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handoutMasterIdLst>
    <p:handoutMasterId r:id="rId38"/>
  </p:handoutMasterIdLst>
  <p:sldIdLst>
    <p:sldId id="341" r:id="rId2"/>
    <p:sldId id="325" r:id="rId3"/>
    <p:sldId id="345" r:id="rId4"/>
    <p:sldId id="347" r:id="rId5"/>
    <p:sldId id="343" r:id="rId6"/>
    <p:sldId id="344" r:id="rId7"/>
    <p:sldId id="384" r:id="rId8"/>
    <p:sldId id="352" r:id="rId9"/>
    <p:sldId id="385" r:id="rId10"/>
    <p:sldId id="311" r:id="rId11"/>
    <p:sldId id="313" r:id="rId12"/>
    <p:sldId id="297" r:id="rId13"/>
    <p:sldId id="299" r:id="rId14"/>
    <p:sldId id="314" r:id="rId15"/>
    <p:sldId id="334" r:id="rId16"/>
    <p:sldId id="321" r:id="rId17"/>
    <p:sldId id="327" r:id="rId18"/>
    <p:sldId id="328" r:id="rId19"/>
    <p:sldId id="329" r:id="rId20"/>
    <p:sldId id="330" r:id="rId21"/>
    <p:sldId id="331" r:id="rId22"/>
    <p:sldId id="332" r:id="rId23"/>
    <p:sldId id="333" r:id="rId24"/>
    <p:sldId id="354" r:id="rId25"/>
    <p:sldId id="355" r:id="rId26"/>
    <p:sldId id="356" r:id="rId27"/>
    <p:sldId id="359" r:id="rId28"/>
    <p:sldId id="360" r:id="rId29"/>
    <p:sldId id="362" r:id="rId30"/>
    <p:sldId id="375" r:id="rId31"/>
    <p:sldId id="377" r:id="rId32"/>
    <p:sldId id="378" r:id="rId33"/>
    <p:sldId id="379" r:id="rId34"/>
    <p:sldId id="382" r:id="rId35"/>
    <p:sldId id="383" r:id="rId36"/>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5" autoAdjust="0"/>
    <p:restoredTop sz="87090" autoAdjust="0"/>
  </p:normalViewPr>
  <p:slideViewPr>
    <p:cSldViewPr>
      <p:cViewPr>
        <p:scale>
          <a:sx n="70" d="100"/>
          <a:sy n="70" d="100"/>
        </p:scale>
        <p:origin x="-58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2" d="100"/>
          <a:sy n="92" d="100"/>
        </p:scale>
        <p:origin x="-3546" y="-120"/>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72C4311-09EB-494C-942C-D71C3DE70ED5}" type="datetimeFigureOut">
              <a:rPr lang="pt-BR" smtClean="0"/>
              <a:pPr/>
              <a:t>29/4/2014</a:t>
            </a:fld>
            <a:endParaRPr lang="pt-BR"/>
          </a:p>
        </p:txBody>
      </p:sp>
      <p:sp>
        <p:nvSpPr>
          <p:cNvPr id="4" name="Espaço Reservado para Rodapé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CBE3FC2-C0CF-411E-876A-523D3D5C6B43}" type="slidenum">
              <a:rPr lang="pt-BR" smtClean="0"/>
              <a:pPr/>
              <a:t>‹nº›</a:t>
            </a:fld>
            <a:endParaRPr lang="pt-BR"/>
          </a:p>
        </p:txBody>
      </p:sp>
    </p:spTree>
    <p:extLst>
      <p:ext uri="{BB962C8B-B14F-4D97-AF65-F5344CB8AC3E}">
        <p14:creationId xmlns:p14="http://schemas.microsoft.com/office/powerpoint/2010/main" xmlns="" val="485383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B54B115-884E-445A-A434-EAE15039FACA}" type="datetimeFigureOut">
              <a:rPr lang="pt-BR" smtClean="0"/>
              <a:pPr/>
              <a:t>29/4/2014</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AA5FAC8-58D0-4B6A-A8F3-9B4BFEF2AF82}" type="slidenum">
              <a:rPr lang="pt-BR" smtClean="0"/>
              <a:pPr/>
              <a:t>‹nº›</a:t>
            </a:fld>
            <a:endParaRPr lang="pt-BR"/>
          </a:p>
        </p:txBody>
      </p:sp>
    </p:spTree>
    <p:extLst>
      <p:ext uri="{BB962C8B-B14F-4D97-AF65-F5344CB8AC3E}">
        <p14:creationId xmlns:p14="http://schemas.microsoft.com/office/powerpoint/2010/main" xmlns="" val="1556754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(b) Map of the observed surface temperature change from 1901 to 2012 derived from temperature trends determined by linear regression from one dataset (orange line in panel a). Trends have</a:t>
            </a:r>
          </a:p>
          <a:p>
            <a:r>
              <a:rPr lang="en-US" dirty="0" smtClean="0"/>
              <a:t>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3</a:t>
            </a:fld>
            <a:endParaRPr lang="pt-BR"/>
          </a:p>
        </p:txBody>
      </p:sp>
    </p:spTree>
    <p:extLst>
      <p:ext uri="{BB962C8B-B14F-4D97-AF65-F5344CB8AC3E}">
        <p14:creationId xmlns:p14="http://schemas.microsoft.com/office/powerpoint/2010/main" xmlns="" val="397755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SPM.3: </a:t>
            </a:r>
            <a:r>
              <a:rPr lang="en-US" sz="1200" b="0" i="0" u="none" strike="noStrike" kern="1200" baseline="0" dirty="0" smtClean="0">
                <a:solidFill>
                  <a:schemeClr val="tx1"/>
                </a:solidFill>
                <a:latin typeface="+mn-lt"/>
                <a:ea typeface="+mn-ea"/>
                <a:cs typeface="+mn-cs"/>
              </a:rPr>
              <a:t>Multiple observed indicators of a changing global climate: (a) Extent of Northern Hemisphere March-April (spring) average snow cover, (b) Extent of Arctic July-August-September (summer) average sea</a:t>
            </a:r>
          </a:p>
          <a:p>
            <a:r>
              <a:rPr lang="en-US" sz="1200" b="0" i="0" u="none" strike="noStrike" kern="1200" baseline="0" dirty="0" smtClean="0">
                <a:solidFill>
                  <a:schemeClr val="tx1"/>
                </a:solidFill>
                <a:latin typeface="+mn-lt"/>
                <a:ea typeface="+mn-ea"/>
                <a:cs typeface="+mn-cs"/>
              </a:rPr>
              <a:t>ice, (c) change in global mean upper ocean (0–700 m) heat content aligned to 2006−2010, and relative to the mean of all datasets for 1971, (d) global mean sea level relative to the 1900–1905 mean of the longest</a:t>
            </a:r>
          </a:p>
          <a:p>
            <a:r>
              <a:rPr lang="en-US" sz="1200" b="0" i="0" u="none" strike="noStrike" kern="1200" baseline="0" dirty="0" smtClean="0">
                <a:solidFill>
                  <a:schemeClr val="tx1"/>
                </a:solidFill>
                <a:latin typeface="+mn-lt"/>
                <a:ea typeface="+mn-ea"/>
                <a:cs typeface="+mn-cs"/>
              </a:rPr>
              <a:t>running dataset, and with all datasets aligned to have the same value in 1993, the first year of satellite altimetry data. All time-series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lines indicating different data sets) show annual values, and where assessed, uncertainties are indicated by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shading. </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13</a:t>
            </a:fld>
            <a:endParaRPr lang="pt-BR"/>
          </a:p>
        </p:txBody>
      </p:sp>
    </p:spTree>
    <p:extLst>
      <p:ext uri="{BB962C8B-B14F-4D97-AF65-F5344CB8AC3E}">
        <p14:creationId xmlns:p14="http://schemas.microsoft.com/office/powerpoint/2010/main" xmlns="" val="51456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Table SPM.2: </a:t>
            </a:r>
            <a:r>
              <a:rPr lang="en-US" sz="1200" b="0" i="0" u="none" strike="noStrike" kern="1200" baseline="0" dirty="0" smtClean="0">
                <a:solidFill>
                  <a:schemeClr val="tx1"/>
                </a:solidFill>
                <a:latin typeface="+mn-lt"/>
                <a:ea typeface="+mn-ea"/>
                <a:cs typeface="+mn-cs"/>
              </a:rPr>
              <a:t>Projected change in global mean surface air temperature and global mean sea level rise for the mid- and late 21st century relative to the reference period of 1986–2005.</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14</a:t>
            </a:fld>
            <a:endParaRPr lang="pt-BR"/>
          </a:p>
        </p:txBody>
      </p:sp>
    </p:spTree>
    <p:extLst>
      <p:ext uri="{BB962C8B-B14F-4D97-AF65-F5344CB8AC3E}">
        <p14:creationId xmlns:p14="http://schemas.microsoft.com/office/powerpoint/2010/main" xmlns="" val="2138579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1" i="0" u="none" strike="noStrike" kern="1200" baseline="0" dirty="0" smtClean="0">
                <a:solidFill>
                  <a:schemeClr val="tx1"/>
                </a:solidFill>
                <a:latin typeface="+mn-lt"/>
                <a:ea typeface="+mn-ea"/>
                <a:cs typeface="+mn-cs"/>
              </a:rPr>
              <a:t>Figure 10.7: </a:t>
            </a:r>
            <a:r>
              <a:rPr lang="en-US" sz="1200" b="0" i="0" u="none" strike="noStrike" kern="1200" baseline="0" dirty="0" smtClean="0">
                <a:solidFill>
                  <a:schemeClr val="tx1"/>
                </a:solidFill>
                <a:latin typeface="+mn-lt"/>
                <a:ea typeface="+mn-ea"/>
                <a:cs typeface="+mn-cs"/>
              </a:rPr>
              <a:t>Global, land, ocean and continental annual mean temperatures for CMIP3 and CMIP5 historical (red) and historical Nat (blue) simulations (multi-model means shown as thick lines, and 5–95% ranges shown as thin light lines) and for HadCRUT4 (black). Mean temperatures are shown for Antarctica and six continental regions formed by combining the sub-continental scale regions defined by </a:t>
            </a:r>
            <a:r>
              <a:rPr lang="en-US" sz="1200" b="0" i="0" u="none" strike="noStrike" kern="1200" baseline="0" dirty="0" err="1" smtClean="0">
                <a:solidFill>
                  <a:schemeClr val="tx1"/>
                </a:solidFill>
                <a:latin typeface="+mn-lt"/>
                <a:ea typeface="+mn-ea"/>
                <a:cs typeface="+mn-cs"/>
              </a:rPr>
              <a:t>Seneviratne</a:t>
            </a:r>
            <a:r>
              <a:rPr lang="en-US" sz="1200" b="0" i="0" u="none" strike="noStrike" kern="1200" baseline="0" dirty="0" smtClean="0">
                <a:solidFill>
                  <a:schemeClr val="tx1"/>
                </a:solidFill>
                <a:latin typeface="+mn-lt"/>
                <a:ea typeface="+mn-ea"/>
                <a:cs typeface="+mn-cs"/>
              </a:rPr>
              <a:t> et al. (2012). Temperatures are shown with respect to 1880–1919 for all regions apart from Antarctica where temperatures are shown with respect to 1950–2010. Adapted </a:t>
            </a:r>
            <a:r>
              <a:rPr lang="pt-BR" sz="1200" b="0" i="0" u="none" strike="noStrike" kern="1200" baseline="0" dirty="0" err="1" smtClean="0">
                <a:solidFill>
                  <a:schemeClr val="tx1"/>
                </a:solidFill>
                <a:latin typeface="+mn-lt"/>
                <a:ea typeface="+mn-ea"/>
                <a:cs typeface="+mn-cs"/>
              </a:rPr>
              <a:t>from</a:t>
            </a:r>
            <a:r>
              <a:rPr lang="pt-BR" sz="1200" b="0" i="0" u="none" strike="noStrike" kern="1200" baseline="0" dirty="0" smtClean="0">
                <a:solidFill>
                  <a:schemeClr val="tx1"/>
                </a:solidFill>
                <a:latin typeface="+mn-lt"/>
                <a:ea typeface="+mn-ea"/>
                <a:cs typeface="+mn-cs"/>
              </a:rPr>
              <a:t> Jones et al. (2013 ).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15</a:t>
            </a:fld>
            <a:endParaRPr lang="pt-BR"/>
          </a:p>
        </p:txBody>
      </p:sp>
    </p:spTree>
    <p:extLst>
      <p:ext uri="{BB962C8B-B14F-4D97-AF65-F5344CB8AC3E}">
        <p14:creationId xmlns:p14="http://schemas.microsoft.com/office/powerpoint/2010/main" xmlns="" val="189199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sz="1200" kern="1200" dirty="0" smtClean="0">
                <a:solidFill>
                  <a:schemeClr val="tx1"/>
                </a:solidFill>
                <a:effectLst/>
                <a:latin typeface="+mn-lt"/>
                <a:ea typeface="+mn-ea"/>
                <a:cs typeface="+mn-cs"/>
              </a:rPr>
              <a:t>Figure AI.32: Top 3 </a:t>
            </a:r>
            <a:r>
              <a:rPr lang="pt-BR" sz="1200" kern="1200" dirty="0" err="1" smtClean="0">
                <a:solidFill>
                  <a:schemeClr val="tx1"/>
                </a:solidFill>
                <a:effectLst/>
                <a:latin typeface="+mn-lt"/>
                <a:ea typeface="+mn-ea"/>
                <a:cs typeface="+mn-cs"/>
              </a:rPr>
              <a:t>left</a:t>
            </a:r>
            <a:r>
              <a:rPr lang="pt-BR" sz="1200" kern="1200" dirty="0" smtClean="0">
                <a:solidFill>
                  <a:schemeClr val="tx1"/>
                </a:solidFill>
                <a:effectLst/>
                <a:latin typeface="+mn-lt"/>
                <a:ea typeface="+mn-ea"/>
                <a:cs typeface="+mn-cs"/>
              </a:rPr>
              <a:t>: time series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temperature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change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relative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to</a:t>
            </a:r>
            <a:r>
              <a:rPr lang="pt-BR" sz="1200" kern="1200" dirty="0" smtClean="0">
                <a:solidFill>
                  <a:schemeClr val="tx1"/>
                </a:solidFill>
                <a:effectLst/>
                <a:latin typeface="+mn-lt"/>
                <a:ea typeface="+mn-ea"/>
                <a:cs typeface="+mn-cs"/>
              </a:rPr>
              <a:t> 1986–2005 </a:t>
            </a:r>
            <a:r>
              <a:rPr lang="pt-BR" sz="1200" kern="1200" dirty="0" err="1" smtClean="0">
                <a:solidFill>
                  <a:schemeClr val="tx1"/>
                </a:solidFill>
                <a:effectLst/>
                <a:latin typeface="+mn-lt"/>
                <a:ea typeface="+mn-ea"/>
                <a:cs typeface="+mn-cs"/>
              </a:rPr>
              <a:t>averaged</a:t>
            </a:r>
            <a:r>
              <a:rPr lang="pt-BR" sz="1200" kern="1200" dirty="0" smtClean="0">
                <a:solidFill>
                  <a:schemeClr val="tx1"/>
                </a:solidFill>
                <a:effectLst/>
                <a:latin typeface="+mn-lt"/>
                <a:ea typeface="+mn-ea"/>
                <a:cs typeface="+mn-cs"/>
              </a:rPr>
              <a:t> over </a:t>
            </a:r>
            <a:r>
              <a:rPr lang="pt-BR" sz="1200" kern="1200" dirty="0" err="1" smtClean="0">
                <a:solidFill>
                  <a:schemeClr val="tx1"/>
                </a:solidFill>
                <a:effectLst/>
                <a:latin typeface="+mn-lt"/>
                <a:ea typeface="+mn-ea"/>
                <a:cs typeface="+mn-cs"/>
              </a:rPr>
              <a:t>land</a:t>
            </a:r>
            <a:r>
              <a:rPr lang="pt-BR" sz="1200" kern="1200" dirty="0" smtClean="0">
                <a:solidFill>
                  <a:schemeClr val="tx1"/>
                </a:solidFill>
                <a:effectLst/>
                <a:latin typeface="+mn-lt"/>
                <a:ea typeface="+mn-ea"/>
                <a:cs typeface="+mn-cs"/>
              </a:rPr>
              <a:t> grid points in </a:t>
            </a:r>
            <a:r>
              <a:rPr lang="pt-BR" sz="1200" kern="1200" dirty="0" err="1" smtClean="0">
                <a:solidFill>
                  <a:schemeClr val="tx1"/>
                </a:solidFill>
                <a:effectLst/>
                <a:latin typeface="+mn-lt"/>
                <a:ea typeface="+mn-ea"/>
                <a:cs typeface="+mn-cs"/>
              </a:rPr>
              <a:t>theWest</a:t>
            </a:r>
            <a:r>
              <a:rPr lang="pt-BR" sz="1200" kern="1200" dirty="0" smtClean="0">
                <a:solidFill>
                  <a:schemeClr val="tx1"/>
                </a:solidFill>
                <a:effectLst/>
                <a:latin typeface="+mn-lt"/>
                <a:ea typeface="+mn-ea"/>
                <a:cs typeface="+mn-cs"/>
              </a:rPr>
              <a:t> Coast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South </a:t>
            </a:r>
            <a:r>
              <a:rPr lang="pt-BR" sz="1200" kern="1200" dirty="0" err="1" smtClean="0">
                <a:solidFill>
                  <a:schemeClr val="tx1"/>
                </a:solidFill>
                <a:effectLst/>
                <a:latin typeface="+mn-lt"/>
                <a:ea typeface="+mn-ea"/>
                <a:cs typeface="+mn-cs"/>
              </a:rPr>
              <a:t>America</a:t>
            </a:r>
            <a:r>
              <a:rPr lang="pt-BR" sz="1200" kern="1200" dirty="0" smtClean="0">
                <a:solidFill>
                  <a:schemeClr val="tx1"/>
                </a:solidFill>
                <a:effectLst/>
                <a:latin typeface="+mn-lt"/>
                <a:ea typeface="+mn-ea"/>
                <a:cs typeface="+mn-cs"/>
              </a:rPr>
              <a:t> (79.7_W,1.2_S; 66.4_W,20_S; 72.1_W,50_S; 67.3_W56.7_S; 82.0_W 56.7_S; 82.2_W,0.5_N) in </a:t>
            </a:r>
            <a:r>
              <a:rPr lang="pt-BR" sz="1200" kern="1200" dirty="0" err="1" smtClean="0">
                <a:solidFill>
                  <a:schemeClr val="tx1"/>
                </a:solidFill>
                <a:effectLst/>
                <a:latin typeface="+mn-lt"/>
                <a:ea typeface="+mn-ea"/>
                <a:cs typeface="+mn-cs"/>
              </a:rPr>
              <a:t>December</a:t>
            </a:r>
            <a:r>
              <a:rPr lang="pt-BR" sz="1200" kern="1200" dirty="0" smtClean="0">
                <a:solidFill>
                  <a:schemeClr val="tx1"/>
                </a:solidFill>
                <a:effectLst/>
                <a:latin typeface="+mn-lt"/>
                <a:ea typeface="+mn-ea"/>
                <a:cs typeface="+mn-cs"/>
              </a:rPr>
              <a:t>–</a:t>
            </a:r>
            <a:r>
              <a:rPr lang="pt-BR" sz="1200" kern="1200" dirty="0" err="1" smtClean="0">
                <a:solidFill>
                  <a:schemeClr val="tx1"/>
                </a:solidFill>
                <a:effectLst/>
                <a:latin typeface="+mn-lt"/>
                <a:ea typeface="+mn-ea"/>
                <a:cs typeface="+mn-cs"/>
              </a:rPr>
              <a:t>February</a:t>
            </a:r>
            <a:r>
              <a:rPr lang="pt-BR" sz="1200" kern="1200" dirty="0" smtClean="0">
                <a:solidFill>
                  <a:schemeClr val="tx1"/>
                </a:solidFill>
                <a:effectLst/>
                <a:latin typeface="+mn-lt"/>
                <a:ea typeface="+mn-ea"/>
                <a:cs typeface="+mn-cs"/>
              </a:rPr>
              <a:t>. Top </a:t>
            </a:r>
            <a:r>
              <a:rPr lang="pt-BR" sz="1200" kern="1200" dirty="0" err="1" smtClean="0">
                <a:solidFill>
                  <a:schemeClr val="tx1"/>
                </a:solidFill>
                <a:effectLst/>
                <a:latin typeface="+mn-lt"/>
                <a:ea typeface="+mn-ea"/>
                <a:cs typeface="+mn-cs"/>
              </a:rPr>
              <a:t>right</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same</a:t>
            </a:r>
            <a:r>
              <a:rPr lang="pt-BR" sz="1200" kern="1200" dirty="0" smtClean="0">
                <a:solidFill>
                  <a:schemeClr val="tx1"/>
                </a:solidFill>
                <a:effectLst/>
                <a:latin typeface="+mn-lt"/>
                <a:ea typeface="+mn-ea"/>
                <a:cs typeface="+mn-cs"/>
              </a:rPr>
              <a:t> for </a:t>
            </a:r>
            <a:r>
              <a:rPr lang="pt-BR" sz="1200" kern="1200" dirty="0" err="1" smtClean="0">
                <a:solidFill>
                  <a:schemeClr val="tx1"/>
                </a:solidFill>
                <a:effectLst/>
                <a:latin typeface="+mn-lt"/>
                <a:ea typeface="+mn-ea"/>
                <a:cs typeface="+mn-cs"/>
              </a:rPr>
              <a:t>land</a:t>
            </a:r>
            <a:r>
              <a:rPr lang="pt-BR" sz="1200" kern="1200" dirty="0" smtClean="0">
                <a:solidFill>
                  <a:schemeClr val="tx1"/>
                </a:solidFill>
                <a:effectLst/>
                <a:latin typeface="+mn-lt"/>
                <a:ea typeface="+mn-ea"/>
                <a:cs typeface="+mn-cs"/>
              </a:rPr>
              <a:t> grid points in </a:t>
            </a:r>
            <a:r>
              <a:rPr lang="pt-BR" sz="1200" kern="1200" dirty="0" err="1" smtClean="0">
                <a:solidFill>
                  <a:schemeClr val="tx1"/>
                </a:solidFill>
                <a:effectLst/>
                <a:latin typeface="+mn-lt"/>
                <a:ea typeface="+mn-ea"/>
                <a:cs typeface="+mn-cs"/>
              </a:rPr>
              <a:t>Southeastern</a:t>
            </a:r>
            <a:r>
              <a:rPr lang="pt-BR" sz="1200" kern="1200" dirty="0" smtClean="0">
                <a:solidFill>
                  <a:schemeClr val="tx1"/>
                </a:solidFill>
                <a:effectLst/>
                <a:latin typeface="+mn-lt"/>
                <a:ea typeface="+mn-ea"/>
                <a:cs typeface="+mn-cs"/>
              </a:rPr>
              <a:t> South </a:t>
            </a:r>
            <a:r>
              <a:rPr lang="pt-BR" sz="1200" kern="1200" dirty="0" err="1" smtClean="0">
                <a:solidFill>
                  <a:schemeClr val="tx1"/>
                </a:solidFill>
                <a:effectLst/>
                <a:latin typeface="+mn-lt"/>
                <a:ea typeface="+mn-ea"/>
                <a:cs typeface="+mn-cs"/>
              </a:rPr>
              <a:t>America</a:t>
            </a:r>
            <a:r>
              <a:rPr lang="pt-BR" sz="1200" kern="1200" dirty="0" smtClean="0">
                <a:solidFill>
                  <a:schemeClr val="tx1"/>
                </a:solidFill>
                <a:effectLst/>
                <a:latin typeface="+mn-lt"/>
                <a:ea typeface="+mn-ea"/>
                <a:cs typeface="+mn-cs"/>
              </a:rPr>
              <a:t> (39.4_W,20_S; 39.4_W,56.6_S; 67.3_W,56.7_S; 72.1_W,50_S; 66_W,20_S). </a:t>
            </a:r>
            <a:r>
              <a:rPr lang="pt-BR" sz="1200" kern="1200" dirty="0" err="1" smtClean="0">
                <a:solidFill>
                  <a:schemeClr val="tx1"/>
                </a:solidFill>
                <a:effectLst/>
                <a:latin typeface="+mn-lt"/>
                <a:ea typeface="+mn-ea"/>
                <a:cs typeface="+mn-cs"/>
              </a:rPr>
              <a:t>Thin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lines</a:t>
            </a:r>
            <a:r>
              <a:rPr lang="pt-BR" sz="1200" kern="1200" dirty="0" smtClean="0">
                <a:solidFill>
                  <a:schemeClr val="tx1"/>
                </a:solidFill>
                <a:effectLst/>
                <a:latin typeface="+mn-lt"/>
                <a:ea typeface="+mn-ea"/>
                <a:cs typeface="+mn-cs"/>
              </a:rPr>
              <a:t> denote </a:t>
            </a:r>
            <a:r>
              <a:rPr lang="pt-BR" sz="1200" kern="1200" dirty="0" err="1" smtClean="0">
                <a:solidFill>
                  <a:schemeClr val="tx1"/>
                </a:solidFill>
                <a:effectLst/>
                <a:latin typeface="+mn-lt"/>
                <a:ea typeface="+mn-ea"/>
                <a:cs typeface="+mn-cs"/>
              </a:rPr>
              <a:t>one</a:t>
            </a:r>
            <a:r>
              <a:rPr lang="pt-BR" sz="1200" kern="1200" dirty="0" smtClean="0">
                <a:solidFill>
                  <a:schemeClr val="tx1"/>
                </a:solidFill>
                <a:effectLst/>
                <a:latin typeface="+mn-lt"/>
                <a:ea typeface="+mn-ea"/>
                <a:cs typeface="+mn-cs"/>
              </a:rPr>
              <a:t> en7 </a:t>
            </a:r>
            <a:r>
              <a:rPr lang="pt-BR" sz="1200" kern="1200" dirty="0" err="1" smtClean="0">
                <a:solidFill>
                  <a:schemeClr val="tx1"/>
                </a:solidFill>
                <a:effectLst/>
                <a:latin typeface="+mn-lt"/>
                <a:ea typeface="+mn-ea"/>
                <a:cs typeface="+mn-cs"/>
              </a:rPr>
              <a:t>semble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member</a:t>
            </a:r>
            <a:r>
              <a:rPr lang="pt-BR" sz="1200" kern="1200" dirty="0" smtClean="0">
                <a:solidFill>
                  <a:schemeClr val="tx1"/>
                </a:solidFill>
                <a:effectLst/>
                <a:latin typeface="+mn-lt"/>
                <a:ea typeface="+mn-ea"/>
                <a:cs typeface="+mn-cs"/>
              </a:rPr>
              <a:t> per </a:t>
            </a:r>
            <a:r>
              <a:rPr lang="pt-BR" sz="1200" kern="1200" dirty="0" err="1" smtClean="0">
                <a:solidFill>
                  <a:schemeClr val="tx1"/>
                </a:solidFill>
                <a:effectLst/>
                <a:latin typeface="+mn-lt"/>
                <a:ea typeface="+mn-ea"/>
                <a:cs typeface="+mn-cs"/>
              </a:rPr>
              <a:t>model</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thick</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lines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CMIP5 </a:t>
            </a:r>
            <a:r>
              <a:rPr lang="pt-BR" sz="1200" kern="1200" dirty="0" err="1" smtClean="0">
                <a:solidFill>
                  <a:schemeClr val="tx1"/>
                </a:solidFill>
                <a:effectLst/>
                <a:latin typeface="+mn-lt"/>
                <a:ea typeface="+mn-ea"/>
                <a:cs typeface="+mn-cs"/>
              </a:rPr>
              <a:t>multi-model</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mean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right-hand</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side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5th, 25th, 50th (</a:t>
            </a:r>
            <a:r>
              <a:rPr lang="pt-BR" sz="1200" kern="1200" dirty="0" err="1" smtClean="0">
                <a:solidFill>
                  <a:schemeClr val="tx1"/>
                </a:solidFill>
                <a:effectLst/>
                <a:latin typeface="+mn-lt"/>
                <a:ea typeface="+mn-ea"/>
                <a:cs typeface="+mn-cs"/>
              </a:rPr>
              <a:t>median</a:t>
            </a:r>
            <a:r>
              <a:rPr lang="pt-BR" sz="1200" kern="1200" dirty="0" smtClean="0">
                <a:solidFill>
                  <a:schemeClr val="tx1"/>
                </a:solidFill>
                <a:effectLst/>
                <a:latin typeface="+mn-lt"/>
                <a:ea typeface="+mn-ea"/>
                <a:cs typeface="+mn-cs"/>
              </a:rPr>
              <a:t>), 75th </a:t>
            </a:r>
            <a:r>
              <a:rPr lang="pt-BR" sz="1200" kern="1200" dirty="0" err="1" smtClean="0">
                <a:solidFill>
                  <a:schemeClr val="tx1"/>
                </a:solidFill>
                <a:effectLst/>
                <a:latin typeface="+mn-lt"/>
                <a:ea typeface="+mn-ea"/>
                <a:cs typeface="+mn-cs"/>
              </a:rPr>
              <a:t>and</a:t>
            </a:r>
            <a:r>
              <a:rPr lang="pt-BR" sz="1200" kern="1200" dirty="0" smtClean="0">
                <a:solidFill>
                  <a:schemeClr val="tx1"/>
                </a:solidFill>
                <a:effectLst/>
                <a:latin typeface="+mn-lt"/>
                <a:ea typeface="+mn-ea"/>
                <a:cs typeface="+mn-cs"/>
              </a:rPr>
              <a:t> 95th </a:t>
            </a:r>
            <a:r>
              <a:rPr lang="pt-BR" sz="1200" kern="1200" dirty="0" err="1" smtClean="0">
                <a:solidFill>
                  <a:schemeClr val="tx1"/>
                </a:solidFill>
                <a:effectLst/>
                <a:latin typeface="+mn-lt"/>
                <a:ea typeface="+mn-ea"/>
                <a:cs typeface="+mn-cs"/>
              </a:rPr>
              <a:t>percentiles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distribution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20-yr </a:t>
            </a:r>
            <a:r>
              <a:rPr lang="pt-BR" sz="1200" kern="1200" dirty="0" err="1" smtClean="0">
                <a:solidFill>
                  <a:schemeClr val="tx1"/>
                </a:solidFill>
                <a:effectLst/>
                <a:latin typeface="+mn-lt"/>
                <a:ea typeface="+mn-ea"/>
                <a:cs typeface="+mn-cs"/>
              </a:rPr>
              <a:t>mean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changes</a:t>
            </a:r>
            <a:r>
              <a:rPr lang="pt-BR" sz="1200" kern="1200" dirty="0" smtClean="0">
                <a:solidFill>
                  <a:schemeClr val="tx1"/>
                </a:solidFill>
                <a:effectLst/>
                <a:latin typeface="+mn-lt"/>
                <a:ea typeface="+mn-ea"/>
                <a:cs typeface="+mn-cs"/>
              </a:rPr>
              <a:t> are </a:t>
            </a:r>
            <a:r>
              <a:rPr lang="pt-BR" sz="1200" kern="1200" dirty="0" err="1" smtClean="0">
                <a:solidFill>
                  <a:schemeClr val="tx1"/>
                </a:solidFill>
                <a:effectLst/>
                <a:latin typeface="+mn-lt"/>
                <a:ea typeface="+mn-ea"/>
                <a:cs typeface="+mn-cs"/>
              </a:rPr>
              <a:t>given</a:t>
            </a:r>
            <a:r>
              <a:rPr lang="pt-BR" sz="1200" kern="1200" dirty="0" smtClean="0">
                <a:solidFill>
                  <a:schemeClr val="tx1"/>
                </a:solidFill>
                <a:effectLst/>
                <a:latin typeface="+mn-lt"/>
                <a:ea typeface="+mn-ea"/>
                <a:cs typeface="+mn-cs"/>
              </a:rPr>
              <a:t> for 2081–2100 in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four </a:t>
            </a:r>
            <a:r>
              <a:rPr lang="pt-BR" sz="1200" kern="1200" dirty="0" err="1" smtClean="0">
                <a:solidFill>
                  <a:schemeClr val="tx1"/>
                </a:solidFill>
                <a:effectLst/>
                <a:latin typeface="+mn-lt"/>
                <a:ea typeface="+mn-ea"/>
                <a:cs typeface="+mn-cs"/>
              </a:rPr>
              <a:t>RCP</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scenarios</a:t>
            </a:r>
            <a:r>
              <a:rPr lang="pt-BR" sz="1200" kern="1200" dirty="0" smtClean="0">
                <a:solidFill>
                  <a:schemeClr val="tx1"/>
                </a:solidFill>
                <a:effectLst/>
                <a:latin typeface="+mn-lt"/>
                <a:ea typeface="+mn-ea"/>
                <a:cs typeface="+mn-cs"/>
              </a:rPr>
              <a:t>.</a:t>
            </a:r>
          </a:p>
          <a:p>
            <a:pPr algn="just"/>
            <a:r>
              <a:rPr lang="pt-BR" sz="1200" kern="1200" dirty="0" err="1" smtClean="0">
                <a:solidFill>
                  <a:schemeClr val="tx1"/>
                </a:solidFill>
                <a:effectLst/>
                <a:latin typeface="+mn-lt"/>
                <a:ea typeface="+mn-ea"/>
                <a:cs typeface="+mn-cs"/>
              </a:rPr>
              <a:t>Below</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maps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temperature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changes</a:t>
            </a:r>
            <a:r>
              <a:rPr lang="pt-BR" sz="1200" kern="1200" dirty="0" smtClean="0">
                <a:solidFill>
                  <a:schemeClr val="tx1"/>
                </a:solidFill>
                <a:effectLst/>
                <a:latin typeface="+mn-lt"/>
                <a:ea typeface="+mn-ea"/>
                <a:cs typeface="+mn-cs"/>
              </a:rPr>
              <a:t> in 2016–2035, 2046–2065 </a:t>
            </a:r>
            <a:r>
              <a:rPr lang="pt-BR" sz="1200" kern="1200" dirty="0" err="1" smtClean="0">
                <a:solidFill>
                  <a:schemeClr val="tx1"/>
                </a:solidFill>
                <a:effectLst/>
                <a:latin typeface="+mn-lt"/>
                <a:ea typeface="+mn-ea"/>
                <a:cs typeface="+mn-cs"/>
              </a:rPr>
              <a:t>and</a:t>
            </a:r>
            <a:r>
              <a:rPr lang="pt-BR" sz="1200" kern="1200" dirty="0" smtClean="0">
                <a:solidFill>
                  <a:schemeClr val="tx1"/>
                </a:solidFill>
                <a:effectLst/>
                <a:latin typeface="+mn-lt"/>
                <a:ea typeface="+mn-ea"/>
                <a:cs typeface="+mn-cs"/>
              </a:rPr>
              <a:t> 2081–2100 </a:t>
            </a:r>
            <a:r>
              <a:rPr lang="pt-BR" sz="1200" kern="1200" dirty="0" err="1" smtClean="0">
                <a:solidFill>
                  <a:schemeClr val="tx1"/>
                </a:solidFill>
                <a:effectLst/>
                <a:latin typeface="+mn-lt"/>
                <a:ea typeface="+mn-ea"/>
                <a:cs typeface="+mn-cs"/>
              </a:rPr>
              <a:t>with</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respect</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to</a:t>
            </a:r>
            <a:r>
              <a:rPr lang="pt-BR" sz="1200" kern="1200" dirty="0" smtClean="0">
                <a:solidFill>
                  <a:schemeClr val="tx1"/>
                </a:solidFill>
                <a:effectLst/>
                <a:latin typeface="+mn-lt"/>
                <a:ea typeface="+mn-ea"/>
                <a:cs typeface="+mn-cs"/>
              </a:rPr>
              <a:t> 1986–2005  in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RCP4.5 </a:t>
            </a:r>
            <a:r>
              <a:rPr lang="pt-BR" sz="1200" kern="1200" dirty="0" err="1" smtClean="0">
                <a:solidFill>
                  <a:schemeClr val="tx1"/>
                </a:solidFill>
                <a:effectLst/>
                <a:latin typeface="+mn-lt"/>
                <a:ea typeface="+mn-ea"/>
                <a:cs typeface="+mn-cs"/>
              </a:rPr>
              <a:t>scenario</a:t>
            </a:r>
            <a:r>
              <a:rPr lang="pt-BR" sz="1200" kern="1200" dirty="0" smtClean="0">
                <a:solidFill>
                  <a:schemeClr val="tx1"/>
                </a:solidFill>
                <a:effectLst/>
                <a:latin typeface="+mn-lt"/>
                <a:ea typeface="+mn-ea"/>
                <a:cs typeface="+mn-cs"/>
              </a:rPr>
              <a:t>. For </a:t>
            </a:r>
            <a:r>
              <a:rPr lang="pt-BR" sz="1200" kern="1200" dirty="0" err="1" smtClean="0">
                <a:solidFill>
                  <a:schemeClr val="tx1"/>
                </a:solidFill>
                <a:effectLst/>
                <a:latin typeface="+mn-lt"/>
                <a:ea typeface="+mn-ea"/>
                <a:cs typeface="+mn-cs"/>
              </a:rPr>
              <a:t>each</a:t>
            </a:r>
            <a:r>
              <a:rPr lang="pt-BR" sz="1200" kern="1200" dirty="0" smtClean="0">
                <a:solidFill>
                  <a:schemeClr val="tx1"/>
                </a:solidFill>
                <a:effectLst/>
                <a:latin typeface="+mn-lt"/>
                <a:ea typeface="+mn-ea"/>
                <a:cs typeface="+mn-cs"/>
              </a:rPr>
              <a:t> point,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25th, 50th </a:t>
            </a:r>
            <a:r>
              <a:rPr lang="pt-BR" sz="1200" kern="1200" dirty="0" err="1" smtClean="0">
                <a:solidFill>
                  <a:schemeClr val="tx1"/>
                </a:solidFill>
                <a:effectLst/>
                <a:latin typeface="+mn-lt"/>
                <a:ea typeface="+mn-ea"/>
                <a:cs typeface="+mn-cs"/>
              </a:rPr>
              <a:t>and</a:t>
            </a:r>
            <a:r>
              <a:rPr lang="pt-BR" sz="1200" kern="1200" dirty="0" smtClean="0">
                <a:solidFill>
                  <a:schemeClr val="tx1"/>
                </a:solidFill>
                <a:effectLst/>
                <a:latin typeface="+mn-lt"/>
                <a:ea typeface="+mn-ea"/>
                <a:cs typeface="+mn-cs"/>
              </a:rPr>
              <a:t> 75th </a:t>
            </a:r>
            <a:r>
              <a:rPr lang="pt-BR" sz="1200" kern="1200" dirty="0" err="1" smtClean="0">
                <a:solidFill>
                  <a:schemeClr val="tx1"/>
                </a:solidFill>
                <a:effectLst/>
                <a:latin typeface="+mn-lt"/>
                <a:ea typeface="+mn-ea"/>
                <a:cs typeface="+mn-cs"/>
              </a:rPr>
              <a:t>percentile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distribution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CMIP5  ensemble are </a:t>
            </a:r>
            <a:r>
              <a:rPr lang="pt-BR" sz="1200" kern="1200" dirty="0" err="1" smtClean="0">
                <a:solidFill>
                  <a:schemeClr val="tx1"/>
                </a:solidFill>
                <a:effectLst/>
                <a:latin typeface="+mn-lt"/>
                <a:ea typeface="+mn-ea"/>
                <a:cs typeface="+mn-cs"/>
              </a:rPr>
              <a:t>shown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this</a:t>
            </a:r>
            <a:r>
              <a:rPr lang="pt-BR" sz="1200" kern="1200" dirty="0" smtClean="0">
                <a:solidFill>
                  <a:schemeClr val="tx1"/>
                </a:solidFill>
                <a:effectLst/>
                <a:latin typeface="+mn-lt"/>
                <a:ea typeface="+mn-ea"/>
                <a:cs typeface="+mn-cs"/>
              </a:rPr>
              <a:t> includes </a:t>
            </a:r>
            <a:r>
              <a:rPr lang="pt-BR" sz="1200" kern="1200" dirty="0" err="1" smtClean="0">
                <a:solidFill>
                  <a:schemeClr val="tx1"/>
                </a:solidFill>
                <a:effectLst/>
                <a:latin typeface="+mn-lt"/>
                <a:ea typeface="+mn-ea"/>
                <a:cs typeface="+mn-cs"/>
              </a:rPr>
              <a:t>both</a:t>
            </a:r>
            <a:r>
              <a:rPr lang="pt-BR" sz="1200" kern="1200" dirty="0" smtClean="0">
                <a:solidFill>
                  <a:schemeClr val="tx1"/>
                </a:solidFill>
                <a:effectLst/>
                <a:latin typeface="+mn-lt"/>
                <a:ea typeface="+mn-ea"/>
                <a:cs typeface="+mn-cs"/>
              </a:rPr>
              <a:t> natural </a:t>
            </a:r>
            <a:r>
              <a:rPr lang="pt-BR" sz="1200" kern="1200" dirty="0" err="1" smtClean="0">
                <a:solidFill>
                  <a:schemeClr val="tx1"/>
                </a:solidFill>
                <a:effectLst/>
                <a:latin typeface="+mn-lt"/>
                <a:ea typeface="+mn-ea"/>
                <a:cs typeface="+mn-cs"/>
              </a:rPr>
              <a:t>variability</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and</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inter-model</a:t>
            </a:r>
            <a:r>
              <a:rPr lang="pt-BR" sz="1200" kern="1200" dirty="0" smtClean="0">
                <a:solidFill>
                  <a:schemeClr val="tx1"/>
                </a:solidFill>
                <a:effectLst/>
                <a:latin typeface="+mn-lt"/>
                <a:ea typeface="+mn-ea"/>
                <a:cs typeface="+mn-cs"/>
              </a:rPr>
              <a:t> spread. </a:t>
            </a:r>
            <a:r>
              <a:rPr lang="pt-BR" sz="1200" kern="1200" dirty="0" err="1" smtClean="0">
                <a:solidFill>
                  <a:schemeClr val="tx1"/>
                </a:solidFill>
                <a:effectLst/>
                <a:latin typeface="+mn-lt"/>
                <a:ea typeface="+mn-ea"/>
                <a:cs typeface="+mn-cs"/>
              </a:rPr>
              <a:t>Hatching</a:t>
            </a:r>
            <a:r>
              <a:rPr lang="pt-BR" sz="1200" kern="1200" dirty="0" smtClean="0">
                <a:solidFill>
                  <a:schemeClr val="tx1"/>
                </a:solidFill>
                <a:effectLst/>
                <a:latin typeface="+mn-lt"/>
                <a:ea typeface="+mn-ea"/>
                <a:cs typeface="+mn-cs"/>
              </a:rPr>
              <a:t> denotes </a:t>
            </a:r>
            <a:r>
              <a:rPr lang="pt-BR" sz="1200" kern="1200" dirty="0" err="1" smtClean="0">
                <a:solidFill>
                  <a:schemeClr val="tx1"/>
                </a:solidFill>
                <a:effectLst/>
                <a:latin typeface="+mn-lt"/>
                <a:ea typeface="+mn-ea"/>
                <a:cs typeface="+mn-cs"/>
              </a:rPr>
              <a:t>areas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where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20-yr </a:t>
            </a:r>
            <a:r>
              <a:rPr lang="pt-BR" sz="1200" kern="1200" dirty="0" err="1" smtClean="0">
                <a:solidFill>
                  <a:schemeClr val="tx1"/>
                </a:solidFill>
                <a:effectLst/>
                <a:latin typeface="+mn-lt"/>
                <a:ea typeface="+mn-ea"/>
                <a:cs typeface="+mn-cs"/>
              </a:rPr>
              <a:t>mean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differences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percentiles</a:t>
            </a:r>
            <a:r>
              <a:rPr lang="pt-BR" sz="1200" kern="1200" dirty="0" smtClean="0">
                <a:solidFill>
                  <a:schemeClr val="tx1"/>
                </a:solidFill>
                <a:effectLst/>
                <a:latin typeface="+mn-lt"/>
                <a:ea typeface="+mn-ea"/>
                <a:cs typeface="+mn-cs"/>
              </a:rPr>
              <a:t> are </a:t>
            </a:r>
            <a:r>
              <a:rPr lang="pt-BR" sz="1200" kern="1200" dirty="0" err="1" smtClean="0">
                <a:solidFill>
                  <a:schemeClr val="tx1"/>
                </a:solidFill>
                <a:effectLst/>
                <a:latin typeface="+mn-lt"/>
                <a:ea typeface="+mn-ea"/>
                <a:cs typeface="+mn-cs"/>
              </a:rPr>
              <a:t>less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than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standard </a:t>
            </a:r>
            <a:r>
              <a:rPr lang="pt-BR" sz="1200" kern="1200" dirty="0" err="1" smtClean="0">
                <a:solidFill>
                  <a:schemeClr val="tx1"/>
                </a:solidFill>
                <a:effectLst/>
                <a:latin typeface="+mn-lt"/>
                <a:ea typeface="+mn-ea"/>
                <a:cs typeface="+mn-cs"/>
              </a:rPr>
              <a:t>deviation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model-estimated</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present-day</a:t>
            </a:r>
            <a:r>
              <a:rPr lang="pt-BR" sz="1200" kern="1200" dirty="0" smtClean="0">
                <a:solidFill>
                  <a:schemeClr val="tx1"/>
                </a:solidFill>
                <a:effectLst/>
                <a:latin typeface="+mn-lt"/>
                <a:ea typeface="+mn-ea"/>
                <a:cs typeface="+mn-cs"/>
              </a:rPr>
              <a:t> natural </a:t>
            </a:r>
            <a:r>
              <a:rPr lang="pt-BR" sz="1200" kern="1200" dirty="0" err="1" smtClean="0">
                <a:solidFill>
                  <a:schemeClr val="tx1"/>
                </a:solidFill>
                <a:effectLst/>
                <a:latin typeface="+mn-lt"/>
                <a:ea typeface="+mn-ea"/>
                <a:cs typeface="+mn-cs"/>
              </a:rPr>
              <a:t>variability</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20-yr </a:t>
            </a:r>
            <a:r>
              <a:rPr lang="pt-BR" sz="1200" kern="1200" dirty="0" err="1" smtClean="0">
                <a:solidFill>
                  <a:schemeClr val="tx1"/>
                </a:solidFill>
                <a:effectLst/>
                <a:latin typeface="+mn-lt"/>
                <a:ea typeface="+mn-ea"/>
                <a:cs typeface="+mn-cs"/>
              </a:rPr>
              <a:t>mean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differences</a:t>
            </a:r>
            <a:r>
              <a:rPr lang="pt-BR" sz="1200" kern="1200" dirty="0" smtClean="0">
                <a:solidFill>
                  <a:schemeClr val="tx1"/>
                </a:solidFill>
                <a:effectLst/>
                <a:latin typeface="+mn-lt"/>
                <a:ea typeface="+mn-ea"/>
                <a:cs typeface="+mn-cs"/>
              </a:rPr>
              <a:t>.</a:t>
            </a:r>
          </a:p>
          <a:p>
            <a:pPr algn="just"/>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16</a:t>
            </a:fld>
            <a:endParaRPr lang="pt-BR"/>
          </a:p>
        </p:txBody>
      </p:sp>
    </p:spTree>
    <p:extLst>
      <p:ext uri="{BB962C8B-B14F-4D97-AF65-F5344CB8AC3E}">
        <p14:creationId xmlns:p14="http://schemas.microsoft.com/office/powerpoint/2010/main" xmlns="" val="11641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AI.33: Top 3 left: time series of temperature change relative to 1986–2005 averaged over land grid 4 points in </a:t>
            </a:r>
            <a:r>
              <a:rPr lang="en-US" sz="1200" b="0" i="0" u="none" strike="noStrike" kern="1200" baseline="0" dirty="0" err="1" smtClean="0">
                <a:solidFill>
                  <a:schemeClr val="tx1"/>
                </a:solidFill>
                <a:latin typeface="+mn-lt"/>
                <a:ea typeface="+mn-ea"/>
                <a:cs typeface="+mn-cs"/>
              </a:rPr>
              <a:t>theWest</a:t>
            </a:r>
            <a:r>
              <a:rPr lang="en-US" sz="1200" b="0" i="0" u="none" strike="noStrike" kern="1200" baseline="0" dirty="0" smtClean="0">
                <a:solidFill>
                  <a:schemeClr val="tx1"/>
                </a:solidFill>
                <a:latin typeface="+mn-lt"/>
                <a:ea typeface="+mn-ea"/>
                <a:cs typeface="+mn-cs"/>
              </a:rPr>
              <a:t> Coast of South America (79.7W,1.2S; 66.4W,20S; 72.1W,50S; 67.3W56.7S; 82.0W 56.7S; 82.2W,0.5N) in June–August. Top right: same for land grid points in Southeastern South America </a:t>
            </a:r>
            <a:r>
              <a:rPr lang="pt-BR" sz="1200" b="0" i="0" u="none" strike="noStrike" kern="1200" baseline="0" dirty="0" smtClean="0">
                <a:solidFill>
                  <a:schemeClr val="tx1"/>
                </a:solidFill>
                <a:latin typeface="+mn-lt"/>
                <a:ea typeface="+mn-ea"/>
                <a:cs typeface="+mn-cs"/>
              </a:rPr>
              <a:t>(39.4W,20S; 39.4W,56.6S; 67.3W,56.7S; 72.1W,50S; 66W,20S). </a:t>
            </a:r>
            <a:r>
              <a:rPr lang="pt-BR" sz="1200" b="0" i="0" u="none" strike="noStrike" kern="1200" baseline="0" dirty="0" err="1" smtClean="0">
                <a:solidFill>
                  <a:schemeClr val="tx1"/>
                </a:solidFill>
                <a:latin typeface="+mn-lt"/>
                <a:ea typeface="+mn-ea"/>
                <a:cs typeface="+mn-cs"/>
              </a:rPr>
              <a:t>Thin</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lines</a:t>
            </a:r>
            <a:r>
              <a:rPr lang="pt-BR" sz="1200" b="0" i="0" u="none" strike="noStrike" kern="1200" baseline="0" dirty="0" smtClean="0">
                <a:solidFill>
                  <a:schemeClr val="tx1"/>
                </a:solidFill>
                <a:latin typeface="+mn-lt"/>
                <a:ea typeface="+mn-ea"/>
                <a:cs typeface="+mn-cs"/>
              </a:rPr>
              <a:t> denote </a:t>
            </a:r>
            <a:r>
              <a:rPr lang="pt-BR" sz="1200" b="0" i="0" u="none" strike="noStrike" kern="1200" baseline="0" dirty="0" err="1" smtClean="0">
                <a:solidFill>
                  <a:schemeClr val="tx1"/>
                </a:solidFill>
                <a:latin typeface="+mn-lt"/>
                <a:ea typeface="+mn-ea"/>
                <a:cs typeface="+mn-cs"/>
              </a:rPr>
              <a:t>one</a:t>
            </a:r>
            <a:r>
              <a:rPr lang="pt-BR" sz="1200" b="0" i="0" u="none" strike="noStrike" kern="1200" baseline="0" dirty="0" smtClean="0">
                <a:solidFill>
                  <a:schemeClr val="tx1"/>
                </a:solidFill>
                <a:latin typeface="+mn-lt"/>
                <a:ea typeface="+mn-ea"/>
                <a:cs typeface="+mn-cs"/>
              </a:rPr>
              <a:t> ensemble </a:t>
            </a:r>
            <a:r>
              <a:rPr lang="en-US" sz="1200" b="0" i="0" u="none" strike="noStrike" kern="1200" baseline="0" dirty="0" smtClean="0">
                <a:solidFill>
                  <a:schemeClr val="tx1"/>
                </a:solidFill>
                <a:latin typeface="+mn-lt"/>
                <a:ea typeface="+mn-ea"/>
                <a:cs typeface="+mn-cs"/>
              </a:rPr>
              <a:t>member per model, thick lines the CMIP5 multi-model mean. On the right-hand side the 5th, 25th, 50th (median), 75th and 95th percentiles of the distribution of 20-yr mean changes are given for 2081–2100 in the </a:t>
            </a:r>
            <a:r>
              <a:rPr lang="pt-BR" sz="1200" b="0" i="0" u="none" strike="noStrike" kern="1200" baseline="0" dirty="0" smtClean="0">
                <a:solidFill>
                  <a:schemeClr val="tx1"/>
                </a:solidFill>
                <a:latin typeface="+mn-lt"/>
                <a:ea typeface="+mn-ea"/>
                <a:cs typeface="+mn-cs"/>
              </a:rPr>
              <a:t>four </a:t>
            </a:r>
            <a:r>
              <a:rPr lang="pt-BR" sz="1200" b="0" i="0" u="none" strike="noStrike" kern="1200" baseline="0" dirty="0" err="1" smtClean="0">
                <a:solidFill>
                  <a:schemeClr val="tx1"/>
                </a:solidFill>
                <a:latin typeface="+mn-lt"/>
                <a:ea typeface="+mn-ea"/>
                <a:cs typeface="+mn-cs"/>
              </a:rPr>
              <a:t>RCP</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scenarios</a:t>
            </a:r>
            <a:r>
              <a:rPr lang="pt-BR" sz="1200" b="0" i="0" u="none" strike="noStrike" kern="1200" baseline="0" dirty="0" smtClean="0">
                <a:solidFill>
                  <a:schemeClr val="tx1"/>
                </a:solidFill>
                <a:latin typeface="+mn-lt"/>
                <a:ea typeface="+mn-ea"/>
                <a:cs typeface="+mn-cs"/>
              </a:rPr>
              <a:t>.</a:t>
            </a:r>
          </a:p>
          <a:p>
            <a:pPr algn="just"/>
            <a:r>
              <a:rPr lang="en-US" sz="1200" b="0" i="0" u="none" strike="noStrike" kern="1200" baseline="0" dirty="0" smtClean="0">
                <a:solidFill>
                  <a:schemeClr val="tx1"/>
                </a:solidFill>
                <a:latin typeface="+mn-lt"/>
                <a:ea typeface="+mn-ea"/>
                <a:cs typeface="+mn-cs"/>
              </a:rPr>
              <a:t>Below: maps of temperature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17</a:t>
            </a:fld>
            <a:endParaRPr lang="pt-BR"/>
          </a:p>
        </p:txBody>
      </p:sp>
    </p:spTree>
    <p:extLst>
      <p:ext uri="{BB962C8B-B14F-4D97-AF65-F5344CB8AC3E}">
        <p14:creationId xmlns:p14="http://schemas.microsoft.com/office/powerpoint/2010/main" xmlns="" val="2786595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AI.34: Top left: time 3 series of relative change relative to 1986–2005 in precipitation averaged over land grid points in the West Coast of South America (79.7W,1.2S; 66.4W,20S; 72.1W,50S; 67.3W56.7S; 82.0W 56.7S; 82.2W,0.5N) in October–March. Top right: same for land grid points in Southeastern South </a:t>
            </a:r>
            <a:r>
              <a:rPr lang="pl-PL" sz="1200" b="0" i="0" u="none" strike="noStrike" kern="1200" baseline="0" dirty="0" smtClean="0">
                <a:solidFill>
                  <a:schemeClr val="tx1"/>
                </a:solidFill>
                <a:latin typeface="+mn-lt"/>
                <a:ea typeface="+mn-ea"/>
                <a:cs typeface="+mn-cs"/>
              </a:rPr>
              <a:t>America (39.4W,20S; 39.4W,56.6S; 67.3W,56.7S; 72.1W,50S; 66W,20S). Thin lines denote one en7</a:t>
            </a:r>
            <a:r>
              <a:rPr lang="pt-BR"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semble</a:t>
            </a:r>
            <a:r>
              <a:rPr lang="en-US" sz="1200" b="0" i="0" u="none" strike="noStrike" kern="1200" baseline="0" dirty="0" smtClean="0">
                <a:solidFill>
                  <a:schemeClr val="tx1"/>
                </a:solidFill>
                <a:latin typeface="+mn-lt"/>
                <a:ea typeface="+mn-ea"/>
                <a:cs typeface="+mn-cs"/>
              </a:rPr>
              <a:t> member per model, thick lines the CMIP5 multi-model mean. On the right-hand side the 5th, 25th, 50</a:t>
            </a:r>
            <a:r>
              <a:rPr lang="en-US" sz="1200" b="0" i="0" u="none" strike="noStrike" kern="1200" baseline="30000" dirty="0"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(median), 75th and 95th percentiles of the distribution of 20-yr mean changes are given for 2081–2100 in the </a:t>
            </a:r>
            <a:r>
              <a:rPr lang="pt-BR" sz="1200" b="0" i="0" u="none" strike="noStrike" kern="1200" baseline="0" dirty="0" smtClean="0">
                <a:solidFill>
                  <a:schemeClr val="tx1"/>
                </a:solidFill>
                <a:latin typeface="+mn-lt"/>
                <a:ea typeface="+mn-ea"/>
                <a:cs typeface="+mn-cs"/>
              </a:rPr>
              <a:t>four </a:t>
            </a:r>
            <a:r>
              <a:rPr lang="pt-BR" sz="1200" b="0" i="0" u="none" strike="noStrike" kern="1200" baseline="0" dirty="0" err="1" smtClean="0">
                <a:solidFill>
                  <a:schemeClr val="tx1"/>
                </a:solidFill>
                <a:latin typeface="+mn-lt"/>
                <a:ea typeface="+mn-ea"/>
                <a:cs typeface="+mn-cs"/>
              </a:rPr>
              <a:t>RCP</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scenarios</a:t>
            </a:r>
            <a:r>
              <a:rPr lang="pt-BR" sz="1200" b="0" i="0" u="none" strike="noStrike" kern="1200" baseline="0" dirty="0" smtClean="0">
                <a:solidFill>
                  <a:schemeClr val="tx1"/>
                </a:solidFill>
                <a:latin typeface="+mn-lt"/>
                <a:ea typeface="+mn-ea"/>
                <a:cs typeface="+mn-cs"/>
              </a:rPr>
              <a:t>.</a:t>
            </a:r>
          </a:p>
          <a:p>
            <a:pPr algn="just"/>
            <a:r>
              <a:rPr lang="en-US" sz="1200" b="0" i="0" u="none" strike="noStrike" kern="1200" baseline="0" dirty="0" smtClean="0">
                <a:solidFill>
                  <a:schemeClr val="tx1"/>
                </a:solidFill>
                <a:latin typeface="+mn-lt"/>
                <a:ea typeface="+mn-ea"/>
                <a:cs typeface="+mn-cs"/>
              </a:rPr>
              <a:t>Below: maps of precipitation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18</a:t>
            </a:fld>
            <a:endParaRPr lang="pt-BR"/>
          </a:p>
        </p:txBody>
      </p:sp>
    </p:spTree>
    <p:extLst>
      <p:ext uri="{BB962C8B-B14F-4D97-AF65-F5344CB8AC3E}">
        <p14:creationId xmlns:p14="http://schemas.microsoft.com/office/powerpoint/2010/main" xmlns="" val="20041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AI.35: Top left: time 3 series of relative change relative to 1986–2005 in precipitation averaged over land grid points in the West Coast of South America (79.7W,1.2S; 66.4W,20S; 72.1W,50S; 67.3W56.7S; 82.0W 56.7S; 82.2W,0.5N) in April–September. Top right: same for land grid points in Southeastern </a:t>
            </a:r>
            <a:r>
              <a:rPr lang="pt-BR" sz="1200" b="0" i="0" u="none" strike="noStrike" kern="1200" baseline="0" dirty="0" smtClean="0">
                <a:solidFill>
                  <a:schemeClr val="tx1"/>
                </a:solidFill>
                <a:latin typeface="+mn-lt"/>
                <a:ea typeface="+mn-ea"/>
                <a:cs typeface="+mn-cs"/>
              </a:rPr>
              <a:t>South </a:t>
            </a:r>
            <a:r>
              <a:rPr lang="pt-BR" sz="1200" b="0" i="0" u="none" strike="noStrike" kern="1200" baseline="0" dirty="0" err="1" smtClean="0">
                <a:solidFill>
                  <a:schemeClr val="tx1"/>
                </a:solidFill>
                <a:latin typeface="+mn-lt"/>
                <a:ea typeface="+mn-ea"/>
                <a:cs typeface="+mn-cs"/>
              </a:rPr>
              <a:t>America</a:t>
            </a:r>
            <a:r>
              <a:rPr lang="pt-BR" sz="1200" b="0" i="0" u="none" strike="noStrike" kern="1200" baseline="0" dirty="0" smtClean="0">
                <a:solidFill>
                  <a:schemeClr val="tx1"/>
                </a:solidFill>
                <a:latin typeface="+mn-lt"/>
                <a:ea typeface="+mn-ea"/>
                <a:cs typeface="+mn-cs"/>
              </a:rPr>
              <a:t> (39.4W,20S; 39.4W,56.6S; 67.3W,56.7S; 72.1W,50S; 66W,20S). </a:t>
            </a:r>
            <a:r>
              <a:rPr lang="pt-BR" sz="1200" b="0" i="0" u="none" strike="noStrike" kern="1200" baseline="0" dirty="0" err="1" smtClean="0">
                <a:solidFill>
                  <a:schemeClr val="tx1"/>
                </a:solidFill>
                <a:latin typeface="+mn-lt"/>
                <a:ea typeface="+mn-ea"/>
                <a:cs typeface="+mn-cs"/>
              </a:rPr>
              <a:t>Thin</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lines</a:t>
            </a:r>
            <a:r>
              <a:rPr lang="pt-BR" sz="1200" b="0" i="0" u="none" strike="noStrike" kern="1200" baseline="0" dirty="0" smtClean="0">
                <a:solidFill>
                  <a:schemeClr val="tx1"/>
                </a:solidFill>
                <a:latin typeface="+mn-lt"/>
                <a:ea typeface="+mn-ea"/>
                <a:cs typeface="+mn-cs"/>
              </a:rPr>
              <a:t> denote </a:t>
            </a:r>
            <a:r>
              <a:rPr lang="en-US" sz="1200" b="0" i="0" u="none" strike="noStrike" kern="1200" baseline="0" dirty="0" smtClean="0">
                <a:solidFill>
                  <a:schemeClr val="tx1"/>
                </a:solidFill>
                <a:latin typeface="+mn-lt"/>
                <a:ea typeface="+mn-ea"/>
                <a:cs typeface="+mn-cs"/>
              </a:rPr>
              <a:t>one ensemble member per model, thick lines the CMIP5 multi-model mean. On the right-hand side the 5th, 25th, 50th (median), 75th and 95th percentiles of the distribution of 20-yr mean changes are given for 2081–2100 in the four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cenarios</a:t>
            </a:r>
            <a:r>
              <a:rPr lang="en-US" sz="1200" b="0" i="0" u="none" strike="noStrike" kern="1200" baseline="0" dirty="0" smtClean="0">
                <a:solidFill>
                  <a:schemeClr val="tx1"/>
                </a:solidFill>
                <a:latin typeface="+mn-lt"/>
                <a:ea typeface="+mn-ea"/>
                <a:cs typeface="+mn-cs"/>
              </a:rPr>
              <a:t>. Below: maps of precipitation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19</a:t>
            </a:fld>
            <a:endParaRPr lang="pt-BR"/>
          </a:p>
        </p:txBody>
      </p:sp>
    </p:spTree>
    <p:extLst>
      <p:ext uri="{BB962C8B-B14F-4D97-AF65-F5344CB8AC3E}">
        <p14:creationId xmlns:p14="http://schemas.microsoft.com/office/powerpoint/2010/main" xmlns="" val="407252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AI.28: Top 3 left: time series of temperature change relative to 1986–2005 averaged over land grid points  in the Amazon (20S,66.4W; 1.24S,79.7W; 11.4S,68.8W; 11.44S,50W; 20S,50W) in December– February. Top right: same for land grid points in North-East Brazil (20S–</a:t>
            </a:r>
            <a:r>
              <a:rPr lang="en-US" sz="1200" b="0" i="0" u="none" strike="noStrike" kern="1200" baseline="0" dirty="0" err="1" smtClean="0">
                <a:solidFill>
                  <a:schemeClr val="tx1"/>
                </a:solidFill>
                <a:latin typeface="+mn-lt"/>
                <a:ea typeface="+mn-ea"/>
                <a:cs typeface="+mn-cs"/>
              </a:rPr>
              <a:t>EQ</a:t>
            </a:r>
            <a:r>
              <a:rPr lang="en-US" sz="1200" b="0" i="0" u="none" strike="noStrike" kern="1200" baseline="0" dirty="0" smtClean="0">
                <a:solidFill>
                  <a:schemeClr val="tx1"/>
                </a:solidFill>
                <a:latin typeface="+mn-lt"/>
                <a:ea typeface="+mn-ea"/>
                <a:cs typeface="+mn-cs"/>
              </a:rPr>
              <a:t>, 50–34W). Thin lines de note one ensemble member per model, thick lines the CMIP5 multi-model mean. On the right-hand side the  5th, 25th, 50th (median), 75th and 95th percentiles of the distribution of 20-yr mean changes are given for  2081–2100 in the four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a:t>
            </a:r>
          </a:p>
          <a:p>
            <a:pPr algn="just"/>
            <a:r>
              <a:rPr lang="en-US" sz="1200" b="0" i="0" u="none" strike="noStrike" kern="1200" baseline="0" dirty="0" smtClean="0">
                <a:solidFill>
                  <a:schemeClr val="tx1"/>
                </a:solidFill>
                <a:latin typeface="+mn-lt"/>
                <a:ea typeface="+mn-ea"/>
                <a:cs typeface="+mn-cs"/>
              </a:rPr>
              <a:t> Below: maps of temperature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20</a:t>
            </a:fld>
            <a:endParaRPr lang="pt-BR"/>
          </a:p>
        </p:txBody>
      </p:sp>
    </p:spTree>
    <p:extLst>
      <p:ext uri="{BB962C8B-B14F-4D97-AF65-F5344CB8AC3E}">
        <p14:creationId xmlns:p14="http://schemas.microsoft.com/office/powerpoint/2010/main" xmlns="" val="290918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AI.29: Top 3 left: time series of temperature change relative to 1986–2005 averaged over land grid  points in the Amazon (20S,66.4W; 1.24S,79.7W; 11.4S,68.8W; 11.44S,50W; 20S,50W) in June–August. Top right: same for land grid points in North-East Brazil (20S–</a:t>
            </a:r>
            <a:r>
              <a:rPr lang="en-US" sz="1200" b="0" i="0" u="none" strike="noStrike" kern="1200" baseline="0" dirty="0" err="1" smtClean="0">
                <a:solidFill>
                  <a:schemeClr val="tx1"/>
                </a:solidFill>
                <a:latin typeface="+mn-lt"/>
                <a:ea typeface="+mn-ea"/>
                <a:cs typeface="+mn-cs"/>
              </a:rPr>
              <a:t>EQ</a:t>
            </a:r>
            <a:r>
              <a:rPr lang="en-US" sz="1200" b="0" i="0" u="none" strike="noStrike" kern="1200" baseline="0" dirty="0" smtClean="0">
                <a:solidFill>
                  <a:schemeClr val="tx1"/>
                </a:solidFill>
                <a:latin typeface="+mn-lt"/>
                <a:ea typeface="+mn-ea"/>
                <a:cs typeface="+mn-cs"/>
              </a:rPr>
              <a:t>, 50–34W). Thin lines denote  one ensemble member per model, thick lines the CMIP5 multi-model mean. On the right-hand side the 5th,  25th, 50th (median), 75th and 95th percentiles of the distribution of 20-yr mean changes are given for 2081–  2100 in the four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a:t>
            </a:r>
          </a:p>
          <a:p>
            <a:pPr algn="just"/>
            <a:r>
              <a:rPr lang="en-US" sz="1200" b="0" i="0" u="none" strike="noStrike" kern="1200" baseline="0" dirty="0" smtClean="0">
                <a:solidFill>
                  <a:schemeClr val="tx1"/>
                </a:solidFill>
                <a:latin typeface="+mn-lt"/>
                <a:ea typeface="+mn-ea"/>
                <a:cs typeface="+mn-cs"/>
              </a:rPr>
              <a:t> Below: maps of temperature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21</a:t>
            </a:fld>
            <a:endParaRPr lang="pt-BR"/>
          </a:p>
        </p:txBody>
      </p:sp>
    </p:spTree>
    <p:extLst>
      <p:ext uri="{BB962C8B-B14F-4D97-AF65-F5344CB8AC3E}">
        <p14:creationId xmlns:p14="http://schemas.microsoft.com/office/powerpoint/2010/main" xmlns="" val="62072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AI.30: Top left: time 3 series of relative change relative to 1986–2005 in precipitation averaged over </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land</a:t>
            </a:r>
            <a:r>
              <a:rPr lang="pt-BR" sz="1200" b="0" i="0" u="none" strike="noStrike" kern="1200" baseline="0" dirty="0" smtClean="0">
                <a:solidFill>
                  <a:schemeClr val="tx1"/>
                </a:solidFill>
                <a:latin typeface="+mn-lt"/>
                <a:ea typeface="+mn-ea"/>
                <a:cs typeface="+mn-cs"/>
              </a:rPr>
              <a:t> grid points in </a:t>
            </a:r>
            <a:r>
              <a:rPr lang="pt-BR" sz="1200" b="0" i="0" u="none" strike="noStrike" kern="1200" baseline="0" dirty="0" err="1" smtClean="0">
                <a:solidFill>
                  <a:schemeClr val="tx1"/>
                </a:solidFill>
                <a:latin typeface="+mn-lt"/>
                <a:ea typeface="+mn-ea"/>
                <a:cs typeface="+mn-cs"/>
              </a:rPr>
              <a:t>the</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Amazon</a:t>
            </a:r>
            <a:r>
              <a:rPr lang="pt-BR" sz="1200" b="0" i="0" u="none" strike="noStrike" kern="1200" baseline="0" dirty="0" smtClean="0">
                <a:solidFill>
                  <a:schemeClr val="tx1"/>
                </a:solidFill>
                <a:latin typeface="+mn-lt"/>
                <a:ea typeface="+mn-ea"/>
                <a:cs typeface="+mn-cs"/>
              </a:rPr>
              <a:t> (20S,66.4W; 1.24S,79.7W; 11.4S,68.8W; 11.44S,50W; 20S,50W) in </a:t>
            </a:r>
            <a:r>
              <a:rPr lang="en-US" sz="1200" b="0" i="0" u="none" strike="noStrike" kern="1200" baseline="0" dirty="0" smtClean="0">
                <a:solidFill>
                  <a:schemeClr val="tx1"/>
                </a:solidFill>
                <a:latin typeface="+mn-lt"/>
                <a:ea typeface="+mn-ea"/>
                <a:cs typeface="+mn-cs"/>
              </a:rPr>
              <a:t> October–March. Top right: same for land grid points in North-East Brazil (20S–</a:t>
            </a:r>
            <a:r>
              <a:rPr lang="en-US" sz="1200" b="0" i="0" u="none" strike="noStrike" kern="1200" baseline="0" dirty="0" err="1" smtClean="0">
                <a:solidFill>
                  <a:schemeClr val="tx1"/>
                </a:solidFill>
                <a:latin typeface="+mn-lt"/>
                <a:ea typeface="+mn-ea"/>
                <a:cs typeface="+mn-cs"/>
              </a:rPr>
              <a:t>EQ</a:t>
            </a:r>
            <a:r>
              <a:rPr lang="en-US" sz="1200" b="0" i="0" u="none" strike="noStrike" kern="1200" baseline="0" dirty="0" smtClean="0">
                <a:solidFill>
                  <a:schemeClr val="tx1"/>
                </a:solidFill>
                <a:latin typeface="+mn-lt"/>
                <a:ea typeface="+mn-ea"/>
                <a:cs typeface="+mn-cs"/>
              </a:rPr>
              <a:t>, 50–34W). Thin lines  denote one ensemble member per model, thick lines the CMIP5 multi-model mean. On the right-hand side  the 5th, 25th, 50th (median), 75th and 95th percentiles of the distribution of 20-yr mean changes are given for  2081–2100 in the four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a:t>
            </a:r>
          </a:p>
          <a:p>
            <a:pPr algn="just"/>
            <a:r>
              <a:rPr lang="en-US" sz="1200" b="0" i="0" u="none" strike="noStrike" kern="1200" baseline="0" dirty="0" smtClean="0">
                <a:solidFill>
                  <a:schemeClr val="tx1"/>
                </a:solidFill>
                <a:latin typeface="+mn-lt"/>
                <a:ea typeface="+mn-ea"/>
                <a:cs typeface="+mn-cs"/>
              </a:rPr>
              <a:t> Below: maps of precipitation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22</a:t>
            </a:fld>
            <a:endParaRPr lang="pt-BR"/>
          </a:p>
        </p:txBody>
      </p:sp>
    </p:spTree>
    <p:extLst>
      <p:ext uri="{BB962C8B-B14F-4D97-AF65-F5344CB8AC3E}">
        <p14:creationId xmlns:p14="http://schemas.microsoft.com/office/powerpoint/2010/main" xmlns="" val="26250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SPM.2: </a:t>
            </a:r>
            <a:r>
              <a:rPr lang="en-US" sz="1200" b="0" i="0" u="none" strike="noStrike" kern="1200" baseline="0" dirty="0" smtClean="0">
                <a:solidFill>
                  <a:schemeClr val="tx1"/>
                </a:solidFill>
                <a:latin typeface="+mn-lt"/>
                <a:ea typeface="+mn-ea"/>
                <a:cs typeface="+mn-cs"/>
              </a:rPr>
              <a:t>Maps of observed precipitation change from 1901 to 2010 and from 1951 to 2010 (trends calculated using the same criteria as in Figure SPM.1b) from one data set.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4</a:t>
            </a:fld>
            <a:endParaRPr lang="pt-BR"/>
          </a:p>
        </p:txBody>
      </p:sp>
    </p:spTree>
    <p:extLst>
      <p:ext uri="{BB962C8B-B14F-4D97-AF65-F5344CB8AC3E}">
        <p14:creationId xmlns:p14="http://schemas.microsoft.com/office/powerpoint/2010/main" xmlns="" val="2019267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0" i="0" u="none" strike="noStrike" kern="1200" baseline="0" dirty="0" smtClean="0">
                <a:solidFill>
                  <a:schemeClr val="tx1"/>
                </a:solidFill>
                <a:latin typeface="+mn-lt"/>
                <a:ea typeface="+mn-ea"/>
                <a:cs typeface="+mn-cs"/>
              </a:rPr>
              <a:t>Figure AI.31: Top left: time 3 series of relative change relative to 1986–2005 in precipitation averaged over </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land</a:t>
            </a:r>
            <a:r>
              <a:rPr lang="pt-BR" sz="1200" b="0" i="0" u="none" strike="noStrike" kern="1200" baseline="0" dirty="0" smtClean="0">
                <a:solidFill>
                  <a:schemeClr val="tx1"/>
                </a:solidFill>
                <a:latin typeface="+mn-lt"/>
                <a:ea typeface="+mn-ea"/>
                <a:cs typeface="+mn-cs"/>
              </a:rPr>
              <a:t> grid points in </a:t>
            </a:r>
            <a:r>
              <a:rPr lang="pt-BR" sz="1200" b="0" i="0" u="none" strike="noStrike" kern="1200" baseline="0" dirty="0" err="1" smtClean="0">
                <a:solidFill>
                  <a:schemeClr val="tx1"/>
                </a:solidFill>
                <a:latin typeface="+mn-lt"/>
                <a:ea typeface="+mn-ea"/>
                <a:cs typeface="+mn-cs"/>
              </a:rPr>
              <a:t>the</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Amazon</a:t>
            </a:r>
            <a:r>
              <a:rPr lang="pt-BR" sz="1200" b="0" i="0" u="none" strike="noStrike" kern="1200" baseline="0" dirty="0" smtClean="0">
                <a:solidFill>
                  <a:schemeClr val="tx1"/>
                </a:solidFill>
                <a:latin typeface="+mn-lt"/>
                <a:ea typeface="+mn-ea"/>
                <a:cs typeface="+mn-cs"/>
              </a:rPr>
              <a:t> (20S,66.4W; 1.24S,79.7W; 11.4S,68.8W; 11.44S,50W; 20S,50W) in </a:t>
            </a:r>
            <a:r>
              <a:rPr lang="en-US" sz="1200" b="0" i="0" u="none" strike="noStrike" kern="1200" baseline="0" dirty="0" smtClean="0">
                <a:solidFill>
                  <a:schemeClr val="tx1"/>
                </a:solidFill>
                <a:latin typeface="+mn-lt"/>
                <a:ea typeface="+mn-ea"/>
                <a:cs typeface="+mn-cs"/>
              </a:rPr>
              <a:t> April– September. Top right: same for land grid points in North-East Brazil (20S–</a:t>
            </a:r>
            <a:r>
              <a:rPr lang="en-US" sz="1200" b="0" i="0" u="none" strike="noStrike" kern="1200" baseline="0" dirty="0" err="1" smtClean="0">
                <a:solidFill>
                  <a:schemeClr val="tx1"/>
                </a:solidFill>
                <a:latin typeface="+mn-lt"/>
                <a:ea typeface="+mn-ea"/>
                <a:cs typeface="+mn-cs"/>
              </a:rPr>
              <a:t>EQ</a:t>
            </a:r>
            <a:r>
              <a:rPr lang="en-US" sz="1200" b="0" i="0" u="none" strike="noStrike" kern="1200" baseline="0" dirty="0" smtClean="0">
                <a:solidFill>
                  <a:schemeClr val="tx1"/>
                </a:solidFill>
                <a:latin typeface="+mn-lt"/>
                <a:ea typeface="+mn-ea"/>
                <a:cs typeface="+mn-cs"/>
              </a:rPr>
              <a:t>, 50–34W). Thin lines  denote one ensemble member per model, thick lines the CMIP5 multi-model mean. On the right-hand side  the 5th, 25th, 50th (median), 75th and 95th percentiles of the distribution of 20-yr mean changes are given for  2081–2100 in the four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a:t>
            </a:r>
          </a:p>
          <a:p>
            <a:pPr algn="just"/>
            <a:r>
              <a:rPr lang="en-US" sz="1200" b="0" i="0" u="none" strike="noStrike" kern="1200" baseline="0" dirty="0" smtClean="0">
                <a:solidFill>
                  <a:schemeClr val="tx1"/>
                </a:solidFill>
                <a:latin typeface="+mn-lt"/>
                <a:ea typeface="+mn-ea"/>
                <a:cs typeface="+mn-cs"/>
              </a:rPr>
              <a:t> Below: maps of precipitation changes in 2016–2035, 2046–2065 and 2081–2100 with respect to 1986–2005  in the RCP4.5 scenario. For each point, the 25th, 50th and 75th percentile of the distribution of the CMIP5  ensemble are shown, this includes both natural variability and inter-model spread. Hatching denotes areas  where the 20-yr mean differences of the percentiles are less than the standard deviation of model-estimated  present-day natural variability of 20-yr mean differences.</a:t>
            </a:r>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23</a:t>
            </a:fld>
            <a:endParaRPr lang="pt-BR"/>
          </a:p>
        </p:txBody>
      </p:sp>
    </p:spTree>
    <p:extLst>
      <p:ext uri="{BB962C8B-B14F-4D97-AF65-F5344CB8AC3E}">
        <p14:creationId xmlns:p14="http://schemas.microsoft.com/office/powerpoint/2010/main" xmlns="" val="276332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29</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31</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32</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33</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34</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pPr/>
              <a:t>35</a:t>
            </a:fld>
            <a:endParaRPr lang="en-US"/>
          </a:p>
        </p:txBody>
      </p:sp>
    </p:spTree>
    <p:extLst>
      <p:ext uri="{BB962C8B-B14F-4D97-AF65-F5344CB8AC3E}">
        <p14:creationId xmlns:p14="http://schemas.microsoft.com/office/powerpoint/2010/main" xmlns="" val="50444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1" i="0" u="none" strike="noStrike" kern="1200" baseline="0" dirty="0" smtClean="0">
                <a:solidFill>
                  <a:schemeClr val="tx1"/>
                </a:solidFill>
                <a:latin typeface="+mn-lt"/>
                <a:ea typeface="+mn-ea"/>
                <a:cs typeface="+mn-cs"/>
              </a:rPr>
              <a:t>Figure SPM.6: </a:t>
            </a:r>
            <a:r>
              <a:rPr lang="en-US" sz="1200" b="0" i="0" u="none" strike="noStrike" kern="1200" baseline="0" dirty="0" smtClean="0">
                <a:solidFill>
                  <a:schemeClr val="tx1"/>
                </a:solidFill>
                <a:latin typeface="+mn-lt"/>
                <a:ea typeface="+mn-ea"/>
                <a:cs typeface="+mn-cs"/>
              </a:rPr>
              <a:t>Comparison of observed and simulated climate change based on three large-scale indicators in the atmosphere, the </a:t>
            </a:r>
            <a:r>
              <a:rPr lang="en-US" sz="1200" b="0" i="0" u="none" strike="noStrike" kern="1200" baseline="0" dirty="0" err="1" smtClean="0">
                <a:solidFill>
                  <a:schemeClr val="tx1"/>
                </a:solidFill>
                <a:latin typeface="+mn-lt"/>
                <a:ea typeface="+mn-ea"/>
                <a:cs typeface="+mn-cs"/>
              </a:rPr>
              <a:t>cryosphere</a:t>
            </a:r>
            <a:r>
              <a:rPr lang="en-US" sz="1200" b="0" i="0" u="none" strike="noStrike" kern="1200" baseline="0" dirty="0" smtClean="0">
                <a:solidFill>
                  <a:schemeClr val="tx1"/>
                </a:solidFill>
                <a:latin typeface="+mn-lt"/>
                <a:ea typeface="+mn-ea"/>
                <a:cs typeface="+mn-cs"/>
              </a:rPr>
              <a:t>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a:t>
            </a:r>
            <a:r>
              <a:rPr lang="en-US" sz="1200" b="0" i="0" u="none" strike="noStrike" kern="1200" baseline="0" dirty="0" err="1" smtClean="0">
                <a:solidFill>
                  <a:schemeClr val="tx1"/>
                </a:solidFill>
                <a:latin typeface="+mn-lt"/>
                <a:ea typeface="+mn-ea"/>
                <a:cs typeface="+mn-cs"/>
              </a:rPr>
              <a:t>Intercomparison</a:t>
            </a:r>
            <a:r>
              <a:rPr lang="en-US" sz="1200" b="0" i="0" u="none" strike="noStrike" kern="1200" baseline="0" dirty="0" smtClean="0">
                <a:solidFill>
                  <a:schemeClr val="tx1"/>
                </a:solidFill>
                <a:latin typeface="+mn-lt"/>
                <a:ea typeface="+mn-ea"/>
                <a:cs typeface="+mn-cs"/>
              </a:rPr>
              <a:t> Project Phase 5 (CMIP5) multi-model ensemble ranges, with shaded bands indicating the 5 to 95% confidence intervals.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6</a:t>
            </a:fld>
            <a:endParaRPr lang="pt-BR"/>
          </a:p>
        </p:txBody>
      </p:sp>
    </p:spTree>
    <p:extLst>
      <p:ext uri="{BB962C8B-B14F-4D97-AF65-F5344CB8AC3E}">
        <p14:creationId xmlns:p14="http://schemas.microsoft.com/office/powerpoint/2010/main" xmlns="" val="107312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1" i="0" u="none" strike="noStrike" kern="1200" baseline="0" dirty="0" smtClean="0">
                <a:solidFill>
                  <a:schemeClr val="tx1"/>
                </a:solidFill>
                <a:latin typeface="+mn-lt"/>
                <a:ea typeface="+mn-ea"/>
                <a:cs typeface="+mn-cs"/>
              </a:rPr>
              <a:t>Figure SPM.7: </a:t>
            </a:r>
            <a:r>
              <a:rPr lang="en-US" sz="1200" b="0" i="0" u="none" strike="noStrike" kern="1200" baseline="0" dirty="0" smtClean="0">
                <a:solidFill>
                  <a:schemeClr val="tx1"/>
                </a:solidFill>
                <a:latin typeface="+mn-lt"/>
                <a:ea typeface="+mn-ea"/>
                <a:cs typeface="+mn-cs"/>
              </a:rPr>
              <a:t>CMIP5 multi-model simulated time series from 1950 to 2100 for </a:t>
            </a:r>
          </a:p>
          <a:p>
            <a:pPr marL="228600" indent="-228600" algn="just">
              <a:buAutoNum type="alphaLcParenBoth"/>
            </a:pPr>
            <a:r>
              <a:rPr lang="en-US" sz="1200" b="0" i="0" u="none" strike="noStrike" kern="1200" baseline="0" dirty="0" smtClean="0">
                <a:solidFill>
                  <a:schemeClr val="tx1"/>
                </a:solidFill>
                <a:latin typeface="+mn-lt"/>
                <a:ea typeface="+mn-ea"/>
                <a:cs typeface="+mn-cs"/>
              </a:rPr>
              <a:t>change in global annual mean surface temperature relative to 1986–2005 (see Table SPM.2 for other reference periods),</a:t>
            </a:r>
          </a:p>
          <a:p>
            <a:pPr marL="228600" indent="-228600" algn="just">
              <a:buAutoNum type="alphaLcParenBoth"/>
            </a:pPr>
            <a:r>
              <a:rPr lang="en-US" sz="1200" b="0" i="0" u="none" strike="noStrike" kern="1200" baseline="0" dirty="0" smtClean="0">
                <a:solidFill>
                  <a:schemeClr val="tx1"/>
                </a:solidFill>
                <a:latin typeface="+mn-lt"/>
                <a:ea typeface="+mn-ea"/>
                <a:cs typeface="+mn-cs"/>
              </a:rPr>
              <a:t> Northern Hemisphere September sea ice extent (5 year running mean) and</a:t>
            </a:r>
          </a:p>
          <a:p>
            <a:pPr marL="228600" indent="-228600" algn="just">
              <a:buAutoNum type="alphaLcParenBoth"/>
            </a:pPr>
            <a:r>
              <a:rPr lang="en-US" sz="1200" b="0" i="0" u="none" strike="noStrike" kern="1200" baseline="0" dirty="0" smtClean="0">
                <a:solidFill>
                  <a:schemeClr val="tx1"/>
                </a:solidFill>
                <a:latin typeface="+mn-lt"/>
                <a:ea typeface="+mn-ea"/>
                <a:cs typeface="+mn-cs"/>
              </a:rPr>
              <a:t> global mean ocean surface </a:t>
            </a:r>
            <a:r>
              <a:rPr lang="en-US" sz="1200" b="0" i="0" u="none" strike="noStrike" kern="1200" baseline="0" dirty="0" err="1" smtClean="0">
                <a:solidFill>
                  <a:schemeClr val="tx1"/>
                </a:solidFill>
                <a:latin typeface="+mn-lt"/>
                <a:ea typeface="+mn-ea"/>
                <a:cs typeface="+mn-cs"/>
              </a:rPr>
              <a:t>pH.</a:t>
            </a:r>
            <a:r>
              <a:rPr lang="en-US" sz="1200" b="0" i="0" u="none" strike="noStrike" kern="1200" baseline="0" dirty="0" smtClean="0">
                <a:solidFill>
                  <a:schemeClr val="tx1"/>
                </a:solidFill>
                <a:latin typeface="+mn-lt"/>
                <a:ea typeface="+mn-ea"/>
                <a:cs typeface="+mn-cs"/>
              </a:rPr>
              <a:t> Time series of projections and a measure of uncertainty (shading) are shown for scenarios RCP2.6 (blue) and RCP8.5 (red). Black (grey shading) is the </a:t>
            </a:r>
            <a:r>
              <a:rPr lang="en-US" sz="1200" b="0" i="0" u="none" strike="noStrike" kern="1200" baseline="0" dirty="0" err="1" smtClean="0">
                <a:solidFill>
                  <a:schemeClr val="tx1"/>
                </a:solidFill>
                <a:latin typeface="+mn-lt"/>
                <a:ea typeface="+mn-ea"/>
                <a:cs typeface="+mn-cs"/>
              </a:rPr>
              <a:t>modelled</a:t>
            </a:r>
            <a:r>
              <a:rPr lang="en-US" sz="1200" b="0" i="0" u="none" strike="noStrike" kern="1200" baseline="0" dirty="0" smtClean="0">
                <a:solidFill>
                  <a:schemeClr val="tx1"/>
                </a:solidFill>
                <a:latin typeface="+mn-lt"/>
                <a:ea typeface="+mn-ea"/>
                <a:cs typeface="+mn-cs"/>
              </a:rPr>
              <a:t> historical evolution using historical reconstructed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a:t>
            </a:r>
          </a:p>
          <a:p>
            <a:pPr marL="0" indent="0" algn="just">
              <a:buNone/>
            </a:pPr>
            <a:r>
              <a:rPr lang="en-US" sz="1200" b="0" i="0" u="none" strike="noStrike" kern="1200" baseline="0" dirty="0" smtClean="0">
                <a:solidFill>
                  <a:schemeClr val="tx1"/>
                </a:solidFill>
                <a:latin typeface="+mn-lt"/>
                <a:ea typeface="+mn-ea"/>
                <a:cs typeface="+mn-cs"/>
              </a:rPr>
              <a:t>The mean and associated uncertainties averaged over 2081−2100 are given for all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7</a:t>
            </a:fld>
            <a:endParaRPr lang="pt-BR"/>
          </a:p>
        </p:txBody>
      </p:sp>
    </p:spTree>
    <p:extLst>
      <p:ext uri="{BB962C8B-B14F-4D97-AF65-F5344CB8AC3E}">
        <p14:creationId xmlns:p14="http://schemas.microsoft.com/office/powerpoint/2010/main" xmlns="" val="201607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SPM.8: </a:t>
            </a:r>
            <a:r>
              <a:rPr lang="en-US" sz="1200" b="0" i="0" u="none" strike="noStrike" kern="1200" baseline="0" dirty="0" smtClean="0">
                <a:solidFill>
                  <a:schemeClr val="tx1"/>
                </a:solidFill>
                <a:latin typeface="+mn-lt"/>
                <a:ea typeface="+mn-ea"/>
                <a:cs typeface="+mn-cs"/>
              </a:rPr>
              <a:t>Maps of CMIP5 multi-model mean results for the scenarios RCP2.6 and RCP8.5 in 2081–2100 of</a:t>
            </a:r>
          </a:p>
          <a:p>
            <a:r>
              <a:rPr lang="en-US" sz="1200" b="0" i="0" u="none" strike="noStrike" kern="1200" baseline="0" dirty="0" smtClean="0">
                <a:solidFill>
                  <a:schemeClr val="tx1"/>
                </a:solidFill>
                <a:latin typeface="+mn-lt"/>
                <a:ea typeface="+mn-ea"/>
                <a:cs typeface="+mn-cs"/>
              </a:rPr>
              <a:t> (a) annual mean surface temperature change, </a:t>
            </a:r>
          </a:p>
          <a:p>
            <a:r>
              <a:rPr lang="en-US" sz="1200" b="0" i="0" u="none" strike="noStrike" kern="1200" baseline="0" dirty="0" smtClean="0">
                <a:solidFill>
                  <a:schemeClr val="tx1"/>
                </a:solidFill>
                <a:latin typeface="+mn-lt"/>
                <a:ea typeface="+mn-ea"/>
                <a:cs typeface="+mn-cs"/>
              </a:rPr>
              <a:t>(b) average percent change in annual mean precipitation, </a:t>
            </a:r>
          </a:p>
          <a:p>
            <a:r>
              <a:rPr lang="en-US" sz="1200" b="0" i="0" u="none" strike="noStrike" kern="1200" baseline="0" dirty="0" smtClean="0">
                <a:solidFill>
                  <a:schemeClr val="tx1"/>
                </a:solidFill>
                <a:latin typeface="+mn-lt"/>
                <a:ea typeface="+mn-ea"/>
                <a:cs typeface="+mn-cs"/>
              </a:rPr>
              <a:t>(c) Northern Hemisphere September sea ice extent and </a:t>
            </a:r>
          </a:p>
          <a:p>
            <a:r>
              <a:rPr lang="en-US" sz="1200" b="0" i="0" u="none" strike="noStrike" kern="1200" baseline="0" dirty="0" smtClean="0">
                <a:solidFill>
                  <a:schemeClr val="tx1"/>
                </a:solidFill>
                <a:latin typeface="+mn-lt"/>
                <a:ea typeface="+mn-ea"/>
                <a:cs typeface="+mn-cs"/>
              </a:rPr>
              <a:t>(d) change in ocean surface </a:t>
            </a:r>
            <a:r>
              <a:rPr lang="en-US" sz="1200" b="0" i="0" u="none" strike="noStrike" kern="1200" baseline="0" dirty="0" err="1" smtClean="0">
                <a:solidFill>
                  <a:schemeClr val="tx1"/>
                </a:solidFill>
                <a:latin typeface="+mn-lt"/>
                <a:ea typeface="+mn-ea"/>
                <a:cs typeface="+mn-cs"/>
              </a:rPr>
              <a:t>pH.</a:t>
            </a:r>
            <a:endParaRPr lang="en-US" sz="1200" b="0" i="0" u="none" strike="noStrike" kern="1200" baseline="0" dirty="0" smtClean="0">
              <a:solidFill>
                <a:schemeClr val="tx1"/>
              </a:solidFill>
              <a:latin typeface="+mn-lt"/>
              <a:ea typeface="+mn-ea"/>
              <a:cs typeface="+mn-cs"/>
            </a:endParaRPr>
          </a:p>
          <a:p>
            <a:pPr algn="just"/>
            <a:r>
              <a:rPr lang="en-US" sz="1200" b="0" i="0" u="none" strike="noStrike" kern="1200" baseline="0" dirty="0" smtClean="0">
                <a:solidFill>
                  <a:schemeClr val="tx1"/>
                </a:solidFill>
                <a:latin typeface="+mn-lt"/>
                <a:ea typeface="+mn-ea"/>
                <a:cs typeface="+mn-cs"/>
              </a:rPr>
              <a:t>Changes in panels (a), (b) and (d) are shown relative to 1986–2005. The number of CMIP5 models used to calculate the multi-model mean is indicated in the upper right corner of each panel. For panels (a) and (b), hatching indicates regions where the multi-model mean is small compared to internal variability (i.e., less than one standard deviation of internal variability in 20-year means). Stippling indicates regions where the multi-model mean is large compared to internal variability (i.e., greater than two standard deviations of internal variability in 20-year means) and where 90% of models agree on the sign of change (see Box 12.1).</a:t>
            </a:r>
          </a:p>
          <a:p>
            <a:pPr algn="just"/>
            <a:r>
              <a:rPr lang="en-US" sz="1200" b="0" i="0" u="none" strike="noStrike" kern="1200" baseline="0" dirty="0" smtClean="0">
                <a:solidFill>
                  <a:schemeClr val="tx1"/>
                </a:solidFill>
                <a:latin typeface="+mn-lt"/>
                <a:ea typeface="+mn-ea"/>
                <a:cs typeface="+mn-cs"/>
              </a:rPr>
              <a:t>In panel (c), the lines are the </a:t>
            </a:r>
            <a:r>
              <a:rPr lang="en-US" sz="1200" b="0" i="0" u="none" strike="noStrike" kern="1200" baseline="0" dirty="0" err="1" smtClean="0">
                <a:solidFill>
                  <a:schemeClr val="tx1"/>
                </a:solidFill>
                <a:latin typeface="+mn-lt"/>
                <a:ea typeface="+mn-ea"/>
                <a:cs typeface="+mn-cs"/>
              </a:rPr>
              <a:t>modelled</a:t>
            </a:r>
            <a:r>
              <a:rPr lang="en-US" sz="1200" b="0" i="0" u="none" strike="noStrike" kern="1200" baseline="0" dirty="0" smtClean="0">
                <a:solidFill>
                  <a:schemeClr val="tx1"/>
                </a:solidFill>
                <a:latin typeface="+mn-lt"/>
                <a:ea typeface="+mn-ea"/>
                <a:cs typeface="+mn-cs"/>
              </a:rPr>
              <a:t> means for 1986−2005; the filled areas are for the end of the century.</a:t>
            </a:r>
          </a:p>
          <a:p>
            <a:pPr algn="just"/>
            <a:r>
              <a:rPr lang="en-US" sz="1200" b="0" i="0" u="none" strike="noStrike" kern="1200" baseline="0" dirty="0" smtClean="0">
                <a:solidFill>
                  <a:schemeClr val="tx1"/>
                </a:solidFill>
                <a:latin typeface="+mn-lt"/>
                <a:ea typeface="+mn-ea"/>
                <a:cs typeface="+mn-cs"/>
              </a:rPr>
              <a:t>The CMIP5 multi-model mean is given in white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the projected mean sea ice extent of a subset of models (number of models given in brackets) that most closely reproduce the climatological mean state and</a:t>
            </a:r>
          </a:p>
          <a:p>
            <a:pPr algn="just"/>
            <a:r>
              <a:rPr lang="en-US" sz="1200" b="0" i="0" u="none" strike="noStrike" kern="1200" baseline="0" dirty="0" smtClean="0">
                <a:solidFill>
                  <a:schemeClr val="tx1"/>
                </a:solidFill>
                <a:latin typeface="+mn-lt"/>
                <a:ea typeface="+mn-ea"/>
                <a:cs typeface="+mn-cs"/>
              </a:rPr>
              <a:t>1979‒2012 trend of the Arctic sea ice extent is given in light blue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8</a:t>
            </a:fld>
            <a:endParaRPr lang="pt-BR"/>
          </a:p>
        </p:txBody>
      </p:sp>
    </p:spTree>
    <p:extLst>
      <p:ext uri="{BB962C8B-B14F-4D97-AF65-F5344CB8AC3E}">
        <p14:creationId xmlns:p14="http://schemas.microsoft.com/office/powerpoint/2010/main" xmlns="" val="311373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200" b="1" i="0" u="none" strike="noStrike" kern="1200" baseline="0" dirty="0" smtClean="0">
                <a:solidFill>
                  <a:schemeClr val="tx1"/>
                </a:solidFill>
                <a:latin typeface="+mn-lt"/>
                <a:ea typeface="+mn-ea"/>
                <a:cs typeface="+mn-cs"/>
              </a:rPr>
              <a:t>Figure SPM.5: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forcing estimates in 2011 relative to 1750 and aggregated uncertainties for the main drivers of climate change. Values are global average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forcing (RF15) partitioned according to the emitted compounds or processes that result in a combination of drivers. The best estimates of the net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forcing are shown as black diamonds with corresponding uncertainty intervals; the numerical values are provided on the right of the figure, together with the confidence level in the net forcing (</a:t>
            </a:r>
            <a:r>
              <a:rPr lang="en-US" sz="1200" b="0" i="0" u="none" strike="noStrike" kern="1200" baseline="0" dirty="0" err="1" smtClean="0">
                <a:solidFill>
                  <a:schemeClr val="tx1"/>
                </a:solidFill>
                <a:latin typeface="+mn-lt"/>
                <a:ea typeface="+mn-ea"/>
                <a:cs typeface="+mn-cs"/>
              </a:rPr>
              <a:t>VH</a:t>
            </a:r>
            <a:r>
              <a:rPr lang="en-US" sz="1200" b="0" i="0" u="none" strike="noStrike" kern="1200" baseline="0" dirty="0" smtClean="0">
                <a:solidFill>
                  <a:schemeClr val="tx1"/>
                </a:solidFill>
                <a:latin typeface="+mn-lt"/>
                <a:ea typeface="+mn-ea"/>
                <a:cs typeface="+mn-cs"/>
              </a:rPr>
              <a:t> – </a:t>
            </a:r>
            <a:r>
              <a:rPr lang="en-US" sz="1200" b="0" i="1" u="none" strike="noStrike" kern="1200" baseline="0" dirty="0" smtClean="0">
                <a:solidFill>
                  <a:schemeClr val="tx1"/>
                </a:solidFill>
                <a:latin typeface="+mn-lt"/>
                <a:ea typeface="+mn-ea"/>
                <a:cs typeface="+mn-cs"/>
              </a:rPr>
              <a:t>very high</a:t>
            </a:r>
            <a:r>
              <a:rPr lang="en-US" sz="1200" b="0" i="0" u="none" strike="noStrike" kern="1200" baseline="0" dirty="0" smtClean="0">
                <a:solidFill>
                  <a:schemeClr val="tx1"/>
                </a:solidFill>
                <a:latin typeface="+mn-lt"/>
                <a:ea typeface="+mn-ea"/>
                <a:cs typeface="+mn-cs"/>
              </a:rPr>
              <a:t>, H – </a:t>
            </a:r>
            <a:r>
              <a:rPr lang="en-US" sz="1200" b="0" i="1" u="none" strike="noStrike" kern="1200" baseline="0" dirty="0" smtClean="0">
                <a:solidFill>
                  <a:schemeClr val="tx1"/>
                </a:solidFill>
                <a:latin typeface="+mn-lt"/>
                <a:ea typeface="+mn-ea"/>
                <a:cs typeface="+mn-cs"/>
              </a:rPr>
              <a:t>high</a:t>
            </a:r>
            <a:r>
              <a:rPr lang="en-US" sz="1200" b="0" i="0" u="none" strike="noStrike" kern="1200" baseline="0" dirty="0" smtClean="0">
                <a:solidFill>
                  <a:schemeClr val="tx1"/>
                </a:solidFill>
                <a:latin typeface="+mn-lt"/>
                <a:ea typeface="+mn-ea"/>
                <a:cs typeface="+mn-cs"/>
              </a:rPr>
              <a:t>, M – </a:t>
            </a:r>
            <a:r>
              <a:rPr lang="en-US" sz="1200" b="0" i="1" u="none" strike="noStrike" kern="1200" baseline="0" dirty="0" smtClean="0">
                <a:solidFill>
                  <a:schemeClr val="tx1"/>
                </a:solidFill>
                <a:latin typeface="+mn-lt"/>
                <a:ea typeface="+mn-ea"/>
                <a:cs typeface="+mn-cs"/>
              </a:rPr>
              <a:t>medium</a:t>
            </a:r>
            <a:r>
              <a:rPr lang="en-US" sz="1200" b="0" i="0" u="none" strike="noStrike" kern="1200" baseline="0" dirty="0" smtClean="0">
                <a:solidFill>
                  <a:schemeClr val="tx1"/>
                </a:solidFill>
                <a:latin typeface="+mn-lt"/>
                <a:ea typeface="+mn-ea"/>
                <a:cs typeface="+mn-cs"/>
              </a:rPr>
              <a:t>, L – </a:t>
            </a:r>
            <a:r>
              <a:rPr lang="en-US" sz="1200" b="0" i="1" u="none" strike="noStrike" kern="1200" baseline="0" dirty="0" smtClean="0">
                <a:solidFill>
                  <a:schemeClr val="tx1"/>
                </a:solidFill>
                <a:latin typeface="+mn-lt"/>
                <a:ea typeface="+mn-ea"/>
                <a:cs typeface="+mn-cs"/>
              </a:rPr>
              <a:t>low</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VL</a:t>
            </a:r>
            <a:r>
              <a:rPr lang="en-US" sz="1200" b="0" i="0" u="none" strike="noStrike" kern="1200" baseline="0" dirty="0" smtClean="0">
                <a:solidFill>
                  <a:schemeClr val="tx1"/>
                </a:solidFill>
                <a:latin typeface="+mn-lt"/>
                <a:ea typeface="+mn-ea"/>
                <a:cs typeface="+mn-cs"/>
              </a:rPr>
              <a:t> – </a:t>
            </a:r>
            <a:r>
              <a:rPr lang="en-US" sz="1200" b="0" i="1" u="none" strike="noStrike" kern="1200" baseline="0" dirty="0" smtClean="0">
                <a:solidFill>
                  <a:schemeClr val="tx1"/>
                </a:solidFill>
                <a:latin typeface="+mn-lt"/>
                <a:ea typeface="+mn-ea"/>
                <a:cs typeface="+mn-cs"/>
              </a:rPr>
              <a:t>very low</a:t>
            </a:r>
            <a:r>
              <a:rPr lang="en-US" sz="1200" b="0" i="0" u="none" strike="noStrike" kern="1200" baseline="0" dirty="0" smtClean="0">
                <a:solidFill>
                  <a:schemeClr val="tx1"/>
                </a:solidFill>
                <a:latin typeface="+mn-lt"/>
                <a:ea typeface="+mn-ea"/>
                <a:cs typeface="+mn-cs"/>
              </a:rPr>
              <a:t>). Albedo forcing due to black carbon on snow and ice is included in the black carbon aerosol bar. Small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 due to contrails (0.05 W m–2, including contrail induced cirrus), and </a:t>
            </a:r>
            <a:r>
              <a:rPr lang="en-US" sz="1200" b="0" i="0" u="none" strike="noStrike" kern="1200" baseline="0" dirty="0" err="1" smtClean="0">
                <a:solidFill>
                  <a:schemeClr val="tx1"/>
                </a:solidFill>
                <a:latin typeface="+mn-lt"/>
                <a:ea typeface="+mn-ea"/>
                <a:cs typeface="+mn-cs"/>
              </a:rPr>
              <a:t>HFCs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PFCs</a:t>
            </a:r>
            <a:r>
              <a:rPr lang="en-US" sz="1200" b="0" i="0" u="none" strike="noStrike" kern="1200" baseline="0" dirty="0" smtClean="0">
                <a:solidFill>
                  <a:schemeClr val="tx1"/>
                </a:solidFill>
                <a:latin typeface="+mn-lt"/>
                <a:ea typeface="+mn-ea"/>
                <a:cs typeface="+mn-cs"/>
              </a:rPr>
              <a:t> and SF6 (total 0.03 W m–2) are not shown. Concentration-based </a:t>
            </a:r>
            <a:r>
              <a:rPr lang="en-US" sz="1200" b="0" i="0" u="none" strike="noStrike" kern="1200" baseline="0" dirty="0" err="1" smtClean="0">
                <a:solidFill>
                  <a:schemeClr val="tx1"/>
                </a:solidFill>
                <a:latin typeface="+mn-lt"/>
                <a:ea typeface="+mn-ea"/>
                <a:cs typeface="+mn-cs"/>
              </a:rPr>
              <a:t>RFs</a:t>
            </a:r>
            <a:r>
              <a:rPr lang="en-US" sz="1200" b="0" i="0" u="none" strike="noStrike" kern="1200" baseline="0" dirty="0" smtClean="0">
                <a:solidFill>
                  <a:schemeClr val="tx1"/>
                </a:solidFill>
                <a:latin typeface="+mn-lt"/>
                <a:ea typeface="+mn-ea"/>
                <a:cs typeface="+mn-cs"/>
              </a:rPr>
              <a:t> for gases can be obtained by summing the like-</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bars. Volcanic forcing is not included as its episodic nature makes is difficult to compare to other forcing mechanisms. Total anthropogenic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forcing is provided for three</a:t>
            </a:r>
          </a:p>
          <a:p>
            <a:pPr algn="just"/>
            <a:r>
              <a:rPr lang="en-US" sz="1200" b="0" i="0" u="none" strike="noStrike" kern="1200" baseline="0" dirty="0" smtClean="0">
                <a:solidFill>
                  <a:schemeClr val="tx1"/>
                </a:solidFill>
                <a:latin typeface="+mn-lt"/>
                <a:ea typeface="+mn-ea"/>
                <a:cs typeface="+mn-cs"/>
              </a:rPr>
              <a:t>different years relative to 1750.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9</a:t>
            </a:fld>
            <a:endParaRPr lang="pt-BR"/>
          </a:p>
        </p:txBody>
      </p:sp>
    </p:spTree>
    <p:extLst>
      <p:ext uri="{BB962C8B-B14F-4D97-AF65-F5344CB8AC3E}">
        <p14:creationId xmlns:p14="http://schemas.microsoft.com/office/powerpoint/2010/main" xmlns="" val="284773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Table SPM.1: </a:t>
            </a:r>
            <a:r>
              <a:rPr lang="en-US" sz="1200" b="0" i="0" u="none" strike="noStrike" kern="1200" baseline="0" dirty="0" smtClean="0">
                <a:solidFill>
                  <a:schemeClr val="tx1"/>
                </a:solidFill>
                <a:latin typeface="+mn-lt"/>
                <a:ea typeface="+mn-ea"/>
                <a:cs typeface="+mn-cs"/>
              </a:rPr>
              <a:t>Extreme weather and climate events: Global-scale assessment of recent observed changes, human contribution to the changes, and projected further changes for the early (2016–2035) and late (2081–</a:t>
            </a:r>
          </a:p>
          <a:p>
            <a:r>
              <a:rPr lang="en-US" sz="1200" b="0" i="0" u="none" strike="noStrike" kern="1200" baseline="0" dirty="0" smtClean="0">
                <a:solidFill>
                  <a:schemeClr val="tx1"/>
                </a:solidFill>
                <a:latin typeface="+mn-lt"/>
                <a:ea typeface="+mn-ea"/>
                <a:cs typeface="+mn-cs"/>
              </a:rPr>
              <a:t>2100) 21st century. Bold indicates where the AR5 (black) provides a revised* global-scale assessment from the </a:t>
            </a:r>
            <a:r>
              <a:rPr lang="en-US" sz="1200" b="0" i="0" u="none" strike="noStrike" kern="1200" baseline="0" dirty="0" err="1" smtClean="0">
                <a:solidFill>
                  <a:schemeClr val="tx1"/>
                </a:solidFill>
                <a:latin typeface="+mn-lt"/>
                <a:ea typeface="+mn-ea"/>
                <a:cs typeface="+mn-cs"/>
              </a:rPr>
              <a:t>SREX</a:t>
            </a:r>
            <a:r>
              <a:rPr lang="en-US" sz="1200" b="0" i="0" u="none" strike="noStrike" kern="1200" baseline="0" dirty="0" smtClean="0">
                <a:solidFill>
                  <a:schemeClr val="tx1"/>
                </a:solidFill>
                <a:latin typeface="+mn-lt"/>
                <a:ea typeface="+mn-ea"/>
                <a:cs typeface="+mn-cs"/>
              </a:rPr>
              <a:t> (blue) or AR4 (red). Projections for early 21st century were not provided in previous assessment</a:t>
            </a:r>
          </a:p>
          <a:p>
            <a:r>
              <a:rPr lang="en-US" sz="1200" b="0" i="0" u="none" strike="noStrike" kern="1200" baseline="0" dirty="0" smtClean="0">
                <a:solidFill>
                  <a:schemeClr val="tx1"/>
                </a:solidFill>
                <a:latin typeface="+mn-lt"/>
                <a:ea typeface="+mn-ea"/>
                <a:cs typeface="+mn-cs"/>
              </a:rPr>
              <a:t>reports. Projections in the AR5 are relative to the reference period of 1986–2005, and use the new Representative Concentration Pathway (</a:t>
            </a:r>
            <a:r>
              <a:rPr lang="en-US" sz="1200" b="0" i="0" u="none" strike="noStrike" kern="1200" baseline="0" dirty="0" err="1" smtClean="0">
                <a:solidFill>
                  <a:schemeClr val="tx1"/>
                </a:solidFill>
                <a:latin typeface="+mn-lt"/>
                <a:ea typeface="+mn-ea"/>
                <a:cs typeface="+mn-cs"/>
              </a:rPr>
              <a:t>RCP</a:t>
            </a:r>
            <a:r>
              <a:rPr lang="en-US" sz="1200" b="0" i="0" u="none" strike="noStrike" kern="1200" baseline="0" dirty="0" smtClean="0">
                <a:solidFill>
                  <a:schemeClr val="tx1"/>
                </a:solidFill>
                <a:latin typeface="+mn-lt"/>
                <a:ea typeface="+mn-ea"/>
                <a:cs typeface="+mn-cs"/>
              </a:rPr>
              <a:t>) scenarios (see Box SPM.1) unless otherwise specified. See the Glossary for definitions of extreme weather and climate events.</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10</a:t>
            </a:fld>
            <a:endParaRPr lang="pt-BR"/>
          </a:p>
        </p:txBody>
      </p:sp>
    </p:spTree>
    <p:extLst>
      <p:ext uri="{BB962C8B-B14F-4D97-AF65-F5344CB8AC3E}">
        <p14:creationId xmlns:p14="http://schemas.microsoft.com/office/powerpoint/2010/main" xmlns="" val="417133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SPM.3: </a:t>
            </a:r>
            <a:r>
              <a:rPr lang="en-US" sz="1200" b="0" i="0" u="none" strike="noStrike" kern="1200" baseline="0" dirty="0" smtClean="0">
                <a:solidFill>
                  <a:schemeClr val="tx1"/>
                </a:solidFill>
                <a:latin typeface="+mn-lt"/>
                <a:ea typeface="+mn-ea"/>
                <a:cs typeface="+mn-cs"/>
              </a:rPr>
              <a:t>Multiple observed indicators of a changing global climate: (a) Extent of Northern Hemisphere March-April (spring) average snow cover, (b) Extent of Arctic July-August-September (summer) average sea</a:t>
            </a:r>
          </a:p>
          <a:p>
            <a:r>
              <a:rPr lang="en-US" sz="1200" b="0" i="0" u="none" strike="noStrike" kern="1200" baseline="0" dirty="0" smtClean="0">
                <a:solidFill>
                  <a:schemeClr val="tx1"/>
                </a:solidFill>
                <a:latin typeface="+mn-lt"/>
                <a:ea typeface="+mn-ea"/>
                <a:cs typeface="+mn-cs"/>
              </a:rPr>
              <a:t>ice, (c) change in global mean upper ocean (0–700 m) heat content aligned to 2006−2010, and relative to the mean of all datasets for 1971, (d) global mean sea level relative to the 1900–1905 mean of the longest</a:t>
            </a:r>
          </a:p>
          <a:p>
            <a:r>
              <a:rPr lang="en-US" sz="1200" b="0" i="0" u="none" strike="noStrike" kern="1200" baseline="0" dirty="0" smtClean="0">
                <a:solidFill>
                  <a:schemeClr val="tx1"/>
                </a:solidFill>
                <a:latin typeface="+mn-lt"/>
                <a:ea typeface="+mn-ea"/>
                <a:cs typeface="+mn-cs"/>
              </a:rPr>
              <a:t>running dataset, and with all datasets aligned to have the same value in 1993, the first year of satellite altimetry data. All time-series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lines indicating different data sets) show annual values, and where assessed, uncertainties are indicated by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shading.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11</a:t>
            </a:fld>
            <a:endParaRPr lang="pt-BR"/>
          </a:p>
        </p:txBody>
      </p:sp>
    </p:spTree>
    <p:extLst>
      <p:ext uri="{BB962C8B-B14F-4D97-AF65-F5344CB8AC3E}">
        <p14:creationId xmlns:p14="http://schemas.microsoft.com/office/powerpoint/2010/main" xmlns="" val="223498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SPM.3: </a:t>
            </a:r>
            <a:r>
              <a:rPr lang="en-US" sz="1200" b="0" i="0" u="none" strike="noStrike" kern="1200" baseline="0" dirty="0" smtClean="0">
                <a:solidFill>
                  <a:schemeClr val="tx1"/>
                </a:solidFill>
                <a:latin typeface="+mn-lt"/>
                <a:ea typeface="+mn-ea"/>
                <a:cs typeface="+mn-cs"/>
              </a:rPr>
              <a:t>Multiple observed indicators of a changing global climate: (a) Extent of Northern Hemisphere March-April (spring) average snow cover, (b) Extent of Arctic July-August-September (summer) average sea</a:t>
            </a:r>
          </a:p>
          <a:p>
            <a:r>
              <a:rPr lang="en-US" sz="1200" b="0" i="0" u="none" strike="noStrike" kern="1200" baseline="0" dirty="0" smtClean="0">
                <a:solidFill>
                  <a:schemeClr val="tx1"/>
                </a:solidFill>
                <a:latin typeface="+mn-lt"/>
                <a:ea typeface="+mn-ea"/>
                <a:cs typeface="+mn-cs"/>
              </a:rPr>
              <a:t>ice, (c) change in global mean upper ocean (0–700 m) heat content aligned to 2006−2010, and relative to the mean of all datasets for 1971, (d) global mean sea level relative to the 1900–1905 mean of the longest</a:t>
            </a:r>
          </a:p>
          <a:p>
            <a:r>
              <a:rPr lang="en-US" sz="1200" b="0" i="0" u="none" strike="noStrike" kern="1200" baseline="0" dirty="0" smtClean="0">
                <a:solidFill>
                  <a:schemeClr val="tx1"/>
                </a:solidFill>
                <a:latin typeface="+mn-lt"/>
                <a:ea typeface="+mn-ea"/>
                <a:cs typeface="+mn-cs"/>
              </a:rPr>
              <a:t>running dataset, and with all datasets aligned to have the same value in 1993, the first year of satellite altimetry data. All time-series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lines indicating different data sets) show annual values, and where assessed, uncertainties are indicated by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shading. </a:t>
            </a:r>
            <a:endParaRPr lang="pt-BR" dirty="0"/>
          </a:p>
        </p:txBody>
      </p:sp>
      <p:sp>
        <p:nvSpPr>
          <p:cNvPr id="4" name="Espaço Reservado para Número de Slide 3"/>
          <p:cNvSpPr>
            <a:spLocks noGrp="1"/>
          </p:cNvSpPr>
          <p:nvPr>
            <p:ph type="sldNum" sz="quarter" idx="10"/>
          </p:nvPr>
        </p:nvSpPr>
        <p:spPr/>
        <p:txBody>
          <a:bodyPr/>
          <a:lstStyle/>
          <a:p>
            <a:fld id="{AAA5FAC8-58D0-4B6A-A8F3-9B4BFEF2AF82}" type="slidenum">
              <a:rPr lang="pt-BR" smtClean="0"/>
              <a:pPr/>
              <a:t>12</a:t>
            </a:fld>
            <a:endParaRPr lang="pt-BR"/>
          </a:p>
        </p:txBody>
      </p:sp>
    </p:spTree>
    <p:extLst>
      <p:ext uri="{BB962C8B-B14F-4D97-AF65-F5344CB8AC3E}">
        <p14:creationId xmlns:p14="http://schemas.microsoft.com/office/powerpoint/2010/main" xmlns="" val="353847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397641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258828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344293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4" name="Rectangle 43"/>
          <p:cNvSpPr/>
          <p:nvPr userDrawn="1"/>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5" name="Rectangle 44"/>
          <p:cNvSpPr/>
          <p:nvPr userDrawn="1"/>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xmlns="" val="20720345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5311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203207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537065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E44FE80-B9FA-421B-B293-F30D71817423}" type="datetimeFigureOut">
              <a:rPr lang="pt-BR" smtClean="0"/>
              <a:pPr/>
              <a:t>29/4/2014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46444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E44FE80-B9FA-421B-B293-F30D71817423}" type="datetimeFigureOut">
              <a:rPr lang="pt-BR" smtClean="0"/>
              <a:pPr/>
              <a:t>29/4/2014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48732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9E44FE80-B9FA-421B-B293-F30D71817423}" type="datetimeFigureOut">
              <a:rPr lang="pt-BR" smtClean="0"/>
              <a:pPr/>
              <a:t>29/4/2014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5300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E44FE80-B9FA-421B-B293-F30D71817423}" type="datetimeFigureOut">
              <a:rPr lang="pt-BR" smtClean="0"/>
              <a:pPr/>
              <a:t>29/4/2014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113345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9E44FE80-B9FA-421B-B293-F30D71817423}" type="datetimeFigureOut">
              <a:rPr lang="pt-BR" smtClean="0"/>
              <a:pPr/>
              <a:t>29/4/2014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2631163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9E44FE80-B9FA-421B-B293-F30D71817423}" type="datetimeFigureOut">
              <a:rPr lang="pt-BR" smtClean="0"/>
              <a:pPr/>
              <a:t>29/4/2014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201720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4FE80-B9FA-421B-B293-F30D71817423}" type="datetimeFigureOut">
              <a:rPr lang="pt-BR" smtClean="0"/>
              <a:pPr/>
              <a:t>29/4/2014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1A463-CC0B-4BE4-A110-63FCBC27BF72}" type="slidenum">
              <a:rPr lang="pt-BR" smtClean="0"/>
              <a:pPr/>
              <a:t>‹nº›</a:t>
            </a:fld>
            <a:endParaRPr lang="pt-BR"/>
          </a:p>
        </p:txBody>
      </p:sp>
    </p:spTree>
    <p:extLst>
      <p:ext uri="{BB962C8B-B14F-4D97-AF65-F5344CB8AC3E}">
        <p14:creationId xmlns:p14="http://schemas.microsoft.com/office/powerpoint/2010/main" xmlns="" val="4133303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en.wikipedia.org/wiki/Radiative_forcing" TargetMode="External"/><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7547" y="129458"/>
            <a:ext cx="8106595" cy="983386"/>
          </a:xfrm>
        </p:spPr>
        <p:txBody>
          <a:bodyPr>
            <a:noAutofit/>
          </a:bodyPr>
          <a:lstStyle/>
          <a:p>
            <a:r>
              <a:rPr lang="pt-BR" sz="2400" b="1" dirty="0" smtClean="0"/>
              <a:t>Audiência Pública</a:t>
            </a:r>
            <a:br>
              <a:rPr lang="pt-BR" sz="2400" b="1" dirty="0" smtClean="0"/>
            </a:br>
            <a:r>
              <a:rPr lang="pt-BR" sz="2400" b="1" dirty="0" smtClean="0"/>
              <a:t>Discussão do Relatório do IPCC</a:t>
            </a:r>
            <a:br>
              <a:rPr lang="pt-BR" sz="2400" b="1" dirty="0" smtClean="0"/>
            </a:br>
            <a:r>
              <a:rPr lang="pt-BR" sz="2400" b="1" dirty="0" smtClean="0"/>
              <a:t>Osvaldo Moraes – DEPPT/SEPED/MCTI</a:t>
            </a:r>
            <a:endParaRPr lang="pt-BR" sz="2400" b="1" dirty="0"/>
          </a:p>
        </p:txBody>
      </p:sp>
      <p:sp>
        <p:nvSpPr>
          <p:cNvPr id="3" name="Espaço Reservado para Conteúdo 2"/>
          <p:cNvSpPr>
            <a:spLocks noGrp="1"/>
          </p:cNvSpPr>
          <p:nvPr>
            <p:ph sz="half" idx="1"/>
          </p:nvPr>
        </p:nvSpPr>
        <p:spPr/>
        <p:txBody>
          <a:bodyPr/>
          <a:lstStyle/>
          <a:p>
            <a:endParaRPr lang="pt-B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201" y="1268760"/>
            <a:ext cx="4032448"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 name="Group 52"/>
          <p:cNvGrpSpPr/>
          <p:nvPr/>
        </p:nvGrpSpPr>
        <p:grpSpPr>
          <a:xfrm>
            <a:off x="5760311" y="247353"/>
            <a:ext cx="2920067" cy="595855"/>
            <a:chOff x="6575425" y="4506095"/>
            <a:chExt cx="2236788" cy="456429"/>
          </a:xfrm>
          <a:solidFill>
            <a:schemeClr val="bg1"/>
          </a:solidFill>
        </p:grpSpPr>
        <p:sp>
          <p:nvSpPr>
            <p:cNvPr id="7"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5" name="Espaço Reservado para Conteúdo 4"/>
          <p:cNvSpPr>
            <a:spLocks noGrp="1"/>
          </p:cNvSpPr>
          <p:nvPr>
            <p:ph sz="half" idx="2"/>
          </p:nvPr>
        </p:nvSpPr>
        <p:spPr/>
        <p:txBody>
          <a:bodyPr/>
          <a:lstStyle/>
          <a:p>
            <a:endParaRPr lang="pt-BR"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8706" y="1268403"/>
            <a:ext cx="4143375"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 name="Picture 4"/>
          <p:cNvPicPr/>
          <p:nvPr/>
        </p:nvPicPr>
        <p:blipFill>
          <a:blip r:embed="rId4" cstate="print"/>
          <a:stretch>
            <a:fillRect/>
          </a:stretch>
        </p:blipFill>
        <p:spPr>
          <a:xfrm>
            <a:off x="7266571" y="211131"/>
            <a:ext cx="1510920" cy="834840"/>
          </a:xfrm>
          <a:prstGeom prst="rect">
            <a:avLst/>
          </a:prstGeom>
          <a:ln w="9360">
            <a:noFill/>
          </a:ln>
        </p:spPr>
      </p:pic>
      <p:sp>
        <p:nvSpPr>
          <p:cNvPr id="49" name="CaixaDeTexto 48"/>
          <p:cNvSpPr txBox="1"/>
          <p:nvPr/>
        </p:nvSpPr>
        <p:spPr>
          <a:xfrm>
            <a:off x="1115616" y="6488668"/>
            <a:ext cx="1995739" cy="369332"/>
          </a:xfrm>
          <a:prstGeom prst="rect">
            <a:avLst/>
          </a:prstGeom>
          <a:noFill/>
        </p:spPr>
        <p:txBody>
          <a:bodyPr wrap="none" rtlCol="0">
            <a:spAutoFit/>
          </a:bodyPr>
          <a:lstStyle/>
          <a:p>
            <a:r>
              <a:rPr lang="pt-BR" b="1" dirty="0" err="1" smtClean="0"/>
              <a:t>Thanks</a:t>
            </a:r>
            <a:r>
              <a:rPr lang="pt-BR" b="1" dirty="0" smtClean="0"/>
              <a:t> </a:t>
            </a:r>
            <a:r>
              <a:rPr lang="pt-BR" b="1" dirty="0" err="1" smtClean="0"/>
              <a:t>to</a:t>
            </a:r>
            <a:r>
              <a:rPr lang="pt-BR" b="1" dirty="0" smtClean="0"/>
              <a:t> C. Nobre</a:t>
            </a:r>
            <a:endParaRPr lang="pt-BR" b="1" dirty="0"/>
          </a:p>
        </p:txBody>
      </p:sp>
      <p:sp>
        <p:nvSpPr>
          <p:cNvPr id="50" name="CaixaDeTexto 49"/>
          <p:cNvSpPr txBox="1"/>
          <p:nvPr/>
        </p:nvSpPr>
        <p:spPr>
          <a:xfrm>
            <a:off x="5771414" y="6515542"/>
            <a:ext cx="2219454" cy="369332"/>
          </a:xfrm>
          <a:prstGeom prst="rect">
            <a:avLst/>
          </a:prstGeom>
          <a:noFill/>
        </p:spPr>
        <p:txBody>
          <a:bodyPr wrap="none" rtlCol="0">
            <a:spAutoFit/>
          </a:bodyPr>
          <a:lstStyle/>
          <a:p>
            <a:r>
              <a:rPr lang="pt-BR" b="1" dirty="0" err="1" smtClean="0"/>
              <a:t>Thanks</a:t>
            </a:r>
            <a:r>
              <a:rPr lang="pt-BR" b="1" dirty="0" smtClean="0"/>
              <a:t> </a:t>
            </a:r>
            <a:r>
              <a:rPr lang="pt-BR" b="1" dirty="0" err="1" smtClean="0"/>
              <a:t>to</a:t>
            </a:r>
            <a:r>
              <a:rPr lang="pt-BR" b="1" dirty="0" smtClean="0"/>
              <a:t> J. </a:t>
            </a:r>
            <a:r>
              <a:rPr lang="pt-BR" b="1" dirty="0" err="1" smtClean="0"/>
              <a:t>Marengo</a:t>
            </a:r>
            <a:endParaRPr lang="pt-BR" b="1" dirty="0"/>
          </a:p>
        </p:txBody>
      </p:sp>
    </p:spTree>
    <p:extLst>
      <p:ext uri="{BB962C8B-B14F-4D97-AF65-F5344CB8AC3E}">
        <p14:creationId xmlns:p14="http://schemas.microsoft.com/office/powerpoint/2010/main" xmlns="" val="2084787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10</a:t>
            </a:fld>
            <a:endParaRPr lang="pt-BR">
              <a:solidFill>
                <a:schemeClr val="tx2">
                  <a:lumMod val="50000"/>
                </a:schemeClr>
              </a:solidFill>
            </a:endParaRPr>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810" y="792000"/>
            <a:ext cx="9049509" cy="489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33010" y="5704074"/>
            <a:ext cx="886310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n-US" b="1" dirty="0"/>
              <a:t>Table SPM.1: </a:t>
            </a:r>
            <a:r>
              <a:rPr lang="en-US" dirty="0"/>
              <a:t>Extreme weather and climate events: Global-scale assessment of recent observed changes, human contribution to the changes, and projected further changes for the early (2016–2035) and late (</a:t>
            </a:r>
            <a:r>
              <a:rPr lang="en-US" dirty="0" smtClean="0"/>
              <a:t>2081–2100</a:t>
            </a:r>
            <a:r>
              <a:rPr lang="en-US" dirty="0"/>
              <a:t>) 21st century</a:t>
            </a:r>
            <a:endParaRPr lang="pt-BR" dirty="0"/>
          </a:p>
        </p:txBody>
      </p:sp>
    </p:spTree>
    <p:extLst>
      <p:ext uri="{BB962C8B-B14F-4D97-AF65-F5344CB8AC3E}">
        <p14:creationId xmlns:p14="http://schemas.microsoft.com/office/powerpoint/2010/main" xmlns="" val="351314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11</a:t>
            </a:fld>
            <a:endParaRPr lang="pt-BR">
              <a:solidFill>
                <a:schemeClr val="tx2">
                  <a:lumMod val="50000"/>
                </a:schemeClr>
              </a:solidFill>
            </a:endParaRPr>
          </a:p>
        </p:txBody>
      </p:sp>
      <p:sp>
        <p:nvSpPr>
          <p:cNvPr id="6" name="Retângulo 5"/>
          <p:cNvSpPr/>
          <p:nvPr/>
        </p:nvSpPr>
        <p:spPr>
          <a:xfrm>
            <a:off x="179512" y="717721"/>
            <a:ext cx="1624034" cy="369332"/>
          </a:xfrm>
          <a:prstGeom prst="rect">
            <a:avLst/>
          </a:prstGeom>
        </p:spPr>
        <p:txBody>
          <a:bodyPr wrap="none">
            <a:spAutoFit/>
          </a:bodyPr>
          <a:lstStyle/>
          <a:p>
            <a:r>
              <a:rPr lang="pt-BR" b="1" i="1" dirty="0"/>
              <a:t>B.3 </a:t>
            </a:r>
            <a:r>
              <a:rPr lang="pt-BR" b="1" i="1" dirty="0" err="1"/>
              <a:t>Cryosphere</a:t>
            </a:r>
            <a:endParaRPr lang="pt-BR" dirty="0"/>
          </a:p>
        </p:txBody>
      </p:sp>
      <p:sp>
        <p:nvSpPr>
          <p:cNvPr id="7" name="Retângulo 6"/>
          <p:cNvSpPr/>
          <p:nvPr/>
        </p:nvSpPr>
        <p:spPr>
          <a:xfrm>
            <a:off x="194913" y="2010755"/>
            <a:ext cx="4968552" cy="3693319"/>
          </a:xfrm>
          <a:prstGeom prst="rect">
            <a:avLst/>
          </a:prstGeom>
        </p:spPr>
        <p:txBody>
          <a:bodyPr wrap="square">
            <a:spAutoFit/>
          </a:bodyPr>
          <a:lstStyle/>
          <a:p>
            <a:pPr algn="just"/>
            <a:r>
              <a:rPr lang="en-US" b="1" dirty="0"/>
              <a:t>Figure SPM.3: </a:t>
            </a:r>
            <a:r>
              <a:rPr lang="en-US" dirty="0"/>
              <a:t>Multiple observed indicators of a changing global climate</a:t>
            </a:r>
            <a:r>
              <a:rPr lang="en-US" dirty="0" smtClean="0"/>
              <a:t>:</a:t>
            </a:r>
          </a:p>
          <a:p>
            <a:pPr marL="342900" indent="-342900" algn="just">
              <a:buAutoNum type="alphaLcParenBoth"/>
            </a:pPr>
            <a:r>
              <a:rPr lang="en-US" dirty="0" smtClean="0"/>
              <a:t>Extent </a:t>
            </a:r>
            <a:r>
              <a:rPr lang="en-US" dirty="0"/>
              <a:t>of Northern Hemisphere March-April (spring) average snow cover</a:t>
            </a:r>
            <a:r>
              <a:rPr lang="en-US" dirty="0" smtClean="0"/>
              <a:t>,</a:t>
            </a:r>
          </a:p>
          <a:p>
            <a:pPr marL="342900" indent="-342900" algn="just">
              <a:buAutoNum type="alphaLcParenBoth"/>
            </a:pPr>
            <a:r>
              <a:rPr lang="en-US" dirty="0" smtClean="0"/>
              <a:t>Extent </a:t>
            </a:r>
            <a:r>
              <a:rPr lang="en-US" dirty="0"/>
              <a:t>of Arctic July-August-September (summer) average </a:t>
            </a:r>
            <a:r>
              <a:rPr lang="en-US" dirty="0" smtClean="0"/>
              <a:t>sea ice,</a:t>
            </a:r>
          </a:p>
          <a:p>
            <a:pPr algn="just"/>
            <a:r>
              <a:rPr lang="en-US" dirty="0" smtClean="0"/>
              <a:t> </a:t>
            </a:r>
            <a:r>
              <a:rPr lang="en-US" dirty="0"/>
              <a:t>(c) change in global mean upper ocean (0–700 m) heat content aligned to 2006−2010, and relative to the mean of all datasets for 1971</a:t>
            </a:r>
            <a:r>
              <a:rPr lang="en-US" dirty="0" smtClean="0"/>
              <a:t>,</a:t>
            </a:r>
          </a:p>
          <a:p>
            <a:pPr algn="just"/>
            <a:r>
              <a:rPr lang="en-US" dirty="0" smtClean="0"/>
              <a:t> </a:t>
            </a:r>
            <a:r>
              <a:rPr lang="en-US" dirty="0"/>
              <a:t>(d) global mean sea level relative to the 1900–1905 mean of the </a:t>
            </a:r>
            <a:r>
              <a:rPr lang="en-US" dirty="0" smtClean="0"/>
              <a:t>longest running </a:t>
            </a:r>
            <a:r>
              <a:rPr lang="en-US" dirty="0"/>
              <a:t>dataset, and with all datasets aligned to have the same value in 1993, the first year of satellite altimetry data. </a:t>
            </a:r>
            <a:endParaRPr lang="pt-BR" dirty="0"/>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53957" y="0"/>
            <a:ext cx="3211782" cy="67488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314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12</a:t>
            </a:fld>
            <a:endParaRPr lang="pt-BR">
              <a:solidFill>
                <a:schemeClr val="tx2">
                  <a:lumMod val="50000"/>
                </a:schemeClr>
              </a:solidFill>
            </a:endParaRPr>
          </a:p>
        </p:txBody>
      </p:sp>
      <p:sp>
        <p:nvSpPr>
          <p:cNvPr id="7" name="Retângulo 6"/>
          <p:cNvSpPr/>
          <p:nvPr/>
        </p:nvSpPr>
        <p:spPr>
          <a:xfrm>
            <a:off x="107504" y="796062"/>
            <a:ext cx="1624034" cy="369332"/>
          </a:xfrm>
          <a:prstGeom prst="rect">
            <a:avLst/>
          </a:prstGeom>
        </p:spPr>
        <p:txBody>
          <a:bodyPr wrap="none">
            <a:spAutoFit/>
          </a:bodyPr>
          <a:lstStyle/>
          <a:p>
            <a:r>
              <a:rPr lang="pt-BR" b="1" i="1" dirty="0"/>
              <a:t>B.3 </a:t>
            </a:r>
            <a:r>
              <a:rPr lang="pt-BR" b="1" i="1" dirty="0" err="1"/>
              <a:t>Cryosphere</a:t>
            </a:r>
            <a:endParaRPr lang="pt-BR" dirty="0"/>
          </a:p>
        </p:txBody>
      </p:sp>
      <p:sp>
        <p:nvSpPr>
          <p:cNvPr id="2" name="Retângulo 1"/>
          <p:cNvSpPr/>
          <p:nvPr/>
        </p:nvSpPr>
        <p:spPr>
          <a:xfrm>
            <a:off x="2051720" y="980728"/>
            <a:ext cx="1438855" cy="369332"/>
          </a:xfrm>
          <a:prstGeom prst="rect">
            <a:avLst/>
          </a:prstGeom>
        </p:spPr>
        <p:txBody>
          <a:bodyPr wrap="none">
            <a:spAutoFit/>
          </a:bodyPr>
          <a:lstStyle/>
          <a:p>
            <a:r>
              <a:rPr lang="en-US" b="1" dirty="0"/>
              <a:t>Figure SPM.3</a:t>
            </a:r>
            <a:endParaRPr lang="pt-BR" dirty="0"/>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1021" y="1412776"/>
            <a:ext cx="8276355" cy="4564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64171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13</a:t>
            </a:fld>
            <a:endParaRPr lang="pt-BR">
              <a:solidFill>
                <a:schemeClr val="tx2">
                  <a:lumMod val="50000"/>
                </a:schemeClr>
              </a:solidFill>
            </a:endParaRPr>
          </a:p>
        </p:txBody>
      </p:sp>
      <p:sp>
        <p:nvSpPr>
          <p:cNvPr id="7" name="Retângulo 6"/>
          <p:cNvSpPr/>
          <p:nvPr/>
        </p:nvSpPr>
        <p:spPr>
          <a:xfrm>
            <a:off x="107504" y="980728"/>
            <a:ext cx="1624034" cy="369332"/>
          </a:xfrm>
          <a:prstGeom prst="rect">
            <a:avLst/>
          </a:prstGeom>
        </p:spPr>
        <p:txBody>
          <a:bodyPr wrap="none">
            <a:spAutoFit/>
          </a:bodyPr>
          <a:lstStyle/>
          <a:p>
            <a:r>
              <a:rPr lang="pt-BR" b="1" i="1" dirty="0"/>
              <a:t>B.3 </a:t>
            </a:r>
            <a:r>
              <a:rPr lang="pt-BR" b="1" i="1" dirty="0" err="1"/>
              <a:t>Cryosphere</a:t>
            </a:r>
            <a:endParaRPr lang="pt-BR" dirty="0"/>
          </a:p>
        </p:txBody>
      </p:sp>
      <p:sp>
        <p:nvSpPr>
          <p:cNvPr id="5" name="Retângulo 4"/>
          <p:cNvSpPr/>
          <p:nvPr/>
        </p:nvSpPr>
        <p:spPr>
          <a:xfrm>
            <a:off x="200093" y="1441280"/>
            <a:ext cx="1438855" cy="369332"/>
          </a:xfrm>
          <a:prstGeom prst="rect">
            <a:avLst/>
          </a:prstGeom>
        </p:spPr>
        <p:txBody>
          <a:bodyPr wrap="none">
            <a:spAutoFit/>
          </a:bodyPr>
          <a:lstStyle/>
          <a:p>
            <a:r>
              <a:rPr lang="en-US" b="1" dirty="0"/>
              <a:t>Figure SPM.3</a:t>
            </a:r>
            <a:endParaRPr lang="pt-BR" dirty="0"/>
          </a:p>
        </p:txBody>
      </p:sp>
      <p:sp>
        <p:nvSpPr>
          <p:cNvPr id="16"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7"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1820429"/>
            <a:ext cx="7776864" cy="4200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64171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14</a:t>
            </a:fld>
            <a:endParaRPr lang="pt-BR">
              <a:solidFill>
                <a:schemeClr val="tx2">
                  <a:lumMod val="50000"/>
                </a:schemeClr>
              </a:solidFill>
            </a:endParaRPr>
          </a:p>
        </p:txBody>
      </p:sp>
      <p:sp>
        <p:nvSpPr>
          <p:cNvPr id="6" name="Retângulo 5"/>
          <p:cNvSpPr/>
          <p:nvPr/>
        </p:nvSpPr>
        <p:spPr>
          <a:xfrm>
            <a:off x="179512" y="796062"/>
            <a:ext cx="4537845" cy="369332"/>
          </a:xfrm>
          <a:prstGeom prst="rect">
            <a:avLst/>
          </a:prstGeom>
        </p:spPr>
        <p:txBody>
          <a:bodyPr wrap="none">
            <a:spAutoFit/>
          </a:bodyPr>
          <a:lstStyle/>
          <a:p>
            <a:r>
              <a:rPr lang="en-US" b="1" dirty="0"/>
              <a:t>E. Future Global and Regional Climate Change</a:t>
            </a:r>
            <a:endParaRPr lang="pt-BR" dirty="0"/>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tângulo 3"/>
          <p:cNvSpPr/>
          <p:nvPr/>
        </p:nvSpPr>
        <p:spPr>
          <a:xfrm>
            <a:off x="161598" y="5086925"/>
            <a:ext cx="891961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t>Table SPM.2: </a:t>
            </a:r>
            <a:r>
              <a:rPr lang="en-US" dirty="0"/>
              <a:t>Projected change in global mean surface air temperature and global mean sea level rise for the mid- and late 21st century relative to the reference period of 1986–2005.</a:t>
            </a:r>
            <a:endParaRPr lang="pt-BR" dirty="0"/>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2405" y="1165394"/>
            <a:ext cx="8976099" cy="3888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318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4"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84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808" y="842962"/>
            <a:ext cx="5832648" cy="58984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9601" y="2204864"/>
            <a:ext cx="2824207" cy="3139321"/>
          </a:xfrm>
          <a:prstGeom prst="rect">
            <a:avLst/>
          </a:prstGeom>
        </p:spPr>
        <p:txBody>
          <a:bodyPr wrap="square">
            <a:spAutoFit/>
          </a:bodyPr>
          <a:lstStyle/>
          <a:p>
            <a:pPr algn="just"/>
            <a:r>
              <a:rPr lang="en-US" b="1" dirty="0"/>
              <a:t>Figure 10.7: </a:t>
            </a:r>
            <a:r>
              <a:rPr lang="en-US" dirty="0"/>
              <a:t>Global, land, ocean and continental annual mean temperatures for CMIP3 and CMIP5 historical (red) and historical Nat (blue) simulations (multi-model means shown as thick lines, and 5–95% ranges shown as thin light lines) and for HadCRUT4 (black). </a:t>
            </a:r>
            <a:endParaRPr lang="pt-BR" dirty="0"/>
          </a:p>
        </p:txBody>
      </p:sp>
    </p:spTree>
    <p:extLst>
      <p:ext uri="{BB962C8B-B14F-4D97-AF65-F5344CB8AC3E}">
        <p14:creationId xmlns:p14="http://schemas.microsoft.com/office/powerpoint/2010/main" xmlns="" val="1827432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16</a:t>
            </a:fld>
            <a:endParaRPr lang="pt-BR">
              <a:solidFill>
                <a:schemeClr val="tx2">
                  <a:lumMod val="50000"/>
                </a:schemeClr>
              </a:solidFill>
            </a:endParaRPr>
          </a:p>
        </p:txBody>
      </p:sp>
      <p:sp>
        <p:nvSpPr>
          <p:cNvPr id="10"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2"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sp>
        <p:nvSpPr>
          <p:cNvPr id="15" name="Retângulo de cantos arredondados 14"/>
          <p:cNvSpPr/>
          <p:nvPr/>
        </p:nvSpPr>
        <p:spPr>
          <a:xfrm>
            <a:off x="467601" y="980728"/>
            <a:ext cx="228560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6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71800" y="716230"/>
            <a:ext cx="6120680" cy="59587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79512" y="2492896"/>
            <a:ext cx="2592288" cy="2308324"/>
          </a:xfrm>
          <a:prstGeom prst="rect">
            <a:avLst/>
          </a:prstGeom>
        </p:spPr>
        <p:txBody>
          <a:bodyPr wrap="square">
            <a:spAutoFit/>
          </a:bodyPr>
          <a:lstStyle/>
          <a:p>
            <a:r>
              <a:rPr lang="pt-BR" dirty="0"/>
              <a:t>Figure AI.32: Top 3 </a:t>
            </a:r>
            <a:r>
              <a:rPr lang="pt-BR" dirty="0" err="1"/>
              <a:t>left</a:t>
            </a:r>
            <a:r>
              <a:rPr lang="pt-BR" dirty="0"/>
              <a:t>: time series </a:t>
            </a:r>
            <a:r>
              <a:rPr lang="pt-BR" dirty="0" err="1"/>
              <a:t>of</a:t>
            </a:r>
            <a:r>
              <a:rPr lang="pt-BR" dirty="0"/>
              <a:t> </a:t>
            </a:r>
            <a:r>
              <a:rPr lang="pt-BR" dirty="0" err="1"/>
              <a:t>temperature</a:t>
            </a:r>
            <a:r>
              <a:rPr lang="pt-BR" dirty="0"/>
              <a:t> </a:t>
            </a:r>
            <a:r>
              <a:rPr lang="pt-BR" dirty="0" err="1"/>
              <a:t>change</a:t>
            </a:r>
            <a:r>
              <a:rPr lang="pt-BR" dirty="0"/>
              <a:t> </a:t>
            </a:r>
            <a:r>
              <a:rPr lang="pt-BR" dirty="0" err="1"/>
              <a:t>relative</a:t>
            </a:r>
            <a:r>
              <a:rPr lang="pt-BR" dirty="0"/>
              <a:t> </a:t>
            </a:r>
            <a:r>
              <a:rPr lang="pt-BR" dirty="0" err="1"/>
              <a:t>to</a:t>
            </a:r>
            <a:r>
              <a:rPr lang="pt-BR" dirty="0"/>
              <a:t> 1986–2005 </a:t>
            </a:r>
            <a:r>
              <a:rPr lang="pt-BR" dirty="0" err="1"/>
              <a:t>averaged</a:t>
            </a:r>
            <a:r>
              <a:rPr lang="pt-BR" dirty="0"/>
              <a:t> over </a:t>
            </a:r>
            <a:r>
              <a:rPr lang="pt-BR" dirty="0" err="1"/>
              <a:t>land</a:t>
            </a:r>
            <a:r>
              <a:rPr lang="pt-BR" dirty="0"/>
              <a:t> grid points in </a:t>
            </a:r>
            <a:r>
              <a:rPr lang="pt-BR" dirty="0" err="1" smtClean="0"/>
              <a:t>the</a:t>
            </a:r>
            <a:r>
              <a:rPr lang="pt-BR" dirty="0" smtClean="0"/>
              <a:t> West </a:t>
            </a:r>
            <a:r>
              <a:rPr lang="pt-BR" dirty="0"/>
              <a:t>Coast </a:t>
            </a:r>
            <a:r>
              <a:rPr lang="pt-BR" dirty="0" err="1"/>
              <a:t>of</a:t>
            </a:r>
            <a:r>
              <a:rPr lang="pt-BR" dirty="0"/>
              <a:t> South </a:t>
            </a:r>
            <a:r>
              <a:rPr lang="pt-BR" dirty="0" err="1"/>
              <a:t>America</a:t>
            </a:r>
            <a:r>
              <a:rPr lang="pt-BR" dirty="0"/>
              <a:t> </a:t>
            </a:r>
            <a:endParaRPr lang="pt-BR" dirty="0" smtClean="0"/>
          </a:p>
          <a:p>
            <a:r>
              <a:rPr lang="pt-BR" dirty="0" smtClean="0"/>
              <a:t>in </a:t>
            </a:r>
            <a:r>
              <a:rPr lang="pt-BR" b="1" dirty="0" err="1"/>
              <a:t>December</a:t>
            </a:r>
            <a:r>
              <a:rPr lang="pt-BR" b="1" dirty="0"/>
              <a:t>–</a:t>
            </a:r>
            <a:r>
              <a:rPr lang="pt-BR" b="1" dirty="0" err="1"/>
              <a:t>February</a:t>
            </a:r>
            <a:r>
              <a:rPr lang="pt-BR" b="1" dirty="0"/>
              <a:t>.</a:t>
            </a:r>
            <a:r>
              <a:rPr lang="pt-BR" dirty="0"/>
              <a:t> </a:t>
            </a:r>
          </a:p>
        </p:txBody>
      </p:sp>
    </p:spTree>
    <p:extLst>
      <p:ext uri="{BB962C8B-B14F-4D97-AF65-F5344CB8AC3E}">
        <p14:creationId xmlns:p14="http://schemas.microsoft.com/office/powerpoint/2010/main" xmlns="" val="2018648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3"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4"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5134" y="885813"/>
            <a:ext cx="6010374" cy="5939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ângulo 5"/>
          <p:cNvSpPr/>
          <p:nvPr/>
        </p:nvSpPr>
        <p:spPr>
          <a:xfrm>
            <a:off x="305272" y="2551837"/>
            <a:ext cx="2754560" cy="2031325"/>
          </a:xfrm>
          <a:prstGeom prst="rect">
            <a:avLst/>
          </a:prstGeom>
        </p:spPr>
        <p:txBody>
          <a:bodyPr wrap="square">
            <a:spAutoFit/>
          </a:bodyPr>
          <a:lstStyle/>
          <a:p>
            <a:pPr algn="just"/>
            <a:r>
              <a:rPr lang="en-US" dirty="0"/>
              <a:t>Figure AI.33: Top 3 left: time series of temperature change relative to 1986–2005 averaged over land grid 4 points in </a:t>
            </a:r>
            <a:r>
              <a:rPr lang="en-US" dirty="0" err="1"/>
              <a:t>theWest</a:t>
            </a:r>
            <a:r>
              <a:rPr lang="en-US" dirty="0"/>
              <a:t> Coast of South America </a:t>
            </a:r>
            <a:r>
              <a:rPr lang="en-US" dirty="0" smtClean="0"/>
              <a:t>in </a:t>
            </a:r>
            <a:r>
              <a:rPr lang="en-US" dirty="0"/>
              <a:t>June–August. </a:t>
            </a:r>
            <a:endParaRPr lang="pt-BR" dirty="0"/>
          </a:p>
        </p:txBody>
      </p:sp>
    </p:spTree>
    <p:extLst>
      <p:ext uri="{BB962C8B-B14F-4D97-AF65-F5344CB8AC3E}">
        <p14:creationId xmlns:p14="http://schemas.microsoft.com/office/powerpoint/2010/main" xmlns="" val="2169493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15816" y="772048"/>
            <a:ext cx="5976664" cy="5913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79512" y="2708920"/>
            <a:ext cx="2736304" cy="2308324"/>
          </a:xfrm>
          <a:prstGeom prst="rect">
            <a:avLst/>
          </a:prstGeom>
        </p:spPr>
        <p:txBody>
          <a:bodyPr wrap="square">
            <a:spAutoFit/>
          </a:bodyPr>
          <a:lstStyle/>
          <a:p>
            <a:pPr algn="just"/>
            <a:r>
              <a:rPr lang="en-US" dirty="0"/>
              <a:t>Figure AI.34: Top left: time 3 series of relative change relative to 1986–2005 in precipitation averaged over land grid points in the West Coast of South America </a:t>
            </a:r>
            <a:r>
              <a:rPr lang="en-US" dirty="0" smtClean="0"/>
              <a:t>in </a:t>
            </a:r>
            <a:r>
              <a:rPr lang="en-US" dirty="0"/>
              <a:t>October–March. </a:t>
            </a:r>
            <a:endParaRPr lang="pt-BR" dirty="0"/>
          </a:p>
        </p:txBody>
      </p:sp>
    </p:spTree>
    <p:extLst>
      <p:ext uri="{BB962C8B-B14F-4D97-AF65-F5344CB8AC3E}">
        <p14:creationId xmlns:p14="http://schemas.microsoft.com/office/powerpoint/2010/main" xmlns="" val="2790911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808" y="708118"/>
            <a:ext cx="6048672" cy="5961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79512" y="2348880"/>
            <a:ext cx="2736304" cy="2308324"/>
          </a:xfrm>
          <a:prstGeom prst="rect">
            <a:avLst/>
          </a:prstGeom>
        </p:spPr>
        <p:txBody>
          <a:bodyPr wrap="square">
            <a:spAutoFit/>
          </a:bodyPr>
          <a:lstStyle/>
          <a:p>
            <a:pPr algn="just"/>
            <a:r>
              <a:rPr lang="en-US" dirty="0"/>
              <a:t>Figure AI.35: Top left: time 3 series of relative change relative to 1986–2005 in precipitation averaged over land grid points in the West Coast of South America </a:t>
            </a:r>
            <a:r>
              <a:rPr lang="en-US" dirty="0" smtClean="0"/>
              <a:t>in </a:t>
            </a:r>
            <a:r>
              <a:rPr lang="en-US" dirty="0"/>
              <a:t>April–September. </a:t>
            </a:r>
            <a:endParaRPr lang="pt-BR" dirty="0"/>
          </a:p>
        </p:txBody>
      </p:sp>
    </p:spTree>
    <p:extLst>
      <p:ext uri="{BB962C8B-B14F-4D97-AF65-F5344CB8AC3E}">
        <p14:creationId xmlns:p14="http://schemas.microsoft.com/office/powerpoint/2010/main" xmlns="" val="2670805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779" y="641384"/>
            <a:ext cx="8278522" cy="6216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4"/>
          <p:cNvSpPr>
            <a:spLocks noChangeArrowheads="1"/>
          </p:cNvSpPr>
          <p:nvPr/>
        </p:nvSpPr>
        <p:spPr bwMode="auto">
          <a:xfrm>
            <a:off x="2465" y="619776"/>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p>
        </p:txBody>
      </p:sp>
      <p:sp>
        <p:nvSpPr>
          <p:cNvPr id="9" name="Rectangle 3"/>
          <p:cNvSpPr>
            <a:spLocks noChangeArrowheads="1"/>
          </p:cNvSpPr>
          <p:nvPr/>
        </p:nvSpPr>
        <p:spPr bwMode="auto">
          <a:xfrm>
            <a:off x="43409" y="96556"/>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0567" y="43514"/>
            <a:ext cx="1849228" cy="576262"/>
          </a:xfrm>
          <a:prstGeom prst="rect">
            <a:avLst/>
          </a:prstGeom>
          <a:noFill/>
          <a:ln w="9525">
            <a:noFill/>
            <a:miter lim="800000"/>
            <a:headEnd/>
            <a:tailEnd/>
          </a:ln>
        </p:spPr>
      </p:pic>
    </p:spTree>
    <p:extLst>
      <p:ext uri="{BB962C8B-B14F-4D97-AF65-F5344CB8AC3E}">
        <p14:creationId xmlns:p14="http://schemas.microsoft.com/office/powerpoint/2010/main" xmlns="" val="1835648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7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9700" y="730161"/>
            <a:ext cx="5604788" cy="59799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366891" y="2708920"/>
            <a:ext cx="3269005" cy="1477328"/>
          </a:xfrm>
          <a:prstGeom prst="rect">
            <a:avLst/>
          </a:prstGeom>
        </p:spPr>
        <p:txBody>
          <a:bodyPr wrap="square">
            <a:spAutoFit/>
          </a:bodyPr>
          <a:lstStyle/>
          <a:p>
            <a:r>
              <a:rPr lang="en-US" dirty="0"/>
              <a:t>Figure AI.28: Top 3 left: time series of temperature change relative to 1986–2005 averaged over land grid points  in the </a:t>
            </a:r>
            <a:r>
              <a:rPr lang="en-US" dirty="0" smtClean="0"/>
              <a:t>Amazon </a:t>
            </a:r>
            <a:r>
              <a:rPr lang="en-US" dirty="0"/>
              <a:t>in December– February. </a:t>
            </a:r>
            <a:endParaRPr lang="pt-BR" dirty="0"/>
          </a:p>
        </p:txBody>
      </p:sp>
    </p:spTree>
    <p:extLst>
      <p:ext uri="{BB962C8B-B14F-4D97-AF65-F5344CB8AC3E}">
        <p14:creationId xmlns:p14="http://schemas.microsoft.com/office/powerpoint/2010/main" xmlns="" val="3676406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75856" y="724700"/>
            <a:ext cx="5616624" cy="60326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251520" y="2780928"/>
            <a:ext cx="2952328" cy="1754326"/>
          </a:xfrm>
          <a:prstGeom prst="rect">
            <a:avLst/>
          </a:prstGeom>
        </p:spPr>
        <p:txBody>
          <a:bodyPr wrap="square">
            <a:spAutoFit/>
          </a:bodyPr>
          <a:lstStyle/>
          <a:p>
            <a:r>
              <a:rPr lang="en-US" dirty="0"/>
              <a:t>Figure AI.29: Top 3 left: time series of temperature change relative to 1986–2005 averaged over land grid  points in the Amazon </a:t>
            </a:r>
            <a:r>
              <a:rPr lang="en-US" dirty="0" smtClean="0"/>
              <a:t>in </a:t>
            </a:r>
            <a:r>
              <a:rPr lang="en-US" dirty="0"/>
              <a:t>June–August. </a:t>
            </a:r>
            <a:endParaRPr lang="pt-BR" dirty="0"/>
          </a:p>
        </p:txBody>
      </p:sp>
    </p:spTree>
    <p:extLst>
      <p:ext uri="{BB962C8B-B14F-4D97-AF65-F5344CB8AC3E}">
        <p14:creationId xmlns:p14="http://schemas.microsoft.com/office/powerpoint/2010/main" xmlns="" val="3198725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79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1652" y="730161"/>
            <a:ext cx="5622835" cy="59863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ângulo 1"/>
          <p:cNvSpPr/>
          <p:nvPr/>
        </p:nvSpPr>
        <p:spPr>
          <a:xfrm>
            <a:off x="107504" y="3212976"/>
            <a:ext cx="3456384" cy="1477328"/>
          </a:xfrm>
          <a:prstGeom prst="rect">
            <a:avLst/>
          </a:prstGeom>
        </p:spPr>
        <p:txBody>
          <a:bodyPr wrap="square">
            <a:spAutoFit/>
          </a:bodyPr>
          <a:lstStyle/>
          <a:p>
            <a:r>
              <a:rPr lang="en-US" dirty="0"/>
              <a:t>Figure AI.30: Top left: time 3 series of relative change relative to 1986–2005 in precipitation averaged over </a:t>
            </a:r>
            <a:r>
              <a:rPr lang="pt-BR" dirty="0"/>
              <a:t> </a:t>
            </a:r>
            <a:r>
              <a:rPr lang="pt-BR" dirty="0" err="1"/>
              <a:t>land</a:t>
            </a:r>
            <a:r>
              <a:rPr lang="pt-BR" dirty="0"/>
              <a:t> grid points in </a:t>
            </a:r>
            <a:r>
              <a:rPr lang="pt-BR" dirty="0" err="1"/>
              <a:t>the</a:t>
            </a:r>
            <a:r>
              <a:rPr lang="pt-BR" dirty="0"/>
              <a:t> </a:t>
            </a:r>
            <a:r>
              <a:rPr lang="pt-BR" dirty="0" err="1"/>
              <a:t>Amazon</a:t>
            </a:r>
            <a:r>
              <a:rPr lang="pt-BR" dirty="0"/>
              <a:t> </a:t>
            </a:r>
            <a:r>
              <a:rPr lang="pt-BR" dirty="0" smtClean="0"/>
              <a:t>in </a:t>
            </a:r>
            <a:r>
              <a:rPr lang="en-US" dirty="0" smtClean="0"/>
              <a:t> </a:t>
            </a:r>
            <a:r>
              <a:rPr lang="en-US" dirty="0"/>
              <a:t>October–March. </a:t>
            </a:r>
            <a:endParaRPr lang="pt-BR" dirty="0"/>
          </a:p>
        </p:txBody>
      </p:sp>
    </p:spTree>
    <p:extLst>
      <p:ext uri="{BB962C8B-B14F-4D97-AF65-F5344CB8AC3E}">
        <p14:creationId xmlns:p14="http://schemas.microsoft.com/office/powerpoint/2010/main" xmlns="" val="1346380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395536" y="869770"/>
            <a:ext cx="219573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dirty="0" err="1" smtClean="0"/>
              <a:t>Climate</a:t>
            </a:r>
            <a:r>
              <a:rPr lang="pt-BR" dirty="0" smtClean="0"/>
              <a:t> </a:t>
            </a:r>
            <a:r>
              <a:rPr lang="pt-BR" dirty="0" err="1" smtClean="0"/>
              <a:t>Change</a:t>
            </a:r>
            <a:r>
              <a:rPr lang="pt-BR" dirty="0" smtClean="0"/>
              <a:t> in South </a:t>
            </a:r>
            <a:r>
              <a:rPr lang="pt-BR" dirty="0" err="1" smtClean="0"/>
              <a:t>America</a:t>
            </a:r>
            <a:endParaRPr lang="pt-BR" dirty="0"/>
          </a:p>
        </p:txBody>
      </p:sp>
      <p:sp>
        <p:nvSpPr>
          <p:cNvPr id="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8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62896" y="730162"/>
            <a:ext cx="5629583" cy="59698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p:nvPr/>
        </p:nvSpPr>
        <p:spPr>
          <a:xfrm>
            <a:off x="179512" y="3212976"/>
            <a:ext cx="3083384" cy="1754326"/>
          </a:xfrm>
          <a:prstGeom prst="rect">
            <a:avLst/>
          </a:prstGeom>
        </p:spPr>
        <p:txBody>
          <a:bodyPr wrap="square">
            <a:spAutoFit/>
          </a:bodyPr>
          <a:lstStyle/>
          <a:p>
            <a:r>
              <a:rPr lang="en-US" dirty="0"/>
              <a:t>Figure AI.31: Top left: time 3 series of relative change relative to 1986–2005 in precipitation averaged over </a:t>
            </a:r>
            <a:r>
              <a:rPr lang="pt-BR" dirty="0"/>
              <a:t> </a:t>
            </a:r>
            <a:r>
              <a:rPr lang="pt-BR" dirty="0" err="1"/>
              <a:t>land</a:t>
            </a:r>
            <a:r>
              <a:rPr lang="pt-BR" dirty="0"/>
              <a:t> grid points in </a:t>
            </a:r>
            <a:r>
              <a:rPr lang="pt-BR" dirty="0" err="1"/>
              <a:t>the</a:t>
            </a:r>
            <a:r>
              <a:rPr lang="pt-BR" dirty="0"/>
              <a:t> </a:t>
            </a:r>
            <a:r>
              <a:rPr lang="pt-BR" dirty="0" err="1"/>
              <a:t>Amazon</a:t>
            </a:r>
            <a:r>
              <a:rPr lang="pt-BR" dirty="0"/>
              <a:t> </a:t>
            </a:r>
            <a:r>
              <a:rPr lang="pt-BR" dirty="0" smtClean="0"/>
              <a:t>in </a:t>
            </a:r>
            <a:r>
              <a:rPr lang="en-US" dirty="0" smtClean="0"/>
              <a:t> </a:t>
            </a:r>
            <a:r>
              <a:rPr lang="en-US" dirty="0"/>
              <a:t>April– September. </a:t>
            </a:r>
            <a:endParaRPr lang="pt-BR" dirty="0"/>
          </a:p>
        </p:txBody>
      </p:sp>
    </p:spTree>
    <p:extLst>
      <p:ext uri="{BB962C8B-B14F-4D97-AF65-F5344CB8AC3E}">
        <p14:creationId xmlns:p14="http://schemas.microsoft.com/office/powerpoint/2010/main" xmlns="" val="1119112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4.jpeg"/>
          <p:cNvPicPr>
            <a:picLocks noChangeAspect="1"/>
          </p:cNvPicPr>
          <p:nvPr/>
        </p:nvPicPr>
        <p:blipFill rotWithShape="1">
          <a:blip r:embed="rId2" cstate="email">
            <a:extLst>
              <a:ext uri="{28A0092B-C50C-407E-A947-70E740481C1C}">
                <a14:useLocalDpi xmlns:a14="http://schemas.microsoft.com/office/drawing/2010/main" xmlns=""/>
              </a:ext>
            </a:extLst>
          </a:blip>
          <a:srcRect l="2536" t="7344" b="11598"/>
          <a:stretch/>
        </p:blipFill>
        <p:spPr>
          <a:xfrm flipH="1">
            <a:off x="-1" y="1804736"/>
            <a:ext cx="9142413" cy="5061285"/>
          </a:xfrm>
          <a:prstGeom prst="rect">
            <a:avLst/>
          </a:prstGeom>
          <a:noFill/>
          <a:ln>
            <a:noFill/>
          </a:ln>
        </p:spPr>
      </p:pic>
      <p:sp>
        <p:nvSpPr>
          <p:cNvPr id="97" name="Rectangle 96"/>
          <p:cNvSpPr/>
          <p:nvPr/>
        </p:nvSpPr>
        <p:spPr>
          <a:xfrm>
            <a:off x="-8021" y="1612231"/>
            <a:ext cx="9160042" cy="2093495"/>
          </a:xfrm>
          <a:prstGeom prst="rect">
            <a:avLst/>
          </a:prstGeom>
          <a:gradFill flip="none" rotWithShape="1">
            <a:gsLst>
              <a:gs pos="0">
                <a:schemeClr val="tx1">
                  <a:alpha val="70000"/>
                </a:schemeClr>
              </a:gs>
              <a:gs pos="55000">
                <a:schemeClr val="tx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5" name="Rectangle 94"/>
          <p:cNvSpPr/>
          <p:nvPr/>
        </p:nvSpPr>
        <p:spPr>
          <a:xfrm>
            <a:off x="-10024" y="0"/>
            <a:ext cx="9162045" cy="1499938"/>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53" name="Group 52"/>
          <p:cNvGrpSpPr/>
          <p:nvPr/>
        </p:nvGrpSpPr>
        <p:grpSpPr>
          <a:xfrm>
            <a:off x="5760311" y="247353"/>
            <a:ext cx="2920067" cy="595855"/>
            <a:chOff x="6575425" y="4506095"/>
            <a:chExt cx="2236788" cy="456429"/>
          </a:xfrm>
          <a:solidFill>
            <a:schemeClr val="bg1"/>
          </a:solidFill>
        </p:grpSpPr>
        <p:sp>
          <p:nvSpPr>
            <p:cNvPr id="54"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0"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1"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3"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4"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5"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6"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8"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9"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4"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98" name="Rectangle 97"/>
          <p:cNvSpPr/>
          <p:nvPr/>
        </p:nvSpPr>
        <p:spPr>
          <a:xfrm>
            <a:off x="-10024" y="1122948"/>
            <a:ext cx="9162045" cy="67376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cxnSp>
        <p:nvCxnSpPr>
          <p:cNvPr id="106" name="Straight Connector 105"/>
          <p:cNvCxnSpPr/>
          <p:nvPr/>
        </p:nvCxnSpPr>
        <p:spPr>
          <a:xfrm>
            <a:off x="-10024" y="1125956"/>
            <a:ext cx="91524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381574" y="1223211"/>
            <a:ext cx="6514344" cy="535531"/>
          </a:xfrm>
          <a:prstGeom prst="rect">
            <a:avLst/>
          </a:prstGeom>
        </p:spPr>
        <p:txBody>
          <a:bodyPr wrap="square">
            <a:spAutoFit/>
          </a:bodyPr>
          <a:lstStyle/>
          <a:p>
            <a:pPr>
              <a:lnSpc>
                <a:spcPct val="90000"/>
              </a:lnSpc>
              <a:spcAft>
                <a:spcPts val="600"/>
              </a:spcAft>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CLIMATE CHANGE 2014: </a:t>
            </a:r>
            <a:endPar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3" name="Rectangle 102"/>
          <p:cNvSpPr/>
          <p:nvPr/>
        </p:nvSpPr>
        <p:spPr>
          <a:xfrm>
            <a:off x="377825" y="1812827"/>
            <a:ext cx="8509501" cy="480131"/>
          </a:xfrm>
          <a:prstGeom prst="rect">
            <a:avLst/>
          </a:prstGeom>
        </p:spPr>
        <p:txBody>
          <a:bodyPr wrap="square">
            <a:spAutoFit/>
          </a:bodyPr>
          <a:lstStyle/>
          <a:p>
            <a:pPr>
              <a:lnSpc>
                <a:spcPct val="90000"/>
              </a:lnSpc>
              <a:spcAft>
                <a:spcPts val="600"/>
              </a:spcAft>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IMPACTS, ADAPTATION, </a:t>
            </a: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VULNERABILITY</a:t>
            </a:r>
          </a:p>
        </p:txBody>
      </p:sp>
    </p:spTree>
    <p:extLst>
      <p:ext uri="{BB962C8B-B14F-4D97-AF65-F5344CB8AC3E}">
        <p14:creationId xmlns:p14="http://schemas.microsoft.com/office/powerpoint/2010/main" xmlns="" val="1435719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65" y="1588"/>
            <a:ext cx="9141883" cy="6856412"/>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Rectangle 61"/>
          <p:cNvSpPr/>
          <p:nvPr/>
        </p:nvSpPr>
        <p:spPr>
          <a:xfrm>
            <a:off x="0" y="1588"/>
            <a:ext cx="9144001" cy="6856412"/>
          </a:xfrm>
          <a:prstGeom prst="rect">
            <a:avLst/>
          </a:prstGeom>
          <a:gradFill flip="none" rotWithShape="1">
            <a:gsLst>
              <a:gs pos="3333">
                <a:schemeClr val="tx1">
                  <a:alpha val="14000"/>
                </a:schemeClr>
              </a:gs>
              <a:gs pos="44000">
                <a:schemeClr val="tx1">
                  <a:alpha val="39000"/>
                </a:schemeClr>
              </a:gs>
              <a:gs pos="70000">
                <a:schemeClr val="tx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68" name="Group 67"/>
          <p:cNvGrpSpPr/>
          <p:nvPr/>
        </p:nvGrpSpPr>
        <p:grpSpPr>
          <a:xfrm>
            <a:off x="6734869" y="6172200"/>
            <a:ext cx="2077348" cy="423894"/>
            <a:chOff x="6575425" y="4506095"/>
            <a:chExt cx="2236788" cy="456429"/>
          </a:xfrm>
          <a:solidFill>
            <a:schemeClr val="bg1"/>
          </a:solidFill>
        </p:grpSpPr>
        <p:sp>
          <p:nvSpPr>
            <p:cNvPr id="69"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4"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5"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6"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7"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8"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9"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0"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1"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2"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3"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4"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5"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6"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7"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8"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9"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55" name="Rectangle 54"/>
          <p:cNvSpPr/>
          <p:nvPr/>
        </p:nvSpPr>
        <p:spPr>
          <a:xfrm>
            <a:off x="274421" y="2327302"/>
            <a:ext cx="8433796" cy="3970318"/>
          </a:xfrm>
          <a:prstGeom prst="rect">
            <a:avLst/>
          </a:prstGeom>
        </p:spPr>
        <p:txBody>
          <a:bodyPr wrap="square">
            <a:spAutoFit/>
          </a:bodyPr>
          <a:lstStyle/>
          <a:p>
            <a:r>
              <a:rPr lang="en-US" sz="2800" b="1" dirty="0" smtClean="0">
                <a:solidFill>
                  <a:schemeClr val="bg1"/>
                </a:solidFill>
                <a:latin typeface="Verdana"/>
                <a:cs typeface="Verdana"/>
              </a:rPr>
              <a:t>KEY MESSAGES</a:t>
            </a:r>
          </a:p>
          <a:p>
            <a:endParaRPr lang="en-US" sz="2800" b="1" dirty="0">
              <a:solidFill>
                <a:schemeClr val="bg1"/>
              </a:solidFill>
              <a:latin typeface="Verdana"/>
              <a:cs typeface="Verdana"/>
            </a:endParaRPr>
          </a:p>
          <a:p>
            <a:r>
              <a:rPr lang="en-US" sz="2800" dirty="0">
                <a:solidFill>
                  <a:schemeClr val="bg1"/>
                </a:solidFill>
                <a:latin typeface="Verdana"/>
                <a:cs typeface="Verdana"/>
              </a:rPr>
              <a:t>• </a:t>
            </a:r>
            <a:r>
              <a:rPr lang="en-US" sz="2800" dirty="0" smtClean="0">
                <a:solidFill>
                  <a:schemeClr val="bg1"/>
                </a:solidFill>
                <a:latin typeface="Verdana"/>
                <a:cs typeface="Verdana"/>
              </a:rPr>
              <a:t>Climate change is</a:t>
            </a:r>
            <a:r>
              <a:rPr lang="en-US" sz="2800" dirty="0">
                <a:solidFill>
                  <a:schemeClr val="bg1"/>
                </a:solidFill>
                <a:latin typeface="Verdana"/>
                <a:cs typeface="Verdana"/>
              </a:rPr>
              <a:t> a</a:t>
            </a:r>
            <a:r>
              <a:rPr lang="en-US" sz="2800" dirty="0" smtClean="0">
                <a:solidFill>
                  <a:schemeClr val="bg1"/>
                </a:solidFill>
                <a:latin typeface="Verdana"/>
                <a:cs typeface="Verdana"/>
              </a:rPr>
              <a:t>lready causing</a:t>
            </a:r>
            <a:r>
              <a:rPr lang="en-US" sz="2800" dirty="0">
                <a:solidFill>
                  <a:schemeClr val="bg1"/>
                </a:solidFill>
                <a:latin typeface="Verdana"/>
                <a:cs typeface="Verdana"/>
              </a:rPr>
              <a:t> </a:t>
            </a:r>
            <a:r>
              <a:rPr lang="en-US" sz="2800" dirty="0" smtClean="0">
                <a:solidFill>
                  <a:schemeClr val="bg1"/>
                </a:solidFill>
                <a:latin typeface="Verdana"/>
                <a:cs typeface="Verdana"/>
              </a:rPr>
              <a:t>harm</a:t>
            </a:r>
            <a:r>
              <a:rPr lang="en-US" sz="2800" dirty="0">
                <a:solidFill>
                  <a:schemeClr val="bg1"/>
                </a:solidFill>
                <a:latin typeface="Verdana"/>
                <a:cs typeface="Verdana"/>
              </a:rPr>
              <a:t>.</a:t>
            </a:r>
          </a:p>
          <a:p>
            <a:r>
              <a:rPr lang="en-US" sz="2800" dirty="0">
                <a:solidFill>
                  <a:schemeClr val="bg1"/>
                </a:solidFill>
                <a:latin typeface="Verdana"/>
                <a:cs typeface="Verdana"/>
              </a:rPr>
              <a:t>• </a:t>
            </a:r>
            <a:r>
              <a:rPr lang="en-US" sz="2800" dirty="0" smtClean="0">
                <a:solidFill>
                  <a:schemeClr val="bg1"/>
                </a:solidFill>
                <a:latin typeface="Verdana"/>
                <a:cs typeface="Verdana"/>
              </a:rPr>
              <a:t>The more</a:t>
            </a:r>
            <a:r>
              <a:rPr lang="en-US" sz="2800" dirty="0">
                <a:solidFill>
                  <a:schemeClr val="bg1"/>
                </a:solidFill>
                <a:latin typeface="Verdana"/>
                <a:cs typeface="Verdana"/>
              </a:rPr>
              <a:t> </a:t>
            </a:r>
            <a:r>
              <a:rPr lang="en-US" sz="2800" dirty="0" smtClean="0">
                <a:solidFill>
                  <a:schemeClr val="bg1"/>
                </a:solidFill>
                <a:latin typeface="Verdana"/>
                <a:cs typeface="Verdana"/>
              </a:rPr>
              <a:t>w</a:t>
            </a:r>
            <a:r>
              <a:rPr lang="pl-PL" sz="2800" dirty="0" smtClean="0">
                <a:solidFill>
                  <a:schemeClr val="bg1"/>
                </a:solidFill>
                <a:latin typeface="Verdana"/>
                <a:cs typeface="Verdana"/>
              </a:rPr>
              <a:t>e </a:t>
            </a:r>
            <a:r>
              <a:rPr lang="pl-PL" sz="2800" dirty="0" err="1" smtClean="0">
                <a:solidFill>
                  <a:schemeClr val="bg1"/>
                </a:solidFill>
                <a:latin typeface="Verdana"/>
                <a:cs typeface="Verdana"/>
              </a:rPr>
              <a:t>warm</a:t>
            </a:r>
            <a:r>
              <a:rPr lang="pl-PL" sz="2800" dirty="0">
                <a:solidFill>
                  <a:schemeClr val="bg1"/>
                </a:solidFill>
                <a:latin typeface="Verdana"/>
                <a:cs typeface="Verdana"/>
              </a:rPr>
              <a:t> </a:t>
            </a:r>
            <a:r>
              <a:rPr lang="en-US" sz="2800" dirty="0" smtClean="0">
                <a:solidFill>
                  <a:schemeClr val="bg1"/>
                </a:solidFill>
                <a:latin typeface="Verdana"/>
                <a:cs typeface="Verdana"/>
              </a:rPr>
              <a:t>the</a:t>
            </a:r>
            <a:r>
              <a:rPr lang="en-US" sz="2800" dirty="0">
                <a:solidFill>
                  <a:schemeClr val="bg1"/>
                </a:solidFill>
                <a:latin typeface="Verdana"/>
                <a:cs typeface="Verdana"/>
              </a:rPr>
              <a:t> c</a:t>
            </a:r>
            <a:r>
              <a:rPr lang="en-US" sz="2800" dirty="0" smtClean="0">
                <a:solidFill>
                  <a:schemeClr val="bg1"/>
                </a:solidFill>
                <a:latin typeface="Verdana"/>
                <a:cs typeface="Verdana"/>
              </a:rPr>
              <a:t>limate the</a:t>
            </a:r>
            <a:r>
              <a:rPr lang="en-US" sz="2800" dirty="0">
                <a:solidFill>
                  <a:schemeClr val="bg1"/>
                </a:solidFill>
                <a:latin typeface="Verdana"/>
                <a:cs typeface="Verdana"/>
              </a:rPr>
              <a:t> m</a:t>
            </a:r>
            <a:r>
              <a:rPr lang="en-US" sz="2800" dirty="0" smtClean="0">
                <a:solidFill>
                  <a:schemeClr val="bg1"/>
                </a:solidFill>
                <a:latin typeface="Verdana"/>
                <a:cs typeface="Verdana"/>
              </a:rPr>
              <a:t>ore </a:t>
            </a:r>
            <a:r>
              <a:rPr lang="da-DK" sz="2800" dirty="0" err="1" smtClean="0">
                <a:solidFill>
                  <a:schemeClr val="bg1"/>
                </a:solidFill>
                <a:latin typeface="Verdana"/>
                <a:cs typeface="Verdana"/>
              </a:rPr>
              <a:t>risks</a:t>
            </a:r>
            <a:r>
              <a:rPr lang="da-DK" sz="2800" dirty="0">
                <a:solidFill>
                  <a:schemeClr val="bg1"/>
                </a:solidFill>
                <a:latin typeface="Verdana"/>
                <a:cs typeface="Verdana"/>
              </a:rPr>
              <a:t> </a:t>
            </a:r>
            <a:r>
              <a:rPr lang="pl-PL" sz="2800" dirty="0" smtClean="0">
                <a:solidFill>
                  <a:schemeClr val="bg1"/>
                </a:solidFill>
                <a:latin typeface="Verdana"/>
                <a:cs typeface="Verdana"/>
              </a:rPr>
              <a:t>we</a:t>
            </a:r>
            <a:r>
              <a:rPr lang="pl-PL" sz="2800" dirty="0">
                <a:solidFill>
                  <a:schemeClr val="bg1"/>
                </a:solidFill>
                <a:latin typeface="Verdana"/>
                <a:cs typeface="Verdana"/>
              </a:rPr>
              <a:t>  </a:t>
            </a:r>
            <a:r>
              <a:rPr lang="en-US" sz="2800" dirty="0" smtClean="0">
                <a:solidFill>
                  <a:schemeClr val="bg1"/>
                </a:solidFill>
                <a:latin typeface="Verdana"/>
                <a:cs typeface="Verdana"/>
              </a:rPr>
              <a:t>will </a:t>
            </a:r>
            <a:r>
              <a:rPr lang="en-US" sz="2800" dirty="0">
                <a:solidFill>
                  <a:schemeClr val="bg1"/>
                </a:solidFill>
                <a:latin typeface="Verdana"/>
                <a:cs typeface="Verdana"/>
              </a:rPr>
              <a:t>f</a:t>
            </a:r>
            <a:r>
              <a:rPr lang="en-US" sz="2800" dirty="0" smtClean="0">
                <a:solidFill>
                  <a:schemeClr val="bg1"/>
                </a:solidFill>
                <a:latin typeface="Verdana"/>
                <a:cs typeface="Verdana"/>
              </a:rPr>
              <a:t>ace </a:t>
            </a:r>
            <a:r>
              <a:rPr lang="en-US" sz="2800" dirty="0">
                <a:solidFill>
                  <a:schemeClr val="bg1"/>
                </a:solidFill>
                <a:latin typeface="Verdana"/>
                <a:cs typeface="Verdana"/>
              </a:rPr>
              <a:t>i</a:t>
            </a:r>
            <a:r>
              <a:rPr lang="en-US" sz="2800" dirty="0" smtClean="0">
                <a:solidFill>
                  <a:schemeClr val="bg1"/>
                </a:solidFill>
                <a:latin typeface="Verdana"/>
                <a:cs typeface="Verdana"/>
              </a:rPr>
              <a:t>ncluding the</a:t>
            </a:r>
            <a:r>
              <a:rPr lang="en-US" sz="2800" dirty="0">
                <a:solidFill>
                  <a:schemeClr val="bg1"/>
                </a:solidFill>
                <a:latin typeface="Verdana"/>
                <a:cs typeface="Verdana"/>
              </a:rPr>
              <a:t> </a:t>
            </a:r>
            <a:r>
              <a:rPr lang="en-US" sz="2800" dirty="0" smtClean="0">
                <a:solidFill>
                  <a:schemeClr val="bg1"/>
                </a:solidFill>
                <a:latin typeface="Verdana"/>
                <a:cs typeface="Verdana"/>
              </a:rPr>
              <a:t>possibility of</a:t>
            </a:r>
            <a:r>
              <a:rPr lang="en-US" sz="2800" dirty="0">
                <a:solidFill>
                  <a:schemeClr val="bg1"/>
                </a:solidFill>
                <a:latin typeface="Verdana"/>
                <a:cs typeface="Verdana"/>
              </a:rPr>
              <a:t> i</a:t>
            </a:r>
            <a:r>
              <a:rPr lang="en-US" sz="2800" dirty="0" smtClean="0">
                <a:solidFill>
                  <a:schemeClr val="bg1"/>
                </a:solidFill>
                <a:latin typeface="Verdana"/>
                <a:cs typeface="Verdana"/>
              </a:rPr>
              <a:t>rreversible </a:t>
            </a:r>
            <a:r>
              <a:rPr lang="en-US" sz="2800" dirty="0">
                <a:solidFill>
                  <a:schemeClr val="bg1"/>
                </a:solidFill>
                <a:latin typeface="Verdana"/>
                <a:cs typeface="Verdana"/>
              </a:rPr>
              <a:t> </a:t>
            </a:r>
            <a:r>
              <a:rPr lang="en-US" sz="2800" dirty="0" smtClean="0">
                <a:solidFill>
                  <a:schemeClr val="bg1"/>
                </a:solidFill>
                <a:latin typeface="Verdana"/>
                <a:cs typeface="Verdana"/>
              </a:rPr>
              <a:t>damage</a:t>
            </a:r>
            <a:r>
              <a:rPr lang="en-US" sz="2800" dirty="0">
                <a:solidFill>
                  <a:schemeClr val="bg1"/>
                </a:solidFill>
                <a:latin typeface="Verdana"/>
                <a:cs typeface="Verdana"/>
              </a:rPr>
              <a:t>.</a:t>
            </a:r>
          </a:p>
          <a:p>
            <a:r>
              <a:rPr lang="en-US" sz="2800" dirty="0">
                <a:solidFill>
                  <a:schemeClr val="bg1"/>
                </a:solidFill>
                <a:latin typeface="Verdana"/>
                <a:cs typeface="Verdana"/>
              </a:rPr>
              <a:t>• </a:t>
            </a:r>
            <a:r>
              <a:rPr lang="en-US" sz="2800" dirty="0" smtClean="0">
                <a:solidFill>
                  <a:schemeClr val="bg1"/>
                </a:solidFill>
                <a:latin typeface="Verdana"/>
                <a:cs typeface="Verdana"/>
              </a:rPr>
              <a:t>Effective and inclusive</a:t>
            </a:r>
            <a:r>
              <a:rPr lang="en-US" sz="2800" dirty="0">
                <a:solidFill>
                  <a:schemeClr val="bg1"/>
                </a:solidFill>
                <a:latin typeface="Verdana"/>
                <a:cs typeface="Verdana"/>
              </a:rPr>
              <a:t> </a:t>
            </a:r>
            <a:r>
              <a:rPr lang="en-US" sz="2800" dirty="0" smtClean="0">
                <a:solidFill>
                  <a:schemeClr val="bg1"/>
                </a:solidFill>
                <a:latin typeface="Verdana"/>
                <a:cs typeface="Verdana"/>
              </a:rPr>
              <a:t>climate-change</a:t>
            </a:r>
            <a:r>
              <a:rPr lang="en-US" sz="2800" dirty="0">
                <a:solidFill>
                  <a:schemeClr val="bg1"/>
                </a:solidFill>
                <a:latin typeface="Verdana"/>
                <a:cs typeface="Verdana"/>
              </a:rPr>
              <a:t> </a:t>
            </a:r>
            <a:r>
              <a:rPr lang="en-US" sz="2800" dirty="0" smtClean="0">
                <a:solidFill>
                  <a:schemeClr val="bg1"/>
                </a:solidFill>
                <a:latin typeface="Verdana"/>
                <a:cs typeface="Verdana"/>
              </a:rPr>
              <a:t>a</a:t>
            </a:r>
            <a:r>
              <a:rPr lang="ro-RO" sz="2800" dirty="0" smtClean="0">
                <a:solidFill>
                  <a:schemeClr val="bg1"/>
                </a:solidFill>
                <a:latin typeface="Verdana"/>
                <a:cs typeface="Verdana"/>
              </a:rPr>
              <a:t>daptation  </a:t>
            </a:r>
            <a:r>
              <a:rPr lang="en-US" sz="2800" dirty="0" smtClean="0">
                <a:solidFill>
                  <a:schemeClr val="bg1"/>
                </a:solidFill>
                <a:latin typeface="Verdana"/>
                <a:cs typeface="Verdana"/>
              </a:rPr>
              <a:t>can help build</a:t>
            </a:r>
            <a:r>
              <a:rPr lang="en-US" sz="2800" dirty="0">
                <a:solidFill>
                  <a:schemeClr val="bg1"/>
                </a:solidFill>
                <a:latin typeface="Verdana"/>
                <a:cs typeface="Verdana"/>
              </a:rPr>
              <a:t> </a:t>
            </a:r>
            <a:r>
              <a:rPr lang="en-US" sz="2800" dirty="0" smtClean="0">
                <a:solidFill>
                  <a:schemeClr val="bg1"/>
                </a:solidFill>
                <a:latin typeface="Verdana"/>
                <a:cs typeface="Verdana"/>
              </a:rPr>
              <a:t>a </a:t>
            </a:r>
            <a:r>
              <a:rPr lang="de-DE" sz="2800" dirty="0" err="1" smtClean="0">
                <a:solidFill>
                  <a:schemeClr val="bg1"/>
                </a:solidFill>
                <a:latin typeface="Verdana"/>
                <a:cs typeface="Verdana"/>
              </a:rPr>
              <a:t>richer</a:t>
            </a:r>
            <a:r>
              <a:rPr lang="de-DE" sz="2800" dirty="0">
                <a:solidFill>
                  <a:schemeClr val="bg1"/>
                </a:solidFill>
                <a:latin typeface="Verdana"/>
                <a:cs typeface="Verdana"/>
              </a:rPr>
              <a:t> </a:t>
            </a:r>
            <a:r>
              <a:rPr lang="en-US" sz="2800" dirty="0" smtClean="0">
                <a:solidFill>
                  <a:schemeClr val="bg1"/>
                </a:solidFill>
                <a:latin typeface="Verdana"/>
                <a:cs typeface="Verdana"/>
              </a:rPr>
              <a:t>more</a:t>
            </a:r>
            <a:r>
              <a:rPr lang="en-US" sz="2800" dirty="0">
                <a:solidFill>
                  <a:schemeClr val="bg1"/>
                </a:solidFill>
                <a:latin typeface="Verdana"/>
                <a:cs typeface="Verdana"/>
              </a:rPr>
              <a:t> </a:t>
            </a:r>
            <a:r>
              <a:rPr lang="en-US" sz="2800" dirty="0" smtClean="0">
                <a:solidFill>
                  <a:schemeClr val="bg1"/>
                </a:solidFill>
                <a:latin typeface="Verdana"/>
                <a:cs typeface="Verdana"/>
              </a:rPr>
              <a:t>resilient world</a:t>
            </a:r>
            <a:r>
              <a:rPr lang="en-US" sz="2800" dirty="0">
                <a:solidFill>
                  <a:schemeClr val="bg1"/>
                </a:solidFill>
                <a:latin typeface="Verdana"/>
                <a:cs typeface="Verdana"/>
              </a:rPr>
              <a:t> </a:t>
            </a:r>
            <a:r>
              <a:rPr lang="en-US" sz="2800" dirty="0" smtClean="0">
                <a:solidFill>
                  <a:schemeClr val="bg1"/>
                </a:solidFill>
                <a:latin typeface="Verdana"/>
                <a:cs typeface="Verdana"/>
              </a:rPr>
              <a:t>n the</a:t>
            </a:r>
            <a:r>
              <a:rPr lang="en-US" sz="2800" dirty="0">
                <a:solidFill>
                  <a:schemeClr val="bg1"/>
                </a:solidFill>
                <a:latin typeface="Verdana"/>
                <a:cs typeface="Verdana"/>
              </a:rPr>
              <a:t>  </a:t>
            </a:r>
            <a:r>
              <a:rPr lang="en-US" sz="2800" dirty="0" smtClean="0">
                <a:solidFill>
                  <a:schemeClr val="bg1"/>
                </a:solidFill>
                <a:latin typeface="Verdana"/>
                <a:cs typeface="Verdana"/>
              </a:rPr>
              <a:t>near-term and</a:t>
            </a:r>
            <a:r>
              <a:rPr lang="en-US" sz="2800" dirty="0">
                <a:solidFill>
                  <a:schemeClr val="bg1"/>
                </a:solidFill>
                <a:latin typeface="Verdana"/>
                <a:cs typeface="Verdana"/>
              </a:rPr>
              <a:t> </a:t>
            </a:r>
            <a:r>
              <a:rPr lang="tr-TR" sz="2800" dirty="0" err="1" smtClean="0">
                <a:solidFill>
                  <a:schemeClr val="bg1"/>
                </a:solidFill>
                <a:latin typeface="Verdana"/>
                <a:cs typeface="Verdana"/>
              </a:rPr>
              <a:t>beyond</a:t>
            </a:r>
            <a:r>
              <a:rPr lang="tr-TR"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xmlns="" val="761420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onathan.DUARTE\Desktop\Corals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rot="10800000">
            <a:off x="0" y="3175"/>
            <a:ext cx="9143997" cy="6854825"/>
          </a:xfrm>
          <a:prstGeom prst="rect">
            <a:avLst/>
          </a:prstGeom>
          <a:gradFill>
            <a:gsLst>
              <a:gs pos="0">
                <a:schemeClr val="tx1">
                  <a:alpha val="30000"/>
                </a:schemeClr>
              </a:gs>
              <a:gs pos="59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pic>
        <p:nvPicPr>
          <p:cNvPr id="59" name="Picture 58"/>
          <p:cNvPicPr>
            <a:picLocks noChangeAspect="1"/>
          </p:cNvPicPr>
          <p:nvPr/>
        </p:nvPicPr>
        <p:blipFill>
          <a:blip r:embed="rId3" cstate="print"/>
          <a:stretch>
            <a:fillRect/>
          </a:stretch>
        </p:blipFill>
        <p:spPr>
          <a:xfrm>
            <a:off x="-1587" y="721075"/>
            <a:ext cx="9144000" cy="2909963"/>
          </a:xfrm>
          <a:prstGeom prst="rect">
            <a:avLst/>
          </a:prstGeom>
        </p:spPr>
      </p:pic>
      <p:pic>
        <p:nvPicPr>
          <p:cNvPr id="60" name="Picture 59"/>
          <p:cNvPicPr>
            <a:picLocks noChangeAspect="1"/>
          </p:cNvPicPr>
          <p:nvPr/>
        </p:nvPicPr>
        <p:blipFill>
          <a:blip r:embed="rId4" cstate="print"/>
          <a:stretch>
            <a:fillRect/>
          </a:stretch>
        </p:blipFill>
        <p:spPr>
          <a:xfrm>
            <a:off x="3" y="5251875"/>
            <a:ext cx="9144000" cy="1105683"/>
          </a:xfrm>
          <a:prstGeom prst="rect">
            <a:avLst/>
          </a:prstGeom>
        </p:spPr>
      </p:pic>
    </p:spTree>
    <p:extLst>
      <p:ext uri="{BB962C8B-B14F-4D97-AF65-F5344CB8AC3E}">
        <p14:creationId xmlns:p14="http://schemas.microsoft.com/office/powerpoint/2010/main" xmlns="" val="6527173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p:nvPr/>
        </p:nvPicPr>
        <p:blipFill>
          <a:blip r:embed="rId2" cstate="print"/>
          <a:stretch>
            <a:fillRect/>
          </a:stretch>
        </p:blipFill>
        <p:spPr>
          <a:xfrm>
            <a:off x="132693" y="376556"/>
            <a:ext cx="8884582" cy="6159181"/>
          </a:xfrm>
          <a:prstGeom prst="rect">
            <a:avLst/>
          </a:prstGeom>
        </p:spPr>
      </p:pic>
      <p:pic>
        <p:nvPicPr>
          <p:cNvPr id="1430" name="Picture 6" descr="C:\Users\contractor\Desktop\1.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8530"/>
          <a:stretch/>
        </p:blipFill>
        <p:spPr bwMode="auto">
          <a:xfrm>
            <a:off x="-6774" y="-11430"/>
            <a:ext cx="9211734" cy="49377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67734" y="4937760"/>
            <a:ext cx="9211734" cy="1899920"/>
            <a:chOff x="-67734" y="4937760"/>
            <a:chExt cx="9211734" cy="1899920"/>
          </a:xfrm>
        </p:grpSpPr>
        <p:sp>
          <p:nvSpPr>
            <p:cNvPr id="5" name="Rectangle 4"/>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 name="Picture 6" descr="C:\Users\contractor\Desktop\1.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2500"/>
            <a:stretch/>
          </p:blipFill>
          <p:spPr bwMode="auto">
            <a:xfrm>
              <a:off x="-67734" y="4937760"/>
              <a:ext cx="9211734" cy="18999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p:cNvSpPr/>
          <p:nvPr/>
        </p:nvSpPr>
        <p:spPr>
          <a:xfrm>
            <a:off x="-11339" y="3696823"/>
            <a:ext cx="2630794" cy="1169551"/>
          </a:xfrm>
          <a:prstGeom prst="rect">
            <a:avLst/>
          </a:prstGeom>
        </p:spPr>
        <p:txBody>
          <a:bodyPr wrap="square">
            <a:spAutoFit/>
          </a:bodyPr>
          <a:lstStyle/>
          <a:p>
            <a:r>
              <a:rPr lang="en-US" sz="1400" dirty="0"/>
              <a:t>Global patterns of impacts in </a:t>
            </a:r>
            <a:r>
              <a:rPr lang="en-US" sz="1400" dirty="0" smtClean="0"/>
              <a:t>recent decades </a:t>
            </a:r>
            <a:r>
              <a:rPr lang="en-US" sz="1400" dirty="0"/>
              <a:t>attributed to climate change, based on studies since the AR4. Impacts are shown at </a:t>
            </a:r>
            <a:r>
              <a:rPr lang="en-US" sz="1400" dirty="0" smtClean="0"/>
              <a:t>a range </a:t>
            </a:r>
            <a:r>
              <a:rPr lang="en-US" sz="1400" dirty="0"/>
              <a:t>of geographic scales.</a:t>
            </a:r>
          </a:p>
        </p:txBody>
      </p:sp>
    </p:spTree>
    <p:extLst>
      <p:ext uri="{BB962C8B-B14F-4D97-AF65-F5344CB8AC3E}">
        <p14:creationId xmlns:p14="http://schemas.microsoft.com/office/powerpoint/2010/main" xmlns="" val="15659517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Users\contractor\Desktop\1.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8530"/>
          <a:stretch/>
        </p:blipFill>
        <p:spPr bwMode="auto">
          <a:xfrm>
            <a:off x="440265" y="-6309"/>
            <a:ext cx="13886233" cy="744342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hidden="1"/>
          <p:cNvPicPr/>
          <p:nvPr/>
        </p:nvPicPr>
        <p:blipFill>
          <a:blip r:embed="rId3" cstate="print"/>
          <a:stretch>
            <a:fillRect/>
          </a:stretch>
        </p:blipFill>
        <p:spPr>
          <a:xfrm>
            <a:off x="132693" y="376556"/>
            <a:ext cx="8884582" cy="6159181"/>
          </a:xfrm>
          <a:prstGeom prst="rect">
            <a:avLst/>
          </a:prstGeom>
        </p:spPr>
      </p:pic>
      <p:pic>
        <p:nvPicPr>
          <p:cNvPr id="1430" name="Picture 6" descr="C:\Users\contractor\Desktop\1.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8530"/>
          <a:stretch/>
        </p:blipFill>
        <p:spPr bwMode="auto">
          <a:xfrm>
            <a:off x="-6774" y="-11430"/>
            <a:ext cx="9211734" cy="49377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13547" y="4937760"/>
            <a:ext cx="9157547" cy="1920240"/>
            <a:chOff x="-13547" y="4937760"/>
            <a:chExt cx="9157547" cy="1920240"/>
          </a:xfrm>
        </p:grpSpPr>
        <p:sp>
          <p:nvSpPr>
            <p:cNvPr id="5" name="Rectangle 4"/>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547" y="4937760"/>
              <a:ext cx="9157547"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Rectangle 10"/>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12" name="Picture 6" descr="C:\Users\contractor\Desktop\1.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2500"/>
          <a:stretch/>
        </p:blipFill>
        <p:spPr bwMode="auto">
          <a:xfrm>
            <a:off x="-67734" y="4937760"/>
            <a:ext cx="9211734" cy="1899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85120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afterEffect">
                                  <p:stCondLst>
                                    <p:cond delay="0"/>
                                  </p:stCondLst>
                                  <p:childTnLst>
                                    <p:animScale>
                                      <p:cBhvr>
                                        <p:cTn id="6" dur="2000" fill="hold"/>
                                        <p:tgtEl>
                                          <p:spTgt spid="1430"/>
                                        </p:tgtEl>
                                      </p:cBhvr>
                                      <p:by x="150000" y="150000"/>
                                    </p:animScale>
                                  </p:childTnLst>
                                </p:cTn>
                              </p:par>
                              <p:par>
                                <p:cTn id="7" presetID="42" presetClass="path" presetSubtype="0" decel="100000" fill="hold" nodeType="withEffect">
                                  <p:stCondLst>
                                    <p:cond delay="0"/>
                                  </p:stCondLst>
                                  <p:childTnLst>
                                    <p:animMotion origin="layout" path="M 1.94444E-6 1.73028E-6 L 0.30208 0.18297 " pathEditMode="relative" rAng="0" ptsTypes="AA">
                                      <p:cBhvr>
                                        <p:cTn id="8" dur="2000" fill="hold"/>
                                        <p:tgtEl>
                                          <p:spTgt spid="1430"/>
                                        </p:tgtEl>
                                        <p:attrNameLst>
                                          <p:attrName>ppt_x</p:attrName>
                                          <p:attrName>ppt_y</p:attrName>
                                        </p:attrNameLst>
                                      </p:cBhvr>
                                      <p:rCtr x="15104" y="9137"/>
                                    </p:animMotion>
                                  </p:childTnLst>
                                </p:cTn>
                              </p:par>
                              <p:par>
                                <p:cTn id="9" presetID="1" presetClass="exit" presetSubtype="0" fill="hold" nodeType="withEffect">
                                  <p:stCondLst>
                                    <p:cond delay="1750"/>
                                  </p:stCondLst>
                                  <p:childTnLst>
                                    <p:set>
                                      <p:cBhvr>
                                        <p:cTn id="10" dur="1" fill="hold">
                                          <p:stCondLst>
                                            <p:cond delay="0"/>
                                          </p:stCondLst>
                                        </p:cTn>
                                        <p:tgtEl>
                                          <p:spTgt spid="1430"/>
                                        </p:tgtEl>
                                        <p:attrNameLst>
                                          <p:attrName>style.visibility</p:attrName>
                                        </p:attrNameLst>
                                      </p:cBhvr>
                                      <p:to>
                                        <p:strVal val="hidden"/>
                                      </p:to>
                                    </p:set>
                                  </p:childTnLst>
                                </p:cTn>
                              </p:par>
                              <p:par>
                                <p:cTn id="11" presetID="1" presetClass="entr" presetSubtype="0" fill="hold" nodeType="withEffect">
                                  <p:stCondLst>
                                    <p:cond delay="17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0.00018 2.96296E-6 L -0.00018 -0.34676 " pathEditMode="relative" rAng="0" ptsTypes="AA">
                                      <p:cBhvr>
                                        <p:cTn id="16" dur="2000" fill="hold"/>
                                        <p:tgtEl>
                                          <p:spTgt spid="9"/>
                                        </p:tgtEl>
                                        <p:attrNameLst>
                                          <p:attrName>ppt_x</p:attrName>
                                          <p:attrName>ppt_y</p:attrName>
                                        </p:attrNameLst>
                                      </p:cBhvr>
                                      <p:rCtr x="0" y="-17338"/>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0018 -0.34676 L -0.56407 -0.09676 " pathEditMode="relative" rAng="0" ptsTypes="AA">
                                      <p:cBhvr>
                                        <p:cTn id="20" dur="2000" fill="hold"/>
                                        <p:tgtEl>
                                          <p:spTgt spid="9"/>
                                        </p:tgtEl>
                                        <p:attrNameLst>
                                          <p:attrName>ppt_x</p:attrName>
                                          <p:attrName>ppt_y</p:attrName>
                                        </p:attrNameLst>
                                      </p:cBhvr>
                                      <p:rCtr x="-28194" y="12500"/>
                                    </p:animMotion>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0.56407 -0.09676 L -0.56407 -0.34676 " pathEditMode="relative" rAng="0" ptsTypes="AA">
                                      <p:cBhvr>
                                        <p:cTn id="24" dur="2000" fill="hold"/>
                                        <p:tgtEl>
                                          <p:spTgt spid="9"/>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34865" y="6172200"/>
            <a:ext cx="2077348" cy="423894"/>
            <a:chOff x="6575425" y="4506095"/>
            <a:chExt cx="2236788" cy="456429"/>
          </a:xfrm>
          <a:solidFill>
            <a:srgbClr val="3E6CA4"/>
          </a:solidFill>
        </p:grpSpPr>
        <p:sp>
          <p:nvSpPr>
            <p:cNvPr id="7"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46" name="Straight Connector 145"/>
          <p:cNvCxnSpPr/>
          <p:nvPr/>
        </p:nvCxnSpPr>
        <p:spPr>
          <a:xfrm>
            <a:off x="7205035" y="4185409"/>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1578708" y="4626787"/>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Wheat</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48" name="TextBox 147"/>
          <p:cNvSpPr txBox="1"/>
          <p:nvPr/>
        </p:nvSpPr>
        <p:spPr>
          <a:xfrm>
            <a:off x="2816757" y="4626787"/>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Soy</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49" name="TextBox 148"/>
          <p:cNvSpPr txBox="1"/>
          <p:nvPr/>
        </p:nvSpPr>
        <p:spPr>
          <a:xfrm>
            <a:off x="4061156" y="4626787"/>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Rice</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50" name="TextBox 149"/>
          <p:cNvSpPr txBox="1"/>
          <p:nvPr/>
        </p:nvSpPr>
        <p:spPr>
          <a:xfrm>
            <a:off x="5426204" y="4626787"/>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Maize</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52" name="Straight Connector 151"/>
          <p:cNvCxnSpPr/>
          <p:nvPr/>
        </p:nvCxnSpPr>
        <p:spPr>
          <a:xfrm rot="16200000">
            <a:off x="4018904" y="1742061"/>
            <a:ext cx="0" cy="5120024"/>
          </a:xfrm>
          <a:prstGeom prst="line">
            <a:avLst/>
          </a:prstGeom>
          <a:noFill/>
          <a:ln w="12700" cap="flat" cmpd="sng" algn="ctr">
            <a:solidFill>
              <a:schemeClr val="bg1">
                <a:lumMod val="75000"/>
              </a:schemeClr>
            </a:solidFill>
            <a:prstDash val="sysDot"/>
          </a:ln>
          <a:effectLst/>
        </p:spPr>
      </p:cxnSp>
      <p:cxnSp>
        <p:nvCxnSpPr>
          <p:cNvPr id="153" name="Straight Connector 152"/>
          <p:cNvCxnSpPr/>
          <p:nvPr/>
        </p:nvCxnSpPr>
        <p:spPr>
          <a:xfrm rot="16200000">
            <a:off x="4018904" y="1166983"/>
            <a:ext cx="0" cy="5120024"/>
          </a:xfrm>
          <a:prstGeom prst="line">
            <a:avLst/>
          </a:prstGeom>
          <a:noFill/>
          <a:ln w="12700" cap="flat" cmpd="sng" algn="ctr">
            <a:solidFill>
              <a:schemeClr val="bg1">
                <a:lumMod val="75000"/>
              </a:schemeClr>
            </a:solidFill>
            <a:prstDash val="sysDot"/>
          </a:ln>
          <a:effectLst/>
        </p:spPr>
      </p:cxnSp>
      <p:cxnSp>
        <p:nvCxnSpPr>
          <p:cNvPr id="154" name="Straight Connector 153"/>
          <p:cNvCxnSpPr/>
          <p:nvPr/>
        </p:nvCxnSpPr>
        <p:spPr>
          <a:xfrm rot="16200000">
            <a:off x="4018904" y="591905"/>
            <a:ext cx="0" cy="5120024"/>
          </a:xfrm>
          <a:prstGeom prst="line">
            <a:avLst/>
          </a:prstGeom>
          <a:noFill/>
          <a:ln w="12700" cap="flat" cmpd="sng" algn="ctr">
            <a:solidFill>
              <a:schemeClr val="bg1">
                <a:lumMod val="75000"/>
              </a:schemeClr>
            </a:solidFill>
            <a:prstDash val="sysDot"/>
          </a:ln>
          <a:effectLst/>
        </p:spPr>
      </p:cxnSp>
      <p:cxnSp>
        <p:nvCxnSpPr>
          <p:cNvPr id="155" name="Straight Connector 154"/>
          <p:cNvCxnSpPr/>
          <p:nvPr/>
        </p:nvCxnSpPr>
        <p:spPr>
          <a:xfrm rot="16200000">
            <a:off x="4018904" y="16827"/>
            <a:ext cx="0" cy="5120024"/>
          </a:xfrm>
          <a:prstGeom prst="line">
            <a:avLst/>
          </a:prstGeom>
          <a:noFill/>
          <a:ln w="19050" cap="flat" cmpd="sng" algn="ctr">
            <a:solidFill>
              <a:srgbClr val="C00000"/>
            </a:solidFill>
            <a:prstDash val="sysDash"/>
          </a:ln>
          <a:effectLst/>
        </p:spPr>
      </p:cxnSp>
      <p:cxnSp>
        <p:nvCxnSpPr>
          <p:cNvPr id="156" name="Straight Connector 155"/>
          <p:cNvCxnSpPr/>
          <p:nvPr/>
        </p:nvCxnSpPr>
        <p:spPr>
          <a:xfrm rot="16200000">
            <a:off x="4018904" y="-558252"/>
            <a:ext cx="0" cy="5120024"/>
          </a:xfrm>
          <a:prstGeom prst="line">
            <a:avLst/>
          </a:prstGeom>
          <a:noFill/>
          <a:ln w="12700" cap="flat" cmpd="sng" algn="ctr">
            <a:solidFill>
              <a:schemeClr val="bg1">
                <a:lumMod val="75000"/>
              </a:schemeClr>
            </a:solidFill>
            <a:prstDash val="sysDot"/>
          </a:ln>
          <a:effectLst/>
        </p:spPr>
      </p:cxnSp>
      <p:sp>
        <p:nvSpPr>
          <p:cNvPr id="157" name="TextBox 156"/>
          <p:cNvSpPr txBox="1"/>
          <p:nvPr/>
        </p:nvSpPr>
        <p:spPr>
          <a:xfrm>
            <a:off x="3264302" y="4936977"/>
            <a:ext cx="1487941" cy="249299"/>
          </a:xfrm>
          <a:prstGeom prst="rect">
            <a:avLst/>
          </a:prstGeom>
          <a:noFill/>
        </p:spPr>
        <p:txBody>
          <a:bodyPr wrap="square" rtlCol="0">
            <a:spAutoFit/>
          </a:bodyPr>
          <a:lstStyle/>
          <a:p>
            <a:pPr algn="ctr">
              <a:lnSpc>
                <a:spcPct val="85000"/>
              </a:lnSpc>
            </a:pPr>
            <a:r>
              <a:rPr lang="en-US" sz="12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CROP TYPE</a:t>
            </a:r>
            <a:endParaRPr lang="en-US" sz="12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58" name="Rectangle 6"/>
          <p:cNvSpPr>
            <a:spLocks noChangeArrowheads="1"/>
          </p:cNvSpPr>
          <p:nvPr/>
        </p:nvSpPr>
        <p:spPr bwMode="auto">
          <a:xfrm>
            <a:off x="1651172" y="2547660"/>
            <a:ext cx="766306" cy="1447847"/>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9" name="Rectangle 7"/>
          <p:cNvSpPr>
            <a:spLocks noChangeArrowheads="1"/>
          </p:cNvSpPr>
          <p:nvPr/>
        </p:nvSpPr>
        <p:spPr bwMode="auto">
          <a:xfrm>
            <a:off x="1651172" y="2801917"/>
            <a:ext cx="766306" cy="801613"/>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0" name="Rectangle 8"/>
          <p:cNvSpPr>
            <a:spLocks noChangeArrowheads="1"/>
          </p:cNvSpPr>
          <p:nvPr/>
        </p:nvSpPr>
        <p:spPr bwMode="auto">
          <a:xfrm>
            <a:off x="1651172" y="3098549"/>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1" name="Rectangle 9"/>
          <p:cNvSpPr>
            <a:spLocks noChangeArrowheads="1"/>
          </p:cNvSpPr>
          <p:nvPr/>
        </p:nvSpPr>
        <p:spPr bwMode="auto">
          <a:xfrm>
            <a:off x="5504998" y="2635944"/>
            <a:ext cx="766306" cy="762768"/>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2" name="Rectangle 10"/>
          <p:cNvSpPr>
            <a:spLocks noChangeArrowheads="1"/>
          </p:cNvSpPr>
          <p:nvPr/>
        </p:nvSpPr>
        <p:spPr bwMode="auto">
          <a:xfrm>
            <a:off x="5504998" y="2731290"/>
            <a:ext cx="766306" cy="584435"/>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3" name="Rectangle 11"/>
          <p:cNvSpPr>
            <a:spLocks noChangeArrowheads="1"/>
          </p:cNvSpPr>
          <p:nvPr/>
        </p:nvSpPr>
        <p:spPr bwMode="auto">
          <a:xfrm>
            <a:off x="5504998" y="2914919"/>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4" name="Rectangle 12"/>
          <p:cNvSpPr>
            <a:spLocks noChangeArrowheads="1"/>
          </p:cNvSpPr>
          <p:nvPr/>
        </p:nvSpPr>
        <p:spPr bwMode="auto">
          <a:xfrm>
            <a:off x="4135510" y="2468206"/>
            <a:ext cx="772801" cy="1085885"/>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5" name="Rectangle 13"/>
          <p:cNvSpPr>
            <a:spLocks noChangeArrowheads="1"/>
          </p:cNvSpPr>
          <p:nvPr/>
        </p:nvSpPr>
        <p:spPr bwMode="auto">
          <a:xfrm>
            <a:off x="4135510" y="2581209"/>
            <a:ext cx="772801" cy="651531"/>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6" name="Rectangle 14"/>
          <p:cNvSpPr>
            <a:spLocks noChangeArrowheads="1"/>
          </p:cNvSpPr>
          <p:nvPr/>
        </p:nvSpPr>
        <p:spPr bwMode="auto">
          <a:xfrm>
            <a:off x="4135510" y="2554108"/>
            <a:ext cx="772801"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7" name="Rectangle 15"/>
          <p:cNvSpPr>
            <a:spLocks noChangeArrowheads="1"/>
          </p:cNvSpPr>
          <p:nvPr/>
        </p:nvSpPr>
        <p:spPr bwMode="auto">
          <a:xfrm>
            <a:off x="2893658" y="2305052"/>
            <a:ext cx="766306" cy="370790"/>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8" name="Rectangle 16"/>
          <p:cNvSpPr>
            <a:spLocks noChangeArrowheads="1"/>
          </p:cNvSpPr>
          <p:nvPr/>
        </p:nvSpPr>
        <p:spPr bwMode="auto">
          <a:xfrm>
            <a:off x="2893658" y="2571667"/>
            <a:ext cx="766306" cy="37078"/>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9" name="Rectangle 17"/>
          <p:cNvSpPr>
            <a:spLocks noChangeArrowheads="1"/>
          </p:cNvSpPr>
          <p:nvPr/>
        </p:nvSpPr>
        <p:spPr bwMode="auto">
          <a:xfrm>
            <a:off x="2893658" y="2559308"/>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5" name="TextBox 174"/>
          <p:cNvSpPr txBox="1"/>
          <p:nvPr/>
        </p:nvSpPr>
        <p:spPr>
          <a:xfrm>
            <a:off x="1113199" y="4183963"/>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-6</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6" name="TextBox 175"/>
          <p:cNvSpPr txBox="1"/>
          <p:nvPr/>
        </p:nvSpPr>
        <p:spPr>
          <a:xfrm>
            <a:off x="1113199" y="3608884"/>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-4</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7" name="TextBox 176"/>
          <p:cNvSpPr txBox="1"/>
          <p:nvPr/>
        </p:nvSpPr>
        <p:spPr>
          <a:xfrm>
            <a:off x="1113199" y="3032623"/>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8" name="TextBox 177"/>
          <p:cNvSpPr txBox="1"/>
          <p:nvPr/>
        </p:nvSpPr>
        <p:spPr>
          <a:xfrm>
            <a:off x="1113199" y="2458743"/>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0</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9" name="TextBox 178"/>
          <p:cNvSpPr txBox="1"/>
          <p:nvPr/>
        </p:nvSpPr>
        <p:spPr>
          <a:xfrm>
            <a:off x="1113199" y="1886034"/>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80" name="Rectangle 6"/>
          <p:cNvSpPr>
            <a:spLocks noChangeArrowheads="1"/>
          </p:cNvSpPr>
          <p:nvPr/>
        </p:nvSpPr>
        <p:spPr bwMode="auto">
          <a:xfrm>
            <a:off x="6917561" y="3612697"/>
            <a:ext cx="221971" cy="1150154"/>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1" name="Rectangle 6"/>
          <p:cNvSpPr>
            <a:spLocks noChangeArrowheads="1"/>
          </p:cNvSpPr>
          <p:nvPr/>
        </p:nvSpPr>
        <p:spPr bwMode="auto">
          <a:xfrm>
            <a:off x="6917561" y="3934042"/>
            <a:ext cx="221971" cy="507462"/>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2" name="Rectangle 6"/>
          <p:cNvSpPr>
            <a:spLocks noChangeArrowheads="1"/>
          </p:cNvSpPr>
          <p:nvPr/>
        </p:nvSpPr>
        <p:spPr bwMode="auto">
          <a:xfrm>
            <a:off x="6917561" y="4177462"/>
            <a:ext cx="221971" cy="34350"/>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3" name="TextBox 182"/>
          <p:cNvSpPr txBox="1"/>
          <p:nvPr/>
        </p:nvSpPr>
        <p:spPr>
          <a:xfrm>
            <a:off x="7249909" y="3517189"/>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90</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84" name="Straight Connector 183"/>
          <p:cNvCxnSpPr/>
          <p:nvPr/>
        </p:nvCxnSpPr>
        <p:spPr>
          <a:xfrm>
            <a:off x="7205035" y="3612697"/>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205035" y="3899053"/>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205035" y="4471765"/>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205035" y="4758121"/>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7249909" y="3800712"/>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75</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89" name="TextBox 188"/>
          <p:cNvSpPr txBox="1"/>
          <p:nvPr/>
        </p:nvSpPr>
        <p:spPr>
          <a:xfrm>
            <a:off x="7249909" y="4084235"/>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Median</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0" name="TextBox 189"/>
          <p:cNvSpPr txBox="1"/>
          <p:nvPr/>
        </p:nvSpPr>
        <p:spPr>
          <a:xfrm>
            <a:off x="7249909" y="4367758"/>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25</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1" name="TextBox 190"/>
          <p:cNvSpPr txBox="1"/>
          <p:nvPr/>
        </p:nvSpPr>
        <p:spPr>
          <a:xfrm>
            <a:off x="7249909" y="4651280"/>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10</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2" name="Rectangle 191"/>
          <p:cNvSpPr/>
          <p:nvPr/>
        </p:nvSpPr>
        <p:spPr>
          <a:xfrm>
            <a:off x="6792463" y="3442522"/>
            <a:ext cx="1591149" cy="1434627"/>
          </a:xfrm>
          <a:prstGeom prst="rect">
            <a:avLst/>
          </a:prstGeom>
          <a:noFill/>
          <a:ln w="6350" cap="flat" cmpd="sng" algn="ctr">
            <a:solidFill>
              <a:schemeClr val="bg1">
                <a:lumMod val="75000"/>
              </a:schemeClr>
            </a:solidFill>
            <a:prstDash val="solid"/>
          </a:ln>
          <a:effectLst/>
        </p:spPr>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4" name="Straight Connector 93"/>
          <p:cNvCxnSpPr/>
          <p:nvPr/>
        </p:nvCxnSpPr>
        <p:spPr>
          <a:xfrm rot="16200000">
            <a:off x="4018904" y="2317125"/>
            <a:ext cx="0" cy="5120024"/>
          </a:xfrm>
          <a:prstGeom prst="line">
            <a:avLst/>
          </a:prstGeom>
          <a:noFill/>
          <a:ln w="19050" cap="flat" cmpd="sng" algn="ctr">
            <a:solidFill>
              <a:srgbClr val="3A3A3A"/>
            </a:solidFill>
            <a:prstDash val="solid"/>
          </a:ln>
          <a:effectLst/>
        </p:spPr>
      </p:cxnSp>
      <p:sp>
        <p:nvSpPr>
          <p:cNvPr id="89" name="TextBox 88"/>
          <p:cNvSpPr txBox="1"/>
          <p:nvPr/>
        </p:nvSpPr>
        <p:spPr>
          <a:xfrm rot="16200000">
            <a:off x="-68255" y="3765359"/>
            <a:ext cx="1989291" cy="353943"/>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YIELD IMPACT</a:t>
            </a:r>
            <a:b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b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Change per Decade)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91" name="Rectangle 90"/>
          <p:cNvSpPr/>
          <p:nvPr/>
        </p:nvSpPr>
        <p:spPr>
          <a:xfrm>
            <a:off x="127530" y="623993"/>
            <a:ext cx="8817571" cy="646331"/>
          </a:xfrm>
          <a:prstGeom prst="rect">
            <a:avLst/>
          </a:prstGeom>
        </p:spPr>
        <p:txBody>
          <a:bodyPr wrap="square">
            <a:spAutoFit/>
          </a:bodyPr>
          <a:lstStyle/>
          <a:p>
            <a:r>
              <a:rPr lang="en-US" dirty="0"/>
              <a:t>Summary of estimated impacts of observed climate </a:t>
            </a:r>
            <a:r>
              <a:rPr lang="en-US" dirty="0" smtClean="0"/>
              <a:t>changes on </a:t>
            </a:r>
            <a:r>
              <a:rPr lang="en-US" dirty="0"/>
              <a:t>yields over 1960-2013 for four major crops in temperate and tropical </a:t>
            </a:r>
            <a:r>
              <a:rPr lang="en-US" dirty="0" smtClean="0"/>
              <a:t>regions.</a:t>
            </a:r>
            <a:endParaRPr lang="en-US" dirty="0"/>
          </a:p>
        </p:txBody>
      </p:sp>
    </p:spTree>
    <p:extLst>
      <p:ext uri="{BB962C8B-B14F-4D97-AF65-F5344CB8AC3E}">
        <p14:creationId xmlns:p14="http://schemas.microsoft.com/office/powerpoint/2010/main" xmlns="" val="630863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3</a:t>
            </a:fld>
            <a:endParaRPr lang="pt-BR">
              <a:solidFill>
                <a:schemeClr val="tx2">
                  <a:lumMod val="50000"/>
                </a:schemeClr>
              </a:solidFill>
            </a:endParaRPr>
          </a:p>
        </p:txBody>
      </p:sp>
      <p:sp>
        <p:nvSpPr>
          <p:cNvPr id="6" name="Retângulo 5"/>
          <p:cNvSpPr/>
          <p:nvPr/>
        </p:nvSpPr>
        <p:spPr>
          <a:xfrm>
            <a:off x="214603" y="959353"/>
            <a:ext cx="1709699" cy="369332"/>
          </a:xfrm>
          <a:prstGeom prst="rect">
            <a:avLst/>
          </a:prstGeom>
        </p:spPr>
        <p:txBody>
          <a:bodyPr wrap="none">
            <a:spAutoFit/>
          </a:bodyPr>
          <a:lstStyle/>
          <a:p>
            <a:r>
              <a:rPr lang="pt-BR" b="1" i="1" dirty="0"/>
              <a:t>B.1 </a:t>
            </a:r>
            <a:r>
              <a:rPr lang="pt-BR" b="1" i="1" dirty="0" err="1"/>
              <a:t>Atmosphere</a:t>
            </a:r>
            <a:endParaRPr lang="pt-BR"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7577" y="1338420"/>
            <a:ext cx="6842668" cy="4300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tângulo de cantos arredondados 3"/>
          <p:cNvSpPr/>
          <p:nvPr/>
        </p:nvSpPr>
        <p:spPr>
          <a:xfrm>
            <a:off x="144786" y="1994600"/>
            <a:ext cx="1779516" cy="21137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400" dirty="0" smtClean="0"/>
              <a:t>Warming in the climate system is unequivocal </a:t>
            </a:r>
            <a:endParaRPr lang="pt-BR" sz="2400" dirty="0"/>
          </a:p>
        </p:txBody>
      </p:sp>
      <p:sp>
        <p:nvSpPr>
          <p:cNvPr id="16"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7"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093296"/>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tângulo 4"/>
          <p:cNvSpPr/>
          <p:nvPr/>
        </p:nvSpPr>
        <p:spPr>
          <a:xfrm>
            <a:off x="8093413" y="2026612"/>
            <a:ext cx="738664" cy="3202588"/>
          </a:xfrm>
          <a:prstGeom prst="rect">
            <a:avLst/>
          </a:prstGeom>
        </p:spPr>
        <p:txBody>
          <a:bodyPr vert="vert270" wrap="square">
            <a:spAutoFit/>
          </a:bodyPr>
          <a:lstStyle/>
          <a:p>
            <a:endParaRPr lang="pt-BR" dirty="0">
              <a:latin typeface="DejaVu Sans Condensed" panose="020B0606030804020204" pitchFamily="34" charset="0"/>
              <a:ea typeface="DejaVu Sans Condensed" panose="020B0606030804020204" pitchFamily="34" charset="0"/>
              <a:cs typeface="DejaVu Sans Condensed" panose="020B0606030804020204" pitchFamily="34" charset="0"/>
            </a:endParaRPr>
          </a:p>
          <a:p>
            <a:r>
              <a:rPr lang="pt-BR" dirty="0">
                <a:latin typeface="DejaVu Sans Condensed" panose="020B0606030804020204" pitchFamily="34" charset="0"/>
                <a:ea typeface="DejaVu Sans Condensed" panose="020B0606030804020204" pitchFamily="34" charset="0"/>
                <a:cs typeface="DejaVu Sans Condensed" panose="020B0606030804020204" pitchFamily="34" charset="0"/>
              </a:rPr>
              <a:t>(IPCC 2013, Fig. SPM.1b) </a:t>
            </a:r>
          </a:p>
        </p:txBody>
      </p:sp>
      <p:sp>
        <p:nvSpPr>
          <p:cNvPr id="2" name="Retângulo 1"/>
          <p:cNvSpPr/>
          <p:nvPr/>
        </p:nvSpPr>
        <p:spPr>
          <a:xfrm>
            <a:off x="143795" y="5770130"/>
            <a:ext cx="8819702" cy="646331"/>
          </a:xfrm>
          <a:prstGeom prst="rect">
            <a:avLst/>
          </a:prstGeom>
        </p:spPr>
        <p:txBody>
          <a:bodyPr wrap="square">
            <a:spAutoFit/>
          </a:bodyPr>
          <a:lstStyle/>
          <a:p>
            <a:pPr algn="just"/>
            <a:r>
              <a:rPr lang="en-US" b="1" dirty="0"/>
              <a:t>Figure </a:t>
            </a:r>
            <a:r>
              <a:rPr lang="en-US" b="1" dirty="0" smtClean="0"/>
              <a:t>SPM.1 </a:t>
            </a:r>
            <a:r>
              <a:rPr lang="en-US" dirty="0" smtClean="0"/>
              <a:t>(b</a:t>
            </a:r>
            <a:r>
              <a:rPr lang="en-US" dirty="0"/>
              <a:t>) Map of the observed surface temperature change from 1901 to 2012 derived from temperature trends determined by linear regression from one dataset </a:t>
            </a:r>
            <a:endParaRPr lang="pt-BR" dirty="0"/>
          </a:p>
        </p:txBody>
      </p:sp>
    </p:spTree>
    <p:extLst>
      <p:ext uri="{BB962C8B-B14F-4D97-AF65-F5344CB8AC3E}">
        <p14:creationId xmlns:p14="http://schemas.microsoft.com/office/powerpoint/2010/main" xmlns="" val="3026032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34" y="170392"/>
            <a:ext cx="8985245" cy="923330"/>
          </a:xfrm>
          <a:prstGeom prst="rect">
            <a:avLst/>
          </a:prstGeom>
        </p:spPr>
        <p:txBody>
          <a:bodyPr wrap="square">
            <a:spAutoFit/>
          </a:bodyPr>
          <a:lstStyle/>
          <a:p>
            <a:r>
              <a:rPr lang="en-US" dirty="0" smtClean="0"/>
              <a:t>Central </a:t>
            </a:r>
            <a:r>
              <a:rPr lang="en-US" dirty="0"/>
              <a:t>and South America could see increased risks to human health, problems with water availability in some regions, and flooding and landslides due to extreme precipitation in others, and decreased food production and quality. </a:t>
            </a:r>
          </a:p>
        </p:txBody>
      </p:sp>
      <p:pic>
        <p:nvPicPr>
          <p:cNvPr id="3" name="Picture 2"/>
          <p:cNvPicPr>
            <a:picLocks noChangeAspect="1"/>
          </p:cNvPicPr>
          <p:nvPr/>
        </p:nvPicPr>
        <p:blipFill>
          <a:blip r:embed="rId2" cstate="print"/>
          <a:stretch>
            <a:fillRect/>
          </a:stretch>
        </p:blipFill>
        <p:spPr>
          <a:xfrm>
            <a:off x="0" y="2930808"/>
            <a:ext cx="9144000" cy="2048334"/>
          </a:xfrm>
          <a:prstGeom prst="rect">
            <a:avLst/>
          </a:prstGeom>
        </p:spPr>
      </p:pic>
      <p:pic>
        <p:nvPicPr>
          <p:cNvPr id="4" name="Picture 3"/>
          <p:cNvPicPr>
            <a:picLocks noChangeAspect="1"/>
          </p:cNvPicPr>
          <p:nvPr/>
        </p:nvPicPr>
        <p:blipFill>
          <a:blip r:embed="rId3" cstate="print"/>
          <a:stretch>
            <a:fillRect/>
          </a:stretch>
        </p:blipFill>
        <p:spPr>
          <a:xfrm>
            <a:off x="79380" y="5223245"/>
            <a:ext cx="9144000" cy="1213979"/>
          </a:xfrm>
          <a:prstGeom prst="rect">
            <a:avLst/>
          </a:prstGeom>
        </p:spPr>
      </p:pic>
      <p:pic>
        <p:nvPicPr>
          <p:cNvPr id="6" name="Picture 5"/>
          <p:cNvPicPr>
            <a:picLocks noChangeAspect="1"/>
          </p:cNvPicPr>
          <p:nvPr/>
        </p:nvPicPr>
        <p:blipFill>
          <a:blip r:embed="rId4" cstate="print"/>
          <a:stretch>
            <a:fillRect/>
          </a:stretch>
        </p:blipFill>
        <p:spPr>
          <a:xfrm>
            <a:off x="34014" y="1390599"/>
            <a:ext cx="9144000" cy="1152605"/>
          </a:xfrm>
          <a:prstGeom prst="rect">
            <a:avLst/>
          </a:prstGeom>
        </p:spPr>
      </p:pic>
    </p:spTree>
    <p:extLst>
      <p:ext uri="{BB962C8B-B14F-4D97-AF65-F5344CB8AC3E}">
        <p14:creationId xmlns:p14="http://schemas.microsoft.com/office/powerpoint/2010/main" xmlns="" val="6913878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1" y="138517"/>
            <a:ext cx="8969653" cy="923330"/>
          </a:xfrm>
          <a:prstGeom prst="rect">
            <a:avLst/>
          </a:prstGeom>
        </p:spPr>
        <p:txBody>
          <a:bodyPr wrap="square">
            <a:spAutoFit/>
          </a:bodyPr>
          <a:lstStyle/>
          <a:p>
            <a:r>
              <a:rPr lang="en-US" dirty="0"/>
              <a:t> Summary of observed changes in climate and other environmental factors in representative regions </a:t>
            </a:r>
            <a:r>
              <a:rPr lang="en-US" dirty="0" smtClean="0"/>
              <a:t>of CA </a:t>
            </a:r>
            <a:r>
              <a:rPr lang="en-US" dirty="0"/>
              <a:t>and SA. The boundaries of the regions in the map are conceptual (neither geographic nor political precision).</a:t>
            </a:r>
          </a:p>
        </p:txBody>
      </p:sp>
      <p:pic>
        <p:nvPicPr>
          <p:cNvPr id="4" name="Picture 3"/>
          <p:cNvPicPr>
            <a:picLocks noChangeAspect="1"/>
          </p:cNvPicPr>
          <p:nvPr/>
        </p:nvPicPr>
        <p:blipFill>
          <a:blip r:embed="rId3" cstate="print"/>
          <a:stretch>
            <a:fillRect/>
          </a:stretch>
        </p:blipFill>
        <p:spPr>
          <a:xfrm>
            <a:off x="91428" y="965662"/>
            <a:ext cx="8878224" cy="5630432"/>
          </a:xfrm>
          <a:prstGeom prst="rect">
            <a:avLst/>
          </a:prstGeom>
        </p:spPr>
      </p:pic>
      <p:grpSp>
        <p:nvGrpSpPr>
          <p:cNvPr id="49" name="Group 48"/>
          <p:cNvGrpSpPr/>
          <p:nvPr/>
        </p:nvGrpSpPr>
        <p:grpSpPr>
          <a:xfrm>
            <a:off x="6859605" y="6240240"/>
            <a:ext cx="2077348" cy="423894"/>
            <a:chOff x="6575425" y="4506095"/>
            <a:chExt cx="2236788" cy="456429"/>
          </a:xfrm>
          <a:solidFill>
            <a:srgbClr val="3E6CA4"/>
          </a:solidFill>
        </p:grpSpPr>
        <p:sp>
          <p:nvSpPr>
            <p:cNvPr id="50"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0"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1"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3"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4"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5"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6"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8"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9"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xmlns="" val="30297302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9" name="Group 48"/>
          <p:cNvGrpSpPr/>
          <p:nvPr/>
        </p:nvGrpSpPr>
        <p:grpSpPr>
          <a:xfrm>
            <a:off x="6734865" y="6172200"/>
            <a:ext cx="2077348" cy="423894"/>
            <a:chOff x="6575425" y="4506095"/>
            <a:chExt cx="2236788" cy="456429"/>
          </a:xfrm>
          <a:solidFill>
            <a:srgbClr val="3E6CA4"/>
          </a:solidFill>
        </p:grpSpPr>
        <p:sp>
          <p:nvSpPr>
            <p:cNvPr id="50"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0"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1"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3"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4"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5"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6"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8"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9"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3" name="Rectangle 2"/>
          <p:cNvSpPr/>
          <p:nvPr/>
        </p:nvSpPr>
        <p:spPr>
          <a:xfrm>
            <a:off x="60951" y="5341808"/>
            <a:ext cx="9083049" cy="1477328"/>
          </a:xfrm>
          <a:prstGeom prst="rect">
            <a:avLst/>
          </a:prstGeom>
        </p:spPr>
        <p:txBody>
          <a:bodyPr wrap="square">
            <a:spAutoFit/>
          </a:bodyPr>
          <a:lstStyle/>
          <a:p>
            <a:r>
              <a:rPr lang="en-US" dirty="0"/>
              <a:t>Observed impacts attributed to climate change reported in the scientific literature</a:t>
            </a:r>
          </a:p>
          <a:p>
            <a:r>
              <a:rPr lang="en-US" dirty="0"/>
              <a:t>since the AR4. These impacts have been attributed to climate change with very low, low</a:t>
            </a:r>
            <a:r>
              <a:rPr lang="en-US" dirty="0" smtClean="0"/>
              <a:t>, medium</a:t>
            </a:r>
            <a:r>
              <a:rPr lang="en-US" dirty="0"/>
              <a:t>, or high confidence, with the relative contribution of climate change to the </a:t>
            </a:r>
            <a:r>
              <a:rPr lang="en-US" dirty="0" smtClean="0"/>
              <a:t>observed change </a:t>
            </a:r>
            <a:r>
              <a:rPr lang="en-US" dirty="0"/>
              <a:t>indicated (major or minor), for natural and human systems across eight major </a:t>
            </a:r>
            <a:r>
              <a:rPr lang="en-US" dirty="0" smtClean="0"/>
              <a:t>world regions </a:t>
            </a:r>
            <a:r>
              <a:rPr lang="en-US" dirty="0"/>
              <a:t>over the past several decades.</a:t>
            </a:r>
          </a:p>
        </p:txBody>
      </p:sp>
      <p:pic>
        <p:nvPicPr>
          <p:cNvPr id="5" name="Picture 4"/>
          <p:cNvPicPr>
            <a:picLocks noChangeAspect="1"/>
          </p:cNvPicPr>
          <p:nvPr/>
        </p:nvPicPr>
        <p:blipFill>
          <a:blip r:embed="rId3" cstate="print"/>
          <a:stretch>
            <a:fillRect/>
          </a:stretch>
        </p:blipFill>
        <p:spPr>
          <a:xfrm>
            <a:off x="60951" y="216034"/>
            <a:ext cx="9144000" cy="5125774"/>
          </a:xfrm>
          <a:prstGeom prst="rect">
            <a:avLst/>
          </a:prstGeom>
        </p:spPr>
      </p:pic>
    </p:spTree>
    <p:extLst>
      <p:ext uri="{BB962C8B-B14F-4D97-AF65-F5344CB8AC3E}">
        <p14:creationId xmlns:p14="http://schemas.microsoft.com/office/powerpoint/2010/main" xmlns="" val="18240545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34865" y="6172200"/>
            <a:ext cx="2077348" cy="423894"/>
            <a:chOff x="6575425" y="4506095"/>
            <a:chExt cx="2236788" cy="456429"/>
          </a:xfrm>
          <a:solidFill>
            <a:srgbClr val="3E6CA4"/>
          </a:solidFill>
        </p:grpSpPr>
        <p:sp>
          <p:nvSpPr>
            <p:cNvPr id="7"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0" y="97514"/>
            <a:ext cx="9144000" cy="6740308"/>
          </a:xfrm>
          <a:prstGeom prst="rect">
            <a:avLst/>
          </a:prstGeom>
        </p:spPr>
        <p:txBody>
          <a:bodyPr wrap="square">
            <a:spAutoFit/>
          </a:bodyPr>
          <a:lstStyle/>
          <a:p>
            <a:r>
              <a:rPr lang="en-US" b="1" dirty="0" smtClean="0"/>
              <a:t>S</a:t>
            </a:r>
            <a:r>
              <a:rPr lang="en-US" dirty="0" smtClean="0"/>
              <a:t>ignificant </a:t>
            </a:r>
            <a:r>
              <a:rPr lang="en-US" dirty="0"/>
              <a:t>trends in precipitation and temperature have been observed </a:t>
            </a:r>
            <a:r>
              <a:rPr lang="en-US" dirty="0" smtClean="0"/>
              <a:t>in CA </a:t>
            </a:r>
            <a:r>
              <a:rPr lang="en-US" dirty="0"/>
              <a:t>and </a:t>
            </a:r>
            <a:r>
              <a:rPr lang="en-US" dirty="0" smtClean="0"/>
              <a:t>SA </a:t>
            </a:r>
            <a:r>
              <a:rPr lang="en-US" dirty="0"/>
              <a:t>(high confidence ). Besides, changes in climate variability and in extreme events have severely</a:t>
            </a:r>
          </a:p>
          <a:p>
            <a:r>
              <a:rPr lang="en-US" dirty="0"/>
              <a:t>affected the region (medium confidence )</a:t>
            </a:r>
            <a:r>
              <a:rPr lang="en-US" b="1" dirty="0" smtClean="0"/>
              <a:t>.</a:t>
            </a:r>
          </a:p>
          <a:p>
            <a:endParaRPr lang="en-US" b="1" dirty="0"/>
          </a:p>
          <a:p>
            <a:r>
              <a:rPr lang="en-US" dirty="0"/>
              <a:t> Climate projections suggest increases in temperature, and increases or decreases in precipitation for CA </a:t>
            </a:r>
            <a:r>
              <a:rPr lang="en-US" dirty="0" smtClean="0"/>
              <a:t>and </a:t>
            </a:r>
            <a:r>
              <a:rPr lang="pt-BR" dirty="0" smtClean="0"/>
              <a:t>SA </a:t>
            </a:r>
            <a:r>
              <a:rPr lang="pt-BR" dirty="0" err="1"/>
              <a:t>by</a:t>
            </a:r>
            <a:r>
              <a:rPr lang="pt-BR" dirty="0"/>
              <a:t> 2100 (</a:t>
            </a:r>
            <a:r>
              <a:rPr lang="pt-BR" dirty="0" err="1"/>
              <a:t>medium</a:t>
            </a:r>
            <a:r>
              <a:rPr lang="pt-BR" dirty="0"/>
              <a:t> </a:t>
            </a:r>
            <a:r>
              <a:rPr lang="pt-BR" dirty="0" err="1"/>
              <a:t>confidence</a:t>
            </a:r>
            <a:r>
              <a:rPr lang="pt-BR" dirty="0"/>
              <a:t> )</a:t>
            </a:r>
            <a:r>
              <a:rPr lang="pt-BR" dirty="0" smtClean="0"/>
              <a:t>.</a:t>
            </a:r>
          </a:p>
          <a:p>
            <a:endParaRPr lang="pt-BR" dirty="0"/>
          </a:p>
          <a:p>
            <a:r>
              <a:rPr lang="en-US" dirty="0"/>
              <a:t> Changes in stream flow and water availability have been observed and projected to continue in the future </a:t>
            </a:r>
            <a:r>
              <a:rPr lang="en-US" dirty="0" smtClean="0"/>
              <a:t>in CA </a:t>
            </a:r>
            <a:r>
              <a:rPr lang="en-US" dirty="0"/>
              <a:t>and SA, affecting already vulnerable regions (high confidence )</a:t>
            </a:r>
            <a:r>
              <a:rPr lang="en-US" dirty="0" smtClean="0"/>
              <a:t>.</a:t>
            </a:r>
          </a:p>
          <a:p>
            <a:r>
              <a:rPr lang="en-US" dirty="0"/>
              <a:t> </a:t>
            </a:r>
            <a:endParaRPr lang="en-US" dirty="0" smtClean="0"/>
          </a:p>
          <a:p>
            <a:r>
              <a:rPr lang="en-US" dirty="0" smtClean="0"/>
              <a:t>Land </a:t>
            </a:r>
            <a:r>
              <a:rPr lang="en-US" dirty="0"/>
              <a:t>use change contributes significantly to environmental degradation exacerbating the negative impacts </a:t>
            </a:r>
            <a:r>
              <a:rPr lang="en-US" dirty="0" smtClean="0"/>
              <a:t>of climate </a:t>
            </a:r>
            <a:r>
              <a:rPr lang="en-US" dirty="0"/>
              <a:t>change (high confidence )</a:t>
            </a:r>
            <a:r>
              <a:rPr lang="en-US" dirty="0" smtClean="0"/>
              <a:t>.</a:t>
            </a:r>
          </a:p>
          <a:p>
            <a:endParaRPr lang="en-US" dirty="0"/>
          </a:p>
          <a:p>
            <a:r>
              <a:rPr lang="en-US" dirty="0"/>
              <a:t> Conversion of natural ecosystems is the main cause of biodiversity and ecosystem loss in the region, and is </a:t>
            </a:r>
            <a:r>
              <a:rPr lang="en-US" dirty="0" smtClean="0"/>
              <a:t>a driver </a:t>
            </a:r>
            <a:r>
              <a:rPr lang="en-US" dirty="0"/>
              <a:t>of anthropogenic CC (high confidence )</a:t>
            </a:r>
            <a:r>
              <a:rPr lang="en-US" dirty="0" smtClean="0"/>
              <a:t>.</a:t>
            </a:r>
          </a:p>
          <a:p>
            <a:endParaRPr lang="en-US" dirty="0"/>
          </a:p>
          <a:p>
            <a:r>
              <a:rPr lang="en-US" dirty="0"/>
              <a:t> Sea-level rise (SLR) and human activities on coastal and marine ecosystems pose threats to fish stocks, corals</a:t>
            </a:r>
            <a:r>
              <a:rPr lang="en-US" dirty="0" smtClean="0"/>
              <a:t>, mangroves</a:t>
            </a:r>
            <a:r>
              <a:rPr lang="en-US" dirty="0"/>
              <a:t>, recreation and tourism, and control of diseases (high confidence )</a:t>
            </a:r>
            <a:r>
              <a:rPr lang="en-US" dirty="0" smtClean="0"/>
              <a:t>.</a:t>
            </a:r>
          </a:p>
          <a:p>
            <a:endParaRPr lang="en-US" dirty="0"/>
          </a:p>
          <a:p>
            <a:r>
              <a:rPr lang="en-US" dirty="0"/>
              <a:t> Changes in agricultural productivity with consequences for food security associated to CC are expected </a:t>
            </a:r>
            <a:r>
              <a:rPr lang="en-US" dirty="0" smtClean="0"/>
              <a:t>to exhibit </a:t>
            </a:r>
            <a:r>
              <a:rPr lang="en-US" dirty="0"/>
              <a:t>large spatial variability (medium confidence )</a:t>
            </a:r>
            <a:r>
              <a:rPr lang="en-US" dirty="0" smtClean="0"/>
              <a:t>.</a:t>
            </a:r>
          </a:p>
          <a:p>
            <a:endParaRPr lang="en-US" dirty="0"/>
          </a:p>
          <a:p>
            <a:r>
              <a:rPr lang="en-US" dirty="0"/>
              <a:t> In many CA and SA countries, a first step toward adaptation to future climate changes is to reduce </a:t>
            </a:r>
            <a:r>
              <a:rPr lang="en-US" dirty="0" smtClean="0"/>
              <a:t>the vulnerability </a:t>
            </a:r>
            <a:r>
              <a:rPr lang="en-US" dirty="0"/>
              <a:t>to present climate.</a:t>
            </a:r>
          </a:p>
        </p:txBody>
      </p:sp>
    </p:spTree>
    <p:extLst>
      <p:ext uri="{BB962C8B-B14F-4D97-AF65-F5344CB8AC3E}">
        <p14:creationId xmlns:p14="http://schemas.microsoft.com/office/powerpoint/2010/main" xmlns="" val="35529219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34865" y="6172200"/>
            <a:ext cx="2077348" cy="423894"/>
            <a:chOff x="6575425" y="4506095"/>
            <a:chExt cx="2236788" cy="456429"/>
          </a:xfrm>
          <a:solidFill>
            <a:srgbClr val="3E6CA4"/>
          </a:solidFill>
        </p:grpSpPr>
        <p:sp>
          <p:nvSpPr>
            <p:cNvPr id="7"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0" y="138788"/>
            <a:ext cx="9144000" cy="7848302"/>
          </a:xfrm>
          <a:prstGeom prst="rect">
            <a:avLst/>
          </a:prstGeom>
        </p:spPr>
        <p:txBody>
          <a:bodyPr wrap="square">
            <a:spAutoFit/>
          </a:bodyPr>
          <a:lstStyle/>
          <a:p>
            <a:r>
              <a:rPr lang="en-US" b="1" dirty="0">
                <a:solidFill>
                  <a:srgbClr val="FF0000"/>
                </a:solidFill>
              </a:rPr>
              <a:t>Principles for Effective </a:t>
            </a:r>
            <a:r>
              <a:rPr lang="en-US" b="1" dirty="0" smtClean="0">
                <a:solidFill>
                  <a:srgbClr val="FF0000"/>
                </a:solidFill>
              </a:rPr>
              <a:t>Adaptation</a:t>
            </a:r>
          </a:p>
          <a:p>
            <a:endParaRPr lang="en-US" dirty="0"/>
          </a:p>
          <a:p>
            <a:r>
              <a:rPr lang="en-US" dirty="0"/>
              <a:t>Adaptation is place and context specific, with no single approach for reducing risks</a:t>
            </a:r>
          </a:p>
          <a:p>
            <a:r>
              <a:rPr lang="en-US" dirty="0"/>
              <a:t>appropriate across all settings (high confidence)</a:t>
            </a:r>
            <a:r>
              <a:rPr lang="en-US" dirty="0" smtClean="0"/>
              <a:t>.</a:t>
            </a:r>
          </a:p>
          <a:p>
            <a:endParaRPr lang="en-US" dirty="0"/>
          </a:p>
          <a:p>
            <a:r>
              <a:rPr lang="en-US" dirty="0"/>
              <a:t>Adaptation planning and implementation can be enhanced through complementary actions</a:t>
            </a:r>
          </a:p>
          <a:p>
            <a:r>
              <a:rPr lang="en-US" dirty="0"/>
              <a:t>across levels, from individuals to governments (high confidence)</a:t>
            </a:r>
            <a:r>
              <a:rPr lang="en-US" dirty="0" smtClean="0"/>
              <a:t>.</a:t>
            </a:r>
          </a:p>
          <a:p>
            <a:endParaRPr lang="en-US" dirty="0"/>
          </a:p>
          <a:p>
            <a:r>
              <a:rPr lang="en-US" dirty="0"/>
              <a:t>A first step towards adaptation to future climate change is reducing vulnerability and</a:t>
            </a:r>
          </a:p>
          <a:p>
            <a:r>
              <a:rPr lang="en-US" dirty="0"/>
              <a:t>exposure to present climate variability (high confidence). Strategies include actions with </a:t>
            </a:r>
            <a:r>
              <a:rPr lang="en-US" dirty="0" err="1" smtClean="0"/>
              <a:t>cobenefits</a:t>
            </a:r>
            <a:r>
              <a:rPr lang="en-US" dirty="0"/>
              <a:t> </a:t>
            </a:r>
            <a:r>
              <a:rPr lang="en-US" dirty="0" smtClean="0"/>
              <a:t>for </a:t>
            </a:r>
            <a:r>
              <a:rPr lang="en-US" dirty="0"/>
              <a:t>other objectives</a:t>
            </a:r>
            <a:r>
              <a:rPr lang="en-US" dirty="0" smtClean="0"/>
              <a:t>.</a:t>
            </a:r>
          </a:p>
          <a:p>
            <a:endParaRPr lang="en-US" dirty="0"/>
          </a:p>
          <a:p>
            <a:r>
              <a:rPr lang="en-US" dirty="0"/>
              <a:t>Adaptation planning and implementation at all levels of governance are contingent on</a:t>
            </a:r>
          </a:p>
          <a:p>
            <a:r>
              <a:rPr lang="en-US" dirty="0"/>
              <a:t>societal values, objectives, and risk perceptions (high confidence). Recognition of diverse</a:t>
            </a:r>
          </a:p>
          <a:p>
            <a:r>
              <a:rPr lang="en-US" dirty="0"/>
              <a:t>interests, circumstances, social-cultural contexts and expectations can benefit </a:t>
            </a:r>
            <a:r>
              <a:rPr lang="en-US" dirty="0" smtClean="0"/>
              <a:t>decision making</a:t>
            </a:r>
            <a:endParaRPr lang="en-US" dirty="0"/>
          </a:p>
          <a:p>
            <a:r>
              <a:rPr lang="en-US" dirty="0"/>
              <a:t>processes</a:t>
            </a:r>
            <a:r>
              <a:rPr lang="en-US" dirty="0" smtClean="0"/>
              <a:t>.</a:t>
            </a:r>
          </a:p>
          <a:p>
            <a:endParaRPr lang="en-US" dirty="0"/>
          </a:p>
          <a:p>
            <a:r>
              <a:rPr lang="en-US" dirty="0"/>
              <a:t>Existing and emerging economic instruments can foster adaptation by providing incentives</a:t>
            </a:r>
          </a:p>
          <a:p>
            <a:r>
              <a:rPr lang="en-US" dirty="0"/>
              <a:t>for anticipating and reducing impacts (medium confidence)</a:t>
            </a:r>
            <a:r>
              <a:rPr lang="en-US" dirty="0" smtClean="0"/>
              <a:t>.  Constraints </a:t>
            </a:r>
            <a:r>
              <a:rPr lang="en-US" dirty="0"/>
              <a:t>can interact to impede adaptation planning and implementation (</a:t>
            </a:r>
            <a:r>
              <a:rPr lang="en-US" dirty="0" smtClean="0"/>
              <a:t>high confidence</a:t>
            </a:r>
            <a:r>
              <a:rPr lang="en-US" dirty="0"/>
              <a:t>)</a:t>
            </a:r>
            <a:r>
              <a:rPr lang="en-US" dirty="0" smtClean="0"/>
              <a:t>.</a:t>
            </a:r>
          </a:p>
          <a:p>
            <a:endParaRPr lang="en-US" dirty="0"/>
          </a:p>
          <a:p>
            <a:r>
              <a:rPr lang="en-US" dirty="0"/>
              <a:t>Poor planning, overemphasizing short-term outcomes, or failing to sufficiently anticipate</a:t>
            </a:r>
          </a:p>
          <a:p>
            <a:r>
              <a:rPr lang="en-US" dirty="0"/>
              <a:t>consequences can result in maladaptation (medium evidence, high agreement).</a:t>
            </a:r>
            <a:endParaRPr lang="en-US" dirty="0" smtClean="0"/>
          </a:p>
          <a:p>
            <a:endParaRPr lang="en-US" dirty="0"/>
          </a:p>
          <a:p>
            <a:endParaRPr lang="en-US" dirty="0" smtClean="0"/>
          </a:p>
          <a:p>
            <a:endParaRPr lang="en-US" dirty="0"/>
          </a:p>
          <a:p>
            <a:r>
              <a:rPr lang="en-US" dirty="0" smtClean="0"/>
              <a:t/>
            </a:r>
            <a:br>
              <a:rPr lang="en-US" dirty="0" smtClean="0"/>
            </a:br>
            <a:endParaRPr lang="en-US" dirty="0"/>
          </a:p>
        </p:txBody>
      </p:sp>
    </p:spTree>
    <p:extLst>
      <p:ext uri="{BB962C8B-B14F-4D97-AF65-F5344CB8AC3E}">
        <p14:creationId xmlns:p14="http://schemas.microsoft.com/office/powerpoint/2010/main" xmlns="" val="3229170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34865" y="6172200"/>
            <a:ext cx="2077348" cy="423894"/>
            <a:chOff x="6575425" y="4506095"/>
            <a:chExt cx="2236788" cy="456429"/>
          </a:xfrm>
          <a:solidFill>
            <a:srgbClr val="3E6CA4"/>
          </a:solidFill>
        </p:grpSpPr>
        <p:sp>
          <p:nvSpPr>
            <p:cNvPr id="7"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stretch>
            <a:fillRect/>
          </a:stretch>
        </p:blipFill>
        <p:spPr>
          <a:xfrm>
            <a:off x="0" y="3301120"/>
            <a:ext cx="9144000" cy="1105683"/>
          </a:xfrm>
          <a:prstGeom prst="rect">
            <a:avLst/>
          </a:prstGeom>
        </p:spPr>
      </p:pic>
      <p:pic>
        <p:nvPicPr>
          <p:cNvPr id="5" name="Picture 4"/>
          <p:cNvPicPr>
            <a:picLocks noChangeAspect="1"/>
          </p:cNvPicPr>
          <p:nvPr/>
        </p:nvPicPr>
        <p:blipFill>
          <a:blip r:embed="rId4" cstate="print"/>
          <a:stretch>
            <a:fillRect/>
          </a:stretch>
        </p:blipFill>
        <p:spPr>
          <a:xfrm>
            <a:off x="0" y="1779359"/>
            <a:ext cx="9144000" cy="3253362"/>
          </a:xfrm>
          <a:prstGeom prst="rect">
            <a:avLst/>
          </a:prstGeom>
        </p:spPr>
      </p:pic>
    </p:spTree>
    <p:extLst>
      <p:ext uri="{BB962C8B-B14F-4D97-AF65-F5344CB8AC3E}">
        <p14:creationId xmlns:p14="http://schemas.microsoft.com/office/powerpoint/2010/main" xmlns="" val="398233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4</a:t>
            </a:fld>
            <a:endParaRPr lang="pt-BR">
              <a:solidFill>
                <a:schemeClr val="tx2">
                  <a:lumMod val="50000"/>
                </a:schemeClr>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409" y="1913721"/>
            <a:ext cx="8375638" cy="417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tângulo 8"/>
          <p:cNvSpPr/>
          <p:nvPr/>
        </p:nvSpPr>
        <p:spPr>
          <a:xfrm>
            <a:off x="3732577" y="959353"/>
            <a:ext cx="1709699" cy="369332"/>
          </a:xfrm>
          <a:prstGeom prst="rect">
            <a:avLst/>
          </a:prstGeom>
        </p:spPr>
        <p:txBody>
          <a:bodyPr wrap="none">
            <a:spAutoFit/>
          </a:bodyPr>
          <a:lstStyle/>
          <a:p>
            <a:r>
              <a:rPr lang="pt-BR" b="1" i="1" dirty="0"/>
              <a:t>B.1 </a:t>
            </a:r>
            <a:r>
              <a:rPr lang="pt-BR" b="1" i="1" dirty="0" err="1"/>
              <a:t>Atmosphere</a:t>
            </a:r>
            <a:endParaRPr lang="pt-BR" dirty="0"/>
          </a:p>
        </p:txBody>
      </p:sp>
      <p:sp>
        <p:nvSpPr>
          <p:cNvPr id="2" name="Retângulo 1"/>
          <p:cNvSpPr/>
          <p:nvPr/>
        </p:nvSpPr>
        <p:spPr>
          <a:xfrm>
            <a:off x="179512" y="1271502"/>
            <a:ext cx="8784976" cy="646331"/>
          </a:xfrm>
          <a:prstGeom prst="rect">
            <a:avLst/>
          </a:prstGeom>
        </p:spPr>
        <p:txBody>
          <a:bodyPr wrap="square">
            <a:spAutoFit/>
          </a:bodyPr>
          <a:lstStyle/>
          <a:p>
            <a:pPr algn="just"/>
            <a:r>
              <a:rPr lang="en-US" b="1" dirty="0"/>
              <a:t>Figure SPM.2: </a:t>
            </a:r>
            <a:r>
              <a:rPr lang="en-US" dirty="0"/>
              <a:t>Maps of observed precipitation change from 1901 to 2010 and from 1951 to 2010 (trends calculated using the same criteria as in Figure SPM.1b) from one data set</a:t>
            </a:r>
            <a:endParaRPr lang="pt-BR" dirty="0"/>
          </a:p>
        </p:txBody>
      </p:sp>
      <p:sp>
        <p:nvSpPr>
          <p:cNvPr id="15"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6"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45166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5</a:t>
            </a:fld>
            <a:endParaRPr lang="pt-BR">
              <a:solidFill>
                <a:schemeClr val="tx2">
                  <a:lumMod val="50000"/>
                </a:schemeClr>
              </a:solidFill>
            </a:endParaRPr>
          </a:p>
        </p:txBody>
      </p:sp>
      <p:sp>
        <p:nvSpPr>
          <p:cNvPr id="2" name="Retângulo 1"/>
          <p:cNvSpPr/>
          <p:nvPr/>
        </p:nvSpPr>
        <p:spPr>
          <a:xfrm>
            <a:off x="179512" y="885119"/>
            <a:ext cx="5976664" cy="369332"/>
          </a:xfrm>
          <a:prstGeom prst="rect">
            <a:avLst/>
          </a:prstGeom>
        </p:spPr>
        <p:txBody>
          <a:bodyPr wrap="square">
            <a:spAutoFit/>
          </a:bodyPr>
          <a:lstStyle/>
          <a:p>
            <a:r>
              <a:rPr lang="en-US" b="1" dirty="0"/>
              <a:t>D. Understanding the Climate System and its Recent Changes</a:t>
            </a:r>
            <a:endParaRPr lang="pt-BR" dirty="0"/>
          </a:p>
        </p:txBody>
      </p:sp>
      <p:sp>
        <p:nvSpPr>
          <p:cNvPr id="4" name="Retângulo 3"/>
          <p:cNvSpPr/>
          <p:nvPr/>
        </p:nvSpPr>
        <p:spPr>
          <a:xfrm>
            <a:off x="149979" y="1844824"/>
            <a:ext cx="3365921" cy="369332"/>
          </a:xfrm>
          <a:prstGeom prst="rect">
            <a:avLst/>
          </a:prstGeom>
        </p:spPr>
        <p:txBody>
          <a:bodyPr wrap="none">
            <a:spAutoFit/>
          </a:bodyPr>
          <a:lstStyle/>
          <a:p>
            <a:r>
              <a:rPr lang="en-US" b="1" i="1" dirty="0"/>
              <a:t>D.1 Evaluation of Climate Models</a:t>
            </a:r>
            <a:endParaRPr lang="pt-BR" dirty="0"/>
          </a:p>
        </p:txBody>
      </p:sp>
      <p:sp>
        <p:nvSpPr>
          <p:cNvPr id="5" name="Retângulo 4"/>
          <p:cNvSpPr/>
          <p:nvPr/>
        </p:nvSpPr>
        <p:spPr>
          <a:xfrm>
            <a:off x="134739" y="2780928"/>
            <a:ext cx="4572000" cy="646331"/>
          </a:xfrm>
          <a:prstGeom prst="rect">
            <a:avLst/>
          </a:prstGeom>
        </p:spPr>
        <p:txBody>
          <a:bodyPr>
            <a:spAutoFit/>
          </a:bodyPr>
          <a:lstStyle/>
          <a:p>
            <a:r>
              <a:rPr lang="en-US" b="1" i="1" dirty="0"/>
              <a:t>D.2 Quantification of Climate System Responses</a:t>
            </a:r>
            <a:endParaRPr lang="pt-BR" dirty="0"/>
          </a:p>
        </p:txBody>
      </p:sp>
      <p:sp>
        <p:nvSpPr>
          <p:cNvPr id="15"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6"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00573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6</a:t>
            </a:fld>
            <a:endParaRPr lang="pt-BR">
              <a:solidFill>
                <a:schemeClr val="tx2">
                  <a:lumMod val="50000"/>
                </a:schemeClr>
              </a:solidFill>
            </a:endParaRPr>
          </a:p>
        </p:txBody>
      </p:sp>
      <p:sp>
        <p:nvSpPr>
          <p:cNvPr id="2" name="Retângulo 1"/>
          <p:cNvSpPr/>
          <p:nvPr/>
        </p:nvSpPr>
        <p:spPr>
          <a:xfrm>
            <a:off x="302749" y="1759460"/>
            <a:ext cx="2631236" cy="2031325"/>
          </a:xfrm>
          <a:prstGeom prst="rect">
            <a:avLst/>
          </a:prstGeom>
        </p:spPr>
        <p:txBody>
          <a:bodyPr wrap="square">
            <a:spAutoFit/>
          </a:bodyPr>
          <a:lstStyle/>
          <a:p>
            <a:r>
              <a:rPr lang="en-US" b="1" dirty="0"/>
              <a:t>Figure SPM.6: </a:t>
            </a:r>
            <a:r>
              <a:rPr lang="en-US" dirty="0"/>
              <a:t>Comparison of observed and simulated climate change based on three large-scale indicators in the atmosphere, the </a:t>
            </a:r>
            <a:r>
              <a:rPr lang="en-US" dirty="0" err="1"/>
              <a:t>cryosphere</a:t>
            </a:r>
            <a:r>
              <a:rPr lang="en-US" dirty="0"/>
              <a:t> and the ocean</a:t>
            </a:r>
            <a:endParaRPr lang="pt-BR" dirty="0"/>
          </a:p>
        </p:txBody>
      </p:sp>
      <p:sp>
        <p:nvSpPr>
          <p:cNvPr id="4" name="Retângulo 3"/>
          <p:cNvSpPr/>
          <p:nvPr/>
        </p:nvSpPr>
        <p:spPr>
          <a:xfrm>
            <a:off x="179512" y="980728"/>
            <a:ext cx="3024336" cy="646331"/>
          </a:xfrm>
          <a:prstGeom prst="rect">
            <a:avLst/>
          </a:prstGeom>
        </p:spPr>
        <p:txBody>
          <a:bodyPr wrap="square">
            <a:spAutoFit/>
          </a:bodyPr>
          <a:lstStyle/>
          <a:p>
            <a:r>
              <a:rPr lang="en-US" b="1" i="1" dirty="0"/>
              <a:t>D.3 Detection and Attribution of Climate Change</a:t>
            </a:r>
            <a:endParaRPr lang="pt-BR" dirty="0"/>
          </a:p>
        </p:txBody>
      </p:sp>
      <p:sp>
        <p:nvSpPr>
          <p:cNvPr id="16"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7"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3848" y="822233"/>
            <a:ext cx="5905228" cy="59371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tângulo de cantos arredondados 9"/>
          <p:cNvSpPr/>
          <p:nvPr/>
        </p:nvSpPr>
        <p:spPr>
          <a:xfrm>
            <a:off x="223423" y="3800824"/>
            <a:ext cx="2736304" cy="17728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Human influence on the climate system is clear </a:t>
            </a:r>
            <a:endParaRPr lang="pt-BR" sz="2800" dirty="0"/>
          </a:p>
        </p:txBody>
      </p:sp>
    </p:spTree>
    <p:extLst>
      <p:ext uri="{BB962C8B-B14F-4D97-AF65-F5344CB8AC3E}">
        <p14:creationId xmlns:p14="http://schemas.microsoft.com/office/powerpoint/2010/main" xmlns="" val="1542219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7</a:t>
            </a:fld>
            <a:endParaRPr lang="pt-BR">
              <a:solidFill>
                <a:schemeClr val="tx2">
                  <a:lumMod val="50000"/>
                </a:schemeClr>
              </a:solidFill>
            </a:endParaRPr>
          </a:p>
        </p:txBody>
      </p:sp>
      <p:sp>
        <p:nvSpPr>
          <p:cNvPr id="2" name="Retângulo 1"/>
          <p:cNvSpPr/>
          <p:nvPr/>
        </p:nvSpPr>
        <p:spPr>
          <a:xfrm>
            <a:off x="164310" y="1394192"/>
            <a:ext cx="4537845" cy="369332"/>
          </a:xfrm>
          <a:prstGeom prst="rect">
            <a:avLst/>
          </a:prstGeom>
        </p:spPr>
        <p:txBody>
          <a:bodyPr wrap="none">
            <a:spAutoFit/>
          </a:bodyPr>
          <a:lstStyle/>
          <a:p>
            <a:r>
              <a:rPr lang="en-US" b="1" dirty="0"/>
              <a:t>E. Future Global and Regional Climate Change</a:t>
            </a:r>
            <a:endParaRPr lang="pt-BR" dirty="0"/>
          </a:p>
        </p:txBody>
      </p:sp>
      <p:sp>
        <p:nvSpPr>
          <p:cNvPr id="4" name="Retângulo 3"/>
          <p:cNvSpPr/>
          <p:nvPr/>
        </p:nvSpPr>
        <p:spPr>
          <a:xfrm>
            <a:off x="223430" y="1821920"/>
            <a:ext cx="4261253" cy="3293209"/>
          </a:xfrm>
          <a:prstGeom prst="rect">
            <a:avLst/>
          </a:prstGeom>
        </p:spPr>
        <p:txBody>
          <a:bodyPr wrap="square">
            <a:spAutoFit/>
          </a:bodyPr>
          <a:lstStyle/>
          <a:p>
            <a:pPr algn="just"/>
            <a:r>
              <a:rPr lang="en-US" sz="1600" b="1" dirty="0"/>
              <a:t>Figure SPM.7: </a:t>
            </a:r>
            <a:r>
              <a:rPr lang="en-US" sz="1600" dirty="0"/>
              <a:t>CMIP5 multi-model simulated time series from 1950 to 2100 for </a:t>
            </a:r>
            <a:r>
              <a:rPr lang="en-US" sz="1600" dirty="0" smtClean="0"/>
              <a:t>:</a:t>
            </a:r>
            <a:endParaRPr lang="en-US" sz="1600" dirty="0"/>
          </a:p>
          <a:p>
            <a:pPr marL="228600" indent="-228600" algn="just">
              <a:buAutoNum type="alphaLcParenBoth"/>
            </a:pPr>
            <a:r>
              <a:rPr lang="en-US" sz="1600" dirty="0"/>
              <a:t>change in global annual mean surface temperature relative to 1986–2005 (see Table SPM.2 for other reference periods),</a:t>
            </a:r>
          </a:p>
          <a:p>
            <a:pPr marL="228600" indent="-228600" algn="just">
              <a:buAutoNum type="alphaLcParenBoth"/>
            </a:pPr>
            <a:r>
              <a:rPr lang="en-US" sz="1600" dirty="0"/>
              <a:t> Northern Hemisphere September sea ice extent (5 year running mean) and</a:t>
            </a:r>
          </a:p>
          <a:p>
            <a:pPr marL="228600" indent="-228600" algn="just">
              <a:buAutoNum type="alphaLcParenBoth"/>
            </a:pPr>
            <a:r>
              <a:rPr lang="en-US" sz="1600" dirty="0"/>
              <a:t> global mean ocean surface </a:t>
            </a:r>
            <a:r>
              <a:rPr lang="en-US" sz="1600" dirty="0" err="1"/>
              <a:t>pH.</a:t>
            </a:r>
            <a:r>
              <a:rPr lang="en-US" sz="1600" dirty="0"/>
              <a:t> Time series of projections and a measure of uncertainty (shading) are shown for scenarios RCP2.6 (blue) and RCP8.5 (red). Black (grey shading) is the </a:t>
            </a:r>
            <a:r>
              <a:rPr lang="en-US" sz="1600" dirty="0" err="1"/>
              <a:t>modelled</a:t>
            </a:r>
            <a:r>
              <a:rPr lang="en-US" sz="1600" dirty="0"/>
              <a:t> historical evolution using historical reconstructed </a:t>
            </a:r>
            <a:r>
              <a:rPr lang="en-US" sz="1600" dirty="0" err="1"/>
              <a:t>forcings</a:t>
            </a:r>
            <a:r>
              <a:rPr lang="en-US" sz="1600" dirty="0"/>
              <a:t>.</a:t>
            </a:r>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63936" y="960792"/>
            <a:ext cx="4128439" cy="5877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tângulo 11"/>
          <p:cNvSpPr/>
          <p:nvPr/>
        </p:nvSpPr>
        <p:spPr>
          <a:xfrm>
            <a:off x="223430" y="5115129"/>
            <a:ext cx="4572000" cy="694055"/>
          </a:xfrm>
          <a:prstGeom prst="rect">
            <a:avLst/>
          </a:prstGeom>
        </p:spPr>
        <p:txBody>
          <a:bodyPr>
            <a:spAutoFit/>
          </a:bodyPr>
          <a:lstStyle/>
          <a:p>
            <a:pPr algn="just">
              <a:spcAft>
                <a:spcPts val="0"/>
              </a:spcAft>
            </a:pPr>
            <a:r>
              <a:rPr lang="en-US" sz="1200" b="1" kern="1200" dirty="0">
                <a:solidFill>
                  <a:srgbClr val="000000"/>
                </a:solidFill>
                <a:effectLst/>
                <a:latin typeface="Calibri"/>
                <a:ea typeface="Times New Roman"/>
                <a:cs typeface="Times New Roman"/>
              </a:rPr>
              <a:t>The four RCPs, RCP2.6, RCP4.5, RCP6, and RCP8.5, are named after a possible range of </a:t>
            </a:r>
            <a:r>
              <a:rPr lang="en-US" sz="1200" b="1" u="sng" kern="1200" dirty="0">
                <a:solidFill>
                  <a:srgbClr val="000000"/>
                </a:solidFill>
                <a:effectLst/>
                <a:latin typeface="Calibri"/>
                <a:ea typeface="Times New Roman"/>
                <a:cs typeface="Times New Roman"/>
                <a:hlinkClick r:id="rId6"/>
              </a:rPr>
              <a:t>radiative forcing</a:t>
            </a:r>
            <a:r>
              <a:rPr lang="en-US" sz="1200" b="1" kern="1200" dirty="0">
                <a:solidFill>
                  <a:srgbClr val="000000"/>
                </a:solidFill>
                <a:effectLst/>
                <a:latin typeface="Calibri"/>
                <a:ea typeface="Times New Roman"/>
                <a:cs typeface="Times New Roman"/>
              </a:rPr>
              <a:t> values in the year 2100 relative to pre-industrial values (+2.6, +4.5, +6.0, and +8.5 W/m</a:t>
            </a:r>
            <a:r>
              <a:rPr lang="en-US" sz="1200" b="1" kern="1200" baseline="30000" dirty="0">
                <a:solidFill>
                  <a:srgbClr val="000000"/>
                </a:solidFill>
                <a:effectLst/>
                <a:latin typeface="Calibri"/>
                <a:ea typeface="Times New Roman"/>
                <a:cs typeface="Times New Roman"/>
              </a:rPr>
              <a:t>2</a:t>
            </a:r>
            <a:r>
              <a:rPr lang="en-US" sz="1200" b="1" kern="1200" dirty="0">
                <a:solidFill>
                  <a:srgbClr val="000000"/>
                </a:solidFill>
                <a:effectLst/>
                <a:latin typeface="Calibri"/>
                <a:ea typeface="Times New Roman"/>
                <a:cs typeface="Times New Roman"/>
              </a:rPr>
              <a:t>, respectively).</a:t>
            </a:r>
            <a:endParaRPr lang="pt-BR" sz="1200" dirty="0">
              <a:effectLst/>
              <a:latin typeface="Times New Roman"/>
              <a:ea typeface="Times New Roman"/>
            </a:endParaRPr>
          </a:p>
        </p:txBody>
      </p:sp>
      <p:sp>
        <p:nvSpPr>
          <p:cNvPr id="13" name="Retângulo 12"/>
          <p:cNvSpPr/>
          <p:nvPr/>
        </p:nvSpPr>
        <p:spPr>
          <a:xfrm>
            <a:off x="281783" y="790202"/>
            <a:ext cx="4572000" cy="646331"/>
          </a:xfrm>
          <a:prstGeom prst="rect">
            <a:avLst/>
          </a:prstGeom>
        </p:spPr>
        <p:txBody>
          <a:bodyPr>
            <a:spAutoFit/>
          </a:bodyPr>
          <a:lstStyle/>
          <a:p>
            <a:r>
              <a:rPr lang="en-US" b="1" dirty="0"/>
              <a:t>CMIP5 - Coupled Model </a:t>
            </a:r>
            <a:r>
              <a:rPr lang="en-US" b="1" dirty="0" err="1"/>
              <a:t>Intercomparison</a:t>
            </a:r>
            <a:r>
              <a:rPr lang="en-US" b="1" dirty="0"/>
              <a:t> Project Phase 5</a:t>
            </a:r>
            <a:endParaRPr lang="pt-BR" b="1" dirty="0"/>
          </a:p>
        </p:txBody>
      </p:sp>
      <p:sp>
        <p:nvSpPr>
          <p:cNvPr id="18" name="Retângulo 17"/>
          <p:cNvSpPr/>
          <p:nvPr/>
        </p:nvSpPr>
        <p:spPr>
          <a:xfrm>
            <a:off x="231755" y="5809184"/>
            <a:ext cx="4572000" cy="461665"/>
          </a:xfrm>
          <a:prstGeom prst="rect">
            <a:avLst/>
          </a:prstGeom>
        </p:spPr>
        <p:txBody>
          <a:bodyPr>
            <a:spAutoFit/>
          </a:bodyPr>
          <a:lstStyle/>
          <a:p>
            <a:r>
              <a:rPr lang="en-US" sz="1200" dirty="0"/>
              <a:t>In simple terms, radiative forcing is "...the rate of energy change per unit area of the globe as measured at the top of the atmosphere</a:t>
            </a:r>
            <a:r>
              <a:rPr lang="en-US" sz="1200" dirty="0" smtClean="0"/>
              <a:t>."</a:t>
            </a:r>
            <a:endParaRPr lang="pt-BR" sz="1200" dirty="0"/>
          </a:p>
        </p:txBody>
      </p:sp>
    </p:spTree>
    <p:extLst>
      <p:ext uri="{BB962C8B-B14F-4D97-AF65-F5344CB8AC3E}">
        <p14:creationId xmlns:p14="http://schemas.microsoft.com/office/powerpoint/2010/main" xmlns="" val="1645715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8</a:t>
            </a:fld>
            <a:endParaRPr lang="pt-BR">
              <a:solidFill>
                <a:schemeClr val="tx2">
                  <a:lumMod val="50000"/>
                </a:schemeClr>
              </a:solidFill>
            </a:endParaRPr>
          </a:p>
        </p:txBody>
      </p:sp>
      <p:sp>
        <p:nvSpPr>
          <p:cNvPr id="6" name="Retângulo 5"/>
          <p:cNvSpPr/>
          <p:nvPr/>
        </p:nvSpPr>
        <p:spPr>
          <a:xfrm>
            <a:off x="160254" y="730162"/>
            <a:ext cx="2880319" cy="646331"/>
          </a:xfrm>
          <a:prstGeom prst="rect">
            <a:avLst/>
          </a:prstGeom>
        </p:spPr>
        <p:txBody>
          <a:bodyPr wrap="square">
            <a:spAutoFit/>
          </a:bodyPr>
          <a:lstStyle/>
          <a:p>
            <a:r>
              <a:rPr lang="en-US" b="1" dirty="0"/>
              <a:t>E. Future Global and Regional Climate Change</a:t>
            </a:r>
            <a:endParaRPr lang="pt-BR" dirty="0"/>
          </a:p>
        </p:txBody>
      </p:sp>
      <p:sp>
        <p:nvSpPr>
          <p:cNvPr id="2" name="Retângulo 1"/>
          <p:cNvSpPr/>
          <p:nvPr/>
        </p:nvSpPr>
        <p:spPr>
          <a:xfrm>
            <a:off x="324180" y="2398622"/>
            <a:ext cx="4031796" cy="2862322"/>
          </a:xfrm>
          <a:prstGeom prst="rect">
            <a:avLst/>
          </a:prstGeom>
        </p:spPr>
        <p:txBody>
          <a:bodyPr wrap="square">
            <a:spAutoFit/>
          </a:bodyPr>
          <a:lstStyle/>
          <a:p>
            <a:pPr algn="just"/>
            <a:r>
              <a:rPr lang="en-US" b="1" dirty="0"/>
              <a:t>Figure SPM.8: </a:t>
            </a:r>
            <a:r>
              <a:rPr lang="en-US" dirty="0"/>
              <a:t>Maps of CMIP5 multi-model mean results for the scenarios RCP2.6 and RCP8.5 in 2081–2100 of</a:t>
            </a:r>
          </a:p>
          <a:p>
            <a:pPr algn="just"/>
            <a:r>
              <a:rPr lang="en-US" dirty="0" smtClean="0"/>
              <a:t>(</a:t>
            </a:r>
            <a:r>
              <a:rPr lang="en-US" dirty="0"/>
              <a:t>a) annual mean surface temperature change, </a:t>
            </a:r>
          </a:p>
          <a:p>
            <a:pPr algn="just"/>
            <a:r>
              <a:rPr lang="en-US" dirty="0"/>
              <a:t>(b) average percent change in annual mean precipitation, </a:t>
            </a:r>
          </a:p>
          <a:p>
            <a:pPr algn="just"/>
            <a:r>
              <a:rPr lang="en-US" dirty="0"/>
              <a:t>(c) Northern Hemisphere September sea ice extent and </a:t>
            </a:r>
          </a:p>
          <a:p>
            <a:pPr algn="just"/>
            <a:r>
              <a:rPr lang="en-US" dirty="0"/>
              <a:t>(d) change in ocean surface </a:t>
            </a:r>
            <a:r>
              <a:rPr lang="en-US" dirty="0" err="1"/>
              <a:t>pH.</a:t>
            </a:r>
            <a:endParaRPr lang="en-US" dirty="0"/>
          </a:p>
        </p:txBody>
      </p:sp>
      <p:sp>
        <p:nvSpPr>
          <p:cNvPr id="14"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5"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99992" y="851120"/>
            <a:ext cx="4100731" cy="5957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11353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DC29922B-BC93-40C9-B9C3-A22D80B78BCE}" type="slidenum">
              <a:rPr lang="pt-BR" smtClean="0">
                <a:solidFill>
                  <a:schemeClr val="tx2">
                    <a:lumMod val="50000"/>
                  </a:schemeClr>
                </a:solidFill>
              </a:rPr>
              <a:pPr/>
              <a:t>9</a:t>
            </a:fld>
            <a:endParaRPr lang="pt-BR">
              <a:solidFill>
                <a:schemeClr val="tx2">
                  <a:lumMod val="50000"/>
                </a:schemeClr>
              </a:solidFill>
            </a:endParaRPr>
          </a:p>
        </p:txBody>
      </p:sp>
      <p:sp>
        <p:nvSpPr>
          <p:cNvPr id="2" name="Retângulo 1"/>
          <p:cNvSpPr/>
          <p:nvPr/>
        </p:nvSpPr>
        <p:spPr>
          <a:xfrm>
            <a:off x="179513" y="1015752"/>
            <a:ext cx="2014918" cy="646331"/>
          </a:xfrm>
          <a:prstGeom prst="rect">
            <a:avLst/>
          </a:prstGeom>
        </p:spPr>
        <p:txBody>
          <a:bodyPr wrap="square">
            <a:spAutoFit/>
          </a:bodyPr>
          <a:lstStyle/>
          <a:p>
            <a:r>
              <a:rPr lang="en-US" b="1" dirty="0"/>
              <a:t>C. Drivers of Climate Change</a:t>
            </a:r>
            <a:endParaRPr lang="pt-BR" dirty="0"/>
          </a:p>
        </p:txBody>
      </p:sp>
      <p:sp>
        <p:nvSpPr>
          <p:cNvPr id="4" name="Retângulo 3"/>
          <p:cNvSpPr/>
          <p:nvPr/>
        </p:nvSpPr>
        <p:spPr>
          <a:xfrm>
            <a:off x="179513" y="2060848"/>
            <a:ext cx="1800199" cy="2862322"/>
          </a:xfrm>
          <a:prstGeom prst="rect">
            <a:avLst/>
          </a:prstGeom>
        </p:spPr>
        <p:txBody>
          <a:bodyPr wrap="square">
            <a:spAutoFit/>
          </a:bodyPr>
          <a:lstStyle/>
          <a:p>
            <a:r>
              <a:rPr lang="en-US" b="1" dirty="0"/>
              <a:t>Figure SPM.5: </a:t>
            </a:r>
            <a:r>
              <a:rPr lang="en-US" dirty="0" err="1"/>
              <a:t>Radiative</a:t>
            </a:r>
            <a:r>
              <a:rPr lang="en-US" dirty="0"/>
              <a:t> forcing estimates in 2011 relative to 1750 and aggregated uncertainties for the main drivers of climate change. </a:t>
            </a:r>
            <a:endParaRPr lang="pt-BR" dirty="0"/>
          </a:p>
        </p:txBody>
      </p:sp>
      <p:sp>
        <p:nvSpPr>
          <p:cNvPr id="15" name="Rectangle 4"/>
          <p:cNvSpPr>
            <a:spLocks noChangeArrowheads="1"/>
          </p:cNvSpPr>
          <p:nvPr/>
        </p:nvSpPr>
        <p:spPr bwMode="auto">
          <a:xfrm>
            <a:off x="2690" y="653962"/>
            <a:ext cx="9144000" cy="76200"/>
          </a:xfrm>
          <a:prstGeom prst="rect">
            <a:avLst/>
          </a:prstGeom>
          <a:gradFill rotWithShape="0">
            <a:gsLst>
              <a:gs pos="0">
                <a:srgbClr val="00475E"/>
              </a:gs>
              <a:gs pos="50000">
                <a:srgbClr val="0099CC"/>
              </a:gs>
              <a:gs pos="100000">
                <a:srgbClr val="00475E"/>
              </a:gs>
            </a:gsLst>
            <a:lin ang="0" scaled="1"/>
          </a:gradFill>
          <a:ln w="9525">
            <a:noFill/>
            <a:miter lim="800000"/>
            <a:headEnd/>
            <a:tailEnd/>
          </a:ln>
        </p:spPr>
        <p:txBody>
          <a:bodyPr wrap="none" anchor="ctr"/>
          <a:lstStyle/>
          <a:p>
            <a:endParaRPr lang="pt-BR">
              <a:solidFill>
                <a:schemeClr val="tx2">
                  <a:lumMod val="50000"/>
                </a:schemeClr>
              </a:solidFill>
            </a:endParaRPr>
          </a:p>
        </p:txBody>
      </p:sp>
      <p:sp>
        <p:nvSpPr>
          <p:cNvPr id="16" name="Rectangle 3"/>
          <p:cNvSpPr>
            <a:spLocks noChangeArrowheads="1"/>
          </p:cNvSpPr>
          <p:nvPr/>
        </p:nvSpPr>
        <p:spPr bwMode="auto">
          <a:xfrm>
            <a:off x="2690" y="130742"/>
            <a:ext cx="6768244" cy="523220"/>
          </a:xfrm>
          <a:prstGeom prst="rect">
            <a:avLst/>
          </a:prstGeom>
          <a:noFill/>
          <a:ln w="9525">
            <a:noFill/>
            <a:miter lim="800000"/>
            <a:headEnd/>
            <a:tailEnd/>
          </a:ln>
        </p:spPr>
        <p:txBody>
          <a:bodyPr wrap="square" anchor="ctr">
            <a:spAutoFit/>
          </a:bodyPr>
          <a:lstStyle/>
          <a:p>
            <a:r>
              <a:rPr lang="en-US" sz="1400" dirty="0"/>
              <a:t>Ministry of Science, Technology and Innovation of </a:t>
            </a:r>
            <a:r>
              <a:rPr lang="en-US" sz="1400" dirty="0" smtClean="0"/>
              <a:t>Brazil</a:t>
            </a:r>
          </a:p>
          <a:p>
            <a:r>
              <a:rPr lang="en-US" sz="1400" dirty="0"/>
              <a:t>Secretariat of Policies and Programs of Research and Development - </a:t>
            </a:r>
            <a:r>
              <a:rPr lang="en-US" sz="1400" dirty="0" err="1"/>
              <a:t>SEPED</a:t>
            </a:r>
            <a:r>
              <a:rPr lang="en-US" sz="1400" dirty="0"/>
              <a:t> </a:t>
            </a:r>
            <a:endParaRPr lang="pt-BR" sz="1400" dirty="0"/>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9848" y="77700"/>
            <a:ext cx="1849228" cy="576262"/>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0" y="5704074"/>
            <a:ext cx="9177822" cy="11965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4430" y="908720"/>
            <a:ext cx="6549949" cy="56997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06802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2399</TotalTime>
  <Words>5327</Words>
  <Application>Microsoft Office PowerPoint</Application>
  <PresentationFormat>Apresentação na tela (4:3)</PresentationFormat>
  <Paragraphs>265</Paragraphs>
  <Slides>35</Slides>
  <Notes>26</Notes>
  <HiddenSlides>0</HiddenSlides>
  <MMClips>0</MMClips>
  <ScaleCrop>false</ScaleCrop>
  <HeadingPairs>
    <vt:vector size="4" baseType="variant">
      <vt:variant>
        <vt:lpstr>Tema</vt:lpstr>
      </vt:variant>
      <vt:variant>
        <vt:i4>1</vt:i4>
      </vt:variant>
      <vt:variant>
        <vt:lpstr>Títulos de slides</vt:lpstr>
      </vt:variant>
      <vt:variant>
        <vt:i4>35</vt:i4>
      </vt:variant>
    </vt:vector>
  </HeadingPairs>
  <TitlesOfParts>
    <vt:vector size="36" baseType="lpstr">
      <vt:lpstr>Tema do Office</vt:lpstr>
      <vt:lpstr>Audiência Pública Discussão do Relatório do IPCC Osvaldo Moraes – DEPPT/SEPED/MCTI</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SEPED</dc:creator>
  <cp:lastModifiedBy>jmagrini</cp:lastModifiedBy>
  <cp:revision>161</cp:revision>
  <cp:lastPrinted>2014-04-29T14:35:12Z</cp:lastPrinted>
  <dcterms:created xsi:type="dcterms:W3CDTF">2012-09-27T21:02:16Z</dcterms:created>
  <dcterms:modified xsi:type="dcterms:W3CDTF">2014-04-29T17:26:28Z</dcterms:modified>
</cp:coreProperties>
</file>