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7"/>
  </p:notesMasterIdLst>
  <p:handoutMasterIdLst>
    <p:handoutMasterId r:id="rId38"/>
  </p:handoutMasterIdLst>
  <p:sldIdLst>
    <p:sldId id="341" r:id="rId2"/>
    <p:sldId id="325" r:id="rId3"/>
    <p:sldId id="345" r:id="rId4"/>
    <p:sldId id="347" r:id="rId5"/>
    <p:sldId id="343" r:id="rId6"/>
    <p:sldId id="344" r:id="rId7"/>
    <p:sldId id="384" r:id="rId8"/>
    <p:sldId id="352" r:id="rId9"/>
    <p:sldId id="385" r:id="rId10"/>
    <p:sldId id="311" r:id="rId11"/>
    <p:sldId id="313" r:id="rId12"/>
    <p:sldId id="297" r:id="rId13"/>
    <p:sldId id="299" r:id="rId14"/>
    <p:sldId id="314" r:id="rId15"/>
    <p:sldId id="334" r:id="rId16"/>
    <p:sldId id="321" r:id="rId17"/>
    <p:sldId id="327" r:id="rId18"/>
    <p:sldId id="328" r:id="rId19"/>
    <p:sldId id="329" r:id="rId20"/>
    <p:sldId id="330" r:id="rId21"/>
    <p:sldId id="331" r:id="rId22"/>
    <p:sldId id="332" r:id="rId23"/>
    <p:sldId id="333" r:id="rId24"/>
    <p:sldId id="354" r:id="rId25"/>
    <p:sldId id="355" r:id="rId26"/>
    <p:sldId id="356" r:id="rId27"/>
    <p:sldId id="359" r:id="rId28"/>
    <p:sldId id="360" r:id="rId29"/>
    <p:sldId id="362" r:id="rId30"/>
    <p:sldId id="375" r:id="rId31"/>
    <p:sldId id="377" r:id="rId32"/>
    <p:sldId id="378" r:id="rId33"/>
    <p:sldId id="379" r:id="rId34"/>
    <p:sldId id="382" r:id="rId35"/>
    <p:sldId id="383" r:id="rId36"/>
  </p:sldIdLst>
  <p:sldSz cx="9144000" cy="6858000" type="screen4x3"/>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75" autoAdjust="0"/>
    <p:restoredTop sz="87090" autoAdjust="0"/>
  </p:normalViewPr>
  <p:slideViewPr>
    <p:cSldViewPr>
      <p:cViewPr>
        <p:scale>
          <a:sx n="70" d="100"/>
          <a:sy n="70" d="100"/>
        </p:scale>
        <p:origin x="-588"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92" d="100"/>
          <a:sy n="92" d="100"/>
        </p:scale>
        <p:origin x="-3546" y="-120"/>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72C4311-09EB-494C-942C-D71C3DE70ED5}" type="datetimeFigureOut">
              <a:rPr lang="pt-BR" smtClean="0"/>
              <a:pPr/>
              <a:t>29/4/2014</a:t>
            </a:fld>
            <a:endParaRPr lang="pt-BR"/>
          </a:p>
        </p:txBody>
      </p:sp>
      <p:sp>
        <p:nvSpPr>
          <p:cNvPr id="4" name="Espaço Reservado para Rodapé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0CBE3FC2-C0CF-411E-876A-523D3D5C6B43}" type="slidenum">
              <a:rPr lang="pt-BR" smtClean="0"/>
              <a:pPr/>
              <a:t>‹nº›</a:t>
            </a:fld>
            <a:endParaRPr lang="pt-BR"/>
          </a:p>
        </p:txBody>
      </p:sp>
    </p:spTree>
    <p:extLst>
      <p:ext uri="{BB962C8B-B14F-4D97-AF65-F5344CB8AC3E}">
        <p14:creationId xmlns:p14="http://schemas.microsoft.com/office/powerpoint/2010/main" xmlns="" val="485383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B54B115-884E-445A-A434-EAE15039FACA}" type="datetimeFigureOut">
              <a:rPr lang="pt-BR" smtClean="0"/>
              <a:pPr/>
              <a:t>29/4/2014</a:t>
            </a:fld>
            <a:endParaRPr lang="pt-BR"/>
          </a:p>
        </p:txBody>
      </p:sp>
      <p:sp>
        <p:nvSpPr>
          <p:cNvPr id="4" name="Espaço Reservado para Imagem de Sli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AA5FAC8-58D0-4B6A-A8F3-9B4BFEF2AF82}" type="slidenum">
              <a:rPr lang="pt-BR" smtClean="0"/>
              <a:pPr/>
              <a:t>‹nº›</a:t>
            </a:fld>
            <a:endParaRPr lang="pt-BR"/>
          </a:p>
        </p:txBody>
      </p:sp>
    </p:spTree>
    <p:extLst>
      <p:ext uri="{BB962C8B-B14F-4D97-AF65-F5344CB8AC3E}">
        <p14:creationId xmlns:p14="http://schemas.microsoft.com/office/powerpoint/2010/main" xmlns="" val="1556754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dirty="0" smtClean="0"/>
              <a:t>(b) Map of the observed surface temperature change from 1901 to 2012 derived from temperature trends determined by linear regression from one dataset (orange line in panel a). Trends have</a:t>
            </a:r>
          </a:p>
          <a:p>
            <a:r>
              <a:rPr lang="en-US" dirty="0" smtClean="0"/>
              <a:t>been calculated where data availability permits a robust estimate (i.e., only for grid boxes with greater than 70% complete records and more than 20% data availability in the first and last 10% of the time period). Other areas are white. Grid boxes where the trend is significant at the 10% level are indicated by a + sign</a:t>
            </a:r>
            <a:r>
              <a:rPr lang="pt-BR" dirty="0" smtClean="0"/>
              <a:t>.</a:t>
            </a:r>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3</a:t>
            </a:fld>
            <a:endParaRPr lang="pt-BR"/>
          </a:p>
        </p:txBody>
      </p:sp>
    </p:spTree>
    <p:extLst>
      <p:ext uri="{BB962C8B-B14F-4D97-AF65-F5344CB8AC3E}">
        <p14:creationId xmlns:p14="http://schemas.microsoft.com/office/powerpoint/2010/main" xmlns="" val="3977557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SPM.3: </a:t>
            </a:r>
            <a:r>
              <a:rPr lang="en-US" sz="1200" b="0" i="0" u="none" strike="noStrike" kern="1200" baseline="0" dirty="0" smtClean="0">
                <a:solidFill>
                  <a:schemeClr val="tx1"/>
                </a:solidFill>
                <a:latin typeface="+mn-lt"/>
                <a:ea typeface="+mn-ea"/>
                <a:cs typeface="+mn-cs"/>
              </a:rPr>
              <a:t>Multiple observed indicators of a changing global climate: (a) Extent of Northern Hemisphere March-April (spring) average snow cover, (b) Extent of Arctic July-August-September (summer) average sea</a:t>
            </a:r>
          </a:p>
          <a:p>
            <a:r>
              <a:rPr lang="en-US" sz="1200" b="0" i="0" u="none" strike="noStrike" kern="1200" baseline="0" dirty="0" smtClean="0">
                <a:solidFill>
                  <a:schemeClr val="tx1"/>
                </a:solidFill>
                <a:latin typeface="+mn-lt"/>
                <a:ea typeface="+mn-ea"/>
                <a:cs typeface="+mn-cs"/>
              </a:rPr>
              <a:t>ice, (c) change in global mean upper ocean (0–700 m) heat content aligned to 2006−2010, and relative to the mean of all datasets for 1971, (d) global mean sea level relative to the 1900–1905 mean of the longest</a:t>
            </a:r>
          </a:p>
          <a:p>
            <a:r>
              <a:rPr lang="en-US" sz="1200" b="0" i="0" u="none" strike="noStrike" kern="1200" baseline="0" dirty="0" smtClean="0">
                <a:solidFill>
                  <a:schemeClr val="tx1"/>
                </a:solidFill>
                <a:latin typeface="+mn-lt"/>
                <a:ea typeface="+mn-ea"/>
                <a:cs typeface="+mn-cs"/>
              </a:rPr>
              <a:t>running dataset, and with all datasets aligned to have the same value in 1993, the first year of satellite altimetry data. All time-series (</a:t>
            </a:r>
            <a:r>
              <a:rPr lang="en-US" sz="1200" b="0" i="0" u="none" strike="noStrike" kern="1200" baseline="0" dirty="0" err="1" smtClean="0">
                <a:solidFill>
                  <a:schemeClr val="tx1"/>
                </a:solidFill>
                <a:latin typeface="+mn-lt"/>
                <a:ea typeface="+mn-ea"/>
                <a:cs typeface="+mn-cs"/>
              </a:rPr>
              <a:t>coloured</a:t>
            </a:r>
            <a:r>
              <a:rPr lang="en-US" sz="1200" b="0" i="0" u="none" strike="noStrike" kern="1200" baseline="0" dirty="0" smtClean="0">
                <a:solidFill>
                  <a:schemeClr val="tx1"/>
                </a:solidFill>
                <a:latin typeface="+mn-lt"/>
                <a:ea typeface="+mn-ea"/>
                <a:cs typeface="+mn-cs"/>
              </a:rPr>
              <a:t> lines indicating different data sets) show annual values, and where assessed, uncertainties are indicated by </a:t>
            </a:r>
            <a:r>
              <a:rPr lang="en-US" sz="1200" b="0" i="0" u="none" strike="noStrike" kern="1200" baseline="0" dirty="0" err="1" smtClean="0">
                <a:solidFill>
                  <a:schemeClr val="tx1"/>
                </a:solidFill>
                <a:latin typeface="+mn-lt"/>
                <a:ea typeface="+mn-ea"/>
                <a:cs typeface="+mn-cs"/>
              </a:rPr>
              <a:t>coloured</a:t>
            </a:r>
            <a:r>
              <a:rPr lang="en-US" sz="1200" b="0" i="0" u="none" strike="noStrike" kern="1200" baseline="0" dirty="0" smtClean="0">
                <a:solidFill>
                  <a:schemeClr val="tx1"/>
                </a:solidFill>
                <a:latin typeface="+mn-lt"/>
                <a:ea typeface="+mn-ea"/>
                <a:cs typeface="+mn-cs"/>
              </a:rPr>
              <a:t> shading. </a:t>
            </a:r>
            <a:endParaRPr lang="pt-BR" dirty="0" smtClean="0"/>
          </a:p>
          <a:p>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13</a:t>
            </a:fld>
            <a:endParaRPr lang="pt-BR"/>
          </a:p>
        </p:txBody>
      </p:sp>
    </p:spTree>
    <p:extLst>
      <p:ext uri="{BB962C8B-B14F-4D97-AF65-F5344CB8AC3E}">
        <p14:creationId xmlns:p14="http://schemas.microsoft.com/office/powerpoint/2010/main" xmlns="" val="5145646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Table SPM.2: </a:t>
            </a:r>
            <a:r>
              <a:rPr lang="en-US" sz="1200" b="0" i="0" u="none" strike="noStrike" kern="1200" baseline="0" dirty="0" smtClean="0">
                <a:solidFill>
                  <a:schemeClr val="tx1"/>
                </a:solidFill>
                <a:latin typeface="+mn-lt"/>
                <a:ea typeface="+mn-ea"/>
                <a:cs typeface="+mn-cs"/>
              </a:rPr>
              <a:t>Projected change in global mean surface air temperature and global mean sea level rise for the mid- and late 21st century relative to the reference period of 1986–2005.</a:t>
            </a:r>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14</a:t>
            </a:fld>
            <a:endParaRPr lang="pt-BR"/>
          </a:p>
        </p:txBody>
      </p:sp>
    </p:spTree>
    <p:extLst>
      <p:ext uri="{BB962C8B-B14F-4D97-AF65-F5344CB8AC3E}">
        <p14:creationId xmlns:p14="http://schemas.microsoft.com/office/powerpoint/2010/main" xmlns="" val="21385794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r>
              <a:rPr lang="en-US" sz="1200" b="1" i="0" u="none" strike="noStrike" kern="1200" baseline="0" dirty="0" smtClean="0">
                <a:solidFill>
                  <a:schemeClr val="tx1"/>
                </a:solidFill>
                <a:latin typeface="+mn-lt"/>
                <a:ea typeface="+mn-ea"/>
                <a:cs typeface="+mn-cs"/>
              </a:rPr>
              <a:t>Figure 10.7: </a:t>
            </a:r>
            <a:r>
              <a:rPr lang="en-US" sz="1200" b="0" i="0" u="none" strike="noStrike" kern="1200" baseline="0" dirty="0" smtClean="0">
                <a:solidFill>
                  <a:schemeClr val="tx1"/>
                </a:solidFill>
                <a:latin typeface="+mn-lt"/>
                <a:ea typeface="+mn-ea"/>
                <a:cs typeface="+mn-cs"/>
              </a:rPr>
              <a:t>Global, land, ocean and continental annual mean temperatures for CMIP3 and CMIP5 historical (red) and historical Nat (blue) simulations (multi-model means shown as thick lines, and 5–95% ranges shown as thin light lines) and for HadCRUT4 (black). Mean temperatures are shown for Antarctica and six continental regions formed by combining the sub-continental scale regions defined by </a:t>
            </a:r>
            <a:r>
              <a:rPr lang="en-US" sz="1200" b="0" i="0" u="none" strike="noStrike" kern="1200" baseline="0" dirty="0" err="1" smtClean="0">
                <a:solidFill>
                  <a:schemeClr val="tx1"/>
                </a:solidFill>
                <a:latin typeface="+mn-lt"/>
                <a:ea typeface="+mn-ea"/>
                <a:cs typeface="+mn-cs"/>
              </a:rPr>
              <a:t>Seneviratne</a:t>
            </a:r>
            <a:r>
              <a:rPr lang="en-US" sz="1200" b="0" i="0" u="none" strike="noStrike" kern="1200" baseline="0" dirty="0" smtClean="0">
                <a:solidFill>
                  <a:schemeClr val="tx1"/>
                </a:solidFill>
                <a:latin typeface="+mn-lt"/>
                <a:ea typeface="+mn-ea"/>
                <a:cs typeface="+mn-cs"/>
              </a:rPr>
              <a:t> et al. (2012). Temperatures are shown with respect to 1880–1919 for all regions apart from Antarctica where temperatures are shown with respect to 1950–2010. Adapted </a:t>
            </a:r>
            <a:r>
              <a:rPr lang="pt-BR" sz="1200" b="0" i="0" u="none" strike="noStrike" kern="1200" baseline="0" dirty="0" err="1" smtClean="0">
                <a:solidFill>
                  <a:schemeClr val="tx1"/>
                </a:solidFill>
                <a:latin typeface="+mn-lt"/>
                <a:ea typeface="+mn-ea"/>
                <a:cs typeface="+mn-cs"/>
              </a:rPr>
              <a:t>from</a:t>
            </a:r>
            <a:r>
              <a:rPr lang="pt-BR" sz="1200" b="0" i="0" u="none" strike="noStrike" kern="1200" baseline="0" dirty="0" smtClean="0">
                <a:solidFill>
                  <a:schemeClr val="tx1"/>
                </a:solidFill>
                <a:latin typeface="+mn-lt"/>
                <a:ea typeface="+mn-ea"/>
                <a:cs typeface="+mn-cs"/>
              </a:rPr>
              <a:t> Jones et al. (2013 ).</a:t>
            </a:r>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15</a:t>
            </a:fld>
            <a:endParaRPr lang="pt-BR"/>
          </a:p>
        </p:txBody>
      </p:sp>
    </p:spTree>
    <p:extLst>
      <p:ext uri="{BB962C8B-B14F-4D97-AF65-F5344CB8AC3E}">
        <p14:creationId xmlns:p14="http://schemas.microsoft.com/office/powerpoint/2010/main" xmlns="" val="1891996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r>
              <a:rPr lang="pt-BR" sz="1200" kern="1200" dirty="0" smtClean="0">
                <a:solidFill>
                  <a:schemeClr val="tx1"/>
                </a:solidFill>
                <a:effectLst/>
                <a:latin typeface="+mn-lt"/>
                <a:ea typeface="+mn-ea"/>
                <a:cs typeface="+mn-cs"/>
              </a:rPr>
              <a:t>Figure AI.32: Top 3 </a:t>
            </a:r>
            <a:r>
              <a:rPr lang="pt-BR" sz="1200" kern="1200" dirty="0" err="1" smtClean="0">
                <a:solidFill>
                  <a:schemeClr val="tx1"/>
                </a:solidFill>
                <a:effectLst/>
                <a:latin typeface="+mn-lt"/>
                <a:ea typeface="+mn-ea"/>
                <a:cs typeface="+mn-cs"/>
              </a:rPr>
              <a:t>left</a:t>
            </a:r>
            <a:r>
              <a:rPr lang="pt-BR" sz="1200" kern="1200" dirty="0" smtClean="0">
                <a:solidFill>
                  <a:schemeClr val="tx1"/>
                </a:solidFill>
                <a:effectLst/>
                <a:latin typeface="+mn-lt"/>
                <a:ea typeface="+mn-ea"/>
                <a:cs typeface="+mn-cs"/>
              </a:rPr>
              <a:t>: time series </a:t>
            </a:r>
            <a:r>
              <a:rPr lang="pt-BR" sz="1200" kern="1200" dirty="0" err="1" smtClean="0">
                <a:solidFill>
                  <a:schemeClr val="tx1"/>
                </a:solidFill>
                <a:effectLst/>
                <a:latin typeface="+mn-lt"/>
                <a:ea typeface="+mn-ea"/>
                <a:cs typeface="+mn-cs"/>
              </a:rPr>
              <a:t>of</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temperature</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change</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relative</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to</a:t>
            </a:r>
            <a:r>
              <a:rPr lang="pt-BR" sz="1200" kern="1200" dirty="0" smtClean="0">
                <a:solidFill>
                  <a:schemeClr val="tx1"/>
                </a:solidFill>
                <a:effectLst/>
                <a:latin typeface="+mn-lt"/>
                <a:ea typeface="+mn-ea"/>
                <a:cs typeface="+mn-cs"/>
              </a:rPr>
              <a:t> 1986–2005 </a:t>
            </a:r>
            <a:r>
              <a:rPr lang="pt-BR" sz="1200" kern="1200" dirty="0" err="1" smtClean="0">
                <a:solidFill>
                  <a:schemeClr val="tx1"/>
                </a:solidFill>
                <a:effectLst/>
                <a:latin typeface="+mn-lt"/>
                <a:ea typeface="+mn-ea"/>
                <a:cs typeface="+mn-cs"/>
              </a:rPr>
              <a:t>averaged</a:t>
            </a:r>
            <a:r>
              <a:rPr lang="pt-BR" sz="1200" kern="1200" dirty="0" smtClean="0">
                <a:solidFill>
                  <a:schemeClr val="tx1"/>
                </a:solidFill>
                <a:effectLst/>
                <a:latin typeface="+mn-lt"/>
                <a:ea typeface="+mn-ea"/>
                <a:cs typeface="+mn-cs"/>
              </a:rPr>
              <a:t> over </a:t>
            </a:r>
            <a:r>
              <a:rPr lang="pt-BR" sz="1200" kern="1200" dirty="0" err="1" smtClean="0">
                <a:solidFill>
                  <a:schemeClr val="tx1"/>
                </a:solidFill>
                <a:effectLst/>
                <a:latin typeface="+mn-lt"/>
                <a:ea typeface="+mn-ea"/>
                <a:cs typeface="+mn-cs"/>
              </a:rPr>
              <a:t>land</a:t>
            </a:r>
            <a:r>
              <a:rPr lang="pt-BR" sz="1200" kern="1200" dirty="0" smtClean="0">
                <a:solidFill>
                  <a:schemeClr val="tx1"/>
                </a:solidFill>
                <a:effectLst/>
                <a:latin typeface="+mn-lt"/>
                <a:ea typeface="+mn-ea"/>
                <a:cs typeface="+mn-cs"/>
              </a:rPr>
              <a:t> grid points in </a:t>
            </a:r>
            <a:r>
              <a:rPr lang="pt-BR" sz="1200" kern="1200" dirty="0" err="1" smtClean="0">
                <a:solidFill>
                  <a:schemeClr val="tx1"/>
                </a:solidFill>
                <a:effectLst/>
                <a:latin typeface="+mn-lt"/>
                <a:ea typeface="+mn-ea"/>
                <a:cs typeface="+mn-cs"/>
              </a:rPr>
              <a:t>theWest</a:t>
            </a:r>
            <a:r>
              <a:rPr lang="pt-BR" sz="1200" kern="1200" dirty="0" smtClean="0">
                <a:solidFill>
                  <a:schemeClr val="tx1"/>
                </a:solidFill>
                <a:effectLst/>
                <a:latin typeface="+mn-lt"/>
                <a:ea typeface="+mn-ea"/>
                <a:cs typeface="+mn-cs"/>
              </a:rPr>
              <a:t> Coast </a:t>
            </a:r>
            <a:r>
              <a:rPr lang="pt-BR" sz="1200" kern="1200" dirty="0" err="1" smtClean="0">
                <a:solidFill>
                  <a:schemeClr val="tx1"/>
                </a:solidFill>
                <a:effectLst/>
                <a:latin typeface="+mn-lt"/>
                <a:ea typeface="+mn-ea"/>
                <a:cs typeface="+mn-cs"/>
              </a:rPr>
              <a:t>of</a:t>
            </a:r>
            <a:r>
              <a:rPr lang="pt-BR" sz="1200" kern="1200" dirty="0" smtClean="0">
                <a:solidFill>
                  <a:schemeClr val="tx1"/>
                </a:solidFill>
                <a:effectLst/>
                <a:latin typeface="+mn-lt"/>
                <a:ea typeface="+mn-ea"/>
                <a:cs typeface="+mn-cs"/>
              </a:rPr>
              <a:t> South </a:t>
            </a:r>
            <a:r>
              <a:rPr lang="pt-BR" sz="1200" kern="1200" dirty="0" err="1" smtClean="0">
                <a:solidFill>
                  <a:schemeClr val="tx1"/>
                </a:solidFill>
                <a:effectLst/>
                <a:latin typeface="+mn-lt"/>
                <a:ea typeface="+mn-ea"/>
                <a:cs typeface="+mn-cs"/>
              </a:rPr>
              <a:t>America</a:t>
            </a:r>
            <a:r>
              <a:rPr lang="pt-BR" sz="1200" kern="1200" dirty="0" smtClean="0">
                <a:solidFill>
                  <a:schemeClr val="tx1"/>
                </a:solidFill>
                <a:effectLst/>
                <a:latin typeface="+mn-lt"/>
                <a:ea typeface="+mn-ea"/>
                <a:cs typeface="+mn-cs"/>
              </a:rPr>
              <a:t> (79.7_W,1.2_S; 66.4_W,20_S; 72.1_W,50_S; 67.3_W56.7_S; 82.0_W 56.7_S; 82.2_W,0.5_N) in </a:t>
            </a:r>
            <a:r>
              <a:rPr lang="pt-BR" sz="1200" kern="1200" dirty="0" err="1" smtClean="0">
                <a:solidFill>
                  <a:schemeClr val="tx1"/>
                </a:solidFill>
                <a:effectLst/>
                <a:latin typeface="+mn-lt"/>
                <a:ea typeface="+mn-ea"/>
                <a:cs typeface="+mn-cs"/>
              </a:rPr>
              <a:t>December</a:t>
            </a:r>
            <a:r>
              <a:rPr lang="pt-BR" sz="1200" kern="1200" dirty="0" smtClean="0">
                <a:solidFill>
                  <a:schemeClr val="tx1"/>
                </a:solidFill>
                <a:effectLst/>
                <a:latin typeface="+mn-lt"/>
                <a:ea typeface="+mn-ea"/>
                <a:cs typeface="+mn-cs"/>
              </a:rPr>
              <a:t>–</a:t>
            </a:r>
            <a:r>
              <a:rPr lang="pt-BR" sz="1200" kern="1200" dirty="0" err="1" smtClean="0">
                <a:solidFill>
                  <a:schemeClr val="tx1"/>
                </a:solidFill>
                <a:effectLst/>
                <a:latin typeface="+mn-lt"/>
                <a:ea typeface="+mn-ea"/>
                <a:cs typeface="+mn-cs"/>
              </a:rPr>
              <a:t>February</a:t>
            </a:r>
            <a:r>
              <a:rPr lang="pt-BR" sz="1200" kern="1200" dirty="0" smtClean="0">
                <a:solidFill>
                  <a:schemeClr val="tx1"/>
                </a:solidFill>
                <a:effectLst/>
                <a:latin typeface="+mn-lt"/>
                <a:ea typeface="+mn-ea"/>
                <a:cs typeface="+mn-cs"/>
              </a:rPr>
              <a:t>. Top </a:t>
            </a:r>
            <a:r>
              <a:rPr lang="pt-BR" sz="1200" kern="1200" dirty="0" err="1" smtClean="0">
                <a:solidFill>
                  <a:schemeClr val="tx1"/>
                </a:solidFill>
                <a:effectLst/>
                <a:latin typeface="+mn-lt"/>
                <a:ea typeface="+mn-ea"/>
                <a:cs typeface="+mn-cs"/>
              </a:rPr>
              <a:t>right</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same</a:t>
            </a:r>
            <a:r>
              <a:rPr lang="pt-BR" sz="1200" kern="1200" dirty="0" smtClean="0">
                <a:solidFill>
                  <a:schemeClr val="tx1"/>
                </a:solidFill>
                <a:effectLst/>
                <a:latin typeface="+mn-lt"/>
                <a:ea typeface="+mn-ea"/>
                <a:cs typeface="+mn-cs"/>
              </a:rPr>
              <a:t> for </a:t>
            </a:r>
            <a:r>
              <a:rPr lang="pt-BR" sz="1200" kern="1200" dirty="0" err="1" smtClean="0">
                <a:solidFill>
                  <a:schemeClr val="tx1"/>
                </a:solidFill>
                <a:effectLst/>
                <a:latin typeface="+mn-lt"/>
                <a:ea typeface="+mn-ea"/>
                <a:cs typeface="+mn-cs"/>
              </a:rPr>
              <a:t>land</a:t>
            </a:r>
            <a:r>
              <a:rPr lang="pt-BR" sz="1200" kern="1200" dirty="0" smtClean="0">
                <a:solidFill>
                  <a:schemeClr val="tx1"/>
                </a:solidFill>
                <a:effectLst/>
                <a:latin typeface="+mn-lt"/>
                <a:ea typeface="+mn-ea"/>
                <a:cs typeface="+mn-cs"/>
              </a:rPr>
              <a:t> grid points in </a:t>
            </a:r>
            <a:r>
              <a:rPr lang="pt-BR" sz="1200" kern="1200" dirty="0" err="1" smtClean="0">
                <a:solidFill>
                  <a:schemeClr val="tx1"/>
                </a:solidFill>
                <a:effectLst/>
                <a:latin typeface="+mn-lt"/>
                <a:ea typeface="+mn-ea"/>
                <a:cs typeface="+mn-cs"/>
              </a:rPr>
              <a:t>Southeastern</a:t>
            </a:r>
            <a:r>
              <a:rPr lang="pt-BR" sz="1200" kern="1200" dirty="0" smtClean="0">
                <a:solidFill>
                  <a:schemeClr val="tx1"/>
                </a:solidFill>
                <a:effectLst/>
                <a:latin typeface="+mn-lt"/>
                <a:ea typeface="+mn-ea"/>
                <a:cs typeface="+mn-cs"/>
              </a:rPr>
              <a:t> South </a:t>
            </a:r>
            <a:r>
              <a:rPr lang="pt-BR" sz="1200" kern="1200" dirty="0" err="1" smtClean="0">
                <a:solidFill>
                  <a:schemeClr val="tx1"/>
                </a:solidFill>
                <a:effectLst/>
                <a:latin typeface="+mn-lt"/>
                <a:ea typeface="+mn-ea"/>
                <a:cs typeface="+mn-cs"/>
              </a:rPr>
              <a:t>America</a:t>
            </a:r>
            <a:r>
              <a:rPr lang="pt-BR" sz="1200" kern="1200" dirty="0" smtClean="0">
                <a:solidFill>
                  <a:schemeClr val="tx1"/>
                </a:solidFill>
                <a:effectLst/>
                <a:latin typeface="+mn-lt"/>
                <a:ea typeface="+mn-ea"/>
                <a:cs typeface="+mn-cs"/>
              </a:rPr>
              <a:t> (39.4_W,20_S; 39.4_W,56.6_S; 67.3_W,56.7_S; 72.1_W,50_S; 66_W,20_S). </a:t>
            </a:r>
            <a:r>
              <a:rPr lang="pt-BR" sz="1200" kern="1200" dirty="0" err="1" smtClean="0">
                <a:solidFill>
                  <a:schemeClr val="tx1"/>
                </a:solidFill>
                <a:effectLst/>
                <a:latin typeface="+mn-lt"/>
                <a:ea typeface="+mn-ea"/>
                <a:cs typeface="+mn-cs"/>
              </a:rPr>
              <a:t>Thin</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lines</a:t>
            </a:r>
            <a:r>
              <a:rPr lang="pt-BR" sz="1200" kern="1200" dirty="0" smtClean="0">
                <a:solidFill>
                  <a:schemeClr val="tx1"/>
                </a:solidFill>
                <a:effectLst/>
                <a:latin typeface="+mn-lt"/>
                <a:ea typeface="+mn-ea"/>
                <a:cs typeface="+mn-cs"/>
              </a:rPr>
              <a:t> denote </a:t>
            </a:r>
            <a:r>
              <a:rPr lang="pt-BR" sz="1200" kern="1200" dirty="0" err="1" smtClean="0">
                <a:solidFill>
                  <a:schemeClr val="tx1"/>
                </a:solidFill>
                <a:effectLst/>
                <a:latin typeface="+mn-lt"/>
                <a:ea typeface="+mn-ea"/>
                <a:cs typeface="+mn-cs"/>
              </a:rPr>
              <a:t>one</a:t>
            </a:r>
            <a:r>
              <a:rPr lang="pt-BR" sz="1200" kern="1200" dirty="0" smtClean="0">
                <a:solidFill>
                  <a:schemeClr val="tx1"/>
                </a:solidFill>
                <a:effectLst/>
                <a:latin typeface="+mn-lt"/>
                <a:ea typeface="+mn-ea"/>
                <a:cs typeface="+mn-cs"/>
              </a:rPr>
              <a:t> en7 </a:t>
            </a:r>
            <a:r>
              <a:rPr lang="pt-BR" sz="1200" kern="1200" dirty="0" err="1" smtClean="0">
                <a:solidFill>
                  <a:schemeClr val="tx1"/>
                </a:solidFill>
                <a:effectLst/>
                <a:latin typeface="+mn-lt"/>
                <a:ea typeface="+mn-ea"/>
                <a:cs typeface="+mn-cs"/>
              </a:rPr>
              <a:t>semble</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member</a:t>
            </a:r>
            <a:r>
              <a:rPr lang="pt-BR" sz="1200" kern="1200" dirty="0" smtClean="0">
                <a:solidFill>
                  <a:schemeClr val="tx1"/>
                </a:solidFill>
                <a:effectLst/>
                <a:latin typeface="+mn-lt"/>
                <a:ea typeface="+mn-ea"/>
                <a:cs typeface="+mn-cs"/>
              </a:rPr>
              <a:t> per </a:t>
            </a:r>
            <a:r>
              <a:rPr lang="pt-BR" sz="1200" kern="1200" dirty="0" err="1" smtClean="0">
                <a:solidFill>
                  <a:schemeClr val="tx1"/>
                </a:solidFill>
                <a:effectLst/>
                <a:latin typeface="+mn-lt"/>
                <a:ea typeface="+mn-ea"/>
                <a:cs typeface="+mn-cs"/>
              </a:rPr>
              <a:t>model</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thick</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lines</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the</a:t>
            </a:r>
            <a:r>
              <a:rPr lang="pt-BR" sz="1200" kern="1200" dirty="0" smtClean="0">
                <a:solidFill>
                  <a:schemeClr val="tx1"/>
                </a:solidFill>
                <a:effectLst/>
                <a:latin typeface="+mn-lt"/>
                <a:ea typeface="+mn-ea"/>
                <a:cs typeface="+mn-cs"/>
              </a:rPr>
              <a:t> CMIP5 </a:t>
            </a:r>
            <a:r>
              <a:rPr lang="pt-BR" sz="1200" kern="1200" dirty="0" err="1" smtClean="0">
                <a:solidFill>
                  <a:schemeClr val="tx1"/>
                </a:solidFill>
                <a:effectLst/>
                <a:latin typeface="+mn-lt"/>
                <a:ea typeface="+mn-ea"/>
                <a:cs typeface="+mn-cs"/>
              </a:rPr>
              <a:t>multi-model</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mean</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On</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the</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right-hand</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side</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the</a:t>
            </a:r>
            <a:r>
              <a:rPr lang="pt-BR" sz="1200" kern="1200" dirty="0" smtClean="0">
                <a:solidFill>
                  <a:schemeClr val="tx1"/>
                </a:solidFill>
                <a:effectLst/>
                <a:latin typeface="+mn-lt"/>
                <a:ea typeface="+mn-ea"/>
                <a:cs typeface="+mn-cs"/>
              </a:rPr>
              <a:t> 5th, 25th, 50th (</a:t>
            </a:r>
            <a:r>
              <a:rPr lang="pt-BR" sz="1200" kern="1200" dirty="0" err="1" smtClean="0">
                <a:solidFill>
                  <a:schemeClr val="tx1"/>
                </a:solidFill>
                <a:effectLst/>
                <a:latin typeface="+mn-lt"/>
                <a:ea typeface="+mn-ea"/>
                <a:cs typeface="+mn-cs"/>
              </a:rPr>
              <a:t>median</a:t>
            </a:r>
            <a:r>
              <a:rPr lang="pt-BR" sz="1200" kern="1200" dirty="0" smtClean="0">
                <a:solidFill>
                  <a:schemeClr val="tx1"/>
                </a:solidFill>
                <a:effectLst/>
                <a:latin typeface="+mn-lt"/>
                <a:ea typeface="+mn-ea"/>
                <a:cs typeface="+mn-cs"/>
              </a:rPr>
              <a:t>), 75th </a:t>
            </a:r>
            <a:r>
              <a:rPr lang="pt-BR" sz="1200" kern="1200" dirty="0" err="1" smtClean="0">
                <a:solidFill>
                  <a:schemeClr val="tx1"/>
                </a:solidFill>
                <a:effectLst/>
                <a:latin typeface="+mn-lt"/>
                <a:ea typeface="+mn-ea"/>
                <a:cs typeface="+mn-cs"/>
              </a:rPr>
              <a:t>and</a:t>
            </a:r>
            <a:r>
              <a:rPr lang="pt-BR" sz="1200" kern="1200" dirty="0" smtClean="0">
                <a:solidFill>
                  <a:schemeClr val="tx1"/>
                </a:solidFill>
                <a:effectLst/>
                <a:latin typeface="+mn-lt"/>
                <a:ea typeface="+mn-ea"/>
                <a:cs typeface="+mn-cs"/>
              </a:rPr>
              <a:t> 95th </a:t>
            </a:r>
            <a:r>
              <a:rPr lang="pt-BR" sz="1200" kern="1200" dirty="0" err="1" smtClean="0">
                <a:solidFill>
                  <a:schemeClr val="tx1"/>
                </a:solidFill>
                <a:effectLst/>
                <a:latin typeface="+mn-lt"/>
                <a:ea typeface="+mn-ea"/>
                <a:cs typeface="+mn-cs"/>
              </a:rPr>
              <a:t>percentiles</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of</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the</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distribution</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of</a:t>
            </a:r>
            <a:r>
              <a:rPr lang="pt-BR" sz="1200" kern="1200" dirty="0" smtClean="0">
                <a:solidFill>
                  <a:schemeClr val="tx1"/>
                </a:solidFill>
                <a:effectLst/>
                <a:latin typeface="+mn-lt"/>
                <a:ea typeface="+mn-ea"/>
                <a:cs typeface="+mn-cs"/>
              </a:rPr>
              <a:t> 20-yr </a:t>
            </a:r>
            <a:r>
              <a:rPr lang="pt-BR" sz="1200" kern="1200" dirty="0" err="1" smtClean="0">
                <a:solidFill>
                  <a:schemeClr val="tx1"/>
                </a:solidFill>
                <a:effectLst/>
                <a:latin typeface="+mn-lt"/>
                <a:ea typeface="+mn-ea"/>
                <a:cs typeface="+mn-cs"/>
              </a:rPr>
              <a:t>mean</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changes</a:t>
            </a:r>
            <a:r>
              <a:rPr lang="pt-BR" sz="1200" kern="1200" dirty="0" smtClean="0">
                <a:solidFill>
                  <a:schemeClr val="tx1"/>
                </a:solidFill>
                <a:effectLst/>
                <a:latin typeface="+mn-lt"/>
                <a:ea typeface="+mn-ea"/>
                <a:cs typeface="+mn-cs"/>
              </a:rPr>
              <a:t> are </a:t>
            </a:r>
            <a:r>
              <a:rPr lang="pt-BR" sz="1200" kern="1200" dirty="0" err="1" smtClean="0">
                <a:solidFill>
                  <a:schemeClr val="tx1"/>
                </a:solidFill>
                <a:effectLst/>
                <a:latin typeface="+mn-lt"/>
                <a:ea typeface="+mn-ea"/>
                <a:cs typeface="+mn-cs"/>
              </a:rPr>
              <a:t>given</a:t>
            </a:r>
            <a:r>
              <a:rPr lang="pt-BR" sz="1200" kern="1200" dirty="0" smtClean="0">
                <a:solidFill>
                  <a:schemeClr val="tx1"/>
                </a:solidFill>
                <a:effectLst/>
                <a:latin typeface="+mn-lt"/>
                <a:ea typeface="+mn-ea"/>
                <a:cs typeface="+mn-cs"/>
              </a:rPr>
              <a:t> for 2081–2100 in </a:t>
            </a:r>
            <a:r>
              <a:rPr lang="pt-BR" sz="1200" kern="1200" dirty="0" err="1" smtClean="0">
                <a:solidFill>
                  <a:schemeClr val="tx1"/>
                </a:solidFill>
                <a:effectLst/>
                <a:latin typeface="+mn-lt"/>
                <a:ea typeface="+mn-ea"/>
                <a:cs typeface="+mn-cs"/>
              </a:rPr>
              <a:t>the</a:t>
            </a:r>
            <a:r>
              <a:rPr lang="pt-BR" sz="1200" kern="1200" dirty="0" smtClean="0">
                <a:solidFill>
                  <a:schemeClr val="tx1"/>
                </a:solidFill>
                <a:effectLst/>
                <a:latin typeface="+mn-lt"/>
                <a:ea typeface="+mn-ea"/>
                <a:cs typeface="+mn-cs"/>
              </a:rPr>
              <a:t> four </a:t>
            </a:r>
            <a:r>
              <a:rPr lang="pt-BR" sz="1200" kern="1200" dirty="0" err="1" smtClean="0">
                <a:solidFill>
                  <a:schemeClr val="tx1"/>
                </a:solidFill>
                <a:effectLst/>
                <a:latin typeface="+mn-lt"/>
                <a:ea typeface="+mn-ea"/>
                <a:cs typeface="+mn-cs"/>
              </a:rPr>
              <a:t>RCP</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scenarios</a:t>
            </a:r>
            <a:r>
              <a:rPr lang="pt-BR" sz="1200" kern="1200" dirty="0" smtClean="0">
                <a:solidFill>
                  <a:schemeClr val="tx1"/>
                </a:solidFill>
                <a:effectLst/>
                <a:latin typeface="+mn-lt"/>
                <a:ea typeface="+mn-ea"/>
                <a:cs typeface="+mn-cs"/>
              </a:rPr>
              <a:t>.</a:t>
            </a:r>
          </a:p>
          <a:p>
            <a:pPr algn="just"/>
            <a:r>
              <a:rPr lang="pt-BR" sz="1200" kern="1200" dirty="0" err="1" smtClean="0">
                <a:solidFill>
                  <a:schemeClr val="tx1"/>
                </a:solidFill>
                <a:effectLst/>
                <a:latin typeface="+mn-lt"/>
                <a:ea typeface="+mn-ea"/>
                <a:cs typeface="+mn-cs"/>
              </a:rPr>
              <a:t>Below</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maps</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of</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temperature</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changes</a:t>
            </a:r>
            <a:r>
              <a:rPr lang="pt-BR" sz="1200" kern="1200" dirty="0" smtClean="0">
                <a:solidFill>
                  <a:schemeClr val="tx1"/>
                </a:solidFill>
                <a:effectLst/>
                <a:latin typeface="+mn-lt"/>
                <a:ea typeface="+mn-ea"/>
                <a:cs typeface="+mn-cs"/>
              </a:rPr>
              <a:t> in 2016–2035, 2046–2065 </a:t>
            </a:r>
            <a:r>
              <a:rPr lang="pt-BR" sz="1200" kern="1200" dirty="0" err="1" smtClean="0">
                <a:solidFill>
                  <a:schemeClr val="tx1"/>
                </a:solidFill>
                <a:effectLst/>
                <a:latin typeface="+mn-lt"/>
                <a:ea typeface="+mn-ea"/>
                <a:cs typeface="+mn-cs"/>
              </a:rPr>
              <a:t>and</a:t>
            </a:r>
            <a:r>
              <a:rPr lang="pt-BR" sz="1200" kern="1200" dirty="0" smtClean="0">
                <a:solidFill>
                  <a:schemeClr val="tx1"/>
                </a:solidFill>
                <a:effectLst/>
                <a:latin typeface="+mn-lt"/>
                <a:ea typeface="+mn-ea"/>
                <a:cs typeface="+mn-cs"/>
              </a:rPr>
              <a:t> 2081–2100 </a:t>
            </a:r>
            <a:r>
              <a:rPr lang="pt-BR" sz="1200" kern="1200" dirty="0" err="1" smtClean="0">
                <a:solidFill>
                  <a:schemeClr val="tx1"/>
                </a:solidFill>
                <a:effectLst/>
                <a:latin typeface="+mn-lt"/>
                <a:ea typeface="+mn-ea"/>
                <a:cs typeface="+mn-cs"/>
              </a:rPr>
              <a:t>with</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respect</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to</a:t>
            </a:r>
            <a:r>
              <a:rPr lang="pt-BR" sz="1200" kern="1200" dirty="0" smtClean="0">
                <a:solidFill>
                  <a:schemeClr val="tx1"/>
                </a:solidFill>
                <a:effectLst/>
                <a:latin typeface="+mn-lt"/>
                <a:ea typeface="+mn-ea"/>
                <a:cs typeface="+mn-cs"/>
              </a:rPr>
              <a:t> 1986–2005  in </a:t>
            </a:r>
            <a:r>
              <a:rPr lang="pt-BR" sz="1200" kern="1200" dirty="0" err="1" smtClean="0">
                <a:solidFill>
                  <a:schemeClr val="tx1"/>
                </a:solidFill>
                <a:effectLst/>
                <a:latin typeface="+mn-lt"/>
                <a:ea typeface="+mn-ea"/>
                <a:cs typeface="+mn-cs"/>
              </a:rPr>
              <a:t>the</a:t>
            </a:r>
            <a:r>
              <a:rPr lang="pt-BR" sz="1200" kern="1200" dirty="0" smtClean="0">
                <a:solidFill>
                  <a:schemeClr val="tx1"/>
                </a:solidFill>
                <a:effectLst/>
                <a:latin typeface="+mn-lt"/>
                <a:ea typeface="+mn-ea"/>
                <a:cs typeface="+mn-cs"/>
              </a:rPr>
              <a:t> RCP4.5 </a:t>
            </a:r>
            <a:r>
              <a:rPr lang="pt-BR" sz="1200" kern="1200" dirty="0" err="1" smtClean="0">
                <a:solidFill>
                  <a:schemeClr val="tx1"/>
                </a:solidFill>
                <a:effectLst/>
                <a:latin typeface="+mn-lt"/>
                <a:ea typeface="+mn-ea"/>
                <a:cs typeface="+mn-cs"/>
              </a:rPr>
              <a:t>scenario</a:t>
            </a:r>
            <a:r>
              <a:rPr lang="pt-BR" sz="1200" kern="1200" dirty="0" smtClean="0">
                <a:solidFill>
                  <a:schemeClr val="tx1"/>
                </a:solidFill>
                <a:effectLst/>
                <a:latin typeface="+mn-lt"/>
                <a:ea typeface="+mn-ea"/>
                <a:cs typeface="+mn-cs"/>
              </a:rPr>
              <a:t>. For </a:t>
            </a:r>
            <a:r>
              <a:rPr lang="pt-BR" sz="1200" kern="1200" dirty="0" err="1" smtClean="0">
                <a:solidFill>
                  <a:schemeClr val="tx1"/>
                </a:solidFill>
                <a:effectLst/>
                <a:latin typeface="+mn-lt"/>
                <a:ea typeface="+mn-ea"/>
                <a:cs typeface="+mn-cs"/>
              </a:rPr>
              <a:t>each</a:t>
            </a:r>
            <a:r>
              <a:rPr lang="pt-BR" sz="1200" kern="1200" dirty="0" smtClean="0">
                <a:solidFill>
                  <a:schemeClr val="tx1"/>
                </a:solidFill>
                <a:effectLst/>
                <a:latin typeface="+mn-lt"/>
                <a:ea typeface="+mn-ea"/>
                <a:cs typeface="+mn-cs"/>
              </a:rPr>
              <a:t> point, </a:t>
            </a:r>
            <a:r>
              <a:rPr lang="pt-BR" sz="1200" kern="1200" dirty="0" err="1" smtClean="0">
                <a:solidFill>
                  <a:schemeClr val="tx1"/>
                </a:solidFill>
                <a:effectLst/>
                <a:latin typeface="+mn-lt"/>
                <a:ea typeface="+mn-ea"/>
                <a:cs typeface="+mn-cs"/>
              </a:rPr>
              <a:t>the</a:t>
            </a:r>
            <a:r>
              <a:rPr lang="pt-BR" sz="1200" kern="1200" dirty="0" smtClean="0">
                <a:solidFill>
                  <a:schemeClr val="tx1"/>
                </a:solidFill>
                <a:effectLst/>
                <a:latin typeface="+mn-lt"/>
                <a:ea typeface="+mn-ea"/>
                <a:cs typeface="+mn-cs"/>
              </a:rPr>
              <a:t> 25th, 50th </a:t>
            </a:r>
            <a:r>
              <a:rPr lang="pt-BR" sz="1200" kern="1200" dirty="0" err="1" smtClean="0">
                <a:solidFill>
                  <a:schemeClr val="tx1"/>
                </a:solidFill>
                <a:effectLst/>
                <a:latin typeface="+mn-lt"/>
                <a:ea typeface="+mn-ea"/>
                <a:cs typeface="+mn-cs"/>
              </a:rPr>
              <a:t>and</a:t>
            </a:r>
            <a:r>
              <a:rPr lang="pt-BR" sz="1200" kern="1200" dirty="0" smtClean="0">
                <a:solidFill>
                  <a:schemeClr val="tx1"/>
                </a:solidFill>
                <a:effectLst/>
                <a:latin typeface="+mn-lt"/>
                <a:ea typeface="+mn-ea"/>
                <a:cs typeface="+mn-cs"/>
              </a:rPr>
              <a:t> 75th </a:t>
            </a:r>
            <a:r>
              <a:rPr lang="pt-BR" sz="1200" kern="1200" dirty="0" err="1" smtClean="0">
                <a:solidFill>
                  <a:schemeClr val="tx1"/>
                </a:solidFill>
                <a:effectLst/>
                <a:latin typeface="+mn-lt"/>
                <a:ea typeface="+mn-ea"/>
                <a:cs typeface="+mn-cs"/>
              </a:rPr>
              <a:t>percentile</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of</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the</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distribution</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of</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the</a:t>
            </a:r>
            <a:r>
              <a:rPr lang="pt-BR" sz="1200" kern="1200" dirty="0" smtClean="0">
                <a:solidFill>
                  <a:schemeClr val="tx1"/>
                </a:solidFill>
                <a:effectLst/>
                <a:latin typeface="+mn-lt"/>
                <a:ea typeface="+mn-ea"/>
                <a:cs typeface="+mn-cs"/>
              </a:rPr>
              <a:t> CMIP5  ensemble are </a:t>
            </a:r>
            <a:r>
              <a:rPr lang="pt-BR" sz="1200" kern="1200" dirty="0" err="1" smtClean="0">
                <a:solidFill>
                  <a:schemeClr val="tx1"/>
                </a:solidFill>
                <a:effectLst/>
                <a:latin typeface="+mn-lt"/>
                <a:ea typeface="+mn-ea"/>
                <a:cs typeface="+mn-cs"/>
              </a:rPr>
              <a:t>shown</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this</a:t>
            </a:r>
            <a:r>
              <a:rPr lang="pt-BR" sz="1200" kern="1200" dirty="0" smtClean="0">
                <a:solidFill>
                  <a:schemeClr val="tx1"/>
                </a:solidFill>
                <a:effectLst/>
                <a:latin typeface="+mn-lt"/>
                <a:ea typeface="+mn-ea"/>
                <a:cs typeface="+mn-cs"/>
              </a:rPr>
              <a:t> includes </a:t>
            </a:r>
            <a:r>
              <a:rPr lang="pt-BR" sz="1200" kern="1200" dirty="0" err="1" smtClean="0">
                <a:solidFill>
                  <a:schemeClr val="tx1"/>
                </a:solidFill>
                <a:effectLst/>
                <a:latin typeface="+mn-lt"/>
                <a:ea typeface="+mn-ea"/>
                <a:cs typeface="+mn-cs"/>
              </a:rPr>
              <a:t>both</a:t>
            </a:r>
            <a:r>
              <a:rPr lang="pt-BR" sz="1200" kern="1200" dirty="0" smtClean="0">
                <a:solidFill>
                  <a:schemeClr val="tx1"/>
                </a:solidFill>
                <a:effectLst/>
                <a:latin typeface="+mn-lt"/>
                <a:ea typeface="+mn-ea"/>
                <a:cs typeface="+mn-cs"/>
              </a:rPr>
              <a:t> natural </a:t>
            </a:r>
            <a:r>
              <a:rPr lang="pt-BR" sz="1200" kern="1200" dirty="0" err="1" smtClean="0">
                <a:solidFill>
                  <a:schemeClr val="tx1"/>
                </a:solidFill>
                <a:effectLst/>
                <a:latin typeface="+mn-lt"/>
                <a:ea typeface="+mn-ea"/>
                <a:cs typeface="+mn-cs"/>
              </a:rPr>
              <a:t>variability</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and</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inter-model</a:t>
            </a:r>
            <a:r>
              <a:rPr lang="pt-BR" sz="1200" kern="1200" dirty="0" smtClean="0">
                <a:solidFill>
                  <a:schemeClr val="tx1"/>
                </a:solidFill>
                <a:effectLst/>
                <a:latin typeface="+mn-lt"/>
                <a:ea typeface="+mn-ea"/>
                <a:cs typeface="+mn-cs"/>
              </a:rPr>
              <a:t> spread. </a:t>
            </a:r>
            <a:r>
              <a:rPr lang="pt-BR" sz="1200" kern="1200" dirty="0" err="1" smtClean="0">
                <a:solidFill>
                  <a:schemeClr val="tx1"/>
                </a:solidFill>
                <a:effectLst/>
                <a:latin typeface="+mn-lt"/>
                <a:ea typeface="+mn-ea"/>
                <a:cs typeface="+mn-cs"/>
              </a:rPr>
              <a:t>Hatching</a:t>
            </a:r>
            <a:r>
              <a:rPr lang="pt-BR" sz="1200" kern="1200" dirty="0" smtClean="0">
                <a:solidFill>
                  <a:schemeClr val="tx1"/>
                </a:solidFill>
                <a:effectLst/>
                <a:latin typeface="+mn-lt"/>
                <a:ea typeface="+mn-ea"/>
                <a:cs typeface="+mn-cs"/>
              </a:rPr>
              <a:t> denotes </a:t>
            </a:r>
            <a:r>
              <a:rPr lang="pt-BR" sz="1200" kern="1200" dirty="0" err="1" smtClean="0">
                <a:solidFill>
                  <a:schemeClr val="tx1"/>
                </a:solidFill>
                <a:effectLst/>
                <a:latin typeface="+mn-lt"/>
                <a:ea typeface="+mn-ea"/>
                <a:cs typeface="+mn-cs"/>
              </a:rPr>
              <a:t>areas</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where</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the</a:t>
            </a:r>
            <a:r>
              <a:rPr lang="pt-BR" sz="1200" kern="1200" dirty="0" smtClean="0">
                <a:solidFill>
                  <a:schemeClr val="tx1"/>
                </a:solidFill>
                <a:effectLst/>
                <a:latin typeface="+mn-lt"/>
                <a:ea typeface="+mn-ea"/>
                <a:cs typeface="+mn-cs"/>
              </a:rPr>
              <a:t> 20-yr </a:t>
            </a:r>
            <a:r>
              <a:rPr lang="pt-BR" sz="1200" kern="1200" dirty="0" err="1" smtClean="0">
                <a:solidFill>
                  <a:schemeClr val="tx1"/>
                </a:solidFill>
                <a:effectLst/>
                <a:latin typeface="+mn-lt"/>
                <a:ea typeface="+mn-ea"/>
                <a:cs typeface="+mn-cs"/>
              </a:rPr>
              <a:t>mean</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differences</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of</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the</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percentiles</a:t>
            </a:r>
            <a:r>
              <a:rPr lang="pt-BR" sz="1200" kern="1200" dirty="0" smtClean="0">
                <a:solidFill>
                  <a:schemeClr val="tx1"/>
                </a:solidFill>
                <a:effectLst/>
                <a:latin typeface="+mn-lt"/>
                <a:ea typeface="+mn-ea"/>
                <a:cs typeface="+mn-cs"/>
              </a:rPr>
              <a:t> are </a:t>
            </a:r>
            <a:r>
              <a:rPr lang="pt-BR" sz="1200" kern="1200" dirty="0" err="1" smtClean="0">
                <a:solidFill>
                  <a:schemeClr val="tx1"/>
                </a:solidFill>
                <a:effectLst/>
                <a:latin typeface="+mn-lt"/>
                <a:ea typeface="+mn-ea"/>
                <a:cs typeface="+mn-cs"/>
              </a:rPr>
              <a:t>less</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than</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the</a:t>
            </a:r>
            <a:r>
              <a:rPr lang="pt-BR" sz="1200" kern="1200" dirty="0" smtClean="0">
                <a:solidFill>
                  <a:schemeClr val="tx1"/>
                </a:solidFill>
                <a:effectLst/>
                <a:latin typeface="+mn-lt"/>
                <a:ea typeface="+mn-ea"/>
                <a:cs typeface="+mn-cs"/>
              </a:rPr>
              <a:t> standard </a:t>
            </a:r>
            <a:r>
              <a:rPr lang="pt-BR" sz="1200" kern="1200" dirty="0" err="1" smtClean="0">
                <a:solidFill>
                  <a:schemeClr val="tx1"/>
                </a:solidFill>
                <a:effectLst/>
                <a:latin typeface="+mn-lt"/>
                <a:ea typeface="+mn-ea"/>
                <a:cs typeface="+mn-cs"/>
              </a:rPr>
              <a:t>deviation</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of</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model-estimated</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present-day</a:t>
            </a:r>
            <a:r>
              <a:rPr lang="pt-BR" sz="1200" kern="1200" dirty="0" smtClean="0">
                <a:solidFill>
                  <a:schemeClr val="tx1"/>
                </a:solidFill>
                <a:effectLst/>
                <a:latin typeface="+mn-lt"/>
                <a:ea typeface="+mn-ea"/>
                <a:cs typeface="+mn-cs"/>
              </a:rPr>
              <a:t> natural </a:t>
            </a:r>
            <a:r>
              <a:rPr lang="pt-BR" sz="1200" kern="1200" dirty="0" err="1" smtClean="0">
                <a:solidFill>
                  <a:schemeClr val="tx1"/>
                </a:solidFill>
                <a:effectLst/>
                <a:latin typeface="+mn-lt"/>
                <a:ea typeface="+mn-ea"/>
                <a:cs typeface="+mn-cs"/>
              </a:rPr>
              <a:t>variability</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of</a:t>
            </a:r>
            <a:r>
              <a:rPr lang="pt-BR" sz="1200" kern="1200" dirty="0" smtClean="0">
                <a:solidFill>
                  <a:schemeClr val="tx1"/>
                </a:solidFill>
                <a:effectLst/>
                <a:latin typeface="+mn-lt"/>
                <a:ea typeface="+mn-ea"/>
                <a:cs typeface="+mn-cs"/>
              </a:rPr>
              <a:t> 20-yr </a:t>
            </a:r>
            <a:r>
              <a:rPr lang="pt-BR" sz="1200" kern="1200" dirty="0" err="1" smtClean="0">
                <a:solidFill>
                  <a:schemeClr val="tx1"/>
                </a:solidFill>
                <a:effectLst/>
                <a:latin typeface="+mn-lt"/>
                <a:ea typeface="+mn-ea"/>
                <a:cs typeface="+mn-cs"/>
              </a:rPr>
              <a:t>mean</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differences</a:t>
            </a:r>
            <a:r>
              <a:rPr lang="pt-BR" sz="1200" kern="1200" dirty="0" smtClean="0">
                <a:solidFill>
                  <a:schemeClr val="tx1"/>
                </a:solidFill>
                <a:effectLst/>
                <a:latin typeface="+mn-lt"/>
                <a:ea typeface="+mn-ea"/>
                <a:cs typeface="+mn-cs"/>
              </a:rPr>
              <a:t>.</a:t>
            </a:r>
          </a:p>
          <a:p>
            <a:pPr algn="just"/>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16</a:t>
            </a:fld>
            <a:endParaRPr lang="pt-BR"/>
          </a:p>
        </p:txBody>
      </p:sp>
    </p:spTree>
    <p:extLst>
      <p:ext uri="{BB962C8B-B14F-4D97-AF65-F5344CB8AC3E}">
        <p14:creationId xmlns:p14="http://schemas.microsoft.com/office/powerpoint/2010/main" xmlns="" val="116413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r>
              <a:rPr lang="en-US" sz="1200" b="0" i="0" u="none" strike="noStrike" kern="1200" baseline="0" dirty="0" smtClean="0">
                <a:solidFill>
                  <a:schemeClr val="tx1"/>
                </a:solidFill>
                <a:latin typeface="+mn-lt"/>
                <a:ea typeface="+mn-ea"/>
                <a:cs typeface="+mn-cs"/>
              </a:rPr>
              <a:t>Figure AI.33: Top 3 left: time series of temperature change relative to 1986–2005 averaged over land grid 4 points in </a:t>
            </a:r>
            <a:r>
              <a:rPr lang="en-US" sz="1200" b="0" i="0" u="none" strike="noStrike" kern="1200" baseline="0" dirty="0" err="1" smtClean="0">
                <a:solidFill>
                  <a:schemeClr val="tx1"/>
                </a:solidFill>
                <a:latin typeface="+mn-lt"/>
                <a:ea typeface="+mn-ea"/>
                <a:cs typeface="+mn-cs"/>
              </a:rPr>
              <a:t>theWest</a:t>
            </a:r>
            <a:r>
              <a:rPr lang="en-US" sz="1200" b="0" i="0" u="none" strike="noStrike" kern="1200" baseline="0" dirty="0" smtClean="0">
                <a:solidFill>
                  <a:schemeClr val="tx1"/>
                </a:solidFill>
                <a:latin typeface="+mn-lt"/>
                <a:ea typeface="+mn-ea"/>
                <a:cs typeface="+mn-cs"/>
              </a:rPr>
              <a:t> Coast of South America (79.7W,1.2S; 66.4W,20S; 72.1W,50S; 67.3W56.7S; 82.0W 56.7S; 82.2W,0.5N) in June–August. Top right: same for land grid points in Southeastern South America </a:t>
            </a:r>
            <a:r>
              <a:rPr lang="pt-BR" sz="1200" b="0" i="0" u="none" strike="noStrike" kern="1200" baseline="0" dirty="0" smtClean="0">
                <a:solidFill>
                  <a:schemeClr val="tx1"/>
                </a:solidFill>
                <a:latin typeface="+mn-lt"/>
                <a:ea typeface="+mn-ea"/>
                <a:cs typeface="+mn-cs"/>
              </a:rPr>
              <a:t>(39.4W,20S; 39.4W,56.6S; 67.3W,56.7S; 72.1W,50S; 66W,20S). </a:t>
            </a:r>
            <a:r>
              <a:rPr lang="pt-BR" sz="1200" b="0" i="0" u="none" strike="noStrike" kern="1200" baseline="0" dirty="0" err="1" smtClean="0">
                <a:solidFill>
                  <a:schemeClr val="tx1"/>
                </a:solidFill>
                <a:latin typeface="+mn-lt"/>
                <a:ea typeface="+mn-ea"/>
                <a:cs typeface="+mn-cs"/>
              </a:rPr>
              <a:t>Thin</a:t>
            </a:r>
            <a:r>
              <a:rPr lang="pt-BR" sz="1200" b="0" i="0" u="none" strike="noStrike" kern="1200" baseline="0" dirty="0" smtClean="0">
                <a:solidFill>
                  <a:schemeClr val="tx1"/>
                </a:solidFill>
                <a:latin typeface="+mn-lt"/>
                <a:ea typeface="+mn-ea"/>
                <a:cs typeface="+mn-cs"/>
              </a:rPr>
              <a:t> </a:t>
            </a:r>
            <a:r>
              <a:rPr lang="pt-BR" sz="1200" b="0" i="0" u="none" strike="noStrike" kern="1200" baseline="0" dirty="0" err="1" smtClean="0">
                <a:solidFill>
                  <a:schemeClr val="tx1"/>
                </a:solidFill>
                <a:latin typeface="+mn-lt"/>
                <a:ea typeface="+mn-ea"/>
                <a:cs typeface="+mn-cs"/>
              </a:rPr>
              <a:t>lines</a:t>
            </a:r>
            <a:r>
              <a:rPr lang="pt-BR" sz="1200" b="0" i="0" u="none" strike="noStrike" kern="1200" baseline="0" dirty="0" smtClean="0">
                <a:solidFill>
                  <a:schemeClr val="tx1"/>
                </a:solidFill>
                <a:latin typeface="+mn-lt"/>
                <a:ea typeface="+mn-ea"/>
                <a:cs typeface="+mn-cs"/>
              </a:rPr>
              <a:t> denote </a:t>
            </a:r>
            <a:r>
              <a:rPr lang="pt-BR" sz="1200" b="0" i="0" u="none" strike="noStrike" kern="1200" baseline="0" dirty="0" err="1" smtClean="0">
                <a:solidFill>
                  <a:schemeClr val="tx1"/>
                </a:solidFill>
                <a:latin typeface="+mn-lt"/>
                <a:ea typeface="+mn-ea"/>
                <a:cs typeface="+mn-cs"/>
              </a:rPr>
              <a:t>one</a:t>
            </a:r>
            <a:r>
              <a:rPr lang="pt-BR" sz="1200" b="0" i="0" u="none" strike="noStrike" kern="1200" baseline="0" dirty="0" smtClean="0">
                <a:solidFill>
                  <a:schemeClr val="tx1"/>
                </a:solidFill>
                <a:latin typeface="+mn-lt"/>
                <a:ea typeface="+mn-ea"/>
                <a:cs typeface="+mn-cs"/>
              </a:rPr>
              <a:t> ensemble </a:t>
            </a:r>
            <a:r>
              <a:rPr lang="en-US" sz="1200" b="0" i="0" u="none" strike="noStrike" kern="1200" baseline="0" dirty="0" smtClean="0">
                <a:solidFill>
                  <a:schemeClr val="tx1"/>
                </a:solidFill>
                <a:latin typeface="+mn-lt"/>
                <a:ea typeface="+mn-ea"/>
                <a:cs typeface="+mn-cs"/>
              </a:rPr>
              <a:t>member per model, thick lines the CMIP5 multi-model mean. On the right-hand side the 5th, 25th, 50th (median), 75th and 95th percentiles of the distribution of 20-yr mean changes are given for 2081–2100 in the </a:t>
            </a:r>
            <a:r>
              <a:rPr lang="pt-BR" sz="1200" b="0" i="0" u="none" strike="noStrike" kern="1200" baseline="0" dirty="0" smtClean="0">
                <a:solidFill>
                  <a:schemeClr val="tx1"/>
                </a:solidFill>
                <a:latin typeface="+mn-lt"/>
                <a:ea typeface="+mn-ea"/>
                <a:cs typeface="+mn-cs"/>
              </a:rPr>
              <a:t>four </a:t>
            </a:r>
            <a:r>
              <a:rPr lang="pt-BR" sz="1200" b="0" i="0" u="none" strike="noStrike" kern="1200" baseline="0" dirty="0" err="1" smtClean="0">
                <a:solidFill>
                  <a:schemeClr val="tx1"/>
                </a:solidFill>
                <a:latin typeface="+mn-lt"/>
                <a:ea typeface="+mn-ea"/>
                <a:cs typeface="+mn-cs"/>
              </a:rPr>
              <a:t>RCP</a:t>
            </a:r>
            <a:r>
              <a:rPr lang="pt-BR" sz="1200" b="0" i="0" u="none" strike="noStrike" kern="1200" baseline="0" dirty="0" smtClean="0">
                <a:solidFill>
                  <a:schemeClr val="tx1"/>
                </a:solidFill>
                <a:latin typeface="+mn-lt"/>
                <a:ea typeface="+mn-ea"/>
                <a:cs typeface="+mn-cs"/>
              </a:rPr>
              <a:t> </a:t>
            </a:r>
            <a:r>
              <a:rPr lang="pt-BR" sz="1200" b="0" i="0" u="none" strike="noStrike" kern="1200" baseline="0" dirty="0" err="1" smtClean="0">
                <a:solidFill>
                  <a:schemeClr val="tx1"/>
                </a:solidFill>
                <a:latin typeface="+mn-lt"/>
                <a:ea typeface="+mn-ea"/>
                <a:cs typeface="+mn-cs"/>
              </a:rPr>
              <a:t>scenarios</a:t>
            </a:r>
            <a:r>
              <a:rPr lang="pt-BR" sz="1200" b="0" i="0" u="none" strike="noStrike" kern="1200" baseline="0" dirty="0" smtClean="0">
                <a:solidFill>
                  <a:schemeClr val="tx1"/>
                </a:solidFill>
                <a:latin typeface="+mn-lt"/>
                <a:ea typeface="+mn-ea"/>
                <a:cs typeface="+mn-cs"/>
              </a:rPr>
              <a:t>.</a:t>
            </a:r>
          </a:p>
          <a:p>
            <a:pPr algn="just"/>
            <a:r>
              <a:rPr lang="en-US" sz="1200" b="0" i="0" u="none" strike="noStrike" kern="1200" baseline="0" dirty="0" smtClean="0">
                <a:solidFill>
                  <a:schemeClr val="tx1"/>
                </a:solidFill>
                <a:latin typeface="+mn-lt"/>
                <a:ea typeface="+mn-ea"/>
                <a:cs typeface="+mn-cs"/>
              </a:rPr>
              <a:t>Below: maps of temperature changes in 2016–2035, 2046–2065 and 2081–2100 with respect to 1986–2005  in the RCP4.5 scenario. For each point, the 25th, 50th and 75th percentile of the distribution of the CMIP5  ensemble are shown, this includes both natural variability and inter-model spread. Hatching denotes areas where the 20-yr mean differences of the percentiles are less than the standard deviation of model-estimated present-day natural variability of 20-yr mean differences.</a:t>
            </a:r>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17</a:t>
            </a:fld>
            <a:endParaRPr lang="pt-BR"/>
          </a:p>
        </p:txBody>
      </p:sp>
    </p:spTree>
    <p:extLst>
      <p:ext uri="{BB962C8B-B14F-4D97-AF65-F5344CB8AC3E}">
        <p14:creationId xmlns:p14="http://schemas.microsoft.com/office/powerpoint/2010/main" xmlns="" val="27865958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r>
              <a:rPr lang="en-US" sz="1200" b="0" i="0" u="none" strike="noStrike" kern="1200" baseline="0" dirty="0" smtClean="0">
                <a:solidFill>
                  <a:schemeClr val="tx1"/>
                </a:solidFill>
                <a:latin typeface="+mn-lt"/>
                <a:ea typeface="+mn-ea"/>
                <a:cs typeface="+mn-cs"/>
              </a:rPr>
              <a:t>Figure AI.34: Top left: time 3 series of relative change relative to 1986–2005 in precipitation averaged over land grid points in the West Coast of South America (79.7W,1.2S; 66.4W,20S; 72.1W,50S; 67.3W56.7S; 82.0W 56.7S; 82.2W,0.5N) in October–March. Top right: same for land grid points in Southeastern South </a:t>
            </a:r>
            <a:r>
              <a:rPr lang="pl-PL" sz="1200" b="0" i="0" u="none" strike="noStrike" kern="1200" baseline="0" dirty="0" smtClean="0">
                <a:solidFill>
                  <a:schemeClr val="tx1"/>
                </a:solidFill>
                <a:latin typeface="+mn-lt"/>
                <a:ea typeface="+mn-ea"/>
                <a:cs typeface="+mn-cs"/>
              </a:rPr>
              <a:t>America (39.4W,20S; 39.4W,56.6S; 67.3W,56.7S; 72.1W,50S; 66W,20S). Thin lines denote one en7</a:t>
            </a:r>
            <a:r>
              <a:rPr lang="pt-BR"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semble</a:t>
            </a:r>
            <a:r>
              <a:rPr lang="en-US" sz="1200" b="0" i="0" u="none" strike="noStrike" kern="1200" baseline="0" dirty="0" smtClean="0">
                <a:solidFill>
                  <a:schemeClr val="tx1"/>
                </a:solidFill>
                <a:latin typeface="+mn-lt"/>
                <a:ea typeface="+mn-ea"/>
                <a:cs typeface="+mn-cs"/>
              </a:rPr>
              <a:t> member per model, thick lines the CMIP5 multi-model mean. On the right-hand side the 5th, 25th, 50</a:t>
            </a:r>
            <a:r>
              <a:rPr lang="en-US" sz="1200" b="0" i="0" u="none" strike="noStrike" kern="1200" baseline="30000" dirty="0" smtClean="0">
                <a:solidFill>
                  <a:schemeClr val="tx1"/>
                </a:solidFill>
                <a:latin typeface="+mn-lt"/>
                <a:ea typeface="+mn-ea"/>
                <a:cs typeface="+mn-cs"/>
              </a:rPr>
              <a:t>th</a:t>
            </a:r>
            <a:r>
              <a:rPr lang="en-US" sz="1200" b="0" i="0" u="none" strike="noStrike" kern="1200" baseline="0" dirty="0" smtClean="0">
                <a:solidFill>
                  <a:schemeClr val="tx1"/>
                </a:solidFill>
                <a:latin typeface="+mn-lt"/>
                <a:ea typeface="+mn-ea"/>
                <a:cs typeface="+mn-cs"/>
              </a:rPr>
              <a:t>  (median), 75th and 95th percentiles of the distribution of 20-yr mean changes are given for 2081–2100 in the </a:t>
            </a:r>
            <a:r>
              <a:rPr lang="pt-BR" sz="1200" b="0" i="0" u="none" strike="noStrike" kern="1200" baseline="0" dirty="0" smtClean="0">
                <a:solidFill>
                  <a:schemeClr val="tx1"/>
                </a:solidFill>
                <a:latin typeface="+mn-lt"/>
                <a:ea typeface="+mn-ea"/>
                <a:cs typeface="+mn-cs"/>
              </a:rPr>
              <a:t>four </a:t>
            </a:r>
            <a:r>
              <a:rPr lang="pt-BR" sz="1200" b="0" i="0" u="none" strike="noStrike" kern="1200" baseline="0" dirty="0" err="1" smtClean="0">
                <a:solidFill>
                  <a:schemeClr val="tx1"/>
                </a:solidFill>
                <a:latin typeface="+mn-lt"/>
                <a:ea typeface="+mn-ea"/>
                <a:cs typeface="+mn-cs"/>
              </a:rPr>
              <a:t>RCP</a:t>
            </a:r>
            <a:r>
              <a:rPr lang="pt-BR" sz="1200" b="0" i="0" u="none" strike="noStrike" kern="1200" baseline="0" dirty="0" smtClean="0">
                <a:solidFill>
                  <a:schemeClr val="tx1"/>
                </a:solidFill>
                <a:latin typeface="+mn-lt"/>
                <a:ea typeface="+mn-ea"/>
                <a:cs typeface="+mn-cs"/>
              </a:rPr>
              <a:t> </a:t>
            </a:r>
            <a:r>
              <a:rPr lang="pt-BR" sz="1200" b="0" i="0" u="none" strike="noStrike" kern="1200" baseline="0" dirty="0" err="1" smtClean="0">
                <a:solidFill>
                  <a:schemeClr val="tx1"/>
                </a:solidFill>
                <a:latin typeface="+mn-lt"/>
                <a:ea typeface="+mn-ea"/>
                <a:cs typeface="+mn-cs"/>
              </a:rPr>
              <a:t>scenarios</a:t>
            </a:r>
            <a:r>
              <a:rPr lang="pt-BR" sz="1200" b="0" i="0" u="none" strike="noStrike" kern="1200" baseline="0" dirty="0" smtClean="0">
                <a:solidFill>
                  <a:schemeClr val="tx1"/>
                </a:solidFill>
                <a:latin typeface="+mn-lt"/>
                <a:ea typeface="+mn-ea"/>
                <a:cs typeface="+mn-cs"/>
              </a:rPr>
              <a:t>.</a:t>
            </a:r>
          </a:p>
          <a:p>
            <a:pPr algn="just"/>
            <a:r>
              <a:rPr lang="en-US" sz="1200" b="0" i="0" u="none" strike="noStrike" kern="1200" baseline="0" dirty="0" smtClean="0">
                <a:solidFill>
                  <a:schemeClr val="tx1"/>
                </a:solidFill>
                <a:latin typeface="+mn-lt"/>
                <a:ea typeface="+mn-ea"/>
                <a:cs typeface="+mn-cs"/>
              </a:rPr>
              <a:t>Below: maps of precipitation changes in 2016–2035, 2046–2065 and 2081–2100 with respect to 1986–2005 in the RCP4.5 scenario. For each point, the 25th, 50th and 75th percentile of the distribution of the CMIP5 ensemble are shown, this includes both natural variability and inter-model spread. Hatching denotes areas where the 20-yr mean differences of the percentiles are less than the standard deviation of model-estimated present-day natural variability of 20-yr mean differences.</a:t>
            </a:r>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18</a:t>
            </a:fld>
            <a:endParaRPr lang="pt-BR"/>
          </a:p>
        </p:txBody>
      </p:sp>
    </p:spTree>
    <p:extLst>
      <p:ext uri="{BB962C8B-B14F-4D97-AF65-F5344CB8AC3E}">
        <p14:creationId xmlns:p14="http://schemas.microsoft.com/office/powerpoint/2010/main" xmlns="" val="200417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r>
              <a:rPr lang="en-US" sz="1200" b="0" i="0" u="none" strike="noStrike" kern="1200" baseline="0" dirty="0" smtClean="0">
                <a:solidFill>
                  <a:schemeClr val="tx1"/>
                </a:solidFill>
                <a:latin typeface="+mn-lt"/>
                <a:ea typeface="+mn-ea"/>
                <a:cs typeface="+mn-cs"/>
              </a:rPr>
              <a:t>Figure AI.35: Top left: time 3 series of relative change relative to 1986–2005 in precipitation averaged over land grid points in the West Coast of South America (79.7W,1.2S; 66.4W,20S; 72.1W,50S; 67.3W56.7S; 82.0W 56.7S; 82.2W,0.5N) in April–September. Top right: same for land grid points in Southeastern </a:t>
            </a:r>
            <a:r>
              <a:rPr lang="pt-BR" sz="1200" b="0" i="0" u="none" strike="noStrike" kern="1200" baseline="0" dirty="0" smtClean="0">
                <a:solidFill>
                  <a:schemeClr val="tx1"/>
                </a:solidFill>
                <a:latin typeface="+mn-lt"/>
                <a:ea typeface="+mn-ea"/>
                <a:cs typeface="+mn-cs"/>
              </a:rPr>
              <a:t>South </a:t>
            </a:r>
            <a:r>
              <a:rPr lang="pt-BR" sz="1200" b="0" i="0" u="none" strike="noStrike" kern="1200" baseline="0" dirty="0" err="1" smtClean="0">
                <a:solidFill>
                  <a:schemeClr val="tx1"/>
                </a:solidFill>
                <a:latin typeface="+mn-lt"/>
                <a:ea typeface="+mn-ea"/>
                <a:cs typeface="+mn-cs"/>
              </a:rPr>
              <a:t>America</a:t>
            </a:r>
            <a:r>
              <a:rPr lang="pt-BR" sz="1200" b="0" i="0" u="none" strike="noStrike" kern="1200" baseline="0" dirty="0" smtClean="0">
                <a:solidFill>
                  <a:schemeClr val="tx1"/>
                </a:solidFill>
                <a:latin typeface="+mn-lt"/>
                <a:ea typeface="+mn-ea"/>
                <a:cs typeface="+mn-cs"/>
              </a:rPr>
              <a:t> (39.4W,20S; 39.4W,56.6S; 67.3W,56.7S; 72.1W,50S; 66W,20S). </a:t>
            </a:r>
            <a:r>
              <a:rPr lang="pt-BR" sz="1200" b="0" i="0" u="none" strike="noStrike" kern="1200" baseline="0" dirty="0" err="1" smtClean="0">
                <a:solidFill>
                  <a:schemeClr val="tx1"/>
                </a:solidFill>
                <a:latin typeface="+mn-lt"/>
                <a:ea typeface="+mn-ea"/>
                <a:cs typeface="+mn-cs"/>
              </a:rPr>
              <a:t>Thin</a:t>
            </a:r>
            <a:r>
              <a:rPr lang="pt-BR" sz="1200" b="0" i="0" u="none" strike="noStrike" kern="1200" baseline="0" dirty="0" smtClean="0">
                <a:solidFill>
                  <a:schemeClr val="tx1"/>
                </a:solidFill>
                <a:latin typeface="+mn-lt"/>
                <a:ea typeface="+mn-ea"/>
                <a:cs typeface="+mn-cs"/>
              </a:rPr>
              <a:t> </a:t>
            </a:r>
            <a:r>
              <a:rPr lang="pt-BR" sz="1200" b="0" i="0" u="none" strike="noStrike" kern="1200" baseline="0" dirty="0" err="1" smtClean="0">
                <a:solidFill>
                  <a:schemeClr val="tx1"/>
                </a:solidFill>
                <a:latin typeface="+mn-lt"/>
                <a:ea typeface="+mn-ea"/>
                <a:cs typeface="+mn-cs"/>
              </a:rPr>
              <a:t>lines</a:t>
            </a:r>
            <a:r>
              <a:rPr lang="pt-BR" sz="1200" b="0" i="0" u="none" strike="noStrike" kern="1200" baseline="0" dirty="0" smtClean="0">
                <a:solidFill>
                  <a:schemeClr val="tx1"/>
                </a:solidFill>
                <a:latin typeface="+mn-lt"/>
                <a:ea typeface="+mn-ea"/>
                <a:cs typeface="+mn-cs"/>
              </a:rPr>
              <a:t> denote </a:t>
            </a:r>
            <a:r>
              <a:rPr lang="en-US" sz="1200" b="0" i="0" u="none" strike="noStrike" kern="1200" baseline="0" dirty="0" smtClean="0">
                <a:solidFill>
                  <a:schemeClr val="tx1"/>
                </a:solidFill>
                <a:latin typeface="+mn-lt"/>
                <a:ea typeface="+mn-ea"/>
                <a:cs typeface="+mn-cs"/>
              </a:rPr>
              <a:t>one ensemble member per model, thick lines the CMIP5 multi-model mean. On the right-hand side the 5th, 25th, 50th (median), 75th and 95th percentiles of the distribution of 20-yr mean changes are given for 2081–2100 in the four </a:t>
            </a:r>
            <a:r>
              <a:rPr lang="en-US" sz="1200" b="0" i="0" u="none" strike="noStrike" kern="1200" baseline="0" dirty="0" err="1" smtClean="0">
                <a:solidFill>
                  <a:schemeClr val="tx1"/>
                </a:solidFill>
                <a:latin typeface="+mn-lt"/>
                <a:ea typeface="+mn-ea"/>
                <a:cs typeface="+mn-cs"/>
              </a:rPr>
              <a:t>RCP</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cenarios</a:t>
            </a:r>
            <a:r>
              <a:rPr lang="en-US" sz="1200" b="0" i="0" u="none" strike="noStrike" kern="1200" baseline="0" dirty="0" smtClean="0">
                <a:solidFill>
                  <a:schemeClr val="tx1"/>
                </a:solidFill>
                <a:latin typeface="+mn-lt"/>
                <a:ea typeface="+mn-ea"/>
                <a:cs typeface="+mn-cs"/>
              </a:rPr>
              <a:t>. Below: maps of precipitation changes in 2016–2035, 2046–2065 and 2081–2100 with respect to 1986–2005  in the RCP4.5 scenario. For each point, the 25th, 50th and 75th percentile of the distribution of the CMIP5 ensemble are shown, this includes both natural variability and inter-model spread. Hatching denotes areas where the 20-yr mean differences of the percentiles are less than the standard deviation of model-estimated  resent-day natural variability of 20-yr mean differences.</a:t>
            </a:r>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19</a:t>
            </a:fld>
            <a:endParaRPr lang="pt-BR"/>
          </a:p>
        </p:txBody>
      </p:sp>
    </p:spTree>
    <p:extLst>
      <p:ext uri="{BB962C8B-B14F-4D97-AF65-F5344CB8AC3E}">
        <p14:creationId xmlns:p14="http://schemas.microsoft.com/office/powerpoint/2010/main" xmlns="" val="40725253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r>
              <a:rPr lang="en-US" sz="1200" b="0" i="0" u="none" strike="noStrike" kern="1200" baseline="0" dirty="0" smtClean="0">
                <a:solidFill>
                  <a:schemeClr val="tx1"/>
                </a:solidFill>
                <a:latin typeface="+mn-lt"/>
                <a:ea typeface="+mn-ea"/>
                <a:cs typeface="+mn-cs"/>
              </a:rPr>
              <a:t>Figure AI.28: Top 3 left: time series of temperature change relative to 1986–2005 averaged over land grid points  in the Amazon (20S,66.4W; 1.24S,79.7W; 11.4S,68.8W; 11.44S,50W; 20S,50W) in December– February. Top right: same for land grid points in North-East Brazil (20S–</a:t>
            </a:r>
            <a:r>
              <a:rPr lang="en-US" sz="1200" b="0" i="0" u="none" strike="noStrike" kern="1200" baseline="0" dirty="0" err="1" smtClean="0">
                <a:solidFill>
                  <a:schemeClr val="tx1"/>
                </a:solidFill>
                <a:latin typeface="+mn-lt"/>
                <a:ea typeface="+mn-ea"/>
                <a:cs typeface="+mn-cs"/>
              </a:rPr>
              <a:t>EQ</a:t>
            </a:r>
            <a:r>
              <a:rPr lang="en-US" sz="1200" b="0" i="0" u="none" strike="noStrike" kern="1200" baseline="0" dirty="0" smtClean="0">
                <a:solidFill>
                  <a:schemeClr val="tx1"/>
                </a:solidFill>
                <a:latin typeface="+mn-lt"/>
                <a:ea typeface="+mn-ea"/>
                <a:cs typeface="+mn-cs"/>
              </a:rPr>
              <a:t>, 50–34W). Thin lines de note one ensemble member per model, thick lines the CMIP5 multi-model mean. On the right-hand side the  5th, 25th, 50th (median), 75th and 95th percentiles of the distribution of 20-yr mean changes are given for  2081–2100 in the four </a:t>
            </a:r>
            <a:r>
              <a:rPr lang="en-US" sz="1200" b="0" i="0" u="none" strike="noStrike" kern="1200" baseline="0" dirty="0" err="1" smtClean="0">
                <a:solidFill>
                  <a:schemeClr val="tx1"/>
                </a:solidFill>
                <a:latin typeface="+mn-lt"/>
                <a:ea typeface="+mn-ea"/>
                <a:cs typeface="+mn-cs"/>
              </a:rPr>
              <a:t>RCP</a:t>
            </a:r>
            <a:r>
              <a:rPr lang="en-US" sz="1200" b="0" i="0" u="none" strike="noStrike" kern="1200" baseline="0" dirty="0" smtClean="0">
                <a:solidFill>
                  <a:schemeClr val="tx1"/>
                </a:solidFill>
                <a:latin typeface="+mn-lt"/>
                <a:ea typeface="+mn-ea"/>
                <a:cs typeface="+mn-cs"/>
              </a:rPr>
              <a:t> scenarios.</a:t>
            </a:r>
          </a:p>
          <a:p>
            <a:pPr algn="just"/>
            <a:r>
              <a:rPr lang="en-US" sz="1200" b="0" i="0" u="none" strike="noStrike" kern="1200" baseline="0" dirty="0" smtClean="0">
                <a:solidFill>
                  <a:schemeClr val="tx1"/>
                </a:solidFill>
                <a:latin typeface="+mn-lt"/>
                <a:ea typeface="+mn-ea"/>
                <a:cs typeface="+mn-cs"/>
              </a:rPr>
              <a:t> Below: maps of temperature changes in 2016–2035, 2046–2065 and 2081–2100 with respect to 1986–2005  in the RCP4.5 scenario. For each point, the 25th, 50th and 75th percentile of the distribution of the CMIP5  ensemble are shown, this includes both natural variability and inter-model spread. Hatching denotes areas  where the 20-yr mean differences of the percentiles are less than the standard deviation of model-estimated  present-day natural variability of 20-yr mean differences.</a:t>
            </a:r>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20</a:t>
            </a:fld>
            <a:endParaRPr lang="pt-BR"/>
          </a:p>
        </p:txBody>
      </p:sp>
    </p:spTree>
    <p:extLst>
      <p:ext uri="{BB962C8B-B14F-4D97-AF65-F5344CB8AC3E}">
        <p14:creationId xmlns:p14="http://schemas.microsoft.com/office/powerpoint/2010/main" xmlns="" val="2909188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r>
              <a:rPr lang="en-US" sz="1200" b="0" i="0" u="none" strike="noStrike" kern="1200" baseline="0" dirty="0" smtClean="0">
                <a:solidFill>
                  <a:schemeClr val="tx1"/>
                </a:solidFill>
                <a:latin typeface="+mn-lt"/>
                <a:ea typeface="+mn-ea"/>
                <a:cs typeface="+mn-cs"/>
              </a:rPr>
              <a:t>Figure AI.29: Top 3 left: time series of temperature change relative to 1986–2005 averaged over land grid  points in the Amazon (20S,66.4W; 1.24S,79.7W; 11.4S,68.8W; 11.44S,50W; 20S,50W) in June–August. Top right: same for land grid points in North-East Brazil (20S–</a:t>
            </a:r>
            <a:r>
              <a:rPr lang="en-US" sz="1200" b="0" i="0" u="none" strike="noStrike" kern="1200" baseline="0" dirty="0" err="1" smtClean="0">
                <a:solidFill>
                  <a:schemeClr val="tx1"/>
                </a:solidFill>
                <a:latin typeface="+mn-lt"/>
                <a:ea typeface="+mn-ea"/>
                <a:cs typeface="+mn-cs"/>
              </a:rPr>
              <a:t>EQ</a:t>
            </a:r>
            <a:r>
              <a:rPr lang="en-US" sz="1200" b="0" i="0" u="none" strike="noStrike" kern="1200" baseline="0" dirty="0" smtClean="0">
                <a:solidFill>
                  <a:schemeClr val="tx1"/>
                </a:solidFill>
                <a:latin typeface="+mn-lt"/>
                <a:ea typeface="+mn-ea"/>
                <a:cs typeface="+mn-cs"/>
              </a:rPr>
              <a:t>, 50–34W). Thin lines denote  one ensemble member per model, thick lines the CMIP5 multi-model mean. On the right-hand side the 5th,  25th, 50th (median), 75th and 95th percentiles of the distribution of 20-yr mean changes are given for 2081–  2100 in the four </a:t>
            </a:r>
            <a:r>
              <a:rPr lang="en-US" sz="1200" b="0" i="0" u="none" strike="noStrike" kern="1200" baseline="0" dirty="0" err="1" smtClean="0">
                <a:solidFill>
                  <a:schemeClr val="tx1"/>
                </a:solidFill>
                <a:latin typeface="+mn-lt"/>
                <a:ea typeface="+mn-ea"/>
                <a:cs typeface="+mn-cs"/>
              </a:rPr>
              <a:t>RCP</a:t>
            </a:r>
            <a:r>
              <a:rPr lang="en-US" sz="1200" b="0" i="0" u="none" strike="noStrike" kern="1200" baseline="0" dirty="0" smtClean="0">
                <a:solidFill>
                  <a:schemeClr val="tx1"/>
                </a:solidFill>
                <a:latin typeface="+mn-lt"/>
                <a:ea typeface="+mn-ea"/>
                <a:cs typeface="+mn-cs"/>
              </a:rPr>
              <a:t> scenarios.</a:t>
            </a:r>
          </a:p>
          <a:p>
            <a:pPr algn="just"/>
            <a:r>
              <a:rPr lang="en-US" sz="1200" b="0" i="0" u="none" strike="noStrike" kern="1200" baseline="0" dirty="0" smtClean="0">
                <a:solidFill>
                  <a:schemeClr val="tx1"/>
                </a:solidFill>
                <a:latin typeface="+mn-lt"/>
                <a:ea typeface="+mn-ea"/>
                <a:cs typeface="+mn-cs"/>
              </a:rPr>
              <a:t> Below: maps of temperature changes in 2016–2035, 2046–2065 and 2081–2100 with respect to 1986–2005  in the RCP4.5 scenario. For each point, the 25th, 50th and 75th percentile of the distribution of the CMIP5  ensemble are shown, this includes both natural variability and inter-model spread. Hatching denotes areas  where the 20-yr mean differences of the percentiles are less than the standard deviation of model-estimated  present-day natural variability of 20-yr mean differences.</a:t>
            </a:r>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21</a:t>
            </a:fld>
            <a:endParaRPr lang="pt-BR"/>
          </a:p>
        </p:txBody>
      </p:sp>
    </p:spTree>
    <p:extLst>
      <p:ext uri="{BB962C8B-B14F-4D97-AF65-F5344CB8AC3E}">
        <p14:creationId xmlns:p14="http://schemas.microsoft.com/office/powerpoint/2010/main" xmlns="" val="6207208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r>
              <a:rPr lang="en-US" sz="1200" b="0" i="0" u="none" strike="noStrike" kern="1200" baseline="0" dirty="0" smtClean="0">
                <a:solidFill>
                  <a:schemeClr val="tx1"/>
                </a:solidFill>
                <a:latin typeface="+mn-lt"/>
                <a:ea typeface="+mn-ea"/>
                <a:cs typeface="+mn-cs"/>
              </a:rPr>
              <a:t>Figure AI.30: Top left: time 3 series of relative change relative to 1986–2005 in precipitation averaged over </a:t>
            </a:r>
            <a:r>
              <a:rPr lang="pt-BR" sz="1200" b="0" i="0" u="none" strike="noStrike" kern="1200" baseline="0" dirty="0" smtClean="0">
                <a:solidFill>
                  <a:schemeClr val="tx1"/>
                </a:solidFill>
                <a:latin typeface="+mn-lt"/>
                <a:ea typeface="+mn-ea"/>
                <a:cs typeface="+mn-cs"/>
              </a:rPr>
              <a:t> </a:t>
            </a:r>
            <a:r>
              <a:rPr lang="pt-BR" sz="1200" b="0" i="0" u="none" strike="noStrike" kern="1200" baseline="0" dirty="0" err="1" smtClean="0">
                <a:solidFill>
                  <a:schemeClr val="tx1"/>
                </a:solidFill>
                <a:latin typeface="+mn-lt"/>
                <a:ea typeface="+mn-ea"/>
                <a:cs typeface="+mn-cs"/>
              </a:rPr>
              <a:t>land</a:t>
            </a:r>
            <a:r>
              <a:rPr lang="pt-BR" sz="1200" b="0" i="0" u="none" strike="noStrike" kern="1200" baseline="0" dirty="0" smtClean="0">
                <a:solidFill>
                  <a:schemeClr val="tx1"/>
                </a:solidFill>
                <a:latin typeface="+mn-lt"/>
                <a:ea typeface="+mn-ea"/>
                <a:cs typeface="+mn-cs"/>
              </a:rPr>
              <a:t> grid points in </a:t>
            </a:r>
            <a:r>
              <a:rPr lang="pt-BR" sz="1200" b="0" i="0" u="none" strike="noStrike" kern="1200" baseline="0" dirty="0" err="1" smtClean="0">
                <a:solidFill>
                  <a:schemeClr val="tx1"/>
                </a:solidFill>
                <a:latin typeface="+mn-lt"/>
                <a:ea typeface="+mn-ea"/>
                <a:cs typeface="+mn-cs"/>
              </a:rPr>
              <a:t>the</a:t>
            </a:r>
            <a:r>
              <a:rPr lang="pt-BR" sz="1200" b="0" i="0" u="none" strike="noStrike" kern="1200" baseline="0" dirty="0" smtClean="0">
                <a:solidFill>
                  <a:schemeClr val="tx1"/>
                </a:solidFill>
                <a:latin typeface="+mn-lt"/>
                <a:ea typeface="+mn-ea"/>
                <a:cs typeface="+mn-cs"/>
              </a:rPr>
              <a:t> </a:t>
            </a:r>
            <a:r>
              <a:rPr lang="pt-BR" sz="1200" b="0" i="0" u="none" strike="noStrike" kern="1200" baseline="0" dirty="0" err="1" smtClean="0">
                <a:solidFill>
                  <a:schemeClr val="tx1"/>
                </a:solidFill>
                <a:latin typeface="+mn-lt"/>
                <a:ea typeface="+mn-ea"/>
                <a:cs typeface="+mn-cs"/>
              </a:rPr>
              <a:t>Amazon</a:t>
            </a:r>
            <a:r>
              <a:rPr lang="pt-BR" sz="1200" b="0" i="0" u="none" strike="noStrike" kern="1200" baseline="0" dirty="0" smtClean="0">
                <a:solidFill>
                  <a:schemeClr val="tx1"/>
                </a:solidFill>
                <a:latin typeface="+mn-lt"/>
                <a:ea typeface="+mn-ea"/>
                <a:cs typeface="+mn-cs"/>
              </a:rPr>
              <a:t> (20S,66.4W; 1.24S,79.7W; 11.4S,68.8W; 11.44S,50W; 20S,50W) in </a:t>
            </a:r>
            <a:r>
              <a:rPr lang="en-US" sz="1200" b="0" i="0" u="none" strike="noStrike" kern="1200" baseline="0" dirty="0" smtClean="0">
                <a:solidFill>
                  <a:schemeClr val="tx1"/>
                </a:solidFill>
                <a:latin typeface="+mn-lt"/>
                <a:ea typeface="+mn-ea"/>
                <a:cs typeface="+mn-cs"/>
              </a:rPr>
              <a:t> October–March. Top right: same for land grid points in North-East Brazil (20S–</a:t>
            </a:r>
            <a:r>
              <a:rPr lang="en-US" sz="1200" b="0" i="0" u="none" strike="noStrike" kern="1200" baseline="0" dirty="0" err="1" smtClean="0">
                <a:solidFill>
                  <a:schemeClr val="tx1"/>
                </a:solidFill>
                <a:latin typeface="+mn-lt"/>
                <a:ea typeface="+mn-ea"/>
                <a:cs typeface="+mn-cs"/>
              </a:rPr>
              <a:t>EQ</a:t>
            </a:r>
            <a:r>
              <a:rPr lang="en-US" sz="1200" b="0" i="0" u="none" strike="noStrike" kern="1200" baseline="0" dirty="0" smtClean="0">
                <a:solidFill>
                  <a:schemeClr val="tx1"/>
                </a:solidFill>
                <a:latin typeface="+mn-lt"/>
                <a:ea typeface="+mn-ea"/>
                <a:cs typeface="+mn-cs"/>
              </a:rPr>
              <a:t>, 50–34W). Thin lines  denote one ensemble member per model, thick lines the CMIP5 multi-model mean. On the right-hand side  the 5th, 25th, 50th (median), 75th and 95th percentiles of the distribution of 20-yr mean changes are given for  2081–2100 in the four </a:t>
            </a:r>
            <a:r>
              <a:rPr lang="en-US" sz="1200" b="0" i="0" u="none" strike="noStrike" kern="1200" baseline="0" dirty="0" err="1" smtClean="0">
                <a:solidFill>
                  <a:schemeClr val="tx1"/>
                </a:solidFill>
                <a:latin typeface="+mn-lt"/>
                <a:ea typeface="+mn-ea"/>
                <a:cs typeface="+mn-cs"/>
              </a:rPr>
              <a:t>RCP</a:t>
            </a:r>
            <a:r>
              <a:rPr lang="en-US" sz="1200" b="0" i="0" u="none" strike="noStrike" kern="1200" baseline="0" dirty="0" smtClean="0">
                <a:solidFill>
                  <a:schemeClr val="tx1"/>
                </a:solidFill>
                <a:latin typeface="+mn-lt"/>
                <a:ea typeface="+mn-ea"/>
                <a:cs typeface="+mn-cs"/>
              </a:rPr>
              <a:t> scenarios.</a:t>
            </a:r>
          </a:p>
          <a:p>
            <a:pPr algn="just"/>
            <a:r>
              <a:rPr lang="en-US" sz="1200" b="0" i="0" u="none" strike="noStrike" kern="1200" baseline="0" dirty="0" smtClean="0">
                <a:solidFill>
                  <a:schemeClr val="tx1"/>
                </a:solidFill>
                <a:latin typeface="+mn-lt"/>
                <a:ea typeface="+mn-ea"/>
                <a:cs typeface="+mn-cs"/>
              </a:rPr>
              <a:t> Below: maps of precipitation changes in 2016–2035, 2046–2065 and 2081–2100 with respect to 1986–2005  in the RCP4.5 scenario. For each point, the 25th, 50th and 75th percentile of the distribution of the CMIP5  ensemble are shown, this includes both natural variability and inter-model spread. Hatching denotes areas  where the 20-yr mean differences of the percentiles are less than the standard deviation of model-estimated  present-day natural variability of 20-yr mean differences.</a:t>
            </a:r>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22</a:t>
            </a:fld>
            <a:endParaRPr lang="pt-BR"/>
          </a:p>
        </p:txBody>
      </p:sp>
    </p:spTree>
    <p:extLst>
      <p:ext uri="{BB962C8B-B14F-4D97-AF65-F5344CB8AC3E}">
        <p14:creationId xmlns:p14="http://schemas.microsoft.com/office/powerpoint/2010/main" xmlns="" val="2625052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SPM.2: </a:t>
            </a:r>
            <a:r>
              <a:rPr lang="en-US" sz="1200" b="0" i="0" u="none" strike="noStrike" kern="1200" baseline="0" dirty="0" smtClean="0">
                <a:solidFill>
                  <a:schemeClr val="tx1"/>
                </a:solidFill>
                <a:latin typeface="+mn-lt"/>
                <a:ea typeface="+mn-ea"/>
                <a:cs typeface="+mn-cs"/>
              </a:rPr>
              <a:t>Maps of observed precipitation change from 1901 to 2010 and from 1951 to 2010 (trends calculated using the same criteria as in Figure SPM.1b) from one data set. </a:t>
            </a:r>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4</a:t>
            </a:fld>
            <a:endParaRPr lang="pt-BR"/>
          </a:p>
        </p:txBody>
      </p:sp>
    </p:spTree>
    <p:extLst>
      <p:ext uri="{BB962C8B-B14F-4D97-AF65-F5344CB8AC3E}">
        <p14:creationId xmlns:p14="http://schemas.microsoft.com/office/powerpoint/2010/main" xmlns="" val="20192674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r>
              <a:rPr lang="en-US" sz="1200" b="0" i="0" u="none" strike="noStrike" kern="1200" baseline="0" dirty="0" smtClean="0">
                <a:solidFill>
                  <a:schemeClr val="tx1"/>
                </a:solidFill>
                <a:latin typeface="+mn-lt"/>
                <a:ea typeface="+mn-ea"/>
                <a:cs typeface="+mn-cs"/>
              </a:rPr>
              <a:t>Figure AI.31: Top left: time 3 series of relative change relative to 1986–2005 in precipitation averaged over </a:t>
            </a:r>
            <a:r>
              <a:rPr lang="pt-BR" sz="1200" b="0" i="0" u="none" strike="noStrike" kern="1200" baseline="0" dirty="0" smtClean="0">
                <a:solidFill>
                  <a:schemeClr val="tx1"/>
                </a:solidFill>
                <a:latin typeface="+mn-lt"/>
                <a:ea typeface="+mn-ea"/>
                <a:cs typeface="+mn-cs"/>
              </a:rPr>
              <a:t> </a:t>
            </a:r>
            <a:r>
              <a:rPr lang="pt-BR" sz="1200" b="0" i="0" u="none" strike="noStrike" kern="1200" baseline="0" dirty="0" err="1" smtClean="0">
                <a:solidFill>
                  <a:schemeClr val="tx1"/>
                </a:solidFill>
                <a:latin typeface="+mn-lt"/>
                <a:ea typeface="+mn-ea"/>
                <a:cs typeface="+mn-cs"/>
              </a:rPr>
              <a:t>land</a:t>
            </a:r>
            <a:r>
              <a:rPr lang="pt-BR" sz="1200" b="0" i="0" u="none" strike="noStrike" kern="1200" baseline="0" dirty="0" smtClean="0">
                <a:solidFill>
                  <a:schemeClr val="tx1"/>
                </a:solidFill>
                <a:latin typeface="+mn-lt"/>
                <a:ea typeface="+mn-ea"/>
                <a:cs typeface="+mn-cs"/>
              </a:rPr>
              <a:t> grid points in </a:t>
            </a:r>
            <a:r>
              <a:rPr lang="pt-BR" sz="1200" b="0" i="0" u="none" strike="noStrike" kern="1200" baseline="0" dirty="0" err="1" smtClean="0">
                <a:solidFill>
                  <a:schemeClr val="tx1"/>
                </a:solidFill>
                <a:latin typeface="+mn-lt"/>
                <a:ea typeface="+mn-ea"/>
                <a:cs typeface="+mn-cs"/>
              </a:rPr>
              <a:t>the</a:t>
            </a:r>
            <a:r>
              <a:rPr lang="pt-BR" sz="1200" b="0" i="0" u="none" strike="noStrike" kern="1200" baseline="0" dirty="0" smtClean="0">
                <a:solidFill>
                  <a:schemeClr val="tx1"/>
                </a:solidFill>
                <a:latin typeface="+mn-lt"/>
                <a:ea typeface="+mn-ea"/>
                <a:cs typeface="+mn-cs"/>
              </a:rPr>
              <a:t> </a:t>
            </a:r>
            <a:r>
              <a:rPr lang="pt-BR" sz="1200" b="0" i="0" u="none" strike="noStrike" kern="1200" baseline="0" dirty="0" err="1" smtClean="0">
                <a:solidFill>
                  <a:schemeClr val="tx1"/>
                </a:solidFill>
                <a:latin typeface="+mn-lt"/>
                <a:ea typeface="+mn-ea"/>
                <a:cs typeface="+mn-cs"/>
              </a:rPr>
              <a:t>Amazon</a:t>
            </a:r>
            <a:r>
              <a:rPr lang="pt-BR" sz="1200" b="0" i="0" u="none" strike="noStrike" kern="1200" baseline="0" dirty="0" smtClean="0">
                <a:solidFill>
                  <a:schemeClr val="tx1"/>
                </a:solidFill>
                <a:latin typeface="+mn-lt"/>
                <a:ea typeface="+mn-ea"/>
                <a:cs typeface="+mn-cs"/>
              </a:rPr>
              <a:t> (20S,66.4W; 1.24S,79.7W; 11.4S,68.8W; 11.44S,50W; 20S,50W) in </a:t>
            </a:r>
            <a:r>
              <a:rPr lang="en-US" sz="1200" b="0" i="0" u="none" strike="noStrike" kern="1200" baseline="0" dirty="0" smtClean="0">
                <a:solidFill>
                  <a:schemeClr val="tx1"/>
                </a:solidFill>
                <a:latin typeface="+mn-lt"/>
                <a:ea typeface="+mn-ea"/>
                <a:cs typeface="+mn-cs"/>
              </a:rPr>
              <a:t> April– September. Top right: same for land grid points in North-East Brazil (20S–</a:t>
            </a:r>
            <a:r>
              <a:rPr lang="en-US" sz="1200" b="0" i="0" u="none" strike="noStrike" kern="1200" baseline="0" dirty="0" err="1" smtClean="0">
                <a:solidFill>
                  <a:schemeClr val="tx1"/>
                </a:solidFill>
                <a:latin typeface="+mn-lt"/>
                <a:ea typeface="+mn-ea"/>
                <a:cs typeface="+mn-cs"/>
              </a:rPr>
              <a:t>EQ</a:t>
            </a:r>
            <a:r>
              <a:rPr lang="en-US" sz="1200" b="0" i="0" u="none" strike="noStrike" kern="1200" baseline="0" dirty="0" smtClean="0">
                <a:solidFill>
                  <a:schemeClr val="tx1"/>
                </a:solidFill>
                <a:latin typeface="+mn-lt"/>
                <a:ea typeface="+mn-ea"/>
                <a:cs typeface="+mn-cs"/>
              </a:rPr>
              <a:t>, 50–34W). Thin lines  denote one ensemble member per model, thick lines the CMIP5 multi-model mean. On the right-hand side  the 5th, 25th, 50th (median), 75th and 95th percentiles of the distribution of 20-yr mean changes are given for  2081–2100 in the four </a:t>
            </a:r>
            <a:r>
              <a:rPr lang="en-US" sz="1200" b="0" i="0" u="none" strike="noStrike" kern="1200" baseline="0" dirty="0" err="1" smtClean="0">
                <a:solidFill>
                  <a:schemeClr val="tx1"/>
                </a:solidFill>
                <a:latin typeface="+mn-lt"/>
                <a:ea typeface="+mn-ea"/>
                <a:cs typeface="+mn-cs"/>
              </a:rPr>
              <a:t>RCP</a:t>
            </a:r>
            <a:r>
              <a:rPr lang="en-US" sz="1200" b="0" i="0" u="none" strike="noStrike" kern="1200" baseline="0" dirty="0" smtClean="0">
                <a:solidFill>
                  <a:schemeClr val="tx1"/>
                </a:solidFill>
                <a:latin typeface="+mn-lt"/>
                <a:ea typeface="+mn-ea"/>
                <a:cs typeface="+mn-cs"/>
              </a:rPr>
              <a:t> scenarios.</a:t>
            </a:r>
          </a:p>
          <a:p>
            <a:pPr algn="just"/>
            <a:r>
              <a:rPr lang="en-US" sz="1200" b="0" i="0" u="none" strike="noStrike" kern="1200" baseline="0" dirty="0" smtClean="0">
                <a:solidFill>
                  <a:schemeClr val="tx1"/>
                </a:solidFill>
                <a:latin typeface="+mn-lt"/>
                <a:ea typeface="+mn-ea"/>
                <a:cs typeface="+mn-cs"/>
              </a:rPr>
              <a:t> Below: maps of precipitation changes in 2016–2035, 2046–2065 and 2081–2100 with respect to 1986–2005  in the RCP4.5 scenario. For each point, the 25th, 50th and 75th percentile of the distribution of the CMIP5  ensemble are shown, this includes both natural variability and inter-model spread. Hatching denotes areas  where the 20-yr mean differences of the percentiles are less than the standard deviation of model-estimated  present-day natural variability of 20-yr mean differences.</a:t>
            </a:r>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23</a:t>
            </a:fld>
            <a:endParaRPr lang="pt-BR"/>
          </a:p>
        </p:txBody>
      </p:sp>
    </p:spTree>
    <p:extLst>
      <p:ext uri="{BB962C8B-B14F-4D97-AF65-F5344CB8AC3E}">
        <p14:creationId xmlns:p14="http://schemas.microsoft.com/office/powerpoint/2010/main" xmlns="" val="27633298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FEFF53-8D20-40D1-8FC4-6B7729B2E0FC}" type="slidenum">
              <a:rPr lang="en-US" smtClean="0"/>
              <a:pPr/>
              <a:t>29</a:t>
            </a:fld>
            <a:endParaRPr lang="en-US"/>
          </a:p>
        </p:txBody>
      </p:sp>
    </p:spTree>
    <p:extLst>
      <p:ext uri="{BB962C8B-B14F-4D97-AF65-F5344CB8AC3E}">
        <p14:creationId xmlns:p14="http://schemas.microsoft.com/office/powerpoint/2010/main" xmlns="" val="5044424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FEFF53-8D20-40D1-8FC4-6B7729B2E0FC}" type="slidenum">
              <a:rPr lang="en-US" smtClean="0"/>
              <a:pPr/>
              <a:t>31</a:t>
            </a:fld>
            <a:endParaRPr lang="en-US"/>
          </a:p>
        </p:txBody>
      </p:sp>
    </p:spTree>
    <p:extLst>
      <p:ext uri="{BB962C8B-B14F-4D97-AF65-F5344CB8AC3E}">
        <p14:creationId xmlns:p14="http://schemas.microsoft.com/office/powerpoint/2010/main" xmlns="" val="5044424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FEFF53-8D20-40D1-8FC4-6B7729B2E0FC}" type="slidenum">
              <a:rPr lang="en-US" smtClean="0"/>
              <a:pPr/>
              <a:t>32</a:t>
            </a:fld>
            <a:endParaRPr lang="en-US"/>
          </a:p>
        </p:txBody>
      </p:sp>
    </p:spTree>
    <p:extLst>
      <p:ext uri="{BB962C8B-B14F-4D97-AF65-F5344CB8AC3E}">
        <p14:creationId xmlns:p14="http://schemas.microsoft.com/office/powerpoint/2010/main" xmlns="" val="5044424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FEFF53-8D20-40D1-8FC4-6B7729B2E0FC}" type="slidenum">
              <a:rPr lang="en-US" smtClean="0"/>
              <a:pPr/>
              <a:t>33</a:t>
            </a:fld>
            <a:endParaRPr lang="en-US"/>
          </a:p>
        </p:txBody>
      </p:sp>
    </p:spTree>
    <p:extLst>
      <p:ext uri="{BB962C8B-B14F-4D97-AF65-F5344CB8AC3E}">
        <p14:creationId xmlns:p14="http://schemas.microsoft.com/office/powerpoint/2010/main" xmlns="" val="5044424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FEFF53-8D20-40D1-8FC4-6B7729B2E0FC}" type="slidenum">
              <a:rPr lang="en-US" smtClean="0"/>
              <a:pPr/>
              <a:t>34</a:t>
            </a:fld>
            <a:endParaRPr lang="en-US"/>
          </a:p>
        </p:txBody>
      </p:sp>
    </p:spTree>
    <p:extLst>
      <p:ext uri="{BB962C8B-B14F-4D97-AF65-F5344CB8AC3E}">
        <p14:creationId xmlns:p14="http://schemas.microsoft.com/office/powerpoint/2010/main" xmlns="" val="5044424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FEFF53-8D20-40D1-8FC4-6B7729B2E0FC}" type="slidenum">
              <a:rPr lang="en-US" smtClean="0"/>
              <a:pPr/>
              <a:t>35</a:t>
            </a:fld>
            <a:endParaRPr lang="en-US"/>
          </a:p>
        </p:txBody>
      </p:sp>
    </p:spTree>
    <p:extLst>
      <p:ext uri="{BB962C8B-B14F-4D97-AF65-F5344CB8AC3E}">
        <p14:creationId xmlns:p14="http://schemas.microsoft.com/office/powerpoint/2010/main" xmlns="" val="504442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r>
              <a:rPr lang="en-US" sz="1200" b="1" i="0" u="none" strike="noStrike" kern="1200" baseline="0" dirty="0" smtClean="0">
                <a:solidFill>
                  <a:schemeClr val="tx1"/>
                </a:solidFill>
                <a:latin typeface="+mn-lt"/>
                <a:ea typeface="+mn-ea"/>
                <a:cs typeface="+mn-cs"/>
              </a:rPr>
              <a:t>Figure SPM.6: </a:t>
            </a:r>
            <a:r>
              <a:rPr lang="en-US" sz="1200" b="0" i="0" u="none" strike="noStrike" kern="1200" baseline="0" dirty="0" smtClean="0">
                <a:solidFill>
                  <a:schemeClr val="tx1"/>
                </a:solidFill>
                <a:latin typeface="+mn-lt"/>
                <a:ea typeface="+mn-ea"/>
                <a:cs typeface="+mn-cs"/>
              </a:rPr>
              <a:t>Comparison of observed and simulated climate change based on three large-scale indicators in the atmosphere, the </a:t>
            </a:r>
            <a:r>
              <a:rPr lang="en-US" sz="1200" b="0" i="0" u="none" strike="noStrike" kern="1200" baseline="0" dirty="0" err="1" smtClean="0">
                <a:solidFill>
                  <a:schemeClr val="tx1"/>
                </a:solidFill>
                <a:latin typeface="+mn-lt"/>
                <a:ea typeface="+mn-ea"/>
                <a:cs typeface="+mn-cs"/>
              </a:rPr>
              <a:t>cryosphere</a:t>
            </a:r>
            <a:r>
              <a:rPr lang="en-US" sz="1200" b="0" i="0" u="none" strike="noStrike" kern="1200" baseline="0" dirty="0" smtClean="0">
                <a:solidFill>
                  <a:schemeClr val="tx1"/>
                </a:solidFill>
                <a:latin typeface="+mn-lt"/>
                <a:ea typeface="+mn-ea"/>
                <a:cs typeface="+mn-cs"/>
              </a:rPr>
              <a:t> and the ocean: change in continental land surface air temperatures (yellow panels), Arctic and Antarctic September sea ice extent (white panels), and upper ocean heat content in the major ocean basins (blue panels). Global average changes are also given. Anomalies are given relative to 1880–1919 for surface temperatures, 1960–1980 for ocean heat content and 1979–1999 for sea ice. All time-series are decadal averages, plotted at the </a:t>
            </a:r>
            <a:r>
              <a:rPr lang="en-US" sz="1200" b="0" i="0" u="none" strike="noStrike" kern="1200" baseline="0" dirty="0" err="1" smtClean="0">
                <a:solidFill>
                  <a:schemeClr val="tx1"/>
                </a:solidFill>
                <a:latin typeface="+mn-lt"/>
                <a:ea typeface="+mn-ea"/>
                <a:cs typeface="+mn-cs"/>
              </a:rPr>
              <a:t>centre</a:t>
            </a:r>
            <a:r>
              <a:rPr lang="en-US" sz="1200" b="0" i="0" u="none" strike="noStrike" kern="1200" baseline="0" dirty="0" smtClean="0">
                <a:solidFill>
                  <a:schemeClr val="tx1"/>
                </a:solidFill>
                <a:latin typeface="+mn-lt"/>
                <a:ea typeface="+mn-ea"/>
                <a:cs typeface="+mn-cs"/>
              </a:rPr>
              <a:t> of the decade. For temperature panels, observations are dashed lines if the spatial coverage of areas being examined is below 50%. For ocean heat content and sea ice panels the solid line is where the coverage of data is good and higher in quality, and the dashed line is where the data coverage is only adequate, and thus, uncertainty is larger. Model results shown are Coupled Model </a:t>
            </a:r>
            <a:r>
              <a:rPr lang="en-US" sz="1200" b="0" i="0" u="none" strike="noStrike" kern="1200" baseline="0" dirty="0" err="1" smtClean="0">
                <a:solidFill>
                  <a:schemeClr val="tx1"/>
                </a:solidFill>
                <a:latin typeface="+mn-lt"/>
                <a:ea typeface="+mn-ea"/>
                <a:cs typeface="+mn-cs"/>
              </a:rPr>
              <a:t>Intercomparison</a:t>
            </a:r>
            <a:r>
              <a:rPr lang="en-US" sz="1200" b="0" i="0" u="none" strike="noStrike" kern="1200" baseline="0" dirty="0" smtClean="0">
                <a:solidFill>
                  <a:schemeClr val="tx1"/>
                </a:solidFill>
                <a:latin typeface="+mn-lt"/>
                <a:ea typeface="+mn-ea"/>
                <a:cs typeface="+mn-cs"/>
              </a:rPr>
              <a:t> Project Phase 5 (CMIP5) multi-model ensemble ranges, with shaded bands indicating the 5 to 95% confidence intervals. </a:t>
            </a:r>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6</a:t>
            </a:fld>
            <a:endParaRPr lang="pt-BR"/>
          </a:p>
        </p:txBody>
      </p:sp>
    </p:spTree>
    <p:extLst>
      <p:ext uri="{BB962C8B-B14F-4D97-AF65-F5344CB8AC3E}">
        <p14:creationId xmlns:p14="http://schemas.microsoft.com/office/powerpoint/2010/main" xmlns="" val="1073125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r>
              <a:rPr lang="en-US" sz="1200" b="1" i="0" u="none" strike="noStrike" kern="1200" baseline="0" dirty="0" smtClean="0">
                <a:solidFill>
                  <a:schemeClr val="tx1"/>
                </a:solidFill>
                <a:latin typeface="+mn-lt"/>
                <a:ea typeface="+mn-ea"/>
                <a:cs typeface="+mn-cs"/>
              </a:rPr>
              <a:t>Figure SPM.7: </a:t>
            </a:r>
            <a:r>
              <a:rPr lang="en-US" sz="1200" b="0" i="0" u="none" strike="noStrike" kern="1200" baseline="0" dirty="0" smtClean="0">
                <a:solidFill>
                  <a:schemeClr val="tx1"/>
                </a:solidFill>
                <a:latin typeface="+mn-lt"/>
                <a:ea typeface="+mn-ea"/>
                <a:cs typeface="+mn-cs"/>
              </a:rPr>
              <a:t>CMIP5 multi-model simulated time series from 1950 to 2100 for </a:t>
            </a:r>
          </a:p>
          <a:p>
            <a:pPr marL="228600" indent="-228600" algn="just">
              <a:buAutoNum type="alphaLcParenBoth"/>
            </a:pPr>
            <a:r>
              <a:rPr lang="en-US" sz="1200" b="0" i="0" u="none" strike="noStrike" kern="1200" baseline="0" dirty="0" smtClean="0">
                <a:solidFill>
                  <a:schemeClr val="tx1"/>
                </a:solidFill>
                <a:latin typeface="+mn-lt"/>
                <a:ea typeface="+mn-ea"/>
                <a:cs typeface="+mn-cs"/>
              </a:rPr>
              <a:t>change in global annual mean surface temperature relative to 1986–2005 (see Table SPM.2 for other reference periods),</a:t>
            </a:r>
          </a:p>
          <a:p>
            <a:pPr marL="228600" indent="-228600" algn="just">
              <a:buAutoNum type="alphaLcParenBoth"/>
            </a:pPr>
            <a:r>
              <a:rPr lang="en-US" sz="1200" b="0" i="0" u="none" strike="noStrike" kern="1200" baseline="0" dirty="0" smtClean="0">
                <a:solidFill>
                  <a:schemeClr val="tx1"/>
                </a:solidFill>
                <a:latin typeface="+mn-lt"/>
                <a:ea typeface="+mn-ea"/>
                <a:cs typeface="+mn-cs"/>
              </a:rPr>
              <a:t> Northern Hemisphere September sea ice extent (5 year running mean) and</a:t>
            </a:r>
          </a:p>
          <a:p>
            <a:pPr marL="228600" indent="-228600" algn="just">
              <a:buAutoNum type="alphaLcParenBoth"/>
            </a:pPr>
            <a:r>
              <a:rPr lang="en-US" sz="1200" b="0" i="0" u="none" strike="noStrike" kern="1200" baseline="0" dirty="0" smtClean="0">
                <a:solidFill>
                  <a:schemeClr val="tx1"/>
                </a:solidFill>
                <a:latin typeface="+mn-lt"/>
                <a:ea typeface="+mn-ea"/>
                <a:cs typeface="+mn-cs"/>
              </a:rPr>
              <a:t> global mean ocean surface </a:t>
            </a:r>
            <a:r>
              <a:rPr lang="en-US" sz="1200" b="0" i="0" u="none" strike="noStrike" kern="1200" baseline="0" dirty="0" err="1" smtClean="0">
                <a:solidFill>
                  <a:schemeClr val="tx1"/>
                </a:solidFill>
                <a:latin typeface="+mn-lt"/>
                <a:ea typeface="+mn-ea"/>
                <a:cs typeface="+mn-cs"/>
              </a:rPr>
              <a:t>pH.</a:t>
            </a:r>
            <a:r>
              <a:rPr lang="en-US" sz="1200" b="0" i="0" u="none" strike="noStrike" kern="1200" baseline="0" dirty="0" smtClean="0">
                <a:solidFill>
                  <a:schemeClr val="tx1"/>
                </a:solidFill>
                <a:latin typeface="+mn-lt"/>
                <a:ea typeface="+mn-ea"/>
                <a:cs typeface="+mn-cs"/>
              </a:rPr>
              <a:t> Time series of projections and a measure of uncertainty (shading) are shown for scenarios RCP2.6 (blue) and RCP8.5 (red). Black (grey shading) is the </a:t>
            </a:r>
            <a:r>
              <a:rPr lang="en-US" sz="1200" b="0" i="0" u="none" strike="noStrike" kern="1200" baseline="0" dirty="0" err="1" smtClean="0">
                <a:solidFill>
                  <a:schemeClr val="tx1"/>
                </a:solidFill>
                <a:latin typeface="+mn-lt"/>
                <a:ea typeface="+mn-ea"/>
                <a:cs typeface="+mn-cs"/>
              </a:rPr>
              <a:t>modelled</a:t>
            </a:r>
            <a:r>
              <a:rPr lang="en-US" sz="1200" b="0" i="0" u="none" strike="noStrike" kern="1200" baseline="0" dirty="0" smtClean="0">
                <a:solidFill>
                  <a:schemeClr val="tx1"/>
                </a:solidFill>
                <a:latin typeface="+mn-lt"/>
                <a:ea typeface="+mn-ea"/>
                <a:cs typeface="+mn-cs"/>
              </a:rPr>
              <a:t> historical evolution using historical reconstructed </a:t>
            </a:r>
            <a:r>
              <a:rPr lang="en-US" sz="1200" b="0" i="0" u="none" strike="noStrike" kern="1200" baseline="0" dirty="0" err="1" smtClean="0">
                <a:solidFill>
                  <a:schemeClr val="tx1"/>
                </a:solidFill>
                <a:latin typeface="+mn-lt"/>
                <a:ea typeface="+mn-ea"/>
                <a:cs typeface="+mn-cs"/>
              </a:rPr>
              <a:t>forcings</a:t>
            </a:r>
            <a:r>
              <a:rPr lang="en-US" sz="1200" b="0" i="0" u="none" strike="noStrike" kern="1200" baseline="0" dirty="0" smtClean="0">
                <a:solidFill>
                  <a:schemeClr val="tx1"/>
                </a:solidFill>
                <a:latin typeface="+mn-lt"/>
                <a:ea typeface="+mn-ea"/>
                <a:cs typeface="+mn-cs"/>
              </a:rPr>
              <a:t>.</a:t>
            </a:r>
          </a:p>
          <a:p>
            <a:pPr marL="0" indent="0" algn="just">
              <a:buNone/>
            </a:pPr>
            <a:r>
              <a:rPr lang="en-US" sz="1200" b="0" i="0" u="none" strike="noStrike" kern="1200" baseline="0" dirty="0" smtClean="0">
                <a:solidFill>
                  <a:schemeClr val="tx1"/>
                </a:solidFill>
                <a:latin typeface="+mn-lt"/>
                <a:ea typeface="+mn-ea"/>
                <a:cs typeface="+mn-cs"/>
              </a:rPr>
              <a:t>The mean and associated uncertainties averaged over 2081−2100 are given for all </a:t>
            </a:r>
            <a:r>
              <a:rPr lang="en-US" sz="1200" b="0" i="0" u="none" strike="noStrike" kern="1200" baseline="0" dirty="0" err="1" smtClean="0">
                <a:solidFill>
                  <a:schemeClr val="tx1"/>
                </a:solidFill>
                <a:latin typeface="+mn-lt"/>
                <a:ea typeface="+mn-ea"/>
                <a:cs typeface="+mn-cs"/>
              </a:rPr>
              <a:t>RCP</a:t>
            </a:r>
            <a:r>
              <a:rPr lang="en-US" sz="1200" b="0" i="0" u="none" strike="noStrike" kern="1200" baseline="0" dirty="0" smtClean="0">
                <a:solidFill>
                  <a:schemeClr val="tx1"/>
                </a:solidFill>
                <a:latin typeface="+mn-lt"/>
                <a:ea typeface="+mn-ea"/>
                <a:cs typeface="+mn-cs"/>
              </a:rPr>
              <a:t> scenarios as colored vertical bars. The numbers of CMIP5 models used to calculate the multi-model mean is indicated. For sea ice extent (b), the projected mean and uncertainty (minimum-maximum range) of the subset of models that most closely reproduce the climatological mean state and 1979‒2012 trend of the Arctic sea ice is given (number of models given in brackets). For completeness, the CMIP5 multi-model mean is also indicated with dotted lines. The dashed line represents nearly ice-free conditions (i.e., when sea ice extent is less than 106 km2 for at least five consecutive years).</a:t>
            </a:r>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7</a:t>
            </a:fld>
            <a:endParaRPr lang="pt-BR"/>
          </a:p>
        </p:txBody>
      </p:sp>
    </p:spTree>
    <p:extLst>
      <p:ext uri="{BB962C8B-B14F-4D97-AF65-F5344CB8AC3E}">
        <p14:creationId xmlns:p14="http://schemas.microsoft.com/office/powerpoint/2010/main" xmlns="" val="2016071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SPM.8: </a:t>
            </a:r>
            <a:r>
              <a:rPr lang="en-US" sz="1200" b="0" i="0" u="none" strike="noStrike" kern="1200" baseline="0" dirty="0" smtClean="0">
                <a:solidFill>
                  <a:schemeClr val="tx1"/>
                </a:solidFill>
                <a:latin typeface="+mn-lt"/>
                <a:ea typeface="+mn-ea"/>
                <a:cs typeface="+mn-cs"/>
              </a:rPr>
              <a:t>Maps of CMIP5 multi-model mean results for the scenarios RCP2.6 and RCP8.5 in 2081–2100 of</a:t>
            </a:r>
          </a:p>
          <a:p>
            <a:r>
              <a:rPr lang="en-US" sz="1200" b="0" i="0" u="none" strike="noStrike" kern="1200" baseline="0" dirty="0" smtClean="0">
                <a:solidFill>
                  <a:schemeClr val="tx1"/>
                </a:solidFill>
                <a:latin typeface="+mn-lt"/>
                <a:ea typeface="+mn-ea"/>
                <a:cs typeface="+mn-cs"/>
              </a:rPr>
              <a:t> (a) annual mean surface temperature change, </a:t>
            </a:r>
          </a:p>
          <a:p>
            <a:r>
              <a:rPr lang="en-US" sz="1200" b="0" i="0" u="none" strike="noStrike" kern="1200" baseline="0" dirty="0" smtClean="0">
                <a:solidFill>
                  <a:schemeClr val="tx1"/>
                </a:solidFill>
                <a:latin typeface="+mn-lt"/>
                <a:ea typeface="+mn-ea"/>
                <a:cs typeface="+mn-cs"/>
              </a:rPr>
              <a:t>(b) average percent change in annual mean precipitation, </a:t>
            </a:r>
          </a:p>
          <a:p>
            <a:r>
              <a:rPr lang="en-US" sz="1200" b="0" i="0" u="none" strike="noStrike" kern="1200" baseline="0" dirty="0" smtClean="0">
                <a:solidFill>
                  <a:schemeClr val="tx1"/>
                </a:solidFill>
                <a:latin typeface="+mn-lt"/>
                <a:ea typeface="+mn-ea"/>
                <a:cs typeface="+mn-cs"/>
              </a:rPr>
              <a:t>(c) Northern Hemisphere September sea ice extent and </a:t>
            </a:r>
          </a:p>
          <a:p>
            <a:r>
              <a:rPr lang="en-US" sz="1200" b="0" i="0" u="none" strike="noStrike" kern="1200" baseline="0" dirty="0" smtClean="0">
                <a:solidFill>
                  <a:schemeClr val="tx1"/>
                </a:solidFill>
                <a:latin typeface="+mn-lt"/>
                <a:ea typeface="+mn-ea"/>
                <a:cs typeface="+mn-cs"/>
              </a:rPr>
              <a:t>(d) change in ocean surface </a:t>
            </a:r>
            <a:r>
              <a:rPr lang="en-US" sz="1200" b="0" i="0" u="none" strike="noStrike" kern="1200" baseline="0" dirty="0" err="1" smtClean="0">
                <a:solidFill>
                  <a:schemeClr val="tx1"/>
                </a:solidFill>
                <a:latin typeface="+mn-lt"/>
                <a:ea typeface="+mn-ea"/>
                <a:cs typeface="+mn-cs"/>
              </a:rPr>
              <a:t>pH.</a:t>
            </a:r>
            <a:endParaRPr lang="en-US" sz="1200" b="0" i="0" u="none" strike="noStrike" kern="1200" baseline="0" dirty="0" smtClean="0">
              <a:solidFill>
                <a:schemeClr val="tx1"/>
              </a:solidFill>
              <a:latin typeface="+mn-lt"/>
              <a:ea typeface="+mn-ea"/>
              <a:cs typeface="+mn-cs"/>
            </a:endParaRPr>
          </a:p>
          <a:p>
            <a:pPr algn="just"/>
            <a:r>
              <a:rPr lang="en-US" sz="1200" b="0" i="0" u="none" strike="noStrike" kern="1200" baseline="0" dirty="0" smtClean="0">
                <a:solidFill>
                  <a:schemeClr val="tx1"/>
                </a:solidFill>
                <a:latin typeface="+mn-lt"/>
                <a:ea typeface="+mn-ea"/>
                <a:cs typeface="+mn-cs"/>
              </a:rPr>
              <a:t>Changes in panels (a), (b) and (d) are shown relative to 1986–2005. The number of CMIP5 models used to calculate the multi-model mean is indicated in the upper right corner of each panel. For panels (a) and (b), hatching indicates regions where the multi-model mean is small compared to internal variability (i.e., less than one standard deviation of internal variability in 20-year means). Stippling indicates regions where the multi-model mean is large compared to internal variability (i.e., greater than two standard deviations of internal variability in 20-year means) and where 90% of models agree on the sign of change (see Box 12.1).</a:t>
            </a:r>
          </a:p>
          <a:p>
            <a:pPr algn="just"/>
            <a:r>
              <a:rPr lang="en-US" sz="1200" b="0" i="0" u="none" strike="noStrike" kern="1200" baseline="0" dirty="0" smtClean="0">
                <a:solidFill>
                  <a:schemeClr val="tx1"/>
                </a:solidFill>
                <a:latin typeface="+mn-lt"/>
                <a:ea typeface="+mn-ea"/>
                <a:cs typeface="+mn-cs"/>
              </a:rPr>
              <a:t>In panel (c), the lines are the </a:t>
            </a:r>
            <a:r>
              <a:rPr lang="en-US" sz="1200" b="0" i="0" u="none" strike="noStrike" kern="1200" baseline="0" dirty="0" err="1" smtClean="0">
                <a:solidFill>
                  <a:schemeClr val="tx1"/>
                </a:solidFill>
                <a:latin typeface="+mn-lt"/>
                <a:ea typeface="+mn-ea"/>
                <a:cs typeface="+mn-cs"/>
              </a:rPr>
              <a:t>modelled</a:t>
            </a:r>
            <a:r>
              <a:rPr lang="en-US" sz="1200" b="0" i="0" u="none" strike="noStrike" kern="1200" baseline="0" dirty="0" smtClean="0">
                <a:solidFill>
                  <a:schemeClr val="tx1"/>
                </a:solidFill>
                <a:latin typeface="+mn-lt"/>
                <a:ea typeface="+mn-ea"/>
                <a:cs typeface="+mn-cs"/>
              </a:rPr>
              <a:t> means for 1986−2005; the filled areas are for the end of the century.</a:t>
            </a:r>
          </a:p>
          <a:p>
            <a:pPr algn="just"/>
            <a:r>
              <a:rPr lang="en-US" sz="1200" b="0" i="0" u="none" strike="noStrike" kern="1200" baseline="0" dirty="0" smtClean="0">
                <a:solidFill>
                  <a:schemeClr val="tx1"/>
                </a:solidFill>
                <a:latin typeface="+mn-lt"/>
                <a:ea typeface="+mn-ea"/>
                <a:cs typeface="+mn-cs"/>
              </a:rPr>
              <a:t>The CMIP5 multi-model mean is given in white </a:t>
            </a:r>
            <a:r>
              <a:rPr lang="en-US" sz="1200" b="0" i="0" u="none" strike="noStrike" kern="1200" baseline="0" dirty="0" err="1" smtClean="0">
                <a:solidFill>
                  <a:schemeClr val="tx1"/>
                </a:solidFill>
                <a:latin typeface="+mn-lt"/>
                <a:ea typeface="+mn-ea"/>
                <a:cs typeface="+mn-cs"/>
              </a:rPr>
              <a:t>colour</a:t>
            </a:r>
            <a:r>
              <a:rPr lang="en-US" sz="1200" b="0" i="0" u="none" strike="noStrike" kern="1200" baseline="0" dirty="0" smtClean="0">
                <a:solidFill>
                  <a:schemeClr val="tx1"/>
                </a:solidFill>
                <a:latin typeface="+mn-lt"/>
                <a:ea typeface="+mn-ea"/>
                <a:cs typeface="+mn-cs"/>
              </a:rPr>
              <a:t>, the projected mean sea ice extent of a subset of models (number of models given in brackets) that most closely reproduce the climatological mean state and</a:t>
            </a:r>
          </a:p>
          <a:p>
            <a:pPr algn="just"/>
            <a:r>
              <a:rPr lang="en-US" sz="1200" b="0" i="0" u="none" strike="noStrike" kern="1200" baseline="0" dirty="0" smtClean="0">
                <a:solidFill>
                  <a:schemeClr val="tx1"/>
                </a:solidFill>
                <a:latin typeface="+mn-lt"/>
                <a:ea typeface="+mn-ea"/>
                <a:cs typeface="+mn-cs"/>
              </a:rPr>
              <a:t>1979‒2012 trend of the Arctic sea ice extent is given in light blue </a:t>
            </a:r>
            <a:r>
              <a:rPr lang="en-US" sz="1200" b="0" i="0" u="none" strike="noStrike" kern="1200" baseline="0" dirty="0" err="1" smtClean="0">
                <a:solidFill>
                  <a:schemeClr val="tx1"/>
                </a:solidFill>
                <a:latin typeface="+mn-lt"/>
                <a:ea typeface="+mn-ea"/>
                <a:cs typeface="+mn-cs"/>
              </a:rPr>
              <a:t>colour</a:t>
            </a:r>
            <a:r>
              <a:rPr lang="en-US" sz="1200" b="0" i="0" u="none" strike="noStrike" kern="1200" baseline="0" dirty="0" smtClean="0">
                <a:solidFill>
                  <a:schemeClr val="tx1"/>
                </a:solidFill>
                <a:latin typeface="+mn-lt"/>
                <a:ea typeface="+mn-ea"/>
                <a:cs typeface="+mn-cs"/>
              </a:rPr>
              <a:t>. </a:t>
            </a:r>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8</a:t>
            </a:fld>
            <a:endParaRPr lang="pt-BR"/>
          </a:p>
        </p:txBody>
      </p:sp>
    </p:spTree>
    <p:extLst>
      <p:ext uri="{BB962C8B-B14F-4D97-AF65-F5344CB8AC3E}">
        <p14:creationId xmlns:p14="http://schemas.microsoft.com/office/powerpoint/2010/main" xmlns="" val="3113735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r>
              <a:rPr lang="en-US" sz="1200" b="1" i="0" u="none" strike="noStrike" kern="1200" baseline="0" dirty="0" smtClean="0">
                <a:solidFill>
                  <a:schemeClr val="tx1"/>
                </a:solidFill>
                <a:latin typeface="+mn-lt"/>
                <a:ea typeface="+mn-ea"/>
                <a:cs typeface="+mn-cs"/>
              </a:rPr>
              <a:t>Figure SPM.5: </a:t>
            </a:r>
            <a:r>
              <a:rPr lang="en-US" sz="1200" b="0" i="0" u="none" strike="noStrike" kern="1200" baseline="0" dirty="0" err="1" smtClean="0">
                <a:solidFill>
                  <a:schemeClr val="tx1"/>
                </a:solidFill>
                <a:latin typeface="+mn-lt"/>
                <a:ea typeface="+mn-ea"/>
                <a:cs typeface="+mn-cs"/>
              </a:rPr>
              <a:t>Radiative</a:t>
            </a:r>
            <a:r>
              <a:rPr lang="en-US" sz="1200" b="0" i="0" u="none" strike="noStrike" kern="1200" baseline="0" dirty="0" smtClean="0">
                <a:solidFill>
                  <a:schemeClr val="tx1"/>
                </a:solidFill>
                <a:latin typeface="+mn-lt"/>
                <a:ea typeface="+mn-ea"/>
                <a:cs typeface="+mn-cs"/>
              </a:rPr>
              <a:t> forcing estimates in 2011 relative to 1750 and aggregated uncertainties for the main drivers of climate change. Values are global average </a:t>
            </a:r>
            <a:r>
              <a:rPr lang="en-US" sz="1200" b="0" i="0" u="none" strike="noStrike" kern="1200" baseline="0" dirty="0" err="1" smtClean="0">
                <a:solidFill>
                  <a:schemeClr val="tx1"/>
                </a:solidFill>
                <a:latin typeface="+mn-lt"/>
                <a:ea typeface="+mn-ea"/>
                <a:cs typeface="+mn-cs"/>
              </a:rPr>
              <a:t>radiative</a:t>
            </a:r>
            <a:r>
              <a:rPr lang="en-US" sz="1200" b="0" i="0" u="none" strike="noStrike" kern="1200" baseline="0" dirty="0" smtClean="0">
                <a:solidFill>
                  <a:schemeClr val="tx1"/>
                </a:solidFill>
                <a:latin typeface="+mn-lt"/>
                <a:ea typeface="+mn-ea"/>
                <a:cs typeface="+mn-cs"/>
              </a:rPr>
              <a:t> forcing (RF15) partitioned according to the emitted compounds or processes that result in a combination of drivers. The best estimates of the net </a:t>
            </a:r>
            <a:r>
              <a:rPr lang="en-US" sz="1200" b="0" i="0" u="none" strike="noStrike" kern="1200" baseline="0" dirty="0" err="1" smtClean="0">
                <a:solidFill>
                  <a:schemeClr val="tx1"/>
                </a:solidFill>
                <a:latin typeface="+mn-lt"/>
                <a:ea typeface="+mn-ea"/>
                <a:cs typeface="+mn-cs"/>
              </a:rPr>
              <a:t>radiative</a:t>
            </a:r>
            <a:r>
              <a:rPr lang="en-US" sz="1200" b="0" i="0" u="none" strike="noStrike" kern="1200" baseline="0" dirty="0" smtClean="0">
                <a:solidFill>
                  <a:schemeClr val="tx1"/>
                </a:solidFill>
                <a:latin typeface="+mn-lt"/>
                <a:ea typeface="+mn-ea"/>
                <a:cs typeface="+mn-cs"/>
              </a:rPr>
              <a:t> forcing are shown as black diamonds with corresponding uncertainty intervals; the numerical values are provided on the right of the figure, together with the confidence level in the net forcing (</a:t>
            </a:r>
            <a:r>
              <a:rPr lang="en-US" sz="1200" b="0" i="0" u="none" strike="noStrike" kern="1200" baseline="0" dirty="0" err="1" smtClean="0">
                <a:solidFill>
                  <a:schemeClr val="tx1"/>
                </a:solidFill>
                <a:latin typeface="+mn-lt"/>
                <a:ea typeface="+mn-ea"/>
                <a:cs typeface="+mn-cs"/>
              </a:rPr>
              <a:t>VH</a:t>
            </a:r>
            <a:r>
              <a:rPr lang="en-US" sz="1200" b="0" i="0" u="none" strike="noStrike" kern="1200" baseline="0" dirty="0" smtClean="0">
                <a:solidFill>
                  <a:schemeClr val="tx1"/>
                </a:solidFill>
                <a:latin typeface="+mn-lt"/>
                <a:ea typeface="+mn-ea"/>
                <a:cs typeface="+mn-cs"/>
              </a:rPr>
              <a:t> – </a:t>
            </a:r>
            <a:r>
              <a:rPr lang="en-US" sz="1200" b="0" i="1" u="none" strike="noStrike" kern="1200" baseline="0" dirty="0" smtClean="0">
                <a:solidFill>
                  <a:schemeClr val="tx1"/>
                </a:solidFill>
                <a:latin typeface="+mn-lt"/>
                <a:ea typeface="+mn-ea"/>
                <a:cs typeface="+mn-cs"/>
              </a:rPr>
              <a:t>very high</a:t>
            </a:r>
            <a:r>
              <a:rPr lang="en-US" sz="1200" b="0" i="0" u="none" strike="noStrike" kern="1200" baseline="0" dirty="0" smtClean="0">
                <a:solidFill>
                  <a:schemeClr val="tx1"/>
                </a:solidFill>
                <a:latin typeface="+mn-lt"/>
                <a:ea typeface="+mn-ea"/>
                <a:cs typeface="+mn-cs"/>
              </a:rPr>
              <a:t>, H – </a:t>
            </a:r>
            <a:r>
              <a:rPr lang="en-US" sz="1200" b="0" i="1" u="none" strike="noStrike" kern="1200" baseline="0" dirty="0" smtClean="0">
                <a:solidFill>
                  <a:schemeClr val="tx1"/>
                </a:solidFill>
                <a:latin typeface="+mn-lt"/>
                <a:ea typeface="+mn-ea"/>
                <a:cs typeface="+mn-cs"/>
              </a:rPr>
              <a:t>high</a:t>
            </a:r>
            <a:r>
              <a:rPr lang="en-US" sz="1200" b="0" i="0" u="none" strike="noStrike" kern="1200" baseline="0" dirty="0" smtClean="0">
                <a:solidFill>
                  <a:schemeClr val="tx1"/>
                </a:solidFill>
                <a:latin typeface="+mn-lt"/>
                <a:ea typeface="+mn-ea"/>
                <a:cs typeface="+mn-cs"/>
              </a:rPr>
              <a:t>, M – </a:t>
            </a:r>
            <a:r>
              <a:rPr lang="en-US" sz="1200" b="0" i="1" u="none" strike="noStrike" kern="1200" baseline="0" dirty="0" smtClean="0">
                <a:solidFill>
                  <a:schemeClr val="tx1"/>
                </a:solidFill>
                <a:latin typeface="+mn-lt"/>
                <a:ea typeface="+mn-ea"/>
                <a:cs typeface="+mn-cs"/>
              </a:rPr>
              <a:t>medium</a:t>
            </a:r>
            <a:r>
              <a:rPr lang="en-US" sz="1200" b="0" i="0" u="none" strike="noStrike" kern="1200" baseline="0" dirty="0" smtClean="0">
                <a:solidFill>
                  <a:schemeClr val="tx1"/>
                </a:solidFill>
                <a:latin typeface="+mn-lt"/>
                <a:ea typeface="+mn-ea"/>
                <a:cs typeface="+mn-cs"/>
              </a:rPr>
              <a:t>, L – </a:t>
            </a:r>
            <a:r>
              <a:rPr lang="en-US" sz="1200" b="0" i="1" u="none" strike="noStrike" kern="1200" baseline="0" dirty="0" smtClean="0">
                <a:solidFill>
                  <a:schemeClr val="tx1"/>
                </a:solidFill>
                <a:latin typeface="+mn-lt"/>
                <a:ea typeface="+mn-ea"/>
                <a:cs typeface="+mn-cs"/>
              </a:rPr>
              <a:t>low</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VL</a:t>
            </a:r>
            <a:r>
              <a:rPr lang="en-US" sz="1200" b="0" i="0" u="none" strike="noStrike" kern="1200" baseline="0" dirty="0" smtClean="0">
                <a:solidFill>
                  <a:schemeClr val="tx1"/>
                </a:solidFill>
                <a:latin typeface="+mn-lt"/>
                <a:ea typeface="+mn-ea"/>
                <a:cs typeface="+mn-cs"/>
              </a:rPr>
              <a:t> – </a:t>
            </a:r>
            <a:r>
              <a:rPr lang="en-US" sz="1200" b="0" i="1" u="none" strike="noStrike" kern="1200" baseline="0" dirty="0" smtClean="0">
                <a:solidFill>
                  <a:schemeClr val="tx1"/>
                </a:solidFill>
                <a:latin typeface="+mn-lt"/>
                <a:ea typeface="+mn-ea"/>
                <a:cs typeface="+mn-cs"/>
              </a:rPr>
              <a:t>very low</a:t>
            </a:r>
            <a:r>
              <a:rPr lang="en-US" sz="1200" b="0" i="0" u="none" strike="noStrike" kern="1200" baseline="0" dirty="0" smtClean="0">
                <a:solidFill>
                  <a:schemeClr val="tx1"/>
                </a:solidFill>
                <a:latin typeface="+mn-lt"/>
                <a:ea typeface="+mn-ea"/>
                <a:cs typeface="+mn-cs"/>
              </a:rPr>
              <a:t>). Albedo forcing due to black carbon on snow and ice is included in the black carbon aerosol bar. Small </a:t>
            </a:r>
            <a:r>
              <a:rPr lang="en-US" sz="1200" b="0" i="0" u="none" strike="noStrike" kern="1200" baseline="0" dirty="0" err="1" smtClean="0">
                <a:solidFill>
                  <a:schemeClr val="tx1"/>
                </a:solidFill>
                <a:latin typeface="+mn-lt"/>
                <a:ea typeface="+mn-ea"/>
                <a:cs typeface="+mn-cs"/>
              </a:rPr>
              <a:t>forcings</a:t>
            </a:r>
            <a:r>
              <a:rPr lang="en-US" sz="1200" b="0" i="0" u="none" strike="noStrike" kern="1200" baseline="0" dirty="0" smtClean="0">
                <a:solidFill>
                  <a:schemeClr val="tx1"/>
                </a:solidFill>
                <a:latin typeface="+mn-lt"/>
                <a:ea typeface="+mn-ea"/>
                <a:cs typeface="+mn-cs"/>
              </a:rPr>
              <a:t> due to contrails (0.05 W m–2, including contrail induced cirrus), and </a:t>
            </a:r>
            <a:r>
              <a:rPr lang="en-US" sz="1200" b="0" i="0" u="none" strike="noStrike" kern="1200" baseline="0" dirty="0" err="1" smtClean="0">
                <a:solidFill>
                  <a:schemeClr val="tx1"/>
                </a:solidFill>
                <a:latin typeface="+mn-lt"/>
                <a:ea typeface="+mn-ea"/>
                <a:cs typeface="+mn-cs"/>
              </a:rPr>
              <a:t>HFCs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PFCs</a:t>
            </a:r>
            <a:r>
              <a:rPr lang="en-US" sz="1200" b="0" i="0" u="none" strike="noStrike" kern="1200" baseline="0" dirty="0" smtClean="0">
                <a:solidFill>
                  <a:schemeClr val="tx1"/>
                </a:solidFill>
                <a:latin typeface="+mn-lt"/>
                <a:ea typeface="+mn-ea"/>
                <a:cs typeface="+mn-cs"/>
              </a:rPr>
              <a:t> and SF6 (total 0.03 W m–2) are not shown. Concentration-based </a:t>
            </a:r>
            <a:r>
              <a:rPr lang="en-US" sz="1200" b="0" i="0" u="none" strike="noStrike" kern="1200" baseline="0" dirty="0" err="1" smtClean="0">
                <a:solidFill>
                  <a:schemeClr val="tx1"/>
                </a:solidFill>
                <a:latin typeface="+mn-lt"/>
                <a:ea typeface="+mn-ea"/>
                <a:cs typeface="+mn-cs"/>
              </a:rPr>
              <a:t>RFs</a:t>
            </a:r>
            <a:r>
              <a:rPr lang="en-US" sz="1200" b="0" i="0" u="none" strike="noStrike" kern="1200" baseline="0" dirty="0" smtClean="0">
                <a:solidFill>
                  <a:schemeClr val="tx1"/>
                </a:solidFill>
                <a:latin typeface="+mn-lt"/>
                <a:ea typeface="+mn-ea"/>
                <a:cs typeface="+mn-cs"/>
              </a:rPr>
              <a:t> for gases can be obtained by summing the like-</a:t>
            </a:r>
            <a:r>
              <a:rPr lang="en-US" sz="1200" b="0" i="0" u="none" strike="noStrike" kern="1200" baseline="0" dirty="0" err="1" smtClean="0">
                <a:solidFill>
                  <a:schemeClr val="tx1"/>
                </a:solidFill>
                <a:latin typeface="+mn-lt"/>
                <a:ea typeface="+mn-ea"/>
                <a:cs typeface="+mn-cs"/>
              </a:rPr>
              <a:t>coloured</a:t>
            </a:r>
            <a:r>
              <a:rPr lang="en-US" sz="1200" b="0" i="0" u="none" strike="noStrike" kern="1200" baseline="0" dirty="0" smtClean="0">
                <a:solidFill>
                  <a:schemeClr val="tx1"/>
                </a:solidFill>
                <a:latin typeface="+mn-lt"/>
                <a:ea typeface="+mn-ea"/>
                <a:cs typeface="+mn-cs"/>
              </a:rPr>
              <a:t> bars. Volcanic forcing is not included as its episodic nature makes is difficult to compare to other forcing mechanisms. Total anthropogenic </a:t>
            </a:r>
            <a:r>
              <a:rPr lang="en-US" sz="1200" b="0" i="0" u="none" strike="noStrike" kern="1200" baseline="0" dirty="0" err="1" smtClean="0">
                <a:solidFill>
                  <a:schemeClr val="tx1"/>
                </a:solidFill>
                <a:latin typeface="+mn-lt"/>
                <a:ea typeface="+mn-ea"/>
                <a:cs typeface="+mn-cs"/>
              </a:rPr>
              <a:t>radiative</a:t>
            </a:r>
            <a:r>
              <a:rPr lang="en-US" sz="1200" b="0" i="0" u="none" strike="noStrike" kern="1200" baseline="0" dirty="0" smtClean="0">
                <a:solidFill>
                  <a:schemeClr val="tx1"/>
                </a:solidFill>
                <a:latin typeface="+mn-lt"/>
                <a:ea typeface="+mn-ea"/>
                <a:cs typeface="+mn-cs"/>
              </a:rPr>
              <a:t> forcing is provided for three</a:t>
            </a:r>
          </a:p>
          <a:p>
            <a:pPr algn="just"/>
            <a:r>
              <a:rPr lang="en-US" sz="1200" b="0" i="0" u="none" strike="noStrike" kern="1200" baseline="0" dirty="0" smtClean="0">
                <a:solidFill>
                  <a:schemeClr val="tx1"/>
                </a:solidFill>
                <a:latin typeface="+mn-lt"/>
                <a:ea typeface="+mn-ea"/>
                <a:cs typeface="+mn-cs"/>
              </a:rPr>
              <a:t>different years relative to 1750. </a:t>
            </a:r>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9</a:t>
            </a:fld>
            <a:endParaRPr lang="pt-BR"/>
          </a:p>
        </p:txBody>
      </p:sp>
    </p:spTree>
    <p:extLst>
      <p:ext uri="{BB962C8B-B14F-4D97-AF65-F5344CB8AC3E}">
        <p14:creationId xmlns:p14="http://schemas.microsoft.com/office/powerpoint/2010/main" xmlns="" val="2847735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Table SPM.1: </a:t>
            </a:r>
            <a:r>
              <a:rPr lang="en-US" sz="1200" b="0" i="0" u="none" strike="noStrike" kern="1200" baseline="0" dirty="0" smtClean="0">
                <a:solidFill>
                  <a:schemeClr val="tx1"/>
                </a:solidFill>
                <a:latin typeface="+mn-lt"/>
                <a:ea typeface="+mn-ea"/>
                <a:cs typeface="+mn-cs"/>
              </a:rPr>
              <a:t>Extreme weather and climate events: Global-scale assessment of recent observed changes, human contribution to the changes, and projected further changes for the early (2016–2035) and late (2081–</a:t>
            </a:r>
          </a:p>
          <a:p>
            <a:r>
              <a:rPr lang="en-US" sz="1200" b="0" i="0" u="none" strike="noStrike" kern="1200" baseline="0" dirty="0" smtClean="0">
                <a:solidFill>
                  <a:schemeClr val="tx1"/>
                </a:solidFill>
                <a:latin typeface="+mn-lt"/>
                <a:ea typeface="+mn-ea"/>
                <a:cs typeface="+mn-cs"/>
              </a:rPr>
              <a:t>2100) 21st century. Bold indicates where the AR5 (black) provides a revised* global-scale assessment from the </a:t>
            </a:r>
            <a:r>
              <a:rPr lang="en-US" sz="1200" b="0" i="0" u="none" strike="noStrike" kern="1200" baseline="0" dirty="0" err="1" smtClean="0">
                <a:solidFill>
                  <a:schemeClr val="tx1"/>
                </a:solidFill>
                <a:latin typeface="+mn-lt"/>
                <a:ea typeface="+mn-ea"/>
                <a:cs typeface="+mn-cs"/>
              </a:rPr>
              <a:t>SREX</a:t>
            </a:r>
            <a:r>
              <a:rPr lang="en-US" sz="1200" b="0" i="0" u="none" strike="noStrike" kern="1200" baseline="0" dirty="0" smtClean="0">
                <a:solidFill>
                  <a:schemeClr val="tx1"/>
                </a:solidFill>
                <a:latin typeface="+mn-lt"/>
                <a:ea typeface="+mn-ea"/>
                <a:cs typeface="+mn-cs"/>
              </a:rPr>
              <a:t> (blue) or AR4 (red). Projections for early 21st century were not provided in previous assessment</a:t>
            </a:r>
          </a:p>
          <a:p>
            <a:r>
              <a:rPr lang="en-US" sz="1200" b="0" i="0" u="none" strike="noStrike" kern="1200" baseline="0" dirty="0" smtClean="0">
                <a:solidFill>
                  <a:schemeClr val="tx1"/>
                </a:solidFill>
                <a:latin typeface="+mn-lt"/>
                <a:ea typeface="+mn-ea"/>
                <a:cs typeface="+mn-cs"/>
              </a:rPr>
              <a:t>reports. Projections in the AR5 are relative to the reference period of 1986–2005, and use the new Representative Concentration Pathway (</a:t>
            </a:r>
            <a:r>
              <a:rPr lang="en-US" sz="1200" b="0" i="0" u="none" strike="noStrike" kern="1200" baseline="0" dirty="0" err="1" smtClean="0">
                <a:solidFill>
                  <a:schemeClr val="tx1"/>
                </a:solidFill>
                <a:latin typeface="+mn-lt"/>
                <a:ea typeface="+mn-ea"/>
                <a:cs typeface="+mn-cs"/>
              </a:rPr>
              <a:t>RCP</a:t>
            </a:r>
            <a:r>
              <a:rPr lang="en-US" sz="1200" b="0" i="0" u="none" strike="noStrike" kern="1200" baseline="0" dirty="0" smtClean="0">
                <a:solidFill>
                  <a:schemeClr val="tx1"/>
                </a:solidFill>
                <a:latin typeface="+mn-lt"/>
                <a:ea typeface="+mn-ea"/>
                <a:cs typeface="+mn-cs"/>
              </a:rPr>
              <a:t>) scenarios (see Box SPM.1) unless otherwise specified. See the Glossary for definitions of extreme weather and climate events.</a:t>
            </a:r>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10</a:t>
            </a:fld>
            <a:endParaRPr lang="pt-BR"/>
          </a:p>
        </p:txBody>
      </p:sp>
    </p:spTree>
    <p:extLst>
      <p:ext uri="{BB962C8B-B14F-4D97-AF65-F5344CB8AC3E}">
        <p14:creationId xmlns:p14="http://schemas.microsoft.com/office/powerpoint/2010/main" xmlns="" val="4171334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SPM.3: </a:t>
            </a:r>
            <a:r>
              <a:rPr lang="en-US" sz="1200" b="0" i="0" u="none" strike="noStrike" kern="1200" baseline="0" dirty="0" smtClean="0">
                <a:solidFill>
                  <a:schemeClr val="tx1"/>
                </a:solidFill>
                <a:latin typeface="+mn-lt"/>
                <a:ea typeface="+mn-ea"/>
                <a:cs typeface="+mn-cs"/>
              </a:rPr>
              <a:t>Multiple observed indicators of a changing global climate: (a) Extent of Northern Hemisphere March-April (spring) average snow cover, (b) Extent of Arctic July-August-September (summer) average sea</a:t>
            </a:r>
          </a:p>
          <a:p>
            <a:r>
              <a:rPr lang="en-US" sz="1200" b="0" i="0" u="none" strike="noStrike" kern="1200" baseline="0" dirty="0" smtClean="0">
                <a:solidFill>
                  <a:schemeClr val="tx1"/>
                </a:solidFill>
                <a:latin typeface="+mn-lt"/>
                <a:ea typeface="+mn-ea"/>
                <a:cs typeface="+mn-cs"/>
              </a:rPr>
              <a:t>ice, (c) change in global mean upper ocean (0–700 m) heat content aligned to 2006−2010, and relative to the mean of all datasets for 1971, (d) global mean sea level relative to the 1900–1905 mean of the longest</a:t>
            </a:r>
          </a:p>
          <a:p>
            <a:r>
              <a:rPr lang="en-US" sz="1200" b="0" i="0" u="none" strike="noStrike" kern="1200" baseline="0" dirty="0" smtClean="0">
                <a:solidFill>
                  <a:schemeClr val="tx1"/>
                </a:solidFill>
                <a:latin typeface="+mn-lt"/>
                <a:ea typeface="+mn-ea"/>
                <a:cs typeface="+mn-cs"/>
              </a:rPr>
              <a:t>running dataset, and with all datasets aligned to have the same value in 1993, the first year of satellite altimetry data. All time-series (</a:t>
            </a:r>
            <a:r>
              <a:rPr lang="en-US" sz="1200" b="0" i="0" u="none" strike="noStrike" kern="1200" baseline="0" dirty="0" err="1" smtClean="0">
                <a:solidFill>
                  <a:schemeClr val="tx1"/>
                </a:solidFill>
                <a:latin typeface="+mn-lt"/>
                <a:ea typeface="+mn-ea"/>
                <a:cs typeface="+mn-cs"/>
              </a:rPr>
              <a:t>coloured</a:t>
            </a:r>
            <a:r>
              <a:rPr lang="en-US" sz="1200" b="0" i="0" u="none" strike="noStrike" kern="1200" baseline="0" dirty="0" smtClean="0">
                <a:solidFill>
                  <a:schemeClr val="tx1"/>
                </a:solidFill>
                <a:latin typeface="+mn-lt"/>
                <a:ea typeface="+mn-ea"/>
                <a:cs typeface="+mn-cs"/>
              </a:rPr>
              <a:t> lines indicating different data sets) show annual values, and where assessed, uncertainties are indicated by </a:t>
            </a:r>
            <a:r>
              <a:rPr lang="en-US" sz="1200" b="0" i="0" u="none" strike="noStrike" kern="1200" baseline="0" dirty="0" err="1" smtClean="0">
                <a:solidFill>
                  <a:schemeClr val="tx1"/>
                </a:solidFill>
                <a:latin typeface="+mn-lt"/>
                <a:ea typeface="+mn-ea"/>
                <a:cs typeface="+mn-cs"/>
              </a:rPr>
              <a:t>coloured</a:t>
            </a:r>
            <a:r>
              <a:rPr lang="en-US" sz="1200" b="0" i="0" u="none" strike="noStrike" kern="1200" baseline="0" dirty="0" smtClean="0">
                <a:solidFill>
                  <a:schemeClr val="tx1"/>
                </a:solidFill>
                <a:latin typeface="+mn-lt"/>
                <a:ea typeface="+mn-ea"/>
                <a:cs typeface="+mn-cs"/>
              </a:rPr>
              <a:t> shading. </a:t>
            </a:r>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11</a:t>
            </a:fld>
            <a:endParaRPr lang="pt-BR"/>
          </a:p>
        </p:txBody>
      </p:sp>
    </p:spTree>
    <p:extLst>
      <p:ext uri="{BB962C8B-B14F-4D97-AF65-F5344CB8AC3E}">
        <p14:creationId xmlns:p14="http://schemas.microsoft.com/office/powerpoint/2010/main" xmlns="" val="2234985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SPM.3: </a:t>
            </a:r>
            <a:r>
              <a:rPr lang="en-US" sz="1200" b="0" i="0" u="none" strike="noStrike" kern="1200" baseline="0" dirty="0" smtClean="0">
                <a:solidFill>
                  <a:schemeClr val="tx1"/>
                </a:solidFill>
                <a:latin typeface="+mn-lt"/>
                <a:ea typeface="+mn-ea"/>
                <a:cs typeface="+mn-cs"/>
              </a:rPr>
              <a:t>Multiple observed indicators of a changing global climate: (a) Extent of Northern Hemisphere March-April (spring) average snow cover, (b) Extent of Arctic July-August-September (summer) average sea</a:t>
            </a:r>
          </a:p>
          <a:p>
            <a:r>
              <a:rPr lang="en-US" sz="1200" b="0" i="0" u="none" strike="noStrike" kern="1200" baseline="0" dirty="0" smtClean="0">
                <a:solidFill>
                  <a:schemeClr val="tx1"/>
                </a:solidFill>
                <a:latin typeface="+mn-lt"/>
                <a:ea typeface="+mn-ea"/>
                <a:cs typeface="+mn-cs"/>
              </a:rPr>
              <a:t>ice, (c) change in global mean upper ocean (0–700 m) heat content aligned to 2006−2010, and relative to the mean of all datasets for 1971, (d) global mean sea level relative to the 1900–1905 mean of the longest</a:t>
            </a:r>
          </a:p>
          <a:p>
            <a:r>
              <a:rPr lang="en-US" sz="1200" b="0" i="0" u="none" strike="noStrike" kern="1200" baseline="0" dirty="0" smtClean="0">
                <a:solidFill>
                  <a:schemeClr val="tx1"/>
                </a:solidFill>
                <a:latin typeface="+mn-lt"/>
                <a:ea typeface="+mn-ea"/>
                <a:cs typeface="+mn-cs"/>
              </a:rPr>
              <a:t>running dataset, and with all datasets aligned to have the same value in 1993, the first year of satellite altimetry data. All time-series (</a:t>
            </a:r>
            <a:r>
              <a:rPr lang="en-US" sz="1200" b="0" i="0" u="none" strike="noStrike" kern="1200" baseline="0" dirty="0" err="1" smtClean="0">
                <a:solidFill>
                  <a:schemeClr val="tx1"/>
                </a:solidFill>
                <a:latin typeface="+mn-lt"/>
                <a:ea typeface="+mn-ea"/>
                <a:cs typeface="+mn-cs"/>
              </a:rPr>
              <a:t>coloured</a:t>
            </a:r>
            <a:r>
              <a:rPr lang="en-US" sz="1200" b="0" i="0" u="none" strike="noStrike" kern="1200" baseline="0" dirty="0" smtClean="0">
                <a:solidFill>
                  <a:schemeClr val="tx1"/>
                </a:solidFill>
                <a:latin typeface="+mn-lt"/>
                <a:ea typeface="+mn-ea"/>
                <a:cs typeface="+mn-cs"/>
              </a:rPr>
              <a:t> lines indicating different data sets) show annual values, and where assessed, uncertainties are indicated by </a:t>
            </a:r>
            <a:r>
              <a:rPr lang="en-US" sz="1200" b="0" i="0" u="none" strike="noStrike" kern="1200" baseline="0" dirty="0" err="1" smtClean="0">
                <a:solidFill>
                  <a:schemeClr val="tx1"/>
                </a:solidFill>
                <a:latin typeface="+mn-lt"/>
                <a:ea typeface="+mn-ea"/>
                <a:cs typeface="+mn-cs"/>
              </a:rPr>
              <a:t>coloured</a:t>
            </a:r>
            <a:r>
              <a:rPr lang="en-US" sz="1200" b="0" i="0" u="none" strike="noStrike" kern="1200" baseline="0" dirty="0" smtClean="0">
                <a:solidFill>
                  <a:schemeClr val="tx1"/>
                </a:solidFill>
                <a:latin typeface="+mn-lt"/>
                <a:ea typeface="+mn-ea"/>
                <a:cs typeface="+mn-cs"/>
              </a:rPr>
              <a:t> shading. </a:t>
            </a:r>
            <a:endParaRPr lang="pt-BR" dirty="0"/>
          </a:p>
        </p:txBody>
      </p:sp>
      <p:sp>
        <p:nvSpPr>
          <p:cNvPr id="4" name="Espaço Reservado para Número de Slide 3"/>
          <p:cNvSpPr>
            <a:spLocks noGrp="1"/>
          </p:cNvSpPr>
          <p:nvPr>
            <p:ph type="sldNum" sz="quarter" idx="10"/>
          </p:nvPr>
        </p:nvSpPr>
        <p:spPr/>
        <p:txBody>
          <a:bodyPr/>
          <a:lstStyle/>
          <a:p>
            <a:fld id="{AAA5FAC8-58D0-4B6A-A8F3-9B4BFEF2AF82}" type="slidenum">
              <a:rPr lang="pt-BR" smtClean="0"/>
              <a:pPr/>
              <a:t>12</a:t>
            </a:fld>
            <a:endParaRPr lang="pt-BR"/>
          </a:p>
        </p:txBody>
      </p:sp>
    </p:spTree>
    <p:extLst>
      <p:ext uri="{BB962C8B-B14F-4D97-AF65-F5344CB8AC3E}">
        <p14:creationId xmlns:p14="http://schemas.microsoft.com/office/powerpoint/2010/main" xmlns="" val="3538472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9E44FE80-B9FA-421B-B293-F30D71817423}" type="datetimeFigureOut">
              <a:rPr lang="pt-BR" smtClean="0"/>
              <a:pPr/>
              <a:t>29/4/2014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411A463-CC0B-4BE4-A110-63FCBC27BF72}" type="slidenum">
              <a:rPr lang="pt-BR" smtClean="0"/>
              <a:pPr/>
              <a:t>‹nº›</a:t>
            </a:fld>
            <a:endParaRPr lang="pt-BR"/>
          </a:p>
        </p:txBody>
      </p:sp>
    </p:spTree>
    <p:extLst>
      <p:ext uri="{BB962C8B-B14F-4D97-AF65-F5344CB8AC3E}">
        <p14:creationId xmlns:p14="http://schemas.microsoft.com/office/powerpoint/2010/main" xmlns="" val="3976410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E44FE80-B9FA-421B-B293-F30D71817423}" type="datetimeFigureOut">
              <a:rPr lang="pt-BR" smtClean="0"/>
              <a:pPr/>
              <a:t>29/4/2014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411A463-CC0B-4BE4-A110-63FCBC27BF72}" type="slidenum">
              <a:rPr lang="pt-BR" smtClean="0"/>
              <a:pPr/>
              <a:t>‹nº›</a:t>
            </a:fld>
            <a:endParaRPr lang="pt-BR"/>
          </a:p>
        </p:txBody>
      </p:sp>
    </p:spTree>
    <p:extLst>
      <p:ext uri="{BB962C8B-B14F-4D97-AF65-F5344CB8AC3E}">
        <p14:creationId xmlns:p14="http://schemas.microsoft.com/office/powerpoint/2010/main" xmlns="" val="2588282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E44FE80-B9FA-421B-B293-F30D71817423}" type="datetimeFigureOut">
              <a:rPr lang="pt-BR" smtClean="0"/>
              <a:pPr/>
              <a:t>29/4/2014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411A463-CC0B-4BE4-A110-63FCBC27BF72}" type="slidenum">
              <a:rPr lang="pt-BR" smtClean="0"/>
              <a:pPr/>
              <a:t>‹nº›</a:t>
            </a:fld>
            <a:endParaRPr lang="pt-BR"/>
          </a:p>
        </p:txBody>
      </p:sp>
    </p:spTree>
    <p:extLst>
      <p:ext uri="{BB962C8B-B14F-4D97-AF65-F5344CB8AC3E}">
        <p14:creationId xmlns:p14="http://schemas.microsoft.com/office/powerpoint/2010/main" xmlns="" val="34429349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4" name="Rectangle 43"/>
          <p:cNvSpPr/>
          <p:nvPr userDrawn="1"/>
        </p:nvSpPr>
        <p:spPr>
          <a:xfrm>
            <a:off x="0" y="0"/>
            <a:ext cx="9144000" cy="9286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sp>
        <p:nvSpPr>
          <p:cNvPr id="45" name="Rectangle 44"/>
          <p:cNvSpPr/>
          <p:nvPr userDrawn="1"/>
        </p:nvSpPr>
        <p:spPr>
          <a:xfrm>
            <a:off x="0" y="6765131"/>
            <a:ext cx="9144000" cy="92869"/>
          </a:xfrm>
          <a:prstGeom prst="rect">
            <a:avLst/>
          </a:pr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spTree>
    <p:extLst>
      <p:ext uri="{BB962C8B-B14F-4D97-AF65-F5344CB8AC3E}">
        <p14:creationId xmlns:p14="http://schemas.microsoft.com/office/powerpoint/2010/main" xmlns="" val="207203455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53115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E44FE80-B9FA-421B-B293-F30D71817423}" type="datetimeFigureOut">
              <a:rPr lang="pt-BR" smtClean="0"/>
              <a:pPr/>
              <a:t>29/4/2014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411A463-CC0B-4BE4-A110-63FCBC27BF72}" type="slidenum">
              <a:rPr lang="pt-BR" smtClean="0"/>
              <a:pPr/>
              <a:t>‹nº›</a:t>
            </a:fld>
            <a:endParaRPr lang="pt-BR"/>
          </a:p>
        </p:txBody>
      </p:sp>
    </p:spTree>
    <p:extLst>
      <p:ext uri="{BB962C8B-B14F-4D97-AF65-F5344CB8AC3E}">
        <p14:creationId xmlns:p14="http://schemas.microsoft.com/office/powerpoint/2010/main" xmlns="" val="2032079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9E44FE80-B9FA-421B-B293-F30D71817423}" type="datetimeFigureOut">
              <a:rPr lang="pt-BR" smtClean="0"/>
              <a:pPr/>
              <a:t>29/4/2014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411A463-CC0B-4BE4-A110-63FCBC27BF72}" type="slidenum">
              <a:rPr lang="pt-BR" smtClean="0"/>
              <a:pPr/>
              <a:t>‹nº›</a:t>
            </a:fld>
            <a:endParaRPr lang="pt-BR"/>
          </a:p>
        </p:txBody>
      </p:sp>
    </p:spTree>
    <p:extLst>
      <p:ext uri="{BB962C8B-B14F-4D97-AF65-F5344CB8AC3E}">
        <p14:creationId xmlns:p14="http://schemas.microsoft.com/office/powerpoint/2010/main" xmlns="" val="537065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9E44FE80-B9FA-421B-B293-F30D71817423}" type="datetimeFigureOut">
              <a:rPr lang="pt-BR" smtClean="0"/>
              <a:pPr/>
              <a:t>29/4/2014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411A463-CC0B-4BE4-A110-63FCBC27BF72}" type="slidenum">
              <a:rPr lang="pt-BR" smtClean="0"/>
              <a:pPr/>
              <a:t>‹nº›</a:t>
            </a:fld>
            <a:endParaRPr lang="pt-BR"/>
          </a:p>
        </p:txBody>
      </p:sp>
    </p:spTree>
    <p:extLst>
      <p:ext uri="{BB962C8B-B14F-4D97-AF65-F5344CB8AC3E}">
        <p14:creationId xmlns:p14="http://schemas.microsoft.com/office/powerpoint/2010/main" xmlns="" val="464447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9E44FE80-B9FA-421B-B293-F30D71817423}" type="datetimeFigureOut">
              <a:rPr lang="pt-BR" smtClean="0"/>
              <a:pPr/>
              <a:t>29/4/2014</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411A463-CC0B-4BE4-A110-63FCBC27BF72}" type="slidenum">
              <a:rPr lang="pt-BR" smtClean="0"/>
              <a:pPr/>
              <a:t>‹nº›</a:t>
            </a:fld>
            <a:endParaRPr lang="pt-BR"/>
          </a:p>
        </p:txBody>
      </p:sp>
    </p:spTree>
    <p:extLst>
      <p:ext uri="{BB962C8B-B14F-4D97-AF65-F5344CB8AC3E}">
        <p14:creationId xmlns:p14="http://schemas.microsoft.com/office/powerpoint/2010/main" xmlns="" val="487321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9E44FE80-B9FA-421B-B293-F30D71817423}" type="datetimeFigureOut">
              <a:rPr lang="pt-BR" smtClean="0"/>
              <a:pPr/>
              <a:t>29/4/2014</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411A463-CC0B-4BE4-A110-63FCBC27BF72}" type="slidenum">
              <a:rPr lang="pt-BR" smtClean="0"/>
              <a:pPr/>
              <a:t>‹nº›</a:t>
            </a:fld>
            <a:endParaRPr lang="pt-BR"/>
          </a:p>
        </p:txBody>
      </p:sp>
    </p:spTree>
    <p:extLst>
      <p:ext uri="{BB962C8B-B14F-4D97-AF65-F5344CB8AC3E}">
        <p14:creationId xmlns:p14="http://schemas.microsoft.com/office/powerpoint/2010/main" xmlns="" val="53004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9E44FE80-B9FA-421B-B293-F30D71817423}" type="datetimeFigureOut">
              <a:rPr lang="pt-BR" smtClean="0"/>
              <a:pPr/>
              <a:t>29/4/2014</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411A463-CC0B-4BE4-A110-63FCBC27BF72}" type="slidenum">
              <a:rPr lang="pt-BR" smtClean="0"/>
              <a:pPr/>
              <a:t>‹nº›</a:t>
            </a:fld>
            <a:endParaRPr lang="pt-BR"/>
          </a:p>
        </p:txBody>
      </p:sp>
    </p:spTree>
    <p:extLst>
      <p:ext uri="{BB962C8B-B14F-4D97-AF65-F5344CB8AC3E}">
        <p14:creationId xmlns:p14="http://schemas.microsoft.com/office/powerpoint/2010/main" xmlns="" val="1133450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9E44FE80-B9FA-421B-B293-F30D71817423}" type="datetimeFigureOut">
              <a:rPr lang="pt-BR" smtClean="0"/>
              <a:pPr/>
              <a:t>29/4/2014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411A463-CC0B-4BE4-A110-63FCBC27BF72}" type="slidenum">
              <a:rPr lang="pt-BR" smtClean="0"/>
              <a:pPr/>
              <a:t>‹nº›</a:t>
            </a:fld>
            <a:endParaRPr lang="pt-BR"/>
          </a:p>
        </p:txBody>
      </p:sp>
    </p:spTree>
    <p:extLst>
      <p:ext uri="{BB962C8B-B14F-4D97-AF65-F5344CB8AC3E}">
        <p14:creationId xmlns:p14="http://schemas.microsoft.com/office/powerpoint/2010/main" xmlns="" val="2631163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9E44FE80-B9FA-421B-B293-F30D71817423}" type="datetimeFigureOut">
              <a:rPr lang="pt-BR" smtClean="0"/>
              <a:pPr/>
              <a:t>29/4/2014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411A463-CC0B-4BE4-A110-63FCBC27BF72}" type="slidenum">
              <a:rPr lang="pt-BR" smtClean="0"/>
              <a:pPr/>
              <a:t>‹nº›</a:t>
            </a:fld>
            <a:endParaRPr lang="pt-BR"/>
          </a:p>
        </p:txBody>
      </p:sp>
    </p:spTree>
    <p:extLst>
      <p:ext uri="{BB962C8B-B14F-4D97-AF65-F5344CB8AC3E}">
        <p14:creationId xmlns:p14="http://schemas.microsoft.com/office/powerpoint/2010/main" xmlns="" val="2017209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44FE80-B9FA-421B-B293-F30D71817423}" type="datetimeFigureOut">
              <a:rPr lang="pt-BR" smtClean="0"/>
              <a:pPr/>
              <a:t>29/4/2014</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11A463-CC0B-4BE4-A110-63FCBC27BF72}" type="slidenum">
              <a:rPr lang="pt-BR" smtClean="0"/>
              <a:pPr/>
              <a:t>‹nº›</a:t>
            </a:fld>
            <a:endParaRPr lang="pt-BR"/>
          </a:p>
        </p:txBody>
      </p:sp>
    </p:spTree>
    <p:extLst>
      <p:ext uri="{BB962C8B-B14F-4D97-AF65-F5344CB8AC3E}">
        <p14:creationId xmlns:p14="http://schemas.microsoft.com/office/powerpoint/2010/main" xmlns="" val="41333035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en.wikipedia.org/wiki/Radiative_forcing" TargetMode="External"/><Relationship Id="rId5" Type="http://schemas.openxmlformats.org/officeDocument/2006/relationships/image" Target="../media/image10.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7547" y="129458"/>
            <a:ext cx="8106595" cy="983386"/>
          </a:xfrm>
        </p:spPr>
        <p:txBody>
          <a:bodyPr>
            <a:noAutofit/>
          </a:bodyPr>
          <a:lstStyle/>
          <a:p>
            <a:r>
              <a:rPr lang="pt-BR" sz="2400" b="1" dirty="0" smtClean="0"/>
              <a:t>Audiência Pública</a:t>
            </a:r>
            <a:br>
              <a:rPr lang="pt-BR" sz="2400" b="1" dirty="0" smtClean="0"/>
            </a:br>
            <a:r>
              <a:rPr lang="pt-BR" sz="2400" b="1" dirty="0" smtClean="0"/>
              <a:t>Discussão do Relatório do IPCC</a:t>
            </a:r>
            <a:br>
              <a:rPr lang="pt-BR" sz="2400" b="1" dirty="0" smtClean="0"/>
            </a:br>
            <a:r>
              <a:rPr lang="pt-BR" sz="2400" b="1" dirty="0" smtClean="0"/>
              <a:t>Osvaldo Moraes – DEPPT/SEPED/MCTI</a:t>
            </a:r>
            <a:endParaRPr lang="pt-BR" sz="2400" b="1" dirty="0"/>
          </a:p>
        </p:txBody>
      </p:sp>
      <p:sp>
        <p:nvSpPr>
          <p:cNvPr id="3" name="Espaço Reservado para Conteúdo 2"/>
          <p:cNvSpPr>
            <a:spLocks noGrp="1"/>
          </p:cNvSpPr>
          <p:nvPr>
            <p:ph sz="half" idx="1"/>
          </p:nvPr>
        </p:nvSpPr>
        <p:spPr/>
        <p:txBody>
          <a:bodyPr/>
          <a:lstStyle/>
          <a:p>
            <a:endParaRPr lang="pt-BR"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06201" y="1268760"/>
            <a:ext cx="4032448" cy="5181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6" name="Group 52"/>
          <p:cNvGrpSpPr/>
          <p:nvPr/>
        </p:nvGrpSpPr>
        <p:grpSpPr>
          <a:xfrm>
            <a:off x="5760311" y="247353"/>
            <a:ext cx="2920067" cy="595855"/>
            <a:chOff x="6575425" y="4506095"/>
            <a:chExt cx="2236788" cy="456429"/>
          </a:xfrm>
          <a:solidFill>
            <a:schemeClr val="bg1"/>
          </a:solidFill>
        </p:grpSpPr>
        <p:sp>
          <p:nvSpPr>
            <p:cNvPr id="7" name="Rectangle 5"/>
            <p:cNvSpPr>
              <a:spLocks noChangeArrowheads="1"/>
            </p:cNvSpPr>
            <p:nvPr/>
          </p:nvSpPr>
          <p:spPr bwMode="auto">
            <a:xfrm>
              <a:off x="6575425" y="4891650"/>
              <a:ext cx="8505" cy="56699"/>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 name="Freeform 6"/>
            <p:cNvSpPr>
              <a:spLocks/>
            </p:cNvSpPr>
            <p:nvPr/>
          </p:nvSpPr>
          <p:spPr bwMode="auto">
            <a:xfrm>
              <a:off x="6606610" y="4891650"/>
              <a:ext cx="38272" cy="56699"/>
            </a:xfrm>
            <a:custGeom>
              <a:avLst/>
              <a:gdLst>
                <a:gd name="T0" fmla="*/ 0 w 27"/>
                <a:gd name="T1" fmla="*/ 0 h 40"/>
                <a:gd name="T2" fmla="*/ 6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 name="Freeform 7"/>
            <p:cNvSpPr>
              <a:spLocks/>
            </p:cNvSpPr>
            <p:nvPr/>
          </p:nvSpPr>
          <p:spPr bwMode="auto">
            <a:xfrm>
              <a:off x="6663309" y="4891650"/>
              <a:ext cx="32603" cy="56699"/>
            </a:xfrm>
            <a:custGeom>
              <a:avLst/>
              <a:gdLst>
                <a:gd name="T0" fmla="*/ 9 w 23"/>
                <a:gd name="T1" fmla="*/ 5 h 40"/>
                <a:gd name="T2" fmla="*/ 0 w 23"/>
                <a:gd name="T3" fmla="*/ 5 h 40"/>
                <a:gd name="T4" fmla="*/ 0 w 23"/>
                <a:gd name="T5" fmla="*/ 0 h 40"/>
                <a:gd name="T6" fmla="*/ 23 w 23"/>
                <a:gd name="T7" fmla="*/ 0 h 40"/>
                <a:gd name="T8" fmla="*/ 23 w 23"/>
                <a:gd name="T9" fmla="*/ 5 h 40"/>
                <a:gd name="T10" fmla="*/ 15 w 23"/>
                <a:gd name="T11" fmla="*/ 5 h 40"/>
                <a:gd name="T12" fmla="*/ 15 w 23"/>
                <a:gd name="T13" fmla="*/ 40 h 40"/>
                <a:gd name="T14" fmla="*/ 9 w 23"/>
                <a:gd name="T15" fmla="*/ 40 h 40"/>
                <a:gd name="T16" fmla="*/ 9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9" y="5"/>
                  </a:moveTo>
                  <a:lnTo>
                    <a:pt x="0" y="5"/>
                  </a:lnTo>
                  <a:lnTo>
                    <a:pt x="0" y="0"/>
                  </a:lnTo>
                  <a:lnTo>
                    <a:pt x="23" y="0"/>
                  </a:lnTo>
                  <a:lnTo>
                    <a:pt x="23" y="5"/>
                  </a:lnTo>
                  <a:lnTo>
                    <a:pt x="15" y="5"/>
                  </a:lnTo>
                  <a:lnTo>
                    <a:pt x="15" y="40"/>
                  </a:lnTo>
                  <a:lnTo>
                    <a:pt x="9" y="40"/>
                  </a:lnTo>
                  <a:lnTo>
                    <a:pt x="9" y="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0" name="Freeform 8"/>
            <p:cNvSpPr>
              <a:spLocks/>
            </p:cNvSpPr>
            <p:nvPr/>
          </p:nvSpPr>
          <p:spPr bwMode="auto">
            <a:xfrm>
              <a:off x="6715755" y="4891650"/>
              <a:ext cx="26933" cy="56699"/>
            </a:xfrm>
            <a:custGeom>
              <a:avLst/>
              <a:gdLst>
                <a:gd name="T0" fmla="*/ 0 w 19"/>
                <a:gd name="T1" fmla="*/ 0 h 40"/>
                <a:gd name="T2" fmla="*/ 19 w 19"/>
                <a:gd name="T3" fmla="*/ 0 h 40"/>
                <a:gd name="T4" fmla="*/ 19 w 19"/>
                <a:gd name="T5" fmla="*/ 5 h 40"/>
                <a:gd name="T6" fmla="*/ 5 w 19"/>
                <a:gd name="T7" fmla="*/ 5 h 40"/>
                <a:gd name="T8" fmla="*/ 5 w 19"/>
                <a:gd name="T9" fmla="*/ 18 h 40"/>
                <a:gd name="T10" fmla="*/ 17 w 19"/>
                <a:gd name="T11" fmla="*/ 18 h 40"/>
                <a:gd name="T12" fmla="*/ 17 w 19"/>
                <a:gd name="T13" fmla="*/ 22 h 40"/>
                <a:gd name="T14" fmla="*/ 5 w 19"/>
                <a:gd name="T15" fmla="*/ 22 h 40"/>
                <a:gd name="T16" fmla="*/ 5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5" y="5"/>
                  </a:lnTo>
                  <a:lnTo>
                    <a:pt x="5" y="18"/>
                  </a:lnTo>
                  <a:lnTo>
                    <a:pt x="17" y="18"/>
                  </a:lnTo>
                  <a:lnTo>
                    <a:pt x="17" y="22"/>
                  </a:lnTo>
                  <a:lnTo>
                    <a:pt x="5" y="22"/>
                  </a:lnTo>
                  <a:lnTo>
                    <a:pt x="5" y="35"/>
                  </a:lnTo>
                  <a:lnTo>
                    <a:pt x="19" y="35"/>
                  </a:lnTo>
                  <a:lnTo>
                    <a:pt x="19"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1" name="Freeform 9"/>
            <p:cNvSpPr>
              <a:spLocks noEditPoints="1"/>
            </p:cNvSpPr>
            <p:nvPr/>
          </p:nvSpPr>
          <p:spPr bwMode="auto">
            <a:xfrm>
              <a:off x="6765368" y="4891650"/>
              <a:ext cx="32603" cy="56699"/>
            </a:xfrm>
            <a:custGeom>
              <a:avLst/>
              <a:gdLst>
                <a:gd name="T0" fmla="*/ 0 w 16"/>
                <a:gd name="T1" fmla="*/ 0 h 27"/>
                <a:gd name="T2" fmla="*/ 7 w 16"/>
                <a:gd name="T3" fmla="*/ 0 h 27"/>
                <a:gd name="T4" fmla="*/ 12 w 16"/>
                <a:gd name="T5" fmla="*/ 2 h 27"/>
                <a:gd name="T6" fmla="*/ 14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9" y="0"/>
                    <a:pt x="11" y="1"/>
                    <a:pt x="12" y="2"/>
                  </a:cubicBezTo>
                  <a:cubicBezTo>
                    <a:pt x="14" y="3"/>
                    <a:pt x="14" y="5"/>
                    <a:pt x="14" y="7"/>
                  </a:cubicBezTo>
                  <a:cubicBezTo>
                    <a:pt x="14" y="10"/>
                    <a:pt x="13" y="13"/>
                    <a:pt x="9" y="14"/>
                  </a:cubicBezTo>
                  <a:cubicBezTo>
                    <a:pt x="9" y="14"/>
                    <a:pt x="9" y="14"/>
                    <a:pt x="9" y="14"/>
                  </a:cubicBezTo>
                  <a:cubicBezTo>
                    <a:pt x="11" y="14"/>
                    <a:pt x="11"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9" y="12"/>
                    <a:pt x="11" y="10"/>
                    <a:pt x="11" y="7"/>
                  </a:cubicBezTo>
                  <a:cubicBezTo>
                    <a:pt x="11" y="4"/>
                    <a:pt x="9" y="3"/>
                    <a:pt x="6" y="3"/>
                  </a:cubicBezTo>
                  <a:cubicBezTo>
                    <a:pt x="3" y="3"/>
                    <a:pt x="3" y="3"/>
                    <a:pt x="3" y="3"/>
                  </a:cubicBezTo>
                  <a:lnTo>
                    <a:pt x="3" y="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2" name="Freeform 10"/>
            <p:cNvSpPr>
              <a:spLocks/>
            </p:cNvSpPr>
            <p:nvPr/>
          </p:nvSpPr>
          <p:spPr bwMode="auto">
            <a:xfrm>
              <a:off x="6814979" y="4891650"/>
              <a:ext cx="39690" cy="58116"/>
            </a:xfrm>
            <a:custGeom>
              <a:avLst/>
              <a:gdLst>
                <a:gd name="T0" fmla="*/ 19 w 19"/>
                <a:gd name="T1" fmla="*/ 26 h 28"/>
                <a:gd name="T2" fmla="*/ 12 w 19"/>
                <a:gd name="T3" fmla="*/ 28 h 28"/>
                <a:gd name="T4" fmla="*/ 0 w 19"/>
                <a:gd name="T5" fmla="*/ 14 h 28"/>
                <a:gd name="T6" fmla="*/ 12 w 19"/>
                <a:gd name="T7" fmla="*/ 0 h 28"/>
                <a:gd name="T8" fmla="*/ 19 w 19"/>
                <a:gd name="T9" fmla="*/ 1 h 28"/>
                <a:gd name="T10" fmla="*/ 19 w 19"/>
                <a:gd name="T11" fmla="*/ 4 h 28"/>
                <a:gd name="T12" fmla="*/ 12 w 19"/>
                <a:gd name="T13" fmla="*/ 3 h 28"/>
                <a:gd name="T14" fmla="*/ 4 w 19"/>
                <a:gd name="T15" fmla="*/ 13 h 28"/>
                <a:gd name="T16" fmla="*/ 12 w 19"/>
                <a:gd name="T17" fmla="*/ 25 h 28"/>
                <a:gd name="T18" fmla="*/ 16 w 19"/>
                <a:gd name="T19" fmla="*/ 24 h 28"/>
                <a:gd name="T20" fmla="*/ 16 w 19"/>
                <a:gd name="T21" fmla="*/ 15 h 28"/>
                <a:gd name="T22" fmla="*/ 11 w 19"/>
                <a:gd name="T23" fmla="*/ 15 h 28"/>
                <a:gd name="T24" fmla="*/ 11 w 19"/>
                <a:gd name="T25" fmla="*/ 12 h 28"/>
                <a:gd name="T26" fmla="*/ 19 w 19"/>
                <a:gd name="T27" fmla="*/ 12 h 28"/>
                <a:gd name="T28" fmla="*/ 19 w 19"/>
                <a:gd name="T29"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8">
                  <a:moveTo>
                    <a:pt x="19" y="26"/>
                  </a:moveTo>
                  <a:cubicBezTo>
                    <a:pt x="18" y="27"/>
                    <a:pt x="15" y="28"/>
                    <a:pt x="12" y="28"/>
                  </a:cubicBezTo>
                  <a:cubicBezTo>
                    <a:pt x="4" y="28"/>
                    <a:pt x="0" y="21"/>
                    <a:pt x="0" y="14"/>
                  </a:cubicBezTo>
                  <a:cubicBezTo>
                    <a:pt x="0" y="5"/>
                    <a:pt x="5" y="0"/>
                    <a:pt x="12" y="0"/>
                  </a:cubicBezTo>
                  <a:cubicBezTo>
                    <a:pt x="15" y="0"/>
                    <a:pt x="17" y="0"/>
                    <a:pt x="19" y="1"/>
                  </a:cubicBezTo>
                  <a:cubicBezTo>
                    <a:pt x="19" y="4"/>
                    <a:pt x="19" y="4"/>
                    <a:pt x="19" y="4"/>
                  </a:cubicBezTo>
                  <a:cubicBezTo>
                    <a:pt x="16" y="3"/>
                    <a:pt x="14" y="3"/>
                    <a:pt x="12" y="3"/>
                  </a:cubicBezTo>
                  <a:cubicBezTo>
                    <a:pt x="8" y="3"/>
                    <a:pt x="4" y="6"/>
                    <a:pt x="4" y="13"/>
                  </a:cubicBezTo>
                  <a:cubicBezTo>
                    <a:pt x="4" y="20"/>
                    <a:pt x="7" y="25"/>
                    <a:pt x="12" y="25"/>
                  </a:cubicBezTo>
                  <a:cubicBezTo>
                    <a:pt x="14" y="25"/>
                    <a:pt x="15" y="24"/>
                    <a:pt x="16" y="24"/>
                  </a:cubicBezTo>
                  <a:cubicBezTo>
                    <a:pt x="16" y="15"/>
                    <a:pt x="16" y="15"/>
                    <a:pt x="16" y="15"/>
                  </a:cubicBezTo>
                  <a:cubicBezTo>
                    <a:pt x="11" y="15"/>
                    <a:pt x="11" y="15"/>
                    <a:pt x="11" y="15"/>
                  </a:cubicBezTo>
                  <a:cubicBezTo>
                    <a:pt x="11" y="12"/>
                    <a:pt x="11" y="12"/>
                    <a:pt x="11" y="12"/>
                  </a:cubicBezTo>
                  <a:cubicBezTo>
                    <a:pt x="19" y="12"/>
                    <a:pt x="19" y="12"/>
                    <a:pt x="19" y="12"/>
                  </a:cubicBezTo>
                  <a:lnTo>
                    <a:pt x="19" y="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3" name="Freeform 11"/>
            <p:cNvSpPr>
              <a:spLocks noEditPoints="1"/>
            </p:cNvSpPr>
            <p:nvPr/>
          </p:nvSpPr>
          <p:spPr bwMode="auto">
            <a:xfrm>
              <a:off x="6875931" y="4891650"/>
              <a:ext cx="41107" cy="58116"/>
            </a:xfrm>
            <a:custGeom>
              <a:avLst/>
              <a:gdLst>
                <a:gd name="T0" fmla="*/ 11 w 20"/>
                <a:gd name="T1" fmla="*/ 0 h 28"/>
                <a:gd name="T2" fmla="*/ 20 w 20"/>
                <a:gd name="T3" fmla="*/ 13 h 28"/>
                <a:gd name="T4" fmla="*/ 10 w 20"/>
                <a:gd name="T5" fmla="*/ 28 h 28"/>
                <a:gd name="T6" fmla="*/ 0 w 20"/>
                <a:gd name="T7" fmla="*/ 14 h 28"/>
                <a:gd name="T8" fmla="*/ 11 w 20"/>
                <a:gd name="T9" fmla="*/ 0 h 28"/>
                <a:gd name="T10" fmla="*/ 10 w 20"/>
                <a:gd name="T11" fmla="*/ 25 h 28"/>
                <a:gd name="T12" fmla="*/ 17 w 20"/>
                <a:gd name="T13" fmla="*/ 13 h 28"/>
                <a:gd name="T14" fmla="*/ 11 w 20"/>
                <a:gd name="T15" fmla="*/ 3 h 28"/>
                <a:gd name="T16" fmla="*/ 4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1" y="0"/>
                  </a:moveTo>
                  <a:cubicBezTo>
                    <a:pt x="17" y="0"/>
                    <a:pt x="20" y="5"/>
                    <a:pt x="20" y="13"/>
                  </a:cubicBezTo>
                  <a:cubicBezTo>
                    <a:pt x="20" y="23"/>
                    <a:pt x="17" y="28"/>
                    <a:pt x="10" y="28"/>
                  </a:cubicBezTo>
                  <a:cubicBezTo>
                    <a:pt x="4" y="28"/>
                    <a:pt x="0" y="22"/>
                    <a:pt x="0" y="14"/>
                  </a:cubicBezTo>
                  <a:cubicBezTo>
                    <a:pt x="0" y="5"/>
                    <a:pt x="4" y="0"/>
                    <a:pt x="11" y="0"/>
                  </a:cubicBezTo>
                  <a:close/>
                  <a:moveTo>
                    <a:pt x="10" y="25"/>
                  </a:moveTo>
                  <a:cubicBezTo>
                    <a:pt x="14" y="25"/>
                    <a:pt x="17" y="22"/>
                    <a:pt x="17" y="13"/>
                  </a:cubicBezTo>
                  <a:cubicBezTo>
                    <a:pt x="17" y="8"/>
                    <a:pt x="15" y="3"/>
                    <a:pt x="11" y="3"/>
                  </a:cubicBezTo>
                  <a:cubicBezTo>
                    <a:pt x="7" y="3"/>
                    <a:pt x="4" y="6"/>
                    <a:pt x="4" y="14"/>
                  </a:cubicBezTo>
                  <a:cubicBezTo>
                    <a:pt x="4" y="19"/>
                    <a:pt x="6" y="25"/>
                    <a:pt x="10" y="2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4" name="Freeform 12"/>
            <p:cNvSpPr>
              <a:spLocks/>
            </p:cNvSpPr>
            <p:nvPr/>
          </p:nvSpPr>
          <p:spPr bwMode="auto">
            <a:xfrm>
              <a:off x="6931213" y="4891650"/>
              <a:ext cx="43942" cy="56699"/>
            </a:xfrm>
            <a:custGeom>
              <a:avLst/>
              <a:gdLst>
                <a:gd name="T0" fmla="*/ 0 w 31"/>
                <a:gd name="T1" fmla="*/ 0 h 40"/>
                <a:gd name="T2" fmla="*/ 6 w 31"/>
                <a:gd name="T3" fmla="*/ 0 h 40"/>
                <a:gd name="T4" fmla="*/ 15 w 31"/>
                <a:gd name="T5" fmla="*/ 33 h 40"/>
                <a:gd name="T6" fmla="*/ 16 w 31"/>
                <a:gd name="T7" fmla="*/ 33 h 40"/>
                <a:gd name="T8" fmla="*/ 25 w 31"/>
                <a:gd name="T9" fmla="*/ 0 h 40"/>
                <a:gd name="T10" fmla="*/ 31 w 31"/>
                <a:gd name="T11" fmla="*/ 0 h 40"/>
                <a:gd name="T12" fmla="*/ 18 w 31"/>
                <a:gd name="T13" fmla="*/ 40 h 40"/>
                <a:gd name="T14" fmla="*/ 13 w 31"/>
                <a:gd name="T15" fmla="*/ 40 h 40"/>
                <a:gd name="T16" fmla="*/ 0 w 31"/>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40">
                  <a:moveTo>
                    <a:pt x="0" y="0"/>
                  </a:moveTo>
                  <a:lnTo>
                    <a:pt x="6" y="0"/>
                  </a:lnTo>
                  <a:lnTo>
                    <a:pt x="15" y="33"/>
                  </a:lnTo>
                  <a:lnTo>
                    <a:pt x="16" y="33"/>
                  </a:lnTo>
                  <a:lnTo>
                    <a:pt x="25" y="0"/>
                  </a:lnTo>
                  <a:lnTo>
                    <a:pt x="31" y="0"/>
                  </a:lnTo>
                  <a:lnTo>
                    <a:pt x="18" y="40"/>
                  </a:lnTo>
                  <a:lnTo>
                    <a:pt x="13"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5" name="Freeform 13"/>
            <p:cNvSpPr>
              <a:spLocks/>
            </p:cNvSpPr>
            <p:nvPr/>
          </p:nvSpPr>
          <p:spPr bwMode="auto">
            <a:xfrm>
              <a:off x="6992165" y="4891650"/>
              <a:ext cx="28350" cy="56699"/>
            </a:xfrm>
            <a:custGeom>
              <a:avLst/>
              <a:gdLst>
                <a:gd name="T0" fmla="*/ 0 w 20"/>
                <a:gd name="T1" fmla="*/ 0 h 40"/>
                <a:gd name="T2" fmla="*/ 19 w 20"/>
                <a:gd name="T3" fmla="*/ 0 h 40"/>
                <a:gd name="T4" fmla="*/ 19 w 20"/>
                <a:gd name="T5" fmla="*/ 5 h 40"/>
                <a:gd name="T6" fmla="*/ 5 w 20"/>
                <a:gd name="T7" fmla="*/ 5 h 40"/>
                <a:gd name="T8" fmla="*/ 5 w 20"/>
                <a:gd name="T9" fmla="*/ 18 h 40"/>
                <a:gd name="T10" fmla="*/ 19 w 20"/>
                <a:gd name="T11" fmla="*/ 18 h 40"/>
                <a:gd name="T12" fmla="*/ 19 w 20"/>
                <a:gd name="T13" fmla="*/ 22 h 40"/>
                <a:gd name="T14" fmla="*/ 5 w 20"/>
                <a:gd name="T15" fmla="*/ 22 h 40"/>
                <a:gd name="T16" fmla="*/ 5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5" y="5"/>
                  </a:lnTo>
                  <a:lnTo>
                    <a:pt x="5" y="18"/>
                  </a:lnTo>
                  <a:lnTo>
                    <a:pt x="19" y="18"/>
                  </a:lnTo>
                  <a:lnTo>
                    <a:pt x="19" y="22"/>
                  </a:lnTo>
                  <a:lnTo>
                    <a:pt x="5" y="22"/>
                  </a:lnTo>
                  <a:lnTo>
                    <a:pt x="5" y="35"/>
                  </a:lnTo>
                  <a:lnTo>
                    <a:pt x="20" y="35"/>
                  </a:lnTo>
                  <a:lnTo>
                    <a:pt x="20"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 name="Freeform 14"/>
            <p:cNvSpPr>
              <a:spLocks noEditPoints="1"/>
            </p:cNvSpPr>
            <p:nvPr/>
          </p:nvSpPr>
          <p:spPr bwMode="auto">
            <a:xfrm>
              <a:off x="7041776" y="4891650"/>
              <a:ext cx="32603" cy="56699"/>
            </a:xfrm>
            <a:custGeom>
              <a:avLst/>
              <a:gdLst>
                <a:gd name="T0" fmla="*/ 0 w 16"/>
                <a:gd name="T1" fmla="*/ 0 h 27"/>
                <a:gd name="T2" fmla="*/ 7 w 16"/>
                <a:gd name="T3" fmla="*/ 0 h 27"/>
                <a:gd name="T4" fmla="*/ 13 w 16"/>
                <a:gd name="T5" fmla="*/ 2 h 27"/>
                <a:gd name="T6" fmla="*/ 15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10" y="0"/>
                    <a:pt x="11" y="1"/>
                    <a:pt x="13" y="2"/>
                  </a:cubicBezTo>
                  <a:cubicBezTo>
                    <a:pt x="14" y="3"/>
                    <a:pt x="15" y="5"/>
                    <a:pt x="15" y="7"/>
                  </a:cubicBezTo>
                  <a:cubicBezTo>
                    <a:pt x="15" y="10"/>
                    <a:pt x="13" y="13"/>
                    <a:pt x="9" y="14"/>
                  </a:cubicBezTo>
                  <a:cubicBezTo>
                    <a:pt x="9" y="14"/>
                    <a:pt x="9" y="14"/>
                    <a:pt x="9" y="14"/>
                  </a:cubicBezTo>
                  <a:cubicBezTo>
                    <a:pt x="11" y="14"/>
                    <a:pt x="12"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10" y="12"/>
                    <a:pt x="11" y="10"/>
                    <a:pt x="11" y="7"/>
                  </a:cubicBezTo>
                  <a:cubicBezTo>
                    <a:pt x="11" y="4"/>
                    <a:pt x="9" y="3"/>
                    <a:pt x="6" y="3"/>
                  </a:cubicBezTo>
                  <a:cubicBezTo>
                    <a:pt x="3" y="3"/>
                    <a:pt x="3" y="3"/>
                    <a:pt x="3" y="3"/>
                  </a:cubicBezTo>
                  <a:lnTo>
                    <a:pt x="3" y="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7" name="Freeform 15"/>
            <p:cNvSpPr>
              <a:spLocks/>
            </p:cNvSpPr>
            <p:nvPr/>
          </p:nvSpPr>
          <p:spPr bwMode="auto">
            <a:xfrm>
              <a:off x="7092806" y="4891650"/>
              <a:ext cx="38272" cy="56699"/>
            </a:xfrm>
            <a:custGeom>
              <a:avLst/>
              <a:gdLst>
                <a:gd name="T0" fmla="*/ 0 w 27"/>
                <a:gd name="T1" fmla="*/ 0 h 40"/>
                <a:gd name="T2" fmla="*/ 8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8"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8" name="Freeform 16"/>
            <p:cNvSpPr>
              <a:spLocks/>
            </p:cNvSpPr>
            <p:nvPr/>
          </p:nvSpPr>
          <p:spPr bwMode="auto">
            <a:xfrm>
              <a:off x="7155175" y="4891650"/>
              <a:ext cx="51029" cy="56699"/>
            </a:xfrm>
            <a:custGeom>
              <a:avLst/>
              <a:gdLst>
                <a:gd name="T0" fmla="*/ 0 w 36"/>
                <a:gd name="T1" fmla="*/ 0 h 40"/>
                <a:gd name="T2" fmla="*/ 8 w 36"/>
                <a:gd name="T3" fmla="*/ 0 h 40"/>
                <a:gd name="T4" fmla="*/ 18 w 36"/>
                <a:gd name="T5" fmla="*/ 33 h 40"/>
                <a:gd name="T6" fmla="*/ 18 w 36"/>
                <a:gd name="T7" fmla="*/ 33 h 40"/>
                <a:gd name="T8" fmla="*/ 28 w 36"/>
                <a:gd name="T9" fmla="*/ 0 h 40"/>
                <a:gd name="T10" fmla="*/ 36 w 36"/>
                <a:gd name="T11" fmla="*/ 0 h 40"/>
                <a:gd name="T12" fmla="*/ 36 w 36"/>
                <a:gd name="T13" fmla="*/ 40 h 40"/>
                <a:gd name="T14" fmla="*/ 31 w 36"/>
                <a:gd name="T15" fmla="*/ 40 h 40"/>
                <a:gd name="T16" fmla="*/ 31 w 36"/>
                <a:gd name="T17" fmla="*/ 6 h 40"/>
                <a:gd name="T18" fmla="*/ 31 w 36"/>
                <a:gd name="T19" fmla="*/ 6 h 40"/>
                <a:gd name="T20" fmla="*/ 20 w 36"/>
                <a:gd name="T21" fmla="*/ 40 h 40"/>
                <a:gd name="T22" fmla="*/ 15 w 36"/>
                <a:gd name="T23" fmla="*/ 40 h 40"/>
                <a:gd name="T24" fmla="*/ 5 w 36"/>
                <a:gd name="T25" fmla="*/ 6 h 40"/>
                <a:gd name="T26" fmla="*/ 5 w 36"/>
                <a:gd name="T27" fmla="*/ 6 h 40"/>
                <a:gd name="T28" fmla="*/ 5 w 36"/>
                <a:gd name="T29" fmla="*/ 40 h 40"/>
                <a:gd name="T30" fmla="*/ 0 w 36"/>
                <a:gd name="T31" fmla="*/ 40 h 40"/>
                <a:gd name="T32" fmla="*/ 0 w 36"/>
                <a:gd name="T3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40">
                  <a:moveTo>
                    <a:pt x="0" y="0"/>
                  </a:moveTo>
                  <a:lnTo>
                    <a:pt x="8" y="0"/>
                  </a:lnTo>
                  <a:lnTo>
                    <a:pt x="18" y="33"/>
                  </a:lnTo>
                  <a:lnTo>
                    <a:pt x="18" y="33"/>
                  </a:lnTo>
                  <a:lnTo>
                    <a:pt x="28" y="0"/>
                  </a:lnTo>
                  <a:lnTo>
                    <a:pt x="36" y="0"/>
                  </a:lnTo>
                  <a:lnTo>
                    <a:pt x="36" y="40"/>
                  </a:lnTo>
                  <a:lnTo>
                    <a:pt x="31" y="40"/>
                  </a:lnTo>
                  <a:lnTo>
                    <a:pt x="31" y="6"/>
                  </a:lnTo>
                  <a:lnTo>
                    <a:pt x="31" y="6"/>
                  </a:lnTo>
                  <a:lnTo>
                    <a:pt x="20" y="40"/>
                  </a:lnTo>
                  <a:lnTo>
                    <a:pt x="15" y="40"/>
                  </a:lnTo>
                  <a:lnTo>
                    <a:pt x="5" y="6"/>
                  </a:lnTo>
                  <a:lnTo>
                    <a:pt x="5" y="6"/>
                  </a:lnTo>
                  <a:lnTo>
                    <a:pt x="5"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9" name="Freeform 17"/>
            <p:cNvSpPr>
              <a:spLocks/>
            </p:cNvSpPr>
            <p:nvPr/>
          </p:nvSpPr>
          <p:spPr bwMode="auto">
            <a:xfrm>
              <a:off x="7228884" y="4891650"/>
              <a:ext cx="28350" cy="56699"/>
            </a:xfrm>
            <a:custGeom>
              <a:avLst/>
              <a:gdLst>
                <a:gd name="T0" fmla="*/ 0 w 20"/>
                <a:gd name="T1" fmla="*/ 0 h 40"/>
                <a:gd name="T2" fmla="*/ 19 w 20"/>
                <a:gd name="T3" fmla="*/ 0 h 40"/>
                <a:gd name="T4" fmla="*/ 19 w 20"/>
                <a:gd name="T5" fmla="*/ 5 h 40"/>
                <a:gd name="T6" fmla="*/ 6 w 20"/>
                <a:gd name="T7" fmla="*/ 5 h 40"/>
                <a:gd name="T8" fmla="*/ 6 w 20"/>
                <a:gd name="T9" fmla="*/ 18 h 40"/>
                <a:gd name="T10" fmla="*/ 19 w 20"/>
                <a:gd name="T11" fmla="*/ 18 h 40"/>
                <a:gd name="T12" fmla="*/ 19 w 20"/>
                <a:gd name="T13" fmla="*/ 22 h 40"/>
                <a:gd name="T14" fmla="*/ 6 w 20"/>
                <a:gd name="T15" fmla="*/ 22 h 40"/>
                <a:gd name="T16" fmla="*/ 6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6" y="5"/>
                  </a:lnTo>
                  <a:lnTo>
                    <a:pt x="6" y="18"/>
                  </a:lnTo>
                  <a:lnTo>
                    <a:pt x="19" y="18"/>
                  </a:lnTo>
                  <a:lnTo>
                    <a:pt x="19" y="22"/>
                  </a:lnTo>
                  <a:lnTo>
                    <a:pt x="6" y="22"/>
                  </a:lnTo>
                  <a:lnTo>
                    <a:pt x="6" y="35"/>
                  </a:lnTo>
                  <a:lnTo>
                    <a:pt x="20" y="35"/>
                  </a:lnTo>
                  <a:lnTo>
                    <a:pt x="20"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0" name="Freeform 18"/>
            <p:cNvSpPr>
              <a:spLocks/>
            </p:cNvSpPr>
            <p:nvPr/>
          </p:nvSpPr>
          <p:spPr bwMode="auto">
            <a:xfrm>
              <a:off x="7278497" y="4891650"/>
              <a:ext cx="36855" cy="56699"/>
            </a:xfrm>
            <a:custGeom>
              <a:avLst/>
              <a:gdLst>
                <a:gd name="T0" fmla="*/ 0 w 26"/>
                <a:gd name="T1" fmla="*/ 0 h 40"/>
                <a:gd name="T2" fmla="*/ 6 w 26"/>
                <a:gd name="T3" fmla="*/ 0 h 40"/>
                <a:gd name="T4" fmla="*/ 20 w 26"/>
                <a:gd name="T5" fmla="*/ 34 h 40"/>
                <a:gd name="T6" fmla="*/ 20 w 26"/>
                <a:gd name="T7" fmla="*/ 34 h 40"/>
                <a:gd name="T8" fmla="*/ 20 w 26"/>
                <a:gd name="T9" fmla="*/ 0 h 40"/>
                <a:gd name="T10" fmla="*/ 26 w 26"/>
                <a:gd name="T11" fmla="*/ 0 h 40"/>
                <a:gd name="T12" fmla="*/ 26 w 26"/>
                <a:gd name="T13" fmla="*/ 40 h 40"/>
                <a:gd name="T14" fmla="*/ 19 w 26"/>
                <a:gd name="T15" fmla="*/ 40 h 40"/>
                <a:gd name="T16" fmla="*/ 4 w 26"/>
                <a:gd name="T17" fmla="*/ 8 h 40"/>
                <a:gd name="T18" fmla="*/ 4 w 26"/>
                <a:gd name="T19" fmla="*/ 8 h 40"/>
                <a:gd name="T20" fmla="*/ 4 w 26"/>
                <a:gd name="T21" fmla="*/ 40 h 40"/>
                <a:gd name="T22" fmla="*/ 0 w 26"/>
                <a:gd name="T23" fmla="*/ 40 h 40"/>
                <a:gd name="T24" fmla="*/ 0 w 26"/>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40">
                  <a:moveTo>
                    <a:pt x="0" y="0"/>
                  </a:moveTo>
                  <a:lnTo>
                    <a:pt x="6" y="0"/>
                  </a:lnTo>
                  <a:lnTo>
                    <a:pt x="20" y="34"/>
                  </a:lnTo>
                  <a:lnTo>
                    <a:pt x="20" y="34"/>
                  </a:lnTo>
                  <a:lnTo>
                    <a:pt x="20" y="0"/>
                  </a:lnTo>
                  <a:lnTo>
                    <a:pt x="26" y="0"/>
                  </a:lnTo>
                  <a:lnTo>
                    <a:pt x="26" y="40"/>
                  </a:lnTo>
                  <a:lnTo>
                    <a:pt x="19" y="40"/>
                  </a:lnTo>
                  <a:lnTo>
                    <a:pt x="4" y="8"/>
                  </a:lnTo>
                  <a:lnTo>
                    <a:pt x="4" y="8"/>
                  </a:lnTo>
                  <a:lnTo>
                    <a:pt x="4"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1" name="Freeform 19"/>
            <p:cNvSpPr>
              <a:spLocks/>
            </p:cNvSpPr>
            <p:nvPr/>
          </p:nvSpPr>
          <p:spPr bwMode="auto">
            <a:xfrm>
              <a:off x="7335196" y="4891650"/>
              <a:ext cx="32603" cy="56699"/>
            </a:xfrm>
            <a:custGeom>
              <a:avLst/>
              <a:gdLst>
                <a:gd name="T0" fmla="*/ 8 w 23"/>
                <a:gd name="T1" fmla="*/ 5 h 40"/>
                <a:gd name="T2" fmla="*/ 0 w 23"/>
                <a:gd name="T3" fmla="*/ 5 h 40"/>
                <a:gd name="T4" fmla="*/ 0 w 23"/>
                <a:gd name="T5" fmla="*/ 0 h 40"/>
                <a:gd name="T6" fmla="*/ 23 w 23"/>
                <a:gd name="T7" fmla="*/ 0 h 40"/>
                <a:gd name="T8" fmla="*/ 23 w 23"/>
                <a:gd name="T9" fmla="*/ 5 h 40"/>
                <a:gd name="T10" fmla="*/ 13 w 23"/>
                <a:gd name="T11" fmla="*/ 5 h 40"/>
                <a:gd name="T12" fmla="*/ 13 w 23"/>
                <a:gd name="T13" fmla="*/ 40 h 40"/>
                <a:gd name="T14" fmla="*/ 8 w 23"/>
                <a:gd name="T15" fmla="*/ 40 h 40"/>
                <a:gd name="T16" fmla="*/ 8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8" y="5"/>
                  </a:moveTo>
                  <a:lnTo>
                    <a:pt x="0" y="5"/>
                  </a:lnTo>
                  <a:lnTo>
                    <a:pt x="0" y="0"/>
                  </a:lnTo>
                  <a:lnTo>
                    <a:pt x="23" y="0"/>
                  </a:lnTo>
                  <a:lnTo>
                    <a:pt x="23" y="5"/>
                  </a:lnTo>
                  <a:lnTo>
                    <a:pt x="13" y="5"/>
                  </a:lnTo>
                  <a:lnTo>
                    <a:pt x="13" y="40"/>
                  </a:lnTo>
                  <a:lnTo>
                    <a:pt x="8" y="40"/>
                  </a:lnTo>
                  <a:lnTo>
                    <a:pt x="8" y="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2" name="Freeform 20"/>
            <p:cNvSpPr>
              <a:spLocks noEditPoints="1"/>
            </p:cNvSpPr>
            <p:nvPr/>
          </p:nvSpPr>
          <p:spPr bwMode="auto">
            <a:xfrm>
              <a:off x="7376302" y="4891650"/>
              <a:ext cx="45359" cy="56699"/>
            </a:xfrm>
            <a:custGeom>
              <a:avLst/>
              <a:gdLst>
                <a:gd name="T0" fmla="*/ 19 w 32"/>
                <a:gd name="T1" fmla="*/ 0 h 40"/>
                <a:gd name="T2" fmla="*/ 32 w 32"/>
                <a:gd name="T3" fmla="*/ 40 h 40"/>
                <a:gd name="T4" fmla="*/ 28 w 32"/>
                <a:gd name="T5" fmla="*/ 40 h 40"/>
                <a:gd name="T6" fmla="*/ 23 w 32"/>
                <a:gd name="T7" fmla="*/ 30 h 40"/>
                <a:gd name="T8" fmla="*/ 9 w 32"/>
                <a:gd name="T9" fmla="*/ 30 h 40"/>
                <a:gd name="T10" fmla="*/ 6 w 32"/>
                <a:gd name="T11" fmla="*/ 40 h 40"/>
                <a:gd name="T12" fmla="*/ 0 w 32"/>
                <a:gd name="T13" fmla="*/ 40 h 40"/>
                <a:gd name="T14" fmla="*/ 13 w 32"/>
                <a:gd name="T15" fmla="*/ 0 h 40"/>
                <a:gd name="T16" fmla="*/ 19 w 32"/>
                <a:gd name="T17" fmla="*/ 0 h 40"/>
                <a:gd name="T18" fmla="*/ 22 w 32"/>
                <a:gd name="T19" fmla="*/ 25 h 40"/>
                <a:gd name="T20" fmla="*/ 16 w 32"/>
                <a:gd name="T21" fmla="*/ 6 h 40"/>
                <a:gd name="T22" fmla="*/ 16 w 32"/>
                <a:gd name="T23" fmla="*/ 6 h 40"/>
                <a:gd name="T24" fmla="*/ 10 w 32"/>
                <a:gd name="T25" fmla="*/ 25 h 40"/>
                <a:gd name="T26" fmla="*/ 22 w 32"/>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40">
                  <a:moveTo>
                    <a:pt x="19" y="0"/>
                  </a:moveTo>
                  <a:lnTo>
                    <a:pt x="32" y="40"/>
                  </a:lnTo>
                  <a:lnTo>
                    <a:pt x="28" y="40"/>
                  </a:lnTo>
                  <a:lnTo>
                    <a:pt x="23" y="30"/>
                  </a:lnTo>
                  <a:lnTo>
                    <a:pt x="9" y="30"/>
                  </a:lnTo>
                  <a:lnTo>
                    <a:pt x="6" y="40"/>
                  </a:lnTo>
                  <a:lnTo>
                    <a:pt x="0" y="40"/>
                  </a:lnTo>
                  <a:lnTo>
                    <a:pt x="13" y="0"/>
                  </a:lnTo>
                  <a:lnTo>
                    <a:pt x="19" y="0"/>
                  </a:lnTo>
                  <a:close/>
                  <a:moveTo>
                    <a:pt x="22" y="25"/>
                  </a:moveTo>
                  <a:lnTo>
                    <a:pt x="16" y="6"/>
                  </a:lnTo>
                  <a:lnTo>
                    <a:pt x="16" y="6"/>
                  </a:lnTo>
                  <a:lnTo>
                    <a:pt x="10" y="25"/>
                  </a:lnTo>
                  <a:lnTo>
                    <a:pt x="22" y="2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3" name="Freeform 21"/>
            <p:cNvSpPr>
              <a:spLocks/>
            </p:cNvSpPr>
            <p:nvPr/>
          </p:nvSpPr>
          <p:spPr bwMode="auto">
            <a:xfrm>
              <a:off x="7440090"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4" name="Freeform 22"/>
            <p:cNvSpPr>
              <a:spLocks noEditPoints="1"/>
            </p:cNvSpPr>
            <p:nvPr/>
          </p:nvSpPr>
          <p:spPr bwMode="auto">
            <a:xfrm>
              <a:off x="7515216" y="4891650"/>
              <a:ext cx="29768" cy="56699"/>
            </a:xfrm>
            <a:custGeom>
              <a:avLst/>
              <a:gdLst>
                <a:gd name="T0" fmla="*/ 0 w 14"/>
                <a:gd name="T1" fmla="*/ 0 h 27"/>
                <a:gd name="T2" fmla="*/ 6 w 14"/>
                <a:gd name="T3" fmla="*/ 0 h 27"/>
                <a:gd name="T4" fmla="*/ 12 w 14"/>
                <a:gd name="T5" fmla="*/ 2 h 27"/>
                <a:gd name="T6" fmla="*/ 14 w 14"/>
                <a:gd name="T7" fmla="*/ 8 h 27"/>
                <a:gd name="T8" fmla="*/ 6 w 14"/>
                <a:gd name="T9" fmla="*/ 16 h 27"/>
                <a:gd name="T10" fmla="*/ 3 w 14"/>
                <a:gd name="T11" fmla="*/ 16 h 27"/>
                <a:gd name="T12" fmla="*/ 3 w 14"/>
                <a:gd name="T13" fmla="*/ 27 h 27"/>
                <a:gd name="T14" fmla="*/ 0 w 14"/>
                <a:gd name="T15" fmla="*/ 27 h 27"/>
                <a:gd name="T16" fmla="*/ 0 w 14"/>
                <a:gd name="T17" fmla="*/ 0 h 27"/>
                <a:gd name="T18" fmla="*/ 3 w 14"/>
                <a:gd name="T19" fmla="*/ 13 h 27"/>
                <a:gd name="T20" fmla="*/ 5 w 14"/>
                <a:gd name="T21" fmla="*/ 13 h 27"/>
                <a:gd name="T22" fmla="*/ 11 w 14"/>
                <a:gd name="T23" fmla="*/ 8 h 27"/>
                <a:gd name="T24" fmla="*/ 5 w 14"/>
                <a:gd name="T25" fmla="*/ 3 h 27"/>
                <a:gd name="T26" fmla="*/ 3 w 14"/>
                <a:gd name="T27" fmla="*/ 3 h 27"/>
                <a:gd name="T28" fmla="*/ 3 w 14"/>
                <a:gd name="T29"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7">
                  <a:moveTo>
                    <a:pt x="0" y="0"/>
                  </a:moveTo>
                  <a:cubicBezTo>
                    <a:pt x="6" y="0"/>
                    <a:pt x="6" y="0"/>
                    <a:pt x="6" y="0"/>
                  </a:cubicBezTo>
                  <a:cubicBezTo>
                    <a:pt x="9" y="0"/>
                    <a:pt x="11" y="1"/>
                    <a:pt x="12" y="2"/>
                  </a:cubicBezTo>
                  <a:cubicBezTo>
                    <a:pt x="14" y="4"/>
                    <a:pt x="14" y="5"/>
                    <a:pt x="14" y="8"/>
                  </a:cubicBezTo>
                  <a:cubicBezTo>
                    <a:pt x="14" y="13"/>
                    <a:pt x="11" y="16"/>
                    <a:pt x="6" y="16"/>
                  </a:cubicBezTo>
                  <a:cubicBezTo>
                    <a:pt x="3" y="16"/>
                    <a:pt x="3" y="16"/>
                    <a:pt x="3" y="16"/>
                  </a:cubicBezTo>
                  <a:cubicBezTo>
                    <a:pt x="3" y="27"/>
                    <a:pt x="3" y="27"/>
                    <a:pt x="3" y="27"/>
                  </a:cubicBezTo>
                  <a:cubicBezTo>
                    <a:pt x="0" y="27"/>
                    <a:pt x="0" y="27"/>
                    <a:pt x="0" y="27"/>
                  </a:cubicBezTo>
                  <a:lnTo>
                    <a:pt x="0" y="0"/>
                  </a:lnTo>
                  <a:close/>
                  <a:moveTo>
                    <a:pt x="3" y="13"/>
                  </a:moveTo>
                  <a:cubicBezTo>
                    <a:pt x="5" y="13"/>
                    <a:pt x="5" y="13"/>
                    <a:pt x="5" y="13"/>
                  </a:cubicBezTo>
                  <a:cubicBezTo>
                    <a:pt x="9" y="13"/>
                    <a:pt x="11" y="11"/>
                    <a:pt x="11" y="8"/>
                  </a:cubicBezTo>
                  <a:cubicBezTo>
                    <a:pt x="11" y="4"/>
                    <a:pt x="9" y="3"/>
                    <a:pt x="5" y="3"/>
                  </a:cubicBezTo>
                  <a:cubicBezTo>
                    <a:pt x="3" y="3"/>
                    <a:pt x="3" y="3"/>
                    <a:pt x="3" y="3"/>
                  </a:cubicBezTo>
                  <a:lnTo>
                    <a:pt x="3" y="1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5" name="Freeform 23"/>
            <p:cNvSpPr>
              <a:spLocks noEditPoints="1"/>
            </p:cNvSpPr>
            <p:nvPr/>
          </p:nvSpPr>
          <p:spPr bwMode="auto">
            <a:xfrm>
              <a:off x="7556323" y="4891650"/>
              <a:ext cx="43942" cy="56699"/>
            </a:xfrm>
            <a:custGeom>
              <a:avLst/>
              <a:gdLst>
                <a:gd name="T0" fmla="*/ 18 w 31"/>
                <a:gd name="T1" fmla="*/ 0 h 40"/>
                <a:gd name="T2" fmla="*/ 31 w 31"/>
                <a:gd name="T3" fmla="*/ 40 h 40"/>
                <a:gd name="T4" fmla="*/ 27 w 31"/>
                <a:gd name="T5" fmla="*/ 40 h 40"/>
                <a:gd name="T6" fmla="*/ 24 w 31"/>
                <a:gd name="T7" fmla="*/ 30 h 40"/>
                <a:gd name="T8" fmla="*/ 8 w 31"/>
                <a:gd name="T9" fmla="*/ 30 h 40"/>
                <a:gd name="T10" fmla="*/ 5 w 31"/>
                <a:gd name="T11" fmla="*/ 40 h 40"/>
                <a:gd name="T12" fmla="*/ 0 w 31"/>
                <a:gd name="T13" fmla="*/ 40 h 40"/>
                <a:gd name="T14" fmla="*/ 14 w 31"/>
                <a:gd name="T15" fmla="*/ 0 h 40"/>
                <a:gd name="T16" fmla="*/ 18 w 31"/>
                <a:gd name="T17" fmla="*/ 0 h 40"/>
                <a:gd name="T18" fmla="*/ 22 w 31"/>
                <a:gd name="T19" fmla="*/ 25 h 40"/>
                <a:gd name="T20" fmla="*/ 15 w 31"/>
                <a:gd name="T21" fmla="*/ 6 h 40"/>
                <a:gd name="T22" fmla="*/ 15 w 31"/>
                <a:gd name="T23" fmla="*/ 6 h 40"/>
                <a:gd name="T24" fmla="*/ 9 w 31"/>
                <a:gd name="T25" fmla="*/ 25 h 40"/>
                <a:gd name="T26" fmla="*/ 22 w 31"/>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40">
                  <a:moveTo>
                    <a:pt x="18" y="0"/>
                  </a:moveTo>
                  <a:lnTo>
                    <a:pt x="31" y="40"/>
                  </a:lnTo>
                  <a:lnTo>
                    <a:pt x="27" y="40"/>
                  </a:lnTo>
                  <a:lnTo>
                    <a:pt x="24" y="30"/>
                  </a:lnTo>
                  <a:lnTo>
                    <a:pt x="8" y="30"/>
                  </a:lnTo>
                  <a:lnTo>
                    <a:pt x="5" y="40"/>
                  </a:lnTo>
                  <a:lnTo>
                    <a:pt x="0" y="40"/>
                  </a:lnTo>
                  <a:lnTo>
                    <a:pt x="14" y="0"/>
                  </a:lnTo>
                  <a:lnTo>
                    <a:pt x="18" y="0"/>
                  </a:lnTo>
                  <a:close/>
                  <a:moveTo>
                    <a:pt x="22" y="25"/>
                  </a:moveTo>
                  <a:lnTo>
                    <a:pt x="15" y="6"/>
                  </a:lnTo>
                  <a:lnTo>
                    <a:pt x="15" y="6"/>
                  </a:lnTo>
                  <a:lnTo>
                    <a:pt x="9" y="25"/>
                  </a:lnTo>
                  <a:lnTo>
                    <a:pt x="22" y="2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6" name="Freeform 24"/>
            <p:cNvSpPr>
              <a:spLocks/>
            </p:cNvSpPr>
            <p:nvPr/>
          </p:nvSpPr>
          <p:spPr bwMode="auto">
            <a:xfrm>
              <a:off x="7618692"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7" name="Freeform 25"/>
            <p:cNvSpPr>
              <a:spLocks/>
            </p:cNvSpPr>
            <p:nvPr/>
          </p:nvSpPr>
          <p:spPr bwMode="auto">
            <a:xfrm>
              <a:off x="7679644" y="4891650"/>
              <a:ext cx="26933" cy="56699"/>
            </a:xfrm>
            <a:custGeom>
              <a:avLst/>
              <a:gdLst>
                <a:gd name="T0" fmla="*/ 0 w 19"/>
                <a:gd name="T1" fmla="*/ 0 h 40"/>
                <a:gd name="T2" fmla="*/ 19 w 19"/>
                <a:gd name="T3" fmla="*/ 0 h 40"/>
                <a:gd name="T4" fmla="*/ 19 w 19"/>
                <a:gd name="T5" fmla="*/ 5 h 40"/>
                <a:gd name="T6" fmla="*/ 6 w 19"/>
                <a:gd name="T7" fmla="*/ 5 h 40"/>
                <a:gd name="T8" fmla="*/ 6 w 19"/>
                <a:gd name="T9" fmla="*/ 18 h 40"/>
                <a:gd name="T10" fmla="*/ 18 w 19"/>
                <a:gd name="T11" fmla="*/ 18 h 40"/>
                <a:gd name="T12" fmla="*/ 18 w 19"/>
                <a:gd name="T13" fmla="*/ 22 h 40"/>
                <a:gd name="T14" fmla="*/ 6 w 19"/>
                <a:gd name="T15" fmla="*/ 22 h 40"/>
                <a:gd name="T16" fmla="*/ 6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6" y="5"/>
                  </a:lnTo>
                  <a:lnTo>
                    <a:pt x="6" y="18"/>
                  </a:lnTo>
                  <a:lnTo>
                    <a:pt x="18" y="18"/>
                  </a:lnTo>
                  <a:lnTo>
                    <a:pt x="18" y="22"/>
                  </a:lnTo>
                  <a:lnTo>
                    <a:pt x="6" y="22"/>
                  </a:lnTo>
                  <a:lnTo>
                    <a:pt x="6" y="35"/>
                  </a:lnTo>
                  <a:lnTo>
                    <a:pt x="19" y="35"/>
                  </a:lnTo>
                  <a:lnTo>
                    <a:pt x="19"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8" name="Freeform 26"/>
            <p:cNvSpPr>
              <a:spLocks/>
            </p:cNvSpPr>
            <p:nvPr/>
          </p:nvSpPr>
          <p:spPr bwMode="auto">
            <a:xfrm>
              <a:off x="7729256"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9" name="Freeform 27"/>
            <p:cNvSpPr>
              <a:spLocks noEditPoints="1"/>
            </p:cNvSpPr>
            <p:nvPr/>
          </p:nvSpPr>
          <p:spPr bwMode="auto">
            <a:xfrm>
              <a:off x="7801547" y="4891650"/>
              <a:ext cx="42524" cy="58116"/>
            </a:xfrm>
            <a:custGeom>
              <a:avLst/>
              <a:gdLst>
                <a:gd name="T0" fmla="*/ 10 w 20"/>
                <a:gd name="T1" fmla="*/ 0 h 28"/>
                <a:gd name="T2" fmla="*/ 20 w 20"/>
                <a:gd name="T3" fmla="*/ 13 h 28"/>
                <a:gd name="T4" fmla="*/ 10 w 20"/>
                <a:gd name="T5" fmla="*/ 28 h 28"/>
                <a:gd name="T6" fmla="*/ 0 w 20"/>
                <a:gd name="T7" fmla="*/ 14 h 28"/>
                <a:gd name="T8" fmla="*/ 10 w 20"/>
                <a:gd name="T9" fmla="*/ 0 h 28"/>
                <a:gd name="T10" fmla="*/ 10 w 20"/>
                <a:gd name="T11" fmla="*/ 25 h 28"/>
                <a:gd name="T12" fmla="*/ 16 w 20"/>
                <a:gd name="T13" fmla="*/ 13 h 28"/>
                <a:gd name="T14" fmla="*/ 10 w 20"/>
                <a:gd name="T15" fmla="*/ 3 h 28"/>
                <a:gd name="T16" fmla="*/ 3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0" y="0"/>
                  </a:moveTo>
                  <a:cubicBezTo>
                    <a:pt x="16" y="0"/>
                    <a:pt x="20" y="5"/>
                    <a:pt x="20" y="13"/>
                  </a:cubicBezTo>
                  <a:cubicBezTo>
                    <a:pt x="20" y="23"/>
                    <a:pt x="16" y="28"/>
                    <a:pt x="10" y="28"/>
                  </a:cubicBezTo>
                  <a:cubicBezTo>
                    <a:pt x="3" y="28"/>
                    <a:pt x="0" y="22"/>
                    <a:pt x="0" y="14"/>
                  </a:cubicBezTo>
                  <a:cubicBezTo>
                    <a:pt x="0" y="5"/>
                    <a:pt x="3" y="0"/>
                    <a:pt x="10" y="0"/>
                  </a:cubicBezTo>
                  <a:close/>
                  <a:moveTo>
                    <a:pt x="10" y="25"/>
                  </a:moveTo>
                  <a:cubicBezTo>
                    <a:pt x="13" y="25"/>
                    <a:pt x="16" y="22"/>
                    <a:pt x="16" y="13"/>
                  </a:cubicBezTo>
                  <a:cubicBezTo>
                    <a:pt x="16" y="8"/>
                    <a:pt x="14" y="3"/>
                    <a:pt x="10" y="3"/>
                  </a:cubicBezTo>
                  <a:cubicBezTo>
                    <a:pt x="6" y="3"/>
                    <a:pt x="3" y="6"/>
                    <a:pt x="3" y="14"/>
                  </a:cubicBezTo>
                  <a:cubicBezTo>
                    <a:pt x="3" y="19"/>
                    <a:pt x="5" y="25"/>
                    <a:pt x="10" y="2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0" name="Freeform 28"/>
            <p:cNvSpPr>
              <a:spLocks/>
            </p:cNvSpPr>
            <p:nvPr/>
          </p:nvSpPr>
          <p:spPr bwMode="auto">
            <a:xfrm>
              <a:off x="7863917"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1" name="Freeform 29"/>
            <p:cNvSpPr>
              <a:spLocks noEditPoints="1"/>
            </p:cNvSpPr>
            <p:nvPr/>
          </p:nvSpPr>
          <p:spPr bwMode="auto">
            <a:xfrm>
              <a:off x="8257977" y="4506095"/>
              <a:ext cx="45359" cy="286332"/>
            </a:xfrm>
            <a:custGeom>
              <a:avLst/>
              <a:gdLst>
                <a:gd name="T0" fmla="*/ 11 w 22"/>
                <a:gd name="T1" fmla="*/ 0 h 138"/>
                <a:gd name="T2" fmla="*/ 22 w 22"/>
                <a:gd name="T3" fmla="*/ 11 h 138"/>
                <a:gd name="T4" fmla="*/ 11 w 22"/>
                <a:gd name="T5" fmla="*/ 22 h 138"/>
                <a:gd name="T6" fmla="*/ 0 w 22"/>
                <a:gd name="T7" fmla="*/ 11 h 138"/>
                <a:gd name="T8" fmla="*/ 11 w 22"/>
                <a:gd name="T9" fmla="*/ 0 h 138"/>
                <a:gd name="T10" fmla="*/ 2 w 22"/>
                <a:gd name="T11" fmla="*/ 32 h 138"/>
                <a:gd name="T12" fmla="*/ 20 w 22"/>
                <a:gd name="T13" fmla="*/ 32 h 138"/>
                <a:gd name="T14" fmla="*/ 20 w 22"/>
                <a:gd name="T15" fmla="*/ 138 h 138"/>
                <a:gd name="T16" fmla="*/ 2 w 22"/>
                <a:gd name="T17" fmla="*/ 138 h 138"/>
                <a:gd name="T18" fmla="*/ 2 w 22"/>
                <a:gd name="T19" fmla="*/ 3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38">
                  <a:moveTo>
                    <a:pt x="11" y="0"/>
                  </a:moveTo>
                  <a:cubicBezTo>
                    <a:pt x="17" y="0"/>
                    <a:pt x="22" y="5"/>
                    <a:pt x="22" y="11"/>
                  </a:cubicBezTo>
                  <a:cubicBezTo>
                    <a:pt x="22" y="17"/>
                    <a:pt x="17" y="22"/>
                    <a:pt x="11" y="22"/>
                  </a:cubicBezTo>
                  <a:cubicBezTo>
                    <a:pt x="5" y="22"/>
                    <a:pt x="0" y="17"/>
                    <a:pt x="0" y="11"/>
                  </a:cubicBezTo>
                  <a:cubicBezTo>
                    <a:pt x="0" y="5"/>
                    <a:pt x="5" y="0"/>
                    <a:pt x="11" y="0"/>
                  </a:cubicBezTo>
                  <a:close/>
                  <a:moveTo>
                    <a:pt x="2" y="32"/>
                  </a:moveTo>
                  <a:cubicBezTo>
                    <a:pt x="20" y="32"/>
                    <a:pt x="20" y="32"/>
                    <a:pt x="20" y="32"/>
                  </a:cubicBezTo>
                  <a:cubicBezTo>
                    <a:pt x="20" y="138"/>
                    <a:pt x="20" y="138"/>
                    <a:pt x="20" y="138"/>
                  </a:cubicBezTo>
                  <a:cubicBezTo>
                    <a:pt x="2" y="138"/>
                    <a:pt x="2" y="138"/>
                    <a:pt x="2" y="138"/>
                  </a:cubicBezTo>
                  <a:lnTo>
                    <a:pt x="2" y="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2" name="Freeform 30"/>
            <p:cNvSpPr>
              <a:spLocks noEditPoints="1"/>
            </p:cNvSpPr>
            <p:nvPr/>
          </p:nvSpPr>
          <p:spPr bwMode="auto">
            <a:xfrm>
              <a:off x="8335939" y="4568463"/>
              <a:ext cx="137496" cy="267904"/>
            </a:xfrm>
            <a:custGeom>
              <a:avLst/>
              <a:gdLst>
                <a:gd name="T0" fmla="*/ 66 w 66"/>
                <a:gd name="T1" fmla="*/ 78 h 129"/>
                <a:gd name="T2" fmla="*/ 56 w 66"/>
                <a:gd name="T3" fmla="*/ 102 h 129"/>
                <a:gd name="T4" fmla="*/ 35 w 66"/>
                <a:gd name="T5" fmla="*/ 111 h 129"/>
                <a:gd name="T6" fmla="*/ 18 w 66"/>
                <a:gd name="T7" fmla="*/ 106 h 129"/>
                <a:gd name="T8" fmla="*/ 18 w 66"/>
                <a:gd name="T9" fmla="*/ 129 h 129"/>
                <a:gd name="T10" fmla="*/ 0 w 66"/>
                <a:gd name="T11" fmla="*/ 129 h 129"/>
                <a:gd name="T12" fmla="*/ 0 w 66"/>
                <a:gd name="T13" fmla="*/ 33 h 129"/>
                <a:gd name="T14" fmla="*/ 10 w 66"/>
                <a:gd name="T15" fmla="*/ 9 h 129"/>
                <a:gd name="T16" fmla="*/ 33 w 66"/>
                <a:gd name="T17" fmla="*/ 0 h 129"/>
                <a:gd name="T18" fmla="*/ 56 w 66"/>
                <a:gd name="T19" fmla="*/ 9 h 129"/>
                <a:gd name="T20" fmla="*/ 66 w 66"/>
                <a:gd name="T21" fmla="*/ 33 h 129"/>
                <a:gd name="T22" fmla="*/ 66 w 66"/>
                <a:gd name="T23" fmla="*/ 78 h 129"/>
                <a:gd name="T24" fmla="*/ 18 w 66"/>
                <a:gd name="T25" fmla="*/ 78 h 129"/>
                <a:gd name="T26" fmla="*/ 33 w 66"/>
                <a:gd name="T27" fmla="*/ 95 h 129"/>
                <a:gd name="T28" fmla="*/ 47 w 66"/>
                <a:gd name="T29" fmla="*/ 78 h 129"/>
                <a:gd name="T30" fmla="*/ 47 w 66"/>
                <a:gd name="T31" fmla="*/ 33 h 129"/>
                <a:gd name="T32" fmla="*/ 33 w 66"/>
                <a:gd name="T33" fmla="*/ 16 h 129"/>
                <a:gd name="T34" fmla="*/ 18 w 66"/>
                <a:gd name="T35" fmla="*/ 33 h 129"/>
                <a:gd name="T36" fmla="*/ 18 w 66"/>
                <a:gd name="T37" fmla="*/ 7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29">
                  <a:moveTo>
                    <a:pt x="66" y="78"/>
                  </a:moveTo>
                  <a:cubicBezTo>
                    <a:pt x="66" y="88"/>
                    <a:pt x="63" y="96"/>
                    <a:pt x="56" y="102"/>
                  </a:cubicBezTo>
                  <a:cubicBezTo>
                    <a:pt x="50" y="108"/>
                    <a:pt x="43" y="111"/>
                    <a:pt x="35" y="111"/>
                  </a:cubicBezTo>
                  <a:cubicBezTo>
                    <a:pt x="29" y="111"/>
                    <a:pt x="23" y="109"/>
                    <a:pt x="18" y="106"/>
                  </a:cubicBezTo>
                  <a:cubicBezTo>
                    <a:pt x="18" y="129"/>
                    <a:pt x="18" y="129"/>
                    <a:pt x="18" y="129"/>
                  </a:cubicBezTo>
                  <a:cubicBezTo>
                    <a:pt x="0" y="129"/>
                    <a:pt x="0" y="129"/>
                    <a:pt x="0" y="129"/>
                  </a:cubicBezTo>
                  <a:cubicBezTo>
                    <a:pt x="0" y="33"/>
                    <a:pt x="0" y="33"/>
                    <a:pt x="0" y="33"/>
                  </a:cubicBezTo>
                  <a:cubicBezTo>
                    <a:pt x="0" y="23"/>
                    <a:pt x="3" y="15"/>
                    <a:pt x="10" y="9"/>
                  </a:cubicBezTo>
                  <a:cubicBezTo>
                    <a:pt x="16" y="3"/>
                    <a:pt x="24" y="0"/>
                    <a:pt x="33" y="0"/>
                  </a:cubicBezTo>
                  <a:cubicBezTo>
                    <a:pt x="42" y="0"/>
                    <a:pt x="50" y="3"/>
                    <a:pt x="56" y="9"/>
                  </a:cubicBezTo>
                  <a:cubicBezTo>
                    <a:pt x="63" y="15"/>
                    <a:pt x="66" y="23"/>
                    <a:pt x="66" y="33"/>
                  </a:cubicBezTo>
                  <a:lnTo>
                    <a:pt x="66" y="78"/>
                  </a:lnTo>
                  <a:close/>
                  <a:moveTo>
                    <a:pt x="18" y="78"/>
                  </a:moveTo>
                  <a:cubicBezTo>
                    <a:pt x="18" y="90"/>
                    <a:pt x="25" y="95"/>
                    <a:pt x="33" y="95"/>
                  </a:cubicBezTo>
                  <a:cubicBezTo>
                    <a:pt x="41" y="95"/>
                    <a:pt x="47" y="90"/>
                    <a:pt x="47" y="78"/>
                  </a:cubicBezTo>
                  <a:cubicBezTo>
                    <a:pt x="47" y="33"/>
                    <a:pt x="47" y="33"/>
                    <a:pt x="47" y="33"/>
                  </a:cubicBezTo>
                  <a:cubicBezTo>
                    <a:pt x="47" y="21"/>
                    <a:pt x="41" y="16"/>
                    <a:pt x="33" y="16"/>
                  </a:cubicBezTo>
                  <a:cubicBezTo>
                    <a:pt x="25" y="16"/>
                    <a:pt x="18" y="21"/>
                    <a:pt x="18" y="33"/>
                  </a:cubicBezTo>
                  <a:lnTo>
                    <a:pt x="18" y="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3" name="Freeform 31"/>
            <p:cNvSpPr>
              <a:spLocks/>
            </p:cNvSpPr>
            <p:nvPr/>
          </p:nvSpPr>
          <p:spPr bwMode="auto">
            <a:xfrm>
              <a:off x="8504619" y="4568463"/>
              <a:ext cx="137496" cy="229632"/>
            </a:xfrm>
            <a:custGeom>
              <a:avLst/>
              <a:gdLst>
                <a:gd name="T0" fmla="*/ 66 w 66"/>
                <a:gd name="T1" fmla="*/ 78 h 111"/>
                <a:gd name="T2" fmla="*/ 57 w 66"/>
                <a:gd name="T3" fmla="*/ 102 h 111"/>
                <a:gd name="T4" fmla="*/ 33 w 66"/>
                <a:gd name="T5" fmla="*/ 111 h 111"/>
                <a:gd name="T6" fmla="*/ 10 w 66"/>
                <a:gd name="T7" fmla="*/ 102 h 111"/>
                <a:gd name="T8" fmla="*/ 0 w 66"/>
                <a:gd name="T9" fmla="*/ 78 h 111"/>
                <a:gd name="T10" fmla="*/ 0 w 66"/>
                <a:gd name="T11" fmla="*/ 33 h 111"/>
                <a:gd name="T12" fmla="*/ 10 w 66"/>
                <a:gd name="T13" fmla="*/ 9 h 111"/>
                <a:gd name="T14" fmla="*/ 33 w 66"/>
                <a:gd name="T15" fmla="*/ 0 h 111"/>
                <a:gd name="T16" fmla="*/ 57 w 66"/>
                <a:gd name="T17" fmla="*/ 9 h 111"/>
                <a:gd name="T18" fmla="*/ 66 w 66"/>
                <a:gd name="T19" fmla="*/ 33 h 111"/>
                <a:gd name="T20" fmla="*/ 66 w 66"/>
                <a:gd name="T21" fmla="*/ 35 h 111"/>
                <a:gd name="T22" fmla="*/ 48 w 66"/>
                <a:gd name="T23" fmla="*/ 35 h 111"/>
                <a:gd name="T24" fmla="*/ 48 w 66"/>
                <a:gd name="T25" fmla="*/ 33 h 111"/>
                <a:gd name="T26" fmla="*/ 33 w 66"/>
                <a:gd name="T27" fmla="*/ 16 h 111"/>
                <a:gd name="T28" fmla="*/ 19 w 66"/>
                <a:gd name="T29" fmla="*/ 33 h 111"/>
                <a:gd name="T30" fmla="*/ 19 w 66"/>
                <a:gd name="T31" fmla="*/ 78 h 111"/>
                <a:gd name="T32" fmla="*/ 33 w 66"/>
                <a:gd name="T33" fmla="*/ 95 h 111"/>
                <a:gd name="T34" fmla="*/ 48 w 66"/>
                <a:gd name="T35" fmla="*/ 78 h 111"/>
                <a:gd name="T36" fmla="*/ 48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3" y="96"/>
                    <a:pt x="57" y="102"/>
                  </a:cubicBezTo>
                  <a:cubicBezTo>
                    <a:pt x="50" y="108"/>
                    <a:pt x="42" y="111"/>
                    <a:pt x="33" y="111"/>
                  </a:cubicBezTo>
                  <a:cubicBezTo>
                    <a:pt x="24" y="111"/>
                    <a:pt x="17" y="108"/>
                    <a:pt x="10" y="102"/>
                  </a:cubicBezTo>
                  <a:cubicBezTo>
                    <a:pt x="4" y="96"/>
                    <a:pt x="0" y="88"/>
                    <a:pt x="0" y="78"/>
                  </a:cubicBezTo>
                  <a:cubicBezTo>
                    <a:pt x="0" y="33"/>
                    <a:pt x="0" y="33"/>
                    <a:pt x="0" y="33"/>
                  </a:cubicBezTo>
                  <a:cubicBezTo>
                    <a:pt x="0" y="23"/>
                    <a:pt x="4" y="15"/>
                    <a:pt x="10" y="9"/>
                  </a:cubicBezTo>
                  <a:cubicBezTo>
                    <a:pt x="17" y="3"/>
                    <a:pt x="24" y="0"/>
                    <a:pt x="33" y="0"/>
                  </a:cubicBezTo>
                  <a:cubicBezTo>
                    <a:pt x="42" y="0"/>
                    <a:pt x="50" y="3"/>
                    <a:pt x="57" y="9"/>
                  </a:cubicBezTo>
                  <a:cubicBezTo>
                    <a:pt x="63" y="15"/>
                    <a:pt x="66" y="23"/>
                    <a:pt x="66" y="33"/>
                  </a:cubicBezTo>
                  <a:cubicBezTo>
                    <a:pt x="66" y="35"/>
                    <a:pt x="66" y="35"/>
                    <a:pt x="66" y="35"/>
                  </a:cubicBezTo>
                  <a:cubicBezTo>
                    <a:pt x="48" y="35"/>
                    <a:pt x="48" y="35"/>
                    <a:pt x="48" y="35"/>
                  </a:cubicBezTo>
                  <a:cubicBezTo>
                    <a:pt x="48" y="33"/>
                    <a:pt x="48" y="33"/>
                    <a:pt x="48" y="33"/>
                  </a:cubicBezTo>
                  <a:cubicBezTo>
                    <a:pt x="48" y="21"/>
                    <a:pt x="42" y="16"/>
                    <a:pt x="33" y="16"/>
                  </a:cubicBezTo>
                  <a:cubicBezTo>
                    <a:pt x="25" y="16"/>
                    <a:pt x="19" y="21"/>
                    <a:pt x="19" y="33"/>
                  </a:cubicBezTo>
                  <a:cubicBezTo>
                    <a:pt x="19" y="78"/>
                    <a:pt x="19" y="78"/>
                    <a:pt x="19" y="78"/>
                  </a:cubicBezTo>
                  <a:cubicBezTo>
                    <a:pt x="19" y="90"/>
                    <a:pt x="25" y="95"/>
                    <a:pt x="33" y="95"/>
                  </a:cubicBezTo>
                  <a:cubicBezTo>
                    <a:pt x="42" y="95"/>
                    <a:pt x="48" y="90"/>
                    <a:pt x="48" y="78"/>
                  </a:cubicBezTo>
                  <a:cubicBezTo>
                    <a:pt x="48" y="67"/>
                    <a:pt x="48" y="67"/>
                    <a:pt x="48" y="67"/>
                  </a:cubicBezTo>
                  <a:cubicBezTo>
                    <a:pt x="66" y="67"/>
                    <a:pt x="66" y="67"/>
                    <a:pt x="66" y="67"/>
                  </a:cubicBezTo>
                  <a:lnTo>
                    <a:pt x="66" y="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4" name="Freeform 32"/>
            <p:cNvSpPr>
              <a:spLocks/>
            </p:cNvSpPr>
            <p:nvPr/>
          </p:nvSpPr>
          <p:spPr bwMode="auto">
            <a:xfrm>
              <a:off x="8674717" y="4568463"/>
              <a:ext cx="137496" cy="229632"/>
            </a:xfrm>
            <a:custGeom>
              <a:avLst/>
              <a:gdLst>
                <a:gd name="T0" fmla="*/ 66 w 66"/>
                <a:gd name="T1" fmla="*/ 78 h 111"/>
                <a:gd name="T2" fmla="*/ 56 w 66"/>
                <a:gd name="T3" fmla="*/ 102 h 111"/>
                <a:gd name="T4" fmla="*/ 33 w 66"/>
                <a:gd name="T5" fmla="*/ 111 h 111"/>
                <a:gd name="T6" fmla="*/ 9 w 66"/>
                <a:gd name="T7" fmla="*/ 102 h 111"/>
                <a:gd name="T8" fmla="*/ 0 w 66"/>
                <a:gd name="T9" fmla="*/ 78 h 111"/>
                <a:gd name="T10" fmla="*/ 0 w 66"/>
                <a:gd name="T11" fmla="*/ 33 h 111"/>
                <a:gd name="T12" fmla="*/ 9 w 66"/>
                <a:gd name="T13" fmla="*/ 9 h 111"/>
                <a:gd name="T14" fmla="*/ 33 w 66"/>
                <a:gd name="T15" fmla="*/ 0 h 111"/>
                <a:gd name="T16" fmla="*/ 56 w 66"/>
                <a:gd name="T17" fmla="*/ 9 h 111"/>
                <a:gd name="T18" fmla="*/ 66 w 66"/>
                <a:gd name="T19" fmla="*/ 33 h 111"/>
                <a:gd name="T20" fmla="*/ 66 w 66"/>
                <a:gd name="T21" fmla="*/ 35 h 111"/>
                <a:gd name="T22" fmla="*/ 47 w 66"/>
                <a:gd name="T23" fmla="*/ 35 h 111"/>
                <a:gd name="T24" fmla="*/ 47 w 66"/>
                <a:gd name="T25" fmla="*/ 33 h 111"/>
                <a:gd name="T26" fmla="*/ 33 w 66"/>
                <a:gd name="T27" fmla="*/ 16 h 111"/>
                <a:gd name="T28" fmla="*/ 18 w 66"/>
                <a:gd name="T29" fmla="*/ 33 h 111"/>
                <a:gd name="T30" fmla="*/ 18 w 66"/>
                <a:gd name="T31" fmla="*/ 78 h 111"/>
                <a:gd name="T32" fmla="*/ 33 w 66"/>
                <a:gd name="T33" fmla="*/ 95 h 111"/>
                <a:gd name="T34" fmla="*/ 47 w 66"/>
                <a:gd name="T35" fmla="*/ 78 h 111"/>
                <a:gd name="T36" fmla="*/ 47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2" y="96"/>
                    <a:pt x="56" y="102"/>
                  </a:cubicBezTo>
                  <a:cubicBezTo>
                    <a:pt x="49" y="108"/>
                    <a:pt x="42" y="111"/>
                    <a:pt x="33" y="111"/>
                  </a:cubicBezTo>
                  <a:cubicBezTo>
                    <a:pt x="24" y="111"/>
                    <a:pt x="16" y="108"/>
                    <a:pt x="9" y="102"/>
                  </a:cubicBezTo>
                  <a:cubicBezTo>
                    <a:pt x="3" y="96"/>
                    <a:pt x="0" y="88"/>
                    <a:pt x="0" y="78"/>
                  </a:cubicBezTo>
                  <a:cubicBezTo>
                    <a:pt x="0" y="33"/>
                    <a:pt x="0" y="33"/>
                    <a:pt x="0" y="33"/>
                  </a:cubicBezTo>
                  <a:cubicBezTo>
                    <a:pt x="0" y="23"/>
                    <a:pt x="3" y="15"/>
                    <a:pt x="9" y="9"/>
                  </a:cubicBezTo>
                  <a:cubicBezTo>
                    <a:pt x="16" y="3"/>
                    <a:pt x="24" y="0"/>
                    <a:pt x="33" y="0"/>
                  </a:cubicBezTo>
                  <a:cubicBezTo>
                    <a:pt x="42" y="0"/>
                    <a:pt x="49" y="3"/>
                    <a:pt x="56" y="9"/>
                  </a:cubicBezTo>
                  <a:cubicBezTo>
                    <a:pt x="62" y="15"/>
                    <a:pt x="66" y="23"/>
                    <a:pt x="66" y="33"/>
                  </a:cubicBezTo>
                  <a:cubicBezTo>
                    <a:pt x="66" y="35"/>
                    <a:pt x="66" y="35"/>
                    <a:pt x="66" y="35"/>
                  </a:cubicBezTo>
                  <a:cubicBezTo>
                    <a:pt x="47" y="35"/>
                    <a:pt x="47" y="35"/>
                    <a:pt x="47" y="35"/>
                  </a:cubicBezTo>
                  <a:cubicBezTo>
                    <a:pt x="47" y="33"/>
                    <a:pt x="47" y="33"/>
                    <a:pt x="47" y="33"/>
                  </a:cubicBezTo>
                  <a:cubicBezTo>
                    <a:pt x="47" y="21"/>
                    <a:pt x="41" y="16"/>
                    <a:pt x="33" y="16"/>
                  </a:cubicBezTo>
                  <a:cubicBezTo>
                    <a:pt x="24" y="16"/>
                    <a:pt x="18" y="21"/>
                    <a:pt x="18" y="33"/>
                  </a:cubicBezTo>
                  <a:cubicBezTo>
                    <a:pt x="18" y="78"/>
                    <a:pt x="18" y="78"/>
                    <a:pt x="18" y="78"/>
                  </a:cubicBezTo>
                  <a:cubicBezTo>
                    <a:pt x="18" y="90"/>
                    <a:pt x="24" y="95"/>
                    <a:pt x="33" y="95"/>
                  </a:cubicBezTo>
                  <a:cubicBezTo>
                    <a:pt x="41" y="95"/>
                    <a:pt x="47" y="90"/>
                    <a:pt x="47" y="78"/>
                  </a:cubicBezTo>
                  <a:cubicBezTo>
                    <a:pt x="47" y="67"/>
                    <a:pt x="47" y="67"/>
                    <a:pt x="47" y="67"/>
                  </a:cubicBezTo>
                  <a:cubicBezTo>
                    <a:pt x="66" y="67"/>
                    <a:pt x="66" y="67"/>
                    <a:pt x="66" y="67"/>
                  </a:cubicBezTo>
                  <a:lnTo>
                    <a:pt x="66" y="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5" name="Freeform 33"/>
            <p:cNvSpPr>
              <a:spLocks/>
            </p:cNvSpPr>
            <p:nvPr/>
          </p:nvSpPr>
          <p:spPr bwMode="auto">
            <a:xfrm>
              <a:off x="7968810" y="4873223"/>
              <a:ext cx="45359" cy="76544"/>
            </a:xfrm>
            <a:custGeom>
              <a:avLst/>
              <a:gdLst>
                <a:gd name="T0" fmla="*/ 22 w 22"/>
                <a:gd name="T1" fmla="*/ 26 h 37"/>
                <a:gd name="T2" fmla="*/ 19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9 w 22"/>
                <a:gd name="T17" fmla="*/ 3 h 37"/>
                <a:gd name="T18" fmla="*/ 22 w 22"/>
                <a:gd name="T19" fmla="*/ 11 h 37"/>
                <a:gd name="T20" fmla="*/ 22 w 22"/>
                <a:gd name="T21" fmla="*/ 12 h 37"/>
                <a:gd name="T22" fmla="*/ 16 w 22"/>
                <a:gd name="T23" fmla="*/ 12 h 37"/>
                <a:gd name="T24" fmla="*/ 16 w 22"/>
                <a:gd name="T25" fmla="*/ 11 h 37"/>
                <a:gd name="T26" fmla="*/ 11 w 22"/>
                <a:gd name="T27" fmla="*/ 5 h 37"/>
                <a:gd name="T28" fmla="*/ 6 w 22"/>
                <a:gd name="T29" fmla="*/ 11 h 37"/>
                <a:gd name="T30" fmla="*/ 6 w 22"/>
                <a:gd name="T31" fmla="*/ 26 h 37"/>
                <a:gd name="T32" fmla="*/ 11 w 22"/>
                <a:gd name="T33" fmla="*/ 32 h 37"/>
                <a:gd name="T34" fmla="*/ 16 w 22"/>
                <a:gd name="T35" fmla="*/ 26 h 37"/>
                <a:gd name="T36" fmla="*/ 16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1" y="32"/>
                    <a:pt x="19"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12"/>
                    <a:pt x="22" y="12"/>
                    <a:pt x="22" y="12"/>
                  </a:cubicBezTo>
                  <a:cubicBezTo>
                    <a:pt x="16" y="12"/>
                    <a:pt x="16" y="12"/>
                    <a:pt x="16" y="12"/>
                  </a:cubicBezTo>
                  <a:cubicBezTo>
                    <a:pt x="16" y="11"/>
                    <a:pt x="16" y="11"/>
                    <a:pt x="16" y="11"/>
                  </a:cubicBezTo>
                  <a:cubicBezTo>
                    <a:pt x="16" y="7"/>
                    <a:pt x="13" y="5"/>
                    <a:pt x="11" y="5"/>
                  </a:cubicBezTo>
                  <a:cubicBezTo>
                    <a:pt x="8" y="5"/>
                    <a:pt x="6" y="7"/>
                    <a:pt x="6" y="11"/>
                  </a:cubicBezTo>
                  <a:cubicBezTo>
                    <a:pt x="6" y="26"/>
                    <a:pt x="6" y="26"/>
                    <a:pt x="6" y="26"/>
                  </a:cubicBezTo>
                  <a:cubicBezTo>
                    <a:pt x="6" y="30"/>
                    <a:pt x="8" y="32"/>
                    <a:pt x="11" y="32"/>
                  </a:cubicBezTo>
                  <a:cubicBezTo>
                    <a:pt x="13" y="32"/>
                    <a:pt x="16" y="30"/>
                    <a:pt x="16" y="26"/>
                  </a:cubicBezTo>
                  <a:cubicBezTo>
                    <a:pt x="16" y="22"/>
                    <a:pt x="16" y="22"/>
                    <a:pt x="16" y="22"/>
                  </a:cubicBezTo>
                  <a:cubicBezTo>
                    <a:pt x="22" y="22"/>
                    <a:pt x="22" y="22"/>
                    <a:pt x="22" y="22"/>
                  </a:cubicBezTo>
                  <a:lnTo>
                    <a:pt x="22" y="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6" name="Rectangle 34"/>
            <p:cNvSpPr>
              <a:spLocks noChangeArrowheads="1"/>
            </p:cNvSpPr>
            <p:nvPr/>
          </p:nvSpPr>
          <p:spPr bwMode="auto">
            <a:xfrm>
              <a:off x="8035432" y="4854795"/>
              <a:ext cx="11340" cy="93554"/>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7" name="Freeform 35"/>
            <p:cNvSpPr>
              <a:spLocks noEditPoints="1"/>
            </p:cNvSpPr>
            <p:nvPr/>
          </p:nvSpPr>
          <p:spPr bwMode="auto">
            <a:xfrm>
              <a:off x="8068034" y="4851960"/>
              <a:ext cx="17010" cy="96389"/>
            </a:xfrm>
            <a:custGeom>
              <a:avLst/>
              <a:gdLst>
                <a:gd name="T0" fmla="*/ 4 w 8"/>
                <a:gd name="T1" fmla="*/ 0 h 46"/>
                <a:gd name="T2" fmla="*/ 8 w 8"/>
                <a:gd name="T3" fmla="*/ 4 h 46"/>
                <a:gd name="T4" fmla="*/ 4 w 8"/>
                <a:gd name="T5" fmla="*/ 8 h 46"/>
                <a:gd name="T6" fmla="*/ 0 w 8"/>
                <a:gd name="T7" fmla="*/ 4 h 46"/>
                <a:gd name="T8" fmla="*/ 4 w 8"/>
                <a:gd name="T9" fmla="*/ 0 h 46"/>
                <a:gd name="T10" fmla="*/ 1 w 8"/>
                <a:gd name="T11" fmla="*/ 11 h 46"/>
                <a:gd name="T12" fmla="*/ 7 w 8"/>
                <a:gd name="T13" fmla="*/ 11 h 46"/>
                <a:gd name="T14" fmla="*/ 7 w 8"/>
                <a:gd name="T15" fmla="*/ 46 h 46"/>
                <a:gd name="T16" fmla="*/ 1 w 8"/>
                <a:gd name="T17" fmla="*/ 46 h 46"/>
                <a:gd name="T18" fmla="*/ 1 w 8"/>
                <a:gd name="T19"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46">
                  <a:moveTo>
                    <a:pt x="4" y="0"/>
                  </a:moveTo>
                  <a:cubicBezTo>
                    <a:pt x="6" y="0"/>
                    <a:pt x="8" y="2"/>
                    <a:pt x="8" y="4"/>
                  </a:cubicBezTo>
                  <a:cubicBezTo>
                    <a:pt x="8" y="6"/>
                    <a:pt x="6" y="8"/>
                    <a:pt x="4" y="8"/>
                  </a:cubicBezTo>
                  <a:cubicBezTo>
                    <a:pt x="2" y="8"/>
                    <a:pt x="0" y="6"/>
                    <a:pt x="0" y="4"/>
                  </a:cubicBezTo>
                  <a:cubicBezTo>
                    <a:pt x="0" y="2"/>
                    <a:pt x="2" y="0"/>
                    <a:pt x="4" y="0"/>
                  </a:cubicBezTo>
                  <a:close/>
                  <a:moveTo>
                    <a:pt x="1" y="11"/>
                  </a:moveTo>
                  <a:cubicBezTo>
                    <a:pt x="7" y="11"/>
                    <a:pt x="7" y="11"/>
                    <a:pt x="7" y="11"/>
                  </a:cubicBezTo>
                  <a:cubicBezTo>
                    <a:pt x="7" y="46"/>
                    <a:pt x="7" y="46"/>
                    <a:pt x="7" y="46"/>
                  </a:cubicBezTo>
                  <a:cubicBezTo>
                    <a:pt x="1" y="46"/>
                    <a:pt x="1" y="46"/>
                    <a:pt x="1" y="46"/>
                  </a:cubicBezTo>
                  <a:lnTo>
                    <a:pt x="1" y="1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8" name="Freeform 36"/>
            <p:cNvSpPr>
              <a:spLocks/>
            </p:cNvSpPr>
            <p:nvPr/>
          </p:nvSpPr>
          <p:spPr bwMode="auto">
            <a:xfrm>
              <a:off x="8106307" y="4873223"/>
              <a:ext cx="77962" cy="75126"/>
            </a:xfrm>
            <a:custGeom>
              <a:avLst/>
              <a:gdLst>
                <a:gd name="T0" fmla="*/ 0 w 38"/>
                <a:gd name="T1" fmla="*/ 36 h 36"/>
                <a:gd name="T2" fmla="*/ 0 w 38"/>
                <a:gd name="T3" fmla="*/ 11 h 36"/>
                <a:gd name="T4" fmla="*/ 3 w 38"/>
                <a:gd name="T5" fmla="*/ 3 h 36"/>
                <a:gd name="T6" fmla="*/ 11 w 38"/>
                <a:gd name="T7" fmla="*/ 0 h 36"/>
                <a:gd name="T8" fmla="*/ 19 w 38"/>
                <a:gd name="T9" fmla="*/ 4 h 36"/>
                <a:gd name="T10" fmla="*/ 27 w 38"/>
                <a:gd name="T11" fmla="*/ 0 h 36"/>
                <a:gd name="T12" fmla="*/ 35 w 38"/>
                <a:gd name="T13" fmla="*/ 3 h 36"/>
                <a:gd name="T14" fmla="*/ 38 w 38"/>
                <a:gd name="T15" fmla="*/ 11 h 36"/>
                <a:gd name="T16" fmla="*/ 38 w 38"/>
                <a:gd name="T17" fmla="*/ 36 h 36"/>
                <a:gd name="T18" fmla="*/ 32 w 38"/>
                <a:gd name="T19" fmla="*/ 36 h 36"/>
                <a:gd name="T20" fmla="*/ 32 w 38"/>
                <a:gd name="T21" fmla="*/ 11 h 36"/>
                <a:gd name="T22" fmla="*/ 27 w 38"/>
                <a:gd name="T23" fmla="*/ 5 h 36"/>
                <a:gd name="T24" fmla="*/ 22 w 38"/>
                <a:gd name="T25" fmla="*/ 11 h 36"/>
                <a:gd name="T26" fmla="*/ 22 w 38"/>
                <a:gd name="T27" fmla="*/ 36 h 36"/>
                <a:gd name="T28" fmla="*/ 16 w 38"/>
                <a:gd name="T29" fmla="*/ 36 h 36"/>
                <a:gd name="T30" fmla="*/ 16 w 38"/>
                <a:gd name="T31" fmla="*/ 11 h 36"/>
                <a:gd name="T32" fmla="*/ 11 w 38"/>
                <a:gd name="T33" fmla="*/ 5 h 36"/>
                <a:gd name="T34" fmla="*/ 6 w 38"/>
                <a:gd name="T35" fmla="*/ 11 h 36"/>
                <a:gd name="T36" fmla="*/ 6 w 38"/>
                <a:gd name="T37" fmla="*/ 36 h 36"/>
                <a:gd name="T38" fmla="*/ 0 w 38"/>
                <a:gd name="T3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36">
                  <a:moveTo>
                    <a:pt x="0" y="36"/>
                  </a:moveTo>
                  <a:cubicBezTo>
                    <a:pt x="0" y="11"/>
                    <a:pt x="0" y="11"/>
                    <a:pt x="0" y="11"/>
                  </a:cubicBezTo>
                  <a:cubicBezTo>
                    <a:pt x="0" y="8"/>
                    <a:pt x="1" y="5"/>
                    <a:pt x="3" y="3"/>
                  </a:cubicBezTo>
                  <a:cubicBezTo>
                    <a:pt x="5" y="1"/>
                    <a:pt x="8" y="0"/>
                    <a:pt x="11" y="0"/>
                  </a:cubicBezTo>
                  <a:cubicBezTo>
                    <a:pt x="14" y="0"/>
                    <a:pt x="17" y="1"/>
                    <a:pt x="19" y="4"/>
                  </a:cubicBezTo>
                  <a:cubicBezTo>
                    <a:pt x="21" y="1"/>
                    <a:pt x="24" y="0"/>
                    <a:pt x="27" y="0"/>
                  </a:cubicBezTo>
                  <a:cubicBezTo>
                    <a:pt x="30" y="0"/>
                    <a:pt x="33" y="1"/>
                    <a:pt x="35" y="3"/>
                  </a:cubicBezTo>
                  <a:cubicBezTo>
                    <a:pt x="37" y="5"/>
                    <a:pt x="38" y="8"/>
                    <a:pt x="38" y="11"/>
                  </a:cubicBezTo>
                  <a:cubicBezTo>
                    <a:pt x="38" y="36"/>
                    <a:pt x="38" y="36"/>
                    <a:pt x="38" y="36"/>
                  </a:cubicBezTo>
                  <a:cubicBezTo>
                    <a:pt x="32" y="36"/>
                    <a:pt x="32" y="36"/>
                    <a:pt x="32" y="36"/>
                  </a:cubicBezTo>
                  <a:cubicBezTo>
                    <a:pt x="32" y="11"/>
                    <a:pt x="32" y="11"/>
                    <a:pt x="32" y="11"/>
                  </a:cubicBezTo>
                  <a:cubicBezTo>
                    <a:pt x="32" y="7"/>
                    <a:pt x="30" y="5"/>
                    <a:pt x="27" y="5"/>
                  </a:cubicBezTo>
                  <a:cubicBezTo>
                    <a:pt x="24" y="5"/>
                    <a:pt x="22" y="7"/>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9" name="Freeform 37"/>
            <p:cNvSpPr>
              <a:spLocks noEditPoints="1"/>
            </p:cNvSpPr>
            <p:nvPr/>
          </p:nvSpPr>
          <p:spPr bwMode="auto">
            <a:xfrm>
              <a:off x="8205530"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1"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0" name="Freeform 38"/>
            <p:cNvSpPr>
              <a:spLocks/>
            </p:cNvSpPr>
            <p:nvPr/>
          </p:nvSpPr>
          <p:spPr bwMode="auto">
            <a:xfrm>
              <a:off x="8265065" y="4876058"/>
              <a:ext cx="43942" cy="73709"/>
            </a:xfrm>
            <a:custGeom>
              <a:avLst/>
              <a:gdLst>
                <a:gd name="T0" fmla="*/ 18 w 21"/>
                <a:gd name="T1" fmla="*/ 36 h 36"/>
                <a:gd name="T2" fmla="*/ 10 w 21"/>
                <a:gd name="T3" fmla="*/ 33 h 36"/>
                <a:gd name="T4" fmla="*/ 7 w 21"/>
                <a:gd name="T5" fmla="*/ 25 h 36"/>
                <a:gd name="T6" fmla="*/ 7 w 21"/>
                <a:gd name="T7" fmla="*/ 4 h 36"/>
                <a:gd name="T8" fmla="*/ 0 w 21"/>
                <a:gd name="T9" fmla="*/ 4 h 36"/>
                <a:gd name="T10" fmla="*/ 0 w 21"/>
                <a:gd name="T11" fmla="*/ 0 h 36"/>
                <a:gd name="T12" fmla="*/ 21 w 21"/>
                <a:gd name="T13" fmla="*/ 0 h 36"/>
                <a:gd name="T14" fmla="*/ 21 w 21"/>
                <a:gd name="T15" fmla="*/ 4 h 36"/>
                <a:gd name="T16" fmla="*/ 13 w 21"/>
                <a:gd name="T17" fmla="*/ 4 h 36"/>
                <a:gd name="T18" fmla="*/ 13 w 21"/>
                <a:gd name="T19" fmla="*/ 25 h 36"/>
                <a:gd name="T20" fmla="*/ 18 w 21"/>
                <a:gd name="T21" fmla="*/ 31 h 36"/>
                <a:gd name="T22" fmla="*/ 18 w 21"/>
                <a:gd name="T2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36">
                  <a:moveTo>
                    <a:pt x="18" y="36"/>
                  </a:moveTo>
                  <a:cubicBezTo>
                    <a:pt x="15" y="36"/>
                    <a:pt x="13" y="35"/>
                    <a:pt x="10" y="33"/>
                  </a:cubicBezTo>
                  <a:cubicBezTo>
                    <a:pt x="8" y="31"/>
                    <a:pt x="7" y="28"/>
                    <a:pt x="7" y="25"/>
                  </a:cubicBezTo>
                  <a:cubicBezTo>
                    <a:pt x="7" y="4"/>
                    <a:pt x="7" y="4"/>
                    <a:pt x="7" y="4"/>
                  </a:cubicBezTo>
                  <a:cubicBezTo>
                    <a:pt x="0" y="4"/>
                    <a:pt x="0" y="4"/>
                    <a:pt x="0" y="4"/>
                  </a:cubicBezTo>
                  <a:cubicBezTo>
                    <a:pt x="0" y="0"/>
                    <a:pt x="0" y="0"/>
                    <a:pt x="0" y="0"/>
                  </a:cubicBezTo>
                  <a:cubicBezTo>
                    <a:pt x="21" y="0"/>
                    <a:pt x="21" y="0"/>
                    <a:pt x="21" y="0"/>
                  </a:cubicBezTo>
                  <a:cubicBezTo>
                    <a:pt x="21" y="4"/>
                    <a:pt x="21" y="4"/>
                    <a:pt x="21" y="4"/>
                  </a:cubicBezTo>
                  <a:cubicBezTo>
                    <a:pt x="13" y="4"/>
                    <a:pt x="13" y="4"/>
                    <a:pt x="13" y="4"/>
                  </a:cubicBezTo>
                  <a:cubicBezTo>
                    <a:pt x="13" y="25"/>
                    <a:pt x="13" y="25"/>
                    <a:pt x="13" y="25"/>
                  </a:cubicBezTo>
                  <a:cubicBezTo>
                    <a:pt x="13" y="29"/>
                    <a:pt x="16" y="31"/>
                    <a:pt x="18" y="31"/>
                  </a:cubicBezTo>
                  <a:lnTo>
                    <a:pt x="18" y="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1" name="Freeform 39"/>
            <p:cNvSpPr>
              <a:spLocks noEditPoints="1"/>
            </p:cNvSpPr>
            <p:nvPr/>
          </p:nvSpPr>
          <p:spPr bwMode="auto">
            <a:xfrm>
              <a:off x="8326016" y="4873223"/>
              <a:ext cx="45359" cy="76544"/>
            </a:xfrm>
            <a:custGeom>
              <a:avLst/>
              <a:gdLst>
                <a:gd name="T0" fmla="*/ 7 w 22"/>
                <a:gd name="T1" fmla="*/ 21 h 37"/>
                <a:gd name="T2" fmla="*/ 7 w 22"/>
                <a:gd name="T3" fmla="*/ 26 h 37"/>
                <a:gd name="T4" fmla="*/ 11 w 22"/>
                <a:gd name="T5" fmla="*/ 32 h 37"/>
                <a:gd name="T6" fmla="*/ 16 w 22"/>
                <a:gd name="T7" fmla="*/ 26 h 37"/>
                <a:gd name="T8" fmla="*/ 22 w 22"/>
                <a:gd name="T9" fmla="*/ 26 h 37"/>
                <a:gd name="T10" fmla="*/ 19 w 22"/>
                <a:gd name="T11" fmla="*/ 34 h 37"/>
                <a:gd name="T12" fmla="*/ 11 w 22"/>
                <a:gd name="T13" fmla="*/ 37 h 37"/>
                <a:gd name="T14" fmla="*/ 4 w 22"/>
                <a:gd name="T15" fmla="*/ 34 h 37"/>
                <a:gd name="T16" fmla="*/ 0 w 22"/>
                <a:gd name="T17" fmla="*/ 26 h 37"/>
                <a:gd name="T18" fmla="*/ 0 w 22"/>
                <a:gd name="T19" fmla="*/ 11 h 37"/>
                <a:gd name="T20" fmla="*/ 4 w 22"/>
                <a:gd name="T21" fmla="*/ 3 h 37"/>
                <a:gd name="T22" fmla="*/ 11 w 22"/>
                <a:gd name="T23" fmla="*/ 0 h 37"/>
                <a:gd name="T24" fmla="*/ 19 w 22"/>
                <a:gd name="T25" fmla="*/ 3 h 37"/>
                <a:gd name="T26" fmla="*/ 22 w 22"/>
                <a:gd name="T27" fmla="*/ 11 h 37"/>
                <a:gd name="T28" fmla="*/ 22 w 22"/>
                <a:gd name="T29" fmla="*/ 21 h 37"/>
                <a:gd name="T30" fmla="*/ 7 w 22"/>
                <a:gd name="T31" fmla="*/ 21 h 37"/>
                <a:gd name="T32" fmla="*/ 7 w 22"/>
                <a:gd name="T33" fmla="*/ 15 h 37"/>
                <a:gd name="T34" fmla="*/ 16 w 22"/>
                <a:gd name="T35" fmla="*/ 15 h 37"/>
                <a:gd name="T36" fmla="*/ 16 w 22"/>
                <a:gd name="T37" fmla="*/ 11 h 37"/>
                <a:gd name="T38" fmla="*/ 11 w 22"/>
                <a:gd name="T39" fmla="*/ 5 h 37"/>
                <a:gd name="T40" fmla="*/ 7 w 22"/>
                <a:gd name="T41" fmla="*/ 11 h 37"/>
                <a:gd name="T42" fmla="*/ 7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7" y="21"/>
                  </a:moveTo>
                  <a:cubicBezTo>
                    <a:pt x="7" y="26"/>
                    <a:pt x="7" y="26"/>
                    <a:pt x="7" y="26"/>
                  </a:cubicBezTo>
                  <a:cubicBezTo>
                    <a:pt x="7" y="30"/>
                    <a:pt x="9" y="32"/>
                    <a:pt x="11" y="32"/>
                  </a:cubicBezTo>
                  <a:cubicBezTo>
                    <a:pt x="14" y="32"/>
                    <a:pt x="16" y="30"/>
                    <a:pt x="16" y="26"/>
                  </a:cubicBezTo>
                  <a:cubicBezTo>
                    <a:pt x="22" y="26"/>
                    <a:pt x="22" y="26"/>
                    <a:pt x="22" y="26"/>
                  </a:cubicBezTo>
                  <a:cubicBezTo>
                    <a:pt x="22" y="29"/>
                    <a:pt x="21" y="32"/>
                    <a:pt x="19" y="34"/>
                  </a:cubicBezTo>
                  <a:cubicBezTo>
                    <a:pt x="17" y="36"/>
                    <a:pt x="14" y="37"/>
                    <a:pt x="11" y="37"/>
                  </a:cubicBezTo>
                  <a:cubicBezTo>
                    <a:pt x="8" y="37"/>
                    <a:pt x="6" y="36"/>
                    <a:pt x="4" y="34"/>
                  </a:cubicBezTo>
                  <a:cubicBezTo>
                    <a:pt x="1" y="32"/>
                    <a:pt x="0" y="29"/>
                    <a:pt x="0" y="26"/>
                  </a:cubicBezTo>
                  <a:cubicBezTo>
                    <a:pt x="0" y="11"/>
                    <a:pt x="0" y="11"/>
                    <a:pt x="0" y="11"/>
                  </a:cubicBezTo>
                  <a:cubicBezTo>
                    <a:pt x="0" y="8"/>
                    <a:pt x="1" y="5"/>
                    <a:pt x="4" y="3"/>
                  </a:cubicBezTo>
                  <a:cubicBezTo>
                    <a:pt x="6" y="1"/>
                    <a:pt x="8" y="0"/>
                    <a:pt x="11" y="0"/>
                  </a:cubicBezTo>
                  <a:cubicBezTo>
                    <a:pt x="14" y="0"/>
                    <a:pt x="17" y="1"/>
                    <a:pt x="19" y="3"/>
                  </a:cubicBezTo>
                  <a:cubicBezTo>
                    <a:pt x="21" y="5"/>
                    <a:pt x="22" y="8"/>
                    <a:pt x="22" y="11"/>
                  </a:cubicBezTo>
                  <a:cubicBezTo>
                    <a:pt x="22" y="21"/>
                    <a:pt x="22" y="21"/>
                    <a:pt x="22" y="21"/>
                  </a:cubicBezTo>
                  <a:lnTo>
                    <a:pt x="7" y="21"/>
                  </a:lnTo>
                  <a:close/>
                  <a:moveTo>
                    <a:pt x="7" y="15"/>
                  </a:moveTo>
                  <a:cubicBezTo>
                    <a:pt x="16" y="15"/>
                    <a:pt x="16" y="15"/>
                    <a:pt x="16" y="15"/>
                  </a:cubicBezTo>
                  <a:cubicBezTo>
                    <a:pt x="16" y="11"/>
                    <a:pt x="16" y="11"/>
                    <a:pt x="16" y="11"/>
                  </a:cubicBezTo>
                  <a:cubicBezTo>
                    <a:pt x="16" y="7"/>
                    <a:pt x="14" y="5"/>
                    <a:pt x="11" y="5"/>
                  </a:cubicBezTo>
                  <a:cubicBezTo>
                    <a:pt x="9" y="5"/>
                    <a:pt x="7" y="7"/>
                    <a:pt x="7" y="11"/>
                  </a:cubicBezTo>
                  <a:lnTo>
                    <a:pt x="7" y="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2" name="Freeform 40"/>
            <p:cNvSpPr>
              <a:spLocks/>
            </p:cNvSpPr>
            <p:nvPr/>
          </p:nvSpPr>
          <p:spPr bwMode="auto">
            <a:xfrm>
              <a:off x="8432328" y="4873223"/>
              <a:ext cx="45359" cy="76544"/>
            </a:xfrm>
            <a:custGeom>
              <a:avLst/>
              <a:gdLst>
                <a:gd name="T0" fmla="*/ 22 w 22"/>
                <a:gd name="T1" fmla="*/ 26 h 37"/>
                <a:gd name="T2" fmla="*/ 18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8 w 22"/>
                <a:gd name="T17" fmla="*/ 3 h 37"/>
                <a:gd name="T18" fmla="*/ 22 w 22"/>
                <a:gd name="T19" fmla="*/ 11 h 37"/>
                <a:gd name="T20" fmla="*/ 22 w 22"/>
                <a:gd name="T21" fmla="*/ 12 h 37"/>
                <a:gd name="T22" fmla="*/ 15 w 22"/>
                <a:gd name="T23" fmla="*/ 12 h 37"/>
                <a:gd name="T24" fmla="*/ 15 w 22"/>
                <a:gd name="T25" fmla="*/ 11 h 37"/>
                <a:gd name="T26" fmla="*/ 11 w 22"/>
                <a:gd name="T27" fmla="*/ 5 h 37"/>
                <a:gd name="T28" fmla="*/ 6 w 22"/>
                <a:gd name="T29" fmla="*/ 11 h 37"/>
                <a:gd name="T30" fmla="*/ 6 w 22"/>
                <a:gd name="T31" fmla="*/ 26 h 37"/>
                <a:gd name="T32" fmla="*/ 11 w 22"/>
                <a:gd name="T33" fmla="*/ 32 h 37"/>
                <a:gd name="T34" fmla="*/ 15 w 22"/>
                <a:gd name="T35" fmla="*/ 26 h 37"/>
                <a:gd name="T36" fmla="*/ 15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0"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8" y="3"/>
                  </a:cubicBezTo>
                  <a:cubicBezTo>
                    <a:pt x="20" y="5"/>
                    <a:pt x="22" y="8"/>
                    <a:pt x="22" y="11"/>
                  </a:cubicBezTo>
                  <a:cubicBezTo>
                    <a:pt x="22" y="12"/>
                    <a:pt x="22" y="12"/>
                    <a:pt x="22" y="12"/>
                  </a:cubicBezTo>
                  <a:cubicBezTo>
                    <a:pt x="15" y="12"/>
                    <a:pt x="15" y="12"/>
                    <a:pt x="15" y="12"/>
                  </a:cubicBezTo>
                  <a:cubicBezTo>
                    <a:pt x="15" y="11"/>
                    <a:pt x="15" y="11"/>
                    <a:pt x="15" y="11"/>
                  </a:cubicBezTo>
                  <a:cubicBezTo>
                    <a:pt x="15" y="7"/>
                    <a:pt x="13" y="5"/>
                    <a:pt x="11" y="5"/>
                  </a:cubicBezTo>
                  <a:cubicBezTo>
                    <a:pt x="8" y="5"/>
                    <a:pt x="6" y="7"/>
                    <a:pt x="6" y="11"/>
                  </a:cubicBezTo>
                  <a:cubicBezTo>
                    <a:pt x="6" y="26"/>
                    <a:pt x="6" y="26"/>
                    <a:pt x="6" y="26"/>
                  </a:cubicBezTo>
                  <a:cubicBezTo>
                    <a:pt x="6" y="30"/>
                    <a:pt x="8" y="32"/>
                    <a:pt x="11" y="32"/>
                  </a:cubicBezTo>
                  <a:cubicBezTo>
                    <a:pt x="13" y="32"/>
                    <a:pt x="15" y="30"/>
                    <a:pt x="15" y="26"/>
                  </a:cubicBezTo>
                  <a:cubicBezTo>
                    <a:pt x="15" y="22"/>
                    <a:pt x="15" y="22"/>
                    <a:pt x="15" y="22"/>
                  </a:cubicBezTo>
                  <a:cubicBezTo>
                    <a:pt x="22" y="22"/>
                    <a:pt x="22" y="22"/>
                    <a:pt x="22" y="22"/>
                  </a:cubicBezTo>
                  <a:lnTo>
                    <a:pt x="22" y="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3" name="Freeform 41"/>
            <p:cNvSpPr>
              <a:spLocks/>
            </p:cNvSpPr>
            <p:nvPr/>
          </p:nvSpPr>
          <p:spPr bwMode="auto">
            <a:xfrm>
              <a:off x="8498949" y="4854795"/>
              <a:ext cx="45359" cy="93554"/>
            </a:xfrm>
            <a:custGeom>
              <a:avLst/>
              <a:gdLst>
                <a:gd name="T0" fmla="*/ 0 w 22"/>
                <a:gd name="T1" fmla="*/ 0 h 45"/>
                <a:gd name="T2" fmla="*/ 6 w 22"/>
                <a:gd name="T3" fmla="*/ 0 h 45"/>
                <a:gd name="T4" fmla="*/ 6 w 22"/>
                <a:gd name="T5" fmla="*/ 11 h 45"/>
                <a:gd name="T6" fmla="*/ 11 w 22"/>
                <a:gd name="T7" fmla="*/ 9 h 45"/>
                <a:gd name="T8" fmla="*/ 18 w 22"/>
                <a:gd name="T9" fmla="*/ 12 h 45"/>
                <a:gd name="T10" fmla="*/ 22 w 22"/>
                <a:gd name="T11" fmla="*/ 20 h 45"/>
                <a:gd name="T12" fmla="*/ 22 w 22"/>
                <a:gd name="T13" fmla="*/ 45 h 45"/>
                <a:gd name="T14" fmla="*/ 16 w 22"/>
                <a:gd name="T15" fmla="*/ 45 h 45"/>
                <a:gd name="T16" fmla="*/ 16 w 22"/>
                <a:gd name="T17" fmla="*/ 20 h 45"/>
                <a:gd name="T18" fmla="*/ 11 w 22"/>
                <a:gd name="T19" fmla="*/ 14 h 45"/>
                <a:gd name="T20" fmla="*/ 6 w 22"/>
                <a:gd name="T21" fmla="*/ 20 h 45"/>
                <a:gd name="T22" fmla="*/ 6 w 22"/>
                <a:gd name="T23" fmla="*/ 45 h 45"/>
                <a:gd name="T24" fmla="*/ 0 w 22"/>
                <a:gd name="T25" fmla="*/ 45 h 45"/>
                <a:gd name="T26" fmla="*/ 0 w 22"/>
                <a:gd name="T2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45">
                  <a:moveTo>
                    <a:pt x="0" y="0"/>
                  </a:moveTo>
                  <a:cubicBezTo>
                    <a:pt x="6" y="0"/>
                    <a:pt x="6" y="0"/>
                    <a:pt x="6" y="0"/>
                  </a:cubicBezTo>
                  <a:cubicBezTo>
                    <a:pt x="6" y="11"/>
                    <a:pt x="6" y="11"/>
                    <a:pt x="6" y="11"/>
                  </a:cubicBezTo>
                  <a:cubicBezTo>
                    <a:pt x="7" y="10"/>
                    <a:pt x="9" y="9"/>
                    <a:pt x="11" y="9"/>
                  </a:cubicBezTo>
                  <a:cubicBezTo>
                    <a:pt x="14" y="9"/>
                    <a:pt x="16" y="10"/>
                    <a:pt x="18" y="12"/>
                  </a:cubicBezTo>
                  <a:cubicBezTo>
                    <a:pt x="21" y="14"/>
                    <a:pt x="22" y="16"/>
                    <a:pt x="22" y="20"/>
                  </a:cubicBezTo>
                  <a:cubicBezTo>
                    <a:pt x="22" y="45"/>
                    <a:pt x="22" y="45"/>
                    <a:pt x="22" y="45"/>
                  </a:cubicBezTo>
                  <a:cubicBezTo>
                    <a:pt x="16" y="45"/>
                    <a:pt x="16" y="45"/>
                    <a:pt x="16" y="45"/>
                  </a:cubicBezTo>
                  <a:cubicBezTo>
                    <a:pt x="16" y="20"/>
                    <a:pt x="16" y="20"/>
                    <a:pt x="16" y="20"/>
                  </a:cubicBezTo>
                  <a:cubicBezTo>
                    <a:pt x="16" y="16"/>
                    <a:pt x="13" y="14"/>
                    <a:pt x="11" y="14"/>
                  </a:cubicBezTo>
                  <a:cubicBezTo>
                    <a:pt x="8" y="14"/>
                    <a:pt x="6" y="16"/>
                    <a:pt x="6" y="20"/>
                  </a:cubicBezTo>
                  <a:cubicBezTo>
                    <a:pt x="6" y="45"/>
                    <a:pt x="6" y="45"/>
                    <a:pt x="6" y="45"/>
                  </a:cubicBezTo>
                  <a:cubicBezTo>
                    <a:pt x="0" y="45"/>
                    <a:pt x="0" y="45"/>
                    <a:pt x="0" y="45"/>
                  </a:cubicBez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4" name="Freeform 42"/>
            <p:cNvSpPr>
              <a:spLocks noEditPoints="1"/>
            </p:cNvSpPr>
            <p:nvPr/>
          </p:nvSpPr>
          <p:spPr bwMode="auto">
            <a:xfrm>
              <a:off x="8566988"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0"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5" name="Freeform 43"/>
            <p:cNvSpPr>
              <a:spLocks/>
            </p:cNvSpPr>
            <p:nvPr/>
          </p:nvSpPr>
          <p:spPr bwMode="auto">
            <a:xfrm>
              <a:off x="8630775" y="4873223"/>
              <a:ext cx="46777" cy="75126"/>
            </a:xfrm>
            <a:custGeom>
              <a:avLst/>
              <a:gdLst>
                <a:gd name="T0" fmla="*/ 0 w 22"/>
                <a:gd name="T1" fmla="*/ 36 h 36"/>
                <a:gd name="T2" fmla="*/ 0 w 22"/>
                <a:gd name="T3" fmla="*/ 11 h 36"/>
                <a:gd name="T4" fmla="*/ 3 w 22"/>
                <a:gd name="T5" fmla="*/ 3 h 36"/>
                <a:gd name="T6" fmla="*/ 11 w 22"/>
                <a:gd name="T7" fmla="*/ 0 h 36"/>
                <a:gd name="T8" fmla="*/ 19 w 22"/>
                <a:gd name="T9" fmla="*/ 3 h 36"/>
                <a:gd name="T10" fmla="*/ 22 w 22"/>
                <a:gd name="T11" fmla="*/ 11 h 36"/>
                <a:gd name="T12" fmla="*/ 22 w 22"/>
                <a:gd name="T13" fmla="*/ 36 h 36"/>
                <a:gd name="T14" fmla="*/ 16 w 22"/>
                <a:gd name="T15" fmla="*/ 36 h 36"/>
                <a:gd name="T16" fmla="*/ 16 w 22"/>
                <a:gd name="T17" fmla="*/ 11 h 36"/>
                <a:gd name="T18" fmla="*/ 11 w 22"/>
                <a:gd name="T19" fmla="*/ 5 h 36"/>
                <a:gd name="T20" fmla="*/ 6 w 22"/>
                <a:gd name="T21" fmla="*/ 11 h 36"/>
                <a:gd name="T22" fmla="*/ 6 w 22"/>
                <a:gd name="T23" fmla="*/ 36 h 36"/>
                <a:gd name="T24" fmla="*/ 0 w 22"/>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36">
                  <a:moveTo>
                    <a:pt x="0" y="36"/>
                  </a:moveTo>
                  <a:cubicBezTo>
                    <a:pt x="0" y="11"/>
                    <a:pt x="0" y="11"/>
                    <a:pt x="0" y="11"/>
                  </a:cubicBezTo>
                  <a:cubicBezTo>
                    <a:pt x="0" y="8"/>
                    <a:pt x="1" y="5"/>
                    <a:pt x="3" y="3"/>
                  </a:cubicBezTo>
                  <a:cubicBezTo>
                    <a:pt x="6" y="1"/>
                    <a:pt x="8" y="0"/>
                    <a:pt x="11" y="0"/>
                  </a:cubicBezTo>
                  <a:cubicBezTo>
                    <a:pt x="14" y="0"/>
                    <a:pt x="17" y="1"/>
                    <a:pt x="19" y="3"/>
                  </a:cubicBezTo>
                  <a:cubicBezTo>
                    <a:pt x="21" y="5"/>
                    <a:pt x="22" y="8"/>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6" name="Freeform 44"/>
            <p:cNvSpPr>
              <a:spLocks noEditPoints="1"/>
            </p:cNvSpPr>
            <p:nvPr/>
          </p:nvSpPr>
          <p:spPr bwMode="auto">
            <a:xfrm>
              <a:off x="8700231" y="4864718"/>
              <a:ext cx="45359" cy="97806"/>
            </a:xfrm>
            <a:custGeom>
              <a:avLst/>
              <a:gdLst>
                <a:gd name="T0" fmla="*/ 16 w 22"/>
                <a:gd name="T1" fmla="*/ 35 h 47"/>
                <a:gd name="T2" fmla="*/ 22 w 22"/>
                <a:gd name="T3" fmla="*/ 42 h 47"/>
                <a:gd name="T4" fmla="*/ 22 w 22"/>
                <a:gd name="T5" fmla="*/ 47 h 47"/>
                <a:gd name="T6" fmla="*/ 16 w 22"/>
                <a:gd name="T7" fmla="*/ 47 h 47"/>
                <a:gd name="T8" fmla="*/ 16 w 22"/>
                <a:gd name="T9" fmla="*/ 43 h 47"/>
                <a:gd name="T10" fmla="*/ 13 w 22"/>
                <a:gd name="T11" fmla="*/ 40 h 47"/>
                <a:gd name="T12" fmla="*/ 11 w 22"/>
                <a:gd name="T13" fmla="*/ 40 h 47"/>
                <a:gd name="T14" fmla="*/ 3 w 22"/>
                <a:gd name="T15" fmla="*/ 37 h 47"/>
                <a:gd name="T16" fmla="*/ 0 w 22"/>
                <a:gd name="T17" fmla="*/ 29 h 47"/>
                <a:gd name="T18" fmla="*/ 2 w 22"/>
                <a:gd name="T19" fmla="*/ 22 h 47"/>
                <a:gd name="T20" fmla="*/ 0 w 22"/>
                <a:gd name="T21" fmla="*/ 15 h 47"/>
                <a:gd name="T22" fmla="*/ 2 w 22"/>
                <a:gd name="T23" fmla="*/ 8 h 47"/>
                <a:gd name="T24" fmla="*/ 8 w 22"/>
                <a:gd name="T25" fmla="*/ 5 h 47"/>
                <a:gd name="T26" fmla="*/ 8 w 22"/>
                <a:gd name="T27" fmla="*/ 0 h 47"/>
                <a:gd name="T28" fmla="*/ 14 w 22"/>
                <a:gd name="T29" fmla="*/ 0 h 47"/>
                <a:gd name="T30" fmla="*/ 14 w 22"/>
                <a:gd name="T31" fmla="*/ 5 h 47"/>
                <a:gd name="T32" fmla="*/ 19 w 22"/>
                <a:gd name="T33" fmla="*/ 9 h 47"/>
                <a:gd name="T34" fmla="*/ 22 w 22"/>
                <a:gd name="T35" fmla="*/ 15 h 47"/>
                <a:gd name="T36" fmla="*/ 18 w 22"/>
                <a:gd name="T37" fmla="*/ 23 h 47"/>
                <a:gd name="T38" fmla="*/ 11 w 22"/>
                <a:gd name="T39" fmla="*/ 26 h 47"/>
                <a:gd name="T40" fmla="*/ 7 w 22"/>
                <a:gd name="T41" fmla="*/ 26 h 47"/>
                <a:gd name="T42" fmla="*/ 6 w 22"/>
                <a:gd name="T43" fmla="*/ 29 h 47"/>
                <a:gd name="T44" fmla="*/ 11 w 22"/>
                <a:gd name="T45" fmla="*/ 35 h 47"/>
                <a:gd name="T46" fmla="*/ 16 w 22"/>
                <a:gd name="T47" fmla="*/ 35 h 47"/>
                <a:gd name="T48" fmla="*/ 6 w 22"/>
                <a:gd name="T49" fmla="*/ 16 h 47"/>
                <a:gd name="T50" fmla="*/ 11 w 22"/>
                <a:gd name="T51" fmla="*/ 21 h 47"/>
                <a:gd name="T52" fmla="*/ 16 w 22"/>
                <a:gd name="T53" fmla="*/ 16 h 47"/>
                <a:gd name="T54" fmla="*/ 16 w 22"/>
                <a:gd name="T55" fmla="*/ 14 h 47"/>
                <a:gd name="T56" fmla="*/ 11 w 22"/>
                <a:gd name="T57" fmla="*/ 9 h 47"/>
                <a:gd name="T58" fmla="*/ 6 w 22"/>
                <a:gd name="T59" fmla="*/ 14 h 47"/>
                <a:gd name="T60" fmla="*/ 6 w 22"/>
                <a:gd name="T61" fmla="*/ 1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 h="47">
                  <a:moveTo>
                    <a:pt x="16" y="35"/>
                  </a:moveTo>
                  <a:cubicBezTo>
                    <a:pt x="19" y="35"/>
                    <a:pt x="22" y="37"/>
                    <a:pt x="22" y="42"/>
                  </a:cubicBezTo>
                  <a:cubicBezTo>
                    <a:pt x="22" y="47"/>
                    <a:pt x="22" y="47"/>
                    <a:pt x="22" y="47"/>
                  </a:cubicBezTo>
                  <a:cubicBezTo>
                    <a:pt x="16" y="47"/>
                    <a:pt x="16" y="47"/>
                    <a:pt x="16" y="47"/>
                  </a:cubicBezTo>
                  <a:cubicBezTo>
                    <a:pt x="16" y="43"/>
                    <a:pt x="16" y="43"/>
                    <a:pt x="16" y="43"/>
                  </a:cubicBezTo>
                  <a:cubicBezTo>
                    <a:pt x="16" y="41"/>
                    <a:pt x="14" y="40"/>
                    <a:pt x="13" y="40"/>
                  </a:cubicBezTo>
                  <a:cubicBezTo>
                    <a:pt x="11" y="40"/>
                    <a:pt x="11" y="40"/>
                    <a:pt x="11" y="40"/>
                  </a:cubicBezTo>
                  <a:cubicBezTo>
                    <a:pt x="8" y="40"/>
                    <a:pt x="5" y="39"/>
                    <a:pt x="3" y="37"/>
                  </a:cubicBezTo>
                  <a:cubicBezTo>
                    <a:pt x="1" y="35"/>
                    <a:pt x="0" y="32"/>
                    <a:pt x="0" y="29"/>
                  </a:cubicBezTo>
                  <a:cubicBezTo>
                    <a:pt x="0" y="27"/>
                    <a:pt x="0" y="24"/>
                    <a:pt x="2" y="22"/>
                  </a:cubicBezTo>
                  <a:cubicBezTo>
                    <a:pt x="0" y="20"/>
                    <a:pt x="0" y="18"/>
                    <a:pt x="0" y="15"/>
                  </a:cubicBezTo>
                  <a:cubicBezTo>
                    <a:pt x="0" y="13"/>
                    <a:pt x="0" y="10"/>
                    <a:pt x="2" y="8"/>
                  </a:cubicBezTo>
                  <a:cubicBezTo>
                    <a:pt x="3" y="7"/>
                    <a:pt x="5" y="5"/>
                    <a:pt x="8" y="5"/>
                  </a:cubicBezTo>
                  <a:cubicBezTo>
                    <a:pt x="8" y="0"/>
                    <a:pt x="8" y="0"/>
                    <a:pt x="8" y="0"/>
                  </a:cubicBezTo>
                  <a:cubicBezTo>
                    <a:pt x="14" y="0"/>
                    <a:pt x="14" y="0"/>
                    <a:pt x="14" y="0"/>
                  </a:cubicBezTo>
                  <a:cubicBezTo>
                    <a:pt x="14" y="5"/>
                    <a:pt x="14" y="5"/>
                    <a:pt x="14" y="5"/>
                  </a:cubicBezTo>
                  <a:cubicBezTo>
                    <a:pt x="16" y="5"/>
                    <a:pt x="18" y="7"/>
                    <a:pt x="19" y="9"/>
                  </a:cubicBezTo>
                  <a:cubicBezTo>
                    <a:pt x="21" y="10"/>
                    <a:pt x="22" y="13"/>
                    <a:pt x="22" y="15"/>
                  </a:cubicBezTo>
                  <a:cubicBezTo>
                    <a:pt x="22" y="18"/>
                    <a:pt x="21" y="21"/>
                    <a:pt x="18" y="23"/>
                  </a:cubicBezTo>
                  <a:cubicBezTo>
                    <a:pt x="16" y="25"/>
                    <a:pt x="14" y="26"/>
                    <a:pt x="11" y="26"/>
                  </a:cubicBezTo>
                  <a:cubicBezTo>
                    <a:pt x="10" y="26"/>
                    <a:pt x="8" y="26"/>
                    <a:pt x="7" y="26"/>
                  </a:cubicBezTo>
                  <a:cubicBezTo>
                    <a:pt x="6" y="27"/>
                    <a:pt x="6" y="28"/>
                    <a:pt x="6" y="29"/>
                  </a:cubicBezTo>
                  <a:cubicBezTo>
                    <a:pt x="6" y="33"/>
                    <a:pt x="8" y="35"/>
                    <a:pt x="11" y="35"/>
                  </a:cubicBezTo>
                  <a:lnTo>
                    <a:pt x="16" y="35"/>
                  </a:lnTo>
                  <a:close/>
                  <a:moveTo>
                    <a:pt x="6" y="16"/>
                  </a:moveTo>
                  <a:cubicBezTo>
                    <a:pt x="6" y="19"/>
                    <a:pt x="8" y="21"/>
                    <a:pt x="11" y="21"/>
                  </a:cubicBezTo>
                  <a:cubicBezTo>
                    <a:pt x="13" y="21"/>
                    <a:pt x="16" y="19"/>
                    <a:pt x="16" y="16"/>
                  </a:cubicBezTo>
                  <a:cubicBezTo>
                    <a:pt x="16" y="14"/>
                    <a:pt x="16" y="14"/>
                    <a:pt x="16" y="14"/>
                  </a:cubicBezTo>
                  <a:cubicBezTo>
                    <a:pt x="15" y="11"/>
                    <a:pt x="13" y="9"/>
                    <a:pt x="11" y="9"/>
                  </a:cubicBezTo>
                  <a:cubicBezTo>
                    <a:pt x="8" y="9"/>
                    <a:pt x="6" y="11"/>
                    <a:pt x="6" y="14"/>
                  </a:cubicBezTo>
                  <a:lnTo>
                    <a:pt x="6" y="1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7" name="Freeform 45"/>
            <p:cNvSpPr>
              <a:spLocks noEditPoints="1"/>
            </p:cNvSpPr>
            <p:nvPr/>
          </p:nvSpPr>
          <p:spPr bwMode="auto">
            <a:xfrm>
              <a:off x="8766854" y="4873223"/>
              <a:ext cx="45359" cy="76544"/>
            </a:xfrm>
            <a:custGeom>
              <a:avLst/>
              <a:gdLst>
                <a:gd name="T0" fmla="*/ 6 w 22"/>
                <a:gd name="T1" fmla="*/ 21 h 37"/>
                <a:gd name="T2" fmla="*/ 6 w 22"/>
                <a:gd name="T3" fmla="*/ 26 h 37"/>
                <a:gd name="T4" fmla="*/ 11 w 22"/>
                <a:gd name="T5" fmla="*/ 32 h 37"/>
                <a:gd name="T6" fmla="*/ 15 w 22"/>
                <a:gd name="T7" fmla="*/ 26 h 37"/>
                <a:gd name="T8" fmla="*/ 22 w 22"/>
                <a:gd name="T9" fmla="*/ 26 h 37"/>
                <a:gd name="T10" fmla="*/ 18 w 22"/>
                <a:gd name="T11" fmla="*/ 34 h 37"/>
                <a:gd name="T12" fmla="*/ 11 w 22"/>
                <a:gd name="T13" fmla="*/ 37 h 37"/>
                <a:gd name="T14" fmla="*/ 3 w 22"/>
                <a:gd name="T15" fmla="*/ 34 h 37"/>
                <a:gd name="T16" fmla="*/ 0 w 22"/>
                <a:gd name="T17" fmla="*/ 26 h 37"/>
                <a:gd name="T18" fmla="*/ 0 w 22"/>
                <a:gd name="T19" fmla="*/ 11 h 37"/>
                <a:gd name="T20" fmla="*/ 3 w 22"/>
                <a:gd name="T21" fmla="*/ 3 h 37"/>
                <a:gd name="T22" fmla="*/ 11 w 22"/>
                <a:gd name="T23" fmla="*/ 0 h 37"/>
                <a:gd name="T24" fmla="*/ 19 w 22"/>
                <a:gd name="T25" fmla="*/ 3 h 37"/>
                <a:gd name="T26" fmla="*/ 22 w 22"/>
                <a:gd name="T27" fmla="*/ 11 h 37"/>
                <a:gd name="T28" fmla="*/ 22 w 22"/>
                <a:gd name="T29" fmla="*/ 21 h 37"/>
                <a:gd name="T30" fmla="*/ 6 w 22"/>
                <a:gd name="T31" fmla="*/ 21 h 37"/>
                <a:gd name="T32" fmla="*/ 6 w 22"/>
                <a:gd name="T33" fmla="*/ 15 h 37"/>
                <a:gd name="T34" fmla="*/ 16 w 22"/>
                <a:gd name="T35" fmla="*/ 15 h 37"/>
                <a:gd name="T36" fmla="*/ 16 w 22"/>
                <a:gd name="T37" fmla="*/ 11 h 37"/>
                <a:gd name="T38" fmla="*/ 11 w 22"/>
                <a:gd name="T39" fmla="*/ 5 h 37"/>
                <a:gd name="T40" fmla="*/ 6 w 22"/>
                <a:gd name="T41" fmla="*/ 11 h 37"/>
                <a:gd name="T42" fmla="*/ 6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6" y="21"/>
                  </a:moveTo>
                  <a:cubicBezTo>
                    <a:pt x="6" y="26"/>
                    <a:pt x="6" y="26"/>
                    <a:pt x="6" y="26"/>
                  </a:cubicBezTo>
                  <a:cubicBezTo>
                    <a:pt x="6" y="30"/>
                    <a:pt x="8" y="32"/>
                    <a:pt x="11" y="32"/>
                  </a:cubicBezTo>
                  <a:cubicBezTo>
                    <a:pt x="13" y="32"/>
                    <a:pt x="15" y="30"/>
                    <a:pt x="15" y="26"/>
                  </a:cubicBezTo>
                  <a:cubicBezTo>
                    <a:pt x="22" y="26"/>
                    <a:pt x="22" y="26"/>
                    <a:pt x="22" y="26"/>
                  </a:cubicBezTo>
                  <a:cubicBezTo>
                    <a:pt x="22" y="29"/>
                    <a:pt x="21"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21"/>
                    <a:pt x="22" y="21"/>
                    <a:pt x="22" y="21"/>
                  </a:cubicBezTo>
                  <a:lnTo>
                    <a:pt x="6" y="21"/>
                  </a:lnTo>
                  <a:close/>
                  <a:moveTo>
                    <a:pt x="6" y="15"/>
                  </a:moveTo>
                  <a:cubicBezTo>
                    <a:pt x="16" y="15"/>
                    <a:pt x="16" y="15"/>
                    <a:pt x="16" y="15"/>
                  </a:cubicBezTo>
                  <a:cubicBezTo>
                    <a:pt x="16" y="11"/>
                    <a:pt x="16" y="11"/>
                    <a:pt x="16" y="11"/>
                  </a:cubicBezTo>
                  <a:cubicBezTo>
                    <a:pt x="16" y="7"/>
                    <a:pt x="13" y="5"/>
                    <a:pt x="11" y="5"/>
                  </a:cubicBezTo>
                  <a:cubicBezTo>
                    <a:pt x="8" y="5"/>
                    <a:pt x="6" y="7"/>
                    <a:pt x="6" y="11"/>
                  </a:cubicBezTo>
                  <a:lnTo>
                    <a:pt x="6" y="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grpSp>
      <p:sp>
        <p:nvSpPr>
          <p:cNvPr id="5" name="Espaço Reservado para Conteúdo 4"/>
          <p:cNvSpPr>
            <a:spLocks noGrp="1"/>
          </p:cNvSpPr>
          <p:nvPr>
            <p:ph sz="half" idx="2"/>
          </p:nvPr>
        </p:nvSpPr>
        <p:spPr/>
        <p:txBody>
          <a:bodyPr/>
          <a:lstStyle/>
          <a:p>
            <a:endParaRPr lang="pt-BR"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8706" y="1268403"/>
            <a:ext cx="4143375" cy="5181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1" name="Picture 4"/>
          <p:cNvPicPr/>
          <p:nvPr/>
        </p:nvPicPr>
        <p:blipFill>
          <a:blip r:embed="rId4" cstate="print"/>
          <a:stretch>
            <a:fillRect/>
          </a:stretch>
        </p:blipFill>
        <p:spPr>
          <a:xfrm>
            <a:off x="7266571" y="211131"/>
            <a:ext cx="1510920" cy="834840"/>
          </a:xfrm>
          <a:prstGeom prst="rect">
            <a:avLst/>
          </a:prstGeom>
          <a:ln w="9360">
            <a:noFill/>
          </a:ln>
        </p:spPr>
      </p:pic>
      <p:sp>
        <p:nvSpPr>
          <p:cNvPr id="49" name="CaixaDeTexto 48"/>
          <p:cNvSpPr txBox="1"/>
          <p:nvPr/>
        </p:nvSpPr>
        <p:spPr>
          <a:xfrm>
            <a:off x="1115616" y="6488668"/>
            <a:ext cx="1995739" cy="369332"/>
          </a:xfrm>
          <a:prstGeom prst="rect">
            <a:avLst/>
          </a:prstGeom>
          <a:noFill/>
        </p:spPr>
        <p:txBody>
          <a:bodyPr wrap="none" rtlCol="0">
            <a:spAutoFit/>
          </a:bodyPr>
          <a:lstStyle/>
          <a:p>
            <a:r>
              <a:rPr lang="pt-BR" b="1" dirty="0" err="1" smtClean="0"/>
              <a:t>Thanks</a:t>
            </a:r>
            <a:r>
              <a:rPr lang="pt-BR" b="1" dirty="0" smtClean="0"/>
              <a:t> </a:t>
            </a:r>
            <a:r>
              <a:rPr lang="pt-BR" b="1" dirty="0" err="1" smtClean="0"/>
              <a:t>to</a:t>
            </a:r>
            <a:r>
              <a:rPr lang="pt-BR" b="1" dirty="0" smtClean="0"/>
              <a:t> C. Nobre</a:t>
            </a:r>
            <a:endParaRPr lang="pt-BR" b="1" dirty="0"/>
          </a:p>
        </p:txBody>
      </p:sp>
      <p:sp>
        <p:nvSpPr>
          <p:cNvPr id="50" name="CaixaDeTexto 49"/>
          <p:cNvSpPr txBox="1"/>
          <p:nvPr/>
        </p:nvSpPr>
        <p:spPr>
          <a:xfrm>
            <a:off x="5771414" y="6515542"/>
            <a:ext cx="2219454" cy="369332"/>
          </a:xfrm>
          <a:prstGeom prst="rect">
            <a:avLst/>
          </a:prstGeom>
          <a:noFill/>
        </p:spPr>
        <p:txBody>
          <a:bodyPr wrap="none" rtlCol="0">
            <a:spAutoFit/>
          </a:bodyPr>
          <a:lstStyle/>
          <a:p>
            <a:r>
              <a:rPr lang="pt-BR" b="1" dirty="0" err="1" smtClean="0"/>
              <a:t>Thanks</a:t>
            </a:r>
            <a:r>
              <a:rPr lang="pt-BR" b="1" dirty="0" smtClean="0"/>
              <a:t> </a:t>
            </a:r>
            <a:r>
              <a:rPr lang="pt-BR" b="1" dirty="0" err="1" smtClean="0"/>
              <a:t>to</a:t>
            </a:r>
            <a:r>
              <a:rPr lang="pt-BR" b="1" dirty="0" smtClean="0"/>
              <a:t> J. </a:t>
            </a:r>
            <a:r>
              <a:rPr lang="pt-BR" b="1" dirty="0" err="1" smtClean="0"/>
              <a:t>Marengo</a:t>
            </a:r>
            <a:endParaRPr lang="pt-BR" b="1" dirty="0"/>
          </a:p>
        </p:txBody>
      </p:sp>
    </p:spTree>
    <p:extLst>
      <p:ext uri="{BB962C8B-B14F-4D97-AF65-F5344CB8AC3E}">
        <p14:creationId xmlns:p14="http://schemas.microsoft.com/office/powerpoint/2010/main" xmlns="" val="20847875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p:cNvSpPr>
            <a:spLocks noGrp="1"/>
          </p:cNvSpPr>
          <p:nvPr>
            <p:ph type="sldNum" sz="quarter" idx="12"/>
          </p:nvPr>
        </p:nvSpPr>
        <p:spPr/>
        <p:txBody>
          <a:bodyPr/>
          <a:lstStyle/>
          <a:p>
            <a:fld id="{DC29922B-BC93-40C9-B9C3-A22D80B78BCE}" type="slidenum">
              <a:rPr lang="pt-BR" smtClean="0">
                <a:solidFill>
                  <a:schemeClr val="tx2">
                    <a:lumMod val="50000"/>
                  </a:schemeClr>
                </a:solidFill>
              </a:rPr>
              <a:pPr/>
              <a:t>10</a:t>
            </a:fld>
            <a:endParaRPr lang="pt-BR">
              <a:solidFill>
                <a:schemeClr val="tx2">
                  <a:lumMod val="50000"/>
                </a:schemeClr>
              </a:solidFill>
            </a:endParaRPr>
          </a:p>
        </p:txBody>
      </p:sp>
      <p:sp>
        <p:nvSpPr>
          <p:cNvPr id="14"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15"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16"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1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170"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9810" y="792000"/>
            <a:ext cx="9049509" cy="489654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tângulo 1"/>
          <p:cNvSpPr/>
          <p:nvPr/>
        </p:nvSpPr>
        <p:spPr>
          <a:xfrm>
            <a:off x="133010" y="5704074"/>
            <a:ext cx="8863107" cy="92333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just"/>
            <a:r>
              <a:rPr lang="en-US" b="1" dirty="0"/>
              <a:t>Table SPM.1: </a:t>
            </a:r>
            <a:r>
              <a:rPr lang="en-US" dirty="0"/>
              <a:t>Extreme weather and climate events: Global-scale assessment of recent observed changes, human contribution to the changes, and projected further changes for the early (2016–2035) and late (</a:t>
            </a:r>
            <a:r>
              <a:rPr lang="en-US" dirty="0" smtClean="0"/>
              <a:t>2081–2100</a:t>
            </a:r>
            <a:r>
              <a:rPr lang="en-US" dirty="0"/>
              <a:t>) 21st century</a:t>
            </a:r>
            <a:endParaRPr lang="pt-BR" dirty="0"/>
          </a:p>
        </p:txBody>
      </p:sp>
    </p:spTree>
    <p:extLst>
      <p:ext uri="{BB962C8B-B14F-4D97-AF65-F5344CB8AC3E}">
        <p14:creationId xmlns:p14="http://schemas.microsoft.com/office/powerpoint/2010/main" xmlns="" val="3513145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p:cNvSpPr>
            <a:spLocks noGrp="1"/>
          </p:cNvSpPr>
          <p:nvPr>
            <p:ph type="sldNum" sz="quarter" idx="12"/>
          </p:nvPr>
        </p:nvSpPr>
        <p:spPr/>
        <p:txBody>
          <a:bodyPr/>
          <a:lstStyle/>
          <a:p>
            <a:fld id="{DC29922B-BC93-40C9-B9C3-A22D80B78BCE}" type="slidenum">
              <a:rPr lang="pt-BR" smtClean="0">
                <a:solidFill>
                  <a:schemeClr val="tx2">
                    <a:lumMod val="50000"/>
                  </a:schemeClr>
                </a:solidFill>
              </a:rPr>
              <a:pPr/>
              <a:t>11</a:t>
            </a:fld>
            <a:endParaRPr lang="pt-BR">
              <a:solidFill>
                <a:schemeClr val="tx2">
                  <a:lumMod val="50000"/>
                </a:schemeClr>
              </a:solidFill>
            </a:endParaRPr>
          </a:p>
        </p:txBody>
      </p:sp>
      <p:sp>
        <p:nvSpPr>
          <p:cNvPr id="6" name="Retângulo 5"/>
          <p:cNvSpPr/>
          <p:nvPr/>
        </p:nvSpPr>
        <p:spPr>
          <a:xfrm>
            <a:off x="179512" y="717721"/>
            <a:ext cx="1624034" cy="369332"/>
          </a:xfrm>
          <a:prstGeom prst="rect">
            <a:avLst/>
          </a:prstGeom>
        </p:spPr>
        <p:txBody>
          <a:bodyPr wrap="none">
            <a:spAutoFit/>
          </a:bodyPr>
          <a:lstStyle/>
          <a:p>
            <a:r>
              <a:rPr lang="pt-BR" b="1" i="1" dirty="0"/>
              <a:t>B.3 </a:t>
            </a:r>
            <a:r>
              <a:rPr lang="pt-BR" b="1" i="1" dirty="0" err="1"/>
              <a:t>Cryosphere</a:t>
            </a:r>
            <a:endParaRPr lang="pt-BR" dirty="0"/>
          </a:p>
        </p:txBody>
      </p:sp>
      <p:sp>
        <p:nvSpPr>
          <p:cNvPr id="7" name="Retângulo 6"/>
          <p:cNvSpPr/>
          <p:nvPr/>
        </p:nvSpPr>
        <p:spPr>
          <a:xfrm>
            <a:off x="194913" y="2010755"/>
            <a:ext cx="4968552" cy="3693319"/>
          </a:xfrm>
          <a:prstGeom prst="rect">
            <a:avLst/>
          </a:prstGeom>
        </p:spPr>
        <p:txBody>
          <a:bodyPr wrap="square">
            <a:spAutoFit/>
          </a:bodyPr>
          <a:lstStyle/>
          <a:p>
            <a:pPr algn="just"/>
            <a:r>
              <a:rPr lang="en-US" b="1" dirty="0"/>
              <a:t>Figure SPM.3: </a:t>
            </a:r>
            <a:r>
              <a:rPr lang="en-US" dirty="0"/>
              <a:t>Multiple observed indicators of a changing global climate</a:t>
            </a:r>
            <a:r>
              <a:rPr lang="en-US" dirty="0" smtClean="0"/>
              <a:t>:</a:t>
            </a:r>
          </a:p>
          <a:p>
            <a:pPr marL="342900" indent="-342900" algn="just">
              <a:buAutoNum type="alphaLcParenBoth"/>
            </a:pPr>
            <a:r>
              <a:rPr lang="en-US" dirty="0" smtClean="0"/>
              <a:t>Extent </a:t>
            </a:r>
            <a:r>
              <a:rPr lang="en-US" dirty="0"/>
              <a:t>of Northern Hemisphere March-April (spring) average snow cover</a:t>
            </a:r>
            <a:r>
              <a:rPr lang="en-US" dirty="0" smtClean="0"/>
              <a:t>,</a:t>
            </a:r>
          </a:p>
          <a:p>
            <a:pPr marL="342900" indent="-342900" algn="just">
              <a:buAutoNum type="alphaLcParenBoth"/>
            </a:pPr>
            <a:r>
              <a:rPr lang="en-US" dirty="0" smtClean="0"/>
              <a:t>Extent </a:t>
            </a:r>
            <a:r>
              <a:rPr lang="en-US" dirty="0"/>
              <a:t>of Arctic July-August-September (summer) average </a:t>
            </a:r>
            <a:r>
              <a:rPr lang="en-US" dirty="0" smtClean="0"/>
              <a:t>sea ice,</a:t>
            </a:r>
          </a:p>
          <a:p>
            <a:pPr algn="just"/>
            <a:r>
              <a:rPr lang="en-US" dirty="0" smtClean="0"/>
              <a:t> </a:t>
            </a:r>
            <a:r>
              <a:rPr lang="en-US" dirty="0"/>
              <a:t>(c) change in global mean upper ocean (0–700 m) heat content aligned to 2006−2010, and relative to the mean of all datasets for 1971</a:t>
            </a:r>
            <a:r>
              <a:rPr lang="en-US" dirty="0" smtClean="0"/>
              <a:t>,</a:t>
            </a:r>
          </a:p>
          <a:p>
            <a:pPr algn="just"/>
            <a:r>
              <a:rPr lang="en-US" dirty="0" smtClean="0"/>
              <a:t> </a:t>
            </a:r>
            <a:r>
              <a:rPr lang="en-US" dirty="0"/>
              <a:t>(d) global mean sea level relative to the 1900–1905 mean of the </a:t>
            </a:r>
            <a:r>
              <a:rPr lang="en-US" dirty="0" smtClean="0"/>
              <a:t>longest running </a:t>
            </a:r>
            <a:r>
              <a:rPr lang="en-US" dirty="0"/>
              <a:t>dataset, and with all datasets aligned to have the same value in 1993, the first year of satellite altimetry data. </a:t>
            </a:r>
            <a:endParaRPr lang="pt-BR" dirty="0"/>
          </a:p>
        </p:txBody>
      </p:sp>
      <p:sp>
        <p:nvSpPr>
          <p:cNvPr id="14"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15"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16"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1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1506"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653957" y="0"/>
            <a:ext cx="3211782" cy="674884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513145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p:cNvSpPr>
            <a:spLocks noGrp="1"/>
          </p:cNvSpPr>
          <p:nvPr>
            <p:ph type="sldNum" sz="quarter" idx="12"/>
          </p:nvPr>
        </p:nvSpPr>
        <p:spPr/>
        <p:txBody>
          <a:bodyPr/>
          <a:lstStyle/>
          <a:p>
            <a:fld id="{DC29922B-BC93-40C9-B9C3-A22D80B78BCE}" type="slidenum">
              <a:rPr lang="pt-BR" smtClean="0">
                <a:solidFill>
                  <a:schemeClr val="tx2">
                    <a:lumMod val="50000"/>
                  </a:schemeClr>
                </a:solidFill>
              </a:rPr>
              <a:pPr/>
              <a:t>12</a:t>
            </a:fld>
            <a:endParaRPr lang="pt-BR">
              <a:solidFill>
                <a:schemeClr val="tx2">
                  <a:lumMod val="50000"/>
                </a:schemeClr>
              </a:solidFill>
            </a:endParaRPr>
          </a:p>
        </p:txBody>
      </p:sp>
      <p:sp>
        <p:nvSpPr>
          <p:cNvPr id="7" name="Retângulo 6"/>
          <p:cNvSpPr/>
          <p:nvPr/>
        </p:nvSpPr>
        <p:spPr>
          <a:xfrm>
            <a:off x="107504" y="796062"/>
            <a:ext cx="1624034" cy="369332"/>
          </a:xfrm>
          <a:prstGeom prst="rect">
            <a:avLst/>
          </a:prstGeom>
        </p:spPr>
        <p:txBody>
          <a:bodyPr wrap="none">
            <a:spAutoFit/>
          </a:bodyPr>
          <a:lstStyle/>
          <a:p>
            <a:r>
              <a:rPr lang="pt-BR" b="1" i="1" dirty="0"/>
              <a:t>B.3 </a:t>
            </a:r>
            <a:r>
              <a:rPr lang="pt-BR" b="1" i="1" dirty="0" err="1"/>
              <a:t>Cryosphere</a:t>
            </a:r>
            <a:endParaRPr lang="pt-BR" dirty="0"/>
          </a:p>
        </p:txBody>
      </p:sp>
      <p:sp>
        <p:nvSpPr>
          <p:cNvPr id="2" name="Retângulo 1"/>
          <p:cNvSpPr/>
          <p:nvPr/>
        </p:nvSpPr>
        <p:spPr>
          <a:xfrm>
            <a:off x="2051720" y="980728"/>
            <a:ext cx="1438855" cy="369332"/>
          </a:xfrm>
          <a:prstGeom prst="rect">
            <a:avLst/>
          </a:prstGeom>
        </p:spPr>
        <p:txBody>
          <a:bodyPr wrap="none">
            <a:spAutoFit/>
          </a:bodyPr>
          <a:lstStyle/>
          <a:p>
            <a:r>
              <a:rPr lang="en-US" b="1" dirty="0"/>
              <a:t>Figure SPM.3</a:t>
            </a:r>
            <a:endParaRPr lang="pt-BR" dirty="0"/>
          </a:p>
        </p:txBody>
      </p:sp>
      <p:sp>
        <p:nvSpPr>
          <p:cNvPr id="14"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15"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16"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1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61021" y="1412776"/>
            <a:ext cx="8276355" cy="456488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6641711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p:cNvSpPr>
            <a:spLocks noGrp="1"/>
          </p:cNvSpPr>
          <p:nvPr>
            <p:ph type="sldNum" sz="quarter" idx="12"/>
          </p:nvPr>
        </p:nvSpPr>
        <p:spPr/>
        <p:txBody>
          <a:bodyPr/>
          <a:lstStyle/>
          <a:p>
            <a:fld id="{DC29922B-BC93-40C9-B9C3-A22D80B78BCE}" type="slidenum">
              <a:rPr lang="pt-BR" smtClean="0">
                <a:solidFill>
                  <a:schemeClr val="tx2">
                    <a:lumMod val="50000"/>
                  </a:schemeClr>
                </a:solidFill>
              </a:rPr>
              <a:pPr/>
              <a:t>13</a:t>
            </a:fld>
            <a:endParaRPr lang="pt-BR">
              <a:solidFill>
                <a:schemeClr val="tx2">
                  <a:lumMod val="50000"/>
                </a:schemeClr>
              </a:solidFill>
            </a:endParaRPr>
          </a:p>
        </p:txBody>
      </p:sp>
      <p:sp>
        <p:nvSpPr>
          <p:cNvPr id="7" name="Retângulo 6"/>
          <p:cNvSpPr/>
          <p:nvPr/>
        </p:nvSpPr>
        <p:spPr>
          <a:xfrm>
            <a:off x="107504" y="980728"/>
            <a:ext cx="1624034" cy="369332"/>
          </a:xfrm>
          <a:prstGeom prst="rect">
            <a:avLst/>
          </a:prstGeom>
        </p:spPr>
        <p:txBody>
          <a:bodyPr wrap="none">
            <a:spAutoFit/>
          </a:bodyPr>
          <a:lstStyle/>
          <a:p>
            <a:r>
              <a:rPr lang="pt-BR" b="1" i="1" dirty="0"/>
              <a:t>B.3 </a:t>
            </a:r>
            <a:r>
              <a:rPr lang="pt-BR" b="1" i="1" dirty="0" err="1"/>
              <a:t>Cryosphere</a:t>
            </a:r>
            <a:endParaRPr lang="pt-BR" dirty="0"/>
          </a:p>
        </p:txBody>
      </p:sp>
      <p:sp>
        <p:nvSpPr>
          <p:cNvPr id="5" name="Retângulo 4"/>
          <p:cNvSpPr/>
          <p:nvPr/>
        </p:nvSpPr>
        <p:spPr>
          <a:xfrm>
            <a:off x="200093" y="1441280"/>
            <a:ext cx="1438855" cy="369332"/>
          </a:xfrm>
          <a:prstGeom prst="rect">
            <a:avLst/>
          </a:prstGeom>
        </p:spPr>
        <p:txBody>
          <a:bodyPr wrap="none">
            <a:spAutoFit/>
          </a:bodyPr>
          <a:lstStyle/>
          <a:p>
            <a:r>
              <a:rPr lang="en-US" b="1" dirty="0"/>
              <a:t>Figure SPM.3</a:t>
            </a:r>
            <a:endParaRPr lang="pt-BR" dirty="0"/>
          </a:p>
        </p:txBody>
      </p:sp>
      <p:sp>
        <p:nvSpPr>
          <p:cNvPr id="16"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17"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18"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19"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146"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51520" y="1820429"/>
            <a:ext cx="7776864" cy="420085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6641711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p:cNvSpPr>
            <a:spLocks noGrp="1"/>
          </p:cNvSpPr>
          <p:nvPr>
            <p:ph type="sldNum" sz="quarter" idx="12"/>
          </p:nvPr>
        </p:nvSpPr>
        <p:spPr/>
        <p:txBody>
          <a:bodyPr/>
          <a:lstStyle/>
          <a:p>
            <a:fld id="{DC29922B-BC93-40C9-B9C3-A22D80B78BCE}" type="slidenum">
              <a:rPr lang="pt-BR" smtClean="0">
                <a:solidFill>
                  <a:schemeClr val="tx2">
                    <a:lumMod val="50000"/>
                  </a:schemeClr>
                </a:solidFill>
              </a:rPr>
              <a:pPr/>
              <a:t>14</a:t>
            </a:fld>
            <a:endParaRPr lang="pt-BR">
              <a:solidFill>
                <a:schemeClr val="tx2">
                  <a:lumMod val="50000"/>
                </a:schemeClr>
              </a:solidFill>
            </a:endParaRPr>
          </a:p>
        </p:txBody>
      </p:sp>
      <p:sp>
        <p:nvSpPr>
          <p:cNvPr id="6" name="Retângulo 5"/>
          <p:cNvSpPr/>
          <p:nvPr/>
        </p:nvSpPr>
        <p:spPr>
          <a:xfrm>
            <a:off x="179512" y="796062"/>
            <a:ext cx="4537845" cy="369332"/>
          </a:xfrm>
          <a:prstGeom prst="rect">
            <a:avLst/>
          </a:prstGeom>
        </p:spPr>
        <p:txBody>
          <a:bodyPr wrap="none">
            <a:spAutoFit/>
          </a:bodyPr>
          <a:lstStyle/>
          <a:p>
            <a:r>
              <a:rPr lang="en-US" b="1" dirty="0"/>
              <a:t>E. Future Global and Regional Climate Change</a:t>
            </a:r>
            <a:endParaRPr lang="pt-BR" dirty="0"/>
          </a:p>
        </p:txBody>
      </p:sp>
      <p:sp>
        <p:nvSpPr>
          <p:cNvPr id="14"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15"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16"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1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Retângulo 3"/>
          <p:cNvSpPr/>
          <p:nvPr/>
        </p:nvSpPr>
        <p:spPr>
          <a:xfrm>
            <a:off x="161598" y="5086925"/>
            <a:ext cx="891961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b="1" dirty="0"/>
              <a:t>Table SPM.2: </a:t>
            </a:r>
            <a:r>
              <a:rPr lang="en-US" dirty="0"/>
              <a:t>Projected change in global mean surface air temperature and global mean sea level rise for the mid- and late 21st century relative to the reference period of 1986–2005.</a:t>
            </a:r>
            <a:endParaRPr lang="pt-BR" dirty="0"/>
          </a:p>
        </p:txBody>
      </p:sp>
      <p:pic>
        <p:nvPicPr>
          <p:cNvPr id="18434"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32405" y="1165394"/>
            <a:ext cx="8976099" cy="388843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8431847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4"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5842"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843808" y="842962"/>
            <a:ext cx="5832648" cy="589840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tângulo 1"/>
          <p:cNvSpPr/>
          <p:nvPr/>
        </p:nvSpPr>
        <p:spPr>
          <a:xfrm>
            <a:off x="19601" y="2204864"/>
            <a:ext cx="2824207" cy="3139321"/>
          </a:xfrm>
          <a:prstGeom prst="rect">
            <a:avLst/>
          </a:prstGeom>
        </p:spPr>
        <p:txBody>
          <a:bodyPr wrap="square">
            <a:spAutoFit/>
          </a:bodyPr>
          <a:lstStyle/>
          <a:p>
            <a:pPr algn="just"/>
            <a:r>
              <a:rPr lang="en-US" b="1" dirty="0"/>
              <a:t>Figure 10.7: </a:t>
            </a:r>
            <a:r>
              <a:rPr lang="en-US" dirty="0"/>
              <a:t>Global, land, ocean and continental annual mean temperatures for CMIP3 and CMIP5 historical (red) and historical Nat (blue) simulations (multi-model means shown as thick lines, and 5–95% ranges shown as thin light lines) and for HadCRUT4 (black). </a:t>
            </a:r>
            <a:endParaRPr lang="pt-BR" dirty="0"/>
          </a:p>
        </p:txBody>
      </p:sp>
    </p:spTree>
    <p:extLst>
      <p:ext uri="{BB962C8B-B14F-4D97-AF65-F5344CB8AC3E}">
        <p14:creationId xmlns:p14="http://schemas.microsoft.com/office/powerpoint/2010/main" xmlns="" val="18274326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p:cNvSpPr>
            <a:spLocks noGrp="1"/>
          </p:cNvSpPr>
          <p:nvPr>
            <p:ph type="sldNum" sz="quarter" idx="12"/>
          </p:nvPr>
        </p:nvSpPr>
        <p:spPr/>
        <p:txBody>
          <a:bodyPr/>
          <a:lstStyle/>
          <a:p>
            <a:fld id="{DC29922B-BC93-40C9-B9C3-A22D80B78BCE}" type="slidenum">
              <a:rPr lang="pt-BR" smtClean="0">
                <a:solidFill>
                  <a:schemeClr val="tx2">
                    <a:lumMod val="50000"/>
                  </a:schemeClr>
                </a:solidFill>
              </a:rPr>
              <a:pPr/>
              <a:t>16</a:t>
            </a:fld>
            <a:endParaRPr lang="pt-BR">
              <a:solidFill>
                <a:schemeClr val="tx2">
                  <a:lumMod val="50000"/>
                </a:schemeClr>
              </a:solidFill>
            </a:endParaRPr>
          </a:p>
        </p:txBody>
      </p:sp>
      <p:sp>
        <p:nvSpPr>
          <p:cNvPr id="10"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12"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14"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sp>
        <p:nvSpPr>
          <p:cNvPr id="15" name="Retângulo de cantos arredondados 14"/>
          <p:cNvSpPr/>
          <p:nvPr/>
        </p:nvSpPr>
        <p:spPr>
          <a:xfrm>
            <a:off x="467601" y="980728"/>
            <a:ext cx="2285602" cy="86409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err="1" smtClean="0"/>
              <a:t>Climate</a:t>
            </a:r>
            <a:r>
              <a:rPr lang="pt-BR" dirty="0" smtClean="0"/>
              <a:t> </a:t>
            </a:r>
            <a:r>
              <a:rPr lang="pt-BR" dirty="0" err="1" smtClean="0"/>
              <a:t>Change</a:t>
            </a:r>
            <a:r>
              <a:rPr lang="pt-BR" dirty="0" smtClean="0"/>
              <a:t> in South </a:t>
            </a:r>
            <a:r>
              <a:rPr lang="pt-BR" dirty="0" err="1" smtClean="0"/>
              <a:t>America</a:t>
            </a:r>
            <a:endParaRPr lang="pt-BR" dirty="0"/>
          </a:p>
        </p:txBody>
      </p:sp>
      <p:pic>
        <p:nvPicPr>
          <p:cNvPr id="1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7651" name="Picture 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771800" y="716230"/>
            <a:ext cx="6120680" cy="595878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tângulo 1"/>
          <p:cNvSpPr/>
          <p:nvPr/>
        </p:nvSpPr>
        <p:spPr>
          <a:xfrm>
            <a:off x="179512" y="2492896"/>
            <a:ext cx="2592288" cy="2308324"/>
          </a:xfrm>
          <a:prstGeom prst="rect">
            <a:avLst/>
          </a:prstGeom>
        </p:spPr>
        <p:txBody>
          <a:bodyPr wrap="square">
            <a:spAutoFit/>
          </a:bodyPr>
          <a:lstStyle/>
          <a:p>
            <a:r>
              <a:rPr lang="pt-BR" dirty="0"/>
              <a:t>Figure AI.32: Top 3 </a:t>
            </a:r>
            <a:r>
              <a:rPr lang="pt-BR" dirty="0" err="1"/>
              <a:t>left</a:t>
            </a:r>
            <a:r>
              <a:rPr lang="pt-BR" dirty="0"/>
              <a:t>: time series </a:t>
            </a:r>
            <a:r>
              <a:rPr lang="pt-BR" dirty="0" err="1"/>
              <a:t>of</a:t>
            </a:r>
            <a:r>
              <a:rPr lang="pt-BR" dirty="0"/>
              <a:t> </a:t>
            </a:r>
            <a:r>
              <a:rPr lang="pt-BR" dirty="0" err="1"/>
              <a:t>temperature</a:t>
            </a:r>
            <a:r>
              <a:rPr lang="pt-BR" dirty="0"/>
              <a:t> </a:t>
            </a:r>
            <a:r>
              <a:rPr lang="pt-BR" dirty="0" err="1"/>
              <a:t>change</a:t>
            </a:r>
            <a:r>
              <a:rPr lang="pt-BR" dirty="0"/>
              <a:t> </a:t>
            </a:r>
            <a:r>
              <a:rPr lang="pt-BR" dirty="0" err="1"/>
              <a:t>relative</a:t>
            </a:r>
            <a:r>
              <a:rPr lang="pt-BR" dirty="0"/>
              <a:t> </a:t>
            </a:r>
            <a:r>
              <a:rPr lang="pt-BR" dirty="0" err="1"/>
              <a:t>to</a:t>
            </a:r>
            <a:r>
              <a:rPr lang="pt-BR" dirty="0"/>
              <a:t> 1986–2005 </a:t>
            </a:r>
            <a:r>
              <a:rPr lang="pt-BR" dirty="0" err="1"/>
              <a:t>averaged</a:t>
            </a:r>
            <a:r>
              <a:rPr lang="pt-BR" dirty="0"/>
              <a:t> over </a:t>
            </a:r>
            <a:r>
              <a:rPr lang="pt-BR" dirty="0" err="1"/>
              <a:t>land</a:t>
            </a:r>
            <a:r>
              <a:rPr lang="pt-BR" dirty="0"/>
              <a:t> grid points in </a:t>
            </a:r>
            <a:r>
              <a:rPr lang="pt-BR" dirty="0" err="1" smtClean="0"/>
              <a:t>the</a:t>
            </a:r>
            <a:r>
              <a:rPr lang="pt-BR" dirty="0" smtClean="0"/>
              <a:t> West </a:t>
            </a:r>
            <a:r>
              <a:rPr lang="pt-BR" dirty="0"/>
              <a:t>Coast </a:t>
            </a:r>
            <a:r>
              <a:rPr lang="pt-BR" dirty="0" err="1"/>
              <a:t>of</a:t>
            </a:r>
            <a:r>
              <a:rPr lang="pt-BR" dirty="0"/>
              <a:t> South </a:t>
            </a:r>
            <a:r>
              <a:rPr lang="pt-BR" dirty="0" err="1"/>
              <a:t>America</a:t>
            </a:r>
            <a:r>
              <a:rPr lang="pt-BR" dirty="0"/>
              <a:t> </a:t>
            </a:r>
            <a:endParaRPr lang="pt-BR" dirty="0" smtClean="0"/>
          </a:p>
          <a:p>
            <a:r>
              <a:rPr lang="pt-BR" dirty="0" smtClean="0"/>
              <a:t>in </a:t>
            </a:r>
            <a:r>
              <a:rPr lang="pt-BR" b="1" dirty="0" err="1"/>
              <a:t>December</a:t>
            </a:r>
            <a:r>
              <a:rPr lang="pt-BR" b="1" dirty="0"/>
              <a:t>–</a:t>
            </a:r>
            <a:r>
              <a:rPr lang="pt-BR" b="1" dirty="0" err="1"/>
              <a:t>February</a:t>
            </a:r>
            <a:r>
              <a:rPr lang="pt-BR" b="1" dirty="0"/>
              <a:t>.</a:t>
            </a:r>
            <a:r>
              <a:rPr lang="pt-BR" dirty="0"/>
              <a:t> </a:t>
            </a:r>
          </a:p>
        </p:txBody>
      </p:sp>
    </p:spTree>
    <p:extLst>
      <p:ext uri="{BB962C8B-B14F-4D97-AF65-F5344CB8AC3E}">
        <p14:creationId xmlns:p14="http://schemas.microsoft.com/office/powerpoint/2010/main" xmlns="" val="20186488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de cantos arredondados 1"/>
          <p:cNvSpPr/>
          <p:nvPr/>
        </p:nvSpPr>
        <p:spPr>
          <a:xfrm>
            <a:off x="395536" y="869770"/>
            <a:ext cx="2195736" cy="72008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err="1" smtClean="0"/>
              <a:t>Climate</a:t>
            </a:r>
            <a:r>
              <a:rPr lang="pt-BR" dirty="0" smtClean="0"/>
              <a:t> </a:t>
            </a:r>
            <a:r>
              <a:rPr lang="pt-BR" dirty="0" err="1" smtClean="0"/>
              <a:t>Change</a:t>
            </a:r>
            <a:r>
              <a:rPr lang="pt-BR" dirty="0" smtClean="0"/>
              <a:t> in South </a:t>
            </a:r>
            <a:r>
              <a:rPr lang="pt-BR" dirty="0" err="1" smtClean="0"/>
              <a:t>America</a:t>
            </a:r>
            <a:endParaRPr lang="pt-BR" dirty="0"/>
          </a:p>
        </p:txBody>
      </p:sp>
      <p:sp>
        <p:nvSpPr>
          <p:cNvPr id="3"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4"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8674"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985134" y="885813"/>
            <a:ext cx="6010374" cy="593919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Retângulo 5"/>
          <p:cNvSpPr/>
          <p:nvPr/>
        </p:nvSpPr>
        <p:spPr>
          <a:xfrm>
            <a:off x="305272" y="2551837"/>
            <a:ext cx="2754560" cy="2031325"/>
          </a:xfrm>
          <a:prstGeom prst="rect">
            <a:avLst/>
          </a:prstGeom>
        </p:spPr>
        <p:txBody>
          <a:bodyPr wrap="square">
            <a:spAutoFit/>
          </a:bodyPr>
          <a:lstStyle/>
          <a:p>
            <a:pPr algn="just"/>
            <a:r>
              <a:rPr lang="en-US" dirty="0"/>
              <a:t>Figure AI.33: Top 3 left: time series of temperature change relative to 1986–2005 averaged over land grid 4 points in </a:t>
            </a:r>
            <a:r>
              <a:rPr lang="en-US" dirty="0" err="1"/>
              <a:t>theWest</a:t>
            </a:r>
            <a:r>
              <a:rPr lang="en-US" dirty="0"/>
              <a:t> Coast of South America </a:t>
            </a:r>
            <a:r>
              <a:rPr lang="en-US" dirty="0" smtClean="0"/>
              <a:t>in </a:t>
            </a:r>
            <a:r>
              <a:rPr lang="en-US" dirty="0"/>
              <a:t>June–August. </a:t>
            </a:r>
            <a:endParaRPr lang="pt-BR" dirty="0"/>
          </a:p>
        </p:txBody>
      </p:sp>
    </p:spTree>
    <p:extLst>
      <p:ext uri="{BB962C8B-B14F-4D97-AF65-F5344CB8AC3E}">
        <p14:creationId xmlns:p14="http://schemas.microsoft.com/office/powerpoint/2010/main" xmlns="" val="21694937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de cantos arredondados 2"/>
          <p:cNvSpPr/>
          <p:nvPr/>
        </p:nvSpPr>
        <p:spPr>
          <a:xfrm>
            <a:off x="395536" y="869770"/>
            <a:ext cx="2195736" cy="72008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err="1" smtClean="0"/>
              <a:t>Climate</a:t>
            </a:r>
            <a:r>
              <a:rPr lang="pt-BR" dirty="0" smtClean="0"/>
              <a:t> </a:t>
            </a:r>
            <a:r>
              <a:rPr lang="pt-BR" dirty="0" err="1" smtClean="0"/>
              <a:t>Change</a:t>
            </a:r>
            <a:r>
              <a:rPr lang="pt-BR" dirty="0" smtClean="0"/>
              <a:t> in South </a:t>
            </a:r>
            <a:r>
              <a:rPr lang="pt-BR" dirty="0" err="1" smtClean="0"/>
              <a:t>America</a:t>
            </a:r>
            <a:endParaRPr lang="pt-BR" dirty="0"/>
          </a:p>
        </p:txBody>
      </p:sp>
      <p:sp>
        <p:nvSpPr>
          <p:cNvPr id="4"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5"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9698"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915816" y="772048"/>
            <a:ext cx="5976664" cy="591333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tângulo 1"/>
          <p:cNvSpPr/>
          <p:nvPr/>
        </p:nvSpPr>
        <p:spPr>
          <a:xfrm>
            <a:off x="179512" y="2708920"/>
            <a:ext cx="2736304" cy="2308324"/>
          </a:xfrm>
          <a:prstGeom prst="rect">
            <a:avLst/>
          </a:prstGeom>
        </p:spPr>
        <p:txBody>
          <a:bodyPr wrap="square">
            <a:spAutoFit/>
          </a:bodyPr>
          <a:lstStyle/>
          <a:p>
            <a:pPr algn="just"/>
            <a:r>
              <a:rPr lang="en-US" dirty="0"/>
              <a:t>Figure AI.34: Top left: time 3 series of relative change relative to 1986–2005 in precipitation averaged over land grid points in the West Coast of South America </a:t>
            </a:r>
            <a:r>
              <a:rPr lang="en-US" dirty="0" smtClean="0"/>
              <a:t>in </a:t>
            </a:r>
            <a:r>
              <a:rPr lang="en-US" dirty="0"/>
              <a:t>October–March. </a:t>
            </a:r>
            <a:endParaRPr lang="pt-BR" dirty="0"/>
          </a:p>
        </p:txBody>
      </p:sp>
    </p:spTree>
    <p:extLst>
      <p:ext uri="{BB962C8B-B14F-4D97-AF65-F5344CB8AC3E}">
        <p14:creationId xmlns:p14="http://schemas.microsoft.com/office/powerpoint/2010/main" xmlns="" val="27909119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de cantos arredondados 2"/>
          <p:cNvSpPr/>
          <p:nvPr/>
        </p:nvSpPr>
        <p:spPr>
          <a:xfrm>
            <a:off x="395536" y="869770"/>
            <a:ext cx="2195736" cy="72008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err="1" smtClean="0"/>
              <a:t>Climate</a:t>
            </a:r>
            <a:r>
              <a:rPr lang="pt-BR" dirty="0" smtClean="0"/>
              <a:t> </a:t>
            </a:r>
            <a:r>
              <a:rPr lang="pt-BR" dirty="0" err="1" smtClean="0"/>
              <a:t>Change</a:t>
            </a:r>
            <a:r>
              <a:rPr lang="pt-BR" dirty="0" smtClean="0"/>
              <a:t> in South </a:t>
            </a:r>
            <a:r>
              <a:rPr lang="pt-BR" dirty="0" err="1" smtClean="0"/>
              <a:t>America</a:t>
            </a:r>
            <a:endParaRPr lang="pt-BR" dirty="0"/>
          </a:p>
        </p:txBody>
      </p:sp>
      <p:sp>
        <p:nvSpPr>
          <p:cNvPr id="4"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5"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22"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843808" y="708118"/>
            <a:ext cx="6048672" cy="596124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tângulo 1"/>
          <p:cNvSpPr/>
          <p:nvPr/>
        </p:nvSpPr>
        <p:spPr>
          <a:xfrm>
            <a:off x="179512" y="2348880"/>
            <a:ext cx="2736304" cy="2308324"/>
          </a:xfrm>
          <a:prstGeom prst="rect">
            <a:avLst/>
          </a:prstGeom>
        </p:spPr>
        <p:txBody>
          <a:bodyPr wrap="square">
            <a:spAutoFit/>
          </a:bodyPr>
          <a:lstStyle/>
          <a:p>
            <a:pPr algn="just"/>
            <a:r>
              <a:rPr lang="en-US" dirty="0"/>
              <a:t>Figure AI.35: Top left: time 3 series of relative change relative to 1986–2005 in precipitation averaged over land grid points in the West Coast of South America </a:t>
            </a:r>
            <a:r>
              <a:rPr lang="en-US" dirty="0" smtClean="0"/>
              <a:t>in </a:t>
            </a:r>
            <a:r>
              <a:rPr lang="en-US" dirty="0"/>
              <a:t>April–September. </a:t>
            </a:r>
            <a:endParaRPr lang="pt-BR" dirty="0"/>
          </a:p>
        </p:txBody>
      </p:sp>
    </p:spTree>
    <p:extLst>
      <p:ext uri="{BB962C8B-B14F-4D97-AF65-F5344CB8AC3E}">
        <p14:creationId xmlns:p14="http://schemas.microsoft.com/office/powerpoint/2010/main" xmlns="" val="26708054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9779" y="641384"/>
            <a:ext cx="8278522" cy="62166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Rectangle 4"/>
          <p:cNvSpPr>
            <a:spLocks noChangeArrowheads="1"/>
          </p:cNvSpPr>
          <p:nvPr/>
        </p:nvSpPr>
        <p:spPr bwMode="auto">
          <a:xfrm>
            <a:off x="2465" y="619776"/>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p>
        </p:txBody>
      </p:sp>
      <p:sp>
        <p:nvSpPr>
          <p:cNvPr id="9" name="Rectangle 3"/>
          <p:cNvSpPr>
            <a:spLocks noChangeArrowheads="1"/>
          </p:cNvSpPr>
          <p:nvPr/>
        </p:nvSpPr>
        <p:spPr bwMode="auto">
          <a:xfrm>
            <a:off x="43409" y="96556"/>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10"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300567" y="43514"/>
            <a:ext cx="1849228" cy="576262"/>
          </a:xfrm>
          <a:prstGeom prst="rect">
            <a:avLst/>
          </a:prstGeom>
          <a:noFill/>
          <a:ln w="9525">
            <a:noFill/>
            <a:miter lim="800000"/>
            <a:headEnd/>
            <a:tailEnd/>
          </a:ln>
        </p:spPr>
      </p:pic>
    </p:spTree>
    <p:extLst>
      <p:ext uri="{BB962C8B-B14F-4D97-AF65-F5344CB8AC3E}">
        <p14:creationId xmlns:p14="http://schemas.microsoft.com/office/powerpoint/2010/main" xmlns="" val="18356489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de cantos arredondados 2"/>
          <p:cNvSpPr/>
          <p:nvPr/>
        </p:nvSpPr>
        <p:spPr>
          <a:xfrm>
            <a:off x="395536" y="869770"/>
            <a:ext cx="2195736" cy="72008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err="1" smtClean="0"/>
              <a:t>Climate</a:t>
            </a:r>
            <a:r>
              <a:rPr lang="pt-BR" dirty="0" smtClean="0"/>
              <a:t> </a:t>
            </a:r>
            <a:r>
              <a:rPr lang="pt-BR" dirty="0" err="1" smtClean="0"/>
              <a:t>Change</a:t>
            </a:r>
            <a:r>
              <a:rPr lang="pt-BR" dirty="0" smtClean="0"/>
              <a:t> in South </a:t>
            </a:r>
            <a:r>
              <a:rPr lang="pt-BR" dirty="0" err="1" smtClean="0"/>
              <a:t>America</a:t>
            </a:r>
            <a:endParaRPr lang="pt-BR" dirty="0"/>
          </a:p>
        </p:txBody>
      </p:sp>
      <p:sp>
        <p:nvSpPr>
          <p:cNvPr id="4"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5"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1746"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359700" y="730161"/>
            <a:ext cx="5604788" cy="597991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tângulo 1"/>
          <p:cNvSpPr/>
          <p:nvPr/>
        </p:nvSpPr>
        <p:spPr>
          <a:xfrm>
            <a:off x="366891" y="2708920"/>
            <a:ext cx="3269005" cy="1477328"/>
          </a:xfrm>
          <a:prstGeom prst="rect">
            <a:avLst/>
          </a:prstGeom>
        </p:spPr>
        <p:txBody>
          <a:bodyPr wrap="square">
            <a:spAutoFit/>
          </a:bodyPr>
          <a:lstStyle/>
          <a:p>
            <a:r>
              <a:rPr lang="en-US" dirty="0"/>
              <a:t>Figure AI.28: Top 3 left: time series of temperature change relative to 1986–2005 averaged over land grid points  in the </a:t>
            </a:r>
            <a:r>
              <a:rPr lang="en-US" dirty="0" smtClean="0"/>
              <a:t>Amazon </a:t>
            </a:r>
            <a:r>
              <a:rPr lang="en-US" dirty="0"/>
              <a:t>in December– February. </a:t>
            </a:r>
            <a:endParaRPr lang="pt-BR" dirty="0"/>
          </a:p>
        </p:txBody>
      </p:sp>
    </p:spTree>
    <p:extLst>
      <p:ext uri="{BB962C8B-B14F-4D97-AF65-F5344CB8AC3E}">
        <p14:creationId xmlns:p14="http://schemas.microsoft.com/office/powerpoint/2010/main" xmlns="" val="36764060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de cantos arredondados 2"/>
          <p:cNvSpPr/>
          <p:nvPr/>
        </p:nvSpPr>
        <p:spPr>
          <a:xfrm>
            <a:off x="395536" y="869770"/>
            <a:ext cx="2195736" cy="72008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err="1" smtClean="0"/>
              <a:t>Climate</a:t>
            </a:r>
            <a:r>
              <a:rPr lang="pt-BR" dirty="0" smtClean="0"/>
              <a:t> </a:t>
            </a:r>
            <a:r>
              <a:rPr lang="pt-BR" dirty="0" err="1" smtClean="0"/>
              <a:t>Change</a:t>
            </a:r>
            <a:r>
              <a:rPr lang="pt-BR" dirty="0" smtClean="0"/>
              <a:t> in South </a:t>
            </a:r>
            <a:r>
              <a:rPr lang="pt-BR" dirty="0" err="1" smtClean="0"/>
              <a:t>America</a:t>
            </a:r>
            <a:endParaRPr lang="pt-BR" dirty="0"/>
          </a:p>
        </p:txBody>
      </p:sp>
      <p:sp>
        <p:nvSpPr>
          <p:cNvPr id="4"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5"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2770"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275856" y="724700"/>
            <a:ext cx="5616624" cy="603267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tângulo 1"/>
          <p:cNvSpPr/>
          <p:nvPr/>
        </p:nvSpPr>
        <p:spPr>
          <a:xfrm>
            <a:off x="251520" y="2780928"/>
            <a:ext cx="2952328" cy="1754326"/>
          </a:xfrm>
          <a:prstGeom prst="rect">
            <a:avLst/>
          </a:prstGeom>
        </p:spPr>
        <p:txBody>
          <a:bodyPr wrap="square">
            <a:spAutoFit/>
          </a:bodyPr>
          <a:lstStyle/>
          <a:p>
            <a:r>
              <a:rPr lang="en-US" dirty="0"/>
              <a:t>Figure AI.29: Top 3 left: time series of temperature change relative to 1986–2005 averaged over land grid  points in the Amazon </a:t>
            </a:r>
            <a:r>
              <a:rPr lang="en-US" dirty="0" smtClean="0"/>
              <a:t>in </a:t>
            </a:r>
            <a:r>
              <a:rPr lang="en-US" dirty="0"/>
              <a:t>June–August. </a:t>
            </a:r>
            <a:endParaRPr lang="pt-BR" dirty="0"/>
          </a:p>
        </p:txBody>
      </p:sp>
    </p:spTree>
    <p:extLst>
      <p:ext uri="{BB962C8B-B14F-4D97-AF65-F5344CB8AC3E}">
        <p14:creationId xmlns:p14="http://schemas.microsoft.com/office/powerpoint/2010/main" xmlns="" val="31987251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de cantos arredondados 2"/>
          <p:cNvSpPr/>
          <p:nvPr/>
        </p:nvSpPr>
        <p:spPr>
          <a:xfrm>
            <a:off x="395536" y="869770"/>
            <a:ext cx="2195736" cy="72008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err="1" smtClean="0"/>
              <a:t>Climate</a:t>
            </a:r>
            <a:r>
              <a:rPr lang="pt-BR" dirty="0" smtClean="0"/>
              <a:t> </a:t>
            </a:r>
            <a:r>
              <a:rPr lang="pt-BR" dirty="0" err="1" smtClean="0"/>
              <a:t>Change</a:t>
            </a:r>
            <a:r>
              <a:rPr lang="pt-BR" dirty="0" smtClean="0"/>
              <a:t> in South </a:t>
            </a:r>
            <a:r>
              <a:rPr lang="pt-BR" dirty="0" err="1" smtClean="0"/>
              <a:t>America</a:t>
            </a:r>
            <a:endParaRPr lang="pt-BR" dirty="0"/>
          </a:p>
        </p:txBody>
      </p:sp>
      <p:sp>
        <p:nvSpPr>
          <p:cNvPr id="4"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5"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3794"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341652" y="730161"/>
            <a:ext cx="5622835" cy="598631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tângulo 1"/>
          <p:cNvSpPr/>
          <p:nvPr/>
        </p:nvSpPr>
        <p:spPr>
          <a:xfrm>
            <a:off x="107504" y="3212976"/>
            <a:ext cx="3456384" cy="1477328"/>
          </a:xfrm>
          <a:prstGeom prst="rect">
            <a:avLst/>
          </a:prstGeom>
        </p:spPr>
        <p:txBody>
          <a:bodyPr wrap="square">
            <a:spAutoFit/>
          </a:bodyPr>
          <a:lstStyle/>
          <a:p>
            <a:r>
              <a:rPr lang="en-US" dirty="0"/>
              <a:t>Figure AI.30: Top left: time 3 series of relative change relative to 1986–2005 in precipitation averaged over </a:t>
            </a:r>
            <a:r>
              <a:rPr lang="pt-BR" dirty="0"/>
              <a:t> </a:t>
            </a:r>
            <a:r>
              <a:rPr lang="pt-BR" dirty="0" err="1"/>
              <a:t>land</a:t>
            </a:r>
            <a:r>
              <a:rPr lang="pt-BR" dirty="0"/>
              <a:t> grid points in </a:t>
            </a:r>
            <a:r>
              <a:rPr lang="pt-BR" dirty="0" err="1"/>
              <a:t>the</a:t>
            </a:r>
            <a:r>
              <a:rPr lang="pt-BR" dirty="0"/>
              <a:t> </a:t>
            </a:r>
            <a:r>
              <a:rPr lang="pt-BR" dirty="0" err="1"/>
              <a:t>Amazon</a:t>
            </a:r>
            <a:r>
              <a:rPr lang="pt-BR" dirty="0"/>
              <a:t> </a:t>
            </a:r>
            <a:r>
              <a:rPr lang="pt-BR" dirty="0" smtClean="0"/>
              <a:t>in </a:t>
            </a:r>
            <a:r>
              <a:rPr lang="en-US" dirty="0" smtClean="0"/>
              <a:t> </a:t>
            </a:r>
            <a:r>
              <a:rPr lang="en-US" dirty="0"/>
              <a:t>October–March. </a:t>
            </a:r>
            <a:endParaRPr lang="pt-BR" dirty="0"/>
          </a:p>
        </p:txBody>
      </p:sp>
    </p:spTree>
    <p:extLst>
      <p:ext uri="{BB962C8B-B14F-4D97-AF65-F5344CB8AC3E}">
        <p14:creationId xmlns:p14="http://schemas.microsoft.com/office/powerpoint/2010/main" xmlns="" val="13463806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de cantos arredondados 2"/>
          <p:cNvSpPr/>
          <p:nvPr/>
        </p:nvSpPr>
        <p:spPr>
          <a:xfrm>
            <a:off x="395536" y="869770"/>
            <a:ext cx="2195736" cy="72008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err="1" smtClean="0"/>
              <a:t>Climate</a:t>
            </a:r>
            <a:r>
              <a:rPr lang="pt-BR" dirty="0" smtClean="0"/>
              <a:t> </a:t>
            </a:r>
            <a:r>
              <a:rPr lang="pt-BR" dirty="0" err="1" smtClean="0"/>
              <a:t>Change</a:t>
            </a:r>
            <a:r>
              <a:rPr lang="pt-BR" dirty="0" smtClean="0"/>
              <a:t> in South </a:t>
            </a:r>
            <a:r>
              <a:rPr lang="pt-BR" dirty="0" err="1" smtClean="0"/>
              <a:t>America</a:t>
            </a:r>
            <a:endParaRPr lang="pt-BR" dirty="0"/>
          </a:p>
        </p:txBody>
      </p:sp>
      <p:sp>
        <p:nvSpPr>
          <p:cNvPr id="4"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5"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4818"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262896" y="730162"/>
            <a:ext cx="5629583" cy="596987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Retângulo 7"/>
          <p:cNvSpPr/>
          <p:nvPr/>
        </p:nvSpPr>
        <p:spPr>
          <a:xfrm>
            <a:off x="179512" y="3212976"/>
            <a:ext cx="3083384" cy="1754326"/>
          </a:xfrm>
          <a:prstGeom prst="rect">
            <a:avLst/>
          </a:prstGeom>
        </p:spPr>
        <p:txBody>
          <a:bodyPr wrap="square">
            <a:spAutoFit/>
          </a:bodyPr>
          <a:lstStyle/>
          <a:p>
            <a:r>
              <a:rPr lang="en-US" dirty="0"/>
              <a:t>Figure AI.31: Top left: time 3 series of relative change relative to 1986–2005 in precipitation averaged over </a:t>
            </a:r>
            <a:r>
              <a:rPr lang="pt-BR" dirty="0"/>
              <a:t> </a:t>
            </a:r>
            <a:r>
              <a:rPr lang="pt-BR" dirty="0" err="1"/>
              <a:t>land</a:t>
            </a:r>
            <a:r>
              <a:rPr lang="pt-BR" dirty="0"/>
              <a:t> grid points in </a:t>
            </a:r>
            <a:r>
              <a:rPr lang="pt-BR" dirty="0" err="1"/>
              <a:t>the</a:t>
            </a:r>
            <a:r>
              <a:rPr lang="pt-BR" dirty="0"/>
              <a:t> </a:t>
            </a:r>
            <a:r>
              <a:rPr lang="pt-BR" dirty="0" err="1"/>
              <a:t>Amazon</a:t>
            </a:r>
            <a:r>
              <a:rPr lang="pt-BR" dirty="0"/>
              <a:t> </a:t>
            </a:r>
            <a:r>
              <a:rPr lang="pt-BR" dirty="0" smtClean="0"/>
              <a:t>in </a:t>
            </a:r>
            <a:r>
              <a:rPr lang="en-US" dirty="0" smtClean="0"/>
              <a:t> </a:t>
            </a:r>
            <a:r>
              <a:rPr lang="en-US" dirty="0"/>
              <a:t>April– September. </a:t>
            </a:r>
            <a:endParaRPr lang="pt-BR" dirty="0"/>
          </a:p>
        </p:txBody>
      </p:sp>
    </p:spTree>
    <p:extLst>
      <p:ext uri="{BB962C8B-B14F-4D97-AF65-F5344CB8AC3E}">
        <p14:creationId xmlns:p14="http://schemas.microsoft.com/office/powerpoint/2010/main" xmlns="" val="11191124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04.jpeg"/>
          <p:cNvPicPr>
            <a:picLocks noChangeAspect="1"/>
          </p:cNvPicPr>
          <p:nvPr/>
        </p:nvPicPr>
        <p:blipFill rotWithShape="1">
          <a:blip r:embed="rId2" cstate="email">
            <a:extLst>
              <a:ext uri="{28A0092B-C50C-407E-A947-70E740481C1C}">
                <a14:useLocalDpi xmlns:a14="http://schemas.microsoft.com/office/drawing/2010/main" xmlns=""/>
              </a:ext>
            </a:extLst>
          </a:blip>
          <a:srcRect l="2536" t="7344" b="11598"/>
          <a:stretch/>
        </p:blipFill>
        <p:spPr>
          <a:xfrm flipH="1">
            <a:off x="-1" y="1804736"/>
            <a:ext cx="9142413" cy="5061285"/>
          </a:xfrm>
          <a:prstGeom prst="rect">
            <a:avLst/>
          </a:prstGeom>
          <a:noFill/>
          <a:ln>
            <a:noFill/>
          </a:ln>
        </p:spPr>
      </p:pic>
      <p:sp>
        <p:nvSpPr>
          <p:cNvPr id="97" name="Rectangle 96"/>
          <p:cNvSpPr/>
          <p:nvPr/>
        </p:nvSpPr>
        <p:spPr>
          <a:xfrm>
            <a:off x="-8021" y="1612231"/>
            <a:ext cx="9160042" cy="2093495"/>
          </a:xfrm>
          <a:prstGeom prst="rect">
            <a:avLst/>
          </a:prstGeom>
          <a:gradFill flip="none" rotWithShape="1">
            <a:gsLst>
              <a:gs pos="0">
                <a:schemeClr val="tx1">
                  <a:alpha val="70000"/>
                </a:schemeClr>
              </a:gs>
              <a:gs pos="55000">
                <a:schemeClr val="tx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5" name="Rectangle 94"/>
          <p:cNvSpPr/>
          <p:nvPr/>
        </p:nvSpPr>
        <p:spPr>
          <a:xfrm>
            <a:off x="-10024" y="0"/>
            <a:ext cx="9162045" cy="1499938"/>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grpSp>
        <p:nvGrpSpPr>
          <p:cNvPr id="53" name="Group 52"/>
          <p:cNvGrpSpPr/>
          <p:nvPr/>
        </p:nvGrpSpPr>
        <p:grpSpPr>
          <a:xfrm>
            <a:off x="5760311" y="247353"/>
            <a:ext cx="2920067" cy="595855"/>
            <a:chOff x="6575425" y="4506095"/>
            <a:chExt cx="2236788" cy="456429"/>
          </a:xfrm>
          <a:solidFill>
            <a:schemeClr val="bg1"/>
          </a:solidFill>
        </p:grpSpPr>
        <p:sp>
          <p:nvSpPr>
            <p:cNvPr id="54" name="Rectangle 5"/>
            <p:cNvSpPr>
              <a:spLocks noChangeArrowheads="1"/>
            </p:cNvSpPr>
            <p:nvPr/>
          </p:nvSpPr>
          <p:spPr bwMode="auto">
            <a:xfrm>
              <a:off x="6575425" y="4891650"/>
              <a:ext cx="8505" cy="56699"/>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5" name="Freeform 6"/>
            <p:cNvSpPr>
              <a:spLocks/>
            </p:cNvSpPr>
            <p:nvPr/>
          </p:nvSpPr>
          <p:spPr bwMode="auto">
            <a:xfrm>
              <a:off x="6606610" y="4891650"/>
              <a:ext cx="38272" cy="56699"/>
            </a:xfrm>
            <a:custGeom>
              <a:avLst/>
              <a:gdLst>
                <a:gd name="T0" fmla="*/ 0 w 27"/>
                <a:gd name="T1" fmla="*/ 0 h 40"/>
                <a:gd name="T2" fmla="*/ 6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6" name="Freeform 7"/>
            <p:cNvSpPr>
              <a:spLocks/>
            </p:cNvSpPr>
            <p:nvPr/>
          </p:nvSpPr>
          <p:spPr bwMode="auto">
            <a:xfrm>
              <a:off x="6663309" y="4891650"/>
              <a:ext cx="32603" cy="56699"/>
            </a:xfrm>
            <a:custGeom>
              <a:avLst/>
              <a:gdLst>
                <a:gd name="T0" fmla="*/ 9 w 23"/>
                <a:gd name="T1" fmla="*/ 5 h 40"/>
                <a:gd name="T2" fmla="*/ 0 w 23"/>
                <a:gd name="T3" fmla="*/ 5 h 40"/>
                <a:gd name="T4" fmla="*/ 0 w 23"/>
                <a:gd name="T5" fmla="*/ 0 h 40"/>
                <a:gd name="T6" fmla="*/ 23 w 23"/>
                <a:gd name="T7" fmla="*/ 0 h 40"/>
                <a:gd name="T8" fmla="*/ 23 w 23"/>
                <a:gd name="T9" fmla="*/ 5 h 40"/>
                <a:gd name="T10" fmla="*/ 15 w 23"/>
                <a:gd name="T11" fmla="*/ 5 h 40"/>
                <a:gd name="T12" fmla="*/ 15 w 23"/>
                <a:gd name="T13" fmla="*/ 40 h 40"/>
                <a:gd name="T14" fmla="*/ 9 w 23"/>
                <a:gd name="T15" fmla="*/ 40 h 40"/>
                <a:gd name="T16" fmla="*/ 9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9" y="5"/>
                  </a:moveTo>
                  <a:lnTo>
                    <a:pt x="0" y="5"/>
                  </a:lnTo>
                  <a:lnTo>
                    <a:pt x="0" y="0"/>
                  </a:lnTo>
                  <a:lnTo>
                    <a:pt x="23" y="0"/>
                  </a:lnTo>
                  <a:lnTo>
                    <a:pt x="23" y="5"/>
                  </a:lnTo>
                  <a:lnTo>
                    <a:pt x="15" y="5"/>
                  </a:lnTo>
                  <a:lnTo>
                    <a:pt x="15" y="40"/>
                  </a:lnTo>
                  <a:lnTo>
                    <a:pt x="9" y="40"/>
                  </a:lnTo>
                  <a:lnTo>
                    <a:pt x="9" y="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7" name="Freeform 8"/>
            <p:cNvSpPr>
              <a:spLocks/>
            </p:cNvSpPr>
            <p:nvPr/>
          </p:nvSpPr>
          <p:spPr bwMode="auto">
            <a:xfrm>
              <a:off x="6715755" y="4891650"/>
              <a:ext cx="26933" cy="56699"/>
            </a:xfrm>
            <a:custGeom>
              <a:avLst/>
              <a:gdLst>
                <a:gd name="T0" fmla="*/ 0 w 19"/>
                <a:gd name="T1" fmla="*/ 0 h 40"/>
                <a:gd name="T2" fmla="*/ 19 w 19"/>
                <a:gd name="T3" fmla="*/ 0 h 40"/>
                <a:gd name="T4" fmla="*/ 19 w 19"/>
                <a:gd name="T5" fmla="*/ 5 h 40"/>
                <a:gd name="T6" fmla="*/ 5 w 19"/>
                <a:gd name="T7" fmla="*/ 5 h 40"/>
                <a:gd name="T8" fmla="*/ 5 w 19"/>
                <a:gd name="T9" fmla="*/ 18 h 40"/>
                <a:gd name="T10" fmla="*/ 17 w 19"/>
                <a:gd name="T11" fmla="*/ 18 h 40"/>
                <a:gd name="T12" fmla="*/ 17 w 19"/>
                <a:gd name="T13" fmla="*/ 22 h 40"/>
                <a:gd name="T14" fmla="*/ 5 w 19"/>
                <a:gd name="T15" fmla="*/ 22 h 40"/>
                <a:gd name="T16" fmla="*/ 5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5" y="5"/>
                  </a:lnTo>
                  <a:lnTo>
                    <a:pt x="5" y="18"/>
                  </a:lnTo>
                  <a:lnTo>
                    <a:pt x="17" y="18"/>
                  </a:lnTo>
                  <a:lnTo>
                    <a:pt x="17" y="22"/>
                  </a:lnTo>
                  <a:lnTo>
                    <a:pt x="5" y="22"/>
                  </a:lnTo>
                  <a:lnTo>
                    <a:pt x="5" y="35"/>
                  </a:lnTo>
                  <a:lnTo>
                    <a:pt x="19" y="35"/>
                  </a:lnTo>
                  <a:lnTo>
                    <a:pt x="19"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8" name="Freeform 9"/>
            <p:cNvSpPr>
              <a:spLocks noEditPoints="1"/>
            </p:cNvSpPr>
            <p:nvPr/>
          </p:nvSpPr>
          <p:spPr bwMode="auto">
            <a:xfrm>
              <a:off x="6765368" y="4891650"/>
              <a:ext cx="32603" cy="56699"/>
            </a:xfrm>
            <a:custGeom>
              <a:avLst/>
              <a:gdLst>
                <a:gd name="T0" fmla="*/ 0 w 16"/>
                <a:gd name="T1" fmla="*/ 0 h 27"/>
                <a:gd name="T2" fmla="*/ 7 w 16"/>
                <a:gd name="T3" fmla="*/ 0 h 27"/>
                <a:gd name="T4" fmla="*/ 12 w 16"/>
                <a:gd name="T5" fmla="*/ 2 h 27"/>
                <a:gd name="T6" fmla="*/ 14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9" y="0"/>
                    <a:pt x="11" y="1"/>
                    <a:pt x="12" y="2"/>
                  </a:cubicBezTo>
                  <a:cubicBezTo>
                    <a:pt x="14" y="3"/>
                    <a:pt x="14" y="5"/>
                    <a:pt x="14" y="7"/>
                  </a:cubicBezTo>
                  <a:cubicBezTo>
                    <a:pt x="14" y="10"/>
                    <a:pt x="13" y="13"/>
                    <a:pt x="9" y="14"/>
                  </a:cubicBezTo>
                  <a:cubicBezTo>
                    <a:pt x="9" y="14"/>
                    <a:pt x="9" y="14"/>
                    <a:pt x="9" y="14"/>
                  </a:cubicBezTo>
                  <a:cubicBezTo>
                    <a:pt x="11" y="14"/>
                    <a:pt x="11"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9" y="12"/>
                    <a:pt x="11" y="10"/>
                    <a:pt x="11" y="7"/>
                  </a:cubicBezTo>
                  <a:cubicBezTo>
                    <a:pt x="11" y="4"/>
                    <a:pt x="9" y="3"/>
                    <a:pt x="6" y="3"/>
                  </a:cubicBezTo>
                  <a:cubicBezTo>
                    <a:pt x="3" y="3"/>
                    <a:pt x="3" y="3"/>
                    <a:pt x="3" y="3"/>
                  </a:cubicBezTo>
                  <a:lnTo>
                    <a:pt x="3" y="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9" name="Freeform 10"/>
            <p:cNvSpPr>
              <a:spLocks/>
            </p:cNvSpPr>
            <p:nvPr/>
          </p:nvSpPr>
          <p:spPr bwMode="auto">
            <a:xfrm>
              <a:off x="6814979" y="4891650"/>
              <a:ext cx="39690" cy="58116"/>
            </a:xfrm>
            <a:custGeom>
              <a:avLst/>
              <a:gdLst>
                <a:gd name="T0" fmla="*/ 19 w 19"/>
                <a:gd name="T1" fmla="*/ 26 h 28"/>
                <a:gd name="T2" fmla="*/ 12 w 19"/>
                <a:gd name="T3" fmla="*/ 28 h 28"/>
                <a:gd name="T4" fmla="*/ 0 w 19"/>
                <a:gd name="T5" fmla="*/ 14 h 28"/>
                <a:gd name="T6" fmla="*/ 12 w 19"/>
                <a:gd name="T7" fmla="*/ 0 h 28"/>
                <a:gd name="T8" fmla="*/ 19 w 19"/>
                <a:gd name="T9" fmla="*/ 1 h 28"/>
                <a:gd name="T10" fmla="*/ 19 w 19"/>
                <a:gd name="T11" fmla="*/ 4 h 28"/>
                <a:gd name="T12" fmla="*/ 12 w 19"/>
                <a:gd name="T13" fmla="*/ 3 h 28"/>
                <a:gd name="T14" fmla="*/ 4 w 19"/>
                <a:gd name="T15" fmla="*/ 13 h 28"/>
                <a:gd name="T16" fmla="*/ 12 w 19"/>
                <a:gd name="T17" fmla="*/ 25 h 28"/>
                <a:gd name="T18" fmla="*/ 16 w 19"/>
                <a:gd name="T19" fmla="*/ 24 h 28"/>
                <a:gd name="T20" fmla="*/ 16 w 19"/>
                <a:gd name="T21" fmla="*/ 15 h 28"/>
                <a:gd name="T22" fmla="*/ 11 w 19"/>
                <a:gd name="T23" fmla="*/ 15 h 28"/>
                <a:gd name="T24" fmla="*/ 11 w 19"/>
                <a:gd name="T25" fmla="*/ 12 h 28"/>
                <a:gd name="T26" fmla="*/ 19 w 19"/>
                <a:gd name="T27" fmla="*/ 12 h 28"/>
                <a:gd name="T28" fmla="*/ 19 w 19"/>
                <a:gd name="T29"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8">
                  <a:moveTo>
                    <a:pt x="19" y="26"/>
                  </a:moveTo>
                  <a:cubicBezTo>
                    <a:pt x="18" y="27"/>
                    <a:pt x="15" y="28"/>
                    <a:pt x="12" y="28"/>
                  </a:cubicBezTo>
                  <a:cubicBezTo>
                    <a:pt x="4" y="28"/>
                    <a:pt x="0" y="21"/>
                    <a:pt x="0" y="14"/>
                  </a:cubicBezTo>
                  <a:cubicBezTo>
                    <a:pt x="0" y="5"/>
                    <a:pt x="5" y="0"/>
                    <a:pt x="12" y="0"/>
                  </a:cubicBezTo>
                  <a:cubicBezTo>
                    <a:pt x="15" y="0"/>
                    <a:pt x="17" y="0"/>
                    <a:pt x="19" y="1"/>
                  </a:cubicBezTo>
                  <a:cubicBezTo>
                    <a:pt x="19" y="4"/>
                    <a:pt x="19" y="4"/>
                    <a:pt x="19" y="4"/>
                  </a:cubicBezTo>
                  <a:cubicBezTo>
                    <a:pt x="16" y="3"/>
                    <a:pt x="14" y="3"/>
                    <a:pt x="12" y="3"/>
                  </a:cubicBezTo>
                  <a:cubicBezTo>
                    <a:pt x="8" y="3"/>
                    <a:pt x="4" y="6"/>
                    <a:pt x="4" y="13"/>
                  </a:cubicBezTo>
                  <a:cubicBezTo>
                    <a:pt x="4" y="20"/>
                    <a:pt x="7" y="25"/>
                    <a:pt x="12" y="25"/>
                  </a:cubicBezTo>
                  <a:cubicBezTo>
                    <a:pt x="14" y="25"/>
                    <a:pt x="15" y="24"/>
                    <a:pt x="16" y="24"/>
                  </a:cubicBezTo>
                  <a:cubicBezTo>
                    <a:pt x="16" y="15"/>
                    <a:pt x="16" y="15"/>
                    <a:pt x="16" y="15"/>
                  </a:cubicBezTo>
                  <a:cubicBezTo>
                    <a:pt x="11" y="15"/>
                    <a:pt x="11" y="15"/>
                    <a:pt x="11" y="15"/>
                  </a:cubicBezTo>
                  <a:cubicBezTo>
                    <a:pt x="11" y="12"/>
                    <a:pt x="11" y="12"/>
                    <a:pt x="11" y="12"/>
                  </a:cubicBezTo>
                  <a:cubicBezTo>
                    <a:pt x="19" y="12"/>
                    <a:pt x="19" y="12"/>
                    <a:pt x="19" y="12"/>
                  </a:cubicBezTo>
                  <a:lnTo>
                    <a:pt x="19" y="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0" name="Freeform 11"/>
            <p:cNvSpPr>
              <a:spLocks noEditPoints="1"/>
            </p:cNvSpPr>
            <p:nvPr/>
          </p:nvSpPr>
          <p:spPr bwMode="auto">
            <a:xfrm>
              <a:off x="6875931" y="4891650"/>
              <a:ext cx="41107" cy="58116"/>
            </a:xfrm>
            <a:custGeom>
              <a:avLst/>
              <a:gdLst>
                <a:gd name="T0" fmla="*/ 11 w 20"/>
                <a:gd name="T1" fmla="*/ 0 h 28"/>
                <a:gd name="T2" fmla="*/ 20 w 20"/>
                <a:gd name="T3" fmla="*/ 13 h 28"/>
                <a:gd name="T4" fmla="*/ 10 w 20"/>
                <a:gd name="T5" fmla="*/ 28 h 28"/>
                <a:gd name="T6" fmla="*/ 0 w 20"/>
                <a:gd name="T7" fmla="*/ 14 h 28"/>
                <a:gd name="T8" fmla="*/ 11 w 20"/>
                <a:gd name="T9" fmla="*/ 0 h 28"/>
                <a:gd name="T10" fmla="*/ 10 w 20"/>
                <a:gd name="T11" fmla="*/ 25 h 28"/>
                <a:gd name="T12" fmla="*/ 17 w 20"/>
                <a:gd name="T13" fmla="*/ 13 h 28"/>
                <a:gd name="T14" fmla="*/ 11 w 20"/>
                <a:gd name="T15" fmla="*/ 3 h 28"/>
                <a:gd name="T16" fmla="*/ 4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1" y="0"/>
                  </a:moveTo>
                  <a:cubicBezTo>
                    <a:pt x="17" y="0"/>
                    <a:pt x="20" y="5"/>
                    <a:pt x="20" y="13"/>
                  </a:cubicBezTo>
                  <a:cubicBezTo>
                    <a:pt x="20" y="23"/>
                    <a:pt x="17" y="28"/>
                    <a:pt x="10" y="28"/>
                  </a:cubicBezTo>
                  <a:cubicBezTo>
                    <a:pt x="4" y="28"/>
                    <a:pt x="0" y="22"/>
                    <a:pt x="0" y="14"/>
                  </a:cubicBezTo>
                  <a:cubicBezTo>
                    <a:pt x="0" y="5"/>
                    <a:pt x="4" y="0"/>
                    <a:pt x="11" y="0"/>
                  </a:cubicBezTo>
                  <a:close/>
                  <a:moveTo>
                    <a:pt x="10" y="25"/>
                  </a:moveTo>
                  <a:cubicBezTo>
                    <a:pt x="14" y="25"/>
                    <a:pt x="17" y="22"/>
                    <a:pt x="17" y="13"/>
                  </a:cubicBezTo>
                  <a:cubicBezTo>
                    <a:pt x="17" y="8"/>
                    <a:pt x="15" y="3"/>
                    <a:pt x="11" y="3"/>
                  </a:cubicBezTo>
                  <a:cubicBezTo>
                    <a:pt x="7" y="3"/>
                    <a:pt x="4" y="6"/>
                    <a:pt x="4" y="14"/>
                  </a:cubicBezTo>
                  <a:cubicBezTo>
                    <a:pt x="4" y="19"/>
                    <a:pt x="6" y="25"/>
                    <a:pt x="10" y="2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1" name="Freeform 12"/>
            <p:cNvSpPr>
              <a:spLocks/>
            </p:cNvSpPr>
            <p:nvPr/>
          </p:nvSpPr>
          <p:spPr bwMode="auto">
            <a:xfrm>
              <a:off x="6931213" y="4891650"/>
              <a:ext cx="43942" cy="56699"/>
            </a:xfrm>
            <a:custGeom>
              <a:avLst/>
              <a:gdLst>
                <a:gd name="T0" fmla="*/ 0 w 31"/>
                <a:gd name="T1" fmla="*/ 0 h 40"/>
                <a:gd name="T2" fmla="*/ 6 w 31"/>
                <a:gd name="T3" fmla="*/ 0 h 40"/>
                <a:gd name="T4" fmla="*/ 15 w 31"/>
                <a:gd name="T5" fmla="*/ 33 h 40"/>
                <a:gd name="T6" fmla="*/ 16 w 31"/>
                <a:gd name="T7" fmla="*/ 33 h 40"/>
                <a:gd name="T8" fmla="*/ 25 w 31"/>
                <a:gd name="T9" fmla="*/ 0 h 40"/>
                <a:gd name="T10" fmla="*/ 31 w 31"/>
                <a:gd name="T11" fmla="*/ 0 h 40"/>
                <a:gd name="T12" fmla="*/ 18 w 31"/>
                <a:gd name="T13" fmla="*/ 40 h 40"/>
                <a:gd name="T14" fmla="*/ 13 w 31"/>
                <a:gd name="T15" fmla="*/ 40 h 40"/>
                <a:gd name="T16" fmla="*/ 0 w 31"/>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40">
                  <a:moveTo>
                    <a:pt x="0" y="0"/>
                  </a:moveTo>
                  <a:lnTo>
                    <a:pt x="6" y="0"/>
                  </a:lnTo>
                  <a:lnTo>
                    <a:pt x="15" y="33"/>
                  </a:lnTo>
                  <a:lnTo>
                    <a:pt x="16" y="33"/>
                  </a:lnTo>
                  <a:lnTo>
                    <a:pt x="25" y="0"/>
                  </a:lnTo>
                  <a:lnTo>
                    <a:pt x="31" y="0"/>
                  </a:lnTo>
                  <a:lnTo>
                    <a:pt x="18" y="40"/>
                  </a:lnTo>
                  <a:lnTo>
                    <a:pt x="13"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2" name="Freeform 13"/>
            <p:cNvSpPr>
              <a:spLocks/>
            </p:cNvSpPr>
            <p:nvPr/>
          </p:nvSpPr>
          <p:spPr bwMode="auto">
            <a:xfrm>
              <a:off x="6992165" y="4891650"/>
              <a:ext cx="28350" cy="56699"/>
            </a:xfrm>
            <a:custGeom>
              <a:avLst/>
              <a:gdLst>
                <a:gd name="T0" fmla="*/ 0 w 20"/>
                <a:gd name="T1" fmla="*/ 0 h 40"/>
                <a:gd name="T2" fmla="*/ 19 w 20"/>
                <a:gd name="T3" fmla="*/ 0 h 40"/>
                <a:gd name="T4" fmla="*/ 19 w 20"/>
                <a:gd name="T5" fmla="*/ 5 h 40"/>
                <a:gd name="T6" fmla="*/ 5 w 20"/>
                <a:gd name="T7" fmla="*/ 5 h 40"/>
                <a:gd name="T8" fmla="*/ 5 w 20"/>
                <a:gd name="T9" fmla="*/ 18 h 40"/>
                <a:gd name="T10" fmla="*/ 19 w 20"/>
                <a:gd name="T11" fmla="*/ 18 h 40"/>
                <a:gd name="T12" fmla="*/ 19 w 20"/>
                <a:gd name="T13" fmla="*/ 22 h 40"/>
                <a:gd name="T14" fmla="*/ 5 w 20"/>
                <a:gd name="T15" fmla="*/ 22 h 40"/>
                <a:gd name="T16" fmla="*/ 5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5" y="5"/>
                  </a:lnTo>
                  <a:lnTo>
                    <a:pt x="5" y="18"/>
                  </a:lnTo>
                  <a:lnTo>
                    <a:pt x="19" y="18"/>
                  </a:lnTo>
                  <a:lnTo>
                    <a:pt x="19" y="22"/>
                  </a:lnTo>
                  <a:lnTo>
                    <a:pt x="5" y="22"/>
                  </a:lnTo>
                  <a:lnTo>
                    <a:pt x="5" y="35"/>
                  </a:lnTo>
                  <a:lnTo>
                    <a:pt x="20" y="35"/>
                  </a:lnTo>
                  <a:lnTo>
                    <a:pt x="20"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3" name="Freeform 14"/>
            <p:cNvSpPr>
              <a:spLocks noEditPoints="1"/>
            </p:cNvSpPr>
            <p:nvPr/>
          </p:nvSpPr>
          <p:spPr bwMode="auto">
            <a:xfrm>
              <a:off x="7041776" y="4891650"/>
              <a:ext cx="32603" cy="56699"/>
            </a:xfrm>
            <a:custGeom>
              <a:avLst/>
              <a:gdLst>
                <a:gd name="T0" fmla="*/ 0 w 16"/>
                <a:gd name="T1" fmla="*/ 0 h 27"/>
                <a:gd name="T2" fmla="*/ 7 w 16"/>
                <a:gd name="T3" fmla="*/ 0 h 27"/>
                <a:gd name="T4" fmla="*/ 13 w 16"/>
                <a:gd name="T5" fmla="*/ 2 h 27"/>
                <a:gd name="T6" fmla="*/ 15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10" y="0"/>
                    <a:pt x="11" y="1"/>
                    <a:pt x="13" y="2"/>
                  </a:cubicBezTo>
                  <a:cubicBezTo>
                    <a:pt x="14" y="3"/>
                    <a:pt x="15" y="5"/>
                    <a:pt x="15" y="7"/>
                  </a:cubicBezTo>
                  <a:cubicBezTo>
                    <a:pt x="15" y="10"/>
                    <a:pt x="13" y="13"/>
                    <a:pt x="9" y="14"/>
                  </a:cubicBezTo>
                  <a:cubicBezTo>
                    <a:pt x="9" y="14"/>
                    <a:pt x="9" y="14"/>
                    <a:pt x="9" y="14"/>
                  </a:cubicBezTo>
                  <a:cubicBezTo>
                    <a:pt x="11" y="14"/>
                    <a:pt x="12"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10" y="12"/>
                    <a:pt x="11" y="10"/>
                    <a:pt x="11" y="7"/>
                  </a:cubicBezTo>
                  <a:cubicBezTo>
                    <a:pt x="11" y="4"/>
                    <a:pt x="9" y="3"/>
                    <a:pt x="6" y="3"/>
                  </a:cubicBezTo>
                  <a:cubicBezTo>
                    <a:pt x="3" y="3"/>
                    <a:pt x="3" y="3"/>
                    <a:pt x="3" y="3"/>
                  </a:cubicBezTo>
                  <a:lnTo>
                    <a:pt x="3" y="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4" name="Freeform 15"/>
            <p:cNvSpPr>
              <a:spLocks/>
            </p:cNvSpPr>
            <p:nvPr/>
          </p:nvSpPr>
          <p:spPr bwMode="auto">
            <a:xfrm>
              <a:off x="7092806" y="4891650"/>
              <a:ext cx="38272" cy="56699"/>
            </a:xfrm>
            <a:custGeom>
              <a:avLst/>
              <a:gdLst>
                <a:gd name="T0" fmla="*/ 0 w 27"/>
                <a:gd name="T1" fmla="*/ 0 h 40"/>
                <a:gd name="T2" fmla="*/ 8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8"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5" name="Freeform 16"/>
            <p:cNvSpPr>
              <a:spLocks/>
            </p:cNvSpPr>
            <p:nvPr/>
          </p:nvSpPr>
          <p:spPr bwMode="auto">
            <a:xfrm>
              <a:off x="7155175" y="4891650"/>
              <a:ext cx="51029" cy="56699"/>
            </a:xfrm>
            <a:custGeom>
              <a:avLst/>
              <a:gdLst>
                <a:gd name="T0" fmla="*/ 0 w 36"/>
                <a:gd name="T1" fmla="*/ 0 h 40"/>
                <a:gd name="T2" fmla="*/ 8 w 36"/>
                <a:gd name="T3" fmla="*/ 0 h 40"/>
                <a:gd name="T4" fmla="*/ 18 w 36"/>
                <a:gd name="T5" fmla="*/ 33 h 40"/>
                <a:gd name="T6" fmla="*/ 18 w 36"/>
                <a:gd name="T7" fmla="*/ 33 h 40"/>
                <a:gd name="T8" fmla="*/ 28 w 36"/>
                <a:gd name="T9" fmla="*/ 0 h 40"/>
                <a:gd name="T10" fmla="*/ 36 w 36"/>
                <a:gd name="T11" fmla="*/ 0 h 40"/>
                <a:gd name="T12" fmla="*/ 36 w 36"/>
                <a:gd name="T13" fmla="*/ 40 h 40"/>
                <a:gd name="T14" fmla="*/ 31 w 36"/>
                <a:gd name="T15" fmla="*/ 40 h 40"/>
                <a:gd name="T16" fmla="*/ 31 w 36"/>
                <a:gd name="T17" fmla="*/ 6 h 40"/>
                <a:gd name="T18" fmla="*/ 31 w 36"/>
                <a:gd name="T19" fmla="*/ 6 h 40"/>
                <a:gd name="T20" fmla="*/ 20 w 36"/>
                <a:gd name="T21" fmla="*/ 40 h 40"/>
                <a:gd name="T22" fmla="*/ 15 w 36"/>
                <a:gd name="T23" fmla="*/ 40 h 40"/>
                <a:gd name="T24" fmla="*/ 5 w 36"/>
                <a:gd name="T25" fmla="*/ 6 h 40"/>
                <a:gd name="T26" fmla="*/ 5 w 36"/>
                <a:gd name="T27" fmla="*/ 6 h 40"/>
                <a:gd name="T28" fmla="*/ 5 w 36"/>
                <a:gd name="T29" fmla="*/ 40 h 40"/>
                <a:gd name="T30" fmla="*/ 0 w 36"/>
                <a:gd name="T31" fmla="*/ 40 h 40"/>
                <a:gd name="T32" fmla="*/ 0 w 36"/>
                <a:gd name="T3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40">
                  <a:moveTo>
                    <a:pt x="0" y="0"/>
                  </a:moveTo>
                  <a:lnTo>
                    <a:pt x="8" y="0"/>
                  </a:lnTo>
                  <a:lnTo>
                    <a:pt x="18" y="33"/>
                  </a:lnTo>
                  <a:lnTo>
                    <a:pt x="18" y="33"/>
                  </a:lnTo>
                  <a:lnTo>
                    <a:pt x="28" y="0"/>
                  </a:lnTo>
                  <a:lnTo>
                    <a:pt x="36" y="0"/>
                  </a:lnTo>
                  <a:lnTo>
                    <a:pt x="36" y="40"/>
                  </a:lnTo>
                  <a:lnTo>
                    <a:pt x="31" y="40"/>
                  </a:lnTo>
                  <a:lnTo>
                    <a:pt x="31" y="6"/>
                  </a:lnTo>
                  <a:lnTo>
                    <a:pt x="31" y="6"/>
                  </a:lnTo>
                  <a:lnTo>
                    <a:pt x="20" y="40"/>
                  </a:lnTo>
                  <a:lnTo>
                    <a:pt x="15" y="40"/>
                  </a:lnTo>
                  <a:lnTo>
                    <a:pt x="5" y="6"/>
                  </a:lnTo>
                  <a:lnTo>
                    <a:pt x="5" y="6"/>
                  </a:lnTo>
                  <a:lnTo>
                    <a:pt x="5"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6" name="Freeform 17"/>
            <p:cNvSpPr>
              <a:spLocks/>
            </p:cNvSpPr>
            <p:nvPr/>
          </p:nvSpPr>
          <p:spPr bwMode="auto">
            <a:xfrm>
              <a:off x="7228884" y="4891650"/>
              <a:ext cx="28350" cy="56699"/>
            </a:xfrm>
            <a:custGeom>
              <a:avLst/>
              <a:gdLst>
                <a:gd name="T0" fmla="*/ 0 w 20"/>
                <a:gd name="T1" fmla="*/ 0 h 40"/>
                <a:gd name="T2" fmla="*/ 19 w 20"/>
                <a:gd name="T3" fmla="*/ 0 h 40"/>
                <a:gd name="T4" fmla="*/ 19 w 20"/>
                <a:gd name="T5" fmla="*/ 5 h 40"/>
                <a:gd name="T6" fmla="*/ 6 w 20"/>
                <a:gd name="T7" fmla="*/ 5 h 40"/>
                <a:gd name="T8" fmla="*/ 6 w 20"/>
                <a:gd name="T9" fmla="*/ 18 h 40"/>
                <a:gd name="T10" fmla="*/ 19 w 20"/>
                <a:gd name="T11" fmla="*/ 18 h 40"/>
                <a:gd name="T12" fmla="*/ 19 w 20"/>
                <a:gd name="T13" fmla="*/ 22 h 40"/>
                <a:gd name="T14" fmla="*/ 6 w 20"/>
                <a:gd name="T15" fmla="*/ 22 h 40"/>
                <a:gd name="T16" fmla="*/ 6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6" y="5"/>
                  </a:lnTo>
                  <a:lnTo>
                    <a:pt x="6" y="18"/>
                  </a:lnTo>
                  <a:lnTo>
                    <a:pt x="19" y="18"/>
                  </a:lnTo>
                  <a:lnTo>
                    <a:pt x="19" y="22"/>
                  </a:lnTo>
                  <a:lnTo>
                    <a:pt x="6" y="22"/>
                  </a:lnTo>
                  <a:lnTo>
                    <a:pt x="6" y="35"/>
                  </a:lnTo>
                  <a:lnTo>
                    <a:pt x="20" y="35"/>
                  </a:lnTo>
                  <a:lnTo>
                    <a:pt x="20"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7" name="Freeform 18"/>
            <p:cNvSpPr>
              <a:spLocks/>
            </p:cNvSpPr>
            <p:nvPr/>
          </p:nvSpPr>
          <p:spPr bwMode="auto">
            <a:xfrm>
              <a:off x="7278497" y="4891650"/>
              <a:ext cx="36855" cy="56699"/>
            </a:xfrm>
            <a:custGeom>
              <a:avLst/>
              <a:gdLst>
                <a:gd name="T0" fmla="*/ 0 w 26"/>
                <a:gd name="T1" fmla="*/ 0 h 40"/>
                <a:gd name="T2" fmla="*/ 6 w 26"/>
                <a:gd name="T3" fmla="*/ 0 h 40"/>
                <a:gd name="T4" fmla="*/ 20 w 26"/>
                <a:gd name="T5" fmla="*/ 34 h 40"/>
                <a:gd name="T6" fmla="*/ 20 w 26"/>
                <a:gd name="T7" fmla="*/ 34 h 40"/>
                <a:gd name="T8" fmla="*/ 20 w 26"/>
                <a:gd name="T9" fmla="*/ 0 h 40"/>
                <a:gd name="T10" fmla="*/ 26 w 26"/>
                <a:gd name="T11" fmla="*/ 0 h 40"/>
                <a:gd name="T12" fmla="*/ 26 w 26"/>
                <a:gd name="T13" fmla="*/ 40 h 40"/>
                <a:gd name="T14" fmla="*/ 19 w 26"/>
                <a:gd name="T15" fmla="*/ 40 h 40"/>
                <a:gd name="T16" fmla="*/ 4 w 26"/>
                <a:gd name="T17" fmla="*/ 8 h 40"/>
                <a:gd name="T18" fmla="*/ 4 w 26"/>
                <a:gd name="T19" fmla="*/ 8 h 40"/>
                <a:gd name="T20" fmla="*/ 4 w 26"/>
                <a:gd name="T21" fmla="*/ 40 h 40"/>
                <a:gd name="T22" fmla="*/ 0 w 26"/>
                <a:gd name="T23" fmla="*/ 40 h 40"/>
                <a:gd name="T24" fmla="*/ 0 w 26"/>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40">
                  <a:moveTo>
                    <a:pt x="0" y="0"/>
                  </a:moveTo>
                  <a:lnTo>
                    <a:pt x="6" y="0"/>
                  </a:lnTo>
                  <a:lnTo>
                    <a:pt x="20" y="34"/>
                  </a:lnTo>
                  <a:lnTo>
                    <a:pt x="20" y="34"/>
                  </a:lnTo>
                  <a:lnTo>
                    <a:pt x="20" y="0"/>
                  </a:lnTo>
                  <a:lnTo>
                    <a:pt x="26" y="0"/>
                  </a:lnTo>
                  <a:lnTo>
                    <a:pt x="26" y="40"/>
                  </a:lnTo>
                  <a:lnTo>
                    <a:pt x="19" y="40"/>
                  </a:lnTo>
                  <a:lnTo>
                    <a:pt x="4" y="8"/>
                  </a:lnTo>
                  <a:lnTo>
                    <a:pt x="4" y="8"/>
                  </a:lnTo>
                  <a:lnTo>
                    <a:pt x="4"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8" name="Freeform 19"/>
            <p:cNvSpPr>
              <a:spLocks/>
            </p:cNvSpPr>
            <p:nvPr/>
          </p:nvSpPr>
          <p:spPr bwMode="auto">
            <a:xfrm>
              <a:off x="7335196" y="4891650"/>
              <a:ext cx="32603" cy="56699"/>
            </a:xfrm>
            <a:custGeom>
              <a:avLst/>
              <a:gdLst>
                <a:gd name="T0" fmla="*/ 8 w 23"/>
                <a:gd name="T1" fmla="*/ 5 h 40"/>
                <a:gd name="T2" fmla="*/ 0 w 23"/>
                <a:gd name="T3" fmla="*/ 5 h 40"/>
                <a:gd name="T4" fmla="*/ 0 w 23"/>
                <a:gd name="T5" fmla="*/ 0 h 40"/>
                <a:gd name="T6" fmla="*/ 23 w 23"/>
                <a:gd name="T7" fmla="*/ 0 h 40"/>
                <a:gd name="T8" fmla="*/ 23 w 23"/>
                <a:gd name="T9" fmla="*/ 5 h 40"/>
                <a:gd name="T10" fmla="*/ 13 w 23"/>
                <a:gd name="T11" fmla="*/ 5 h 40"/>
                <a:gd name="T12" fmla="*/ 13 w 23"/>
                <a:gd name="T13" fmla="*/ 40 h 40"/>
                <a:gd name="T14" fmla="*/ 8 w 23"/>
                <a:gd name="T15" fmla="*/ 40 h 40"/>
                <a:gd name="T16" fmla="*/ 8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8" y="5"/>
                  </a:moveTo>
                  <a:lnTo>
                    <a:pt x="0" y="5"/>
                  </a:lnTo>
                  <a:lnTo>
                    <a:pt x="0" y="0"/>
                  </a:lnTo>
                  <a:lnTo>
                    <a:pt x="23" y="0"/>
                  </a:lnTo>
                  <a:lnTo>
                    <a:pt x="23" y="5"/>
                  </a:lnTo>
                  <a:lnTo>
                    <a:pt x="13" y="5"/>
                  </a:lnTo>
                  <a:lnTo>
                    <a:pt x="13" y="40"/>
                  </a:lnTo>
                  <a:lnTo>
                    <a:pt x="8" y="40"/>
                  </a:lnTo>
                  <a:lnTo>
                    <a:pt x="8" y="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9" name="Freeform 20"/>
            <p:cNvSpPr>
              <a:spLocks noEditPoints="1"/>
            </p:cNvSpPr>
            <p:nvPr/>
          </p:nvSpPr>
          <p:spPr bwMode="auto">
            <a:xfrm>
              <a:off x="7376302" y="4891650"/>
              <a:ext cx="45359" cy="56699"/>
            </a:xfrm>
            <a:custGeom>
              <a:avLst/>
              <a:gdLst>
                <a:gd name="T0" fmla="*/ 19 w 32"/>
                <a:gd name="T1" fmla="*/ 0 h 40"/>
                <a:gd name="T2" fmla="*/ 32 w 32"/>
                <a:gd name="T3" fmla="*/ 40 h 40"/>
                <a:gd name="T4" fmla="*/ 28 w 32"/>
                <a:gd name="T5" fmla="*/ 40 h 40"/>
                <a:gd name="T6" fmla="*/ 23 w 32"/>
                <a:gd name="T7" fmla="*/ 30 h 40"/>
                <a:gd name="T8" fmla="*/ 9 w 32"/>
                <a:gd name="T9" fmla="*/ 30 h 40"/>
                <a:gd name="T10" fmla="*/ 6 w 32"/>
                <a:gd name="T11" fmla="*/ 40 h 40"/>
                <a:gd name="T12" fmla="*/ 0 w 32"/>
                <a:gd name="T13" fmla="*/ 40 h 40"/>
                <a:gd name="T14" fmla="*/ 13 w 32"/>
                <a:gd name="T15" fmla="*/ 0 h 40"/>
                <a:gd name="T16" fmla="*/ 19 w 32"/>
                <a:gd name="T17" fmla="*/ 0 h 40"/>
                <a:gd name="T18" fmla="*/ 22 w 32"/>
                <a:gd name="T19" fmla="*/ 25 h 40"/>
                <a:gd name="T20" fmla="*/ 16 w 32"/>
                <a:gd name="T21" fmla="*/ 6 h 40"/>
                <a:gd name="T22" fmla="*/ 16 w 32"/>
                <a:gd name="T23" fmla="*/ 6 h 40"/>
                <a:gd name="T24" fmla="*/ 10 w 32"/>
                <a:gd name="T25" fmla="*/ 25 h 40"/>
                <a:gd name="T26" fmla="*/ 22 w 32"/>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40">
                  <a:moveTo>
                    <a:pt x="19" y="0"/>
                  </a:moveTo>
                  <a:lnTo>
                    <a:pt x="32" y="40"/>
                  </a:lnTo>
                  <a:lnTo>
                    <a:pt x="28" y="40"/>
                  </a:lnTo>
                  <a:lnTo>
                    <a:pt x="23" y="30"/>
                  </a:lnTo>
                  <a:lnTo>
                    <a:pt x="9" y="30"/>
                  </a:lnTo>
                  <a:lnTo>
                    <a:pt x="6" y="40"/>
                  </a:lnTo>
                  <a:lnTo>
                    <a:pt x="0" y="40"/>
                  </a:lnTo>
                  <a:lnTo>
                    <a:pt x="13" y="0"/>
                  </a:lnTo>
                  <a:lnTo>
                    <a:pt x="19" y="0"/>
                  </a:lnTo>
                  <a:close/>
                  <a:moveTo>
                    <a:pt x="22" y="25"/>
                  </a:moveTo>
                  <a:lnTo>
                    <a:pt x="16" y="6"/>
                  </a:lnTo>
                  <a:lnTo>
                    <a:pt x="16" y="6"/>
                  </a:lnTo>
                  <a:lnTo>
                    <a:pt x="10" y="25"/>
                  </a:lnTo>
                  <a:lnTo>
                    <a:pt x="22" y="2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0" name="Freeform 21"/>
            <p:cNvSpPr>
              <a:spLocks/>
            </p:cNvSpPr>
            <p:nvPr/>
          </p:nvSpPr>
          <p:spPr bwMode="auto">
            <a:xfrm>
              <a:off x="7440090"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1" name="Freeform 22"/>
            <p:cNvSpPr>
              <a:spLocks noEditPoints="1"/>
            </p:cNvSpPr>
            <p:nvPr/>
          </p:nvSpPr>
          <p:spPr bwMode="auto">
            <a:xfrm>
              <a:off x="7515216" y="4891650"/>
              <a:ext cx="29768" cy="56699"/>
            </a:xfrm>
            <a:custGeom>
              <a:avLst/>
              <a:gdLst>
                <a:gd name="T0" fmla="*/ 0 w 14"/>
                <a:gd name="T1" fmla="*/ 0 h 27"/>
                <a:gd name="T2" fmla="*/ 6 w 14"/>
                <a:gd name="T3" fmla="*/ 0 h 27"/>
                <a:gd name="T4" fmla="*/ 12 w 14"/>
                <a:gd name="T5" fmla="*/ 2 h 27"/>
                <a:gd name="T6" fmla="*/ 14 w 14"/>
                <a:gd name="T7" fmla="*/ 8 h 27"/>
                <a:gd name="T8" fmla="*/ 6 w 14"/>
                <a:gd name="T9" fmla="*/ 16 h 27"/>
                <a:gd name="T10" fmla="*/ 3 w 14"/>
                <a:gd name="T11" fmla="*/ 16 h 27"/>
                <a:gd name="T12" fmla="*/ 3 w 14"/>
                <a:gd name="T13" fmla="*/ 27 h 27"/>
                <a:gd name="T14" fmla="*/ 0 w 14"/>
                <a:gd name="T15" fmla="*/ 27 h 27"/>
                <a:gd name="T16" fmla="*/ 0 w 14"/>
                <a:gd name="T17" fmla="*/ 0 h 27"/>
                <a:gd name="T18" fmla="*/ 3 w 14"/>
                <a:gd name="T19" fmla="*/ 13 h 27"/>
                <a:gd name="T20" fmla="*/ 5 w 14"/>
                <a:gd name="T21" fmla="*/ 13 h 27"/>
                <a:gd name="T22" fmla="*/ 11 w 14"/>
                <a:gd name="T23" fmla="*/ 8 h 27"/>
                <a:gd name="T24" fmla="*/ 5 w 14"/>
                <a:gd name="T25" fmla="*/ 3 h 27"/>
                <a:gd name="T26" fmla="*/ 3 w 14"/>
                <a:gd name="T27" fmla="*/ 3 h 27"/>
                <a:gd name="T28" fmla="*/ 3 w 14"/>
                <a:gd name="T29"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7">
                  <a:moveTo>
                    <a:pt x="0" y="0"/>
                  </a:moveTo>
                  <a:cubicBezTo>
                    <a:pt x="6" y="0"/>
                    <a:pt x="6" y="0"/>
                    <a:pt x="6" y="0"/>
                  </a:cubicBezTo>
                  <a:cubicBezTo>
                    <a:pt x="9" y="0"/>
                    <a:pt x="11" y="1"/>
                    <a:pt x="12" y="2"/>
                  </a:cubicBezTo>
                  <a:cubicBezTo>
                    <a:pt x="14" y="4"/>
                    <a:pt x="14" y="5"/>
                    <a:pt x="14" y="8"/>
                  </a:cubicBezTo>
                  <a:cubicBezTo>
                    <a:pt x="14" y="13"/>
                    <a:pt x="11" y="16"/>
                    <a:pt x="6" y="16"/>
                  </a:cubicBezTo>
                  <a:cubicBezTo>
                    <a:pt x="3" y="16"/>
                    <a:pt x="3" y="16"/>
                    <a:pt x="3" y="16"/>
                  </a:cubicBezTo>
                  <a:cubicBezTo>
                    <a:pt x="3" y="27"/>
                    <a:pt x="3" y="27"/>
                    <a:pt x="3" y="27"/>
                  </a:cubicBezTo>
                  <a:cubicBezTo>
                    <a:pt x="0" y="27"/>
                    <a:pt x="0" y="27"/>
                    <a:pt x="0" y="27"/>
                  </a:cubicBezTo>
                  <a:lnTo>
                    <a:pt x="0" y="0"/>
                  </a:lnTo>
                  <a:close/>
                  <a:moveTo>
                    <a:pt x="3" y="13"/>
                  </a:moveTo>
                  <a:cubicBezTo>
                    <a:pt x="5" y="13"/>
                    <a:pt x="5" y="13"/>
                    <a:pt x="5" y="13"/>
                  </a:cubicBezTo>
                  <a:cubicBezTo>
                    <a:pt x="9" y="13"/>
                    <a:pt x="11" y="11"/>
                    <a:pt x="11" y="8"/>
                  </a:cubicBezTo>
                  <a:cubicBezTo>
                    <a:pt x="11" y="4"/>
                    <a:pt x="9" y="3"/>
                    <a:pt x="5" y="3"/>
                  </a:cubicBezTo>
                  <a:cubicBezTo>
                    <a:pt x="3" y="3"/>
                    <a:pt x="3" y="3"/>
                    <a:pt x="3" y="3"/>
                  </a:cubicBezTo>
                  <a:lnTo>
                    <a:pt x="3" y="1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2" name="Freeform 23"/>
            <p:cNvSpPr>
              <a:spLocks noEditPoints="1"/>
            </p:cNvSpPr>
            <p:nvPr/>
          </p:nvSpPr>
          <p:spPr bwMode="auto">
            <a:xfrm>
              <a:off x="7556323" y="4891650"/>
              <a:ext cx="43942" cy="56699"/>
            </a:xfrm>
            <a:custGeom>
              <a:avLst/>
              <a:gdLst>
                <a:gd name="T0" fmla="*/ 18 w 31"/>
                <a:gd name="T1" fmla="*/ 0 h 40"/>
                <a:gd name="T2" fmla="*/ 31 w 31"/>
                <a:gd name="T3" fmla="*/ 40 h 40"/>
                <a:gd name="T4" fmla="*/ 27 w 31"/>
                <a:gd name="T5" fmla="*/ 40 h 40"/>
                <a:gd name="T6" fmla="*/ 24 w 31"/>
                <a:gd name="T7" fmla="*/ 30 h 40"/>
                <a:gd name="T8" fmla="*/ 8 w 31"/>
                <a:gd name="T9" fmla="*/ 30 h 40"/>
                <a:gd name="T10" fmla="*/ 5 w 31"/>
                <a:gd name="T11" fmla="*/ 40 h 40"/>
                <a:gd name="T12" fmla="*/ 0 w 31"/>
                <a:gd name="T13" fmla="*/ 40 h 40"/>
                <a:gd name="T14" fmla="*/ 14 w 31"/>
                <a:gd name="T15" fmla="*/ 0 h 40"/>
                <a:gd name="T16" fmla="*/ 18 w 31"/>
                <a:gd name="T17" fmla="*/ 0 h 40"/>
                <a:gd name="T18" fmla="*/ 22 w 31"/>
                <a:gd name="T19" fmla="*/ 25 h 40"/>
                <a:gd name="T20" fmla="*/ 15 w 31"/>
                <a:gd name="T21" fmla="*/ 6 h 40"/>
                <a:gd name="T22" fmla="*/ 15 w 31"/>
                <a:gd name="T23" fmla="*/ 6 h 40"/>
                <a:gd name="T24" fmla="*/ 9 w 31"/>
                <a:gd name="T25" fmla="*/ 25 h 40"/>
                <a:gd name="T26" fmla="*/ 22 w 31"/>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40">
                  <a:moveTo>
                    <a:pt x="18" y="0"/>
                  </a:moveTo>
                  <a:lnTo>
                    <a:pt x="31" y="40"/>
                  </a:lnTo>
                  <a:lnTo>
                    <a:pt x="27" y="40"/>
                  </a:lnTo>
                  <a:lnTo>
                    <a:pt x="24" y="30"/>
                  </a:lnTo>
                  <a:lnTo>
                    <a:pt x="8" y="30"/>
                  </a:lnTo>
                  <a:lnTo>
                    <a:pt x="5" y="40"/>
                  </a:lnTo>
                  <a:lnTo>
                    <a:pt x="0" y="40"/>
                  </a:lnTo>
                  <a:lnTo>
                    <a:pt x="14" y="0"/>
                  </a:lnTo>
                  <a:lnTo>
                    <a:pt x="18" y="0"/>
                  </a:lnTo>
                  <a:close/>
                  <a:moveTo>
                    <a:pt x="22" y="25"/>
                  </a:moveTo>
                  <a:lnTo>
                    <a:pt x="15" y="6"/>
                  </a:lnTo>
                  <a:lnTo>
                    <a:pt x="15" y="6"/>
                  </a:lnTo>
                  <a:lnTo>
                    <a:pt x="9" y="25"/>
                  </a:lnTo>
                  <a:lnTo>
                    <a:pt x="22" y="2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3" name="Freeform 24"/>
            <p:cNvSpPr>
              <a:spLocks/>
            </p:cNvSpPr>
            <p:nvPr/>
          </p:nvSpPr>
          <p:spPr bwMode="auto">
            <a:xfrm>
              <a:off x="7618692"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4" name="Freeform 25"/>
            <p:cNvSpPr>
              <a:spLocks/>
            </p:cNvSpPr>
            <p:nvPr/>
          </p:nvSpPr>
          <p:spPr bwMode="auto">
            <a:xfrm>
              <a:off x="7679644" y="4891650"/>
              <a:ext cx="26933" cy="56699"/>
            </a:xfrm>
            <a:custGeom>
              <a:avLst/>
              <a:gdLst>
                <a:gd name="T0" fmla="*/ 0 w 19"/>
                <a:gd name="T1" fmla="*/ 0 h 40"/>
                <a:gd name="T2" fmla="*/ 19 w 19"/>
                <a:gd name="T3" fmla="*/ 0 h 40"/>
                <a:gd name="T4" fmla="*/ 19 w 19"/>
                <a:gd name="T5" fmla="*/ 5 h 40"/>
                <a:gd name="T6" fmla="*/ 6 w 19"/>
                <a:gd name="T7" fmla="*/ 5 h 40"/>
                <a:gd name="T8" fmla="*/ 6 w 19"/>
                <a:gd name="T9" fmla="*/ 18 h 40"/>
                <a:gd name="T10" fmla="*/ 18 w 19"/>
                <a:gd name="T11" fmla="*/ 18 h 40"/>
                <a:gd name="T12" fmla="*/ 18 w 19"/>
                <a:gd name="T13" fmla="*/ 22 h 40"/>
                <a:gd name="T14" fmla="*/ 6 w 19"/>
                <a:gd name="T15" fmla="*/ 22 h 40"/>
                <a:gd name="T16" fmla="*/ 6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6" y="5"/>
                  </a:lnTo>
                  <a:lnTo>
                    <a:pt x="6" y="18"/>
                  </a:lnTo>
                  <a:lnTo>
                    <a:pt x="18" y="18"/>
                  </a:lnTo>
                  <a:lnTo>
                    <a:pt x="18" y="22"/>
                  </a:lnTo>
                  <a:lnTo>
                    <a:pt x="6" y="22"/>
                  </a:lnTo>
                  <a:lnTo>
                    <a:pt x="6" y="35"/>
                  </a:lnTo>
                  <a:lnTo>
                    <a:pt x="19" y="35"/>
                  </a:lnTo>
                  <a:lnTo>
                    <a:pt x="19"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5" name="Freeform 26"/>
            <p:cNvSpPr>
              <a:spLocks/>
            </p:cNvSpPr>
            <p:nvPr/>
          </p:nvSpPr>
          <p:spPr bwMode="auto">
            <a:xfrm>
              <a:off x="7729256"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6" name="Freeform 27"/>
            <p:cNvSpPr>
              <a:spLocks noEditPoints="1"/>
            </p:cNvSpPr>
            <p:nvPr/>
          </p:nvSpPr>
          <p:spPr bwMode="auto">
            <a:xfrm>
              <a:off x="7801547" y="4891650"/>
              <a:ext cx="42524" cy="58116"/>
            </a:xfrm>
            <a:custGeom>
              <a:avLst/>
              <a:gdLst>
                <a:gd name="T0" fmla="*/ 10 w 20"/>
                <a:gd name="T1" fmla="*/ 0 h 28"/>
                <a:gd name="T2" fmla="*/ 20 w 20"/>
                <a:gd name="T3" fmla="*/ 13 h 28"/>
                <a:gd name="T4" fmla="*/ 10 w 20"/>
                <a:gd name="T5" fmla="*/ 28 h 28"/>
                <a:gd name="T6" fmla="*/ 0 w 20"/>
                <a:gd name="T7" fmla="*/ 14 h 28"/>
                <a:gd name="T8" fmla="*/ 10 w 20"/>
                <a:gd name="T9" fmla="*/ 0 h 28"/>
                <a:gd name="T10" fmla="*/ 10 w 20"/>
                <a:gd name="T11" fmla="*/ 25 h 28"/>
                <a:gd name="T12" fmla="*/ 16 w 20"/>
                <a:gd name="T13" fmla="*/ 13 h 28"/>
                <a:gd name="T14" fmla="*/ 10 w 20"/>
                <a:gd name="T15" fmla="*/ 3 h 28"/>
                <a:gd name="T16" fmla="*/ 3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0" y="0"/>
                  </a:moveTo>
                  <a:cubicBezTo>
                    <a:pt x="16" y="0"/>
                    <a:pt x="20" y="5"/>
                    <a:pt x="20" y="13"/>
                  </a:cubicBezTo>
                  <a:cubicBezTo>
                    <a:pt x="20" y="23"/>
                    <a:pt x="16" y="28"/>
                    <a:pt x="10" y="28"/>
                  </a:cubicBezTo>
                  <a:cubicBezTo>
                    <a:pt x="3" y="28"/>
                    <a:pt x="0" y="22"/>
                    <a:pt x="0" y="14"/>
                  </a:cubicBezTo>
                  <a:cubicBezTo>
                    <a:pt x="0" y="5"/>
                    <a:pt x="3" y="0"/>
                    <a:pt x="10" y="0"/>
                  </a:cubicBezTo>
                  <a:close/>
                  <a:moveTo>
                    <a:pt x="10" y="25"/>
                  </a:moveTo>
                  <a:cubicBezTo>
                    <a:pt x="13" y="25"/>
                    <a:pt x="16" y="22"/>
                    <a:pt x="16" y="13"/>
                  </a:cubicBezTo>
                  <a:cubicBezTo>
                    <a:pt x="16" y="8"/>
                    <a:pt x="14" y="3"/>
                    <a:pt x="10" y="3"/>
                  </a:cubicBezTo>
                  <a:cubicBezTo>
                    <a:pt x="6" y="3"/>
                    <a:pt x="3" y="6"/>
                    <a:pt x="3" y="14"/>
                  </a:cubicBezTo>
                  <a:cubicBezTo>
                    <a:pt x="3" y="19"/>
                    <a:pt x="5" y="25"/>
                    <a:pt x="10" y="2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7" name="Freeform 28"/>
            <p:cNvSpPr>
              <a:spLocks/>
            </p:cNvSpPr>
            <p:nvPr/>
          </p:nvSpPr>
          <p:spPr bwMode="auto">
            <a:xfrm>
              <a:off x="7863917"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8" name="Freeform 29"/>
            <p:cNvSpPr>
              <a:spLocks noEditPoints="1"/>
            </p:cNvSpPr>
            <p:nvPr/>
          </p:nvSpPr>
          <p:spPr bwMode="auto">
            <a:xfrm>
              <a:off x="8257977" y="4506095"/>
              <a:ext cx="45359" cy="286332"/>
            </a:xfrm>
            <a:custGeom>
              <a:avLst/>
              <a:gdLst>
                <a:gd name="T0" fmla="*/ 11 w 22"/>
                <a:gd name="T1" fmla="*/ 0 h 138"/>
                <a:gd name="T2" fmla="*/ 22 w 22"/>
                <a:gd name="T3" fmla="*/ 11 h 138"/>
                <a:gd name="T4" fmla="*/ 11 w 22"/>
                <a:gd name="T5" fmla="*/ 22 h 138"/>
                <a:gd name="T6" fmla="*/ 0 w 22"/>
                <a:gd name="T7" fmla="*/ 11 h 138"/>
                <a:gd name="T8" fmla="*/ 11 w 22"/>
                <a:gd name="T9" fmla="*/ 0 h 138"/>
                <a:gd name="T10" fmla="*/ 2 w 22"/>
                <a:gd name="T11" fmla="*/ 32 h 138"/>
                <a:gd name="T12" fmla="*/ 20 w 22"/>
                <a:gd name="T13" fmla="*/ 32 h 138"/>
                <a:gd name="T14" fmla="*/ 20 w 22"/>
                <a:gd name="T15" fmla="*/ 138 h 138"/>
                <a:gd name="T16" fmla="*/ 2 w 22"/>
                <a:gd name="T17" fmla="*/ 138 h 138"/>
                <a:gd name="T18" fmla="*/ 2 w 22"/>
                <a:gd name="T19" fmla="*/ 3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38">
                  <a:moveTo>
                    <a:pt x="11" y="0"/>
                  </a:moveTo>
                  <a:cubicBezTo>
                    <a:pt x="17" y="0"/>
                    <a:pt x="22" y="5"/>
                    <a:pt x="22" y="11"/>
                  </a:cubicBezTo>
                  <a:cubicBezTo>
                    <a:pt x="22" y="17"/>
                    <a:pt x="17" y="22"/>
                    <a:pt x="11" y="22"/>
                  </a:cubicBezTo>
                  <a:cubicBezTo>
                    <a:pt x="5" y="22"/>
                    <a:pt x="0" y="17"/>
                    <a:pt x="0" y="11"/>
                  </a:cubicBezTo>
                  <a:cubicBezTo>
                    <a:pt x="0" y="5"/>
                    <a:pt x="5" y="0"/>
                    <a:pt x="11" y="0"/>
                  </a:cubicBezTo>
                  <a:close/>
                  <a:moveTo>
                    <a:pt x="2" y="32"/>
                  </a:moveTo>
                  <a:cubicBezTo>
                    <a:pt x="20" y="32"/>
                    <a:pt x="20" y="32"/>
                    <a:pt x="20" y="32"/>
                  </a:cubicBezTo>
                  <a:cubicBezTo>
                    <a:pt x="20" y="138"/>
                    <a:pt x="20" y="138"/>
                    <a:pt x="20" y="138"/>
                  </a:cubicBezTo>
                  <a:cubicBezTo>
                    <a:pt x="2" y="138"/>
                    <a:pt x="2" y="138"/>
                    <a:pt x="2" y="138"/>
                  </a:cubicBezTo>
                  <a:lnTo>
                    <a:pt x="2" y="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9" name="Freeform 30"/>
            <p:cNvSpPr>
              <a:spLocks noEditPoints="1"/>
            </p:cNvSpPr>
            <p:nvPr/>
          </p:nvSpPr>
          <p:spPr bwMode="auto">
            <a:xfrm>
              <a:off x="8335939" y="4568463"/>
              <a:ext cx="137496" cy="267904"/>
            </a:xfrm>
            <a:custGeom>
              <a:avLst/>
              <a:gdLst>
                <a:gd name="T0" fmla="*/ 66 w 66"/>
                <a:gd name="T1" fmla="*/ 78 h 129"/>
                <a:gd name="T2" fmla="*/ 56 w 66"/>
                <a:gd name="T3" fmla="*/ 102 h 129"/>
                <a:gd name="T4" fmla="*/ 35 w 66"/>
                <a:gd name="T5" fmla="*/ 111 h 129"/>
                <a:gd name="T6" fmla="*/ 18 w 66"/>
                <a:gd name="T7" fmla="*/ 106 h 129"/>
                <a:gd name="T8" fmla="*/ 18 w 66"/>
                <a:gd name="T9" fmla="*/ 129 h 129"/>
                <a:gd name="T10" fmla="*/ 0 w 66"/>
                <a:gd name="T11" fmla="*/ 129 h 129"/>
                <a:gd name="T12" fmla="*/ 0 w 66"/>
                <a:gd name="T13" fmla="*/ 33 h 129"/>
                <a:gd name="T14" fmla="*/ 10 w 66"/>
                <a:gd name="T15" fmla="*/ 9 h 129"/>
                <a:gd name="T16" fmla="*/ 33 w 66"/>
                <a:gd name="T17" fmla="*/ 0 h 129"/>
                <a:gd name="T18" fmla="*/ 56 w 66"/>
                <a:gd name="T19" fmla="*/ 9 h 129"/>
                <a:gd name="T20" fmla="*/ 66 w 66"/>
                <a:gd name="T21" fmla="*/ 33 h 129"/>
                <a:gd name="T22" fmla="*/ 66 w 66"/>
                <a:gd name="T23" fmla="*/ 78 h 129"/>
                <a:gd name="T24" fmla="*/ 18 w 66"/>
                <a:gd name="T25" fmla="*/ 78 h 129"/>
                <a:gd name="T26" fmla="*/ 33 w 66"/>
                <a:gd name="T27" fmla="*/ 95 h 129"/>
                <a:gd name="T28" fmla="*/ 47 w 66"/>
                <a:gd name="T29" fmla="*/ 78 h 129"/>
                <a:gd name="T30" fmla="*/ 47 w 66"/>
                <a:gd name="T31" fmla="*/ 33 h 129"/>
                <a:gd name="T32" fmla="*/ 33 w 66"/>
                <a:gd name="T33" fmla="*/ 16 h 129"/>
                <a:gd name="T34" fmla="*/ 18 w 66"/>
                <a:gd name="T35" fmla="*/ 33 h 129"/>
                <a:gd name="T36" fmla="*/ 18 w 66"/>
                <a:gd name="T37" fmla="*/ 7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29">
                  <a:moveTo>
                    <a:pt x="66" y="78"/>
                  </a:moveTo>
                  <a:cubicBezTo>
                    <a:pt x="66" y="88"/>
                    <a:pt x="63" y="96"/>
                    <a:pt x="56" y="102"/>
                  </a:cubicBezTo>
                  <a:cubicBezTo>
                    <a:pt x="50" y="108"/>
                    <a:pt x="43" y="111"/>
                    <a:pt x="35" y="111"/>
                  </a:cubicBezTo>
                  <a:cubicBezTo>
                    <a:pt x="29" y="111"/>
                    <a:pt x="23" y="109"/>
                    <a:pt x="18" y="106"/>
                  </a:cubicBezTo>
                  <a:cubicBezTo>
                    <a:pt x="18" y="129"/>
                    <a:pt x="18" y="129"/>
                    <a:pt x="18" y="129"/>
                  </a:cubicBezTo>
                  <a:cubicBezTo>
                    <a:pt x="0" y="129"/>
                    <a:pt x="0" y="129"/>
                    <a:pt x="0" y="129"/>
                  </a:cubicBezTo>
                  <a:cubicBezTo>
                    <a:pt x="0" y="33"/>
                    <a:pt x="0" y="33"/>
                    <a:pt x="0" y="33"/>
                  </a:cubicBezTo>
                  <a:cubicBezTo>
                    <a:pt x="0" y="23"/>
                    <a:pt x="3" y="15"/>
                    <a:pt x="10" y="9"/>
                  </a:cubicBezTo>
                  <a:cubicBezTo>
                    <a:pt x="16" y="3"/>
                    <a:pt x="24" y="0"/>
                    <a:pt x="33" y="0"/>
                  </a:cubicBezTo>
                  <a:cubicBezTo>
                    <a:pt x="42" y="0"/>
                    <a:pt x="50" y="3"/>
                    <a:pt x="56" y="9"/>
                  </a:cubicBezTo>
                  <a:cubicBezTo>
                    <a:pt x="63" y="15"/>
                    <a:pt x="66" y="23"/>
                    <a:pt x="66" y="33"/>
                  </a:cubicBezTo>
                  <a:lnTo>
                    <a:pt x="66" y="78"/>
                  </a:lnTo>
                  <a:close/>
                  <a:moveTo>
                    <a:pt x="18" y="78"/>
                  </a:moveTo>
                  <a:cubicBezTo>
                    <a:pt x="18" y="90"/>
                    <a:pt x="25" y="95"/>
                    <a:pt x="33" y="95"/>
                  </a:cubicBezTo>
                  <a:cubicBezTo>
                    <a:pt x="41" y="95"/>
                    <a:pt x="47" y="90"/>
                    <a:pt x="47" y="78"/>
                  </a:cubicBezTo>
                  <a:cubicBezTo>
                    <a:pt x="47" y="33"/>
                    <a:pt x="47" y="33"/>
                    <a:pt x="47" y="33"/>
                  </a:cubicBezTo>
                  <a:cubicBezTo>
                    <a:pt x="47" y="21"/>
                    <a:pt x="41" y="16"/>
                    <a:pt x="33" y="16"/>
                  </a:cubicBezTo>
                  <a:cubicBezTo>
                    <a:pt x="25" y="16"/>
                    <a:pt x="18" y="21"/>
                    <a:pt x="18" y="33"/>
                  </a:cubicBezTo>
                  <a:lnTo>
                    <a:pt x="18" y="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0" name="Freeform 31"/>
            <p:cNvSpPr>
              <a:spLocks/>
            </p:cNvSpPr>
            <p:nvPr/>
          </p:nvSpPr>
          <p:spPr bwMode="auto">
            <a:xfrm>
              <a:off x="8504619" y="4568463"/>
              <a:ext cx="137496" cy="229632"/>
            </a:xfrm>
            <a:custGeom>
              <a:avLst/>
              <a:gdLst>
                <a:gd name="T0" fmla="*/ 66 w 66"/>
                <a:gd name="T1" fmla="*/ 78 h 111"/>
                <a:gd name="T2" fmla="*/ 57 w 66"/>
                <a:gd name="T3" fmla="*/ 102 h 111"/>
                <a:gd name="T4" fmla="*/ 33 w 66"/>
                <a:gd name="T5" fmla="*/ 111 h 111"/>
                <a:gd name="T6" fmla="*/ 10 w 66"/>
                <a:gd name="T7" fmla="*/ 102 h 111"/>
                <a:gd name="T8" fmla="*/ 0 w 66"/>
                <a:gd name="T9" fmla="*/ 78 h 111"/>
                <a:gd name="T10" fmla="*/ 0 w 66"/>
                <a:gd name="T11" fmla="*/ 33 h 111"/>
                <a:gd name="T12" fmla="*/ 10 w 66"/>
                <a:gd name="T13" fmla="*/ 9 h 111"/>
                <a:gd name="T14" fmla="*/ 33 w 66"/>
                <a:gd name="T15" fmla="*/ 0 h 111"/>
                <a:gd name="T16" fmla="*/ 57 w 66"/>
                <a:gd name="T17" fmla="*/ 9 h 111"/>
                <a:gd name="T18" fmla="*/ 66 w 66"/>
                <a:gd name="T19" fmla="*/ 33 h 111"/>
                <a:gd name="T20" fmla="*/ 66 w 66"/>
                <a:gd name="T21" fmla="*/ 35 h 111"/>
                <a:gd name="T22" fmla="*/ 48 w 66"/>
                <a:gd name="T23" fmla="*/ 35 h 111"/>
                <a:gd name="T24" fmla="*/ 48 w 66"/>
                <a:gd name="T25" fmla="*/ 33 h 111"/>
                <a:gd name="T26" fmla="*/ 33 w 66"/>
                <a:gd name="T27" fmla="*/ 16 h 111"/>
                <a:gd name="T28" fmla="*/ 19 w 66"/>
                <a:gd name="T29" fmla="*/ 33 h 111"/>
                <a:gd name="T30" fmla="*/ 19 w 66"/>
                <a:gd name="T31" fmla="*/ 78 h 111"/>
                <a:gd name="T32" fmla="*/ 33 w 66"/>
                <a:gd name="T33" fmla="*/ 95 h 111"/>
                <a:gd name="T34" fmla="*/ 48 w 66"/>
                <a:gd name="T35" fmla="*/ 78 h 111"/>
                <a:gd name="T36" fmla="*/ 48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3" y="96"/>
                    <a:pt x="57" y="102"/>
                  </a:cubicBezTo>
                  <a:cubicBezTo>
                    <a:pt x="50" y="108"/>
                    <a:pt x="42" y="111"/>
                    <a:pt x="33" y="111"/>
                  </a:cubicBezTo>
                  <a:cubicBezTo>
                    <a:pt x="24" y="111"/>
                    <a:pt x="17" y="108"/>
                    <a:pt x="10" y="102"/>
                  </a:cubicBezTo>
                  <a:cubicBezTo>
                    <a:pt x="4" y="96"/>
                    <a:pt x="0" y="88"/>
                    <a:pt x="0" y="78"/>
                  </a:cubicBezTo>
                  <a:cubicBezTo>
                    <a:pt x="0" y="33"/>
                    <a:pt x="0" y="33"/>
                    <a:pt x="0" y="33"/>
                  </a:cubicBezTo>
                  <a:cubicBezTo>
                    <a:pt x="0" y="23"/>
                    <a:pt x="4" y="15"/>
                    <a:pt x="10" y="9"/>
                  </a:cubicBezTo>
                  <a:cubicBezTo>
                    <a:pt x="17" y="3"/>
                    <a:pt x="24" y="0"/>
                    <a:pt x="33" y="0"/>
                  </a:cubicBezTo>
                  <a:cubicBezTo>
                    <a:pt x="42" y="0"/>
                    <a:pt x="50" y="3"/>
                    <a:pt x="57" y="9"/>
                  </a:cubicBezTo>
                  <a:cubicBezTo>
                    <a:pt x="63" y="15"/>
                    <a:pt x="66" y="23"/>
                    <a:pt x="66" y="33"/>
                  </a:cubicBezTo>
                  <a:cubicBezTo>
                    <a:pt x="66" y="35"/>
                    <a:pt x="66" y="35"/>
                    <a:pt x="66" y="35"/>
                  </a:cubicBezTo>
                  <a:cubicBezTo>
                    <a:pt x="48" y="35"/>
                    <a:pt x="48" y="35"/>
                    <a:pt x="48" y="35"/>
                  </a:cubicBezTo>
                  <a:cubicBezTo>
                    <a:pt x="48" y="33"/>
                    <a:pt x="48" y="33"/>
                    <a:pt x="48" y="33"/>
                  </a:cubicBezTo>
                  <a:cubicBezTo>
                    <a:pt x="48" y="21"/>
                    <a:pt x="42" y="16"/>
                    <a:pt x="33" y="16"/>
                  </a:cubicBezTo>
                  <a:cubicBezTo>
                    <a:pt x="25" y="16"/>
                    <a:pt x="19" y="21"/>
                    <a:pt x="19" y="33"/>
                  </a:cubicBezTo>
                  <a:cubicBezTo>
                    <a:pt x="19" y="78"/>
                    <a:pt x="19" y="78"/>
                    <a:pt x="19" y="78"/>
                  </a:cubicBezTo>
                  <a:cubicBezTo>
                    <a:pt x="19" y="90"/>
                    <a:pt x="25" y="95"/>
                    <a:pt x="33" y="95"/>
                  </a:cubicBezTo>
                  <a:cubicBezTo>
                    <a:pt x="42" y="95"/>
                    <a:pt x="48" y="90"/>
                    <a:pt x="48" y="78"/>
                  </a:cubicBezTo>
                  <a:cubicBezTo>
                    <a:pt x="48" y="67"/>
                    <a:pt x="48" y="67"/>
                    <a:pt x="48" y="67"/>
                  </a:cubicBezTo>
                  <a:cubicBezTo>
                    <a:pt x="66" y="67"/>
                    <a:pt x="66" y="67"/>
                    <a:pt x="66" y="67"/>
                  </a:cubicBezTo>
                  <a:lnTo>
                    <a:pt x="66" y="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1" name="Freeform 32"/>
            <p:cNvSpPr>
              <a:spLocks/>
            </p:cNvSpPr>
            <p:nvPr/>
          </p:nvSpPr>
          <p:spPr bwMode="auto">
            <a:xfrm>
              <a:off x="8674717" y="4568463"/>
              <a:ext cx="137496" cy="229632"/>
            </a:xfrm>
            <a:custGeom>
              <a:avLst/>
              <a:gdLst>
                <a:gd name="T0" fmla="*/ 66 w 66"/>
                <a:gd name="T1" fmla="*/ 78 h 111"/>
                <a:gd name="T2" fmla="*/ 56 w 66"/>
                <a:gd name="T3" fmla="*/ 102 h 111"/>
                <a:gd name="T4" fmla="*/ 33 w 66"/>
                <a:gd name="T5" fmla="*/ 111 h 111"/>
                <a:gd name="T6" fmla="*/ 9 w 66"/>
                <a:gd name="T7" fmla="*/ 102 h 111"/>
                <a:gd name="T8" fmla="*/ 0 w 66"/>
                <a:gd name="T9" fmla="*/ 78 h 111"/>
                <a:gd name="T10" fmla="*/ 0 w 66"/>
                <a:gd name="T11" fmla="*/ 33 h 111"/>
                <a:gd name="T12" fmla="*/ 9 w 66"/>
                <a:gd name="T13" fmla="*/ 9 h 111"/>
                <a:gd name="T14" fmla="*/ 33 w 66"/>
                <a:gd name="T15" fmla="*/ 0 h 111"/>
                <a:gd name="T16" fmla="*/ 56 w 66"/>
                <a:gd name="T17" fmla="*/ 9 h 111"/>
                <a:gd name="T18" fmla="*/ 66 w 66"/>
                <a:gd name="T19" fmla="*/ 33 h 111"/>
                <a:gd name="T20" fmla="*/ 66 w 66"/>
                <a:gd name="T21" fmla="*/ 35 h 111"/>
                <a:gd name="T22" fmla="*/ 47 w 66"/>
                <a:gd name="T23" fmla="*/ 35 h 111"/>
                <a:gd name="T24" fmla="*/ 47 w 66"/>
                <a:gd name="T25" fmla="*/ 33 h 111"/>
                <a:gd name="T26" fmla="*/ 33 w 66"/>
                <a:gd name="T27" fmla="*/ 16 h 111"/>
                <a:gd name="T28" fmla="*/ 18 w 66"/>
                <a:gd name="T29" fmla="*/ 33 h 111"/>
                <a:gd name="T30" fmla="*/ 18 w 66"/>
                <a:gd name="T31" fmla="*/ 78 h 111"/>
                <a:gd name="T32" fmla="*/ 33 w 66"/>
                <a:gd name="T33" fmla="*/ 95 h 111"/>
                <a:gd name="T34" fmla="*/ 47 w 66"/>
                <a:gd name="T35" fmla="*/ 78 h 111"/>
                <a:gd name="T36" fmla="*/ 47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2" y="96"/>
                    <a:pt x="56" y="102"/>
                  </a:cubicBezTo>
                  <a:cubicBezTo>
                    <a:pt x="49" y="108"/>
                    <a:pt x="42" y="111"/>
                    <a:pt x="33" y="111"/>
                  </a:cubicBezTo>
                  <a:cubicBezTo>
                    <a:pt x="24" y="111"/>
                    <a:pt x="16" y="108"/>
                    <a:pt x="9" y="102"/>
                  </a:cubicBezTo>
                  <a:cubicBezTo>
                    <a:pt x="3" y="96"/>
                    <a:pt x="0" y="88"/>
                    <a:pt x="0" y="78"/>
                  </a:cubicBezTo>
                  <a:cubicBezTo>
                    <a:pt x="0" y="33"/>
                    <a:pt x="0" y="33"/>
                    <a:pt x="0" y="33"/>
                  </a:cubicBezTo>
                  <a:cubicBezTo>
                    <a:pt x="0" y="23"/>
                    <a:pt x="3" y="15"/>
                    <a:pt x="9" y="9"/>
                  </a:cubicBezTo>
                  <a:cubicBezTo>
                    <a:pt x="16" y="3"/>
                    <a:pt x="24" y="0"/>
                    <a:pt x="33" y="0"/>
                  </a:cubicBezTo>
                  <a:cubicBezTo>
                    <a:pt x="42" y="0"/>
                    <a:pt x="49" y="3"/>
                    <a:pt x="56" y="9"/>
                  </a:cubicBezTo>
                  <a:cubicBezTo>
                    <a:pt x="62" y="15"/>
                    <a:pt x="66" y="23"/>
                    <a:pt x="66" y="33"/>
                  </a:cubicBezTo>
                  <a:cubicBezTo>
                    <a:pt x="66" y="35"/>
                    <a:pt x="66" y="35"/>
                    <a:pt x="66" y="35"/>
                  </a:cubicBezTo>
                  <a:cubicBezTo>
                    <a:pt x="47" y="35"/>
                    <a:pt x="47" y="35"/>
                    <a:pt x="47" y="35"/>
                  </a:cubicBezTo>
                  <a:cubicBezTo>
                    <a:pt x="47" y="33"/>
                    <a:pt x="47" y="33"/>
                    <a:pt x="47" y="33"/>
                  </a:cubicBezTo>
                  <a:cubicBezTo>
                    <a:pt x="47" y="21"/>
                    <a:pt x="41" y="16"/>
                    <a:pt x="33" y="16"/>
                  </a:cubicBezTo>
                  <a:cubicBezTo>
                    <a:pt x="24" y="16"/>
                    <a:pt x="18" y="21"/>
                    <a:pt x="18" y="33"/>
                  </a:cubicBezTo>
                  <a:cubicBezTo>
                    <a:pt x="18" y="78"/>
                    <a:pt x="18" y="78"/>
                    <a:pt x="18" y="78"/>
                  </a:cubicBezTo>
                  <a:cubicBezTo>
                    <a:pt x="18" y="90"/>
                    <a:pt x="24" y="95"/>
                    <a:pt x="33" y="95"/>
                  </a:cubicBezTo>
                  <a:cubicBezTo>
                    <a:pt x="41" y="95"/>
                    <a:pt x="47" y="90"/>
                    <a:pt x="47" y="78"/>
                  </a:cubicBezTo>
                  <a:cubicBezTo>
                    <a:pt x="47" y="67"/>
                    <a:pt x="47" y="67"/>
                    <a:pt x="47" y="67"/>
                  </a:cubicBezTo>
                  <a:cubicBezTo>
                    <a:pt x="66" y="67"/>
                    <a:pt x="66" y="67"/>
                    <a:pt x="66" y="67"/>
                  </a:cubicBezTo>
                  <a:lnTo>
                    <a:pt x="66" y="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2" name="Freeform 33"/>
            <p:cNvSpPr>
              <a:spLocks/>
            </p:cNvSpPr>
            <p:nvPr/>
          </p:nvSpPr>
          <p:spPr bwMode="auto">
            <a:xfrm>
              <a:off x="7968810" y="4873223"/>
              <a:ext cx="45359" cy="76544"/>
            </a:xfrm>
            <a:custGeom>
              <a:avLst/>
              <a:gdLst>
                <a:gd name="T0" fmla="*/ 22 w 22"/>
                <a:gd name="T1" fmla="*/ 26 h 37"/>
                <a:gd name="T2" fmla="*/ 19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9 w 22"/>
                <a:gd name="T17" fmla="*/ 3 h 37"/>
                <a:gd name="T18" fmla="*/ 22 w 22"/>
                <a:gd name="T19" fmla="*/ 11 h 37"/>
                <a:gd name="T20" fmla="*/ 22 w 22"/>
                <a:gd name="T21" fmla="*/ 12 h 37"/>
                <a:gd name="T22" fmla="*/ 16 w 22"/>
                <a:gd name="T23" fmla="*/ 12 h 37"/>
                <a:gd name="T24" fmla="*/ 16 w 22"/>
                <a:gd name="T25" fmla="*/ 11 h 37"/>
                <a:gd name="T26" fmla="*/ 11 w 22"/>
                <a:gd name="T27" fmla="*/ 5 h 37"/>
                <a:gd name="T28" fmla="*/ 6 w 22"/>
                <a:gd name="T29" fmla="*/ 11 h 37"/>
                <a:gd name="T30" fmla="*/ 6 w 22"/>
                <a:gd name="T31" fmla="*/ 26 h 37"/>
                <a:gd name="T32" fmla="*/ 11 w 22"/>
                <a:gd name="T33" fmla="*/ 32 h 37"/>
                <a:gd name="T34" fmla="*/ 16 w 22"/>
                <a:gd name="T35" fmla="*/ 26 h 37"/>
                <a:gd name="T36" fmla="*/ 16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1" y="32"/>
                    <a:pt x="19"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12"/>
                    <a:pt x="22" y="12"/>
                    <a:pt x="22" y="12"/>
                  </a:cubicBezTo>
                  <a:cubicBezTo>
                    <a:pt x="16" y="12"/>
                    <a:pt x="16" y="12"/>
                    <a:pt x="16" y="12"/>
                  </a:cubicBezTo>
                  <a:cubicBezTo>
                    <a:pt x="16" y="11"/>
                    <a:pt x="16" y="11"/>
                    <a:pt x="16" y="11"/>
                  </a:cubicBezTo>
                  <a:cubicBezTo>
                    <a:pt x="16" y="7"/>
                    <a:pt x="13" y="5"/>
                    <a:pt x="11" y="5"/>
                  </a:cubicBezTo>
                  <a:cubicBezTo>
                    <a:pt x="8" y="5"/>
                    <a:pt x="6" y="7"/>
                    <a:pt x="6" y="11"/>
                  </a:cubicBezTo>
                  <a:cubicBezTo>
                    <a:pt x="6" y="26"/>
                    <a:pt x="6" y="26"/>
                    <a:pt x="6" y="26"/>
                  </a:cubicBezTo>
                  <a:cubicBezTo>
                    <a:pt x="6" y="30"/>
                    <a:pt x="8" y="32"/>
                    <a:pt x="11" y="32"/>
                  </a:cubicBezTo>
                  <a:cubicBezTo>
                    <a:pt x="13" y="32"/>
                    <a:pt x="16" y="30"/>
                    <a:pt x="16" y="26"/>
                  </a:cubicBezTo>
                  <a:cubicBezTo>
                    <a:pt x="16" y="22"/>
                    <a:pt x="16" y="22"/>
                    <a:pt x="16" y="22"/>
                  </a:cubicBezTo>
                  <a:cubicBezTo>
                    <a:pt x="22" y="22"/>
                    <a:pt x="22" y="22"/>
                    <a:pt x="22" y="22"/>
                  </a:cubicBezTo>
                  <a:lnTo>
                    <a:pt x="22" y="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3" name="Rectangle 34"/>
            <p:cNvSpPr>
              <a:spLocks noChangeArrowheads="1"/>
            </p:cNvSpPr>
            <p:nvPr/>
          </p:nvSpPr>
          <p:spPr bwMode="auto">
            <a:xfrm>
              <a:off x="8035432" y="4854795"/>
              <a:ext cx="11340" cy="93554"/>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4" name="Freeform 35"/>
            <p:cNvSpPr>
              <a:spLocks noEditPoints="1"/>
            </p:cNvSpPr>
            <p:nvPr/>
          </p:nvSpPr>
          <p:spPr bwMode="auto">
            <a:xfrm>
              <a:off x="8068034" y="4851960"/>
              <a:ext cx="17010" cy="96389"/>
            </a:xfrm>
            <a:custGeom>
              <a:avLst/>
              <a:gdLst>
                <a:gd name="T0" fmla="*/ 4 w 8"/>
                <a:gd name="T1" fmla="*/ 0 h 46"/>
                <a:gd name="T2" fmla="*/ 8 w 8"/>
                <a:gd name="T3" fmla="*/ 4 h 46"/>
                <a:gd name="T4" fmla="*/ 4 w 8"/>
                <a:gd name="T5" fmla="*/ 8 h 46"/>
                <a:gd name="T6" fmla="*/ 0 w 8"/>
                <a:gd name="T7" fmla="*/ 4 h 46"/>
                <a:gd name="T8" fmla="*/ 4 w 8"/>
                <a:gd name="T9" fmla="*/ 0 h 46"/>
                <a:gd name="T10" fmla="*/ 1 w 8"/>
                <a:gd name="T11" fmla="*/ 11 h 46"/>
                <a:gd name="T12" fmla="*/ 7 w 8"/>
                <a:gd name="T13" fmla="*/ 11 h 46"/>
                <a:gd name="T14" fmla="*/ 7 w 8"/>
                <a:gd name="T15" fmla="*/ 46 h 46"/>
                <a:gd name="T16" fmla="*/ 1 w 8"/>
                <a:gd name="T17" fmla="*/ 46 h 46"/>
                <a:gd name="T18" fmla="*/ 1 w 8"/>
                <a:gd name="T19"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46">
                  <a:moveTo>
                    <a:pt x="4" y="0"/>
                  </a:moveTo>
                  <a:cubicBezTo>
                    <a:pt x="6" y="0"/>
                    <a:pt x="8" y="2"/>
                    <a:pt x="8" y="4"/>
                  </a:cubicBezTo>
                  <a:cubicBezTo>
                    <a:pt x="8" y="6"/>
                    <a:pt x="6" y="8"/>
                    <a:pt x="4" y="8"/>
                  </a:cubicBezTo>
                  <a:cubicBezTo>
                    <a:pt x="2" y="8"/>
                    <a:pt x="0" y="6"/>
                    <a:pt x="0" y="4"/>
                  </a:cubicBezTo>
                  <a:cubicBezTo>
                    <a:pt x="0" y="2"/>
                    <a:pt x="2" y="0"/>
                    <a:pt x="4" y="0"/>
                  </a:cubicBezTo>
                  <a:close/>
                  <a:moveTo>
                    <a:pt x="1" y="11"/>
                  </a:moveTo>
                  <a:cubicBezTo>
                    <a:pt x="7" y="11"/>
                    <a:pt x="7" y="11"/>
                    <a:pt x="7" y="11"/>
                  </a:cubicBezTo>
                  <a:cubicBezTo>
                    <a:pt x="7" y="46"/>
                    <a:pt x="7" y="46"/>
                    <a:pt x="7" y="46"/>
                  </a:cubicBezTo>
                  <a:cubicBezTo>
                    <a:pt x="1" y="46"/>
                    <a:pt x="1" y="46"/>
                    <a:pt x="1" y="46"/>
                  </a:cubicBezTo>
                  <a:lnTo>
                    <a:pt x="1" y="1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5" name="Freeform 36"/>
            <p:cNvSpPr>
              <a:spLocks/>
            </p:cNvSpPr>
            <p:nvPr/>
          </p:nvSpPr>
          <p:spPr bwMode="auto">
            <a:xfrm>
              <a:off x="8106307" y="4873223"/>
              <a:ext cx="77962" cy="75126"/>
            </a:xfrm>
            <a:custGeom>
              <a:avLst/>
              <a:gdLst>
                <a:gd name="T0" fmla="*/ 0 w 38"/>
                <a:gd name="T1" fmla="*/ 36 h 36"/>
                <a:gd name="T2" fmla="*/ 0 w 38"/>
                <a:gd name="T3" fmla="*/ 11 h 36"/>
                <a:gd name="T4" fmla="*/ 3 w 38"/>
                <a:gd name="T5" fmla="*/ 3 h 36"/>
                <a:gd name="T6" fmla="*/ 11 w 38"/>
                <a:gd name="T7" fmla="*/ 0 h 36"/>
                <a:gd name="T8" fmla="*/ 19 w 38"/>
                <a:gd name="T9" fmla="*/ 4 h 36"/>
                <a:gd name="T10" fmla="*/ 27 w 38"/>
                <a:gd name="T11" fmla="*/ 0 h 36"/>
                <a:gd name="T12" fmla="*/ 35 w 38"/>
                <a:gd name="T13" fmla="*/ 3 h 36"/>
                <a:gd name="T14" fmla="*/ 38 w 38"/>
                <a:gd name="T15" fmla="*/ 11 h 36"/>
                <a:gd name="T16" fmla="*/ 38 w 38"/>
                <a:gd name="T17" fmla="*/ 36 h 36"/>
                <a:gd name="T18" fmla="*/ 32 w 38"/>
                <a:gd name="T19" fmla="*/ 36 h 36"/>
                <a:gd name="T20" fmla="*/ 32 w 38"/>
                <a:gd name="T21" fmla="*/ 11 h 36"/>
                <a:gd name="T22" fmla="*/ 27 w 38"/>
                <a:gd name="T23" fmla="*/ 5 h 36"/>
                <a:gd name="T24" fmla="*/ 22 w 38"/>
                <a:gd name="T25" fmla="*/ 11 h 36"/>
                <a:gd name="T26" fmla="*/ 22 w 38"/>
                <a:gd name="T27" fmla="*/ 36 h 36"/>
                <a:gd name="T28" fmla="*/ 16 w 38"/>
                <a:gd name="T29" fmla="*/ 36 h 36"/>
                <a:gd name="T30" fmla="*/ 16 w 38"/>
                <a:gd name="T31" fmla="*/ 11 h 36"/>
                <a:gd name="T32" fmla="*/ 11 w 38"/>
                <a:gd name="T33" fmla="*/ 5 h 36"/>
                <a:gd name="T34" fmla="*/ 6 w 38"/>
                <a:gd name="T35" fmla="*/ 11 h 36"/>
                <a:gd name="T36" fmla="*/ 6 w 38"/>
                <a:gd name="T37" fmla="*/ 36 h 36"/>
                <a:gd name="T38" fmla="*/ 0 w 38"/>
                <a:gd name="T3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36">
                  <a:moveTo>
                    <a:pt x="0" y="36"/>
                  </a:moveTo>
                  <a:cubicBezTo>
                    <a:pt x="0" y="11"/>
                    <a:pt x="0" y="11"/>
                    <a:pt x="0" y="11"/>
                  </a:cubicBezTo>
                  <a:cubicBezTo>
                    <a:pt x="0" y="8"/>
                    <a:pt x="1" y="5"/>
                    <a:pt x="3" y="3"/>
                  </a:cubicBezTo>
                  <a:cubicBezTo>
                    <a:pt x="5" y="1"/>
                    <a:pt x="8" y="0"/>
                    <a:pt x="11" y="0"/>
                  </a:cubicBezTo>
                  <a:cubicBezTo>
                    <a:pt x="14" y="0"/>
                    <a:pt x="17" y="1"/>
                    <a:pt x="19" y="4"/>
                  </a:cubicBezTo>
                  <a:cubicBezTo>
                    <a:pt x="21" y="1"/>
                    <a:pt x="24" y="0"/>
                    <a:pt x="27" y="0"/>
                  </a:cubicBezTo>
                  <a:cubicBezTo>
                    <a:pt x="30" y="0"/>
                    <a:pt x="33" y="1"/>
                    <a:pt x="35" y="3"/>
                  </a:cubicBezTo>
                  <a:cubicBezTo>
                    <a:pt x="37" y="5"/>
                    <a:pt x="38" y="8"/>
                    <a:pt x="38" y="11"/>
                  </a:cubicBezTo>
                  <a:cubicBezTo>
                    <a:pt x="38" y="36"/>
                    <a:pt x="38" y="36"/>
                    <a:pt x="38" y="36"/>
                  </a:cubicBezTo>
                  <a:cubicBezTo>
                    <a:pt x="32" y="36"/>
                    <a:pt x="32" y="36"/>
                    <a:pt x="32" y="36"/>
                  </a:cubicBezTo>
                  <a:cubicBezTo>
                    <a:pt x="32" y="11"/>
                    <a:pt x="32" y="11"/>
                    <a:pt x="32" y="11"/>
                  </a:cubicBezTo>
                  <a:cubicBezTo>
                    <a:pt x="32" y="7"/>
                    <a:pt x="30" y="5"/>
                    <a:pt x="27" y="5"/>
                  </a:cubicBezTo>
                  <a:cubicBezTo>
                    <a:pt x="24" y="5"/>
                    <a:pt x="22" y="7"/>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6" name="Freeform 37"/>
            <p:cNvSpPr>
              <a:spLocks noEditPoints="1"/>
            </p:cNvSpPr>
            <p:nvPr/>
          </p:nvSpPr>
          <p:spPr bwMode="auto">
            <a:xfrm>
              <a:off x="8205530"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1"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7" name="Freeform 38"/>
            <p:cNvSpPr>
              <a:spLocks/>
            </p:cNvSpPr>
            <p:nvPr/>
          </p:nvSpPr>
          <p:spPr bwMode="auto">
            <a:xfrm>
              <a:off x="8265065" y="4876058"/>
              <a:ext cx="43942" cy="73709"/>
            </a:xfrm>
            <a:custGeom>
              <a:avLst/>
              <a:gdLst>
                <a:gd name="T0" fmla="*/ 18 w 21"/>
                <a:gd name="T1" fmla="*/ 36 h 36"/>
                <a:gd name="T2" fmla="*/ 10 w 21"/>
                <a:gd name="T3" fmla="*/ 33 h 36"/>
                <a:gd name="T4" fmla="*/ 7 w 21"/>
                <a:gd name="T5" fmla="*/ 25 h 36"/>
                <a:gd name="T6" fmla="*/ 7 w 21"/>
                <a:gd name="T7" fmla="*/ 4 h 36"/>
                <a:gd name="T8" fmla="*/ 0 w 21"/>
                <a:gd name="T9" fmla="*/ 4 h 36"/>
                <a:gd name="T10" fmla="*/ 0 w 21"/>
                <a:gd name="T11" fmla="*/ 0 h 36"/>
                <a:gd name="T12" fmla="*/ 21 w 21"/>
                <a:gd name="T13" fmla="*/ 0 h 36"/>
                <a:gd name="T14" fmla="*/ 21 w 21"/>
                <a:gd name="T15" fmla="*/ 4 h 36"/>
                <a:gd name="T16" fmla="*/ 13 w 21"/>
                <a:gd name="T17" fmla="*/ 4 h 36"/>
                <a:gd name="T18" fmla="*/ 13 w 21"/>
                <a:gd name="T19" fmla="*/ 25 h 36"/>
                <a:gd name="T20" fmla="*/ 18 w 21"/>
                <a:gd name="T21" fmla="*/ 31 h 36"/>
                <a:gd name="T22" fmla="*/ 18 w 21"/>
                <a:gd name="T2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36">
                  <a:moveTo>
                    <a:pt x="18" y="36"/>
                  </a:moveTo>
                  <a:cubicBezTo>
                    <a:pt x="15" y="36"/>
                    <a:pt x="13" y="35"/>
                    <a:pt x="10" y="33"/>
                  </a:cubicBezTo>
                  <a:cubicBezTo>
                    <a:pt x="8" y="31"/>
                    <a:pt x="7" y="28"/>
                    <a:pt x="7" y="25"/>
                  </a:cubicBezTo>
                  <a:cubicBezTo>
                    <a:pt x="7" y="4"/>
                    <a:pt x="7" y="4"/>
                    <a:pt x="7" y="4"/>
                  </a:cubicBezTo>
                  <a:cubicBezTo>
                    <a:pt x="0" y="4"/>
                    <a:pt x="0" y="4"/>
                    <a:pt x="0" y="4"/>
                  </a:cubicBezTo>
                  <a:cubicBezTo>
                    <a:pt x="0" y="0"/>
                    <a:pt x="0" y="0"/>
                    <a:pt x="0" y="0"/>
                  </a:cubicBezTo>
                  <a:cubicBezTo>
                    <a:pt x="21" y="0"/>
                    <a:pt x="21" y="0"/>
                    <a:pt x="21" y="0"/>
                  </a:cubicBezTo>
                  <a:cubicBezTo>
                    <a:pt x="21" y="4"/>
                    <a:pt x="21" y="4"/>
                    <a:pt x="21" y="4"/>
                  </a:cubicBezTo>
                  <a:cubicBezTo>
                    <a:pt x="13" y="4"/>
                    <a:pt x="13" y="4"/>
                    <a:pt x="13" y="4"/>
                  </a:cubicBezTo>
                  <a:cubicBezTo>
                    <a:pt x="13" y="25"/>
                    <a:pt x="13" y="25"/>
                    <a:pt x="13" y="25"/>
                  </a:cubicBezTo>
                  <a:cubicBezTo>
                    <a:pt x="13" y="29"/>
                    <a:pt x="16" y="31"/>
                    <a:pt x="18" y="31"/>
                  </a:cubicBezTo>
                  <a:lnTo>
                    <a:pt x="18" y="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8" name="Freeform 39"/>
            <p:cNvSpPr>
              <a:spLocks noEditPoints="1"/>
            </p:cNvSpPr>
            <p:nvPr/>
          </p:nvSpPr>
          <p:spPr bwMode="auto">
            <a:xfrm>
              <a:off x="8326016" y="4873223"/>
              <a:ext cx="45359" cy="76544"/>
            </a:xfrm>
            <a:custGeom>
              <a:avLst/>
              <a:gdLst>
                <a:gd name="T0" fmla="*/ 7 w 22"/>
                <a:gd name="T1" fmla="*/ 21 h 37"/>
                <a:gd name="T2" fmla="*/ 7 w 22"/>
                <a:gd name="T3" fmla="*/ 26 h 37"/>
                <a:gd name="T4" fmla="*/ 11 w 22"/>
                <a:gd name="T5" fmla="*/ 32 h 37"/>
                <a:gd name="T6" fmla="*/ 16 w 22"/>
                <a:gd name="T7" fmla="*/ 26 h 37"/>
                <a:gd name="T8" fmla="*/ 22 w 22"/>
                <a:gd name="T9" fmla="*/ 26 h 37"/>
                <a:gd name="T10" fmla="*/ 19 w 22"/>
                <a:gd name="T11" fmla="*/ 34 h 37"/>
                <a:gd name="T12" fmla="*/ 11 w 22"/>
                <a:gd name="T13" fmla="*/ 37 h 37"/>
                <a:gd name="T14" fmla="*/ 4 w 22"/>
                <a:gd name="T15" fmla="*/ 34 h 37"/>
                <a:gd name="T16" fmla="*/ 0 w 22"/>
                <a:gd name="T17" fmla="*/ 26 h 37"/>
                <a:gd name="T18" fmla="*/ 0 w 22"/>
                <a:gd name="T19" fmla="*/ 11 h 37"/>
                <a:gd name="T20" fmla="*/ 4 w 22"/>
                <a:gd name="T21" fmla="*/ 3 h 37"/>
                <a:gd name="T22" fmla="*/ 11 w 22"/>
                <a:gd name="T23" fmla="*/ 0 h 37"/>
                <a:gd name="T24" fmla="*/ 19 w 22"/>
                <a:gd name="T25" fmla="*/ 3 h 37"/>
                <a:gd name="T26" fmla="*/ 22 w 22"/>
                <a:gd name="T27" fmla="*/ 11 h 37"/>
                <a:gd name="T28" fmla="*/ 22 w 22"/>
                <a:gd name="T29" fmla="*/ 21 h 37"/>
                <a:gd name="T30" fmla="*/ 7 w 22"/>
                <a:gd name="T31" fmla="*/ 21 h 37"/>
                <a:gd name="T32" fmla="*/ 7 w 22"/>
                <a:gd name="T33" fmla="*/ 15 h 37"/>
                <a:gd name="T34" fmla="*/ 16 w 22"/>
                <a:gd name="T35" fmla="*/ 15 h 37"/>
                <a:gd name="T36" fmla="*/ 16 w 22"/>
                <a:gd name="T37" fmla="*/ 11 h 37"/>
                <a:gd name="T38" fmla="*/ 11 w 22"/>
                <a:gd name="T39" fmla="*/ 5 h 37"/>
                <a:gd name="T40" fmla="*/ 7 w 22"/>
                <a:gd name="T41" fmla="*/ 11 h 37"/>
                <a:gd name="T42" fmla="*/ 7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7" y="21"/>
                  </a:moveTo>
                  <a:cubicBezTo>
                    <a:pt x="7" y="26"/>
                    <a:pt x="7" y="26"/>
                    <a:pt x="7" y="26"/>
                  </a:cubicBezTo>
                  <a:cubicBezTo>
                    <a:pt x="7" y="30"/>
                    <a:pt x="9" y="32"/>
                    <a:pt x="11" y="32"/>
                  </a:cubicBezTo>
                  <a:cubicBezTo>
                    <a:pt x="14" y="32"/>
                    <a:pt x="16" y="30"/>
                    <a:pt x="16" y="26"/>
                  </a:cubicBezTo>
                  <a:cubicBezTo>
                    <a:pt x="22" y="26"/>
                    <a:pt x="22" y="26"/>
                    <a:pt x="22" y="26"/>
                  </a:cubicBezTo>
                  <a:cubicBezTo>
                    <a:pt x="22" y="29"/>
                    <a:pt x="21" y="32"/>
                    <a:pt x="19" y="34"/>
                  </a:cubicBezTo>
                  <a:cubicBezTo>
                    <a:pt x="17" y="36"/>
                    <a:pt x="14" y="37"/>
                    <a:pt x="11" y="37"/>
                  </a:cubicBezTo>
                  <a:cubicBezTo>
                    <a:pt x="8" y="37"/>
                    <a:pt x="6" y="36"/>
                    <a:pt x="4" y="34"/>
                  </a:cubicBezTo>
                  <a:cubicBezTo>
                    <a:pt x="1" y="32"/>
                    <a:pt x="0" y="29"/>
                    <a:pt x="0" y="26"/>
                  </a:cubicBezTo>
                  <a:cubicBezTo>
                    <a:pt x="0" y="11"/>
                    <a:pt x="0" y="11"/>
                    <a:pt x="0" y="11"/>
                  </a:cubicBezTo>
                  <a:cubicBezTo>
                    <a:pt x="0" y="8"/>
                    <a:pt x="1" y="5"/>
                    <a:pt x="4" y="3"/>
                  </a:cubicBezTo>
                  <a:cubicBezTo>
                    <a:pt x="6" y="1"/>
                    <a:pt x="8" y="0"/>
                    <a:pt x="11" y="0"/>
                  </a:cubicBezTo>
                  <a:cubicBezTo>
                    <a:pt x="14" y="0"/>
                    <a:pt x="17" y="1"/>
                    <a:pt x="19" y="3"/>
                  </a:cubicBezTo>
                  <a:cubicBezTo>
                    <a:pt x="21" y="5"/>
                    <a:pt x="22" y="8"/>
                    <a:pt x="22" y="11"/>
                  </a:cubicBezTo>
                  <a:cubicBezTo>
                    <a:pt x="22" y="21"/>
                    <a:pt x="22" y="21"/>
                    <a:pt x="22" y="21"/>
                  </a:cubicBezTo>
                  <a:lnTo>
                    <a:pt x="7" y="21"/>
                  </a:lnTo>
                  <a:close/>
                  <a:moveTo>
                    <a:pt x="7" y="15"/>
                  </a:moveTo>
                  <a:cubicBezTo>
                    <a:pt x="16" y="15"/>
                    <a:pt x="16" y="15"/>
                    <a:pt x="16" y="15"/>
                  </a:cubicBezTo>
                  <a:cubicBezTo>
                    <a:pt x="16" y="11"/>
                    <a:pt x="16" y="11"/>
                    <a:pt x="16" y="11"/>
                  </a:cubicBezTo>
                  <a:cubicBezTo>
                    <a:pt x="16" y="7"/>
                    <a:pt x="14" y="5"/>
                    <a:pt x="11" y="5"/>
                  </a:cubicBezTo>
                  <a:cubicBezTo>
                    <a:pt x="9" y="5"/>
                    <a:pt x="7" y="7"/>
                    <a:pt x="7" y="11"/>
                  </a:cubicBezTo>
                  <a:lnTo>
                    <a:pt x="7" y="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9" name="Freeform 40"/>
            <p:cNvSpPr>
              <a:spLocks/>
            </p:cNvSpPr>
            <p:nvPr/>
          </p:nvSpPr>
          <p:spPr bwMode="auto">
            <a:xfrm>
              <a:off x="8432328" y="4873223"/>
              <a:ext cx="45359" cy="76544"/>
            </a:xfrm>
            <a:custGeom>
              <a:avLst/>
              <a:gdLst>
                <a:gd name="T0" fmla="*/ 22 w 22"/>
                <a:gd name="T1" fmla="*/ 26 h 37"/>
                <a:gd name="T2" fmla="*/ 18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8 w 22"/>
                <a:gd name="T17" fmla="*/ 3 h 37"/>
                <a:gd name="T18" fmla="*/ 22 w 22"/>
                <a:gd name="T19" fmla="*/ 11 h 37"/>
                <a:gd name="T20" fmla="*/ 22 w 22"/>
                <a:gd name="T21" fmla="*/ 12 h 37"/>
                <a:gd name="T22" fmla="*/ 15 w 22"/>
                <a:gd name="T23" fmla="*/ 12 h 37"/>
                <a:gd name="T24" fmla="*/ 15 w 22"/>
                <a:gd name="T25" fmla="*/ 11 h 37"/>
                <a:gd name="T26" fmla="*/ 11 w 22"/>
                <a:gd name="T27" fmla="*/ 5 h 37"/>
                <a:gd name="T28" fmla="*/ 6 w 22"/>
                <a:gd name="T29" fmla="*/ 11 h 37"/>
                <a:gd name="T30" fmla="*/ 6 w 22"/>
                <a:gd name="T31" fmla="*/ 26 h 37"/>
                <a:gd name="T32" fmla="*/ 11 w 22"/>
                <a:gd name="T33" fmla="*/ 32 h 37"/>
                <a:gd name="T34" fmla="*/ 15 w 22"/>
                <a:gd name="T35" fmla="*/ 26 h 37"/>
                <a:gd name="T36" fmla="*/ 15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0"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8" y="3"/>
                  </a:cubicBezTo>
                  <a:cubicBezTo>
                    <a:pt x="20" y="5"/>
                    <a:pt x="22" y="8"/>
                    <a:pt x="22" y="11"/>
                  </a:cubicBezTo>
                  <a:cubicBezTo>
                    <a:pt x="22" y="12"/>
                    <a:pt x="22" y="12"/>
                    <a:pt x="22" y="12"/>
                  </a:cubicBezTo>
                  <a:cubicBezTo>
                    <a:pt x="15" y="12"/>
                    <a:pt x="15" y="12"/>
                    <a:pt x="15" y="12"/>
                  </a:cubicBezTo>
                  <a:cubicBezTo>
                    <a:pt x="15" y="11"/>
                    <a:pt x="15" y="11"/>
                    <a:pt x="15" y="11"/>
                  </a:cubicBezTo>
                  <a:cubicBezTo>
                    <a:pt x="15" y="7"/>
                    <a:pt x="13" y="5"/>
                    <a:pt x="11" y="5"/>
                  </a:cubicBezTo>
                  <a:cubicBezTo>
                    <a:pt x="8" y="5"/>
                    <a:pt x="6" y="7"/>
                    <a:pt x="6" y="11"/>
                  </a:cubicBezTo>
                  <a:cubicBezTo>
                    <a:pt x="6" y="26"/>
                    <a:pt x="6" y="26"/>
                    <a:pt x="6" y="26"/>
                  </a:cubicBezTo>
                  <a:cubicBezTo>
                    <a:pt x="6" y="30"/>
                    <a:pt x="8" y="32"/>
                    <a:pt x="11" y="32"/>
                  </a:cubicBezTo>
                  <a:cubicBezTo>
                    <a:pt x="13" y="32"/>
                    <a:pt x="15" y="30"/>
                    <a:pt x="15" y="26"/>
                  </a:cubicBezTo>
                  <a:cubicBezTo>
                    <a:pt x="15" y="22"/>
                    <a:pt x="15" y="22"/>
                    <a:pt x="15" y="22"/>
                  </a:cubicBezTo>
                  <a:cubicBezTo>
                    <a:pt x="22" y="22"/>
                    <a:pt x="22" y="22"/>
                    <a:pt x="22" y="22"/>
                  </a:cubicBezTo>
                  <a:lnTo>
                    <a:pt x="22" y="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0" name="Freeform 41"/>
            <p:cNvSpPr>
              <a:spLocks/>
            </p:cNvSpPr>
            <p:nvPr/>
          </p:nvSpPr>
          <p:spPr bwMode="auto">
            <a:xfrm>
              <a:off x="8498949" y="4854795"/>
              <a:ext cx="45359" cy="93554"/>
            </a:xfrm>
            <a:custGeom>
              <a:avLst/>
              <a:gdLst>
                <a:gd name="T0" fmla="*/ 0 w 22"/>
                <a:gd name="T1" fmla="*/ 0 h 45"/>
                <a:gd name="T2" fmla="*/ 6 w 22"/>
                <a:gd name="T3" fmla="*/ 0 h 45"/>
                <a:gd name="T4" fmla="*/ 6 w 22"/>
                <a:gd name="T5" fmla="*/ 11 h 45"/>
                <a:gd name="T6" fmla="*/ 11 w 22"/>
                <a:gd name="T7" fmla="*/ 9 h 45"/>
                <a:gd name="T8" fmla="*/ 18 w 22"/>
                <a:gd name="T9" fmla="*/ 12 h 45"/>
                <a:gd name="T10" fmla="*/ 22 w 22"/>
                <a:gd name="T11" fmla="*/ 20 h 45"/>
                <a:gd name="T12" fmla="*/ 22 w 22"/>
                <a:gd name="T13" fmla="*/ 45 h 45"/>
                <a:gd name="T14" fmla="*/ 16 w 22"/>
                <a:gd name="T15" fmla="*/ 45 h 45"/>
                <a:gd name="T16" fmla="*/ 16 w 22"/>
                <a:gd name="T17" fmla="*/ 20 h 45"/>
                <a:gd name="T18" fmla="*/ 11 w 22"/>
                <a:gd name="T19" fmla="*/ 14 h 45"/>
                <a:gd name="T20" fmla="*/ 6 w 22"/>
                <a:gd name="T21" fmla="*/ 20 h 45"/>
                <a:gd name="T22" fmla="*/ 6 w 22"/>
                <a:gd name="T23" fmla="*/ 45 h 45"/>
                <a:gd name="T24" fmla="*/ 0 w 22"/>
                <a:gd name="T25" fmla="*/ 45 h 45"/>
                <a:gd name="T26" fmla="*/ 0 w 22"/>
                <a:gd name="T2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45">
                  <a:moveTo>
                    <a:pt x="0" y="0"/>
                  </a:moveTo>
                  <a:cubicBezTo>
                    <a:pt x="6" y="0"/>
                    <a:pt x="6" y="0"/>
                    <a:pt x="6" y="0"/>
                  </a:cubicBezTo>
                  <a:cubicBezTo>
                    <a:pt x="6" y="11"/>
                    <a:pt x="6" y="11"/>
                    <a:pt x="6" y="11"/>
                  </a:cubicBezTo>
                  <a:cubicBezTo>
                    <a:pt x="7" y="10"/>
                    <a:pt x="9" y="9"/>
                    <a:pt x="11" y="9"/>
                  </a:cubicBezTo>
                  <a:cubicBezTo>
                    <a:pt x="14" y="9"/>
                    <a:pt x="16" y="10"/>
                    <a:pt x="18" y="12"/>
                  </a:cubicBezTo>
                  <a:cubicBezTo>
                    <a:pt x="21" y="14"/>
                    <a:pt x="22" y="16"/>
                    <a:pt x="22" y="20"/>
                  </a:cubicBezTo>
                  <a:cubicBezTo>
                    <a:pt x="22" y="45"/>
                    <a:pt x="22" y="45"/>
                    <a:pt x="22" y="45"/>
                  </a:cubicBezTo>
                  <a:cubicBezTo>
                    <a:pt x="16" y="45"/>
                    <a:pt x="16" y="45"/>
                    <a:pt x="16" y="45"/>
                  </a:cubicBezTo>
                  <a:cubicBezTo>
                    <a:pt x="16" y="20"/>
                    <a:pt x="16" y="20"/>
                    <a:pt x="16" y="20"/>
                  </a:cubicBezTo>
                  <a:cubicBezTo>
                    <a:pt x="16" y="16"/>
                    <a:pt x="13" y="14"/>
                    <a:pt x="11" y="14"/>
                  </a:cubicBezTo>
                  <a:cubicBezTo>
                    <a:pt x="8" y="14"/>
                    <a:pt x="6" y="16"/>
                    <a:pt x="6" y="20"/>
                  </a:cubicBezTo>
                  <a:cubicBezTo>
                    <a:pt x="6" y="45"/>
                    <a:pt x="6" y="45"/>
                    <a:pt x="6" y="45"/>
                  </a:cubicBezTo>
                  <a:cubicBezTo>
                    <a:pt x="0" y="45"/>
                    <a:pt x="0" y="45"/>
                    <a:pt x="0" y="45"/>
                  </a:cubicBez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1" name="Freeform 42"/>
            <p:cNvSpPr>
              <a:spLocks noEditPoints="1"/>
            </p:cNvSpPr>
            <p:nvPr/>
          </p:nvSpPr>
          <p:spPr bwMode="auto">
            <a:xfrm>
              <a:off x="8566988"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0"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2" name="Freeform 43"/>
            <p:cNvSpPr>
              <a:spLocks/>
            </p:cNvSpPr>
            <p:nvPr/>
          </p:nvSpPr>
          <p:spPr bwMode="auto">
            <a:xfrm>
              <a:off x="8630775" y="4873223"/>
              <a:ext cx="46777" cy="75126"/>
            </a:xfrm>
            <a:custGeom>
              <a:avLst/>
              <a:gdLst>
                <a:gd name="T0" fmla="*/ 0 w 22"/>
                <a:gd name="T1" fmla="*/ 36 h 36"/>
                <a:gd name="T2" fmla="*/ 0 w 22"/>
                <a:gd name="T3" fmla="*/ 11 h 36"/>
                <a:gd name="T4" fmla="*/ 3 w 22"/>
                <a:gd name="T5" fmla="*/ 3 h 36"/>
                <a:gd name="T6" fmla="*/ 11 w 22"/>
                <a:gd name="T7" fmla="*/ 0 h 36"/>
                <a:gd name="T8" fmla="*/ 19 w 22"/>
                <a:gd name="T9" fmla="*/ 3 h 36"/>
                <a:gd name="T10" fmla="*/ 22 w 22"/>
                <a:gd name="T11" fmla="*/ 11 h 36"/>
                <a:gd name="T12" fmla="*/ 22 w 22"/>
                <a:gd name="T13" fmla="*/ 36 h 36"/>
                <a:gd name="T14" fmla="*/ 16 w 22"/>
                <a:gd name="T15" fmla="*/ 36 h 36"/>
                <a:gd name="T16" fmla="*/ 16 w 22"/>
                <a:gd name="T17" fmla="*/ 11 h 36"/>
                <a:gd name="T18" fmla="*/ 11 w 22"/>
                <a:gd name="T19" fmla="*/ 5 h 36"/>
                <a:gd name="T20" fmla="*/ 6 w 22"/>
                <a:gd name="T21" fmla="*/ 11 h 36"/>
                <a:gd name="T22" fmla="*/ 6 w 22"/>
                <a:gd name="T23" fmla="*/ 36 h 36"/>
                <a:gd name="T24" fmla="*/ 0 w 22"/>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36">
                  <a:moveTo>
                    <a:pt x="0" y="36"/>
                  </a:moveTo>
                  <a:cubicBezTo>
                    <a:pt x="0" y="11"/>
                    <a:pt x="0" y="11"/>
                    <a:pt x="0" y="11"/>
                  </a:cubicBezTo>
                  <a:cubicBezTo>
                    <a:pt x="0" y="8"/>
                    <a:pt x="1" y="5"/>
                    <a:pt x="3" y="3"/>
                  </a:cubicBezTo>
                  <a:cubicBezTo>
                    <a:pt x="6" y="1"/>
                    <a:pt x="8" y="0"/>
                    <a:pt x="11" y="0"/>
                  </a:cubicBezTo>
                  <a:cubicBezTo>
                    <a:pt x="14" y="0"/>
                    <a:pt x="17" y="1"/>
                    <a:pt x="19" y="3"/>
                  </a:cubicBezTo>
                  <a:cubicBezTo>
                    <a:pt x="21" y="5"/>
                    <a:pt x="22" y="8"/>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3" name="Freeform 44"/>
            <p:cNvSpPr>
              <a:spLocks noEditPoints="1"/>
            </p:cNvSpPr>
            <p:nvPr/>
          </p:nvSpPr>
          <p:spPr bwMode="auto">
            <a:xfrm>
              <a:off x="8700231" y="4864718"/>
              <a:ext cx="45359" cy="97806"/>
            </a:xfrm>
            <a:custGeom>
              <a:avLst/>
              <a:gdLst>
                <a:gd name="T0" fmla="*/ 16 w 22"/>
                <a:gd name="T1" fmla="*/ 35 h 47"/>
                <a:gd name="T2" fmla="*/ 22 w 22"/>
                <a:gd name="T3" fmla="*/ 42 h 47"/>
                <a:gd name="T4" fmla="*/ 22 w 22"/>
                <a:gd name="T5" fmla="*/ 47 h 47"/>
                <a:gd name="T6" fmla="*/ 16 w 22"/>
                <a:gd name="T7" fmla="*/ 47 h 47"/>
                <a:gd name="T8" fmla="*/ 16 w 22"/>
                <a:gd name="T9" fmla="*/ 43 h 47"/>
                <a:gd name="T10" fmla="*/ 13 w 22"/>
                <a:gd name="T11" fmla="*/ 40 h 47"/>
                <a:gd name="T12" fmla="*/ 11 w 22"/>
                <a:gd name="T13" fmla="*/ 40 h 47"/>
                <a:gd name="T14" fmla="*/ 3 w 22"/>
                <a:gd name="T15" fmla="*/ 37 h 47"/>
                <a:gd name="T16" fmla="*/ 0 w 22"/>
                <a:gd name="T17" fmla="*/ 29 h 47"/>
                <a:gd name="T18" fmla="*/ 2 w 22"/>
                <a:gd name="T19" fmla="*/ 22 h 47"/>
                <a:gd name="T20" fmla="*/ 0 w 22"/>
                <a:gd name="T21" fmla="*/ 15 h 47"/>
                <a:gd name="T22" fmla="*/ 2 w 22"/>
                <a:gd name="T23" fmla="*/ 8 h 47"/>
                <a:gd name="T24" fmla="*/ 8 w 22"/>
                <a:gd name="T25" fmla="*/ 5 h 47"/>
                <a:gd name="T26" fmla="*/ 8 w 22"/>
                <a:gd name="T27" fmla="*/ 0 h 47"/>
                <a:gd name="T28" fmla="*/ 14 w 22"/>
                <a:gd name="T29" fmla="*/ 0 h 47"/>
                <a:gd name="T30" fmla="*/ 14 w 22"/>
                <a:gd name="T31" fmla="*/ 5 h 47"/>
                <a:gd name="T32" fmla="*/ 19 w 22"/>
                <a:gd name="T33" fmla="*/ 9 h 47"/>
                <a:gd name="T34" fmla="*/ 22 w 22"/>
                <a:gd name="T35" fmla="*/ 15 h 47"/>
                <a:gd name="T36" fmla="*/ 18 w 22"/>
                <a:gd name="T37" fmla="*/ 23 h 47"/>
                <a:gd name="T38" fmla="*/ 11 w 22"/>
                <a:gd name="T39" fmla="*/ 26 h 47"/>
                <a:gd name="T40" fmla="*/ 7 w 22"/>
                <a:gd name="T41" fmla="*/ 26 h 47"/>
                <a:gd name="T42" fmla="*/ 6 w 22"/>
                <a:gd name="T43" fmla="*/ 29 h 47"/>
                <a:gd name="T44" fmla="*/ 11 w 22"/>
                <a:gd name="T45" fmla="*/ 35 h 47"/>
                <a:gd name="T46" fmla="*/ 16 w 22"/>
                <a:gd name="T47" fmla="*/ 35 h 47"/>
                <a:gd name="T48" fmla="*/ 6 w 22"/>
                <a:gd name="T49" fmla="*/ 16 h 47"/>
                <a:gd name="T50" fmla="*/ 11 w 22"/>
                <a:gd name="T51" fmla="*/ 21 h 47"/>
                <a:gd name="T52" fmla="*/ 16 w 22"/>
                <a:gd name="T53" fmla="*/ 16 h 47"/>
                <a:gd name="T54" fmla="*/ 16 w 22"/>
                <a:gd name="T55" fmla="*/ 14 h 47"/>
                <a:gd name="T56" fmla="*/ 11 w 22"/>
                <a:gd name="T57" fmla="*/ 9 h 47"/>
                <a:gd name="T58" fmla="*/ 6 w 22"/>
                <a:gd name="T59" fmla="*/ 14 h 47"/>
                <a:gd name="T60" fmla="*/ 6 w 22"/>
                <a:gd name="T61" fmla="*/ 1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 h="47">
                  <a:moveTo>
                    <a:pt x="16" y="35"/>
                  </a:moveTo>
                  <a:cubicBezTo>
                    <a:pt x="19" y="35"/>
                    <a:pt x="22" y="37"/>
                    <a:pt x="22" y="42"/>
                  </a:cubicBezTo>
                  <a:cubicBezTo>
                    <a:pt x="22" y="47"/>
                    <a:pt x="22" y="47"/>
                    <a:pt x="22" y="47"/>
                  </a:cubicBezTo>
                  <a:cubicBezTo>
                    <a:pt x="16" y="47"/>
                    <a:pt x="16" y="47"/>
                    <a:pt x="16" y="47"/>
                  </a:cubicBezTo>
                  <a:cubicBezTo>
                    <a:pt x="16" y="43"/>
                    <a:pt x="16" y="43"/>
                    <a:pt x="16" y="43"/>
                  </a:cubicBezTo>
                  <a:cubicBezTo>
                    <a:pt x="16" y="41"/>
                    <a:pt x="14" y="40"/>
                    <a:pt x="13" y="40"/>
                  </a:cubicBezTo>
                  <a:cubicBezTo>
                    <a:pt x="11" y="40"/>
                    <a:pt x="11" y="40"/>
                    <a:pt x="11" y="40"/>
                  </a:cubicBezTo>
                  <a:cubicBezTo>
                    <a:pt x="8" y="40"/>
                    <a:pt x="5" y="39"/>
                    <a:pt x="3" y="37"/>
                  </a:cubicBezTo>
                  <a:cubicBezTo>
                    <a:pt x="1" y="35"/>
                    <a:pt x="0" y="32"/>
                    <a:pt x="0" y="29"/>
                  </a:cubicBezTo>
                  <a:cubicBezTo>
                    <a:pt x="0" y="27"/>
                    <a:pt x="0" y="24"/>
                    <a:pt x="2" y="22"/>
                  </a:cubicBezTo>
                  <a:cubicBezTo>
                    <a:pt x="0" y="20"/>
                    <a:pt x="0" y="18"/>
                    <a:pt x="0" y="15"/>
                  </a:cubicBezTo>
                  <a:cubicBezTo>
                    <a:pt x="0" y="13"/>
                    <a:pt x="0" y="10"/>
                    <a:pt x="2" y="8"/>
                  </a:cubicBezTo>
                  <a:cubicBezTo>
                    <a:pt x="3" y="7"/>
                    <a:pt x="5" y="5"/>
                    <a:pt x="8" y="5"/>
                  </a:cubicBezTo>
                  <a:cubicBezTo>
                    <a:pt x="8" y="0"/>
                    <a:pt x="8" y="0"/>
                    <a:pt x="8" y="0"/>
                  </a:cubicBezTo>
                  <a:cubicBezTo>
                    <a:pt x="14" y="0"/>
                    <a:pt x="14" y="0"/>
                    <a:pt x="14" y="0"/>
                  </a:cubicBezTo>
                  <a:cubicBezTo>
                    <a:pt x="14" y="5"/>
                    <a:pt x="14" y="5"/>
                    <a:pt x="14" y="5"/>
                  </a:cubicBezTo>
                  <a:cubicBezTo>
                    <a:pt x="16" y="5"/>
                    <a:pt x="18" y="7"/>
                    <a:pt x="19" y="9"/>
                  </a:cubicBezTo>
                  <a:cubicBezTo>
                    <a:pt x="21" y="10"/>
                    <a:pt x="22" y="13"/>
                    <a:pt x="22" y="15"/>
                  </a:cubicBezTo>
                  <a:cubicBezTo>
                    <a:pt x="22" y="18"/>
                    <a:pt x="21" y="21"/>
                    <a:pt x="18" y="23"/>
                  </a:cubicBezTo>
                  <a:cubicBezTo>
                    <a:pt x="16" y="25"/>
                    <a:pt x="14" y="26"/>
                    <a:pt x="11" y="26"/>
                  </a:cubicBezTo>
                  <a:cubicBezTo>
                    <a:pt x="10" y="26"/>
                    <a:pt x="8" y="26"/>
                    <a:pt x="7" y="26"/>
                  </a:cubicBezTo>
                  <a:cubicBezTo>
                    <a:pt x="6" y="27"/>
                    <a:pt x="6" y="28"/>
                    <a:pt x="6" y="29"/>
                  </a:cubicBezTo>
                  <a:cubicBezTo>
                    <a:pt x="6" y="33"/>
                    <a:pt x="8" y="35"/>
                    <a:pt x="11" y="35"/>
                  </a:cubicBezTo>
                  <a:lnTo>
                    <a:pt x="16" y="35"/>
                  </a:lnTo>
                  <a:close/>
                  <a:moveTo>
                    <a:pt x="6" y="16"/>
                  </a:moveTo>
                  <a:cubicBezTo>
                    <a:pt x="6" y="19"/>
                    <a:pt x="8" y="21"/>
                    <a:pt x="11" y="21"/>
                  </a:cubicBezTo>
                  <a:cubicBezTo>
                    <a:pt x="13" y="21"/>
                    <a:pt x="16" y="19"/>
                    <a:pt x="16" y="16"/>
                  </a:cubicBezTo>
                  <a:cubicBezTo>
                    <a:pt x="16" y="14"/>
                    <a:pt x="16" y="14"/>
                    <a:pt x="16" y="14"/>
                  </a:cubicBezTo>
                  <a:cubicBezTo>
                    <a:pt x="15" y="11"/>
                    <a:pt x="13" y="9"/>
                    <a:pt x="11" y="9"/>
                  </a:cubicBezTo>
                  <a:cubicBezTo>
                    <a:pt x="8" y="9"/>
                    <a:pt x="6" y="11"/>
                    <a:pt x="6" y="14"/>
                  </a:cubicBezTo>
                  <a:lnTo>
                    <a:pt x="6" y="1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4" name="Freeform 45"/>
            <p:cNvSpPr>
              <a:spLocks noEditPoints="1"/>
            </p:cNvSpPr>
            <p:nvPr/>
          </p:nvSpPr>
          <p:spPr bwMode="auto">
            <a:xfrm>
              <a:off x="8766854" y="4873223"/>
              <a:ext cx="45359" cy="76544"/>
            </a:xfrm>
            <a:custGeom>
              <a:avLst/>
              <a:gdLst>
                <a:gd name="T0" fmla="*/ 6 w 22"/>
                <a:gd name="T1" fmla="*/ 21 h 37"/>
                <a:gd name="T2" fmla="*/ 6 w 22"/>
                <a:gd name="T3" fmla="*/ 26 h 37"/>
                <a:gd name="T4" fmla="*/ 11 w 22"/>
                <a:gd name="T5" fmla="*/ 32 h 37"/>
                <a:gd name="T6" fmla="*/ 15 w 22"/>
                <a:gd name="T7" fmla="*/ 26 h 37"/>
                <a:gd name="T8" fmla="*/ 22 w 22"/>
                <a:gd name="T9" fmla="*/ 26 h 37"/>
                <a:gd name="T10" fmla="*/ 18 w 22"/>
                <a:gd name="T11" fmla="*/ 34 h 37"/>
                <a:gd name="T12" fmla="*/ 11 w 22"/>
                <a:gd name="T13" fmla="*/ 37 h 37"/>
                <a:gd name="T14" fmla="*/ 3 w 22"/>
                <a:gd name="T15" fmla="*/ 34 h 37"/>
                <a:gd name="T16" fmla="*/ 0 w 22"/>
                <a:gd name="T17" fmla="*/ 26 h 37"/>
                <a:gd name="T18" fmla="*/ 0 w 22"/>
                <a:gd name="T19" fmla="*/ 11 h 37"/>
                <a:gd name="T20" fmla="*/ 3 w 22"/>
                <a:gd name="T21" fmla="*/ 3 h 37"/>
                <a:gd name="T22" fmla="*/ 11 w 22"/>
                <a:gd name="T23" fmla="*/ 0 h 37"/>
                <a:gd name="T24" fmla="*/ 19 w 22"/>
                <a:gd name="T25" fmla="*/ 3 h 37"/>
                <a:gd name="T26" fmla="*/ 22 w 22"/>
                <a:gd name="T27" fmla="*/ 11 h 37"/>
                <a:gd name="T28" fmla="*/ 22 w 22"/>
                <a:gd name="T29" fmla="*/ 21 h 37"/>
                <a:gd name="T30" fmla="*/ 6 w 22"/>
                <a:gd name="T31" fmla="*/ 21 h 37"/>
                <a:gd name="T32" fmla="*/ 6 w 22"/>
                <a:gd name="T33" fmla="*/ 15 h 37"/>
                <a:gd name="T34" fmla="*/ 16 w 22"/>
                <a:gd name="T35" fmla="*/ 15 h 37"/>
                <a:gd name="T36" fmla="*/ 16 w 22"/>
                <a:gd name="T37" fmla="*/ 11 h 37"/>
                <a:gd name="T38" fmla="*/ 11 w 22"/>
                <a:gd name="T39" fmla="*/ 5 h 37"/>
                <a:gd name="T40" fmla="*/ 6 w 22"/>
                <a:gd name="T41" fmla="*/ 11 h 37"/>
                <a:gd name="T42" fmla="*/ 6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6" y="21"/>
                  </a:moveTo>
                  <a:cubicBezTo>
                    <a:pt x="6" y="26"/>
                    <a:pt x="6" y="26"/>
                    <a:pt x="6" y="26"/>
                  </a:cubicBezTo>
                  <a:cubicBezTo>
                    <a:pt x="6" y="30"/>
                    <a:pt x="8" y="32"/>
                    <a:pt x="11" y="32"/>
                  </a:cubicBezTo>
                  <a:cubicBezTo>
                    <a:pt x="13" y="32"/>
                    <a:pt x="15" y="30"/>
                    <a:pt x="15" y="26"/>
                  </a:cubicBezTo>
                  <a:cubicBezTo>
                    <a:pt x="22" y="26"/>
                    <a:pt x="22" y="26"/>
                    <a:pt x="22" y="26"/>
                  </a:cubicBezTo>
                  <a:cubicBezTo>
                    <a:pt x="22" y="29"/>
                    <a:pt x="21"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21"/>
                    <a:pt x="22" y="21"/>
                    <a:pt x="22" y="21"/>
                  </a:cubicBezTo>
                  <a:lnTo>
                    <a:pt x="6" y="21"/>
                  </a:lnTo>
                  <a:close/>
                  <a:moveTo>
                    <a:pt x="6" y="15"/>
                  </a:moveTo>
                  <a:cubicBezTo>
                    <a:pt x="16" y="15"/>
                    <a:pt x="16" y="15"/>
                    <a:pt x="16" y="15"/>
                  </a:cubicBezTo>
                  <a:cubicBezTo>
                    <a:pt x="16" y="11"/>
                    <a:pt x="16" y="11"/>
                    <a:pt x="16" y="11"/>
                  </a:cubicBezTo>
                  <a:cubicBezTo>
                    <a:pt x="16" y="7"/>
                    <a:pt x="13" y="5"/>
                    <a:pt x="11" y="5"/>
                  </a:cubicBezTo>
                  <a:cubicBezTo>
                    <a:pt x="8" y="5"/>
                    <a:pt x="6" y="7"/>
                    <a:pt x="6" y="11"/>
                  </a:cubicBezTo>
                  <a:lnTo>
                    <a:pt x="6" y="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grpSp>
      <p:sp>
        <p:nvSpPr>
          <p:cNvPr id="98" name="Rectangle 97"/>
          <p:cNvSpPr/>
          <p:nvPr/>
        </p:nvSpPr>
        <p:spPr>
          <a:xfrm>
            <a:off x="-10024" y="1122948"/>
            <a:ext cx="9162045" cy="673767"/>
          </a:xfrm>
          <a:prstGeom prst="rect">
            <a:avLst/>
          </a:prstGeom>
          <a:solidFill>
            <a:schemeClr val="tx2"/>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cxnSp>
        <p:nvCxnSpPr>
          <p:cNvPr id="106" name="Straight Connector 105"/>
          <p:cNvCxnSpPr/>
          <p:nvPr/>
        </p:nvCxnSpPr>
        <p:spPr>
          <a:xfrm>
            <a:off x="-10024" y="1125956"/>
            <a:ext cx="915243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02" name="Rectangle 101"/>
          <p:cNvSpPr/>
          <p:nvPr/>
        </p:nvSpPr>
        <p:spPr>
          <a:xfrm>
            <a:off x="381574" y="1223211"/>
            <a:ext cx="6514344" cy="535531"/>
          </a:xfrm>
          <a:prstGeom prst="rect">
            <a:avLst/>
          </a:prstGeom>
        </p:spPr>
        <p:txBody>
          <a:bodyPr wrap="square">
            <a:spAutoFit/>
          </a:bodyPr>
          <a:lstStyle/>
          <a:p>
            <a:pPr>
              <a:lnSpc>
                <a:spcPct val="90000"/>
              </a:lnSpc>
              <a:spcAft>
                <a:spcPts val="600"/>
              </a:spcAft>
            </a:pP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CLIMATE CHANGE 2014: </a:t>
            </a:r>
            <a:endParaRPr lang="en-US" sz="28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3" name="Rectangle 102"/>
          <p:cNvSpPr/>
          <p:nvPr/>
        </p:nvSpPr>
        <p:spPr>
          <a:xfrm>
            <a:off x="377825" y="1812827"/>
            <a:ext cx="8509501" cy="480131"/>
          </a:xfrm>
          <a:prstGeom prst="rect">
            <a:avLst/>
          </a:prstGeom>
        </p:spPr>
        <p:txBody>
          <a:bodyPr wrap="square">
            <a:spAutoFit/>
          </a:bodyPr>
          <a:lstStyle/>
          <a:p>
            <a:pPr>
              <a:lnSpc>
                <a:spcPct val="90000"/>
              </a:lnSpc>
              <a:spcAft>
                <a:spcPts val="600"/>
              </a:spcAft>
            </a:pPr>
            <a:r>
              <a:rPr 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IMPACTS, ADAPTATION, </a:t>
            </a:r>
            <a:r>
              <a:rPr lang="en-US" sz="2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AND </a:t>
            </a:r>
            <a:r>
              <a:rPr 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VULNERABILITY</a:t>
            </a:r>
          </a:p>
        </p:txBody>
      </p:sp>
    </p:spTree>
    <p:extLst>
      <p:ext uri="{BB962C8B-B14F-4D97-AF65-F5344CB8AC3E}">
        <p14:creationId xmlns:p14="http://schemas.microsoft.com/office/powerpoint/2010/main" xmlns="" val="14357196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265" y="1588"/>
            <a:ext cx="9141883" cy="6856412"/>
          </a:xfrm>
          <a:prstGeom prst="rect">
            <a:avLst/>
          </a:prstGeom>
          <a:noFill/>
          <a:extLst>
            <a:ext uri="{909E8E84-426E-40DD-AFC4-6F175D3DCCD1}">
              <a14:hiddenFill xmlns:a14="http://schemas.microsoft.com/office/drawing/2010/main" xmlns="">
                <a:solidFill>
                  <a:srgbClr val="FFFFFF"/>
                </a:solidFill>
              </a14:hiddenFill>
            </a:ext>
          </a:extLst>
        </p:spPr>
      </p:pic>
      <p:sp>
        <p:nvSpPr>
          <p:cNvPr id="62" name="Rectangle 61"/>
          <p:cNvSpPr/>
          <p:nvPr/>
        </p:nvSpPr>
        <p:spPr>
          <a:xfrm>
            <a:off x="0" y="1588"/>
            <a:ext cx="9144001" cy="6856412"/>
          </a:xfrm>
          <a:prstGeom prst="rect">
            <a:avLst/>
          </a:prstGeom>
          <a:gradFill flip="none" rotWithShape="1">
            <a:gsLst>
              <a:gs pos="3333">
                <a:schemeClr val="tx1">
                  <a:alpha val="14000"/>
                </a:schemeClr>
              </a:gs>
              <a:gs pos="44000">
                <a:schemeClr val="tx1">
                  <a:alpha val="39000"/>
                </a:schemeClr>
              </a:gs>
              <a:gs pos="70000">
                <a:schemeClr val="tx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Verdana" panose="020B0604030504040204" pitchFamily="34" charset="0"/>
              <a:ea typeface="Verdana" panose="020B0604030504040204" pitchFamily="34" charset="0"/>
              <a:cs typeface="Verdana" panose="020B0604030504040204" pitchFamily="34" charset="0"/>
            </a:endParaRPr>
          </a:p>
        </p:txBody>
      </p:sp>
      <p:grpSp>
        <p:nvGrpSpPr>
          <p:cNvPr id="68" name="Group 67"/>
          <p:cNvGrpSpPr/>
          <p:nvPr/>
        </p:nvGrpSpPr>
        <p:grpSpPr>
          <a:xfrm>
            <a:off x="6734869" y="6172200"/>
            <a:ext cx="2077348" cy="423894"/>
            <a:chOff x="6575425" y="4506095"/>
            <a:chExt cx="2236788" cy="456429"/>
          </a:xfrm>
          <a:solidFill>
            <a:schemeClr val="bg1"/>
          </a:solidFill>
        </p:grpSpPr>
        <p:sp>
          <p:nvSpPr>
            <p:cNvPr id="69" name="Rectangle 5"/>
            <p:cNvSpPr>
              <a:spLocks noChangeArrowheads="1"/>
            </p:cNvSpPr>
            <p:nvPr/>
          </p:nvSpPr>
          <p:spPr bwMode="auto">
            <a:xfrm>
              <a:off x="6575425" y="4891650"/>
              <a:ext cx="8505" cy="56699"/>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0" name="Freeform 6"/>
            <p:cNvSpPr>
              <a:spLocks/>
            </p:cNvSpPr>
            <p:nvPr/>
          </p:nvSpPr>
          <p:spPr bwMode="auto">
            <a:xfrm>
              <a:off x="6606610" y="4891650"/>
              <a:ext cx="38272" cy="56699"/>
            </a:xfrm>
            <a:custGeom>
              <a:avLst/>
              <a:gdLst>
                <a:gd name="T0" fmla="*/ 0 w 27"/>
                <a:gd name="T1" fmla="*/ 0 h 40"/>
                <a:gd name="T2" fmla="*/ 6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1" name="Freeform 7"/>
            <p:cNvSpPr>
              <a:spLocks/>
            </p:cNvSpPr>
            <p:nvPr/>
          </p:nvSpPr>
          <p:spPr bwMode="auto">
            <a:xfrm>
              <a:off x="6663309" y="4891650"/>
              <a:ext cx="32603" cy="56699"/>
            </a:xfrm>
            <a:custGeom>
              <a:avLst/>
              <a:gdLst>
                <a:gd name="T0" fmla="*/ 9 w 23"/>
                <a:gd name="T1" fmla="*/ 5 h 40"/>
                <a:gd name="T2" fmla="*/ 0 w 23"/>
                <a:gd name="T3" fmla="*/ 5 h 40"/>
                <a:gd name="T4" fmla="*/ 0 w 23"/>
                <a:gd name="T5" fmla="*/ 0 h 40"/>
                <a:gd name="T6" fmla="*/ 23 w 23"/>
                <a:gd name="T7" fmla="*/ 0 h 40"/>
                <a:gd name="T8" fmla="*/ 23 w 23"/>
                <a:gd name="T9" fmla="*/ 5 h 40"/>
                <a:gd name="T10" fmla="*/ 15 w 23"/>
                <a:gd name="T11" fmla="*/ 5 h 40"/>
                <a:gd name="T12" fmla="*/ 15 w 23"/>
                <a:gd name="T13" fmla="*/ 40 h 40"/>
                <a:gd name="T14" fmla="*/ 9 w 23"/>
                <a:gd name="T15" fmla="*/ 40 h 40"/>
                <a:gd name="T16" fmla="*/ 9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9" y="5"/>
                  </a:moveTo>
                  <a:lnTo>
                    <a:pt x="0" y="5"/>
                  </a:lnTo>
                  <a:lnTo>
                    <a:pt x="0" y="0"/>
                  </a:lnTo>
                  <a:lnTo>
                    <a:pt x="23" y="0"/>
                  </a:lnTo>
                  <a:lnTo>
                    <a:pt x="23" y="5"/>
                  </a:lnTo>
                  <a:lnTo>
                    <a:pt x="15" y="5"/>
                  </a:lnTo>
                  <a:lnTo>
                    <a:pt x="15" y="40"/>
                  </a:lnTo>
                  <a:lnTo>
                    <a:pt x="9" y="40"/>
                  </a:lnTo>
                  <a:lnTo>
                    <a:pt x="9" y="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2" name="Freeform 8"/>
            <p:cNvSpPr>
              <a:spLocks/>
            </p:cNvSpPr>
            <p:nvPr/>
          </p:nvSpPr>
          <p:spPr bwMode="auto">
            <a:xfrm>
              <a:off x="6715755" y="4891650"/>
              <a:ext cx="26933" cy="56699"/>
            </a:xfrm>
            <a:custGeom>
              <a:avLst/>
              <a:gdLst>
                <a:gd name="T0" fmla="*/ 0 w 19"/>
                <a:gd name="T1" fmla="*/ 0 h 40"/>
                <a:gd name="T2" fmla="*/ 19 w 19"/>
                <a:gd name="T3" fmla="*/ 0 h 40"/>
                <a:gd name="T4" fmla="*/ 19 w 19"/>
                <a:gd name="T5" fmla="*/ 5 h 40"/>
                <a:gd name="T6" fmla="*/ 5 w 19"/>
                <a:gd name="T7" fmla="*/ 5 h 40"/>
                <a:gd name="T8" fmla="*/ 5 w 19"/>
                <a:gd name="T9" fmla="*/ 18 h 40"/>
                <a:gd name="T10" fmla="*/ 17 w 19"/>
                <a:gd name="T11" fmla="*/ 18 h 40"/>
                <a:gd name="T12" fmla="*/ 17 w 19"/>
                <a:gd name="T13" fmla="*/ 22 h 40"/>
                <a:gd name="T14" fmla="*/ 5 w 19"/>
                <a:gd name="T15" fmla="*/ 22 h 40"/>
                <a:gd name="T16" fmla="*/ 5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5" y="5"/>
                  </a:lnTo>
                  <a:lnTo>
                    <a:pt x="5" y="18"/>
                  </a:lnTo>
                  <a:lnTo>
                    <a:pt x="17" y="18"/>
                  </a:lnTo>
                  <a:lnTo>
                    <a:pt x="17" y="22"/>
                  </a:lnTo>
                  <a:lnTo>
                    <a:pt x="5" y="22"/>
                  </a:lnTo>
                  <a:lnTo>
                    <a:pt x="5" y="35"/>
                  </a:lnTo>
                  <a:lnTo>
                    <a:pt x="19" y="35"/>
                  </a:lnTo>
                  <a:lnTo>
                    <a:pt x="19"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3" name="Freeform 9"/>
            <p:cNvSpPr>
              <a:spLocks noEditPoints="1"/>
            </p:cNvSpPr>
            <p:nvPr/>
          </p:nvSpPr>
          <p:spPr bwMode="auto">
            <a:xfrm>
              <a:off x="6765368" y="4891650"/>
              <a:ext cx="32603" cy="56699"/>
            </a:xfrm>
            <a:custGeom>
              <a:avLst/>
              <a:gdLst>
                <a:gd name="T0" fmla="*/ 0 w 16"/>
                <a:gd name="T1" fmla="*/ 0 h 27"/>
                <a:gd name="T2" fmla="*/ 7 w 16"/>
                <a:gd name="T3" fmla="*/ 0 h 27"/>
                <a:gd name="T4" fmla="*/ 12 w 16"/>
                <a:gd name="T5" fmla="*/ 2 h 27"/>
                <a:gd name="T6" fmla="*/ 14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9" y="0"/>
                    <a:pt x="11" y="1"/>
                    <a:pt x="12" y="2"/>
                  </a:cubicBezTo>
                  <a:cubicBezTo>
                    <a:pt x="14" y="3"/>
                    <a:pt x="14" y="5"/>
                    <a:pt x="14" y="7"/>
                  </a:cubicBezTo>
                  <a:cubicBezTo>
                    <a:pt x="14" y="10"/>
                    <a:pt x="13" y="13"/>
                    <a:pt x="9" y="14"/>
                  </a:cubicBezTo>
                  <a:cubicBezTo>
                    <a:pt x="9" y="14"/>
                    <a:pt x="9" y="14"/>
                    <a:pt x="9" y="14"/>
                  </a:cubicBezTo>
                  <a:cubicBezTo>
                    <a:pt x="11" y="14"/>
                    <a:pt x="11"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9" y="12"/>
                    <a:pt x="11" y="10"/>
                    <a:pt x="11" y="7"/>
                  </a:cubicBezTo>
                  <a:cubicBezTo>
                    <a:pt x="11" y="4"/>
                    <a:pt x="9" y="3"/>
                    <a:pt x="6" y="3"/>
                  </a:cubicBezTo>
                  <a:cubicBezTo>
                    <a:pt x="3" y="3"/>
                    <a:pt x="3" y="3"/>
                    <a:pt x="3" y="3"/>
                  </a:cubicBezTo>
                  <a:lnTo>
                    <a:pt x="3" y="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4" name="Freeform 10"/>
            <p:cNvSpPr>
              <a:spLocks/>
            </p:cNvSpPr>
            <p:nvPr/>
          </p:nvSpPr>
          <p:spPr bwMode="auto">
            <a:xfrm>
              <a:off x="6814979" y="4891650"/>
              <a:ext cx="39690" cy="58116"/>
            </a:xfrm>
            <a:custGeom>
              <a:avLst/>
              <a:gdLst>
                <a:gd name="T0" fmla="*/ 19 w 19"/>
                <a:gd name="T1" fmla="*/ 26 h 28"/>
                <a:gd name="T2" fmla="*/ 12 w 19"/>
                <a:gd name="T3" fmla="*/ 28 h 28"/>
                <a:gd name="T4" fmla="*/ 0 w 19"/>
                <a:gd name="T5" fmla="*/ 14 h 28"/>
                <a:gd name="T6" fmla="*/ 12 w 19"/>
                <a:gd name="T7" fmla="*/ 0 h 28"/>
                <a:gd name="T8" fmla="*/ 19 w 19"/>
                <a:gd name="T9" fmla="*/ 1 h 28"/>
                <a:gd name="T10" fmla="*/ 19 w 19"/>
                <a:gd name="T11" fmla="*/ 4 h 28"/>
                <a:gd name="T12" fmla="*/ 12 w 19"/>
                <a:gd name="T13" fmla="*/ 3 h 28"/>
                <a:gd name="T14" fmla="*/ 4 w 19"/>
                <a:gd name="T15" fmla="*/ 13 h 28"/>
                <a:gd name="T16" fmla="*/ 12 w 19"/>
                <a:gd name="T17" fmla="*/ 25 h 28"/>
                <a:gd name="T18" fmla="*/ 16 w 19"/>
                <a:gd name="T19" fmla="*/ 24 h 28"/>
                <a:gd name="T20" fmla="*/ 16 w 19"/>
                <a:gd name="T21" fmla="*/ 15 h 28"/>
                <a:gd name="T22" fmla="*/ 11 w 19"/>
                <a:gd name="T23" fmla="*/ 15 h 28"/>
                <a:gd name="T24" fmla="*/ 11 w 19"/>
                <a:gd name="T25" fmla="*/ 12 h 28"/>
                <a:gd name="T26" fmla="*/ 19 w 19"/>
                <a:gd name="T27" fmla="*/ 12 h 28"/>
                <a:gd name="T28" fmla="*/ 19 w 19"/>
                <a:gd name="T29"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8">
                  <a:moveTo>
                    <a:pt x="19" y="26"/>
                  </a:moveTo>
                  <a:cubicBezTo>
                    <a:pt x="18" y="27"/>
                    <a:pt x="15" y="28"/>
                    <a:pt x="12" y="28"/>
                  </a:cubicBezTo>
                  <a:cubicBezTo>
                    <a:pt x="4" y="28"/>
                    <a:pt x="0" y="21"/>
                    <a:pt x="0" y="14"/>
                  </a:cubicBezTo>
                  <a:cubicBezTo>
                    <a:pt x="0" y="5"/>
                    <a:pt x="5" y="0"/>
                    <a:pt x="12" y="0"/>
                  </a:cubicBezTo>
                  <a:cubicBezTo>
                    <a:pt x="15" y="0"/>
                    <a:pt x="17" y="0"/>
                    <a:pt x="19" y="1"/>
                  </a:cubicBezTo>
                  <a:cubicBezTo>
                    <a:pt x="19" y="4"/>
                    <a:pt x="19" y="4"/>
                    <a:pt x="19" y="4"/>
                  </a:cubicBezTo>
                  <a:cubicBezTo>
                    <a:pt x="16" y="3"/>
                    <a:pt x="14" y="3"/>
                    <a:pt x="12" y="3"/>
                  </a:cubicBezTo>
                  <a:cubicBezTo>
                    <a:pt x="8" y="3"/>
                    <a:pt x="4" y="6"/>
                    <a:pt x="4" y="13"/>
                  </a:cubicBezTo>
                  <a:cubicBezTo>
                    <a:pt x="4" y="20"/>
                    <a:pt x="7" y="25"/>
                    <a:pt x="12" y="25"/>
                  </a:cubicBezTo>
                  <a:cubicBezTo>
                    <a:pt x="14" y="25"/>
                    <a:pt x="15" y="24"/>
                    <a:pt x="16" y="24"/>
                  </a:cubicBezTo>
                  <a:cubicBezTo>
                    <a:pt x="16" y="15"/>
                    <a:pt x="16" y="15"/>
                    <a:pt x="16" y="15"/>
                  </a:cubicBezTo>
                  <a:cubicBezTo>
                    <a:pt x="11" y="15"/>
                    <a:pt x="11" y="15"/>
                    <a:pt x="11" y="15"/>
                  </a:cubicBezTo>
                  <a:cubicBezTo>
                    <a:pt x="11" y="12"/>
                    <a:pt x="11" y="12"/>
                    <a:pt x="11" y="12"/>
                  </a:cubicBezTo>
                  <a:cubicBezTo>
                    <a:pt x="19" y="12"/>
                    <a:pt x="19" y="12"/>
                    <a:pt x="19" y="12"/>
                  </a:cubicBezTo>
                  <a:lnTo>
                    <a:pt x="19" y="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5" name="Freeform 11"/>
            <p:cNvSpPr>
              <a:spLocks noEditPoints="1"/>
            </p:cNvSpPr>
            <p:nvPr/>
          </p:nvSpPr>
          <p:spPr bwMode="auto">
            <a:xfrm>
              <a:off x="6875931" y="4891650"/>
              <a:ext cx="41107" cy="58116"/>
            </a:xfrm>
            <a:custGeom>
              <a:avLst/>
              <a:gdLst>
                <a:gd name="T0" fmla="*/ 11 w 20"/>
                <a:gd name="T1" fmla="*/ 0 h 28"/>
                <a:gd name="T2" fmla="*/ 20 w 20"/>
                <a:gd name="T3" fmla="*/ 13 h 28"/>
                <a:gd name="T4" fmla="*/ 10 w 20"/>
                <a:gd name="T5" fmla="*/ 28 h 28"/>
                <a:gd name="T6" fmla="*/ 0 w 20"/>
                <a:gd name="T7" fmla="*/ 14 h 28"/>
                <a:gd name="T8" fmla="*/ 11 w 20"/>
                <a:gd name="T9" fmla="*/ 0 h 28"/>
                <a:gd name="T10" fmla="*/ 10 w 20"/>
                <a:gd name="T11" fmla="*/ 25 h 28"/>
                <a:gd name="T12" fmla="*/ 17 w 20"/>
                <a:gd name="T13" fmla="*/ 13 h 28"/>
                <a:gd name="T14" fmla="*/ 11 w 20"/>
                <a:gd name="T15" fmla="*/ 3 h 28"/>
                <a:gd name="T16" fmla="*/ 4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1" y="0"/>
                  </a:moveTo>
                  <a:cubicBezTo>
                    <a:pt x="17" y="0"/>
                    <a:pt x="20" y="5"/>
                    <a:pt x="20" y="13"/>
                  </a:cubicBezTo>
                  <a:cubicBezTo>
                    <a:pt x="20" y="23"/>
                    <a:pt x="17" y="28"/>
                    <a:pt x="10" y="28"/>
                  </a:cubicBezTo>
                  <a:cubicBezTo>
                    <a:pt x="4" y="28"/>
                    <a:pt x="0" y="22"/>
                    <a:pt x="0" y="14"/>
                  </a:cubicBezTo>
                  <a:cubicBezTo>
                    <a:pt x="0" y="5"/>
                    <a:pt x="4" y="0"/>
                    <a:pt x="11" y="0"/>
                  </a:cubicBezTo>
                  <a:close/>
                  <a:moveTo>
                    <a:pt x="10" y="25"/>
                  </a:moveTo>
                  <a:cubicBezTo>
                    <a:pt x="14" y="25"/>
                    <a:pt x="17" y="22"/>
                    <a:pt x="17" y="13"/>
                  </a:cubicBezTo>
                  <a:cubicBezTo>
                    <a:pt x="17" y="8"/>
                    <a:pt x="15" y="3"/>
                    <a:pt x="11" y="3"/>
                  </a:cubicBezTo>
                  <a:cubicBezTo>
                    <a:pt x="7" y="3"/>
                    <a:pt x="4" y="6"/>
                    <a:pt x="4" y="14"/>
                  </a:cubicBezTo>
                  <a:cubicBezTo>
                    <a:pt x="4" y="19"/>
                    <a:pt x="6" y="25"/>
                    <a:pt x="10" y="2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6" name="Freeform 12"/>
            <p:cNvSpPr>
              <a:spLocks/>
            </p:cNvSpPr>
            <p:nvPr/>
          </p:nvSpPr>
          <p:spPr bwMode="auto">
            <a:xfrm>
              <a:off x="6931213" y="4891650"/>
              <a:ext cx="43942" cy="56699"/>
            </a:xfrm>
            <a:custGeom>
              <a:avLst/>
              <a:gdLst>
                <a:gd name="T0" fmla="*/ 0 w 31"/>
                <a:gd name="T1" fmla="*/ 0 h 40"/>
                <a:gd name="T2" fmla="*/ 6 w 31"/>
                <a:gd name="T3" fmla="*/ 0 h 40"/>
                <a:gd name="T4" fmla="*/ 15 w 31"/>
                <a:gd name="T5" fmla="*/ 33 h 40"/>
                <a:gd name="T6" fmla="*/ 16 w 31"/>
                <a:gd name="T7" fmla="*/ 33 h 40"/>
                <a:gd name="T8" fmla="*/ 25 w 31"/>
                <a:gd name="T9" fmla="*/ 0 h 40"/>
                <a:gd name="T10" fmla="*/ 31 w 31"/>
                <a:gd name="T11" fmla="*/ 0 h 40"/>
                <a:gd name="T12" fmla="*/ 18 w 31"/>
                <a:gd name="T13" fmla="*/ 40 h 40"/>
                <a:gd name="T14" fmla="*/ 13 w 31"/>
                <a:gd name="T15" fmla="*/ 40 h 40"/>
                <a:gd name="T16" fmla="*/ 0 w 31"/>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40">
                  <a:moveTo>
                    <a:pt x="0" y="0"/>
                  </a:moveTo>
                  <a:lnTo>
                    <a:pt x="6" y="0"/>
                  </a:lnTo>
                  <a:lnTo>
                    <a:pt x="15" y="33"/>
                  </a:lnTo>
                  <a:lnTo>
                    <a:pt x="16" y="33"/>
                  </a:lnTo>
                  <a:lnTo>
                    <a:pt x="25" y="0"/>
                  </a:lnTo>
                  <a:lnTo>
                    <a:pt x="31" y="0"/>
                  </a:lnTo>
                  <a:lnTo>
                    <a:pt x="18" y="40"/>
                  </a:lnTo>
                  <a:lnTo>
                    <a:pt x="13"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7" name="Freeform 13"/>
            <p:cNvSpPr>
              <a:spLocks/>
            </p:cNvSpPr>
            <p:nvPr/>
          </p:nvSpPr>
          <p:spPr bwMode="auto">
            <a:xfrm>
              <a:off x="6992165" y="4891650"/>
              <a:ext cx="28350" cy="56699"/>
            </a:xfrm>
            <a:custGeom>
              <a:avLst/>
              <a:gdLst>
                <a:gd name="T0" fmla="*/ 0 w 20"/>
                <a:gd name="T1" fmla="*/ 0 h 40"/>
                <a:gd name="T2" fmla="*/ 19 w 20"/>
                <a:gd name="T3" fmla="*/ 0 h 40"/>
                <a:gd name="T4" fmla="*/ 19 w 20"/>
                <a:gd name="T5" fmla="*/ 5 h 40"/>
                <a:gd name="T6" fmla="*/ 5 w 20"/>
                <a:gd name="T7" fmla="*/ 5 h 40"/>
                <a:gd name="T8" fmla="*/ 5 w 20"/>
                <a:gd name="T9" fmla="*/ 18 h 40"/>
                <a:gd name="T10" fmla="*/ 19 w 20"/>
                <a:gd name="T11" fmla="*/ 18 h 40"/>
                <a:gd name="T12" fmla="*/ 19 w 20"/>
                <a:gd name="T13" fmla="*/ 22 h 40"/>
                <a:gd name="T14" fmla="*/ 5 w 20"/>
                <a:gd name="T15" fmla="*/ 22 h 40"/>
                <a:gd name="T16" fmla="*/ 5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5" y="5"/>
                  </a:lnTo>
                  <a:lnTo>
                    <a:pt x="5" y="18"/>
                  </a:lnTo>
                  <a:lnTo>
                    <a:pt x="19" y="18"/>
                  </a:lnTo>
                  <a:lnTo>
                    <a:pt x="19" y="22"/>
                  </a:lnTo>
                  <a:lnTo>
                    <a:pt x="5" y="22"/>
                  </a:lnTo>
                  <a:lnTo>
                    <a:pt x="5" y="35"/>
                  </a:lnTo>
                  <a:lnTo>
                    <a:pt x="20" y="35"/>
                  </a:lnTo>
                  <a:lnTo>
                    <a:pt x="20"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8" name="Freeform 14"/>
            <p:cNvSpPr>
              <a:spLocks noEditPoints="1"/>
            </p:cNvSpPr>
            <p:nvPr/>
          </p:nvSpPr>
          <p:spPr bwMode="auto">
            <a:xfrm>
              <a:off x="7041776" y="4891650"/>
              <a:ext cx="32603" cy="56699"/>
            </a:xfrm>
            <a:custGeom>
              <a:avLst/>
              <a:gdLst>
                <a:gd name="T0" fmla="*/ 0 w 16"/>
                <a:gd name="T1" fmla="*/ 0 h 27"/>
                <a:gd name="T2" fmla="*/ 7 w 16"/>
                <a:gd name="T3" fmla="*/ 0 h 27"/>
                <a:gd name="T4" fmla="*/ 13 w 16"/>
                <a:gd name="T5" fmla="*/ 2 h 27"/>
                <a:gd name="T6" fmla="*/ 15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10" y="0"/>
                    <a:pt x="11" y="1"/>
                    <a:pt x="13" y="2"/>
                  </a:cubicBezTo>
                  <a:cubicBezTo>
                    <a:pt x="14" y="3"/>
                    <a:pt x="15" y="5"/>
                    <a:pt x="15" y="7"/>
                  </a:cubicBezTo>
                  <a:cubicBezTo>
                    <a:pt x="15" y="10"/>
                    <a:pt x="13" y="13"/>
                    <a:pt x="9" y="14"/>
                  </a:cubicBezTo>
                  <a:cubicBezTo>
                    <a:pt x="9" y="14"/>
                    <a:pt x="9" y="14"/>
                    <a:pt x="9" y="14"/>
                  </a:cubicBezTo>
                  <a:cubicBezTo>
                    <a:pt x="11" y="14"/>
                    <a:pt x="12"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10" y="12"/>
                    <a:pt x="11" y="10"/>
                    <a:pt x="11" y="7"/>
                  </a:cubicBezTo>
                  <a:cubicBezTo>
                    <a:pt x="11" y="4"/>
                    <a:pt x="9" y="3"/>
                    <a:pt x="6" y="3"/>
                  </a:cubicBezTo>
                  <a:cubicBezTo>
                    <a:pt x="3" y="3"/>
                    <a:pt x="3" y="3"/>
                    <a:pt x="3" y="3"/>
                  </a:cubicBezTo>
                  <a:lnTo>
                    <a:pt x="3" y="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9" name="Freeform 15"/>
            <p:cNvSpPr>
              <a:spLocks/>
            </p:cNvSpPr>
            <p:nvPr/>
          </p:nvSpPr>
          <p:spPr bwMode="auto">
            <a:xfrm>
              <a:off x="7092806" y="4891650"/>
              <a:ext cx="38272" cy="56699"/>
            </a:xfrm>
            <a:custGeom>
              <a:avLst/>
              <a:gdLst>
                <a:gd name="T0" fmla="*/ 0 w 27"/>
                <a:gd name="T1" fmla="*/ 0 h 40"/>
                <a:gd name="T2" fmla="*/ 8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8"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0" name="Freeform 16"/>
            <p:cNvSpPr>
              <a:spLocks/>
            </p:cNvSpPr>
            <p:nvPr/>
          </p:nvSpPr>
          <p:spPr bwMode="auto">
            <a:xfrm>
              <a:off x="7155175" y="4891650"/>
              <a:ext cx="51029" cy="56699"/>
            </a:xfrm>
            <a:custGeom>
              <a:avLst/>
              <a:gdLst>
                <a:gd name="T0" fmla="*/ 0 w 36"/>
                <a:gd name="T1" fmla="*/ 0 h 40"/>
                <a:gd name="T2" fmla="*/ 8 w 36"/>
                <a:gd name="T3" fmla="*/ 0 h 40"/>
                <a:gd name="T4" fmla="*/ 18 w 36"/>
                <a:gd name="T5" fmla="*/ 33 h 40"/>
                <a:gd name="T6" fmla="*/ 18 w 36"/>
                <a:gd name="T7" fmla="*/ 33 h 40"/>
                <a:gd name="T8" fmla="*/ 28 w 36"/>
                <a:gd name="T9" fmla="*/ 0 h 40"/>
                <a:gd name="T10" fmla="*/ 36 w 36"/>
                <a:gd name="T11" fmla="*/ 0 h 40"/>
                <a:gd name="T12" fmla="*/ 36 w 36"/>
                <a:gd name="T13" fmla="*/ 40 h 40"/>
                <a:gd name="T14" fmla="*/ 31 w 36"/>
                <a:gd name="T15" fmla="*/ 40 h 40"/>
                <a:gd name="T16" fmla="*/ 31 w 36"/>
                <a:gd name="T17" fmla="*/ 6 h 40"/>
                <a:gd name="T18" fmla="*/ 31 w 36"/>
                <a:gd name="T19" fmla="*/ 6 h 40"/>
                <a:gd name="T20" fmla="*/ 20 w 36"/>
                <a:gd name="T21" fmla="*/ 40 h 40"/>
                <a:gd name="T22" fmla="*/ 15 w 36"/>
                <a:gd name="T23" fmla="*/ 40 h 40"/>
                <a:gd name="T24" fmla="*/ 5 w 36"/>
                <a:gd name="T25" fmla="*/ 6 h 40"/>
                <a:gd name="T26" fmla="*/ 5 w 36"/>
                <a:gd name="T27" fmla="*/ 6 h 40"/>
                <a:gd name="T28" fmla="*/ 5 w 36"/>
                <a:gd name="T29" fmla="*/ 40 h 40"/>
                <a:gd name="T30" fmla="*/ 0 w 36"/>
                <a:gd name="T31" fmla="*/ 40 h 40"/>
                <a:gd name="T32" fmla="*/ 0 w 36"/>
                <a:gd name="T3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40">
                  <a:moveTo>
                    <a:pt x="0" y="0"/>
                  </a:moveTo>
                  <a:lnTo>
                    <a:pt x="8" y="0"/>
                  </a:lnTo>
                  <a:lnTo>
                    <a:pt x="18" y="33"/>
                  </a:lnTo>
                  <a:lnTo>
                    <a:pt x="18" y="33"/>
                  </a:lnTo>
                  <a:lnTo>
                    <a:pt x="28" y="0"/>
                  </a:lnTo>
                  <a:lnTo>
                    <a:pt x="36" y="0"/>
                  </a:lnTo>
                  <a:lnTo>
                    <a:pt x="36" y="40"/>
                  </a:lnTo>
                  <a:lnTo>
                    <a:pt x="31" y="40"/>
                  </a:lnTo>
                  <a:lnTo>
                    <a:pt x="31" y="6"/>
                  </a:lnTo>
                  <a:lnTo>
                    <a:pt x="31" y="6"/>
                  </a:lnTo>
                  <a:lnTo>
                    <a:pt x="20" y="40"/>
                  </a:lnTo>
                  <a:lnTo>
                    <a:pt x="15" y="40"/>
                  </a:lnTo>
                  <a:lnTo>
                    <a:pt x="5" y="6"/>
                  </a:lnTo>
                  <a:lnTo>
                    <a:pt x="5" y="6"/>
                  </a:lnTo>
                  <a:lnTo>
                    <a:pt x="5"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1" name="Freeform 17"/>
            <p:cNvSpPr>
              <a:spLocks/>
            </p:cNvSpPr>
            <p:nvPr/>
          </p:nvSpPr>
          <p:spPr bwMode="auto">
            <a:xfrm>
              <a:off x="7228884" y="4891650"/>
              <a:ext cx="28350" cy="56699"/>
            </a:xfrm>
            <a:custGeom>
              <a:avLst/>
              <a:gdLst>
                <a:gd name="T0" fmla="*/ 0 w 20"/>
                <a:gd name="T1" fmla="*/ 0 h 40"/>
                <a:gd name="T2" fmla="*/ 19 w 20"/>
                <a:gd name="T3" fmla="*/ 0 h 40"/>
                <a:gd name="T4" fmla="*/ 19 w 20"/>
                <a:gd name="T5" fmla="*/ 5 h 40"/>
                <a:gd name="T6" fmla="*/ 6 w 20"/>
                <a:gd name="T7" fmla="*/ 5 h 40"/>
                <a:gd name="T8" fmla="*/ 6 w 20"/>
                <a:gd name="T9" fmla="*/ 18 h 40"/>
                <a:gd name="T10" fmla="*/ 19 w 20"/>
                <a:gd name="T11" fmla="*/ 18 h 40"/>
                <a:gd name="T12" fmla="*/ 19 w 20"/>
                <a:gd name="T13" fmla="*/ 22 h 40"/>
                <a:gd name="T14" fmla="*/ 6 w 20"/>
                <a:gd name="T15" fmla="*/ 22 h 40"/>
                <a:gd name="T16" fmla="*/ 6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6" y="5"/>
                  </a:lnTo>
                  <a:lnTo>
                    <a:pt x="6" y="18"/>
                  </a:lnTo>
                  <a:lnTo>
                    <a:pt x="19" y="18"/>
                  </a:lnTo>
                  <a:lnTo>
                    <a:pt x="19" y="22"/>
                  </a:lnTo>
                  <a:lnTo>
                    <a:pt x="6" y="22"/>
                  </a:lnTo>
                  <a:lnTo>
                    <a:pt x="6" y="35"/>
                  </a:lnTo>
                  <a:lnTo>
                    <a:pt x="20" y="35"/>
                  </a:lnTo>
                  <a:lnTo>
                    <a:pt x="20"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2" name="Freeform 18"/>
            <p:cNvSpPr>
              <a:spLocks/>
            </p:cNvSpPr>
            <p:nvPr/>
          </p:nvSpPr>
          <p:spPr bwMode="auto">
            <a:xfrm>
              <a:off x="7278497" y="4891650"/>
              <a:ext cx="36855" cy="56699"/>
            </a:xfrm>
            <a:custGeom>
              <a:avLst/>
              <a:gdLst>
                <a:gd name="T0" fmla="*/ 0 w 26"/>
                <a:gd name="T1" fmla="*/ 0 h 40"/>
                <a:gd name="T2" fmla="*/ 6 w 26"/>
                <a:gd name="T3" fmla="*/ 0 h 40"/>
                <a:gd name="T4" fmla="*/ 20 w 26"/>
                <a:gd name="T5" fmla="*/ 34 h 40"/>
                <a:gd name="T6" fmla="*/ 20 w 26"/>
                <a:gd name="T7" fmla="*/ 34 h 40"/>
                <a:gd name="T8" fmla="*/ 20 w 26"/>
                <a:gd name="T9" fmla="*/ 0 h 40"/>
                <a:gd name="T10" fmla="*/ 26 w 26"/>
                <a:gd name="T11" fmla="*/ 0 h 40"/>
                <a:gd name="T12" fmla="*/ 26 w 26"/>
                <a:gd name="T13" fmla="*/ 40 h 40"/>
                <a:gd name="T14" fmla="*/ 19 w 26"/>
                <a:gd name="T15" fmla="*/ 40 h 40"/>
                <a:gd name="T16" fmla="*/ 4 w 26"/>
                <a:gd name="T17" fmla="*/ 8 h 40"/>
                <a:gd name="T18" fmla="*/ 4 w 26"/>
                <a:gd name="T19" fmla="*/ 8 h 40"/>
                <a:gd name="T20" fmla="*/ 4 w 26"/>
                <a:gd name="T21" fmla="*/ 40 h 40"/>
                <a:gd name="T22" fmla="*/ 0 w 26"/>
                <a:gd name="T23" fmla="*/ 40 h 40"/>
                <a:gd name="T24" fmla="*/ 0 w 26"/>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40">
                  <a:moveTo>
                    <a:pt x="0" y="0"/>
                  </a:moveTo>
                  <a:lnTo>
                    <a:pt x="6" y="0"/>
                  </a:lnTo>
                  <a:lnTo>
                    <a:pt x="20" y="34"/>
                  </a:lnTo>
                  <a:lnTo>
                    <a:pt x="20" y="34"/>
                  </a:lnTo>
                  <a:lnTo>
                    <a:pt x="20" y="0"/>
                  </a:lnTo>
                  <a:lnTo>
                    <a:pt x="26" y="0"/>
                  </a:lnTo>
                  <a:lnTo>
                    <a:pt x="26" y="40"/>
                  </a:lnTo>
                  <a:lnTo>
                    <a:pt x="19" y="40"/>
                  </a:lnTo>
                  <a:lnTo>
                    <a:pt x="4" y="8"/>
                  </a:lnTo>
                  <a:lnTo>
                    <a:pt x="4" y="8"/>
                  </a:lnTo>
                  <a:lnTo>
                    <a:pt x="4"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3" name="Freeform 19"/>
            <p:cNvSpPr>
              <a:spLocks/>
            </p:cNvSpPr>
            <p:nvPr/>
          </p:nvSpPr>
          <p:spPr bwMode="auto">
            <a:xfrm>
              <a:off x="7335196" y="4891650"/>
              <a:ext cx="32603" cy="56699"/>
            </a:xfrm>
            <a:custGeom>
              <a:avLst/>
              <a:gdLst>
                <a:gd name="T0" fmla="*/ 8 w 23"/>
                <a:gd name="T1" fmla="*/ 5 h 40"/>
                <a:gd name="T2" fmla="*/ 0 w 23"/>
                <a:gd name="T3" fmla="*/ 5 h 40"/>
                <a:gd name="T4" fmla="*/ 0 w 23"/>
                <a:gd name="T5" fmla="*/ 0 h 40"/>
                <a:gd name="T6" fmla="*/ 23 w 23"/>
                <a:gd name="T7" fmla="*/ 0 h 40"/>
                <a:gd name="T8" fmla="*/ 23 w 23"/>
                <a:gd name="T9" fmla="*/ 5 h 40"/>
                <a:gd name="T10" fmla="*/ 13 w 23"/>
                <a:gd name="T11" fmla="*/ 5 h 40"/>
                <a:gd name="T12" fmla="*/ 13 w 23"/>
                <a:gd name="T13" fmla="*/ 40 h 40"/>
                <a:gd name="T14" fmla="*/ 8 w 23"/>
                <a:gd name="T15" fmla="*/ 40 h 40"/>
                <a:gd name="T16" fmla="*/ 8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8" y="5"/>
                  </a:moveTo>
                  <a:lnTo>
                    <a:pt x="0" y="5"/>
                  </a:lnTo>
                  <a:lnTo>
                    <a:pt x="0" y="0"/>
                  </a:lnTo>
                  <a:lnTo>
                    <a:pt x="23" y="0"/>
                  </a:lnTo>
                  <a:lnTo>
                    <a:pt x="23" y="5"/>
                  </a:lnTo>
                  <a:lnTo>
                    <a:pt x="13" y="5"/>
                  </a:lnTo>
                  <a:lnTo>
                    <a:pt x="13" y="40"/>
                  </a:lnTo>
                  <a:lnTo>
                    <a:pt x="8" y="40"/>
                  </a:lnTo>
                  <a:lnTo>
                    <a:pt x="8" y="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4" name="Freeform 20"/>
            <p:cNvSpPr>
              <a:spLocks noEditPoints="1"/>
            </p:cNvSpPr>
            <p:nvPr/>
          </p:nvSpPr>
          <p:spPr bwMode="auto">
            <a:xfrm>
              <a:off x="7376302" y="4891650"/>
              <a:ext cx="45359" cy="56699"/>
            </a:xfrm>
            <a:custGeom>
              <a:avLst/>
              <a:gdLst>
                <a:gd name="T0" fmla="*/ 19 w 32"/>
                <a:gd name="T1" fmla="*/ 0 h 40"/>
                <a:gd name="T2" fmla="*/ 32 w 32"/>
                <a:gd name="T3" fmla="*/ 40 h 40"/>
                <a:gd name="T4" fmla="*/ 28 w 32"/>
                <a:gd name="T5" fmla="*/ 40 h 40"/>
                <a:gd name="T6" fmla="*/ 23 w 32"/>
                <a:gd name="T7" fmla="*/ 30 h 40"/>
                <a:gd name="T8" fmla="*/ 9 w 32"/>
                <a:gd name="T9" fmla="*/ 30 h 40"/>
                <a:gd name="T10" fmla="*/ 6 w 32"/>
                <a:gd name="T11" fmla="*/ 40 h 40"/>
                <a:gd name="T12" fmla="*/ 0 w 32"/>
                <a:gd name="T13" fmla="*/ 40 h 40"/>
                <a:gd name="T14" fmla="*/ 13 w 32"/>
                <a:gd name="T15" fmla="*/ 0 h 40"/>
                <a:gd name="T16" fmla="*/ 19 w 32"/>
                <a:gd name="T17" fmla="*/ 0 h 40"/>
                <a:gd name="T18" fmla="*/ 22 w 32"/>
                <a:gd name="T19" fmla="*/ 25 h 40"/>
                <a:gd name="T20" fmla="*/ 16 w 32"/>
                <a:gd name="T21" fmla="*/ 6 h 40"/>
                <a:gd name="T22" fmla="*/ 16 w 32"/>
                <a:gd name="T23" fmla="*/ 6 h 40"/>
                <a:gd name="T24" fmla="*/ 10 w 32"/>
                <a:gd name="T25" fmla="*/ 25 h 40"/>
                <a:gd name="T26" fmla="*/ 22 w 32"/>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40">
                  <a:moveTo>
                    <a:pt x="19" y="0"/>
                  </a:moveTo>
                  <a:lnTo>
                    <a:pt x="32" y="40"/>
                  </a:lnTo>
                  <a:lnTo>
                    <a:pt x="28" y="40"/>
                  </a:lnTo>
                  <a:lnTo>
                    <a:pt x="23" y="30"/>
                  </a:lnTo>
                  <a:lnTo>
                    <a:pt x="9" y="30"/>
                  </a:lnTo>
                  <a:lnTo>
                    <a:pt x="6" y="40"/>
                  </a:lnTo>
                  <a:lnTo>
                    <a:pt x="0" y="40"/>
                  </a:lnTo>
                  <a:lnTo>
                    <a:pt x="13" y="0"/>
                  </a:lnTo>
                  <a:lnTo>
                    <a:pt x="19" y="0"/>
                  </a:lnTo>
                  <a:close/>
                  <a:moveTo>
                    <a:pt x="22" y="25"/>
                  </a:moveTo>
                  <a:lnTo>
                    <a:pt x="16" y="6"/>
                  </a:lnTo>
                  <a:lnTo>
                    <a:pt x="16" y="6"/>
                  </a:lnTo>
                  <a:lnTo>
                    <a:pt x="10" y="25"/>
                  </a:lnTo>
                  <a:lnTo>
                    <a:pt x="22" y="2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5" name="Freeform 21"/>
            <p:cNvSpPr>
              <a:spLocks/>
            </p:cNvSpPr>
            <p:nvPr/>
          </p:nvSpPr>
          <p:spPr bwMode="auto">
            <a:xfrm>
              <a:off x="7440090"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6" name="Freeform 22"/>
            <p:cNvSpPr>
              <a:spLocks noEditPoints="1"/>
            </p:cNvSpPr>
            <p:nvPr/>
          </p:nvSpPr>
          <p:spPr bwMode="auto">
            <a:xfrm>
              <a:off x="7515216" y="4891650"/>
              <a:ext cx="29768" cy="56699"/>
            </a:xfrm>
            <a:custGeom>
              <a:avLst/>
              <a:gdLst>
                <a:gd name="T0" fmla="*/ 0 w 14"/>
                <a:gd name="T1" fmla="*/ 0 h 27"/>
                <a:gd name="T2" fmla="*/ 6 w 14"/>
                <a:gd name="T3" fmla="*/ 0 h 27"/>
                <a:gd name="T4" fmla="*/ 12 w 14"/>
                <a:gd name="T5" fmla="*/ 2 h 27"/>
                <a:gd name="T6" fmla="*/ 14 w 14"/>
                <a:gd name="T7" fmla="*/ 8 h 27"/>
                <a:gd name="T8" fmla="*/ 6 w 14"/>
                <a:gd name="T9" fmla="*/ 16 h 27"/>
                <a:gd name="T10" fmla="*/ 3 w 14"/>
                <a:gd name="T11" fmla="*/ 16 h 27"/>
                <a:gd name="T12" fmla="*/ 3 w 14"/>
                <a:gd name="T13" fmla="*/ 27 h 27"/>
                <a:gd name="T14" fmla="*/ 0 w 14"/>
                <a:gd name="T15" fmla="*/ 27 h 27"/>
                <a:gd name="T16" fmla="*/ 0 w 14"/>
                <a:gd name="T17" fmla="*/ 0 h 27"/>
                <a:gd name="T18" fmla="*/ 3 w 14"/>
                <a:gd name="T19" fmla="*/ 13 h 27"/>
                <a:gd name="T20" fmla="*/ 5 w 14"/>
                <a:gd name="T21" fmla="*/ 13 h 27"/>
                <a:gd name="T22" fmla="*/ 11 w 14"/>
                <a:gd name="T23" fmla="*/ 8 h 27"/>
                <a:gd name="T24" fmla="*/ 5 w 14"/>
                <a:gd name="T25" fmla="*/ 3 h 27"/>
                <a:gd name="T26" fmla="*/ 3 w 14"/>
                <a:gd name="T27" fmla="*/ 3 h 27"/>
                <a:gd name="T28" fmla="*/ 3 w 14"/>
                <a:gd name="T29"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7">
                  <a:moveTo>
                    <a:pt x="0" y="0"/>
                  </a:moveTo>
                  <a:cubicBezTo>
                    <a:pt x="6" y="0"/>
                    <a:pt x="6" y="0"/>
                    <a:pt x="6" y="0"/>
                  </a:cubicBezTo>
                  <a:cubicBezTo>
                    <a:pt x="9" y="0"/>
                    <a:pt x="11" y="1"/>
                    <a:pt x="12" y="2"/>
                  </a:cubicBezTo>
                  <a:cubicBezTo>
                    <a:pt x="14" y="4"/>
                    <a:pt x="14" y="5"/>
                    <a:pt x="14" y="8"/>
                  </a:cubicBezTo>
                  <a:cubicBezTo>
                    <a:pt x="14" y="13"/>
                    <a:pt x="11" y="16"/>
                    <a:pt x="6" y="16"/>
                  </a:cubicBezTo>
                  <a:cubicBezTo>
                    <a:pt x="3" y="16"/>
                    <a:pt x="3" y="16"/>
                    <a:pt x="3" y="16"/>
                  </a:cubicBezTo>
                  <a:cubicBezTo>
                    <a:pt x="3" y="27"/>
                    <a:pt x="3" y="27"/>
                    <a:pt x="3" y="27"/>
                  </a:cubicBezTo>
                  <a:cubicBezTo>
                    <a:pt x="0" y="27"/>
                    <a:pt x="0" y="27"/>
                    <a:pt x="0" y="27"/>
                  </a:cubicBezTo>
                  <a:lnTo>
                    <a:pt x="0" y="0"/>
                  </a:lnTo>
                  <a:close/>
                  <a:moveTo>
                    <a:pt x="3" y="13"/>
                  </a:moveTo>
                  <a:cubicBezTo>
                    <a:pt x="5" y="13"/>
                    <a:pt x="5" y="13"/>
                    <a:pt x="5" y="13"/>
                  </a:cubicBezTo>
                  <a:cubicBezTo>
                    <a:pt x="9" y="13"/>
                    <a:pt x="11" y="11"/>
                    <a:pt x="11" y="8"/>
                  </a:cubicBezTo>
                  <a:cubicBezTo>
                    <a:pt x="11" y="4"/>
                    <a:pt x="9" y="3"/>
                    <a:pt x="5" y="3"/>
                  </a:cubicBezTo>
                  <a:cubicBezTo>
                    <a:pt x="3" y="3"/>
                    <a:pt x="3" y="3"/>
                    <a:pt x="3" y="3"/>
                  </a:cubicBezTo>
                  <a:lnTo>
                    <a:pt x="3" y="1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7" name="Freeform 23"/>
            <p:cNvSpPr>
              <a:spLocks noEditPoints="1"/>
            </p:cNvSpPr>
            <p:nvPr/>
          </p:nvSpPr>
          <p:spPr bwMode="auto">
            <a:xfrm>
              <a:off x="7556323" y="4891650"/>
              <a:ext cx="43942" cy="56699"/>
            </a:xfrm>
            <a:custGeom>
              <a:avLst/>
              <a:gdLst>
                <a:gd name="T0" fmla="*/ 18 w 31"/>
                <a:gd name="T1" fmla="*/ 0 h 40"/>
                <a:gd name="T2" fmla="*/ 31 w 31"/>
                <a:gd name="T3" fmla="*/ 40 h 40"/>
                <a:gd name="T4" fmla="*/ 27 w 31"/>
                <a:gd name="T5" fmla="*/ 40 h 40"/>
                <a:gd name="T6" fmla="*/ 24 w 31"/>
                <a:gd name="T7" fmla="*/ 30 h 40"/>
                <a:gd name="T8" fmla="*/ 8 w 31"/>
                <a:gd name="T9" fmla="*/ 30 h 40"/>
                <a:gd name="T10" fmla="*/ 5 w 31"/>
                <a:gd name="T11" fmla="*/ 40 h 40"/>
                <a:gd name="T12" fmla="*/ 0 w 31"/>
                <a:gd name="T13" fmla="*/ 40 h 40"/>
                <a:gd name="T14" fmla="*/ 14 w 31"/>
                <a:gd name="T15" fmla="*/ 0 h 40"/>
                <a:gd name="T16" fmla="*/ 18 w 31"/>
                <a:gd name="T17" fmla="*/ 0 h 40"/>
                <a:gd name="T18" fmla="*/ 22 w 31"/>
                <a:gd name="T19" fmla="*/ 25 h 40"/>
                <a:gd name="T20" fmla="*/ 15 w 31"/>
                <a:gd name="T21" fmla="*/ 6 h 40"/>
                <a:gd name="T22" fmla="*/ 15 w 31"/>
                <a:gd name="T23" fmla="*/ 6 h 40"/>
                <a:gd name="T24" fmla="*/ 9 w 31"/>
                <a:gd name="T25" fmla="*/ 25 h 40"/>
                <a:gd name="T26" fmla="*/ 22 w 31"/>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40">
                  <a:moveTo>
                    <a:pt x="18" y="0"/>
                  </a:moveTo>
                  <a:lnTo>
                    <a:pt x="31" y="40"/>
                  </a:lnTo>
                  <a:lnTo>
                    <a:pt x="27" y="40"/>
                  </a:lnTo>
                  <a:lnTo>
                    <a:pt x="24" y="30"/>
                  </a:lnTo>
                  <a:lnTo>
                    <a:pt x="8" y="30"/>
                  </a:lnTo>
                  <a:lnTo>
                    <a:pt x="5" y="40"/>
                  </a:lnTo>
                  <a:lnTo>
                    <a:pt x="0" y="40"/>
                  </a:lnTo>
                  <a:lnTo>
                    <a:pt x="14" y="0"/>
                  </a:lnTo>
                  <a:lnTo>
                    <a:pt x="18" y="0"/>
                  </a:lnTo>
                  <a:close/>
                  <a:moveTo>
                    <a:pt x="22" y="25"/>
                  </a:moveTo>
                  <a:lnTo>
                    <a:pt x="15" y="6"/>
                  </a:lnTo>
                  <a:lnTo>
                    <a:pt x="15" y="6"/>
                  </a:lnTo>
                  <a:lnTo>
                    <a:pt x="9" y="25"/>
                  </a:lnTo>
                  <a:lnTo>
                    <a:pt x="22" y="2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8" name="Freeform 24"/>
            <p:cNvSpPr>
              <a:spLocks/>
            </p:cNvSpPr>
            <p:nvPr/>
          </p:nvSpPr>
          <p:spPr bwMode="auto">
            <a:xfrm>
              <a:off x="7618692"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9" name="Freeform 25"/>
            <p:cNvSpPr>
              <a:spLocks/>
            </p:cNvSpPr>
            <p:nvPr/>
          </p:nvSpPr>
          <p:spPr bwMode="auto">
            <a:xfrm>
              <a:off x="7679644" y="4891650"/>
              <a:ext cx="26933" cy="56699"/>
            </a:xfrm>
            <a:custGeom>
              <a:avLst/>
              <a:gdLst>
                <a:gd name="T0" fmla="*/ 0 w 19"/>
                <a:gd name="T1" fmla="*/ 0 h 40"/>
                <a:gd name="T2" fmla="*/ 19 w 19"/>
                <a:gd name="T3" fmla="*/ 0 h 40"/>
                <a:gd name="T4" fmla="*/ 19 w 19"/>
                <a:gd name="T5" fmla="*/ 5 h 40"/>
                <a:gd name="T6" fmla="*/ 6 w 19"/>
                <a:gd name="T7" fmla="*/ 5 h 40"/>
                <a:gd name="T8" fmla="*/ 6 w 19"/>
                <a:gd name="T9" fmla="*/ 18 h 40"/>
                <a:gd name="T10" fmla="*/ 18 w 19"/>
                <a:gd name="T11" fmla="*/ 18 h 40"/>
                <a:gd name="T12" fmla="*/ 18 w 19"/>
                <a:gd name="T13" fmla="*/ 22 h 40"/>
                <a:gd name="T14" fmla="*/ 6 w 19"/>
                <a:gd name="T15" fmla="*/ 22 h 40"/>
                <a:gd name="T16" fmla="*/ 6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6" y="5"/>
                  </a:lnTo>
                  <a:lnTo>
                    <a:pt x="6" y="18"/>
                  </a:lnTo>
                  <a:lnTo>
                    <a:pt x="18" y="18"/>
                  </a:lnTo>
                  <a:lnTo>
                    <a:pt x="18" y="22"/>
                  </a:lnTo>
                  <a:lnTo>
                    <a:pt x="6" y="22"/>
                  </a:lnTo>
                  <a:lnTo>
                    <a:pt x="6" y="35"/>
                  </a:lnTo>
                  <a:lnTo>
                    <a:pt x="19" y="35"/>
                  </a:lnTo>
                  <a:lnTo>
                    <a:pt x="19"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0" name="Freeform 26"/>
            <p:cNvSpPr>
              <a:spLocks/>
            </p:cNvSpPr>
            <p:nvPr/>
          </p:nvSpPr>
          <p:spPr bwMode="auto">
            <a:xfrm>
              <a:off x="7729256"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1" name="Freeform 27"/>
            <p:cNvSpPr>
              <a:spLocks noEditPoints="1"/>
            </p:cNvSpPr>
            <p:nvPr/>
          </p:nvSpPr>
          <p:spPr bwMode="auto">
            <a:xfrm>
              <a:off x="7801547" y="4891650"/>
              <a:ext cx="42524" cy="58116"/>
            </a:xfrm>
            <a:custGeom>
              <a:avLst/>
              <a:gdLst>
                <a:gd name="T0" fmla="*/ 10 w 20"/>
                <a:gd name="T1" fmla="*/ 0 h 28"/>
                <a:gd name="T2" fmla="*/ 20 w 20"/>
                <a:gd name="T3" fmla="*/ 13 h 28"/>
                <a:gd name="T4" fmla="*/ 10 w 20"/>
                <a:gd name="T5" fmla="*/ 28 h 28"/>
                <a:gd name="T6" fmla="*/ 0 w 20"/>
                <a:gd name="T7" fmla="*/ 14 h 28"/>
                <a:gd name="T8" fmla="*/ 10 w 20"/>
                <a:gd name="T9" fmla="*/ 0 h 28"/>
                <a:gd name="T10" fmla="*/ 10 w 20"/>
                <a:gd name="T11" fmla="*/ 25 h 28"/>
                <a:gd name="T12" fmla="*/ 16 w 20"/>
                <a:gd name="T13" fmla="*/ 13 h 28"/>
                <a:gd name="T14" fmla="*/ 10 w 20"/>
                <a:gd name="T15" fmla="*/ 3 h 28"/>
                <a:gd name="T16" fmla="*/ 3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0" y="0"/>
                  </a:moveTo>
                  <a:cubicBezTo>
                    <a:pt x="16" y="0"/>
                    <a:pt x="20" y="5"/>
                    <a:pt x="20" y="13"/>
                  </a:cubicBezTo>
                  <a:cubicBezTo>
                    <a:pt x="20" y="23"/>
                    <a:pt x="16" y="28"/>
                    <a:pt x="10" y="28"/>
                  </a:cubicBezTo>
                  <a:cubicBezTo>
                    <a:pt x="3" y="28"/>
                    <a:pt x="0" y="22"/>
                    <a:pt x="0" y="14"/>
                  </a:cubicBezTo>
                  <a:cubicBezTo>
                    <a:pt x="0" y="5"/>
                    <a:pt x="3" y="0"/>
                    <a:pt x="10" y="0"/>
                  </a:cubicBezTo>
                  <a:close/>
                  <a:moveTo>
                    <a:pt x="10" y="25"/>
                  </a:moveTo>
                  <a:cubicBezTo>
                    <a:pt x="13" y="25"/>
                    <a:pt x="16" y="22"/>
                    <a:pt x="16" y="13"/>
                  </a:cubicBezTo>
                  <a:cubicBezTo>
                    <a:pt x="16" y="8"/>
                    <a:pt x="14" y="3"/>
                    <a:pt x="10" y="3"/>
                  </a:cubicBezTo>
                  <a:cubicBezTo>
                    <a:pt x="6" y="3"/>
                    <a:pt x="3" y="6"/>
                    <a:pt x="3" y="14"/>
                  </a:cubicBezTo>
                  <a:cubicBezTo>
                    <a:pt x="3" y="19"/>
                    <a:pt x="5" y="25"/>
                    <a:pt x="10" y="2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2" name="Freeform 28"/>
            <p:cNvSpPr>
              <a:spLocks/>
            </p:cNvSpPr>
            <p:nvPr/>
          </p:nvSpPr>
          <p:spPr bwMode="auto">
            <a:xfrm>
              <a:off x="7863917"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3" name="Freeform 29"/>
            <p:cNvSpPr>
              <a:spLocks noEditPoints="1"/>
            </p:cNvSpPr>
            <p:nvPr/>
          </p:nvSpPr>
          <p:spPr bwMode="auto">
            <a:xfrm>
              <a:off x="8257977" y="4506095"/>
              <a:ext cx="45359" cy="286332"/>
            </a:xfrm>
            <a:custGeom>
              <a:avLst/>
              <a:gdLst>
                <a:gd name="T0" fmla="*/ 11 w 22"/>
                <a:gd name="T1" fmla="*/ 0 h 138"/>
                <a:gd name="T2" fmla="*/ 22 w 22"/>
                <a:gd name="T3" fmla="*/ 11 h 138"/>
                <a:gd name="T4" fmla="*/ 11 w 22"/>
                <a:gd name="T5" fmla="*/ 22 h 138"/>
                <a:gd name="T6" fmla="*/ 0 w 22"/>
                <a:gd name="T7" fmla="*/ 11 h 138"/>
                <a:gd name="T8" fmla="*/ 11 w 22"/>
                <a:gd name="T9" fmla="*/ 0 h 138"/>
                <a:gd name="T10" fmla="*/ 2 w 22"/>
                <a:gd name="T11" fmla="*/ 32 h 138"/>
                <a:gd name="T12" fmla="*/ 20 w 22"/>
                <a:gd name="T13" fmla="*/ 32 h 138"/>
                <a:gd name="T14" fmla="*/ 20 w 22"/>
                <a:gd name="T15" fmla="*/ 138 h 138"/>
                <a:gd name="T16" fmla="*/ 2 w 22"/>
                <a:gd name="T17" fmla="*/ 138 h 138"/>
                <a:gd name="T18" fmla="*/ 2 w 22"/>
                <a:gd name="T19" fmla="*/ 3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38">
                  <a:moveTo>
                    <a:pt x="11" y="0"/>
                  </a:moveTo>
                  <a:cubicBezTo>
                    <a:pt x="17" y="0"/>
                    <a:pt x="22" y="5"/>
                    <a:pt x="22" y="11"/>
                  </a:cubicBezTo>
                  <a:cubicBezTo>
                    <a:pt x="22" y="17"/>
                    <a:pt x="17" y="22"/>
                    <a:pt x="11" y="22"/>
                  </a:cubicBezTo>
                  <a:cubicBezTo>
                    <a:pt x="5" y="22"/>
                    <a:pt x="0" y="17"/>
                    <a:pt x="0" y="11"/>
                  </a:cubicBezTo>
                  <a:cubicBezTo>
                    <a:pt x="0" y="5"/>
                    <a:pt x="5" y="0"/>
                    <a:pt x="11" y="0"/>
                  </a:cubicBezTo>
                  <a:close/>
                  <a:moveTo>
                    <a:pt x="2" y="32"/>
                  </a:moveTo>
                  <a:cubicBezTo>
                    <a:pt x="20" y="32"/>
                    <a:pt x="20" y="32"/>
                    <a:pt x="20" y="32"/>
                  </a:cubicBezTo>
                  <a:cubicBezTo>
                    <a:pt x="20" y="138"/>
                    <a:pt x="20" y="138"/>
                    <a:pt x="20" y="138"/>
                  </a:cubicBezTo>
                  <a:cubicBezTo>
                    <a:pt x="2" y="138"/>
                    <a:pt x="2" y="138"/>
                    <a:pt x="2" y="138"/>
                  </a:cubicBezTo>
                  <a:lnTo>
                    <a:pt x="2" y="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4" name="Freeform 30"/>
            <p:cNvSpPr>
              <a:spLocks noEditPoints="1"/>
            </p:cNvSpPr>
            <p:nvPr/>
          </p:nvSpPr>
          <p:spPr bwMode="auto">
            <a:xfrm>
              <a:off x="8335939" y="4568463"/>
              <a:ext cx="137496" cy="267904"/>
            </a:xfrm>
            <a:custGeom>
              <a:avLst/>
              <a:gdLst>
                <a:gd name="T0" fmla="*/ 66 w 66"/>
                <a:gd name="T1" fmla="*/ 78 h 129"/>
                <a:gd name="T2" fmla="*/ 56 w 66"/>
                <a:gd name="T3" fmla="*/ 102 h 129"/>
                <a:gd name="T4" fmla="*/ 35 w 66"/>
                <a:gd name="T5" fmla="*/ 111 h 129"/>
                <a:gd name="T6" fmla="*/ 18 w 66"/>
                <a:gd name="T7" fmla="*/ 106 h 129"/>
                <a:gd name="T8" fmla="*/ 18 w 66"/>
                <a:gd name="T9" fmla="*/ 129 h 129"/>
                <a:gd name="T10" fmla="*/ 0 w 66"/>
                <a:gd name="T11" fmla="*/ 129 h 129"/>
                <a:gd name="T12" fmla="*/ 0 w 66"/>
                <a:gd name="T13" fmla="*/ 33 h 129"/>
                <a:gd name="T14" fmla="*/ 10 w 66"/>
                <a:gd name="T15" fmla="*/ 9 h 129"/>
                <a:gd name="T16" fmla="*/ 33 w 66"/>
                <a:gd name="T17" fmla="*/ 0 h 129"/>
                <a:gd name="T18" fmla="*/ 56 w 66"/>
                <a:gd name="T19" fmla="*/ 9 h 129"/>
                <a:gd name="T20" fmla="*/ 66 w 66"/>
                <a:gd name="T21" fmla="*/ 33 h 129"/>
                <a:gd name="T22" fmla="*/ 66 w 66"/>
                <a:gd name="T23" fmla="*/ 78 h 129"/>
                <a:gd name="T24" fmla="*/ 18 w 66"/>
                <a:gd name="T25" fmla="*/ 78 h 129"/>
                <a:gd name="T26" fmla="*/ 33 w 66"/>
                <a:gd name="T27" fmla="*/ 95 h 129"/>
                <a:gd name="T28" fmla="*/ 47 w 66"/>
                <a:gd name="T29" fmla="*/ 78 h 129"/>
                <a:gd name="T30" fmla="*/ 47 w 66"/>
                <a:gd name="T31" fmla="*/ 33 h 129"/>
                <a:gd name="T32" fmla="*/ 33 w 66"/>
                <a:gd name="T33" fmla="*/ 16 h 129"/>
                <a:gd name="T34" fmla="*/ 18 w 66"/>
                <a:gd name="T35" fmla="*/ 33 h 129"/>
                <a:gd name="T36" fmla="*/ 18 w 66"/>
                <a:gd name="T37" fmla="*/ 7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29">
                  <a:moveTo>
                    <a:pt x="66" y="78"/>
                  </a:moveTo>
                  <a:cubicBezTo>
                    <a:pt x="66" y="88"/>
                    <a:pt x="63" y="96"/>
                    <a:pt x="56" y="102"/>
                  </a:cubicBezTo>
                  <a:cubicBezTo>
                    <a:pt x="50" y="108"/>
                    <a:pt x="43" y="111"/>
                    <a:pt x="35" y="111"/>
                  </a:cubicBezTo>
                  <a:cubicBezTo>
                    <a:pt x="29" y="111"/>
                    <a:pt x="23" y="109"/>
                    <a:pt x="18" y="106"/>
                  </a:cubicBezTo>
                  <a:cubicBezTo>
                    <a:pt x="18" y="129"/>
                    <a:pt x="18" y="129"/>
                    <a:pt x="18" y="129"/>
                  </a:cubicBezTo>
                  <a:cubicBezTo>
                    <a:pt x="0" y="129"/>
                    <a:pt x="0" y="129"/>
                    <a:pt x="0" y="129"/>
                  </a:cubicBezTo>
                  <a:cubicBezTo>
                    <a:pt x="0" y="33"/>
                    <a:pt x="0" y="33"/>
                    <a:pt x="0" y="33"/>
                  </a:cubicBezTo>
                  <a:cubicBezTo>
                    <a:pt x="0" y="23"/>
                    <a:pt x="3" y="15"/>
                    <a:pt x="10" y="9"/>
                  </a:cubicBezTo>
                  <a:cubicBezTo>
                    <a:pt x="16" y="3"/>
                    <a:pt x="24" y="0"/>
                    <a:pt x="33" y="0"/>
                  </a:cubicBezTo>
                  <a:cubicBezTo>
                    <a:pt x="42" y="0"/>
                    <a:pt x="50" y="3"/>
                    <a:pt x="56" y="9"/>
                  </a:cubicBezTo>
                  <a:cubicBezTo>
                    <a:pt x="63" y="15"/>
                    <a:pt x="66" y="23"/>
                    <a:pt x="66" y="33"/>
                  </a:cubicBezTo>
                  <a:lnTo>
                    <a:pt x="66" y="78"/>
                  </a:lnTo>
                  <a:close/>
                  <a:moveTo>
                    <a:pt x="18" y="78"/>
                  </a:moveTo>
                  <a:cubicBezTo>
                    <a:pt x="18" y="90"/>
                    <a:pt x="25" y="95"/>
                    <a:pt x="33" y="95"/>
                  </a:cubicBezTo>
                  <a:cubicBezTo>
                    <a:pt x="41" y="95"/>
                    <a:pt x="47" y="90"/>
                    <a:pt x="47" y="78"/>
                  </a:cubicBezTo>
                  <a:cubicBezTo>
                    <a:pt x="47" y="33"/>
                    <a:pt x="47" y="33"/>
                    <a:pt x="47" y="33"/>
                  </a:cubicBezTo>
                  <a:cubicBezTo>
                    <a:pt x="47" y="21"/>
                    <a:pt x="41" y="16"/>
                    <a:pt x="33" y="16"/>
                  </a:cubicBezTo>
                  <a:cubicBezTo>
                    <a:pt x="25" y="16"/>
                    <a:pt x="18" y="21"/>
                    <a:pt x="18" y="33"/>
                  </a:cubicBezTo>
                  <a:lnTo>
                    <a:pt x="18" y="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5" name="Freeform 31"/>
            <p:cNvSpPr>
              <a:spLocks/>
            </p:cNvSpPr>
            <p:nvPr/>
          </p:nvSpPr>
          <p:spPr bwMode="auto">
            <a:xfrm>
              <a:off x="8504619" y="4568463"/>
              <a:ext cx="137496" cy="229632"/>
            </a:xfrm>
            <a:custGeom>
              <a:avLst/>
              <a:gdLst>
                <a:gd name="T0" fmla="*/ 66 w 66"/>
                <a:gd name="T1" fmla="*/ 78 h 111"/>
                <a:gd name="T2" fmla="*/ 57 w 66"/>
                <a:gd name="T3" fmla="*/ 102 h 111"/>
                <a:gd name="T4" fmla="*/ 33 w 66"/>
                <a:gd name="T5" fmla="*/ 111 h 111"/>
                <a:gd name="T6" fmla="*/ 10 w 66"/>
                <a:gd name="T7" fmla="*/ 102 h 111"/>
                <a:gd name="T8" fmla="*/ 0 w 66"/>
                <a:gd name="T9" fmla="*/ 78 h 111"/>
                <a:gd name="T10" fmla="*/ 0 w 66"/>
                <a:gd name="T11" fmla="*/ 33 h 111"/>
                <a:gd name="T12" fmla="*/ 10 w 66"/>
                <a:gd name="T13" fmla="*/ 9 h 111"/>
                <a:gd name="T14" fmla="*/ 33 w 66"/>
                <a:gd name="T15" fmla="*/ 0 h 111"/>
                <a:gd name="T16" fmla="*/ 57 w 66"/>
                <a:gd name="T17" fmla="*/ 9 h 111"/>
                <a:gd name="T18" fmla="*/ 66 w 66"/>
                <a:gd name="T19" fmla="*/ 33 h 111"/>
                <a:gd name="T20" fmla="*/ 66 w 66"/>
                <a:gd name="T21" fmla="*/ 35 h 111"/>
                <a:gd name="T22" fmla="*/ 48 w 66"/>
                <a:gd name="T23" fmla="*/ 35 h 111"/>
                <a:gd name="T24" fmla="*/ 48 w 66"/>
                <a:gd name="T25" fmla="*/ 33 h 111"/>
                <a:gd name="T26" fmla="*/ 33 w 66"/>
                <a:gd name="T27" fmla="*/ 16 h 111"/>
                <a:gd name="T28" fmla="*/ 19 w 66"/>
                <a:gd name="T29" fmla="*/ 33 h 111"/>
                <a:gd name="T30" fmla="*/ 19 w 66"/>
                <a:gd name="T31" fmla="*/ 78 h 111"/>
                <a:gd name="T32" fmla="*/ 33 w 66"/>
                <a:gd name="T33" fmla="*/ 95 h 111"/>
                <a:gd name="T34" fmla="*/ 48 w 66"/>
                <a:gd name="T35" fmla="*/ 78 h 111"/>
                <a:gd name="T36" fmla="*/ 48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3" y="96"/>
                    <a:pt x="57" y="102"/>
                  </a:cubicBezTo>
                  <a:cubicBezTo>
                    <a:pt x="50" y="108"/>
                    <a:pt x="42" y="111"/>
                    <a:pt x="33" y="111"/>
                  </a:cubicBezTo>
                  <a:cubicBezTo>
                    <a:pt x="24" y="111"/>
                    <a:pt x="17" y="108"/>
                    <a:pt x="10" y="102"/>
                  </a:cubicBezTo>
                  <a:cubicBezTo>
                    <a:pt x="4" y="96"/>
                    <a:pt x="0" y="88"/>
                    <a:pt x="0" y="78"/>
                  </a:cubicBezTo>
                  <a:cubicBezTo>
                    <a:pt x="0" y="33"/>
                    <a:pt x="0" y="33"/>
                    <a:pt x="0" y="33"/>
                  </a:cubicBezTo>
                  <a:cubicBezTo>
                    <a:pt x="0" y="23"/>
                    <a:pt x="4" y="15"/>
                    <a:pt x="10" y="9"/>
                  </a:cubicBezTo>
                  <a:cubicBezTo>
                    <a:pt x="17" y="3"/>
                    <a:pt x="24" y="0"/>
                    <a:pt x="33" y="0"/>
                  </a:cubicBezTo>
                  <a:cubicBezTo>
                    <a:pt x="42" y="0"/>
                    <a:pt x="50" y="3"/>
                    <a:pt x="57" y="9"/>
                  </a:cubicBezTo>
                  <a:cubicBezTo>
                    <a:pt x="63" y="15"/>
                    <a:pt x="66" y="23"/>
                    <a:pt x="66" y="33"/>
                  </a:cubicBezTo>
                  <a:cubicBezTo>
                    <a:pt x="66" y="35"/>
                    <a:pt x="66" y="35"/>
                    <a:pt x="66" y="35"/>
                  </a:cubicBezTo>
                  <a:cubicBezTo>
                    <a:pt x="48" y="35"/>
                    <a:pt x="48" y="35"/>
                    <a:pt x="48" y="35"/>
                  </a:cubicBezTo>
                  <a:cubicBezTo>
                    <a:pt x="48" y="33"/>
                    <a:pt x="48" y="33"/>
                    <a:pt x="48" y="33"/>
                  </a:cubicBezTo>
                  <a:cubicBezTo>
                    <a:pt x="48" y="21"/>
                    <a:pt x="42" y="16"/>
                    <a:pt x="33" y="16"/>
                  </a:cubicBezTo>
                  <a:cubicBezTo>
                    <a:pt x="25" y="16"/>
                    <a:pt x="19" y="21"/>
                    <a:pt x="19" y="33"/>
                  </a:cubicBezTo>
                  <a:cubicBezTo>
                    <a:pt x="19" y="78"/>
                    <a:pt x="19" y="78"/>
                    <a:pt x="19" y="78"/>
                  </a:cubicBezTo>
                  <a:cubicBezTo>
                    <a:pt x="19" y="90"/>
                    <a:pt x="25" y="95"/>
                    <a:pt x="33" y="95"/>
                  </a:cubicBezTo>
                  <a:cubicBezTo>
                    <a:pt x="42" y="95"/>
                    <a:pt x="48" y="90"/>
                    <a:pt x="48" y="78"/>
                  </a:cubicBezTo>
                  <a:cubicBezTo>
                    <a:pt x="48" y="67"/>
                    <a:pt x="48" y="67"/>
                    <a:pt x="48" y="67"/>
                  </a:cubicBezTo>
                  <a:cubicBezTo>
                    <a:pt x="66" y="67"/>
                    <a:pt x="66" y="67"/>
                    <a:pt x="66" y="67"/>
                  </a:cubicBezTo>
                  <a:lnTo>
                    <a:pt x="66" y="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6" name="Freeform 32"/>
            <p:cNvSpPr>
              <a:spLocks/>
            </p:cNvSpPr>
            <p:nvPr/>
          </p:nvSpPr>
          <p:spPr bwMode="auto">
            <a:xfrm>
              <a:off x="8674717" y="4568463"/>
              <a:ext cx="137496" cy="229632"/>
            </a:xfrm>
            <a:custGeom>
              <a:avLst/>
              <a:gdLst>
                <a:gd name="T0" fmla="*/ 66 w 66"/>
                <a:gd name="T1" fmla="*/ 78 h 111"/>
                <a:gd name="T2" fmla="*/ 56 w 66"/>
                <a:gd name="T3" fmla="*/ 102 h 111"/>
                <a:gd name="T4" fmla="*/ 33 w 66"/>
                <a:gd name="T5" fmla="*/ 111 h 111"/>
                <a:gd name="T6" fmla="*/ 9 w 66"/>
                <a:gd name="T7" fmla="*/ 102 h 111"/>
                <a:gd name="T8" fmla="*/ 0 w 66"/>
                <a:gd name="T9" fmla="*/ 78 h 111"/>
                <a:gd name="T10" fmla="*/ 0 w 66"/>
                <a:gd name="T11" fmla="*/ 33 h 111"/>
                <a:gd name="T12" fmla="*/ 9 w 66"/>
                <a:gd name="T13" fmla="*/ 9 h 111"/>
                <a:gd name="T14" fmla="*/ 33 w 66"/>
                <a:gd name="T15" fmla="*/ 0 h 111"/>
                <a:gd name="T16" fmla="*/ 56 w 66"/>
                <a:gd name="T17" fmla="*/ 9 h 111"/>
                <a:gd name="T18" fmla="*/ 66 w 66"/>
                <a:gd name="T19" fmla="*/ 33 h 111"/>
                <a:gd name="T20" fmla="*/ 66 w 66"/>
                <a:gd name="T21" fmla="*/ 35 h 111"/>
                <a:gd name="T22" fmla="*/ 47 w 66"/>
                <a:gd name="T23" fmla="*/ 35 h 111"/>
                <a:gd name="T24" fmla="*/ 47 w 66"/>
                <a:gd name="T25" fmla="*/ 33 h 111"/>
                <a:gd name="T26" fmla="*/ 33 w 66"/>
                <a:gd name="T27" fmla="*/ 16 h 111"/>
                <a:gd name="T28" fmla="*/ 18 w 66"/>
                <a:gd name="T29" fmla="*/ 33 h 111"/>
                <a:gd name="T30" fmla="*/ 18 w 66"/>
                <a:gd name="T31" fmla="*/ 78 h 111"/>
                <a:gd name="T32" fmla="*/ 33 w 66"/>
                <a:gd name="T33" fmla="*/ 95 h 111"/>
                <a:gd name="T34" fmla="*/ 47 w 66"/>
                <a:gd name="T35" fmla="*/ 78 h 111"/>
                <a:gd name="T36" fmla="*/ 47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2" y="96"/>
                    <a:pt x="56" y="102"/>
                  </a:cubicBezTo>
                  <a:cubicBezTo>
                    <a:pt x="49" y="108"/>
                    <a:pt x="42" y="111"/>
                    <a:pt x="33" y="111"/>
                  </a:cubicBezTo>
                  <a:cubicBezTo>
                    <a:pt x="24" y="111"/>
                    <a:pt x="16" y="108"/>
                    <a:pt x="9" y="102"/>
                  </a:cubicBezTo>
                  <a:cubicBezTo>
                    <a:pt x="3" y="96"/>
                    <a:pt x="0" y="88"/>
                    <a:pt x="0" y="78"/>
                  </a:cubicBezTo>
                  <a:cubicBezTo>
                    <a:pt x="0" y="33"/>
                    <a:pt x="0" y="33"/>
                    <a:pt x="0" y="33"/>
                  </a:cubicBezTo>
                  <a:cubicBezTo>
                    <a:pt x="0" y="23"/>
                    <a:pt x="3" y="15"/>
                    <a:pt x="9" y="9"/>
                  </a:cubicBezTo>
                  <a:cubicBezTo>
                    <a:pt x="16" y="3"/>
                    <a:pt x="24" y="0"/>
                    <a:pt x="33" y="0"/>
                  </a:cubicBezTo>
                  <a:cubicBezTo>
                    <a:pt x="42" y="0"/>
                    <a:pt x="49" y="3"/>
                    <a:pt x="56" y="9"/>
                  </a:cubicBezTo>
                  <a:cubicBezTo>
                    <a:pt x="62" y="15"/>
                    <a:pt x="66" y="23"/>
                    <a:pt x="66" y="33"/>
                  </a:cubicBezTo>
                  <a:cubicBezTo>
                    <a:pt x="66" y="35"/>
                    <a:pt x="66" y="35"/>
                    <a:pt x="66" y="35"/>
                  </a:cubicBezTo>
                  <a:cubicBezTo>
                    <a:pt x="47" y="35"/>
                    <a:pt x="47" y="35"/>
                    <a:pt x="47" y="35"/>
                  </a:cubicBezTo>
                  <a:cubicBezTo>
                    <a:pt x="47" y="33"/>
                    <a:pt x="47" y="33"/>
                    <a:pt x="47" y="33"/>
                  </a:cubicBezTo>
                  <a:cubicBezTo>
                    <a:pt x="47" y="21"/>
                    <a:pt x="41" y="16"/>
                    <a:pt x="33" y="16"/>
                  </a:cubicBezTo>
                  <a:cubicBezTo>
                    <a:pt x="24" y="16"/>
                    <a:pt x="18" y="21"/>
                    <a:pt x="18" y="33"/>
                  </a:cubicBezTo>
                  <a:cubicBezTo>
                    <a:pt x="18" y="78"/>
                    <a:pt x="18" y="78"/>
                    <a:pt x="18" y="78"/>
                  </a:cubicBezTo>
                  <a:cubicBezTo>
                    <a:pt x="18" y="90"/>
                    <a:pt x="24" y="95"/>
                    <a:pt x="33" y="95"/>
                  </a:cubicBezTo>
                  <a:cubicBezTo>
                    <a:pt x="41" y="95"/>
                    <a:pt x="47" y="90"/>
                    <a:pt x="47" y="78"/>
                  </a:cubicBezTo>
                  <a:cubicBezTo>
                    <a:pt x="47" y="67"/>
                    <a:pt x="47" y="67"/>
                    <a:pt x="47" y="67"/>
                  </a:cubicBezTo>
                  <a:cubicBezTo>
                    <a:pt x="66" y="67"/>
                    <a:pt x="66" y="67"/>
                    <a:pt x="66" y="67"/>
                  </a:cubicBezTo>
                  <a:lnTo>
                    <a:pt x="66" y="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7" name="Freeform 33"/>
            <p:cNvSpPr>
              <a:spLocks/>
            </p:cNvSpPr>
            <p:nvPr/>
          </p:nvSpPr>
          <p:spPr bwMode="auto">
            <a:xfrm>
              <a:off x="7968810" y="4873223"/>
              <a:ext cx="45359" cy="76544"/>
            </a:xfrm>
            <a:custGeom>
              <a:avLst/>
              <a:gdLst>
                <a:gd name="T0" fmla="*/ 22 w 22"/>
                <a:gd name="T1" fmla="*/ 26 h 37"/>
                <a:gd name="T2" fmla="*/ 19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9 w 22"/>
                <a:gd name="T17" fmla="*/ 3 h 37"/>
                <a:gd name="T18" fmla="*/ 22 w 22"/>
                <a:gd name="T19" fmla="*/ 11 h 37"/>
                <a:gd name="T20" fmla="*/ 22 w 22"/>
                <a:gd name="T21" fmla="*/ 12 h 37"/>
                <a:gd name="T22" fmla="*/ 16 w 22"/>
                <a:gd name="T23" fmla="*/ 12 h 37"/>
                <a:gd name="T24" fmla="*/ 16 w 22"/>
                <a:gd name="T25" fmla="*/ 11 h 37"/>
                <a:gd name="T26" fmla="*/ 11 w 22"/>
                <a:gd name="T27" fmla="*/ 5 h 37"/>
                <a:gd name="T28" fmla="*/ 6 w 22"/>
                <a:gd name="T29" fmla="*/ 11 h 37"/>
                <a:gd name="T30" fmla="*/ 6 w 22"/>
                <a:gd name="T31" fmla="*/ 26 h 37"/>
                <a:gd name="T32" fmla="*/ 11 w 22"/>
                <a:gd name="T33" fmla="*/ 32 h 37"/>
                <a:gd name="T34" fmla="*/ 16 w 22"/>
                <a:gd name="T35" fmla="*/ 26 h 37"/>
                <a:gd name="T36" fmla="*/ 16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1" y="32"/>
                    <a:pt x="19"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12"/>
                    <a:pt x="22" y="12"/>
                    <a:pt x="22" y="12"/>
                  </a:cubicBezTo>
                  <a:cubicBezTo>
                    <a:pt x="16" y="12"/>
                    <a:pt x="16" y="12"/>
                    <a:pt x="16" y="12"/>
                  </a:cubicBezTo>
                  <a:cubicBezTo>
                    <a:pt x="16" y="11"/>
                    <a:pt x="16" y="11"/>
                    <a:pt x="16" y="11"/>
                  </a:cubicBezTo>
                  <a:cubicBezTo>
                    <a:pt x="16" y="7"/>
                    <a:pt x="13" y="5"/>
                    <a:pt x="11" y="5"/>
                  </a:cubicBezTo>
                  <a:cubicBezTo>
                    <a:pt x="8" y="5"/>
                    <a:pt x="6" y="7"/>
                    <a:pt x="6" y="11"/>
                  </a:cubicBezTo>
                  <a:cubicBezTo>
                    <a:pt x="6" y="26"/>
                    <a:pt x="6" y="26"/>
                    <a:pt x="6" y="26"/>
                  </a:cubicBezTo>
                  <a:cubicBezTo>
                    <a:pt x="6" y="30"/>
                    <a:pt x="8" y="32"/>
                    <a:pt x="11" y="32"/>
                  </a:cubicBezTo>
                  <a:cubicBezTo>
                    <a:pt x="13" y="32"/>
                    <a:pt x="16" y="30"/>
                    <a:pt x="16" y="26"/>
                  </a:cubicBezTo>
                  <a:cubicBezTo>
                    <a:pt x="16" y="22"/>
                    <a:pt x="16" y="22"/>
                    <a:pt x="16" y="22"/>
                  </a:cubicBezTo>
                  <a:cubicBezTo>
                    <a:pt x="22" y="22"/>
                    <a:pt x="22" y="22"/>
                    <a:pt x="22" y="22"/>
                  </a:cubicBezTo>
                  <a:lnTo>
                    <a:pt x="22" y="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8" name="Rectangle 34"/>
            <p:cNvSpPr>
              <a:spLocks noChangeArrowheads="1"/>
            </p:cNvSpPr>
            <p:nvPr/>
          </p:nvSpPr>
          <p:spPr bwMode="auto">
            <a:xfrm>
              <a:off x="8035432" y="4854795"/>
              <a:ext cx="11340" cy="93554"/>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9" name="Freeform 35"/>
            <p:cNvSpPr>
              <a:spLocks noEditPoints="1"/>
            </p:cNvSpPr>
            <p:nvPr/>
          </p:nvSpPr>
          <p:spPr bwMode="auto">
            <a:xfrm>
              <a:off x="8068034" y="4851960"/>
              <a:ext cx="17010" cy="96389"/>
            </a:xfrm>
            <a:custGeom>
              <a:avLst/>
              <a:gdLst>
                <a:gd name="T0" fmla="*/ 4 w 8"/>
                <a:gd name="T1" fmla="*/ 0 h 46"/>
                <a:gd name="T2" fmla="*/ 8 w 8"/>
                <a:gd name="T3" fmla="*/ 4 h 46"/>
                <a:gd name="T4" fmla="*/ 4 w 8"/>
                <a:gd name="T5" fmla="*/ 8 h 46"/>
                <a:gd name="T6" fmla="*/ 0 w 8"/>
                <a:gd name="T7" fmla="*/ 4 h 46"/>
                <a:gd name="T8" fmla="*/ 4 w 8"/>
                <a:gd name="T9" fmla="*/ 0 h 46"/>
                <a:gd name="T10" fmla="*/ 1 w 8"/>
                <a:gd name="T11" fmla="*/ 11 h 46"/>
                <a:gd name="T12" fmla="*/ 7 w 8"/>
                <a:gd name="T13" fmla="*/ 11 h 46"/>
                <a:gd name="T14" fmla="*/ 7 w 8"/>
                <a:gd name="T15" fmla="*/ 46 h 46"/>
                <a:gd name="T16" fmla="*/ 1 w 8"/>
                <a:gd name="T17" fmla="*/ 46 h 46"/>
                <a:gd name="T18" fmla="*/ 1 w 8"/>
                <a:gd name="T19"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46">
                  <a:moveTo>
                    <a:pt x="4" y="0"/>
                  </a:moveTo>
                  <a:cubicBezTo>
                    <a:pt x="6" y="0"/>
                    <a:pt x="8" y="2"/>
                    <a:pt x="8" y="4"/>
                  </a:cubicBezTo>
                  <a:cubicBezTo>
                    <a:pt x="8" y="6"/>
                    <a:pt x="6" y="8"/>
                    <a:pt x="4" y="8"/>
                  </a:cubicBezTo>
                  <a:cubicBezTo>
                    <a:pt x="2" y="8"/>
                    <a:pt x="0" y="6"/>
                    <a:pt x="0" y="4"/>
                  </a:cubicBezTo>
                  <a:cubicBezTo>
                    <a:pt x="0" y="2"/>
                    <a:pt x="2" y="0"/>
                    <a:pt x="4" y="0"/>
                  </a:cubicBezTo>
                  <a:close/>
                  <a:moveTo>
                    <a:pt x="1" y="11"/>
                  </a:moveTo>
                  <a:cubicBezTo>
                    <a:pt x="7" y="11"/>
                    <a:pt x="7" y="11"/>
                    <a:pt x="7" y="11"/>
                  </a:cubicBezTo>
                  <a:cubicBezTo>
                    <a:pt x="7" y="46"/>
                    <a:pt x="7" y="46"/>
                    <a:pt x="7" y="46"/>
                  </a:cubicBezTo>
                  <a:cubicBezTo>
                    <a:pt x="1" y="46"/>
                    <a:pt x="1" y="46"/>
                    <a:pt x="1" y="46"/>
                  </a:cubicBezTo>
                  <a:lnTo>
                    <a:pt x="1" y="1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00" name="Freeform 36"/>
            <p:cNvSpPr>
              <a:spLocks/>
            </p:cNvSpPr>
            <p:nvPr/>
          </p:nvSpPr>
          <p:spPr bwMode="auto">
            <a:xfrm>
              <a:off x="8106307" y="4873223"/>
              <a:ext cx="77962" cy="75126"/>
            </a:xfrm>
            <a:custGeom>
              <a:avLst/>
              <a:gdLst>
                <a:gd name="T0" fmla="*/ 0 w 38"/>
                <a:gd name="T1" fmla="*/ 36 h 36"/>
                <a:gd name="T2" fmla="*/ 0 w 38"/>
                <a:gd name="T3" fmla="*/ 11 h 36"/>
                <a:gd name="T4" fmla="*/ 3 w 38"/>
                <a:gd name="T5" fmla="*/ 3 h 36"/>
                <a:gd name="T6" fmla="*/ 11 w 38"/>
                <a:gd name="T7" fmla="*/ 0 h 36"/>
                <a:gd name="T8" fmla="*/ 19 w 38"/>
                <a:gd name="T9" fmla="*/ 4 h 36"/>
                <a:gd name="T10" fmla="*/ 27 w 38"/>
                <a:gd name="T11" fmla="*/ 0 h 36"/>
                <a:gd name="T12" fmla="*/ 35 w 38"/>
                <a:gd name="T13" fmla="*/ 3 h 36"/>
                <a:gd name="T14" fmla="*/ 38 w 38"/>
                <a:gd name="T15" fmla="*/ 11 h 36"/>
                <a:gd name="T16" fmla="*/ 38 w 38"/>
                <a:gd name="T17" fmla="*/ 36 h 36"/>
                <a:gd name="T18" fmla="*/ 32 w 38"/>
                <a:gd name="T19" fmla="*/ 36 h 36"/>
                <a:gd name="T20" fmla="*/ 32 w 38"/>
                <a:gd name="T21" fmla="*/ 11 h 36"/>
                <a:gd name="T22" fmla="*/ 27 w 38"/>
                <a:gd name="T23" fmla="*/ 5 h 36"/>
                <a:gd name="T24" fmla="*/ 22 w 38"/>
                <a:gd name="T25" fmla="*/ 11 h 36"/>
                <a:gd name="T26" fmla="*/ 22 w 38"/>
                <a:gd name="T27" fmla="*/ 36 h 36"/>
                <a:gd name="T28" fmla="*/ 16 w 38"/>
                <a:gd name="T29" fmla="*/ 36 h 36"/>
                <a:gd name="T30" fmla="*/ 16 w 38"/>
                <a:gd name="T31" fmla="*/ 11 h 36"/>
                <a:gd name="T32" fmla="*/ 11 w 38"/>
                <a:gd name="T33" fmla="*/ 5 h 36"/>
                <a:gd name="T34" fmla="*/ 6 w 38"/>
                <a:gd name="T35" fmla="*/ 11 h 36"/>
                <a:gd name="T36" fmla="*/ 6 w 38"/>
                <a:gd name="T37" fmla="*/ 36 h 36"/>
                <a:gd name="T38" fmla="*/ 0 w 38"/>
                <a:gd name="T3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36">
                  <a:moveTo>
                    <a:pt x="0" y="36"/>
                  </a:moveTo>
                  <a:cubicBezTo>
                    <a:pt x="0" y="11"/>
                    <a:pt x="0" y="11"/>
                    <a:pt x="0" y="11"/>
                  </a:cubicBezTo>
                  <a:cubicBezTo>
                    <a:pt x="0" y="8"/>
                    <a:pt x="1" y="5"/>
                    <a:pt x="3" y="3"/>
                  </a:cubicBezTo>
                  <a:cubicBezTo>
                    <a:pt x="5" y="1"/>
                    <a:pt x="8" y="0"/>
                    <a:pt x="11" y="0"/>
                  </a:cubicBezTo>
                  <a:cubicBezTo>
                    <a:pt x="14" y="0"/>
                    <a:pt x="17" y="1"/>
                    <a:pt x="19" y="4"/>
                  </a:cubicBezTo>
                  <a:cubicBezTo>
                    <a:pt x="21" y="1"/>
                    <a:pt x="24" y="0"/>
                    <a:pt x="27" y="0"/>
                  </a:cubicBezTo>
                  <a:cubicBezTo>
                    <a:pt x="30" y="0"/>
                    <a:pt x="33" y="1"/>
                    <a:pt x="35" y="3"/>
                  </a:cubicBezTo>
                  <a:cubicBezTo>
                    <a:pt x="37" y="5"/>
                    <a:pt x="38" y="8"/>
                    <a:pt x="38" y="11"/>
                  </a:cubicBezTo>
                  <a:cubicBezTo>
                    <a:pt x="38" y="36"/>
                    <a:pt x="38" y="36"/>
                    <a:pt x="38" y="36"/>
                  </a:cubicBezTo>
                  <a:cubicBezTo>
                    <a:pt x="32" y="36"/>
                    <a:pt x="32" y="36"/>
                    <a:pt x="32" y="36"/>
                  </a:cubicBezTo>
                  <a:cubicBezTo>
                    <a:pt x="32" y="11"/>
                    <a:pt x="32" y="11"/>
                    <a:pt x="32" y="11"/>
                  </a:cubicBezTo>
                  <a:cubicBezTo>
                    <a:pt x="32" y="7"/>
                    <a:pt x="30" y="5"/>
                    <a:pt x="27" y="5"/>
                  </a:cubicBezTo>
                  <a:cubicBezTo>
                    <a:pt x="24" y="5"/>
                    <a:pt x="22" y="7"/>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01" name="Freeform 37"/>
            <p:cNvSpPr>
              <a:spLocks noEditPoints="1"/>
            </p:cNvSpPr>
            <p:nvPr/>
          </p:nvSpPr>
          <p:spPr bwMode="auto">
            <a:xfrm>
              <a:off x="8205530"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1"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02" name="Freeform 38"/>
            <p:cNvSpPr>
              <a:spLocks/>
            </p:cNvSpPr>
            <p:nvPr/>
          </p:nvSpPr>
          <p:spPr bwMode="auto">
            <a:xfrm>
              <a:off x="8265065" y="4876058"/>
              <a:ext cx="43942" cy="73709"/>
            </a:xfrm>
            <a:custGeom>
              <a:avLst/>
              <a:gdLst>
                <a:gd name="T0" fmla="*/ 18 w 21"/>
                <a:gd name="T1" fmla="*/ 36 h 36"/>
                <a:gd name="T2" fmla="*/ 10 w 21"/>
                <a:gd name="T3" fmla="*/ 33 h 36"/>
                <a:gd name="T4" fmla="*/ 7 w 21"/>
                <a:gd name="T5" fmla="*/ 25 h 36"/>
                <a:gd name="T6" fmla="*/ 7 w 21"/>
                <a:gd name="T7" fmla="*/ 4 h 36"/>
                <a:gd name="T8" fmla="*/ 0 w 21"/>
                <a:gd name="T9" fmla="*/ 4 h 36"/>
                <a:gd name="T10" fmla="*/ 0 w 21"/>
                <a:gd name="T11" fmla="*/ 0 h 36"/>
                <a:gd name="T12" fmla="*/ 21 w 21"/>
                <a:gd name="T13" fmla="*/ 0 h 36"/>
                <a:gd name="T14" fmla="*/ 21 w 21"/>
                <a:gd name="T15" fmla="*/ 4 h 36"/>
                <a:gd name="T16" fmla="*/ 13 w 21"/>
                <a:gd name="T17" fmla="*/ 4 h 36"/>
                <a:gd name="T18" fmla="*/ 13 w 21"/>
                <a:gd name="T19" fmla="*/ 25 h 36"/>
                <a:gd name="T20" fmla="*/ 18 w 21"/>
                <a:gd name="T21" fmla="*/ 31 h 36"/>
                <a:gd name="T22" fmla="*/ 18 w 21"/>
                <a:gd name="T2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36">
                  <a:moveTo>
                    <a:pt x="18" y="36"/>
                  </a:moveTo>
                  <a:cubicBezTo>
                    <a:pt x="15" y="36"/>
                    <a:pt x="13" y="35"/>
                    <a:pt x="10" y="33"/>
                  </a:cubicBezTo>
                  <a:cubicBezTo>
                    <a:pt x="8" y="31"/>
                    <a:pt x="7" y="28"/>
                    <a:pt x="7" y="25"/>
                  </a:cubicBezTo>
                  <a:cubicBezTo>
                    <a:pt x="7" y="4"/>
                    <a:pt x="7" y="4"/>
                    <a:pt x="7" y="4"/>
                  </a:cubicBezTo>
                  <a:cubicBezTo>
                    <a:pt x="0" y="4"/>
                    <a:pt x="0" y="4"/>
                    <a:pt x="0" y="4"/>
                  </a:cubicBezTo>
                  <a:cubicBezTo>
                    <a:pt x="0" y="0"/>
                    <a:pt x="0" y="0"/>
                    <a:pt x="0" y="0"/>
                  </a:cubicBezTo>
                  <a:cubicBezTo>
                    <a:pt x="21" y="0"/>
                    <a:pt x="21" y="0"/>
                    <a:pt x="21" y="0"/>
                  </a:cubicBezTo>
                  <a:cubicBezTo>
                    <a:pt x="21" y="4"/>
                    <a:pt x="21" y="4"/>
                    <a:pt x="21" y="4"/>
                  </a:cubicBezTo>
                  <a:cubicBezTo>
                    <a:pt x="13" y="4"/>
                    <a:pt x="13" y="4"/>
                    <a:pt x="13" y="4"/>
                  </a:cubicBezTo>
                  <a:cubicBezTo>
                    <a:pt x="13" y="25"/>
                    <a:pt x="13" y="25"/>
                    <a:pt x="13" y="25"/>
                  </a:cubicBezTo>
                  <a:cubicBezTo>
                    <a:pt x="13" y="29"/>
                    <a:pt x="16" y="31"/>
                    <a:pt x="18" y="31"/>
                  </a:cubicBezTo>
                  <a:lnTo>
                    <a:pt x="18" y="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03" name="Freeform 39"/>
            <p:cNvSpPr>
              <a:spLocks noEditPoints="1"/>
            </p:cNvSpPr>
            <p:nvPr/>
          </p:nvSpPr>
          <p:spPr bwMode="auto">
            <a:xfrm>
              <a:off x="8326016" y="4873223"/>
              <a:ext cx="45359" cy="76544"/>
            </a:xfrm>
            <a:custGeom>
              <a:avLst/>
              <a:gdLst>
                <a:gd name="T0" fmla="*/ 7 w 22"/>
                <a:gd name="T1" fmla="*/ 21 h 37"/>
                <a:gd name="T2" fmla="*/ 7 w 22"/>
                <a:gd name="T3" fmla="*/ 26 h 37"/>
                <a:gd name="T4" fmla="*/ 11 w 22"/>
                <a:gd name="T5" fmla="*/ 32 h 37"/>
                <a:gd name="T6" fmla="*/ 16 w 22"/>
                <a:gd name="T7" fmla="*/ 26 h 37"/>
                <a:gd name="T8" fmla="*/ 22 w 22"/>
                <a:gd name="T9" fmla="*/ 26 h 37"/>
                <a:gd name="T10" fmla="*/ 19 w 22"/>
                <a:gd name="T11" fmla="*/ 34 h 37"/>
                <a:gd name="T12" fmla="*/ 11 w 22"/>
                <a:gd name="T13" fmla="*/ 37 h 37"/>
                <a:gd name="T14" fmla="*/ 4 w 22"/>
                <a:gd name="T15" fmla="*/ 34 h 37"/>
                <a:gd name="T16" fmla="*/ 0 w 22"/>
                <a:gd name="T17" fmla="*/ 26 h 37"/>
                <a:gd name="T18" fmla="*/ 0 w 22"/>
                <a:gd name="T19" fmla="*/ 11 h 37"/>
                <a:gd name="T20" fmla="*/ 4 w 22"/>
                <a:gd name="T21" fmla="*/ 3 h 37"/>
                <a:gd name="T22" fmla="*/ 11 w 22"/>
                <a:gd name="T23" fmla="*/ 0 h 37"/>
                <a:gd name="T24" fmla="*/ 19 w 22"/>
                <a:gd name="T25" fmla="*/ 3 h 37"/>
                <a:gd name="T26" fmla="*/ 22 w 22"/>
                <a:gd name="T27" fmla="*/ 11 h 37"/>
                <a:gd name="T28" fmla="*/ 22 w 22"/>
                <a:gd name="T29" fmla="*/ 21 h 37"/>
                <a:gd name="T30" fmla="*/ 7 w 22"/>
                <a:gd name="T31" fmla="*/ 21 h 37"/>
                <a:gd name="T32" fmla="*/ 7 w 22"/>
                <a:gd name="T33" fmla="*/ 15 h 37"/>
                <a:gd name="T34" fmla="*/ 16 w 22"/>
                <a:gd name="T35" fmla="*/ 15 h 37"/>
                <a:gd name="T36" fmla="*/ 16 w 22"/>
                <a:gd name="T37" fmla="*/ 11 h 37"/>
                <a:gd name="T38" fmla="*/ 11 w 22"/>
                <a:gd name="T39" fmla="*/ 5 h 37"/>
                <a:gd name="T40" fmla="*/ 7 w 22"/>
                <a:gd name="T41" fmla="*/ 11 h 37"/>
                <a:gd name="T42" fmla="*/ 7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7" y="21"/>
                  </a:moveTo>
                  <a:cubicBezTo>
                    <a:pt x="7" y="26"/>
                    <a:pt x="7" y="26"/>
                    <a:pt x="7" y="26"/>
                  </a:cubicBezTo>
                  <a:cubicBezTo>
                    <a:pt x="7" y="30"/>
                    <a:pt x="9" y="32"/>
                    <a:pt x="11" y="32"/>
                  </a:cubicBezTo>
                  <a:cubicBezTo>
                    <a:pt x="14" y="32"/>
                    <a:pt x="16" y="30"/>
                    <a:pt x="16" y="26"/>
                  </a:cubicBezTo>
                  <a:cubicBezTo>
                    <a:pt x="22" y="26"/>
                    <a:pt x="22" y="26"/>
                    <a:pt x="22" y="26"/>
                  </a:cubicBezTo>
                  <a:cubicBezTo>
                    <a:pt x="22" y="29"/>
                    <a:pt x="21" y="32"/>
                    <a:pt x="19" y="34"/>
                  </a:cubicBezTo>
                  <a:cubicBezTo>
                    <a:pt x="17" y="36"/>
                    <a:pt x="14" y="37"/>
                    <a:pt x="11" y="37"/>
                  </a:cubicBezTo>
                  <a:cubicBezTo>
                    <a:pt x="8" y="37"/>
                    <a:pt x="6" y="36"/>
                    <a:pt x="4" y="34"/>
                  </a:cubicBezTo>
                  <a:cubicBezTo>
                    <a:pt x="1" y="32"/>
                    <a:pt x="0" y="29"/>
                    <a:pt x="0" y="26"/>
                  </a:cubicBezTo>
                  <a:cubicBezTo>
                    <a:pt x="0" y="11"/>
                    <a:pt x="0" y="11"/>
                    <a:pt x="0" y="11"/>
                  </a:cubicBezTo>
                  <a:cubicBezTo>
                    <a:pt x="0" y="8"/>
                    <a:pt x="1" y="5"/>
                    <a:pt x="4" y="3"/>
                  </a:cubicBezTo>
                  <a:cubicBezTo>
                    <a:pt x="6" y="1"/>
                    <a:pt x="8" y="0"/>
                    <a:pt x="11" y="0"/>
                  </a:cubicBezTo>
                  <a:cubicBezTo>
                    <a:pt x="14" y="0"/>
                    <a:pt x="17" y="1"/>
                    <a:pt x="19" y="3"/>
                  </a:cubicBezTo>
                  <a:cubicBezTo>
                    <a:pt x="21" y="5"/>
                    <a:pt x="22" y="8"/>
                    <a:pt x="22" y="11"/>
                  </a:cubicBezTo>
                  <a:cubicBezTo>
                    <a:pt x="22" y="21"/>
                    <a:pt x="22" y="21"/>
                    <a:pt x="22" y="21"/>
                  </a:cubicBezTo>
                  <a:lnTo>
                    <a:pt x="7" y="21"/>
                  </a:lnTo>
                  <a:close/>
                  <a:moveTo>
                    <a:pt x="7" y="15"/>
                  </a:moveTo>
                  <a:cubicBezTo>
                    <a:pt x="16" y="15"/>
                    <a:pt x="16" y="15"/>
                    <a:pt x="16" y="15"/>
                  </a:cubicBezTo>
                  <a:cubicBezTo>
                    <a:pt x="16" y="11"/>
                    <a:pt x="16" y="11"/>
                    <a:pt x="16" y="11"/>
                  </a:cubicBezTo>
                  <a:cubicBezTo>
                    <a:pt x="16" y="7"/>
                    <a:pt x="14" y="5"/>
                    <a:pt x="11" y="5"/>
                  </a:cubicBezTo>
                  <a:cubicBezTo>
                    <a:pt x="9" y="5"/>
                    <a:pt x="7" y="7"/>
                    <a:pt x="7" y="11"/>
                  </a:cubicBezTo>
                  <a:lnTo>
                    <a:pt x="7" y="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04" name="Freeform 40"/>
            <p:cNvSpPr>
              <a:spLocks/>
            </p:cNvSpPr>
            <p:nvPr/>
          </p:nvSpPr>
          <p:spPr bwMode="auto">
            <a:xfrm>
              <a:off x="8432328" y="4873223"/>
              <a:ext cx="45359" cy="76544"/>
            </a:xfrm>
            <a:custGeom>
              <a:avLst/>
              <a:gdLst>
                <a:gd name="T0" fmla="*/ 22 w 22"/>
                <a:gd name="T1" fmla="*/ 26 h 37"/>
                <a:gd name="T2" fmla="*/ 18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8 w 22"/>
                <a:gd name="T17" fmla="*/ 3 h 37"/>
                <a:gd name="T18" fmla="*/ 22 w 22"/>
                <a:gd name="T19" fmla="*/ 11 h 37"/>
                <a:gd name="T20" fmla="*/ 22 w 22"/>
                <a:gd name="T21" fmla="*/ 12 h 37"/>
                <a:gd name="T22" fmla="*/ 15 w 22"/>
                <a:gd name="T23" fmla="*/ 12 h 37"/>
                <a:gd name="T24" fmla="*/ 15 w 22"/>
                <a:gd name="T25" fmla="*/ 11 h 37"/>
                <a:gd name="T26" fmla="*/ 11 w 22"/>
                <a:gd name="T27" fmla="*/ 5 h 37"/>
                <a:gd name="T28" fmla="*/ 6 w 22"/>
                <a:gd name="T29" fmla="*/ 11 h 37"/>
                <a:gd name="T30" fmla="*/ 6 w 22"/>
                <a:gd name="T31" fmla="*/ 26 h 37"/>
                <a:gd name="T32" fmla="*/ 11 w 22"/>
                <a:gd name="T33" fmla="*/ 32 h 37"/>
                <a:gd name="T34" fmla="*/ 15 w 22"/>
                <a:gd name="T35" fmla="*/ 26 h 37"/>
                <a:gd name="T36" fmla="*/ 15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0"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8" y="3"/>
                  </a:cubicBezTo>
                  <a:cubicBezTo>
                    <a:pt x="20" y="5"/>
                    <a:pt x="22" y="8"/>
                    <a:pt x="22" y="11"/>
                  </a:cubicBezTo>
                  <a:cubicBezTo>
                    <a:pt x="22" y="12"/>
                    <a:pt x="22" y="12"/>
                    <a:pt x="22" y="12"/>
                  </a:cubicBezTo>
                  <a:cubicBezTo>
                    <a:pt x="15" y="12"/>
                    <a:pt x="15" y="12"/>
                    <a:pt x="15" y="12"/>
                  </a:cubicBezTo>
                  <a:cubicBezTo>
                    <a:pt x="15" y="11"/>
                    <a:pt x="15" y="11"/>
                    <a:pt x="15" y="11"/>
                  </a:cubicBezTo>
                  <a:cubicBezTo>
                    <a:pt x="15" y="7"/>
                    <a:pt x="13" y="5"/>
                    <a:pt x="11" y="5"/>
                  </a:cubicBezTo>
                  <a:cubicBezTo>
                    <a:pt x="8" y="5"/>
                    <a:pt x="6" y="7"/>
                    <a:pt x="6" y="11"/>
                  </a:cubicBezTo>
                  <a:cubicBezTo>
                    <a:pt x="6" y="26"/>
                    <a:pt x="6" y="26"/>
                    <a:pt x="6" y="26"/>
                  </a:cubicBezTo>
                  <a:cubicBezTo>
                    <a:pt x="6" y="30"/>
                    <a:pt x="8" y="32"/>
                    <a:pt x="11" y="32"/>
                  </a:cubicBezTo>
                  <a:cubicBezTo>
                    <a:pt x="13" y="32"/>
                    <a:pt x="15" y="30"/>
                    <a:pt x="15" y="26"/>
                  </a:cubicBezTo>
                  <a:cubicBezTo>
                    <a:pt x="15" y="22"/>
                    <a:pt x="15" y="22"/>
                    <a:pt x="15" y="22"/>
                  </a:cubicBezTo>
                  <a:cubicBezTo>
                    <a:pt x="22" y="22"/>
                    <a:pt x="22" y="22"/>
                    <a:pt x="22" y="22"/>
                  </a:cubicBezTo>
                  <a:lnTo>
                    <a:pt x="22" y="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05" name="Freeform 41"/>
            <p:cNvSpPr>
              <a:spLocks/>
            </p:cNvSpPr>
            <p:nvPr/>
          </p:nvSpPr>
          <p:spPr bwMode="auto">
            <a:xfrm>
              <a:off x="8498949" y="4854795"/>
              <a:ext cx="45359" cy="93554"/>
            </a:xfrm>
            <a:custGeom>
              <a:avLst/>
              <a:gdLst>
                <a:gd name="T0" fmla="*/ 0 w 22"/>
                <a:gd name="T1" fmla="*/ 0 h 45"/>
                <a:gd name="T2" fmla="*/ 6 w 22"/>
                <a:gd name="T3" fmla="*/ 0 h 45"/>
                <a:gd name="T4" fmla="*/ 6 w 22"/>
                <a:gd name="T5" fmla="*/ 11 h 45"/>
                <a:gd name="T6" fmla="*/ 11 w 22"/>
                <a:gd name="T7" fmla="*/ 9 h 45"/>
                <a:gd name="T8" fmla="*/ 18 w 22"/>
                <a:gd name="T9" fmla="*/ 12 h 45"/>
                <a:gd name="T10" fmla="*/ 22 w 22"/>
                <a:gd name="T11" fmla="*/ 20 h 45"/>
                <a:gd name="T12" fmla="*/ 22 w 22"/>
                <a:gd name="T13" fmla="*/ 45 h 45"/>
                <a:gd name="T14" fmla="*/ 16 w 22"/>
                <a:gd name="T15" fmla="*/ 45 h 45"/>
                <a:gd name="T16" fmla="*/ 16 w 22"/>
                <a:gd name="T17" fmla="*/ 20 h 45"/>
                <a:gd name="T18" fmla="*/ 11 w 22"/>
                <a:gd name="T19" fmla="*/ 14 h 45"/>
                <a:gd name="T20" fmla="*/ 6 w 22"/>
                <a:gd name="T21" fmla="*/ 20 h 45"/>
                <a:gd name="T22" fmla="*/ 6 w 22"/>
                <a:gd name="T23" fmla="*/ 45 h 45"/>
                <a:gd name="T24" fmla="*/ 0 w 22"/>
                <a:gd name="T25" fmla="*/ 45 h 45"/>
                <a:gd name="T26" fmla="*/ 0 w 22"/>
                <a:gd name="T2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45">
                  <a:moveTo>
                    <a:pt x="0" y="0"/>
                  </a:moveTo>
                  <a:cubicBezTo>
                    <a:pt x="6" y="0"/>
                    <a:pt x="6" y="0"/>
                    <a:pt x="6" y="0"/>
                  </a:cubicBezTo>
                  <a:cubicBezTo>
                    <a:pt x="6" y="11"/>
                    <a:pt x="6" y="11"/>
                    <a:pt x="6" y="11"/>
                  </a:cubicBezTo>
                  <a:cubicBezTo>
                    <a:pt x="7" y="10"/>
                    <a:pt x="9" y="9"/>
                    <a:pt x="11" y="9"/>
                  </a:cubicBezTo>
                  <a:cubicBezTo>
                    <a:pt x="14" y="9"/>
                    <a:pt x="16" y="10"/>
                    <a:pt x="18" y="12"/>
                  </a:cubicBezTo>
                  <a:cubicBezTo>
                    <a:pt x="21" y="14"/>
                    <a:pt x="22" y="16"/>
                    <a:pt x="22" y="20"/>
                  </a:cubicBezTo>
                  <a:cubicBezTo>
                    <a:pt x="22" y="45"/>
                    <a:pt x="22" y="45"/>
                    <a:pt x="22" y="45"/>
                  </a:cubicBezTo>
                  <a:cubicBezTo>
                    <a:pt x="16" y="45"/>
                    <a:pt x="16" y="45"/>
                    <a:pt x="16" y="45"/>
                  </a:cubicBezTo>
                  <a:cubicBezTo>
                    <a:pt x="16" y="20"/>
                    <a:pt x="16" y="20"/>
                    <a:pt x="16" y="20"/>
                  </a:cubicBezTo>
                  <a:cubicBezTo>
                    <a:pt x="16" y="16"/>
                    <a:pt x="13" y="14"/>
                    <a:pt x="11" y="14"/>
                  </a:cubicBezTo>
                  <a:cubicBezTo>
                    <a:pt x="8" y="14"/>
                    <a:pt x="6" y="16"/>
                    <a:pt x="6" y="20"/>
                  </a:cubicBezTo>
                  <a:cubicBezTo>
                    <a:pt x="6" y="45"/>
                    <a:pt x="6" y="45"/>
                    <a:pt x="6" y="45"/>
                  </a:cubicBezTo>
                  <a:cubicBezTo>
                    <a:pt x="0" y="45"/>
                    <a:pt x="0" y="45"/>
                    <a:pt x="0" y="45"/>
                  </a:cubicBez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06" name="Freeform 42"/>
            <p:cNvSpPr>
              <a:spLocks noEditPoints="1"/>
            </p:cNvSpPr>
            <p:nvPr/>
          </p:nvSpPr>
          <p:spPr bwMode="auto">
            <a:xfrm>
              <a:off x="8566988"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0"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07" name="Freeform 43"/>
            <p:cNvSpPr>
              <a:spLocks/>
            </p:cNvSpPr>
            <p:nvPr/>
          </p:nvSpPr>
          <p:spPr bwMode="auto">
            <a:xfrm>
              <a:off x="8630775" y="4873223"/>
              <a:ext cx="46777" cy="75126"/>
            </a:xfrm>
            <a:custGeom>
              <a:avLst/>
              <a:gdLst>
                <a:gd name="T0" fmla="*/ 0 w 22"/>
                <a:gd name="T1" fmla="*/ 36 h 36"/>
                <a:gd name="T2" fmla="*/ 0 w 22"/>
                <a:gd name="T3" fmla="*/ 11 h 36"/>
                <a:gd name="T4" fmla="*/ 3 w 22"/>
                <a:gd name="T5" fmla="*/ 3 h 36"/>
                <a:gd name="T6" fmla="*/ 11 w 22"/>
                <a:gd name="T7" fmla="*/ 0 h 36"/>
                <a:gd name="T8" fmla="*/ 19 w 22"/>
                <a:gd name="T9" fmla="*/ 3 h 36"/>
                <a:gd name="T10" fmla="*/ 22 w 22"/>
                <a:gd name="T11" fmla="*/ 11 h 36"/>
                <a:gd name="T12" fmla="*/ 22 w 22"/>
                <a:gd name="T13" fmla="*/ 36 h 36"/>
                <a:gd name="T14" fmla="*/ 16 w 22"/>
                <a:gd name="T15" fmla="*/ 36 h 36"/>
                <a:gd name="T16" fmla="*/ 16 w 22"/>
                <a:gd name="T17" fmla="*/ 11 h 36"/>
                <a:gd name="T18" fmla="*/ 11 w 22"/>
                <a:gd name="T19" fmla="*/ 5 h 36"/>
                <a:gd name="T20" fmla="*/ 6 w 22"/>
                <a:gd name="T21" fmla="*/ 11 h 36"/>
                <a:gd name="T22" fmla="*/ 6 w 22"/>
                <a:gd name="T23" fmla="*/ 36 h 36"/>
                <a:gd name="T24" fmla="*/ 0 w 22"/>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36">
                  <a:moveTo>
                    <a:pt x="0" y="36"/>
                  </a:moveTo>
                  <a:cubicBezTo>
                    <a:pt x="0" y="11"/>
                    <a:pt x="0" y="11"/>
                    <a:pt x="0" y="11"/>
                  </a:cubicBezTo>
                  <a:cubicBezTo>
                    <a:pt x="0" y="8"/>
                    <a:pt x="1" y="5"/>
                    <a:pt x="3" y="3"/>
                  </a:cubicBezTo>
                  <a:cubicBezTo>
                    <a:pt x="6" y="1"/>
                    <a:pt x="8" y="0"/>
                    <a:pt x="11" y="0"/>
                  </a:cubicBezTo>
                  <a:cubicBezTo>
                    <a:pt x="14" y="0"/>
                    <a:pt x="17" y="1"/>
                    <a:pt x="19" y="3"/>
                  </a:cubicBezTo>
                  <a:cubicBezTo>
                    <a:pt x="21" y="5"/>
                    <a:pt x="22" y="8"/>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08" name="Freeform 44"/>
            <p:cNvSpPr>
              <a:spLocks noEditPoints="1"/>
            </p:cNvSpPr>
            <p:nvPr/>
          </p:nvSpPr>
          <p:spPr bwMode="auto">
            <a:xfrm>
              <a:off x="8700231" y="4864718"/>
              <a:ext cx="45359" cy="97806"/>
            </a:xfrm>
            <a:custGeom>
              <a:avLst/>
              <a:gdLst>
                <a:gd name="T0" fmla="*/ 16 w 22"/>
                <a:gd name="T1" fmla="*/ 35 h 47"/>
                <a:gd name="T2" fmla="*/ 22 w 22"/>
                <a:gd name="T3" fmla="*/ 42 h 47"/>
                <a:gd name="T4" fmla="*/ 22 w 22"/>
                <a:gd name="T5" fmla="*/ 47 h 47"/>
                <a:gd name="T6" fmla="*/ 16 w 22"/>
                <a:gd name="T7" fmla="*/ 47 h 47"/>
                <a:gd name="T8" fmla="*/ 16 w 22"/>
                <a:gd name="T9" fmla="*/ 43 h 47"/>
                <a:gd name="T10" fmla="*/ 13 w 22"/>
                <a:gd name="T11" fmla="*/ 40 h 47"/>
                <a:gd name="T12" fmla="*/ 11 w 22"/>
                <a:gd name="T13" fmla="*/ 40 h 47"/>
                <a:gd name="T14" fmla="*/ 3 w 22"/>
                <a:gd name="T15" fmla="*/ 37 h 47"/>
                <a:gd name="T16" fmla="*/ 0 w 22"/>
                <a:gd name="T17" fmla="*/ 29 h 47"/>
                <a:gd name="T18" fmla="*/ 2 w 22"/>
                <a:gd name="T19" fmla="*/ 22 h 47"/>
                <a:gd name="T20" fmla="*/ 0 w 22"/>
                <a:gd name="T21" fmla="*/ 15 h 47"/>
                <a:gd name="T22" fmla="*/ 2 w 22"/>
                <a:gd name="T23" fmla="*/ 8 h 47"/>
                <a:gd name="T24" fmla="*/ 8 w 22"/>
                <a:gd name="T25" fmla="*/ 5 h 47"/>
                <a:gd name="T26" fmla="*/ 8 w 22"/>
                <a:gd name="T27" fmla="*/ 0 h 47"/>
                <a:gd name="T28" fmla="*/ 14 w 22"/>
                <a:gd name="T29" fmla="*/ 0 h 47"/>
                <a:gd name="T30" fmla="*/ 14 w 22"/>
                <a:gd name="T31" fmla="*/ 5 h 47"/>
                <a:gd name="T32" fmla="*/ 19 w 22"/>
                <a:gd name="T33" fmla="*/ 9 h 47"/>
                <a:gd name="T34" fmla="*/ 22 w 22"/>
                <a:gd name="T35" fmla="*/ 15 h 47"/>
                <a:gd name="T36" fmla="*/ 18 w 22"/>
                <a:gd name="T37" fmla="*/ 23 h 47"/>
                <a:gd name="T38" fmla="*/ 11 w 22"/>
                <a:gd name="T39" fmla="*/ 26 h 47"/>
                <a:gd name="T40" fmla="*/ 7 w 22"/>
                <a:gd name="T41" fmla="*/ 26 h 47"/>
                <a:gd name="T42" fmla="*/ 6 w 22"/>
                <a:gd name="T43" fmla="*/ 29 h 47"/>
                <a:gd name="T44" fmla="*/ 11 w 22"/>
                <a:gd name="T45" fmla="*/ 35 h 47"/>
                <a:gd name="T46" fmla="*/ 16 w 22"/>
                <a:gd name="T47" fmla="*/ 35 h 47"/>
                <a:gd name="T48" fmla="*/ 6 w 22"/>
                <a:gd name="T49" fmla="*/ 16 h 47"/>
                <a:gd name="T50" fmla="*/ 11 w 22"/>
                <a:gd name="T51" fmla="*/ 21 h 47"/>
                <a:gd name="T52" fmla="*/ 16 w 22"/>
                <a:gd name="T53" fmla="*/ 16 h 47"/>
                <a:gd name="T54" fmla="*/ 16 w 22"/>
                <a:gd name="T55" fmla="*/ 14 h 47"/>
                <a:gd name="T56" fmla="*/ 11 w 22"/>
                <a:gd name="T57" fmla="*/ 9 h 47"/>
                <a:gd name="T58" fmla="*/ 6 w 22"/>
                <a:gd name="T59" fmla="*/ 14 h 47"/>
                <a:gd name="T60" fmla="*/ 6 w 22"/>
                <a:gd name="T61" fmla="*/ 1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 h="47">
                  <a:moveTo>
                    <a:pt x="16" y="35"/>
                  </a:moveTo>
                  <a:cubicBezTo>
                    <a:pt x="19" y="35"/>
                    <a:pt x="22" y="37"/>
                    <a:pt x="22" y="42"/>
                  </a:cubicBezTo>
                  <a:cubicBezTo>
                    <a:pt x="22" y="47"/>
                    <a:pt x="22" y="47"/>
                    <a:pt x="22" y="47"/>
                  </a:cubicBezTo>
                  <a:cubicBezTo>
                    <a:pt x="16" y="47"/>
                    <a:pt x="16" y="47"/>
                    <a:pt x="16" y="47"/>
                  </a:cubicBezTo>
                  <a:cubicBezTo>
                    <a:pt x="16" y="43"/>
                    <a:pt x="16" y="43"/>
                    <a:pt x="16" y="43"/>
                  </a:cubicBezTo>
                  <a:cubicBezTo>
                    <a:pt x="16" y="41"/>
                    <a:pt x="14" y="40"/>
                    <a:pt x="13" y="40"/>
                  </a:cubicBezTo>
                  <a:cubicBezTo>
                    <a:pt x="11" y="40"/>
                    <a:pt x="11" y="40"/>
                    <a:pt x="11" y="40"/>
                  </a:cubicBezTo>
                  <a:cubicBezTo>
                    <a:pt x="8" y="40"/>
                    <a:pt x="5" y="39"/>
                    <a:pt x="3" y="37"/>
                  </a:cubicBezTo>
                  <a:cubicBezTo>
                    <a:pt x="1" y="35"/>
                    <a:pt x="0" y="32"/>
                    <a:pt x="0" y="29"/>
                  </a:cubicBezTo>
                  <a:cubicBezTo>
                    <a:pt x="0" y="27"/>
                    <a:pt x="0" y="24"/>
                    <a:pt x="2" y="22"/>
                  </a:cubicBezTo>
                  <a:cubicBezTo>
                    <a:pt x="0" y="20"/>
                    <a:pt x="0" y="18"/>
                    <a:pt x="0" y="15"/>
                  </a:cubicBezTo>
                  <a:cubicBezTo>
                    <a:pt x="0" y="13"/>
                    <a:pt x="0" y="10"/>
                    <a:pt x="2" y="8"/>
                  </a:cubicBezTo>
                  <a:cubicBezTo>
                    <a:pt x="3" y="7"/>
                    <a:pt x="5" y="5"/>
                    <a:pt x="8" y="5"/>
                  </a:cubicBezTo>
                  <a:cubicBezTo>
                    <a:pt x="8" y="0"/>
                    <a:pt x="8" y="0"/>
                    <a:pt x="8" y="0"/>
                  </a:cubicBezTo>
                  <a:cubicBezTo>
                    <a:pt x="14" y="0"/>
                    <a:pt x="14" y="0"/>
                    <a:pt x="14" y="0"/>
                  </a:cubicBezTo>
                  <a:cubicBezTo>
                    <a:pt x="14" y="5"/>
                    <a:pt x="14" y="5"/>
                    <a:pt x="14" y="5"/>
                  </a:cubicBezTo>
                  <a:cubicBezTo>
                    <a:pt x="16" y="5"/>
                    <a:pt x="18" y="7"/>
                    <a:pt x="19" y="9"/>
                  </a:cubicBezTo>
                  <a:cubicBezTo>
                    <a:pt x="21" y="10"/>
                    <a:pt x="22" y="13"/>
                    <a:pt x="22" y="15"/>
                  </a:cubicBezTo>
                  <a:cubicBezTo>
                    <a:pt x="22" y="18"/>
                    <a:pt x="21" y="21"/>
                    <a:pt x="18" y="23"/>
                  </a:cubicBezTo>
                  <a:cubicBezTo>
                    <a:pt x="16" y="25"/>
                    <a:pt x="14" y="26"/>
                    <a:pt x="11" y="26"/>
                  </a:cubicBezTo>
                  <a:cubicBezTo>
                    <a:pt x="10" y="26"/>
                    <a:pt x="8" y="26"/>
                    <a:pt x="7" y="26"/>
                  </a:cubicBezTo>
                  <a:cubicBezTo>
                    <a:pt x="6" y="27"/>
                    <a:pt x="6" y="28"/>
                    <a:pt x="6" y="29"/>
                  </a:cubicBezTo>
                  <a:cubicBezTo>
                    <a:pt x="6" y="33"/>
                    <a:pt x="8" y="35"/>
                    <a:pt x="11" y="35"/>
                  </a:cubicBezTo>
                  <a:lnTo>
                    <a:pt x="16" y="35"/>
                  </a:lnTo>
                  <a:close/>
                  <a:moveTo>
                    <a:pt x="6" y="16"/>
                  </a:moveTo>
                  <a:cubicBezTo>
                    <a:pt x="6" y="19"/>
                    <a:pt x="8" y="21"/>
                    <a:pt x="11" y="21"/>
                  </a:cubicBezTo>
                  <a:cubicBezTo>
                    <a:pt x="13" y="21"/>
                    <a:pt x="16" y="19"/>
                    <a:pt x="16" y="16"/>
                  </a:cubicBezTo>
                  <a:cubicBezTo>
                    <a:pt x="16" y="14"/>
                    <a:pt x="16" y="14"/>
                    <a:pt x="16" y="14"/>
                  </a:cubicBezTo>
                  <a:cubicBezTo>
                    <a:pt x="15" y="11"/>
                    <a:pt x="13" y="9"/>
                    <a:pt x="11" y="9"/>
                  </a:cubicBezTo>
                  <a:cubicBezTo>
                    <a:pt x="8" y="9"/>
                    <a:pt x="6" y="11"/>
                    <a:pt x="6" y="14"/>
                  </a:cubicBezTo>
                  <a:lnTo>
                    <a:pt x="6" y="1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09" name="Freeform 45"/>
            <p:cNvSpPr>
              <a:spLocks noEditPoints="1"/>
            </p:cNvSpPr>
            <p:nvPr/>
          </p:nvSpPr>
          <p:spPr bwMode="auto">
            <a:xfrm>
              <a:off x="8766854" y="4873223"/>
              <a:ext cx="45359" cy="76544"/>
            </a:xfrm>
            <a:custGeom>
              <a:avLst/>
              <a:gdLst>
                <a:gd name="T0" fmla="*/ 6 w 22"/>
                <a:gd name="T1" fmla="*/ 21 h 37"/>
                <a:gd name="T2" fmla="*/ 6 w 22"/>
                <a:gd name="T3" fmla="*/ 26 h 37"/>
                <a:gd name="T4" fmla="*/ 11 w 22"/>
                <a:gd name="T5" fmla="*/ 32 h 37"/>
                <a:gd name="T6" fmla="*/ 15 w 22"/>
                <a:gd name="T7" fmla="*/ 26 h 37"/>
                <a:gd name="T8" fmla="*/ 22 w 22"/>
                <a:gd name="T9" fmla="*/ 26 h 37"/>
                <a:gd name="T10" fmla="*/ 18 w 22"/>
                <a:gd name="T11" fmla="*/ 34 h 37"/>
                <a:gd name="T12" fmla="*/ 11 w 22"/>
                <a:gd name="T13" fmla="*/ 37 h 37"/>
                <a:gd name="T14" fmla="*/ 3 w 22"/>
                <a:gd name="T15" fmla="*/ 34 h 37"/>
                <a:gd name="T16" fmla="*/ 0 w 22"/>
                <a:gd name="T17" fmla="*/ 26 h 37"/>
                <a:gd name="T18" fmla="*/ 0 w 22"/>
                <a:gd name="T19" fmla="*/ 11 h 37"/>
                <a:gd name="T20" fmla="*/ 3 w 22"/>
                <a:gd name="T21" fmla="*/ 3 h 37"/>
                <a:gd name="T22" fmla="*/ 11 w 22"/>
                <a:gd name="T23" fmla="*/ 0 h 37"/>
                <a:gd name="T24" fmla="*/ 19 w 22"/>
                <a:gd name="T25" fmla="*/ 3 h 37"/>
                <a:gd name="T26" fmla="*/ 22 w 22"/>
                <a:gd name="T27" fmla="*/ 11 h 37"/>
                <a:gd name="T28" fmla="*/ 22 w 22"/>
                <a:gd name="T29" fmla="*/ 21 h 37"/>
                <a:gd name="T30" fmla="*/ 6 w 22"/>
                <a:gd name="T31" fmla="*/ 21 h 37"/>
                <a:gd name="T32" fmla="*/ 6 w 22"/>
                <a:gd name="T33" fmla="*/ 15 h 37"/>
                <a:gd name="T34" fmla="*/ 16 w 22"/>
                <a:gd name="T35" fmla="*/ 15 h 37"/>
                <a:gd name="T36" fmla="*/ 16 w 22"/>
                <a:gd name="T37" fmla="*/ 11 h 37"/>
                <a:gd name="T38" fmla="*/ 11 w 22"/>
                <a:gd name="T39" fmla="*/ 5 h 37"/>
                <a:gd name="T40" fmla="*/ 6 w 22"/>
                <a:gd name="T41" fmla="*/ 11 h 37"/>
                <a:gd name="T42" fmla="*/ 6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6" y="21"/>
                  </a:moveTo>
                  <a:cubicBezTo>
                    <a:pt x="6" y="26"/>
                    <a:pt x="6" y="26"/>
                    <a:pt x="6" y="26"/>
                  </a:cubicBezTo>
                  <a:cubicBezTo>
                    <a:pt x="6" y="30"/>
                    <a:pt x="8" y="32"/>
                    <a:pt x="11" y="32"/>
                  </a:cubicBezTo>
                  <a:cubicBezTo>
                    <a:pt x="13" y="32"/>
                    <a:pt x="15" y="30"/>
                    <a:pt x="15" y="26"/>
                  </a:cubicBezTo>
                  <a:cubicBezTo>
                    <a:pt x="22" y="26"/>
                    <a:pt x="22" y="26"/>
                    <a:pt x="22" y="26"/>
                  </a:cubicBezTo>
                  <a:cubicBezTo>
                    <a:pt x="22" y="29"/>
                    <a:pt x="21"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21"/>
                    <a:pt x="22" y="21"/>
                    <a:pt x="22" y="21"/>
                  </a:cubicBezTo>
                  <a:lnTo>
                    <a:pt x="6" y="21"/>
                  </a:lnTo>
                  <a:close/>
                  <a:moveTo>
                    <a:pt x="6" y="15"/>
                  </a:moveTo>
                  <a:cubicBezTo>
                    <a:pt x="16" y="15"/>
                    <a:pt x="16" y="15"/>
                    <a:pt x="16" y="15"/>
                  </a:cubicBezTo>
                  <a:cubicBezTo>
                    <a:pt x="16" y="11"/>
                    <a:pt x="16" y="11"/>
                    <a:pt x="16" y="11"/>
                  </a:cubicBezTo>
                  <a:cubicBezTo>
                    <a:pt x="16" y="7"/>
                    <a:pt x="13" y="5"/>
                    <a:pt x="11" y="5"/>
                  </a:cubicBezTo>
                  <a:cubicBezTo>
                    <a:pt x="8" y="5"/>
                    <a:pt x="6" y="7"/>
                    <a:pt x="6" y="11"/>
                  </a:cubicBezTo>
                  <a:lnTo>
                    <a:pt x="6" y="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grpSp>
      <p:sp>
        <p:nvSpPr>
          <p:cNvPr id="55" name="Rectangle 54"/>
          <p:cNvSpPr/>
          <p:nvPr/>
        </p:nvSpPr>
        <p:spPr>
          <a:xfrm>
            <a:off x="274421" y="2327302"/>
            <a:ext cx="8433796" cy="3970318"/>
          </a:xfrm>
          <a:prstGeom prst="rect">
            <a:avLst/>
          </a:prstGeom>
        </p:spPr>
        <p:txBody>
          <a:bodyPr wrap="square">
            <a:spAutoFit/>
          </a:bodyPr>
          <a:lstStyle/>
          <a:p>
            <a:r>
              <a:rPr lang="en-US" sz="2800" b="1" dirty="0" smtClean="0">
                <a:solidFill>
                  <a:schemeClr val="bg1"/>
                </a:solidFill>
                <a:latin typeface="Verdana"/>
                <a:cs typeface="Verdana"/>
              </a:rPr>
              <a:t>KEY MESSAGES</a:t>
            </a:r>
          </a:p>
          <a:p>
            <a:endParaRPr lang="en-US" sz="2800" b="1" dirty="0">
              <a:solidFill>
                <a:schemeClr val="bg1"/>
              </a:solidFill>
              <a:latin typeface="Verdana"/>
              <a:cs typeface="Verdana"/>
            </a:endParaRPr>
          </a:p>
          <a:p>
            <a:r>
              <a:rPr lang="en-US" sz="2800" dirty="0">
                <a:solidFill>
                  <a:schemeClr val="bg1"/>
                </a:solidFill>
                <a:latin typeface="Verdana"/>
                <a:cs typeface="Verdana"/>
              </a:rPr>
              <a:t>• </a:t>
            </a:r>
            <a:r>
              <a:rPr lang="en-US" sz="2800" dirty="0" smtClean="0">
                <a:solidFill>
                  <a:schemeClr val="bg1"/>
                </a:solidFill>
                <a:latin typeface="Verdana"/>
                <a:cs typeface="Verdana"/>
              </a:rPr>
              <a:t>Climate change is</a:t>
            </a:r>
            <a:r>
              <a:rPr lang="en-US" sz="2800" dirty="0">
                <a:solidFill>
                  <a:schemeClr val="bg1"/>
                </a:solidFill>
                <a:latin typeface="Verdana"/>
                <a:cs typeface="Verdana"/>
              </a:rPr>
              <a:t> a</a:t>
            </a:r>
            <a:r>
              <a:rPr lang="en-US" sz="2800" dirty="0" smtClean="0">
                <a:solidFill>
                  <a:schemeClr val="bg1"/>
                </a:solidFill>
                <a:latin typeface="Verdana"/>
                <a:cs typeface="Verdana"/>
              </a:rPr>
              <a:t>lready causing</a:t>
            </a:r>
            <a:r>
              <a:rPr lang="en-US" sz="2800" dirty="0">
                <a:solidFill>
                  <a:schemeClr val="bg1"/>
                </a:solidFill>
                <a:latin typeface="Verdana"/>
                <a:cs typeface="Verdana"/>
              </a:rPr>
              <a:t> </a:t>
            </a:r>
            <a:r>
              <a:rPr lang="en-US" sz="2800" dirty="0" smtClean="0">
                <a:solidFill>
                  <a:schemeClr val="bg1"/>
                </a:solidFill>
                <a:latin typeface="Verdana"/>
                <a:cs typeface="Verdana"/>
              </a:rPr>
              <a:t>harm</a:t>
            </a:r>
            <a:r>
              <a:rPr lang="en-US" sz="2800" dirty="0">
                <a:solidFill>
                  <a:schemeClr val="bg1"/>
                </a:solidFill>
                <a:latin typeface="Verdana"/>
                <a:cs typeface="Verdana"/>
              </a:rPr>
              <a:t>.</a:t>
            </a:r>
          </a:p>
          <a:p>
            <a:r>
              <a:rPr lang="en-US" sz="2800" dirty="0">
                <a:solidFill>
                  <a:schemeClr val="bg1"/>
                </a:solidFill>
                <a:latin typeface="Verdana"/>
                <a:cs typeface="Verdana"/>
              </a:rPr>
              <a:t>• </a:t>
            </a:r>
            <a:r>
              <a:rPr lang="en-US" sz="2800" dirty="0" smtClean="0">
                <a:solidFill>
                  <a:schemeClr val="bg1"/>
                </a:solidFill>
                <a:latin typeface="Verdana"/>
                <a:cs typeface="Verdana"/>
              </a:rPr>
              <a:t>The more</a:t>
            </a:r>
            <a:r>
              <a:rPr lang="en-US" sz="2800" dirty="0">
                <a:solidFill>
                  <a:schemeClr val="bg1"/>
                </a:solidFill>
                <a:latin typeface="Verdana"/>
                <a:cs typeface="Verdana"/>
              </a:rPr>
              <a:t> </a:t>
            </a:r>
            <a:r>
              <a:rPr lang="en-US" sz="2800" dirty="0" smtClean="0">
                <a:solidFill>
                  <a:schemeClr val="bg1"/>
                </a:solidFill>
                <a:latin typeface="Verdana"/>
                <a:cs typeface="Verdana"/>
              </a:rPr>
              <a:t>w</a:t>
            </a:r>
            <a:r>
              <a:rPr lang="pl-PL" sz="2800" dirty="0" smtClean="0">
                <a:solidFill>
                  <a:schemeClr val="bg1"/>
                </a:solidFill>
                <a:latin typeface="Verdana"/>
                <a:cs typeface="Verdana"/>
              </a:rPr>
              <a:t>e </a:t>
            </a:r>
            <a:r>
              <a:rPr lang="pl-PL" sz="2800" dirty="0" err="1" smtClean="0">
                <a:solidFill>
                  <a:schemeClr val="bg1"/>
                </a:solidFill>
                <a:latin typeface="Verdana"/>
                <a:cs typeface="Verdana"/>
              </a:rPr>
              <a:t>warm</a:t>
            </a:r>
            <a:r>
              <a:rPr lang="pl-PL" sz="2800" dirty="0">
                <a:solidFill>
                  <a:schemeClr val="bg1"/>
                </a:solidFill>
                <a:latin typeface="Verdana"/>
                <a:cs typeface="Verdana"/>
              </a:rPr>
              <a:t> </a:t>
            </a:r>
            <a:r>
              <a:rPr lang="en-US" sz="2800" dirty="0" smtClean="0">
                <a:solidFill>
                  <a:schemeClr val="bg1"/>
                </a:solidFill>
                <a:latin typeface="Verdana"/>
                <a:cs typeface="Verdana"/>
              </a:rPr>
              <a:t>the</a:t>
            </a:r>
            <a:r>
              <a:rPr lang="en-US" sz="2800" dirty="0">
                <a:solidFill>
                  <a:schemeClr val="bg1"/>
                </a:solidFill>
                <a:latin typeface="Verdana"/>
                <a:cs typeface="Verdana"/>
              </a:rPr>
              <a:t> c</a:t>
            </a:r>
            <a:r>
              <a:rPr lang="en-US" sz="2800" dirty="0" smtClean="0">
                <a:solidFill>
                  <a:schemeClr val="bg1"/>
                </a:solidFill>
                <a:latin typeface="Verdana"/>
                <a:cs typeface="Verdana"/>
              </a:rPr>
              <a:t>limate the</a:t>
            </a:r>
            <a:r>
              <a:rPr lang="en-US" sz="2800" dirty="0">
                <a:solidFill>
                  <a:schemeClr val="bg1"/>
                </a:solidFill>
                <a:latin typeface="Verdana"/>
                <a:cs typeface="Verdana"/>
              </a:rPr>
              <a:t> m</a:t>
            </a:r>
            <a:r>
              <a:rPr lang="en-US" sz="2800" dirty="0" smtClean="0">
                <a:solidFill>
                  <a:schemeClr val="bg1"/>
                </a:solidFill>
                <a:latin typeface="Verdana"/>
                <a:cs typeface="Verdana"/>
              </a:rPr>
              <a:t>ore </a:t>
            </a:r>
            <a:r>
              <a:rPr lang="da-DK" sz="2800" dirty="0" err="1" smtClean="0">
                <a:solidFill>
                  <a:schemeClr val="bg1"/>
                </a:solidFill>
                <a:latin typeface="Verdana"/>
                <a:cs typeface="Verdana"/>
              </a:rPr>
              <a:t>risks</a:t>
            </a:r>
            <a:r>
              <a:rPr lang="da-DK" sz="2800" dirty="0">
                <a:solidFill>
                  <a:schemeClr val="bg1"/>
                </a:solidFill>
                <a:latin typeface="Verdana"/>
                <a:cs typeface="Verdana"/>
              </a:rPr>
              <a:t> </a:t>
            </a:r>
            <a:r>
              <a:rPr lang="pl-PL" sz="2800" dirty="0" smtClean="0">
                <a:solidFill>
                  <a:schemeClr val="bg1"/>
                </a:solidFill>
                <a:latin typeface="Verdana"/>
                <a:cs typeface="Verdana"/>
              </a:rPr>
              <a:t>we</a:t>
            </a:r>
            <a:r>
              <a:rPr lang="pl-PL" sz="2800" dirty="0">
                <a:solidFill>
                  <a:schemeClr val="bg1"/>
                </a:solidFill>
                <a:latin typeface="Verdana"/>
                <a:cs typeface="Verdana"/>
              </a:rPr>
              <a:t>  </a:t>
            </a:r>
            <a:r>
              <a:rPr lang="en-US" sz="2800" dirty="0" smtClean="0">
                <a:solidFill>
                  <a:schemeClr val="bg1"/>
                </a:solidFill>
                <a:latin typeface="Verdana"/>
                <a:cs typeface="Verdana"/>
              </a:rPr>
              <a:t>will </a:t>
            </a:r>
            <a:r>
              <a:rPr lang="en-US" sz="2800" dirty="0">
                <a:solidFill>
                  <a:schemeClr val="bg1"/>
                </a:solidFill>
                <a:latin typeface="Verdana"/>
                <a:cs typeface="Verdana"/>
              </a:rPr>
              <a:t>f</a:t>
            </a:r>
            <a:r>
              <a:rPr lang="en-US" sz="2800" dirty="0" smtClean="0">
                <a:solidFill>
                  <a:schemeClr val="bg1"/>
                </a:solidFill>
                <a:latin typeface="Verdana"/>
                <a:cs typeface="Verdana"/>
              </a:rPr>
              <a:t>ace </a:t>
            </a:r>
            <a:r>
              <a:rPr lang="en-US" sz="2800" dirty="0">
                <a:solidFill>
                  <a:schemeClr val="bg1"/>
                </a:solidFill>
                <a:latin typeface="Verdana"/>
                <a:cs typeface="Verdana"/>
              </a:rPr>
              <a:t>i</a:t>
            </a:r>
            <a:r>
              <a:rPr lang="en-US" sz="2800" dirty="0" smtClean="0">
                <a:solidFill>
                  <a:schemeClr val="bg1"/>
                </a:solidFill>
                <a:latin typeface="Verdana"/>
                <a:cs typeface="Verdana"/>
              </a:rPr>
              <a:t>ncluding the</a:t>
            </a:r>
            <a:r>
              <a:rPr lang="en-US" sz="2800" dirty="0">
                <a:solidFill>
                  <a:schemeClr val="bg1"/>
                </a:solidFill>
                <a:latin typeface="Verdana"/>
                <a:cs typeface="Verdana"/>
              </a:rPr>
              <a:t> </a:t>
            </a:r>
            <a:r>
              <a:rPr lang="en-US" sz="2800" dirty="0" smtClean="0">
                <a:solidFill>
                  <a:schemeClr val="bg1"/>
                </a:solidFill>
                <a:latin typeface="Verdana"/>
                <a:cs typeface="Verdana"/>
              </a:rPr>
              <a:t>possibility of</a:t>
            </a:r>
            <a:r>
              <a:rPr lang="en-US" sz="2800" dirty="0">
                <a:solidFill>
                  <a:schemeClr val="bg1"/>
                </a:solidFill>
                <a:latin typeface="Verdana"/>
                <a:cs typeface="Verdana"/>
              </a:rPr>
              <a:t> i</a:t>
            </a:r>
            <a:r>
              <a:rPr lang="en-US" sz="2800" dirty="0" smtClean="0">
                <a:solidFill>
                  <a:schemeClr val="bg1"/>
                </a:solidFill>
                <a:latin typeface="Verdana"/>
                <a:cs typeface="Verdana"/>
              </a:rPr>
              <a:t>rreversible </a:t>
            </a:r>
            <a:r>
              <a:rPr lang="en-US" sz="2800" dirty="0">
                <a:solidFill>
                  <a:schemeClr val="bg1"/>
                </a:solidFill>
                <a:latin typeface="Verdana"/>
                <a:cs typeface="Verdana"/>
              </a:rPr>
              <a:t> </a:t>
            </a:r>
            <a:r>
              <a:rPr lang="en-US" sz="2800" dirty="0" smtClean="0">
                <a:solidFill>
                  <a:schemeClr val="bg1"/>
                </a:solidFill>
                <a:latin typeface="Verdana"/>
                <a:cs typeface="Verdana"/>
              </a:rPr>
              <a:t>damage</a:t>
            </a:r>
            <a:r>
              <a:rPr lang="en-US" sz="2800" dirty="0">
                <a:solidFill>
                  <a:schemeClr val="bg1"/>
                </a:solidFill>
                <a:latin typeface="Verdana"/>
                <a:cs typeface="Verdana"/>
              </a:rPr>
              <a:t>.</a:t>
            </a:r>
          </a:p>
          <a:p>
            <a:r>
              <a:rPr lang="en-US" sz="2800" dirty="0">
                <a:solidFill>
                  <a:schemeClr val="bg1"/>
                </a:solidFill>
                <a:latin typeface="Verdana"/>
                <a:cs typeface="Verdana"/>
              </a:rPr>
              <a:t>• </a:t>
            </a:r>
            <a:r>
              <a:rPr lang="en-US" sz="2800" dirty="0" smtClean="0">
                <a:solidFill>
                  <a:schemeClr val="bg1"/>
                </a:solidFill>
                <a:latin typeface="Verdana"/>
                <a:cs typeface="Verdana"/>
              </a:rPr>
              <a:t>Effective and inclusive</a:t>
            </a:r>
            <a:r>
              <a:rPr lang="en-US" sz="2800" dirty="0">
                <a:solidFill>
                  <a:schemeClr val="bg1"/>
                </a:solidFill>
                <a:latin typeface="Verdana"/>
                <a:cs typeface="Verdana"/>
              </a:rPr>
              <a:t> </a:t>
            </a:r>
            <a:r>
              <a:rPr lang="en-US" sz="2800" dirty="0" smtClean="0">
                <a:solidFill>
                  <a:schemeClr val="bg1"/>
                </a:solidFill>
                <a:latin typeface="Verdana"/>
                <a:cs typeface="Verdana"/>
              </a:rPr>
              <a:t>climate-change</a:t>
            </a:r>
            <a:r>
              <a:rPr lang="en-US" sz="2800" dirty="0">
                <a:solidFill>
                  <a:schemeClr val="bg1"/>
                </a:solidFill>
                <a:latin typeface="Verdana"/>
                <a:cs typeface="Verdana"/>
              </a:rPr>
              <a:t> </a:t>
            </a:r>
            <a:r>
              <a:rPr lang="en-US" sz="2800" dirty="0" smtClean="0">
                <a:solidFill>
                  <a:schemeClr val="bg1"/>
                </a:solidFill>
                <a:latin typeface="Verdana"/>
                <a:cs typeface="Verdana"/>
              </a:rPr>
              <a:t>a</a:t>
            </a:r>
            <a:r>
              <a:rPr lang="ro-RO" sz="2800" dirty="0" smtClean="0">
                <a:solidFill>
                  <a:schemeClr val="bg1"/>
                </a:solidFill>
                <a:latin typeface="Verdana"/>
                <a:cs typeface="Verdana"/>
              </a:rPr>
              <a:t>daptation  </a:t>
            </a:r>
            <a:r>
              <a:rPr lang="en-US" sz="2800" dirty="0" smtClean="0">
                <a:solidFill>
                  <a:schemeClr val="bg1"/>
                </a:solidFill>
                <a:latin typeface="Verdana"/>
                <a:cs typeface="Verdana"/>
              </a:rPr>
              <a:t>can help build</a:t>
            </a:r>
            <a:r>
              <a:rPr lang="en-US" sz="2800" dirty="0">
                <a:solidFill>
                  <a:schemeClr val="bg1"/>
                </a:solidFill>
                <a:latin typeface="Verdana"/>
                <a:cs typeface="Verdana"/>
              </a:rPr>
              <a:t> </a:t>
            </a:r>
            <a:r>
              <a:rPr lang="en-US" sz="2800" dirty="0" smtClean="0">
                <a:solidFill>
                  <a:schemeClr val="bg1"/>
                </a:solidFill>
                <a:latin typeface="Verdana"/>
                <a:cs typeface="Verdana"/>
              </a:rPr>
              <a:t>a </a:t>
            </a:r>
            <a:r>
              <a:rPr lang="de-DE" sz="2800" dirty="0" err="1" smtClean="0">
                <a:solidFill>
                  <a:schemeClr val="bg1"/>
                </a:solidFill>
                <a:latin typeface="Verdana"/>
                <a:cs typeface="Verdana"/>
              </a:rPr>
              <a:t>richer</a:t>
            </a:r>
            <a:r>
              <a:rPr lang="de-DE" sz="2800" dirty="0">
                <a:solidFill>
                  <a:schemeClr val="bg1"/>
                </a:solidFill>
                <a:latin typeface="Verdana"/>
                <a:cs typeface="Verdana"/>
              </a:rPr>
              <a:t> </a:t>
            </a:r>
            <a:r>
              <a:rPr lang="en-US" sz="2800" dirty="0" smtClean="0">
                <a:solidFill>
                  <a:schemeClr val="bg1"/>
                </a:solidFill>
                <a:latin typeface="Verdana"/>
                <a:cs typeface="Verdana"/>
              </a:rPr>
              <a:t>more</a:t>
            </a:r>
            <a:r>
              <a:rPr lang="en-US" sz="2800" dirty="0">
                <a:solidFill>
                  <a:schemeClr val="bg1"/>
                </a:solidFill>
                <a:latin typeface="Verdana"/>
                <a:cs typeface="Verdana"/>
              </a:rPr>
              <a:t> </a:t>
            </a:r>
            <a:r>
              <a:rPr lang="en-US" sz="2800" dirty="0" smtClean="0">
                <a:solidFill>
                  <a:schemeClr val="bg1"/>
                </a:solidFill>
                <a:latin typeface="Verdana"/>
                <a:cs typeface="Verdana"/>
              </a:rPr>
              <a:t>resilient world</a:t>
            </a:r>
            <a:r>
              <a:rPr lang="en-US" sz="2800" dirty="0">
                <a:solidFill>
                  <a:schemeClr val="bg1"/>
                </a:solidFill>
                <a:latin typeface="Verdana"/>
                <a:cs typeface="Verdana"/>
              </a:rPr>
              <a:t> </a:t>
            </a:r>
            <a:r>
              <a:rPr lang="en-US" sz="2800" dirty="0" smtClean="0">
                <a:solidFill>
                  <a:schemeClr val="bg1"/>
                </a:solidFill>
                <a:latin typeface="Verdana"/>
                <a:cs typeface="Verdana"/>
              </a:rPr>
              <a:t>n the</a:t>
            </a:r>
            <a:r>
              <a:rPr lang="en-US" sz="2800" dirty="0">
                <a:solidFill>
                  <a:schemeClr val="bg1"/>
                </a:solidFill>
                <a:latin typeface="Verdana"/>
                <a:cs typeface="Verdana"/>
              </a:rPr>
              <a:t>  </a:t>
            </a:r>
            <a:r>
              <a:rPr lang="en-US" sz="2800" dirty="0" smtClean="0">
                <a:solidFill>
                  <a:schemeClr val="bg1"/>
                </a:solidFill>
                <a:latin typeface="Verdana"/>
                <a:cs typeface="Verdana"/>
              </a:rPr>
              <a:t>near-term and</a:t>
            </a:r>
            <a:r>
              <a:rPr lang="en-US" sz="2800" dirty="0">
                <a:solidFill>
                  <a:schemeClr val="bg1"/>
                </a:solidFill>
                <a:latin typeface="Verdana"/>
                <a:cs typeface="Verdana"/>
              </a:rPr>
              <a:t> </a:t>
            </a:r>
            <a:r>
              <a:rPr lang="tr-TR" sz="2800" dirty="0" err="1" smtClean="0">
                <a:solidFill>
                  <a:schemeClr val="bg1"/>
                </a:solidFill>
                <a:latin typeface="Verdana"/>
                <a:cs typeface="Verdana"/>
              </a:rPr>
              <a:t>beyond</a:t>
            </a:r>
            <a:r>
              <a:rPr lang="tr-TR" b="1" dirty="0">
                <a:solidFill>
                  <a:schemeClr val="bg1"/>
                </a:solidFill>
              </a:rPr>
              <a:t>.</a:t>
            </a:r>
            <a:endParaRPr lang="en-US" dirty="0">
              <a:solidFill>
                <a:schemeClr val="bg1"/>
              </a:solidFill>
            </a:endParaRPr>
          </a:p>
        </p:txBody>
      </p:sp>
    </p:spTree>
    <p:extLst>
      <p:ext uri="{BB962C8B-B14F-4D97-AF65-F5344CB8AC3E}">
        <p14:creationId xmlns:p14="http://schemas.microsoft.com/office/powerpoint/2010/main" xmlns="" val="76142073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Jonathan.DUARTE\Desktop\Corals1.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2413" cy="6856413"/>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Rectangle 15"/>
          <p:cNvSpPr/>
          <p:nvPr/>
        </p:nvSpPr>
        <p:spPr>
          <a:xfrm rot="10800000">
            <a:off x="0" y="3175"/>
            <a:ext cx="9143997" cy="6854825"/>
          </a:xfrm>
          <a:prstGeom prst="rect">
            <a:avLst/>
          </a:prstGeom>
          <a:gradFill>
            <a:gsLst>
              <a:gs pos="0">
                <a:schemeClr val="tx1">
                  <a:alpha val="30000"/>
                </a:schemeClr>
              </a:gs>
              <a:gs pos="59000">
                <a:schemeClr val="tx2">
                  <a:alpha val="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rgbClr val="FF0000"/>
              </a:solidFill>
            </a:endParaRPr>
          </a:p>
        </p:txBody>
      </p:sp>
      <p:grpSp>
        <p:nvGrpSpPr>
          <p:cNvPr id="10" name="Group 9"/>
          <p:cNvGrpSpPr/>
          <p:nvPr/>
        </p:nvGrpSpPr>
        <p:grpSpPr>
          <a:xfrm>
            <a:off x="6734865" y="6172200"/>
            <a:ext cx="2077348" cy="423894"/>
            <a:chOff x="6575425" y="4506095"/>
            <a:chExt cx="2236788" cy="456429"/>
          </a:xfrm>
          <a:solidFill>
            <a:schemeClr val="bg1"/>
          </a:solidFill>
        </p:grpSpPr>
        <p:sp>
          <p:nvSpPr>
            <p:cNvPr id="11" name="Rectangle 5"/>
            <p:cNvSpPr>
              <a:spLocks noChangeArrowheads="1"/>
            </p:cNvSpPr>
            <p:nvPr/>
          </p:nvSpPr>
          <p:spPr bwMode="auto">
            <a:xfrm>
              <a:off x="6575425" y="4891650"/>
              <a:ext cx="8505" cy="56699"/>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2" name="Freeform 6"/>
            <p:cNvSpPr>
              <a:spLocks/>
            </p:cNvSpPr>
            <p:nvPr/>
          </p:nvSpPr>
          <p:spPr bwMode="auto">
            <a:xfrm>
              <a:off x="6606610" y="4891650"/>
              <a:ext cx="38272" cy="56699"/>
            </a:xfrm>
            <a:custGeom>
              <a:avLst/>
              <a:gdLst>
                <a:gd name="T0" fmla="*/ 0 w 27"/>
                <a:gd name="T1" fmla="*/ 0 h 40"/>
                <a:gd name="T2" fmla="*/ 6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3" name="Freeform 7"/>
            <p:cNvSpPr>
              <a:spLocks/>
            </p:cNvSpPr>
            <p:nvPr/>
          </p:nvSpPr>
          <p:spPr bwMode="auto">
            <a:xfrm>
              <a:off x="6663309" y="4891650"/>
              <a:ext cx="32603" cy="56699"/>
            </a:xfrm>
            <a:custGeom>
              <a:avLst/>
              <a:gdLst>
                <a:gd name="T0" fmla="*/ 9 w 23"/>
                <a:gd name="T1" fmla="*/ 5 h 40"/>
                <a:gd name="T2" fmla="*/ 0 w 23"/>
                <a:gd name="T3" fmla="*/ 5 h 40"/>
                <a:gd name="T4" fmla="*/ 0 w 23"/>
                <a:gd name="T5" fmla="*/ 0 h 40"/>
                <a:gd name="T6" fmla="*/ 23 w 23"/>
                <a:gd name="T7" fmla="*/ 0 h 40"/>
                <a:gd name="T8" fmla="*/ 23 w 23"/>
                <a:gd name="T9" fmla="*/ 5 h 40"/>
                <a:gd name="T10" fmla="*/ 15 w 23"/>
                <a:gd name="T11" fmla="*/ 5 h 40"/>
                <a:gd name="T12" fmla="*/ 15 w 23"/>
                <a:gd name="T13" fmla="*/ 40 h 40"/>
                <a:gd name="T14" fmla="*/ 9 w 23"/>
                <a:gd name="T15" fmla="*/ 40 h 40"/>
                <a:gd name="T16" fmla="*/ 9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9" y="5"/>
                  </a:moveTo>
                  <a:lnTo>
                    <a:pt x="0" y="5"/>
                  </a:lnTo>
                  <a:lnTo>
                    <a:pt x="0" y="0"/>
                  </a:lnTo>
                  <a:lnTo>
                    <a:pt x="23" y="0"/>
                  </a:lnTo>
                  <a:lnTo>
                    <a:pt x="23" y="5"/>
                  </a:lnTo>
                  <a:lnTo>
                    <a:pt x="15" y="5"/>
                  </a:lnTo>
                  <a:lnTo>
                    <a:pt x="15" y="40"/>
                  </a:lnTo>
                  <a:lnTo>
                    <a:pt x="9" y="40"/>
                  </a:lnTo>
                  <a:lnTo>
                    <a:pt x="9" y="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4" name="Freeform 8"/>
            <p:cNvSpPr>
              <a:spLocks/>
            </p:cNvSpPr>
            <p:nvPr/>
          </p:nvSpPr>
          <p:spPr bwMode="auto">
            <a:xfrm>
              <a:off x="6715755" y="4891650"/>
              <a:ext cx="26933" cy="56699"/>
            </a:xfrm>
            <a:custGeom>
              <a:avLst/>
              <a:gdLst>
                <a:gd name="T0" fmla="*/ 0 w 19"/>
                <a:gd name="T1" fmla="*/ 0 h 40"/>
                <a:gd name="T2" fmla="*/ 19 w 19"/>
                <a:gd name="T3" fmla="*/ 0 h 40"/>
                <a:gd name="T4" fmla="*/ 19 w 19"/>
                <a:gd name="T5" fmla="*/ 5 h 40"/>
                <a:gd name="T6" fmla="*/ 5 w 19"/>
                <a:gd name="T7" fmla="*/ 5 h 40"/>
                <a:gd name="T8" fmla="*/ 5 w 19"/>
                <a:gd name="T9" fmla="*/ 18 h 40"/>
                <a:gd name="T10" fmla="*/ 17 w 19"/>
                <a:gd name="T11" fmla="*/ 18 h 40"/>
                <a:gd name="T12" fmla="*/ 17 w 19"/>
                <a:gd name="T13" fmla="*/ 22 h 40"/>
                <a:gd name="T14" fmla="*/ 5 w 19"/>
                <a:gd name="T15" fmla="*/ 22 h 40"/>
                <a:gd name="T16" fmla="*/ 5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5" y="5"/>
                  </a:lnTo>
                  <a:lnTo>
                    <a:pt x="5" y="18"/>
                  </a:lnTo>
                  <a:lnTo>
                    <a:pt x="17" y="18"/>
                  </a:lnTo>
                  <a:lnTo>
                    <a:pt x="17" y="22"/>
                  </a:lnTo>
                  <a:lnTo>
                    <a:pt x="5" y="22"/>
                  </a:lnTo>
                  <a:lnTo>
                    <a:pt x="5" y="35"/>
                  </a:lnTo>
                  <a:lnTo>
                    <a:pt x="19" y="35"/>
                  </a:lnTo>
                  <a:lnTo>
                    <a:pt x="19"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5" name="Freeform 9"/>
            <p:cNvSpPr>
              <a:spLocks noEditPoints="1"/>
            </p:cNvSpPr>
            <p:nvPr/>
          </p:nvSpPr>
          <p:spPr bwMode="auto">
            <a:xfrm>
              <a:off x="6765368" y="4891650"/>
              <a:ext cx="32603" cy="56699"/>
            </a:xfrm>
            <a:custGeom>
              <a:avLst/>
              <a:gdLst>
                <a:gd name="T0" fmla="*/ 0 w 16"/>
                <a:gd name="T1" fmla="*/ 0 h 27"/>
                <a:gd name="T2" fmla="*/ 7 w 16"/>
                <a:gd name="T3" fmla="*/ 0 h 27"/>
                <a:gd name="T4" fmla="*/ 12 w 16"/>
                <a:gd name="T5" fmla="*/ 2 h 27"/>
                <a:gd name="T6" fmla="*/ 14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9" y="0"/>
                    <a:pt x="11" y="1"/>
                    <a:pt x="12" y="2"/>
                  </a:cubicBezTo>
                  <a:cubicBezTo>
                    <a:pt x="14" y="3"/>
                    <a:pt x="14" y="5"/>
                    <a:pt x="14" y="7"/>
                  </a:cubicBezTo>
                  <a:cubicBezTo>
                    <a:pt x="14" y="10"/>
                    <a:pt x="13" y="13"/>
                    <a:pt x="9" y="14"/>
                  </a:cubicBezTo>
                  <a:cubicBezTo>
                    <a:pt x="9" y="14"/>
                    <a:pt x="9" y="14"/>
                    <a:pt x="9" y="14"/>
                  </a:cubicBezTo>
                  <a:cubicBezTo>
                    <a:pt x="11" y="14"/>
                    <a:pt x="11"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9" y="12"/>
                    <a:pt x="11" y="10"/>
                    <a:pt x="11" y="7"/>
                  </a:cubicBezTo>
                  <a:cubicBezTo>
                    <a:pt x="11" y="4"/>
                    <a:pt x="9" y="3"/>
                    <a:pt x="6" y="3"/>
                  </a:cubicBezTo>
                  <a:cubicBezTo>
                    <a:pt x="3" y="3"/>
                    <a:pt x="3" y="3"/>
                    <a:pt x="3" y="3"/>
                  </a:cubicBezTo>
                  <a:lnTo>
                    <a:pt x="3" y="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3" name="Freeform 10"/>
            <p:cNvSpPr>
              <a:spLocks/>
            </p:cNvSpPr>
            <p:nvPr/>
          </p:nvSpPr>
          <p:spPr bwMode="auto">
            <a:xfrm>
              <a:off x="6814979" y="4891650"/>
              <a:ext cx="39690" cy="58116"/>
            </a:xfrm>
            <a:custGeom>
              <a:avLst/>
              <a:gdLst>
                <a:gd name="T0" fmla="*/ 19 w 19"/>
                <a:gd name="T1" fmla="*/ 26 h 28"/>
                <a:gd name="T2" fmla="*/ 12 w 19"/>
                <a:gd name="T3" fmla="*/ 28 h 28"/>
                <a:gd name="T4" fmla="*/ 0 w 19"/>
                <a:gd name="T5" fmla="*/ 14 h 28"/>
                <a:gd name="T6" fmla="*/ 12 w 19"/>
                <a:gd name="T7" fmla="*/ 0 h 28"/>
                <a:gd name="T8" fmla="*/ 19 w 19"/>
                <a:gd name="T9" fmla="*/ 1 h 28"/>
                <a:gd name="T10" fmla="*/ 19 w 19"/>
                <a:gd name="T11" fmla="*/ 4 h 28"/>
                <a:gd name="T12" fmla="*/ 12 w 19"/>
                <a:gd name="T13" fmla="*/ 3 h 28"/>
                <a:gd name="T14" fmla="*/ 4 w 19"/>
                <a:gd name="T15" fmla="*/ 13 h 28"/>
                <a:gd name="T16" fmla="*/ 12 w 19"/>
                <a:gd name="T17" fmla="*/ 25 h 28"/>
                <a:gd name="T18" fmla="*/ 16 w 19"/>
                <a:gd name="T19" fmla="*/ 24 h 28"/>
                <a:gd name="T20" fmla="*/ 16 w 19"/>
                <a:gd name="T21" fmla="*/ 15 h 28"/>
                <a:gd name="T22" fmla="*/ 11 w 19"/>
                <a:gd name="T23" fmla="*/ 15 h 28"/>
                <a:gd name="T24" fmla="*/ 11 w 19"/>
                <a:gd name="T25" fmla="*/ 12 h 28"/>
                <a:gd name="T26" fmla="*/ 19 w 19"/>
                <a:gd name="T27" fmla="*/ 12 h 28"/>
                <a:gd name="T28" fmla="*/ 19 w 19"/>
                <a:gd name="T29"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8">
                  <a:moveTo>
                    <a:pt x="19" y="26"/>
                  </a:moveTo>
                  <a:cubicBezTo>
                    <a:pt x="18" y="27"/>
                    <a:pt x="15" y="28"/>
                    <a:pt x="12" y="28"/>
                  </a:cubicBezTo>
                  <a:cubicBezTo>
                    <a:pt x="4" y="28"/>
                    <a:pt x="0" y="21"/>
                    <a:pt x="0" y="14"/>
                  </a:cubicBezTo>
                  <a:cubicBezTo>
                    <a:pt x="0" y="5"/>
                    <a:pt x="5" y="0"/>
                    <a:pt x="12" y="0"/>
                  </a:cubicBezTo>
                  <a:cubicBezTo>
                    <a:pt x="15" y="0"/>
                    <a:pt x="17" y="0"/>
                    <a:pt x="19" y="1"/>
                  </a:cubicBezTo>
                  <a:cubicBezTo>
                    <a:pt x="19" y="4"/>
                    <a:pt x="19" y="4"/>
                    <a:pt x="19" y="4"/>
                  </a:cubicBezTo>
                  <a:cubicBezTo>
                    <a:pt x="16" y="3"/>
                    <a:pt x="14" y="3"/>
                    <a:pt x="12" y="3"/>
                  </a:cubicBezTo>
                  <a:cubicBezTo>
                    <a:pt x="8" y="3"/>
                    <a:pt x="4" y="6"/>
                    <a:pt x="4" y="13"/>
                  </a:cubicBezTo>
                  <a:cubicBezTo>
                    <a:pt x="4" y="20"/>
                    <a:pt x="7" y="25"/>
                    <a:pt x="12" y="25"/>
                  </a:cubicBezTo>
                  <a:cubicBezTo>
                    <a:pt x="14" y="25"/>
                    <a:pt x="15" y="24"/>
                    <a:pt x="16" y="24"/>
                  </a:cubicBezTo>
                  <a:cubicBezTo>
                    <a:pt x="16" y="15"/>
                    <a:pt x="16" y="15"/>
                    <a:pt x="16" y="15"/>
                  </a:cubicBezTo>
                  <a:cubicBezTo>
                    <a:pt x="11" y="15"/>
                    <a:pt x="11" y="15"/>
                    <a:pt x="11" y="15"/>
                  </a:cubicBezTo>
                  <a:cubicBezTo>
                    <a:pt x="11" y="12"/>
                    <a:pt x="11" y="12"/>
                    <a:pt x="11" y="12"/>
                  </a:cubicBezTo>
                  <a:cubicBezTo>
                    <a:pt x="19" y="12"/>
                    <a:pt x="19" y="12"/>
                    <a:pt x="19" y="12"/>
                  </a:cubicBezTo>
                  <a:lnTo>
                    <a:pt x="19" y="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4" name="Freeform 11"/>
            <p:cNvSpPr>
              <a:spLocks noEditPoints="1"/>
            </p:cNvSpPr>
            <p:nvPr/>
          </p:nvSpPr>
          <p:spPr bwMode="auto">
            <a:xfrm>
              <a:off x="6875931" y="4891650"/>
              <a:ext cx="41107" cy="58116"/>
            </a:xfrm>
            <a:custGeom>
              <a:avLst/>
              <a:gdLst>
                <a:gd name="T0" fmla="*/ 11 w 20"/>
                <a:gd name="T1" fmla="*/ 0 h 28"/>
                <a:gd name="T2" fmla="*/ 20 w 20"/>
                <a:gd name="T3" fmla="*/ 13 h 28"/>
                <a:gd name="T4" fmla="*/ 10 w 20"/>
                <a:gd name="T5" fmla="*/ 28 h 28"/>
                <a:gd name="T6" fmla="*/ 0 w 20"/>
                <a:gd name="T7" fmla="*/ 14 h 28"/>
                <a:gd name="T8" fmla="*/ 11 w 20"/>
                <a:gd name="T9" fmla="*/ 0 h 28"/>
                <a:gd name="T10" fmla="*/ 10 w 20"/>
                <a:gd name="T11" fmla="*/ 25 h 28"/>
                <a:gd name="T12" fmla="*/ 17 w 20"/>
                <a:gd name="T13" fmla="*/ 13 h 28"/>
                <a:gd name="T14" fmla="*/ 11 w 20"/>
                <a:gd name="T15" fmla="*/ 3 h 28"/>
                <a:gd name="T16" fmla="*/ 4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1" y="0"/>
                  </a:moveTo>
                  <a:cubicBezTo>
                    <a:pt x="17" y="0"/>
                    <a:pt x="20" y="5"/>
                    <a:pt x="20" y="13"/>
                  </a:cubicBezTo>
                  <a:cubicBezTo>
                    <a:pt x="20" y="23"/>
                    <a:pt x="17" y="28"/>
                    <a:pt x="10" y="28"/>
                  </a:cubicBezTo>
                  <a:cubicBezTo>
                    <a:pt x="4" y="28"/>
                    <a:pt x="0" y="22"/>
                    <a:pt x="0" y="14"/>
                  </a:cubicBezTo>
                  <a:cubicBezTo>
                    <a:pt x="0" y="5"/>
                    <a:pt x="4" y="0"/>
                    <a:pt x="11" y="0"/>
                  </a:cubicBezTo>
                  <a:close/>
                  <a:moveTo>
                    <a:pt x="10" y="25"/>
                  </a:moveTo>
                  <a:cubicBezTo>
                    <a:pt x="14" y="25"/>
                    <a:pt x="17" y="22"/>
                    <a:pt x="17" y="13"/>
                  </a:cubicBezTo>
                  <a:cubicBezTo>
                    <a:pt x="17" y="8"/>
                    <a:pt x="15" y="3"/>
                    <a:pt x="11" y="3"/>
                  </a:cubicBezTo>
                  <a:cubicBezTo>
                    <a:pt x="7" y="3"/>
                    <a:pt x="4" y="6"/>
                    <a:pt x="4" y="14"/>
                  </a:cubicBezTo>
                  <a:cubicBezTo>
                    <a:pt x="4" y="19"/>
                    <a:pt x="6" y="25"/>
                    <a:pt x="10" y="2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5" name="Freeform 12"/>
            <p:cNvSpPr>
              <a:spLocks/>
            </p:cNvSpPr>
            <p:nvPr/>
          </p:nvSpPr>
          <p:spPr bwMode="auto">
            <a:xfrm>
              <a:off x="6931213" y="4891650"/>
              <a:ext cx="43942" cy="56699"/>
            </a:xfrm>
            <a:custGeom>
              <a:avLst/>
              <a:gdLst>
                <a:gd name="T0" fmla="*/ 0 w 31"/>
                <a:gd name="T1" fmla="*/ 0 h 40"/>
                <a:gd name="T2" fmla="*/ 6 w 31"/>
                <a:gd name="T3" fmla="*/ 0 h 40"/>
                <a:gd name="T4" fmla="*/ 15 w 31"/>
                <a:gd name="T5" fmla="*/ 33 h 40"/>
                <a:gd name="T6" fmla="*/ 16 w 31"/>
                <a:gd name="T7" fmla="*/ 33 h 40"/>
                <a:gd name="T8" fmla="*/ 25 w 31"/>
                <a:gd name="T9" fmla="*/ 0 h 40"/>
                <a:gd name="T10" fmla="*/ 31 w 31"/>
                <a:gd name="T11" fmla="*/ 0 h 40"/>
                <a:gd name="T12" fmla="*/ 18 w 31"/>
                <a:gd name="T13" fmla="*/ 40 h 40"/>
                <a:gd name="T14" fmla="*/ 13 w 31"/>
                <a:gd name="T15" fmla="*/ 40 h 40"/>
                <a:gd name="T16" fmla="*/ 0 w 31"/>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40">
                  <a:moveTo>
                    <a:pt x="0" y="0"/>
                  </a:moveTo>
                  <a:lnTo>
                    <a:pt x="6" y="0"/>
                  </a:lnTo>
                  <a:lnTo>
                    <a:pt x="15" y="33"/>
                  </a:lnTo>
                  <a:lnTo>
                    <a:pt x="16" y="33"/>
                  </a:lnTo>
                  <a:lnTo>
                    <a:pt x="25" y="0"/>
                  </a:lnTo>
                  <a:lnTo>
                    <a:pt x="31" y="0"/>
                  </a:lnTo>
                  <a:lnTo>
                    <a:pt x="18" y="40"/>
                  </a:lnTo>
                  <a:lnTo>
                    <a:pt x="13"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6" name="Freeform 13"/>
            <p:cNvSpPr>
              <a:spLocks/>
            </p:cNvSpPr>
            <p:nvPr/>
          </p:nvSpPr>
          <p:spPr bwMode="auto">
            <a:xfrm>
              <a:off x="6992165" y="4891650"/>
              <a:ext cx="28350" cy="56699"/>
            </a:xfrm>
            <a:custGeom>
              <a:avLst/>
              <a:gdLst>
                <a:gd name="T0" fmla="*/ 0 w 20"/>
                <a:gd name="T1" fmla="*/ 0 h 40"/>
                <a:gd name="T2" fmla="*/ 19 w 20"/>
                <a:gd name="T3" fmla="*/ 0 h 40"/>
                <a:gd name="T4" fmla="*/ 19 w 20"/>
                <a:gd name="T5" fmla="*/ 5 h 40"/>
                <a:gd name="T6" fmla="*/ 5 w 20"/>
                <a:gd name="T7" fmla="*/ 5 h 40"/>
                <a:gd name="T8" fmla="*/ 5 w 20"/>
                <a:gd name="T9" fmla="*/ 18 h 40"/>
                <a:gd name="T10" fmla="*/ 19 w 20"/>
                <a:gd name="T11" fmla="*/ 18 h 40"/>
                <a:gd name="T12" fmla="*/ 19 w 20"/>
                <a:gd name="T13" fmla="*/ 22 h 40"/>
                <a:gd name="T14" fmla="*/ 5 w 20"/>
                <a:gd name="T15" fmla="*/ 22 h 40"/>
                <a:gd name="T16" fmla="*/ 5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5" y="5"/>
                  </a:lnTo>
                  <a:lnTo>
                    <a:pt x="5" y="18"/>
                  </a:lnTo>
                  <a:lnTo>
                    <a:pt x="19" y="18"/>
                  </a:lnTo>
                  <a:lnTo>
                    <a:pt x="19" y="22"/>
                  </a:lnTo>
                  <a:lnTo>
                    <a:pt x="5" y="22"/>
                  </a:lnTo>
                  <a:lnTo>
                    <a:pt x="5" y="35"/>
                  </a:lnTo>
                  <a:lnTo>
                    <a:pt x="20" y="35"/>
                  </a:lnTo>
                  <a:lnTo>
                    <a:pt x="20"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7" name="Freeform 14"/>
            <p:cNvSpPr>
              <a:spLocks noEditPoints="1"/>
            </p:cNvSpPr>
            <p:nvPr/>
          </p:nvSpPr>
          <p:spPr bwMode="auto">
            <a:xfrm>
              <a:off x="7041776" y="4891650"/>
              <a:ext cx="32603" cy="56699"/>
            </a:xfrm>
            <a:custGeom>
              <a:avLst/>
              <a:gdLst>
                <a:gd name="T0" fmla="*/ 0 w 16"/>
                <a:gd name="T1" fmla="*/ 0 h 27"/>
                <a:gd name="T2" fmla="*/ 7 w 16"/>
                <a:gd name="T3" fmla="*/ 0 h 27"/>
                <a:gd name="T4" fmla="*/ 13 w 16"/>
                <a:gd name="T5" fmla="*/ 2 h 27"/>
                <a:gd name="T6" fmla="*/ 15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10" y="0"/>
                    <a:pt x="11" y="1"/>
                    <a:pt x="13" y="2"/>
                  </a:cubicBezTo>
                  <a:cubicBezTo>
                    <a:pt x="14" y="3"/>
                    <a:pt x="15" y="5"/>
                    <a:pt x="15" y="7"/>
                  </a:cubicBezTo>
                  <a:cubicBezTo>
                    <a:pt x="15" y="10"/>
                    <a:pt x="13" y="13"/>
                    <a:pt x="9" y="14"/>
                  </a:cubicBezTo>
                  <a:cubicBezTo>
                    <a:pt x="9" y="14"/>
                    <a:pt x="9" y="14"/>
                    <a:pt x="9" y="14"/>
                  </a:cubicBezTo>
                  <a:cubicBezTo>
                    <a:pt x="11" y="14"/>
                    <a:pt x="12"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10" y="12"/>
                    <a:pt x="11" y="10"/>
                    <a:pt x="11" y="7"/>
                  </a:cubicBezTo>
                  <a:cubicBezTo>
                    <a:pt x="11" y="4"/>
                    <a:pt x="9" y="3"/>
                    <a:pt x="6" y="3"/>
                  </a:cubicBezTo>
                  <a:cubicBezTo>
                    <a:pt x="3" y="3"/>
                    <a:pt x="3" y="3"/>
                    <a:pt x="3" y="3"/>
                  </a:cubicBezTo>
                  <a:lnTo>
                    <a:pt x="3" y="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8" name="Freeform 15"/>
            <p:cNvSpPr>
              <a:spLocks/>
            </p:cNvSpPr>
            <p:nvPr/>
          </p:nvSpPr>
          <p:spPr bwMode="auto">
            <a:xfrm>
              <a:off x="7092806" y="4891650"/>
              <a:ext cx="38272" cy="56699"/>
            </a:xfrm>
            <a:custGeom>
              <a:avLst/>
              <a:gdLst>
                <a:gd name="T0" fmla="*/ 0 w 27"/>
                <a:gd name="T1" fmla="*/ 0 h 40"/>
                <a:gd name="T2" fmla="*/ 8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8"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9" name="Freeform 16"/>
            <p:cNvSpPr>
              <a:spLocks/>
            </p:cNvSpPr>
            <p:nvPr/>
          </p:nvSpPr>
          <p:spPr bwMode="auto">
            <a:xfrm>
              <a:off x="7155175" y="4891650"/>
              <a:ext cx="51029" cy="56699"/>
            </a:xfrm>
            <a:custGeom>
              <a:avLst/>
              <a:gdLst>
                <a:gd name="T0" fmla="*/ 0 w 36"/>
                <a:gd name="T1" fmla="*/ 0 h 40"/>
                <a:gd name="T2" fmla="*/ 8 w 36"/>
                <a:gd name="T3" fmla="*/ 0 h 40"/>
                <a:gd name="T4" fmla="*/ 18 w 36"/>
                <a:gd name="T5" fmla="*/ 33 h 40"/>
                <a:gd name="T6" fmla="*/ 18 w 36"/>
                <a:gd name="T7" fmla="*/ 33 h 40"/>
                <a:gd name="T8" fmla="*/ 28 w 36"/>
                <a:gd name="T9" fmla="*/ 0 h 40"/>
                <a:gd name="T10" fmla="*/ 36 w 36"/>
                <a:gd name="T11" fmla="*/ 0 h 40"/>
                <a:gd name="T12" fmla="*/ 36 w 36"/>
                <a:gd name="T13" fmla="*/ 40 h 40"/>
                <a:gd name="T14" fmla="*/ 31 w 36"/>
                <a:gd name="T15" fmla="*/ 40 h 40"/>
                <a:gd name="T16" fmla="*/ 31 w 36"/>
                <a:gd name="T17" fmla="*/ 6 h 40"/>
                <a:gd name="T18" fmla="*/ 31 w 36"/>
                <a:gd name="T19" fmla="*/ 6 h 40"/>
                <a:gd name="T20" fmla="*/ 20 w 36"/>
                <a:gd name="T21" fmla="*/ 40 h 40"/>
                <a:gd name="T22" fmla="*/ 15 w 36"/>
                <a:gd name="T23" fmla="*/ 40 h 40"/>
                <a:gd name="T24" fmla="*/ 5 w 36"/>
                <a:gd name="T25" fmla="*/ 6 h 40"/>
                <a:gd name="T26" fmla="*/ 5 w 36"/>
                <a:gd name="T27" fmla="*/ 6 h 40"/>
                <a:gd name="T28" fmla="*/ 5 w 36"/>
                <a:gd name="T29" fmla="*/ 40 h 40"/>
                <a:gd name="T30" fmla="*/ 0 w 36"/>
                <a:gd name="T31" fmla="*/ 40 h 40"/>
                <a:gd name="T32" fmla="*/ 0 w 36"/>
                <a:gd name="T3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40">
                  <a:moveTo>
                    <a:pt x="0" y="0"/>
                  </a:moveTo>
                  <a:lnTo>
                    <a:pt x="8" y="0"/>
                  </a:lnTo>
                  <a:lnTo>
                    <a:pt x="18" y="33"/>
                  </a:lnTo>
                  <a:lnTo>
                    <a:pt x="18" y="33"/>
                  </a:lnTo>
                  <a:lnTo>
                    <a:pt x="28" y="0"/>
                  </a:lnTo>
                  <a:lnTo>
                    <a:pt x="36" y="0"/>
                  </a:lnTo>
                  <a:lnTo>
                    <a:pt x="36" y="40"/>
                  </a:lnTo>
                  <a:lnTo>
                    <a:pt x="31" y="40"/>
                  </a:lnTo>
                  <a:lnTo>
                    <a:pt x="31" y="6"/>
                  </a:lnTo>
                  <a:lnTo>
                    <a:pt x="31" y="6"/>
                  </a:lnTo>
                  <a:lnTo>
                    <a:pt x="20" y="40"/>
                  </a:lnTo>
                  <a:lnTo>
                    <a:pt x="15" y="40"/>
                  </a:lnTo>
                  <a:lnTo>
                    <a:pt x="5" y="6"/>
                  </a:lnTo>
                  <a:lnTo>
                    <a:pt x="5" y="6"/>
                  </a:lnTo>
                  <a:lnTo>
                    <a:pt x="5"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0" name="Freeform 17"/>
            <p:cNvSpPr>
              <a:spLocks/>
            </p:cNvSpPr>
            <p:nvPr/>
          </p:nvSpPr>
          <p:spPr bwMode="auto">
            <a:xfrm>
              <a:off x="7228884" y="4891650"/>
              <a:ext cx="28350" cy="56699"/>
            </a:xfrm>
            <a:custGeom>
              <a:avLst/>
              <a:gdLst>
                <a:gd name="T0" fmla="*/ 0 w 20"/>
                <a:gd name="T1" fmla="*/ 0 h 40"/>
                <a:gd name="T2" fmla="*/ 19 w 20"/>
                <a:gd name="T3" fmla="*/ 0 h 40"/>
                <a:gd name="T4" fmla="*/ 19 w 20"/>
                <a:gd name="T5" fmla="*/ 5 h 40"/>
                <a:gd name="T6" fmla="*/ 6 w 20"/>
                <a:gd name="T7" fmla="*/ 5 h 40"/>
                <a:gd name="T8" fmla="*/ 6 w 20"/>
                <a:gd name="T9" fmla="*/ 18 h 40"/>
                <a:gd name="T10" fmla="*/ 19 w 20"/>
                <a:gd name="T11" fmla="*/ 18 h 40"/>
                <a:gd name="T12" fmla="*/ 19 w 20"/>
                <a:gd name="T13" fmla="*/ 22 h 40"/>
                <a:gd name="T14" fmla="*/ 6 w 20"/>
                <a:gd name="T15" fmla="*/ 22 h 40"/>
                <a:gd name="T16" fmla="*/ 6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6" y="5"/>
                  </a:lnTo>
                  <a:lnTo>
                    <a:pt x="6" y="18"/>
                  </a:lnTo>
                  <a:lnTo>
                    <a:pt x="19" y="18"/>
                  </a:lnTo>
                  <a:lnTo>
                    <a:pt x="19" y="22"/>
                  </a:lnTo>
                  <a:lnTo>
                    <a:pt x="6" y="22"/>
                  </a:lnTo>
                  <a:lnTo>
                    <a:pt x="6" y="35"/>
                  </a:lnTo>
                  <a:lnTo>
                    <a:pt x="20" y="35"/>
                  </a:lnTo>
                  <a:lnTo>
                    <a:pt x="20"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1" name="Freeform 18"/>
            <p:cNvSpPr>
              <a:spLocks/>
            </p:cNvSpPr>
            <p:nvPr/>
          </p:nvSpPr>
          <p:spPr bwMode="auto">
            <a:xfrm>
              <a:off x="7278497" y="4891650"/>
              <a:ext cx="36855" cy="56699"/>
            </a:xfrm>
            <a:custGeom>
              <a:avLst/>
              <a:gdLst>
                <a:gd name="T0" fmla="*/ 0 w 26"/>
                <a:gd name="T1" fmla="*/ 0 h 40"/>
                <a:gd name="T2" fmla="*/ 6 w 26"/>
                <a:gd name="T3" fmla="*/ 0 h 40"/>
                <a:gd name="T4" fmla="*/ 20 w 26"/>
                <a:gd name="T5" fmla="*/ 34 h 40"/>
                <a:gd name="T6" fmla="*/ 20 w 26"/>
                <a:gd name="T7" fmla="*/ 34 h 40"/>
                <a:gd name="T8" fmla="*/ 20 w 26"/>
                <a:gd name="T9" fmla="*/ 0 h 40"/>
                <a:gd name="T10" fmla="*/ 26 w 26"/>
                <a:gd name="T11" fmla="*/ 0 h 40"/>
                <a:gd name="T12" fmla="*/ 26 w 26"/>
                <a:gd name="T13" fmla="*/ 40 h 40"/>
                <a:gd name="T14" fmla="*/ 19 w 26"/>
                <a:gd name="T15" fmla="*/ 40 h 40"/>
                <a:gd name="T16" fmla="*/ 4 w 26"/>
                <a:gd name="T17" fmla="*/ 8 h 40"/>
                <a:gd name="T18" fmla="*/ 4 w 26"/>
                <a:gd name="T19" fmla="*/ 8 h 40"/>
                <a:gd name="T20" fmla="*/ 4 w 26"/>
                <a:gd name="T21" fmla="*/ 40 h 40"/>
                <a:gd name="T22" fmla="*/ 0 w 26"/>
                <a:gd name="T23" fmla="*/ 40 h 40"/>
                <a:gd name="T24" fmla="*/ 0 w 26"/>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40">
                  <a:moveTo>
                    <a:pt x="0" y="0"/>
                  </a:moveTo>
                  <a:lnTo>
                    <a:pt x="6" y="0"/>
                  </a:lnTo>
                  <a:lnTo>
                    <a:pt x="20" y="34"/>
                  </a:lnTo>
                  <a:lnTo>
                    <a:pt x="20" y="34"/>
                  </a:lnTo>
                  <a:lnTo>
                    <a:pt x="20" y="0"/>
                  </a:lnTo>
                  <a:lnTo>
                    <a:pt x="26" y="0"/>
                  </a:lnTo>
                  <a:lnTo>
                    <a:pt x="26" y="40"/>
                  </a:lnTo>
                  <a:lnTo>
                    <a:pt x="19" y="40"/>
                  </a:lnTo>
                  <a:lnTo>
                    <a:pt x="4" y="8"/>
                  </a:lnTo>
                  <a:lnTo>
                    <a:pt x="4" y="8"/>
                  </a:lnTo>
                  <a:lnTo>
                    <a:pt x="4"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2" name="Freeform 19"/>
            <p:cNvSpPr>
              <a:spLocks/>
            </p:cNvSpPr>
            <p:nvPr/>
          </p:nvSpPr>
          <p:spPr bwMode="auto">
            <a:xfrm>
              <a:off x="7335196" y="4891650"/>
              <a:ext cx="32603" cy="56699"/>
            </a:xfrm>
            <a:custGeom>
              <a:avLst/>
              <a:gdLst>
                <a:gd name="T0" fmla="*/ 8 w 23"/>
                <a:gd name="T1" fmla="*/ 5 h 40"/>
                <a:gd name="T2" fmla="*/ 0 w 23"/>
                <a:gd name="T3" fmla="*/ 5 h 40"/>
                <a:gd name="T4" fmla="*/ 0 w 23"/>
                <a:gd name="T5" fmla="*/ 0 h 40"/>
                <a:gd name="T6" fmla="*/ 23 w 23"/>
                <a:gd name="T7" fmla="*/ 0 h 40"/>
                <a:gd name="T8" fmla="*/ 23 w 23"/>
                <a:gd name="T9" fmla="*/ 5 h 40"/>
                <a:gd name="T10" fmla="*/ 13 w 23"/>
                <a:gd name="T11" fmla="*/ 5 h 40"/>
                <a:gd name="T12" fmla="*/ 13 w 23"/>
                <a:gd name="T13" fmla="*/ 40 h 40"/>
                <a:gd name="T14" fmla="*/ 8 w 23"/>
                <a:gd name="T15" fmla="*/ 40 h 40"/>
                <a:gd name="T16" fmla="*/ 8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8" y="5"/>
                  </a:moveTo>
                  <a:lnTo>
                    <a:pt x="0" y="5"/>
                  </a:lnTo>
                  <a:lnTo>
                    <a:pt x="0" y="0"/>
                  </a:lnTo>
                  <a:lnTo>
                    <a:pt x="23" y="0"/>
                  </a:lnTo>
                  <a:lnTo>
                    <a:pt x="23" y="5"/>
                  </a:lnTo>
                  <a:lnTo>
                    <a:pt x="13" y="5"/>
                  </a:lnTo>
                  <a:lnTo>
                    <a:pt x="13" y="40"/>
                  </a:lnTo>
                  <a:lnTo>
                    <a:pt x="8" y="40"/>
                  </a:lnTo>
                  <a:lnTo>
                    <a:pt x="8" y="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3" name="Freeform 20"/>
            <p:cNvSpPr>
              <a:spLocks noEditPoints="1"/>
            </p:cNvSpPr>
            <p:nvPr/>
          </p:nvSpPr>
          <p:spPr bwMode="auto">
            <a:xfrm>
              <a:off x="7376302" y="4891650"/>
              <a:ext cx="45359" cy="56699"/>
            </a:xfrm>
            <a:custGeom>
              <a:avLst/>
              <a:gdLst>
                <a:gd name="T0" fmla="*/ 19 w 32"/>
                <a:gd name="T1" fmla="*/ 0 h 40"/>
                <a:gd name="T2" fmla="*/ 32 w 32"/>
                <a:gd name="T3" fmla="*/ 40 h 40"/>
                <a:gd name="T4" fmla="*/ 28 w 32"/>
                <a:gd name="T5" fmla="*/ 40 h 40"/>
                <a:gd name="T6" fmla="*/ 23 w 32"/>
                <a:gd name="T7" fmla="*/ 30 h 40"/>
                <a:gd name="T8" fmla="*/ 9 w 32"/>
                <a:gd name="T9" fmla="*/ 30 h 40"/>
                <a:gd name="T10" fmla="*/ 6 w 32"/>
                <a:gd name="T11" fmla="*/ 40 h 40"/>
                <a:gd name="T12" fmla="*/ 0 w 32"/>
                <a:gd name="T13" fmla="*/ 40 h 40"/>
                <a:gd name="T14" fmla="*/ 13 w 32"/>
                <a:gd name="T15" fmla="*/ 0 h 40"/>
                <a:gd name="T16" fmla="*/ 19 w 32"/>
                <a:gd name="T17" fmla="*/ 0 h 40"/>
                <a:gd name="T18" fmla="*/ 22 w 32"/>
                <a:gd name="T19" fmla="*/ 25 h 40"/>
                <a:gd name="T20" fmla="*/ 16 w 32"/>
                <a:gd name="T21" fmla="*/ 6 h 40"/>
                <a:gd name="T22" fmla="*/ 16 w 32"/>
                <a:gd name="T23" fmla="*/ 6 h 40"/>
                <a:gd name="T24" fmla="*/ 10 w 32"/>
                <a:gd name="T25" fmla="*/ 25 h 40"/>
                <a:gd name="T26" fmla="*/ 22 w 32"/>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40">
                  <a:moveTo>
                    <a:pt x="19" y="0"/>
                  </a:moveTo>
                  <a:lnTo>
                    <a:pt x="32" y="40"/>
                  </a:lnTo>
                  <a:lnTo>
                    <a:pt x="28" y="40"/>
                  </a:lnTo>
                  <a:lnTo>
                    <a:pt x="23" y="30"/>
                  </a:lnTo>
                  <a:lnTo>
                    <a:pt x="9" y="30"/>
                  </a:lnTo>
                  <a:lnTo>
                    <a:pt x="6" y="40"/>
                  </a:lnTo>
                  <a:lnTo>
                    <a:pt x="0" y="40"/>
                  </a:lnTo>
                  <a:lnTo>
                    <a:pt x="13" y="0"/>
                  </a:lnTo>
                  <a:lnTo>
                    <a:pt x="19" y="0"/>
                  </a:lnTo>
                  <a:close/>
                  <a:moveTo>
                    <a:pt x="22" y="25"/>
                  </a:moveTo>
                  <a:lnTo>
                    <a:pt x="16" y="6"/>
                  </a:lnTo>
                  <a:lnTo>
                    <a:pt x="16" y="6"/>
                  </a:lnTo>
                  <a:lnTo>
                    <a:pt x="10" y="25"/>
                  </a:lnTo>
                  <a:lnTo>
                    <a:pt x="22" y="2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4" name="Freeform 21"/>
            <p:cNvSpPr>
              <a:spLocks/>
            </p:cNvSpPr>
            <p:nvPr/>
          </p:nvSpPr>
          <p:spPr bwMode="auto">
            <a:xfrm>
              <a:off x="7440090"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5" name="Freeform 22"/>
            <p:cNvSpPr>
              <a:spLocks noEditPoints="1"/>
            </p:cNvSpPr>
            <p:nvPr/>
          </p:nvSpPr>
          <p:spPr bwMode="auto">
            <a:xfrm>
              <a:off x="7515216" y="4891650"/>
              <a:ext cx="29768" cy="56699"/>
            </a:xfrm>
            <a:custGeom>
              <a:avLst/>
              <a:gdLst>
                <a:gd name="T0" fmla="*/ 0 w 14"/>
                <a:gd name="T1" fmla="*/ 0 h 27"/>
                <a:gd name="T2" fmla="*/ 6 w 14"/>
                <a:gd name="T3" fmla="*/ 0 h 27"/>
                <a:gd name="T4" fmla="*/ 12 w 14"/>
                <a:gd name="T5" fmla="*/ 2 h 27"/>
                <a:gd name="T6" fmla="*/ 14 w 14"/>
                <a:gd name="T7" fmla="*/ 8 h 27"/>
                <a:gd name="T8" fmla="*/ 6 w 14"/>
                <a:gd name="T9" fmla="*/ 16 h 27"/>
                <a:gd name="T10" fmla="*/ 3 w 14"/>
                <a:gd name="T11" fmla="*/ 16 h 27"/>
                <a:gd name="T12" fmla="*/ 3 w 14"/>
                <a:gd name="T13" fmla="*/ 27 h 27"/>
                <a:gd name="T14" fmla="*/ 0 w 14"/>
                <a:gd name="T15" fmla="*/ 27 h 27"/>
                <a:gd name="T16" fmla="*/ 0 w 14"/>
                <a:gd name="T17" fmla="*/ 0 h 27"/>
                <a:gd name="T18" fmla="*/ 3 w 14"/>
                <a:gd name="T19" fmla="*/ 13 h 27"/>
                <a:gd name="T20" fmla="*/ 5 w 14"/>
                <a:gd name="T21" fmla="*/ 13 h 27"/>
                <a:gd name="T22" fmla="*/ 11 w 14"/>
                <a:gd name="T23" fmla="*/ 8 h 27"/>
                <a:gd name="T24" fmla="*/ 5 w 14"/>
                <a:gd name="T25" fmla="*/ 3 h 27"/>
                <a:gd name="T26" fmla="*/ 3 w 14"/>
                <a:gd name="T27" fmla="*/ 3 h 27"/>
                <a:gd name="T28" fmla="*/ 3 w 14"/>
                <a:gd name="T29"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7">
                  <a:moveTo>
                    <a:pt x="0" y="0"/>
                  </a:moveTo>
                  <a:cubicBezTo>
                    <a:pt x="6" y="0"/>
                    <a:pt x="6" y="0"/>
                    <a:pt x="6" y="0"/>
                  </a:cubicBezTo>
                  <a:cubicBezTo>
                    <a:pt x="9" y="0"/>
                    <a:pt x="11" y="1"/>
                    <a:pt x="12" y="2"/>
                  </a:cubicBezTo>
                  <a:cubicBezTo>
                    <a:pt x="14" y="4"/>
                    <a:pt x="14" y="5"/>
                    <a:pt x="14" y="8"/>
                  </a:cubicBezTo>
                  <a:cubicBezTo>
                    <a:pt x="14" y="13"/>
                    <a:pt x="11" y="16"/>
                    <a:pt x="6" y="16"/>
                  </a:cubicBezTo>
                  <a:cubicBezTo>
                    <a:pt x="3" y="16"/>
                    <a:pt x="3" y="16"/>
                    <a:pt x="3" y="16"/>
                  </a:cubicBezTo>
                  <a:cubicBezTo>
                    <a:pt x="3" y="27"/>
                    <a:pt x="3" y="27"/>
                    <a:pt x="3" y="27"/>
                  </a:cubicBezTo>
                  <a:cubicBezTo>
                    <a:pt x="0" y="27"/>
                    <a:pt x="0" y="27"/>
                    <a:pt x="0" y="27"/>
                  </a:cubicBezTo>
                  <a:lnTo>
                    <a:pt x="0" y="0"/>
                  </a:lnTo>
                  <a:close/>
                  <a:moveTo>
                    <a:pt x="3" y="13"/>
                  </a:moveTo>
                  <a:cubicBezTo>
                    <a:pt x="5" y="13"/>
                    <a:pt x="5" y="13"/>
                    <a:pt x="5" y="13"/>
                  </a:cubicBezTo>
                  <a:cubicBezTo>
                    <a:pt x="9" y="13"/>
                    <a:pt x="11" y="11"/>
                    <a:pt x="11" y="8"/>
                  </a:cubicBezTo>
                  <a:cubicBezTo>
                    <a:pt x="11" y="4"/>
                    <a:pt x="9" y="3"/>
                    <a:pt x="5" y="3"/>
                  </a:cubicBezTo>
                  <a:cubicBezTo>
                    <a:pt x="3" y="3"/>
                    <a:pt x="3" y="3"/>
                    <a:pt x="3" y="3"/>
                  </a:cubicBezTo>
                  <a:lnTo>
                    <a:pt x="3" y="1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6" name="Freeform 23"/>
            <p:cNvSpPr>
              <a:spLocks noEditPoints="1"/>
            </p:cNvSpPr>
            <p:nvPr/>
          </p:nvSpPr>
          <p:spPr bwMode="auto">
            <a:xfrm>
              <a:off x="7556323" y="4891650"/>
              <a:ext cx="43942" cy="56699"/>
            </a:xfrm>
            <a:custGeom>
              <a:avLst/>
              <a:gdLst>
                <a:gd name="T0" fmla="*/ 18 w 31"/>
                <a:gd name="T1" fmla="*/ 0 h 40"/>
                <a:gd name="T2" fmla="*/ 31 w 31"/>
                <a:gd name="T3" fmla="*/ 40 h 40"/>
                <a:gd name="T4" fmla="*/ 27 w 31"/>
                <a:gd name="T5" fmla="*/ 40 h 40"/>
                <a:gd name="T6" fmla="*/ 24 w 31"/>
                <a:gd name="T7" fmla="*/ 30 h 40"/>
                <a:gd name="T8" fmla="*/ 8 w 31"/>
                <a:gd name="T9" fmla="*/ 30 h 40"/>
                <a:gd name="T10" fmla="*/ 5 w 31"/>
                <a:gd name="T11" fmla="*/ 40 h 40"/>
                <a:gd name="T12" fmla="*/ 0 w 31"/>
                <a:gd name="T13" fmla="*/ 40 h 40"/>
                <a:gd name="T14" fmla="*/ 14 w 31"/>
                <a:gd name="T15" fmla="*/ 0 h 40"/>
                <a:gd name="T16" fmla="*/ 18 w 31"/>
                <a:gd name="T17" fmla="*/ 0 h 40"/>
                <a:gd name="T18" fmla="*/ 22 w 31"/>
                <a:gd name="T19" fmla="*/ 25 h 40"/>
                <a:gd name="T20" fmla="*/ 15 w 31"/>
                <a:gd name="T21" fmla="*/ 6 h 40"/>
                <a:gd name="T22" fmla="*/ 15 w 31"/>
                <a:gd name="T23" fmla="*/ 6 h 40"/>
                <a:gd name="T24" fmla="*/ 9 w 31"/>
                <a:gd name="T25" fmla="*/ 25 h 40"/>
                <a:gd name="T26" fmla="*/ 22 w 31"/>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40">
                  <a:moveTo>
                    <a:pt x="18" y="0"/>
                  </a:moveTo>
                  <a:lnTo>
                    <a:pt x="31" y="40"/>
                  </a:lnTo>
                  <a:lnTo>
                    <a:pt x="27" y="40"/>
                  </a:lnTo>
                  <a:lnTo>
                    <a:pt x="24" y="30"/>
                  </a:lnTo>
                  <a:lnTo>
                    <a:pt x="8" y="30"/>
                  </a:lnTo>
                  <a:lnTo>
                    <a:pt x="5" y="40"/>
                  </a:lnTo>
                  <a:lnTo>
                    <a:pt x="0" y="40"/>
                  </a:lnTo>
                  <a:lnTo>
                    <a:pt x="14" y="0"/>
                  </a:lnTo>
                  <a:lnTo>
                    <a:pt x="18" y="0"/>
                  </a:lnTo>
                  <a:close/>
                  <a:moveTo>
                    <a:pt x="22" y="25"/>
                  </a:moveTo>
                  <a:lnTo>
                    <a:pt x="15" y="6"/>
                  </a:lnTo>
                  <a:lnTo>
                    <a:pt x="15" y="6"/>
                  </a:lnTo>
                  <a:lnTo>
                    <a:pt x="9" y="25"/>
                  </a:lnTo>
                  <a:lnTo>
                    <a:pt x="22" y="2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7" name="Freeform 24"/>
            <p:cNvSpPr>
              <a:spLocks/>
            </p:cNvSpPr>
            <p:nvPr/>
          </p:nvSpPr>
          <p:spPr bwMode="auto">
            <a:xfrm>
              <a:off x="7618692"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8" name="Freeform 25"/>
            <p:cNvSpPr>
              <a:spLocks/>
            </p:cNvSpPr>
            <p:nvPr/>
          </p:nvSpPr>
          <p:spPr bwMode="auto">
            <a:xfrm>
              <a:off x="7679644" y="4891650"/>
              <a:ext cx="26933" cy="56699"/>
            </a:xfrm>
            <a:custGeom>
              <a:avLst/>
              <a:gdLst>
                <a:gd name="T0" fmla="*/ 0 w 19"/>
                <a:gd name="T1" fmla="*/ 0 h 40"/>
                <a:gd name="T2" fmla="*/ 19 w 19"/>
                <a:gd name="T3" fmla="*/ 0 h 40"/>
                <a:gd name="T4" fmla="*/ 19 w 19"/>
                <a:gd name="T5" fmla="*/ 5 h 40"/>
                <a:gd name="T6" fmla="*/ 6 w 19"/>
                <a:gd name="T7" fmla="*/ 5 h 40"/>
                <a:gd name="T8" fmla="*/ 6 w 19"/>
                <a:gd name="T9" fmla="*/ 18 h 40"/>
                <a:gd name="T10" fmla="*/ 18 w 19"/>
                <a:gd name="T11" fmla="*/ 18 h 40"/>
                <a:gd name="T12" fmla="*/ 18 w 19"/>
                <a:gd name="T13" fmla="*/ 22 h 40"/>
                <a:gd name="T14" fmla="*/ 6 w 19"/>
                <a:gd name="T15" fmla="*/ 22 h 40"/>
                <a:gd name="T16" fmla="*/ 6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6" y="5"/>
                  </a:lnTo>
                  <a:lnTo>
                    <a:pt x="6" y="18"/>
                  </a:lnTo>
                  <a:lnTo>
                    <a:pt x="18" y="18"/>
                  </a:lnTo>
                  <a:lnTo>
                    <a:pt x="18" y="22"/>
                  </a:lnTo>
                  <a:lnTo>
                    <a:pt x="6" y="22"/>
                  </a:lnTo>
                  <a:lnTo>
                    <a:pt x="6" y="35"/>
                  </a:lnTo>
                  <a:lnTo>
                    <a:pt x="19" y="35"/>
                  </a:lnTo>
                  <a:lnTo>
                    <a:pt x="19"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9" name="Freeform 26"/>
            <p:cNvSpPr>
              <a:spLocks/>
            </p:cNvSpPr>
            <p:nvPr/>
          </p:nvSpPr>
          <p:spPr bwMode="auto">
            <a:xfrm>
              <a:off x="7729256"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0" name="Freeform 27"/>
            <p:cNvSpPr>
              <a:spLocks noEditPoints="1"/>
            </p:cNvSpPr>
            <p:nvPr/>
          </p:nvSpPr>
          <p:spPr bwMode="auto">
            <a:xfrm>
              <a:off x="7801547" y="4891650"/>
              <a:ext cx="42524" cy="58116"/>
            </a:xfrm>
            <a:custGeom>
              <a:avLst/>
              <a:gdLst>
                <a:gd name="T0" fmla="*/ 10 w 20"/>
                <a:gd name="T1" fmla="*/ 0 h 28"/>
                <a:gd name="T2" fmla="*/ 20 w 20"/>
                <a:gd name="T3" fmla="*/ 13 h 28"/>
                <a:gd name="T4" fmla="*/ 10 w 20"/>
                <a:gd name="T5" fmla="*/ 28 h 28"/>
                <a:gd name="T6" fmla="*/ 0 w 20"/>
                <a:gd name="T7" fmla="*/ 14 h 28"/>
                <a:gd name="T8" fmla="*/ 10 w 20"/>
                <a:gd name="T9" fmla="*/ 0 h 28"/>
                <a:gd name="T10" fmla="*/ 10 w 20"/>
                <a:gd name="T11" fmla="*/ 25 h 28"/>
                <a:gd name="T12" fmla="*/ 16 w 20"/>
                <a:gd name="T13" fmla="*/ 13 h 28"/>
                <a:gd name="T14" fmla="*/ 10 w 20"/>
                <a:gd name="T15" fmla="*/ 3 h 28"/>
                <a:gd name="T16" fmla="*/ 3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0" y="0"/>
                  </a:moveTo>
                  <a:cubicBezTo>
                    <a:pt x="16" y="0"/>
                    <a:pt x="20" y="5"/>
                    <a:pt x="20" y="13"/>
                  </a:cubicBezTo>
                  <a:cubicBezTo>
                    <a:pt x="20" y="23"/>
                    <a:pt x="16" y="28"/>
                    <a:pt x="10" y="28"/>
                  </a:cubicBezTo>
                  <a:cubicBezTo>
                    <a:pt x="3" y="28"/>
                    <a:pt x="0" y="22"/>
                    <a:pt x="0" y="14"/>
                  </a:cubicBezTo>
                  <a:cubicBezTo>
                    <a:pt x="0" y="5"/>
                    <a:pt x="3" y="0"/>
                    <a:pt x="10" y="0"/>
                  </a:cubicBezTo>
                  <a:close/>
                  <a:moveTo>
                    <a:pt x="10" y="25"/>
                  </a:moveTo>
                  <a:cubicBezTo>
                    <a:pt x="13" y="25"/>
                    <a:pt x="16" y="22"/>
                    <a:pt x="16" y="13"/>
                  </a:cubicBezTo>
                  <a:cubicBezTo>
                    <a:pt x="16" y="8"/>
                    <a:pt x="14" y="3"/>
                    <a:pt x="10" y="3"/>
                  </a:cubicBezTo>
                  <a:cubicBezTo>
                    <a:pt x="6" y="3"/>
                    <a:pt x="3" y="6"/>
                    <a:pt x="3" y="14"/>
                  </a:cubicBezTo>
                  <a:cubicBezTo>
                    <a:pt x="3" y="19"/>
                    <a:pt x="5" y="25"/>
                    <a:pt x="10" y="2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1" name="Freeform 28"/>
            <p:cNvSpPr>
              <a:spLocks/>
            </p:cNvSpPr>
            <p:nvPr/>
          </p:nvSpPr>
          <p:spPr bwMode="auto">
            <a:xfrm>
              <a:off x="7863917"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2" name="Freeform 29"/>
            <p:cNvSpPr>
              <a:spLocks noEditPoints="1"/>
            </p:cNvSpPr>
            <p:nvPr/>
          </p:nvSpPr>
          <p:spPr bwMode="auto">
            <a:xfrm>
              <a:off x="8257977" y="4506095"/>
              <a:ext cx="45359" cy="286332"/>
            </a:xfrm>
            <a:custGeom>
              <a:avLst/>
              <a:gdLst>
                <a:gd name="T0" fmla="*/ 11 w 22"/>
                <a:gd name="T1" fmla="*/ 0 h 138"/>
                <a:gd name="T2" fmla="*/ 22 w 22"/>
                <a:gd name="T3" fmla="*/ 11 h 138"/>
                <a:gd name="T4" fmla="*/ 11 w 22"/>
                <a:gd name="T5" fmla="*/ 22 h 138"/>
                <a:gd name="T6" fmla="*/ 0 w 22"/>
                <a:gd name="T7" fmla="*/ 11 h 138"/>
                <a:gd name="T8" fmla="*/ 11 w 22"/>
                <a:gd name="T9" fmla="*/ 0 h 138"/>
                <a:gd name="T10" fmla="*/ 2 w 22"/>
                <a:gd name="T11" fmla="*/ 32 h 138"/>
                <a:gd name="T12" fmla="*/ 20 w 22"/>
                <a:gd name="T13" fmla="*/ 32 h 138"/>
                <a:gd name="T14" fmla="*/ 20 w 22"/>
                <a:gd name="T15" fmla="*/ 138 h 138"/>
                <a:gd name="T16" fmla="*/ 2 w 22"/>
                <a:gd name="T17" fmla="*/ 138 h 138"/>
                <a:gd name="T18" fmla="*/ 2 w 22"/>
                <a:gd name="T19" fmla="*/ 3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38">
                  <a:moveTo>
                    <a:pt x="11" y="0"/>
                  </a:moveTo>
                  <a:cubicBezTo>
                    <a:pt x="17" y="0"/>
                    <a:pt x="22" y="5"/>
                    <a:pt x="22" y="11"/>
                  </a:cubicBezTo>
                  <a:cubicBezTo>
                    <a:pt x="22" y="17"/>
                    <a:pt x="17" y="22"/>
                    <a:pt x="11" y="22"/>
                  </a:cubicBezTo>
                  <a:cubicBezTo>
                    <a:pt x="5" y="22"/>
                    <a:pt x="0" y="17"/>
                    <a:pt x="0" y="11"/>
                  </a:cubicBezTo>
                  <a:cubicBezTo>
                    <a:pt x="0" y="5"/>
                    <a:pt x="5" y="0"/>
                    <a:pt x="11" y="0"/>
                  </a:cubicBezTo>
                  <a:close/>
                  <a:moveTo>
                    <a:pt x="2" y="32"/>
                  </a:moveTo>
                  <a:cubicBezTo>
                    <a:pt x="20" y="32"/>
                    <a:pt x="20" y="32"/>
                    <a:pt x="20" y="32"/>
                  </a:cubicBezTo>
                  <a:cubicBezTo>
                    <a:pt x="20" y="138"/>
                    <a:pt x="20" y="138"/>
                    <a:pt x="20" y="138"/>
                  </a:cubicBezTo>
                  <a:cubicBezTo>
                    <a:pt x="2" y="138"/>
                    <a:pt x="2" y="138"/>
                    <a:pt x="2" y="138"/>
                  </a:cubicBezTo>
                  <a:lnTo>
                    <a:pt x="2" y="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3" name="Freeform 30"/>
            <p:cNvSpPr>
              <a:spLocks noEditPoints="1"/>
            </p:cNvSpPr>
            <p:nvPr/>
          </p:nvSpPr>
          <p:spPr bwMode="auto">
            <a:xfrm>
              <a:off x="8335939" y="4568463"/>
              <a:ext cx="137496" cy="267904"/>
            </a:xfrm>
            <a:custGeom>
              <a:avLst/>
              <a:gdLst>
                <a:gd name="T0" fmla="*/ 66 w 66"/>
                <a:gd name="T1" fmla="*/ 78 h 129"/>
                <a:gd name="T2" fmla="*/ 56 w 66"/>
                <a:gd name="T3" fmla="*/ 102 h 129"/>
                <a:gd name="T4" fmla="*/ 35 w 66"/>
                <a:gd name="T5" fmla="*/ 111 h 129"/>
                <a:gd name="T6" fmla="*/ 18 w 66"/>
                <a:gd name="T7" fmla="*/ 106 h 129"/>
                <a:gd name="T8" fmla="*/ 18 w 66"/>
                <a:gd name="T9" fmla="*/ 129 h 129"/>
                <a:gd name="T10" fmla="*/ 0 w 66"/>
                <a:gd name="T11" fmla="*/ 129 h 129"/>
                <a:gd name="T12" fmla="*/ 0 w 66"/>
                <a:gd name="T13" fmla="*/ 33 h 129"/>
                <a:gd name="T14" fmla="*/ 10 w 66"/>
                <a:gd name="T15" fmla="*/ 9 h 129"/>
                <a:gd name="T16" fmla="*/ 33 w 66"/>
                <a:gd name="T17" fmla="*/ 0 h 129"/>
                <a:gd name="T18" fmla="*/ 56 w 66"/>
                <a:gd name="T19" fmla="*/ 9 h 129"/>
                <a:gd name="T20" fmla="*/ 66 w 66"/>
                <a:gd name="T21" fmla="*/ 33 h 129"/>
                <a:gd name="T22" fmla="*/ 66 w 66"/>
                <a:gd name="T23" fmla="*/ 78 h 129"/>
                <a:gd name="T24" fmla="*/ 18 w 66"/>
                <a:gd name="T25" fmla="*/ 78 h 129"/>
                <a:gd name="T26" fmla="*/ 33 w 66"/>
                <a:gd name="T27" fmla="*/ 95 h 129"/>
                <a:gd name="T28" fmla="*/ 47 w 66"/>
                <a:gd name="T29" fmla="*/ 78 h 129"/>
                <a:gd name="T30" fmla="*/ 47 w 66"/>
                <a:gd name="T31" fmla="*/ 33 h 129"/>
                <a:gd name="T32" fmla="*/ 33 w 66"/>
                <a:gd name="T33" fmla="*/ 16 h 129"/>
                <a:gd name="T34" fmla="*/ 18 w 66"/>
                <a:gd name="T35" fmla="*/ 33 h 129"/>
                <a:gd name="T36" fmla="*/ 18 w 66"/>
                <a:gd name="T37" fmla="*/ 7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29">
                  <a:moveTo>
                    <a:pt x="66" y="78"/>
                  </a:moveTo>
                  <a:cubicBezTo>
                    <a:pt x="66" y="88"/>
                    <a:pt x="63" y="96"/>
                    <a:pt x="56" y="102"/>
                  </a:cubicBezTo>
                  <a:cubicBezTo>
                    <a:pt x="50" y="108"/>
                    <a:pt x="43" y="111"/>
                    <a:pt x="35" y="111"/>
                  </a:cubicBezTo>
                  <a:cubicBezTo>
                    <a:pt x="29" y="111"/>
                    <a:pt x="23" y="109"/>
                    <a:pt x="18" y="106"/>
                  </a:cubicBezTo>
                  <a:cubicBezTo>
                    <a:pt x="18" y="129"/>
                    <a:pt x="18" y="129"/>
                    <a:pt x="18" y="129"/>
                  </a:cubicBezTo>
                  <a:cubicBezTo>
                    <a:pt x="0" y="129"/>
                    <a:pt x="0" y="129"/>
                    <a:pt x="0" y="129"/>
                  </a:cubicBezTo>
                  <a:cubicBezTo>
                    <a:pt x="0" y="33"/>
                    <a:pt x="0" y="33"/>
                    <a:pt x="0" y="33"/>
                  </a:cubicBezTo>
                  <a:cubicBezTo>
                    <a:pt x="0" y="23"/>
                    <a:pt x="3" y="15"/>
                    <a:pt x="10" y="9"/>
                  </a:cubicBezTo>
                  <a:cubicBezTo>
                    <a:pt x="16" y="3"/>
                    <a:pt x="24" y="0"/>
                    <a:pt x="33" y="0"/>
                  </a:cubicBezTo>
                  <a:cubicBezTo>
                    <a:pt x="42" y="0"/>
                    <a:pt x="50" y="3"/>
                    <a:pt x="56" y="9"/>
                  </a:cubicBezTo>
                  <a:cubicBezTo>
                    <a:pt x="63" y="15"/>
                    <a:pt x="66" y="23"/>
                    <a:pt x="66" y="33"/>
                  </a:cubicBezTo>
                  <a:lnTo>
                    <a:pt x="66" y="78"/>
                  </a:lnTo>
                  <a:close/>
                  <a:moveTo>
                    <a:pt x="18" y="78"/>
                  </a:moveTo>
                  <a:cubicBezTo>
                    <a:pt x="18" y="90"/>
                    <a:pt x="25" y="95"/>
                    <a:pt x="33" y="95"/>
                  </a:cubicBezTo>
                  <a:cubicBezTo>
                    <a:pt x="41" y="95"/>
                    <a:pt x="47" y="90"/>
                    <a:pt x="47" y="78"/>
                  </a:cubicBezTo>
                  <a:cubicBezTo>
                    <a:pt x="47" y="33"/>
                    <a:pt x="47" y="33"/>
                    <a:pt x="47" y="33"/>
                  </a:cubicBezTo>
                  <a:cubicBezTo>
                    <a:pt x="47" y="21"/>
                    <a:pt x="41" y="16"/>
                    <a:pt x="33" y="16"/>
                  </a:cubicBezTo>
                  <a:cubicBezTo>
                    <a:pt x="25" y="16"/>
                    <a:pt x="18" y="21"/>
                    <a:pt x="18" y="33"/>
                  </a:cubicBezTo>
                  <a:lnTo>
                    <a:pt x="18" y="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4" name="Freeform 31"/>
            <p:cNvSpPr>
              <a:spLocks/>
            </p:cNvSpPr>
            <p:nvPr/>
          </p:nvSpPr>
          <p:spPr bwMode="auto">
            <a:xfrm>
              <a:off x="8504619" y="4568463"/>
              <a:ext cx="137496" cy="229632"/>
            </a:xfrm>
            <a:custGeom>
              <a:avLst/>
              <a:gdLst>
                <a:gd name="T0" fmla="*/ 66 w 66"/>
                <a:gd name="T1" fmla="*/ 78 h 111"/>
                <a:gd name="T2" fmla="*/ 57 w 66"/>
                <a:gd name="T3" fmla="*/ 102 h 111"/>
                <a:gd name="T4" fmla="*/ 33 w 66"/>
                <a:gd name="T5" fmla="*/ 111 h 111"/>
                <a:gd name="T6" fmla="*/ 10 w 66"/>
                <a:gd name="T7" fmla="*/ 102 h 111"/>
                <a:gd name="T8" fmla="*/ 0 w 66"/>
                <a:gd name="T9" fmla="*/ 78 h 111"/>
                <a:gd name="T10" fmla="*/ 0 w 66"/>
                <a:gd name="T11" fmla="*/ 33 h 111"/>
                <a:gd name="T12" fmla="*/ 10 w 66"/>
                <a:gd name="T13" fmla="*/ 9 h 111"/>
                <a:gd name="T14" fmla="*/ 33 w 66"/>
                <a:gd name="T15" fmla="*/ 0 h 111"/>
                <a:gd name="T16" fmla="*/ 57 w 66"/>
                <a:gd name="T17" fmla="*/ 9 h 111"/>
                <a:gd name="T18" fmla="*/ 66 w 66"/>
                <a:gd name="T19" fmla="*/ 33 h 111"/>
                <a:gd name="T20" fmla="*/ 66 w 66"/>
                <a:gd name="T21" fmla="*/ 35 h 111"/>
                <a:gd name="T22" fmla="*/ 48 w 66"/>
                <a:gd name="T23" fmla="*/ 35 h 111"/>
                <a:gd name="T24" fmla="*/ 48 w 66"/>
                <a:gd name="T25" fmla="*/ 33 h 111"/>
                <a:gd name="T26" fmla="*/ 33 w 66"/>
                <a:gd name="T27" fmla="*/ 16 h 111"/>
                <a:gd name="T28" fmla="*/ 19 w 66"/>
                <a:gd name="T29" fmla="*/ 33 h 111"/>
                <a:gd name="T30" fmla="*/ 19 w 66"/>
                <a:gd name="T31" fmla="*/ 78 h 111"/>
                <a:gd name="T32" fmla="*/ 33 w 66"/>
                <a:gd name="T33" fmla="*/ 95 h 111"/>
                <a:gd name="T34" fmla="*/ 48 w 66"/>
                <a:gd name="T35" fmla="*/ 78 h 111"/>
                <a:gd name="T36" fmla="*/ 48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3" y="96"/>
                    <a:pt x="57" y="102"/>
                  </a:cubicBezTo>
                  <a:cubicBezTo>
                    <a:pt x="50" y="108"/>
                    <a:pt x="42" y="111"/>
                    <a:pt x="33" y="111"/>
                  </a:cubicBezTo>
                  <a:cubicBezTo>
                    <a:pt x="24" y="111"/>
                    <a:pt x="17" y="108"/>
                    <a:pt x="10" y="102"/>
                  </a:cubicBezTo>
                  <a:cubicBezTo>
                    <a:pt x="4" y="96"/>
                    <a:pt x="0" y="88"/>
                    <a:pt x="0" y="78"/>
                  </a:cubicBezTo>
                  <a:cubicBezTo>
                    <a:pt x="0" y="33"/>
                    <a:pt x="0" y="33"/>
                    <a:pt x="0" y="33"/>
                  </a:cubicBezTo>
                  <a:cubicBezTo>
                    <a:pt x="0" y="23"/>
                    <a:pt x="4" y="15"/>
                    <a:pt x="10" y="9"/>
                  </a:cubicBezTo>
                  <a:cubicBezTo>
                    <a:pt x="17" y="3"/>
                    <a:pt x="24" y="0"/>
                    <a:pt x="33" y="0"/>
                  </a:cubicBezTo>
                  <a:cubicBezTo>
                    <a:pt x="42" y="0"/>
                    <a:pt x="50" y="3"/>
                    <a:pt x="57" y="9"/>
                  </a:cubicBezTo>
                  <a:cubicBezTo>
                    <a:pt x="63" y="15"/>
                    <a:pt x="66" y="23"/>
                    <a:pt x="66" y="33"/>
                  </a:cubicBezTo>
                  <a:cubicBezTo>
                    <a:pt x="66" y="35"/>
                    <a:pt x="66" y="35"/>
                    <a:pt x="66" y="35"/>
                  </a:cubicBezTo>
                  <a:cubicBezTo>
                    <a:pt x="48" y="35"/>
                    <a:pt x="48" y="35"/>
                    <a:pt x="48" y="35"/>
                  </a:cubicBezTo>
                  <a:cubicBezTo>
                    <a:pt x="48" y="33"/>
                    <a:pt x="48" y="33"/>
                    <a:pt x="48" y="33"/>
                  </a:cubicBezTo>
                  <a:cubicBezTo>
                    <a:pt x="48" y="21"/>
                    <a:pt x="42" y="16"/>
                    <a:pt x="33" y="16"/>
                  </a:cubicBezTo>
                  <a:cubicBezTo>
                    <a:pt x="25" y="16"/>
                    <a:pt x="19" y="21"/>
                    <a:pt x="19" y="33"/>
                  </a:cubicBezTo>
                  <a:cubicBezTo>
                    <a:pt x="19" y="78"/>
                    <a:pt x="19" y="78"/>
                    <a:pt x="19" y="78"/>
                  </a:cubicBezTo>
                  <a:cubicBezTo>
                    <a:pt x="19" y="90"/>
                    <a:pt x="25" y="95"/>
                    <a:pt x="33" y="95"/>
                  </a:cubicBezTo>
                  <a:cubicBezTo>
                    <a:pt x="42" y="95"/>
                    <a:pt x="48" y="90"/>
                    <a:pt x="48" y="78"/>
                  </a:cubicBezTo>
                  <a:cubicBezTo>
                    <a:pt x="48" y="67"/>
                    <a:pt x="48" y="67"/>
                    <a:pt x="48" y="67"/>
                  </a:cubicBezTo>
                  <a:cubicBezTo>
                    <a:pt x="66" y="67"/>
                    <a:pt x="66" y="67"/>
                    <a:pt x="66" y="67"/>
                  </a:cubicBezTo>
                  <a:lnTo>
                    <a:pt x="66" y="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5" name="Freeform 32"/>
            <p:cNvSpPr>
              <a:spLocks/>
            </p:cNvSpPr>
            <p:nvPr/>
          </p:nvSpPr>
          <p:spPr bwMode="auto">
            <a:xfrm>
              <a:off x="8674717" y="4568463"/>
              <a:ext cx="137496" cy="229632"/>
            </a:xfrm>
            <a:custGeom>
              <a:avLst/>
              <a:gdLst>
                <a:gd name="T0" fmla="*/ 66 w 66"/>
                <a:gd name="T1" fmla="*/ 78 h 111"/>
                <a:gd name="T2" fmla="*/ 56 w 66"/>
                <a:gd name="T3" fmla="*/ 102 h 111"/>
                <a:gd name="T4" fmla="*/ 33 w 66"/>
                <a:gd name="T5" fmla="*/ 111 h 111"/>
                <a:gd name="T6" fmla="*/ 9 w 66"/>
                <a:gd name="T7" fmla="*/ 102 h 111"/>
                <a:gd name="T8" fmla="*/ 0 w 66"/>
                <a:gd name="T9" fmla="*/ 78 h 111"/>
                <a:gd name="T10" fmla="*/ 0 w 66"/>
                <a:gd name="T11" fmla="*/ 33 h 111"/>
                <a:gd name="T12" fmla="*/ 9 w 66"/>
                <a:gd name="T13" fmla="*/ 9 h 111"/>
                <a:gd name="T14" fmla="*/ 33 w 66"/>
                <a:gd name="T15" fmla="*/ 0 h 111"/>
                <a:gd name="T16" fmla="*/ 56 w 66"/>
                <a:gd name="T17" fmla="*/ 9 h 111"/>
                <a:gd name="T18" fmla="*/ 66 w 66"/>
                <a:gd name="T19" fmla="*/ 33 h 111"/>
                <a:gd name="T20" fmla="*/ 66 w 66"/>
                <a:gd name="T21" fmla="*/ 35 h 111"/>
                <a:gd name="T22" fmla="*/ 47 w 66"/>
                <a:gd name="T23" fmla="*/ 35 h 111"/>
                <a:gd name="T24" fmla="*/ 47 w 66"/>
                <a:gd name="T25" fmla="*/ 33 h 111"/>
                <a:gd name="T26" fmla="*/ 33 w 66"/>
                <a:gd name="T27" fmla="*/ 16 h 111"/>
                <a:gd name="T28" fmla="*/ 18 w 66"/>
                <a:gd name="T29" fmla="*/ 33 h 111"/>
                <a:gd name="T30" fmla="*/ 18 w 66"/>
                <a:gd name="T31" fmla="*/ 78 h 111"/>
                <a:gd name="T32" fmla="*/ 33 w 66"/>
                <a:gd name="T33" fmla="*/ 95 h 111"/>
                <a:gd name="T34" fmla="*/ 47 w 66"/>
                <a:gd name="T35" fmla="*/ 78 h 111"/>
                <a:gd name="T36" fmla="*/ 47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2" y="96"/>
                    <a:pt x="56" y="102"/>
                  </a:cubicBezTo>
                  <a:cubicBezTo>
                    <a:pt x="49" y="108"/>
                    <a:pt x="42" y="111"/>
                    <a:pt x="33" y="111"/>
                  </a:cubicBezTo>
                  <a:cubicBezTo>
                    <a:pt x="24" y="111"/>
                    <a:pt x="16" y="108"/>
                    <a:pt x="9" y="102"/>
                  </a:cubicBezTo>
                  <a:cubicBezTo>
                    <a:pt x="3" y="96"/>
                    <a:pt x="0" y="88"/>
                    <a:pt x="0" y="78"/>
                  </a:cubicBezTo>
                  <a:cubicBezTo>
                    <a:pt x="0" y="33"/>
                    <a:pt x="0" y="33"/>
                    <a:pt x="0" y="33"/>
                  </a:cubicBezTo>
                  <a:cubicBezTo>
                    <a:pt x="0" y="23"/>
                    <a:pt x="3" y="15"/>
                    <a:pt x="9" y="9"/>
                  </a:cubicBezTo>
                  <a:cubicBezTo>
                    <a:pt x="16" y="3"/>
                    <a:pt x="24" y="0"/>
                    <a:pt x="33" y="0"/>
                  </a:cubicBezTo>
                  <a:cubicBezTo>
                    <a:pt x="42" y="0"/>
                    <a:pt x="49" y="3"/>
                    <a:pt x="56" y="9"/>
                  </a:cubicBezTo>
                  <a:cubicBezTo>
                    <a:pt x="62" y="15"/>
                    <a:pt x="66" y="23"/>
                    <a:pt x="66" y="33"/>
                  </a:cubicBezTo>
                  <a:cubicBezTo>
                    <a:pt x="66" y="35"/>
                    <a:pt x="66" y="35"/>
                    <a:pt x="66" y="35"/>
                  </a:cubicBezTo>
                  <a:cubicBezTo>
                    <a:pt x="47" y="35"/>
                    <a:pt x="47" y="35"/>
                    <a:pt x="47" y="35"/>
                  </a:cubicBezTo>
                  <a:cubicBezTo>
                    <a:pt x="47" y="33"/>
                    <a:pt x="47" y="33"/>
                    <a:pt x="47" y="33"/>
                  </a:cubicBezTo>
                  <a:cubicBezTo>
                    <a:pt x="47" y="21"/>
                    <a:pt x="41" y="16"/>
                    <a:pt x="33" y="16"/>
                  </a:cubicBezTo>
                  <a:cubicBezTo>
                    <a:pt x="24" y="16"/>
                    <a:pt x="18" y="21"/>
                    <a:pt x="18" y="33"/>
                  </a:cubicBezTo>
                  <a:cubicBezTo>
                    <a:pt x="18" y="78"/>
                    <a:pt x="18" y="78"/>
                    <a:pt x="18" y="78"/>
                  </a:cubicBezTo>
                  <a:cubicBezTo>
                    <a:pt x="18" y="90"/>
                    <a:pt x="24" y="95"/>
                    <a:pt x="33" y="95"/>
                  </a:cubicBezTo>
                  <a:cubicBezTo>
                    <a:pt x="41" y="95"/>
                    <a:pt x="47" y="90"/>
                    <a:pt x="47" y="78"/>
                  </a:cubicBezTo>
                  <a:cubicBezTo>
                    <a:pt x="47" y="67"/>
                    <a:pt x="47" y="67"/>
                    <a:pt x="47" y="67"/>
                  </a:cubicBezTo>
                  <a:cubicBezTo>
                    <a:pt x="66" y="67"/>
                    <a:pt x="66" y="67"/>
                    <a:pt x="66" y="67"/>
                  </a:cubicBezTo>
                  <a:lnTo>
                    <a:pt x="66" y="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6" name="Freeform 33"/>
            <p:cNvSpPr>
              <a:spLocks/>
            </p:cNvSpPr>
            <p:nvPr/>
          </p:nvSpPr>
          <p:spPr bwMode="auto">
            <a:xfrm>
              <a:off x="7968810" y="4873223"/>
              <a:ext cx="45359" cy="76544"/>
            </a:xfrm>
            <a:custGeom>
              <a:avLst/>
              <a:gdLst>
                <a:gd name="T0" fmla="*/ 22 w 22"/>
                <a:gd name="T1" fmla="*/ 26 h 37"/>
                <a:gd name="T2" fmla="*/ 19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9 w 22"/>
                <a:gd name="T17" fmla="*/ 3 h 37"/>
                <a:gd name="T18" fmla="*/ 22 w 22"/>
                <a:gd name="T19" fmla="*/ 11 h 37"/>
                <a:gd name="T20" fmla="*/ 22 w 22"/>
                <a:gd name="T21" fmla="*/ 12 h 37"/>
                <a:gd name="T22" fmla="*/ 16 w 22"/>
                <a:gd name="T23" fmla="*/ 12 h 37"/>
                <a:gd name="T24" fmla="*/ 16 w 22"/>
                <a:gd name="T25" fmla="*/ 11 h 37"/>
                <a:gd name="T26" fmla="*/ 11 w 22"/>
                <a:gd name="T27" fmla="*/ 5 h 37"/>
                <a:gd name="T28" fmla="*/ 6 w 22"/>
                <a:gd name="T29" fmla="*/ 11 h 37"/>
                <a:gd name="T30" fmla="*/ 6 w 22"/>
                <a:gd name="T31" fmla="*/ 26 h 37"/>
                <a:gd name="T32" fmla="*/ 11 w 22"/>
                <a:gd name="T33" fmla="*/ 32 h 37"/>
                <a:gd name="T34" fmla="*/ 16 w 22"/>
                <a:gd name="T35" fmla="*/ 26 h 37"/>
                <a:gd name="T36" fmla="*/ 16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1" y="32"/>
                    <a:pt x="19"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12"/>
                    <a:pt x="22" y="12"/>
                    <a:pt x="22" y="12"/>
                  </a:cubicBezTo>
                  <a:cubicBezTo>
                    <a:pt x="16" y="12"/>
                    <a:pt x="16" y="12"/>
                    <a:pt x="16" y="12"/>
                  </a:cubicBezTo>
                  <a:cubicBezTo>
                    <a:pt x="16" y="11"/>
                    <a:pt x="16" y="11"/>
                    <a:pt x="16" y="11"/>
                  </a:cubicBezTo>
                  <a:cubicBezTo>
                    <a:pt x="16" y="7"/>
                    <a:pt x="13" y="5"/>
                    <a:pt x="11" y="5"/>
                  </a:cubicBezTo>
                  <a:cubicBezTo>
                    <a:pt x="8" y="5"/>
                    <a:pt x="6" y="7"/>
                    <a:pt x="6" y="11"/>
                  </a:cubicBezTo>
                  <a:cubicBezTo>
                    <a:pt x="6" y="26"/>
                    <a:pt x="6" y="26"/>
                    <a:pt x="6" y="26"/>
                  </a:cubicBezTo>
                  <a:cubicBezTo>
                    <a:pt x="6" y="30"/>
                    <a:pt x="8" y="32"/>
                    <a:pt x="11" y="32"/>
                  </a:cubicBezTo>
                  <a:cubicBezTo>
                    <a:pt x="13" y="32"/>
                    <a:pt x="16" y="30"/>
                    <a:pt x="16" y="26"/>
                  </a:cubicBezTo>
                  <a:cubicBezTo>
                    <a:pt x="16" y="22"/>
                    <a:pt x="16" y="22"/>
                    <a:pt x="16" y="22"/>
                  </a:cubicBezTo>
                  <a:cubicBezTo>
                    <a:pt x="22" y="22"/>
                    <a:pt x="22" y="22"/>
                    <a:pt x="22" y="22"/>
                  </a:cubicBezTo>
                  <a:lnTo>
                    <a:pt x="22" y="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7" name="Rectangle 34"/>
            <p:cNvSpPr>
              <a:spLocks noChangeArrowheads="1"/>
            </p:cNvSpPr>
            <p:nvPr/>
          </p:nvSpPr>
          <p:spPr bwMode="auto">
            <a:xfrm>
              <a:off x="8035432" y="4854795"/>
              <a:ext cx="11340" cy="93554"/>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8" name="Freeform 35"/>
            <p:cNvSpPr>
              <a:spLocks noEditPoints="1"/>
            </p:cNvSpPr>
            <p:nvPr/>
          </p:nvSpPr>
          <p:spPr bwMode="auto">
            <a:xfrm>
              <a:off x="8068034" y="4851960"/>
              <a:ext cx="17010" cy="96389"/>
            </a:xfrm>
            <a:custGeom>
              <a:avLst/>
              <a:gdLst>
                <a:gd name="T0" fmla="*/ 4 w 8"/>
                <a:gd name="T1" fmla="*/ 0 h 46"/>
                <a:gd name="T2" fmla="*/ 8 w 8"/>
                <a:gd name="T3" fmla="*/ 4 h 46"/>
                <a:gd name="T4" fmla="*/ 4 w 8"/>
                <a:gd name="T5" fmla="*/ 8 h 46"/>
                <a:gd name="T6" fmla="*/ 0 w 8"/>
                <a:gd name="T7" fmla="*/ 4 h 46"/>
                <a:gd name="T8" fmla="*/ 4 w 8"/>
                <a:gd name="T9" fmla="*/ 0 h 46"/>
                <a:gd name="T10" fmla="*/ 1 w 8"/>
                <a:gd name="T11" fmla="*/ 11 h 46"/>
                <a:gd name="T12" fmla="*/ 7 w 8"/>
                <a:gd name="T13" fmla="*/ 11 h 46"/>
                <a:gd name="T14" fmla="*/ 7 w 8"/>
                <a:gd name="T15" fmla="*/ 46 h 46"/>
                <a:gd name="T16" fmla="*/ 1 w 8"/>
                <a:gd name="T17" fmla="*/ 46 h 46"/>
                <a:gd name="T18" fmla="*/ 1 w 8"/>
                <a:gd name="T19"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46">
                  <a:moveTo>
                    <a:pt x="4" y="0"/>
                  </a:moveTo>
                  <a:cubicBezTo>
                    <a:pt x="6" y="0"/>
                    <a:pt x="8" y="2"/>
                    <a:pt x="8" y="4"/>
                  </a:cubicBezTo>
                  <a:cubicBezTo>
                    <a:pt x="8" y="6"/>
                    <a:pt x="6" y="8"/>
                    <a:pt x="4" y="8"/>
                  </a:cubicBezTo>
                  <a:cubicBezTo>
                    <a:pt x="2" y="8"/>
                    <a:pt x="0" y="6"/>
                    <a:pt x="0" y="4"/>
                  </a:cubicBezTo>
                  <a:cubicBezTo>
                    <a:pt x="0" y="2"/>
                    <a:pt x="2" y="0"/>
                    <a:pt x="4" y="0"/>
                  </a:cubicBezTo>
                  <a:close/>
                  <a:moveTo>
                    <a:pt x="1" y="11"/>
                  </a:moveTo>
                  <a:cubicBezTo>
                    <a:pt x="7" y="11"/>
                    <a:pt x="7" y="11"/>
                    <a:pt x="7" y="11"/>
                  </a:cubicBezTo>
                  <a:cubicBezTo>
                    <a:pt x="7" y="46"/>
                    <a:pt x="7" y="46"/>
                    <a:pt x="7" y="46"/>
                  </a:cubicBezTo>
                  <a:cubicBezTo>
                    <a:pt x="1" y="46"/>
                    <a:pt x="1" y="46"/>
                    <a:pt x="1" y="46"/>
                  </a:cubicBezTo>
                  <a:lnTo>
                    <a:pt x="1" y="1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9" name="Freeform 36"/>
            <p:cNvSpPr>
              <a:spLocks/>
            </p:cNvSpPr>
            <p:nvPr/>
          </p:nvSpPr>
          <p:spPr bwMode="auto">
            <a:xfrm>
              <a:off x="8106307" y="4873223"/>
              <a:ext cx="77962" cy="75126"/>
            </a:xfrm>
            <a:custGeom>
              <a:avLst/>
              <a:gdLst>
                <a:gd name="T0" fmla="*/ 0 w 38"/>
                <a:gd name="T1" fmla="*/ 36 h 36"/>
                <a:gd name="T2" fmla="*/ 0 w 38"/>
                <a:gd name="T3" fmla="*/ 11 h 36"/>
                <a:gd name="T4" fmla="*/ 3 w 38"/>
                <a:gd name="T5" fmla="*/ 3 h 36"/>
                <a:gd name="T6" fmla="*/ 11 w 38"/>
                <a:gd name="T7" fmla="*/ 0 h 36"/>
                <a:gd name="T8" fmla="*/ 19 w 38"/>
                <a:gd name="T9" fmla="*/ 4 h 36"/>
                <a:gd name="T10" fmla="*/ 27 w 38"/>
                <a:gd name="T11" fmla="*/ 0 h 36"/>
                <a:gd name="T12" fmla="*/ 35 w 38"/>
                <a:gd name="T13" fmla="*/ 3 h 36"/>
                <a:gd name="T14" fmla="*/ 38 w 38"/>
                <a:gd name="T15" fmla="*/ 11 h 36"/>
                <a:gd name="T16" fmla="*/ 38 w 38"/>
                <a:gd name="T17" fmla="*/ 36 h 36"/>
                <a:gd name="T18" fmla="*/ 32 w 38"/>
                <a:gd name="T19" fmla="*/ 36 h 36"/>
                <a:gd name="T20" fmla="*/ 32 w 38"/>
                <a:gd name="T21" fmla="*/ 11 h 36"/>
                <a:gd name="T22" fmla="*/ 27 w 38"/>
                <a:gd name="T23" fmla="*/ 5 h 36"/>
                <a:gd name="T24" fmla="*/ 22 w 38"/>
                <a:gd name="T25" fmla="*/ 11 h 36"/>
                <a:gd name="T26" fmla="*/ 22 w 38"/>
                <a:gd name="T27" fmla="*/ 36 h 36"/>
                <a:gd name="T28" fmla="*/ 16 w 38"/>
                <a:gd name="T29" fmla="*/ 36 h 36"/>
                <a:gd name="T30" fmla="*/ 16 w 38"/>
                <a:gd name="T31" fmla="*/ 11 h 36"/>
                <a:gd name="T32" fmla="*/ 11 w 38"/>
                <a:gd name="T33" fmla="*/ 5 h 36"/>
                <a:gd name="T34" fmla="*/ 6 w 38"/>
                <a:gd name="T35" fmla="*/ 11 h 36"/>
                <a:gd name="T36" fmla="*/ 6 w 38"/>
                <a:gd name="T37" fmla="*/ 36 h 36"/>
                <a:gd name="T38" fmla="*/ 0 w 38"/>
                <a:gd name="T3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36">
                  <a:moveTo>
                    <a:pt x="0" y="36"/>
                  </a:moveTo>
                  <a:cubicBezTo>
                    <a:pt x="0" y="11"/>
                    <a:pt x="0" y="11"/>
                    <a:pt x="0" y="11"/>
                  </a:cubicBezTo>
                  <a:cubicBezTo>
                    <a:pt x="0" y="8"/>
                    <a:pt x="1" y="5"/>
                    <a:pt x="3" y="3"/>
                  </a:cubicBezTo>
                  <a:cubicBezTo>
                    <a:pt x="5" y="1"/>
                    <a:pt x="8" y="0"/>
                    <a:pt x="11" y="0"/>
                  </a:cubicBezTo>
                  <a:cubicBezTo>
                    <a:pt x="14" y="0"/>
                    <a:pt x="17" y="1"/>
                    <a:pt x="19" y="4"/>
                  </a:cubicBezTo>
                  <a:cubicBezTo>
                    <a:pt x="21" y="1"/>
                    <a:pt x="24" y="0"/>
                    <a:pt x="27" y="0"/>
                  </a:cubicBezTo>
                  <a:cubicBezTo>
                    <a:pt x="30" y="0"/>
                    <a:pt x="33" y="1"/>
                    <a:pt x="35" y="3"/>
                  </a:cubicBezTo>
                  <a:cubicBezTo>
                    <a:pt x="37" y="5"/>
                    <a:pt x="38" y="8"/>
                    <a:pt x="38" y="11"/>
                  </a:cubicBezTo>
                  <a:cubicBezTo>
                    <a:pt x="38" y="36"/>
                    <a:pt x="38" y="36"/>
                    <a:pt x="38" y="36"/>
                  </a:cubicBezTo>
                  <a:cubicBezTo>
                    <a:pt x="32" y="36"/>
                    <a:pt x="32" y="36"/>
                    <a:pt x="32" y="36"/>
                  </a:cubicBezTo>
                  <a:cubicBezTo>
                    <a:pt x="32" y="11"/>
                    <a:pt x="32" y="11"/>
                    <a:pt x="32" y="11"/>
                  </a:cubicBezTo>
                  <a:cubicBezTo>
                    <a:pt x="32" y="7"/>
                    <a:pt x="30" y="5"/>
                    <a:pt x="27" y="5"/>
                  </a:cubicBezTo>
                  <a:cubicBezTo>
                    <a:pt x="24" y="5"/>
                    <a:pt x="22" y="7"/>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0" name="Freeform 37"/>
            <p:cNvSpPr>
              <a:spLocks noEditPoints="1"/>
            </p:cNvSpPr>
            <p:nvPr/>
          </p:nvSpPr>
          <p:spPr bwMode="auto">
            <a:xfrm>
              <a:off x="8205530"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1"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1" name="Freeform 38"/>
            <p:cNvSpPr>
              <a:spLocks/>
            </p:cNvSpPr>
            <p:nvPr/>
          </p:nvSpPr>
          <p:spPr bwMode="auto">
            <a:xfrm>
              <a:off x="8265065" y="4876058"/>
              <a:ext cx="43942" cy="73709"/>
            </a:xfrm>
            <a:custGeom>
              <a:avLst/>
              <a:gdLst>
                <a:gd name="T0" fmla="*/ 18 w 21"/>
                <a:gd name="T1" fmla="*/ 36 h 36"/>
                <a:gd name="T2" fmla="*/ 10 w 21"/>
                <a:gd name="T3" fmla="*/ 33 h 36"/>
                <a:gd name="T4" fmla="*/ 7 w 21"/>
                <a:gd name="T5" fmla="*/ 25 h 36"/>
                <a:gd name="T6" fmla="*/ 7 w 21"/>
                <a:gd name="T7" fmla="*/ 4 h 36"/>
                <a:gd name="T8" fmla="*/ 0 w 21"/>
                <a:gd name="T9" fmla="*/ 4 h 36"/>
                <a:gd name="T10" fmla="*/ 0 w 21"/>
                <a:gd name="T11" fmla="*/ 0 h 36"/>
                <a:gd name="T12" fmla="*/ 21 w 21"/>
                <a:gd name="T13" fmla="*/ 0 h 36"/>
                <a:gd name="T14" fmla="*/ 21 w 21"/>
                <a:gd name="T15" fmla="*/ 4 h 36"/>
                <a:gd name="T16" fmla="*/ 13 w 21"/>
                <a:gd name="T17" fmla="*/ 4 h 36"/>
                <a:gd name="T18" fmla="*/ 13 w 21"/>
                <a:gd name="T19" fmla="*/ 25 h 36"/>
                <a:gd name="T20" fmla="*/ 18 w 21"/>
                <a:gd name="T21" fmla="*/ 31 h 36"/>
                <a:gd name="T22" fmla="*/ 18 w 21"/>
                <a:gd name="T2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36">
                  <a:moveTo>
                    <a:pt x="18" y="36"/>
                  </a:moveTo>
                  <a:cubicBezTo>
                    <a:pt x="15" y="36"/>
                    <a:pt x="13" y="35"/>
                    <a:pt x="10" y="33"/>
                  </a:cubicBezTo>
                  <a:cubicBezTo>
                    <a:pt x="8" y="31"/>
                    <a:pt x="7" y="28"/>
                    <a:pt x="7" y="25"/>
                  </a:cubicBezTo>
                  <a:cubicBezTo>
                    <a:pt x="7" y="4"/>
                    <a:pt x="7" y="4"/>
                    <a:pt x="7" y="4"/>
                  </a:cubicBezTo>
                  <a:cubicBezTo>
                    <a:pt x="0" y="4"/>
                    <a:pt x="0" y="4"/>
                    <a:pt x="0" y="4"/>
                  </a:cubicBezTo>
                  <a:cubicBezTo>
                    <a:pt x="0" y="0"/>
                    <a:pt x="0" y="0"/>
                    <a:pt x="0" y="0"/>
                  </a:cubicBezTo>
                  <a:cubicBezTo>
                    <a:pt x="21" y="0"/>
                    <a:pt x="21" y="0"/>
                    <a:pt x="21" y="0"/>
                  </a:cubicBezTo>
                  <a:cubicBezTo>
                    <a:pt x="21" y="4"/>
                    <a:pt x="21" y="4"/>
                    <a:pt x="21" y="4"/>
                  </a:cubicBezTo>
                  <a:cubicBezTo>
                    <a:pt x="13" y="4"/>
                    <a:pt x="13" y="4"/>
                    <a:pt x="13" y="4"/>
                  </a:cubicBezTo>
                  <a:cubicBezTo>
                    <a:pt x="13" y="25"/>
                    <a:pt x="13" y="25"/>
                    <a:pt x="13" y="25"/>
                  </a:cubicBezTo>
                  <a:cubicBezTo>
                    <a:pt x="13" y="29"/>
                    <a:pt x="16" y="31"/>
                    <a:pt x="18" y="31"/>
                  </a:cubicBezTo>
                  <a:lnTo>
                    <a:pt x="18" y="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2" name="Freeform 39"/>
            <p:cNvSpPr>
              <a:spLocks noEditPoints="1"/>
            </p:cNvSpPr>
            <p:nvPr/>
          </p:nvSpPr>
          <p:spPr bwMode="auto">
            <a:xfrm>
              <a:off x="8326016" y="4873223"/>
              <a:ext cx="45359" cy="76544"/>
            </a:xfrm>
            <a:custGeom>
              <a:avLst/>
              <a:gdLst>
                <a:gd name="T0" fmla="*/ 7 w 22"/>
                <a:gd name="T1" fmla="*/ 21 h 37"/>
                <a:gd name="T2" fmla="*/ 7 w 22"/>
                <a:gd name="T3" fmla="*/ 26 h 37"/>
                <a:gd name="T4" fmla="*/ 11 w 22"/>
                <a:gd name="T5" fmla="*/ 32 h 37"/>
                <a:gd name="T6" fmla="*/ 16 w 22"/>
                <a:gd name="T7" fmla="*/ 26 h 37"/>
                <a:gd name="T8" fmla="*/ 22 w 22"/>
                <a:gd name="T9" fmla="*/ 26 h 37"/>
                <a:gd name="T10" fmla="*/ 19 w 22"/>
                <a:gd name="T11" fmla="*/ 34 h 37"/>
                <a:gd name="T12" fmla="*/ 11 w 22"/>
                <a:gd name="T13" fmla="*/ 37 h 37"/>
                <a:gd name="T14" fmla="*/ 4 w 22"/>
                <a:gd name="T15" fmla="*/ 34 h 37"/>
                <a:gd name="T16" fmla="*/ 0 w 22"/>
                <a:gd name="T17" fmla="*/ 26 h 37"/>
                <a:gd name="T18" fmla="*/ 0 w 22"/>
                <a:gd name="T19" fmla="*/ 11 h 37"/>
                <a:gd name="T20" fmla="*/ 4 w 22"/>
                <a:gd name="T21" fmla="*/ 3 h 37"/>
                <a:gd name="T22" fmla="*/ 11 w 22"/>
                <a:gd name="T23" fmla="*/ 0 h 37"/>
                <a:gd name="T24" fmla="*/ 19 w 22"/>
                <a:gd name="T25" fmla="*/ 3 h 37"/>
                <a:gd name="T26" fmla="*/ 22 w 22"/>
                <a:gd name="T27" fmla="*/ 11 h 37"/>
                <a:gd name="T28" fmla="*/ 22 w 22"/>
                <a:gd name="T29" fmla="*/ 21 h 37"/>
                <a:gd name="T30" fmla="*/ 7 w 22"/>
                <a:gd name="T31" fmla="*/ 21 h 37"/>
                <a:gd name="T32" fmla="*/ 7 w 22"/>
                <a:gd name="T33" fmla="*/ 15 h 37"/>
                <a:gd name="T34" fmla="*/ 16 w 22"/>
                <a:gd name="T35" fmla="*/ 15 h 37"/>
                <a:gd name="T36" fmla="*/ 16 w 22"/>
                <a:gd name="T37" fmla="*/ 11 h 37"/>
                <a:gd name="T38" fmla="*/ 11 w 22"/>
                <a:gd name="T39" fmla="*/ 5 h 37"/>
                <a:gd name="T40" fmla="*/ 7 w 22"/>
                <a:gd name="T41" fmla="*/ 11 h 37"/>
                <a:gd name="T42" fmla="*/ 7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7" y="21"/>
                  </a:moveTo>
                  <a:cubicBezTo>
                    <a:pt x="7" y="26"/>
                    <a:pt x="7" y="26"/>
                    <a:pt x="7" y="26"/>
                  </a:cubicBezTo>
                  <a:cubicBezTo>
                    <a:pt x="7" y="30"/>
                    <a:pt x="9" y="32"/>
                    <a:pt x="11" y="32"/>
                  </a:cubicBezTo>
                  <a:cubicBezTo>
                    <a:pt x="14" y="32"/>
                    <a:pt x="16" y="30"/>
                    <a:pt x="16" y="26"/>
                  </a:cubicBezTo>
                  <a:cubicBezTo>
                    <a:pt x="22" y="26"/>
                    <a:pt x="22" y="26"/>
                    <a:pt x="22" y="26"/>
                  </a:cubicBezTo>
                  <a:cubicBezTo>
                    <a:pt x="22" y="29"/>
                    <a:pt x="21" y="32"/>
                    <a:pt x="19" y="34"/>
                  </a:cubicBezTo>
                  <a:cubicBezTo>
                    <a:pt x="17" y="36"/>
                    <a:pt x="14" y="37"/>
                    <a:pt x="11" y="37"/>
                  </a:cubicBezTo>
                  <a:cubicBezTo>
                    <a:pt x="8" y="37"/>
                    <a:pt x="6" y="36"/>
                    <a:pt x="4" y="34"/>
                  </a:cubicBezTo>
                  <a:cubicBezTo>
                    <a:pt x="1" y="32"/>
                    <a:pt x="0" y="29"/>
                    <a:pt x="0" y="26"/>
                  </a:cubicBezTo>
                  <a:cubicBezTo>
                    <a:pt x="0" y="11"/>
                    <a:pt x="0" y="11"/>
                    <a:pt x="0" y="11"/>
                  </a:cubicBezTo>
                  <a:cubicBezTo>
                    <a:pt x="0" y="8"/>
                    <a:pt x="1" y="5"/>
                    <a:pt x="4" y="3"/>
                  </a:cubicBezTo>
                  <a:cubicBezTo>
                    <a:pt x="6" y="1"/>
                    <a:pt x="8" y="0"/>
                    <a:pt x="11" y="0"/>
                  </a:cubicBezTo>
                  <a:cubicBezTo>
                    <a:pt x="14" y="0"/>
                    <a:pt x="17" y="1"/>
                    <a:pt x="19" y="3"/>
                  </a:cubicBezTo>
                  <a:cubicBezTo>
                    <a:pt x="21" y="5"/>
                    <a:pt x="22" y="8"/>
                    <a:pt x="22" y="11"/>
                  </a:cubicBezTo>
                  <a:cubicBezTo>
                    <a:pt x="22" y="21"/>
                    <a:pt x="22" y="21"/>
                    <a:pt x="22" y="21"/>
                  </a:cubicBezTo>
                  <a:lnTo>
                    <a:pt x="7" y="21"/>
                  </a:lnTo>
                  <a:close/>
                  <a:moveTo>
                    <a:pt x="7" y="15"/>
                  </a:moveTo>
                  <a:cubicBezTo>
                    <a:pt x="16" y="15"/>
                    <a:pt x="16" y="15"/>
                    <a:pt x="16" y="15"/>
                  </a:cubicBezTo>
                  <a:cubicBezTo>
                    <a:pt x="16" y="11"/>
                    <a:pt x="16" y="11"/>
                    <a:pt x="16" y="11"/>
                  </a:cubicBezTo>
                  <a:cubicBezTo>
                    <a:pt x="16" y="7"/>
                    <a:pt x="14" y="5"/>
                    <a:pt x="11" y="5"/>
                  </a:cubicBezTo>
                  <a:cubicBezTo>
                    <a:pt x="9" y="5"/>
                    <a:pt x="7" y="7"/>
                    <a:pt x="7" y="11"/>
                  </a:cubicBezTo>
                  <a:lnTo>
                    <a:pt x="7" y="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3" name="Freeform 40"/>
            <p:cNvSpPr>
              <a:spLocks/>
            </p:cNvSpPr>
            <p:nvPr/>
          </p:nvSpPr>
          <p:spPr bwMode="auto">
            <a:xfrm>
              <a:off x="8432328" y="4873223"/>
              <a:ext cx="45359" cy="76544"/>
            </a:xfrm>
            <a:custGeom>
              <a:avLst/>
              <a:gdLst>
                <a:gd name="T0" fmla="*/ 22 w 22"/>
                <a:gd name="T1" fmla="*/ 26 h 37"/>
                <a:gd name="T2" fmla="*/ 18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8 w 22"/>
                <a:gd name="T17" fmla="*/ 3 h 37"/>
                <a:gd name="T18" fmla="*/ 22 w 22"/>
                <a:gd name="T19" fmla="*/ 11 h 37"/>
                <a:gd name="T20" fmla="*/ 22 w 22"/>
                <a:gd name="T21" fmla="*/ 12 h 37"/>
                <a:gd name="T22" fmla="*/ 15 w 22"/>
                <a:gd name="T23" fmla="*/ 12 h 37"/>
                <a:gd name="T24" fmla="*/ 15 w 22"/>
                <a:gd name="T25" fmla="*/ 11 h 37"/>
                <a:gd name="T26" fmla="*/ 11 w 22"/>
                <a:gd name="T27" fmla="*/ 5 h 37"/>
                <a:gd name="T28" fmla="*/ 6 w 22"/>
                <a:gd name="T29" fmla="*/ 11 h 37"/>
                <a:gd name="T30" fmla="*/ 6 w 22"/>
                <a:gd name="T31" fmla="*/ 26 h 37"/>
                <a:gd name="T32" fmla="*/ 11 w 22"/>
                <a:gd name="T33" fmla="*/ 32 h 37"/>
                <a:gd name="T34" fmla="*/ 15 w 22"/>
                <a:gd name="T35" fmla="*/ 26 h 37"/>
                <a:gd name="T36" fmla="*/ 15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0"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8" y="3"/>
                  </a:cubicBezTo>
                  <a:cubicBezTo>
                    <a:pt x="20" y="5"/>
                    <a:pt x="22" y="8"/>
                    <a:pt x="22" y="11"/>
                  </a:cubicBezTo>
                  <a:cubicBezTo>
                    <a:pt x="22" y="12"/>
                    <a:pt x="22" y="12"/>
                    <a:pt x="22" y="12"/>
                  </a:cubicBezTo>
                  <a:cubicBezTo>
                    <a:pt x="15" y="12"/>
                    <a:pt x="15" y="12"/>
                    <a:pt x="15" y="12"/>
                  </a:cubicBezTo>
                  <a:cubicBezTo>
                    <a:pt x="15" y="11"/>
                    <a:pt x="15" y="11"/>
                    <a:pt x="15" y="11"/>
                  </a:cubicBezTo>
                  <a:cubicBezTo>
                    <a:pt x="15" y="7"/>
                    <a:pt x="13" y="5"/>
                    <a:pt x="11" y="5"/>
                  </a:cubicBezTo>
                  <a:cubicBezTo>
                    <a:pt x="8" y="5"/>
                    <a:pt x="6" y="7"/>
                    <a:pt x="6" y="11"/>
                  </a:cubicBezTo>
                  <a:cubicBezTo>
                    <a:pt x="6" y="26"/>
                    <a:pt x="6" y="26"/>
                    <a:pt x="6" y="26"/>
                  </a:cubicBezTo>
                  <a:cubicBezTo>
                    <a:pt x="6" y="30"/>
                    <a:pt x="8" y="32"/>
                    <a:pt x="11" y="32"/>
                  </a:cubicBezTo>
                  <a:cubicBezTo>
                    <a:pt x="13" y="32"/>
                    <a:pt x="15" y="30"/>
                    <a:pt x="15" y="26"/>
                  </a:cubicBezTo>
                  <a:cubicBezTo>
                    <a:pt x="15" y="22"/>
                    <a:pt x="15" y="22"/>
                    <a:pt x="15" y="22"/>
                  </a:cubicBezTo>
                  <a:cubicBezTo>
                    <a:pt x="22" y="22"/>
                    <a:pt x="22" y="22"/>
                    <a:pt x="22" y="22"/>
                  </a:cubicBezTo>
                  <a:lnTo>
                    <a:pt x="22" y="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4" name="Freeform 41"/>
            <p:cNvSpPr>
              <a:spLocks/>
            </p:cNvSpPr>
            <p:nvPr/>
          </p:nvSpPr>
          <p:spPr bwMode="auto">
            <a:xfrm>
              <a:off x="8498949" y="4854795"/>
              <a:ext cx="45359" cy="93554"/>
            </a:xfrm>
            <a:custGeom>
              <a:avLst/>
              <a:gdLst>
                <a:gd name="T0" fmla="*/ 0 w 22"/>
                <a:gd name="T1" fmla="*/ 0 h 45"/>
                <a:gd name="T2" fmla="*/ 6 w 22"/>
                <a:gd name="T3" fmla="*/ 0 h 45"/>
                <a:gd name="T4" fmla="*/ 6 w 22"/>
                <a:gd name="T5" fmla="*/ 11 h 45"/>
                <a:gd name="T6" fmla="*/ 11 w 22"/>
                <a:gd name="T7" fmla="*/ 9 h 45"/>
                <a:gd name="T8" fmla="*/ 18 w 22"/>
                <a:gd name="T9" fmla="*/ 12 h 45"/>
                <a:gd name="T10" fmla="*/ 22 w 22"/>
                <a:gd name="T11" fmla="*/ 20 h 45"/>
                <a:gd name="T12" fmla="*/ 22 w 22"/>
                <a:gd name="T13" fmla="*/ 45 h 45"/>
                <a:gd name="T14" fmla="*/ 16 w 22"/>
                <a:gd name="T15" fmla="*/ 45 h 45"/>
                <a:gd name="T16" fmla="*/ 16 w 22"/>
                <a:gd name="T17" fmla="*/ 20 h 45"/>
                <a:gd name="T18" fmla="*/ 11 w 22"/>
                <a:gd name="T19" fmla="*/ 14 h 45"/>
                <a:gd name="T20" fmla="*/ 6 w 22"/>
                <a:gd name="T21" fmla="*/ 20 h 45"/>
                <a:gd name="T22" fmla="*/ 6 w 22"/>
                <a:gd name="T23" fmla="*/ 45 h 45"/>
                <a:gd name="T24" fmla="*/ 0 w 22"/>
                <a:gd name="T25" fmla="*/ 45 h 45"/>
                <a:gd name="T26" fmla="*/ 0 w 22"/>
                <a:gd name="T2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45">
                  <a:moveTo>
                    <a:pt x="0" y="0"/>
                  </a:moveTo>
                  <a:cubicBezTo>
                    <a:pt x="6" y="0"/>
                    <a:pt x="6" y="0"/>
                    <a:pt x="6" y="0"/>
                  </a:cubicBezTo>
                  <a:cubicBezTo>
                    <a:pt x="6" y="11"/>
                    <a:pt x="6" y="11"/>
                    <a:pt x="6" y="11"/>
                  </a:cubicBezTo>
                  <a:cubicBezTo>
                    <a:pt x="7" y="10"/>
                    <a:pt x="9" y="9"/>
                    <a:pt x="11" y="9"/>
                  </a:cubicBezTo>
                  <a:cubicBezTo>
                    <a:pt x="14" y="9"/>
                    <a:pt x="16" y="10"/>
                    <a:pt x="18" y="12"/>
                  </a:cubicBezTo>
                  <a:cubicBezTo>
                    <a:pt x="21" y="14"/>
                    <a:pt x="22" y="16"/>
                    <a:pt x="22" y="20"/>
                  </a:cubicBezTo>
                  <a:cubicBezTo>
                    <a:pt x="22" y="45"/>
                    <a:pt x="22" y="45"/>
                    <a:pt x="22" y="45"/>
                  </a:cubicBezTo>
                  <a:cubicBezTo>
                    <a:pt x="16" y="45"/>
                    <a:pt x="16" y="45"/>
                    <a:pt x="16" y="45"/>
                  </a:cubicBezTo>
                  <a:cubicBezTo>
                    <a:pt x="16" y="20"/>
                    <a:pt x="16" y="20"/>
                    <a:pt x="16" y="20"/>
                  </a:cubicBezTo>
                  <a:cubicBezTo>
                    <a:pt x="16" y="16"/>
                    <a:pt x="13" y="14"/>
                    <a:pt x="11" y="14"/>
                  </a:cubicBezTo>
                  <a:cubicBezTo>
                    <a:pt x="8" y="14"/>
                    <a:pt x="6" y="16"/>
                    <a:pt x="6" y="20"/>
                  </a:cubicBezTo>
                  <a:cubicBezTo>
                    <a:pt x="6" y="45"/>
                    <a:pt x="6" y="45"/>
                    <a:pt x="6" y="45"/>
                  </a:cubicBezTo>
                  <a:cubicBezTo>
                    <a:pt x="0" y="45"/>
                    <a:pt x="0" y="45"/>
                    <a:pt x="0" y="45"/>
                  </a:cubicBez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5" name="Freeform 42"/>
            <p:cNvSpPr>
              <a:spLocks noEditPoints="1"/>
            </p:cNvSpPr>
            <p:nvPr/>
          </p:nvSpPr>
          <p:spPr bwMode="auto">
            <a:xfrm>
              <a:off x="8566988"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0"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6" name="Freeform 43"/>
            <p:cNvSpPr>
              <a:spLocks/>
            </p:cNvSpPr>
            <p:nvPr/>
          </p:nvSpPr>
          <p:spPr bwMode="auto">
            <a:xfrm>
              <a:off x="8630775" y="4873223"/>
              <a:ext cx="46777" cy="75126"/>
            </a:xfrm>
            <a:custGeom>
              <a:avLst/>
              <a:gdLst>
                <a:gd name="T0" fmla="*/ 0 w 22"/>
                <a:gd name="T1" fmla="*/ 36 h 36"/>
                <a:gd name="T2" fmla="*/ 0 w 22"/>
                <a:gd name="T3" fmla="*/ 11 h 36"/>
                <a:gd name="T4" fmla="*/ 3 w 22"/>
                <a:gd name="T5" fmla="*/ 3 h 36"/>
                <a:gd name="T6" fmla="*/ 11 w 22"/>
                <a:gd name="T7" fmla="*/ 0 h 36"/>
                <a:gd name="T8" fmla="*/ 19 w 22"/>
                <a:gd name="T9" fmla="*/ 3 h 36"/>
                <a:gd name="T10" fmla="*/ 22 w 22"/>
                <a:gd name="T11" fmla="*/ 11 h 36"/>
                <a:gd name="T12" fmla="*/ 22 w 22"/>
                <a:gd name="T13" fmla="*/ 36 h 36"/>
                <a:gd name="T14" fmla="*/ 16 w 22"/>
                <a:gd name="T15" fmla="*/ 36 h 36"/>
                <a:gd name="T16" fmla="*/ 16 w 22"/>
                <a:gd name="T17" fmla="*/ 11 h 36"/>
                <a:gd name="T18" fmla="*/ 11 w 22"/>
                <a:gd name="T19" fmla="*/ 5 h 36"/>
                <a:gd name="T20" fmla="*/ 6 w 22"/>
                <a:gd name="T21" fmla="*/ 11 h 36"/>
                <a:gd name="T22" fmla="*/ 6 w 22"/>
                <a:gd name="T23" fmla="*/ 36 h 36"/>
                <a:gd name="T24" fmla="*/ 0 w 22"/>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36">
                  <a:moveTo>
                    <a:pt x="0" y="36"/>
                  </a:moveTo>
                  <a:cubicBezTo>
                    <a:pt x="0" y="11"/>
                    <a:pt x="0" y="11"/>
                    <a:pt x="0" y="11"/>
                  </a:cubicBezTo>
                  <a:cubicBezTo>
                    <a:pt x="0" y="8"/>
                    <a:pt x="1" y="5"/>
                    <a:pt x="3" y="3"/>
                  </a:cubicBezTo>
                  <a:cubicBezTo>
                    <a:pt x="6" y="1"/>
                    <a:pt x="8" y="0"/>
                    <a:pt x="11" y="0"/>
                  </a:cubicBezTo>
                  <a:cubicBezTo>
                    <a:pt x="14" y="0"/>
                    <a:pt x="17" y="1"/>
                    <a:pt x="19" y="3"/>
                  </a:cubicBezTo>
                  <a:cubicBezTo>
                    <a:pt x="21" y="5"/>
                    <a:pt x="22" y="8"/>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7" name="Freeform 44"/>
            <p:cNvSpPr>
              <a:spLocks noEditPoints="1"/>
            </p:cNvSpPr>
            <p:nvPr/>
          </p:nvSpPr>
          <p:spPr bwMode="auto">
            <a:xfrm>
              <a:off x="8700231" y="4864718"/>
              <a:ext cx="45359" cy="97806"/>
            </a:xfrm>
            <a:custGeom>
              <a:avLst/>
              <a:gdLst>
                <a:gd name="T0" fmla="*/ 16 w 22"/>
                <a:gd name="T1" fmla="*/ 35 h 47"/>
                <a:gd name="T2" fmla="*/ 22 w 22"/>
                <a:gd name="T3" fmla="*/ 42 h 47"/>
                <a:gd name="T4" fmla="*/ 22 w 22"/>
                <a:gd name="T5" fmla="*/ 47 h 47"/>
                <a:gd name="T6" fmla="*/ 16 w 22"/>
                <a:gd name="T7" fmla="*/ 47 h 47"/>
                <a:gd name="T8" fmla="*/ 16 w 22"/>
                <a:gd name="T9" fmla="*/ 43 h 47"/>
                <a:gd name="T10" fmla="*/ 13 w 22"/>
                <a:gd name="T11" fmla="*/ 40 h 47"/>
                <a:gd name="T12" fmla="*/ 11 w 22"/>
                <a:gd name="T13" fmla="*/ 40 h 47"/>
                <a:gd name="T14" fmla="*/ 3 w 22"/>
                <a:gd name="T15" fmla="*/ 37 h 47"/>
                <a:gd name="T16" fmla="*/ 0 w 22"/>
                <a:gd name="T17" fmla="*/ 29 h 47"/>
                <a:gd name="T18" fmla="*/ 2 w 22"/>
                <a:gd name="T19" fmla="*/ 22 h 47"/>
                <a:gd name="T20" fmla="*/ 0 w 22"/>
                <a:gd name="T21" fmla="*/ 15 h 47"/>
                <a:gd name="T22" fmla="*/ 2 w 22"/>
                <a:gd name="T23" fmla="*/ 8 h 47"/>
                <a:gd name="T24" fmla="*/ 8 w 22"/>
                <a:gd name="T25" fmla="*/ 5 h 47"/>
                <a:gd name="T26" fmla="*/ 8 w 22"/>
                <a:gd name="T27" fmla="*/ 0 h 47"/>
                <a:gd name="T28" fmla="*/ 14 w 22"/>
                <a:gd name="T29" fmla="*/ 0 h 47"/>
                <a:gd name="T30" fmla="*/ 14 w 22"/>
                <a:gd name="T31" fmla="*/ 5 h 47"/>
                <a:gd name="T32" fmla="*/ 19 w 22"/>
                <a:gd name="T33" fmla="*/ 9 h 47"/>
                <a:gd name="T34" fmla="*/ 22 w 22"/>
                <a:gd name="T35" fmla="*/ 15 h 47"/>
                <a:gd name="T36" fmla="*/ 18 w 22"/>
                <a:gd name="T37" fmla="*/ 23 h 47"/>
                <a:gd name="T38" fmla="*/ 11 w 22"/>
                <a:gd name="T39" fmla="*/ 26 h 47"/>
                <a:gd name="T40" fmla="*/ 7 w 22"/>
                <a:gd name="T41" fmla="*/ 26 h 47"/>
                <a:gd name="T42" fmla="*/ 6 w 22"/>
                <a:gd name="T43" fmla="*/ 29 h 47"/>
                <a:gd name="T44" fmla="*/ 11 w 22"/>
                <a:gd name="T45" fmla="*/ 35 h 47"/>
                <a:gd name="T46" fmla="*/ 16 w 22"/>
                <a:gd name="T47" fmla="*/ 35 h 47"/>
                <a:gd name="T48" fmla="*/ 6 w 22"/>
                <a:gd name="T49" fmla="*/ 16 h 47"/>
                <a:gd name="T50" fmla="*/ 11 w 22"/>
                <a:gd name="T51" fmla="*/ 21 h 47"/>
                <a:gd name="T52" fmla="*/ 16 w 22"/>
                <a:gd name="T53" fmla="*/ 16 h 47"/>
                <a:gd name="T54" fmla="*/ 16 w 22"/>
                <a:gd name="T55" fmla="*/ 14 h 47"/>
                <a:gd name="T56" fmla="*/ 11 w 22"/>
                <a:gd name="T57" fmla="*/ 9 h 47"/>
                <a:gd name="T58" fmla="*/ 6 w 22"/>
                <a:gd name="T59" fmla="*/ 14 h 47"/>
                <a:gd name="T60" fmla="*/ 6 w 22"/>
                <a:gd name="T61" fmla="*/ 1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 h="47">
                  <a:moveTo>
                    <a:pt x="16" y="35"/>
                  </a:moveTo>
                  <a:cubicBezTo>
                    <a:pt x="19" y="35"/>
                    <a:pt x="22" y="37"/>
                    <a:pt x="22" y="42"/>
                  </a:cubicBezTo>
                  <a:cubicBezTo>
                    <a:pt x="22" y="47"/>
                    <a:pt x="22" y="47"/>
                    <a:pt x="22" y="47"/>
                  </a:cubicBezTo>
                  <a:cubicBezTo>
                    <a:pt x="16" y="47"/>
                    <a:pt x="16" y="47"/>
                    <a:pt x="16" y="47"/>
                  </a:cubicBezTo>
                  <a:cubicBezTo>
                    <a:pt x="16" y="43"/>
                    <a:pt x="16" y="43"/>
                    <a:pt x="16" y="43"/>
                  </a:cubicBezTo>
                  <a:cubicBezTo>
                    <a:pt x="16" y="41"/>
                    <a:pt x="14" y="40"/>
                    <a:pt x="13" y="40"/>
                  </a:cubicBezTo>
                  <a:cubicBezTo>
                    <a:pt x="11" y="40"/>
                    <a:pt x="11" y="40"/>
                    <a:pt x="11" y="40"/>
                  </a:cubicBezTo>
                  <a:cubicBezTo>
                    <a:pt x="8" y="40"/>
                    <a:pt x="5" y="39"/>
                    <a:pt x="3" y="37"/>
                  </a:cubicBezTo>
                  <a:cubicBezTo>
                    <a:pt x="1" y="35"/>
                    <a:pt x="0" y="32"/>
                    <a:pt x="0" y="29"/>
                  </a:cubicBezTo>
                  <a:cubicBezTo>
                    <a:pt x="0" y="27"/>
                    <a:pt x="0" y="24"/>
                    <a:pt x="2" y="22"/>
                  </a:cubicBezTo>
                  <a:cubicBezTo>
                    <a:pt x="0" y="20"/>
                    <a:pt x="0" y="18"/>
                    <a:pt x="0" y="15"/>
                  </a:cubicBezTo>
                  <a:cubicBezTo>
                    <a:pt x="0" y="13"/>
                    <a:pt x="0" y="10"/>
                    <a:pt x="2" y="8"/>
                  </a:cubicBezTo>
                  <a:cubicBezTo>
                    <a:pt x="3" y="7"/>
                    <a:pt x="5" y="5"/>
                    <a:pt x="8" y="5"/>
                  </a:cubicBezTo>
                  <a:cubicBezTo>
                    <a:pt x="8" y="0"/>
                    <a:pt x="8" y="0"/>
                    <a:pt x="8" y="0"/>
                  </a:cubicBezTo>
                  <a:cubicBezTo>
                    <a:pt x="14" y="0"/>
                    <a:pt x="14" y="0"/>
                    <a:pt x="14" y="0"/>
                  </a:cubicBezTo>
                  <a:cubicBezTo>
                    <a:pt x="14" y="5"/>
                    <a:pt x="14" y="5"/>
                    <a:pt x="14" y="5"/>
                  </a:cubicBezTo>
                  <a:cubicBezTo>
                    <a:pt x="16" y="5"/>
                    <a:pt x="18" y="7"/>
                    <a:pt x="19" y="9"/>
                  </a:cubicBezTo>
                  <a:cubicBezTo>
                    <a:pt x="21" y="10"/>
                    <a:pt x="22" y="13"/>
                    <a:pt x="22" y="15"/>
                  </a:cubicBezTo>
                  <a:cubicBezTo>
                    <a:pt x="22" y="18"/>
                    <a:pt x="21" y="21"/>
                    <a:pt x="18" y="23"/>
                  </a:cubicBezTo>
                  <a:cubicBezTo>
                    <a:pt x="16" y="25"/>
                    <a:pt x="14" y="26"/>
                    <a:pt x="11" y="26"/>
                  </a:cubicBezTo>
                  <a:cubicBezTo>
                    <a:pt x="10" y="26"/>
                    <a:pt x="8" y="26"/>
                    <a:pt x="7" y="26"/>
                  </a:cubicBezTo>
                  <a:cubicBezTo>
                    <a:pt x="6" y="27"/>
                    <a:pt x="6" y="28"/>
                    <a:pt x="6" y="29"/>
                  </a:cubicBezTo>
                  <a:cubicBezTo>
                    <a:pt x="6" y="33"/>
                    <a:pt x="8" y="35"/>
                    <a:pt x="11" y="35"/>
                  </a:cubicBezTo>
                  <a:lnTo>
                    <a:pt x="16" y="35"/>
                  </a:lnTo>
                  <a:close/>
                  <a:moveTo>
                    <a:pt x="6" y="16"/>
                  </a:moveTo>
                  <a:cubicBezTo>
                    <a:pt x="6" y="19"/>
                    <a:pt x="8" y="21"/>
                    <a:pt x="11" y="21"/>
                  </a:cubicBezTo>
                  <a:cubicBezTo>
                    <a:pt x="13" y="21"/>
                    <a:pt x="16" y="19"/>
                    <a:pt x="16" y="16"/>
                  </a:cubicBezTo>
                  <a:cubicBezTo>
                    <a:pt x="16" y="14"/>
                    <a:pt x="16" y="14"/>
                    <a:pt x="16" y="14"/>
                  </a:cubicBezTo>
                  <a:cubicBezTo>
                    <a:pt x="15" y="11"/>
                    <a:pt x="13" y="9"/>
                    <a:pt x="11" y="9"/>
                  </a:cubicBezTo>
                  <a:cubicBezTo>
                    <a:pt x="8" y="9"/>
                    <a:pt x="6" y="11"/>
                    <a:pt x="6" y="14"/>
                  </a:cubicBezTo>
                  <a:lnTo>
                    <a:pt x="6" y="1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8" name="Freeform 45"/>
            <p:cNvSpPr>
              <a:spLocks noEditPoints="1"/>
            </p:cNvSpPr>
            <p:nvPr/>
          </p:nvSpPr>
          <p:spPr bwMode="auto">
            <a:xfrm>
              <a:off x="8766854" y="4873223"/>
              <a:ext cx="45359" cy="76544"/>
            </a:xfrm>
            <a:custGeom>
              <a:avLst/>
              <a:gdLst>
                <a:gd name="T0" fmla="*/ 6 w 22"/>
                <a:gd name="T1" fmla="*/ 21 h 37"/>
                <a:gd name="T2" fmla="*/ 6 w 22"/>
                <a:gd name="T3" fmla="*/ 26 h 37"/>
                <a:gd name="T4" fmla="*/ 11 w 22"/>
                <a:gd name="T5" fmla="*/ 32 h 37"/>
                <a:gd name="T6" fmla="*/ 15 w 22"/>
                <a:gd name="T7" fmla="*/ 26 h 37"/>
                <a:gd name="T8" fmla="*/ 22 w 22"/>
                <a:gd name="T9" fmla="*/ 26 h 37"/>
                <a:gd name="T10" fmla="*/ 18 w 22"/>
                <a:gd name="T11" fmla="*/ 34 h 37"/>
                <a:gd name="T12" fmla="*/ 11 w 22"/>
                <a:gd name="T13" fmla="*/ 37 h 37"/>
                <a:gd name="T14" fmla="*/ 3 w 22"/>
                <a:gd name="T15" fmla="*/ 34 h 37"/>
                <a:gd name="T16" fmla="*/ 0 w 22"/>
                <a:gd name="T17" fmla="*/ 26 h 37"/>
                <a:gd name="T18" fmla="*/ 0 w 22"/>
                <a:gd name="T19" fmla="*/ 11 h 37"/>
                <a:gd name="T20" fmla="*/ 3 w 22"/>
                <a:gd name="T21" fmla="*/ 3 h 37"/>
                <a:gd name="T22" fmla="*/ 11 w 22"/>
                <a:gd name="T23" fmla="*/ 0 h 37"/>
                <a:gd name="T24" fmla="*/ 19 w 22"/>
                <a:gd name="T25" fmla="*/ 3 h 37"/>
                <a:gd name="T26" fmla="*/ 22 w 22"/>
                <a:gd name="T27" fmla="*/ 11 h 37"/>
                <a:gd name="T28" fmla="*/ 22 w 22"/>
                <a:gd name="T29" fmla="*/ 21 h 37"/>
                <a:gd name="T30" fmla="*/ 6 w 22"/>
                <a:gd name="T31" fmla="*/ 21 h 37"/>
                <a:gd name="T32" fmla="*/ 6 w 22"/>
                <a:gd name="T33" fmla="*/ 15 h 37"/>
                <a:gd name="T34" fmla="*/ 16 w 22"/>
                <a:gd name="T35" fmla="*/ 15 h 37"/>
                <a:gd name="T36" fmla="*/ 16 w 22"/>
                <a:gd name="T37" fmla="*/ 11 h 37"/>
                <a:gd name="T38" fmla="*/ 11 w 22"/>
                <a:gd name="T39" fmla="*/ 5 h 37"/>
                <a:gd name="T40" fmla="*/ 6 w 22"/>
                <a:gd name="T41" fmla="*/ 11 h 37"/>
                <a:gd name="T42" fmla="*/ 6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6" y="21"/>
                  </a:moveTo>
                  <a:cubicBezTo>
                    <a:pt x="6" y="26"/>
                    <a:pt x="6" y="26"/>
                    <a:pt x="6" y="26"/>
                  </a:cubicBezTo>
                  <a:cubicBezTo>
                    <a:pt x="6" y="30"/>
                    <a:pt x="8" y="32"/>
                    <a:pt x="11" y="32"/>
                  </a:cubicBezTo>
                  <a:cubicBezTo>
                    <a:pt x="13" y="32"/>
                    <a:pt x="15" y="30"/>
                    <a:pt x="15" y="26"/>
                  </a:cubicBezTo>
                  <a:cubicBezTo>
                    <a:pt x="22" y="26"/>
                    <a:pt x="22" y="26"/>
                    <a:pt x="22" y="26"/>
                  </a:cubicBezTo>
                  <a:cubicBezTo>
                    <a:pt x="22" y="29"/>
                    <a:pt x="21"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21"/>
                    <a:pt x="22" y="21"/>
                    <a:pt x="22" y="21"/>
                  </a:cubicBezTo>
                  <a:lnTo>
                    <a:pt x="6" y="21"/>
                  </a:lnTo>
                  <a:close/>
                  <a:moveTo>
                    <a:pt x="6" y="15"/>
                  </a:moveTo>
                  <a:cubicBezTo>
                    <a:pt x="16" y="15"/>
                    <a:pt x="16" y="15"/>
                    <a:pt x="16" y="15"/>
                  </a:cubicBezTo>
                  <a:cubicBezTo>
                    <a:pt x="16" y="11"/>
                    <a:pt x="16" y="11"/>
                    <a:pt x="16" y="11"/>
                  </a:cubicBezTo>
                  <a:cubicBezTo>
                    <a:pt x="16" y="7"/>
                    <a:pt x="13" y="5"/>
                    <a:pt x="11" y="5"/>
                  </a:cubicBezTo>
                  <a:cubicBezTo>
                    <a:pt x="8" y="5"/>
                    <a:pt x="6" y="7"/>
                    <a:pt x="6" y="11"/>
                  </a:cubicBezTo>
                  <a:lnTo>
                    <a:pt x="6" y="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grpSp>
      <p:pic>
        <p:nvPicPr>
          <p:cNvPr id="59" name="Picture 58"/>
          <p:cNvPicPr>
            <a:picLocks noChangeAspect="1"/>
          </p:cNvPicPr>
          <p:nvPr/>
        </p:nvPicPr>
        <p:blipFill>
          <a:blip r:embed="rId3" cstate="print"/>
          <a:stretch>
            <a:fillRect/>
          </a:stretch>
        </p:blipFill>
        <p:spPr>
          <a:xfrm>
            <a:off x="-1587" y="721075"/>
            <a:ext cx="9144000" cy="2909963"/>
          </a:xfrm>
          <a:prstGeom prst="rect">
            <a:avLst/>
          </a:prstGeom>
        </p:spPr>
      </p:pic>
      <p:pic>
        <p:nvPicPr>
          <p:cNvPr id="60" name="Picture 59"/>
          <p:cNvPicPr>
            <a:picLocks noChangeAspect="1"/>
          </p:cNvPicPr>
          <p:nvPr/>
        </p:nvPicPr>
        <p:blipFill>
          <a:blip r:embed="rId4" cstate="print"/>
          <a:stretch>
            <a:fillRect/>
          </a:stretch>
        </p:blipFill>
        <p:spPr>
          <a:xfrm>
            <a:off x="3" y="5251875"/>
            <a:ext cx="9144000" cy="1105683"/>
          </a:xfrm>
          <a:prstGeom prst="rect">
            <a:avLst/>
          </a:prstGeom>
        </p:spPr>
      </p:pic>
    </p:spTree>
    <p:extLst>
      <p:ext uri="{BB962C8B-B14F-4D97-AF65-F5344CB8AC3E}">
        <p14:creationId xmlns:p14="http://schemas.microsoft.com/office/powerpoint/2010/main" xmlns="" val="65271733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hidden="1"/>
          <p:cNvPicPr/>
          <p:nvPr/>
        </p:nvPicPr>
        <p:blipFill>
          <a:blip r:embed="rId2" cstate="print"/>
          <a:stretch>
            <a:fillRect/>
          </a:stretch>
        </p:blipFill>
        <p:spPr>
          <a:xfrm>
            <a:off x="132693" y="376556"/>
            <a:ext cx="8884582" cy="6159181"/>
          </a:xfrm>
          <a:prstGeom prst="rect">
            <a:avLst/>
          </a:prstGeom>
        </p:spPr>
      </p:pic>
      <p:pic>
        <p:nvPicPr>
          <p:cNvPr id="1430" name="Picture 6" descr="C:\Users\contractor\Desktop\1.pn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b="28530"/>
          <a:stretch/>
        </p:blipFill>
        <p:spPr bwMode="auto">
          <a:xfrm>
            <a:off x="-6774" y="-11430"/>
            <a:ext cx="9211734" cy="493776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6" name="Group 5"/>
          <p:cNvGrpSpPr/>
          <p:nvPr/>
        </p:nvGrpSpPr>
        <p:grpSpPr>
          <a:xfrm>
            <a:off x="-67734" y="4937760"/>
            <a:ext cx="9211734" cy="1899920"/>
            <a:chOff x="-67734" y="4937760"/>
            <a:chExt cx="9211734" cy="1899920"/>
          </a:xfrm>
        </p:grpSpPr>
        <p:sp>
          <p:nvSpPr>
            <p:cNvPr id="5" name="Rectangle 4"/>
            <p:cNvSpPr/>
            <p:nvPr/>
          </p:nvSpPr>
          <p:spPr>
            <a:xfrm>
              <a:off x="-13547" y="4937760"/>
              <a:ext cx="9157547" cy="1798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3547" y="4937760"/>
              <a:ext cx="9157547" cy="1798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5" name="Picture 6" descr="C:\Users\contractor\Desktop\1.pn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72500"/>
            <a:stretch/>
          </p:blipFill>
          <p:spPr bwMode="auto">
            <a:xfrm>
              <a:off x="-67734" y="4937760"/>
              <a:ext cx="9211734" cy="1899920"/>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7" name="Rectangle 6"/>
          <p:cNvSpPr/>
          <p:nvPr/>
        </p:nvSpPr>
        <p:spPr>
          <a:xfrm>
            <a:off x="-11339" y="3696823"/>
            <a:ext cx="2630794" cy="1169551"/>
          </a:xfrm>
          <a:prstGeom prst="rect">
            <a:avLst/>
          </a:prstGeom>
        </p:spPr>
        <p:txBody>
          <a:bodyPr wrap="square">
            <a:spAutoFit/>
          </a:bodyPr>
          <a:lstStyle/>
          <a:p>
            <a:r>
              <a:rPr lang="en-US" sz="1400" dirty="0"/>
              <a:t>Global patterns of impacts in </a:t>
            </a:r>
            <a:r>
              <a:rPr lang="en-US" sz="1400" dirty="0" smtClean="0"/>
              <a:t>recent decades </a:t>
            </a:r>
            <a:r>
              <a:rPr lang="en-US" sz="1400" dirty="0"/>
              <a:t>attributed to climate change, based on studies since the AR4. Impacts are shown at </a:t>
            </a:r>
            <a:r>
              <a:rPr lang="en-US" sz="1400" dirty="0" smtClean="0"/>
              <a:t>a range </a:t>
            </a:r>
            <a:r>
              <a:rPr lang="en-US" sz="1400" dirty="0"/>
              <a:t>of geographic scales.</a:t>
            </a:r>
          </a:p>
        </p:txBody>
      </p:sp>
    </p:spTree>
    <p:extLst>
      <p:ext uri="{BB962C8B-B14F-4D97-AF65-F5344CB8AC3E}">
        <p14:creationId xmlns:p14="http://schemas.microsoft.com/office/powerpoint/2010/main" xmlns="" val="156595172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6" descr="C:\Users\contractor\Desktop\1.pn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b="28530"/>
          <a:stretch/>
        </p:blipFill>
        <p:spPr bwMode="auto">
          <a:xfrm>
            <a:off x="440265" y="-6309"/>
            <a:ext cx="13886233" cy="7443429"/>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2" hidden="1"/>
          <p:cNvPicPr/>
          <p:nvPr/>
        </p:nvPicPr>
        <p:blipFill>
          <a:blip r:embed="rId3" cstate="print"/>
          <a:stretch>
            <a:fillRect/>
          </a:stretch>
        </p:blipFill>
        <p:spPr>
          <a:xfrm>
            <a:off x="132693" y="376556"/>
            <a:ext cx="8884582" cy="6159181"/>
          </a:xfrm>
          <a:prstGeom prst="rect">
            <a:avLst/>
          </a:prstGeom>
        </p:spPr>
      </p:pic>
      <p:pic>
        <p:nvPicPr>
          <p:cNvPr id="1430" name="Picture 6" descr="C:\Users\contractor\Desktop\1.pn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b="28530"/>
          <a:stretch/>
        </p:blipFill>
        <p:spPr bwMode="auto">
          <a:xfrm>
            <a:off x="-6774" y="-11430"/>
            <a:ext cx="9211734" cy="493776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6" name="Group 5"/>
          <p:cNvGrpSpPr/>
          <p:nvPr/>
        </p:nvGrpSpPr>
        <p:grpSpPr>
          <a:xfrm>
            <a:off x="-13547" y="4937760"/>
            <a:ext cx="9157547" cy="1920240"/>
            <a:chOff x="-13547" y="4937760"/>
            <a:chExt cx="9157547" cy="1920240"/>
          </a:xfrm>
        </p:grpSpPr>
        <p:sp>
          <p:nvSpPr>
            <p:cNvPr id="5" name="Rectangle 4"/>
            <p:cNvSpPr/>
            <p:nvPr/>
          </p:nvSpPr>
          <p:spPr>
            <a:xfrm>
              <a:off x="-13547" y="4937760"/>
              <a:ext cx="9157547" cy="1798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3547" y="4937760"/>
              <a:ext cx="9157547" cy="1920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0" y="0"/>
            <a:ext cx="9144000" cy="9286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sp>
        <p:nvSpPr>
          <p:cNvPr id="11" name="Rectangle 10"/>
          <p:cNvSpPr/>
          <p:nvPr/>
        </p:nvSpPr>
        <p:spPr>
          <a:xfrm>
            <a:off x="0" y="6765131"/>
            <a:ext cx="9144000" cy="92869"/>
          </a:xfrm>
          <a:prstGeom prst="rect">
            <a:avLst/>
          </a:pr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pic>
        <p:nvPicPr>
          <p:cNvPr id="12" name="Picture 6" descr="C:\Users\contractor\Desktop\1.pn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t="72500"/>
          <a:stretch/>
        </p:blipFill>
        <p:spPr bwMode="auto">
          <a:xfrm>
            <a:off x="-67734" y="4937760"/>
            <a:ext cx="9211734" cy="189992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6851201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decel="100000" fill="hold" nodeType="afterEffect">
                                  <p:stCondLst>
                                    <p:cond delay="0"/>
                                  </p:stCondLst>
                                  <p:childTnLst>
                                    <p:animScale>
                                      <p:cBhvr>
                                        <p:cTn id="6" dur="2000" fill="hold"/>
                                        <p:tgtEl>
                                          <p:spTgt spid="1430"/>
                                        </p:tgtEl>
                                      </p:cBhvr>
                                      <p:by x="150000" y="150000"/>
                                    </p:animScale>
                                  </p:childTnLst>
                                </p:cTn>
                              </p:par>
                              <p:par>
                                <p:cTn id="7" presetID="42" presetClass="path" presetSubtype="0" decel="100000" fill="hold" nodeType="withEffect">
                                  <p:stCondLst>
                                    <p:cond delay="0"/>
                                  </p:stCondLst>
                                  <p:childTnLst>
                                    <p:animMotion origin="layout" path="M 1.94444E-6 1.73028E-6 L 0.30208 0.18297 " pathEditMode="relative" rAng="0" ptsTypes="AA">
                                      <p:cBhvr>
                                        <p:cTn id="8" dur="2000" fill="hold"/>
                                        <p:tgtEl>
                                          <p:spTgt spid="1430"/>
                                        </p:tgtEl>
                                        <p:attrNameLst>
                                          <p:attrName>ppt_x</p:attrName>
                                          <p:attrName>ppt_y</p:attrName>
                                        </p:attrNameLst>
                                      </p:cBhvr>
                                      <p:rCtr x="15104" y="9137"/>
                                    </p:animMotion>
                                  </p:childTnLst>
                                </p:cTn>
                              </p:par>
                              <p:par>
                                <p:cTn id="9" presetID="1" presetClass="exit" presetSubtype="0" fill="hold" nodeType="withEffect">
                                  <p:stCondLst>
                                    <p:cond delay="1750"/>
                                  </p:stCondLst>
                                  <p:childTnLst>
                                    <p:set>
                                      <p:cBhvr>
                                        <p:cTn id="10" dur="1" fill="hold">
                                          <p:stCondLst>
                                            <p:cond delay="0"/>
                                          </p:stCondLst>
                                        </p:cTn>
                                        <p:tgtEl>
                                          <p:spTgt spid="1430"/>
                                        </p:tgtEl>
                                        <p:attrNameLst>
                                          <p:attrName>style.visibility</p:attrName>
                                        </p:attrNameLst>
                                      </p:cBhvr>
                                      <p:to>
                                        <p:strVal val="hidden"/>
                                      </p:to>
                                    </p:set>
                                  </p:childTnLst>
                                </p:cTn>
                              </p:par>
                              <p:par>
                                <p:cTn id="11" presetID="1" presetClass="entr" presetSubtype="0" fill="hold" nodeType="withEffect">
                                  <p:stCondLst>
                                    <p:cond delay="175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64" presetClass="path" presetSubtype="0" accel="50000" decel="50000" fill="hold" nodeType="clickEffect">
                                  <p:stCondLst>
                                    <p:cond delay="0"/>
                                  </p:stCondLst>
                                  <p:childTnLst>
                                    <p:animMotion origin="layout" path="M -0.00018 2.96296E-6 L -0.00018 -0.34676 " pathEditMode="relative" rAng="0" ptsTypes="AA">
                                      <p:cBhvr>
                                        <p:cTn id="16" dur="2000" fill="hold"/>
                                        <p:tgtEl>
                                          <p:spTgt spid="9"/>
                                        </p:tgtEl>
                                        <p:attrNameLst>
                                          <p:attrName>ppt_x</p:attrName>
                                          <p:attrName>ppt_y</p:attrName>
                                        </p:attrNameLst>
                                      </p:cBhvr>
                                      <p:rCtr x="0" y="-17338"/>
                                    </p:animMotion>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nodeType="clickEffect">
                                  <p:stCondLst>
                                    <p:cond delay="0"/>
                                  </p:stCondLst>
                                  <p:childTnLst>
                                    <p:animMotion origin="layout" path="M -0.00018 -0.34676 L -0.56407 -0.09676 " pathEditMode="relative" rAng="0" ptsTypes="AA">
                                      <p:cBhvr>
                                        <p:cTn id="20" dur="2000" fill="hold"/>
                                        <p:tgtEl>
                                          <p:spTgt spid="9"/>
                                        </p:tgtEl>
                                        <p:attrNameLst>
                                          <p:attrName>ppt_x</p:attrName>
                                          <p:attrName>ppt_y</p:attrName>
                                        </p:attrNameLst>
                                      </p:cBhvr>
                                      <p:rCtr x="-28194" y="12500"/>
                                    </p:animMotion>
                                  </p:childTnLst>
                                </p:cTn>
                              </p:par>
                            </p:childTnLst>
                          </p:cTn>
                        </p:par>
                      </p:childTnLst>
                    </p:cTn>
                  </p:par>
                  <p:par>
                    <p:cTn id="21" fill="hold">
                      <p:stCondLst>
                        <p:cond delay="indefinite"/>
                      </p:stCondLst>
                      <p:childTnLst>
                        <p:par>
                          <p:cTn id="22" fill="hold">
                            <p:stCondLst>
                              <p:cond delay="0"/>
                            </p:stCondLst>
                            <p:childTnLst>
                              <p:par>
                                <p:cTn id="23" presetID="64" presetClass="path" presetSubtype="0" accel="50000" decel="50000" fill="hold" nodeType="clickEffect">
                                  <p:stCondLst>
                                    <p:cond delay="0"/>
                                  </p:stCondLst>
                                  <p:childTnLst>
                                    <p:animMotion origin="layout" path="M -0.56407 -0.09676 L -0.56407 -0.34676 " pathEditMode="relative" rAng="0" ptsTypes="AA">
                                      <p:cBhvr>
                                        <p:cTn id="24" dur="2000" fill="hold"/>
                                        <p:tgtEl>
                                          <p:spTgt spid="9"/>
                                        </p:tgtEl>
                                        <p:attrNameLst>
                                          <p:attrName>ppt_x</p:attrName>
                                          <p:attrName>ppt_y</p:attrName>
                                        </p:attrNameLst>
                                      </p:cBhvr>
                                      <p:rCtr x="0" y="-12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6734865" y="6172200"/>
            <a:ext cx="2077348" cy="423894"/>
            <a:chOff x="6575425" y="4506095"/>
            <a:chExt cx="2236788" cy="456429"/>
          </a:xfrm>
          <a:solidFill>
            <a:srgbClr val="3E6CA4"/>
          </a:solidFill>
        </p:grpSpPr>
        <p:sp>
          <p:nvSpPr>
            <p:cNvPr id="7" name="Rectangle 5"/>
            <p:cNvSpPr>
              <a:spLocks noChangeArrowheads="1"/>
            </p:cNvSpPr>
            <p:nvPr/>
          </p:nvSpPr>
          <p:spPr bwMode="auto">
            <a:xfrm>
              <a:off x="6575425" y="4891650"/>
              <a:ext cx="8505" cy="5669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 name="Freeform 6"/>
            <p:cNvSpPr>
              <a:spLocks/>
            </p:cNvSpPr>
            <p:nvPr/>
          </p:nvSpPr>
          <p:spPr bwMode="auto">
            <a:xfrm>
              <a:off x="6606610" y="4891650"/>
              <a:ext cx="38272" cy="56699"/>
            </a:xfrm>
            <a:custGeom>
              <a:avLst/>
              <a:gdLst>
                <a:gd name="T0" fmla="*/ 0 w 27"/>
                <a:gd name="T1" fmla="*/ 0 h 40"/>
                <a:gd name="T2" fmla="*/ 6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 name="Freeform 7"/>
            <p:cNvSpPr>
              <a:spLocks/>
            </p:cNvSpPr>
            <p:nvPr/>
          </p:nvSpPr>
          <p:spPr bwMode="auto">
            <a:xfrm>
              <a:off x="6663309" y="4891650"/>
              <a:ext cx="32603" cy="56699"/>
            </a:xfrm>
            <a:custGeom>
              <a:avLst/>
              <a:gdLst>
                <a:gd name="T0" fmla="*/ 9 w 23"/>
                <a:gd name="T1" fmla="*/ 5 h 40"/>
                <a:gd name="T2" fmla="*/ 0 w 23"/>
                <a:gd name="T3" fmla="*/ 5 h 40"/>
                <a:gd name="T4" fmla="*/ 0 w 23"/>
                <a:gd name="T5" fmla="*/ 0 h 40"/>
                <a:gd name="T6" fmla="*/ 23 w 23"/>
                <a:gd name="T7" fmla="*/ 0 h 40"/>
                <a:gd name="T8" fmla="*/ 23 w 23"/>
                <a:gd name="T9" fmla="*/ 5 h 40"/>
                <a:gd name="T10" fmla="*/ 15 w 23"/>
                <a:gd name="T11" fmla="*/ 5 h 40"/>
                <a:gd name="T12" fmla="*/ 15 w 23"/>
                <a:gd name="T13" fmla="*/ 40 h 40"/>
                <a:gd name="T14" fmla="*/ 9 w 23"/>
                <a:gd name="T15" fmla="*/ 40 h 40"/>
                <a:gd name="T16" fmla="*/ 9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9" y="5"/>
                  </a:moveTo>
                  <a:lnTo>
                    <a:pt x="0" y="5"/>
                  </a:lnTo>
                  <a:lnTo>
                    <a:pt x="0" y="0"/>
                  </a:lnTo>
                  <a:lnTo>
                    <a:pt x="23" y="0"/>
                  </a:lnTo>
                  <a:lnTo>
                    <a:pt x="23" y="5"/>
                  </a:lnTo>
                  <a:lnTo>
                    <a:pt x="15" y="5"/>
                  </a:lnTo>
                  <a:lnTo>
                    <a:pt x="15" y="40"/>
                  </a:lnTo>
                  <a:lnTo>
                    <a:pt x="9" y="40"/>
                  </a:lnTo>
                  <a:lnTo>
                    <a:pt x="9" y="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0" name="Freeform 8"/>
            <p:cNvSpPr>
              <a:spLocks/>
            </p:cNvSpPr>
            <p:nvPr/>
          </p:nvSpPr>
          <p:spPr bwMode="auto">
            <a:xfrm>
              <a:off x="6715755" y="4891650"/>
              <a:ext cx="26933" cy="56699"/>
            </a:xfrm>
            <a:custGeom>
              <a:avLst/>
              <a:gdLst>
                <a:gd name="T0" fmla="*/ 0 w 19"/>
                <a:gd name="T1" fmla="*/ 0 h 40"/>
                <a:gd name="T2" fmla="*/ 19 w 19"/>
                <a:gd name="T3" fmla="*/ 0 h 40"/>
                <a:gd name="T4" fmla="*/ 19 w 19"/>
                <a:gd name="T5" fmla="*/ 5 h 40"/>
                <a:gd name="T6" fmla="*/ 5 w 19"/>
                <a:gd name="T7" fmla="*/ 5 h 40"/>
                <a:gd name="T8" fmla="*/ 5 w 19"/>
                <a:gd name="T9" fmla="*/ 18 h 40"/>
                <a:gd name="T10" fmla="*/ 17 w 19"/>
                <a:gd name="T11" fmla="*/ 18 h 40"/>
                <a:gd name="T12" fmla="*/ 17 w 19"/>
                <a:gd name="T13" fmla="*/ 22 h 40"/>
                <a:gd name="T14" fmla="*/ 5 w 19"/>
                <a:gd name="T15" fmla="*/ 22 h 40"/>
                <a:gd name="T16" fmla="*/ 5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5" y="5"/>
                  </a:lnTo>
                  <a:lnTo>
                    <a:pt x="5" y="18"/>
                  </a:lnTo>
                  <a:lnTo>
                    <a:pt x="17" y="18"/>
                  </a:lnTo>
                  <a:lnTo>
                    <a:pt x="17" y="22"/>
                  </a:lnTo>
                  <a:lnTo>
                    <a:pt x="5" y="22"/>
                  </a:lnTo>
                  <a:lnTo>
                    <a:pt x="5" y="35"/>
                  </a:lnTo>
                  <a:lnTo>
                    <a:pt x="19" y="35"/>
                  </a:lnTo>
                  <a:lnTo>
                    <a:pt x="19"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1" name="Freeform 9"/>
            <p:cNvSpPr>
              <a:spLocks noEditPoints="1"/>
            </p:cNvSpPr>
            <p:nvPr/>
          </p:nvSpPr>
          <p:spPr bwMode="auto">
            <a:xfrm>
              <a:off x="6765368" y="4891650"/>
              <a:ext cx="32603" cy="56699"/>
            </a:xfrm>
            <a:custGeom>
              <a:avLst/>
              <a:gdLst>
                <a:gd name="T0" fmla="*/ 0 w 16"/>
                <a:gd name="T1" fmla="*/ 0 h 27"/>
                <a:gd name="T2" fmla="*/ 7 w 16"/>
                <a:gd name="T3" fmla="*/ 0 h 27"/>
                <a:gd name="T4" fmla="*/ 12 w 16"/>
                <a:gd name="T5" fmla="*/ 2 h 27"/>
                <a:gd name="T6" fmla="*/ 14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9" y="0"/>
                    <a:pt x="11" y="1"/>
                    <a:pt x="12" y="2"/>
                  </a:cubicBezTo>
                  <a:cubicBezTo>
                    <a:pt x="14" y="3"/>
                    <a:pt x="14" y="5"/>
                    <a:pt x="14" y="7"/>
                  </a:cubicBezTo>
                  <a:cubicBezTo>
                    <a:pt x="14" y="10"/>
                    <a:pt x="13" y="13"/>
                    <a:pt x="9" y="14"/>
                  </a:cubicBezTo>
                  <a:cubicBezTo>
                    <a:pt x="9" y="14"/>
                    <a:pt x="9" y="14"/>
                    <a:pt x="9" y="14"/>
                  </a:cubicBezTo>
                  <a:cubicBezTo>
                    <a:pt x="11" y="14"/>
                    <a:pt x="11"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9" y="12"/>
                    <a:pt x="11" y="10"/>
                    <a:pt x="11" y="7"/>
                  </a:cubicBezTo>
                  <a:cubicBezTo>
                    <a:pt x="11" y="4"/>
                    <a:pt x="9" y="3"/>
                    <a:pt x="6" y="3"/>
                  </a:cubicBezTo>
                  <a:cubicBezTo>
                    <a:pt x="3" y="3"/>
                    <a:pt x="3" y="3"/>
                    <a:pt x="3" y="3"/>
                  </a:cubicBezTo>
                  <a:lnTo>
                    <a:pt x="3" y="1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2" name="Freeform 10"/>
            <p:cNvSpPr>
              <a:spLocks/>
            </p:cNvSpPr>
            <p:nvPr/>
          </p:nvSpPr>
          <p:spPr bwMode="auto">
            <a:xfrm>
              <a:off x="6814979" y="4891650"/>
              <a:ext cx="39690" cy="58116"/>
            </a:xfrm>
            <a:custGeom>
              <a:avLst/>
              <a:gdLst>
                <a:gd name="T0" fmla="*/ 19 w 19"/>
                <a:gd name="T1" fmla="*/ 26 h 28"/>
                <a:gd name="T2" fmla="*/ 12 w 19"/>
                <a:gd name="T3" fmla="*/ 28 h 28"/>
                <a:gd name="T4" fmla="*/ 0 w 19"/>
                <a:gd name="T5" fmla="*/ 14 h 28"/>
                <a:gd name="T6" fmla="*/ 12 w 19"/>
                <a:gd name="T7" fmla="*/ 0 h 28"/>
                <a:gd name="T8" fmla="*/ 19 w 19"/>
                <a:gd name="T9" fmla="*/ 1 h 28"/>
                <a:gd name="T10" fmla="*/ 19 w 19"/>
                <a:gd name="T11" fmla="*/ 4 h 28"/>
                <a:gd name="T12" fmla="*/ 12 w 19"/>
                <a:gd name="T13" fmla="*/ 3 h 28"/>
                <a:gd name="T14" fmla="*/ 4 w 19"/>
                <a:gd name="T15" fmla="*/ 13 h 28"/>
                <a:gd name="T16" fmla="*/ 12 w 19"/>
                <a:gd name="T17" fmla="*/ 25 h 28"/>
                <a:gd name="T18" fmla="*/ 16 w 19"/>
                <a:gd name="T19" fmla="*/ 24 h 28"/>
                <a:gd name="T20" fmla="*/ 16 w 19"/>
                <a:gd name="T21" fmla="*/ 15 h 28"/>
                <a:gd name="T22" fmla="*/ 11 w 19"/>
                <a:gd name="T23" fmla="*/ 15 h 28"/>
                <a:gd name="T24" fmla="*/ 11 w 19"/>
                <a:gd name="T25" fmla="*/ 12 h 28"/>
                <a:gd name="T26" fmla="*/ 19 w 19"/>
                <a:gd name="T27" fmla="*/ 12 h 28"/>
                <a:gd name="T28" fmla="*/ 19 w 19"/>
                <a:gd name="T29"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8">
                  <a:moveTo>
                    <a:pt x="19" y="26"/>
                  </a:moveTo>
                  <a:cubicBezTo>
                    <a:pt x="18" y="27"/>
                    <a:pt x="15" y="28"/>
                    <a:pt x="12" y="28"/>
                  </a:cubicBezTo>
                  <a:cubicBezTo>
                    <a:pt x="4" y="28"/>
                    <a:pt x="0" y="21"/>
                    <a:pt x="0" y="14"/>
                  </a:cubicBezTo>
                  <a:cubicBezTo>
                    <a:pt x="0" y="5"/>
                    <a:pt x="5" y="0"/>
                    <a:pt x="12" y="0"/>
                  </a:cubicBezTo>
                  <a:cubicBezTo>
                    <a:pt x="15" y="0"/>
                    <a:pt x="17" y="0"/>
                    <a:pt x="19" y="1"/>
                  </a:cubicBezTo>
                  <a:cubicBezTo>
                    <a:pt x="19" y="4"/>
                    <a:pt x="19" y="4"/>
                    <a:pt x="19" y="4"/>
                  </a:cubicBezTo>
                  <a:cubicBezTo>
                    <a:pt x="16" y="3"/>
                    <a:pt x="14" y="3"/>
                    <a:pt x="12" y="3"/>
                  </a:cubicBezTo>
                  <a:cubicBezTo>
                    <a:pt x="8" y="3"/>
                    <a:pt x="4" y="6"/>
                    <a:pt x="4" y="13"/>
                  </a:cubicBezTo>
                  <a:cubicBezTo>
                    <a:pt x="4" y="20"/>
                    <a:pt x="7" y="25"/>
                    <a:pt x="12" y="25"/>
                  </a:cubicBezTo>
                  <a:cubicBezTo>
                    <a:pt x="14" y="25"/>
                    <a:pt x="15" y="24"/>
                    <a:pt x="16" y="24"/>
                  </a:cubicBezTo>
                  <a:cubicBezTo>
                    <a:pt x="16" y="15"/>
                    <a:pt x="16" y="15"/>
                    <a:pt x="16" y="15"/>
                  </a:cubicBezTo>
                  <a:cubicBezTo>
                    <a:pt x="11" y="15"/>
                    <a:pt x="11" y="15"/>
                    <a:pt x="11" y="15"/>
                  </a:cubicBezTo>
                  <a:cubicBezTo>
                    <a:pt x="11" y="12"/>
                    <a:pt x="11" y="12"/>
                    <a:pt x="11" y="12"/>
                  </a:cubicBezTo>
                  <a:cubicBezTo>
                    <a:pt x="19" y="12"/>
                    <a:pt x="19" y="12"/>
                    <a:pt x="19" y="12"/>
                  </a:cubicBezTo>
                  <a:lnTo>
                    <a:pt x="19"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3" name="Freeform 11"/>
            <p:cNvSpPr>
              <a:spLocks noEditPoints="1"/>
            </p:cNvSpPr>
            <p:nvPr/>
          </p:nvSpPr>
          <p:spPr bwMode="auto">
            <a:xfrm>
              <a:off x="6875931" y="4891650"/>
              <a:ext cx="41107" cy="58116"/>
            </a:xfrm>
            <a:custGeom>
              <a:avLst/>
              <a:gdLst>
                <a:gd name="T0" fmla="*/ 11 w 20"/>
                <a:gd name="T1" fmla="*/ 0 h 28"/>
                <a:gd name="T2" fmla="*/ 20 w 20"/>
                <a:gd name="T3" fmla="*/ 13 h 28"/>
                <a:gd name="T4" fmla="*/ 10 w 20"/>
                <a:gd name="T5" fmla="*/ 28 h 28"/>
                <a:gd name="T6" fmla="*/ 0 w 20"/>
                <a:gd name="T7" fmla="*/ 14 h 28"/>
                <a:gd name="T8" fmla="*/ 11 w 20"/>
                <a:gd name="T9" fmla="*/ 0 h 28"/>
                <a:gd name="T10" fmla="*/ 10 w 20"/>
                <a:gd name="T11" fmla="*/ 25 h 28"/>
                <a:gd name="T12" fmla="*/ 17 w 20"/>
                <a:gd name="T13" fmla="*/ 13 h 28"/>
                <a:gd name="T14" fmla="*/ 11 w 20"/>
                <a:gd name="T15" fmla="*/ 3 h 28"/>
                <a:gd name="T16" fmla="*/ 4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1" y="0"/>
                  </a:moveTo>
                  <a:cubicBezTo>
                    <a:pt x="17" y="0"/>
                    <a:pt x="20" y="5"/>
                    <a:pt x="20" y="13"/>
                  </a:cubicBezTo>
                  <a:cubicBezTo>
                    <a:pt x="20" y="23"/>
                    <a:pt x="17" y="28"/>
                    <a:pt x="10" y="28"/>
                  </a:cubicBezTo>
                  <a:cubicBezTo>
                    <a:pt x="4" y="28"/>
                    <a:pt x="0" y="22"/>
                    <a:pt x="0" y="14"/>
                  </a:cubicBezTo>
                  <a:cubicBezTo>
                    <a:pt x="0" y="5"/>
                    <a:pt x="4" y="0"/>
                    <a:pt x="11" y="0"/>
                  </a:cubicBezTo>
                  <a:close/>
                  <a:moveTo>
                    <a:pt x="10" y="25"/>
                  </a:moveTo>
                  <a:cubicBezTo>
                    <a:pt x="14" y="25"/>
                    <a:pt x="17" y="22"/>
                    <a:pt x="17" y="13"/>
                  </a:cubicBezTo>
                  <a:cubicBezTo>
                    <a:pt x="17" y="8"/>
                    <a:pt x="15" y="3"/>
                    <a:pt x="11" y="3"/>
                  </a:cubicBezTo>
                  <a:cubicBezTo>
                    <a:pt x="7" y="3"/>
                    <a:pt x="4" y="6"/>
                    <a:pt x="4" y="14"/>
                  </a:cubicBezTo>
                  <a:cubicBezTo>
                    <a:pt x="4" y="19"/>
                    <a:pt x="6" y="25"/>
                    <a:pt x="10" y="25"/>
                  </a:cubicBez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4" name="Freeform 12"/>
            <p:cNvSpPr>
              <a:spLocks/>
            </p:cNvSpPr>
            <p:nvPr/>
          </p:nvSpPr>
          <p:spPr bwMode="auto">
            <a:xfrm>
              <a:off x="6931213" y="4891650"/>
              <a:ext cx="43942" cy="56699"/>
            </a:xfrm>
            <a:custGeom>
              <a:avLst/>
              <a:gdLst>
                <a:gd name="T0" fmla="*/ 0 w 31"/>
                <a:gd name="T1" fmla="*/ 0 h 40"/>
                <a:gd name="T2" fmla="*/ 6 w 31"/>
                <a:gd name="T3" fmla="*/ 0 h 40"/>
                <a:gd name="T4" fmla="*/ 15 w 31"/>
                <a:gd name="T5" fmla="*/ 33 h 40"/>
                <a:gd name="T6" fmla="*/ 16 w 31"/>
                <a:gd name="T7" fmla="*/ 33 h 40"/>
                <a:gd name="T8" fmla="*/ 25 w 31"/>
                <a:gd name="T9" fmla="*/ 0 h 40"/>
                <a:gd name="T10" fmla="*/ 31 w 31"/>
                <a:gd name="T11" fmla="*/ 0 h 40"/>
                <a:gd name="T12" fmla="*/ 18 w 31"/>
                <a:gd name="T13" fmla="*/ 40 h 40"/>
                <a:gd name="T14" fmla="*/ 13 w 31"/>
                <a:gd name="T15" fmla="*/ 40 h 40"/>
                <a:gd name="T16" fmla="*/ 0 w 31"/>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40">
                  <a:moveTo>
                    <a:pt x="0" y="0"/>
                  </a:moveTo>
                  <a:lnTo>
                    <a:pt x="6" y="0"/>
                  </a:lnTo>
                  <a:lnTo>
                    <a:pt x="15" y="33"/>
                  </a:lnTo>
                  <a:lnTo>
                    <a:pt x="16" y="33"/>
                  </a:lnTo>
                  <a:lnTo>
                    <a:pt x="25" y="0"/>
                  </a:lnTo>
                  <a:lnTo>
                    <a:pt x="31" y="0"/>
                  </a:lnTo>
                  <a:lnTo>
                    <a:pt x="18" y="40"/>
                  </a:lnTo>
                  <a:lnTo>
                    <a:pt x="13"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5" name="Freeform 13"/>
            <p:cNvSpPr>
              <a:spLocks/>
            </p:cNvSpPr>
            <p:nvPr/>
          </p:nvSpPr>
          <p:spPr bwMode="auto">
            <a:xfrm>
              <a:off x="6992165" y="4891650"/>
              <a:ext cx="28350" cy="56699"/>
            </a:xfrm>
            <a:custGeom>
              <a:avLst/>
              <a:gdLst>
                <a:gd name="T0" fmla="*/ 0 w 20"/>
                <a:gd name="T1" fmla="*/ 0 h 40"/>
                <a:gd name="T2" fmla="*/ 19 w 20"/>
                <a:gd name="T3" fmla="*/ 0 h 40"/>
                <a:gd name="T4" fmla="*/ 19 w 20"/>
                <a:gd name="T5" fmla="*/ 5 h 40"/>
                <a:gd name="T6" fmla="*/ 5 w 20"/>
                <a:gd name="T7" fmla="*/ 5 h 40"/>
                <a:gd name="T8" fmla="*/ 5 w 20"/>
                <a:gd name="T9" fmla="*/ 18 h 40"/>
                <a:gd name="T10" fmla="*/ 19 w 20"/>
                <a:gd name="T11" fmla="*/ 18 h 40"/>
                <a:gd name="T12" fmla="*/ 19 w 20"/>
                <a:gd name="T13" fmla="*/ 22 h 40"/>
                <a:gd name="T14" fmla="*/ 5 w 20"/>
                <a:gd name="T15" fmla="*/ 22 h 40"/>
                <a:gd name="T16" fmla="*/ 5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5" y="5"/>
                  </a:lnTo>
                  <a:lnTo>
                    <a:pt x="5" y="18"/>
                  </a:lnTo>
                  <a:lnTo>
                    <a:pt x="19" y="18"/>
                  </a:lnTo>
                  <a:lnTo>
                    <a:pt x="19" y="22"/>
                  </a:lnTo>
                  <a:lnTo>
                    <a:pt x="5" y="22"/>
                  </a:lnTo>
                  <a:lnTo>
                    <a:pt x="5" y="35"/>
                  </a:lnTo>
                  <a:lnTo>
                    <a:pt x="20" y="35"/>
                  </a:lnTo>
                  <a:lnTo>
                    <a:pt x="20"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 name="Freeform 14"/>
            <p:cNvSpPr>
              <a:spLocks noEditPoints="1"/>
            </p:cNvSpPr>
            <p:nvPr/>
          </p:nvSpPr>
          <p:spPr bwMode="auto">
            <a:xfrm>
              <a:off x="7041776" y="4891650"/>
              <a:ext cx="32603" cy="56699"/>
            </a:xfrm>
            <a:custGeom>
              <a:avLst/>
              <a:gdLst>
                <a:gd name="T0" fmla="*/ 0 w 16"/>
                <a:gd name="T1" fmla="*/ 0 h 27"/>
                <a:gd name="T2" fmla="*/ 7 w 16"/>
                <a:gd name="T3" fmla="*/ 0 h 27"/>
                <a:gd name="T4" fmla="*/ 13 w 16"/>
                <a:gd name="T5" fmla="*/ 2 h 27"/>
                <a:gd name="T6" fmla="*/ 15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10" y="0"/>
                    <a:pt x="11" y="1"/>
                    <a:pt x="13" y="2"/>
                  </a:cubicBezTo>
                  <a:cubicBezTo>
                    <a:pt x="14" y="3"/>
                    <a:pt x="15" y="5"/>
                    <a:pt x="15" y="7"/>
                  </a:cubicBezTo>
                  <a:cubicBezTo>
                    <a:pt x="15" y="10"/>
                    <a:pt x="13" y="13"/>
                    <a:pt x="9" y="14"/>
                  </a:cubicBezTo>
                  <a:cubicBezTo>
                    <a:pt x="9" y="14"/>
                    <a:pt x="9" y="14"/>
                    <a:pt x="9" y="14"/>
                  </a:cubicBezTo>
                  <a:cubicBezTo>
                    <a:pt x="11" y="14"/>
                    <a:pt x="12"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10" y="12"/>
                    <a:pt x="11" y="10"/>
                    <a:pt x="11" y="7"/>
                  </a:cubicBezTo>
                  <a:cubicBezTo>
                    <a:pt x="11" y="4"/>
                    <a:pt x="9" y="3"/>
                    <a:pt x="6" y="3"/>
                  </a:cubicBezTo>
                  <a:cubicBezTo>
                    <a:pt x="3" y="3"/>
                    <a:pt x="3" y="3"/>
                    <a:pt x="3" y="3"/>
                  </a:cubicBezTo>
                  <a:lnTo>
                    <a:pt x="3" y="1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7" name="Freeform 15"/>
            <p:cNvSpPr>
              <a:spLocks/>
            </p:cNvSpPr>
            <p:nvPr/>
          </p:nvSpPr>
          <p:spPr bwMode="auto">
            <a:xfrm>
              <a:off x="7092806" y="4891650"/>
              <a:ext cx="38272" cy="56699"/>
            </a:xfrm>
            <a:custGeom>
              <a:avLst/>
              <a:gdLst>
                <a:gd name="T0" fmla="*/ 0 w 27"/>
                <a:gd name="T1" fmla="*/ 0 h 40"/>
                <a:gd name="T2" fmla="*/ 8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8"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8" name="Freeform 16"/>
            <p:cNvSpPr>
              <a:spLocks/>
            </p:cNvSpPr>
            <p:nvPr/>
          </p:nvSpPr>
          <p:spPr bwMode="auto">
            <a:xfrm>
              <a:off x="7155175" y="4891650"/>
              <a:ext cx="51029" cy="56699"/>
            </a:xfrm>
            <a:custGeom>
              <a:avLst/>
              <a:gdLst>
                <a:gd name="T0" fmla="*/ 0 w 36"/>
                <a:gd name="T1" fmla="*/ 0 h 40"/>
                <a:gd name="T2" fmla="*/ 8 w 36"/>
                <a:gd name="T3" fmla="*/ 0 h 40"/>
                <a:gd name="T4" fmla="*/ 18 w 36"/>
                <a:gd name="T5" fmla="*/ 33 h 40"/>
                <a:gd name="T6" fmla="*/ 18 w 36"/>
                <a:gd name="T7" fmla="*/ 33 h 40"/>
                <a:gd name="T8" fmla="*/ 28 w 36"/>
                <a:gd name="T9" fmla="*/ 0 h 40"/>
                <a:gd name="T10" fmla="*/ 36 w 36"/>
                <a:gd name="T11" fmla="*/ 0 h 40"/>
                <a:gd name="T12" fmla="*/ 36 w 36"/>
                <a:gd name="T13" fmla="*/ 40 h 40"/>
                <a:gd name="T14" fmla="*/ 31 w 36"/>
                <a:gd name="T15" fmla="*/ 40 h 40"/>
                <a:gd name="T16" fmla="*/ 31 w 36"/>
                <a:gd name="T17" fmla="*/ 6 h 40"/>
                <a:gd name="T18" fmla="*/ 31 w 36"/>
                <a:gd name="T19" fmla="*/ 6 h 40"/>
                <a:gd name="T20" fmla="*/ 20 w 36"/>
                <a:gd name="T21" fmla="*/ 40 h 40"/>
                <a:gd name="T22" fmla="*/ 15 w 36"/>
                <a:gd name="T23" fmla="*/ 40 h 40"/>
                <a:gd name="T24" fmla="*/ 5 w 36"/>
                <a:gd name="T25" fmla="*/ 6 h 40"/>
                <a:gd name="T26" fmla="*/ 5 w 36"/>
                <a:gd name="T27" fmla="*/ 6 h 40"/>
                <a:gd name="T28" fmla="*/ 5 w 36"/>
                <a:gd name="T29" fmla="*/ 40 h 40"/>
                <a:gd name="T30" fmla="*/ 0 w 36"/>
                <a:gd name="T31" fmla="*/ 40 h 40"/>
                <a:gd name="T32" fmla="*/ 0 w 36"/>
                <a:gd name="T3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40">
                  <a:moveTo>
                    <a:pt x="0" y="0"/>
                  </a:moveTo>
                  <a:lnTo>
                    <a:pt x="8" y="0"/>
                  </a:lnTo>
                  <a:lnTo>
                    <a:pt x="18" y="33"/>
                  </a:lnTo>
                  <a:lnTo>
                    <a:pt x="18" y="33"/>
                  </a:lnTo>
                  <a:lnTo>
                    <a:pt x="28" y="0"/>
                  </a:lnTo>
                  <a:lnTo>
                    <a:pt x="36" y="0"/>
                  </a:lnTo>
                  <a:lnTo>
                    <a:pt x="36" y="40"/>
                  </a:lnTo>
                  <a:lnTo>
                    <a:pt x="31" y="40"/>
                  </a:lnTo>
                  <a:lnTo>
                    <a:pt x="31" y="6"/>
                  </a:lnTo>
                  <a:lnTo>
                    <a:pt x="31" y="6"/>
                  </a:lnTo>
                  <a:lnTo>
                    <a:pt x="20" y="40"/>
                  </a:lnTo>
                  <a:lnTo>
                    <a:pt x="15" y="40"/>
                  </a:lnTo>
                  <a:lnTo>
                    <a:pt x="5" y="6"/>
                  </a:lnTo>
                  <a:lnTo>
                    <a:pt x="5" y="6"/>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9" name="Freeform 17"/>
            <p:cNvSpPr>
              <a:spLocks/>
            </p:cNvSpPr>
            <p:nvPr/>
          </p:nvSpPr>
          <p:spPr bwMode="auto">
            <a:xfrm>
              <a:off x="7228884" y="4891650"/>
              <a:ext cx="28350" cy="56699"/>
            </a:xfrm>
            <a:custGeom>
              <a:avLst/>
              <a:gdLst>
                <a:gd name="T0" fmla="*/ 0 w 20"/>
                <a:gd name="T1" fmla="*/ 0 h 40"/>
                <a:gd name="T2" fmla="*/ 19 w 20"/>
                <a:gd name="T3" fmla="*/ 0 h 40"/>
                <a:gd name="T4" fmla="*/ 19 w 20"/>
                <a:gd name="T5" fmla="*/ 5 h 40"/>
                <a:gd name="T6" fmla="*/ 6 w 20"/>
                <a:gd name="T7" fmla="*/ 5 h 40"/>
                <a:gd name="T8" fmla="*/ 6 w 20"/>
                <a:gd name="T9" fmla="*/ 18 h 40"/>
                <a:gd name="T10" fmla="*/ 19 w 20"/>
                <a:gd name="T11" fmla="*/ 18 h 40"/>
                <a:gd name="T12" fmla="*/ 19 w 20"/>
                <a:gd name="T13" fmla="*/ 22 h 40"/>
                <a:gd name="T14" fmla="*/ 6 w 20"/>
                <a:gd name="T15" fmla="*/ 22 h 40"/>
                <a:gd name="T16" fmla="*/ 6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6" y="5"/>
                  </a:lnTo>
                  <a:lnTo>
                    <a:pt x="6" y="18"/>
                  </a:lnTo>
                  <a:lnTo>
                    <a:pt x="19" y="18"/>
                  </a:lnTo>
                  <a:lnTo>
                    <a:pt x="19" y="22"/>
                  </a:lnTo>
                  <a:lnTo>
                    <a:pt x="6" y="22"/>
                  </a:lnTo>
                  <a:lnTo>
                    <a:pt x="6" y="35"/>
                  </a:lnTo>
                  <a:lnTo>
                    <a:pt x="20" y="35"/>
                  </a:lnTo>
                  <a:lnTo>
                    <a:pt x="20"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0" name="Freeform 18"/>
            <p:cNvSpPr>
              <a:spLocks/>
            </p:cNvSpPr>
            <p:nvPr/>
          </p:nvSpPr>
          <p:spPr bwMode="auto">
            <a:xfrm>
              <a:off x="7278497" y="4891650"/>
              <a:ext cx="36855" cy="56699"/>
            </a:xfrm>
            <a:custGeom>
              <a:avLst/>
              <a:gdLst>
                <a:gd name="T0" fmla="*/ 0 w 26"/>
                <a:gd name="T1" fmla="*/ 0 h 40"/>
                <a:gd name="T2" fmla="*/ 6 w 26"/>
                <a:gd name="T3" fmla="*/ 0 h 40"/>
                <a:gd name="T4" fmla="*/ 20 w 26"/>
                <a:gd name="T5" fmla="*/ 34 h 40"/>
                <a:gd name="T6" fmla="*/ 20 w 26"/>
                <a:gd name="T7" fmla="*/ 34 h 40"/>
                <a:gd name="T8" fmla="*/ 20 w 26"/>
                <a:gd name="T9" fmla="*/ 0 h 40"/>
                <a:gd name="T10" fmla="*/ 26 w 26"/>
                <a:gd name="T11" fmla="*/ 0 h 40"/>
                <a:gd name="T12" fmla="*/ 26 w 26"/>
                <a:gd name="T13" fmla="*/ 40 h 40"/>
                <a:gd name="T14" fmla="*/ 19 w 26"/>
                <a:gd name="T15" fmla="*/ 40 h 40"/>
                <a:gd name="T16" fmla="*/ 4 w 26"/>
                <a:gd name="T17" fmla="*/ 8 h 40"/>
                <a:gd name="T18" fmla="*/ 4 w 26"/>
                <a:gd name="T19" fmla="*/ 8 h 40"/>
                <a:gd name="T20" fmla="*/ 4 w 26"/>
                <a:gd name="T21" fmla="*/ 40 h 40"/>
                <a:gd name="T22" fmla="*/ 0 w 26"/>
                <a:gd name="T23" fmla="*/ 40 h 40"/>
                <a:gd name="T24" fmla="*/ 0 w 26"/>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40">
                  <a:moveTo>
                    <a:pt x="0" y="0"/>
                  </a:moveTo>
                  <a:lnTo>
                    <a:pt x="6" y="0"/>
                  </a:lnTo>
                  <a:lnTo>
                    <a:pt x="20" y="34"/>
                  </a:lnTo>
                  <a:lnTo>
                    <a:pt x="20" y="34"/>
                  </a:lnTo>
                  <a:lnTo>
                    <a:pt x="20" y="0"/>
                  </a:lnTo>
                  <a:lnTo>
                    <a:pt x="26" y="0"/>
                  </a:lnTo>
                  <a:lnTo>
                    <a:pt x="26" y="40"/>
                  </a:lnTo>
                  <a:lnTo>
                    <a:pt x="19" y="40"/>
                  </a:lnTo>
                  <a:lnTo>
                    <a:pt x="4" y="8"/>
                  </a:lnTo>
                  <a:lnTo>
                    <a:pt x="4" y="8"/>
                  </a:lnTo>
                  <a:lnTo>
                    <a:pt x="4"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1" name="Freeform 19"/>
            <p:cNvSpPr>
              <a:spLocks/>
            </p:cNvSpPr>
            <p:nvPr/>
          </p:nvSpPr>
          <p:spPr bwMode="auto">
            <a:xfrm>
              <a:off x="7335196" y="4891650"/>
              <a:ext cx="32603" cy="56699"/>
            </a:xfrm>
            <a:custGeom>
              <a:avLst/>
              <a:gdLst>
                <a:gd name="T0" fmla="*/ 8 w 23"/>
                <a:gd name="T1" fmla="*/ 5 h 40"/>
                <a:gd name="T2" fmla="*/ 0 w 23"/>
                <a:gd name="T3" fmla="*/ 5 h 40"/>
                <a:gd name="T4" fmla="*/ 0 w 23"/>
                <a:gd name="T5" fmla="*/ 0 h 40"/>
                <a:gd name="T6" fmla="*/ 23 w 23"/>
                <a:gd name="T7" fmla="*/ 0 h 40"/>
                <a:gd name="T8" fmla="*/ 23 w 23"/>
                <a:gd name="T9" fmla="*/ 5 h 40"/>
                <a:gd name="T10" fmla="*/ 13 w 23"/>
                <a:gd name="T11" fmla="*/ 5 h 40"/>
                <a:gd name="T12" fmla="*/ 13 w 23"/>
                <a:gd name="T13" fmla="*/ 40 h 40"/>
                <a:gd name="T14" fmla="*/ 8 w 23"/>
                <a:gd name="T15" fmla="*/ 40 h 40"/>
                <a:gd name="T16" fmla="*/ 8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8" y="5"/>
                  </a:moveTo>
                  <a:lnTo>
                    <a:pt x="0" y="5"/>
                  </a:lnTo>
                  <a:lnTo>
                    <a:pt x="0" y="0"/>
                  </a:lnTo>
                  <a:lnTo>
                    <a:pt x="23" y="0"/>
                  </a:lnTo>
                  <a:lnTo>
                    <a:pt x="23" y="5"/>
                  </a:lnTo>
                  <a:lnTo>
                    <a:pt x="13" y="5"/>
                  </a:lnTo>
                  <a:lnTo>
                    <a:pt x="13" y="40"/>
                  </a:lnTo>
                  <a:lnTo>
                    <a:pt x="8" y="40"/>
                  </a:lnTo>
                  <a:lnTo>
                    <a:pt x="8" y="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2" name="Freeform 20"/>
            <p:cNvSpPr>
              <a:spLocks noEditPoints="1"/>
            </p:cNvSpPr>
            <p:nvPr/>
          </p:nvSpPr>
          <p:spPr bwMode="auto">
            <a:xfrm>
              <a:off x="7376302" y="4891650"/>
              <a:ext cx="45359" cy="56699"/>
            </a:xfrm>
            <a:custGeom>
              <a:avLst/>
              <a:gdLst>
                <a:gd name="T0" fmla="*/ 19 w 32"/>
                <a:gd name="T1" fmla="*/ 0 h 40"/>
                <a:gd name="T2" fmla="*/ 32 w 32"/>
                <a:gd name="T3" fmla="*/ 40 h 40"/>
                <a:gd name="T4" fmla="*/ 28 w 32"/>
                <a:gd name="T5" fmla="*/ 40 h 40"/>
                <a:gd name="T6" fmla="*/ 23 w 32"/>
                <a:gd name="T7" fmla="*/ 30 h 40"/>
                <a:gd name="T8" fmla="*/ 9 w 32"/>
                <a:gd name="T9" fmla="*/ 30 h 40"/>
                <a:gd name="T10" fmla="*/ 6 w 32"/>
                <a:gd name="T11" fmla="*/ 40 h 40"/>
                <a:gd name="T12" fmla="*/ 0 w 32"/>
                <a:gd name="T13" fmla="*/ 40 h 40"/>
                <a:gd name="T14" fmla="*/ 13 w 32"/>
                <a:gd name="T15" fmla="*/ 0 h 40"/>
                <a:gd name="T16" fmla="*/ 19 w 32"/>
                <a:gd name="T17" fmla="*/ 0 h 40"/>
                <a:gd name="T18" fmla="*/ 22 w 32"/>
                <a:gd name="T19" fmla="*/ 25 h 40"/>
                <a:gd name="T20" fmla="*/ 16 w 32"/>
                <a:gd name="T21" fmla="*/ 6 h 40"/>
                <a:gd name="T22" fmla="*/ 16 w 32"/>
                <a:gd name="T23" fmla="*/ 6 h 40"/>
                <a:gd name="T24" fmla="*/ 10 w 32"/>
                <a:gd name="T25" fmla="*/ 25 h 40"/>
                <a:gd name="T26" fmla="*/ 22 w 32"/>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40">
                  <a:moveTo>
                    <a:pt x="19" y="0"/>
                  </a:moveTo>
                  <a:lnTo>
                    <a:pt x="32" y="40"/>
                  </a:lnTo>
                  <a:lnTo>
                    <a:pt x="28" y="40"/>
                  </a:lnTo>
                  <a:lnTo>
                    <a:pt x="23" y="30"/>
                  </a:lnTo>
                  <a:lnTo>
                    <a:pt x="9" y="30"/>
                  </a:lnTo>
                  <a:lnTo>
                    <a:pt x="6" y="40"/>
                  </a:lnTo>
                  <a:lnTo>
                    <a:pt x="0" y="40"/>
                  </a:lnTo>
                  <a:lnTo>
                    <a:pt x="13" y="0"/>
                  </a:lnTo>
                  <a:lnTo>
                    <a:pt x="19" y="0"/>
                  </a:lnTo>
                  <a:close/>
                  <a:moveTo>
                    <a:pt x="22" y="25"/>
                  </a:moveTo>
                  <a:lnTo>
                    <a:pt x="16" y="6"/>
                  </a:lnTo>
                  <a:lnTo>
                    <a:pt x="16" y="6"/>
                  </a:lnTo>
                  <a:lnTo>
                    <a:pt x="10" y="25"/>
                  </a:lnTo>
                  <a:lnTo>
                    <a:pt x="22" y="2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3" name="Freeform 21"/>
            <p:cNvSpPr>
              <a:spLocks/>
            </p:cNvSpPr>
            <p:nvPr/>
          </p:nvSpPr>
          <p:spPr bwMode="auto">
            <a:xfrm>
              <a:off x="7440090"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4" name="Freeform 22"/>
            <p:cNvSpPr>
              <a:spLocks noEditPoints="1"/>
            </p:cNvSpPr>
            <p:nvPr/>
          </p:nvSpPr>
          <p:spPr bwMode="auto">
            <a:xfrm>
              <a:off x="7515216" y="4891650"/>
              <a:ext cx="29768" cy="56699"/>
            </a:xfrm>
            <a:custGeom>
              <a:avLst/>
              <a:gdLst>
                <a:gd name="T0" fmla="*/ 0 w 14"/>
                <a:gd name="T1" fmla="*/ 0 h 27"/>
                <a:gd name="T2" fmla="*/ 6 w 14"/>
                <a:gd name="T3" fmla="*/ 0 h 27"/>
                <a:gd name="T4" fmla="*/ 12 w 14"/>
                <a:gd name="T5" fmla="*/ 2 h 27"/>
                <a:gd name="T6" fmla="*/ 14 w 14"/>
                <a:gd name="T7" fmla="*/ 8 h 27"/>
                <a:gd name="T8" fmla="*/ 6 w 14"/>
                <a:gd name="T9" fmla="*/ 16 h 27"/>
                <a:gd name="T10" fmla="*/ 3 w 14"/>
                <a:gd name="T11" fmla="*/ 16 h 27"/>
                <a:gd name="T12" fmla="*/ 3 w 14"/>
                <a:gd name="T13" fmla="*/ 27 h 27"/>
                <a:gd name="T14" fmla="*/ 0 w 14"/>
                <a:gd name="T15" fmla="*/ 27 h 27"/>
                <a:gd name="T16" fmla="*/ 0 w 14"/>
                <a:gd name="T17" fmla="*/ 0 h 27"/>
                <a:gd name="T18" fmla="*/ 3 w 14"/>
                <a:gd name="T19" fmla="*/ 13 h 27"/>
                <a:gd name="T20" fmla="*/ 5 w 14"/>
                <a:gd name="T21" fmla="*/ 13 h 27"/>
                <a:gd name="T22" fmla="*/ 11 w 14"/>
                <a:gd name="T23" fmla="*/ 8 h 27"/>
                <a:gd name="T24" fmla="*/ 5 w 14"/>
                <a:gd name="T25" fmla="*/ 3 h 27"/>
                <a:gd name="T26" fmla="*/ 3 w 14"/>
                <a:gd name="T27" fmla="*/ 3 h 27"/>
                <a:gd name="T28" fmla="*/ 3 w 14"/>
                <a:gd name="T29"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7">
                  <a:moveTo>
                    <a:pt x="0" y="0"/>
                  </a:moveTo>
                  <a:cubicBezTo>
                    <a:pt x="6" y="0"/>
                    <a:pt x="6" y="0"/>
                    <a:pt x="6" y="0"/>
                  </a:cubicBezTo>
                  <a:cubicBezTo>
                    <a:pt x="9" y="0"/>
                    <a:pt x="11" y="1"/>
                    <a:pt x="12" y="2"/>
                  </a:cubicBezTo>
                  <a:cubicBezTo>
                    <a:pt x="14" y="4"/>
                    <a:pt x="14" y="5"/>
                    <a:pt x="14" y="8"/>
                  </a:cubicBezTo>
                  <a:cubicBezTo>
                    <a:pt x="14" y="13"/>
                    <a:pt x="11" y="16"/>
                    <a:pt x="6" y="16"/>
                  </a:cubicBezTo>
                  <a:cubicBezTo>
                    <a:pt x="3" y="16"/>
                    <a:pt x="3" y="16"/>
                    <a:pt x="3" y="16"/>
                  </a:cubicBezTo>
                  <a:cubicBezTo>
                    <a:pt x="3" y="27"/>
                    <a:pt x="3" y="27"/>
                    <a:pt x="3" y="27"/>
                  </a:cubicBezTo>
                  <a:cubicBezTo>
                    <a:pt x="0" y="27"/>
                    <a:pt x="0" y="27"/>
                    <a:pt x="0" y="27"/>
                  </a:cubicBezTo>
                  <a:lnTo>
                    <a:pt x="0" y="0"/>
                  </a:lnTo>
                  <a:close/>
                  <a:moveTo>
                    <a:pt x="3" y="13"/>
                  </a:moveTo>
                  <a:cubicBezTo>
                    <a:pt x="5" y="13"/>
                    <a:pt x="5" y="13"/>
                    <a:pt x="5" y="13"/>
                  </a:cubicBezTo>
                  <a:cubicBezTo>
                    <a:pt x="9" y="13"/>
                    <a:pt x="11" y="11"/>
                    <a:pt x="11" y="8"/>
                  </a:cubicBezTo>
                  <a:cubicBezTo>
                    <a:pt x="11" y="4"/>
                    <a:pt x="9" y="3"/>
                    <a:pt x="5" y="3"/>
                  </a:cubicBezTo>
                  <a:cubicBezTo>
                    <a:pt x="3" y="3"/>
                    <a:pt x="3" y="3"/>
                    <a:pt x="3" y="3"/>
                  </a:cubicBezTo>
                  <a:lnTo>
                    <a:pt x="3" y="13"/>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5" name="Freeform 23"/>
            <p:cNvSpPr>
              <a:spLocks noEditPoints="1"/>
            </p:cNvSpPr>
            <p:nvPr/>
          </p:nvSpPr>
          <p:spPr bwMode="auto">
            <a:xfrm>
              <a:off x="7556323" y="4891650"/>
              <a:ext cx="43942" cy="56699"/>
            </a:xfrm>
            <a:custGeom>
              <a:avLst/>
              <a:gdLst>
                <a:gd name="T0" fmla="*/ 18 w 31"/>
                <a:gd name="T1" fmla="*/ 0 h 40"/>
                <a:gd name="T2" fmla="*/ 31 w 31"/>
                <a:gd name="T3" fmla="*/ 40 h 40"/>
                <a:gd name="T4" fmla="*/ 27 w 31"/>
                <a:gd name="T5" fmla="*/ 40 h 40"/>
                <a:gd name="T6" fmla="*/ 24 w 31"/>
                <a:gd name="T7" fmla="*/ 30 h 40"/>
                <a:gd name="T8" fmla="*/ 8 w 31"/>
                <a:gd name="T9" fmla="*/ 30 h 40"/>
                <a:gd name="T10" fmla="*/ 5 w 31"/>
                <a:gd name="T11" fmla="*/ 40 h 40"/>
                <a:gd name="T12" fmla="*/ 0 w 31"/>
                <a:gd name="T13" fmla="*/ 40 h 40"/>
                <a:gd name="T14" fmla="*/ 14 w 31"/>
                <a:gd name="T15" fmla="*/ 0 h 40"/>
                <a:gd name="T16" fmla="*/ 18 w 31"/>
                <a:gd name="T17" fmla="*/ 0 h 40"/>
                <a:gd name="T18" fmla="*/ 22 w 31"/>
                <a:gd name="T19" fmla="*/ 25 h 40"/>
                <a:gd name="T20" fmla="*/ 15 w 31"/>
                <a:gd name="T21" fmla="*/ 6 h 40"/>
                <a:gd name="T22" fmla="*/ 15 w 31"/>
                <a:gd name="T23" fmla="*/ 6 h 40"/>
                <a:gd name="T24" fmla="*/ 9 w 31"/>
                <a:gd name="T25" fmla="*/ 25 h 40"/>
                <a:gd name="T26" fmla="*/ 22 w 31"/>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40">
                  <a:moveTo>
                    <a:pt x="18" y="0"/>
                  </a:moveTo>
                  <a:lnTo>
                    <a:pt x="31" y="40"/>
                  </a:lnTo>
                  <a:lnTo>
                    <a:pt x="27" y="40"/>
                  </a:lnTo>
                  <a:lnTo>
                    <a:pt x="24" y="30"/>
                  </a:lnTo>
                  <a:lnTo>
                    <a:pt x="8" y="30"/>
                  </a:lnTo>
                  <a:lnTo>
                    <a:pt x="5" y="40"/>
                  </a:lnTo>
                  <a:lnTo>
                    <a:pt x="0" y="40"/>
                  </a:lnTo>
                  <a:lnTo>
                    <a:pt x="14" y="0"/>
                  </a:lnTo>
                  <a:lnTo>
                    <a:pt x="18" y="0"/>
                  </a:lnTo>
                  <a:close/>
                  <a:moveTo>
                    <a:pt x="22" y="25"/>
                  </a:moveTo>
                  <a:lnTo>
                    <a:pt x="15" y="6"/>
                  </a:lnTo>
                  <a:lnTo>
                    <a:pt x="15" y="6"/>
                  </a:lnTo>
                  <a:lnTo>
                    <a:pt x="9" y="25"/>
                  </a:lnTo>
                  <a:lnTo>
                    <a:pt x="22" y="2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6" name="Freeform 24"/>
            <p:cNvSpPr>
              <a:spLocks/>
            </p:cNvSpPr>
            <p:nvPr/>
          </p:nvSpPr>
          <p:spPr bwMode="auto">
            <a:xfrm>
              <a:off x="7618692"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7" name="Freeform 25"/>
            <p:cNvSpPr>
              <a:spLocks/>
            </p:cNvSpPr>
            <p:nvPr/>
          </p:nvSpPr>
          <p:spPr bwMode="auto">
            <a:xfrm>
              <a:off x="7679644" y="4891650"/>
              <a:ext cx="26933" cy="56699"/>
            </a:xfrm>
            <a:custGeom>
              <a:avLst/>
              <a:gdLst>
                <a:gd name="T0" fmla="*/ 0 w 19"/>
                <a:gd name="T1" fmla="*/ 0 h 40"/>
                <a:gd name="T2" fmla="*/ 19 w 19"/>
                <a:gd name="T3" fmla="*/ 0 h 40"/>
                <a:gd name="T4" fmla="*/ 19 w 19"/>
                <a:gd name="T5" fmla="*/ 5 h 40"/>
                <a:gd name="T6" fmla="*/ 6 w 19"/>
                <a:gd name="T7" fmla="*/ 5 h 40"/>
                <a:gd name="T8" fmla="*/ 6 w 19"/>
                <a:gd name="T9" fmla="*/ 18 h 40"/>
                <a:gd name="T10" fmla="*/ 18 w 19"/>
                <a:gd name="T11" fmla="*/ 18 h 40"/>
                <a:gd name="T12" fmla="*/ 18 w 19"/>
                <a:gd name="T13" fmla="*/ 22 h 40"/>
                <a:gd name="T14" fmla="*/ 6 w 19"/>
                <a:gd name="T15" fmla="*/ 22 h 40"/>
                <a:gd name="T16" fmla="*/ 6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6" y="5"/>
                  </a:lnTo>
                  <a:lnTo>
                    <a:pt x="6" y="18"/>
                  </a:lnTo>
                  <a:lnTo>
                    <a:pt x="18" y="18"/>
                  </a:lnTo>
                  <a:lnTo>
                    <a:pt x="18" y="22"/>
                  </a:lnTo>
                  <a:lnTo>
                    <a:pt x="6" y="22"/>
                  </a:lnTo>
                  <a:lnTo>
                    <a:pt x="6" y="35"/>
                  </a:lnTo>
                  <a:lnTo>
                    <a:pt x="19" y="35"/>
                  </a:lnTo>
                  <a:lnTo>
                    <a:pt x="19"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8" name="Freeform 26"/>
            <p:cNvSpPr>
              <a:spLocks/>
            </p:cNvSpPr>
            <p:nvPr/>
          </p:nvSpPr>
          <p:spPr bwMode="auto">
            <a:xfrm>
              <a:off x="7729256"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9" name="Freeform 27"/>
            <p:cNvSpPr>
              <a:spLocks noEditPoints="1"/>
            </p:cNvSpPr>
            <p:nvPr/>
          </p:nvSpPr>
          <p:spPr bwMode="auto">
            <a:xfrm>
              <a:off x="7801547" y="4891650"/>
              <a:ext cx="42524" cy="58116"/>
            </a:xfrm>
            <a:custGeom>
              <a:avLst/>
              <a:gdLst>
                <a:gd name="T0" fmla="*/ 10 w 20"/>
                <a:gd name="T1" fmla="*/ 0 h 28"/>
                <a:gd name="T2" fmla="*/ 20 w 20"/>
                <a:gd name="T3" fmla="*/ 13 h 28"/>
                <a:gd name="T4" fmla="*/ 10 w 20"/>
                <a:gd name="T5" fmla="*/ 28 h 28"/>
                <a:gd name="T6" fmla="*/ 0 w 20"/>
                <a:gd name="T7" fmla="*/ 14 h 28"/>
                <a:gd name="T8" fmla="*/ 10 w 20"/>
                <a:gd name="T9" fmla="*/ 0 h 28"/>
                <a:gd name="T10" fmla="*/ 10 w 20"/>
                <a:gd name="T11" fmla="*/ 25 h 28"/>
                <a:gd name="T12" fmla="*/ 16 w 20"/>
                <a:gd name="T13" fmla="*/ 13 h 28"/>
                <a:gd name="T14" fmla="*/ 10 w 20"/>
                <a:gd name="T15" fmla="*/ 3 h 28"/>
                <a:gd name="T16" fmla="*/ 3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0" y="0"/>
                  </a:moveTo>
                  <a:cubicBezTo>
                    <a:pt x="16" y="0"/>
                    <a:pt x="20" y="5"/>
                    <a:pt x="20" y="13"/>
                  </a:cubicBezTo>
                  <a:cubicBezTo>
                    <a:pt x="20" y="23"/>
                    <a:pt x="16" y="28"/>
                    <a:pt x="10" y="28"/>
                  </a:cubicBezTo>
                  <a:cubicBezTo>
                    <a:pt x="3" y="28"/>
                    <a:pt x="0" y="22"/>
                    <a:pt x="0" y="14"/>
                  </a:cubicBezTo>
                  <a:cubicBezTo>
                    <a:pt x="0" y="5"/>
                    <a:pt x="3" y="0"/>
                    <a:pt x="10" y="0"/>
                  </a:cubicBezTo>
                  <a:close/>
                  <a:moveTo>
                    <a:pt x="10" y="25"/>
                  </a:moveTo>
                  <a:cubicBezTo>
                    <a:pt x="13" y="25"/>
                    <a:pt x="16" y="22"/>
                    <a:pt x="16" y="13"/>
                  </a:cubicBezTo>
                  <a:cubicBezTo>
                    <a:pt x="16" y="8"/>
                    <a:pt x="14" y="3"/>
                    <a:pt x="10" y="3"/>
                  </a:cubicBezTo>
                  <a:cubicBezTo>
                    <a:pt x="6" y="3"/>
                    <a:pt x="3" y="6"/>
                    <a:pt x="3" y="14"/>
                  </a:cubicBezTo>
                  <a:cubicBezTo>
                    <a:pt x="3" y="19"/>
                    <a:pt x="5" y="25"/>
                    <a:pt x="10" y="25"/>
                  </a:cubicBez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0" name="Freeform 28"/>
            <p:cNvSpPr>
              <a:spLocks/>
            </p:cNvSpPr>
            <p:nvPr/>
          </p:nvSpPr>
          <p:spPr bwMode="auto">
            <a:xfrm>
              <a:off x="7863917"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1" name="Freeform 29"/>
            <p:cNvSpPr>
              <a:spLocks noEditPoints="1"/>
            </p:cNvSpPr>
            <p:nvPr/>
          </p:nvSpPr>
          <p:spPr bwMode="auto">
            <a:xfrm>
              <a:off x="8257977" y="4506095"/>
              <a:ext cx="45359" cy="286332"/>
            </a:xfrm>
            <a:custGeom>
              <a:avLst/>
              <a:gdLst>
                <a:gd name="T0" fmla="*/ 11 w 22"/>
                <a:gd name="T1" fmla="*/ 0 h 138"/>
                <a:gd name="T2" fmla="*/ 22 w 22"/>
                <a:gd name="T3" fmla="*/ 11 h 138"/>
                <a:gd name="T4" fmla="*/ 11 w 22"/>
                <a:gd name="T5" fmla="*/ 22 h 138"/>
                <a:gd name="T6" fmla="*/ 0 w 22"/>
                <a:gd name="T7" fmla="*/ 11 h 138"/>
                <a:gd name="T8" fmla="*/ 11 w 22"/>
                <a:gd name="T9" fmla="*/ 0 h 138"/>
                <a:gd name="T10" fmla="*/ 2 w 22"/>
                <a:gd name="T11" fmla="*/ 32 h 138"/>
                <a:gd name="T12" fmla="*/ 20 w 22"/>
                <a:gd name="T13" fmla="*/ 32 h 138"/>
                <a:gd name="T14" fmla="*/ 20 w 22"/>
                <a:gd name="T15" fmla="*/ 138 h 138"/>
                <a:gd name="T16" fmla="*/ 2 w 22"/>
                <a:gd name="T17" fmla="*/ 138 h 138"/>
                <a:gd name="T18" fmla="*/ 2 w 22"/>
                <a:gd name="T19" fmla="*/ 3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38">
                  <a:moveTo>
                    <a:pt x="11" y="0"/>
                  </a:moveTo>
                  <a:cubicBezTo>
                    <a:pt x="17" y="0"/>
                    <a:pt x="22" y="5"/>
                    <a:pt x="22" y="11"/>
                  </a:cubicBezTo>
                  <a:cubicBezTo>
                    <a:pt x="22" y="17"/>
                    <a:pt x="17" y="22"/>
                    <a:pt x="11" y="22"/>
                  </a:cubicBezTo>
                  <a:cubicBezTo>
                    <a:pt x="5" y="22"/>
                    <a:pt x="0" y="17"/>
                    <a:pt x="0" y="11"/>
                  </a:cubicBezTo>
                  <a:cubicBezTo>
                    <a:pt x="0" y="5"/>
                    <a:pt x="5" y="0"/>
                    <a:pt x="11" y="0"/>
                  </a:cubicBezTo>
                  <a:close/>
                  <a:moveTo>
                    <a:pt x="2" y="32"/>
                  </a:moveTo>
                  <a:cubicBezTo>
                    <a:pt x="20" y="32"/>
                    <a:pt x="20" y="32"/>
                    <a:pt x="20" y="32"/>
                  </a:cubicBezTo>
                  <a:cubicBezTo>
                    <a:pt x="20" y="138"/>
                    <a:pt x="20" y="138"/>
                    <a:pt x="20" y="138"/>
                  </a:cubicBezTo>
                  <a:cubicBezTo>
                    <a:pt x="2" y="138"/>
                    <a:pt x="2" y="138"/>
                    <a:pt x="2" y="138"/>
                  </a:cubicBezTo>
                  <a:lnTo>
                    <a:pt x="2" y="3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2" name="Freeform 30"/>
            <p:cNvSpPr>
              <a:spLocks noEditPoints="1"/>
            </p:cNvSpPr>
            <p:nvPr/>
          </p:nvSpPr>
          <p:spPr bwMode="auto">
            <a:xfrm>
              <a:off x="8335939" y="4568463"/>
              <a:ext cx="137496" cy="267904"/>
            </a:xfrm>
            <a:custGeom>
              <a:avLst/>
              <a:gdLst>
                <a:gd name="T0" fmla="*/ 66 w 66"/>
                <a:gd name="T1" fmla="*/ 78 h 129"/>
                <a:gd name="T2" fmla="*/ 56 w 66"/>
                <a:gd name="T3" fmla="*/ 102 h 129"/>
                <a:gd name="T4" fmla="*/ 35 w 66"/>
                <a:gd name="T5" fmla="*/ 111 h 129"/>
                <a:gd name="T6" fmla="*/ 18 w 66"/>
                <a:gd name="T7" fmla="*/ 106 h 129"/>
                <a:gd name="T8" fmla="*/ 18 w 66"/>
                <a:gd name="T9" fmla="*/ 129 h 129"/>
                <a:gd name="T10" fmla="*/ 0 w 66"/>
                <a:gd name="T11" fmla="*/ 129 h 129"/>
                <a:gd name="T12" fmla="*/ 0 w 66"/>
                <a:gd name="T13" fmla="*/ 33 h 129"/>
                <a:gd name="T14" fmla="*/ 10 w 66"/>
                <a:gd name="T15" fmla="*/ 9 h 129"/>
                <a:gd name="T16" fmla="*/ 33 w 66"/>
                <a:gd name="T17" fmla="*/ 0 h 129"/>
                <a:gd name="T18" fmla="*/ 56 w 66"/>
                <a:gd name="T19" fmla="*/ 9 h 129"/>
                <a:gd name="T20" fmla="*/ 66 w 66"/>
                <a:gd name="T21" fmla="*/ 33 h 129"/>
                <a:gd name="T22" fmla="*/ 66 w 66"/>
                <a:gd name="T23" fmla="*/ 78 h 129"/>
                <a:gd name="T24" fmla="*/ 18 w 66"/>
                <a:gd name="T25" fmla="*/ 78 h 129"/>
                <a:gd name="T26" fmla="*/ 33 w 66"/>
                <a:gd name="T27" fmla="*/ 95 h 129"/>
                <a:gd name="T28" fmla="*/ 47 w 66"/>
                <a:gd name="T29" fmla="*/ 78 h 129"/>
                <a:gd name="T30" fmla="*/ 47 w 66"/>
                <a:gd name="T31" fmla="*/ 33 h 129"/>
                <a:gd name="T32" fmla="*/ 33 w 66"/>
                <a:gd name="T33" fmla="*/ 16 h 129"/>
                <a:gd name="T34" fmla="*/ 18 w 66"/>
                <a:gd name="T35" fmla="*/ 33 h 129"/>
                <a:gd name="T36" fmla="*/ 18 w 66"/>
                <a:gd name="T37" fmla="*/ 7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29">
                  <a:moveTo>
                    <a:pt x="66" y="78"/>
                  </a:moveTo>
                  <a:cubicBezTo>
                    <a:pt x="66" y="88"/>
                    <a:pt x="63" y="96"/>
                    <a:pt x="56" y="102"/>
                  </a:cubicBezTo>
                  <a:cubicBezTo>
                    <a:pt x="50" y="108"/>
                    <a:pt x="43" y="111"/>
                    <a:pt x="35" y="111"/>
                  </a:cubicBezTo>
                  <a:cubicBezTo>
                    <a:pt x="29" y="111"/>
                    <a:pt x="23" y="109"/>
                    <a:pt x="18" y="106"/>
                  </a:cubicBezTo>
                  <a:cubicBezTo>
                    <a:pt x="18" y="129"/>
                    <a:pt x="18" y="129"/>
                    <a:pt x="18" y="129"/>
                  </a:cubicBezTo>
                  <a:cubicBezTo>
                    <a:pt x="0" y="129"/>
                    <a:pt x="0" y="129"/>
                    <a:pt x="0" y="129"/>
                  </a:cubicBezTo>
                  <a:cubicBezTo>
                    <a:pt x="0" y="33"/>
                    <a:pt x="0" y="33"/>
                    <a:pt x="0" y="33"/>
                  </a:cubicBezTo>
                  <a:cubicBezTo>
                    <a:pt x="0" y="23"/>
                    <a:pt x="3" y="15"/>
                    <a:pt x="10" y="9"/>
                  </a:cubicBezTo>
                  <a:cubicBezTo>
                    <a:pt x="16" y="3"/>
                    <a:pt x="24" y="0"/>
                    <a:pt x="33" y="0"/>
                  </a:cubicBezTo>
                  <a:cubicBezTo>
                    <a:pt x="42" y="0"/>
                    <a:pt x="50" y="3"/>
                    <a:pt x="56" y="9"/>
                  </a:cubicBezTo>
                  <a:cubicBezTo>
                    <a:pt x="63" y="15"/>
                    <a:pt x="66" y="23"/>
                    <a:pt x="66" y="33"/>
                  </a:cubicBezTo>
                  <a:lnTo>
                    <a:pt x="66" y="78"/>
                  </a:lnTo>
                  <a:close/>
                  <a:moveTo>
                    <a:pt x="18" y="78"/>
                  </a:moveTo>
                  <a:cubicBezTo>
                    <a:pt x="18" y="90"/>
                    <a:pt x="25" y="95"/>
                    <a:pt x="33" y="95"/>
                  </a:cubicBezTo>
                  <a:cubicBezTo>
                    <a:pt x="41" y="95"/>
                    <a:pt x="47" y="90"/>
                    <a:pt x="47" y="78"/>
                  </a:cubicBezTo>
                  <a:cubicBezTo>
                    <a:pt x="47" y="33"/>
                    <a:pt x="47" y="33"/>
                    <a:pt x="47" y="33"/>
                  </a:cubicBezTo>
                  <a:cubicBezTo>
                    <a:pt x="47" y="21"/>
                    <a:pt x="41" y="16"/>
                    <a:pt x="33" y="16"/>
                  </a:cubicBezTo>
                  <a:cubicBezTo>
                    <a:pt x="25" y="16"/>
                    <a:pt x="18" y="21"/>
                    <a:pt x="18" y="33"/>
                  </a:cubicBezTo>
                  <a:lnTo>
                    <a:pt x="18"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3" name="Freeform 31"/>
            <p:cNvSpPr>
              <a:spLocks/>
            </p:cNvSpPr>
            <p:nvPr/>
          </p:nvSpPr>
          <p:spPr bwMode="auto">
            <a:xfrm>
              <a:off x="8504619" y="4568463"/>
              <a:ext cx="137496" cy="229632"/>
            </a:xfrm>
            <a:custGeom>
              <a:avLst/>
              <a:gdLst>
                <a:gd name="T0" fmla="*/ 66 w 66"/>
                <a:gd name="T1" fmla="*/ 78 h 111"/>
                <a:gd name="T2" fmla="*/ 57 w 66"/>
                <a:gd name="T3" fmla="*/ 102 h 111"/>
                <a:gd name="T4" fmla="*/ 33 w 66"/>
                <a:gd name="T5" fmla="*/ 111 h 111"/>
                <a:gd name="T6" fmla="*/ 10 w 66"/>
                <a:gd name="T7" fmla="*/ 102 h 111"/>
                <a:gd name="T8" fmla="*/ 0 w 66"/>
                <a:gd name="T9" fmla="*/ 78 h 111"/>
                <a:gd name="T10" fmla="*/ 0 w 66"/>
                <a:gd name="T11" fmla="*/ 33 h 111"/>
                <a:gd name="T12" fmla="*/ 10 w 66"/>
                <a:gd name="T13" fmla="*/ 9 h 111"/>
                <a:gd name="T14" fmla="*/ 33 w 66"/>
                <a:gd name="T15" fmla="*/ 0 h 111"/>
                <a:gd name="T16" fmla="*/ 57 w 66"/>
                <a:gd name="T17" fmla="*/ 9 h 111"/>
                <a:gd name="T18" fmla="*/ 66 w 66"/>
                <a:gd name="T19" fmla="*/ 33 h 111"/>
                <a:gd name="T20" fmla="*/ 66 w 66"/>
                <a:gd name="T21" fmla="*/ 35 h 111"/>
                <a:gd name="T22" fmla="*/ 48 w 66"/>
                <a:gd name="T23" fmla="*/ 35 h 111"/>
                <a:gd name="T24" fmla="*/ 48 w 66"/>
                <a:gd name="T25" fmla="*/ 33 h 111"/>
                <a:gd name="T26" fmla="*/ 33 w 66"/>
                <a:gd name="T27" fmla="*/ 16 h 111"/>
                <a:gd name="T28" fmla="*/ 19 w 66"/>
                <a:gd name="T29" fmla="*/ 33 h 111"/>
                <a:gd name="T30" fmla="*/ 19 w 66"/>
                <a:gd name="T31" fmla="*/ 78 h 111"/>
                <a:gd name="T32" fmla="*/ 33 w 66"/>
                <a:gd name="T33" fmla="*/ 95 h 111"/>
                <a:gd name="T34" fmla="*/ 48 w 66"/>
                <a:gd name="T35" fmla="*/ 78 h 111"/>
                <a:gd name="T36" fmla="*/ 48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3" y="96"/>
                    <a:pt x="57" y="102"/>
                  </a:cubicBezTo>
                  <a:cubicBezTo>
                    <a:pt x="50" y="108"/>
                    <a:pt x="42" y="111"/>
                    <a:pt x="33" y="111"/>
                  </a:cubicBezTo>
                  <a:cubicBezTo>
                    <a:pt x="24" y="111"/>
                    <a:pt x="17" y="108"/>
                    <a:pt x="10" y="102"/>
                  </a:cubicBezTo>
                  <a:cubicBezTo>
                    <a:pt x="4" y="96"/>
                    <a:pt x="0" y="88"/>
                    <a:pt x="0" y="78"/>
                  </a:cubicBezTo>
                  <a:cubicBezTo>
                    <a:pt x="0" y="33"/>
                    <a:pt x="0" y="33"/>
                    <a:pt x="0" y="33"/>
                  </a:cubicBezTo>
                  <a:cubicBezTo>
                    <a:pt x="0" y="23"/>
                    <a:pt x="4" y="15"/>
                    <a:pt x="10" y="9"/>
                  </a:cubicBezTo>
                  <a:cubicBezTo>
                    <a:pt x="17" y="3"/>
                    <a:pt x="24" y="0"/>
                    <a:pt x="33" y="0"/>
                  </a:cubicBezTo>
                  <a:cubicBezTo>
                    <a:pt x="42" y="0"/>
                    <a:pt x="50" y="3"/>
                    <a:pt x="57" y="9"/>
                  </a:cubicBezTo>
                  <a:cubicBezTo>
                    <a:pt x="63" y="15"/>
                    <a:pt x="66" y="23"/>
                    <a:pt x="66" y="33"/>
                  </a:cubicBezTo>
                  <a:cubicBezTo>
                    <a:pt x="66" y="35"/>
                    <a:pt x="66" y="35"/>
                    <a:pt x="66" y="35"/>
                  </a:cubicBezTo>
                  <a:cubicBezTo>
                    <a:pt x="48" y="35"/>
                    <a:pt x="48" y="35"/>
                    <a:pt x="48" y="35"/>
                  </a:cubicBezTo>
                  <a:cubicBezTo>
                    <a:pt x="48" y="33"/>
                    <a:pt x="48" y="33"/>
                    <a:pt x="48" y="33"/>
                  </a:cubicBezTo>
                  <a:cubicBezTo>
                    <a:pt x="48" y="21"/>
                    <a:pt x="42" y="16"/>
                    <a:pt x="33" y="16"/>
                  </a:cubicBezTo>
                  <a:cubicBezTo>
                    <a:pt x="25" y="16"/>
                    <a:pt x="19" y="21"/>
                    <a:pt x="19" y="33"/>
                  </a:cubicBezTo>
                  <a:cubicBezTo>
                    <a:pt x="19" y="78"/>
                    <a:pt x="19" y="78"/>
                    <a:pt x="19" y="78"/>
                  </a:cubicBezTo>
                  <a:cubicBezTo>
                    <a:pt x="19" y="90"/>
                    <a:pt x="25" y="95"/>
                    <a:pt x="33" y="95"/>
                  </a:cubicBezTo>
                  <a:cubicBezTo>
                    <a:pt x="42" y="95"/>
                    <a:pt x="48" y="90"/>
                    <a:pt x="48" y="78"/>
                  </a:cubicBezTo>
                  <a:cubicBezTo>
                    <a:pt x="48" y="67"/>
                    <a:pt x="48" y="67"/>
                    <a:pt x="48" y="67"/>
                  </a:cubicBezTo>
                  <a:cubicBezTo>
                    <a:pt x="66" y="67"/>
                    <a:pt x="66" y="67"/>
                    <a:pt x="66" y="67"/>
                  </a:cubicBezTo>
                  <a:lnTo>
                    <a:pt x="66"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4" name="Freeform 32"/>
            <p:cNvSpPr>
              <a:spLocks/>
            </p:cNvSpPr>
            <p:nvPr/>
          </p:nvSpPr>
          <p:spPr bwMode="auto">
            <a:xfrm>
              <a:off x="8674717" y="4568463"/>
              <a:ext cx="137496" cy="229632"/>
            </a:xfrm>
            <a:custGeom>
              <a:avLst/>
              <a:gdLst>
                <a:gd name="T0" fmla="*/ 66 w 66"/>
                <a:gd name="T1" fmla="*/ 78 h 111"/>
                <a:gd name="T2" fmla="*/ 56 w 66"/>
                <a:gd name="T3" fmla="*/ 102 h 111"/>
                <a:gd name="T4" fmla="*/ 33 w 66"/>
                <a:gd name="T5" fmla="*/ 111 h 111"/>
                <a:gd name="T6" fmla="*/ 9 w 66"/>
                <a:gd name="T7" fmla="*/ 102 h 111"/>
                <a:gd name="T8" fmla="*/ 0 w 66"/>
                <a:gd name="T9" fmla="*/ 78 h 111"/>
                <a:gd name="T10" fmla="*/ 0 w 66"/>
                <a:gd name="T11" fmla="*/ 33 h 111"/>
                <a:gd name="T12" fmla="*/ 9 w 66"/>
                <a:gd name="T13" fmla="*/ 9 h 111"/>
                <a:gd name="T14" fmla="*/ 33 w 66"/>
                <a:gd name="T15" fmla="*/ 0 h 111"/>
                <a:gd name="T16" fmla="*/ 56 w 66"/>
                <a:gd name="T17" fmla="*/ 9 h 111"/>
                <a:gd name="T18" fmla="*/ 66 w 66"/>
                <a:gd name="T19" fmla="*/ 33 h 111"/>
                <a:gd name="T20" fmla="*/ 66 w 66"/>
                <a:gd name="T21" fmla="*/ 35 h 111"/>
                <a:gd name="T22" fmla="*/ 47 w 66"/>
                <a:gd name="T23" fmla="*/ 35 h 111"/>
                <a:gd name="T24" fmla="*/ 47 w 66"/>
                <a:gd name="T25" fmla="*/ 33 h 111"/>
                <a:gd name="T26" fmla="*/ 33 w 66"/>
                <a:gd name="T27" fmla="*/ 16 h 111"/>
                <a:gd name="T28" fmla="*/ 18 w 66"/>
                <a:gd name="T29" fmla="*/ 33 h 111"/>
                <a:gd name="T30" fmla="*/ 18 w 66"/>
                <a:gd name="T31" fmla="*/ 78 h 111"/>
                <a:gd name="T32" fmla="*/ 33 w 66"/>
                <a:gd name="T33" fmla="*/ 95 h 111"/>
                <a:gd name="T34" fmla="*/ 47 w 66"/>
                <a:gd name="T35" fmla="*/ 78 h 111"/>
                <a:gd name="T36" fmla="*/ 47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2" y="96"/>
                    <a:pt x="56" y="102"/>
                  </a:cubicBezTo>
                  <a:cubicBezTo>
                    <a:pt x="49" y="108"/>
                    <a:pt x="42" y="111"/>
                    <a:pt x="33" y="111"/>
                  </a:cubicBezTo>
                  <a:cubicBezTo>
                    <a:pt x="24" y="111"/>
                    <a:pt x="16" y="108"/>
                    <a:pt x="9" y="102"/>
                  </a:cubicBezTo>
                  <a:cubicBezTo>
                    <a:pt x="3" y="96"/>
                    <a:pt x="0" y="88"/>
                    <a:pt x="0" y="78"/>
                  </a:cubicBezTo>
                  <a:cubicBezTo>
                    <a:pt x="0" y="33"/>
                    <a:pt x="0" y="33"/>
                    <a:pt x="0" y="33"/>
                  </a:cubicBezTo>
                  <a:cubicBezTo>
                    <a:pt x="0" y="23"/>
                    <a:pt x="3" y="15"/>
                    <a:pt x="9" y="9"/>
                  </a:cubicBezTo>
                  <a:cubicBezTo>
                    <a:pt x="16" y="3"/>
                    <a:pt x="24" y="0"/>
                    <a:pt x="33" y="0"/>
                  </a:cubicBezTo>
                  <a:cubicBezTo>
                    <a:pt x="42" y="0"/>
                    <a:pt x="49" y="3"/>
                    <a:pt x="56" y="9"/>
                  </a:cubicBezTo>
                  <a:cubicBezTo>
                    <a:pt x="62" y="15"/>
                    <a:pt x="66" y="23"/>
                    <a:pt x="66" y="33"/>
                  </a:cubicBezTo>
                  <a:cubicBezTo>
                    <a:pt x="66" y="35"/>
                    <a:pt x="66" y="35"/>
                    <a:pt x="66" y="35"/>
                  </a:cubicBezTo>
                  <a:cubicBezTo>
                    <a:pt x="47" y="35"/>
                    <a:pt x="47" y="35"/>
                    <a:pt x="47" y="35"/>
                  </a:cubicBezTo>
                  <a:cubicBezTo>
                    <a:pt x="47" y="33"/>
                    <a:pt x="47" y="33"/>
                    <a:pt x="47" y="33"/>
                  </a:cubicBezTo>
                  <a:cubicBezTo>
                    <a:pt x="47" y="21"/>
                    <a:pt x="41" y="16"/>
                    <a:pt x="33" y="16"/>
                  </a:cubicBezTo>
                  <a:cubicBezTo>
                    <a:pt x="24" y="16"/>
                    <a:pt x="18" y="21"/>
                    <a:pt x="18" y="33"/>
                  </a:cubicBezTo>
                  <a:cubicBezTo>
                    <a:pt x="18" y="78"/>
                    <a:pt x="18" y="78"/>
                    <a:pt x="18" y="78"/>
                  </a:cubicBezTo>
                  <a:cubicBezTo>
                    <a:pt x="18" y="90"/>
                    <a:pt x="24" y="95"/>
                    <a:pt x="33" y="95"/>
                  </a:cubicBezTo>
                  <a:cubicBezTo>
                    <a:pt x="41" y="95"/>
                    <a:pt x="47" y="90"/>
                    <a:pt x="47" y="78"/>
                  </a:cubicBezTo>
                  <a:cubicBezTo>
                    <a:pt x="47" y="67"/>
                    <a:pt x="47" y="67"/>
                    <a:pt x="47" y="67"/>
                  </a:cubicBezTo>
                  <a:cubicBezTo>
                    <a:pt x="66" y="67"/>
                    <a:pt x="66" y="67"/>
                    <a:pt x="66" y="67"/>
                  </a:cubicBezTo>
                  <a:lnTo>
                    <a:pt x="66"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5" name="Freeform 33"/>
            <p:cNvSpPr>
              <a:spLocks/>
            </p:cNvSpPr>
            <p:nvPr/>
          </p:nvSpPr>
          <p:spPr bwMode="auto">
            <a:xfrm>
              <a:off x="7968810" y="4873223"/>
              <a:ext cx="45359" cy="76544"/>
            </a:xfrm>
            <a:custGeom>
              <a:avLst/>
              <a:gdLst>
                <a:gd name="T0" fmla="*/ 22 w 22"/>
                <a:gd name="T1" fmla="*/ 26 h 37"/>
                <a:gd name="T2" fmla="*/ 19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9 w 22"/>
                <a:gd name="T17" fmla="*/ 3 h 37"/>
                <a:gd name="T18" fmla="*/ 22 w 22"/>
                <a:gd name="T19" fmla="*/ 11 h 37"/>
                <a:gd name="T20" fmla="*/ 22 w 22"/>
                <a:gd name="T21" fmla="*/ 12 h 37"/>
                <a:gd name="T22" fmla="*/ 16 w 22"/>
                <a:gd name="T23" fmla="*/ 12 h 37"/>
                <a:gd name="T24" fmla="*/ 16 w 22"/>
                <a:gd name="T25" fmla="*/ 11 h 37"/>
                <a:gd name="T26" fmla="*/ 11 w 22"/>
                <a:gd name="T27" fmla="*/ 5 h 37"/>
                <a:gd name="T28" fmla="*/ 6 w 22"/>
                <a:gd name="T29" fmla="*/ 11 h 37"/>
                <a:gd name="T30" fmla="*/ 6 w 22"/>
                <a:gd name="T31" fmla="*/ 26 h 37"/>
                <a:gd name="T32" fmla="*/ 11 w 22"/>
                <a:gd name="T33" fmla="*/ 32 h 37"/>
                <a:gd name="T34" fmla="*/ 16 w 22"/>
                <a:gd name="T35" fmla="*/ 26 h 37"/>
                <a:gd name="T36" fmla="*/ 16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1" y="32"/>
                    <a:pt x="19"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12"/>
                    <a:pt x="22" y="12"/>
                    <a:pt x="22" y="12"/>
                  </a:cubicBezTo>
                  <a:cubicBezTo>
                    <a:pt x="16" y="12"/>
                    <a:pt x="16" y="12"/>
                    <a:pt x="16" y="12"/>
                  </a:cubicBezTo>
                  <a:cubicBezTo>
                    <a:pt x="16" y="11"/>
                    <a:pt x="16" y="11"/>
                    <a:pt x="16" y="11"/>
                  </a:cubicBezTo>
                  <a:cubicBezTo>
                    <a:pt x="16" y="7"/>
                    <a:pt x="13" y="5"/>
                    <a:pt x="11" y="5"/>
                  </a:cubicBezTo>
                  <a:cubicBezTo>
                    <a:pt x="8" y="5"/>
                    <a:pt x="6" y="7"/>
                    <a:pt x="6" y="11"/>
                  </a:cubicBezTo>
                  <a:cubicBezTo>
                    <a:pt x="6" y="26"/>
                    <a:pt x="6" y="26"/>
                    <a:pt x="6" y="26"/>
                  </a:cubicBezTo>
                  <a:cubicBezTo>
                    <a:pt x="6" y="30"/>
                    <a:pt x="8" y="32"/>
                    <a:pt x="11" y="32"/>
                  </a:cubicBezTo>
                  <a:cubicBezTo>
                    <a:pt x="13" y="32"/>
                    <a:pt x="16" y="30"/>
                    <a:pt x="16" y="26"/>
                  </a:cubicBezTo>
                  <a:cubicBezTo>
                    <a:pt x="16" y="22"/>
                    <a:pt x="16" y="22"/>
                    <a:pt x="16" y="22"/>
                  </a:cubicBezTo>
                  <a:cubicBezTo>
                    <a:pt x="22" y="22"/>
                    <a:pt x="22" y="22"/>
                    <a:pt x="22" y="22"/>
                  </a:cubicBezTo>
                  <a:lnTo>
                    <a:pt x="22"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6" name="Rectangle 34"/>
            <p:cNvSpPr>
              <a:spLocks noChangeArrowheads="1"/>
            </p:cNvSpPr>
            <p:nvPr/>
          </p:nvSpPr>
          <p:spPr bwMode="auto">
            <a:xfrm>
              <a:off x="8035432" y="4854795"/>
              <a:ext cx="11340" cy="93554"/>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7" name="Freeform 35"/>
            <p:cNvSpPr>
              <a:spLocks noEditPoints="1"/>
            </p:cNvSpPr>
            <p:nvPr/>
          </p:nvSpPr>
          <p:spPr bwMode="auto">
            <a:xfrm>
              <a:off x="8068034" y="4851960"/>
              <a:ext cx="17010" cy="96389"/>
            </a:xfrm>
            <a:custGeom>
              <a:avLst/>
              <a:gdLst>
                <a:gd name="T0" fmla="*/ 4 w 8"/>
                <a:gd name="T1" fmla="*/ 0 h 46"/>
                <a:gd name="T2" fmla="*/ 8 w 8"/>
                <a:gd name="T3" fmla="*/ 4 h 46"/>
                <a:gd name="T4" fmla="*/ 4 w 8"/>
                <a:gd name="T5" fmla="*/ 8 h 46"/>
                <a:gd name="T6" fmla="*/ 0 w 8"/>
                <a:gd name="T7" fmla="*/ 4 h 46"/>
                <a:gd name="T8" fmla="*/ 4 w 8"/>
                <a:gd name="T9" fmla="*/ 0 h 46"/>
                <a:gd name="T10" fmla="*/ 1 w 8"/>
                <a:gd name="T11" fmla="*/ 11 h 46"/>
                <a:gd name="T12" fmla="*/ 7 w 8"/>
                <a:gd name="T13" fmla="*/ 11 h 46"/>
                <a:gd name="T14" fmla="*/ 7 w 8"/>
                <a:gd name="T15" fmla="*/ 46 h 46"/>
                <a:gd name="T16" fmla="*/ 1 w 8"/>
                <a:gd name="T17" fmla="*/ 46 h 46"/>
                <a:gd name="T18" fmla="*/ 1 w 8"/>
                <a:gd name="T19"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46">
                  <a:moveTo>
                    <a:pt x="4" y="0"/>
                  </a:moveTo>
                  <a:cubicBezTo>
                    <a:pt x="6" y="0"/>
                    <a:pt x="8" y="2"/>
                    <a:pt x="8" y="4"/>
                  </a:cubicBezTo>
                  <a:cubicBezTo>
                    <a:pt x="8" y="6"/>
                    <a:pt x="6" y="8"/>
                    <a:pt x="4" y="8"/>
                  </a:cubicBezTo>
                  <a:cubicBezTo>
                    <a:pt x="2" y="8"/>
                    <a:pt x="0" y="6"/>
                    <a:pt x="0" y="4"/>
                  </a:cubicBezTo>
                  <a:cubicBezTo>
                    <a:pt x="0" y="2"/>
                    <a:pt x="2" y="0"/>
                    <a:pt x="4" y="0"/>
                  </a:cubicBezTo>
                  <a:close/>
                  <a:moveTo>
                    <a:pt x="1" y="11"/>
                  </a:moveTo>
                  <a:cubicBezTo>
                    <a:pt x="7" y="11"/>
                    <a:pt x="7" y="11"/>
                    <a:pt x="7" y="11"/>
                  </a:cubicBezTo>
                  <a:cubicBezTo>
                    <a:pt x="7" y="46"/>
                    <a:pt x="7" y="46"/>
                    <a:pt x="7" y="46"/>
                  </a:cubicBezTo>
                  <a:cubicBezTo>
                    <a:pt x="1" y="46"/>
                    <a:pt x="1" y="46"/>
                    <a:pt x="1" y="46"/>
                  </a:cubicBezTo>
                  <a:lnTo>
                    <a:pt x="1" y="11"/>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8" name="Freeform 36"/>
            <p:cNvSpPr>
              <a:spLocks/>
            </p:cNvSpPr>
            <p:nvPr/>
          </p:nvSpPr>
          <p:spPr bwMode="auto">
            <a:xfrm>
              <a:off x="8106307" y="4873223"/>
              <a:ext cx="77962" cy="75126"/>
            </a:xfrm>
            <a:custGeom>
              <a:avLst/>
              <a:gdLst>
                <a:gd name="T0" fmla="*/ 0 w 38"/>
                <a:gd name="T1" fmla="*/ 36 h 36"/>
                <a:gd name="T2" fmla="*/ 0 w 38"/>
                <a:gd name="T3" fmla="*/ 11 h 36"/>
                <a:gd name="T4" fmla="*/ 3 w 38"/>
                <a:gd name="T5" fmla="*/ 3 h 36"/>
                <a:gd name="T6" fmla="*/ 11 w 38"/>
                <a:gd name="T7" fmla="*/ 0 h 36"/>
                <a:gd name="T8" fmla="*/ 19 w 38"/>
                <a:gd name="T9" fmla="*/ 4 h 36"/>
                <a:gd name="T10" fmla="*/ 27 w 38"/>
                <a:gd name="T11" fmla="*/ 0 h 36"/>
                <a:gd name="T12" fmla="*/ 35 w 38"/>
                <a:gd name="T13" fmla="*/ 3 h 36"/>
                <a:gd name="T14" fmla="*/ 38 w 38"/>
                <a:gd name="T15" fmla="*/ 11 h 36"/>
                <a:gd name="T16" fmla="*/ 38 w 38"/>
                <a:gd name="T17" fmla="*/ 36 h 36"/>
                <a:gd name="T18" fmla="*/ 32 w 38"/>
                <a:gd name="T19" fmla="*/ 36 h 36"/>
                <a:gd name="T20" fmla="*/ 32 w 38"/>
                <a:gd name="T21" fmla="*/ 11 h 36"/>
                <a:gd name="T22" fmla="*/ 27 w 38"/>
                <a:gd name="T23" fmla="*/ 5 h 36"/>
                <a:gd name="T24" fmla="*/ 22 w 38"/>
                <a:gd name="T25" fmla="*/ 11 h 36"/>
                <a:gd name="T26" fmla="*/ 22 w 38"/>
                <a:gd name="T27" fmla="*/ 36 h 36"/>
                <a:gd name="T28" fmla="*/ 16 w 38"/>
                <a:gd name="T29" fmla="*/ 36 h 36"/>
                <a:gd name="T30" fmla="*/ 16 w 38"/>
                <a:gd name="T31" fmla="*/ 11 h 36"/>
                <a:gd name="T32" fmla="*/ 11 w 38"/>
                <a:gd name="T33" fmla="*/ 5 h 36"/>
                <a:gd name="T34" fmla="*/ 6 w 38"/>
                <a:gd name="T35" fmla="*/ 11 h 36"/>
                <a:gd name="T36" fmla="*/ 6 w 38"/>
                <a:gd name="T37" fmla="*/ 36 h 36"/>
                <a:gd name="T38" fmla="*/ 0 w 38"/>
                <a:gd name="T3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36">
                  <a:moveTo>
                    <a:pt x="0" y="36"/>
                  </a:moveTo>
                  <a:cubicBezTo>
                    <a:pt x="0" y="11"/>
                    <a:pt x="0" y="11"/>
                    <a:pt x="0" y="11"/>
                  </a:cubicBezTo>
                  <a:cubicBezTo>
                    <a:pt x="0" y="8"/>
                    <a:pt x="1" y="5"/>
                    <a:pt x="3" y="3"/>
                  </a:cubicBezTo>
                  <a:cubicBezTo>
                    <a:pt x="5" y="1"/>
                    <a:pt x="8" y="0"/>
                    <a:pt x="11" y="0"/>
                  </a:cubicBezTo>
                  <a:cubicBezTo>
                    <a:pt x="14" y="0"/>
                    <a:pt x="17" y="1"/>
                    <a:pt x="19" y="4"/>
                  </a:cubicBezTo>
                  <a:cubicBezTo>
                    <a:pt x="21" y="1"/>
                    <a:pt x="24" y="0"/>
                    <a:pt x="27" y="0"/>
                  </a:cubicBezTo>
                  <a:cubicBezTo>
                    <a:pt x="30" y="0"/>
                    <a:pt x="33" y="1"/>
                    <a:pt x="35" y="3"/>
                  </a:cubicBezTo>
                  <a:cubicBezTo>
                    <a:pt x="37" y="5"/>
                    <a:pt x="38" y="8"/>
                    <a:pt x="38" y="11"/>
                  </a:cubicBezTo>
                  <a:cubicBezTo>
                    <a:pt x="38" y="36"/>
                    <a:pt x="38" y="36"/>
                    <a:pt x="38" y="36"/>
                  </a:cubicBezTo>
                  <a:cubicBezTo>
                    <a:pt x="32" y="36"/>
                    <a:pt x="32" y="36"/>
                    <a:pt x="32" y="36"/>
                  </a:cubicBezTo>
                  <a:cubicBezTo>
                    <a:pt x="32" y="11"/>
                    <a:pt x="32" y="11"/>
                    <a:pt x="32" y="11"/>
                  </a:cubicBezTo>
                  <a:cubicBezTo>
                    <a:pt x="32" y="7"/>
                    <a:pt x="30" y="5"/>
                    <a:pt x="27" y="5"/>
                  </a:cubicBezTo>
                  <a:cubicBezTo>
                    <a:pt x="24" y="5"/>
                    <a:pt x="22" y="7"/>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9" name="Freeform 37"/>
            <p:cNvSpPr>
              <a:spLocks noEditPoints="1"/>
            </p:cNvSpPr>
            <p:nvPr/>
          </p:nvSpPr>
          <p:spPr bwMode="auto">
            <a:xfrm>
              <a:off x="8205530"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1"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0" name="Freeform 38"/>
            <p:cNvSpPr>
              <a:spLocks/>
            </p:cNvSpPr>
            <p:nvPr/>
          </p:nvSpPr>
          <p:spPr bwMode="auto">
            <a:xfrm>
              <a:off x="8265065" y="4876058"/>
              <a:ext cx="43942" cy="73709"/>
            </a:xfrm>
            <a:custGeom>
              <a:avLst/>
              <a:gdLst>
                <a:gd name="T0" fmla="*/ 18 w 21"/>
                <a:gd name="T1" fmla="*/ 36 h 36"/>
                <a:gd name="T2" fmla="*/ 10 w 21"/>
                <a:gd name="T3" fmla="*/ 33 h 36"/>
                <a:gd name="T4" fmla="*/ 7 w 21"/>
                <a:gd name="T5" fmla="*/ 25 h 36"/>
                <a:gd name="T6" fmla="*/ 7 w 21"/>
                <a:gd name="T7" fmla="*/ 4 h 36"/>
                <a:gd name="T8" fmla="*/ 0 w 21"/>
                <a:gd name="T9" fmla="*/ 4 h 36"/>
                <a:gd name="T10" fmla="*/ 0 w 21"/>
                <a:gd name="T11" fmla="*/ 0 h 36"/>
                <a:gd name="T12" fmla="*/ 21 w 21"/>
                <a:gd name="T13" fmla="*/ 0 h 36"/>
                <a:gd name="T14" fmla="*/ 21 w 21"/>
                <a:gd name="T15" fmla="*/ 4 h 36"/>
                <a:gd name="T16" fmla="*/ 13 w 21"/>
                <a:gd name="T17" fmla="*/ 4 h 36"/>
                <a:gd name="T18" fmla="*/ 13 w 21"/>
                <a:gd name="T19" fmla="*/ 25 h 36"/>
                <a:gd name="T20" fmla="*/ 18 w 21"/>
                <a:gd name="T21" fmla="*/ 31 h 36"/>
                <a:gd name="T22" fmla="*/ 18 w 21"/>
                <a:gd name="T2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36">
                  <a:moveTo>
                    <a:pt x="18" y="36"/>
                  </a:moveTo>
                  <a:cubicBezTo>
                    <a:pt x="15" y="36"/>
                    <a:pt x="13" y="35"/>
                    <a:pt x="10" y="33"/>
                  </a:cubicBezTo>
                  <a:cubicBezTo>
                    <a:pt x="8" y="31"/>
                    <a:pt x="7" y="28"/>
                    <a:pt x="7" y="25"/>
                  </a:cubicBezTo>
                  <a:cubicBezTo>
                    <a:pt x="7" y="4"/>
                    <a:pt x="7" y="4"/>
                    <a:pt x="7" y="4"/>
                  </a:cubicBezTo>
                  <a:cubicBezTo>
                    <a:pt x="0" y="4"/>
                    <a:pt x="0" y="4"/>
                    <a:pt x="0" y="4"/>
                  </a:cubicBezTo>
                  <a:cubicBezTo>
                    <a:pt x="0" y="0"/>
                    <a:pt x="0" y="0"/>
                    <a:pt x="0" y="0"/>
                  </a:cubicBezTo>
                  <a:cubicBezTo>
                    <a:pt x="21" y="0"/>
                    <a:pt x="21" y="0"/>
                    <a:pt x="21" y="0"/>
                  </a:cubicBezTo>
                  <a:cubicBezTo>
                    <a:pt x="21" y="4"/>
                    <a:pt x="21" y="4"/>
                    <a:pt x="21" y="4"/>
                  </a:cubicBezTo>
                  <a:cubicBezTo>
                    <a:pt x="13" y="4"/>
                    <a:pt x="13" y="4"/>
                    <a:pt x="13" y="4"/>
                  </a:cubicBezTo>
                  <a:cubicBezTo>
                    <a:pt x="13" y="25"/>
                    <a:pt x="13" y="25"/>
                    <a:pt x="13" y="25"/>
                  </a:cubicBezTo>
                  <a:cubicBezTo>
                    <a:pt x="13" y="29"/>
                    <a:pt x="16" y="31"/>
                    <a:pt x="18" y="31"/>
                  </a:cubicBezTo>
                  <a:lnTo>
                    <a:pt x="18"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1" name="Freeform 39"/>
            <p:cNvSpPr>
              <a:spLocks noEditPoints="1"/>
            </p:cNvSpPr>
            <p:nvPr/>
          </p:nvSpPr>
          <p:spPr bwMode="auto">
            <a:xfrm>
              <a:off x="8326016" y="4873223"/>
              <a:ext cx="45359" cy="76544"/>
            </a:xfrm>
            <a:custGeom>
              <a:avLst/>
              <a:gdLst>
                <a:gd name="T0" fmla="*/ 7 w 22"/>
                <a:gd name="T1" fmla="*/ 21 h 37"/>
                <a:gd name="T2" fmla="*/ 7 w 22"/>
                <a:gd name="T3" fmla="*/ 26 h 37"/>
                <a:gd name="T4" fmla="*/ 11 w 22"/>
                <a:gd name="T5" fmla="*/ 32 h 37"/>
                <a:gd name="T6" fmla="*/ 16 w 22"/>
                <a:gd name="T7" fmla="*/ 26 h 37"/>
                <a:gd name="T8" fmla="*/ 22 w 22"/>
                <a:gd name="T9" fmla="*/ 26 h 37"/>
                <a:gd name="T10" fmla="*/ 19 w 22"/>
                <a:gd name="T11" fmla="*/ 34 h 37"/>
                <a:gd name="T12" fmla="*/ 11 w 22"/>
                <a:gd name="T13" fmla="*/ 37 h 37"/>
                <a:gd name="T14" fmla="*/ 4 w 22"/>
                <a:gd name="T15" fmla="*/ 34 h 37"/>
                <a:gd name="T16" fmla="*/ 0 w 22"/>
                <a:gd name="T17" fmla="*/ 26 h 37"/>
                <a:gd name="T18" fmla="*/ 0 w 22"/>
                <a:gd name="T19" fmla="*/ 11 h 37"/>
                <a:gd name="T20" fmla="*/ 4 w 22"/>
                <a:gd name="T21" fmla="*/ 3 h 37"/>
                <a:gd name="T22" fmla="*/ 11 w 22"/>
                <a:gd name="T23" fmla="*/ 0 h 37"/>
                <a:gd name="T24" fmla="*/ 19 w 22"/>
                <a:gd name="T25" fmla="*/ 3 h 37"/>
                <a:gd name="T26" fmla="*/ 22 w 22"/>
                <a:gd name="T27" fmla="*/ 11 h 37"/>
                <a:gd name="T28" fmla="*/ 22 w 22"/>
                <a:gd name="T29" fmla="*/ 21 h 37"/>
                <a:gd name="T30" fmla="*/ 7 w 22"/>
                <a:gd name="T31" fmla="*/ 21 h 37"/>
                <a:gd name="T32" fmla="*/ 7 w 22"/>
                <a:gd name="T33" fmla="*/ 15 h 37"/>
                <a:gd name="T34" fmla="*/ 16 w 22"/>
                <a:gd name="T35" fmla="*/ 15 h 37"/>
                <a:gd name="T36" fmla="*/ 16 w 22"/>
                <a:gd name="T37" fmla="*/ 11 h 37"/>
                <a:gd name="T38" fmla="*/ 11 w 22"/>
                <a:gd name="T39" fmla="*/ 5 h 37"/>
                <a:gd name="T40" fmla="*/ 7 w 22"/>
                <a:gd name="T41" fmla="*/ 11 h 37"/>
                <a:gd name="T42" fmla="*/ 7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7" y="21"/>
                  </a:moveTo>
                  <a:cubicBezTo>
                    <a:pt x="7" y="26"/>
                    <a:pt x="7" y="26"/>
                    <a:pt x="7" y="26"/>
                  </a:cubicBezTo>
                  <a:cubicBezTo>
                    <a:pt x="7" y="30"/>
                    <a:pt x="9" y="32"/>
                    <a:pt x="11" y="32"/>
                  </a:cubicBezTo>
                  <a:cubicBezTo>
                    <a:pt x="14" y="32"/>
                    <a:pt x="16" y="30"/>
                    <a:pt x="16" y="26"/>
                  </a:cubicBezTo>
                  <a:cubicBezTo>
                    <a:pt x="22" y="26"/>
                    <a:pt x="22" y="26"/>
                    <a:pt x="22" y="26"/>
                  </a:cubicBezTo>
                  <a:cubicBezTo>
                    <a:pt x="22" y="29"/>
                    <a:pt x="21" y="32"/>
                    <a:pt x="19" y="34"/>
                  </a:cubicBezTo>
                  <a:cubicBezTo>
                    <a:pt x="17" y="36"/>
                    <a:pt x="14" y="37"/>
                    <a:pt x="11" y="37"/>
                  </a:cubicBezTo>
                  <a:cubicBezTo>
                    <a:pt x="8" y="37"/>
                    <a:pt x="6" y="36"/>
                    <a:pt x="4" y="34"/>
                  </a:cubicBezTo>
                  <a:cubicBezTo>
                    <a:pt x="1" y="32"/>
                    <a:pt x="0" y="29"/>
                    <a:pt x="0" y="26"/>
                  </a:cubicBezTo>
                  <a:cubicBezTo>
                    <a:pt x="0" y="11"/>
                    <a:pt x="0" y="11"/>
                    <a:pt x="0" y="11"/>
                  </a:cubicBezTo>
                  <a:cubicBezTo>
                    <a:pt x="0" y="8"/>
                    <a:pt x="1" y="5"/>
                    <a:pt x="4" y="3"/>
                  </a:cubicBezTo>
                  <a:cubicBezTo>
                    <a:pt x="6" y="1"/>
                    <a:pt x="8" y="0"/>
                    <a:pt x="11" y="0"/>
                  </a:cubicBezTo>
                  <a:cubicBezTo>
                    <a:pt x="14" y="0"/>
                    <a:pt x="17" y="1"/>
                    <a:pt x="19" y="3"/>
                  </a:cubicBezTo>
                  <a:cubicBezTo>
                    <a:pt x="21" y="5"/>
                    <a:pt x="22" y="8"/>
                    <a:pt x="22" y="11"/>
                  </a:cubicBezTo>
                  <a:cubicBezTo>
                    <a:pt x="22" y="21"/>
                    <a:pt x="22" y="21"/>
                    <a:pt x="22" y="21"/>
                  </a:cubicBezTo>
                  <a:lnTo>
                    <a:pt x="7" y="21"/>
                  </a:lnTo>
                  <a:close/>
                  <a:moveTo>
                    <a:pt x="7" y="15"/>
                  </a:moveTo>
                  <a:cubicBezTo>
                    <a:pt x="16" y="15"/>
                    <a:pt x="16" y="15"/>
                    <a:pt x="16" y="15"/>
                  </a:cubicBezTo>
                  <a:cubicBezTo>
                    <a:pt x="16" y="11"/>
                    <a:pt x="16" y="11"/>
                    <a:pt x="16" y="11"/>
                  </a:cubicBezTo>
                  <a:cubicBezTo>
                    <a:pt x="16" y="7"/>
                    <a:pt x="14" y="5"/>
                    <a:pt x="11" y="5"/>
                  </a:cubicBezTo>
                  <a:cubicBezTo>
                    <a:pt x="9" y="5"/>
                    <a:pt x="7" y="7"/>
                    <a:pt x="7" y="11"/>
                  </a:cubicBezTo>
                  <a:lnTo>
                    <a:pt x="7" y="1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2" name="Freeform 40"/>
            <p:cNvSpPr>
              <a:spLocks/>
            </p:cNvSpPr>
            <p:nvPr/>
          </p:nvSpPr>
          <p:spPr bwMode="auto">
            <a:xfrm>
              <a:off x="8432328" y="4873223"/>
              <a:ext cx="45359" cy="76544"/>
            </a:xfrm>
            <a:custGeom>
              <a:avLst/>
              <a:gdLst>
                <a:gd name="T0" fmla="*/ 22 w 22"/>
                <a:gd name="T1" fmla="*/ 26 h 37"/>
                <a:gd name="T2" fmla="*/ 18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8 w 22"/>
                <a:gd name="T17" fmla="*/ 3 h 37"/>
                <a:gd name="T18" fmla="*/ 22 w 22"/>
                <a:gd name="T19" fmla="*/ 11 h 37"/>
                <a:gd name="T20" fmla="*/ 22 w 22"/>
                <a:gd name="T21" fmla="*/ 12 h 37"/>
                <a:gd name="T22" fmla="*/ 15 w 22"/>
                <a:gd name="T23" fmla="*/ 12 h 37"/>
                <a:gd name="T24" fmla="*/ 15 w 22"/>
                <a:gd name="T25" fmla="*/ 11 h 37"/>
                <a:gd name="T26" fmla="*/ 11 w 22"/>
                <a:gd name="T27" fmla="*/ 5 h 37"/>
                <a:gd name="T28" fmla="*/ 6 w 22"/>
                <a:gd name="T29" fmla="*/ 11 h 37"/>
                <a:gd name="T30" fmla="*/ 6 w 22"/>
                <a:gd name="T31" fmla="*/ 26 h 37"/>
                <a:gd name="T32" fmla="*/ 11 w 22"/>
                <a:gd name="T33" fmla="*/ 32 h 37"/>
                <a:gd name="T34" fmla="*/ 15 w 22"/>
                <a:gd name="T35" fmla="*/ 26 h 37"/>
                <a:gd name="T36" fmla="*/ 15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0"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8" y="3"/>
                  </a:cubicBezTo>
                  <a:cubicBezTo>
                    <a:pt x="20" y="5"/>
                    <a:pt x="22" y="8"/>
                    <a:pt x="22" y="11"/>
                  </a:cubicBezTo>
                  <a:cubicBezTo>
                    <a:pt x="22" y="12"/>
                    <a:pt x="22" y="12"/>
                    <a:pt x="22" y="12"/>
                  </a:cubicBezTo>
                  <a:cubicBezTo>
                    <a:pt x="15" y="12"/>
                    <a:pt x="15" y="12"/>
                    <a:pt x="15" y="12"/>
                  </a:cubicBezTo>
                  <a:cubicBezTo>
                    <a:pt x="15" y="11"/>
                    <a:pt x="15" y="11"/>
                    <a:pt x="15" y="11"/>
                  </a:cubicBezTo>
                  <a:cubicBezTo>
                    <a:pt x="15" y="7"/>
                    <a:pt x="13" y="5"/>
                    <a:pt x="11" y="5"/>
                  </a:cubicBezTo>
                  <a:cubicBezTo>
                    <a:pt x="8" y="5"/>
                    <a:pt x="6" y="7"/>
                    <a:pt x="6" y="11"/>
                  </a:cubicBezTo>
                  <a:cubicBezTo>
                    <a:pt x="6" y="26"/>
                    <a:pt x="6" y="26"/>
                    <a:pt x="6" y="26"/>
                  </a:cubicBezTo>
                  <a:cubicBezTo>
                    <a:pt x="6" y="30"/>
                    <a:pt x="8" y="32"/>
                    <a:pt x="11" y="32"/>
                  </a:cubicBezTo>
                  <a:cubicBezTo>
                    <a:pt x="13" y="32"/>
                    <a:pt x="15" y="30"/>
                    <a:pt x="15" y="26"/>
                  </a:cubicBezTo>
                  <a:cubicBezTo>
                    <a:pt x="15" y="22"/>
                    <a:pt x="15" y="22"/>
                    <a:pt x="15" y="22"/>
                  </a:cubicBezTo>
                  <a:cubicBezTo>
                    <a:pt x="22" y="22"/>
                    <a:pt x="22" y="22"/>
                    <a:pt x="22" y="22"/>
                  </a:cubicBezTo>
                  <a:lnTo>
                    <a:pt x="22"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3" name="Freeform 41"/>
            <p:cNvSpPr>
              <a:spLocks/>
            </p:cNvSpPr>
            <p:nvPr/>
          </p:nvSpPr>
          <p:spPr bwMode="auto">
            <a:xfrm>
              <a:off x="8498949" y="4854795"/>
              <a:ext cx="45359" cy="93554"/>
            </a:xfrm>
            <a:custGeom>
              <a:avLst/>
              <a:gdLst>
                <a:gd name="T0" fmla="*/ 0 w 22"/>
                <a:gd name="T1" fmla="*/ 0 h 45"/>
                <a:gd name="T2" fmla="*/ 6 w 22"/>
                <a:gd name="T3" fmla="*/ 0 h 45"/>
                <a:gd name="T4" fmla="*/ 6 w 22"/>
                <a:gd name="T5" fmla="*/ 11 h 45"/>
                <a:gd name="T6" fmla="*/ 11 w 22"/>
                <a:gd name="T7" fmla="*/ 9 h 45"/>
                <a:gd name="T8" fmla="*/ 18 w 22"/>
                <a:gd name="T9" fmla="*/ 12 h 45"/>
                <a:gd name="T10" fmla="*/ 22 w 22"/>
                <a:gd name="T11" fmla="*/ 20 h 45"/>
                <a:gd name="T12" fmla="*/ 22 w 22"/>
                <a:gd name="T13" fmla="*/ 45 h 45"/>
                <a:gd name="T14" fmla="*/ 16 w 22"/>
                <a:gd name="T15" fmla="*/ 45 h 45"/>
                <a:gd name="T16" fmla="*/ 16 w 22"/>
                <a:gd name="T17" fmla="*/ 20 h 45"/>
                <a:gd name="T18" fmla="*/ 11 w 22"/>
                <a:gd name="T19" fmla="*/ 14 h 45"/>
                <a:gd name="T20" fmla="*/ 6 w 22"/>
                <a:gd name="T21" fmla="*/ 20 h 45"/>
                <a:gd name="T22" fmla="*/ 6 w 22"/>
                <a:gd name="T23" fmla="*/ 45 h 45"/>
                <a:gd name="T24" fmla="*/ 0 w 22"/>
                <a:gd name="T25" fmla="*/ 45 h 45"/>
                <a:gd name="T26" fmla="*/ 0 w 22"/>
                <a:gd name="T2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45">
                  <a:moveTo>
                    <a:pt x="0" y="0"/>
                  </a:moveTo>
                  <a:cubicBezTo>
                    <a:pt x="6" y="0"/>
                    <a:pt x="6" y="0"/>
                    <a:pt x="6" y="0"/>
                  </a:cubicBezTo>
                  <a:cubicBezTo>
                    <a:pt x="6" y="11"/>
                    <a:pt x="6" y="11"/>
                    <a:pt x="6" y="11"/>
                  </a:cubicBezTo>
                  <a:cubicBezTo>
                    <a:pt x="7" y="10"/>
                    <a:pt x="9" y="9"/>
                    <a:pt x="11" y="9"/>
                  </a:cubicBezTo>
                  <a:cubicBezTo>
                    <a:pt x="14" y="9"/>
                    <a:pt x="16" y="10"/>
                    <a:pt x="18" y="12"/>
                  </a:cubicBezTo>
                  <a:cubicBezTo>
                    <a:pt x="21" y="14"/>
                    <a:pt x="22" y="16"/>
                    <a:pt x="22" y="20"/>
                  </a:cubicBezTo>
                  <a:cubicBezTo>
                    <a:pt x="22" y="45"/>
                    <a:pt x="22" y="45"/>
                    <a:pt x="22" y="45"/>
                  </a:cubicBezTo>
                  <a:cubicBezTo>
                    <a:pt x="16" y="45"/>
                    <a:pt x="16" y="45"/>
                    <a:pt x="16" y="45"/>
                  </a:cubicBezTo>
                  <a:cubicBezTo>
                    <a:pt x="16" y="20"/>
                    <a:pt x="16" y="20"/>
                    <a:pt x="16" y="20"/>
                  </a:cubicBezTo>
                  <a:cubicBezTo>
                    <a:pt x="16" y="16"/>
                    <a:pt x="13" y="14"/>
                    <a:pt x="11" y="14"/>
                  </a:cubicBezTo>
                  <a:cubicBezTo>
                    <a:pt x="8" y="14"/>
                    <a:pt x="6" y="16"/>
                    <a:pt x="6" y="20"/>
                  </a:cubicBezTo>
                  <a:cubicBezTo>
                    <a:pt x="6" y="45"/>
                    <a:pt x="6" y="45"/>
                    <a:pt x="6" y="45"/>
                  </a:cubicBezTo>
                  <a:cubicBezTo>
                    <a:pt x="0" y="45"/>
                    <a:pt x="0" y="45"/>
                    <a:pt x="0" y="45"/>
                  </a:cubicBez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4" name="Freeform 42"/>
            <p:cNvSpPr>
              <a:spLocks noEditPoints="1"/>
            </p:cNvSpPr>
            <p:nvPr/>
          </p:nvSpPr>
          <p:spPr bwMode="auto">
            <a:xfrm>
              <a:off x="8566988"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0"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5" name="Freeform 43"/>
            <p:cNvSpPr>
              <a:spLocks/>
            </p:cNvSpPr>
            <p:nvPr/>
          </p:nvSpPr>
          <p:spPr bwMode="auto">
            <a:xfrm>
              <a:off x="8630775" y="4873223"/>
              <a:ext cx="46777" cy="75126"/>
            </a:xfrm>
            <a:custGeom>
              <a:avLst/>
              <a:gdLst>
                <a:gd name="T0" fmla="*/ 0 w 22"/>
                <a:gd name="T1" fmla="*/ 36 h 36"/>
                <a:gd name="T2" fmla="*/ 0 w 22"/>
                <a:gd name="T3" fmla="*/ 11 h 36"/>
                <a:gd name="T4" fmla="*/ 3 w 22"/>
                <a:gd name="T5" fmla="*/ 3 h 36"/>
                <a:gd name="T6" fmla="*/ 11 w 22"/>
                <a:gd name="T7" fmla="*/ 0 h 36"/>
                <a:gd name="T8" fmla="*/ 19 w 22"/>
                <a:gd name="T9" fmla="*/ 3 h 36"/>
                <a:gd name="T10" fmla="*/ 22 w 22"/>
                <a:gd name="T11" fmla="*/ 11 h 36"/>
                <a:gd name="T12" fmla="*/ 22 w 22"/>
                <a:gd name="T13" fmla="*/ 36 h 36"/>
                <a:gd name="T14" fmla="*/ 16 w 22"/>
                <a:gd name="T15" fmla="*/ 36 h 36"/>
                <a:gd name="T16" fmla="*/ 16 w 22"/>
                <a:gd name="T17" fmla="*/ 11 h 36"/>
                <a:gd name="T18" fmla="*/ 11 w 22"/>
                <a:gd name="T19" fmla="*/ 5 h 36"/>
                <a:gd name="T20" fmla="*/ 6 w 22"/>
                <a:gd name="T21" fmla="*/ 11 h 36"/>
                <a:gd name="T22" fmla="*/ 6 w 22"/>
                <a:gd name="T23" fmla="*/ 36 h 36"/>
                <a:gd name="T24" fmla="*/ 0 w 22"/>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36">
                  <a:moveTo>
                    <a:pt x="0" y="36"/>
                  </a:moveTo>
                  <a:cubicBezTo>
                    <a:pt x="0" y="11"/>
                    <a:pt x="0" y="11"/>
                    <a:pt x="0" y="11"/>
                  </a:cubicBezTo>
                  <a:cubicBezTo>
                    <a:pt x="0" y="8"/>
                    <a:pt x="1" y="5"/>
                    <a:pt x="3" y="3"/>
                  </a:cubicBezTo>
                  <a:cubicBezTo>
                    <a:pt x="6" y="1"/>
                    <a:pt x="8" y="0"/>
                    <a:pt x="11" y="0"/>
                  </a:cubicBezTo>
                  <a:cubicBezTo>
                    <a:pt x="14" y="0"/>
                    <a:pt x="17" y="1"/>
                    <a:pt x="19" y="3"/>
                  </a:cubicBezTo>
                  <a:cubicBezTo>
                    <a:pt x="21" y="5"/>
                    <a:pt x="22" y="8"/>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6" name="Freeform 44"/>
            <p:cNvSpPr>
              <a:spLocks noEditPoints="1"/>
            </p:cNvSpPr>
            <p:nvPr/>
          </p:nvSpPr>
          <p:spPr bwMode="auto">
            <a:xfrm>
              <a:off x="8700231" y="4864718"/>
              <a:ext cx="45359" cy="97806"/>
            </a:xfrm>
            <a:custGeom>
              <a:avLst/>
              <a:gdLst>
                <a:gd name="T0" fmla="*/ 16 w 22"/>
                <a:gd name="T1" fmla="*/ 35 h 47"/>
                <a:gd name="T2" fmla="*/ 22 w 22"/>
                <a:gd name="T3" fmla="*/ 42 h 47"/>
                <a:gd name="T4" fmla="*/ 22 w 22"/>
                <a:gd name="T5" fmla="*/ 47 h 47"/>
                <a:gd name="T6" fmla="*/ 16 w 22"/>
                <a:gd name="T7" fmla="*/ 47 h 47"/>
                <a:gd name="T8" fmla="*/ 16 w 22"/>
                <a:gd name="T9" fmla="*/ 43 h 47"/>
                <a:gd name="T10" fmla="*/ 13 w 22"/>
                <a:gd name="T11" fmla="*/ 40 h 47"/>
                <a:gd name="T12" fmla="*/ 11 w 22"/>
                <a:gd name="T13" fmla="*/ 40 h 47"/>
                <a:gd name="T14" fmla="*/ 3 w 22"/>
                <a:gd name="T15" fmla="*/ 37 h 47"/>
                <a:gd name="T16" fmla="*/ 0 w 22"/>
                <a:gd name="T17" fmla="*/ 29 h 47"/>
                <a:gd name="T18" fmla="*/ 2 w 22"/>
                <a:gd name="T19" fmla="*/ 22 h 47"/>
                <a:gd name="T20" fmla="*/ 0 w 22"/>
                <a:gd name="T21" fmla="*/ 15 h 47"/>
                <a:gd name="T22" fmla="*/ 2 w 22"/>
                <a:gd name="T23" fmla="*/ 8 h 47"/>
                <a:gd name="T24" fmla="*/ 8 w 22"/>
                <a:gd name="T25" fmla="*/ 5 h 47"/>
                <a:gd name="T26" fmla="*/ 8 w 22"/>
                <a:gd name="T27" fmla="*/ 0 h 47"/>
                <a:gd name="T28" fmla="*/ 14 w 22"/>
                <a:gd name="T29" fmla="*/ 0 h 47"/>
                <a:gd name="T30" fmla="*/ 14 w 22"/>
                <a:gd name="T31" fmla="*/ 5 h 47"/>
                <a:gd name="T32" fmla="*/ 19 w 22"/>
                <a:gd name="T33" fmla="*/ 9 h 47"/>
                <a:gd name="T34" fmla="*/ 22 w 22"/>
                <a:gd name="T35" fmla="*/ 15 h 47"/>
                <a:gd name="T36" fmla="*/ 18 w 22"/>
                <a:gd name="T37" fmla="*/ 23 h 47"/>
                <a:gd name="T38" fmla="*/ 11 w 22"/>
                <a:gd name="T39" fmla="*/ 26 h 47"/>
                <a:gd name="T40" fmla="*/ 7 w 22"/>
                <a:gd name="T41" fmla="*/ 26 h 47"/>
                <a:gd name="T42" fmla="*/ 6 w 22"/>
                <a:gd name="T43" fmla="*/ 29 h 47"/>
                <a:gd name="T44" fmla="*/ 11 w 22"/>
                <a:gd name="T45" fmla="*/ 35 h 47"/>
                <a:gd name="T46" fmla="*/ 16 w 22"/>
                <a:gd name="T47" fmla="*/ 35 h 47"/>
                <a:gd name="T48" fmla="*/ 6 w 22"/>
                <a:gd name="T49" fmla="*/ 16 h 47"/>
                <a:gd name="T50" fmla="*/ 11 w 22"/>
                <a:gd name="T51" fmla="*/ 21 h 47"/>
                <a:gd name="T52" fmla="*/ 16 w 22"/>
                <a:gd name="T53" fmla="*/ 16 h 47"/>
                <a:gd name="T54" fmla="*/ 16 w 22"/>
                <a:gd name="T55" fmla="*/ 14 h 47"/>
                <a:gd name="T56" fmla="*/ 11 w 22"/>
                <a:gd name="T57" fmla="*/ 9 h 47"/>
                <a:gd name="T58" fmla="*/ 6 w 22"/>
                <a:gd name="T59" fmla="*/ 14 h 47"/>
                <a:gd name="T60" fmla="*/ 6 w 22"/>
                <a:gd name="T61" fmla="*/ 1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 h="47">
                  <a:moveTo>
                    <a:pt x="16" y="35"/>
                  </a:moveTo>
                  <a:cubicBezTo>
                    <a:pt x="19" y="35"/>
                    <a:pt x="22" y="37"/>
                    <a:pt x="22" y="42"/>
                  </a:cubicBezTo>
                  <a:cubicBezTo>
                    <a:pt x="22" y="47"/>
                    <a:pt x="22" y="47"/>
                    <a:pt x="22" y="47"/>
                  </a:cubicBezTo>
                  <a:cubicBezTo>
                    <a:pt x="16" y="47"/>
                    <a:pt x="16" y="47"/>
                    <a:pt x="16" y="47"/>
                  </a:cubicBezTo>
                  <a:cubicBezTo>
                    <a:pt x="16" y="43"/>
                    <a:pt x="16" y="43"/>
                    <a:pt x="16" y="43"/>
                  </a:cubicBezTo>
                  <a:cubicBezTo>
                    <a:pt x="16" y="41"/>
                    <a:pt x="14" y="40"/>
                    <a:pt x="13" y="40"/>
                  </a:cubicBezTo>
                  <a:cubicBezTo>
                    <a:pt x="11" y="40"/>
                    <a:pt x="11" y="40"/>
                    <a:pt x="11" y="40"/>
                  </a:cubicBezTo>
                  <a:cubicBezTo>
                    <a:pt x="8" y="40"/>
                    <a:pt x="5" y="39"/>
                    <a:pt x="3" y="37"/>
                  </a:cubicBezTo>
                  <a:cubicBezTo>
                    <a:pt x="1" y="35"/>
                    <a:pt x="0" y="32"/>
                    <a:pt x="0" y="29"/>
                  </a:cubicBezTo>
                  <a:cubicBezTo>
                    <a:pt x="0" y="27"/>
                    <a:pt x="0" y="24"/>
                    <a:pt x="2" y="22"/>
                  </a:cubicBezTo>
                  <a:cubicBezTo>
                    <a:pt x="0" y="20"/>
                    <a:pt x="0" y="18"/>
                    <a:pt x="0" y="15"/>
                  </a:cubicBezTo>
                  <a:cubicBezTo>
                    <a:pt x="0" y="13"/>
                    <a:pt x="0" y="10"/>
                    <a:pt x="2" y="8"/>
                  </a:cubicBezTo>
                  <a:cubicBezTo>
                    <a:pt x="3" y="7"/>
                    <a:pt x="5" y="5"/>
                    <a:pt x="8" y="5"/>
                  </a:cubicBezTo>
                  <a:cubicBezTo>
                    <a:pt x="8" y="0"/>
                    <a:pt x="8" y="0"/>
                    <a:pt x="8" y="0"/>
                  </a:cubicBezTo>
                  <a:cubicBezTo>
                    <a:pt x="14" y="0"/>
                    <a:pt x="14" y="0"/>
                    <a:pt x="14" y="0"/>
                  </a:cubicBezTo>
                  <a:cubicBezTo>
                    <a:pt x="14" y="5"/>
                    <a:pt x="14" y="5"/>
                    <a:pt x="14" y="5"/>
                  </a:cubicBezTo>
                  <a:cubicBezTo>
                    <a:pt x="16" y="5"/>
                    <a:pt x="18" y="7"/>
                    <a:pt x="19" y="9"/>
                  </a:cubicBezTo>
                  <a:cubicBezTo>
                    <a:pt x="21" y="10"/>
                    <a:pt x="22" y="13"/>
                    <a:pt x="22" y="15"/>
                  </a:cubicBezTo>
                  <a:cubicBezTo>
                    <a:pt x="22" y="18"/>
                    <a:pt x="21" y="21"/>
                    <a:pt x="18" y="23"/>
                  </a:cubicBezTo>
                  <a:cubicBezTo>
                    <a:pt x="16" y="25"/>
                    <a:pt x="14" y="26"/>
                    <a:pt x="11" y="26"/>
                  </a:cubicBezTo>
                  <a:cubicBezTo>
                    <a:pt x="10" y="26"/>
                    <a:pt x="8" y="26"/>
                    <a:pt x="7" y="26"/>
                  </a:cubicBezTo>
                  <a:cubicBezTo>
                    <a:pt x="6" y="27"/>
                    <a:pt x="6" y="28"/>
                    <a:pt x="6" y="29"/>
                  </a:cubicBezTo>
                  <a:cubicBezTo>
                    <a:pt x="6" y="33"/>
                    <a:pt x="8" y="35"/>
                    <a:pt x="11" y="35"/>
                  </a:cubicBezTo>
                  <a:lnTo>
                    <a:pt x="16" y="35"/>
                  </a:lnTo>
                  <a:close/>
                  <a:moveTo>
                    <a:pt x="6" y="16"/>
                  </a:moveTo>
                  <a:cubicBezTo>
                    <a:pt x="6" y="19"/>
                    <a:pt x="8" y="21"/>
                    <a:pt x="11" y="21"/>
                  </a:cubicBezTo>
                  <a:cubicBezTo>
                    <a:pt x="13" y="21"/>
                    <a:pt x="16" y="19"/>
                    <a:pt x="16" y="16"/>
                  </a:cubicBezTo>
                  <a:cubicBezTo>
                    <a:pt x="16" y="14"/>
                    <a:pt x="16" y="14"/>
                    <a:pt x="16" y="14"/>
                  </a:cubicBezTo>
                  <a:cubicBezTo>
                    <a:pt x="15" y="11"/>
                    <a:pt x="13" y="9"/>
                    <a:pt x="11" y="9"/>
                  </a:cubicBezTo>
                  <a:cubicBezTo>
                    <a:pt x="8" y="9"/>
                    <a:pt x="6" y="11"/>
                    <a:pt x="6" y="14"/>
                  </a:cubicBezTo>
                  <a:lnTo>
                    <a:pt x="6" y="1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7" name="Freeform 45"/>
            <p:cNvSpPr>
              <a:spLocks noEditPoints="1"/>
            </p:cNvSpPr>
            <p:nvPr/>
          </p:nvSpPr>
          <p:spPr bwMode="auto">
            <a:xfrm>
              <a:off x="8766854" y="4873223"/>
              <a:ext cx="45359" cy="76544"/>
            </a:xfrm>
            <a:custGeom>
              <a:avLst/>
              <a:gdLst>
                <a:gd name="T0" fmla="*/ 6 w 22"/>
                <a:gd name="T1" fmla="*/ 21 h 37"/>
                <a:gd name="T2" fmla="*/ 6 w 22"/>
                <a:gd name="T3" fmla="*/ 26 h 37"/>
                <a:gd name="T4" fmla="*/ 11 w 22"/>
                <a:gd name="T5" fmla="*/ 32 h 37"/>
                <a:gd name="T6" fmla="*/ 15 w 22"/>
                <a:gd name="T7" fmla="*/ 26 h 37"/>
                <a:gd name="T8" fmla="*/ 22 w 22"/>
                <a:gd name="T9" fmla="*/ 26 h 37"/>
                <a:gd name="T10" fmla="*/ 18 w 22"/>
                <a:gd name="T11" fmla="*/ 34 h 37"/>
                <a:gd name="T12" fmla="*/ 11 w 22"/>
                <a:gd name="T13" fmla="*/ 37 h 37"/>
                <a:gd name="T14" fmla="*/ 3 w 22"/>
                <a:gd name="T15" fmla="*/ 34 h 37"/>
                <a:gd name="T16" fmla="*/ 0 w 22"/>
                <a:gd name="T17" fmla="*/ 26 h 37"/>
                <a:gd name="T18" fmla="*/ 0 w 22"/>
                <a:gd name="T19" fmla="*/ 11 h 37"/>
                <a:gd name="T20" fmla="*/ 3 w 22"/>
                <a:gd name="T21" fmla="*/ 3 h 37"/>
                <a:gd name="T22" fmla="*/ 11 w 22"/>
                <a:gd name="T23" fmla="*/ 0 h 37"/>
                <a:gd name="T24" fmla="*/ 19 w 22"/>
                <a:gd name="T25" fmla="*/ 3 h 37"/>
                <a:gd name="T26" fmla="*/ 22 w 22"/>
                <a:gd name="T27" fmla="*/ 11 h 37"/>
                <a:gd name="T28" fmla="*/ 22 w 22"/>
                <a:gd name="T29" fmla="*/ 21 h 37"/>
                <a:gd name="T30" fmla="*/ 6 w 22"/>
                <a:gd name="T31" fmla="*/ 21 h 37"/>
                <a:gd name="T32" fmla="*/ 6 w 22"/>
                <a:gd name="T33" fmla="*/ 15 h 37"/>
                <a:gd name="T34" fmla="*/ 16 w 22"/>
                <a:gd name="T35" fmla="*/ 15 h 37"/>
                <a:gd name="T36" fmla="*/ 16 w 22"/>
                <a:gd name="T37" fmla="*/ 11 h 37"/>
                <a:gd name="T38" fmla="*/ 11 w 22"/>
                <a:gd name="T39" fmla="*/ 5 h 37"/>
                <a:gd name="T40" fmla="*/ 6 w 22"/>
                <a:gd name="T41" fmla="*/ 11 h 37"/>
                <a:gd name="T42" fmla="*/ 6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6" y="21"/>
                  </a:moveTo>
                  <a:cubicBezTo>
                    <a:pt x="6" y="26"/>
                    <a:pt x="6" y="26"/>
                    <a:pt x="6" y="26"/>
                  </a:cubicBezTo>
                  <a:cubicBezTo>
                    <a:pt x="6" y="30"/>
                    <a:pt x="8" y="32"/>
                    <a:pt x="11" y="32"/>
                  </a:cubicBezTo>
                  <a:cubicBezTo>
                    <a:pt x="13" y="32"/>
                    <a:pt x="15" y="30"/>
                    <a:pt x="15" y="26"/>
                  </a:cubicBezTo>
                  <a:cubicBezTo>
                    <a:pt x="22" y="26"/>
                    <a:pt x="22" y="26"/>
                    <a:pt x="22" y="26"/>
                  </a:cubicBezTo>
                  <a:cubicBezTo>
                    <a:pt x="22" y="29"/>
                    <a:pt x="21"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21"/>
                    <a:pt x="22" y="21"/>
                    <a:pt x="22" y="21"/>
                  </a:cubicBezTo>
                  <a:lnTo>
                    <a:pt x="6" y="21"/>
                  </a:lnTo>
                  <a:close/>
                  <a:moveTo>
                    <a:pt x="6" y="15"/>
                  </a:moveTo>
                  <a:cubicBezTo>
                    <a:pt x="16" y="15"/>
                    <a:pt x="16" y="15"/>
                    <a:pt x="16" y="15"/>
                  </a:cubicBezTo>
                  <a:cubicBezTo>
                    <a:pt x="16" y="11"/>
                    <a:pt x="16" y="11"/>
                    <a:pt x="16" y="11"/>
                  </a:cubicBezTo>
                  <a:cubicBezTo>
                    <a:pt x="16" y="7"/>
                    <a:pt x="13" y="5"/>
                    <a:pt x="11" y="5"/>
                  </a:cubicBezTo>
                  <a:cubicBezTo>
                    <a:pt x="8" y="5"/>
                    <a:pt x="6" y="7"/>
                    <a:pt x="6" y="11"/>
                  </a:cubicBezTo>
                  <a:lnTo>
                    <a:pt x="6" y="1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grpSp>
      <p:sp>
        <p:nvSpPr>
          <p:cNvPr id="144" name="Rectangle 143"/>
          <p:cNvSpPr/>
          <p:nvPr/>
        </p:nvSpPr>
        <p:spPr>
          <a:xfrm>
            <a:off x="0" y="0"/>
            <a:ext cx="9144000" cy="9286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46" name="Straight Connector 145"/>
          <p:cNvCxnSpPr/>
          <p:nvPr/>
        </p:nvCxnSpPr>
        <p:spPr>
          <a:xfrm>
            <a:off x="7205035" y="4185409"/>
            <a:ext cx="8014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47" name="TextBox 146"/>
          <p:cNvSpPr txBox="1"/>
          <p:nvPr/>
        </p:nvSpPr>
        <p:spPr>
          <a:xfrm>
            <a:off x="1578708" y="4626787"/>
            <a:ext cx="923894" cy="236219"/>
          </a:xfrm>
          <a:prstGeom prst="rect">
            <a:avLst/>
          </a:prstGeom>
          <a:noFill/>
        </p:spPr>
        <p:txBody>
          <a:bodyPr wrap="square" rtlCol="0">
            <a:spAutoFit/>
          </a:bodyPr>
          <a:lstStyle/>
          <a:p>
            <a:pPr algn="ct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Wheat</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48" name="TextBox 147"/>
          <p:cNvSpPr txBox="1"/>
          <p:nvPr/>
        </p:nvSpPr>
        <p:spPr>
          <a:xfrm>
            <a:off x="2816757" y="4626787"/>
            <a:ext cx="923894" cy="236219"/>
          </a:xfrm>
          <a:prstGeom prst="rect">
            <a:avLst/>
          </a:prstGeom>
          <a:noFill/>
        </p:spPr>
        <p:txBody>
          <a:bodyPr wrap="square" rtlCol="0">
            <a:spAutoFit/>
          </a:bodyPr>
          <a:lstStyle/>
          <a:p>
            <a:pPr algn="ct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Soy</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49" name="TextBox 148"/>
          <p:cNvSpPr txBox="1"/>
          <p:nvPr/>
        </p:nvSpPr>
        <p:spPr>
          <a:xfrm>
            <a:off x="4061156" y="4626787"/>
            <a:ext cx="923894" cy="236219"/>
          </a:xfrm>
          <a:prstGeom prst="rect">
            <a:avLst/>
          </a:prstGeom>
          <a:noFill/>
        </p:spPr>
        <p:txBody>
          <a:bodyPr wrap="square" rtlCol="0">
            <a:spAutoFit/>
          </a:bodyPr>
          <a:lstStyle/>
          <a:p>
            <a:pPr algn="ct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Rice</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50" name="TextBox 149"/>
          <p:cNvSpPr txBox="1"/>
          <p:nvPr/>
        </p:nvSpPr>
        <p:spPr>
          <a:xfrm>
            <a:off x="5426204" y="4626787"/>
            <a:ext cx="923894" cy="236219"/>
          </a:xfrm>
          <a:prstGeom prst="rect">
            <a:avLst/>
          </a:prstGeom>
          <a:noFill/>
        </p:spPr>
        <p:txBody>
          <a:bodyPr wrap="square" rtlCol="0">
            <a:spAutoFit/>
          </a:bodyPr>
          <a:lstStyle/>
          <a:p>
            <a:pPr algn="ct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Maize</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52" name="Straight Connector 151"/>
          <p:cNvCxnSpPr/>
          <p:nvPr/>
        </p:nvCxnSpPr>
        <p:spPr>
          <a:xfrm rot="16200000">
            <a:off x="4018904" y="1742061"/>
            <a:ext cx="0" cy="5120024"/>
          </a:xfrm>
          <a:prstGeom prst="line">
            <a:avLst/>
          </a:prstGeom>
          <a:noFill/>
          <a:ln w="12700" cap="flat" cmpd="sng" algn="ctr">
            <a:solidFill>
              <a:schemeClr val="bg1">
                <a:lumMod val="75000"/>
              </a:schemeClr>
            </a:solidFill>
            <a:prstDash val="sysDot"/>
          </a:ln>
          <a:effectLst/>
        </p:spPr>
      </p:cxnSp>
      <p:cxnSp>
        <p:nvCxnSpPr>
          <p:cNvPr id="153" name="Straight Connector 152"/>
          <p:cNvCxnSpPr/>
          <p:nvPr/>
        </p:nvCxnSpPr>
        <p:spPr>
          <a:xfrm rot="16200000">
            <a:off x="4018904" y="1166983"/>
            <a:ext cx="0" cy="5120024"/>
          </a:xfrm>
          <a:prstGeom prst="line">
            <a:avLst/>
          </a:prstGeom>
          <a:noFill/>
          <a:ln w="12700" cap="flat" cmpd="sng" algn="ctr">
            <a:solidFill>
              <a:schemeClr val="bg1">
                <a:lumMod val="75000"/>
              </a:schemeClr>
            </a:solidFill>
            <a:prstDash val="sysDot"/>
          </a:ln>
          <a:effectLst/>
        </p:spPr>
      </p:cxnSp>
      <p:cxnSp>
        <p:nvCxnSpPr>
          <p:cNvPr id="154" name="Straight Connector 153"/>
          <p:cNvCxnSpPr/>
          <p:nvPr/>
        </p:nvCxnSpPr>
        <p:spPr>
          <a:xfrm rot="16200000">
            <a:off x="4018904" y="591905"/>
            <a:ext cx="0" cy="5120024"/>
          </a:xfrm>
          <a:prstGeom prst="line">
            <a:avLst/>
          </a:prstGeom>
          <a:noFill/>
          <a:ln w="12700" cap="flat" cmpd="sng" algn="ctr">
            <a:solidFill>
              <a:schemeClr val="bg1">
                <a:lumMod val="75000"/>
              </a:schemeClr>
            </a:solidFill>
            <a:prstDash val="sysDot"/>
          </a:ln>
          <a:effectLst/>
        </p:spPr>
      </p:cxnSp>
      <p:cxnSp>
        <p:nvCxnSpPr>
          <p:cNvPr id="155" name="Straight Connector 154"/>
          <p:cNvCxnSpPr/>
          <p:nvPr/>
        </p:nvCxnSpPr>
        <p:spPr>
          <a:xfrm rot="16200000">
            <a:off x="4018904" y="16827"/>
            <a:ext cx="0" cy="5120024"/>
          </a:xfrm>
          <a:prstGeom prst="line">
            <a:avLst/>
          </a:prstGeom>
          <a:noFill/>
          <a:ln w="19050" cap="flat" cmpd="sng" algn="ctr">
            <a:solidFill>
              <a:srgbClr val="C00000"/>
            </a:solidFill>
            <a:prstDash val="sysDash"/>
          </a:ln>
          <a:effectLst/>
        </p:spPr>
      </p:cxnSp>
      <p:cxnSp>
        <p:nvCxnSpPr>
          <p:cNvPr id="156" name="Straight Connector 155"/>
          <p:cNvCxnSpPr/>
          <p:nvPr/>
        </p:nvCxnSpPr>
        <p:spPr>
          <a:xfrm rot="16200000">
            <a:off x="4018904" y="-558252"/>
            <a:ext cx="0" cy="5120024"/>
          </a:xfrm>
          <a:prstGeom prst="line">
            <a:avLst/>
          </a:prstGeom>
          <a:noFill/>
          <a:ln w="12700" cap="flat" cmpd="sng" algn="ctr">
            <a:solidFill>
              <a:schemeClr val="bg1">
                <a:lumMod val="75000"/>
              </a:schemeClr>
            </a:solidFill>
            <a:prstDash val="sysDot"/>
          </a:ln>
          <a:effectLst/>
        </p:spPr>
      </p:cxnSp>
      <p:sp>
        <p:nvSpPr>
          <p:cNvPr id="157" name="TextBox 156"/>
          <p:cNvSpPr txBox="1"/>
          <p:nvPr/>
        </p:nvSpPr>
        <p:spPr>
          <a:xfrm>
            <a:off x="3264302" y="4936977"/>
            <a:ext cx="1487941" cy="249299"/>
          </a:xfrm>
          <a:prstGeom prst="rect">
            <a:avLst/>
          </a:prstGeom>
          <a:noFill/>
        </p:spPr>
        <p:txBody>
          <a:bodyPr wrap="square" rtlCol="0">
            <a:spAutoFit/>
          </a:bodyPr>
          <a:lstStyle/>
          <a:p>
            <a:pPr algn="ctr">
              <a:lnSpc>
                <a:spcPct val="85000"/>
              </a:lnSpc>
            </a:pPr>
            <a:r>
              <a:rPr lang="en-US" sz="12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CROP TYPE</a:t>
            </a:r>
            <a:endParaRPr lang="en-US" sz="12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58" name="Rectangle 6"/>
          <p:cNvSpPr>
            <a:spLocks noChangeArrowheads="1"/>
          </p:cNvSpPr>
          <p:nvPr/>
        </p:nvSpPr>
        <p:spPr bwMode="auto">
          <a:xfrm>
            <a:off x="1651172" y="2547660"/>
            <a:ext cx="766306" cy="1447847"/>
          </a:xfrm>
          <a:prstGeom prst="rect">
            <a:avLst/>
          </a:pr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59" name="Rectangle 7"/>
          <p:cNvSpPr>
            <a:spLocks noChangeArrowheads="1"/>
          </p:cNvSpPr>
          <p:nvPr/>
        </p:nvSpPr>
        <p:spPr bwMode="auto">
          <a:xfrm>
            <a:off x="1651172" y="2801917"/>
            <a:ext cx="766306" cy="801613"/>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0" name="Rectangle 8"/>
          <p:cNvSpPr>
            <a:spLocks noChangeArrowheads="1"/>
          </p:cNvSpPr>
          <p:nvPr/>
        </p:nvSpPr>
        <p:spPr bwMode="auto">
          <a:xfrm>
            <a:off x="1651172" y="3098549"/>
            <a:ext cx="766306" cy="33547"/>
          </a:xfrm>
          <a:prstGeom prst="rect">
            <a:avLst/>
          </a:pr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1" name="Rectangle 9"/>
          <p:cNvSpPr>
            <a:spLocks noChangeArrowheads="1"/>
          </p:cNvSpPr>
          <p:nvPr/>
        </p:nvSpPr>
        <p:spPr bwMode="auto">
          <a:xfrm>
            <a:off x="5504998" y="2635944"/>
            <a:ext cx="766306" cy="762768"/>
          </a:xfrm>
          <a:prstGeom prst="rect">
            <a:avLst/>
          </a:pr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2" name="Rectangle 10"/>
          <p:cNvSpPr>
            <a:spLocks noChangeArrowheads="1"/>
          </p:cNvSpPr>
          <p:nvPr/>
        </p:nvSpPr>
        <p:spPr bwMode="auto">
          <a:xfrm>
            <a:off x="5504998" y="2731290"/>
            <a:ext cx="766306" cy="584435"/>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3" name="Rectangle 11"/>
          <p:cNvSpPr>
            <a:spLocks noChangeArrowheads="1"/>
          </p:cNvSpPr>
          <p:nvPr/>
        </p:nvSpPr>
        <p:spPr bwMode="auto">
          <a:xfrm>
            <a:off x="5504998" y="2914919"/>
            <a:ext cx="766306" cy="33547"/>
          </a:xfrm>
          <a:prstGeom prst="rect">
            <a:avLst/>
          </a:pr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4" name="Rectangle 12"/>
          <p:cNvSpPr>
            <a:spLocks noChangeArrowheads="1"/>
          </p:cNvSpPr>
          <p:nvPr/>
        </p:nvSpPr>
        <p:spPr bwMode="auto">
          <a:xfrm>
            <a:off x="4135510" y="2468206"/>
            <a:ext cx="772801" cy="1085885"/>
          </a:xfrm>
          <a:prstGeom prst="rect">
            <a:avLst/>
          </a:pr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5" name="Rectangle 13"/>
          <p:cNvSpPr>
            <a:spLocks noChangeArrowheads="1"/>
          </p:cNvSpPr>
          <p:nvPr/>
        </p:nvSpPr>
        <p:spPr bwMode="auto">
          <a:xfrm>
            <a:off x="4135510" y="2581209"/>
            <a:ext cx="772801" cy="651531"/>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6" name="Rectangle 14"/>
          <p:cNvSpPr>
            <a:spLocks noChangeArrowheads="1"/>
          </p:cNvSpPr>
          <p:nvPr/>
        </p:nvSpPr>
        <p:spPr bwMode="auto">
          <a:xfrm>
            <a:off x="4135510" y="2554108"/>
            <a:ext cx="772801" cy="33547"/>
          </a:xfrm>
          <a:prstGeom prst="rect">
            <a:avLst/>
          </a:pr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7" name="Rectangle 15"/>
          <p:cNvSpPr>
            <a:spLocks noChangeArrowheads="1"/>
          </p:cNvSpPr>
          <p:nvPr/>
        </p:nvSpPr>
        <p:spPr bwMode="auto">
          <a:xfrm>
            <a:off x="2893658" y="2305052"/>
            <a:ext cx="766306" cy="370790"/>
          </a:xfrm>
          <a:prstGeom prst="rect">
            <a:avLst/>
          </a:pr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8" name="Rectangle 16"/>
          <p:cNvSpPr>
            <a:spLocks noChangeArrowheads="1"/>
          </p:cNvSpPr>
          <p:nvPr/>
        </p:nvSpPr>
        <p:spPr bwMode="auto">
          <a:xfrm>
            <a:off x="2893658" y="2571667"/>
            <a:ext cx="766306" cy="37078"/>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9" name="Rectangle 17"/>
          <p:cNvSpPr>
            <a:spLocks noChangeArrowheads="1"/>
          </p:cNvSpPr>
          <p:nvPr/>
        </p:nvSpPr>
        <p:spPr bwMode="auto">
          <a:xfrm>
            <a:off x="2893658" y="2559308"/>
            <a:ext cx="766306" cy="33547"/>
          </a:xfrm>
          <a:prstGeom prst="rect">
            <a:avLst/>
          </a:pr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75" name="TextBox 174"/>
          <p:cNvSpPr txBox="1"/>
          <p:nvPr/>
        </p:nvSpPr>
        <p:spPr>
          <a:xfrm>
            <a:off x="1113199" y="4183963"/>
            <a:ext cx="356202" cy="236219"/>
          </a:xfrm>
          <a:prstGeom prst="rect">
            <a:avLst/>
          </a:prstGeom>
          <a:noFill/>
        </p:spPr>
        <p:txBody>
          <a:bodyPr wrap="square" rtlCol="0">
            <a:spAutoFit/>
          </a:bodyPr>
          <a:lstStyle/>
          <a:p>
            <a:pPr algn="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-6</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76" name="TextBox 175"/>
          <p:cNvSpPr txBox="1"/>
          <p:nvPr/>
        </p:nvSpPr>
        <p:spPr>
          <a:xfrm>
            <a:off x="1113199" y="3608884"/>
            <a:ext cx="356202" cy="236219"/>
          </a:xfrm>
          <a:prstGeom prst="rect">
            <a:avLst/>
          </a:prstGeom>
          <a:noFill/>
        </p:spPr>
        <p:txBody>
          <a:bodyPr wrap="square" rtlCol="0">
            <a:spAutoFit/>
          </a:bodyPr>
          <a:lstStyle/>
          <a:p>
            <a:pPr algn="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-4</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77" name="TextBox 176"/>
          <p:cNvSpPr txBox="1"/>
          <p:nvPr/>
        </p:nvSpPr>
        <p:spPr>
          <a:xfrm>
            <a:off x="1113199" y="3032623"/>
            <a:ext cx="356202" cy="236219"/>
          </a:xfrm>
          <a:prstGeom prst="rect">
            <a:avLst/>
          </a:prstGeom>
          <a:noFill/>
        </p:spPr>
        <p:txBody>
          <a:bodyPr wrap="square" rtlCol="0">
            <a:spAutoFit/>
          </a:bodyPr>
          <a:lstStyle/>
          <a:p>
            <a:pPr algn="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-2</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78" name="TextBox 177"/>
          <p:cNvSpPr txBox="1"/>
          <p:nvPr/>
        </p:nvSpPr>
        <p:spPr>
          <a:xfrm>
            <a:off x="1113199" y="2458743"/>
            <a:ext cx="356202" cy="236219"/>
          </a:xfrm>
          <a:prstGeom prst="rect">
            <a:avLst/>
          </a:prstGeom>
          <a:noFill/>
        </p:spPr>
        <p:txBody>
          <a:bodyPr wrap="square" rtlCol="0">
            <a:spAutoFit/>
          </a:bodyPr>
          <a:lstStyle/>
          <a:p>
            <a:pPr algn="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0</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79" name="TextBox 178"/>
          <p:cNvSpPr txBox="1"/>
          <p:nvPr/>
        </p:nvSpPr>
        <p:spPr>
          <a:xfrm>
            <a:off x="1113199" y="1886034"/>
            <a:ext cx="356202" cy="236219"/>
          </a:xfrm>
          <a:prstGeom prst="rect">
            <a:avLst/>
          </a:prstGeom>
          <a:noFill/>
        </p:spPr>
        <p:txBody>
          <a:bodyPr wrap="square" rtlCol="0">
            <a:spAutoFit/>
          </a:bodyPr>
          <a:lstStyle/>
          <a:p>
            <a:pPr algn="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2</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80" name="Rectangle 6"/>
          <p:cNvSpPr>
            <a:spLocks noChangeArrowheads="1"/>
          </p:cNvSpPr>
          <p:nvPr/>
        </p:nvSpPr>
        <p:spPr bwMode="auto">
          <a:xfrm>
            <a:off x="6917561" y="3612697"/>
            <a:ext cx="221971" cy="1150154"/>
          </a:xfrm>
          <a:prstGeom prst="rect">
            <a:avLst/>
          </a:pr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81" name="Rectangle 6"/>
          <p:cNvSpPr>
            <a:spLocks noChangeArrowheads="1"/>
          </p:cNvSpPr>
          <p:nvPr/>
        </p:nvSpPr>
        <p:spPr bwMode="auto">
          <a:xfrm>
            <a:off x="6917561" y="3934042"/>
            <a:ext cx="221971" cy="507462"/>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82" name="Rectangle 6"/>
          <p:cNvSpPr>
            <a:spLocks noChangeArrowheads="1"/>
          </p:cNvSpPr>
          <p:nvPr/>
        </p:nvSpPr>
        <p:spPr bwMode="auto">
          <a:xfrm>
            <a:off x="6917561" y="4177462"/>
            <a:ext cx="221971" cy="34350"/>
          </a:xfrm>
          <a:prstGeom prst="rect">
            <a:avLst/>
          </a:pr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83" name="TextBox 182"/>
          <p:cNvSpPr txBox="1"/>
          <p:nvPr/>
        </p:nvSpPr>
        <p:spPr>
          <a:xfrm>
            <a:off x="7249909" y="3517189"/>
            <a:ext cx="1344789" cy="223138"/>
          </a:xfrm>
          <a:prstGeom prst="rect">
            <a:avLst/>
          </a:prstGeom>
          <a:noFill/>
        </p:spPr>
        <p:txBody>
          <a:bodyPr wrap="square" rtlCol="0">
            <a:spAutoFit/>
          </a:bodyPr>
          <a:lstStyle/>
          <a:p>
            <a:pPr>
              <a:lnSpc>
                <a:spcPct val="85000"/>
              </a:lnSpc>
            </a:pP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90</a:t>
            </a:r>
            <a:r>
              <a:rPr lang="en-US" sz="1000" baseline="30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th</a:t>
            </a: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 Percentile</a:t>
            </a:r>
            <a:endParaRPr lang="en-US" sz="10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84" name="Straight Connector 183"/>
          <p:cNvCxnSpPr/>
          <p:nvPr/>
        </p:nvCxnSpPr>
        <p:spPr>
          <a:xfrm>
            <a:off x="7205035" y="3612697"/>
            <a:ext cx="8014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a:off x="7205035" y="3899053"/>
            <a:ext cx="8014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7205035" y="4471765"/>
            <a:ext cx="8014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7205035" y="4758121"/>
            <a:ext cx="8014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88" name="TextBox 187"/>
          <p:cNvSpPr txBox="1"/>
          <p:nvPr/>
        </p:nvSpPr>
        <p:spPr>
          <a:xfrm>
            <a:off x="7249909" y="3800712"/>
            <a:ext cx="1344789" cy="223138"/>
          </a:xfrm>
          <a:prstGeom prst="rect">
            <a:avLst/>
          </a:prstGeom>
          <a:noFill/>
        </p:spPr>
        <p:txBody>
          <a:bodyPr wrap="square" rtlCol="0">
            <a:spAutoFit/>
          </a:bodyPr>
          <a:lstStyle/>
          <a:p>
            <a:pPr>
              <a:lnSpc>
                <a:spcPct val="85000"/>
              </a:lnSpc>
            </a:pP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75</a:t>
            </a:r>
            <a:r>
              <a:rPr lang="en-US" sz="1000" baseline="30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th</a:t>
            </a: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 Percentile</a:t>
            </a:r>
            <a:endParaRPr lang="en-US" sz="10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89" name="TextBox 188"/>
          <p:cNvSpPr txBox="1"/>
          <p:nvPr/>
        </p:nvSpPr>
        <p:spPr>
          <a:xfrm>
            <a:off x="7249909" y="4084235"/>
            <a:ext cx="1344789" cy="223138"/>
          </a:xfrm>
          <a:prstGeom prst="rect">
            <a:avLst/>
          </a:prstGeom>
          <a:noFill/>
        </p:spPr>
        <p:txBody>
          <a:bodyPr wrap="square" rtlCol="0">
            <a:spAutoFit/>
          </a:bodyPr>
          <a:lstStyle/>
          <a:p>
            <a:pPr>
              <a:lnSpc>
                <a:spcPct val="85000"/>
              </a:lnSpc>
            </a:pP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Median</a:t>
            </a:r>
            <a:endParaRPr lang="en-US" sz="10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90" name="TextBox 189"/>
          <p:cNvSpPr txBox="1"/>
          <p:nvPr/>
        </p:nvSpPr>
        <p:spPr>
          <a:xfrm>
            <a:off x="7249909" y="4367758"/>
            <a:ext cx="1344789" cy="223138"/>
          </a:xfrm>
          <a:prstGeom prst="rect">
            <a:avLst/>
          </a:prstGeom>
          <a:noFill/>
        </p:spPr>
        <p:txBody>
          <a:bodyPr wrap="square" rtlCol="0">
            <a:spAutoFit/>
          </a:bodyPr>
          <a:lstStyle/>
          <a:p>
            <a:pPr>
              <a:lnSpc>
                <a:spcPct val="85000"/>
              </a:lnSpc>
            </a:pP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25</a:t>
            </a:r>
            <a:r>
              <a:rPr lang="en-US" sz="1000" baseline="30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th</a:t>
            </a: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 Percentile</a:t>
            </a:r>
            <a:endParaRPr lang="en-US" sz="10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91" name="TextBox 190"/>
          <p:cNvSpPr txBox="1"/>
          <p:nvPr/>
        </p:nvSpPr>
        <p:spPr>
          <a:xfrm>
            <a:off x="7249909" y="4651280"/>
            <a:ext cx="1344789" cy="223138"/>
          </a:xfrm>
          <a:prstGeom prst="rect">
            <a:avLst/>
          </a:prstGeom>
          <a:noFill/>
        </p:spPr>
        <p:txBody>
          <a:bodyPr wrap="square" rtlCol="0">
            <a:spAutoFit/>
          </a:bodyPr>
          <a:lstStyle/>
          <a:p>
            <a:pPr>
              <a:lnSpc>
                <a:spcPct val="85000"/>
              </a:lnSpc>
            </a:pP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10</a:t>
            </a:r>
            <a:r>
              <a:rPr lang="en-US" sz="1000" baseline="30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th</a:t>
            </a: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 Percentile</a:t>
            </a:r>
            <a:endParaRPr lang="en-US" sz="10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92" name="Rectangle 191"/>
          <p:cNvSpPr/>
          <p:nvPr/>
        </p:nvSpPr>
        <p:spPr>
          <a:xfrm>
            <a:off x="6792463" y="3442522"/>
            <a:ext cx="1591149" cy="1434627"/>
          </a:xfrm>
          <a:prstGeom prst="rect">
            <a:avLst/>
          </a:prstGeom>
          <a:noFill/>
          <a:ln w="6350" cap="flat" cmpd="sng" algn="ctr">
            <a:solidFill>
              <a:schemeClr val="bg1">
                <a:lumMod val="75000"/>
              </a:schemeClr>
            </a:solidFill>
            <a:prstDash val="solid"/>
          </a:ln>
          <a:effectLst/>
        </p:spPr>
        <p:txBody>
          <a:bodyPr rtlCol="0" anchor="ctr"/>
          <a:lstStyle/>
          <a:p>
            <a:pPr algn="ctr"/>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2" name="Rectangle 91"/>
          <p:cNvSpPr/>
          <p:nvPr/>
        </p:nvSpPr>
        <p:spPr>
          <a:xfrm>
            <a:off x="0" y="6765131"/>
            <a:ext cx="9144000" cy="92869"/>
          </a:xfrm>
          <a:prstGeom prst="rect">
            <a:avLst/>
          </a:pr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94" name="Straight Connector 93"/>
          <p:cNvCxnSpPr/>
          <p:nvPr/>
        </p:nvCxnSpPr>
        <p:spPr>
          <a:xfrm rot="16200000">
            <a:off x="4018904" y="2317125"/>
            <a:ext cx="0" cy="5120024"/>
          </a:xfrm>
          <a:prstGeom prst="line">
            <a:avLst/>
          </a:prstGeom>
          <a:noFill/>
          <a:ln w="19050" cap="flat" cmpd="sng" algn="ctr">
            <a:solidFill>
              <a:srgbClr val="3A3A3A"/>
            </a:solidFill>
            <a:prstDash val="solid"/>
          </a:ln>
          <a:effectLst/>
        </p:spPr>
      </p:cxnSp>
      <p:sp>
        <p:nvSpPr>
          <p:cNvPr id="89" name="TextBox 88"/>
          <p:cNvSpPr txBox="1"/>
          <p:nvPr/>
        </p:nvSpPr>
        <p:spPr>
          <a:xfrm rot="16200000">
            <a:off x="-68255" y="3765359"/>
            <a:ext cx="1989291" cy="353943"/>
          </a:xfrm>
          <a:prstGeom prst="rect">
            <a:avLst/>
          </a:prstGeom>
          <a:noFill/>
        </p:spPr>
        <p:txBody>
          <a:bodyPr wrap="square" rtlCol="0">
            <a:spAutoFit/>
          </a:bodyPr>
          <a:lstStyle/>
          <a:p>
            <a:pPr>
              <a:lnSpc>
                <a:spcPct val="85000"/>
              </a:lnSpc>
            </a:pP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YIELD IMPACT</a:t>
            </a:r>
            <a:b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b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 Change per Decade)</a:t>
            </a:r>
            <a:endParaRPr lang="en-US" sz="10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91" name="Rectangle 90"/>
          <p:cNvSpPr/>
          <p:nvPr/>
        </p:nvSpPr>
        <p:spPr>
          <a:xfrm>
            <a:off x="127530" y="623993"/>
            <a:ext cx="8817571" cy="646331"/>
          </a:xfrm>
          <a:prstGeom prst="rect">
            <a:avLst/>
          </a:prstGeom>
        </p:spPr>
        <p:txBody>
          <a:bodyPr wrap="square">
            <a:spAutoFit/>
          </a:bodyPr>
          <a:lstStyle/>
          <a:p>
            <a:r>
              <a:rPr lang="en-US" dirty="0"/>
              <a:t>Summary of estimated impacts of observed climate </a:t>
            </a:r>
            <a:r>
              <a:rPr lang="en-US" dirty="0" smtClean="0"/>
              <a:t>changes on </a:t>
            </a:r>
            <a:r>
              <a:rPr lang="en-US" dirty="0"/>
              <a:t>yields over 1960-2013 for four major crops in temperate and tropical </a:t>
            </a:r>
            <a:r>
              <a:rPr lang="en-US" dirty="0" smtClean="0"/>
              <a:t>regions.</a:t>
            </a:r>
            <a:endParaRPr lang="en-US" dirty="0"/>
          </a:p>
        </p:txBody>
      </p:sp>
    </p:spTree>
    <p:extLst>
      <p:ext uri="{BB962C8B-B14F-4D97-AF65-F5344CB8AC3E}">
        <p14:creationId xmlns:p14="http://schemas.microsoft.com/office/powerpoint/2010/main" xmlns="" val="6308630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p:cNvSpPr>
            <a:spLocks noGrp="1"/>
          </p:cNvSpPr>
          <p:nvPr>
            <p:ph type="sldNum" sz="quarter" idx="12"/>
          </p:nvPr>
        </p:nvSpPr>
        <p:spPr/>
        <p:txBody>
          <a:bodyPr/>
          <a:lstStyle/>
          <a:p>
            <a:fld id="{DC29922B-BC93-40C9-B9C3-A22D80B78BCE}" type="slidenum">
              <a:rPr lang="pt-BR" smtClean="0">
                <a:solidFill>
                  <a:schemeClr val="tx2">
                    <a:lumMod val="50000"/>
                  </a:schemeClr>
                </a:solidFill>
              </a:rPr>
              <a:pPr/>
              <a:t>3</a:t>
            </a:fld>
            <a:endParaRPr lang="pt-BR">
              <a:solidFill>
                <a:schemeClr val="tx2">
                  <a:lumMod val="50000"/>
                </a:schemeClr>
              </a:solidFill>
            </a:endParaRPr>
          </a:p>
        </p:txBody>
      </p:sp>
      <p:sp>
        <p:nvSpPr>
          <p:cNvPr id="6" name="Retângulo 5"/>
          <p:cNvSpPr/>
          <p:nvPr/>
        </p:nvSpPr>
        <p:spPr>
          <a:xfrm>
            <a:off x="214603" y="959353"/>
            <a:ext cx="1709699" cy="369332"/>
          </a:xfrm>
          <a:prstGeom prst="rect">
            <a:avLst/>
          </a:prstGeom>
        </p:spPr>
        <p:txBody>
          <a:bodyPr wrap="none">
            <a:spAutoFit/>
          </a:bodyPr>
          <a:lstStyle/>
          <a:p>
            <a:r>
              <a:rPr lang="pt-BR" b="1" i="1" dirty="0"/>
              <a:t>B.1 </a:t>
            </a:r>
            <a:r>
              <a:rPr lang="pt-BR" b="1" i="1" dirty="0" err="1"/>
              <a:t>Atmosphere</a:t>
            </a:r>
            <a:endParaRPr lang="pt-BR" dirty="0"/>
          </a:p>
        </p:txBody>
      </p:sp>
      <p:pic>
        <p:nvPicPr>
          <p:cNvPr id="9"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67577" y="1338420"/>
            <a:ext cx="6842668" cy="430046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Retângulo de cantos arredondados 3"/>
          <p:cNvSpPr/>
          <p:nvPr/>
        </p:nvSpPr>
        <p:spPr>
          <a:xfrm>
            <a:off x="144786" y="1994600"/>
            <a:ext cx="1779516" cy="211374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n-US" sz="2400" dirty="0" smtClean="0"/>
              <a:t>Warming in the climate system is unequivocal </a:t>
            </a:r>
            <a:endParaRPr lang="pt-BR" sz="2400" dirty="0"/>
          </a:p>
        </p:txBody>
      </p:sp>
      <p:sp>
        <p:nvSpPr>
          <p:cNvPr id="16"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17"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18"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19"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6093296"/>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tângulo 4"/>
          <p:cNvSpPr/>
          <p:nvPr/>
        </p:nvSpPr>
        <p:spPr>
          <a:xfrm>
            <a:off x="8093413" y="2026612"/>
            <a:ext cx="738664" cy="3202588"/>
          </a:xfrm>
          <a:prstGeom prst="rect">
            <a:avLst/>
          </a:prstGeom>
        </p:spPr>
        <p:txBody>
          <a:bodyPr vert="vert270" wrap="square">
            <a:spAutoFit/>
          </a:bodyPr>
          <a:lstStyle/>
          <a:p>
            <a:endParaRPr lang="pt-BR" dirty="0">
              <a:latin typeface="DejaVu Sans Condensed" panose="020B0606030804020204" pitchFamily="34" charset="0"/>
              <a:ea typeface="DejaVu Sans Condensed" panose="020B0606030804020204" pitchFamily="34" charset="0"/>
              <a:cs typeface="DejaVu Sans Condensed" panose="020B0606030804020204" pitchFamily="34" charset="0"/>
            </a:endParaRPr>
          </a:p>
          <a:p>
            <a:r>
              <a:rPr lang="pt-BR" dirty="0">
                <a:latin typeface="DejaVu Sans Condensed" panose="020B0606030804020204" pitchFamily="34" charset="0"/>
                <a:ea typeface="DejaVu Sans Condensed" panose="020B0606030804020204" pitchFamily="34" charset="0"/>
                <a:cs typeface="DejaVu Sans Condensed" panose="020B0606030804020204" pitchFamily="34" charset="0"/>
              </a:rPr>
              <a:t>(IPCC 2013, Fig. SPM.1b) </a:t>
            </a:r>
          </a:p>
        </p:txBody>
      </p:sp>
      <p:sp>
        <p:nvSpPr>
          <p:cNvPr id="2" name="Retângulo 1"/>
          <p:cNvSpPr/>
          <p:nvPr/>
        </p:nvSpPr>
        <p:spPr>
          <a:xfrm>
            <a:off x="143795" y="5770130"/>
            <a:ext cx="8819702" cy="646331"/>
          </a:xfrm>
          <a:prstGeom prst="rect">
            <a:avLst/>
          </a:prstGeom>
        </p:spPr>
        <p:txBody>
          <a:bodyPr wrap="square">
            <a:spAutoFit/>
          </a:bodyPr>
          <a:lstStyle/>
          <a:p>
            <a:pPr algn="just"/>
            <a:r>
              <a:rPr lang="en-US" b="1" dirty="0"/>
              <a:t>Figure </a:t>
            </a:r>
            <a:r>
              <a:rPr lang="en-US" b="1" dirty="0" smtClean="0"/>
              <a:t>SPM.1 </a:t>
            </a:r>
            <a:r>
              <a:rPr lang="en-US" dirty="0" smtClean="0"/>
              <a:t>(b</a:t>
            </a:r>
            <a:r>
              <a:rPr lang="en-US" dirty="0"/>
              <a:t>) Map of the observed surface temperature change from 1901 to 2012 derived from temperature trends determined by linear regression from one dataset </a:t>
            </a:r>
            <a:endParaRPr lang="pt-BR" dirty="0"/>
          </a:p>
        </p:txBody>
      </p:sp>
    </p:spTree>
    <p:extLst>
      <p:ext uri="{BB962C8B-B14F-4D97-AF65-F5344CB8AC3E}">
        <p14:creationId xmlns:p14="http://schemas.microsoft.com/office/powerpoint/2010/main" xmlns="" val="30260326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034" y="170392"/>
            <a:ext cx="8985245" cy="923330"/>
          </a:xfrm>
          <a:prstGeom prst="rect">
            <a:avLst/>
          </a:prstGeom>
        </p:spPr>
        <p:txBody>
          <a:bodyPr wrap="square">
            <a:spAutoFit/>
          </a:bodyPr>
          <a:lstStyle/>
          <a:p>
            <a:r>
              <a:rPr lang="en-US" dirty="0" smtClean="0"/>
              <a:t>Central </a:t>
            </a:r>
            <a:r>
              <a:rPr lang="en-US" dirty="0"/>
              <a:t>and South America could see increased risks to human health, problems with water availability in some regions, and flooding and landslides due to extreme precipitation in others, and decreased food production and quality. </a:t>
            </a:r>
          </a:p>
        </p:txBody>
      </p:sp>
      <p:pic>
        <p:nvPicPr>
          <p:cNvPr id="3" name="Picture 2"/>
          <p:cNvPicPr>
            <a:picLocks noChangeAspect="1"/>
          </p:cNvPicPr>
          <p:nvPr/>
        </p:nvPicPr>
        <p:blipFill>
          <a:blip r:embed="rId2" cstate="print"/>
          <a:stretch>
            <a:fillRect/>
          </a:stretch>
        </p:blipFill>
        <p:spPr>
          <a:xfrm>
            <a:off x="0" y="2930808"/>
            <a:ext cx="9144000" cy="2048334"/>
          </a:xfrm>
          <a:prstGeom prst="rect">
            <a:avLst/>
          </a:prstGeom>
        </p:spPr>
      </p:pic>
      <p:pic>
        <p:nvPicPr>
          <p:cNvPr id="4" name="Picture 3"/>
          <p:cNvPicPr>
            <a:picLocks noChangeAspect="1"/>
          </p:cNvPicPr>
          <p:nvPr/>
        </p:nvPicPr>
        <p:blipFill>
          <a:blip r:embed="rId3" cstate="print"/>
          <a:stretch>
            <a:fillRect/>
          </a:stretch>
        </p:blipFill>
        <p:spPr>
          <a:xfrm>
            <a:off x="79380" y="5223245"/>
            <a:ext cx="9144000" cy="1213979"/>
          </a:xfrm>
          <a:prstGeom prst="rect">
            <a:avLst/>
          </a:prstGeom>
        </p:spPr>
      </p:pic>
      <p:pic>
        <p:nvPicPr>
          <p:cNvPr id="6" name="Picture 5"/>
          <p:cNvPicPr>
            <a:picLocks noChangeAspect="1"/>
          </p:cNvPicPr>
          <p:nvPr/>
        </p:nvPicPr>
        <p:blipFill>
          <a:blip r:embed="rId4" cstate="print"/>
          <a:stretch>
            <a:fillRect/>
          </a:stretch>
        </p:blipFill>
        <p:spPr>
          <a:xfrm>
            <a:off x="34014" y="1390599"/>
            <a:ext cx="9144000" cy="1152605"/>
          </a:xfrm>
          <a:prstGeom prst="rect">
            <a:avLst/>
          </a:prstGeom>
        </p:spPr>
      </p:pic>
    </p:spTree>
    <p:extLst>
      <p:ext uri="{BB962C8B-B14F-4D97-AF65-F5344CB8AC3E}">
        <p14:creationId xmlns:p14="http://schemas.microsoft.com/office/powerpoint/2010/main" xmlns="" val="69138781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Rectangle 143"/>
          <p:cNvSpPr/>
          <p:nvPr/>
        </p:nvSpPr>
        <p:spPr>
          <a:xfrm>
            <a:off x="0" y="0"/>
            <a:ext cx="9144000" cy="9286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92" name="Rectangle 91"/>
          <p:cNvSpPr/>
          <p:nvPr/>
        </p:nvSpPr>
        <p:spPr>
          <a:xfrm>
            <a:off x="0" y="6765131"/>
            <a:ext cx="9144000" cy="92869"/>
          </a:xfrm>
          <a:prstGeom prst="rect">
            <a:avLst/>
          </a:pr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1" y="138517"/>
            <a:ext cx="8969653" cy="923330"/>
          </a:xfrm>
          <a:prstGeom prst="rect">
            <a:avLst/>
          </a:prstGeom>
        </p:spPr>
        <p:txBody>
          <a:bodyPr wrap="square">
            <a:spAutoFit/>
          </a:bodyPr>
          <a:lstStyle/>
          <a:p>
            <a:r>
              <a:rPr lang="en-US" dirty="0"/>
              <a:t> Summary of observed changes in climate and other environmental factors in representative regions </a:t>
            </a:r>
            <a:r>
              <a:rPr lang="en-US" dirty="0" smtClean="0"/>
              <a:t>of CA </a:t>
            </a:r>
            <a:r>
              <a:rPr lang="en-US" dirty="0"/>
              <a:t>and SA. The boundaries of the regions in the map are conceptual (neither geographic nor political precision).</a:t>
            </a:r>
          </a:p>
        </p:txBody>
      </p:sp>
      <p:pic>
        <p:nvPicPr>
          <p:cNvPr id="4" name="Picture 3"/>
          <p:cNvPicPr>
            <a:picLocks noChangeAspect="1"/>
          </p:cNvPicPr>
          <p:nvPr/>
        </p:nvPicPr>
        <p:blipFill>
          <a:blip r:embed="rId3" cstate="print"/>
          <a:stretch>
            <a:fillRect/>
          </a:stretch>
        </p:blipFill>
        <p:spPr>
          <a:xfrm>
            <a:off x="91428" y="965662"/>
            <a:ext cx="8878224" cy="5630432"/>
          </a:xfrm>
          <a:prstGeom prst="rect">
            <a:avLst/>
          </a:prstGeom>
        </p:spPr>
      </p:pic>
      <p:grpSp>
        <p:nvGrpSpPr>
          <p:cNvPr id="49" name="Group 48"/>
          <p:cNvGrpSpPr/>
          <p:nvPr/>
        </p:nvGrpSpPr>
        <p:grpSpPr>
          <a:xfrm>
            <a:off x="6859605" y="6240240"/>
            <a:ext cx="2077348" cy="423894"/>
            <a:chOff x="6575425" y="4506095"/>
            <a:chExt cx="2236788" cy="456429"/>
          </a:xfrm>
          <a:solidFill>
            <a:srgbClr val="3E6CA4"/>
          </a:solidFill>
        </p:grpSpPr>
        <p:sp>
          <p:nvSpPr>
            <p:cNvPr id="50" name="Rectangle 5"/>
            <p:cNvSpPr>
              <a:spLocks noChangeArrowheads="1"/>
            </p:cNvSpPr>
            <p:nvPr/>
          </p:nvSpPr>
          <p:spPr bwMode="auto">
            <a:xfrm>
              <a:off x="6575425" y="4891650"/>
              <a:ext cx="8505" cy="5669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1" name="Freeform 6"/>
            <p:cNvSpPr>
              <a:spLocks/>
            </p:cNvSpPr>
            <p:nvPr/>
          </p:nvSpPr>
          <p:spPr bwMode="auto">
            <a:xfrm>
              <a:off x="6606610" y="4891650"/>
              <a:ext cx="38272" cy="56699"/>
            </a:xfrm>
            <a:custGeom>
              <a:avLst/>
              <a:gdLst>
                <a:gd name="T0" fmla="*/ 0 w 27"/>
                <a:gd name="T1" fmla="*/ 0 h 40"/>
                <a:gd name="T2" fmla="*/ 6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2" name="Freeform 7"/>
            <p:cNvSpPr>
              <a:spLocks/>
            </p:cNvSpPr>
            <p:nvPr/>
          </p:nvSpPr>
          <p:spPr bwMode="auto">
            <a:xfrm>
              <a:off x="6663309" y="4891650"/>
              <a:ext cx="32603" cy="56699"/>
            </a:xfrm>
            <a:custGeom>
              <a:avLst/>
              <a:gdLst>
                <a:gd name="T0" fmla="*/ 9 w 23"/>
                <a:gd name="T1" fmla="*/ 5 h 40"/>
                <a:gd name="T2" fmla="*/ 0 w 23"/>
                <a:gd name="T3" fmla="*/ 5 h 40"/>
                <a:gd name="T4" fmla="*/ 0 w 23"/>
                <a:gd name="T5" fmla="*/ 0 h 40"/>
                <a:gd name="T6" fmla="*/ 23 w 23"/>
                <a:gd name="T7" fmla="*/ 0 h 40"/>
                <a:gd name="T8" fmla="*/ 23 w 23"/>
                <a:gd name="T9" fmla="*/ 5 h 40"/>
                <a:gd name="T10" fmla="*/ 15 w 23"/>
                <a:gd name="T11" fmla="*/ 5 h 40"/>
                <a:gd name="T12" fmla="*/ 15 w 23"/>
                <a:gd name="T13" fmla="*/ 40 h 40"/>
                <a:gd name="T14" fmla="*/ 9 w 23"/>
                <a:gd name="T15" fmla="*/ 40 h 40"/>
                <a:gd name="T16" fmla="*/ 9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9" y="5"/>
                  </a:moveTo>
                  <a:lnTo>
                    <a:pt x="0" y="5"/>
                  </a:lnTo>
                  <a:lnTo>
                    <a:pt x="0" y="0"/>
                  </a:lnTo>
                  <a:lnTo>
                    <a:pt x="23" y="0"/>
                  </a:lnTo>
                  <a:lnTo>
                    <a:pt x="23" y="5"/>
                  </a:lnTo>
                  <a:lnTo>
                    <a:pt x="15" y="5"/>
                  </a:lnTo>
                  <a:lnTo>
                    <a:pt x="15" y="40"/>
                  </a:lnTo>
                  <a:lnTo>
                    <a:pt x="9" y="40"/>
                  </a:lnTo>
                  <a:lnTo>
                    <a:pt x="9" y="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3" name="Freeform 8"/>
            <p:cNvSpPr>
              <a:spLocks/>
            </p:cNvSpPr>
            <p:nvPr/>
          </p:nvSpPr>
          <p:spPr bwMode="auto">
            <a:xfrm>
              <a:off x="6715755" y="4891650"/>
              <a:ext cx="26933" cy="56699"/>
            </a:xfrm>
            <a:custGeom>
              <a:avLst/>
              <a:gdLst>
                <a:gd name="T0" fmla="*/ 0 w 19"/>
                <a:gd name="T1" fmla="*/ 0 h 40"/>
                <a:gd name="T2" fmla="*/ 19 w 19"/>
                <a:gd name="T3" fmla="*/ 0 h 40"/>
                <a:gd name="T4" fmla="*/ 19 w 19"/>
                <a:gd name="T5" fmla="*/ 5 h 40"/>
                <a:gd name="T6" fmla="*/ 5 w 19"/>
                <a:gd name="T7" fmla="*/ 5 h 40"/>
                <a:gd name="T8" fmla="*/ 5 w 19"/>
                <a:gd name="T9" fmla="*/ 18 h 40"/>
                <a:gd name="T10" fmla="*/ 17 w 19"/>
                <a:gd name="T11" fmla="*/ 18 h 40"/>
                <a:gd name="T12" fmla="*/ 17 w 19"/>
                <a:gd name="T13" fmla="*/ 22 h 40"/>
                <a:gd name="T14" fmla="*/ 5 w 19"/>
                <a:gd name="T15" fmla="*/ 22 h 40"/>
                <a:gd name="T16" fmla="*/ 5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5" y="5"/>
                  </a:lnTo>
                  <a:lnTo>
                    <a:pt x="5" y="18"/>
                  </a:lnTo>
                  <a:lnTo>
                    <a:pt x="17" y="18"/>
                  </a:lnTo>
                  <a:lnTo>
                    <a:pt x="17" y="22"/>
                  </a:lnTo>
                  <a:lnTo>
                    <a:pt x="5" y="22"/>
                  </a:lnTo>
                  <a:lnTo>
                    <a:pt x="5" y="35"/>
                  </a:lnTo>
                  <a:lnTo>
                    <a:pt x="19" y="35"/>
                  </a:lnTo>
                  <a:lnTo>
                    <a:pt x="19"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4" name="Freeform 9"/>
            <p:cNvSpPr>
              <a:spLocks noEditPoints="1"/>
            </p:cNvSpPr>
            <p:nvPr/>
          </p:nvSpPr>
          <p:spPr bwMode="auto">
            <a:xfrm>
              <a:off x="6765368" y="4891650"/>
              <a:ext cx="32603" cy="56699"/>
            </a:xfrm>
            <a:custGeom>
              <a:avLst/>
              <a:gdLst>
                <a:gd name="T0" fmla="*/ 0 w 16"/>
                <a:gd name="T1" fmla="*/ 0 h 27"/>
                <a:gd name="T2" fmla="*/ 7 w 16"/>
                <a:gd name="T3" fmla="*/ 0 h 27"/>
                <a:gd name="T4" fmla="*/ 12 w 16"/>
                <a:gd name="T5" fmla="*/ 2 h 27"/>
                <a:gd name="T6" fmla="*/ 14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9" y="0"/>
                    <a:pt x="11" y="1"/>
                    <a:pt x="12" y="2"/>
                  </a:cubicBezTo>
                  <a:cubicBezTo>
                    <a:pt x="14" y="3"/>
                    <a:pt x="14" y="5"/>
                    <a:pt x="14" y="7"/>
                  </a:cubicBezTo>
                  <a:cubicBezTo>
                    <a:pt x="14" y="10"/>
                    <a:pt x="13" y="13"/>
                    <a:pt x="9" y="14"/>
                  </a:cubicBezTo>
                  <a:cubicBezTo>
                    <a:pt x="9" y="14"/>
                    <a:pt x="9" y="14"/>
                    <a:pt x="9" y="14"/>
                  </a:cubicBezTo>
                  <a:cubicBezTo>
                    <a:pt x="11" y="14"/>
                    <a:pt x="11"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9" y="12"/>
                    <a:pt x="11" y="10"/>
                    <a:pt x="11" y="7"/>
                  </a:cubicBezTo>
                  <a:cubicBezTo>
                    <a:pt x="11" y="4"/>
                    <a:pt x="9" y="3"/>
                    <a:pt x="6" y="3"/>
                  </a:cubicBezTo>
                  <a:cubicBezTo>
                    <a:pt x="3" y="3"/>
                    <a:pt x="3" y="3"/>
                    <a:pt x="3" y="3"/>
                  </a:cubicBezTo>
                  <a:lnTo>
                    <a:pt x="3" y="1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5" name="Freeform 10"/>
            <p:cNvSpPr>
              <a:spLocks/>
            </p:cNvSpPr>
            <p:nvPr/>
          </p:nvSpPr>
          <p:spPr bwMode="auto">
            <a:xfrm>
              <a:off x="6814979" y="4891650"/>
              <a:ext cx="39690" cy="58116"/>
            </a:xfrm>
            <a:custGeom>
              <a:avLst/>
              <a:gdLst>
                <a:gd name="T0" fmla="*/ 19 w 19"/>
                <a:gd name="T1" fmla="*/ 26 h 28"/>
                <a:gd name="T2" fmla="*/ 12 w 19"/>
                <a:gd name="T3" fmla="*/ 28 h 28"/>
                <a:gd name="T4" fmla="*/ 0 w 19"/>
                <a:gd name="T5" fmla="*/ 14 h 28"/>
                <a:gd name="T6" fmla="*/ 12 w 19"/>
                <a:gd name="T7" fmla="*/ 0 h 28"/>
                <a:gd name="T8" fmla="*/ 19 w 19"/>
                <a:gd name="T9" fmla="*/ 1 h 28"/>
                <a:gd name="T10" fmla="*/ 19 w 19"/>
                <a:gd name="T11" fmla="*/ 4 h 28"/>
                <a:gd name="T12" fmla="*/ 12 w 19"/>
                <a:gd name="T13" fmla="*/ 3 h 28"/>
                <a:gd name="T14" fmla="*/ 4 w 19"/>
                <a:gd name="T15" fmla="*/ 13 h 28"/>
                <a:gd name="T16" fmla="*/ 12 w 19"/>
                <a:gd name="T17" fmla="*/ 25 h 28"/>
                <a:gd name="T18" fmla="*/ 16 w 19"/>
                <a:gd name="T19" fmla="*/ 24 h 28"/>
                <a:gd name="T20" fmla="*/ 16 w 19"/>
                <a:gd name="T21" fmla="*/ 15 h 28"/>
                <a:gd name="T22" fmla="*/ 11 w 19"/>
                <a:gd name="T23" fmla="*/ 15 h 28"/>
                <a:gd name="T24" fmla="*/ 11 w 19"/>
                <a:gd name="T25" fmla="*/ 12 h 28"/>
                <a:gd name="T26" fmla="*/ 19 w 19"/>
                <a:gd name="T27" fmla="*/ 12 h 28"/>
                <a:gd name="T28" fmla="*/ 19 w 19"/>
                <a:gd name="T29"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8">
                  <a:moveTo>
                    <a:pt x="19" y="26"/>
                  </a:moveTo>
                  <a:cubicBezTo>
                    <a:pt x="18" y="27"/>
                    <a:pt x="15" y="28"/>
                    <a:pt x="12" y="28"/>
                  </a:cubicBezTo>
                  <a:cubicBezTo>
                    <a:pt x="4" y="28"/>
                    <a:pt x="0" y="21"/>
                    <a:pt x="0" y="14"/>
                  </a:cubicBezTo>
                  <a:cubicBezTo>
                    <a:pt x="0" y="5"/>
                    <a:pt x="5" y="0"/>
                    <a:pt x="12" y="0"/>
                  </a:cubicBezTo>
                  <a:cubicBezTo>
                    <a:pt x="15" y="0"/>
                    <a:pt x="17" y="0"/>
                    <a:pt x="19" y="1"/>
                  </a:cubicBezTo>
                  <a:cubicBezTo>
                    <a:pt x="19" y="4"/>
                    <a:pt x="19" y="4"/>
                    <a:pt x="19" y="4"/>
                  </a:cubicBezTo>
                  <a:cubicBezTo>
                    <a:pt x="16" y="3"/>
                    <a:pt x="14" y="3"/>
                    <a:pt x="12" y="3"/>
                  </a:cubicBezTo>
                  <a:cubicBezTo>
                    <a:pt x="8" y="3"/>
                    <a:pt x="4" y="6"/>
                    <a:pt x="4" y="13"/>
                  </a:cubicBezTo>
                  <a:cubicBezTo>
                    <a:pt x="4" y="20"/>
                    <a:pt x="7" y="25"/>
                    <a:pt x="12" y="25"/>
                  </a:cubicBezTo>
                  <a:cubicBezTo>
                    <a:pt x="14" y="25"/>
                    <a:pt x="15" y="24"/>
                    <a:pt x="16" y="24"/>
                  </a:cubicBezTo>
                  <a:cubicBezTo>
                    <a:pt x="16" y="15"/>
                    <a:pt x="16" y="15"/>
                    <a:pt x="16" y="15"/>
                  </a:cubicBezTo>
                  <a:cubicBezTo>
                    <a:pt x="11" y="15"/>
                    <a:pt x="11" y="15"/>
                    <a:pt x="11" y="15"/>
                  </a:cubicBezTo>
                  <a:cubicBezTo>
                    <a:pt x="11" y="12"/>
                    <a:pt x="11" y="12"/>
                    <a:pt x="11" y="12"/>
                  </a:cubicBezTo>
                  <a:cubicBezTo>
                    <a:pt x="19" y="12"/>
                    <a:pt x="19" y="12"/>
                    <a:pt x="19" y="12"/>
                  </a:cubicBezTo>
                  <a:lnTo>
                    <a:pt x="19"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6" name="Freeform 11"/>
            <p:cNvSpPr>
              <a:spLocks noEditPoints="1"/>
            </p:cNvSpPr>
            <p:nvPr/>
          </p:nvSpPr>
          <p:spPr bwMode="auto">
            <a:xfrm>
              <a:off x="6875931" y="4891650"/>
              <a:ext cx="41107" cy="58116"/>
            </a:xfrm>
            <a:custGeom>
              <a:avLst/>
              <a:gdLst>
                <a:gd name="T0" fmla="*/ 11 w 20"/>
                <a:gd name="T1" fmla="*/ 0 h 28"/>
                <a:gd name="T2" fmla="*/ 20 w 20"/>
                <a:gd name="T3" fmla="*/ 13 h 28"/>
                <a:gd name="T4" fmla="*/ 10 w 20"/>
                <a:gd name="T5" fmla="*/ 28 h 28"/>
                <a:gd name="T6" fmla="*/ 0 w 20"/>
                <a:gd name="T7" fmla="*/ 14 h 28"/>
                <a:gd name="T8" fmla="*/ 11 w 20"/>
                <a:gd name="T9" fmla="*/ 0 h 28"/>
                <a:gd name="T10" fmla="*/ 10 w 20"/>
                <a:gd name="T11" fmla="*/ 25 h 28"/>
                <a:gd name="T12" fmla="*/ 17 w 20"/>
                <a:gd name="T13" fmla="*/ 13 h 28"/>
                <a:gd name="T14" fmla="*/ 11 w 20"/>
                <a:gd name="T15" fmla="*/ 3 h 28"/>
                <a:gd name="T16" fmla="*/ 4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1" y="0"/>
                  </a:moveTo>
                  <a:cubicBezTo>
                    <a:pt x="17" y="0"/>
                    <a:pt x="20" y="5"/>
                    <a:pt x="20" y="13"/>
                  </a:cubicBezTo>
                  <a:cubicBezTo>
                    <a:pt x="20" y="23"/>
                    <a:pt x="17" y="28"/>
                    <a:pt x="10" y="28"/>
                  </a:cubicBezTo>
                  <a:cubicBezTo>
                    <a:pt x="4" y="28"/>
                    <a:pt x="0" y="22"/>
                    <a:pt x="0" y="14"/>
                  </a:cubicBezTo>
                  <a:cubicBezTo>
                    <a:pt x="0" y="5"/>
                    <a:pt x="4" y="0"/>
                    <a:pt x="11" y="0"/>
                  </a:cubicBezTo>
                  <a:close/>
                  <a:moveTo>
                    <a:pt x="10" y="25"/>
                  </a:moveTo>
                  <a:cubicBezTo>
                    <a:pt x="14" y="25"/>
                    <a:pt x="17" y="22"/>
                    <a:pt x="17" y="13"/>
                  </a:cubicBezTo>
                  <a:cubicBezTo>
                    <a:pt x="17" y="8"/>
                    <a:pt x="15" y="3"/>
                    <a:pt x="11" y="3"/>
                  </a:cubicBezTo>
                  <a:cubicBezTo>
                    <a:pt x="7" y="3"/>
                    <a:pt x="4" y="6"/>
                    <a:pt x="4" y="14"/>
                  </a:cubicBezTo>
                  <a:cubicBezTo>
                    <a:pt x="4" y="19"/>
                    <a:pt x="6" y="25"/>
                    <a:pt x="10" y="25"/>
                  </a:cubicBez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7" name="Freeform 12"/>
            <p:cNvSpPr>
              <a:spLocks/>
            </p:cNvSpPr>
            <p:nvPr/>
          </p:nvSpPr>
          <p:spPr bwMode="auto">
            <a:xfrm>
              <a:off x="6931213" y="4891650"/>
              <a:ext cx="43942" cy="56699"/>
            </a:xfrm>
            <a:custGeom>
              <a:avLst/>
              <a:gdLst>
                <a:gd name="T0" fmla="*/ 0 w 31"/>
                <a:gd name="T1" fmla="*/ 0 h 40"/>
                <a:gd name="T2" fmla="*/ 6 w 31"/>
                <a:gd name="T3" fmla="*/ 0 h 40"/>
                <a:gd name="T4" fmla="*/ 15 w 31"/>
                <a:gd name="T5" fmla="*/ 33 h 40"/>
                <a:gd name="T6" fmla="*/ 16 w 31"/>
                <a:gd name="T7" fmla="*/ 33 h 40"/>
                <a:gd name="T8" fmla="*/ 25 w 31"/>
                <a:gd name="T9" fmla="*/ 0 h 40"/>
                <a:gd name="T10" fmla="*/ 31 w 31"/>
                <a:gd name="T11" fmla="*/ 0 h 40"/>
                <a:gd name="T12" fmla="*/ 18 w 31"/>
                <a:gd name="T13" fmla="*/ 40 h 40"/>
                <a:gd name="T14" fmla="*/ 13 w 31"/>
                <a:gd name="T15" fmla="*/ 40 h 40"/>
                <a:gd name="T16" fmla="*/ 0 w 31"/>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40">
                  <a:moveTo>
                    <a:pt x="0" y="0"/>
                  </a:moveTo>
                  <a:lnTo>
                    <a:pt x="6" y="0"/>
                  </a:lnTo>
                  <a:lnTo>
                    <a:pt x="15" y="33"/>
                  </a:lnTo>
                  <a:lnTo>
                    <a:pt x="16" y="33"/>
                  </a:lnTo>
                  <a:lnTo>
                    <a:pt x="25" y="0"/>
                  </a:lnTo>
                  <a:lnTo>
                    <a:pt x="31" y="0"/>
                  </a:lnTo>
                  <a:lnTo>
                    <a:pt x="18" y="40"/>
                  </a:lnTo>
                  <a:lnTo>
                    <a:pt x="13"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8" name="Freeform 13"/>
            <p:cNvSpPr>
              <a:spLocks/>
            </p:cNvSpPr>
            <p:nvPr/>
          </p:nvSpPr>
          <p:spPr bwMode="auto">
            <a:xfrm>
              <a:off x="6992165" y="4891650"/>
              <a:ext cx="28350" cy="56699"/>
            </a:xfrm>
            <a:custGeom>
              <a:avLst/>
              <a:gdLst>
                <a:gd name="T0" fmla="*/ 0 w 20"/>
                <a:gd name="T1" fmla="*/ 0 h 40"/>
                <a:gd name="T2" fmla="*/ 19 w 20"/>
                <a:gd name="T3" fmla="*/ 0 h 40"/>
                <a:gd name="T4" fmla="*/ 19 w 20"/>
                <a:gd name="T5" fmla="*/ 5 h 40"/>
                <a:gd name="T6" fmla="*/ 5 w 20"/>
                <a:gd name="T7" fmla="*/ 5 h 40"/>
                <a:gd name="T8" fmla="*/ 5 w 20"/>
                <a:gd name="T9" fmla="*/ 18 h 40"/>
                <a:gd name="T10" fmla="*/ 19 w 20"/>
                <a:gd name="T11" fmla="*/ 18 h 40"/>
                <a:gd name="T12" fmla="*/ 19 w 20"/>
                <a:gd name="T13" fmla="*/ 22 h 40"/>
                <a:gd name="T14" fmla="*/ 5 w 20"/>
                <a:gd name="T15" fmla="*/ 22 h 40"/>
                <a:gd name="T16" fmla="*/ 5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5" y="5"/>
                  </a:lnTo>
                  <a:lnTo>
                    <a:pt x="5" y="18"/>
                  </a:lnTo>
                  <a:lnTo>
                    <a:pt x="19" y="18"/>
                  </a:lnTo>
                  <a:lnTo>
                    <a:pt x="19" y="22"/>
                  </a:lnTo>
                  <a:lnTo>
                    <a:pt x="5" y="22"/>
                  </a:lnTo>
                  <a:lnTo>
                    <a:pt x="5" y="35"/>
                  </a:lnTo>
                  <a:lnTo>
                    <a:pt x="20" y="35"/>
                  </a:lnTo>
                  <a:lnTo>
                    <a:pt x="20"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9" name="Freeform 14"/>
            <p:cNvSpPr>
              <a:spLocks noEditPoints="1"/>
            </p:cNvSpPr>
            <p:nvPr/>
          </p:nvSpPr>
          <p:spPr bwMode="auto">
            <a:xfrm>
              <a:off x="7041776" y="4891650"/>
              <a:ext cx="32603" cy="56699"/>
            </a:xfrm>
            <a:custGeom>
              <a:avLst/>
              <a:gdLst>
                <a:gd name="T0" fmla="*/ 0 w 16"/>
                <a:gd name="T1" fmla="*/ 0 h 27"/>
                <a:gd name="T2" fmla="*/ 7 w 16"/>
                <a:gd name="T3" fmla="*/ 0 h 27"/>
                <a:gd name="T4" fmla="*/ 13 w 16"/>
                <a:gd name="T5" fmla="*/ 2 h 27"/>
                <a:gd name="T6" fmla="*/ 15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10" y="0"/>
                    <a:pt x="11" y="1"/>
                    <a:pt x="13" y="2"/>
                  </a:cubicBezTo>
                  <a:cubicBezTo>
                    <a:pt x="14" y="3"/>
                    <a:pt x="15" y="5"/>
                    <a:pt x="15" y="7"/>
                  </a:cubicBezTo>
                  <a:cubicBezTo>
                    <a:pt x="15" y="10"/>
                    <a:pt x="13" y="13"/>
                    <a:pt x="9" y="14"/>
                  </a:cubicBezTo>
                  <a:cubicBezTo>
                    <a:pt x="9" y="14"/>
                    <a:pt x="9" y="14"/>
                    <a:pt x="9" y="14"/>
                  </a:cubicBezTo>
                  <a:cubicBezTo>
                    <a:pt x="11" y="14"/>
                    <a:pt x="12"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10" y="12"/>
                    <a:pt x="11" y="10"/>
                    <a:pt x="11" y="7"/>
                  </a:cubicBezTo>
                  <a:cubicBezTo>
                    <a:pt x="11" y="4"/>
                    <a:pt x="9" y="3"/>
                    <a:pt x="6" y="3"/>
                  </a:cubicBezTo>
                  <a:cubicBezTo>
                    <a:pt x="3" y="3"/>
                    <a:pt x="3" y="3"/>
                    <a:pt x="3" y="3"/>
                  </a:cubicBezTo>
                  <a:lnTo>
                    <a:pt x="3" y="1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0" name="Freeform 15"/>
            <p:cNvSpPr>
              <a:spLocks/>
            </p:cNvSpPr>
            <p:nvPr/>
          </p:nvSpPr>
          <p:spPr bwMode="auto">
            <a:xfrm>
              <a:off x="7092806" y="4891650"/>
              <a:ext cx="38272" cy="56699"/>
            </a:xfrm>
            <a:custGeom>
              <a:avLst/>
              <a:gdLst>
                <a:gd name="T0" fmla="*/ 0 w 27"/>
                <a:gd name="T1" fmla="*/ 0 h 40"/>
                <a:gd name="T2" fmla="*/ 8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8"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1" name="Freeform 16"/>
            <p:cNvSpPr>
              <a:spLocks/>
            </p:cNvSpPr>
            <p:nvPr/>
          </p:nvSpPr>
          <p:spPr bwMode="auto">
            <a:xfrm>
              <a:off x="7155175" y="4891650"/>
              <a:ext cx="51029" cy="56699"/>
            </a:xfrm>
            <a:custGeom>
              <a:avLst/>
              <a:gdLst>
                <a:gd name="T0" fmla="*/ 0 w 36"/>
                <a:gd name="T1" fmla="*/ 0 h 40"/>
                <a:gd name="T2" fmla="*/ 8 w 36"/>
                <a:gd name="T3" fmla="*/ 0 h 40"/>
                <a:gd name="T4" fmla="*/ 18 w 36"/>
                <a:gd name="T5" fmla="*/ 33 h 40"/>
                <a:gd name="T6" fmla="*/ 18 w 36"/>
                <a:gd name="T7" fmla="*/ 33 h 40"/>
                <a:gd name="T8" fmla="*/ 28 w 36"/>
                <a:gd name="T9" fmla="*/ 0 h 40"/>
                <a:gd name="T10" fmla="*/ 36 w 36"/>
                <a:gd name="T11" fmla="*/ 0 h 40"/>
                <a:gd name="T12" fmla="*/ 36 w 36"/>
                <a:gd name="T13" fmla="*/ 40 h 40"/>
                <a:gd name="T14" fmla="*/ 31 w 36"/>
                <a:gd name="T15" fmla="*/ 40 h 40"/>
                <a:gd name="T16" fmla="*/ 31 w 36"/>
                <a:gd name="T17" fmla="*/ 6 h 40"/>
                <a:gd name="T18" fmla="*/ 31 w 36"/>
                <a:gd name="T19" fmla="*/ 6 h 40"/>
                <a:gd name="T20" fmla="*/ 20 w 36"/>
                <a:gd name="T21" fmla="*/ 40 h 40"/>
                <a:gd name="T22" fmla="*/ 15 w 36"/>
                <a:gd name="T23" fmla="*/ 40 h 40"/>
                <a:gd name="T24" fmla="*/ 5 w 36"/>
                <a:gd name="T25" fmla="*/ 6 h 40"/>
                <a:gd name="T26" fmla="*/ 5 w 36"/>
                <a:gd name="T27" fmla="*/ 6 h 40"/>
                <a:gd name="T28" fmla="*/ 5 w 36"/>
                <a:gd name="T29" fmla="*/ 40 h 40"/>
                <a:gd name="T30" fmla="*/ 0 w 36"/>
                <a:gd name="T31" fmla="*/ 40 h 40"/>
                <a:gd name="T32" fmla="*/ 0 w 36"/>
                <a:gd name="T3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40">
                  <a:moveTo>
                    <a:pt x="0" y="0"/>
                  </a:moveTo>
                  <a:lnTo>
                    <a:pt x="8" y="0"/>
                  </a:lnTo>
                  <a:lnTo>
                    <a:pt x="18" y="33"/>
                  </a:lnTo>
                  <a:lnTo>
                    <a:pt x="18" y="33"/>
                  </a:lnTo>
                  <a:lnTo>
                    <a:pt x="28" y="0"/>
                  </a:lnTo>
                  <a:lnTo>
                    <a:pt x="36" y="0"/>
                  </a:lnTo>
                  <a:lnTo>
                    <a:pt x="36" y="40"/>
                  </a:lnTo>
                  <a:lnTo>
                    <a:pt x="31" y="40"/>
                  </a:lnTo>
                  <a:lnTo>
                    <a:pt x="31" y="6"/>
                  </a:lnTo>
                  <a:lnTo>
                    <a:pt x="31" y="6"/>
                  </a:lnTo>
                  <a:lnTo>
                    <a:pt x="20" y="40"/>
                  </a:lnTo>
                  <a:lnTo>
                    <a:pt x="15" y="40"/>
                  </a:lnTo>
                  <a:lnTo>
                    <a:pt x="5" y="6"/>
                  </a:lnTo>
                  <a:lnTo>
                    <a:pt x="5" y="6"/>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2" name="Freeform 17"/>
            <p:cNvSpPr>
              <a:spLocks/>
            </p:cNvSpPr>
            <p:nvPr/>
          </p:nvSpPr>
          <p:spPr bwMode="auto">
            <a:xfrm>
              <a:off x="7228884" y="4891650"/>
              <a:ext cx="28350" cy="56699"/>
            </a:xfrm>
            <a:custGeom>
              <a:avLst/>
              <a:gdLst>
                <a:gd name="T0" fmla="*/ 0 w 20"/>
                <a:gd name="T1" fmla="*/ 0 h 40"/>
                <a:gd name="T2" fmla="*/ 19 w 20"/>
                <a:gd name="T3" fmla="*/ 0 h 40"/>
                <a:gd name="T4" fmla="*/ 19 w 20"/>
                <a:gd name="T5" fmla="*/ 5 h 40"/>
                <a:gd name="T6" fmla="*/ 6 w 20"/>
                <a:gd name="T7" fmla="*/ 5 h 40"/>
                <a:gd name="T8" fmla="*/ 6 w 20"/>
                <a:gd name="T9" fmla="*/ 18 h 40"/>
                <a:gd name="T10" fmla="*/ 19 w 20"/>
                <a:gd name="T11" fmla="*/ 18 h 40"/>
                <a:gd name="T12" fmla="*/ 19 w 20"/>
                <a:gd name="T13" fmla="*/ 22 h 40"/>
                <a:gd name="T14" fmla="*/ 6 w 20"/>
                <a:gd name="T15" fmla="*/ 22 h 40"/>
                <a:gd name="T16" fmla="*/ 6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6" y="5"/>
                  </a:lnTo>
                  <a:lnTo>
                    <a:pt x="6" y="18"/>
                  </a:lnTo>
                  <a:lnTo>
                    <a:pt x="19" y="18"/>
                  </a:lnTo>
                  <a:lnTo>
                    <a:pt x="19" y="22"/>
                  </a:lnTo>
                  <a:lnTo>
                    <a:pt x="6" y="22"/>
                  </a:lnTo>
                  <a:lnTo>
                    <a:pt x="6" y="35"/>
                  </a:lnTo>
                  <a:lnTo>
                    <a:pt x="20" y="35"/>
                  </a:lnTo>
                  <a:lnTo>
                    <a:pt x="20"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3" name="Freeform 18"/>
            <p:cNvSpPr>
              <a:spLocks/>
            </p:cNvSpPr>
            <p:nvPr/>
          </p:nvSpPr>
          <p:spPr bwMode="auto">
            <a:xfrm>
              <a:off x="7278497" y="4891650"/>
              <a:ext cx="36855" cy="56699"/>
            </a:xfrm>
            <a:custGeom>
              <a:avLst/>
              <a:gdLst>
                <a:gd name="T0" fmla="*/ 0 w 26"/>
                <a:gd name="T1" fmla="*/ 0 h 40"/>
                <a:gd name="T2" fmla="*/ 6 w 26"/>
                <a:gd name="T3" fmla="*/ 0 h 40"/>
                <a:gd name="T4" fmla="*/ 20 w 26"/>
                <a:gd name="T5" fmla="*/ 34 h 40"/>
                <a:gd name="T6" fmla="*/ 20 w 26"/>
                <a:gd name="T7" fmla="*/ 34 h 40"/>
                <a:gd name="T8" fmla="*/ 20 w 26"/>
                <a:gd name="T9" fmla="*/ 0 h 40"/>
                <a:gd name="T10" fmla="*/ 26 w 26"/>
                <a:gd name="T11" fmla="*/ 0 h 40"/>
                <a:gd name="T12" fmla="*/ 26 w 26"/>
                <a:gd name="T13" fmla="*/ 40 h 40"/>
                <a:gd name="T14" fmla="*/ 19 w 26"/>
                <a:gd name="T15" fmla="*/ 40 h 40"/>
                <a:gd name="T16" fmla="*/ 4 w 26"/>
                <a:gd name="T17" fmla="*/ 8 h 40"/>
                <a:gd name="T18" fmla="*/ 4 w 26"/>
                <a:gd name="T19" fmla="*/ 8 h 40"/>
                <a:gd name="T20" fmla="*/ 4 w 26"/>
                <a:gd name="T21" fmla="*/ 40 h 40"/>
                <a:gd name="T22" fmla="*/ 0 w 26"/>
                <a:gd name="T23" fmla="*/ 40 h 40"/>
                <a:gd name="T24" fmla="*/ 0 w 26"/>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40">
                  <a:moveTo>
                    <a:pt x="0" y="0"/>
                  </a:moveTo>
                  <a:lnTo>
                    <a:pt x="6" y="0"/>
                  </a:lnTo>
                  <a:lnTo>
                    <a:pt x="20" y="34"/>
                  </a:lnTo>
                  <a:lnTo>
                    <a:pt x="20" y="34"/>
                  </a:lnTo>
                  <a:lnTo>
                    <a:pt x="20" y="0"/>
                  </a:lnTo>
                  <a:lnTo>
                    <a:pt x="26" y="0"/>
                  </a:lnTo>
                  <a:lnTo>
                    <a:pt x="26" y="40"/>
                  </a:lnTo>
                  <a:lnTo>
                    <a:pt x="19" y="40"/>
                  </a:lnTo>
                  <a:lnTo>
                    <a:pt x="4" y="8"/>
                  </a:lnTo>
                  <a:lnTo>
                    <a:pt x="4" y="8"/>
                  </a:lnTo>
                  <a:lnTo>
                    <a:pt x="4"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4" name="Freeform 19"/>
            <p:cNvSpPr>
              <a:spLocks/>
            </p:cNvSpPr>
            <p:nvPr/>
          </p:nvSpPr>
          <p:spPr bwMode="auto">
            <a:xfrm>
              <a:off x="7335196" y="4891650"/>
              <a:ext cx="32603" cy="56699"/>
            </a:xfrm>
            <a:custGeom>
              <a:avLst/>
              <a:gdLst>
                <a:gd name="T0" fmla="*/ 8 w 23"/>
                <a:gd name="T1" fmla="*/ 5 h 40"/>
                <a:gd name="T2" fmla="*/ 0 w 23"/>
                <a:gd name="T3" fmla="*/ 5 h 40"/>
                <a:gd name="T4" fmla="*/ 0 w 23"/>
                <a:gd name="T5" fmla="*/ 0 h 40"/>
                <a:gd name="T6" fmla="*/ 23 w 23"/>
                <a:gd name="T7" fmla="*/ 0 h 40"/>
                <a:gd name="T8" fmla="*/ 23 w 23"/>
                <a:gd name="T9" fmla="*/ 5 h 40"/>
                <a:gd name="T10" fmla="*/ 13 w 23"/>
                <a:gd name="T11" fmla="*/ 5 h 40"/>
                <a:gd name="T12" fmla="*/ 13 w 23"/>
                <a:gd name="T13" fmla="*/ 40 h 40"/>
                <a:gd name="T14" fmla="*/ 8 w 23"/>
                <a:gd name="T15" fmla="*/ 40 h 40"/>
                <a:gd name="T16" fmla="*/ 8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8" y="5"/>
                  </a:moveTo>
                  <a:lnTo>
                    <a:pt x="0" y="5"/>
                  </a:lnTo>
                  <a:lnTo>
                    <a:pt x="0" y="0"/>
                  </a:lnTo>
                  <a:lnTo>
                    <a:pt x="23" y="0"/>
                  </a:lnTo>
                  <a:lnTo>
                    <a:pt x="23" y="5"/>
                  </a:lnTo>
                  <a:lnTo>
                    <a:pt x="13" y="5"/>
                  </a:lnTo>
                  <a:lnTo>
                    <a:pt x="13" y="40"/>
                  </a:lnTo>
                  <a:lnTo>
                    <a:pt x="8" y="40"/>
                  </a:lnTo>
                  <a:lnTo>
                    <a:pt x="8" y="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5" name="Freeform 20"/>
            <p:cNvSpPr>
              <a:spLocks noEditPoints="1"/>
            </p:cNvSpPr>
            <p:nvPr/>
          </p:nvSpPr>
          <p:spPr bwMode="auto">
            <a:xfrm>
              <a:off x="7376302" y="4891650"/>
              <a:ext cx="45359" cy="56699"/>
            </a:xfrm>
            <a:custGeom>
              <a:avLst/>
              <a:gdLst>
                <a:gd name="T0" fmla="*/ 19 w 32"/>
                <a:gd name="T1" fmla="*/ 0 h 40"/>
                <a:gd name="T2" fmla="*/ 32 w 32"/>
                <a:gd name="T3" fmla="*/ 40 h 40"/>
                <a:gd name="T4" fmla="*/ 28 w 32"/>
                <a:gd name="T5" fmla="*/ 40 h 40"/>
                <a:gd name="T6" fmla="*/ 23 w 32"/>
                <a:gd name="T7" fmla="*/ 30 h 40"/>
                <a:gd name="T8" fmla="*/ 9 w 32"/>
                <a:gd name="T9" fmla="*/ 30 h 40"/>
                <a:gd name="T10" fmla="*/ 6 w 32"/>
                <a:gd name="T11" fmla="*/ 40 h 40"/>
                <a:gd name="T12" fmla="*/ 0 w 32"/>
                <a:gd name="T13" fmla="*/ 40 h 40"/>
                <a:gd name="T14" fmla="*/ 13 w 32"/>
                <a:gd name="T15" fmla="*/ 0 h 40"/>
                <a:gd name="T16" fmla="*/ 19 w 32"/>
                <a:gd name="T17" fmla="*/ 0 h 40"/>
                <a:gd name="T18" fmla="*/ 22 w 32"/>
                <a:gd name="T19" fmla="*/ 25 h 40"/>
                <a:gd name="T20" fmla="*/ 16 w 32"/>
                <a:gd name="T21" fmla="*/ 6 h 40"/>
                <a:gd name="T22" fmla="*/ 16 w 32"/>
                <a:gd name="T23" fmla="*/ 6 h 40"/>
                <a:gd name="T24" fmla="*/ 10 w 32"/>
                <a:gd name="T25" fmla="*/ 25 h 40"/>
                <a:gd name="T26" fmla="*/ 22 w 32"/>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40">
                  <a:moveTo>
                    <a:pt x="19" y="0"/>
                  </a:moveTo>
                  <a:lnTo>
                    <a:pt x="32" y="40"/>
                  </a:lnTo>
                  <a:lnTo>
                    <a:pt x="28" y="40"/>
                  </a:lnTo>
                  <a:lnTo>
                    <a:pt x="23" y="30"/>
                  </a:lnTo>
                  <a:lnTo>
                    <a:pt x="9" y="30"/>
                  </a:lnTo>
                  <a:lnTo>
                    <a:pt x="6" y="40"/>
                  </a:lnTo>
                  <a:lnTo>
                    <a:pt x="0" y="40"/>
                  </a:lnTo>
                  <a:lnTo>
                    <a:pt x="13" y="0"/>
                  </a:lnTo>
                  <a:lnTo>
                    <a:pt x="19" y="0"/>
                  </a:lnTo>
                  <a:close/>
                  <a:moveTo>
                    <a:pt x="22" y="25"/>
                  </a:moveTo>
                  <a:lnTo>
                    <a:pt x="16" y="6"/>
                  </a:lnTo>
                  <a:lnTo>
                    <a:pt x="16" y="6"/>
                  </a:lnTo>
                  <a:lnTo>
                    <a:pt x="10" y="25"/>
                  </a:lnTo>
                  <a:lnTo>
                    <a:pt x="22" y="2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6" name="Freeform 21"/>
            <p:cNvSpPr>
              <a:spLocks/>
            </p:cNvSpPr>
            <p:nvPr/>
          </p:nvSpPr>
          <p:spPr bwMode="auto">
            <a:xfrm>
              <a:off x="7440090"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7" name="Freeform 22"/>
            <p:cNvSpPr>
              <a:spLocks noEditPoints="1"/>
            </p:cNvSpPr>
            <p:nvPr/>
          </p:nvSpPr>
          <p:spPr bwMode="auto">
            <a:xfrm>
              <a:off x="7515216" y="4891650"/>
              <a:ext cx="29768" cy="56699"/>
            </a:xfrm>
            <a:custGeom>
              <a:avLst/>
              <a:gdLst>
                <a:gd name="T0" fmla="*/ 0 w 14"/>
                <a:gd name="T1" fmla="*/ 0 h 27"/>
                <a:gd name="T2" fmla="*/ 6 w 14"/>
                <a:gd name="T3" fmla="*/ 0 h 27"/>
                <a:gd name="T4" fmla="*/ 12 w 14"/>
                <a:gd name="T5" fmla="*/ 2 h 27"/>
                <a:gd name="T6" fmla="*/ 14 w 14"/>
                <a:gd name="T7" fmla="*/ 8 h 27"/>
                <a:gd name="T8" fmla="*/ 6 w 14"/>
                <a:gd name="T9" fmla="*/ 16 h 27"/>
                <a:gd name="T10" fmla="*/ 3 w 14"/>
                <a:gd name="T11" fmla="*/ 16 h 27"/>
                <a:gd name="T12" fmla="*/ 3 w 14"/>
                <a:gd name="T13" fmla="*/ 27 h 27"/>
                <a:gd name="T14" fmla="*/ 0 w 14"/>
                <a:gd name="T15" fmla="*/ 27 h 27"/>
                <a:gd name="T16" fmla="*/ 0 w 14"/>
                <a:gd name="T17" fmla="*/ 0 h 27"/>
                <a:gd name="T18" fmla="*/ 3 w 14"/>
                <a:gd name="T19" fmla="*/ 13 h 27"/>
                <a:gd name="T20" fmla="*/ 5 w 14"/>
                <a:gd name="T21" fmla="*/ 13 h 27"/>
                <a:gd name="T22" fmla="*/ 11 w 14"/>
                <a:gd name="T23" fmla="*/ 8 h 27"/>
                <a:gd name="T24" fmla="*/ 5 w 14"/>
                <a:gd name="T25" fmla="*/ 3 h 27"/>
                <a:gd name="T26" fmla="*/ 3 w 14"/>
                <a:gd name="T27" fmla="*/ 3 h 27"/>
                <a:gd name="T28" fmla="*/ 3 w 14"/>
                <a:gd name="T29"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7">
                  <a:moveTo>
                    <a:pt x="0" y="0"/>
                  </a:moveTo>
                  <a:cubicBezTo>
                    <a:pt x="6" y="0"/>
                    <a:pt x="6" y="0"/>
                    <a:pt x="6" y="0"/>
                  </a:cubicBezTo>
                  <a:cubicBezTo>
                    <a:pt x="9" y="0"/>
                    <a:pt x="11" y="1"/>
                    <a:pt x="12" y="2"/>
                  </a:cubicBezTo>
                  <a:cubicBezTo>
                    <a:pt x="14" y="4"/>
                    <a:pt x="14" y="5"/>
                    <a:pt x="14" y="8"/>
                  </a:cubicBezTo>
                  <a:cubicBezTo>
                    <a:pt x="14" y="13"/>
                    <a:pt x="11" y="16"/>
                    <a:pt x="6" y="16"/>
                  </a:cubicBezTo>
                  <a:cubicBezTo>
                    <a:pt x="3" y="16"/>
                    <a:pt x="3" y="16"/>
                    <a:pt x="3" y="16"/>
                  </a:cubicBezTo>
                  <a:cubicBezTo>
                    <a:pt x="3" y="27"/>
                    <a:pt x="3" y="27"/>
                    <a:pt x="3" y="27"/>
                  </a:cubicBezTo>
                  <a:cubicBezTo>
                    <a:pt x="0" y="27"/>
                    <a:pt x="0" y="27"/>
                    <a:pt x="0" y="27"/>
                  </a:cubicBezTo>
                  <a:lnTo>
                    <a:pt x="0" y="0"/>
                  </a:lnTo>
                  <a:close/>
                  <a:moveTo>
                    <a:pt x="3" y="13"/>
                  </a:moveTo>
                  <a:cubicBezTo>
                    <a:pt x="5" y="13"/>
                    <a:pt x="5" y="13"/>
                    <a:pt x="5" y="13"/>
                  </a:cubicBezTo>
                  <a:cubicBezTo>
                    <a:pt x="9" y="13"/>
                    <a:pt x="11" y="11"/>
                    <a:pt x="11" y="8"/>
                  </a:cubicBezTo>
                  <a:cubicBezTo>
                    <a:pt x="11" y="4"/>
                    <a:pt x="9" y="3"/>
                    <a:pt x="5" y="3"/>
                  </a:cubicBezTo>
                  <a:cubicBezTo>
                    <a:pt x="3" y="3"/>
                    <a:pt x="3" y="3"/>
                    <a:pt x="3" y="3"/>
                  </a:cubicBezTo>
                  <a:lnTo>
                    <a:pt x="3" y="13"/>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8" name="Freeform 23"/>
            <p:cNvSpPr>
              <a:spLocks noEditPoints="1"/>
            </p:cNvSpPr>
            <p:nvPr/>
          </p:nvSpPr>
          <p:spPr bwMode="auto">
            <a:xfrm>
              <a:off x="7556323" y="4891650"/>
              <a:ext cx="43942" cy="56699"/>
            </a:xfrm>
            <a:custGeom>
              <a:avLst/>
              <a:gdLst>
                <a:gd name="T0" fmla="*/ 18 w 31"/>
                <a:gd name="T1" fmla="*/ 0 h 40"/>
                <a:gd name="T2" fmla="*/ 31 w 31"/>
                <a:gd name="T3" fmla="*/ 40 h 40"/>
                <a:gd name="T4" fmla="*/ 27 w 31"/>
                <a:gd name="T5" fmla="*/ 40 h 40"/>
                <a:gd name="T6" fmla="*/ 24 w 31"/>
                <a:gd name="T7" fmla="*/ 30 h 40"/>
                <a:gd name="T8" fmla="*/ 8 w 31"/>
                <a:gd name="T9" fmla="*/ 30 h 40"/>
                <a:gd name="T10" fmla="*/ 5 w 31"/>
                <a:gd name="T11" fmla="*/ 40 h 40"/>
                <a:gd name="T12" fmla="*/ 0 w 31"/>
                <a:gd name="T13" fmla="*/ 40 h 40"/>
                <a:gd name="T14" fmla="*/ 14 w 31"/>
                <a:gd name="T15" fmla="*/ 0 h 40"/>
                <a:gd name="T16" fmla="*/ 18 w 31"/>
                <a:gd name="T17" fmla="*/ 0 h 40"/>
                <a:gd name="T18" fmla="*/ 22 w 31"/>
                <a:gd name="T19" fmla="*/ 25 h 40"/>
                <a:gd name="T20" fmla="*/ 15 w 31"/>
                <a:gd name="T21" fmla="*/ 6 h 40"/>
                <a:gd name="T22" fmla="*/ 15 w 31"/>
                <a:gd name="T23" fmla="*/ 6 h 40"/>
                <a:gd name="T24" fmla="*/ 9 w 31"/>
                <a:gd name="T25" fmla="*/ 25 h 40"/>
                <a:gd name="T26" fmla="*/ 22 w 31"/>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40">
                  <a:moveTo>
                    <a:pt x="18" y="0"/>
                  </a:moveTo>
                  <a:lnTo>
                    <a:pt x="31" y="40"/>
                  </a:lnTo>
                  <a:lnTo>
                    <a:pt x="27" y="40"/>
                  </a:lnTo>
                  <a:lnTo>
                    <a:pt x="24" y="30"/>
                  </a:lnTo>
                  <a:lnTo>
                    <a:pt x="8" y="30"/>
                  </a:lnTo>
                  <a:lnTo>
                    <a:pt x="5" y="40"/>
                  </a:lnTo>
                  <a:lnTo>
                    <a:pt x="0" y="40"/>
                  </a:lnTo>
                  <a:lnTo>
                    <a:pt x="14" y="0"/>
                  </a:lnTo>
                  <a:lnTo>
                    <a:pt x="18" y="0"/>
                  </a:lnTo>
                  <a:close/>
                  <a:moveTo>
                    <a:pt x="22" y="25"/>
                  </a:moveTo>
                  <a:lnTo>
                    <a:pt x="15" y="6"/>
                  </a:lnTo>
                  <a:lnTo>
                    <a:pt x="15" y="6"/>
                  </a:lnTo>
                  <a:lnTo>
                    <a:pt x="9" y="25"/>
                  </a:lnTo>
                  <a:lnTo>
                    <a:pt x="22" y="2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9" name="Freeform 24"/>
            <p:cNvSpPr>
              <a:spLocks/>
            </p:cNvSpPr>
            <p:nvPr/>
          </p:nvSpPr>
          <p:spPr bwMode="auto">
            <a:xfrm>
              <a:off x="7618692"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0" name="Freeform 25"/>
            <p:cNvSpPr>
              <a:spLocks/>
            </p:cNvSpPr>
            <p:nvPr/>
          </p:nvSpPr>
          <p:spPr bwMode="auto">
            <a:xfrm>
              <a:off x="7679644" y="4891650"/>
              <a:ext cx="26933" cy="56699"/>
            </a:xfrm>
            <a:custGeom>
              <a:avLst/>
              <a:gdLst>
                <a:gd name="T0" fmla="*/ 0 w 19"/>
                <a:gd name="T1" fmla="*/ 0 h 40"/>
                <a:gd name="T2" fmla="*/ 19 w 19"/>
                <a:gd name="T3" fmla="*/ 0 h 40"/>
                <a:gd name="T4" fmla="*/ 19 w 19"/>
                <a:gd name="T5" fmla="*/ 5 h 40"/>
                <a:gd name="T6" fmla="*/ 6 w 19"/>
                <a:gd name="T7" fmla="*/ 5 h 40"/>
                <a:gd name="T8" fmla="*/ 6 w 19"/>
                <a:gd name="T9" fmla="*/ 18 h 40"/>
                <a:gd name="T10" fmla="*/ 18 w 19"/>
                <a:gd name="T11" fmla="*/ 18 h 40"/>
                <a:gd name="T12" fmla="*/ 18 w 19"/>
                <a:gd name="T13" fmla="*/ 22 h 40"/>
                <a:gd name="T14" fmla="*/ 6 w 19"/>
                <a:gd name="T15" fmla="*/ 22 h 40"/>
                <a:gd name="T16" fmla="*/ 6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6" y="5"/>
                  </a:lnTo>
                  <a:lnTo>
                    <a:pt x="6" y="18"/>
                  </a:lnTo>
                  <a:lnTo>
                    <a:pt x="18" y="18"/>
                  </a:lnTo>
                  <a:lnTo>
                    <a:pt x="18" y="22"/>
                  </a:lnTo>
                  <a:lnTo>
                    <a:pt x="6" y="22"/>
                  </a:lnTo>
                  <a:lnTo>
                    <a:pt x="6" y="35"/>
                  </a:lnTo>
                  <a:lnTo>
                    <a:pt x="19" y="35"/>
                  </a:lnTo>
                  <a:lnTo>
                    <a:pt x="19"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1" name="Freeform 26"/>
            <p:cNvSpPr>
              <a:spLocks/>
            </p:cNvSpPr>
            <p:nvPr/>
          </p:nvSpPr>
          <p:spPr bwMode="auto">
            <a:xfrm>
              <a:off x="7729256"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2" name="Freeform 27"/>
            <p:cNvSpPr>
              <a:spLocks noEditPoints="1"/>
            </p:cNvSpPr>
            <p:nvPr/>
          </p:nvSpPr>
          <p:spPr bwMode="auto">
            <a:xfrm>
              <a:off x="7801547" y="4891650"/>
              <a:ext cx="42524" cy="58116"/>
            </a:xfrm>
            <a:custGeom>
              <a:avLst/>
              <a:gdLst>
                <a:gd name="T0" fmla="*/ 10 w 20"/>
                <a:gd name="T1" fmla="*/ 0 h 28"/>
                <a:gd name="T2" fmla="*/ 20 w 20"/>
                <a:gd name="T3" fmla="*/ 13 h 28"/>
                <a:gd name="T4" fmla="*/ 10 w 20"/>
                <a:gd name="T5" fmla="*/ 28 h 28"/>
                <a:gd name="T6" fmla="*/ 0 w 20"/>
                <a:gd name="T7" fmla="*/ 14 h 28"/>
                <a:gd name="T8" fmla="*/ 10 w 20"/>
                <a:gd name="T9" fmla="*/ 0 h 28"/>
                <a:gd name="T10" fmla="*/ 10 w 20"/>
                <a:gd name="T11" fmla="*/ 25 h 28"/>
                <a:gd name="T12" fmla="*/ 16 w 20"/>
                <a:gd name="T13" fmla="*/ 13 h 28"/>
                <a:gd name="T14" fmla="*/ 10 w 20"/>
                <a:gd name="T15" fmla="*/ 3 h 28"/>
                <a:gd name="T16" fmla="*/ 3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0" y="0"/>
                  </a:moveTo>
                  <a:cubicBezTo>
                    <a:pt x="16" y="0"/>
                    <a:pt x="20" y="5"/>
                    <a:pt x="20" y="13"/>
                  </a:cubicBezTo>
                  <a:cubicBezTo>
                    <a:pt x="20" y="23"/>
                    <a:pt x="16" y="28"/>
                    <a:pt x="10" y="28"/>
                  </a:cubicBezTo>
                  <a:cubicBezTo>
                    <a:pt x="3" y="28"/>
                    <a:pt x="0" y="22"/>
                    <a:pt x="0" y="14"/>
                  </a:cubicBezTo>
                  <a:cubicBezTo>
                    <a:pt x="0" y="5"/>
                    <a:pt x="3" y="0"/>
                    <a:pt x="10" y="0"/>
                  </a:cubicBezTo>
                  <a:close/>
                  <a:moveTo>
                    <a:pt x="10" y="25"/>
                  </a:moveTo>
                  <a:cubicBezTo>
                    <a:pt x="13" y="25"/>
                    <a:pt x="16" y="22"/>
                    <a:pt x="16" y="13"/>
                  </a:cubicBezTo>
                  <a:cubicBezTo>
                    <a:pt x="16" y="8"/>
                    <a:pt x="14" y="3"/>
                    <a:pt x="10" y="3"/>
                  </a:cubicBezTo>
                  <a:cubicBezTo>
                    <a:pt x="6" y="3"/>
                    <a:pt x="3" y="6"/>
                    <a:pt x="3" y="14"/>
                  </a:cubicBezTo>
                  <a:cubicBezTo>
                    <a:pt x="3" y="19"/>
                    <a:pt x="5" y="25"/>
                    <a:pt x="10" y="25"/>
                  </a:cubicBez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3" name="Freeform 28"/>
            <p:cNvSpPr>
              <a:spLocks/>
            </p:cNvSpPr>
            <p:nvPr/>
          </p:nvSpPr>
          <p:spPr bwMode="auto">
            <a:xfrm>
              <a:off x="7863917"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4" name="Freeform 29"/>
            <p:cNvSpPr>
              <a:spLocks noEditPoints="1"/>
            </p:cNvSpPr>
            <p:nvPr/>
          </p:nvSpPr>
          <p:spPr bwMode="auto">
            <a:xfrm>
              <a:off x="8257977" y="4506095"/>
              <a:ext cx="45359" cy="286332"/>
            </a:xfrm>
            <a:custGeom>
              <a:avLst/>
              <a:gdLst>
                <a:gd name="T0" fmla="*/ 11 w 22"/>
                <a:gd name="T1" fmla="*/ 0 h 138"/>
                <a:gd name="T2" fmla="*/ 22 w 22"/>
                <a:gd name="T3" fmla="*/ 11 h 138"/>
                <a:gd name="T4" fmla="*/ 11 w 22"/>
                <a:gd name="T5" fmla="*/ 22 h 138"/>
                <a:gd name="T6" fmla="*/ 0 w 22"/>
                <a:gd name="T7" fmla="*/ 11 h 138"/>
                <a:gd name="T8" fmla="*/ 11 w 22"/>
                <a:gd name="T9" fmla="*/ 0 h 138"/>
                <a:gd name="T10" fmla="*/ 2 w 22"/>
                <a:gd name="T11" fmla="*/ 32 h 138"/>
                <a:gd name="T12" fmla="*/ 20 w 22"/>
                <a:gd name="T13" fmla="*/ 32 h 138"/>
                <a:gd name="T14" fmla="*/ 20 w 22"/>
                <a:gd name="T15" fmla="*/ 138 h 138"/>
                <a:gd name="T16" fmla="*/ 2 w 22"/>
                <a:gd name="T17" fmla="*/ 138 h 138"/>
                <a:gd name="T18" fmla="*/ 2 w 22"/>
                <a:gd name="T19" fmla="*/ 3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38">
                  <a:moveTo>
                    <a:pt x="11" y="0"/>
                  </a:moveTo>
                  <a:cubicBezTo>
                    <a:pt x="17" y="0"/>
                    <a:pt x="22" y="5"/>
                    <a:pt x="22" y="11"/>
                  </a:cubicBezTo>
                  <a:cubicBezTo>
                    <a:pt x="22" y="17"/>
                    <a:pt x="17" y="22"/>
                    <a:pt x="11" y="22"/>
                  </a:cubicBezTo>
                  <a:cubicBezTo>
                    <a:pt x="5" y="22"/>
                    <a:pt x="0" y="17"/>
                    <a:pt x="0" y="11"/>
                  </a:cubicBezTo>
                  <a:cubicBezTo>
                    <a:pt x="0" y="5"/>
                    <a:pt x="5" y="0"/>
                    <a:pt x="11" y="0"/>
                  </a:cubicBezTo>
                  <a:close/>
                  <a:moveTo>
                    <a:pt x="2" y="32"/>
                  </a:moveTo>
                  <a:cubicBezTo>
                    <a:pt x="20" y="32"/>
                    <a:pt x="20" y="32"/>
                    <a:pt x="20" y="32"/>
                  </a:cubicBezTo>
                  <a:cubicBezTo>
                    <a:pt x="20" y="138"/>
                    <a:pt x="20" y="138"/>
                    <a:pt x="20" y="138"/>
                  </a:cubicBezTo>
                  <a:cubicBezTo>
                    <a:pt x="2" y="138"/>
                    <a:pt x="2" y="138"/>
                    <a:pt x="2" y="138"/>
                  </a:cubicBezTo>
                  <a:lnTo>
                    <a:pt x="2" y="3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5" name="Freeform 30"/>
            <p:cNvSpPr>
              <a:spLocks noEditPoints="1"/>
            </p:cNvSpPr>
            <p:nvPr/>
          </p:nvSpPr>
          <p:spPr bwMode="auto">
            <a:xfrm>
              <a:off x="8335939" y="4568463"/>
              <a:ext cx="137496" cy="267904"/>
            </a:xfrm>
            <a:custGeom>
              <a:avLst/>
              <a:gdLst>
                <a:gd name="T0" fmla="*/ 66 w 66"/>
                <a:gd name="T1" fmla="*/ 78 h 129"/>
                <a:gd name="T2" fmla="*/ 56 w 66"/>
                <a:gd name="T3" fmla="*/ 102 h 129"/>
                <a:gd name="T4" fmla="*/ 35 w 66"/>
                <a:gd name="T5" fmla="*/ 111 h 129"/>
                <a:gd name="T6" fmla="*/ 18 w 66"/>
                <a:gd name="T7" fmla="*/ 106 h 129"/>
                <a:gd name="T8" fmla="*/ 18 w 66"/>
                <a:gd name="T9" fmla="*/ 129 h 129"/>
                <a:gd name="T10" fmla="*/ 0 w 66"/>
                <a:gd name="T11" fmla="*/ 129 h 129"/>
                <a:gd name="T12" fmla="*/ 0 w 66"/>
                <a:gd name="T13" fmla="*/ 33 h 129"/>
                <a:gd name="T14" fmla="*/ 10 w 66"/>
                <a:gd name="T15" fmla="*/ 9 h 129"/>
                <a:gd name="T16" fmla="*/ 33 w 66"/>
                <a:gd name="T17" fmla="*/ 0 h 129"/>
                <a:gd name="T18" fmla="*/ 56 w 66"/>
                <a:gd name="T19" fmla="*/ 9 h 129"/>
                <a:gd name="T20" fmla="*/ 66 w 66"/>
                <a:gd name="T21" fmla="*/ 33 h 129"/>
                <a:gd name="T22" fmla="*/ 66 w 66"/>
                <a:gd name="T23" fmla="*/ 78 h 129"/>
                <a:gd name="T24" fmla="*/ 18 w 66"/>
                <a:gd name="T25" fmla="*/ 78 h 129"/>
                <a:gd name="T26" fmla="*/ 33 w 66"/>
                <a:gd name="T27" fmla="*/ 95 h 129"/>
                <a:gd name="T28" fmla="*/ 47 w 66"/>
                <a:gd name="T29" fmla="*/ 78 h 129"/>
                <a:gd name="T30" fmla="*/ 47 w 66"/>
                <a:gd name="T31" fmla="*/ 33 h 129"/>
                <a:gd name="T32" fmla="*/ 33 w 66"/>
                <a:gd name="T33" fmla="*/ 16 h 129"/>
                <a:gd name="T34" fmla="*/ 18 w 66"/>
                <a:gd name="T35" fmla="*/ 33 h 129"/>
                <a:gd name="T36" fmla="*/ 18 w 66"/>
                <a:gd name="T37" fmla="*/ 7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29">
                  <a:moveTo>
                    <a:pt x="66" y="78"/>
                  </a:moveTo>
                  <a:cubicBezTo>
                    <a:pt x="66" y="88"/>
                    <a:pt x="63" y="96"/>
                    <a:pt x="56" y="102"/>
                  </a:cubicBezTo>
                  <a:cubicBezTo>
                    <a:pt x="50" y="108"/>
                    <a:pt x="43" y="111"/>
                    <a:pt x="35" y="111"/>
                  </a:cubicBezTo>
                  <a:cubicBezTo>
                    <a:pt x="29" y="111"/>
                    <a:pt x="23" y="109"/>
                    <a:pt x="18" y="106"/>
                  </a:cubicBezTo>
                  <a:cubicBezTo>
                    <a:pt x="18" y="129"/>
                    <a:pt x="18" y="129"/>
                    <a:pt x="18" y="129"/>
                  </a:cubicBezTo>
                  <a:cubicBezTo>
                    <a:pt x="0" y="129"/>
                    <a:pt x="0" y="129"/>
                    <a:pt x="0" y="129"/>
                  </a:cubicBezTo>
                  <a:cubicBezTo>
                    <a:pt x="0" y="33"/>
                    <a:pt x="0" y="33"/>
                    <a:pt x="0" y="33"/>
                  </a:cubicBezTo>
                  <a:cubicBezTo>
                    <a:pt x="0" y="23"/>
                    <a:pt x="3" y="15"/>
                    <a:pt x="10" y="9"/>
                  </a:cubicBezTo>
                  <a:cubicBezTo>
                    <a:pt x="16" y="3"/>
                    <a:pt x="24" y="0"/>
                    <a:pt x="33" y="0"/>
                  </a:cubicBezTo>
                  <a:cubicBezTo>
                    <a:pt x="42" y="0"/>
                    <a:pt x="50" y="3"/>
                    <a:pt x="56" y="9"/>
                  </a:cubicBezTo>
                  <a:cubicBezTo>
                    <a:pt x="63" y="15"/>
                    <a:pt x="66" y="23"/>
                    <a:pt x="66" y="33"/>
                  </a:cubicBezTo>
                  <a:lnTo>
                    <a:pt x="66" y="78"/>
                  </a:lnTo>
                  <a:close/>
                  <a:moveTo>
                    <a:pt x="18" y="78"/>
                  </a:moveTo>
                  <a:cubicBezTo>
                    <a:pt x="18" y="90"/>
                    <a:pt x="25" y="95"/>
                    <a:pt x="33" y="95"/>
                  </a:cubicBezTo>
                  <a:cubicBezTo>
                    <a:pt x="41" y="95"/>
                    <a:pt x="47" y="90"/>
                    <a:pt x="47" y="78"/>
                  </a:cubicBezTo>
                  <a:cubicBezTo>
                    <a:pt x="47" y="33"/>
                    <a:pt x="47" y="33"/>
                    <a:pt x="47" y="33"/>
                  </a:cubicBezTo>
                  <a:cubicBezTo>
                    <a:pt x="47" y="21"/>
                    <a:pt x="41" y="16"/>
                    <a:pt x="33" y="16"/>
                  </a:cubicBezTo>
                  <a:cubicBezTo>
                    <a:pt x="25" y="16"/>
                    <a:pt x="18" y="21"/>
                    <a:pt x="18" y="33"/>
                  </a:cubicBezTo>
                  <a:lnTo>
                    <a:pt x="18"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6" name="Freeform 31"/>
            <p:cNvSpPr>
              <a:spLocks/>
            </p:cNvSpPr>
            <p:nvPr/>
          </p:nvSpPr>
          <p:spPr bwMode="auto">
            <a:xfrm>
              <a:off x="8504619" y="4568463"/>
              <a:ext cx="137496" cy="229632"/>
            </a:xfrm>
            <a:custGeom>
              <a:avLst/>
              <a:gdLst>
                <a:gd name="T0" fmla="*/ 66 w 66"/>
                <a:gd name="T1" fmla="*/ 78 h 111"/>
                <a:gd name="T2" fmla="*/ 57 w 66"/>
                <a:gd name="T3" fmla="*/ 102 h 111"/>
                <a:gd name="T4" fmla="*/ 33 w 66"/>
                <a:gd name="T5" fmla="*/ 111 h 111"/>
                <a:gd name="T6" fmla="*/ 10 w 66"/>
                <a:gd name="T7" fmla="*/ 102 h 111"/>
                <a:gd name="T8" fmla="*/ 0 w 66"/>
                <a:gd name="T9" fmla="*/ 78 h 111"/>
                <a:gd name="T10" fmla="*/ 0 w 66"/>
                <a:gd name="T11" fmla="*/ 33 h 111"/>
                <a:gd name="T12" fmla="*/ 10 w 66"/>
                <a:gd name="T13" fmla="*/ 9 h 111"/>
                <a:gd name="T14" fmla="*/ 33 w 66"/>
                <a:gd name="T15" fmla="*/ 0 h 111"/>
                <a:gd name="T16" fmla="*/ 57 w 66"/>
                <a:gd name="T17" fmla="*/ 9 h 111"/>
                <a:gd name="T18" fmla="*/ 66 w 66"/>
                <a:gd name="T19" fmla="*/ 33 h 111"/>
                <a:gd name="T20" fmla="*/ 66 w 66"/>
                <a:gd name="T21" fmla="*/ 35 h 111"/>
                <a:gd name="T22" fmla="*/ 48 w 66"/>
                <a:gd name="T23" fmla="*/ 35 h 111"/>
                <a:gd name="T24" fmla="*/ 48 w 66"/>
                <a:gd name="T25" fmla="*/ 33 h 111"/>
                <a:gd name="T26" fmla="*/ 33 w 66"/>
                <a:gd name="T27" fmla="*/ 16 h 111"/>
                <a:gd name="T28" fmla="*/ 19 w 66"/>
                <a:gd name="T29" fmla="*/ 33 h 111"/>
                <a:gd name="T30" fmla="*/ 19 w 66"/>
                <a:gd name="T31" fmla="*/ 78 h 111"/>
                <a:gd name="T32" fmla="*/ 33 w 66"/>
                <a:gd name="T33" fmla="*/ 95 h 111"/>
                <a:gd name="T34" fmla="*/ 48 w 66"/>
                <a:gd name="T35" fmla="*/ 78 h 111"/>
                <a:gd name="T36" fmla="*/ 48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3" y="96"/>
                    <a:pt x="57" y="102"/>
                  </a:cubicBezTo>
                  <a:cubicBezTo>
                    <a:pt x="50" y="108"/>
                    <a:pt x="42" y="111"/>
                    <a:pt x="33" y="111"/>
                  </a:cubicBezTo>
                  <a:cubicBezTo>
                    <a:pt x="24" y="111"/>
                    <a:pt x="17" y="108"/>
                    <a:pt x="10" y="102"/>
                  </a:cubicBezTo>
                  <a:cubicBezTo>
                    <a:pt x="4" y="96"/>
                    <a:pt x="0" y="88"/>
                    <a:pt x="0" y="78"/>
                  </a:cubicBezTo>
                  <a:cubicBezTo>
                    <a:pt x="0" y="33"/>
                    <a:pt x="0" y="33"/>
                    <a:pt x="0" y="33"/>
                  </a:cubicBezTo>
                  <a:cubicBezTo>
                    <a:pt x="0" y="23"/>
                    <a:pt x="4" y="15"/>
                    <a:pt x="10" y="9"/>
                  </a:cubicBezTo>
                  <a:cubicBezTo>
                    <a:pt x="17" y="3"/>
                    <a:pt x="24" y="0"/>
                    <a:pt x="33" y="0"/>
                  </a:cubicBezTo>
                  <a:cubicBezTo>
                    <a:pt x="42" y="0"/>
                    <a:pt x="50" y="3"/>
                    <a:pt x="57" y="9"/>
                  </a:cubicBezTo>
                  <a:cubicBezTo>
                    <a:pt x="63" y="15"/>
                    <a:pt x="66" y="23"/>
                    <a:pt x="66" y="33"/>
                  </a:cubicBezTo>
                  <a:cubicBezTo>
                    <a:pt x="66" y="35"/>
                    <a:pt x="66" y="35"/>
                    <a:pt x="66" y="35"/>
                  </a:cubicBezTo>
                  <a:cubicBezTo>
                    <a:pt x="48" y="35"/>
                    <a:pt x="48" y="35"/>
                    <a:pt x="48" y="35"/>
                  </a:cubicBezTo>
                  <a:cubicBezTo>
                    <a:pt x="48" y="33"/>
                    <a:pt x="48" y="33"/>
                    <a:pt x="48" y="33"/>
                  </a:cubicBezTo>
                  <a:cubicBezTo>
                    <a:pt x="48" y="21"/>
                    <a:pt x="42" y="16"/>
                    <a:pt x="33" y="16"/>
                  </a:cubicBezTo>
                  <a:cubicBezTo>
                    <a:pt x="25" y="16"/>
                    <a:pt x="19" y="21"/>
                    <a:pt x="19" y="33"/>
                  </a:cubicBezTo>
                  <a:cubicBezTo>
                    <a:pt x="19" y="78"/>
                    <a:pt x="19" y="78"/>
                    <a:pt x="19" y="78"/>
                  </a:cubicBezTo>
                  <a:cubicBezTo>
                    <a:pt x="19" y="90"/>
                    <a:pt x="25" y="95"/>
                    <a:pt x="33" y="95"/>
                  </a:cubicBezTo>
                  <a:cubicBezTo>
                    <a:pt x="42" y="95"/>
                    <a:pt x="48" y="90"/>
                    <a:pt x="48" y="78"/>
                  </a:cubicBezTo>
                  <a:cubicBezTo>
                    <a:pt x="48" y="67"/>
                    <a:pt x="48" y="67"/>
                    <a:pt x="48" y="67"/>
                  </a:cubicBezTo>
                  <a:cubicBezTo>
                    <a:pt x="66" y="67"/>
                    <a:pt x="66" y="67"/>
                    <a:pt x="66" y="67"/>
                  </a:cubicBezTo>
                  <a:lnTo>
                    <a:pt x="66"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7" name="Freeform 32"/>
            <p:cNvSpPr>
              <a:spLocks/>
            </p:cNvSpPr>
            <p:nvPr/>
          </p:nvSpPr>
          <p:spPr bwMode="auto">
            <a:xfrm>
              <a:off x="8674717" y="4568463"/>
              <a:ext cx="137496" cy="229632"/>
            </a:xfrm>
            <a:custGeom>
              <a:avLst/>
              <a:gdLst>
                <a:gd name="T0" fmla="*/ 66 w 66"/>
                <a:gd name="T1" fmla="*/ 78 h 111"/>
                <a:gd name="T2" fmla="*/ 56 w 66"/>
                <a:gd name="T3" fmla="*/ 102 h 111"/>
                <a:gd name="T4" fmla="*/ 33 w 66"/>
                <a:gd name="T5" fmla="*/ 111 h 111"/>
                <a:gd name="T6" fmla="*/ 9 w 66"/>
                <a:gd name="T7" fmla="*/ 102 h 111"/>
                <a:gd name="T8" fmla="*/ 0 w 66"/>
                <a:gd name="T9" fmla="*/ 78 h 111"/>
                <a:gd name="T10" fmla="*/ 0 w 66"/>
                <a:gd name="T11" fmla="*/ 33 h 111"/>
                <a:gd name="T12" fmla="*/ 9 w 66"/>
                <a:gd name="T13" fmla="*/ 9 h 111"/>
                <a:gd name="T14" fmla="*/ 33 w 66"/>
                <a:gd name="T15" fmla="*/ 0 h 111"/>
                <a:gd name="T16" fmla="*/ 56 w 66"/>
                <a:gd name="T17" fmla="*/ 9 h 111"/>
                <a:gd name="T18" fmla="*/ 66 w 66"/>
                <a:gd name="T19" fmla="*/ 33 h 111"/>
                <a:gd name="T20" fmla="*/ 66 w 66"/>
                <a:gd name="T21" fmla="*/ 35 h 111"/>
                <a:gd name="T22" fmla="*/ 47 w 66"/>
                <a:gd name="T23" fmla="*/ 35 h 111"/>
                <a:gd name="T24" fmla="*/ 47 w 66"/>
                <a:gd name="T25" fmla="*/ 33 h 111"/>
                <a:gd name="T26" fmla="*/ 33 w 66"/>
                <a:gd name="T27" fmla="*/ 16 h 111"/>
                <a:gd name="T28" fmla="*/ 18 w 66"/>
                <a:gd name="T29" fmla="*/ 33 h 111"/>
                <a:gd name="T30" fmla="*/ 18 w 66"/>
                <a:gd name="T31" fmla="*/ 78 h 111"/>
                <a:gd name="T32" fmla="*/ 33 w 66"/>
                <a:gd name="T33" fmla="*/ 95 h 111"/>
                <a:gd name="T34" fmla="*/ 47 w 66"/>
                <a:gd name="T35" fmla="*/ 78 h 111"/>
                <a:gd name="T36" fmla="*/ 47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2" y="96"/>
                    <a:pt x="56" y="102"/>
                  </a:cubicBezTo>
                  <a:cubicBezTo>
                    <a:pt x="49" y="108"/>
                    <a:pt x="42" y="111"/>
                    <a:pt x="33" y="111"/>
                  </a:cubicBezTo>
                  <a:cubicBezTo>
                    <a:pt x="24" y="111"/>
                    <a:pt x="16" y="108"/>
                    <a:pt x="9" y="102"/>
                  </a:cubicBezTo>
                  <a:cubicBezTo>
                    <a:pt x="3" y="96"/>
                    <a:pt x="0" y="88"/>
                    <a:pt x="0" y="78"/>
                  </a:cubicBezTo>
                  <a:cubicBezTo>
                    <a:pt x="0" y="33"/>
                    <a:pt x="0" y="33"/>
                    <a:pt x="0" y="33"/>
                  </a:cubicBezTo>
                  <a:cubicBezTo>
                    <a:pt x="0" y="23"/>
                    <a:pt x="3" y="15"/>
                    <a:pt x="9" y="9"/>
                  </a:cubicBezTo>
                  <a:cubicBezTo>
                    <a:pt x="16" y="3"/>
                    <a:pt x="24" y="0"/>
                    <a:pt x="33" y="0"/>
                  </a:cubicBezTo>
                  <a:cubicBezTo>
                    <a:pt x="42" y="0"/>
                    <a:pt x="49" y="3"/>
                    <a:pt x="56" y="9"/>
                  </a:cubicBezTo>
                  <a:cubicBezTo>
                    <a:pt x="62" y="15"/>
                    <a:pt x="66" y="23"/>
                    <a:pt x="66" y="33"/>
                  </a:cubicBezTo>
                  <a:cubicBezTo>
                    <a:pt x="66" y="35"/>
                    <a:pt x="66" y="35"/>
                    <a:pt x="66" y="35"/>
                  </a:cubicBezTo>
                  <a:cubicBezTo>
                    <a:pt x="47" y="35"/>
                    <a:pt x="47" y="35"/>
                    <a:pt x="47" y="35"/>
                  </a:cubicBezTo>
                  <a:cubicBezTo>
                    <a:pt x="47" y="33"/>
                    <a:pt x="47" y="33"/>
                    <a:pt x="47" y="33"/>
                  </a:cubicBezTo>
                  <a:cubicBezTo>
                    <a:pt x="47" y="21"/>
                    <a:pt x="41" y="16"/>
                    <a:pt x="33" y="16"/>
                  </a:cubicBezTo>
                  <a:cubicBezTo>
                    <a:pt x="24" y="16"/>
                    <a:pt x="18" y="21"/>
                    <a:pt x="18" y="33"/>
                  </a:cubicBezTo>
                  <a:cubicBezTo>
                    <a:pt x="18" y="78"/>
                    <a:pt x="18" y="78"/>
                    <a:pt x="18" y="78"/>
                  </a:cubicBezTo>
                  <a:cubicBezTo>
                    <a:pt x="18" y="90"/>
                    <a:pt x="24" y="95"/>
                    <a:pt x="33" y="95"/>
                  </a:cubicBezTo>
                  <a:cubicBezTo>
                    <a:pt x="41" y="95"/>
                    <a:pt x="47" y="90"/>
                    <a:pt x="47" y="78"/>
                  </a:cubicBezTo>
                  <a:cubicBezTo>
                    <a:pt x="47" y="67"/>
                    <a:pt x="47" y="67"/>
                    <a:pt x="47" y="67"/>
                  </a:cubicBezTo>
                  <a:cubicBezTo>
                    <a:pt x="66" y="67"/>
                    <a:pt x="66" y="67"/>
                    <a:pt x="66" y="67"/>
                  </a:cubicBezTo>
                  <a:lnTo>
                    <a:pt x="66"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8" name="Freeform 33"/>
            <p:cNvSpPr>
              <a:spLocks/>
            </p:cNvSpPr>
            <p:nvPr/>
          </p:nvSpPr>
          <p:spPr bwMode="auto">
            <a:xfrm>
              <a:off x="7968810" y="4873223"/>
              <a:ext cx="45359" cy="76544"/>
            </a:xfrm>
            <a:custGeom>
              <a:avLst/>
              <a:gdLst>
                <a:gd name="T0" fmla="*/ 22 w 22"/>
                <a:gd name="T1" fmla="*/ 26 h 37"/>
                <a:gd name="T2" fmla="*/ 19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9 w 22"/>
                <a:gd name="T17" fmla="*/ 3 h 37"/>
                <a:gd name="T18" fmla="*/ 22 w 22"/>
                <a:gd name="T19" fmla="*/ 11 h 37"/>
                <a:gd name="T20" fmla="*/ 22 w 22"/>
                <a:gd name="T21" fmla="*/ 12 h 37"/>
                <a:gd name="T22" fmla="*/ 16 w 22"/>
                <a:gd name="T23" fmla="*/ 12 h 37"/>
                <a:gd name="T24" fmla="*/ 16 w 22"/>
                <a:gd name="T25" fmla="*/ 11 h 37"/>
                <a:gd name="T26" fmla="*/ 11 w 22"/>
                <a:gd name="T27" fmla="*/ 5 h 37"/>
                <a:gd name="T28" fmla="*/ 6 w 22"/>
                <a:gd name="T29" fmla="*/ 11 h 37"/>
                <a:gd name="T30" fmla="*/ 6 w 22"/>
                <a:gd name="T31" fmla="*/ 26 h 37"/>
                <a:gd name="T32" fmla="*/ 11 w 22"/>
                <a:gd name="T33" fmla="*/ 32 h 37"/>
                <a:gd name="T34" fmla="*/ 16 w 22"/>
                <a:gd name="T35" fmla="*/ 26 h 37"/>
                <a:gd name="T36" fmla="*/ 16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1" y="32"/>
                    <a:pt x="19"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12"/>
                    <a:pt x="22" y="12"/>
                    <a:pt x="22" y="12"/>
                  </a:cubicBezTo>
                  <a:cubicBezTo>
                    <a:pt x="16" y="12"/>
                    <a:pt x="16" y="12"/>
                    <a:pt x="16" y="12"/>
                  </a:cubicBezTo>
                  <a:cubicBezTo>
                    <a:pt x="16" y="11"/>
                    <a:pt x="16" y="11"/>
                    <a:pt x="16" y="11"/>
                  </a:cubicBezTo>
                  <a:cubicBezTo>
                    <a:pt x="16" y="7"/>
                    <a:pt x="13" y="5"/>
                    <a:pt x="11" y="5"/>
                  </a:cubicBezTo>
                  <a:cubicBezTo>
                    <a:pt x="8" y="5"/>
                    <a:pt x="6" y="7"/>
                    <a:pt x="6" y="11"/>
                  </a:cubicBezTo>
                  <a:cubicBezTo>
                    <a:pt x="6" y="26"/>
                    <a:pt x="6" y="26"/>
                    <a:pt x="6" y="26"/>
                  </a:cubicBezTo>
                  <a:cubicBezTo>
                    <a:pt x="6" y="30"/>
                    <a:pt x="8" y="32"/>
                    <a:pt x="11" y="32"/>
                  </a:cubicBezTo>
                  <a:cubicBezTo>
                    <a:pt x="13" y="32"/>
                    <a:pt x="16" y="30"/>
                    <a:pt x="16" y="26"/>
                  </a:cubicBezTo>
                  <a:cubicBezTo>
                    <a:pt x="16" y="22"/>
                    <a:pt x="16" y="22"/>
                    <a:pt x="16" y="22"/>
                  </a:cubicBezTo>
                  <a:cubicBezTo>
                    <a:pt x="22" y="22"/>
                    <a:pt x="22" y="22"/>
                    <a:pt x="22" y="22"/>
                  </a:cubicBezTo>
                  <a:lnTo>
                    <a:pt x="22"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9" name="Rectangle 34"/>
            <p:cNvSpPr>
              <a:spLocks noChangeArrowheads="1"/>
            </p:cNvSpPr>
            <p:nvPr/>
          </p:nvSpPr>
          <p:spPr bwMode="auto">
            <a:xfrm>
              <a:off x="8035432" y="4854795"/>
              <a:ext cx="11340" cy="93554"/>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0" name="Freeform 35"/>
            <p:cNvSpPr>
              <a:spLocks noEditPoints="1"/>
            </p:cNvSpPr>
            <p:nvPr/>
          </p:nvSpPr>
          <p:spPr bwMode="auto">
            <a:xfrm>
              <a:off x="8068034" y="4851960"/>
              <a:ext cx="17010" cy="96389"/>
            </a:xfrm>
            <a:custGeom>
              <a:avLst/>
              <a:gdLst>
                <a:gd name="T0" fmla="*/ 4 w 8"/>
                <a:gd name="T1" fmla="*/ 0 h 46"/>
                <a:gd name="T2" fmla="*/ 8 w 8"/>
                <a:gd name="T3" fmla="*/ 4 h 46"/>
                <a:gd name="T4" fmla="*/ 4 w 8"/>
                <a:gd name="T5" fmla="*/ 8 h 46"/>
                <a:gd name="T6" fmla="*/ 0 w 8"/>
                <a:gd name="T7" fmla="*/ 4 h 46"/>
                <a:gd name="T8" fmla="*/ 4 w 8"/>
                <a:gd name="T9" fmla="*/ 0 h 46"/>
                <a:gd name="T10" fmla="*/ 1 w 8"/>
                <a:gd name="T11" fmla="*/ 11 h 46"/>
                <a:gd name="T12" fmla="*/ 7 w 8"/>
                <a:gd name="T13" fmla="*/ 11 h 46"/>
                <a:gd name="T14" fmla="*/ 7 w 8"/>
                <a:gd name="T15" fmla="*/ 46 h 46"/>
                <a:gd name="T16" fmla="*/ 1 w 8"/>
                <a:gd name="T17" fmla="*/ 46 h 46"/>
                <a:gd name="T18" fmla="*/ 1 w 8"/>
                <a:gd name="T19"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46">
                  <a:moveTo>
                    <a:pt x="4" y="0"/>
                  </a:moveTo>
                  <a:cubicBezTo>
                    <a:pt x="6" y="0"/>
                    <a:pt x="8" y="2"/>
                    <a:pt x="8" y="4"/>
                  </a:cubicBezTo>
                  <a:cubicBezTo>
                    <a:pt x="8" y="6"/>
                    <a:pt x="6" y="8"/>
                    <a:pt x="4" y="8"/>
                  </a:cubicBezTo>
                  <a:cubicBezTo>
                    <a:pt x="2" y="8"/>
                    <a:pt x="0" y="6"/>
                    <a:pt x="0" y="4"/>
                  </a:cubicBezTo>
                  <a:cubicBezTo>
                    <a:pt x="0" y="2"/>
                    <a:pt x="2" y="0"/>
                    <a:pt x="4" y="0"/>
                  </a:cubicBezTo>
                  <a:close/>
                  <a:moveTo>
                    <a:pt x="1" y="11"/>
                  </a:moveTo>
                  <a:cubicBezTo>
                    <a:pt x="7" y="11"/>
                    <a:pt x="7" y="11"/>
                    <a:pt x="7" y="11"/>
                  </a:cubicBezTo>
                  <a:cubicBezTo>
                    <a:pt x="7" y="46"/>
                    <a:pt x="7" y="46"/>
                    <a:pt x="7" y="46"/>
                  </a:cubicBezTo>
                  <a:cubicBezTo>
                    <a:pt x="1" y="46"/>
                    <a:pt x="1" y="46"/>
                    <a:pt x="1" y="46"/>
                  </a:cubicBezTo>
                  <a:lnTo>
                    <a:pt x="1" y="11"/>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1" name="Freeform 36"/>
            <p:cNvSpPr>
              <a:spLocks/>
            </p:cNvSpPr>
            <p:nvPr/>
          </p:nvSpPr>
          <p:spPr bwMode="auto">
            <a:xfrm>
              <a:off x="8106307" y="4873223"/>
              <a:ext cx="77962" cy="75126"/>
            </a:xfrm>
            <a:custGeom>
              <a:avLst/>
              <a:gdLst>
                <a:gd name="T0" fmla="*/ 0 w 38"/>
                <a:gd name="T1" fmla="*/ 36 h 36"/>
                <a:gd name="T2" fmla="*/ 0 w 38"/>
                <a:gd name="T3" fmla="*/ 11 h 36"/>
                <a:gd name="T4" fmla="*/ 3 w 38"/>
                <a:gd name="T5" fmla="*/ 3 h 36"/>
                <a:gd name="T6" fmla="*/ 11 w 38"/>
                <a:gd name="T7" fmla="*/ 0 h 36"/>
                <a:gd name="T8" fmla="*/ 19 w 38"/>
                <a:gd name="T9" fmla="*/ 4 h 36"/>
                <a:gd name="T10" fmla="*/ 27 w 38"/>
                <a:gd name="T11" fmla="*/ 0 h 36"/>
                <a:gd name="T12" fmla="*/ 35 w 38"/>
                <a:gd name="T13" fmla="*/ 3 h 36"/>
                <a:gd name="T14" fmla="*/ 38 w 38"/>
                <a:gd name="T15" fmla="*/ 11 h 36"/>
                <a:gd name="T16" fmla="*/ 38 w 38"/>
                <a:gd name="T17" fmla="*/ 36 h 36"/>
                <a:gd name="T18" fmla="*/ 32 w 38"/>
                <a:gd name="T19" fmla="*/ 36 h 36"/>
                <a:gd name="T20" fmla="*/ 32 w 38"/>
                <a:gd name="T21" fmla="*/ 11 h 36"/>
                <a:gd name="T22" fmla="*/ 27 w 38"/>
                <a:gd name="T23" fmla="*/ 5 h 36"/>
                <a:gd name="T24" fmla="*/ 22 w 38"/>
                <a:gd name="T25" fmla="*/ 11 h 36"/>
                <a:gd name="T26" fmla="*/ 22 w 38"/>
                <a:gd name="T27" fmla="*/ 36 h 36"/>
                <a:gd name="T28" fmla="*/ 16 w 38"/>
                <a:gd name="T29" fmla="*/ 36 h 36"/>
                <a:gd name="T30" fmla="*/ 16 w 38"/>
                <a:gd name="T31" fmla="*/ 11 h 36"/>
                <a:gd name="T32" fmla="*/ 11 w 38"/>
                <a:gd name="T33" fmla="*/ 5 h 36"/>
                <a:gd name="T34" fmla="*/ 6 w 38"/>
                <a:gd name="T35" fmla="*/ 11 h 36"/>
                <a:gd name="T36" fmla="*/ 6 w 38"/>
                <a:gd name="T37" fmla="*/ 36 h 36"/>
                <a:gd name="T38" fmla="*/ 0 w 38"/>
                <a:gd name="T3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36">
                  <a:moveTo>
                    <a:pt x="0" y="36"/>
                  </a:moveTo>
                  <a:cubicBezTo>
                    <a:pt x="0" y="11"/>
                    <a:pt x="0" y="11"/>
                    <a:pt x="0" y="11"/>
                  </a:cubicBezTo>
                  <a:cubicBezTo>
                    <a:pt x="0" y="8"/>
                    <a:pt x="1" y="5"/>
                    <a:pt x="3" y="3"/>
                  </a:cubicBezTo>
                  <a:cubicBezTo>
                    <a:pt x="5" y="1"/>
                    <a:pt x="8" y="0"/>
                    <a:pt x="11" y="0"/>
                  </a:cubicBezTo>
                  <a:cubicBezTo>
                    <a:pt x="14" y="0"/>
                    <a:pt x="17" y="1"/>
                    <a:pt x="19" y="4"/>
                  </a:cubicBezTo>
                  <a:cubicBezTo>
                    <a:pt x="21" y="1"/>
                    <a:pt x="24" y="0"/>
                    <a:pt x="27" y="0"/>
                  </a:cubicBezTo>
                  <a:cubicBezTo>
                    <a:pt x="30" y="0"/>
                    <a:pt x="33" y="1"/>
                    <a:pt x="35" y="3"/>
                  </a:cubicBezTo>
                  <a:cubicBezTo>
                    <a:pt x="37" y="5"/>
                    <a:pt x="38" y="8"/>
                    <a:pt x="38" y="11"/>
                  </a:cubicBezTo>
                  <a:cubicBezTo>
                    <a:pt x="38" y="36"/>
                    <a:pt x="38" y="36"/>
                    <a:pt x="38" y="36"/>
                  </a:cubicBezTo>
                  <a:cubicBezTo>
                    <a:pt x="32" y="36"/>
                    <a:pt x="32" y="36"/>
                    <a:pt x="32" y="36"/>
                  </a:cubicBezTo>
                  <a:cubicBezTo>
                    <a:pt x="32" y="11"/>
                    <a:pt x="32" y="11"/>
                    <a:pt x="32" y="11"/>
                  </a:cubicBezTo>
                  <a:cubicBezTo>
                    <a:pt x="32" y="7"/>
                    <a:pt x="30" y="5"/>
                    <a:pt x="27" y="5"/>
                  </a:cubicBezTo>
                  <a:cubicBezTo>
                    <a:pt x="24" y="5"/>
                    <a:pt x="22" y="7"/>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2" name="Freeform 37"/>
            <p:cNvSpPr>
              <a:spLocks noEditPoints="1"/>
            </p:cNvSpPr>
            <p:nvPr/>
          </p:nvSpPr>
          <p:spPr bwMode="auto">
            <a:xfrm>
              <a:off x="8205530"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1"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3" name="Freeform 38"/>
            <p:cNvSpPr>
              <a:spLocks/>
            </p:cNvSpPr>
            <p:nvPr/>
          </p:nvSpPr>
          <p:spPr bwMode="auto">
            <a:xfrm>
              <a:off x="8265065" y="4876058"/>
              <a:ext cx="43942" cy="73709"/>
            </a:xfrm>
            <a:custGeom>
              <a:avLst/>
              <a:gdLst>
                <a:gd name="T0" fmla="*/ 18 w 21"/>
                <a:gd name="T1" fmla="*/ 36 h 36"/>
                <a:gd name="T2" fmla="*/ 10 w 21"/>
                <a:gd name="T3" fmla="*/ 33 h 36"/>
                <a:gd name="T4" fmla="*/ 7 w 21"/>
                <a:gd name="T5" fmla="*/ 25 h 36"/>
                <a:gd name="T6" fmla="*/ 7 w 21"/>
                <a:gd name="T7" fmla="*/ 4 h 36"/>
                <a:gd name="T8" fmla="*/ 0 w 21"/>
                <a:gd name="T9" fmla="*/ 4 h 36"/>
                <a:gd name="T10" fmla="*/ 0 w 21"/>
                <a:gd name="T11" fmla="*/ 0 h 36"/>
                <a:gd name="T12" fmla="*/ 21 w 21"/>
                <a:gd name="T13" fmla="*/ 0 h 36"/>
                <a:gd name="T14" fmla="*/ 21 w 21"/>
                <a:gd name="T15" fmla="*/ 4 h 36"/>
                <a:gd name="T16" fmla="*/ 13 w 21"/>
                <a:gd name="T17" fmla="*/ 4 h 36"/>
                <a:gd name="T18" fmla="*/ 13 w 21"/>
                <a:gd name="T19" fmla="*/ 25 h 36"/>
                <a:gd name="T20" fmla="*/ 18 w 21"/>
                <a:gd name="T21" fmla="*/ 31 h 36"/>
                <a:gd name="T22" fmla="*/ 18 w 21"/>
                <a:gd name="T2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36">
                  <a:moveTo>
                    <a:pt x="18" y="36"/>
                  </a:moveTo>
                  <a:cubicBezTo>
                    <a:pt x="15" y="36"/>
                    <a:pt x="13" y="35"/>
                    <a:pt x="10" y="33"/>
                  </a:cubicBezTo>
                  <a:cubicBezTo>
                    <a:pt x="8" y="31"/>
                    <a:pt x="7" y="28"/>
                    <a:pt x="7" y="25"/>
                  </a:cubicBezTo>
                  <a:cubicBezTo>
                    <a:pt x="7" y="4"/>
                    <a:pt x="7" y="4"/>
                    <a:pt x="7" y="4"/>
                  </a:cubicBezTo>
                  <a:cubicBezTo>
                    <a:pt x="0" y="4"/>
                    <a:pt x="0" y="4"/>
                    <a:pt x="0" y="4"/>
                  </a:cubicBezTo>
                  <a:cubicBezTo>
                    <a:pt x="0" y="0"/>
                    <a:pt x="0" y="0"/>
                    <a:pt x="0" y="0"/>
                  </a:cubicBezTo>
                  <a:cubicBezTo>
                    <a:pt x="21" y="0"/>
                    <a:pt x="21" y="0"/>
                    <a:pt x="21" y="0"/>
                  </a:cubicBezTo>
                  <a:cubicBezTo>
                    <a:pt x="21" y="4"/>
                    <a:pt x="21" y="4"/>
                    <a:pt x="21" y="4"/>
                  </a:cubicBezTo>
                  <a:cubicBezTo>
                    <a:pt x="13" y="4"/>
                    <a:pt x="13" y="4"/>
                    <a:pt x="13" y="4"/>
                  </a:cubicBezTo>
                  <a:cubicBezTo>
                    <a:pt x="13" y="25"/>
                    <a:pt x="13" y="25"/>
                    <a:pt x="13" y="25"/>
                  </a:cubicBezTo>
                  <a:cubicBezTo>
                    <a:pt x="13" y="29"/>
                    <a:pt x="16" y="31"/>
                    <a:pt x="18" y="31"/>
                  </a:cubicBezTo>
                  <a:lnTo>
                    <a:pt x="18"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4" name="Freeform 39"/>
            <p:cNvSpPr>
              <a:spLocks noEditPoints="1"/>
            </p:cNvSpPr>
            <p:nvPr/>
          </p:nvSpPr>
          <p:spPr bwMode="auto">
            <a:xfrm>
              <a:off x="8326016" y="4873223"/>
              <a:ext cx="45359" cy="76544"/>
            </a:xfrm>
            <a:custGeom>
              <a:avLst/>
              <a:gdLst>
                <a:gd name="T0" fmla="*/ 7 w 22"/>
                <a:gd name="T1" fmla="*/ 21 h 37"/>
                <a:gd name="T2" fmla="*/ 7 w 22"/>
                <a:gd name="T3" fmla="*/ 26 h 37"/>
                <a:gd name="T4" fmla="*/ 11 w 22"/>
                <a:gd name="T5" fmla="*/ 32 h 37"/>
                <a:gd name="T6" fmla="*/ 16 w 22"/>
                <a:gd name="T7" fmla="*/ 26 h 37"/>
                <a:gd name="T8" fmla="*/ 22 w 22"/>
                <a:gd name="T9" fmla="*/ 26 h 37"/>
                <a:gd name="T10" fmla="*/ 19 w 22"/>
                <a:gd name="T11" fmla="*/ 34 h 37"/>
                <a:gd name="T12" fmla="*/ 11 w 22"/>
                <a:gd name="T13" fmla="*/ 37 h 37"/>
                <a:gd name="T14" fmla="*/ 4 w 22"/>
                <a:gd name="T15" fmla="*/ 34 h 37"/>
                <a:gd name="T16" fmla="*/ 0 w 22"/>
                <a:gd name="T17" fmla="*/ 26 h 37"/>
                <a:gd name="T18" fmla="*/ 0 w 22"/>
                <a:gd name="T19" fmla="*/ 11 h 37"/>
                <a:gd name="T20" fmla="*/ 4 w 22"/>
                <a:gd name="T21" fmla="*/ 3 h 37"/>
                <a:gd name="T22" fmla="*/ 11 w 22"/>
                <a:gd name="T23" fmla="*/ 0 h 37"/>
                <a:gd name="T24" fmla="*/ 19 w 22"/>
                <a:gd name="T25" fmla="*/ 3 h 37"/>
                <a:gd name="T26" fmla="*/ 22 w 22"/>
                <a:gd name="T27" fmla="*/ 11 h 37"/>
                <a:gd name="T28" fmla="*/ 22 w 22"/>
                <a:gd name="T29" fmla="*/ 21 h 37"/>
                <a:gd name="T30" fmla="*/ 7 w 22"/>
                <a:gd name="T31" fmla="*/ 21 h 37"/>
                <a:gd name="T32" fmla="*/ 7 w 22"/>
                <a:gd name="T33" fmla="*/ 15 h 37"/>
                <a:gd name="T34" fmla="*/ 16 w 22"/>
                <a:gd name="T35" fmla="*/ 15 h 37"/>
                <a:gd name="T36" fmla="*/ 16 w 22"/>
                <a:gd name="T37" fmla="*/ 11 h 37"/>
                <a:gd name="T38" fmla="*/ 11 w 22"/>
                <a:gd name="T39" fmla="*/ 5 h 37"/>
                <a:gd name="T40" fmla="*/ 7 w 22"/>
                <a:gd name="T41" fmla="*/ 11 h 37"/>
                <a:gd name="T42" fmla="*/ 7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7" y="21"/>
                  </a:moveTo>
                  <a:cubicBezTo>
                    <a:pt x="7" y="26"/>
                    <a:pt x="7" y="26"/>
                    <a:pt x="7" y="26"/>
                  </a:cubicBezTo>
                  <a:cubicBezTo>
                    <a:pt x="7" y="30"/>
                    <a:pt x="9" y="32"/>
                    <a:pt x="11" y="32"/>
                  </a:cubicBezTo>
                  <a:cubicBezTo>
                    <a:pt x="14" y="32"/>
                    <a:pt x="16" y="30"/>
                    <a:pt x="16" y="26"/>
                  </a:cubicBezTo>
                  <a:cubicBezTo>
                    <a:pt x="22" y="26"/>
                    <a:pt x="22" y="26"/>
                    <a:pt x="22" y="26"/>
                  </a:cubicBezTo>
                  <a:cubicBezTo>
                    <a:pt x="22" y="29"/>
                    <a:pt x="21" y="32"/>
                    <a:pt x="19" y="34"/>
                  </a:cubicBezTo>
                  <a:cubicBezTo>
                    <a:pt x="17" y="36"/>
                    <a:pt x="14" y="37"/>
                    <a:pt x="11" y="37"/>
                  </a:cubicBezTo>
                  <a:cubicBezTo>
                    <a:pt x="8" y="37"/>
                    <a:pt x="6" y="36"/>
                    <a:pt x="4" y="34"/>
                  </a:cubicBezTo>
                  <a:cubicBezTo>
                    <a:pt x="1" y="32"/>
                    <a:pt x="0" y="29"/>
                    <a:pt x="0" y="26"/>
                  </a:cubicBezTo>
                  <a:cubicBezTo>
                    <a:pt x="0" y="11"/>
                    <a:pt x="0" y="11"/>
                    <a:pt x="0" y="11"/>
                  </a:cubicBezTo>
                  <a:cubicBezTo>
                    <a:pt x="0" y="8"/>
                    <a:pt x="1" y="5"/>
                    <a:pt x="4" y="3"/>
                  </a:cubicBezTo>
                  <a:cubicBezTo>
                    <a:pt x="6" y="1"/>
                    <a:pt x="8" y="0"/>
                    <a:pt x="11" y="0"/>
                  </a:cubicBezTo>
                  <a:cubicBezTo>
                    <a:pt x="14" y="0"/>
                    <a:pt x="17" y="1"/>
                    <a:pt x="19" y="3"/>
                  </a:cubicBezTo>
                  <a:cubicBezTo>
                    <a:pt x="21" y="5"/>
                    <a:pt x="22" y="8"/>
                    <a:pt x="22" y="11"/>
                  </a:cubicBezTo>
                  <a:cubicBezTo>
                    <a:pt x="22" y="21"/>
                    <a:pt x="22" y="21"/>
                    <a:pt x="22" y="21"/>
                  </a:cubicBezTo>
                  <a:lnTo>
                    <a:pt x="7" y="21"/>
                  </a:lnTo>
                  <a:close/>
                  <a:moveTo>
                    <a:pt x="7" y="15"/>
                  </a:moveTo>
                  <a:cubicBezTo>
                    <a:pt x="16" y="15"/>
                    <a:pt x="16" y="15"/>
                    <a:pt x="16" y="15"/>
                  </a:cubicBezTo>
                  <a:cubicBezTo>
                    <a:pt x="16" y="11"/>
                    <a:pt x="16" y="11"/>
                    <a:pt x="16" y="11"/>
                  </a:cubicBezTo>
                  <a:cubicBezTo>
                    <a:pt x="16" y="7"/>
                    <a:pt x="14" y="5"/>
                    <a:pt x="11" y="5"/>
                  </a:cubicBezTo>
                  <a:cubicBezTo>
                    <a:pt x="9" y="5"/>
                    <a:pt x="7" y="7"/>
                    <a:pt x="7" y="11"/>
                  </a:cubicBezTo>
                  <a:lnTo>
                    <a:pt x="7" y="1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5" name="Freeform 40"/>
            <p:cNvSpPr>
              <a:spLocks/>
            </p:cNvSpPr>
            <p:nvPr/>
          </p:nvSpPr>
          <p:spPr bwMode="auto">
            <a:xfrm>
              <a:off x="8432328" y="4873223"/>
              <a:ext cx="45359" cy="76544"/>
            </a:xfrm>
            <a:custGeom>
              <a:avLst/>
              <a:gdLst>
                <a:gd name="T0" fmla="*/ 22 w 22"/>
                <a:gd name="T1" fmla="*/ 26 h 37"/>
                <a:gd name="T2" fmla="*/ 18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8 w 22"/>
                <a:gd name="T17" fmla="*/ 3 h 37"/>
                <a:gd name="T18" fmla="*/ 22 w 22"/>
                <a:gd name="T19" fmla="*/ 11 h 37"/>
                <a:gd name="T20" fmla="*/ 22 w 22"/>
                <a:gd name="T21" fmla="*/ 12 h 37"/>
                <a:gd name="T22" fmla="*/ 15 w 22"/>
                <a:gd name="T23" fmla="*/ 12 h 37"/>
                <a:gd name="T24" fmla="*/ 15 w 22"/>
                <a:gd name="T25" fmla="*/ 11 h 37"/>
                <a:gd name="T26" fmla="*/ 11 w 22"/>
                <a:gd name="T27" fmla="*/ 5 h 37"/>
                <a:gd name="T28" fmla="*/ 6 w 22"/>
                <a:gd name="T29" fmla="*/ 11 h 37"/>
                <a:gd name="T30" fmla="*/ 6 w 22"/>
                <a:gd name="T31" fmla="*/ 26 h 37"/>
                <a:gd name="T32" fmla="*/ 11 w 22"/>
                <a:gd name="T33" fmla="*/ 32 h 37"/>
                <a:gd name="T34" fmla="*/ 15 w 22"/>
                <a:gd name="T35" fmla="*/ 26 h 37"/>
                <a:gd name="T36" fmla="*/ 15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0"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8" y="3"/>
                  </a:cubicBezTo>
                  <a:cubicBezTo>
                    <a:pt x="20" y="5"/>
                    <a:pt x="22" y="8"/>
                    <a:pt x="22" y="11"/>
                  </a:cubicBezTo>
                  <a:cubicBezTo>
                    <a:pt x="22" y="12"/>
                    <a:pt x="22" y="12"/>
                    <a:pt x="22" y="12"/>
                  </a:cubicBezTo>
                  <a:cubicBezTo>
                    <a:pt x="15" y="12"/>
                    <a:pt x="15" y="12"/>
                    <a:pt x="15" y="12"/>
                  </a:cubicBezTo>
                  <a:cubicBezTo>
                    <a:pt x="15" y="11"/>
                    <a:pt x="15" y="11"/>
                    <a:pt x="15" y="11"/>
                  </a:cubicBezTo>
                  <a:cubicBezTo>
                    <a:pt x="15" y="7"/>
                    <a:pt x="13" y="5"/>
                    <a:pt x="11" y="5"/>
                  </a:cubicBezTo>
                  <a:cubicBezTo>
                    <a:pt x="8" y="5"/>
                    <a:pt x="6" y="7"/>
                    <a:pt x="6" y="11"/>
                  </a:cubicBezTo>
                  <a:cubicBezTo>
                    <a:pt x="6" y="26"/>
                    <a:pt x="6" y="26"/>
                    <a:pt x="6" y="26"/>
                  </a:cubicBezTo>
                  <a:cubicBezTo>
                    <a:pt x="6" y="30"/>
                    <a:pt x="8" y="32"/>
                    <a:pt x="11" y="32"/>
                  </a:cubicBezTo>
                  <a:cubicBezTo>
                    <a:pt x="13" y="32"/>
                    <a:pt x="15" y="30"/>
                    <a:pt x="15" y="26"/>
                  </a:cubicBezTo>
                  <a:cubicBezTo>
                    <a:pt x="15" y="22"/>
                    <a:pt x="15" y="22"/>
                    <a:pt x="15" y="22"/>
                  </a:cubicBezTo>
                  <a:cubicBezTo>
                    <a:pt x="22" y="22"/>
                    <a:pt x="22" y="22"/>
                    <a:pt x="22" y="22"/>
                  </a:cubicBezTo>
                  <a:lnTo>
                    <a:pt x="22"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6" name="Freeform 41"/>
            <p:cNvSpPr>
              <a:spLocks/>
            </p:cNvSpPr>
            <p:nvPr/>
          </p:nvSpPr>
          <p:spPr bwMode="auto">
            <a:xfrm>
              <a:off x="8498949" y="4854795"/>
              <a:ext cx="45359" cy="93554"/>
            </a:xfrm>
            <a:custGeom>
              <a:avLst/>
              <a:gdLst>
                <a:gd name="T0" fmla="*/ 0 w 22"/>
                <a:gd name="T1" fmla="*/ 0 h 45"/>
                <a:gd name="T2" fmla="*/ 6 w 22"/>
                <a:gd name="T3" fmla="*/ 0 h 45"/>
                <a:gd name="T4" fmla="*/ 6 w 22"/>
                <a:gd name="T5" fmla="*/ 11 h 45"/>
                <a:gd name="T6" fmla="*/ 11 w 22"/>
                <a:gd name="T7" fmla="*/ 9 h 45"/>
                <a:gd name="T8" fmla="*/ 18 w 22"/>
                <a:gd name="T9" fmla="*/ 12 h 45"/>
                <a:gd name="T10" fmla="*/ 22 w 22"/>
                <a:gd name="T11" fmla="*/ 20 h 45"/>
                <a:gd name="T12" fmla="*/ 22 w 22"/>
                <a:gd name="T13" fmla="*/ 45 h 45"/>
                <a:gd name="T14" fmla="*/ 16 w 22"/>
                <a:gd name="T15" fmla="*/ 45 h 45"/>
                <a:gd name="T16" fmla="*/ 16 w 22"/>
                <a:gd name="T17" fmla="*/ 20 h 45"/>
                <a:gd name="T18" fmla="*/ 11 w 22"/>
                <a:gd name="T19" fmla="*/ 14 h 45"/>
                <a:gd name="T20" fmla="*/ 6 w 22"/>
                <a:gd name="T21" fmla="*/ 20 h 45"/>
                <a:gd name="T22" fmla="*/ 6 w 22"/>
                <a:gd name="T23" fmla="*/ 45 h 45"/>
                <a:gd name="T24" fmla="*/ 0 w 22"/>
                <a:gd name="T25" fmla="*/ 45 h 45"/>
                <a:gd name="T26" fmla="*/ 0 w 22"/>
                <a:gd name="T2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45">
                  <a:moveTo>
                    <a:pt x="0" y="0"/>
                  </a:moveTo>
                  <a:cubicBezTo>
                    <a:pt x="6" y="0"/>
                    <a:pt x="6" y="0"/>
                    <a:pt x="6" y="0"/>
                  </a:cubicBezTo>
                  <a:cubicBezTo>
                    <a:pt x="6" y="11"/>
                    <a:pt x="6" y="11"/>
                    <a:pt x="6" y="11"/>
                  </a:cubicBezTo>
                  <a:cubicBezTo>
                    <a:pt x="7" y="10"/>
                    <a:pt x="9" y="9"/>
                    <a:pt x="11" y="9"/>
                  </a:cubicBezTo>
                  <a:cubicBezTo>
                    <a:pt x="14" y="9"/>
                    <a:pt x="16" y="10"/>
                    <a:pt x="18" y="12"/>
                  </a:cubicBezTo>
                  <a:cubicBezTo>
                    <a:pt x="21" y="14"/>
                    <a:pt x="22" y="16"/>
                    <a:pt x="22" y="20"/>
                  </a:cubicBezTo>
                  <a:cubicBezTo>
                    <a:pt x="22" y="45"/>
                    <a:pt x="22" y="45"/>
                    <a:pt x="22" y="45"/>
                  </a:cubicBezTo>
                  <a:cubicBezTo>
                    <a:pt x="16" y="45"/>
                    <a:pt x="16" y="45"/>
                    <a:pt x="16" y="45"/>
                  </a:cubicBezTo>
                  <a:cubicBezTo>
                    <a:pt x="16" y="20"/>
                    <a:pt x="16" y="20"/>
                    <a:pt x="16" y="20"/>
                  </a:cubicBezTo>
                  <a:cubicBezTo>
                    <a:pt x="16" y="16"/>
                    <a:pt x="13" y="14"/>
                    <a:pt x="11" y="14"/>
                  </a:cubicBezTo>
                  <a:cubicBezTo>
                    <a:pt x="8" y="14"/>
                    <a:pt x="6" y="16"/>
                    <a:pt x="6" y="20"/>
                  </a:cubicBezTo>
                  <a:cubicBezTo>
                    <a:pt x="6" y="45"/>
                    <a:pt x="6" y="45"/>
                    <a:pt x="6" y="45"/>
                  </a:cubicBezTo>
                  <a:cubicBezTo>
                    <a:pt x="0" y="45"/>
                    <a:pt x="0" y="45"/>
                    <a:pt x="0" y="45"/>
                  </a:cubicBez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7" name="Freeform 42"/>
            <p:cNvSpPr>
              <a:spLocks noEditPoints="1"/>
            </p:cNvSpPr>
            <p:nvPr/>
          </p:nvSpPr>
          <p:spPr bwMode="auto">
            <a:xfrm>
              <a:off x="8566988"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0"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8" name="Freeform 43"/>
            <p:cNvSpPr>
              <a:spLocks/>
            </p:cNvSpPr>
            <p:nvPr/>
          </p:nvSpPr>
          <p:spPr bwMode="auto">
            <a:xfrm>
              <a:off x="8630775" y="4873223"/>
              <a:ext cx="46777" cy="75126"/>
            </a:xfrm>
            <a:custGeom>
              <a:avLst/>
              <a:gdLst>
                <a:gd name="T0" fmla="*/ 0 w 22"/>
                <a:gd name="T1" fmla="*/ 36 h 36"/>
                <a:gd name="T2" fmla="*/ 0 w 22"/>
                <a:gd name="T3" fmla="*/ 11 h 36"/>
                <a:gd name="T4" fmla="*/ 3 w 22"/>
                <a:gd name="T5" fmla="*/ 3 h 36"/>
                <a:gd name="T6" fmla="*/ 11 w 22"/>
                <a:gd name="T7" fmla="*/ 0 h 36"/>
                <a:gd name="T8" fmla="*/ 19 w 22"/>
                <a:gd name="T9" fmla="*/ 3 h 36"/>
                <a:gd name="T10" fmla="*/ 22 w 22"/>
                <a:gd name="T11" fmla="*/ 11 h 36"/>
                <a:gd name="T12" fmla="*/ 22 w 22"/>
                <a:gd name="T13" fmla="*/ 36 h 36"/>
                <a:gd name="T14" fmla="*/ 16 w 22"/>
                <a:gd name="T15" fmla="*/ 36 h 36"/>
                <a:gd name="T16" fmla="*/ 16 w 22"/>
                <a:gd name="T17" fmla="*/ 11 h 36"/>
                <a:gd name="T18" fmla="*/ 11 w 22"/>
                <a:gd name="T19" fmla="*/ 5 h 36"/>
                <a:gd name="T20" fmla="*/ 6 w 22"/>
                <a:gd name="T21" fmla="*/ 11 h 36"/>
                <a:gd name="T22" fmla="*/ 6 w 22"/>
                <a:gd name="T23" fmla="*/ 36 h 36"/>
                <a:gd name="T24" fmla="*/ 0 w 22"/>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36">
                  <a:moveTo>
                    <a:pt x="0" y="36"/>
                  </a:moveTo>
                  <a:cubicBezTo>
                    <a:pt x="0" y="11"/>
                    <a:pt x="0" y="11"/>
                    <a:pt x="0" y="11"/>
                  </a:cubicBezTo>
                  <a:cubicBezTo>
                    <a:pt x="0" y="8"/>
                    <a:pt x="1" y="5"/>
                    <a:pt x="3" y="3"/>
                  </a:cubicBezTo>
                  <a:cubicBezTo>
                    <a:pt x="6" y="1"/>
                    <a:pt x="8" y="0"/>
                    <a:pt x="11" y="0"/>
                  </a:cubicBezTo>
                  <a:cubicBezTo>
                    <a:pt x="14" y="0"/>
                    <a:pt x="17" y="1"/>
                    <a:pt x="19" y="3"/>
                  </a:cubicBezTo>
                  <a:cubicBezTo>
                    <a:pt x="21" y="5"/>
                    <a:pt x="22" y="8"/>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9" name="Freeform 44"/>
            <p:cNvSpPr>
              <a:spLocks noEditPoints="1"/>
            </p:cNvSpPr>
            <p:nvPr/>
          </p:nvSpPr>
          <p:spPr bwMode="auto">
            <a:xfrm>
              <a:off x="8700231" y="4864718"/>
              <a:ext cx="45359" cy="97806"/>
            </a:xfrm>
            <a:custGeom>
              <a:avLst/>
              <a:gdLst>
                <a:gd name="T0" fmla="*/ 16 w 22"/>
                <a:gd name="T1" fmla="*/ 35 h 47"/>
                <a:gd name="T2" fmla="*/ 22 w 22"/>
                <a:gd name="T3" fmla="*/ 42 h 47"/>
                <a:gd name="T4" fmla="*/ 22 w 22"/>
                <a:gd name="T5" fmla="*/ 47 h 47"/>
                <a:gd name="T6" fmla="*/ 16 w 22"/>
                <a:gd name="T7" fmla="*/ 47 h 47"/>
                <a:gd name="T8" fmla="*/ 16 w 22"/>
                <a:gd name="T9" fmla="*/ 43 h 47"/>
                <a:gd name="T10" fmla="*/ 13 w 22"/>
                <a:gd name="T11" fmla="*/ 40 h 47"/>
                <a:gd name="T12" fmla="*/ 11 w 22"/>
                <a:gd name="T13" fmla="*/ 40 h 47"/>
                <a:gd name="T14" fmla="*/ 3 w 22"/>
                <a:gd name="T15" fmla="*/ 37 h 47"/>
                <a:gd name="T16" fmla="*/ 0 w 22"/>
                <a:gd name="T17" fmla="*/ 29 h 47"/>
                <a:gd name="T18" fmla="*/ 2 w 22"/>
                <a:gd name="T19" fmla="*/ 22 h 47"/>
                <a:gd name="T20" fmla="*/ 0 w 22"/>
                <a:gd name="T21" fmla="*/ 15 h 47"/>
                <a:gd name="T22" fmla="*/ 2 w 22"/>
                <a:gd name="T23" fmla="*/ 8 h 47"/>
                <a:gd name="T24" fmla="*/ 8 w 22"/>
                <a:gd name="T25" fmla="*/ 5 h 47"/>
                <a:gd name="T26" fmla="*/ 8 w 22"/>
                <a:gd name="T27" fmla="*/ 0 h 47"/>
                <a:gd name="T28" fmla="*/ 14 w 22"/>
                <a:gd name="T29" fmla="*/ 0 h 47"/>
                <a:gd name="T30" fmla="*/ 14 w 22"/>
                <a:gd name="T31" fmla="*/ 5 h 47"/>
                <a:gd name="T32" fmla="*/ 19 w 22"/>
                <a:gd name="T33" fmla="*/ 9 h 47"/>
                <a:gd name="T34" fmla="*/ 22 w 22"/>
                <a:gd name="T35" fmla="*/ 15 h 47"/>
                <a:gd name="T36" fmla="*/ 18 w 22"/>
                <a:gd name="T37" fmla="*/ 23 h 47"/>
                <a:gd name="T38" fmla="*/ 11 w 22"/>
                <a:gd name="T39" fmla="*/ 26 h 47"/>
                <a:gd name="T40" fmla="*/ 7 w 22"/>
                <a:gd name="T41" fmla="*/ 26 h 47"/>
                <a:gd name="T42" fmla="*/ 6 w 22"/>
                <a:gd name="T43" fmla="*/ 29 h 47"/>
                <a:gd name="T44" fmla="*/ 11 w 22"/>
                <a:gd name="T45" fmla="*/ 35 h 47"/>
                <a:gd name="T46" fmla="*/ 16 w 22"/>
                <a:gd name="T47" fmla="*/ 35 h 47"/>
                <a:gd name="T48" fmla="*/ 6 w 22"/>
                <a:gd name="T49" fmla="*/ 16 h 47"/>
                <a:gd name="T50" fmla="*/ 11 w 22"/>
                <a:gd name="T51" fmla="*/ 21 h 47"/>
                <a:gd name="T52" fmla="*/ 16 w 22"/>
                <a:gd name="T53" fmla="*/ 16 h 47"/>
                <a:gd name="T54" fmla="*/ 16 w 22"/>
                <a:gd name="T55" fmla="*/ 14 h 47"/>
                <a:gd name="T56" fmla="*/ 11 w 22"/>
                <a:gd name="T57" fmla="*/ 9 h 47"/>
                <a:gd name="T58" fmla="*/ 6 w 22"/>
                <a:gd name="T59" fmla="*/ 14 h 47"/>
                <a:gd name="T60" fmla="*/ 6 w 22"/>
                <a:gd name="T61" fmla="*/ 1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 h="47">
                  <a:moveTo>
                    <a:pt x="16" y="35"/>
                  </a:moveTo>
                  <a:cubicBezTo>
                    <a:pt x="19" y="35"/>
                    <a:pt x="22" y="37"/>
                    <a:pt x="22" y="42"/>
                  </a:cubicBezTo>
                  <a:cubicBezTo>
                    <a:pt x="22" y="47"/>
                    <a:pt x="22" y="47"/>
                    <a:pt x="22" y="47"/>
                  </a:cubicBezTo>
                  <a:cubicBezTo>
                    <a:pt x="16" y="47"/>
                    <a:pt x="16" y="47"/>
                    <a:pt x="16" y="47"/>
                  </a:cubicBezTo>
                  <a:cubicBezTo>
                    <a:pt x="16" y="43"/>
                    <a:pt x="16" y="43"/>
                    <a:pt x="16" y="43"/>
                  </a:cubicBezTo>
                  <a:cubicBezTo>
                    <a:pt x="16" y="41"/>
                    <a:pt x="14" y="40"/>
                    <a:pt x="13" y="40"/>
                  </a:cubicBezTo>
                  <a:cubicBezTo>
                    <a:pt x="11" y="40"/>
                    <a:pt x="11" y="40"/>
                    <a:pt x="11" y="40"/>
                  </a:cubicBezTo>
                  <a:cubicBezTo>
                    <a:pt x="8" y="40"/>
                    <a:pt x="5" y="39"/>
                    <a:pt x="3" y="37"/>
                  </a:cubicBezTo>
                  <a:cubicBezTo>
                    <a:pt x="1" y="35"/>
                    <a:pt x="0" y="32"/>
                    <a:pt x="0" y="29"/>
                  </a:cubicBezTo>
                  <a:cubicBezTo>
                    <a:pt x="0" y="27"/>
                    <a:pt x="0" y="24"/>
                    <a:pt x="2" y="22"/>
                  </a:cubicBezTo>
                  <a:cubicBezTo>
                    <a:pt x="0" y="20"/>
                    <a:pt x="0" y="18"/>
                    <a:pt x="0" y="15"/>
                  </a:cubicBezTo>
                  <a:cubicBezTo>
                    <a:pt x="0" y="13"/>
                    <a:pt x="0" y="10"/>
                    <a:pt x="2" y="8"/>
                  </a:cubicBezTo>
                  <a:cubicBezTo>
                    <a:pt x="3" y="7"/>
                    <a:pt x="5" y="5"/>
                    <a:pt x="8" y="5"/>
                  </a:cubicBezTo>
                  <a:cubicBezTo>
                    <a:pt x="8" y="0"/>
                    <a:pt x="8" y="0"/>
                    <a:pt x="8" y="0"/>
                  </a:cubicBezTo>
                  <a:cubicBezTo>
                    <a:pt x="14" y="0"/>
                    <a:pt x="14" y="0"/>
                    <a:pt x="14" y="0"/>
                  </a:cubicBezTo>
                  <a:cubicBezTo>
                    <a:pt x="14" y="5"/>
                    <a:pt x="14" y="5"/>
                    <a:pt x="14" y="5"/>
                  </a:cubicBezTo>
                  <a:cubicBezTo>
                    <a:pt x="16" y="5"/>
                    <a:pt x="18" y="7"/>
                    <a:pt x="19" y="9"/>
                  </a:cubicBezTo>
                  <a:cubicBezTo>
                    <a:pt x="21" y="10"/>
                    <a:pt x="22" y="13"/>
                    <a:pt x="22" y="15"/>
                  </a:cubicBezTo>
                  <a:cubicBezTo>
                    <a:pt x="22" y="18"/>
                    <a:pt x="21" y="21"/>
                    <a:pt x="18" y="23"/>
                  </a:cubicBezTo>
                  <a:cubicBezTo>
                    <a:pt x="16" y="25"/>
                    <a:pt x="14" y="26"/>
                    <a:pt x="11" y="26"/>
                  </a:cubicBezTo>
                  <a:cubicBezTo>
                    <a:pt x="10" y="26"/>
                    <a:pt x="8" y="26"/>
                    <a:pt x="7" y="26"/>
                  </a:cubicBezTo>
                  <a:cubicBezTo>
                    <a:pt x="6" y="27"/>
                    <a:pt x="6" y="28"/>
                    <a:pt x="6" y="29"/>
                  </a:cubicBezTo>
                  <a:cubicBezTo>
                    <a:pt x="6" y="33"/>
                    <a:pt x="8" y="35"/>
                    <a:pt x="11" y="35"/>
                  </a:cubicBezTo>
                  <a:lnTo>
                    <a:pt x="16" y="35"/>
                  </a:lnTo>
                  <a:close/>
                  <a:moveTo>
                    <a:pt x="6" y="16"/>
                  </a:moveTo>
                  <a:cubicBezTo>
                    <a:pt x="6" y="19"/>
                    <a:pt x="8" y="21"/>
                    <a:pt x="11" y="21"/>
                  </a:cubicBezTo>
                  <a:cubicBezTo>
                    <a:pt x="13" y="21"/>
                    <a:pt x="16" y="19"/>
                    <a:pt x="16" y="16"/>
                  </a:cubicBezTo>
                  <a:cubicBezTo>
                    <a:pt x="16" y="14"/>
                    <a:pt x="16" y="14"/>
                    <a:pt x="16" y="14"/>
                  </a:cubicBezTo>
                  <a:cubicBezTo>
                    <a:pt x="15" y="11"/>
                    <a:pt x="13" y="9"/>
                    <a:pt x="11" y="9"/>
                  </a:cubicBezTo>
                  <a:cubicBezTo>
                    <a:pt x="8" y="9"/>
                    <a:pt x="6" y="11"/>
                    <a:pt x="6" y="14"/>
                  </a:cubicBezTo>
                  <a:lnTo>
                    <a:pt x="6" y="1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0" name="Freeform 45"/>
            <p:cNvSpPr>
              <a:spLocks noEditPoints="1"/>
            </p:cNvSpPr>
            <p:nvPr/>
          </p:nvSpPr>
          <p:spPr bwMode="auto">
            <a:xfrm>
              <a:off x="8766854" y="4873223"/>
              <a:ext cx="45359" cy="76544"/>
            </a:xfrm>
            <a:custGeom>
              <a:avLst/>
              <a:gdLst>
                <a:gd name="T0" fmla="*/ 6 w 22"/>
                <a:gd name="T1" fmla="*/ 21 h 37"/>
                <a:gd name="T2" fmla="*/ 6 w 22"/>
                <a:gd name="T3" fmla="*/ 26 h 37"/>
                <a:gd name="T4" fmla="*/ 11 w 22"/>
                <a:gd name="T5" fmla="*/ 32 h 37"/>
                <a:gd name="T6" fmla="*/ 15 w 22"/>
                <a:gd name="T7" fmla="*/ 26 h 37"/>
                <a:gd name="T8" fmla="*/ 22 w 22"/>
                <a:gd name="T9" fmla="*/ 26 h 37"/>
                <a:gd name="T10" fmla="*/ 18 w 22"/>
                <a:gd name="T11" fmla="*/ 34 h 37"/>
                <a:gd name="T12" fmla="*/ 11 w 22"/>
                <a:gd name="T13" fmla="*/ 37 h 37"/>
                <a:gd name="T14" fmla="*/ 3 w 22"/>
                <a:gd name="T15" fmla="*/ 34 h 37"/>
                <a:gd name="T16" fmla="*/ 0 w 22"/>
                <a:gd name="T17" fmla="*/ 26 h 37"/>
                <a:gd name="T18" fmla="*/ 0 w 22"/>
                <a:gd name="T19" fmla="*/ 11 h 37"/>
                <a:gd name="T20" fmla="*/ 3 w 22"/>
                <a:gd name="T21" fmla="*/ 3 h 37"/>
                <a:gd name="T22" fmla="*/ 11 w 22"/>
                <a:gd name="T23" fmla="*/ 0 h 37"/>
                <a:gd name="T24" fmla="*/ 19 w 22"/>
                <a:gd name="T25" fmla="*/ 3 h 37"/>
                <a:gd name="T26" fmla="*/ 22 w 22"/>
                <a:gd name="T27" fmla="*/ 11 h 37"/>
                <a:gd name="T28" fmla="*/ 22 w 22"/>
                <a:gd name="T29" fmla="*/ 21 h 37"/>
                <a:gd name="T30" fmla="*/ 6 w 22"/>
                <a:gd name="T31" fmla="*/ 21 h 37"/>
                <a:gd name="T32" fmla="*/ 6 w 22"/>
                <a:gd name="T33" fmla="*/ 15 h 37"/>
                <a:gd name="T34" fmla="*/ 16 w 22"/>
                <a:gd name="T35" fmla="*/ 15 h 37"/>
                <a:gd name="T36" fmla="*/ 16 w 22"/>
                <a:gd name="T37" fmla="*/ 11 h 37"/>
                <a:gd name="T38" fmla="*/ 11 w 22"/>
                <a:gd name="T39" fmla="*/ 5 h 37"/>
                <a:gd name="T40" fmla="*/ 6 w 22"/>
                <a:gd name="T41" fmla="*/ 11 h 37"/>
                <a:gd name="T42" fmla="*/ 6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6" y="21"/>
                  </a:moveTo>
                  <a:cubicBezTo>
                    <a:pt x="6" y="26"/>
                    <a:pt x="6" y="26"/>
                    <a:pt x="6" y="26"/>
                  </a:cubicBezTo>
                  <a:cubicBezTo>
                    <a:pt x="6" y="30"/>
                    <a:pt x="8" y="32"/>
                    <a:pt x="11" y="32"/>
                  </a:cubicBezTo>
                  <a:cubicBezTo>
                    <a:pt x="13" y="32"/>
                    <a:pt x="15" y="30"/>
                    <a:pt x="15" y="26"/>
                  </a:cubicBezTo>
                  <a:cubicBezTo>
                    <a:pt x="22" y="26"/>
                    <a:pt x="22" y="26"/>
                    <a:pt x="22" y="26"/>
                  </a:cubicBezTo>
                  <a:cubicBezTo>
                    <a:pt x="22" y="29"/>
                    <a:pt x="21"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21"/>
                    <a:pt x="22" y="21"/>
                    <a:pt x="22" y="21"/>
                  </a:cubicBezTo>
                  <a:lnTo>
                    <a:pt x="6" y="21"/>
                  </a:lnTo>
                  <a:close/>
                  <a:moveTo>
                    <a:pt x="6" y="15"/>
                  </a:moveTo>
                  <a:cubicBezTo>
                    <a:pt x="16" y="15"/>
                    <a:pt x="16" y="15"/>
                    <a:pt x="16" y="15"/>
                  </a:cubicBezTo>
                  <a:cubicBezTo>
                    <a:pt x="16" y="11"/>
                    <a:pt x="16" y="11"/>
                    <a:pt x="16" y="11"/>
                  </a:cubicBezTo>
                  <a:cubicBezTo>
                    <a:pt x="16" y="7"/>
                    <a:pt x="13" y="5"/>
                    <a:pt x="11" y="5"/>
                  </a:cubicBezTo>
                  <a:cubicBezTo>
                    <a:pt x="8" y="5"/>
                    <a:pt x="6" y="7"/>
                    <a:pt x="6" y="11"/>
                  </a:cubicBezTo>
                  <a:lnTo>
                    <a:pt x="6" y="1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xmlns="" val="302973024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Rectangle 143"/>
          <p:cNvSpPr/>
          <p:nvPr/>
        </p:nvSpPr>
        <p:spPr>
          <a:xfrm>
            <a:off x="0" y="0"/>
            <a:ext cx="9144000" cy="9286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92" name="Rectangle 91"/>
          <p:cNvSpPr/>
          <p:nvPr/>
        </p:nvSpPr>
        <p:spPr>
          <a:xfrm>
            <a:off x="0" y="6765131"/>
            <a:ext cx="9144000" cy="92869"/>
          </a:xfrm>
          <a:prstGeom prst="rect">
            <a:avLst/>
          </a:pr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49" name="Group 48"/>
          <p:cNvGrpSpPr/>
          <p:nvPr/>
        </p:nvGrpSpPr>
        <p:grpSpPr>
          <a:xfrm>
            <a:off x="6734865" y="6172200"/>
            <a:ext cx="2077348" cy="423894"/>
            <a:chOff x="6575425" y="4506095"/>
            <a:chExt cx="2236788" cy="456429"/>
          </a:xfrm>
          <a:solidFill>
            <a:srgbClr val="3E6CA4"/>
          </a:solidFill>
        </p:grpSpPr>
        <p:sp>
          <p:nvSpPr>
            <p:cNvPr id="50" name="Rectangle 5"/>
            <p:cNvSpPr>
              <a:spLocks noChangeArrowheads="1"/>
            </p:cNvSpPr>
            <p:nvPr/>
          </p:nvSpPr>
          <p:spPr bwMode="auto">
            <a:xfrm>
              <a:off x="6575425" y="4891650"/>
              <a:ext cx="8505" cy="5669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1" name="Freeform 6"/>
            <p:cNvSpPr>
              <a:spLocks/>
            </p:cNvSpPr>
            <p:nvPr/>
          </p:nvSpPr>
          <p:spPr bwMode="auto">
            <a:xfrm>
              <a:off x="6606610" y="4891650"/>
              <a:ext cx="38272" cy="56699"/>
            </a:xfrm>
            <a:custGeom>
              <a:avLst/>
              <a:gdLst>
                <a:gd name="T0" fmla="*/ 0 w 27"/>
                <a:gd name="T1" fmla="*/ 0 h 40"/>
                <a:gd name="T2" fmla="*/ 6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2" name="Freeform 7"/>
            <p:cNvSpPr>
              <a:spLocks/>
            </p:cNvSpPr>
            <p:nvPr/>
          </p:nvSpPr>
          <p:spPr bwMode="auto">
            <a:xfrm>
              <a:off x="6663309" y="4891650"/>
              <a:ext cx="32603" cy="56699"/>
            </a:xfrm>
            <a:custGeom>
              <a:avLst/>
              <a:gdLst>
                <a:gd name="T0" fmla="*/ 9 w 23"/>
                <a:gd name="T1" fmla="*/ 5 h 40"/>
                <a:gd name="T2" fmla="*/ 0 w 23"/>
                <a:gd name="T3" fmla="*/ 5 h 40"/>
                <a:gd name="T4" fmla="*/ 0 w 23"/>
                <a:gd name="T5" fmla="*/ 0 h 40"/>
                <a:gd name="T6" fmla="*/ 23 w 23"/>
                <a:gd name="T7" fmla="*/ 0 h 40"/>
                <a:gd name="T8" fmla="*/ 23 w 23"/>
                <a:gd name="T9" fmla="*/ 5 h 40"/>
                <a:gd name="T10" fmla="*/ 15 w 23"/>
                <a:gd name="T11" fmla="*/ 5 h 40"/>
                <a:gd name="T12" fmla="*/ 15 w 23"/>
                <a:gd name="T13" fmla="*/ 40 h 40"/>
                <a:gd name="T14" fmla="*/ 9 w 23"/>
                <a:gd name="T15" fmla="*/ 40 h 40"/>
                <a:gd name="T16" fmla="*/ 9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9" y="5"/>
                  </a:moveTo>
                  <a:lnTo>
                    <a:pt x="0" y="5"/>
                  </a:lnTo>
                  <a:lnTo>
                    <a:pt x="0" y="0"/>
                  </a:lnTo>
                  <a:lnTo>
                    <a:pt x="23" y="0"/>
                  </a:lnTo>
                  <a:lnTo>
                    <a:pt x="23" y="5"/>
                  </a:lnTo>
                  <a:lnTo>
                    <a:pt x="15" y="5"/>
                  </a:lnTo>
                  <a:lnTo>
                    <a:pt x="15" y="40"/>
                  </a:lnTo>
                  <a:lnTo>
                    <a:pt x="9" y="40"/>
                  </a:lnTo>
                  <a:lnTo>
                    <a:pt x="9" y="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3" name="Freeform 8"/>
            <p:cNvSpPr>
              <a:spLocks/>
            </p:cNvSpPr>
            <p:nvPr/>
          </p:nvSpPr>
          <p:spPr bwMode="auto">
            <a:xfrm>
              <a:off x="6715755" y="4891650"/>
              <a:ext cx="26933" cy="56699"/>
            </a:xfrm>
            <a:custGeom>
              <a:avLst/>
              <a:gdLst>
                <a:gd name="T0" fmla="*/ 0 w 19"/>
                <a:gd name="T1" fmla="*/ 0 h 40"/>
                <a:gd name="T2" fmla="*/ 19 w 19"/>
                <a:gd name="T3" fmla="*/ 0 h 40"/>
                <a:gd name="T4" fmla="*/ 19 w 19"/>
                <a:gd name="T5" fmla="*/ 5 h 40"/>
                <a:gd name="T6" fmla="*/ 5 w 19"/>
                <a:gd name="T7" fmla="*/ 5 h 40"/>
                <a:gd name="T8" fmla="*/ 5 w 19"/>
                <a:gd name="T9" fmla="*/ 18 h 40"/>
                <a:gd name="T10" fmla="*/ 17 w 19"/>
                <a:gd name="T11" fmla="*/ 18 h 40"/>
                <a:gd name="T12" fmla="*/ 17 w 19"/>
                <a:gd name="T13" fmla="*/ 22 h 40"/>
                <a:gd name="T14" fmla="*/ 5 w 19"/>
                <a:gd name="T15" fmla="*/ 22 h 40"/>
                <a:gd name="T16" fmla="*/ 5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5" y="5"/>
                  </a:lnTo>
                  <a:lnTo>
                    <a:pt x="5" y="18"/>
                  </a:lnTo>
                  <a:lnTo>
                    <a:pt x="17" y="18"/>
                  </a:lnTo>
                  <a:lnTo>
                    <a:pt x="17" y="22"/>
                  </a:lnTo>
                  <a:lnTo>
                    <a:pt x="5" y="22"/>
                  </a:lnTo>
                  <a:lnTo>
                    <a:pt x="5" y="35"/>
                  </a:lnTo>
                  <a:lnTo>
                    <a:pt x="19" y="35"/>
                  </a:lnTo>
                  <a:lnTo>
                    <a:pt x="19"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4" name="Freeform 9"/>
            <p:cNvSpPr>
              <a:spLocks noEditPoints="1"/>
            </p:cNvSpPr>
            <p:nvPr/>
          </p:nvSpPr>
          <p:spPr bwMode="auto">
            <a:xfrm>
              <a:off x="6765368" y="4891650"/>
              <a:ext cx="32603" cy="56699"/>
            </a:xfrm>
            <a:custGeom>
              <a:avLst/>
              <a:gdLst>
                <a:gd name="T0" fmla="*/ 0 w 16"/>
                <a:gd name="T1" fmla="*/ 0 h 27"/>
                <a:gd name="T2" fmla="*/ 7 w 16"/>
                <a:gd name="T3" fmla="*/ 0 h 27"/>
                <a:gd name="T4" fmla="*/ 12 w 16"/>
                <a:gd name="T5" fmla="*/ 2 h 27"/>
                <a:gd name="T6" fmla="*/ 14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9" y="0"/>
                    <a:pt x="11" y="1"/>
                    <a:pt x="12" y="2"/>
                  </a:cubicBezTo>
                  <a:cubicBezTo>
                    <a:pt x="14" y="3"/>
                    <a:pt x="14" y="5"/>
                    <a:pt x="14" y="7"/>
                  </a:cubicBezTo>
                  <a:cubicBezTo>
                    <a:pt x="14" y="10"/>
                    <a:pt x="13" y="13"/>
                    <a:pt x="9" y="14"/>
                  </a:cubicBezTo>
                  <a:cubicBezTo>
                    <a:pt x="9" y="14"/>
                    <a:pt x="9" y="14"/>
                    <a:pt x="9" y="14"/>
                  </a:cubicBezTo>
                  <a:cubicBezTo>
                    <a:pt x="11" y="14"/>
                    <a:pt x="11"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9" y="12"/>
                    <a:pt x="11" y="10"/>
                    <a:pt x="11" y="7"/>
                  </a:cubicBezTo>
                  <a:cubicBezTo>
                    <a:pt x="11" y="4"/>
                    <a:pt x="9" y="3"/>
                    <a:pt x="6" y="3"/>
                  </a:cubicBezTo>
                  <a:cubicBezTo>
                    <a:pt x="3" y="3"/>
                    <a:pt x="3" y="3"/>
                    <a:pt x="3" y="3"/>
                  </a:cubicBezTo>
                  <a:lnTo>
                    <a:pt x="3" y="1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5" name="Freeform 10"/>
            <p:cNvSpPr>
              <a:spLocks/>
            </p:cNvSpPr>
            <p:nvPr/>
          </p:nvSpPr>
          <p:spPr bwMode="auto">
            <a:xfrm>
              <a:off x="6814979" y="4891650"/>
              <a:ext cx="39690" cy="58116"/>
            </a:xfrm>
            <a:custGeom>
              <a:avLst/>
              <a:gdLst>
                <a:gd name="T0" fmla="*/ 19 w 19"/>
                <a:gd name="T1" fmla="*/ 26 h 28"/>
                <a:gd name="T2" fmla="*/ 12 w 19"/>
                <a:gd name="T3" fmla="*/ 28 h 28"/>
                <a:gd name="T4" fmla="*/ 0 w 19"/>
                <a:gd name="T5" fmla="*/ 14 h 28"/>
                <a:gd name="T6" fmla="*/ 12 w 19"/>
                <a:gd name="T7" fmla="*/ 0 h 28"/>
                <a:gd name="T8" fmla="*/ 19 w 19"/>
                <a:gd name="T9" fmla="*/ 1 h 28"/>
                <a:gd name="T10" fmla="*/ 19 w 19"/>
                <a:gd name="T11" fmla="*/ 4 h 28"/>
                <a:gd name="T12" fmla="*/ 12 w 19"/>
                <a:gd name="T13" fmla="*/ 3 h 28"/>
                <a:gd name="T14" fmla="*/ 4 w 19"/>
                <a:gd name="T15" fmla="*/ 13 h 28"/>
                <a:gd name="T16" fmla="*/ 12 w 19"/>
                <a:gd name="T17" fmla="*/ 25 h 28"/>
                <a:gd name="T18" fmla="*/ 16 w 19"/>
                <a:gd name="T19" fmla="*/ 24 h 28"/>
                <a:gd name="T20" fmla="*/ 16 w 19"/>
                <a:gd name="T21" fmla="*/ 15 h 28"/>
                <a:gd name="T22" fmla="*/ 11 w 19"/>
                <a:gd name="T23" fmla="*/ 15 h 28"/>
                <a:gd name="T24" fmla="*/ 11 w 19"/>
                <a:gd name="T25" fmla="*/ 12 h 28"/>
                <a:gd name="T26" fmla="*/ 19 w 19"/>
                <a:gd name="T27" fmla="*/ 12 h 28"/>
                <a:gd name="T28" fmla="*/ 19 w 19"/>
                <a:gd name="T29"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8">
                  <a:moveTo>
                    <a:pt x="19" y="26"/>
                  </a:moveTo>
                  <a:cubicBezTo>
                    <a:pt x="18" y="27"/>
                    <a:pt x="15" y="28"/>
                    <a:pt x="12" y="28"/>
                  </a:cubicBezTo>
                  <a:cubicBezTo>
                    <a:pt x="4" y="28"/>
                    <a:pt x="0" y="21"/>
                    <a:pt x="0" y="14"/>
                  </a:cubicBezTo>
                  <a:cubicBezTo>
                    <a:pt x="0" y="5"/>
                    <a:pt x="5" y="0"/>
                    <a:pt x="12" y="0"/>
                  </a:cubicBezTo>
                  <a:cubicBezTo>
                    <a:pt x="15" y="0"/>
                    <a:pt x="17" y="0"/>
                    <a:pt x="19" y="1"/>
                  </a:cubicBezTo>
                  <a:cubicBezTo>
                    <a:pt x="19" y="4"/>
                    <a:pt x="19" y="4"/>
                    <a:pt x="19" y="4"/>
                  </a:cubicBezTo>
                  <a:cubicBezTo>
                    <a:pt x="16" y="3"/>
                    <a:pt x="14" y="3"/>
                    <a:pt x="12" y="3"/>
                  </a:cubicBezTo>
                  <a:cubicBezTo>
                    <a:pt x="8" y="3"/>
                    <a:pt x="4" y="6"/>
                    <a:pt x="4" y="13"/>
                  </a:cubicBezTo>
                  <a:cubicBezTo>
                    <a:pt x="4" y="20"/>
                    <a:pt x="7" y="25"/>
                    <a:pt x="12" y="25"/>
                  </a:cubicBezTo>
                  <a:cubicBezTo>
                    <a:pt x="14" y="25"/>
                    <a:pt x="15" y="24"/>
                    <a:pt x="16" y="24"/>
                  </a:cubicBezTo>
                  <a:cubicBezTo>
                    <a:pt x="16" y="15"/>
                    <a:pt x="16" y="15"/>
                    <a:pt x="16" y="15"/>
                  </a:cubicBezTo>
                  <a:cubicBezTo>
                    <a:pt x="11" y="15"/>
                    <a:pt x="11" y="15"/>
                    <a:pt x="11" y="15"/>
                  </a:cubicBezTo>
                  <a:cubicBezTo>
                    <a:pt x="11" y="12"/>
                    <a:pt x="11" y="12"/>
                    <a:pt x="11" y="12"/>
                  </a:cubicBezTo>
                  <a:cubicBezTo>
                    <a:pt x="19" y="12"/>
                    <a:pt x="19" y="12"/>
                    <a:pt x="19" y="12"/>
                  </a:cubicBezTo>
                  <a:lnTo>
                    <a:pt x="19"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6" name="Freeform 11"/>
            <p:cNvSpPr>
              <a:spLocks noEditPoints="1"/>
            </p:cNvSpPr>
            <p:nvPr/>
          </p:nvSpPr>
          <p:spPr bwMode="auto">
            <a:xfrm>
              <a:off x="6875931" y="4891650"/>
              <a:ext cx="41107" cy="58116"/>
            </a:xfrm>
            <a:custGeom>
              <a:avLst/>
              <a:gdLst>
                <a:gd name="T0" fmla="*/ 11 w 20"/>
                <a:gd name="T1" fmla="*/ 0 h 28"/>
                <a:gd name="T2" fmla="*/ 20 w 20"/>
                <a:gd name="T3" fmla="*/ 13 h 28"/>
                <a:gd name="T4" fmla="*/ 10 w 20"/>
                <a:gd name="T5" fmla="*/ 28 h 28"/>
                <a:gd name="T6" fmla="*/ 0 w 20"/>
                <a:gd name="T7" fmla="*/ 14 h 28"/>
                <a:gd name="T8" fmla="*/ 11 w 20"/>
                <a:gd name="T9" fmla="*/ 0 h 28"/>
                <a:gd name="T10" fmla="*/ 10 w 20"/>
                <a:gd name="T11" fmla="*/ 25 h 28"/>
                <a:gd name="T12" fmla="*/ 17 w 20"/>
                <a:gd name="T13" fmla="*/ 13 h 28"/>
                <a:gd name="T14" fmla="*/ 11 w 20"/>
                <a:gd name="T15" fmla="*/ 3 h 28"/>
                <a:gd name="T16" fmla="*/ 4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1" y="0"/>
                  </a:moveTo>
                  <a:cubicBezTo>
                    <a:pt x="17" y="0"/>
                    <a:pt x="20" y="5"/>
                    <a:pt x="20" y="13"/>
                  </a:cubicBezTo>
                  <a:cubicBezTo>
                    <a:pt x="20" y="23"/>
                    <a:pt x="17" y="28"/>
                    <a:pt x="10" y="28"/>
                  </a:cubicBezTo>
                  <a:cubicBezTo>
                    <a:pt x="4" y="28"/>
                    <a:pt x="0" y="22"/>
                    <a:pt x="0" y="14"/>
                  </a:cubicBezTo>
                  <a:cubicBezTo>
                    <a:pt x="0" y="5"/>
                    <a:pt x="4" y="0"/>
                    <a:pt x="11" y="0"/>
                  </a:cubicBezTo>
                  <a:close/>
                  <a:moveTo>
                    <a:pt x="10" y="25"/>
                  </a:moveTo>
                  <a:cubicBezTo>
                    <a:pt x="14" y="25"/>
                    <a:pt x="17" y="22"/>
                    <a:pt x="17" y="13"/>
                  </a:cubicBezTo>
                  <a:cubicBezTo>
                    <a:pt x="17" y="8"/>
                    <a:pt x="15" y="3"/>
                    <a:pt x="11" y="3"/>
                  </a:cubicBezTo>
                  <a:cubicBezTo>
                    <a:pt x="7" y="3"/>
                    <a:pt x="4" y="6"/>
                    <a:pt x="4" y="14"/>
                  </a:cubicBezTo>
                  <a:cubicBezTo>
                    <a:pt x="4" y="19"/>
                    <a:pt x="6" y="25"/>
                    <a:pt x="10" y="25"/>
                  </a:cubicBez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7" name="Freeform 12"/>
            <p:cNvSpPr>
              <a:spLocks/>
            </p:cNvSpPr>
            <p:nvPr/>
          </p:nvSpPr>
          <p:spPr bwMode="auto">
            <a:xfrm>
              <a:off x="6931213" y="4891650"/>
              <a:ext cx="43942" cy="56699"/>
            </a:xfrm>
            <a:custGeom>
              <a:avLst/>
              <a:gdLst>
                <a:gd name="T0" fmla="*/ 0 w 31"/>
                <a:gd name="T1" fmla="*/ 0 h 40"/>
                <a:gd name="T2" fmla="*/ 6 w 31"/>
                <a:gd name="T3" fmla="*/ 0 h 40"/>
                <a:gd name="T4" fmla="*/ 15 w 31"/>
                <a:gd name="T5" fmla="*/ 33 h 40"/>
                <a:gd name="T6" fmla="*/ 16 w 31"/>
                <a:gd name="T7" fmla="*/ 33 h 40"/>
                <a:gd name="T8" fmla="*/ 25 w 31"/>
                <a:gd name="T9" fmla="*/ 0 h 40"/>
                <a:gd name="T10" fmla="*/ 31 w 31"/>
                <a:gd name="T11" fmla="*/ 0 h 40"/>
                <a:gd name="T12" fmla="*/ 18 w 31"/>
                <a:gd name="T13" fmla="*/ 40 h 40"/>
                <a:gd name="T14" fmla="*/ 13 w 31"/>
                <a:gd name="T15" fmla="*/ 40 h 40"/>
                <a:gd name="T16" fmla="*/ 0 w 31"/>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40">
                  <a:moveTo>
                    <a:pt x="0" y="0"/>
                  </a:moveTo>
                  <a:lnTo>
                    <a:pt x="6" y="0"/>
                  </a:lnTo>
                  <a:lnTo>
                    <a:pt x="15" y="33"/>
                  </a:lnTo>
                  <a:lnTo>
                    <a:pt x="16" y="33"/>
                  </a:lnTo>
                  <a:lnTo>
                    <a:pt x="25" y="0"/>
                  </a:lnTo>
                  <a:lnTo>
                    <a:pt x="31" y="0"/>
                  </a:lnTo>
                  <a:lnTo>
                    <a:pt x="18" y="40"/>
                  </a:lnTo>
                  <a:lnTo>
                    <a:pt x="13"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8" name="Freeform 13"/>
            <p:cNvSpPr>
              <a:spLocks/>
            </p:cNvSpPr>
            <p:nvPr/>
          </p:nvSpPr>
          <p:spPr bwMode="auto">
            <a:xfrm>
              <a:off x="6992165" y="4891650"/>
              <a:ext cx="28350" cy="56699"/>
            </a:xfrm>
            <a:custGeom>
              <a:avLst/>
              <a:gdLst>
                <a:gd name="T0" fmla="*/ 0 w 20"/>
                <a:gd name="T1" fmla="*/ 0 h 40"/>
                <a:gd name="T2" fmla="*/ 19 w 20"/>
                <a:gd name="T3" fmla="*/ 0 h 40"/>
                <a:gd name="T4" fmla="*/ 19 w 20"/>
                <a:gd name="T5" fmla="*/ 5 h 40"/>
                <a:gd name="T6" fmla="*/ 5 w 20"/>
                <a:gd name="T7" fmla="*/ 5 h 40"/>
                <a:gd name="T8" fmla="*/ 5 w 20"/>
                <a:gd name="T9" fmla="*/ 18 h 40"/>
                <a:gd name="T10" fmla="*/ 19 w 20"/>
                <a:gd name="T11" fmla="*/ 18 h 40"/>
                <a:gd name="T12" fmla="*/ 19 w 20"/>
                <a:gd name="T13" fmla="*/ 22 h 40"/>
                <a:gd name="T14" fmla="*/ 5 w 20"/>
                <a:gd name="T15" fmla="*/ 22 h 40"/>
                <a:gd name="T16" fmla="*/ 5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5" y="5"/>
                  </a:lnTo>
                  <a:lnTo>
                    <a:pt x="5" y="18"/>
                  </a:lnTo>
                  <a:lnTo>
                    <a:pt x="19" y="18"/>
                  </a:lnTo>
                  <a:lnTo>
                    <a:pt x="19" y="22"/>
                  </a:lnTo>
                  <a:lnTo>
                    <a:pt x="5" y="22"/>
                  </a:lnTo>
                  <a:lnTo>
                    <a:pt x="5" y="35"/>
                  </a:lnTo>
                  <a:lnTo>
                    <a:pt x="20" y="35"/>
                  </a:lnTo>
                  <a:lnTo>
                    <a:pt x="20"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9" name="Freeform 14"/>
            <p:cNvSpPr>
              <a:spLocks noEditPoints="1"/>
            </p:cNvSpPr>
            <p:nvPr/>
          </p:nvSpPr>
          <p:spPr bwMode="auto">
            <a:xfrm>
              <a:off x="7041776" y="4891650"/>
              <a:ext cx="32603" cy="56699"/>
            </a:xfrm>
            <a:custGeom>
              <a:avLst/>
              <a:gdLst>
                <a:gd name="T0" fmla="*/ 0 w 16"/>
                <a:gd name="T1" fmla="*/ 0 h 27"/>
                <a:gd name="T2" fmla="*/ 7 w 16"/>
                <a:gd name="T3" fmla="*/ 0 h 27"/>
                <a:gd name="T4" fmla="*/ 13 w 16"/>
                <a:gd name="T5" fmla="*/ 2 h 27"/>
                <a:gd name="T6" fmla="*/ 15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10" y="0"/>
                    <a:pt x="11" y="1"/>
                    <a:pt x="13" y="2"/>
                  </a:cubicBezTo>
                  <a:cubicBezTo>
                    <a:pt x="14" y="3"/>
                    <a:pt x="15" y="5"/>
                    <a:pt x="15" y="7"/>
                  </a:cubicBezTo>
                  <a:cubicBezTo>
                    <a:pt x="15" y="10"/>
                    <a:pt x="13" y="13"/>
                    <a:pt x="9" y="14"/>
                  </a:cubicBezTo>
                  <a:cubicBezTo>
                    <a:pt x="9" y="14"/>
                    <a:pt x="9" y="14"/>
                    <a:pt x="9" y="14"/>
                  </a:cubicBezTo>
                  <a:cubicBezTo>
                    <a:pt x="11" y="14"/>
                    <a:pt x="12"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10" y="12"/>
                    <a:pt x="11" y="10"/>
                    <a:pt x="11" y="7"/>
                  </a:cubicBezTo>
                  <a:cubicBezTo>
                    <a:pt x="11" y="4"/>
                    <a:pt x="9" y="3"/>
                    <a:pt x="6" y="3"/>
                  </a:cubicBezTo>
                  <a:cubicBezTo>
                    <a:pt x="3" y="3"/>
                    <a:pt x="3" y="3"/>
                    <a:pt x="3" y="3"/>
                  </a:cubicBezTo>
                  <a:lnTo>
                    <a:pt x="3" y="1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0" name="Freeform 15"/>
            <p:cNvSpPr>
              <a:spLocks/>
            </p:cNvSpPr>
            <p:nvPr/>
          </p:nvSpPr>
          <p:spPr bwMode="auto">
            <a:xfrm>
              <a:off x="7092806" y="4891650"/>
              <a:ext cx="38272" cy="56699"/>
            </a:xfrm>
            <a:custGeom>
              <a:avLst/>
              <a:gdLst>
                <a:gd name="T0" fmla="*/ 0 w 27"/>
                <a:gd name="T1" fmla="*/ 0 h 40"/>
                <a:gd name="T2" fmla="*/ 8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8"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1" name="Freeform 16"/>
            <p:cNvSpPr>
              <a:spLocks/>
            </p:cNvSpPr>
            <p:nvPr/>
          </p:nvSpPr>
          <p:spPr bwMode="auto">
            <a:xfrm>
              <a:off x="7155175" y="4891650"/>
              <a:ext cx="51029" cy="56699"/>
            </a:xfrm>
            <a:custGeom>
              <a:avLst/>
              <a:gdLst>
                <a:gd name="T0" fmla="*/ 0 w 36"/>
                <a:gd name="T1" fmla="*/ 0 h 40"/>
                <a:gd name="T2" fmla="*/ 8 w 36"/>
                <a:gd name="T3" fmla="*/ 0 h 40"/>
                <a:gd name="T4" fmla="*/ 18 w 36"/>
                <a:gd name="T5" fmla="*/ 33 h 40"/>
                <a:gd name="T6" fmla="*/ 18 w 36"/>
                <a:gd name="T7" fmla="*/ 33 h 40"/>
                <a:gd name="T8" fmla="*/ 28 w 36"/>
                <a:gd name="T9" fmla="*/ 0 h 40"/>
                <a:gd name="T10" fmla="*/ 36 w 36"/>
                <a:gd name="T11" fmla="*/ 0 h 40"/>
                <a:gd name="T12" fmla="*/ 36 w 36"/>
                <a:gd name="T13" fmla="*/ 40 h 40"/>
                <a:gd name="T14" fmla="*/ 31 w 36"/>
                <a:gd name="T15" fmla="*/ 40 h 40"/>
                <a:gd name="T16" fmla="*/ 31 w 36"/>
                <a:gd name="T17" fmla="*/ 6 h 40"/>
                <a:gd name="T18" fmla="*/ 31 w 36"/>
                <a:gd name="T19" fmla="*/ 6 h 40"/>
                <a:gd name="T20" fmla="*/ 20 w 36"/>
                <a:gd name="T21" fmla="*/ 40 h 40"/>
                <a:gd name="T22" fmla="*/ 15 w 36"/>
                <a:gd name="T23" fmla="*/ 40 h 40"/>
                <a:gd name="T24" fmla="*/ 5 w 36"/>
                <a:gd name="T25" fmla="*/ 6 h 40"/>
                <a:gd name="T26" fmla="*/ 5 w 36"/>
                <a:gd name="T27" fmla="*/ 6 h 40"/>
                <a:gd name="T28" fmla="*/ 5 w 36"/>
                <a:gd name="T29" fmla="*/ 40 h 40"/>
                <a:gd name="T30" fmla="*/ 0 w 36"/>
                <a:gd name="T31" fmla="*/ 40 h 40"/>
                <a:gd name="T32" fmla="*/ 0 w 36"/>
                <a:gd name="T3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40">
                  <a:moveTo>
                    <a:pt x="0" y="0"/>
                  </a:moveTo>
                  <a:lnTo>
                    <a:pt x="8" y="0"/>
                  </a:lnTo>
                  <a:lnTo>
                    <a:pt x="18" y="33"/>
                  </a:lnTo>
                  <a:lnTo>
                    <a:pt x="18" y="33"/>
                  </a:lnTo>
                  <a:lnTo>
                    <a:pt x="28" y="0"/>
                  </a:lnTo>
                  <a:lnTo>
                    <a:pt x="36" y="0"/>
                  </a:lnTo>
                  <a:lnTo>
                    <a:pt x="36" y="40"/>
                  </a:lnTo>
                  <a:lnTo>
                    <a:pt x="31" y="40"/>
                  </a:lnTo>
                  <a:lnTo>
                    <a:pt x="31" y="6"/>
                  </a:lnTo>
                  <a:lnTo>
                    <a:pt x="31" y="6"/>
                  </a:lnTo>
                  <a:lnTo>
                    <a:pt x="20" y="40"/>
                  </a:lnTo>
                  <a:lnTo>
                    <a:pt x="15" y="40"/>
                  </a:lnTo>
                  <a:lnTo>
                    <a:pt x="5" y="6"/>
                  </a:lnTo>
                  <a:lnTo>
                    <a:pt x="5" y="6"/>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2" name="Freeform 17"/>
            <p:cNvSpPr>
              <a:spLocks/>
            </p:cNvSpPr>
            <p:nvPr/>
          </p:nvSpPr>
          <p:spPr bwMode="auto">
            <a:xfrm>
              <a:off x="7228884" y="4891650"/>
              <a:ext cx="28350" cy="56699"/>
            </a:xfrm>
            <a:custGeom>
              <a:avLst/>
              <a:gdLst>
                <a:gd name="T0" fmla="*/ 0 w 20"/>
                <a:gd name="T1" fmla="*/ 0 h 40"/>
                <a:gd name="T2" fmla="*/ 19 w 20"/>
                <a:gd name="T3" fmla="*/ 0 h 40"/>
                <a:gd name="T4" fmla="*/ 19 w 20"/>
                <a:gd name="T5" fmla="*/ 5 h 40"/>
                <a:gd name="T6" fmla="*/ 6 w 20"/>
                <a:gd name="T7" fmla="*/ 5 h 40"/>
                <a:gd name="T8" fmla="*/ 6 w 20"/>
                <a:gd name="T9" fmla="*/ 18 h 40"/>
                <a:gd name="T10" fmla="*/ 19 w 20"/>
                <a:gd name="T11" fmla="*/ 18 h 40"/>
                <a:gd name="T12" fmla="*/ 19 w 20"/>
                <a:gd name="T13" fmla="*/ 22 h 40"/>
                <a:gd name="T14" fmla="*/ 6 w 20"/>
                <a:gd name="T15" fmla="*/ 22 h 40"/>
                <a:gd name="T16" fmla="*/ 6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6" y="5"/>
                  </a:lnTo>
                  <a:lnTo>
                    <a:pt x="6" y="18"/>
                  </a:lnTo>
                  <a:lnTo>
                    <a:pt x="19" y="18"/>
                  </a:lnTo>
                  <a:lnTo>
                    <a:pt x="19" y="22"/>
                  </a:lnTo>
                  <a:lnTo>
                    <a:pt x="6" y="22"/>
                  </a:lnTo>
                  <a:lnTo>
                    <a:pt x="6" y="35"/>
                  </a:lnTo>
                  <a:lnTo>
                    <a:pt x="20" y="35"/>
                  </a:lnTo>
                  <a:lnTo>
                    <a:pt x="20"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3" name="Freeform 18"/>
            <p:cNvSpPr>
              <a:spLocks/>
            </p:cNvSpPr>
            <p:nvPr/>
          </p:nvSpPr>
          <p:spPr bwMode="auto">
            <a:xfrm>
              <a:off x="7278497" y="4891650"/>
              <a:ext cx="36855" cy="56699"/>
            </a:xfrm>
            <a:custGeom>
              <a:avLst/>
              <a:gdLst>
                <a:gd name="T0" fmla="*/ 0 w 26"/>
                <a:gd name="T1" fmla="*/ 0 h 40"/>
                <a:gd name="T2" fmla="*/ 6 w 26"/>
                <a:gd name="T3" fmla="*/ 0 h 40"/>
                <a:gd name="T4" fmla="*/ 20 w 26"/>
                <a:gd name="T5" fmla="*/ 34 h 40"/>
                <a:gd name="T6" fmla="*/ 20 w 26"/>
                <a:gd name="T7" fmla="*/ 34 h 40"/>
                <a:gd name="T8" fmla="*/ 20 w 26"/>
                <a:gd name="T9" fmla="*/ 0 h 40"/>
                <a:gd name="T10" fmla="*/ 26 w 26"/>
                <a:gd name="T11" fmla="*/ 0 h 40"/>
                <a:gd name="T12" fmla="*/ 26 w 26"/>
                <a:gd name="T13" fmla="*/ 40 h 40"/>
                <a:gd name="T14" fmla="*/ 19 w 26"/>
                <a:gd name="T15" fmla="*/ 40 h 40"/>
                <a:gd name="T16" fmla="*/ 4 w 26"/>
                <a:gd name="T17" fmla="*/ 8 h 40"/>
                <a:gd name="T18" fmla="*/ 4 w 26"/>
                <a:gd name="T19" fmla="*/ 8 h 40"/>
                <a:gd name="T20" fmla="*/ 4 w 26"/>
                <a:gd name="T21" fmla="*/ 40 h 40"/>
                <a:gd name="T22" fmla="*/ 0 w 26"/>
                <a:gd name="T23" fmla="*/ 40 h 40"/>
                <a:gd name="T24" fmla="*/ 0 w 26"/>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40">
                  <a:moveTo>
                    <a:pt x="0" y="0"/>
                  </a:moveTo>
                  <a:lnTo>
                    <a:pt x="6" y="0"/>
                  </a:lnTo>
                  <a:lnTo>
                    <a:pt x="20" y="34"/>
                  </a:lnTo>
                  <a:lnTo>
                    <a:pt x="20" y="34"/>
                  </a:lnTo>
                  <a:lnTo>
                    <a:pt x="20" y="0"/>
                  </a:lnTo>
                  <a:lnTo>
                    <a:pt x="26" y="0"/>
                  </a:lnTo>
                  <a:lnTo>
                    <a:pt x="26" y="40"/>
                  </a:lnTo>
                  <a:lnTo>
                    <a:pt x="19" y="40"/>
                  </a:lnTo>
                  <a:lnTo>
                    <a:pt x="4" y="8"/>
                  </a:lnTo>
                  <a:lnTo>
                    <a:pt x="4" y="8"/>
                  </a:lnTo>
                  <a:lnTo>
                    <a:pt x="4"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4" name="Freeform 19"/>
            <p:cNvSpPr>
              <a:spLocks/>
            </p:cNvSpPr>
            <p:nvPr/>
          </p:nvSpPr>
          <p:spPr bwMode="auto">
            <a:xfrm>
              <a:off x="7335196" y="4891650"/>
              <a:ext cx="32603" cy="56699"/>
            </a:xfrm>
            <a:custGeom>
              <a:avLst/>
              <a:gdLst>
                <a:gd name="T0" fmla="*/ 8 w 23"/>
                <a:gd name="T1" fmla="*/ 5 h 40"/>
                <a:gd name="T2" fmla="*/ 0 w 23"/>
                <a:gd name="T3" fmla="*/ 5 h 40"/>
                <a:gd name="T4" fmla="*/ 0 w 23"/>
                <a:gd name="T5" fmla="*/ 0 h 40"/>
                <a:gd name="T6" fmla="*/ 23 w 23"/>
                <a:gd name="T7" fmla="*/ 0 h 40"/>
                <a:gd name="T8" fmla="*/ 23 w 23"/>
                <a:gd name="T9" fmla="*/ 5 h 40"/>
                <a:gd name="T10" fmla="*/ 13 w 23"/>
                <a:gd name="T11" fmla="*/ 5 h 40"/>
                <a:gd name="T12" fmla="*/ 13 w 23"/>
                <a:gd name="T13" fmla="*/ 40 h 40"/>
                <a:gd name="T14" fmla="*/ 8 w 23"/>
                <a:gd name="T15" fmla="*/ 40 h 40"/>
                <a:gd name="T16" fmla="*/ 8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8" y="5"/>
                  </a:moveTo>
                  <a:lnTo>
                    <a:pt x="0" y="5"/>
                  </a:lnTo>
                  <a:lnTo>
                    <a:pt x="0" y="0"/>
                  </a:lnTo>
                  <a:lnTo>
                    <a:pt x="23" y="0"/>
                  </a:lnTo>
                  <a:lnTo>
                    <a:pt x="23" y="5"/>
                  </a:lnTo>
                  <a:lnTo>
                    <a:pt x="13" y="5"/>
                  </a:lnTo>
                  <a:lnTo>
                    <a:pt x="13" y="40"/>
                  </a:lnTo>
                  <a:lnTo>
                    <a:pt x="8" y="40"/>
                  </a:lnTo>
                  <a:lnTo>
                    <a:pt x="8" y="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5" name="Freeform 20"/>
            <p:cNvSpPr>
              <a:spLocks noEditPoints="1"/>
            </p:cNvSpPr>
            <p:nvPr/>
          </p:nvSpPr>
          <p:spPr bwMode="auto">
            <a:xfrm>
              <a:off x="7376302" y="4891650"/>
              <a:ext cx="45359" cy="56699"/>
            </a:xfrm>
            <a:custGeom>
              <a:avLst/>
              <a:gdLst>
                <a:gd name="T0" fmla="*/ 19 w 32"/>
                <a:gd name="T1" fmla="*/ 0 h 40"/>
                <a:gd name="T2" fmla="*/ 32 w 32"/>
                <a:gd name="T3" fmla="*/ 40 h 40"/>
                <a:gd name="T4" fmla="*/ 28 w 32"/>
                <a:gd name="T5" fmla="*/ 40 h 40"/>
                <a:gd name="T6" fmla="*/ 23 w 32"/>
                <a:gd name="T7" fmla="*/ 30 h 40"/>
                <a:gd name="T8" fmla="*/ 9 w 32"/>
                <a:gd name="T9" fmla="*/ 30 h 40"/>
                <a:gd name="T10" fmla="*/ 6 w 32"/>
                <a:gd name="T11" fmla="*/ 40 h 40"/>
                <a:gd name="T12" fmla="*/ 0 w 32"/>
                <a:gd name="T13" fmla="*/ 40 h 40"/>
                <a:gd name="T14" fmla="*/ 13 w 32"/>
                <a:gd name="T15" fmla="*/ 0 h 40"/>
                <a:gd name="T16" fmla="*/ 19 w 32"/>
                <a:gd name="T17" fmla="*/ 0 h 40"/>
                <a:gd name="T18" fmla="*/ 22 w 32"/>
                <a:gd name="T19" fmla="*/ 25 h 40"/>
                <a:gd name="T20" fmla="*/ 16 w 32"/>
                <a:gd name="T21" fmla="*/ 6 h 40"/>
                <a:gd name="T22" fmla="*/ 16 w 32"/>
                <a:gd name="T23" fmla="*/ 6 h 40"/>
                <a:gd name="T24" fmla="*/ 10 w 32"/>
                <a:gd name="T25" fmla="*/ 25 h 40"/>
                <a:gd name="T26" fmla="*/ 22 w 32"/>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40">
                  <a:moveTo>
                    <a:pt x="19" y="0"/>
                  </a:moveTo>
                  <a:lnTo>
                    <a:pt x="32" y="40"/>
                  </a:lnTo>
                  <a:lnTo>
                    <a:pt x="28" y="40"/>
                  </a:lnTo>
                  <a:lnTo>
                    <a:pt x="23" y="30"/>
                  </a:lnTo>
                  <a:lnTo>
                    <a:pt x="9" y="30"/>
                  </a:lnTo>
                  <a:lnTo>
                    <a:pt x="6" y="40"/>
                  </a:lnTo>
                  <a:lnTo>
                    <a:pt x="0" y="40"/>
                  </a:lnTo>
                  <a:lnTo>
                    <a:pt x="13" y="0"/>
                  </a:lnTo>
                  <a:lnTo>
                    <a:pt x="19" y="0"/>
                  </a:lnTo>
                  <a:close/>
                  <a:moveTo>
                    <a:pt x="22" y="25"/>
                  </a:moveTo>
                  <a:lnTo>
                    <a:pt x="16" y="6"/>
                  </a:lnTo>
                  <a:lnTo>
                    <a:pt x="16" y="6"/>
                  </a:lnTo>
                  <a:lnTo>
                    <a:pt x="10" y="25"/>
                  </a:lnTo>
                  <a:lnTo>
                    <a:pt x="22" y="2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6" name="Freeform 21"/>
            <p:cNvSpPr>
              <a:spLocks/>
            </p:cNvSpPr>
            <p:nvPr/>
          </p:nvSpPr>
          <p:spPr bwMode="auto">
            <a:xfrm>
              <a:off x="7440090"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7" name="Freeform 22"/>
            <p:cNvSpPr>
              <a:spLocks noEditPoints="1"/>
            </p:cNvSpPr>
            <p:nvPr/>
          </p:nvSpPr>
          <p:spPr bwMode="auto">
            <a:xfrm>
              <a:off x="7515216" y="4891650"/>
              <a:ext cx="29768" cy="56699"/>
            </a:xfrm>
            <a:custGeom>
              <a:avLst/>
              <a:gdLst>
                <a:gd name="T0" fmla="*/ 0 w 14"/>
                <a:gd name="T1" fmla="*/ 0 h 27"/>
                <a:gd name="T2" fmla="*/ 6 w 14"/>
                <a:gd name="T3" fmla="*/ 0 h 27"/>
                <a:gd name="T4" fmla="*/ 12 w 14"/>
                <a:gd name="T5" fmla="*/ 2 h 27"/>
                <a:gd name="T6" fmla="*/ 14 w 14"/>
                <a:gd name="T7" fmla="*/ 8 h 27"/>
                <a:gd name="T8" fmla="*/ 6 w 14"/>
                <a:gd name="T9" fmla="*/ 16 h 27"/>
                <a:gd name="T10" fmla="*/ 3 w 14"/>
                <a:gd name="T11" fmla="*/ 16 h 27"/>
                <a:gd name="T12" fmla="*/ 3 w 14"/>
                <a:gd name="T13" fmla="*/ 27 h 27"/>
                <a:gd name="T14" fmla="*/ 0 w 14"/>
                <a:gd name="T15" fmla="*/ 27 h 27"/>
                <a:gd name="T16" fmla="*/ 0 w 14"/>
                <a:gd name="T17" fmla="*/ 0 h 27"/>
                <a:gd name="T18" fmla="*/ 3 w 14"/>
                <a:gd name="T19" fmla="*/ 13 h 27"/>
                <a:gd name="T20" fmla="*/ 5 w 14"/>
                <a:gd name="T21" fmla="*/ 13 h 27"/>
                <a:gd name="T22" fmla="*/ 11 w 14"/>
                <a:gd name="T23" fmla="*/ 8 h 27"/>
                <a:gd name="T24" fmla="*/ 5 w 14"/>
                <a:gd name="T25" fmla="*/ 3 h 27"/>
                <a:gd name="T26" fmla="*/ 3 w 14"/>
                <a:gd name="T27" fmla="*/ 3 h 27"/>
                <a:gd name="T28" fmla="*/ 3 w 14"/>
                <a:gd name="T29"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7">
                  <a:moveTo>
                    <a:pt x="0" y="0"/>
                  </a:moveTo>
                  <a:cubicBezTo>
                    <a:pt x="6" y="0"/>
                    <a:pt x="6" y="0"/>
                    <a:pt x="6" y="0"/>
                  </a:cubicBezTo>
                  <a:cubicBezTo>
                    <a:pt x="9" y="0"/>
                    <a:pt x="11" y="1"/>
                    <a:pt x="12" y="2"/>
                  </a:cubicBezTo>
                  <a:cubicBezTo>
                    <a:pt x="14" y="4"/>
                    <a:pt x="14" y="5"/>
                    <a:pt x="14" y="8"/>
                  </a:cubicBezTo>
                  <a:cubicBezTo>
                    <a:pt x="14" y="13"/>
                    <a:pt x="11" y="16"/>
                    <a:pt x="6" y="16"/>
                  </a:cubicBezTo>
                  <a:cubicBezTo>
                    <a:pt x="3" y="16"/>
                    <a:pt x="3" y="16"/>
                    <a:pt x="3" y="16"/>
                  </a:cubicBezTo>
                  <a:cubicBezTo>
                    <a:pt x="3" y="27"/>
                    <a:pt x="3" y="27"/>
                    <a:pt x="3" y="27"/>
                  </a:cubicBezTo>
                  <a:cubicBezTo>
                    <a:pt x="0" y="27"/>
                    <a:pt x="0" y="27"/>
                    <a:pt x="0" y="27"/>
                  </a:cubicBezTo>
                  <a:lnTo>
                    <a:pt x="0" y="0"/>
                  </a:lnTo>
                  <a:close/>
                  <a:moveTo>
                    <a:pt x="3" y="13"/>
                  </a:moveTo>
                  <a:cubicBezTo>
                    <a:pt x="5" y="13"/>
                    <a:pt x="5" y="13"/>
                    <a:pt x="5" y="13"/>
                  </a:cubicBezTo>
                  <a:cubicBezTo>
                    <a:pt x="9" y="13"/>
                    <a:pt x="11" y="11"/>
                    <a:pt x="11" y="8"/>
                  </a:cubicBezTo>
                  <a:cubicBezTo>
                    <a:pt x="11" y="4"/>
                    <a:pt x="9" y="3"/>
                    <a:pt x="5" y="3"/>
                  </a:cubicBezTo>
                  <a:cubicBezTo>
                    <a:pt x="3" y="3"/>
                    <a:pt x="3" y="3"/>
                    <a:pt x="3" y="3"/>
                  </a:cubicBezTo>
                  <a:lnTo>
                    <a:pt x="3" y="13"/>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8" name="Freeform 23"/>
            <p:cNvSpPr>
              <a:spLocks noEditPoints="1"/>
            </p:cNvSpPr>
            <p:nvPr/>
          </p:nvSpPr>
          <p:spPr bwMode="auto">
            <a:xfrm>
              <a:off x="7556323" y="4891650"/>
              <a:ext cx="43942" cy="56699"/>
            </a:xfrm>
            <a:custGeom>
              <a:avLst/>
              <a:gdLst>
                <a:gd name="T0" fmla="*/ 18 w 31"/>
                <a:gd name="T1" fmla="*/ 0 h 40"/>
                <a:gd name="T2" fmla="*/ 31 w 31"/>
                <a:gd name="T3" fmla="*/ 40 h 40"/>
                <a:gd name="T4" fmla="*/ 27 w 31"/>
                <a:gd name="T5" fmla="*/ 40 h 40"/>
                <a:gd name="T6" fmla="*/ 24 w 31"/>
                <a:gd name="T7" fmla="*/ 30 h 40"/>
                <a:gd name="T8" fmla="*/ 8 w 31"/>
                <a:gd name="T9" fmla="*/ 30 h 40"/>
                <a:gd name="T10" fmla="*/ 5 w 31"/>
                <a:gd name="T11" fmla="*/ 40 h 40"/>
                <a:gd name="T12" fmla="*/ 0 w 31"/>
                <a:gd name="T13" fmla="*/ 40 h 40"/>
                <a:gd name="T14" fmla="*/ 14 w 31"/>
                <a:gd name="T15" fmla="*/ 0 h 40"/>
                <a:gd name="T16" fmla="*/ 18 w 31"/>
                <a:gd name="T17" fmla="*/ 0 h 40"/>
                <a:gd name="T18" fmla="*/ 22 w 31"/>
                <a:gd name="T19" fmla="*/ 25 h 40"/>
                <a:gd name="T20" fmla="*/ 15 w 31"/>
                <a:gd name="T21" fmla="*/ 6 h 40"/>
                <a:gd name="T22" fmla="*/ 15 w 31"/>
                <a:gd name="T23" fmla="*/ 6 h 40"/>
                <a:gd name="T24" fmla="*/ 9 w 31"/>
                <a:gd name="T25" fmla="*/ 25 h 40"/>
                <a:gd name="T26" fmla="*/ 22 w 31"/>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40">
                  <a:moveTo>
                    <a:pt x="18" y="0"/>
                  </a:moveTo>
                  <a:lnTo>
                    <a:pt x="31" y="40"/>
                  </a:lnTo>
                  <a:lnTo>
                    <a:pt x="27" y="40"/>
                  </a:lnTo>
                  <a:lnTo>
                    <a:pt x="24" y="30"/>
                  </a:lnTo>
                  <a:lnTo>
                    <a:pt x="8" y="30"/>
                  </a:lnTo>
                  <a:lnTo>
                    <a:pt x="5" y="40"/>
                  </a:lnTo>
                  <a:lnTo>
                    <a:pt x="0" y="40"/>
                  </a:lnTo>
                  <a:lnTo>
                    <a:pt x="14" y="0"/>
                  </a:lnTo>
                  <a:lnTo>
                    <a:pt x="18" y="0"/>
                  </a:lnTo>
                  <a:close/>
                  <a:moveTo>
                    <a:pt x="22" y="25"/>
                  </a:moveTo>
                  <a:lnTo>
                    <a:pt x="15" y="6"/>
                  </a:lnTo>
                  <a:lnTo>
                    <a:pt x="15" y="6"/>
                  </a:lnTo>
                  <a:lnTo>
                    <a:pt x="9" y="25"/>
                  </a:lnTo>
                  <a:lnTo>
                    <a:pt x="22" y="2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9" name="Freeform 24"/>
            <p:cNvSpPr>
              <a:spLocks/>
            </p:cNvSpPr>
            <p:nvPr/>
          </p:nvSpPr>
          <p:spPr bwMode="auto">
            <a:xfrm>
              <a:off x="7618692"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0" name="Freeform 25"/>
            <p:cNvSpPr>
              <a:spLocks/>
            </p:cNvSpPr>
            <p:nvPr/>
          </p:nvSpPr>
          <p:spPr bwMode="auto">
            <a:xfrm>
              <a:off x="7679644" y="4891650"/>
              <a:ext cx="26933" cy="56699"/>
            </a:xfrm>
            <a:custGeom>
              <a:avLst/>
              <a:gdLst>
                <a:gd name="T0" fmla="*/ 0 w 19"/>
                <a:gd name="T1" fmla="*/ 0 h 40"/>
                <a:gd name="T2" fmla="*/ 19 w 19"/>
                <a:gd name="T3" fmla="*/ 0 h 40"/>
                <a:gd name="T4" fmla="*/ 19 w 19"/>
                <a:gd name="T5" fmla="*/ 5 h 40"/>
                <a:gd name="T6" fmla="*/ 6 w 19"/>
                <a:gd name="T7" fmla="*/ 5 h 40"/>
                <a:gd name="T8" fmla="*/ 6 w 19"/>
                <a:gd name="T9" fmla="*/ 18 h 40"/>
                <a:gd name="T10" fmla="*/ 18 w 19"/>
                <a:gd name="T11" fmla="*/ 18 h 40"/>
                <a:gd name="T12" fmla="*/ 18 w 19"/>
                <a:gd name="T13" fmla="*/ 22 h 40"/>
                <a:gd name="T14" fmla="*/ 6 w 19"/>
                <a:gd name="T15" fmla="*/ 22 h 40"/>
                <a:gd name="T16" fmla="*/ 6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6" y="5"/>
                  </a:lnTo>
                  <a:lnTo>
                    <a:pt x="6" y="18"/>
                  </a:lnTo>
                  <a:lnTo>
                    <a:pt x="18" y="18"/>
                  </a:lnTo>
                  <a:lnTo>
                    <a:pt x="18" y="22"/>
                  </a:lnTo>
                  <a:lnTo>
                    <a:pt x="6" y="22"/>
                  </a:lnTo>
                  <a:lnTo>
                    <a:pt x="6" y="35"/>
                  </a:lnTo>
                  <a:lnTo>
                    <a:pt x="19" y="35"/>
                  </a:lnTo>
                  <a:lnTo>
                    <a:pt x="19"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1" name="Freeform 26"/>
            <p:cNvSpPr>
              <a:spLocks/>
            </p:cNvSpPr>
            <p:nvPr/>
          </p:nvSpPr>
          <p:spPr bwMode="auto">
            <a:xfrm>
              <a:off x="7729256"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2" name="Freeform 27"/>
            <p:cNvSpPr>
              <a:spLocks noEditPoints="1"/>
            </p:cNvSpPr>
            <p:nvPr/>
          </p:nvSpPr>
          <p:spPr bwMode="auto">
            <a:xfrm>
              <a:off x="7801547" y="4891650"/>
              <a:ext cx="42524" cy="58116"/>
            </a:xfrm>
            <a:custGeom>
              <a:avLst/>
              <a:gdLst>
                <a:gd name="T0" fmla="*/ 10 w 20"/>
                <a:gd name="T1" fmla="*/ 0 h 28"/>
                <a:gd name="T2" fmla="*/ 20 w 20"/>
                <a:gd name="T3" fmla="*/ 13 h 28"/>
                <a:gd name="T4" fmla="*/ 10 w 20"/>
                <a:gd name="T5" fmla="*/ 28 h 28"/>
                <a:gd name="T6" fmla="*/ 0 w 20"/>
                <a:gd name="T7" fmla="*/ 14 h 28"/>
                <a:gd name="T8" fmla="*/ 10 w 20"/>
                <a:gd name="T9" fmla="*/ 0 h 28"/>
                <a:gd name="T10" fmla="*/ 10 w 20"/>
                <a:gd name="T11" fmla="*/ 25 h 28"/>
                <a:gd name="T12" fmla="*/ 16 w 20"/>
                <a:gd name="T13" fmla="*/ 13 h 28"/>
                <a:gd name="T14" fmla="*/ 10 w 20"/>
                <a:gd name="T15" fmla="*/ 3 h 28"/>
                <a:gd name="T16" fmla="*/ 3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0" y="0"/>
                  </a:moveTo>
                  <a:cubicBezTo>
                    <a:pt x="16" y="0"/>
                    <a:pt x="20" y="5"/>
                    <a:pt x="20" y="13"/>
                  </a:cubicBezTo>
                  <a:cubicBezTo>
                    <a:pt x="20" y="23"/>
                    <a:pt x="16" y="28"/>
                    <a:pt x="10" y="28"/>
                  </a:cubicBezTo>
                  <a:cubicBezTo>
                    <a:pt x="3" y="28"/>
                    <a:pt x="0" y="22"/>
                    <a:pt x="0" y="14"/>
                  </a:cubicBezTo>
                  <a:cubicBezTo>
                    <a:pt x="0" y="5"/>
                    <a:pt x="3" y="0"/>
                    <a:pt x="10" y="0"/>
                  </a:cubicBezTo>
                  <a:close/>
                  <a:moveTo>
                    <a:pt x="10" y="25"/>
                  </a:moveTo>
                  <a:cubicBezTo>
                    <a:pt x="13" y="25"/>
                    <a:pt x="16" y="22"/>
                    <a:pt x="16" y="13"/>
                  </a:cubicBezTo>
                  <a:cubicBezTo>
                    <a:pt x="16" y="8"/>
                    <a:pt x="14" y="3"/>
                    <a:pt x="10" y="3"/>
                  </a:cubicBezTo>
                  <a:cubicBezTo>
                    <a:pt x="6" y="3"/>
                    <a:pt x="3" y="6"/>
                    <a:pt x="3" y="14"/>
                  </a:cubicBezTo>
                  <a:cubicBezTo>
                    <a:pt x="3" y="19"/>
                    <a:pt x="5" y="25"/>
                    <a:pt x="10" y="25"/>
                  </a:cubicBez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3" name="Freeform 28"/>
            <p:cNvSpPr>
              <a:spLocks/>
            </p:cNvSpPr>
            <p:nvPr/>
          </p:nvSpPr>
          <p:spPr bwMode="auto">
            <a:xfrm>
              <a:off x="7863917"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4" name="Freeform 29"/>
            <p:cNvSpPr>
              <a:spLocks noEditPoints="1"/>
            </p:cNvSpPr>
            <p:nvPr/>
          </p:nvSpPr>
          <p:spPr bwMode="auto">
            <a:xfrm>
              <a:off x="8257977" y="4506095"/>
              <a:ext cx="45359" cy="286332"/>
            </a:xfrm>
            <a:custGeom>
              <a:avLst/>
              <a:gdLst>
                <a:gd name="T0" fmla="*/ 11 w 22"/>
                <a:gd name="T1" fmla="*/ 0 h 138"/>
                <a:gd name="T2" fmla="*/ 22 w 22"/>
                <a:gd name="T3" fmla="*/ 11 h 138"/>
                <a:gd name="T4" fmla="*/ 11 w 22"/>
                <a:gd name="T5" fmla="*/ 22 h 138"/>
                <a:gd name="T6" fmla="*/ 0 w 22"/>
                <a:gd name="T7" fmla="*/ 11 h 138"/>
                <a:gd name="T8" fmla="*/ 11 w 22"/>
                <a:gd name="T9" fmla="*/ 0 h 138"/>
                <a:gd name="T10" fmla="*/ 2 w 22"/>
                <a:gd name="T11" fmla="*/ 32 h 138"/>
                <a:gd name="T12" fmla="*/ 20 w 22"/>
                <a:gd name="T13" fmla="*/ 32 h 138"/>
                <a:gd name="T14" fmla="*/ 20 w 22"/>
                <a:gd name="T15" fmla="*/ 138 h 138"/>
                <a:gd name="T16" fmla="*/ 2 w 22"/>
                <a:gd name="T17" fmla="*/ 138 h 138"/>
                <a:gd name="T18" fmla="*/ 2 w 22"/>
                <a:gd name="T19" fmla="*/ 3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38">
                  <a:moveTo>
                    <a:pt x="11" y="0"/>
                  </a:moveTo>
                  <a:cubicBezTo>
                    <a:pt x="17" y="0"/>
                    <a:pt x="22" y="5"/>
                    <a:pt x="22" y="11"/>
                  </a:cubicBezTo>
                  <a:cubicBezTo>
                    <a:pt x="22" y="17"/>
                    <a:pt x="17" y="22"/>
                    <a:pt x="11" y="22"/>
                  </a:cubicBezTo>
                  <a:cubicBezTo>
                    <a:pt x="5" y="22"/>
                    <a:pt x="0" y="17"/>
                    <a:pt x="0" y="11"/>
                  </a:cubicBezTo>
                  <a:cubicBezTo>
                    <a:pt x="0" y="5"/>
                    <a:pt x="5" y="0"/>
                    <a:pt x="11" y="0"/>
                  </a:cubicBezTo>
                  <a:close/>
                  <a:moveTo>
                    <a:pt x="2" y="32"/>
                  </a:moveTo>
                  <a:cubicBezTo>
                    <a:pt x="20" y="32"/>
                    <a:pt x="20" y="32"/>
                    <a:pt x="20" y="32"/>
                  </a:cubicBezTo>
                  <a:cubicBezTo>
                    <a:pt x="20" y="138"/>
                    <a:pt x="20" y="138"/>
                    <a:pt x="20" y="138"/>
                  </a:cubicBezTo>
                  <a:cubicBezTo>
                    <a:pt x="2" y="138"/>
                    <a:pt x="2" y="138"/>
                    <a:pt x="2" y="138"/>
                  </a:cubicBezTo>
                  <a:lnTo>
                    <a:pt x="2" y="3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5" name="Freeform 30"/>
            <p:cNvSpPr>
              <a:spLocks noEditPoints="1"/>
            </p:cNvSpPr>
            <p:nvPr/>
          </p:nvSpPr>
          <p:spPr bwMode="auto">
            <a:xfrm>
              <a:off x="8335939" y="4568463"/>
              <a:ext cx="137496" cy="267904"/>
            </a:xfrm>
            <a:custGeom>
              <a:avLst/>
              <a:gdLst>
                <a:gd name="T0" fmla="*/ 66 w 66"/>
                <a:gd name="T1" fmla="*/ 78 h 129"/>
                <a:gd name="T2" fmla="*/ 56 w 66"/>
                <a:gd name="T3" fmla="*/ 102 h 129"/>
                <a:gd name="T4" fmla="*/ 35 w 66"/>
                <a:gd name="T5" fmla="*/ 111 h 129"/>
                <a:gd name="T6" fmla="*/ 18 w 66"/>
                <a:gd name="T7" fmla="*/ 106 h 129"/>
                <a:gd name="T8" fmla="*/ 18 w 66"/>
                <a:gd name="T9" fmla="*/ 129 h 129"/>
                <a:gd name="T10" fmla="*/ 0 w 66"/>
                <a:gd name="T11" fmla="*/ 129 h 129"/>
                <a:gd name="T12" fmla="*/ 0 w 66"/>
                <a:gd name="T13" fmla="*/ 33 h 129"/>
                <a:gd name="T14" fmla="*/ 10 w 66"/>
                <a:gd name="T15" fmla="*/ 9 h 129"/>
                <a:gd name="T16" fmla="*/ 33 w 66"/>
                <a:gd name="T17" fmla="*/ 0 h 129"/>
                <a:gd name="T18" fmla="*/ 56 w 66"/>
                <a:gd name="T19" fmla="*/ 9 h 129"/>
                <a:gd name="T20" fmla="*/ 66 w 66"/>
                <a:gd name="T21" fmla="*/ 33 h 129"/>
                <a:gd name="T22" fmla="*/ 66 w 66"/>
                <a:gd name="T23" fmla="*/ 78 h 129"/>
                <a:gd name="T24" fmla="*/ 18 w 66"/>
                <a:gd name="T25" fmla="*/ 78 h 129"/>
                <a:gd name="T26" fmla="*/ 33 w 66"/>
                <a:gd name="T27" fmla="*/ 95 h 129"/>
                <a:gd name="T28" fmla="*/ 47 w 66"/>
                <a:gd name="T29" fmla="*/ 78 h 129"/>
                <a:gd name="T30" fmla="*/ 47 w 66"/>
                <a:gd name="T31" fmla="*/ 33 h 129"/>
                <a:gd name="T32" fmla="*/ 33 w 66"/>
                <a:gd name="T33" fmla="*/ 16 h 129"/>
                <a:gd name="T34" fmla="*/ 18 w 66"/>
                <a:gd name="T35" fmla="*/ 33 h 129"/>
                <a:gd name="T36" fmla="*/ 18 w 66"/>
                <a:gd name="T37" fmla="*/ 7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29">
                  <a:moveTo>
                    <a:pt x="66" y="78"/>
                  </a:moveTo>
                  <a:cubicBezTo>
                    <a:pt x="66" y="88"/>
                    <a:pt x="63" y="96"/>
                    <a:pt x="56" y="102"/>
                  </a:cubicBezTo>
                  <a:cubicBezTo>
                    <a:pt x="50" y="108"/>
                    <a:pt x="43" y="111"/>
                    <a:pt x="35" y="111"/>
                  </a:cubicBezTo>
                  <a:cubicBezTo>
                    <a:pt x="29" y="111"/>
                    <a:pt x="23" y="109"/>
                    <a:pt x="18" y="106"/>
                  </a:cubicBezTo>
                  <a:cubicBezTo>
                    <a:pt x="18" y="129"/>
                    <a:pt x="18" y="129"/>
                    <a:pt x="18" y="129"/>
                  </a:cubicBezTo>
                  <a:cubicBezTo>
                    <a:pt x="0" y="129"/>
                    <a:pt x="0" y="129"/>
                    <a:pt x="0" y="129"/>
                  </a:cubicBezTo>
                  <a:cubicBezTo>
                    <a:pt x="0" y="33"/>
                    <a:pt x="0" y="33"/>
                    <a:pt x="0" y="33"/>
                  </a:cubicBezTo>
                  <a:cubicBezTo>
                    <a:pt x="0" y="23"/>
                    <a:pt x="3" y="15"/>
                    <a:pt x="10" y="9"/>
                  </a:cubicBezTo>
                  <a:cubicBezTo>
                    <a:pt x="16" y="3"/>
                    <a:pt x="24" y="0"/>
                    <a:pt x="33" y="0"/>
                  </a:cubicBezTo>
                  <a:cubicBezTo>
                    <a:pt x="42" y="0"/>
                    <a:pt x="50" y="3"/>
                    <a:pt x="56" y="9"/>
                  </a:cubicBezTo>
                  <a:cubicBezTo>
                    <a:pt x="63" y="15"/>
                    <a:pt x="66" y="23"/>
                    <a:pt x="66" y="33"/>
                  </a:cubicBezTo>
                  <a:lnTo>
                    <a:pt x="66" y="78"/>
                  </a:lnTo>
                  <a:close/>
                  <a:moveTo>
                    <a:pt x="18" y="78"/>
                  </a:moveTo>
                  <a:cubicBezTo>
                    <a:pt x="18" y="90"/>
                    <a:pt x="25" y="95"/>
                    <a:pt x="33" y="95"/>
                  </a:cubicBezTo>
                  <a:cubicBezTo>
                    <a:pt x="41" y="95"/>
                    <a:pt x="47" y="90"/>
                    <a:pt x="47" y="78"/>
                  </a:cubicBezTo>
                  <a:cubicBezTo>
                    <a:pt x="47" y="33"/>
                    <a:pt x="47" y="33"/>
                    <a:pt x="47" y="33"/>
                  </a:cubicBezTo>
                  <a:cubicBezTo>
                    <a:pt x="47" y="21"/>
                    <a:pt x="41" y="16"/>
                    <a:pt x="33" y="16"/>
                  </a:cubicBezTo>
                  <a:cubicBezTo>
                    <a:pt x="25" y="16"/>
                    <a:pt x="18" y="21"/>
                    <a:pt x="18" y="33"/>
                  </a:cubicBezTo>
                  <a:lnTo>
                    <a:pt x="18"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6" name="Freeform 31"/>
            <p:cNvSpPr>
              <a:spLocks/>
            </p:cNvSpPr>
            <p:nvPr/>
          </p:nvSpPr>
          <p:spPr bwMode="auto">
            <a:xfrm>
              <a:off x="8504619" y="4568463"/>
              <a:ext cx="137496" cy="229632"/>
            </a:xfrm>
            <a:custGeom>
              <a:avLst/>
              <a:gdLst>
                <a:gd name="T0" fmla="*/ 66 w 66"/>
                <a:gd name="T1" fmla="*/ 78 h 111"/>
                <a:gd name="T2" fmla="*/ 57 w 66"/>
                <a:gd name="T3" fmla="*/ 102 h 111"/>
                <a:gd name="T4" fmla="*/ 33 w 66"/>
                <a:gd name="T5" fmla="*/ 111 h 111"/>
                <a:gd name="T6" fmla="*/ 10 w 66"/>
                <a:gd name="T7" fmla="*/ 102 h 111"/>
                <a:gd name="T8" fmla="*/ 0 w 66"/>
                <a:gd name="T9" fmla="*/ 78 h 111"/>
                <a:gd name="T10" fmla="*/ 0 w 66"/>
                <a:gd name="T11" fmla="*/ 33 h 111"/>
                <a:gd name="T12" fmla="*/ 10 w 66"/>
                <a:gd name="T13" fmla="*/ 9 h 111"/>
                <a:gd name="T14" fmla="*/ 33 w 66"/>
                <a:gd name="T15" fmla="*/ 0 h 111"/>
                <a:gd name="T16" fmla="*/ 57 w 66"/>
                <a:gd name="T17" fmla="*/ 9 h 111"/>
                <a:gd name="T18" fmla="*/ 66 w 66"/>
                <a:gd name="T19" fmla="*/ 33 h 111"/>
                <a:gd name="T20" fmla="*/ 66 w 66"/>
                <a:gd name="T21" fmla="*/ 35 h 111"/>
                <a:gd name="T22" fmla="*/ 48 w 66"/>
                <a:gd name="T23" fmla="*/ 35 h 111"/>
                <a:gd name="T24" fmla="*/ 48 w 66"/>
                <a:gd name="T25" fmla="*/ 33 h 111"/>
                <a:gd name="T26" fmla="*/ 33 w 66"/>
                <a:gd name="T27" fmla="*/ 16 h 111"/>
                <a:gd name="T28" fmla="*/ 19 w 66"/>
                <a:gd name="T29" fmla="*/ 33 h 111"/>
                <a:gd name="T30" fmla="*/ 19 w 66"/>
                <a:gd name="T31" fmla="*/ 78 h 111"/>
                <a:gd name="T32" fmla="*/ 33 w 66"/>
                <a:gd name="T33" fmla="*/ 95 h 111"/>
                <a:gd name="T34" fmla="*/ 48 w 66"/>
                <a:gd name="T35" fmla="*/ 78 h 111"/>
                <a:gd name="T36" fmla="*/ 48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3" y="96"/>
                    <a:pt x="57" y="102"/>
                  </a:cubicBezTo>
                  <a:cubicBezTo>
                    <a:pt x="50" y="108"/>
                    <a:pt x="42" y="111"/>
                    <a:pt x="33" y="111"/>
                  </a:cubicBezTo>
                  <a:cubicBezTo>
                    <a:pt x="24" y="111"/>
                    <a:pt x="17" y="108"/>
                    <a:pt x="10" y="102"/>
                  </a:cubicBezTo>
                  <a:cubicBezTo>
                    <a:pt x="4" y="96"/>
                    <a:pt x="0" y="88"/>
                    <a:pt x="0" y="78"/>
                  </a:cubicBezTo>
                  <a:cubicBezTo>
                    <a:pt x="0" y="33"/>
                    <a:pt x="0" y="33"/>
                    <a:pt x="0" y="33"/>
                  </a:cubicBezTo>
                  <a:cubicBezTo>
                    <a:pt x="0" y="23"/>
                    <a:pt x="4" y="15"/>
                    <a:pt x="10" y="9"/>
                  </a:cubicBezTo>
                  <a:cubicBezTo>
                    <a:pt x="17" y="3"/>
                    <a:pt x="24" y="0"/>
                    <a:pt x="33" y="0"/>
                  </a:cubicBezTo>
                  <a:cubicBezTo>
                    <a:pt x="42" y="0"/>
                    <a:pt x="50" y="3"/>
                    <a:pt x="57" y="9"/>
                  </a:cubicBezTo>
                  <a:cubicBezTo>
                    <a:pt x="63" y="15"/>
                    <a:pt x="66" y="23"/>
                    <a:pt x="66" y="33"/>
                  </a:cubicBezTo>
                  <a:cubicBezTo>
                    <a:pt x="66" y="35"/>
                    <a:pt x="66" y="35"/>
                    <a:pt x="66" y="35"/>
                  </a:cubicBezTo>
                  <a:cubicBezTo>
                    <a:pt x="48" y="35"/>
                    <a:pt x="48" y="35"/>
                    <a:pt x="48" y="35"/>
                  </a:cubicBezTo>
                  <a:cubicBezTo>
                    <a:pt x="48" y="33"/>
                    <a:pt x="48" y="33"/>
                    <a:pt x="48" y="33"/>
                  </a:cubicBezTo>
                  <a:cubicBezTo>
                    <a:pt x="48" y="21"/>
                    <a:pt x="42" y="16"/>
                    <a:pt x="33" y="16"/>
                  </a:cubicBezTo>
                  <a:cubicBezTo>
                    <a:pt x="25" y="16"/>
                    <a:pt x="19" y="21"/>
                    <a:pt x="19" y="33"/>
                  </a:cubicBezTo>
                  <a:cubicBezTo>
                    <a:pt x="19" y="78"/>
                    <a:pt x="19" y="78"/>
                    <a:pt x="19" y="78"/>
                  </a:cubicBezTo>
                  <a:cubicBezTo>
                    <a:pt x="19" y="90"/>
                    <a:pt x="25" y="95"/>
                    <a:pt x="33" y="95"/>
                  </a:cubicBezTo>
                  <a:cubicBezTo>
                    <a:pt x="42" y="95"/>
                    <a:pt x="48" y="90"/>
                    <a:pt x="48" y="78"/>
                  </a:cubicBezTo>
                  <a:cubicBezTo>
                    <a:pt x="48" y="67"/>
                    <a:pt x="48" y="67"/>
                    <a:pt x="48" y="67"/>
                  </a:cubicBezTo>
                  <a:cubicBezTo>
                    <a:pt x="66" y="67"/>
                    <a:pt x="66" y="67"/>
                    <a:pt x="66" y="67"/>
                  </a:cubicBezTo>
                  <a:lnTo>
                    <a:pt x="66"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7" name="Freeform 32"/>
            <p:cNvSpPr>
              <a:spLocks/>
            </p:cNvSpPr>
            <p:nvPr/>
          </p:nvSpPr>
          <p:spPr bwMode="auto">
            <a:xfrm>
              <a:off x="8674717" y="4568463"/>
              <a:ext cx="137496" cy="229632"/>
            </a:xfrm>
            <a:custGeom>
              <a:avLst/>
              <a:gdLst>
                <a:gd name="T0" fmla="*/ 66 w 66"/>
                <a:gd name="T1" fmla="*/ 78 h 111"/>
                <a:gd name="T2" fmla="*/ 56 w 66"/>
                <a:gd name="T3" fmla="*/ 102 h 111"/>
                <a:gd name="T4" fmla="*/ 33 w 66"/>
                <a:gd name="T5" fmla="*/ 111 h 111"/>
                <a:gd name="T6" fmla="*/ 9 w 66"/>
                <a:gd name="T7" fmla="*/ 102 h 111"/>
                <a:gd name="T8" fmla="*/ 0 w 66"/>
                <a:gd name="T9" fmla="*/ 78 h 111"/>
                <a:gd name="T10" fmla="*/ 0 w 66"/>
                <a:gd name="T11" fmla="*/ 33 h 111"/>
                <a:gd name="T12" fmla="*/ 9 w 66"/>
                <a:gd name="T13" fmla="*/ 9 h 111"/>
                <a:gd name="T14" fmla="*/ 33 w 66"/>
                <a:gd name="T15" fmla="*/ 0 h 111"/>
                <a:gd name="T16" fmla="*/ 56 w 66"/>
                <a:gd name="T17" fmla="*/ 9 h 111"/>
                <a:gd name="T18" fmla="*/ 66 w 66"/>
                <a:gd name="T19" fmla="*/ 33 h 111"/>
                <a:gd name="T20" fmla="*/ 66 w 66"/>
                <a:gd name="T21" fmla="*/ 35 h 111"/>
                <a:gd name="T22" fmla="*/ 47 w 66"/>
                <a:gd name="T23" fmla="*/ 35 h 111"/>
                <a:gd name="T24" fmla="*/ 47 w 66"/>
                <a:gd name="T25" fmla="*/ 33 h 111"/>
                <a:gd name="T26" fmla="*/ 33 w 66"/>
                <a:gd name="T27" fmla="*/ 16 h 111"/>
                <a:gd name="T28" fmla="*/ 18 w 66"/>
                <a:gd name="T29" fmla="*/ 33 h 111"/>
                <a:gd name="T30" fmla="*/ 18 w 66"/>
                <a:gd name="T31" fmla="*/ 78 h 111"/>
                <a:gd name="T32" fmla="*/ 33 w 66"/>
                <a:gd name="T33" fmla="*/ 95 h 111"/>
                <a:gd name="T34" fmla="*/ 47 w 66"/>
                <a:gd name="T35" fmla="*/ 78 h 111"/>
                <a:gd name="T36" fmla="*/ 47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2" y="96"/>
                    <a:pt x="56" y="102"/>
                  </a:cubicBezTo>
                  <a:cubicBezTo>
                    <a:pt x="49" y="108"/>
                    <a:pt x="42" y="111"/>
                    <a:pt x="33" y="111"/>
                  </a:cubicBezTo>
                  <a:cubicBezTo>
                    <a:pt x="24" y="111"/>
                    <a:pt x="16" y="108"/>
                    <a:pt x="9" y="102"/>
                  </a:cubicBezTo>
                  <a:cubicBezTo>
                    <a:pt x="3" y="96"/>
                    <a:pt x="0" y="88"/>
                    <a:pt x="0" y="78"/>
                  </a:cubicBezTo>
                  <a:cubicBezTo>
                    <a:pt x="0" y="33"/>
                    <a:pt x="0" y="33"/>
                    <a:pt x="0" y="33"/>
                  </a:cubicBezTo>
                  <a:cubicBezTo>
                    <a:pt x="0" y="23"/>
                    <a:pt x="3" y="15"/>
                    <a:pt x="9" y="9"/>
                  </a:cubicBezTo>
                  <a:cubicBezTo>
                    <a:pt x="16" y="3"/>
                    <a:pt x="24" y="0"/>
                    <a:pt x="33" y="0"/>
                  </a:cubicBezTo>
                  <a:cubicBezTo>
                    <a:pt x="42" y="0"/>
                    <a:pt x="49" y="3"/>
                    <a:pt x="56" y="9"/>
                  </a:cubicBezTo>
                  <a:cubicBezTo>
                    <a:pt x="62" y="15"/>
                    <a:pt x="66" y="23"/>
                    <a:pt x="66" y="33"/>
                  </a:cubicBezTo>
                  <a:cubicBezTo>
                    <a:pt x="66" y="35"/>
                    <a:pt x="66" y="35"/>
                    <a:pt x="66" y="35"/>
                  </a:cubicBezTo>
                  <a:cubicBezTo>
                    <a:pt x="47" y="35"/>
                    <a:pt x="47" y="35"/>
                    <a:pt x="47" y="35"/>
                  </a:cubicBezTo>
                  <a:cubicBezTo>
                    <a:pt x="47" y="33"/>
                    <a:pt x="47" y="33"/>
                    <a:pt x="47" y="33"/>
                  </a:cubicBezTo>
                  <a:cubicBezTo>
                    <a:pt x="47" y="21"/>
                    <a:pt x="41" y="16"/>
                    <a:pt x="33" y="16"/>
                  </a:cubicBezTo>
                  <a:cubicBezTo>
                    <a:pt x="24" y="16"/>
                    <a:pt x="18" y="21"/>
                    <a:pt x="18" y="33"/>
                  </a:cubicBezTo>
                  <a:cubicBezTo>
                    <a:pt x="18" y="78"/>
                    <a:pt x="18" y="78"/>
                    <a:pt x="18" y="78"/>
                  </a:cubicBezTo>
                  <a:cubicBezTo>
                    <a:pt x="18" y="90"/>
                    <a:pt x="24" y="95"/>
                    <a:pt x="33" y="95"/>
                  </a:cubicBezTo>
                  <a:cubicBezTo>
                    <a:pt x="41" y="95"/>
                    <a:pt x="47" y="90"/>
                    <a:pt x="47" y="78"/>
                  </a:cubicBezTo>
                  <a:cubicBezTo>
                    <a:pt x="47" y="67"/>
                    <a:pt x="47" y="67"/>
                    <a:pt x="47" y="67"/>
                  </a:cubicBezTo>
                  <a:cubicBezTo>
                    <a:pt x="66" y="67"/>
                    <a:pt x="66" y="67"/>
                    <a:pt x="66" y="67"/>
                  </a:cubicBezTo>
                  <a:lnTo>
                    <a:pt x="66"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8" name="Freeform 33"/>
            <p:cNvSpPr>
              <a:spLocks/>
            </p:cNvSpPr>
            <p:nvPr/>
          </p:nvSpPr>
          <p:spPr bwMode="auto">
            <a:xfrm>
              <a:off x="7968810" y="4873223"/>
              <a:ext cx="45359" cy="76544"/>
            </a:xfrm>
            <a:custGeom>
              <a:avLst/>
              <a:gdLst>
                <a:gd name="T0" fmla="*/ 22 w 22"/>
                <a:gd name="T1" fmla="*/ 26 h 37"/>
                <a:gd name="T2" fmla="*/ 19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9 w 22"/>
                <a:gd name="T17" fmla="*/ 3 h 37"/>
                <a:gd name="T18" fmla="*/ 22 w 22"/>
                <a:gd name="T19" fmla="*/ 11 h 37"/>
                <a:gd name="T20" fmla="*/ 22 w 22"/>
                <a:gd name="T21" fmla="*/ 12 h 37"/>
                <a:gd name="T22" fmla="*/ 16 w 22"/>
                <a:gd name="T23" fmla="*/ 12 h 37"/>
                <a:gd name="T24" fmla="*/ 16 w 22"/>
                <a:gd name="T25" fmla="*/ 11 h 37"/>
                <a:gd name="T26" fmla="*/ 11 w 22"/>
                <a:gd name="T27" fmla="*/ 5 h 37"/>
                <a:gd name="T28" fmla="*/ 6 w 22"/>
                <a:gd name="T29" fmla="*/ 11 h 37"/>
                <a:gd name="T30" fmla="*/ 6 w 22"/>
                <a:gd name="T31" fmla="*/ 26 h 37"/>
                <a:gd name="T32" fmla="*/ 11 w 22"/>
                <a:gd name="T33" fmla="*/ 32 h 37"/>
                <a:gd name="T34" fmla="*/ 16 w 22"/>
                <a:gd name="T35" fmla="*/ 26 h 37"/>
                <a:gd name="T36" fmla="*/ 16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1" y="32"/>
                    <a:pt x="19"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12"/>
                    <a:pt x="22" y="12"/>
                    <a:pt x="22" y="12"/>
                  </a:cubicBezTo>
                  <a:cubicBezTo>
                    <a:pt x="16" y="12"/>
                    <a:pt x="16" y="12"/>
                    <a:pt x="16" y="12"/>
                  </a:cubicBezTo>
                  <a:cubicBezTo>
                    <a:pt x="16" y="11"/>
                    <a:pt x="16" y="11"/>
                    <a:pt x="16" y="11"/>
                  </a:cubicBezTo>
                  <a:cubicBezTo>
                    <a:pt x="16" y="7"/>
                    <a:pt x="13" y="5"/>
                    <a:pt x="11" y="5"/>
                  </a:cubicBezTo>
                  <a:cubicBezTo>
                    <a:pt x="8" y="5"/>
                    <a:pt x="6" y="7"/>
                    <a:pt x="6" y="11"/>
                  </a:cubicBezTo>
                  <a:cubicBezTo>
                    <a:pt x="6" y="26"/>
                    <a:pt x="6" y="26"/>
                    <a:pt x="6" y="26"/>
                  </a:cubicBezTo>
                  <a:cubicBezTo>
                    <a:pt x="6" y="30"/>
                    <a:pt x="8" y="32"/>
                    <a:pt x="11" y="32"/>
                  </a:cubicBezTo>
                  <a:cubicBezTo>
                    <a:pt x="13" y="32"/>
                    <a:pt x="16" y="30"/>
                    <a:pt x="16" y="26"/>
                  </a:cubicBezTo>
                  <a:cubicBezTo>
                    <a:pt x="16" y="22"/>
                    <a:pt x="16" y="22"/>
                    <a:pt x="16" y="22"/>
                  </a:cubicBezTo>
                  <a:cubicBezTo>
                    <a:pt x="22" y="22"/>
                    <a:pt x="22" y="22"/>
                    <a:pt x="22" y="22"/>
                  </a:cubicBezTo>
                  <a:lnTo>
                    <a:pt x="22"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79" name="Rectangle 34"/>
            <p:cNvSpPr>
              <a:spLocks noChangeArrowheads="1"/>
            </p:cNvSpPr>
            <p:nvPr/>
          </p:nvSpPr>
          <p:spPr bwMode="auto">
            <a:xfrm>
              <a:off x="8035432" y="4854795"/>
              <a:ext cx="11340" cy="93554"/>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0" name="Freeform 35"/>
            <p:cNvSpPr>
              <a:spLocks noEditPoints="1"/>
            </p:cNvSpPr>
            <p:nvPr/>
          </p:nvSpPr>
          <p:spPr bwMode="auto">
            <a:xfrm>
              <a:off x="8068034" y="4851960"/>
              <a:ext cx="17010" cy="96389"/>
            </a:xfrm>
            <a:custGeom>
              <a:avLst/>
              <a:gdLst>
                <a:gd name="T0" fmla="*/ 4 w 8"/>
                <a:gd name="T1" fmla="*/ 0 h 46"/>
                <a:gd name="T2" fmla="*/ 8 w 8"/>
                <a:gd name="T3" fmla="*/ 4 h 46"/>
                <a:gd name="T4" fmla="*/ 4 w 8"/>
                <a:gd name="T5" fmla="*/ 8 h 46"/>
                <a:gd name="T6" fmla="*/ 0 w 8"/>
                <a:gd name="T7" fmla="*/ 4 h 46"/>
                <a:gd name="T8" fmla="*/ 4 w 8"/>
                <a:gd name="T9" fmla="*/ 0 h 46"/>
                <a:gd name="T10" fmla="*/ 1 w 8"/>
                <a:gd name="T11" fmla="*/ 11 h 46"/>
                <a:gd name="T12" fmla="*/ 7 w 8"/>
                <a:gd name="T13" fmla="*/ 11 h 46"/>
                <a:gd name="T14" fmla="*/ 7 w 8"/>
                <a:gd name="T15" fmla="*/ 46 h 46"/>
                <a:gd name="T16" fmla="*/ 1 w 8"/>
                <a:gd name="T17" fmla="*/ 46 h 46"/>
                <a:gd name="T18" fmla="*/ 1 w 8"/>
                <a:gd name="T19"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46">
                  <a:moveTo>
                    <a:pt x="4" y="0"/>
                  </a:moveTo>
                  <a:cubicBezTo>
                    <a:pt x="6" y="0"/>
                    <a:pt x="8" y="2"/>
                    <a:pt x="8" y="4"/>
                  </a:cubicBezTo>
                  <a:cubicBezTo>
                    <a:pt x="8" y="6"/>
                    <a:pt x="6" y="8"/>
                    <a:pt x="4" y="8"/>
                  </a:cubicBezTo>
                  <a:cubicBezTo>
                    <a:pt x="2" y="8"/>
                    <a:pt x="0" y="6"/>
                    <a:pt x="0" y="4"/>
                  </a:cubicBezTo>
                  <a:cubicBezTo>
                    <a:pt x="0" y="2"/>
                    <a:pt x="2" y="0"/>
                    <a:pt x="4" y="0"/>
                  </a:cubicBezTo>
                  <a:close/>
                  <a:moveTo>
                    <a:pt x="1" y="11"/>
                  </a:moveTo>
                  <a:cubicBezTo>
                    <a:pt x="7" y="11"/>
                    <a:pt x="7" y="11"/>
                    <a:pt x="7" y="11"/>
                  </a:cubicBezTo>
                  <a:cubicBezTo>
                    <a:pt x="7" y="46"/>
                    <a:pt x="7" y="46"/>
                    <a:pt x="7" y="46"/>
                  </a:cubicBezTo>
                  <a:cubicBezTo>
                    <a:pt x="1" y="46"/>
                    <a:pt x="1" y="46"/>
                    <a:pt x="1" y="46"/>
                  </a:cubicBezTo>
                  <a:lnTo>
                    <a:pt x="1" y="11"/>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1" name="Freeform 36"/>
            <p:cNvSpPr>
              <a:spLocks/>
            </p:cNvSpPr>
            <p:nvPr/>
          </p:nvSpPr>
          <p:spPr bwMode="auto">
            <a:xfrm>
              <a:off x="8106307" y="4873223"/>
              <a:ext cx="77962" cy="75126"/>
            </a:xfrm>
            <a:custGeom>
              <a:avLst/>
              <a:gdLst>
                <a:gd name="T0" fmla="*/ 0 w 38"/>
                <a:gd name="T1" fmla="*/ 36 h 36"/>
                <a:gd name="T2" fmla="*/ 0 w 38"/>
                <a:gd name="T3" fmla="*/ 11 h 36"/>
                <a:gd name="T4" fmla="*/ 3 w 38"/>
                <a:gd name="T5" fmla="*/ 3 h 36"/>
                <a:gd name="T6" fmla="*/ 11 w 38"/>
                <a:gd name="T7" fmla="*/ 0 h 36"/>
                <a:gd name="T8" fmla="*/ 19 w 38"/>
                <a:gd name="T9" fmla="*/ 4 h 36"/>
                <a:gd name="T10" fmla="*/ 27 w 38"/>
                <a:gd name="T11" fmla="*/ 0 h 36"/>
                <a:gd name="T12" fmla="*/ 35 w 38"/>
                <a:gd name="T13" fmla="*/ 3 h 36"/>
                <a:gd name="T14" fmla="*/ 38 w 38"/>
                <a:gd name="T15" fmla="*/ 11 h 36"/>
                <a:gd name="T16" fmla="*/ 38 w 38"/>
                <a:gd name="T17" fmla="*/ 36 h 36"/>
                <a:gd name="T18" fmla="*/ 32 w 38"/>
                <a:gd name="T19" fmla="*/ 36 h 36"/>
                <a:gd name="T20" fmla="*/ 32 w 38"/>
                <a:gd name="T21" fmla="*/ 11 h 36"/>
                <a:gd name="T22" fmla="*/ 27 w 38"/>
                <a:gd name="T23" fmla="*/ 5 h 36"/>
                <a:gd name="T24" fmla="*/ 22 w 38"/>
                <a:gd name="T25" fmla="*/ 11 h 36"/>
                <a:gd name="T26" fmla="*/ 22 w 38"/>
                <a:gd name="T27" fmla="*/ 36 h 36"/>
                <a:gd name="T28" fmla="*/ 16 w 38"/>
                <a:gd name="T29" fmla="*/ 36 h 36"/>
                <a:gd name="T30" fmla="*/ 16 w 38"/>
                <a:gd name="T31" fmla="*/ 11 h 36"/>
                <a:gd name="T32" fmla="*/ 11 w 38"/>
                <a:gd name="T33" fmla="*/ 5 h 36"/>
                <a:gd name="T34" fmla="*/ 6 w 38"/>
                <a:gd name="T35" fmla="*/ 11 h 36"/>
                <a:gd name="T36" fmla="*/ 6 w 38"/>
                <a:gd name="T37" fmla="*/ 36 h 36"/>
                <a:gd name="T38" fmla="*/ 0 w 38"/>
                <a:gd name="T3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36">
                  <a:moveTo>
                    <a:pt x="0" y="36"/>
                  </a:moveTo>
                  <a:cubicBezTo>
                    <a:pt x="0" y="11"/>
                    <a:pt x="0" y="11"/>
                    <a:pt x="0" y="11"/>
                  </a:cubicBezTo>
                  <a:cubicBezTo>
                    <a:pt x="0" y="8"/>
                    <a:pt x="1" y="5"/>
                    <a:pt x="3" y="3"/>
                  </a:cubicBezTo>
                  <a:cubicBezTo>
                    <a:pt x="5" y="1"/>
                    <a:pt x="8" y="0"/>
                    <a:pt x="11" y="0"/>
                  </a:cubicBezTo>
                  <a:cubicBezTo>
                    <a:pt x="14" y="0"/>
                    <a:pt x="17" y="1"/>
                    <a:pt x="19" y="4"/>
                  </a:cubicBezTo>
                  <a:cubicBezTo>
                    <a:pt x="21" y="1"/>
                    <a:pt x="24" y="0"/>
                    <a:pt x="27" y="0"/>
                  </a:cubicBezTo>
                  <a:cubicBezTo>
                    <a:pt x="30" y="0"/>
                    <a:pt x="33" y="1"/>
                    <a:pt x="35" y="3"/>
                  </a:cubicBezTo>
                  <a:cubicBezTo>
                    <a:pt x="37" y="5"/>
                    <a:pt x="38" y="8"/>
                    <a:pt x="38" y="11"/>
                  </a:cubicBezTo>
                  <a:cubicBezTo>
                    <a:pt x="38" y="36"/>
                    <a:pt x="38" y="36"/>
                    <a:pt x="38" y="36"/>
                  </a:cubicBezTo>
                  <a:cubicBezTo>
                    <a:pt x="32" y="36"/>
                    <a:pt x="32" y="36"/>
                    <a:pt x="32" y="36"/>
                  </a:cubicBezTo>
                  <a:cubicBezTo>
                    <a:pt x="32" y="11"/>
                    <a:pt x="32" y="11"/>
                    <a:pt x="32" y="11"/>
                  </a:cubicBezTo>
                  <a:cubicBezTo>
                    <a:pt x="32" y="7"/>
                    <a:pt x="30" y="5"/>
                    <a:pt x="27" y="5"/>
                  </a:cubicBezTo>
                  <a:cubicBezTo>
                    <a:pt x="24" y="5"/>
                    <a:pt x="22" y="7"/>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2" name="Freeform 37"/>
            <p:cNvSpPr>
              <a:spLocks noEditPoints="1"/>
            </p:cNvSpPr>
            <p:nvPr/>
          </p:nvSpPr>
          <p:spPr bwMode="auto">
            <a:xfrm>
              <a:off x="8205530"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1"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3" name="Freeform 38"/>
            <p:cNvSpPr>
              <a:spLocks/>
            </p:cNvSpPr>
            <p:nvPr/>
          </p:nvSpPr>
          <p:spPr bwMode="auto">
            <a:xfrm>
              <a:off x="8265065" y="4876058"/>
              <a:ext cx="43942" cy="73709"/>
            </a:xfrm>
            <a:custGeom>
              <a:avLst/>
              <a:gdLst>
                <a:gd name="T0" fmla="*/ 18 w 21"/>
                <a:gd name="T1" fmla="*/ 36 h 36"/>
                <a:gd name="T2" fmla="*/ 10 w 21"/>
                <a:gd name="T3" fmla="*/ 33 h 36"/>
                <a:gd name="T4" fmla="*/ 7 w 21"/>
                <a:gd name="T5" fmla="*/ 25 h 36"/>
                <a:gd name="T6" fmla="*/ 7 w 21"/>
                <a:gd name="T7" fmla="*/ 4 h 36"/>
                <a:gd name="T8" fmla="*/ 0 w 21"/>
                <a:gd name="T9" fmla="*/ 4 h 36"/>
                <a:gd name="T10" fmla="*/ 0 w 21"/>
                <a:gd name="T11" fmla="*/ 0 h 36"/>
                <a:gd name="T12" fmla="*/ 21 w 21"/>
                <a:gd name="T13" fmla="*/ 0 h 36"/>
                <a:gd name="T14" fmla="*/ 21 w 21"/>
                <a:gd name="T15" fmla="*/ 4 h 36"/>
                <a:gd name="T16" fmla="*/ 13 w 21"/>
                <a:gd name="T17" fmla="*/ 4 h 36"/>
                <a:gd name="T18" fmla="*/ 13 w 21"/>
                <a:gd name="T19" fmla="*/ 25 h 36"/>
                <a:gd name="T20" fmla="*/ 18 w 21"/>
                <a:gd name="T21" fmla="*/ 31 h 36"/>
                <a:gd name="T22" fmla="*/ 18 w 21"/>
                <a:gd name="T2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36">
                  <a:moveTo>
                    <a:pt x="18" y="36"/>
                  </a:moveTo>
                  <a:cubicBezTo>
                    <a:pt x="15" y="36"/>
                    <a:pt x="13" y="35"/>
                    <a:pt x="10" y="33"/>
                  </a:cubicBezTo>
                  <a:cubicBezTo>
                    <a:pt x="8" y="31"/>
                    <a:pt x="7" y="28"/>
                    <a:pt x="7" y="25"/>
                  </a:cubicBezTo>
                  <a:cubicBezTo>
                    <a:pt x="7" y="4"/>
                    <a:pt x="7" y="4"/>
                    <a:pt x="7" y="4"/>
                  </a:cubicBezTo>
                  <a:cubicBezTo>
                    <a:pt x="0" y="4"/>
                    <a:pt x="0" y="4"/>
                    <a:pt x="0" y="4"/>
                  </a:cubicBezTo>
                  <a:cubicBezTo>
                    <a:pt x="0" y="0"/>
                    <a:pt x="0" y="0"/>
                    <a:pt x="0" y="0"/>
                  </a:cubicBezTo>
                  <a:cubicBezTo>
                    <a:pt x="21" y="0"/>
                    <a:pt x="21" y="0"/>
                    <a:pt x="21" y="0"/>
                  </a:cubicBezTo>
                  <a:cubicBezTo>
                    <a:pt x="21" y="4"/>
                    <a:pt x="21" y="4"/>
                    <a:pt x="21" y="4"/>
                  </a:cubicBezTo>
                  <a:cubicBezTo>
                    <a:pt x="13" y="4"/>
                    <a:pt x="13" y="4"/>
                    <a:pt x="13" y="4"/>
                  </a:cubicBezTo>
                  <a:cubicBezTo>
                    <a:pt x="13" y="25"/>
                    <a:pt x="13" y="25"/>
                    <a:pt x="13" y="25"/>
                  </a:cubicBezTo>
                  <a:cubicBezTo>
                    <a:pt x="13" y="29"/>
                    <a:pt x="16" y="31"/>
                    <a:pt x="18" y="31"/>
                  </a:cubicBezTo>
                  <a:lnTo>
                    <a:pt x="18"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4" name="Freeform 39"/>
            <p:cNvSpPr>
              <a:spLocks noEditPoints="1"/>
            </p:cNvSpPr>
            <p:nvPr/>
          </p:nvSpPr>
          <p:spPr bwMode="auto">
            <a:xfrm>
              <a:off x="8326016" y="4873223"/>
              <a:ext cx="45359" cy="76544"/>
            </a:xfrm>
            <a:custGeom>
              <a:avLst/>
              <a:gdLst>
                <a:gd name="T0" fmla="*/ 7 w 22"/>
                <a:gd name="T1" fmla="*/ 21 h 37"/>
                <a:gd name="T2" fmla="*/ 7 w 22"/>
                <a:gd name="T3" fmla="*/ 26 h 37"/>
                <a:gd name="T4" fmla="*/ 11 w 22"/>
                <a:gd name="T5" fmla="*/ 32 h 37"/>
                <a:gd name="T6" fmla="*/ 16 w 22"/>
                <a:gd name="T7" fmla="*/ 26 h 37"/>
                <a:gd name="T8" fmla="*/ 22 w 22"/>
                <a:gd name="T9" fmla="*/ 26 h 37"/>
                <a:gd name="T10" fmla="*/ 19 w 22"/>
                <a:gd name="T11" fmla="*/ 34 h 37"/>
                <a:gd name="T12" fmla="*/ 11 w 22"/>
                <a:gd name="T13" fmla="*/ 37 h 37"/>
                <a:gd name="T14" fmla="*/ 4 w 22"/>
                <a:gd name="T15" fmla="*/ 34 h 37"/>
                <a:gd name="T16" fmla="*/ 0 w 22"/>
                <a:gd name="T17" fmla="*/ 26 h 37"/>
                <a:gd name="T18" fmla="*/ 0 w 22"/>
                <a:gd name="T19" fmla="*/ 11 h 37"/>
                <a:gd name="T20" fmla="*/ 4 w 22"/>
                <a:gd name="T21" fmla="*/ 3 h 37"/>
                <a:gd name="T22" fmla="*/ 11 w 22"/>
                <a:gd name="T23" fmla="*/ 0 h 37"/>
                <a:gd name="T24" fmla="*/ 19 w 22"/>
                <a:gd name="T25" fmla="*/ 3 h 37"/>
                <a:gd name="T26" fmla="*/ 22 w 22"/>
                <a:gd name="T27" fmla="*/ 11 h 37"/>
                <a:gd name="T28" fmla="*/ 22 w 22"/>
                <a:gd name="T29" fmla="*/ 21 h 37"/>
                <a:gd name="T30" fmla="*/ 7 w 22"/>
                <a:gd name="T31" fmla="*/ 21 h 37"/>
                <a:gd name="T32" fmla="*/ 7 w 22"/>
                <a:gd name="T33" fmla="*/ 15 h 37"/>
                <a:gd name="T34" fmla="*/ 16 w 22"/>
                <a:gd name="T35" fmla="*/ 15 h 37"/>
                <a:gd name="T36" fmla="*/ 16 w 22"/>
                <a:gd name="T37" fmla="*/ 11 h 37"/>
                <a:gd name="T38" fmla="*/ 11 w 22"/>
                <a:gd name="T39" fmla="*/ 5 h 37"/>
                <a:gd name="T40" fmla="*/ 7 w 22"/>
                <a:gd name="T41" fmla="*/ 11 h 37"/>
                <a:gd name="T42" fmla="*/ 7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7" y="21"/>
                  </a:moveTo>
                  <a:cubicBezTo>
                    <a:pt x="7" y="26"/>
                    <a:pt x="7" y="26"/>
                    <a:pt x="7" y="26"/>
                  </a:cubicBezTo>
                  <a:cubicBezTo>
                    <a:pt x="7" y="30"/>
                    <a:pt x="9" y="32"/>
                    <a:pt x="11" y="32"/>
                  </a:cubicBezTo>
                  <a:cubicBezTo>
                    <a:pt x="14" y="32"/>
                    <a:pt x="16" y="30"/>
                    <a:pt x="16" y="26"/>
                  </a:cubicBezTo>
                  <a:cubicBezTo>
                    <a:pt x="22" y="26"/>
                    <a:pt x="22" y="26"/>
                    <a:pt x="22" y="26"/>
                  </a:cubicBezTo>
                  <a:cubicBezTo>
                    <a:pt x="22" y="29"/>
                    <a:pt x="21" y="32"/>
                    <a:pt x="19" y="34"/>
                  </a:cubicBezTo>
                  <a:cubicBezTo>
                    <a:pt x="17" y="36"/>
                    <a:pt x="14" y="37"/>
                    <a:pt x="11" y="37"/>
                  </a:cubicBezTo>
                  <a:cubicBezTo>
                    <a:pt x="8" y="37"/>
                    <a:pt x="6" y="36"/>
                    <a:pt x="4" y="34"/>
                  </a:cubicBezTo>
                  <a:cubicBezTo>
                    <a:pt x="1" y="32"/>
                    <a:pt x="0" y="29"/>
                    <a:pt x="0" y="26"/>
                  </a:cubicBezTo>
                  <a:cubicBezTo>
                    <a:pt x="0" y="11"/>
                    <a:pt x="0" y="11"/>
                    <a:pt x="0" y="11"/>
                  </a:cubicBezTo>
                  <a:cubicBezTo>
                    <a:pt x="0" y="8"/>
                    <a:pt x="1" y="5"/>
                    <a:pt x="4" y="3"/>
                  </a:cubicBezTo>
                  <a:cubicBezTo>
                    <a:pt x="6" y="1"/>
                    <a:pt x="8" y="0"/>
                    <a:pt x="11" y="0"/>
                  </a:cubicBezTo>
                  <a:cubicBezTo>
                    <a:pt x="14" y="0"/>
                    <a:pt x="17" y="1"/>
                    <a:pt x="19" y="3"/>
                  </a:cubicBezTo>
                  <a:cubicBezTo>
                    <a:pt x="21" y="5"/>
                    <a:pt x="22" y="8"/>
                    <a:pt x="22" y="11"/>
                  </a:cubicBezTo>
                  <a:cubicBezTo>
                    <a:pt x="22" y="21"/>
                    <a:pt x="22" y="21"/>
                    <a:pt x="22" y="21"/>
                  </a:cubicBezTo>
                  <a:lnTo>
                    <a:pt x="7" y="21"/>
                  </a:lnTo>
                  <a:close/>
                  <a:moveTo>
                    <a:pt x="7" y="15"/>
                  </a:moveTo>
                  <a:cubicBezTo>
                    <a:pt x="16" y="15"/>
                    <a:pt x="16" y="15"/>
                    <a:pt x="16" y="15"/>
                  </a:cubicBezTo>
                  <a:cubicBezTo>
                    <a:pt x="16" y="11"/>
                    <a:pt x="16" y="11"/>
                    <a:pt x="16" y="11"/>
                  </a:cubicBezTo>
                  <a:cubicBezTo>
                    <a:pt x="16" y="7"/>
                    <a:pt x="14" y="5"/>
                    <a:pt x="11" y="5"/>
                  </a:cubicBezTo>
                  <a:cubicBezTo>
                    <a:pt x="9" y="5"/>
                    <a:pt x="7" y="7"/>
                    <a:pt x="7" y="11"/>
                  </a:cubicBezTo>
                  <a:lnTo>
                    <a:pt x="7" y="1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5" name="Freeform 40"/>
            <p:cNvSpPr>
              <a:spLocks/>
            </p:cNvSpPr>
            <p:nvPr/>
          </p:nvSpPr>
          <p:spPr bwMode="auto">
            <a:xfrm>
              <a:off x="8432328" y="4873223"/>
              <a:ext cx="45359" cy="76544"/>
            </a:xfrm>
            <a:custGeom>
              <a:avLst/>
              <a:gdLst>
                <a:gd name="T0" fmla="*/ 22 w 22"/>
                <a:gd name="T1" fmla="*/ 26 h 37"/>
                <a:gd name="T2" fmla="*/ 18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8 w 22"/>
                <a:gd name="T17" fmla="*/ 3 h 37"/>
                <a:gd name="T18" fmla="*/ 22 w 22"/>
                <a:gd name="T19" fmla="*/ 11 h 37"/>
                <a:gd name="T20" fmla="*/ 22 w 22"/>
                <a:gd name="T21" fmla="*/ 12 h 37"/>
                <a:gd name="T22" fmla="*/ 15 w 22"/>
                <a:gd name="T23" fmla="*/ 12 h 37"/>
                <a:gd name="T24" fmla="*/ 15 w 22"/>
                <a:gd name="T25" fmla="*/ 11 h 37"/>
                <a:gd name="T26" fmla="*/ 11 w 22"/>
                <a:gd name="T27" fmla="*/ 5 h 37"/>
                <a:gd name="T28" fmla="*/ 6 w 22"/>
                <a:gd name="T29" fmla="*/ 11 h 37"/>
                <a:gd name="T30" fmla="*/ 6 w 22"/>
                <a:gd name="T31" fmla="*/ 26 h 37"/>
                <a:gd name="T32" fmla="*/ 11 w 22"/>
                <a:gd name="T33" fmla="*/ 32 h 37"/>
                <a:gd name="T34" fmla="*/ 15 w 22"/>
                <a:gd name="T35" fmla="*/ 26 h 37"/>
                <a:gd name="T36" fmla="*/ 15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0"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8" y="3"/>
                  </a:cubicBezTo>
                  <a:cubicBezTo>
                    <a:pt x="20" y="5"/>
                    <a:pt x="22" y="8"/>
                    <a:pt x="22" y="11"/>
                  </a:cubicBezTo>
                  <a:cubicBezTo>
                    <a:pt x="22" y="12"/>
                    <a:pt x="22" y="12"/>
                    <a:pt x="22" y="12"/>
                  </a:cubicBezTo>
                  <a:cubicBezTo>
                    <a:pt x="15" y="12"/>
                    <a:pt x="15" y="12"/>
                    <a:pt x="15" y="12"/>
                  </a:cubicBezTo>
                  <a:cubicBezTo>
                    <a:pt x="15" y="11"/>
                    <a:pt x="15" y="11"/>
                    <a:pt x="15" y="11"/>
                  </a:cubicBezTo>
                  <a:cubicBezTo>
                    <a:pt x="15" y="7"/>
                    <a:pt x="13" y="5"/>
                    <a:pt x="11" y="5"/>
                  </a:cubicBezTo>
                  <a:cubicBezTo>
                    <a:pt x="8" y="5"/>
                    <a:pt x="6" y="7"/>
                    <a:pt x="6" y="11"/>
                  </a:cubicBezTo>
                  <a:cubicBezTo>
                    <a:pt x="6" y="26"/>
                    <a:pt x="6" y="26"/>
                    <a:pt x="6" y="26"/>
                  </a:cubicBezTo>
                  <a:cubicBezTo>
                    <a:pt x="6" y="30"/>
                    <a:pt x="8" y="32"/>
                    <a:pt x="11" y="32"/>
                  </a:cubicBezTo>
                  <a:cubicBezTo>
                    <a:pt x="13" y="32"/>
                    <a:pt x="15" y="30"/>
                    <a:pt x="15" y="26"/>
                  </a:cubicBezTo>
                  <a:cubicBezTo>
                    <a:pt x="15" y="22"/>
                    <a:pt x="15" y="22"/>
                    <a:pt x="15" y="22"/>
                  </a:cubicBezTo>
                  <a:cubicBezTo>
                    <a:pt x="22" y="22"/>
                    <a:pt x="22" y="22"/>
                    <a:pt x="22" y="22"/>
                  </a:cubicBezTo>
                  <a:lnTo>
                    <a:pt x="22"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6" name="Freeform 41"/>
            <p:cNvSpPr>
              <a:spLocks/>
            </p:cNvSpPr>
            <p:nvPr/>
          </p:nvSpPr>
          <p:spPr bwMode="auto">
            <a:xfrm>
              <a:off x="8498949" y="4854795"/>
              <a:ext cx="45359" cy="93554"/>
            </a:xfrm>
            <a:custGeom>
              <a:avLst/>
              <a:gdLst>
                <a:gd name="T0" fmla="*/ 0 w 22"/>
                <a:gd name="T1" fmla="*/ 0 h 45"/>
                <a:gd name="T2" fmla="*/ 6 w 22"/>
                <a:gd name="T3" fmla="*/ 0 h 45"/>
                <a:gd name="T4" fmla="*/ 6 w 22"/>
                <a:gd name="T5" fmla="*/ 11 h 45"/>
                <a:gd name="T6" fmla="*/ 11 w 22"/>
                <a:gd name="T7" fmla="*/ 9 h 45"/>
                <a:gd name="T8" fmla="*/ 18 w 22"/>
                <a:gd name="T9" fmla="*/ 12 h 45"/>
                <a:gd name="T10" fmla="*/ 22 w 22"/>
                <a:gd name="T11" fmla="*/ 20 h 45"/>
                <a:gd name="T12" fmla="*/ 22 w 22"/>
                <a:gd name="T13" fmla="*/ 45 h 45"/>
                <a:gd name="T14" fmla="*/ 16 w 22"/>
                <a:gd name="T15" fmla="*/ 45 h 45"/>
                <a:gd name="T16" fmla="*/ 16 w 22"/>
                <a:gd name="T17" fmla="*/ 20 h 45"/>
                <a:gd name="T18" fmla="*/ 11 w 22"/>
                <a:gd name="T19" fmla="*/ 14 h 45"/>
                <a:gd name="T20" fmla="*/ 6 w 22"/>
                <a:gd name="T21" fmla="*/ 20 h 45"/>
                <a:gd name="T22" fmla="*/ 6 w 22"/>
                <a:gd name="T23" fmla="*/ 45 h 45"/>
                <a:gd name="T24" fmla="*/ 0 w 22"/>
                <a:gd name="T25" fmla="*/ 45 h 45"/>
                <a:gd name="T26" fmla="*/ 0 w 22"/>
                <a:gd name="T2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45">
                  <a:moveTo>
                    <a:pt x="0" y="0"/>
                  </a:moveTo>
                  <a:cubicBezTo>
                    <a:pt x="6" y="0"/>
                    <a:pt x="6" y="0"/>
                    <a:pt x="6" y="0"/>
                  </a:cubicBezTo>
                  <a:cubicBezTo>
                    <a:pt x="6" y="11"/>
                    <a:pt x="6" y="11"/>
                    <a:pt x="6" y="11"/>
                  </a:cubicBezTo>
                  <a:cubicBezTo>
                    <a:pt x="7" y="10"/>
                    <a:pt x="9" y="9"/>
                    <a:pt x="11" y="9"/>
                  </a:cubicBezTo>
                  <a:cubicBezTo>
                    <a:pt x="14" y="9"/>
                    <a:pt x="16" y="10"/>
                    <a:pt x="18" y="12"/>
                  </a:cubicBezTo>
                  <a:cubicBezTo>
                    <a:pt x="21" y="14"/>
                    <a:pt x="22" y="16"/>
                    <a:pt x="22" y="20"/>
                  </a:cubicBezTo>
                  <a:cubicBezTo>
                    <a:pt x="22" y="45"/>
                    <a:pt x="22" y="45"/>
                    <a:pt x="22" y="45"/>
                  </a:cubicBezTo>
                  <a:cubicBezTo>
                    <a:pt x="16" y="45"/>
                    <a:pt x="16" y="45"/>
                    <a:pt x="16" y="45"/>
                  </a:cubicBezTo>
                  <a:cubicBezTo>
                    <a:pt x="16" y="20"/>
                    <a:pt x="16" y="20"/>
                    <a:pt x="16" y="20"/>
                  </a:cubicBezTo>
                  <a:cubicBezTo>
                    <a:pt x="16" y="16"/>
                    <a:pt x="13" y="14"/>
                    <a:pt x="11" y="14"/>
                  </a:cubicBezTo>
                  <a:cubicBezTo>
                    <a:pt x="8" y="14"/>
                    <a:pt x="6" y="16"/>
                    <a:pt x="6" y="20"/>
                  </a:cubicBezTo>
                  <a:cubicBezTo>
                    <a:pt x="6" y="45"/>
                    <a:pt x="6" y="45"/>
                    <a:pt x="6" y="45"/>
                  </a:cubicBezTo>
                  <a:cubicBezTo>
                    <a:pt x="0" y="45"/>
                    <a:pt x="0" y="45"/>
                    <a:pt x="0" y="45"/>
                  </a:cubicBez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7" name="Freeform 42"/>
            <p:cNvSpPr>
              <a:spLocks noEditPoints="1"/>
            </p:cNvSpPr>
            <p:nvPr/>
          </p:nvSpPr>
          <p:spPr bwMode="auto">
            <a:xfrm>
              <a:off x="8566988"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0"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8" name="Freeform 43"/>
            <p:cNvSpPr>
              <a:spLocks/>
            </p:cNvSpPr>
            <p:nvPr/>
          </p:nvSpPr>
          <p:spPr bwMode="auto">
            <a:xfrm>
              <a:off x="8630775" y="4873223"/>
              <a:ext cx="46777" cy="75126"/>
            </a:xfrm>
            <a:custGeom>
              <a:avLst/>
              <a:gdLst>
                <a:gd name="T0" fmla="*/ 0 w 22"/>
                <a:gd name="T1" fmla="*/ 36 h 36"/>
                <a:gd name="T2" fmla="*/ 0 w 22"/>
                <a:gd name="T3" fmla="*/ 11 h 36"/>
                <a:gd name="T4" fmla="*/ 3 w 22"/>
                <a:gd name="T5" fmla="*/ 3 h 36"/>
                <a:gd name="T6" fmla="*/ 11 w 22"/>
                <a:gd name="T7" fmla="*/ 0 h 36"/>
                <a:gd name="T8" fmla="*/ 19 w 22"/>
                <a:gd name="T9" fmla="*/ 3 h 36"/>
                <a:gd name="T10" fmla="*/ 22 w 22"/>
                <a:gd name="T11" fmla="*/ 11 h 36"/>
                <a:gd name="T12" fmla="*/ 22 w 22"/>
                <a:gd name="T13" fmla="*/ 36 h 36"/>
                <a:gd name="T14" fmla="*/ 16 w 22"/>
                <a:gd name="T15" fmla="*/ 36 h 36"/>
                <a:gd name="T16" fmla="*/ 16 w 22"/>
                <a:gd name="T17" fmla="*/ 11 h 36"/>
                <a:gd name="T18" fmla="*/ 11 w 22"/>
                <a:gd name="T19" fmla="*/ 5 h 36"/>
                <a:gd name="T20" fmla="*/ 6 w 22"/>
                <a:gd name="T21" fmla="*/ 11 h 36"/>
                <a:gd name="T22" fmla="*/ 6 w 22"/>
                <a:gd name="T23" fmla="*/ 36 h 36"/>
                <a:gd name="T24" fmla="*/ 0 w 22"/>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36">
                  <a:moveTo>
                    <a:pt x="0" y="36"/>
                  </a:moveTo>
                  <a:cubicBezTo>
                    <a:pt x="0" y="11"/>
                    <a:pt x="0" y="11"/>
                    <a:pt x="0" y="11"/>
                  </a:cubicBezTo>
                  <a:cubicBezTo>
                    <a:pt x="0" y="8"/>
                    <a:pt x="1" y="5"/>
                    <a:pt x="3" y="3"/>
                  </a:cubicBezTo>
                  <a:cubicBezTo>
                    <a:pt x="6" y="1"/>
                    <a:pt x="8" y="0"/>
                    <a:pt x="11" y="0"/>
                  </a:cubicBezTo>
                  <a:cubicBezTo>
                    <a:pt x="14" y="0"/>
                    <a:pt x="17" y="1"/>
                    <a:pt x="19" y="3"/>
                  </a:cubicBezTo>
                  <a:cubicBezTo>
                    <a:pt x="21" y="5"/>
                    <a:pt x="22" y="8"/>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9" name="Freeform 44"/>
            <p:cNvSpPr>
              <a:spLocks noEditPoints="1"/>
            </p:cNvSpPr>
            <p:nvPr/>
          </p:nvSpPr>
          <p:spPr bwMode="auto">
            <a:xfrm>
              <a:off x="8700231" y="4864718"/>
              <a:ext cx="45359" cy="97806"/>
            </a:xfrm>
            <a:custGeom>
              <a:avLst/>
              <a:gdLst>
                <a:gd name="T0" fmla="*/ 16 w 22"/>
                <a:gd name="T1" fmla="*/ 35 h 47"/>
                <a:gd name="T2" fmla="*/ 22 w 22"/>
                <a:gd name="T3" fmla="*/ 42 h 47"/>
                <a:gd name="T4" fmla="*/ 22 w 22"/>
                <a:gd name="T5" fmla="*/ 47 h 47"/>
                <a:gd name="T6" fmla="*/ 16 w 22"/>
                <a:gd name="T7" fmla="*/ 47 h 47"/>
                <a:gd name="T8" fmla="*/ 16 w 22"/>
                <a:gd name="T9" fmla="*/ 43 h 47"/>
                <a:gd name="T10" fmla="*/ 13 w 22"/>
                <a:gd name="T11" fmla="*/ 40 h 47"/>
                <a:gd name="T12" fmla="*/ 11 w 22"/>
                <a:gd name="T13" fmla="*/ 40 h 47"/>
                <a:gd name="T14" fmla="*/ 3 w 22"/>
                <a:gd name="T15" fmla="*/ 37 h 47"/>
                <a:gd name="T16" fmla="*/ 0 w 22"/>
                <a:gd name="T17" fmla="*/ 29 h 47"/>
                <a:gd name="T18" fmla="*/ 2 w 22"/>
                <a:gd name="T19" fmla="*/ 22 h 47"/>
                <a:gd name="T20" fmla="*/ 0 w 22"/>
                <a:gd name="T21" fmla="*/ 15 h 47"/>
                <a:gd name="T22" fmla="*/ 2 w 22"/>
                <a:gd name="T23" fmla="*/ 8 h 47"/>
                <a:gd name="T24" fmla="*/ 8 w 22"/>
                <a:gd name="T25" fmla="*/ 5 h 47"/>
                <a:gd name="T26" fmla="*/ 8 w 22"/>
                <a:gd name="T27" fmla="*/ 0 h 47"/>
                <a:gd name="T28" fmla="*/ 14 w 22"/>
                <a:gd name="T29" fmla="*/ 0 h 47"/>
                <a:gd name="T30" fmla="*/ 14 w 22"/>
                <a:gd name="T31" fmla="*/ 5 h 47"/>
                <a:gd name="T32" fmla="*/ 19 w 22"/>
                <a:gd name="T33" fmla="*/ 9 h 47"/>
                <a:gd name="T34" fmla="*/ 22 w 22"/>
                <a:gd name="T35" fmla="*/ 15 h 47"/>
                <a:gd name="T36" fmla="*/ 18 w 22"/>
                <a:gd name="T37" fmla="*/ 23 h 47"/>
                <a:gd name="T38" fmla="*/ 11 w 22"/>
                <a:gd name="T39" fmla="*/ 26 h 47"/>
                <a:gd name="T40" fmla="*/ 7 w 22"/>
                <a:gd name="T41" fmla="*/ 26 h 47"/>
                <a:gd name="T42" fmla="*/ 6 w 22"/>
                <a:gd name="T43" fmla="*/ 29 h 47"/>
                <a:gd name="T44" fmla="*/ 11 w 22"/>
                <a:gd name="T45" fmla="*/ 35 h 47"/>
                <a:gd name="T46" fmla="*/ 16 w 22"/>
                <a:gd name="T47" fmla="*/ 35 h 47"/>
                <a:gd name="T48" fmla="*/ 6 w 22"/>
                <a:gd name="T49" fmla="*/ 16 h 47"/>
                <a:gd name="T50" fmla="*/ 11 w 22"/>
                <a:gd name="T51" fmla="*/ 21 h 47"/>
                <a:gd name="T52" fmla="*/ 16 w 22"/>
                <a:gd name="T53" fmla="*/ 16 h 47"/>
                <a:gd name="T54" fmla="*/ 16 w 22"/>
                <a:gd name="T55" fmla="*/ 14 h 47"/>
                <a:gd name="T56" fmla="*/ 11 w 22"/>
                <a:gd name="T57" fmla="*/ 9 h 47"/>
                <a:gd name="T58" fmla="*/ 6 w 22"/>
                <a:gd name="T59" fmla="*/ 14 h 47"/>
                <a:gd name="T60" fmla="*/ 6 w 22"/>
                <a:gd name="T61" fmla="*/ 1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 h="47">
                  <a:moveTo>
                    <a:pt x="16" y="35"/>
                  </a:moveTo>
                  <a:cubicBezTo>
                    <a:pt x="19" y="35"/>
                    <a:pt x="22" y="37"/>
                    <a:pt x="22" y="42"/>
                  </a:cubicBezTo>
                  <a:cubicBezTo>
                    <a:pt x="22" y="47"/>
                    <a:pt x="22" y="47"/>
                    <a:pt x="22" y="47"/>
                  </a:cubicBezTo>
                  <a:cubicBezTo>
                    <a:pt x="16" y="47"/>
                    <a:pt x="16" y="47"/>
                    <a:pt x="16" y="47"/>
                  </a:cubicBezTo>
                  <a:cubicBezTo>
                    <a:pt x="16" y="43"/>
                    <a:pt x="16" y="43"/>
                    <a:pt x="16" y="43"/>
                  </a:cubicBezTo>
                  <a:cubicBezTo>
                    <a:pt x="16" y="41"/>
                    <a:pt x="14" y="40"/>
                    <a:pt x="13" y="40"/>
                  </a:cubicBezTo>
                  <a:cubicBezTo>
                    <a:pt x="11" y="40"/>
                    <a:pt x="11" y="40"/>
                    <a:pt x="11" y="40"/>
                  </a:cubicBezTo>
                  <a:cubicBezTo>
                    <a:pt x="8" y="40"/>
                    <a:pt x="5" y="39"/>
                    <a:pt x="3" y="37"/>
                  </a:cubicBezTo>
                  <a:cubicBezTo>
                    <a:pt x="1" y="35"/>
                    <a:pt x="0" y="32"/>
                    <a:pt x="0" y="29"/>
                  </a:cubicBezTo>
                  <a:cubicBezTo>
                    <a:pt x="0" y="27"/>
                    <a:pt x="0" y="24"/>
                    <a:pt x="2" y="22"/>
                  </a:cubicBezTo>
                  <a:cubicBezTo>
                    <a:pt x="0" y="20"/>
                    <a:pt x="0" y="18"/>
                    <a:pt x="0" y="15"/>
                  </a:cubicBezTo>
                  <a:cubicBezTo>
                    <a:pt x="0" y="13"/>
                    <a:pt x="0" y="10"/>
                    <a:pt x="2" y="8"/>
                  </a:cubicBezTo>
                  <a:cubicBezTo>
                    <a:pt x="3" y="7"/>
                    <a:pt x="5" y="5"/>
                    <a:pt x="8" y="5"/>
                  </a:cubicBezTo>
                  <a:cubicBezTo>
                    <a:pt x="8" y="0"/>
                    <a:pt x="8" y="0"/>
                    <a:pt x="8" y="0"/>
                  </a:cubicBezTo>
                  <a:cubicBezTo>
                    <a:pt x="14" y="0"/>
                    <a:pt x="14" y="0"/>
                    <a:pt x="14" y="0"/>
                  </a:cubicBezTo>
                  <a:cubicBezTo>
                    <a:pt x="14" y="5"/>
                    <a:pt x="14" y="5"/>
                    <a:pt x="14" y="5"/>
                  </a:cubicBezTo>
                  <a:cubicBezTo>
                    <a:pt x="16" y="5"/>
                    <a:pt x="18" y="7"/>
                    <a:pt x="19" y="9"/>
                  </a:cubicBezTo>
                  <a:cubicBezTo>
                    <a:pt x="21" y="10"/>
                    <a:pt x="22" y="13"/>
                    <a:pt x="22" y="15"/>
                  </a:cubicBezTo>
                  <a:cubicBezTo>
                    <a:pt x="22" y="18"/>
                    <a:pt x="21" y="21"/>
                    <a:pt x="18" y="23"/>
                  </a:cubicBezTo>
                  <a:cubicBezTo>
                    <a:pt x="16" y="25"/>
                    <a:pt x="14" y="26"/>
                    <a:pt x="11" y="26"/>
                  </a:cubicBezTo>
                  <a:cubicBezTo>
                    <a:pt x="10" y="26"/>
                    <a:pt x="8" y="26"/>
                    <a:pt x="7" y="26"/>
                  </a:cubicBezTo>
                  <a:cubicBezTo>
                    <a:pt x="6" y="27"/>
                    <a:pt x="6" y="28"/>
                    <a:pt x="6" y="29"/>
                  </a:cubicBezTo>
                  <a:cubicBezTo>
                    <a:pt x="6" y="33"/>
                    <a:pt x="8" y="35"/>
                    <a:pt x="11" y="35"/>
                  </a:cubicBezTo>
                  <a:lnTo>
                    <a:pt x="16" y="35"/>
                  </a:lnTo>
                  <a:close/>
                  <a:moveTo>
                    <a:pt x="6" y="16"/>
                  </a:moveTo>
                  <a:cubicBezTo>
                    <a:pt x="6" y="19"/>
                    <a:pt x="8" y="21"/>
                    <a:pt x="11" y="21"/>
                  </a:cubicBezTo>
                  <a:cubicBezTo>
                    <a:pt x="13" y="21"/>
                    <a:pt x="16" y="19"/>
                    <a:pt x="16" y="16"/>
                  </a:cubicBezTo>
                  <a:cubicBezTo>
                    <a:pt x="16" y="14"/>
                    <a:pt x="16" y="14"/>
                    <a:pt x="16" y="14"/>
                  </a:cubicBezTo>
                  <a:cubicBezTo>
                    <a:pt x="15" y="11"/>
                    <a:pt x="13" y="9"/>
                    <a:pt x="11" y="9"/>
                  </a:cubicBezTo>
                  <a:cubicBezTo>
                    <a:pt x="8" y="9"/>
                    <a:pt x="6" y="11"/>
                    <a:pt x="6" y="14"/>
                  </a:cubicBezTo>
                  <a:lnTo>
                    <a:pt x="6" y="1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0" name="Freeform 45"/>
            <p:cNvSpPr>
              <a:spLocks noEditPoints="1"/>
            </p:cNvSpPr>
            <p:nvPr/>
          </p:nvSpPr>
          <p:spPr bwMode="auto">
            <a:xfrm>
              <a:off x="8766854" y="4873223"/>
              <a:ext cx="45359" cy="76544"/>
            </a:xfrm>
            <a:custGeom>
              <a:avLst/>
              <a:gdLst>
                <a:gd name="T0" fmla="*/ 6 w 22"/>
                <a:gd name="T1" fmla="*/ 21 h 37"/>
                <a:gd name="T2" fmla="*/ 6 w 22"/>
                <a:gd name="T3" fmla="*/ 26 h 37"/>
                <a:gd name="T4" fmla="*/ 11 w 22"/>
                <a:gd name="T5" fmla="*/ 32 h 37"/>
                <a:gd name="T6" fmla="*/ 15 w 22"/>
                <a:gd name="T7" fmla="*/ 26 h 37"/>
                <a:gd name="T8" fmla="*/ 22 w 22"/>
                <a:gd name="T9" fmla="*/ 26 h 37"/>
                <a:gd name="T10" fmla="*/ 18 w 22"/>
                <a:gd name="T11" fmla="*/ 34 h 37"/>
                <a:gd name="T12" fmla="*/ 11 w 22"/>
                <a:gd name="T13" fmla="*/ 37 h 37"/>
                <a:gd name="T14" fmla="*/ 3 w 22"/>
                <a:gd name="T15" fmla="*/ 34 h 37"/>
                <a:gd name="T16" fmla="*/ 0 w 22"/>
                <a:gd name="T17" fmla="*/ 26 h 37"/>
                <a:gd name="T18" fmla="*/ 0 w 22"/>
                <a:gd name="T19" fmla="*/ 11 h 37"/>
                <a:gd name="T20" fmla="*/ 3 w 22"/>
                <a:gd name="T21" fmla="*/ 3 h 37"/>
                <a:gd name="T22" fmla="*/ 11 w 22"/>
                <a:gd name="T23" fmla="*/ 0 h 37"/>
                <a:gd name="T24" fmla="*/ 19 w 22"/>
                <a:gd name="T25" fmla="*/ 3 h 37"/>
                <a:gd name="T26" fmla="*/ 22 w 22"/>
                <a:gd name="T27" fmla="*/ 11 h 37"/>
                <a:gd name="T28" fmla="*/ 22 w 22"/>
                <a:gd name="T29" fmla="*/ 21 h 37"/>
                <a:gd name="T30" fmla="*/ 6 w 22"/>
                <a:gd name="T31" fmla="*/ 21 h 37"/>
                <a:gd name="T32" fmla="*/ 6 w 22"/>
                <a:gd name="T33" fmla="*/ 15 h 37"/>
                <a:gd name="T34" fmla="*/ 16 w 22"/>
                <a:gd name="T35" fmla="*/ 15 h 37"/>
                <a:gd name="T36" fmla="*/ 16 w 22"/>
                <a:gd name="T37" fmla="*/ 11 h 37"/>
                <a:gd name="T38" fmla="*/ 11 w 22"/>
                <a:gd name="T39" fmla="*/ 5 h 37"/>
                <a:gd name="T40" fmla="*/ 6 w 22"/>
                <a:gd name="T41" fmla="*/ 11 h 37"/>
                <a:gd name="T42" fmla="*/ 6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6" y="21"/>
                  </a:moveTo>
                  <a:cubicBezTo>
                    <a:pt x="6" y="26"/>
                    <a:pt x="6" y="26"/>
                    <a:pt x="6" y="26"/>
                  </a:cubicBezTo>
                  <a:cubicBezTo>
                    <a:pt x="6" y="30"/>
                    <a:pt x="8" y="32"/>
                    <a:pt x="11" y="32"/>
                  </a:cubicBezTo>
                  <a:cubicBezTo>
                    <a:pt x="13" y="32"/>
                    <a:pt x="15" y="30"/>
                    <a:pt x="15" y="26"/>
                  </a:cubicBezTo>
                  <a:cubicBezTo>
                    <a:pt x="22" y="26"/>
                    <a:pt x="22" y="26"/>
                    <a:pt x="22" y="26"/>
                  </a:cubicBezTo>
                  <a:cubicBezTo>
                    <a:pt x="22" y="29"/>
                    <a:pt x="21"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21"/>
                    <a:pt x="22" y="21"/>
                    <a:pt x="22" y="21"/>
                  </a:cubicBezTo>
                  <a:lnTo>
                    <a:pt x="6" y="21"/>
                  </a:lnTo>
                  <a:close/>
                  <a:moveTo>
                    <a:pt x="6" y="15"/>
                  </a:moveTo>
                  <a:cubicBezTo>
                    <a:pt x="16" y="15"/>
                    <a:pt x="16" y="15"/>
                    <a:pt x="16" y="15"/>
                  </a:cubicBezTo>
                  <a:cubicBezTo>
                    <a:pt x="16" y="11"/>
                    <a:pt x="16" y="11"/>
                    <a:pt x="16" y="11"/>
                  </a:cubicBezTo>
                  <a:cubicBezTo>
                    <a:pt x="16" y="7"/>
                    <a:pt x="13" y="5"/>
                    <a:pt x="11" y="5"/>
                  </a:cubicBezTo>
                  <a:cubicBezTo>
                    <a:pt x="8" y="5"/>
                    <a:pt x="6" y="7"/>
                    <a:pt x="6" y="11"/>
                  </a:cubicBezTo>
                  <a:lnTo>
                    <a:pt x="6" y="1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grpSp>
      <p:sp>
        <p:nvSpPr>
          <p:cNvPr id="3" name="Rectangle 2"/>
          <p:cNvSpPr/>
          <p:nvPr/>
        </p:nvSpPr>
        <p:spPr>
          <a:xfrm>
            <a:off x="60951" y="5341808"/>
            <a:ext cx="9083049" cy="1477328"/>
          </a:xfrm>
          <a:prstGeom prst="rect">
            <a:avLst/>
          </a:prstGeom>
        </p:spPr>
        <p:txBody>
          <a:bodyPr wrap="square">
            <a:spAutoFit/>
          </a:bodyPr>
          <a:lstStyle/>
          <a:p>
            <a:r>
              <a:rPr lang="en-US" dirty="0"/>
              <a:t>Observed impacts attributed to climate change reported in the scientific literature</a:t>
            </a:r>
          </a:p>
          <a:p>
            <a:r>
              <a:rPr lang="en-US" dirty="0"/>
              <a:t>since the AR4. These impacts have been attributed to climate change with very low, low</a:t>
            </a:r>
            <a:r>
              <a:rPr lang="en-US" dirty="0" smtClean="0"/>
              <a:t>, medium</a:t>
            </a:r>
            <a:r>
              <a:rPr lang="en-US" dirty="0"/>
              <a:t>, or high confidence, with the relative contribution of climate change to the </a:t>
            </a:r>
            <a:r>
              <a:rPr lang="en-US" dirty="0" smtClean="0"/>
              <a:t>observed change </a:t>
            </a:r>
            <a:r>
              <a:rPr lang="en-US" dirty="0"/>
              <a:t>indicated (major or minor), for natural and human systems across eight major </a:t>
            </a:r>
            <a:r>
              <a:rPr lang="en-US" dirty="0" smtClean="0"/>
              <a:t>world regions </a:t>
            </a:r>
            <a:r>
              <a:rPr lang="en-US" dirty="0"/>
              <a:t>over the past several decades.</a:t>
            </a:r>
          </a:p>
        </p:txBody>
      </p:sp>
      <p:pic>
        <p:nvPicPr>
          <p:cNvPr id="5" name="Picture 4"/>
          <p:cNvPicPr>
            <a:picLocks noChangeAspect="1"/>
          </p:cNvPicPr>
          <p:nvPr/>
        </p:nvPicPr>
        <p:blipFill>
          <a:blip r:embed="rId3" cstate="print"/>
          <a:stretch>
            <a:fillRect/>
          </a:stretch>
        </p:blipFill>
        <p:spPr>
          <a:xfrm>
            <a:off x="60951" y="216034"/>
            <a:ext cx="9144000" cy="5125774"/>
          </a:xfrm>
          <a:prstGeom prst="rect">
            <a:avLst/>
          </a:prstGeom>
        </p:spPr>
      </p:pic>
    </p:spTree>
    <p:extLst>
      <p:ext uri="{BB962C8B-B14F-4D97-AF65-F5344CB8AC3E}">
        <p14:creationId xmlns:p14="http://schemas.microsoft.com/office/powerpoint/2010/main" xmlns="" val="182405457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6734865" y="6172200"/>
            <a:ext cx="2077348" cy="423894"/>
            <a:chOff x="6575425" y="4506095"/>
            <a:chExt cx="2236788" cy="456429"/>
          </a:xfrm>
          <a:solidFill>
            <a:srgbClr val="3E6CA4"/>
          </a:solidFill>
        </p:grpSpPr>
        <p:sp>
          <p:nvSpPr>
            <p:cNvPr id="7" name="Rectangle 5"/>
            <p:cNvSpPr>
              <a:spLocks noChangeArrowheads="1"/>
            </p:cNvSpPr>
            <p:nvPr/>
          </p:nvSpPr>
          <p:spPr bwMode="auto">
            <a:xfrm>
              <a:off x="6575425" y="4891650"/>
              <a:ext cx="8505" cy="5669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 name="Freeform 6"/>
            <p:cNvSpPr>
              <a:spLocks/>
            </p:cNvSpPr>
            <p:nvPr/>
          </p:nvSpPr>
          <p:spPr bwMode="auto">
            <a:xfrm>
              <a:off x="6606610" y="4891650"/>
              <a:ext cx="38272" cy="56699"/>
            </a:xfrm>
            <a:custGeom>
              <a:avLst/>
              <a:gdLst>
                <a:gd name="T0" fmla="*/ 0 w 27"/>
                <a:gd name="T1" fmla="*/ 0 h 40"/>
                <a:gd name="T2" fmla="*/ 6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 name="Freeform 7"/>
            <p:cNvSpPr>
              <a:spLocks/>
            </p:cNvSpPr>
            <p:nvPr/>
          </p:nvSpPr>
          <p:spPr bwMode="auto">
            <a:xfrm>
              <a:off x="6663309" y="4891650"/>
              <a:ext cx="32603" cy="56699"/>
            </a:xfrm>
            <a:custGeom>
              <a:avLst/>
              <a:gdLst>
                <a:gd name="T0" fmla="*/ 9 w 23"/>
                <a:gd name="T1" fmla="*/ 5 h 40"/>
                <a:gd name="T2" fmla="*/ 0 w 23"/>
                <a:gd name="T3" fmla="*/ 5 h 40"/>
                <a:gd name="T4" fmla="*/ 0 w 23"/>
                <a:gd name="T5" fmla="*/ 0 h 40"/>
                <a:gd name="T6" fmla="*/ 23 w 23"/>
                <a:gd name="T7" fmla="*/ 0 h 40"/>
                <a:gd name="T8" fmla="*/ 23 w 23"/>
                <a:gd name="T9" fmla="*/ 5 h 40"/>
                <a:gd name="T10" fmla="*/ 15 w 23"/>
                <a:gd name="T11" fmla="*/ 5 h 40"/>
                <a:gd name="T12" fmla="*/ 15 w 23"/>
                <a:gd name="T13" fmla="*/ 40 h 40"/>
                <a:gd name="T14" fmla="*/ 9 w 23"/>
                <a:gd name="T15" fmla="*/ 40 h 40"/>
                <a:gd name="T16" fmla="*/ 9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9" y="5"/>
                  </a:moveTo>
                  <a:lnTo>
                    <a:pt x="0" y="5"/>
                  </a:lnTo>
                  <a:lnTo>
                    <a:pt x="0" y="0"/>
                  </a:lnTo>
                  <a:lnTo>
                    <a:pt x="23" y="0"/>
                  </a:lnTo>
                  <a:lnTo>
                    <a:pt x="23" y="5"/>
                  </a:lnTo>
                  <a:lnTo>
                    <a:pt x="15" y="5"/>
                  </a:lnTo>
                  <a:lnTo>
                    <a:pt x="15" y="40"/>
                  </a:lnTo>
                  <a:lnTo>
                    <a:pt x="9" y="40"/>
                  </a:lnTo>
                  <a:lnTo>
                    <a:pt x="9" y="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0" name="Freeform 8"/>
            <p:cNvSpPr>
              <a:spLocks/>
            </p:cNvSpPr>
            <p:nvPr/>
          </p:nvSpPr>
          <p:spPr bwMode="auto">
            <a:xfrm>
              <a:off x="6715755" y="4891650"/>
              <a:ext cx="26933" cy="56699"/>
            </a:xfrm>
            <a:custGeom>
              <a:avLst/>
              <a:gdLst>
                <a:gd name="T0" fmla="*/ 0 w 19"/>
                <a:gd name="T1" fmla="*/ 0 h 40"/>
                <a:gd name="T2" fmla="*/ 19 w 19"/>
                <a:gd name="T3" fmla="*/ 0 h 40"/>
                <a:gd name="T4" fmla="*/ 19 w 19"/>
                <a:gd name="T5" fmla="*/ 5 h 40"/>
                <a:gd name="T6" fmla="*/ 5 w 19"/>
                <a:gd name="T7" fmla="*/ 5 h 40"/>
                <a:gd name="T8" fmla="*/ 5 w 19"/>
                <a:gd name="T9" fmla="*/ 18 h 40"/>
                <a:gd name="T10" fmla="*/ 17 w 19"/>
                <a:gd name="T11" fmla="*/ 18 h 40"/>
                <a:gd name="T12" fmla="*/ 17 w 19"/>
                <a:gd name="T13" fmla="*/ 22 h 40"/>
                <a:gd name="T14" fmla="*/ 5 w 19"/>
                <a:gd name="T15" fmla="*/ 22 h 40"/>
                <a:gd name="T16" fmla="*/ 5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5" y="5"/>
                  </a:lnTo>
                  <a:lnTo>
                    <a:pt x="5" y="18"/>
                  </a:lnTo>
                  <a:lnTo>
                    <a:pt x="17" y="18"/>
                  </a:lnTo>
                  <a:lnTo>
                    <a:pt x="17" y="22"/>
                  </a:lnTo>
                  <a:lnTo>
                    <a:pt x="5" y="22"/>
                  </a:lnTo>
                  <a:lnTo>
                    <a:pt x="5" y="35"/>
                  </a:lnTo>
                  <a:lnTo>
                    <a:pt x="19" y="35"/>
                  </a:lnTo>
                  <a:lnTo>
                    <a:pt x="19"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1" name="Freeform 9"/>
            <p:cNvSpPr>
              <a:spLocks noEditPoints="1"/>
            </p:cNvSpPr>
            <p:nvPr/>
          </p:nvSpPr>
          <p:spPr bwMode="auto">
            <a:xfrm>
              <a:off x="6765368" y="4891650"/>
              <a:ext cx="32603" cy="56699"/>
            </a:xfrm>
            <a:custGeom>
              <a:avLst/>
              <a:gdLst>
                <a:gd name="T0" fmla="*/ 0 w 16"/>
                <a:gd name="T1" fmla="*/ 0 h 27"/>
                <a:gd name="T2" fmla="*/ 7 w 16"/>
                <a:gd name="T3" fmla="*/ 0 h 27"/>
                <a:gd name="T4" fmla="*/ 12 w 16"/>
                <a:gd name="T5" fmla="*/ 2 h 27"/>
                <a:gd name="T6" fmla="*/ 14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9" y="0"/>
                    <a:pt x="11" y="1"/>
                    <a:pt x="12" y="2"/>
                  </a:cubicBezTo>
                  <a:cubicBezTo>
                    <a:pt x="14" y="3"/>
                    <a:pt x="14" y="5"/>
                    <a:pt x="14" y="7"/>
                  </a:cubicBezTo>
                  <a:cubicBezTo>
                    <a:pt x="14" y="10"/>
                    <a:pt x="13" y="13"/>
                    <a:pt x="9" y="14"/>
                  </a:cubicBezTo>
                  <a:cubicBezTo>
                    <a:pt x="9" y="14"/>
                    <a:pt x="9" y="14"/>
                    <a:pt x="9" y="14"/>
                  </a:cubicBezTo>
                  <a:cubicBezTo>
                    <a:pt x="11" y="14"/>
                    <a:pt x="11"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9" y="12"/>
                    <a:pt x="11" y="10"/>
                    <a:pt x="11" y="7"/>
                  </a:cubicBezTo>
                  <a:cubicBezTo>
                    <a:pt x="11" y="4"/>
                    <a:pt x="9" y="3"/>
                    <a:pt x="6" y="3"/>
                  </a:cubicBezTo>
                  <a:cubicBezTo>
                    <a:pt x="3" y="3"/>
                    <a:pt x="3" y="3"/>
                    <a:pt x="3" y="3"/>
                  </a:cubicBezTo>
                  <a:lnTo>
                    <a:pt x="3" y="1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2" name="Freeform 10"/>
            <p:cNvSpPr>
              <a:spLocks/>
            </p:cNvSpPr>
            <p:nvPr/>
          </p:nvSpPr>
          <p:spPr bwMode="auto">
            <a:xfrm>
              <a:off x="6814979" y="4891650"/>
              <a:ext cx="39690" cy="58116"/>
            </a:xfrm>
            <a:custGeom>
              <a:avLst/>
              <a:gdLst>
                <a:gd name="T0" fmla="*/ 19 w 19"/>
                <a:gd name="T1" fmla="*/ 26 h 28"/>
                <a:gd name="T2" fmla="*/ 12 w 19"/>
                <a:gd name="T3" fmla="*/ 28 h 28"/>
                <a:gd name="T4" fmla="*/ 0 w 19"/>
                <a:gd name="T5" fmla="*/ 14 h 28"/>
                <a:gd name="T6" fmla="*/ 12 w 19"/>
                <a:gd name="T7" fmla="*/ 0 h 28"/>
                <a:gd name="T8" fmla="*/ 19 w 19"/>
                <a:gd name="T9" fmla="*/ 1 h 28"/>
                <a:gd name="T10" fmla="*/ 19 w 19"/>
                <a:gd name="T11" fmla="*/ 4 h 28"/>
                <a:gd name="T12" fmla="*/ 12 w 19"/>
                <a:gd name="T13" fmla="*/ 3 h 28"/>
                <a:gd name="T14" fmla="*/ 4 w 19"/>
                <a:gd name="T15" fmla="*/ 13 h 28"/>
                <a:gd name="T16" fmla="*/ 12 w 19"/>
                <a:gd name="T17" fmla="*/ 25 h 28"/>
                <a:gd name="T18" fmla="*/ 16 w 19"/>
                <a:gd name="T19" fmla="*/ 24 h 28"/>
                <a:gd name="T20" fmla="*/ 16 w 19"/>
                <a:gd name="T21" fmla="*/ 15 h 28"/>
                <a:gd name="T22" fmla="*/ 11 w 19"/>
                <a:gd name="T23" fmla="*/ 15 h 28"/>
                <a:gd name="T24" fmla="*/ 11 w 19"/>
                <a:gd name="T25" fmla="*/ 12 h 28"/>
                <a:gd name="T26" fmla="*/ 19 w 19"/>
                <a:gd name="T27" fmla="*/ 12 h 28"/>
                <a:gd name="T28" fmla="*/ 19 w 19"/>
                <a:gd name="T29"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8">
                  <a:moveTo>
                    <a:pt x="19" y="26"/>
                  </a:moveTo>
                  <a:cubicBezTo>
                    <a:pt x="18" y="27"/>
                    <a:pt x="15" y="28"/>
                    <a:pt x="12" y="28"/>
                  </a:cubicBezTo>
                  <a:cubicBezTo>
                    <a:pt x="4" y="28"/>
                    <a:pt x="0" y="21"/>
                    <a:pt x="0" y="14"/>
                  </a:cubicBezTo>
                  <a:cubicBezTo>
                    <a:pt x="0" y="5"/>
                    <a:pt x="5" y="0"/>
                    <a:pt x="12" y="0"/>
                  </a:cubicBezTo>
                  <a:cubicBezTo>
                    <a:pt x="15" y="0"/>
                    <a:pt x="17" y="0"/>
                    <a:pt x="19" y="1"/>
                  </a:cubicBezTo>
                  <a:cubicBezTo>
                    <a:pt x="19" y="4"/>
                    <a:pt x="19" y="4"/>
                    <a:pt x="19" y="4"/>
                  </a:cubicBezTo>
                  <a:cubicBezTo>
                    <a:pt x="16" y="3"/>
                    <a:pt x="14" y="3"/>
                    <a:pt x="12" y="3"/>
                  </a:cubicBezTo>
                  <a:cubicBezTo>
                    <a:pt x="8" y="3"/>
                    <a:pt x="4" y="6"/>
                    <a:pt x="4" y="13"/>
                  </a:cubicBezTo>
                  <a:cubicBezTo>
                    <a:pt x="4" y="20"/>
                    <a:pt x="7" y="25"/>
                    <a:pt x="12" y="25"/>
                  </a:cubicBezTo>
                  <a:cubicBezTo>
                    <a:pt x="14" y="25"/>
                    <a:pt x="15" y="24"/>
                    <a:pt x="16" y="24"/>
                  </a:cubicBezTo>
                  <a:cubicBezTo>
                    <a:pt x="16" y="15"/>
                    <a:pt x="16" y="15"/>
                    <a:pt x="16" y="15"/>
                  </a:cubicBezTo>
                  <a:cubicBezTo>
                    <a:pt x="11" y="15"/>
                    <a:pt x="11" y="15"/>
                    <a:pt x="11" y="15"/>
                  </a:cubicBezTo>
                  <a:cubicBezTo>
                    <a:pt x="11" y="12"/>
                    <a:pt x="11" y="12"/>
                    <a:pt x="11" y="12"/>
                  </a:cubicBezTo>
                  <a:cubicBezTo>
                    <a:pt x="19" y="12"/>
                    <a:pt x="19" y="12"/>
                    <a:pt x="19" y="12"/>
                  </a:cubicBezTo>
                  <a:lnTo>
                    <a:pt x="19"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3" name="Freeform 11"/>
            <p:cNvSpPr>
              <a:spLocks noEditPoints="1"/>
            </p:cNvSpPr>
            <p:nvPr/>
          </p:nvSpPr>
          <p:spPr bwMode="auto">
            <a:xfrm>
              <a:off x="6875931" y="4891650"/>
              <a:ext cx="41107" cy="58116"/>
            </a:xfrm>
            <a:custGeom>
              <a:avLst/>
              <a:gdLst>
                <a:gd name="T0" fmla="*/ 11 w 20"/>
                <a:gd name="T1" fmla="*/ 0 h 28"/>
                <a:gd name="T2" fmla="*/ 20 w 20"/>
                <a:gd name="T3" fmla="*/ 13 h 28"/>
                <a:gd name="T4" fmla="*/ 10 w 20"/>
                <a:gd name="T5" fmla="*/ 28 h 28"/>
                <a:gd name="T6" fmla="*/ 0 w 20"/>
                <a:gd name="T7" fmla="*/ 14 h 28"/>
                <a:gd name="T8" fmla="*/ 11 w 20"/>
                <a:gd name="T9" fmla="*/ 0 h 28"/>
                <a:gd name="T10" fmla="*/ 10 w 20"/>
                <a:gd name="T11" fmla="*/ 25 h 28"/>
                <a:gd name="T12" fmla="*/ 17 w 20"/>
                <a:gd name="T13" fmla="*/ 13 h 28"/>
                <a:gd name="T14" fmla="*/ 11 w 20"/>
                <a:gd name="T15" fmla="*/ 3 h 28"/>
                <a:gd name="T16" fmla="*/ 4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1" y="0"/>
                  </a:moveTo>
                  <a:cubicBezTo>
                    <a:pt x="17" y="0"/>
                    <a:pt x="20" y="5"/>
                    <a:pt x="20" y="13"/>
                  </a:cubicBezTo>
                  <a:cubicBezTo>
                    <a:pt x="20" y="23"/>
                    <a:pt x="17" y="28"/>
                    <a:pt x="10" y="28"/>
                  </a:cubicBezTo>
                  <a:cubicBezTo>
                    <a:pt x="4" y="28"/>
                    <a:pt x="0" y="22"/>
                    <a:pt x="0" y="14"/>
                  </a:cubicBezTo>
                  <a:cubicBezTo>
                    <a:pt x="0" y="5"/>
                    <a:pt x="4" y="0"/>
                    <a:pt x="11" y="0"/>
                  </a:cubicBezTo>
                  <a:close/>
                  <a:moveTo>
                    <a:pt x="10" y="25"/>
                  </a:moveTo>
                  <a:cubicBezTo>
                    <a:pt x="14" y="25"/>
                    <a:pt x="17" y="22"/>
                    <a:pt x="17" y="13"/>
                  </a:cubicBezTo>
                  <a:cubicBezTo>
                    <a:pt x="17" y="8"/>
                    <a:pt x="15" y="3"/>
                    <a:pt x="11" y="3"/>
                  </a:cubicBezTo>
                  <a:cubicBezTo>
                    <a:pt x="7" y="3"/>
                    <a:pt x="4" y="6"/>
                    <a:pt x="4" y="14"/>
                  </a:cubicBezTo>
                  <a:cubicBezTo>
                    <a:pt x="4" y="19"/>
                    <a:pt x="6" y="25"/>
                    <a:pt x="10" y="25"/>
                  </a:cubicBez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4" name="Freeform 12"/>
            <p:cNvSpPr>
              <a:spLocks/>
            </p:cNvSpPr>
            <p:nvPr/>
          </p:nvSpPr>
          <p:spPr bwMode="auto">
            <a:xfrm>
              <a:off x="6931213" y="4891650"/>
              <a:ext cx="43942" cy="56699"/>
            </a:xfrm>
            <a:custGeom>
              <a:avLst/>
              <a:gdLst>
                <a:gd name="T0" fmla="*/ 0 w 31"/>
                <a:gd name="T1" fmla="*/ 0 h 40"/>
                <a:gd name="T2" fmla="*/ 6 w 31"/>
                <a:gd name="T3" fmla="*/ 0 h 40"/>
                <a:gd name="T4" fmla="*/ 15 w 31"/>
                <a:gd name="T5" fmla="*/ 33 h 40"/>
                <a:gd name="T6" fmla="*/ 16 w 31"/>
                <a:gd name="T7" fmla="*/ 33 h 40"/>
                <a:gd name="T8" fmla="*/ 25 w 31"/>
                <a:gd name="T9" fmla="*/ 0 h 40"/>
                <a:gd name="T10" fmla="*/ 31 w 31"/>
                <a:gd name="T11" fmla="*/ 0 h 40"/>
                <a:gd name="T12" fmla="*/ 18 w 31"/>
                <a:gd name="T13" fmla="*/ 40 h 40"/>
                <a:gd name="T14" fmla="*/ 13 w 31"/>
                <a:gd name="T15" fmla="*/ 40 h 40"/>
                <a:gd name="T16" fmla="*/ 0 w 31"/>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40">
                  <a:moveTo>
                    <a:pt x="0" y="0"/>
                  </a:moveTo>
                  <a:lnTo>
                    <a:pt x="6" y="0"/>
                  </a:lnTo>
                  <a:lnTo>
                    <a:pt x="15" y="33"/>
                  </a:lnTo>
                  <a:lnTo>
                    <a:pt x="16" y="33"/>
                  </a:lnTo>
                  <a:lnTo>
                    <a:pt x="25" y="0"/>
                  </a:lnTo>
                  <a:lnTo>
                    <a:pt x="31" y="0"/>
                  </a:lnTo>
                  <a:lnTo>
                    <a:pt x="18" y="40"/>
                  </a:lnTo>
                  <a:lnTo>
                    <a:pt x="13"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5" name="Freeform 13"/>
            <p:cNvSpPr>
              <a:spLocks/>
            </p:cNvSpPr>
            <p:nvPr/>
          </p:nvSpPr>
          <p:spPr bwMode="auto">
            <a:xfrm>
              <a:off x="6992165" y="4891650"/>
              <a:ext cx="28350" cy="56699"/>
            </a:xfrm>
            <a:custGeom>
              <a:avLst/>
              <a:gdLst>
                <a:gd name="T0" fmla="*/ 0 w 20"/>
                <a:gd name="T1" fmla="*/ 0 h 40"/>
                <a:gd name="T2" fmla="*/ 19 w 20"/>
                <a:gd name="T3" fmla="*/ 0 h 40"/>
                <a:gd name="T4" fmla="*/ 19 w 20"/>
                <a:gd name="T5" fmla="*/ 5 h 40"/>
                <a:gd name="T6" fmla="*/ 5 w 20"/>
                <a:gd name="T7" fmla="*/ 5 h 40"/>
                <a:gd name="T8" fmla="*/ 5 w 20"/>
                <a:gd name="T9" fmla="*/ 18 h 40"/>
                <a:gd name="T10" fmla="*/ 19 w 20"/>
                <a:gd name="T11" fmla="*/ 18 h 40"/>
                <a:gd name="T12" fmla="*/ 19 w 20"/>
                <a:gd name="T13" fmla="*/ 22 h 40"/>
                <a:gd name="T14" fmla="*/ 5 w 20"/>
                <a:gd name="T15" fmla="*/ 22 h 40"/>
                <a:gd name="T16" fmla="*/ 5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5" y="5"/>
                  </a:lnTo>
                  <a:lnTo>
                    <a:pt x="5" y="18"/>
                  </a:lnTo>
                  <a:lnTo>
                    <a:pt x="19" y="18"/>
                  </a:lnTo>
                  <a:lnTo>
                    <a:pt x="19" y="22"/>
                  </a:lnTo>
                  <a:lnTo>
                    <a:pt x="5" y="22"/>
                  </a:lnTo>
                  <a:lnTo>
                    <a:pt x="5" y="35"/>
                  </a:lnTo>
                  <a:lnTo>
                    <a:pt x="20" y="35"/>
                  </a:lnTo>
                  <a:lnTo>
                    <a:pt x="20"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 name="Freeform 14"/>
            <p:cNvSpPr>
              <a:spLocks noEditPoints="1"/>
            </p:cNvSpPr>
            <p:nvPr/>
          </p:nvSpPr>
          <p:spPr bwMode="auto">
            <a:xfrm>
              <a:off x="7041776" y="4891650"/>
              <a:ext cx="32603" cy="56699"/>
            </a:xfrm>
            <a:custGeom>
              <a:avLst/>
              <a:gdLst>
                <a:gd name="T0" fmla="*/ 0 w 16"/>
                <a:gd name="T1" fmla="*/ 0 h 27"/>
                <a:gd name="T2" fmla="*/ 7 w 16"/>
                <a:gd name="T3" fmla="*/ 0 h 27"/>
                <a:gd name="T4" fmla="*/ 13 w 16"/>
                <a:gd name="T5" fmla="*/ 2 h 27"/>
                <a:gd name="T6" fmla="*/ 15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10" y="0"/>
                    <a:pt x="11" y="1"/>
                    <a:pt x="13" y="2"/>
                  </a:cubicBezTo>
                  <a:cubicBezTo>
                    <a:pt x="14" y="3"/>
                    <a:pt x="15" y="5"/>
                    <a:pt x="15" y="7"/>
                  </a:cubicBezTo>
                  <a:cubicBezTo>
                    <a:pt x="15" y="10"/>
                    <a:pt x="13" y="13"/>
                    <a:pt x="9" y="14"/>
                  </a:cubicBezTo>
                  <a:cubicBezTo>
                    <a:pt x="9" y="14"/>
                    <a:pt x="9" y="14"/>
                    <a:pt x="9" y="14"/>
                  </a:cubicBezTo>
                  <a:cubicBezTo>
                    <a:pt x="11" y="14"/>
                    <a:pt x="12"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10" y="12"/>
                    <a:pt x="11" y="10"/>
                    <a:pt x="11" y="7"/>
                  </a:cubicBezTo>
                  <a:cubicBezTo>
                    <a:pt x="11" y="4"/>
                    <a:pt x="9" y="3"/>
                    <a:pt x="6" y="3"/>
                  </a:cubicBezTo>
                  <a:cubicBezTo>
                    <a:pt x="3" y="3"/>
                    <a:pt x="3" y="3"/>
                    <a:pt x="3" y="3"/>
                  </a:cubicBezTo>
                  <a:lnTo>
                    <a:pt x="3" y="1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7" name="Freeform 15"/>
            <p:cNvSpPr>
              <a:spLocks/>
            </p:cNvSpPr>
            <p:nvPr/>
          </p:nvSpPr>
          <p:spPr bwMode="auto">
            <a:xfrm>
              <a:off x="7092806" y="4891650"/>
              <a:ext cx="38272" cy="56699"/>
            </a:xfrm>
            <a:custGeom>
              <a:avLst/>
              <a:gdLst>
                <a:gd name="T0" fmla="*/ 0 w 27"/>
                <a:gd name="T1" fmla="*/ 0 h 40"/>
                <a:gd name="T2" fmla="*/ 8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8"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8" name="Freeform 16"/>
            <p:cNvSpPr>
              <a:spLocks/>
            </p:cNvSpPr>
            <p:nvPr/>
          </p:nvSpPr>
          <p:spPr bwMode="auto">
            <a:xfrm>
              <a:off x="7155175" y="4891650"/>
              <a:ext cx="51029" cy="56699"/>
            </a:xfrm>
            <a:custGeom>
              <a:avLst/>
              <a:gdLst>
                <a:gd name="T0" fmla="*/ 0 w 36"/>
                <a:gd name="T1" fmla="*/ 0 h 40"/>
                <a:gd name="T2" fmla="*/ 8 w 36"/>
                <a:gd name="T3" fmla="*/ 0 h 40"/>
                <a:gd name="T4" fmla="*/ 18 w 36"/>
                <a:gd name="T5" fmla="*/ 33 h 40"/>
                <a:gd name="T6" fmla="*/ 18 w 36"/>
                <a:gd name="T7" fmla="*/ 33 h 40"/>
                <a:gd name="T8" fmla="*/ 28 w 36"/>
                <a:gd name="T9" fmla="*/ 0 h 40"/>
                <a:gd name="T10" fmla="*/ 36 w 36"/>
                <a:gd name="T11" fmla="*/ 0 h 40"/>
                <a:gd name="T12" fmla="*/ 36 w 36"/>
                <a:gd name="T13" fmla="*/ 40 h 40"/>
                <a:gd name="T14" fmla="*/ 31 w 36"/>
                <a:gd name="T15" fmla="*/ 40 h 40"/>
                <a:gd name="T16" fmla="*/ 31 w 36"/>
                <a:gd name="T17" fmla="*/ 6 h 40"/>
                <a:gd name="T18" fmla="*/ 31 w 36"/>
                <a:gd name="T19" fmla="*/ 6 h 40"/>
                <a:gd name="T20" fmla="*/ 20 w 36"/>
                <a:gd name="T21" fmla="*/ 40 h 40"/>
                <a:gd name="T22" fmla="*/ 15 w 36"/>
                <a:gd name="T23" fmla="*/ 40 h 40"/>
                <a:gd name="T24" fmla="*/ 5 w 36"/>
                <a:gd name="T25" fmla="*/ 6 h 40"/>
                <a:gd name="T26" fmla="*/ 5 w 36"/>
                <a:gd name="T27" fmla="*/ 6 h 40"/>
                <a:gd name="T28" fmla="*/ 5 w 36"/>
                <a:gd name="T29" fmla="*/ 40 h 40"/>
                <a:gd name="T30" fmla="*/ 0 w 36"/>
                <a:gd name="T31" fmla="*/ 40 h 40"/>
                <a:gd name="T32" fmla="*/ 0 w 36"/>
                <a:gd name="T3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40">
                  <a:moveTo>
                    <a:pt x="0" y="0"/>
                  </a:moveTo>
                  <a:lnTo>
                    <a:pt x="8" y="0"/>
                  </a:lnTo>
                  <a:lnTo>
                    <a:pt x="18" y="33"/>
                  </a:lnTo>
                  <a:lnTo>
                    <a:pt x="18" y="33"/>
                  </a:lnTo>
                  <a:lnTo>
                    <a:pt x="28" y="0"/>
                  </a:lnTo>
                  <a:lnTo>
                    <a:pt x="36" y="0"/>
                  </a:lnTo>
                  <a:lnTo>
                    <a:pt x="36" y="40"/>
                  </a:lnTo>
                  <a:lnTo>
                    <a:pt x="31" y="40"/>
                  </a:lnTo>
                  <a:lnTo>
                    <a:pt x="31" y="6"/>
                  </a:lnTo>
                  <a:lnTo>
                    <a:pt x="31" y="6"/>
                  </a:lnTo>
                  <a:lnTo>
                    <a:pt x="20" y="40"/>
                  </a:lnTo>
                  <a:lnTo>
                    <a:pt x="15" y="40"/>
                  </a:lnTo>
                  <a:lnTo>
                    <a:pt x="5" y="6"/>
                  </a:lnTo>
                  <a:lnTo>
                    <a:pt x="5" y="6"/>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9" name="Freeform 17"/>
            <p:cNvSpPr>
              <a:spLocks/>
            </p:cNvSpPr>
            <p:nvPr/>
          </p:nvSpPr>
          <p:spPr bwMode="auto">
            <a:xfrm>
              <a:off x="7228884" y="4891650"/>
              <a:ext cx="28350" cy="56699"/>
            </a:xfrm>
            <a:custGeom>
              <a:avLst/>
              <a:gdLst>
                <a:gd name="T0" fmla="*/ 0 w 20"/>
                <a:gd name="T1" fmla="*/ 0 h 40"/>
                <a:gd name="T2" fmla="*/ 19 w 20"/>
                <a:gd name="T3" fmla="*/ 0 h 40"/>
                <a:gd name="T4" fmla="*/ 19 w 20"/>
                <a:gd name="T5" fmla="*/ 5 h 40"/>
                <a:gd name="T6" fmla="*/ 6 w 20"/>
                <a:gd name="T7" fmla="*/ 5 h 40"/>
                <a:gd name="T8" fmla="*/ 6 w 20"/>
                <a:gd name="T9" fmla="*/ 18 h 40"/>
                <a:gd name="T10" fmla="*/ 19 w 20"/>
                <a:gd name="T11" fmla="*/ 18 h 40"/>
                <a:gd name="T12" fmla="*/ 19 w 20"/>
                <a:gd name="T13" fmla="*/ 22 h 40"/>
                <a:gd name="T14" fmla="*/ 6 w 20"/>
                <a:gd name="T15" fmla="*/ 22 h 40"/>
                <a:gd name="T16" fmla="*/ 6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6" y="5"/>
                  </a:lnTo>
                  <a:lnTo>
                    <a:pt x="6" y="18"/>
                  </a:lnTo>
                  <a:lnTo>
                    <a:pt x="19" y="18"/>
                  </a:lnTo>
                  <a:lnTo>
                    <a:pt x="19" y="22"/>
                  </a:lnTo>
                  <a:lnTo>
                    <a:pt x="6" y="22"/>
                  </a:lnTo>
                  <a:lnTo>
                    <a:pt x="6" y="35"/>
                  </a:lnTo>
                  <a:lnTo>
                    <a:pt x="20" y="35"/>
                  </a:lnTo>
                  <a:lnTo>
                    <a:pt x="20"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0" name="Freeform 18"/>
            <p:cNvSpPr>
              <a:spLocks/>
            </p:cNvSpPr>
            <p:nvPr/>
          </p:nvSpPr>
          <p:spPr bwMode="auto">
            <a:xfrm>
              <a:off x="7278497" y="4891650"/>
              <a:ext cx="36855" cy="56699"/>
            </a:xfrm>
            <a:custGeom>
              <a:avLst/>
              <a:gdLst>
                <a:gd name="T0" fmla="*/ 0 w 26"/>
                <a:gd name="T1" fmla="*/ 0 h 40"/>
                <a:gd name="T2" fmla="*/ 6 w 26"/>
                <a:gd name="T3" fmla="*/ 0 h 40"/>
                <a:gd name="T4" fmla="*/ 20 w 26"/>
                <a:gd name="T5" fmla="*/ 34 h 40"/>
                <a:gd name="T6" fmla="*/ 20 w 26"/>
                <a:gd name="T7" fmla="*/ 34 h 40"/>
                <a:gd name="T8" fmla="*/ 20 w 26"/>
                <a:gd name="T9" fmla="*/ 0 h 40"/>
                <a:gd name="T10" fmla="*/ 26 w 26"/>
                <a:gd name="T11" fmla="*/ 0 h 40"/>
                <a:gd name="T12" fmla="*/ 26 w 26"/>
                <a:gd name="T13" fmla="*/ 40 h 40"/>
                <a:gd name="T14" fmla="*/ 19 w 26"/>
                <a:gd name="T15" fmla="*/ 40 h 40"/>
                <a:gd name="T16" fmla="*/ 4 w 26"/>
                <a:gd name="T17" fmla="*/ 8 h 40"/>
                <a:gd name="T18" fmla="*/ 4 w 26"/>
                <a:gd name="T19" fmla="*/ 8 h 40"/>
                <a:gd name="T20" fmla="*/ 4 w 26"/>
                <a:gd name="T21" fmla="*/ 40 h 40"/>
                <a:gd name="T22" fmla="*/ 0 w 26"/>
                <a:gd name="T23" fmla="*/ 40 h 40"/>
                <a:gd name="T24" fmla="*/ 0 w 26"/>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40">
                  <a:moveTo>
                    <a:pt x="0" y="0"/>
                  </a:moveTo>
                  <a:lnTo>
                    <a:pt x="6" y="0"/>
                  </a:lnTo>
                  <a:lnTo>
                    <a:pt x="20" y="34"/>
                  </a:lnTo>
                  <a:lnTo>
                    <a:pt x="20" y="34"/>
                  </a:lnTo>
                  <a:lnTo>
                    <a:pt x="20" y="0"/>
                  </a:lnTo>
                  <a:lnTo>
                    <a:pt x="26" y="0"/>
                  </a:lnTo>
                  <a:lnTo>
                    <a:pt x="26" y="40"/>
                  </a:lnTo>
                  <a:lnTo>
                    <a:pt x="19" y="40"/>
                  </a:lnTo>
                  <a:lnTo>
                    <a:pt x="4" y="8"/>
                  </a:lnTo>
                  <a:lnTo>
                    <a:pt x="4" y="8"/>
                  </a:lnTo>
                  <a:lnTo>
                    <a:pt x="4"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1" name="Freeform 19"/>
            <p:cNvSpPr>
              <a:spLocks/>
            </p:cNvSpPr>
            <p:nvPr/>
          </p:nvSpPr>
          <p:spPr bwMode="auto">
            <a:xfrm>
              <a:off x="7335196" y="4891650"/>
              <a:ext cx="32603" cy="56699"/>
            </a:xfrm>
            <a:custGeom>
              <a:avLst/>
              <a:gdLst>
                <a:gd name="T0" fmla="*/ 8 w 23"/>
                <a:gd name="T1" fmla="*/ 5 h 40"/>
                <a:gd name="T2" fmla="*/ 0 w 23"/>
                <a:gd name="T3" fmla="*/ 5 h 40"/>
                <a:gd name="T4" fmla="*/ 0 w 23"/>
                <a:gd name="T5" fmla="*/ 0 h 40"/>
                <a:gd name="T6" fmla="*/ 23 w 23"/>
                <a:gd name="T7" fmla="*/ 0 h 40"/>
                <a:gd name="T8" fmla="*/ 23 w 23"/>
                <a:gd name="T9" fmla="*/ 5 h 40"/>
                <a:gd name="T10" fmla="*/ 13 w 23"/>
                <a:gd name="T11" fmla="*/ 5 h 40"/>
                <a:gd name="T12" fmla="*/ 13 w 23"/>
                <a:gd name="T13" fmla="*/ 40 h 40"/>
                <a:gd name="T14" fmla="*/ 8 w 23"/>
                <a:gd name="T15" fmla="*/ 40 h 40"/>
                <a:gd name="T16" fmla="*/ 8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8" y="5"/>
                  </a:moveTo>
                  <a:lnTo>
                    <a:pt x="0" y="5"/>
                  </a:lnTo>
                  <a:lnTo>
                    <a:pt x="0" y="0"/>
                  </a:lnTo>
                  <a:lnTo>
                    <a:pt x="23" y="0"/>
                  </a:lnTo>
                  <a:lnTo>
                    <a:pt x="23" y="5"/>
                  </a:lnTo>
                  <a:lnTo>
                    <a:pt x="13" y="5"/>
                  </a:lnTo>
                  <a:lnTo>
                    <a:pt x="13" y="40"/>
                  </a:lnTo>
                  <a:lnTo>
                    <a:pt x="8" y="40"/>
                  </a:lnTo>
                  <a:lnTo>
                    <a:pt x="8" y="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2" name="Freeform 20"/>
            <p:cNvSpPr>
              <a:spLocks noEditPoints="1"/>
            </p:cNvSpPr>
            <p:nvPr/>
          </p:nvSpPr>
          <p:spPr bwMode="auto">
            <a:xfrm>
              <a:off x="7376302" y="4891650"/>
              <a:ext cx="45359" cy="56699"/>
            </a:xfrm>
            <a:custGeom>
              <a:avLst/>
              <a:gdLst>
                <a:gd name="T0" fmla="*/ 19 w 32"/>
                <a:gd name="T1" fmla="*/ 0 h 40"/>
                <a:gd name="T2" fmla="*/ 32 w 32"/>
                <a:gd name="T3" fmla="*/ 40 h 40"/>
                <a:gd name="T4" fmla="*/ 28 w 32"/>
                <a:gd name="T5" fmla="*/ 40 h 40"/>
                <a:gd name="T6" fmla="*/ 23 w 32"/>
                <a:gd name="T7" fmla="*/ 30 h 40"/>
                <a:gd name="T8" fmla="*/ 9 w 32"/>
                <a:gd name="T9" fmla="*/ 30 h 40"/>
                <a:gd name="T10" fmla="*/ 6 w 32"/>
                <a:gd name="T11" fmla="*/ 40 h 40"/>
                <a:gd name="T12" fmla="*/ 0 w 32"/>
                <a:gd name="T13" fmla="*/ 40 h 40"/>
                <a:gd name="T14" fmla="*/ 13 w 32"/>
                <a:gd name="T15" fmla="*/ 0 h 40"/>
                <a:gd name="T16" fmla="*/ 19 w 32"/>
                <a:gd name="T17" fmla="*/ 0 h 40"/>
                <a:gd name="T18" fmla="*/ 22 w 32"/>
                <a:gd name="T19" fmla="*/ 25 h 40"/>
                <a:gd name="T20" fmla="*/ 16 w 32"/>
                <a:gd name="T21" fmla="*/ 6 h 40"/>
                <a:gd name="T22" fmla="*/ 16 w 32"/>
                <a:gd name="T23" fmla="*/ 6 h 40"/>
                <a:gd name="T24" fmla="*/ 10 w 32"/>
                <a:gd name="T25" fmla="*/ 25 h 40"/>
                <a:gd name="T26" fmla="*/ 22 w 32"/>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40">
                  <a:moveTo>
                    <a:pt x="19" y="0"/>
                  </a:moveTo>
                  <a:lnTo>
                    <a:pt x="32" y="40"/>
                  </a:lnTo>
                  <a:lnTo>
                    <a:pt x="28" y="40"/>
                  </a:lnTo>
                  <a:lnTo>
                    <a:pt x="23" y="30"/>
                  </a:lnTo>
                  <a:lnTo>
                    <a:pt x="9" y="30"/>
                  </a:lnTo>
                  <a:lnTo>
                    <a:pt x="6" y="40"/>
                  </a:lnTo>
                  <a:lnTo>
                    <a:pt x="0" y="40"/>
                  </a:lnTo>
                  <a:lnTo>
                    <a:pt x="13" y="0"/>
                  </a:lnTo>
                  <a:lnTo>
                    <a:pt x="19" y="0"/>
                  </a:lnTo>
                  <a:close/>
                  <a:moveTo>
                    <a:pt x="22" y="25"/>
                  </a:moveTo>
                  <a:lnTo>
                    <a:pt x="16" y="6"/>
                  </a:lnTo>
                  <a:lnTo>
                    <a:pt x="16" y="6"/>
                  </a:lnTo>
                  <a:lnTo>
                    <a:pt x="10" y="25"/>
                  </a:lnTo>
                  <a:lnTo>
                    <a:pt x="22" y="2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3" name="Freeform 21"/>
            <p:cNvSpPr>
              <a:spLocks/>
            </p:cNvSpPr>
            <p:nvPr/>
          </p:nvSpPr>
          <p:spPr bwMode="auto">
            <a:xfrm>
              <a:off x="7440090"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4" name="Freeform 22"/>
            <p:cNvSpPr>
              <a:spLocks noEditPoints="1"/>
            </p:cNvSpPr>
            <p:nvPr/>
          </p:nvSpPr>
          <p:spPr bwMode="auto">
            <a:xfrm>
              <a:off x="7515216" y="4891650"/>
              <a:ext cx="29768" cy="56699"/>
            </a:xfrm>
            <a:custGeom>
              <a:avLst/>
              <a:gdLst>
                <a:gd name="T0" fmla="*/ 0 w 14"/>
                <a:gd name="T1" fmla="*/ 0 h 27"/>
                <a:gd name="T2" fmla="*/ 6 w 14"/>
                <a:gd name="T3" fmla="*/ 0 h 27"/>
                <a:gd name="T4" fmla="*/ 12 w 14"/>
                <a:gd name="T5" fmla="*/ 2 h 27"/>
                <a:gd name="T6" fmla="*/ 14 w 14"/>
                <a:gd name="T7" fmla="*/ 8 h 27"/>
                <a:gd name="T8" fmla="*/ 6 w 14"/>
                <a:gd name="T9" fmla="*/ 16 h 27"/>
                <a:gd name="T10" fmla="*/ 3 w 14"/>
                <a:gd name="T11" fmla="*/ 16 h 27"/>
                <a:gd name="T12" fmla="*/ 3 w 14"/>
                <a:gd name="T13" fmla="*/ 27 h 27"/>
                <a:gd name="T14" fmla="*/ 0 w 14"/>
                <a:gd name="T15" fmla="*/ 27 h 27"/>
                <a:gd name="T16" fmla="*/ 0 w 14"/>
                <a:gd name="T17" fmla="*/ 0 h 27"/>
                <a:gd name="T18" fmla="*/ 3 w 14"/>
                <a:gd name="T19" fmla="*/ 13 h 27"/>
                <a:gd name="T20" fmla="*/ 5 w 14"/>
                <a:gd name="T21" fmla="*/ 13 h 27"/>
                <a:gd name="T22" fmla="*/ 11 w 14"/>
                <a:gd name="T23" fmla="*/ 8 h 27"/>
                <a:gd name="T24" fmla="*/ 5 w 14"/>
                <a:gd name="T25" fmla="*/ 3 h 27"/>
                <a:gd name="T26" fmla="*/ 3 w 14"/>
                <a:gd name="T27" fmla="*/ 3 h 27"/>
                <a:gd name="T28" fmla="*/ 3 w 14"/>
                <a:gd name="T29"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7">
                  <a:moveTo>
                    <a:pt x="0" y="0"/>
                  </a:moveTo>
                  <a:cubicBezTo>
                    <a:pt x="6" y="0"/>
                    <a:pt x="6" y="0"/>
                    <a:pt x="6" y="0"/>
                  </a:cubicBezTo>
                  <a:cubicBezTo>
                    <a:pt x="9" y="0"/>
                    <a:pt x="11" y="1"/>
                    <a:pt x="12" y="2"/>
                  </a:cubicBezTo>
                  <a:cubicBezTo>
                    <a:pt x="14" y="4"/>
                    <a:pt x="14" y="5"/>
                    <a:pt x="14" y="8"/>
                  </a:cubicBezTo>
                  <a:cubicBezTo>
                    <a:pt x="14" y="13"/>
                    <a:pt x="11" y="16"/>
                    <a:pt x="6" y="16"/>
                  </a:cubicBezTo>
                  <a:cubicBezTo>
                    <a:pt x="3" y="16"/>
                    <a:pt x="3" y="16"/>
                    <a:pt x="3" y="16"/>
                  </a:cubicBezTo>
                  <a:cubicBezTo>
                    <a:pt x="3" y="27"/>
                    <a:pt x="3" y="27"/>
                    <a:pt x="3" y="27"/>
                  </a:cubicBezTo>
                  <a:cubicBezTo>
                    <a:pt x="0" y="27"/>
                    <a:pt x="0" y="27"/>
                    <a:pt x="0" y="27"/>
                  </a:cubicBezTo>
                  <a:lnTo>
                    <a:pt x="0" y="0"/>
                  </a:lnTo>
                  <a:close/>
                  <a:moveTo>
                    <a:pt x="3" y="13"/>
                  </a:moveTo>
                  <a:cubicBezTo>
                    <a:pt x="5" y="13"/>
                    <a:pt x="5" y="13"/>
                    <a:pt x="5" y="13"/>
                  </a:cubicBezTo>
                  <a:cubicBezTo>
                    <a:pt x="9" y="13"/>
                    <a:pt x="11" y="11"/>
                    <a:pt x="11" y="8"/>
                  </a:cubicBezTo>
                  <a:cubicBezTo>
                    <a:pt x="11" y="4"/>
                    <a:pt x="9" y="3"/>
                    <a:pt x="5" y="3"/>
                  </a:cubicBezTo>
                  <a:cubicBezTo>
                    <a:pt x="3" y="3"/>
                    <a:pt x="3" y="3"/>
                    <a:pt x="3" y="3"/>
                  </a:cubicBezTo>
                  <a:lnTo>
                    <a:pt x="3" y="13"/>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5" name="Freeform 23"/>
            <p:cNvSpPr>
              <a:spLocks noEditPoints="1"/>
            </p:cNvSpPr>
            <p:nvPr/>
          </p:nvSpPr>
          <p:spPr bwMode="auto">
            <a:xfrm>
              <a:off x="7556323" y="4891650"/>
              <a:ext cx="43942" cy="56699"/>
            </a:xfrm>
            <a:custGeom>
              <a:avLst/>
              <a:gdLst>
                <a:gd name="T0" fmla="*/ 18 w 31"/>
                <a:gd name="T1" fmla="*/ 0 h 40"/>
                <a:gd name="T2" fmla="*/ 31 w 31"/>
                <a:gd name="T3" fmla="*/ 40 h 40"/>
                <a:gd name="T4" fmla="*/ 27 w 31"/>
                <a:gd name="T5" fmla="*/ 40 h 40"/>
                <a:gd name="T6" fmla="*/ 24 w 31"/>
                <a:gd name="T7" fmla="*/ 30 h 40"/>
                <a:gd name="T8" fmla="*/ 8 w 31"/>
                <a:gd name="T9" fmla="*/ 30 h 40"/>
                <a:gd name="T10" fmla="*/ 5 w 31"/>
                <a:gd name="T11" fmla="*/ 40 h 40"/>
                <a:gd name="T12" fmla="*/ 0 w 31"/>
                <a:gd name="T13" fmla="*/ 40 h 40"/>
                <a:gd name="T14" fmla="*/ 14 w 31"/>
                <a:gd name="T15" fmla="*/ 0 h 40"/>
                <a:gd name="T16" fmla="*/ 18 w 31"/>
                <a:gd name="T17" fmla="*/ 0 h 40"/>
                <a:gd name="T18" fmla="*/ 22 w 31"/>
                <a:gd name="T19" fmla="*/ 25 h 40"/>
                <a:gd name="T20" fmla="*/ 15 w 31"/>
                <a:gd name="T21" fmla="*/ 6 h 40"/>
                <a:gd name="T22" fmla="*/ 15 w 31"/>
                <a:gd name="T23" fmla="*/ 6 h 40"/>
                <a:gd name="T24" fmla="*/ 9 w 31"/>
                <a:gd name="T25" fmla="*/ 25 h 40"/>
                <a:gd name="T26" fmla="*/ 22 w 31"/>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40">
                  <a:moveTo>
                    <a:pt x="18" y="0"/>
                  </a:moveTo>
                  <a:lnTo>
                    <a:pt x="31" y="40"/>
                  </a:lnTo>
                  <a:lnTo>
                    <a:pt x="27" y="40"/>
                  </a:lnTo>
                  <a:lnTo>
                    <a:pt x="24" y="30"/>
                  </a:lnTo>
                  <a:lnTo>
                    <a:pt x="8" y="30"/>
                  </a:lnTo>
                  <a:lnTo>
                    <a:pt x="5" y="40"/>
                  </a:lnTo>
                  <a:lnTo>
                    <a:pt x="0" y="40"/>
                  </a:lnTo>
                  <a:lnTo>
                    <a:pt x="14" y="0"/>
                  </a:lnTo>
                  <a:lnTo>
                    <a:pt x="18" y="0"/>
                  </a:lnTo>
                  <a:close/>
                  <a:moveTo>
                    <a:pt x="22" y="25"/>
                  </a:moveTo>
                  <a:lnTo>
                    <a:pt x="15" y="6"/>
                  </a:lnTo>
                  <a:lnTo>
                    <a:pt x="15" y="6"/>
                  </a:lnTo>
                  <a:lnTo>
                    <a:pt x="9" y="25"/>
                  </a:lnTo>
                  <a:lnTo>
                    <a:pt x="22" y="2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6" name="Freeform 24"/>
            <p:cNvSpPr>
              <a:spLocks/>
            </p:cNvSpPr>
            <p:nvPr/>
          </p:nvSpPr>
          <p:spPr bwMode="auto">
            <a:xfrm>
              <a:off x="7618692"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7" name="Freeform 25"/>
            <p:cNvSpPr>
              <a:spLocks/>
            </p:cNvSpPr>
            <p:nvPr/>
          </p:nvSpPr>
          <p:spPr bwMode="auto">
            <a:xfrm>
              <a:off x="7679644" y="4891650"/>
              <a:ext cx="26933" cy="56699"/>
            </a:xfrm>
            <a:custGeom>
              <a:avLst/>
              <a:gdLst>
                <a:gd name="T0" fmla="*/ 0 w 19"/>
                <a:gd name="T1" fmla="*/ 0 h 40"/>
                <a:gd name="T2" fmla="*/ 19 w 19"/>
                <a:gd name="T3" fmla="*/ 0 h 40"/>
                <a:gd name="T4" fmla="*/ 19 w 19"/>
                <a:gd name="T5" fmla="*/ 5 h 40"/>
                <a:gd name="T6" fmla="*/ 6 w 19"/>
                <a:gd name="T7" fmla="*/ 5 h 40"/>
                <a:gd name="T8" fmla="*/ 6 w 19"/>
                <a:gd name="T9" fmla="*/ 18 h 40"/>
                <a:gd name="T10" fmla="*/ 18 w 19"/>
                <a:gd name="T11" fmla="*/ 18 h 40"/>
                <a:gd name="T12" fmla="*/ 18 w 19"/>
                <a:gd name="T13" fmla="*/ 22 h 40"/>
                <a:gd name="T14" fmla="*/ 6 w 19"/>
                <a:gd name="T15" fmla="*/ 22 h 40"/>
                <a:gd name="T16" fmla="*/ 6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6" y="5"/>
                  </a:lnTo>
                  <a:lnTo>
                    <a:pt x="6" y="18"/>
                  </a:lnTo>
                  <a:lnTo>
                    <a:pt x="18" y="18"/>
                  </a:lnTo>
                  <a:lnTo>
                    <a:pt x="18" y="22"/>
                  </a:lnTo>
                  <a:lnTo>
                    <a:pt x="6" y="22"/>
                  </a:lnTo>
                  <a:lnTo>
                    <a:pt x="6" y="35"/>
                  </a:lnTo>
                  <a:lnTo>
                    <a:pt x="19" y="35"/>
                  </a:lnTo>
                  <a:lnTo>
                    <a:pt x="19"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8" name="Freeform 26"/>
            <p:cNvSpPr>
              <a:spLocks/>
            </p:cNvSpPr>
            <p:nvPr/>
          </p:nvSpPr>
          <p:spPr bwMode="auto">
            <a:xfrm>
              <a:off x="7729256"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9" name="Freeform 27"/>
            <p:cNvSpPr>
              <a:spLocks noEditPoints="1"/>
            </p:cNvSpPr>
            <p:nvPr/>
          </p:nvSpPr>
          <p:spPr bwMode="auto">
            <a:xfrm>
              <a:off x="7801547" y="4891650"/>
              <a:ext cx="42524" cy="58116"/>
            </a:xfrm>
            <a:custGeom>
              <a:avLst/>
              <a:gdLst>
                <a:gd name="T0" fmla="*/ 10 w 20"/>
                <a:gd name="T1" fmla="*/ 0 h 28"/>
                <a:gd name="T2" fmla="*/ 20 w 20"/>
                <a:gd name="T3" fmla="*/ 13 h 28"/>
                <a:gd name="T4" fmla="*/ 10 w 20"/>
                <a:gd name="T5" fmla="*/ 28 h 28"/>
                <a:gd name="T6" fmla="*/ 0 w 20"/>
                <a:gd name="T7" fmla="*/ 14 h 28"/>
                <a:gd name="T8" fmla="*/ 10 w 20"/>
                <a:gd name="T9" fmla="*/ 0 h 28"/>
                <a:gd name="T10" fmla="*/ 10 w 20"/>
                <a:gd name="T11" fmla="*/ 25 h 28"/>
                <a:gd name="T12" fmla="*/ 16 w 20"/>
                <a:gd name="T13" fmla="*/ 13 h 28"/>
                <a:gd name="T14" fmla="*/ 10 w 20"/>
                <a:gd name="T15" fmla="*/ 3 h 28"/>
                <a:gd name="T16" fmla="*/ 3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0" y="0"/>
                  </a:moveTo>
                  <a:cubicBezTo>
                    <a:pt x="16" y="0"/>
                    <a:pt x="20" y="5"/>
                    <a:pt x="20" y="13"/>
                  </a:cubicBezTo>
                  <a:cubicBezTo>
                    <a:pt x="20" y="23"/>
                    <a:pt x="16" y="28"/>
                    <a:pt x="10" y="28"/>
                  </a:cubicBezTo>
                  <a:cubicBezTo>
                    <a:pt x="3" y="28"/>
                    <a:pt x="0" y="22"/>
                    <a:pt x="0" y="14"/>
                  </a:cubicBezTo>
                  <a:cubicBezTo>
                    <a:pt x="0" y="5"/>
                    <a:pt x="3" y="0"/>
                    <a:pt x="10" y="0"/>
                  </a:cubicBezTo>
                  <a:close/>
                  <a:moveTo>
                    <a:pt x="10" y="25"/>
                  </a:moveTo>
                  <a:cubicBezTo>
                    <a:pt x="13" y="25"/>
                    <a:pt x="16" y="22"/>
                    <a:pt x="16" y="13"/>
                  </a:cubicBezTo>
                  <a:cubicBezTo>
                    <a:pt x="16" y="8"/>
                    <a:pt x="14" y="3"/>
                    <a:pt x="10" y="3"/>
                  </a:cubicBezTo>
                  <a:cubicBezTo>
                    <a:pt x="6" y="3"/>
                    <a:pt x="3" y="6"/>
                    <a:pt x="3" y="14"/>
                  </a:cubicBezTo>
                  <a:cubicBezTo>
                    <a:pt x="3" y="19"/>
                    <a:pt x="5" y="25"/>
                    <a:pt x="10" y="25"/>
                  </a:cubicBez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0" name="Freeform 28"/>
            <p:cNvSpPr>
              <a:spLocks/>
            </p:cNvSpPr>
            <p:nvPr/>
          </p:nvSpPr>
          <p:spPr bwMode="auto">
            <a:xfrm>
              <a:off x="7863917"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1" name="Freeform 29"/>
            <p:cNvSpPr>
              <a:spLocks noEditPoints="1"/>
            </p:cNvSpPr>
            <p:nvPr/>
          </p:nvSpPr>
          <p:spPr bwMode="auto">
            <a:xfrm>
              <a:off x="8257977" y="4506095"/>
              <a:ext cx="45359" cy="286332"/>
            </a:xfrm>
            <a:custGeom>
              <a:avLst/>
              <a:gdLst>
                <a:gd name="T0" fmla="*/ 11 w 22"/>
                <a:gd name="T1" fmla="*/ 0 h 138"/>
                <a:gd name="T2" fmla="*/ 22 w 22"/>
                <a:gd name="T3" fmla="*/ 11 h 138"/>
                <a:gd name="T4" fmla="*/ 11 w 22"/>
                <a:gd name="T5" fmla="*/ 22 h 138"/>
                <a:gd name="T6" fmla="*/ 0 w 22"/>
                <a:gd name="T7" fmla="*/ 11 h 138"/>
                <a:gd name="T8" fmla="*/ 11 w 22"/>
                <a:gd name="T9" fmla="*/ 0 h 138"/>
                <a:gd name="T10" fmla="*/ 2 w 22"/>
                <a:gd name="T11" fmla="*/ 32 h 138"/>
                <a:gd name="T12" fmla="*/ 20 w 22"/>
                <a:gd name="T13" fmla="*/ 32 h 138"/>
                <a:gd name="T14" fmla="*/ 20 w 22"/>
                <a:gd name="T15" fmla="*/ 138 h 138"/>
                <a:gd name="T16" fmla="*/ 2 w 22"/>
                <a:gd name="T17" fmla="*/ 138 h 138"/>
                <a:gd name="T18" fmla="*/ 2 w 22"/>
                <a:gd name="T19" fmla="*/ 3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38">
                  <a:moveTo>
                    <a:pt x="11" y="0"/>
                  </a:moveTo>
                  <a:cubicBezTo>
                    <a:pt x="17" y="0"/>
                    <a:pt x="22" y="5"/>
                    <a:pt x="22" y="11"/>
                  </a:cubicBezTo>
                  <a:cubicBezTo>
                    <a:pt x="22" y="17"/>
                    <a:pt x="17" y="22"/>
                    <a:pt x="11" y="22"/>
                  </a:cubicBezTo>
                  <a:cubicBezTo>
                    <a:pt x="5" y="22"/>
                    <a:pt x="0" y="17"/>
                    <a:pt x="0" y="11"/>
                  </a:cubicBezTo>
                  <a:cubicBezTo>
                    <a:pt x="0" y="5"/>
                    <a:pt x="5" y="0"/>
                    <a:pt x="11" y="0"/>
                  </a:cubicBezTo>
                  <a:close/>
                  <a:moveTo>
                    <a:pt x="2" y="32"/>
                  </a:moveTo>
                  <a:cubicBezTo>
                    <a:pt x="20" y="32"/>
                    <a:pt x="20" y="32"/>
                    <a:pt x="20" y="32"/>
                  </a:cubicBezTo>
                  <a:cubicBezTo>
                    <a:pt x="20" y="138"/>
                    <a:pt x="20" y="138"/>
                    <a:pt x="20" y="138"/>
                  </a:cubicBezTo>
                  <a:cubicBezTo>
                    <a:pt x="2" y="138"/>
                    <a:pt x="2" y="138"/>
                    <a:pt x="2" y="138"/>
                  </a:cubicBezTo>
                  <a:lnTo>
                    <a:pt x="2" y="3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2" name="Freeform 30"/>
            <p:cNvSpPr>
              <a:spLocks noEditPoints="1"/>
            </p:cNvSpPr>
            <p:nvPr/>
          </p:nvSpPr>
          <p:spPr bwMode="auto">
            <a:xfrm>
              <a:off x="8335939" y="4568463"/>
              <a:ext cx="137496" cy="267904"/>
            </a:xfrm>
            <a:custGeom>
              <a:avLst/>
              <a:gdLst>
                <a:gd name="T0" fmla="*/ 66 w 66"/>
                <a:gd name="T1" fmla="*/ 78 h 129"/>
                <a:gd name="T2" fmla="*/ 56 w 66"/>
                <a:gd name="T3" fmla="*/ 102 h 129"/>
                <a:gd name="T4" fmla="*/ 35 w 66"/>
                <a:gd name="T5" fmla="*/ 111 h 129"/>
                <a:gd name="T6" fmla="*/ 18 w 66"/>
                <a:gd name="T7" fmla="*/ 106 h 129"/>
                <a:gd name="T8" fmla="*/ 18 w 66"/>
                <a:gd name="T9" fmla="*/ 129 h 129"/>
                <a:gd name="T10" fmla="*/ 0 w 66"/>
                <a:gd name="T11" fmla="*/ 129 h 129"/>
                <a:gd name="T12" fmla="*/ 0 w 66"/>
                <a:gd name="T13" fmla="*/ 33 h 129"/>
                <a:gd name="T14" fmla="*/ 10 w 66"/>
                <a:gd name="T15" fmla="*/ 9 h 129"/>
                <a:gd name="T16" fmla="*/ 33 w 66"/>
                <a:gd name="T17" fmla="*/ 0 h 129"/>
                <a:gd name="T18" fmla="*/ 56 w 66"/>
                <a:gd name="T19" fmla="*/ 9 h 129"/>
                <a:gd name="T20" fmla="*/ 66 w 66"/>
                <a:gd name="T21" fmla="*/ 33 h 129"/>
                <a:gd name="T22" fmla="*/ 66 w 66"/>
                <a:gd name="T23" fmla="*/ 78 h 129"/>
                <a:gd name="T24" fmla="*/ 18 w 66"/>
                <a:gd name="T25" fmla="*/ 78 h 129"/>
                <a:gd name="T26" fmla="*/ 33 w 66"/>
                <a:gd name="T27" fmla="*/ 95 h 129"/>
                <a:gd name="T28" fmla="*/ 47 w 66"/>
                <a:gd name="T29" fmla="*/ 78 h 129"/>
                <a:gd name="T30" fmla="*/ 47 w 66"/>
                <a:gd name="T31" fmla="*/ 33 h 129"/>
                <a:gd name="T32" fmla="*/ 33 w 66"/>
                <a:gd name="T33" fmla="*/ 16 h 129"/>
                <a:gd name="T34" fmla="*/ 18 w 66"/>
                <a:gd name="T35" fmla="*/ 33 h 129"/>
                <a:gd name="T36" fmla="*/ 18 w 66"/>
                <a:gd name="T37" fmla="*/ 7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29">
                  <a:moveTo>
                    <a:pt x="66" y="78"/>
                  </a:moveTo>
                  <a:cubicBezTo>
                    <a:pt x="66" y="88"/>
                    <a:pt x="63" y="96"/>
                    <a:pt x="56" y="102"/>
                  </a:cubicBezTo>
                  <a:cubicBezTo>
                    <a:pt x="50" y="108"/>
                    <a:pt x="43" y="111"/>
                    <a:pt x="35" y="111"/>
                  </a:cubicBezTo>
                  <a:cubicBezTo>
                    <a:pt x="29" y="111"/>
                    <a:pt x="23" y="109"/>
                    <a:pt x="18" y="106"/>
                  </a:cubicBezTo>
                  <a:cubicBezTo>
                    <a:pt x="18" y="129"/>
                    <a:pt x="18" y="129"/>
                    <a:pt x="18" y="129"/>
                  </a:cubicBezTo>
                  <a:cubicBezTo>
                    <a:pt x="0" y="129"/>
                    <a:pt x="0" y="129"/>
                    <a:pt x="0" y="129"/>
                  </a:cubicBezTo>
                  <a:cubicBezTo>
                    <a:pt x="0" y="33"/>
                    <a:pt x="0" y="33"/>
                    <a:pt x="0" y="33"/>
                  </a:cubicBezTo>
                  <a:cubicBezTo>
                    <a:pt x="0" y="23"/>
                    <a:pt x="3" y="15"/>
                    <a:pt x="10" y="9"/>
                  </a:cubicBezTo>
                  <a:cubicBezTo>
                    <a:pt x="16" y="3"/>
                    <a:pt x="24" y="0"/>
                    <a:pt x="33" y="0"/>
                  </a:cubicBezTo>
                  <a:cubicBezTo>
                    <a:pt x="42" y="0"/>
                    <a:pt x="50" y="3"/>
                    <a:pt x="56" y="9"/>
                  </a:cubicBezTo>
                  <a:cubicBezTo>
                    <a:pt x="63" y="15"/>
                    <a:pt x="66" y="23"/>
                    <a:pt x="66" y="33"/>
                  </a:cubicBezTo>
                  <a:lnTo>
                    <a:pt x="66" y="78"/>
                  </a:lnTo>
                  <a:close/>
                  <a:moveTo>
                    <a:pt x="18" y="78"/>
                  </a:moveTo>
                  <a:cubicBezTo>
                    <a:pt x="18" y="90"/>
                    <a:pt x="25" y="95"/>
                    <a:pt x="33" y="95"/>
                  </a:cubicBezTo>
                  <a:cubicBezTo>
                    <a:pt x="41" y="95"/>
                    <a:pt x="47" y="90"/>
                    <a:pt x="47" y="78"/>
                  </a:cubicBezTo>
                  <a:cubicBezTo>
                    <a:pt x="47" y="33"/>
                    <a:pt x="47" y="33"/>
                    <a:pt x="47" y="33"/>
                  </a:cubicBezTo>
                  <a:cubicBezTo>
                    <a:pt x="47" y="21"/>
                    <a:pt x="41" y="16"/>
                    <a:pt x="33" y="16"/>
                  </a:cubicBezTo>
                  <a:cubicBezTo>
                    <a:pt x="25" y="16"/>
                    <a:pt x="18" y="21"/>
                    <a:pt x="18" y="33"/>
                  </a:cubicBezTo>
                  <a:lnTo>
                    <a:pt x="18"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3" name="Freeform 31"/>
            <p:cNvSpPr>
              <a:spLocks/>
            </p:cNvSpPr>
            <p:nvPr/>
          </p:nvSpPr>
          <p:spPr bwMode="auto">
            <a:xfrm>
              <a:off x="8504619" y="4568463"/>
              <a:ext cx="137496" cy="229632"/>
            </a:xfrm>
            <a:custGeom>
              <a:avLst/>
              <a:gdLst>
                <a:gd name="T0" fmla="*/ 66 w 66"/>
                <a:gd name="T1" fmla="*/ 78 h 111"/>
                <a:gd name="T2" fmla="*/ 57 w 66"/>
                <a:gd name="T3" fmla="*/ 102 h 111"/>
                <a:gd name="T4" fmla="*/ 33 w 66"/>
                <a:gd name="T5" fmla="*/ 111 h 111"/>
                <a:gd name="T6" fmla="*/ 10 w 66"/>
                <a:gd name="T7" fmla="*/ 102 h 111"/>
                <a:gd name="T8" fmla="*/ 0 w 66"/>
                <a:gd name="T9" fmla="*/ 78 h 111"/>
                <a:gd name="T10" fmla="*/ 0 w 66"/>
                <a:gd name="T11" fmla="*/ 33 h 111"/>
                <a:gd name="T12" fmla="*/ 10 w 66"/>
                <a:gd name="T13" fmla="*/ 9 h 111"/>
                <a:gd name="T14" fmla="*/ 33 w 66"/>
                <a:gd name="T15" fmla="*/ 0 h 111"/>
                <a:gd name="T16" fmla="*/ 57 w 66"/>
                <a:gd name="T17" fmla="*/ 9 h 111"/>
                <a:gd name="T18" fmla="*/ 66 w 66"/>
                <a:gd name="T19" fmla="*/ 33 h 111"/>
                <a:gd name="T20" fmla="*/ 66 w 66"/>
                <a:gd name="T21" fmla="*/ 35 h 111"/>
                <a:gd name="T22" fmla="*/ 48 w 66"/>
                <a:gd name="T23" fmla="*/ 35 h 111"/>
                <a:gd name="T24" fmla="*/ 48 w 66"/>
                <a:gd name="T25" fmla="*/ 33 h 111"/>
                <a:gd name="T26" fmla="*/ 33 w 66"/>
                <a:gd name="T27" fmla="*/ 16 h 111"/>
                <a:gd name="T28" fmla="*/ 19 w 66"/>
                <a:gd name="T29" fmla="*/ 33 h 111"/>
                <a:gd name="T30" fmla="*/ 19 w 66"/>
                <a:gd name="T31" fmla="*/ 78 h 111"/>
                <a:gd name="T32" fmla="*/ 33 w 66"/>
                <a:gd name="T33" fmla="*/ 95 h 111"/>
                <a:gd name="T34" fmla="*/ 48 w 66"/>
                <a:gd name="T35" fmla="*/ 78 h 111"/>
                <a:gd name="T36" fmla="*/ 48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3" y="96"/>
                    <a:pt x="57" y="102"/>
                  </a:cubicBezTo>
                  <a:cubicBezTo>
                    <a:pt x="50" y="108"/>
                    <a:pt x="42" y="111"/>
                    <a:pt x="33" y="111"/>
                  </a:cubicBezTo>
                  <a:cubicBezTo>
                    <a:pt x="24" y="111"/>
                    <a:pt x="17" y="108"/>
                    <a:pt x="10" y="102"/>
                  </a:cubicBezTo>
                  <a:cubicBezTo>
                    <a:pt x="4" y="96"/>
                    <a:pt x="0" y="88"/>
                    <a:pt x="0" y="78"/>
                  </a:cubicBezTo>
                  <a:cubicBezTo>
                    <a:pt x="0" y="33"/>
                    <a:pt x="0" y="33"/>
                    <a:pt x="0" y="33"/>
                  </a:cubicBezTo>
                  <a:cubicBezTo>
                    <a:pt x="0" y="23"/>
                    <a:pt x="4" y="15"/>
                    <a:pt x="10" y="9"/>
                  </a:cubicBezTo>
                  <a:cubicBezTo>
                    <a:pt x="17" y="3"/>
                    <a:pt x="24" y="0"/>
                    <a:pt x="33" y="0"/>
                  </a:cubicBezTo>
                  <a:cubicBezTo>
                    <a:pt x="42" y="0"/>
                    <a:pt x="50" y="3"/>
                    <a:pt x="57" y="9"/>
                  </a:cubicBezTo>
                  <a:cubicBezTo>
                    <a:pt x="63" y="15"/>
                    <a:pt x="66" y="23"/>
                    <a:pt x="66" y="33"/>
                  </a:cubicBezTo>
                  <a:cubicBezTo>
                    <a:pt x="66" y="35"/>
                    <a:pt x="66" y="35"/>
                    <a:pt x="66" y="35"/>
                  </a:cubicBezTo>
                  <a:cubicBezTo>
                    <a:pt x="48" y="35"/>
                    <a:pt x="48" y="35"/>
                    <a:pt x="48" y="35"/>
                  </a:cubicBezTo>
                  <a:cubicBezTo>
                    <a:pt x="48" y="33"/>
                    <a:pt x="48" y="33"/>
                    <a:pt x="48" y="33"/>
                  </a:cubicBezTo>
                  <a:cubicBezTo>
                    <a:pt x="48" y="21"/>
                    <a:pt x="42" y="16"/>
                    <a:pt x="33" y="16"/>
                  </a:cubicBezTo>
                  <a:cubicBezTo>
                    <a:pt x="25" y="16"/>
                    <a:pt x="19" y="21"/>
                    <a:pt x="19" y="33"/>
                  </a:cubicBezTo>
                  <a:cubicBezTo>
                    <a:pt x="19" y="78"/>
                    <a:pt x="19" y="78"/>
                    <a:pt x="19" y="78"/>
                  </a:cubicBezTo>
                  <a:cubicBezTo>
                    <a:pt x="19" y="90"/>
                    <a:pt x="25" y="95"/>
                    <a:pt x="33" y="95"/>
                  </a:cubicBezTo>
                  <a:cubicBezTo>
                    <a:pt x="42" y="95"/>
                    <a:pt x="48" y="90"/>
                    <a:pt x="48" y="78"/>
                  </a:cubicBezTo>
                  <a:cubicBezTo>
                    <a:pt x="48" y="67"/>
                    <a:pt x="48" y="67"/>
                    <a:pt x="48" y="67"/>
                  </a:cubicBezTo>
                  <a:cubicBezTo>
                    <a:pt x="66" y="67"/>
                    <a:pt x="66" y="67"/>
                    <a:pt x="66" y="67"/>
                  </a:cubicBezTo>
                  <a:lnTo>
                    <a:pt x="66"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4" name="Freeform 32"/>
            <p:cNvSpPr>
              <a:spLocks/>
            </p:cNvSpPr>
            <p:nvPr/>
          </p:nvSpPr>
          <p:spPr bwMode="auto">
            <a:xfrm>
              <a:off x="8674717" y="4568463"/>
              <a:ext cx="137496" cy="229632"/>
            </a:xfrm>
            <a:custGeom>
              <a:avLst/>
              <a:gdLst>
                <a:gd name="T0" fmla="*/ 66 w 66"/>
                <a:gd name="T1" fmla="*/ 78 h 111"/>
                <a:gd name="T2" fmla="*/ 56 w 66"/>
                <a:gd name="T3" fmla="*/ 102 h 111"/>
                <a:gd name="T4" fmla="*/ 33 w 66"/>
                <a:gd name="T5" fmla="*/ 111 h 111"/>
                <a:gd name="T6" fmla="*/ 9 w 66"/>
                <a:gd name="T7" fmla="*/ 102 h 111"/>
                <a:gd name="T8" fmla="*/ 0 w 66"/>
                <a:gd name="T9" fmla="*/ 78 h 111"/>
                <a:gd name="T10" fmla="*/ 0 w 66"/>
                <a:gd name="T11" fmla="*/ 33 h 111"/>
                <a:gd name="T12" fmla="*/ 9 w 66"/>
                <a:gd name="T13" fmla="*/ 9 h 111"/>
                <a:gd name="T14" fmla="*/ 33 w 66"/>
                <a:gd name="T15" fmla="*/ 0 h 111"/>
                <a:gd name="T16" fmla="*/ 56 w 66"/>
                <a:gd name="T17" fmla="*/ 9 h 111"/>
                <a:gd name="T18" fmla="*/ 66 w 66"/>
                <a:gd name="T19" fmla="*/ 33 h 111"/>
                <a:gd name="T20" fmla="*/ 66 w 66"/>
                <a:gd name="T21" fmla="*/ 35 h 111"/>
                <a:gd name="T22" fmla="*/ 47 w 66"/>
                <a:gd name="T23" fmla="*/ 35 h 111"/>
                <a:gd name="T24" fmla="*/ 47 w 66"/>
                <a:gd name="T25" fmla="*/ 33 h 111"/>
                <a:gd name="T26" fmla="*/ 33 w 66"/>
                <a:gd name="T27" fmla="*/ 16 h 111"/>
                <a:gd name="T28" fmla="*/ 18 w 66"/>
                <a:gd name="T29" fmla="*/ 33 h 111"/>
                <a:gd name="T30" fmla="*/ 18 w 66"/>
                <a:gd name="T31" fmla="*/ 78 h 111"/>
                <a:gd name="T32" fmla="*/ 33 w 66"/>
                <a:gd name="T33" fmla="*/ 95 h 111"/>
                <a:gd name="T34" fmla="*/ 47 w 66"/>
                <a:gd name="T35" fmla="*/ 78 h 111"/>
                <a:gd name="T36" fmla="*/ 47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2" y="96"/>
                    <a:pt x="56" y="102"/>
                  </a:cubicBezTo>
                  <a:cubicBezTo>
                    <a:pt x="49" y="108"/>
                    <a:pt x="42" y="111"/>
                    <a:pt x="33" y="111"/>
                  </a:cubicBezTo>
                  <a:cubicBezTo>
                    <a:pt x="24" y="111"/>
                    <a:pt x="16" y="108"/>
                    <a:pt x="9" y="102"/>
                  </a:cubicBezTo>
                  <a:cubicBezTo>
                    <a:pt x="3" y="96"/>
                    <a:pt x="0" y="88"/>
                    <a:pt x="0" y="78"/>
                  </a:cubicBezTo>
                  <a:cubicBezTo>
                    <a:pt x="0" y="33"/>
                    <a:pt x="0" y="33"/>
                    <a:pt x="0" y="33"/>
                  </a:cubicBezTo>
                  <a:cubicBezTo>
                    <a:pt x="0" y="23"/>
                    <a:pt x="3" y="15"/>
                    <a:pt x="9" y="9"/>
                  </a:cubicBezTo>
                  <a:cubicBezTo>
                    <a:pt x="16" y="3"/>
                    <a:pt x="24" y="0"/>
                    <a:pt x="33" y="0"/>
                  </a:cubicBezTo>
                  <a:cubicBezTo>
                    <a:pt x="42" y="0"/>
                    <a:pt x="49" y="3"/>
                    <a:pt x="56" y="9"/>
                  </a:cubicBezTo>
                  <a:cubicBezTo>
                    <a:pt x="62" y="15"/>
                    <a:pt x="66" y="23"/>
                    <a:pt x="66" y="33"/>
                  </a:cubicBezTo>
                  <a:cubicBezTo>
                    <a:pt x="66" y="35"/>
                    <a:pt x="66" y="35"/>
                    <a:pt x="66" y="35"/>
                  </a:cubicBezTo>
                  <a:cubicBezTo>
                    <a:pt x="47" y="35"/>
                    <a:pt x="47" y="35"/>
                    <a:pt x="47" y="35"/>
                  </a:cubicBezTo>
                  <a:cubicBezTo>
                    <a:pt x="47" y="33"/>
                    <a:pt x="47" y="33"/>
                    <a:pt x="47" y="33"/>
                  </a:cubicBezTo>
                  <a:cubicBezTo>
                    <a:pt x="47" y="21"/>
                    <a:pt x="41" y="16"/>
                    <a:pt x="33" y="16"/>
                  </a:cubicBezTo>
                  <a:cubicBezTo>
                    <a:pt x="24" y="16"/>
                    <a:pt x="18" y="21"/>
                    <a:pt x="18" y="33"/>
                  </a:cubicBezTo>
                  <a:cubicBezTo>
                    <a:pt x="18" y="78"/>
                    <a:pt x="18" y="78"/>
                    <a:pt x="18" y="78"/>
                  </a:cubicBezTo>
                  <a:cubicBezTo>
                    <a:pt x="18" y="90"/>
                    <a:pt x="24" y="95"/>
                    <a:pt x="33" y="95"/>
                  </a:cubicBezTo>
                  <a:cubicBezTo>
                    <a:pt x="41" y="95"/>
                    <a:pt x="47" y="90"/>
                    <a:pt x="47" y="78"/>
                  </a:cubicBezTo>
                  <a:cubicBezTo>
                    <a:pt x="47" y="67"/>
                    <a:pt x="47" y="67"/>
                    <a:pt x="47" y="67"/>
                  </a:cubicBezTo>
                  <a:cubicBezTo>
                    <a:pt x="66" y="67"/>
                    <a:pt x="66" y="67"/>
                    <a:pt x="66" y="67"/>
                  </a:cubicBezTo>
                  <a:lnTo>
                    <a:pt x="66"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5" name="Freeform 33"/>
            <p:cNvSpPr>
              <a:spLocks/>
            </p:cNvSpPr>
            <p:nvPr/>
          </p:nvSpPr>
          <p:spPr bwMode="auto">
            <a:xfrm>
              <a:off x="7968810" y="4873223"/>
              <a:ext cx="45359" cy="76544"/>
            </a:xfrm>
            <a:custGeom>
              <a:avLst/>
              <a:gdLst>
                <a:gd name="T0" fmla="*/ 22 w 22"/>
                <a:gd name="T1" fmla="*/ 26 h 37"/>
                <a:gd name="T2" fmla="*/ 19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9 w 22"/>
                <a:gd name="T17" fmla="*/ 3 h 37"/>
                <a:gd name="T18" fmla="*/ 22 w 22"/>
                <a:gd name="T19" fmla="*/ 11 h 37"/>
                <a:gd name="T20" fmla="*/ 22 w 22"/>
                <a:gd name="T21" fmla="*/ 12 h 37"/>
                <a:gd name="T22" fmla="*/ 16 w 22"/>
                <a:gd name="T23" fmla="*/ 12 h 37"/>
                <a:gd name="T24" fmla="*/ 16 w 22"/>
                <a:gd name="T25" fmla="*/ 11 h 37"/>
                <a:gd name="T26" fmla="*/ 11 w 22"/>
                <a:gd name="T27" fmla="*/ 5 h 37"/>
                <a:gd name="T28" fmla="*/ 6 w 22"/>
                <a:gd name="T29" fmla="*/ 11 h 37"/>
                <a:gd name="T30" fmla="*/ 6 w 22"/>
                <a:gd name="T31" fmla="*/ 26 h 37"/>
                <a:gd name="T32" fmla="*/ 11 w 22"/>
                <a:gd name="T33" fmla="*/ 32 h 37"/>
                <a:gd name="T34" fmla="*/ 16 w 22"/>
                <a:gd name="T35" fmla="*/ 26 h 37"/>
                <a:gd name="T36" fmla="*/ 16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1" y="32"/>
                    <a:pt x="19"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12"/>
                    <a:pt x="22" y="12"/>
                    <a:pt x="22" y="12"/>
                  </a:cubicBezTo>
                  <a:cubicBezTo>
                    <a:pt x="16" y="12"/>
                    <a:pt x="16" y="12"/>
                    <a:pt x="16" y="12"/>
                  </a:cubicBezTo>
                  <a:cubicBezTo>
                    <a:pt x="16" y="11"/>
                    <a:pt x="16" y="11"/>
                    <a:pt x="16" y="11"/>
                  </a:cubicBezTo>
                  <a:cubicBezTo>
                    <a:pt x="16" y="7"/>
                    <a:pt x="13" y="5"/>
                    <a:pt x="11" y="5"/>
                  </a:cubicBezTo>
                  <a:cubicBezTo>
                    <a:pt x="8" y="5"/>
                    <a:pt x="6" y="7"/>
                    <a:pt x="6" y="11"/>
                  </a:cubicBezTo>
                  <a:cubicBezTo>
                    <a:pt x="6" y="26"/>
                    <a:pt x="6" y="26"/>
                    <a:pt x="6" y="26"/>
                  </a:cubicBezTo>
                  <a:cubicBezTo>
                    <a:pt x="6" y="30"/>
                    <a:pt x="8" y="32"/>
                    <a:pt x="11" y="32"/>
                  </a:cubicBezTo>
                  <a:cubicBezTo>
                    <a:pt x="13" y="32"/>
                    <a:pt x="16" y="30"/>
                    <a:pt x="16" y="26"/>
                  </a:cubicBezTo>
                  <a:cubicBezTo>
                    <a:pt x="16" y="22"/>
                    <a:pt x="16" y="22"/>
                    <a:pt x="16" y="22"/>
                  </a:cubicBezTo>
                  <a:cubicBezTo>
                    <a:pt x="22" y="22"/>
                    <a:pt x="22" y="22"/>
                    <a:pt x="22" y="22"/>
                  </a:cubicBezTo>
                  <a:lnTo>
                    <a:pt x="22"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6" name="Rectangle 34"/>
            <p:cNvSpPr>
              <a:spLocks noChangeArrowheads="1"/>
            </p:cNvSpPr>
            <p:nvPr/>
          </p:nvSpPr>
          <p:spPr bwMode="auto">
            <a:xfrm>
              <a:off x="8035432" y="4854795"/>
              <a:ext cx="11340" cy="93554"/>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7" name="Freeform 35"/>
            <p:cNvSpPr>
              <a:spLocks noEditPoints="1"/>
            </p:cNvSpPr>
            <p:nvPr/>
          </p:nvSpPr>
          <p:spPr bwMode="auto">
            <a:xfrm>
              <a:off x="8068034" y="4851960"/>
              <a:ext cx="17010" cy="96389"/>
            </a:xfrm>
            <a:custGeom>
              <a:avLst/>
              <a:gdLst>
                <a:gd name="T0" fmla="*/ 4 w 8"/>
                <a:gd name="T1" fmla="*/ 0 h 46"/>
                <a:gd name="T2" fmla="*/ 8 w 8"/>
                <a:gd name="T3" fmla="*/ 4 h 46"/>
                <a:gd name="T4" fmla="*/ 4 w 8"/>
                <a:gd name="T5" fmla="*/ 8 h 46"/>
                <a:gd name="T6" fmla="*/ 0 w 8"/>
                <a:gd name="T7" fmla="*/ 4 h 46"/>
                <a:gd name="T8" fmla="*/ 4 w 8"/>
                <a:gd name="T9" fmla="*/ 0 h 46"/>
                <a:gd name="T10" fmla="*/ 1 w 8"/>
                <a:gd name="T11" fmla="*/ 11 h 46"/>
                <a:gd name="T12" fmla="*/ 7 w 8"/>
                <a:gd name="T13" fmla="*/ 11 h 46"/>
                <a:gd name="T14" fmla="*/ 7 w 8"/>
                <a:gd name="T15" fmla="*/ 46 h 46"/>
                <a:gd name="T16" fmla="*/ 1 w 8"/>
                <a:gd name="T17" fmla="*/ 46 h 46"/>
                <a:gd name="T18" fmla="*/ 1 w 8"/>
                <a:gd name="T19"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46">
                  <a:moveTo>
                    <a:pt x="4" y="0"/>
                  </a:moveTo>
                  <a:cubicBezTo>
                    <a:pt x="6" y="0"/>
                    <a:pt x="8" y="2"/>
                    <a:pt x="8" y="4"/>
                  </a:cubicBezTo>
                  <a:cubicBezTo>
                    <a:pt x="8" y="6"/>
                    <a:pt x="6" y="8"/>
                    <a:pt x="4" y="8"/>
                  </a:cubicBezTo>
                  <a:cubicBezTo>
                    <a:pt x="2" y="8"/>
                    <a:pt x="0" y="6"/>
                    <a:pt x="0" y="4"/>
                  </a:cubicBezTo>
                  <a:cubicBezTo>
                    <a:pt x="0" y="2"/>
                    <a:pt x="2" y="0"/>
                    <a:pt x="4" y="0"/>
                  </a:cubicBezTo>
                  <a:close/>
                  <a:moveTo>
                    <a:pt x="1" y="11"/>
                  </a:moveTo>
                  <a:cubicBezTo>
                    <a:pt x="7" y="11"/>
                    <a:pt x="7" y="11"/>
                    <a:pt x="7" y="11"/>
                  </a:cubicBezTo>
                  <a:cubicBezTo>
                    <a:pt x="7" y="46"/>
                    <a:pt x="7" y="46"/>
                    <a:pt x="7" y="46"/>
                  </a:cubicBezTo>
                  <a:cubicBezTo>
                    <a:pt x="1" y="46"/>
                    <a:pt x="1" y="46"/>
                    <a:pt x="1" y="46"/>
                  </a:cubicBezTo>
                  <a:lnTo>
                    <a:pt x="1" y="11"/>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8" name="Freeform 36"/>
            <p:cNvSpPr>
              <a:spLocks/>
            </p:cNvSpPr>
            <p:nvPr/>
          </p:nvSpPr>
          <p:spPr bwMode="auto">
            <a:xfrm>
              <a:off x="8106307" y="4873223"/>
              <a:ext cx="77962" cy="75126"/>
            </a:xfrm>
            <a:custGeom>
              <a:avLst/>
              <a:gdLst>
                <a:gd name="T0" fmla="*/ 0 w 38"/>
                <a:gd name="T1" fmla="*/ 36 h 36"/>
                <a:gd name="T2" fmla="*/ 0 w 38"/>
                <a:gd name="T3" fmla="*/ 11 h 36"/>
                <a:gd name="T4" fmla="*/ 3 w 38"/>
                <a:gd name="T5" fmla="*/ 3 h 36"/>
                <a:gd name="T6" fmla="*/ 11 w 38"/>
                <a:gd name="T7" fmla="*/ 0 h 36"/>
                <a:gd name="T8" fmla="*/ 19 w 38"/>
                <a:gd name="T9" fmla="*/ 4 h 36"/>
                <a:gd name="T10" fmla="*/ 27 w 38"/>
                <a:gd name="T11" fmla="*/ 0 h 36"/>
                <a:gd name="T12" fmla="*/ 35 w 38"/>
                <a:gd name="T13" fmla="*/ 3 h 36"/>
                <a:gd name="T14" fmla="*/ 38 w 38"/>
                <a:gd name="T15" fmla="*/ 11 h 36"/>
                <a:gd name="T16" fmla="*/ 38 w 38"/>
                <a:gd name="T17" fmla="*/ 36 h 36"/>
                <a:gd name="T18" fmla="*/ 32 w 38"/>
                <a:gd name="T19" fmla="*/ 36 h 36"/>
                <a:gd name="T20" fmla="*/ 32 w 38"/>
                <a:gd name="T21" fmla="*/ 11 h 36"/>
                <a:gd name="T22" fmla="*/ 27 w 38"/>
                <a:gd name="T23" fmla="*/ 5 h 36"/>
                <a:gd name="T24" fmla="*/ 22 w 38"/>
                <a:gd name="T25" fmla="*/ 11 h 36"/>
                <a:gd name="T26" fmla="*/ 22 w 38"/>
                <a:gd name="T27" fmla="*/ 36 h 36"/>
                <a:gd name="T28" fmla="*/ 16 w 38"/>
                <a:gd name="T29" fmla="*/ 36 h 36"/>
                <a:gd name="T30" fmla="*/ 16 w 38"/>
                <a:gd name="T31" fmla="*/ 11 h 36"/>
                <a:gd name="T32" fmla="*/ 11 w 38"/>
                <a:gd name="T33" fmla="*/ 5 h 36"/>
                <a:gd name="T34" fmla="*/ 6 w 38"/>
                <a:gd name="T35" fmla="*/ 11 h 36"/>
                <a:gd name="T36" fmla="*/ 6 w 38"/>
                <a:gd name="T37" fmla="*/ 36 h 36"/>
                <a:gd name="T38" fmla="*/ 0 w 38"/>
                <a:gd name="T3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36">
                  <a:moveTo>
                    <a:pt x="0" y="36"/>
                  </a:moveTo>
                  <a:cubicBezTo>
                    <a:pt x="0" y="11"/>
                    <a:pt x="0" y="11"/>
                    <a:pt x="0" y="11"/>
                  </a:cubicBezTo>
                  <a:cubicBezTo>
                    <a:pt x="0" y="8"/>
                    <a:pt x="1" y="5"/>
                    <a:pt x="3" y="3"/>
                  </a:cubicBezTo>
                  <a:cubicBezTo>
                    <a:pt x="5" y="1"/>
                    <a:pt x="8" y="0"/>
                    <a:pt x="11" y="0"/>
                  </a:cubicBezTo>
                  <a:cubicBezTo>
                    <a:pt x="14" y="0"/>
                    <a:pt x="17" y="1"/>
                    <a:pt x="19" y="4"/>
                  </a:cubicBezTo>
                  <a:cubicBezTo>
                    <a:pt x="21" y="1"/>
                    <a:pt x="24" y="0"/>
                    <a:pt x="27" y="0"/>
                  </a:cubicBezTo>
                  <a:cubicBezTo>
                    <a:pt x="30" y="0"/>
                    <a:pt x="33" y="1"/>
                    <a:pt x="35" y="3"/>
                  </a:cubicBezTo>
                  <a:cubicBezTo>
                    <a:pt x="37" y="5"/>
                    <a:pt x="38" y="8"/>
                    <a:pt x="38" y="11"/>
                  </a:cubicBezTo>
                  <a:cubicBezTo>
                    <a:pt x="38" y="36"/>
                    <a:pt x="38" y="36"/>
                    <a:pt x="38" y="36"/>
                  </a:cubicBezTo>
                  <a:cubicBezTo>
                    <a:pt x="32" y="36"/>
                    <a:pt x="32" y="36"/>
                    <a:pt x="32" y="36"/>
                  </a:cubicBezTo>
                  <a:cubicBezTo>
                    <a:pt x="32" y="11"/>
                    <a:pt x="32" y="11"/>
                    <a:pt x="32" y="11"/>
                  </a:cubicBezTo>
                  <a:cubicBezTo>
                    <a:pt x="32" y="7"/>
                    <a:pt x="30" y="5"/>
                    <a:pt x="27" y="5"/>
                  </a:cubicBezTo>
                  <a:cubicBezTo>
                    <a:pt x="24" y="5"/>
                    <a:pt x="22" y="7"/>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9" name="Freeform 37"/>
            <p:cNvSpPr>
              <a:spLocks noEditPoints="1"/>
            </p:cNvSpPr>
            <p:nvPr/>
          </p:nvSpPr>
          <p:spPr bwMode="auto">
            <a:xfrm>
              <a:off x="8205530"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1"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0" name="Freeform 38"/>
            <p:cNvSpPr>
              <a:spLocks/>
            </p:cNvSpPr>
            <p:nvPr/>
          </p:nvSpPr>
          <p:spPr bwMode="auto">
            <a:xfrm>
              <a:off x="8265065" y="4876058"/>
              <a:ext cx="43942" cy="73709"/>
            </a:xfrm>
            <a:custGeom>
              <a:avLst/>
              <a:gdLst>
                <a:gd name="T0" fmla="*/ 18 w 21"/>
                <a:gd name="T1" fmla="*/ 36 h 36"/>
                <a:gd name="T2" fmla="*/ 10 w 21"/>
                <a:gd name="T3" fmla="*/ 33 h 36"/>
                <a:gd name="T4" fmla="*/ 7 w 21"/>
                <a:gd name="T5" fmla="*/ 25 h 36"/>
                <a:gd name="T6" fmla="*/ 7 w 21"/>
                <a:gd name="T7" fmla="*/ 4 h 36"/>
                <a:gd name="T8" fmla="*/ 0 w 21"/>
                <a:gd name="T9" fmla="*/ 4 h 36"/>
                <a:gd name="T10" fmla="*/ 0 w 21"/>
                <a:gd name="T11" fmla="*/ 0 h 36"/>
                <a:gd name="T12" fmla="*/ 21 w 21"/>
                <a:gd name="T13" fmla="*/ 0 h 36"/>
                <a:gd name="T14" fmla="*/ 21 w 21"/>
                <a:gd name="T15" fmla="*/ 4 h 36"/>
                <a:gd name="T16" fmla="*/ 13 w 21"/>
                <a:gd name="T17" fmla="*/ 4 h 36"/>
                <a:gd name="T18" fmla="*/ 13 w 21"/>
                <a:gd name="T19" fmla="*/ 25 h 36"/>
                <a:gd name="T20" fmla="*/ 18 w 21"/>
                <a:gd name="T21" fmla="*/ 31 h 36"/>
                <a:gd name="T22" fmla="*/ 18 w 21"/>
                <a:gd name="T2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36">
                  <a:moveTo>
                    <a:pt x="18" y="36"/>
                  </a:moveTo>
                  <a:cubicBezTo>
                    <a:pt x="15" y="36"/>
                    <a:pt x="13" y="35"/>
                    <a:pt x="10" y="33"/>
                  </a:cubicBezTo>
                  <a:cubicBezTo>
                    <a:pt x="8" y="31"/>
                    <a:pt x="7" y="28"/>
                    <a:pt x="7" y="25"/>
                  </a:cubicBezTo>
                  <a:cubicBezTo>
                    <a:pt x="7" y="4"/>
                    <a:pt x="7" y="4"/>
                    <a:pt x="7" y="4"/>
                  </a:cubicBezTo>
                  <a:cubicBezTo>
                    <a:pt x="0" y="4"/>
                    <a:pt x="0" y="4"/>
                    <a:pt x="0" y="4"/>
                  </a:cubicBezTo>
                  <a:cubicBezTo>
                    <a:pt x="0" y="0"/>
                    <a:pt x="0" y="0"/>
                    <a:pt x="0" y="0"/>
                  </a:cubicBezTo>
                  <a:cubicBezTo>
                    <a:pt x="21" y="0"/>
                    <a:pt x="21" y="0"/>
                    <a:pt x="21" y="0"/>
                  </a:cubicBezTo>
                  <a:cubicBezTo>
                    <a:pt x="21" y="4"/>
                    <a:pt x="21" y="4"/>
                    <a:pt x="21" y="4"/>
                  </a:cubicBezTo>
                  <a:cubicBezTo>
                    <a:pt x="13" y="4"/>
                    <a:pt x="13" y="4"/>
                    <a:pt x="13" y="4"/>
                  </a:cubicBezTo>
                  <a:cubicBezTo>
                    <a:pt x="13" y="25"/>
                    <a:pt x="13" y="25"/>
                    <a:pt x="13" y="25"/>
                  </a:cubicBezTo>
                  <a:cubicBezTo>
                    <a:pt x="13" y="29"/>
                    <a:pt x="16" y="31"/>
                    <a:pt x="18" y="31"/>
                  </a:cubicBezTo>
                  <a:lnTo>
                    <a:pt x="18"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1" name="Freeform 39"/>
            <p:cNvSpPr>
              <a:spLocks noEditPoints="1"/>
            </p:cNvSpPr>
            <p:nvPr/>
          </p:nvSpPr>
          <p:spPr bwMode="auto">
            <a:xfrm>
              <a:off x="8326016" y="4873223"/>
              <a:ext cx="45359" cy="76544"/>
            </a:xfrm>
            <a:custGeom>
              <a:avLst/>
              <a:gdLst>
                <a:gd name="T0" fmla="*/ 7 w 22"/>
                <a:gd name="T1" fmla="*/ 21 h 37"/>
                <a:gd name="T2" fmla="*/ 7 w 22"/>
                <a:gd name="T3" fmla="*/ 26 h 37"/>
                <a:gd name="T4" fmla="*/ 11 w 22"/>
                <a:gd name="T5" fmla="*/ 32 h 37"/>
                <a:gd name="T6" fmla="*/ 16 w 22"/>
                <a:gd name="T7" fmla="*/ 26 h 37"/>
                <a:gd name="T8" fmla="*/ 22 w 22"/>
                <a:gd name="T9" fmla="*/ 26 h 37"/>
                <a:gd name="T10" fmla="*/ 19 w 22"/>
                <a:gd name="T11" fmla="*/ 34 h 37"/>
                <a:gd name="T12" fmla="*/ 11 w 22"/>
                <a:gd name="T13" fmla="*/ 37 h 37"/>
                <a:gd name="T14" fmla="*/ 4 w 22"/>
                <a:gd name="T15" fmla="*/ 34 h 37"/>
                <a:gd name="T16" fmla="*/ 0 w 22"/>
                <a:gd name="T17" fmla="*/ 26 h 37"/>
                <a:gd name="T18" fmla="*/ 0 w 22"/>
                <a:gd name="T19" fmla="*/ 11 h 37"/>
                <a:gd name="T20" fmla="*/ 4 w 22"/>
                <a:gd name="T21" fmla="*/ 3 h 37"/>
                <a:gd name="T22" fmla="*/ 11 w 22"/>
                <a:gd name="T23" fmla="*/ 0 h 37"/>
                <a:gd name="T24" fmla="*/ 19 w 22"/>
                <a:gd name="T25" fmla="*/ 3 h 37"/>
                <a:gd name="T26" fmla="*/ 22 w 22"/>
                <a:gd name="T27" fmla="*/ 11 h 37"/>
                <a:gd name="T28" fmla="*/ 22 w 22"/>
                <a:gd name="T29" fmla="*/ 21 h 37"/>
                <a:gd name="T30" fmla="*/ 7 w 22"/>
                <a:gd name="T31" fmla="*/ 21 h 37"/>
                <a:gd name="T32" fmla="*/ 7 w 22"/>
                <a:gd name="T33" fmla="*/ 15 h 37"/>
                <a:gd name="T34" fmla="*/ 16 w 22"/>
                <a:gd name="T35" fmla="*/ 15 h 37"/>
                <a:gd name="T36" fmla="*/ 16 w 22"/>
                <a:gd name="T37" fmla="*/ 11 h 37"/>
                <a:gd name="T38" fmla="*/ 11 w 22"/>
                <a:gd name="T39" fmla="*/ 5 h 37"/>
                <a:gd name="T40" fmla="*/ 7 w 22"/>
                <a:gd name="T41" fmla="*/ 11 h 37"/>
                <a:gd name="T42" fmla="*/ 7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7" y="21"/>
                  </a:moveTo>
                  <a:cubicBezTo>
                    <a:pt x="7" y="26"/>
                    <a:pt x="7" y="26"/>
                    <a:pt x="7" y="26"/>
                  </a:cubicBezTo>
                  <a:cubicBezTo>
                    <a:pt x="7" y="30"/>
                    <a:pt x="9" y="32"/>
                    <a:pt x="11" y="32"/>
                  </a:cubicBezTo>
                  <a:cubicBezTo>
                    <a:pt x="14" y="32"/>
                    <a:pt x="16" y="30"/>
                    <a:pt x="16" y="26"/>
                  </a:cubicBezTo>
                  <a:cubicBezTo>
                    <a:pt x="22" y="26"/>
                    <a:pt x="22" y="26"/>
                    <a:pt x="22" y="26"/>
                  </a:cubicBezTo>
                  <a:cubicBezTo>
                    <a:pt x="22" y="29"/>
                    <a:pt x="21" y="32"/>
                    <a:pt x="19" y="34"/>
                  </a:cubicBezTo>
                  <a:cubicBezTo>
                    <a:pt x="17" y="36"/>
                    <a:pt x="14" y="37"/>
                    <a:pt x="11" y="37"/>
                  </a:cubicBezTo>
                  <a:cubicBezTo>
                    <a:pt x="8" y="37"/>
                    <a:pt x="6" y="36"/>
                    <a:pt x="4" y="34"/>
                  </a:cubicBezTo>
                  <a:cubicBezTo>
                    <a:pt x="1" y="32"/>
                    <a:pt x="0" y="29"/>
                    <a:pt x="0" y="26"/>
                  </a:cubicBezTo>
                  <a:cubicBezTo>
                    <a:pt x="0" y="11"/>
                    <a:pt x="0" y="11"/>
                    <a:pt x="0" y="11"/>
                  </a:cubicBezTo>
                  <a:cubicBezTo>
                    <a:pt x="0" y="8"/>
                    <a:pt x="1" y="5"/>
                    <a:pt x="4" y="3"/>
                  </a:cubicBezTo>
                  <a:cubicBezTo>
                    <a:pt x="6" y="1"/>
                    <a:pt x="8" y="0"/>
                    <a:pt x="11" y="0"/>
                  </a:cubicBezTo>
                  <a:cubicBezTo>
                    <a:pt x="14" y="0"/>
                    <a:pt x="17" y="1"/>
                    <a:pt x="19" y="3"/>
                  </a:cubicBezTo>
                  <a:cubicBezTo>
                    <a:pt x="21" y="5"/>
                    <a:pt x="22" y="8"/>
                    <a:pt x="22" y="11"/>
                  </a:cubicBezTo>
                  <a:cubicBezTo>
                    <a:pt x="22" y="21"/>
                    <a:pt x="22" y="21"/>
                    <a:pt x="22" y="21"/>
                  </a:cubicBezTo>
                  <a:lnTo>
                    <a:pt x="7" y="21"/>
                  </a:lnTo>
                  <a:close/>
                  <a:moveTo>
                    <a:pt x="7" y="15"/>
                  </a:moveTo>
                  <a:cubicBezTo>
                    <a:pt x="16" y="15"/>
                    <a:pt x="16" y="15"/>
                    <a:pt x="16" y="15"/>
                  </a:cubicBezTo>
                  <a:cubicBezTo>
                    <a:pt x="16" y="11"/>
                    <a:pt x="16" y="11"/>
                    <a:pt x="16" y="11"/>
                  </a:cubicBezTo>
                  <a:cubicBezTo>
                    <a:pt x="16" y="7"/>
                    <a:pt x="14" y="5"/>
                    <a:pt x="11" y="5"/>
                  </a:cubicBezTo>
                  <a:cubicBezTo>
                    <a:pt x="9" y="5"/>
                    <a:pt x="7" y="7"/>
                    <a:pt x="7" y="11"/>
                  </a:cubicBezTo>
                  <a:lnTo>
                    <a:pt x="7" y="1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2" name="Freeform 40"/>
            <p:cNvSpPr>
              <a:spLocks/>
            </p:cNvSpPr>
            <p:nvPr/>
          </p:nvSpPr>
          <p:spPr bwMode="auto">
            <a:xfrm>
              <a:off x="8432328" y="4873223"/>
              <a:ext cx="45359" cy="76544"/>
            </a:xfrm>
            <a:custGeom>
              <a:avLst/>
              <a:gdLst>
                <a:gd name="T0" fmla="*/ 22 w 22"/>
                <a:gd name="T1" fmla="*/ 26 h 37"/>
                <a:gd name="T2" fmla="*/ 18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8 w 22"/>
                <a:gd name="T17" fmla="*/ 3 h 37"/>
                <a:gd name="T18" fmla="*/ 22 w 22"/>
                <a:gd name="T19" fmla="*/ 11 h 37"/>
                <a:gd name="T20" fmla="*/ 22 w 22"/>
                <a:gd name="T21" fmla="*/ 12 h 37"/>
                <a:gd name="T22" fmla="*/ 15 w 22"/>
                <a:gd name="T23" fmla="*/ 12 h 37"/>
                <a:gd name="T24" fmla="*/ 15 w 22"/>
                <a:gd name="T25" fmla="*/ 11 h 37"/>
                <a:gd name="T26" fmla="*/ 11 w 22"/>
                <a:gd name="T27" fmla="*/ 5 h 37"/>
                <a:gd name="T28" fmla="*/ 6 w 22"/>
                <a:gd name="T29" fmla="*/ 11 h 37"/>
                <a:gd name="T30" fmla="*/ 6 w 22"/>
                <a:gd name="T31" fmla="*/ 26 h 37"/>
                <a:gd name="T32" fmla="*/ 11 w 22"/>
                <a:gd name="T33" fmla="*/ 32 h 37"/>
                <a:gd name="T34" fmla="*/ 15 w 22"/>
                <a:gd name="T35" fmla="*/ 26 h 37"/>
                <a:gd name="T36" fmla="*/ 15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0"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8" y="3"/>
                  </a:cubicBezTo>
                  <a:cubicBezTo>
                    <a:pt x="20" y="5"/>
                    <a:pt x="22" y="8"/>
                    <a:pt x="22" y="11"/>
                  </a:cubicBezTo>
                  <a:cubicBezTo>
                    <a:pt x="22" y="12"/>
                    <a:pt x="22" y="12"/>
                    <a:pt x="22" y="12"/>
                  </a:cubicBezTo>
                  <a:cubicBezTo>
                    <a:pt x="15" y="12"/>
                    <a:pt x="15" y="12"/>
                    <a:pt x="15" y="12"/>
                  </a:cubicBezTo>
                  <a:cubicBezTo>
                    <a:pt x="15" y="11"/>
                    <a:pt x="15" y="11"/>
                    <a:pt x="15" y="11"/>
                  </a:cubicBezTo>
                  <a:cubicBezTo>
                    <a:pt x="15" y="7"/>
                    <a:pt x="13" y="5"/>
                    <a:pt x="11" y="5"/>
                  </a:cubicBezTo>
                  <a:cubicBezTo>
                    <a:pt x="8" y="5"/>
                    <a:pt x="6" y="7"/>
                    <a:pt x="6" y="11"/>
                  </a:cubicBezTo>
                  <a:cubicBezTo>
                    <a:pt x="6" y="26"/>
                    <a:pt x="6" y="26"/>
                    <a:pt x="6" y="26"/>
                  </a:cubicBezTo>
                  <a:cubicBezTo>
                    <a:pt x="6" y="30"/>
                    <a:pt x="8" y="32"/>
                    <a:pt x="11" y="32"/>
                  </a:cubicBezTo>
                  <a:cubicBezTo>
                    <a:pt x="13" y="32"/>
                    <a:pt x="15" y="30"/>
                    <a:pt x="15" y="26"/>
                  </a:cubicBezTo>
                  <a:cubicBezTo>
                    <a:pt x="15" y="22"/>
                    <a:pt x="15" y="22"/>
                    <a:pt x="15" y="22"/>
                  </a:cubicBezTo>
                  <a:cubicBezTo>
                    <a:pt x="22" y="22"/>
                    <a:pt x="22" y="22"/>
                    <a:pt x="22" y="22"/>
                  </a:cubicBezTo>
                  <a:lnTo>
                    <a:pt x="22"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3" name="Freeform 41"/>
            <p:cNvSpPr>
              <a:spLocks/>
            </p:cNvSpPr>
            <p:nvPr/>
          </p:nvSpPr>
          <p:spPr bwMode="auto">
            <a:xfrm>
              <a:off x="8498949" y="4854795"/>
              <a:ext cx="45359" cy="93554"/>
            </a:xfrm>
            <a:custGeom>
              <a:avLst/>
              <a:gdLst>
                <a:gd name="T0" fmla="*/ 0 w 22"/>
                <a:gd name="T1" fmla="*/ 0 h 45"/>
                <a:gd name="T2" fmla="*/ 6 w 22"/>
                <a:gd name="T3" fmla="*/ 0 h 45"/>
                <a:gd name="T4" fmla="*/ 6 w 22"/>
                <a:gd name="T5" fmla="*/ 11 h 45"/>
                <a:gd name="T6" fmla="*/ 11 w 22"/>
                <a:gd name="T7" fmla="*/ 9 h 45"/>
                <a:gd name="T8" fmla="*/ 18 w 22"/>
                <a:gd name="T9" fmla="*/ 12 h 45"/>
                <a:gd name="T10" fmla="*/ 22 w 22"/>
                <a:gd name="T11" fmla="*/ 20 h 45"/>
                <a:gd name="T12" fmla="*/ 22 w 22"/>
                <a:gd name="T13" fmla="*/ 45 h 45"/>
                <a:gd name="T14" fmla="*/ 16 w 22"/>
                <a:gd name="T15" fmla="*/ 45 h 45"/>
                <a:gd name="T16" fmla="*/ 16 w 22"/>
                <a:gd name="T17" fmla="*/ 20 h 45"/>
                <a:gd name="T18" fmla="*/ 11 w 22"/>
                <a:gd name="T19" fmla="*/ 14 h 45"/>
                <a:gd name="T20" fmla="*/ 6 w 22"/>
                <a:gd name="T21" fmla="*/ 20 h 45"/>
                <a:gd name="T22" fmla="*/ 6 w 22"/>
                <a:gd name="T23" fmla="*/ 45 h 45"/>
                <a:gd name="T24" fmla="*/ 0 w 22"/>
                <a:gd name="T25" fmla="*/ 45 h 45"/>
                <a:gd name="T26" fmla="*/ 0 w 22"/>
                <a:gd name="T2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45">
                  <a:moveTo>
                    <a:pt x="0" y="0"/>
                  </a:moveTo>
                  <a:cubicBezTo>
                    <a:pt x="6" y="0"/>
                    <a:pt x="6" y="0"/>
                    <a:pt x="6" y="0"/>
                  </a:cubicBezTo>
                  <a:cubicBezTo>
                    <a:pt x="6" y="11"/>
                    <a:pt x="6" y="11"/>
                    <a:pt x="6" y="11"/>
                  </a:cubicBezTo>
                  <a:cubicBezTo>
                    <a:pt x="7" y="10"/>
                    <a:pt x="9" y="9"/>
                    <a:pt x="11" y="9"/>
                  </a:cubicBezTo>
                  <a:cubicBezTo>
                    <a:pt x="14" y="9"/>
                    <a:pt x="16" y="10"/>
                    <a:pt x="18" y="12"/>
                  </a:cubicBezTo>
                  <a:cubicBezTo>
                    <a:pt x="21" y="14"/>
                    <a:pt x="22" y="16"/>
                    <a:pt x="22" y="20"/>
                  </a:cubicBezTo>
                  <a:cubicBezTo>
                    <a:pt x="22" y="45"/>
                    <a:pt x="22" y="45"/>
                    <a:pt x="22" y="45"/>
                  </a:cubicBezTo>
                  <a:cubicBezTo>
                    <a:pt x="16" y="45"/>
                    <a:pt x="16" y="45"/>
                    <a:pt x="16" y="45"/>
                  </a:cubicBezTo>
                  <a:cubicBezTo>
                    <a:pt x="16" y="20"/>
                    <a:pt x="16" y="20"/>
                    <a:pt x="16" y="20"/>
                  </a:cubicBezTo>
                  <a:cubicBezTo>
                    <a:pt x="16" y="16"/>
                    <a:pt x="13" y="14"/>
                    <a:pt x="11" y="14"/>
                  </a:cubicBezTo>
                  <a:cubicBezTo>
                    <a:pt x="8" y="14"/>
                    <a:pt x="6" y="16"/>
                    <a:pt x="6" y="20"/>
                  </a:cubicBezTo>
                  <a:cubicBezTo>
                    <a:pt x="6" y="45"/>
                    <a:pt x="6" y="45"/>
                    <a:pt x="6" y="45"/>
                  </a:cubicBezTo>
                  <a:cubicBezTo>
                    <a:pt x="0" y="45"/>
                    <a:pt x="0" y="45"/>
                    <a:pt x="0" y="45"/>
                  </a:cubicBez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4" name="Freeform 42"/>
            <p:cNvSpPr>
              <a:spLocks noEditPoints="1"/>
            </p:cNvSpPr>
            <p:nvPr/>
          </p:nvSpPr>
          <p:spPr bwMode="auto">
            <a:xfrm>
              <a:off x="8566988"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0"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5" name="Freeform 43"/>
            <p:cNvSpPr>
              <a:spLocks/>
            </p:cNvSpPr>
            <p:nvPr/>
          </p:nvSpPr>
          <p:spPr bwMode="auto">
            <a:xfrm>
              <a:off x="8630775" y="4873223"/>
              <a:ext cx="46777" cy="75126"/>
            </a:xfrm>
            <a:custGeom>
              <a:avLst/>
              <a:gdLst>
                <a:gd name="T0" fmla="*/ 0 w 22"/>
                <a:gd name="T1" fmla="*/ 36 h 36"/>
                <a:gd name="T2" fmla="*/ 0 w 22"/>
                <a:gd name="T3" fmla="*/ 11 h 36"/>
                <a:gd name="T4" fmla="*/ 3 w 22"/>
                <a:gd name="T5" fmla="*/ 3 h 36"/>
                <a:gd name="T6" fmla="*/ 11 w 22"/>
                <a:gd name="T7" fmla="*/ 0 h 36"/>
                <a:gd name="T8" fmla="*/ 19 w 22"/>
                <a:gd name="T9" fmla="*/ 3 h 36"/>
                <a:gd name="T10" fmla="*/ 22 w 22"/>
                <a:gd name="T11" fmla="*/ 11 h 36"/>
                <a:gd name="T12" fmla="*/ 22 w 22"/>
                <a:gd name="T13" fmla="*/ 36 h 36"/>
                <a:gd name="T14" fmla="*/ 16 w 22"/>
                <a:gd name="T15" fmla="*/ 36 h 36"/>
                <a:gd name="T16" fmla="*/ 16 w 22"/>
                <a:gd name="T17" fmla="*/ 11 h 36"/>
                <a:gd name="T18" fmla="*/ 11 w 22"/>
                <a:gd name="T19" fmla="*/ 5 h 36"/>
                <a:gd name="T20" fmla="*/ 6 w 22"/>
                <a:gd name="T21" fmla="*/ 11 h 36"/>
                <a:gd name="T22" fmla="*/ 6 w 22"/>
                <a:gd name="T23" fmla="*/ 36 h 36"/>
                <a:gd name="T24" fmla="*/ 0 w 22"/>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36">
                  <a:moveTo>
                    <a:pt x="0" y="36"/>
                  </a:moveTo>
                  <a:cubicBezTo>
                    <a:pt x="0" y="11"/>
                    <a:pt x="0" y="11"/>
                    <a:pt x="0" y="11"/>
                  </a:cubicBezTo>
                  <a:cubicBezTo>
                    <a:pt x="0" y="8"/>
                    <a:pt x="1" y="5"/>
                    <a:pt x="3" y="3"/>
                  </a:cubicBezTo>
                  <a:cubicBezTo>
                    <a:pt x="6" y="1"/>
                    <a:pt x="8" y="0"/>
                    <a:pt x="11" y="0"/>
                  </a:cubicBezTo>
                  <a:cubicBezTo>
                    <a:pt x="14" y="0"/>
                    <a:pt x="17" y="1"/>
                    <a:pt x="19" y="3"/>
                  </a:cubicBezTo>
                  <a:cubicBezTo>
                    <a:pt x="21" y="5"/>
                    <a:pt x="22" y="8"/>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6" name="Freeform 44"/>
            <p:cNvSpPr>
              <a:spLocks noEditPoints="1"/>
            </p:cNvSpPr>
            <p:nvPr/>
          </p:nvSpPr>
          <p:spPr bwMode="auto">
            <a:xfrm>
              <a:off x="8700231" y="4864718"/>
              <a:ext cx="45359" cy="97806"/>
            </a:xfrm>
            <a:custGeom>
              <a:avLst/>
              <a:gdLst>
                <a:gd name="T0" fmla="*/ 16 w 22"/>
                <a:gd name="T1" fmla="*/ 35 h 47"/>
                <a:gd name="T2" fmla="*/ 22 w 22"/>
                <a:gd name="T3" fmla="*/ 42 h 47"/>
                <a:gd name="T4" fmla="*/ 22 w 22"/>
                <a:gd name="T5" fmla="*/ 47 h 47"/>
                <a:gd name="T6" fmla="*/ 16 w 22"/>
                <a:gd name="T7" fmla="*/ 47 h 47"/>
                <a:gd name="T8" fmla="*/ 16 w 22"/>
                <a:gd name="T9" fmla="*/ 43 h 47"/>
                <a:gd name="T10" fmla="*/ 13 w 22"/>
                <a:gd name="T11" fmla="*/ 40 h 47"/>
                <a:gd name="T12" fmla="*/ 11 w 22"/>
                <a:gd name="T13" fmla="*/ 40 h 47"/>
                <a:gd name="T14" fmla="*/ 3 w 22"/>
                <a:gd name="T15" fmla="*/ 37 h 47"/>
                <a:gd name="T16" fmla="*/ 0 w 22"/>
                <a:gd name="T17" fmla="*/ 29 h 47"/>
                <a:gd name="T18" fmla="*/ 2 w 22"/>
                <a:gd name="T19" fmla="*/ 22 h 47"/>
                <a:gd name="T20" fmla="*/ 0 w 22"/>
                <a:gd name="T21" fmla="*/ 15 h 47"/>
                <a:gd name="T22" fmla="*/ 2 w 22"/>
                <a:gd name="T23" fmla="*/ 8 h 47"/>
                <a:gd name="T24" fmla="*/ 8 w 22"/>
                <a:gd name="T25" fmla="*/ 5 h 47"/>
                <a:gd name="T26" fmla="*/ 8 w 22"/>
                <a:gd name="T27" fmla="*/ 0 h 47"/>
                <a:gd name="T28" fmla="*/ 14 w 22"/>
                <a:gd name="T29" fmla="*/ 0 h 47"/>
                <a:gd name="T30" fmla="*/ 14 w 22"/>
                <a:gd name="T31" fmla="*/ 5 h 47"/>
                <a:gd name="T32" fmla="*/ 19 w 22"/>
                <a:gd name="T33" fmla="*/ 9 h 47"/>
                <a:gd name="T34" fmla="*/ 22 w 22"/>
                <a:gd name="T35" fmla="*/ 15 h 47"/>
                <a:gd name="T36" fmla="*/ 18 w 22"/>
                <a:gd name="T37" fmla="*/ 23 h 47"/>
                <a:gd name="T38" fmla="*/ 11 w 22"/>
                <a:gd name="T39" fmla="*/ 26 h 47"/>
                <a:gd name="T40" fmla="*/ 7 w 22"/>
                <a:gd name="T41" fmla="*/ 26 h 47"/>
                <a:gd name="T42" fmla="*/ 6 w 22"/>
                <a:gd name="T43" fmla="*/ 29 h 47"/>
                <a:gd name="T44" fmla="*/ 11 w 22"/>
                <a:gd name="T45" fmla="*/ 35 h 47"/>
                <a:gd name="T46" fmla="*/ 16 w 22"/>
                <a:gd name="T47" fmla="*/ 35 h 47"/>
                <a:gd name="T48" fmla="*/ 6 w 22"/>
                <a:gd name="T49" fmla="*/ 16 h 47"/>
                <a:gd name="T50" fmla="*/ 11 w 22"/>
                <a:gd name="T51" fmla="*/ 21 h 47"/>
                <a:gd name="T52" fmla="*/ 16 w 22"/>
                <a:gd name="T53" fmla="*/ 16 h 47"/>
                <a:gd name="T54" fmla="*/ 16 w 22"/>
                <a:gd name="T55" fmla="*/ 14 h 47"/>
                <a:gd name="T56" fmla="*/ 11 w 22"/>
                <a:gd name="T57" fmla="*/ 9 h 47"/>
                <a:gd name="T58" fmla="*/ 6 w 22"/>
                <a:gd name="T59" fmla="*/ 14 h 47"/>
                <a:gd name="T60" fmla="*/ 6 w 22"/>
                <a:gd name="T61" fmla="*/ 1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 h="47">
                  <a:moveTo>
                    <a:pt x="16" y="35"/>
                  </a:moveTo>
                  <a:cubicBezTo>
                    <a:pt x="19" y="35"/>
                    <a:pt x="22" y="37"/>
                    <a:pt x="22" y="42"/>
                  </a:cubicBezTo>
                  <a:cubicBezTo>
                    <a:pt x="22" y="47"/>
                    <a:pt x="22" y="47"/>
                    <a:pt x="22" y="47"/>
                  </a:cubicBezTo>
                  <a:cubicBezTo>
                    <a:pt x="16" y="47"/>
                    <a:pt x="16" y="47"/>
                    <a:pt x="16" y="47"/>
                  </a:cubicBezTo>
                  <a:cubicBezTo>
                    <a:pt x="16" y="43"/>
                    <a:pt x="16" y="43"/>
                    <a:pt x="16" y="43"/>
                  </a:cubicBezTo>
                  <a:cubicBezTo>
                    <a:pt x="16" y="41"/>
                    <a:pt x="14" y="40"/>
                    <a:pt x="13" y="40"/>
                  </a:cubicBezTo>
                  <a:cubicBezTo>
                    <a:pt x="11" y="40"/>
                    <a:pt x="11" y="40"/>
                    <a:pt x="11" y="40"/>
                  </a:cubicBezTo>
                  <a:cubicBezTo>
                    <a:pt x="8" y="40"/>
                    <a:pt x="5" y="39"/>
                    <a:pt x="3" y="37"/>
                  </a:cubicBezTo>
                  <a:cubicBezTo>
                    <a:pt x="1" y="35"/>
                    <a:pt x="0" y="32"/>
                    <a:pt x="0" y="29"/>
                  </a:cubicBezTo>
                  <a:cubicBezTo>
                    <a:pt x="0" y="27"/>
                    <a:pt x="0" y="24"/>
                    <a:pt x="2" y="22"/>
                  </a:cubicBezTo>
                  <a:cubicBezTo>
                    <a:pt x="0" y="20"/>
                    <a:pt x="0" y="18"/>
                    <a:pt x="0" y="15"/>
                  </a:cubicBezTo>
                  <a:cubicBezTo>
                    <a:pt x="0" y="13"/>
                    <a:pt x="0" y="10"/>
                    <a:pt x="2" y="8"/>
                  </a:cubicBezTo>
                  <a:cubicBezTo>
                    <a:pt x="3" y="7"/>
                    <a:pt x="5" y="5"/>
                    <a:pt x="8" y="5"/>
                  </a:cubicBezTo>
                  <a:cubicBezTo>
                    <a:pt x="8" y="0"/>
                    <a:pt x="8" y="0"/>
                    <a:pt x="8" y="0"/>
                  </a:cubicBezTo>
                  <a:cubicBezTo>
                    <a:pt x="14" y="0"/>
                    <a:pt x="14" y="0"/>
                    <a:pt x="14" y="0"/>
                  </a:cubicBezTo>
                  <a:cubicBezTo>
                    <a:pt x="14" y="5"/>
                    <a:pt x="14" y="5"/>
                    <a:pt x="14" y="5"/>
                  </a:cubicBezTo>
                  <a:cubicBezTo>
                    <a:pt x="16" y="5"/>
                    <a:pt x="18" y="7"/>
                    <a:pt x="19" y="9"/>
                  </a:cubicBezTo>
                  <a:cubicBezTo>
                    <a:pt x="21" y="10"/>
                    <a:pt x="22" y="13"/>
                    <a:pt x="22" y="15"/>
                  </a:cubicBezTo>
                  <a:cubicBezTo>
                    <a:pt x="22" y="18"/>
                    <a:pt x="21" y="21"/>
                    <a:pt x="18" y="23"/>
                  </a:cubicBezTo>
                  <a:cubicBezTo>
                    <a:pt x="16" y="25"/>
                    <a:pt x="14" y="26"/>
                    <a:pt x="11" y="26"/>
                  </a:cubicBezTo>
                  <a:cubicBezTo>
                    <a:pt x="10" y="26"/>
                    <a:pt x="8" y="26"/>
                    <a:pt x="7" y="26"/>
                  </a:cubicBezTo>
                  <a:cubicBezTo>
                    <a:pt x="6" y="27"/>
                    <a:pt x="6" y="28"/>
                    <a:pt x="6" y="29"/>
                  </a:cubicBezTo>
                  <a:cubicBezTo>
                    <a:pt x="6" y="33"/>
                    <a:pt x="8" y="35"/>
                    <a:pt x="11" y="35"/>
                  </a:cubicBezTo>
                  <a:lnTo>
                    <a:pt x="16" y="35"/>
                  </a:lnTo>
                  <a:close/>
                  <a:moveTo>
                    <a:pt x="6" y="16"/>
                  </a:moveTo>
                  <a:cubicBezTo>
                    <a:pt x="6" y="19"/>
                    <a:pt x="8" y="21"/>
                    <a:pt x="11" y="21"/>
                  </a:cubicBezTo>
                  <a:cubicBezTo>
                    <a:pt x="13" y="21"/>
                    <a:pt x="16" y="19"/>
                    <a:pt x="16" y="16"/>
                  </a:cubicBezTo>
                  <a:cubicBezTo>
                    <a:pt x="16" y="14"/>
                    <a:pt x="16" y="14"/>
                    <a:pt x="16" y="14"/>
                  </a:cubicBezTo>
                  <a:cubicBezTo>
                    <a:pt x="15" y="11"/>
                    <a:pt x="13" y="9"/>
                    <a:pt x="11" y="9"/>
                  </a:cubicBezTo>
                  <a:cubicBezTo>
                    <a:pt x="8" y="9"/>
                    <a:pt x="6" y="11"/>
                    <a:pt x="6" y="14"/>
                  </a:cubicBezTo>
                  <a:lnTo>
                    <a:pt x="6" y="1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7" name="Freeform 45"/>
            <p:cNvSpPr>
              <a:spLocks noEditPoints="1"/>
            </p:cNvSpPr>
            <p:nvPr/>
          </p:nvSpPr>
          <p:spPr bwMode="auto">
            <a:xfrm>
              <a:off x="8766854" y="4873223"/>
              <a:ext cx="45359" cy="76544"/>
            </a:xfrm>
            <a:custGeom>
              <a:avLst/>
              <a:gdLst>
                <a:gd name="T0" fmla="*/ 6 w 22"/>
                <a:gd name="T1" fmla="*/ 21 h 37"/>
                <a:gd name="T2" fmla="*/ 6 w 22"/>
                <a:gd name="T3" fmla="*/ 26 h 37"/>
                <a:gd name="T4" fmla="*/ 11 w 22"/>
                <a:gd name="T5" fmla="*/ 32 h 37"/>
                <a:gd name="T6" fmla="*/ 15 w 22"/>
                <a:gd name="T7" fmla="*/ 26 h 37"/>
                <a:gd name="T8" fmla="*/ 22 w 22"/>
                <a:gd name="T9" fmla="*/ 26 h 37"/>
                <a:gd name="T10" fmla="*/ 18 w 22"/>
                <a:gd name="T11" fmla="*/ 34 h 37"/>
                <a:gd name="T12" fmla="*/ 11 w 22"/>
                <a:gd name="T13" fmla="*/ 37 h 37"/>
                <a:gd name="T14" fmla="*/ 3 w 22"/>
                <a:gd name="T15" fmla="*/ 34 h 37"/>
                <a:gd name="T16" fmla="*/ 0 w 22"/>
                <a:gd name="T17" fmla="*/ 26 h 37"/>
                <a:gd name="T18" fmla="*/ 0 w 22"/>
                <a:gd name="T19" fmla="*/ 11 h 37"/>
                <a:gd name="T20" fmla="*/ 3 w 22"/>
                <a:gd name="T21" fmla="*/ 3 h 37"/>
                <a:gd name="T22" fmla="*/ 11 w 22"/>
                <a:gd name="T23" fmla="*/ 0 h 37"/>
                <a:gd name="T24" fmla="*/ 19 w 22"/>
                <a:gd name="T25" fmla="*/ 3 h 37"/>
                <a:gd name="T26" fmla="*/ 22 w 22"/>
                <a:gd name="T27" fmla="*/ 11 h 37"/>
                <a:gd name="T28" fmla="*/ 22 w 22"/>
                <a:gd name="T29" fmla="*/ 21 h 37"/>
                <a:gd name="T30" fmla="*/ 6 w 22"/>
                <a:gd name="T31" fmla="*/ 21 h 37"/>
                <a:gd name="T32" fmla="*/ 6 w 22"/>
                <a:gd name="T33" fmla="*/ 15 h 37"/>
                <a:gd name="T34" fmla="*/ 16 w 22"/>
                <a:gd name="T35" fmla="*/ 15 h 37"/>
                <a:gd name="T36" fmla="*/ 16 w 22"/>
                <a:gd name="T37" fmla="*/ 11 h 37"/>
                <a:gd name="T38" fmla="*/ 11 w 22"/>
                <a:gd name="T39" fmla="*/ 5 h 37"/>
                <a:gd name="T40" fmla="*/ 6 w 22"/>
                <a:gd name="T41" fmla="*/ 11 h 37"/>
                <a:gd name="T42" fmla="*/ 6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6" y="21"/>
                  </a:moveTo>
                  <a:cubicBezTo>
                    <a:pt x="6" y="26"/>
                    <a:pt x="6" y="26"/>
                    <a:pt x="6" y="26"/>
                  </a:cubicBezTo>
                  <a:cubicBezTo>
                    <a:pt x="6" y="30"/>
                    <a:pt x="8" y="32"/>
                    <a:pt x="11" y="32"/>
                  </a:cubicBezTo>
                  <a:cubicBezTo>
                    <a:pt x="13" y="32"/>
                    <a:pt x="15" y="30"/>
                    <a:pt x="15" y="26"/>
                  </a:cubicBezTo>
                  <a:cubicBezTo>
                    <a:pt x="22" y="26"/>
                    <a:pt x="22" y="26"/>
                    <a:pt x="22" y="26"/>
                  </a:cubicBezTo>
                  <a:cubicBezTo>
                    <a:pt x="22" y="29"/>
                    <a:pt x="21"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21"/>
                    <a:pt x="22" y="21"/>
                    <a:pt x="22" y="21"/>
                  </a:cubicBezTo>
                  <a:lnTo>
                    <a:pt x="6" y="21"/>
                  </a:lnTo>
                  <a:close/>
                  <a:moveTo>
                    <a:pt x="6" y="15"/>
                  </a:moveTo>
                  <a:cubicBezTo>
                    <a:pt x="16" y="15"/>
                    <a:pt x="16" y="15"/>
                    <a:pt x="16" y="15"/>
                  </a:cubicBezTo>
                  <a:cubicBezTo>
                    <a:pt x="16" y="11"/>
                    <a:pt x="16" y="11"/>
                    <a:pt x="16" y="11"/>
                  </a:cubicBezTo>
                  <a:cubicBezTo>
                    <a:pt x="16" y="7"/>
                    <a:pt x="13" y="5"/>
                    <a:pt x="11" y="5"/>
                  </a:cubicBezTo>
                  <a:cubicBezTo>
                    <a:pt x="8" y="5"/>
                    <a:pt x="6" y="7"/>
                    <a:pt x="6" y="11"/>
                  </a:cubicBezTo>
                  <a:lnTo>
                    <a:pt x="6" y="1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grpSp>
      <p:sp>
        <p:nvSpPr>
          <p:cNvPr id="144" name="Rectangle 143"/>
          <p:cNvSpPr/>
          <p:nvPr/>
        </p:nvSpPr>
        <p:spPr>
          <a:xfrm>
            <a:off x="0" y="0"/>
            <a:ext cx="9144000" cy="9286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92" name="Rectangle 91"/>
          <p:cNvSpPr/>
          <p:nvPr/>
        </p:nvSpPr>
        <p:spPr>
          <a:xfrm>
            <a:off x="0" y="6765131"/>
            <a:ext cx="9144000" cy="92869"/>
          </a:xfrm>
          <a:prstGeom prst="rect">
            <a:avLst/>
          </a:pr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p:cNvSpPr/>
          <p:nvPr/>
        </p:nvSpPr>
        <p:spPr>
          <a:xfrm>
            <a:off x="0" y="97514"/>
            <a:ext cx="9144000" cy="6740308"/>
          </a:xfrm>
          <a:prstGeom prst="rect">
            <a:avLst/>
          </a:prstGeom>
        </p:spPr>
        <p:txBody>
          <a:bodyPr wrap="square">
            <a:spAutoFit/>
          </a:bodyPr>
          <a:lstStyle/>
          <a:p>
            <a:r>
              <a:rPr lang="en-US" b="1" dirty="0" smtClean="0"/>
              <a:t>S</a:t>
            </a:r>
            <a:r>
              <a:rPr lang="en-US" dirty="0" smtClean="0"/>
              <a:t>ignificant </a:t>
            </a:r>
            <a:r>
              <a:rPr lang="en-US" dirty="0"/>
              <a:t>trends in precipitation and temperature have been observed </a:t>
            </a:r>
            <a:r>
              <a:rPr lang="en-US" dirty="0" smtClean="0"/>
              <a:t>in CA </a:t>
            </a:r>
            <a:r>
              <a:rPr lang="en-US" dirty="0"/>
              <a:t>and </a:t>
            </a:r>
            <a:r>
              <a:rPr lang="en-US" dirty="0" smtClean="0"/>
              <a:t>SA </a:t>
            </a:r>
            <a:r>
              <a:rPr lang="en-US" dirty="0"/>
              <a:t>(high confidence ). Besides, changes in climate variability and in extreme events have severely</a:t>
            </a:r>
          </a:p>
          <a:p>
            <a:r>
              <a:rPr lang="en-US" dirty="0"/>
              <a:t>affected the region (medium confidence )</a:t>
            </a:r>
            <a:r>
              <a:rPr lang="en-US" b="1" dirty="0" smtClean="0"/>
              <a:t>.</a:t>
            </a:r>
          </a:p>
          <a:p>
            <a:endParaRPr lang="en-US" b="1" dirty="0"/>
          </a:p>
          <a:p>
            <a:r>
              <a:rPr lang="en-US" dirty="0"/>
              <a:t> Climate projections suggest increases in temperature, and increases or decreases in precipitation for CA </a:t>
            </a:r>
            <a:r>
              <a:rPr lang="en-US" dirty="0" smtClean="0"/>
              <a:t>and </a:t>
            </a:r>
            <a:r>
              <a:rPr lang="pt-BR" dirty="0" smtClean="0"/>
              <a:t>SA </a:t>
            </a:r>
            <a:r>
              <a:rPr lang="pt-BR" dirty="0" err="1"/>
              <a:t>by</a:t>
            </a:r>
            <a:r>
              <a:rPr lang="pt-BR" dirty="0"/>
              <a:t> 2100 (</a:t>
            </a:r>
            <a:r>
              <a:rPr lang="pt-BR" dirty="0" err="1"/>
              <a:t>medium</a:t>
            </a:r>
            <a:r>
              <a:rPr lang="pt-BR" dirty="0"/>
              <a:t> </a:t>
            </a:r>
            <a:r>
              <a:rPr lang="pt-BR" dirty="0" err="1"/>
              <a:t>confidence</a:t>
            </a:r>
            <a:r>
              <a:rPr lang="pt-BR" dirty="0"/>
              <a:t> )</a:t>
            </a:r>
            <a:r>
              <a:rPr lang="pt-BR" dirty="0" smtClean="0"/>
              <a:t>.</a:t>
            </a:r>
          </a:p>
          <a:p>
            <a:endParaRPr lang="pt-BR" dirty="0"/>
          </a:p>
          <a:p>
            <a:r>
              <a:rPr lang="en-US" dirty="0"/>
              <a:t> Changes in stream flow and water availability have been observed and projected to continue in the future </a:t>
            </a:r>
            <a:r>
              <a:rPr lang="en-US" dirty="0" smtClean="0"/>
              <a:t>in CA </a:t>
            </a:r>
            <a:r>
              <a:rPr lang="en-US" dirty="0"/>
              <a:t>and SA, affecting already vulnerable regions (high confidence )</a:t>
            </a:r>
            <a:r>
              <a:rPr lang="en-US" dirty="0" smtClean="0"/>
              <a:t>.</a:t>
            </a:r>
          </a:p>
          <a:p>
            <a:r>
              <a:rPr lang="en-US" dirty="0"/>
              <a:t> </a:t>
            </a:r>
            <a:endParaRPr lang="en-US" dirty="0" smtClean="0"/>
          </a:p>
          <a:p>
            <a:r>
              <a:rPr lang="en-US" dirty="0" smtClean="0"/>
              <a:t>Land </a:t>
            </a:r>
            <a:r>
              <a:rPr lang="en-US" dirty="0"/>
              <a:t>use change contributes significantly to environmental degradation exacerbating the negative impacts </a:t>
            </a:r>
            <a:r>
              <a:rPr lang="en-US" dirty="0" smtClean="0"/>
              <a:t>of climate </a:t>
            </a:r>
            <a:r>
              <a:rPr lang="en-US" dirty="0"/>
              <a:t>change (high confidence )</a:t>
            </a:r>
            <a:r>
              <a:rPr lang="en-US" dirty="0" smtClean="0"/>
              <a:t>.</a:t>
            </a:r>
          </a:p>
          <a:p>
            <a:endParaRPr lang="en-US" dirty="0"/>
          </a:p>
          <a:p>
            <a:r>
              <a:rPr lang="en-US" dirty="0"/>
              <a:t> Conversion of natural ecosystems is the main cause of biodiversity and ecosystem loss in the region, and is </a:t>
            </a:r>
            <a:r>
              <a:rPr lang="en-US" dirty="0" smtClean="0"/>
              <a:t>a driver </a:t>
            </a:r>
            <a:r>
              <a:rPr lang="en-US" dirty="0"/>
              <a:t>of anthropogenic CC (high confidence )</a:t>
            </a:r>
            <a:r>
              <a:rPr lang="en-US" dirty="0" smtClean="0"/>
              <a:t>.</a:t>
            </a:r>
          </a:p>
          <a:p>
            <a:endParaRPr lang="en-US" dirty="0"/>
          </a:p>
          <a:p>
            <a:r>
              <a:rPr lang="en-US" dirty="0"/>
              <a:t> Sea-level rise (SLR) and human activities on coastal and marine ecosystems pose threats to fish stocks, corals</a:t>
            </a:r>
            <a:r>
              <a:rPr lang="en-US" dirty="0" smtClean="0"/>
              <a:t>, mangroves</a:t>
            </a:r>
            <a:r>
              <a:rPr lang="en-US" dirty="0"/>
              <a:t>, recreation and tourism, and control of diseases (high confidence )</a:t>
            </a:r>
            <a:r>
              <a:rPr lang="en-US" dirty="0" smtClean="0"/>
              <a:t>.</a:t>
            </a:r>
          </a:p>
          <a:p>
            <a:endParaRPr lang="en-US" dirty="0"/>
          </a:p>
          <a:p>
            <a:r>
              <a:rPr lang="en-US" dirty="0"/>
              <a:t> Changes in agricultural productivity with consequences for food security associated to CC are expected </a:t>
            </a:r>
            <a:r>
              <a:rPr lang="en-US" dirty="0" smtClean="0"/>
              <a:t>to exhibit </a:t>
            </a:r>
            <a:r>
              <a:rPr lang="en-US" dirty="0"/>
              <a:t>large spatial variability (medium confidence )</a:t>
            </a:r>
            <a:r>
              <a:rPr lang="en-US" dirty="0" smtClean="0"/>
              <a:t>.</a:t>
            </a:r>
          </a:p>
          <a:p>
            <a:endParaRPr lang="en-US" dirty="0"/>
          </a:p>
          <a:p>
            <a:r>
              <a:rPr lang="en-US" dirty="0"/>
              <a:t> In many CA and SA countries, a first step toward adaptation to future climate changes is to reduce </a:t>
            </a:r>
            <a:r>
              <a:rPr lang="en-US" dirty="0" smtClean="0"/>
              <a:t>the vulnerability </a:t>
            </a:r>
            <a:r>
              <a:rPr lang="en-US" dirty="0"/>
              <a:t>to present climate.</a:t>
            </a:r>
          </a:p>
        </p:txBody>
      </p:sp>
    </p:spTree>
    <p:extLst>
      <p:ext uri="{BB962C8B-B14F-4D97-AF65-F5344CB8AC3E}">
        <p14:creationId xmlns:p14="http://schemas.microsoft.com/office/powerpoint/2010/main" xmlns="" val="355292198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6734865" y="6172200"/>
            <a:ext cx="2077348" cy="423894"/>
            <a:chOff x="6575425" y="4506095"/>
            <a:chExt cx="2236788" cy="456429"/>
          </a:xfrm>
          <a:solidFill>
            <a:srgbClr val="3E6CA4"/>
          </a:solidFill>
        </p:grpSpPr>
        <p:sp>
          <p:nvSpPr>
            <p:cNvPr id="7" name="Rectangle 5"/>
            <p:cNvSpPr>
              <a:spLocks noChangeArrowheads="1"/>
            </p:cNvSpPr>
            <p:nvPr/>
          </p:nvSpPr>
          <p:spPr bwMode="auto">
            <a:xfrm>
              <a:off x="6575425" y="4891650"/>
              <a:ext cx="8505" cy="5669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 name="Freeform 6"/>
            <p:cNvSpPr>
              <a:spLocks/>
            </p:cNvSpPr>
            <p:nvPr/>
          </p:nvSpPr>
          <p:spPr bwMode="auto">
            <a:xfrm>
              <a:off x="6606610" y="4891650"/>
              <a:ext cx="38272" cy="56699"/>
            </a:xfrm>
            <a:custGeom>
              <a:avLst/>
              <a:gdLst>
                <a:gd name="T0" fmla="*/ 0 w 27"/>
                <a:gd name="T1" fmla="*/ 0 h 40"/>
                <a:gd name="T2" fmla="*/ 6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 name="Freeform 7"/>
            <p:cNvSpPr>
              <a:spLocks/>
            </p:cNvSpPr>
            <p:nvPr/>
          </p:nvSpPr>
          <p:spPr bwMode="auto">
            <a:xfrm>
              <a:off x="6663309" y="4891650"/>
              <a:ext cx="32603" cy="56699"/>
            </a:xfrm>
            <a:custGeom>
              <a:avLst/>
              <a:gdLst>
                <a:gd name="T0" fmla="*/ 9 w 23"/>
                <a:gd name="T1" fmla="*/ 5 h 40"/>
                <a:gd name="T2" fmla="*/ 0 w 23"/>
                <a:gd name="T3" fmla="*/ 5 h 40"/>
                <a:gd name="T4" fmla="*/ 0 w 23"/>
                <a:gd name="T5" fmla="*/ 0 h 40"/>
                <a:gd name="T6" fmla="*/ 23 w 23"/>
                <a:gd name="T7" fmla="*/ 0 h 40"/>
                <a:gd name="T8" fmla="*/ 23 w 23"/>
                <a:gd name="T9" fmla="*/ 5 h 40"/>
                <a:gd name="T10" fmla="*/ 15 w 23"/>
                <a:gd name="T11" fmla="*/ 5 h 40"/>
                <a:gd name="T12" fmla="*/ 15 w 23"/>
                <a:gd name="T13" fmla="*/ 40 h 40"/>
                <a:gd name="T14" fmla="*/ 9 w 23"/>
                <a:gd name="T15" fmla="*/ 40 h 40"/>
                <a:gd name="T16" fmla="*/ 9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9" y="5"/>
                  </a:moveTo>
                  <a:lnTo>
                    <a:pt x="0" y="5"/>
                  </a:lnTo>
                  <a:lnTo>
                    <a:pt x="0" y="0"/>
                  </a:lnTo>
                  <a:lnTo>
                    <a:pt x="23" y="0"/>
                  </a:lnTo>
                  <a:lnTo>
                    <a:pt x="23" y="5"/>
                  </a:lnTo>
                  <a:lnTo>
                    <a:pt x="15" y="5"/>
                  </a:lnTo>
                  <a:lnTo>
                    <a:pt x="15" y="40"/>
                  </a:lnTo>
                  <a:lnTo>
                    <a:pt x="9" y="40"/>
                  </a:lnTo>
                  <a:lnTo>
                    <a:pt x="9" y="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0" name="Freeform 8"/>
            <p:cNvSpPr>
              <a:spLocks/>
            </p:cNvSpPr>
            <p:nvPr/>
          </p:nvSpPr>
          <p:spPr bwMode="auto">
            <a:xfrm>
              <a:off x="6715755" y="4891650"/>
              <a:ext cx="26933" cy="56699"/>
            </a:xfrm>
            <a:custGeom>
              <a:avLst/>
              <a:gdLst>
                <a:gd name="T0" fmla="*/ 0 w 19"/>
                <a:gd name="T1" fmla="*/ 0 h 40"/>
                <a:gd name="T2" fmla="*/ 19 w 19"/>
                <a:gd name="T3" fmla="*/ 0 h 40"/>
                <a:gd name="T4" fmla="*/ 19 w 19"/>
                <a:gd name="T5" fmla="*/ 5 h 40"/>
                <a:gd name="T6" fmla="*/ 5 w 19"/>
                <a:gd name="T7" fmla="*/ 5 h 40"/>
                <a:gd name="T8" fmla="*/ 5 w 19"/>
                <a:gd name="T9" fmla="*/ 18 h 40"/>
                <a:gd name="T10" fmla="*/ 17 w 19"/>
                <a:gd name="T11" fmla="*/ 18 h 40"/>
                <a:gd name="T12" fmla="*/ 17 w 19"/>
                <a:gd name="T13" fmla="*/ 22 h 40"/>
                <a:gd name="T14" fmla="*/ 5 w 19"/>
                <a:gd name="T15" fmla="*/ 22 h 40"/>
                <a:gd name="T16" fmla="*/ 5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5" y="5"/>
                  </a:lnTo>
                  <a:lnTo>
                    <a:pt x="5" y="18"/>
                  </a:lnTo>
                  <a:lnTo>
                    <a:pt x="17" y="18"/>
                  </a:lnTo>
                  <a:lnTo>
                    <a:pt x="17" y="22"/>
                  </a:lnTo>
                  <a:lnTo>
                    <a:pt x="5" y="22"/>
                  </a:lnTo>
                  <a:lnTo>
                    <a:pt x="5" y="35"/>
                  </a:lnTo>
                  <a:lnTo>
                    <a:pt x="19" y="35"/>
                  </a:lnTo>
                  <a:lnTo>
                    <a:pt x="19"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1" name="Freeform 9"/>
            <p:cNvSpPr>
              <a:spLocks noEditPoints="1"/>
            </p:cNvSpPr>
            <p:nvPr/>
          </p:nvSpPr>
          <p:spPr bwMode="auto">
            <a:xfrm>
              <a:off x="6765368" y="4891650"/>
              <a:ext cx="32603" cy="56699"/>
            </a:xfrm>
            <a:custGeom>
              <a:avLst/>
              <a:gdLst>
                <a:gd name="T0" fmla="*/ 0 w 16"/>
                <a:gd name="T1" fmla="*/ 0 h 27"/>
                <a:gd name="T2" fmla="*/ 7 w 16"/>
                <a:gd name="T3" fmla="*/ 0 h 27"/>
                <a:gd name="T4" fmla="*/ 12 w 16"/>
                <a:gd name="T5" fmla="*/ 2 h 27"/>
                <a:gd name="T6" fmla="*/ 14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9" y="0"/>
                    <a:pt x="11" y="1"/>
                    <a:pt x="12" y="2"/>
                  </a:cubicBezTo>
                  <a:cubicBezTo>
                    <a:pt x="14" y="3"/>
                    <a:pt x="14" y="5"/>
                    <a:pt x="14" y="7"/>
                  </a:cubicBezTo>
                  <a:cubicBezTo>
                    <a:pt x="14" y="10"/>
                    <a:pt x="13" y="13"/>
                    <a:pt x="9" y="14"/>
                  </a:cubicBezTo>
                  <a:cubicBezTo>
                    <a:pt x="9" y="14"/>
                    <a:pt x="9" y="14"/>
                    <a:pt x="9" y="14"/>
                  </a:cubicBezTo>
                  <a:cubicBezTo>
                    <a:pt x="11" y="14"/>
                    <a:pt x="11"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9" y="12"/>
                    <a:pt x="11" y="10"/>
                    <a:pt x="11" y="7"/>
                  </a:cubicBezTo>
                  <a:cubicBezTo>
                    <a:pt x="11" y="4"/>
                    <a:pt x="9" y="3"/>
                    <a:pt x="6" y="3"/>
                  </a:cubicBezTo>
                  <a:cubicBezTo>
                    <a:pt x="3" y="3"/>
                    <a:pt x="3" y="3"/>
                    <a:pt x="3" y="3"/>
                  </a:cubicBezTo>
                  <a:lnTo>
                    <a:pt x="3" y="1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2" name="Freeform 10"/>
            <p:cNvSpPr>
              <a:spLocks/>
            </p:cNvSpPr>
            <p:nvPr/>
          </p:nvSpPr>
          <p:spPr bwMode="auto">
            <a:xfrm>
              <a:off x="6814979" y="4891650"/>
              <a:ext cx="39690" cy="58116"/>
            </a:xfrm>
            <a:custGeom>
              <a:avLst/>
              <a:gdLst>
                <a:gd name="T0" fmla="*/ 19 w 19"/>
                <a:gd name="T1" fmla="*/ 26 h 28"/>
                <a:gd name="T2" fmla="*/ 12 w 19"/>
                <a:gd name="T3" fmla="*/ 28 h 28"/>
                <a:gd name="T4" fmla="*/ 0 w 19"/>
                <a:gd name="T5" fmla="*/ 14 h 28"/>
                <a:gd name="T6" fmla="*/ 12 w 19"/>
                <a:gd name="T7" fmla="*/ 0 h 28"/>
                <a:gd name="T8" fmla="*/ 19 w 19"/>
                <a:gd name="T9" fmla="*/ 1 h 28"/>
                <a:gd name="T10" fmla="*/ 19 w 19"/>
                <a:gd name="T11" fmla="*/ 4 h 28"/>
                <a:gd name="T12" fmla="*/ 12 w 19"/>
                <a:gd name="T13" fmla="*/ 3 h 28"/>
                <a:gd name="T14" fmla="*/ 4 w 19"/>
                <a:gd name="T15" fmla="*/ 13 h 28"/>
                <a:gd name="T16" fmla="*/ 12 w 19"/>
                <a:gd name="T17" fmla="*/ 25 h 28"/>
                <a:gd name="T18" fmla="*/ 16 w 19"/>
                <a:gd name="T19" fmla="*/ 24 h 28"/>
                <a:gd name="T20" fmla="*/ 16 w 19"/>
                <a:gd name="T21" fmla="*/ 15 h 28"/>
                <a:gd name="T22" fmla="*/ 11 w 19"/>
                <a:gd name="T23" fmla="*/ 15 h 28"/>
                <a:gd name="T24" fmla="*/ 11 w 19"/>
                <a:gd name="T25" fmla="*/ 12 h 28"/>
                <a:gd name="T26" fmla="*/ 19 w 19"/>
                <a:gd name="T27" fmla="*/ 12 h 28"/>
                <a:gd name="T28" fmla="*/ 19 w 19"/>
                <a:gd name="T29"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8">
                  <a:moveTo>
                    <a:pt x="19" y="26"/>
                  </a:moveTo>
                  <a:cubicBezTo>
                    <a:pt x="18" y="27"/>
                    <a:pt x="15" y="28"/>
                    <a:pt x="12" y="28"/>
                  </a:cubicBezTo>
                  <a:cubicBezTo>
                    <a:pt x="4" y="28"/>
                    <a:pt x="0" y="21"/>
                    <a:pt x="0" y="14"/>
                  </a:cubicBezTo>
                  <a:cubicBezTo>
                    <a:pt x="0" y="5"/>
                    <a:pt x="5" y="0"/>
                    <a:pt x="12" y="0"/>
                  </a:cubicBezTo>
                  <a:cubicBezTo>
                    <a:pt x="15" y="0"/>
                    <a:pt x="17" y="0"/>
                    <a:pt x="19" y="1"/>
                  </a:cubicBezTo>
                  <a:cubicBezTo>
                    <a:pt x="19" y="4"/>
                    <a:pt x="19" y="4"/>
                    <a:pt x="19" y="4"/>
                  </a:cubicBezTo>
                  <a:cubicBezTo>
                    <a:pt x="16" y="3"/>
                    <a:pt x="14" y="3"/>
                    <a:pt x="12" y="3"/>
                  </a:cubicBezTo>
                  <a:cubicBezTo>
                    <a:pt x="8" y="3"/>
                    <a:pt x="4" y="6"/>
                    <a:pt x="4" y="13"/>
                  </a:cubicBezTo>
                  <a:cubicBezTo>
                    <a:pt x="4" y="20"/>
                    <a:pt x="7" y="25"/>
                    <a:pt x="12" y="25"/>
                  </a:cubicBezTo>
                  <a:cubicBezTo>
                    <a:pt x="14" y="25"/>
                    <a:pt x="15" y="24"/>
                    <a:pt x="16" y="24"/>
                  </a:cubicBezTo>
                  <a:cubicBezTo>
                    <a:pt x="16" y="15"/>
                    <a:pt x="16" y="15"/>
                    <a:pt x="16" y="15"/>
                  </a:cubicBezTo>
                  <a:cubicBezTo>
                    <a:pt x="11" y="15"/>
                    <a:pt x="11" y="15"/>
                    <a:pt x="11" y="15"/>
                  </a:cubicBezTo>
                  <a:cubicBezTo>
                    <a:pt x="11" y="12"/>
                    <a:pt x="11" y="12"/>
                    <a:pt x="11" y="12"/>
                  </a:cubicBezTo>
                  <a:cubicBezTo>
                    <a:pt x="19" y="12"/>
                    <a:pt x="19" y="12"/>
                    <a:pt x="19" y="12"/>
                  </a:cubicBezTo>
                  <a:lnTo>
                    <a:pt x="19"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3" name="Freeform 11"/>
            <p:cNvSpPr>
              <a:spLocks noEditPoints="1"/>
            </p:cNvSpPr>
            <p:nvPr/>
          </p:nvSpPr>
          <p:spPr bwMode="auto">
            <a:xfrm>
              <a:off x="6875931" y="4891650"/>
              <a:ext cx="41107" cy="58116"/>
            </a:xfrm>
            <a:custGeom>
              <a:avLst/>
              <a:gdLst>
                <a:gd name="T0" fmla="*/ 11 w 20"/>
                <a:gd name="T1" fmla="*/ 0 h 28"/>
                <a:gd name="T2" fmla="*/ 20 w 20"/>
                <a:gd name="T3" fmla="*/ 13 h 28"/>
                <a:gd name="T4" fmla="*/ 10 w 20"/>
                <a:gd name="T5" fmla="*/ 28 h 28"/>
                <a:gd name="T6" fmla="*/ 0 w 20"/>
                <a:gd name="T7" fmla="*/ 14 h 28"/>
                <a:gd name="T8" fmla="*/ 11 w 20"/>
                <a:gd name="T9" fmla="*/ 0 h 28"/>
                <a:gd name="T10" fmla="*/ 10 w 20"/>
                <a:gd name="T11" fmla="*/ 25 h 28"/>
                <a:gd name="T12" fmla="*/ 17 w 20"/>
                <a:gd name="T13" fmla="*/ 13 h 28"/>
                <a:gd name="T14" fmla="*/ 11 w 20"/>
                <a:gd name="T15" fmla="*/ 3 h 28"/>
                <a:gd name="T16" fmla="*/ 4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1" y="0"/>
                  </a:moveTo>
                  <a:cubicBezTo>
                    <a:pt x="17" y="0"/>
                    <a:pt x="20" y="5"/>
                    <a:pt x="20" y="13"/>
                  </a:cubicBezTo>
                  <a:cubicBezTo>
                    <a:pt x="20" y="23"/>
                    <a:pt x="17" y="28"/>
                    <a:pt x="10" y="28"/>
                  </a:cubicBezTo>
                  <a:cubicBezTo>
                    <a:pt x="4" y="28"/>
                    <a:pt x="0" y="22"/>
                    <a:pt x="0" y="14"/>
                  </a:cubicBezTo>
                  <a:cubicBezTo>
                    <a:pt x="0" y="5"/>
                    <a:pt x="4" y="0"/>
                    <a:pt x="11" y="0"/>
                  </a:cubicBezTo>
                  <a:close/>
                  <a:moveTo>
                    <a:pt x="10" y="25"/>
                  </a:moveTo>
                  <a:cubicBezTo>
                    <a:pt x="14" y="25"/>
                    <a:pt x="17" y="22"/>
                    <a:pt x="17" y="13"/>
                  </a:cubicBezTo>
                  <a:cubicBezTo>
                    <a:pt x="17" y="8"/>
                    <a:pt x="15" y="3"/>
                    <a:pt x="11" y="3"/>
                  </a:cubicBezTo>
                  <a:cubicBezTo>
                    <a:pt x="7" y="3"/>
                    <a:pt x="4" y="6"/>
                    <a:pt x="4" y="14"/>
                  </a:cubicBezTo>
                  <a:cubicBezTo>
                    <a:pt x="4" y="19"/>
                    <a:pt x="6" y="25"/>
                    <a:pt x="10" y="25"/>
                  </a:cubicBez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4" name="Freeform 12"/>
            <p:cNvSpPr>
              <a:spLocks/>
            </p:cNvSpPr>
            <p:nvPr/>
          </p:nvSpPr>
          <p:spPr bwMode="auto">
            <a:xfrm>
              <a:off x="6931213" y="4891650"/>
              <a:ext cx="43942" cy="56699"/>
            </a:xfrm>
            <a:custGeom>
              <a:avLst/>
              <a:gdLst>
                <a:gd name="T0" fmla="*/ 0 w 31"/>
                <a:gd name="T1" fmla="*/ 0 h 40"/>
                <a:gd name="T2" fmla="*/ 6 w 31"/>
                <a:gd name="T3" fmla="*/ 0 h 40"/>
                <a:gd name="T4" fmla="*/ 15 w 31"/>
                <a:gd name="T5" fmla="*/ 33 h 40"/>
                <a:gd name="T6" fmla="*/ 16 w 31"/>
                <a:gd name="T7" fmla="*/ 33 h 40"/>
                <a:gd name="T8" fmla="*/ 25 w 31"/>
                <a:gd name="T9" fmla="*/ 0 h 40"/>
                <a:gd name="T10" fmla="*/ 31 w 31"/>
                <a:gd name="T11" fmla="*/ 0 h 40"/>
                <a:gd name="T12" fmla="*/ 18 w 31"/>
                <a:gd name="T13" fmla="*/ 40 h 40"/>
                <a:gd name="T14" fmla="*/ 13 w 31"/>
                <a:gd name="T15" fmla="*/ 40 h 40"/>
                <a:gd name="T16" fmla="*/ 0 w 31"/>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40">
                  <a:moveTo>
                    <a:pt x="0" y="0"/>
                  </a:moveTo>
                  <a:lnTo>
                    <a:pt x="6" y="0"/>
                  </a:lnTo>
                  <a:lnTo>
                    <a:pt x="15" y="33"/>
                  </a:lnTo>
                  <a:lnTo>
                    <a:pt x="16" y="33"/>
                  </a:lnTo>
                  <a:lnTo>
                    <a:pt x="25" y="0"/>
                  </a:lnTo>
                  <a:lnTo>
                    <a:pt x="31" y="0"/>
                  </a:lnTo>
                  <a:lnTo>
                    <a:pt x="18" y="40"/>
                  </a:lnTo>
                  <a:lnTo>
                    <a:pt x="13"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5" name="Freeform 13"/>
            <p:cNvSpPr>
              <a:spLocks/>
            </p:cNvSpPr>
            <p:nvPr/>
          </p:nvSpPr>
          <p:spPr bwMode="auto">
            <a:xfrm>
              <a:off x="6992165" y="4891650"/>
              <a:ext cx="28350" cy="56699"/>
            </a:xfrm>
            <a:custGeom>
              <a:avLst/>
              <a:gdLst>
                <a:gd name="T0" fmla="*/ 0 w 20"/>
                <a:gd name="T1" fmla="*/ 0 h 40"/>
                <a:gd name="T2" fmla="*/ 19 w 20"/>
                <a:gd name="T3" fmla="*/ 0 h 40"/>
                <a:gd name="T4" fmla="*/ 19 w 20"/>
                <a:gd name="T5" fmla="*/ 5 h 40"/>
                <a:gd name="T6" fmla="*/ 5 w 20"/>
                <a:gd name="T7" fmla="*/ 5 h 40"/>
                <a:gd name="T8" fmla="*/ 5 w 20"/>
                <a:gd name="T9" fmla="*/ 18 h 40"/>
                <a:gd name="T10" fmla="*/ 19 w 20"/>
                <a:gd name="T11" fmla="*/ 18 h 40"/>
                <a:gd name="T12" fmla="*/ 19 w 20"/>
                <a:gd name="T13" fmla="*/ 22 h 40"/>
                <a:gd name="T14" fmla="*/ 5 w 20"/>
                <a:gd name="T15" fmla="*/ 22 h 40"/>
                <a:gd name="T16" fmla="*/ 5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5" y="5"/>
                  </a:lnTo>
                  <a:lnTo>
                    <a:pt x="5" y="18"/>
                  </a:lnTo>
                  <a:lnTo>
                    <a:pt x="19" y="18"/>
                  </a:lnTo>
                  <a:lnTo>
                    <a:pt x="19" y="22"/>
                  </a:lnTo>
                  <a:lnTo>
                    <a:pt x="5" y="22"/>
                  </a:lnTo>
                  <a:lnTo>
                    <a:pt x="5" y="35"/>
                  </a:lnTo>
                  <a:lnTo>
                    <a:pt x="20" y="35"/>
                  </a:lnTo>
                  <a:lnTo>
                    <a:pt x="20"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 name="Freeform 14"/>
            <p:cNvSpPr>
              <a:spLocks noEditPoints="1"/>
            </p:cNvSpPr>
            <p:nvPr/>
          </p:nvSpPr>
          <p:spPr bwMode="auto">
            <a:xfrm>
              <a:off x="7041776" y="4891650"/>
              <a:ext cx="32603" cy="56699"/>
            </a:xfrm>
            <a:custGeom>
              <a:avLst/>
              <a:gdLst>
                <a:gd name="T0" fmla="*/ 0 w 16"/>
                <a:gd name="T1" fmla="*/ 0 h 27"/>
                <a:gd name="T2" fmla="*/ 7 w 16"/>
                <a:gd name="T3" fmla="*/ 0 h 27"/>
                <a:gd name="T4" fmla="*/ 13 w 16"/>
                <a:gd name="T5" fmla="*/ 2 h 27"/>
                <a:gd name="T6" fmla="*/ 15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10" y="0"/>
                    <a:pt x="11" y="1"/>
                    <a:pt x="13" y="2"/>
                  </a:cubicBezTo>
                  <a:cubicBezTo>
                    <a:pt x="14" y="3"/>
                    <a:pt x="15" y="5"/>
                    <a:pt x="15" y="7"/>
                  </a:cubicBezTo>
                  <a:cubicBezTo>
                    <a:pt x="15" y="10"/>
                    <a:pt x="13" y="13"/>
                    <a:pt x="9" y="14"/>
                  </a:cubicBezTo>
                  <a:cubicBezTo>
                    <a:pt x="9" y="14"/>
                    <a:pt x="9" y="14"/>
                    <a:pt x="9" y="14"/>
                  </a:cubicBezTo>
                  <a:cubicBezTo>
                    <a:pt x="11" y="14"/>
                    <a:pt x="12"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10" y="12"/>
                    <a:pt x="11" y="10"/>
                    <a:pt x="11" y="7"/>
                  </a:cubicBezTo>
                  <a:cubicBezTo>
                    <a:pt x="11" y="4"/>
                    <a:pt x="9" y="3"/>
                    <a:pt x="6" y="3"/>
                  </a:cubicBezTo>
                  <a:cubicBezTo>
                    <a:pt x="3" y="3"/>
                    <a:pt x="3" y="3"/>
                    <a:pt x="3" y="3"/>
                  </a:cubicBezTo>
                  <a:lnTo>
                    <a:pt x="3" y="1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7" name="Freeform 15"/>
            <p:cNvSpPr>
              <a:spLocks/>
            </p:cNvSpPr>
            <p:nvPr/>
          </p:nvSpPr>
          <p:spPr bwMode="auto">
            <a:xfrm>
              <a:off x="7092806" y="4891650"/>
              <a:ext cx="38272" cy="56699"/>
            </a:xfrm>
            <a:custGeom>
              <a:avLst/>
              <a:gdLst>
                <a:gd name="T0" fmla="*/ 0 w 27"/>
                <a:gd name="T1" fmla="*/ 0 h 40"/>
                <a:gd name="T2" fmla="*/ 8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8"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8" name="Freeform 16"/>
            <p:cNvSpPr>
              <a:spLocks/>
            </p:cNvSpPr>
            <p:nvPr/>
          </p:nvSpPr>
          <p:spPr bwMode="auto">
            <a:xfrm>
              <a:off x="7155175" y="4891650"/>
              <a:ext cx="51029" cy="56699"/>
            </a:xfrm>
            <a:custGeom>
              <a:avLst/>
              <a:gdLst>
                <a:gd name="T0" fmla="*/ 0 w 36"/>
                <a:gd name="T1" fmla="*/ 0 h 40"/>
                <a:gd name="T2" fmla="*/ 8 w 36"/>
                <a:gd name="T3" fmla="*/ 0 h 40"/>
                <a:gd name="T4" fmla="*/ 18 w 36"/>
                <a:gd name="T5" fmla="*/ 33 h 40"/>
                <a:gd name="T6" fmla="*/ 18 w 36"/>
                <a:gd name="T7" fmla="*/ 33 h 40"/>
                <a:gd name="T8" fmla="*/ 28 w 36"/>
                <a:gd name="T9" fmla="*/ 0 h 40"/>
                <a:gd name="T10" fmla="*/ 36 w 36"/>
                <a:gd name="T11" fmla="*/ 0 h 40"/>
                <a:gd name="T12" fmla="*/ 36 w 36"/>
                <a:gd name="T13" fmla="*/ 40 h 40"/>
                <a:gd name="T14" fmla="*/ 31 w 36"/>
                <a:gd name="T15" fmla="*/ 40 h 40"/>
                <a:gd name="T16" fmla="*/ 31 w 36"/>
                <a:gd name="T17" fmla="*/ 6 h 40"/>
                <a:gd name="T18" fmla="*/ 31 w 36"/>
                <a:gd name="T19" fmla="*/ 6 h 40"/>
                <a:gd name="T20" fmla="*/ 20 w 36"/>
                <a:gd name="T21" fmla="*/ 40 h 40"/>
                <a:gd name="T22" fmla="*/ 15 w 36"/>
                <a:gd name="T23" fmla="*/ 40 h 40"/>
                <a:gd name="T24" fmla="*/ 5 w 36"/>
                <a:gd name="T25" fmla="*/ 6 h 40"/>
                <a:gd name="T26" fmla="*/ 5 w 36"/>
                <a:gd name="T27" fmla="*/ 6 h 40"/>
                <a:gd name="T28" fmla="*/ 5 w 36"/>
                <a:gd name="T29" fmla="*/ 40 h 40"/>
                <a:gd name="T30" fmla="*/ 0 w 36"/>
                <a:gd name="T31" fmla="*/ 40 h 40"/>
                <a:gd name="T32" fmla="*/ 0 w 36"/>
                <a:gd name="T3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40">
                  <a:moveTo>
                    <a:pt x="0" y="0"/>
                  </a:moveTo>
                  <a:lnTo>
                    <a:pt x="8" y="0"/>
                  </a:lnTo>
                  <a:lnTo>
                    <a:pt x="18" y="33"/>
                  </a:lnTo>
                  <a:lnTo>
                    <a:pt x="18" y="33"/>
                  </a:lnTo>
                  <a:lnTo>
                    <a:pt x="28" y="0"/>
                  </a:lnTo>
                  <a:lnTo>
                    <a:pt x="36" y="0"/>
                  </a:lnTo>
                  <a:lnTo>
                    <a:pt x="36" y="40"/>
                  </a:lnTo>
                  <a:lnTo>
                    <a:pt x="31" y="40"/>
                  </a:lnTo>
                  <a:lnTo>
                    <a:pt x="31" y="6"/>
                  </a:lnTo>
                  <a:lnTo>
                    <a:pt x="31" y="6"/>
                  </a:lnTo>
                  <a:lnTo>
                    <a:pt x="20" y="40"/>
                  </a:lnTo>
                  <a:lnTo>
                    <a:pt x="15" y="40"/>
                  </a:lnTo>
                  <a:lnTo>
                    <a:pt x="5" y="6"/>
                  </a:lnTo>
                  <a:lnTo>
                    <a:pt x="5" y="6"/>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9" name="Freeform 17"/>
            <p:cNvSpPr>
              <a:spLocks/>
            </p:cNvSpPr>
            <p:nvPr/>
          </p:nvSpPr>
          <p:spPr bwMode="auto">
            <a:xfrm>
              <a:off x="7228884" y="4891650"/>
              <a:ext cx="28350" cy="56699"/>
            </a:xfrm>
            <a:custGeom>
              <a:avLst/>
              <a:gdLst>
                <a:gd name="T0" fmla="*/ 0 w 20"/>
                <a:gd name="T1" fmla="*/ 0 h 40"/>
                <a:gd name="T2" fmla="*/ 19 w 20"/>
                <a:gd name="T3" fmla="*/ 0 h 40"/>
                <a:gd name="T4" fmla="*/ 19 w 20"/>
                <a:gd name="T5" fmla="*/ 5 h 40"/>
                <a:gd name="T6" fmla="*/ 6 w 20"/>
                <a:gd name="T7" fmla="*/ 5 h 40"/>
                <a:gd name="T8" fmla="*/ 6 w 20"/>
                <a:gd name="T9" fmla="*/ 18 h 40"/>
                <a:gd name="T10" fmla="*/ 19 w 20"/>
                <a:gd name="T11" fmla="*/ 18 h 40"/>
                <a:gd name="T12" fmla="*/ 19 w 20"/>
                <a:gd name="T13" fmla="*/ 22 h 40"/>
                <a:gd name="T14" fmla="*/ 6 w 20"/>
                <a:gd name="T15" fmla="*/ 22 h 40"/>
                <a:gd name="T16" fmla="*/ 6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6" y="5"/>
                  </a:lnTo>
                  <a:lnTo>
                    <a:pt x="6" y="18"/>
                  </a:lnTo>
                  <a:lnTo>
                    <a:pt x="19" y="18"/>
                  </a:lnTo>
                  <a:lnTo>
                    <a:pt x="19" y="22"/>
                  </a:lnTo>
                  <a:lnTo>
                    <a:pt x="6" y="22"/>
                  </a:lnTo>
                  <a:lnTo>
                    <a:pt x="6" y="35"/>
                  </a:lnTo>
                  <a:lnTo>
                    <a:pt x="20" y="35"/>
                  </a:lnTo>
                  <a:lnTo>
                    <a:pt x="20"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0" name="Freeform 18"/>
            <p:cNvSpPr>
              <a:spLocks/>
            </p:cNvSpPr>
            <p:nvPr/>
          </p:nvSpPr>
          <p:spPr bwMode="auto">
            <a:xfrm>
              <a:off x="7278497" y="4891650"/>
              <a:ext cx="36855" cy="56699"/>
            </a:xfrm>
            <a:custGeom>
              <a:avLst/>
              <a:gdLst>
                <a:gd name="T0" fmla="*/ 0 w 26"/>
                <a:gd name="T1" fmla="*/ 0 h 40"/>
                <a:gd name="T2" fmla="*/ 6 w 26"/>
                <a:gd name="T3" fmla="*/ 0 h 40"/>
                <a:gd name="T4" fmla="*/ 20 w 26"/>
                <a:gd name="T5" fmla="*/ 34 h 40"/>
                <a:gd name="T6" fmla="*/ 20 w 26"/>
                <a:gd name="T7" fmla="*/ 34 h 40"/>
                <a:gd name="T8" fmla="*/ 20 w 26"/>
                <a:gd name="T9" fmla="*/ 0 h 40"/>
                <a:gd name="T10" fmla="*/ 26 w 26"/>
                <a:gd name="T11" fmla="*/ 0 h 40"/>
                <a:gd name="T12" fmla="*/ 26 w 26"/>
                <a:gd name="T13" fmla="*/ 40 h 40"/>
                <a:gd name="T14" fmla="*/ 19 w 26"/>
                <a:gd name="T15" fmla="*/ 40 h 40"/>
                <a:gd name="T16" fmla="*/ 4 w 26"/>
                <a:gd name="T17" fmla="*/ 8 h 40"/>
                <a:gd name="T18" fmla="*/ 4 w 26"/>
                <a:gd name="T19" fmla="*/ 8 h 40"/>
                <a:gd name="T20" fmla="*/ 4 w 26"/>
                <a:gd name="T21" fmla="*/ 40 h 40"/>
                <a:gd name="T22" fmla="*/ 0 w 26"/>
                <a:gd name="T23" fmla="*/ 40 h 40"/>
                <a:gd name="T24" fmla="*/ 0 w 26"/>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40">
                  <a:moveTo>
                    <a:pt x="0" y="0"/>
                  </a:moveTo>
                  <a:lnTo>
                    <a:pt x="6" y="0"/>
                  </a:lnTo>
                  <a:lnTo>
                    <a:pt x="20" y="34"/>
                  </a:lnTo>
                  <a:lnTo>
                    <a:pt x="20" y="34"/>
                  </a:lnTo>
                  <a:lnTo>
                    <a:pt x="20" y="0"/>
                  </a:lnTo>
                  <a:lnTo>
                    <a:pt x="26" y="0"/>
                  </a:lnTo>
                  <a:lnTo>
                    <a:pt x="26" y="40"/>
                  </a:lnTo>
                  <a:lnTo>
                    <a:pt x="19" y="40"/>
                  </a:lnTo>
                  <a:lnTo>
                    <a:pt x="4" y="8"/>
                  </a:lnTo>
                  <a:lnTo>
                    <a:pt x="4" y="8"/>
                  </a:lnTo>
                  <a:lnTo>
                    <a:pt x="4"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1" name="Freeform 19"/>
            <p:cNvSpPr>
              <a:spLocks/>
            </p:cNvSpPr>
            <p:nvPr/>
          </p:nvSpPr>
          <p:spPr bwMode="auto">
            <a:xfrm>
              <a:off x="7335196" y="4891650"/>
              <a:ext cx="32603" cy="56699"/>
            </a:xfrm>
            <a:custGeom>
              <a:avLst/>
              <a:gdLst>
                <a:gd name="T0" fmla="*/ 8 w 23"/>
                <a:gd name="T1" fmla="*/ 5 h 40"/>
                <a:gd name="T2" fmla="*/ 0 w 23"/>
                <a:gd name="T3" fmla="*/ 5 h 40"/>
                <a:gd name="T4" fmla="*/ 0 w 23"/>
                <a:gd name="T5" fmla="*/ 0 h 40"/>
                <a:gd name="T6" fmla="*/ 23 w 23"/>
                <a:gd name="T7" fmla="*/ 0 h 40"/>
                <a:gd name="T8" fmla="*/ 23 w 23"/>
                <a:gd name="T9" fmla="*/ 5 h 40"/>
                <a:gd name="T10" fmla="*/ 13 w 23"/>
                <a:gd name="T11" fmla="*/ 5 h 40"/>
                <a:gd name="T12" fmla="*/ 13 w 23"/>
                <a:gd name="T13" fmla="*/ 40 h 40"/>
                <a:gd name="T14" fmla="*/ 8 w 23"/>
                <a:gd name="T15" fmla="*/ 40 h 40"/>
                <a:gd name="T16" fmla="*/ 8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8" y="5"/>
                  </a:moveTo>
                  <a:lnTo>
                    <a:pt x="0" y="5"/>
                  </a:lnTo>
                  <a:lnTo>
                    <a:pt x="0" y="0"/>
                  </a:lnTo>
                  <a:lnTo>
                    <a:pt x="23" y="0"/>
                  </a:lnTo>
                  <a:lnTo>
                    <a:pt x="23" y="5"/>
                  </a:lnTo>
                  <a:lnTo>
                    <a:pt x="13" y="5"/>
                  </a:lnTo>
                  <a:lnTo>
                    <a:pt x="13" y="40"/>
                  </a:lnTo>
                  <a:lnTo>
                    <a:pt x="8" y="40"/>
                  </a:lnTo>
                  <a:lnTo>
                    <a:pt x="8" y="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2" name="Freeform 20"/>
            <p:cNvSpPr>
              <a:spLocks noEditPoints="1"/>
            </p:cNvSpPr>
            <p:nvPr/>
          </p:nvSpPr>
          <p:spPr bwMode="auto">
            <a:xfrm>
              <a:off x="7376302" y="4891650"/>
              <a:ext cx="45359" cy="56699"/>
            </a:xfrm>
            <a:custGeom>
              <a:avLst/>
              <a:gdLst>
                <a:gd name="T0" fmla="*/ 19 w 32"/>
                <a:gd name="T1" fmla="*/ 0 h 40"/>
                <a:gd name="T2" fmla="*/ 32 w 32"/>
                <a:gd name="T3" fmla="*/ 40 h 40"/>
                <a:gd name="T4" fmla="*/ 28 w 32"/>
                <a:gd name="T5" fmla="*/ 40 h 40"/>
                <a:gd name="T6" fmla="*/ 23 w 32"/>
                <a:gd name="T7" fmla="*/ 30 h 40"/>
                <a:gd name="T8" fmla="*/ 9 w 32"/>
                <a:gd name="T9" fmla="*/ 30 h 40"/>
                <a:gd name="T10" fmla="*/ 6 w 32"/>
                <a:gd name="T11" fmla="*/ 40 h 40"/>
                <a:gd name="T12" fmla="*/ 0 w 32"/>
                <a:gd name="T13" fmla="*/ 40 h 40"/>
                <a:gd name="T14" fmla="*/ 13 w 32"/>
                <a:gd name="T15" fmla="*/ 0 h 40"/>
                <a:gd name="T16" fmla="*/ 19 w 32"/>
                <a:gd name="T17" fmla="*/ 0 h 40"/>
                <a:gd name="T18" fmla="*/ 22 w 32"/>
                <a:gd name="T19" fmla="*/ 25 h 40"/>
                <a:gd name="T20" fmla="*/ 16 w 32"/>
                <a:gd name="T21" fmla="*/ 6 h 40"/>
                <a:gd name="T22" fmla="*/ 16 w 32"/>
                <a:gd name="T23" fmla="*/ 6 h 40"/>
                <a:gd name="T24" fmla="*/ 10 w 32"/>
                <a:gd name="T25" fmla="*/ 25 h 40"/>
                <a:gd name="T26" fmla="*/ 22 w 32"/>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40">
                  <a:moveTo>
                    <a:pt x="19" y="0"/>
                  </a:moveTo>
                  <a:lnTo>
                    <a:pt x="32" y="40"/>
                  </a:lnTo>
                  <a:lnTo>
                    <a:pt x="28" y="40"/>
                  </a:lnTo>
                  <a:lnTo>
                    <a:pt x="23" y="30"/>
                  </a:lnTo>
                  <a:lnTo>
                    <a:pt x="9" y="30"/>
                  </a:lnTo>
                  <a:lnTo>
                    <a:pt x="6" y="40"/>
                  </a:lnTo>
                  <a:lnTo>
                    <a:pt x="0" y="40"/>
                  </a:lnTo>
                  <a:lnTo>
                    <a:pt x="13" y="0"/>
                  </a:lnTo>
                  <a:lnTo>
                    <a:pt x="19" y="0"/>
                  </a:lnTo>
                  <a:close/>
                  <a:moveTo>
                    <a:pt x="22" y="25"/>
                  </a:moveTo>
                  <a:lnTo>
                    <a:pt x="16" y="6"/>
                  </a:lnTo>
                  <a:lnTo>
                    <a:pt x="16" y="6"/>
                  </a:lnTo>
                  <a:lnTo>
                    <a:pt x="10" y="25"/>
                  </a:lnTo>
                  <a:lnTo>
                    <a:pt x="22" y="2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3" name="Freeform 21"/>
            <p:cNvSpPr>
              <a:spLocks/>
            </p:cNvSpPr>
            <p:nvPr/>
          </p:nvSpPr>
          <p:spPr bwMode="auto">
            <a:xfrm>
              <a:off x="7440090"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4" name="Freeform 22"/>
            <p:cNvSpPr>
              <a:spLocks noEditPoints="1"/>
            </p:cNvSpPr>
            <p:nvPr/>
          </p:nvSpPr>
          <p:spPr bwMode="auto">
            <a:xfrm>
              <a:off x="7515216" y="4891650"/>
              <a:ext cx="29768" cy="56699"/>
            </a:xfrm>
            <a:custGeom>
              <a:avLst/>
              <a:gdLst>
                <a:gd name="T0" fmla="*/ 0 w 14"/>
                <a:gd name="T1" fmla="*/ 0 h 27"/>
                <a:gd name="T2" fmla="*/ 6 w 14"/>
                <a:gd name="T3" fmla="*/ 0 h 27"/>
                <a:gd name="T4" fmla="*/ 12 w 14"/>
                <a:gd name="T5" fmla="*/ 2 h 27"/>
                <a:gd name="T6" fmla="*/ 14 w 14"/>
                <a:gd name="T7" fmla="*/ 8 h 27"/>
                <a:gd name="T8" fmla="*/ 6 w 14"/>
                <a:gd name="T9" fmla="*/ 16 h 27"/>
                <a:gd name="T10" fmla="*/ 3 w 14"/>
                <a:gd name="T11" fmla="*/ 16 h 27"/>
                <a:gd name="T12" fmla="*/ 3 w 14"/>
                <a:gd name="T13" fmla="*/ 27 h 27"/>
                <a:gd name="T14" fmla="*/ 0 w 14"/>
                <a:gd name="T15" fmla="*/ 27 h 27"/>
                <a:gd name="T16" fmla="*/ 0 w 14"/>
                <a:gd name="T17" fmla="*/ 0 h 27"/>
                <a:gd name="T18" fmla="*/ 3 w 14"/>
                <a:gd name="T19" fmla="*/ 13 h 27"/>
                <a:gd name="T20" fmla="*/ 5 w 14"/>
                <a:gd name="T21" fmla="*/ 13 h 27"/>
                <a:gd name="T22" fmla="*/ 11 w 14"/>
                <a:gd name="T23" fmla="*/ 8 h 27"/>
                <a:gd name="T24" fmla="*/ 5 w 14"/>
                <a:gd name="T25" fmla="*/ 3 h 27"/>
                <a:gd name="T26" fmla="*/ 3 w 14"/>
                <a:gd name="T27" fmla="*/ 3 h 27"/>
                <a:gd name="T28" fmla="*/ 3 w 14"/>
                <a:gd name="T29"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7">
                  <a:moveTo>
                    <a:pt x="0" y="0"/>
                  </a:moveTo>
                  <a:cubicBezTo>
                    <a:pt x="6" y="0"/>
                    <a:pt x="6" y="0"/>
                    <a:pt x="6" y="0"/>
                  </a:cubicBezTo>
                  <a:cubicBezTo>
                    <a:pt x="9" y="0"/>
                    <a:pt x="11" y="1"/>
                    <a:pt x="12" y="2"/>
                  </a:cubicBezTo>
                  <a:cubicBezTo>
                    <a:pt x="14" y="4"/>
                    <a:pt x="14" y="5"/>
                    <a:pt x="14" y="8"/>
                  </a:cubicBezTo>
                  <a:cubicBezTo>
                    <a:pt x="14" y="13"/>
                    <a:pt x="11" y="16"/>
                    <a:pt x="6" y="16"/>
                  </a:cubicBezTo>
                  <a:cubicBezTo>
                    <a:pt x="3" y="16"/>
                    <a:pt x="3" y="16"/>
                    <a:pt x="3" y="16"/>
                  </a:cubicBezTo>
                  <a:cubicBezTo>
                    <a:pt x="3" y="27"/>
                    <a:pt x="3" y="27"/>
                    <a:pt x="3" y="27"/>
                  </a:cubicBezTo>
                  <a:cubicBezTo>
                    <a:pt x="0" y="27"/>
                    <a:pt x="0" y="27"/>
                    <a:pt x="0" y="27"/>
                  </a:cubicBezTo>
                  <a:lnTo>
                    <a:pt x="0" y="0"/>
                  </a:lnTo>
                  <a:close/>
                  <a:moveTo>
                    <a:pt x="3" y="13"/>
                  </a:moveTo>
                  <a:cubicBezTo>
                    <a:pt x="5" y="13"/>
                    <a:pt x="5" y="13"/>
                    <a:pt x="5" y="13"/>
                  </a:cubicBezTo>
                  <a:cubicBezTo>
                    <a:pt x="9" y="13"/>
                    <a:pt x="11" y="11"/>
                    <a:pt x="11" y="8"/>
                  </a:cubicBezTo>
                  <a:cubicBezTo>
                    <a:pt x="11" y="4"/>
                    <a:pt x="9" y="3"/>
                    <a:pt x="5" y="3"/>
                  </a:cubicBezTo>
                  <a:cubicBezTo>
                    <a:pt x="3" y="3"/>
                    <a:pt x="3" y="3"/>
                    <a:pt x="3" y="3"/>
                  </a:cubicBezTo>
                  <a:lnTo>
                    <a:pt x="3" y="13"/>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5" name="Freeform 23"/>
            <p:cNvSpPr>
              <a:spLocks noEditPoints="1"/>
            </p:cNvSpPr>
            <p:nvPr/>
          </p:nvSpPr>
          <p:spPr bwMode="auto">
            <a:xfrm>
              <a:off x="7556323" y="4891650"/>
              <a:ext cx="43942" cy="56699"/>
            </a:xfrm>
            <a:custGeom>
              <a:avLst/>
              <a:gdLst>
                <a:gd name="T0" fmla="*/ 18 w 31"/>
                <a:gd name="T1" fmla="*/ 0 h 40"/>
                <a:gd name="T2" fmla="*/ 31 w 31"/>
                <a:gd name="T3" fmla="*/ 40 h 40"/>
                <a:gd name="T4" fmla="*/ 27 w 31"/>
                <a:gd name="T5" fmla="*/ 40 h 40"/>
                <a:gd name="T6" fmla="*/ 24 w 31"/>
                <a:gd name="T7" fmla="*/ 30 h 40"/>
                <a:gd name="T8" fmla="*/ 8 w 31"/>
                <a:gd name="T9" fmla="*/ 30 h 40"/>
                <a:gd name="T10" fmla="*/ 5 w 31"/>
                <a:gd name="T11" fmla="*/ 40 h 40"/>
                <a:gd name="T12" fmla="*/ 0 w 31"/>
                <a:gd name="T13" fmla="*/ 40 h 40"/>
                <a:gd name="T14" fmla="*/ 14 w 31"/>
                <a:gd name="T15" fmla="*/ 0 h 40"/>
                <a:gd name="T16" fmla="*/ 18 w 31"/>
                <a:gd name="T17" fmla="*/ 0 h 40"/>
                <a:gd name="T18" fmla="*/ 22 w 31"/>
                <a:gd name="T19" fmla="*/ 25 h 40"/>
                <a:gd name="T20" fmla="*/ 15 w 31"/>
                <a:gd name="T21" fmla="*/ 6 h 40"/>
                <a:gd name="T22" fmla="*/ 15 w 31"/>
                <a:gd name="T23" fmla="*/ 6 h 40"/>
                <a:gd name="T24" fmla="*/ 9 w 31"/>
                <a:gd name="T25" fmla="*/ 25 h 40"/>
                <a:gd name="T26" fmla="*/ 22 w 31"/>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40">
                  <a:moveTo>
                    <a:pt x="18" y="0"/>
                  </a:moveTo>
                  <a:lnTo>
                    <a:pt x="31" y="40"/>
                  </a:lnTo>
                  <a:lnTo>
                    <a:pt x="27" y="40"/>
                  </a:lnTo>
                  <a:lnTo>
                    <a:pt x="24" y="30"/>
                  </a:lnTo>
                  <a:lnTo>
                    <a:pt x="8" y="30"/>
                  </a:lnTo>
                  <a:lnTo>
                    <a:pt x="5" y="40"/>
                  </a:lnTo>
                  <a:lnTo>
                    <a:pt x="0" y="40"/>
                  </a:lnTo>
                  <a:lnTo>
                    <a:pt x="14" y="0"/>
                  </a:lnTo>
                  <a:lnTo>
                    <a:pt x="18" y="0"/>
                  </a:lnTo>
                  <a:close/>
                  <a:moveTo>
                    <a:pt x="22" y="25"/>
                  </a:moveTo>
                  <a:lnTo>
                    <a:pt x="15" y="6"/>
                  </a:lnTo>
                  <a:lnTo>
                    <a:pt x="15" y="6"/>
                  </a:lnTo>
                  <a:lnTo>
                    <a:pt x="9" y="25"/>
                  </a:lnTo>
                  <a:lnTo>
                    <a:pt x="22" y="2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6" name="Freeform 24"/>
            <p:cNvSpPr>
              <a:spLocks/>
            </p:cNvSpPr>
            <p:nvPr/>
          </p:nvSpPr>
          <p:spPr bwMode="auto">
            <a:xfrm>
              <a:off x="7618692"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7" name="Freeform 25"/>
            <p:cNvSpPr>
              <a:spLocks/>
            </p:cNvSpPr>
            <p:nvPr/>
          </p:nvSpPr>
          <p:spPr bwMode="auto">
            <a:xfrm>
              <a:off x="7679644" y="4891650"/>
              <a:ext cx="26933" cy="56699"/>
            </a:xfrm>
            <a:custGeom>
              <a:avLst/>
              <a:gdLst>
                <a:gd name="T0" fmla="*/ 0 w 19"/>
                <a:gd name="T1" fmla="*/ 0 h 40"/>
                <a:gd name="T2" fmla="*/ 19 w 19"/>
                <a:gd name="T3" fmla="*/ 0 h 40"/>
                <a:gd name="T4" fmla="*/ 19 w 19"/>
                <a:gd name="T5" fmla="*/ 5 h 40"/>
                <a:gd name="T6" fmla="*/ 6 w 19"/>
                <a:gd name="T7" fmla="*/ 5 h 40"/>
                <a:gd name="T8" fmla="*/ 6 w 19"/>
                <a:gd name="T9" fmla="*/ 18 h 40"/>
                <a:gd name="T10" fmla="*/ 18 w 19"/>
                <a:gd name="T11" fmla="*/ 18 h 40"/>
                <a:gd name="T12" fmla="*/ 18 w 19"/>
                <a:gd name="T13" fmla="*/ 22 h 40"/>
                <a:gd name="T14" fmla="*/ 6 w 19"/>
                <a:gd name="T15" fmla="*/ 22 h 40"/>
                <a:gd name="T16" fmla="*/ 6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6" y="5"/>
                  </a:lnTo>
                  <a:lnTo>
                    <a:pt x="6" y="18"/>
                  </a:lnTo>
                  <a:lnTo>
                    <a:pt x="18" y="18"/>
                  </a:lnTo>
                  <a:lnTo>
                    <a:pt x="18" y="22"/>
                  </a:lnTo>
                  <a:lnTo>
                    <a:pt x="6" y="22"/>
                  </a:lnTo>
                  <a:lnTo>
                    <a:pt x="6" y="35"/>
                  </a:lnTo>
                  <a:lnTo>
                    <a:pt x="19" y="35"/>
                  </a:lnTo>
                  <a:lnTo>
                    <a:pt x="19"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8" name="Freeform 26"/>
            <p:cNvSpPr>
              <a:spLocks/>
            </p:cNvSpPr>
            <p:nvPr/>
          </p:nvSpPr>
          <p:spPr bwMode="auto">
            <a:xfrm>
              <a:off x="7729256"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9" name="Freeform 27"/>
            <p:cNvSpPr>
              <a:spLocks noEditPoints="1"/>
            </p:cNvSpPr>
            <p:nvPr/>
          </p:nvSpPr>
          <p:spPr bwMode="auto">
            <a:xfrm>
              <a:off x="7801547" y="4891650"/>
              <a:ext cx="42524" cy="58116"/>
            </a:xfrm>
            <a:custGeom>
              <a:avLst/>
              <a:gdLst>
                <a:gd name="T0" fmla="*/ 10 w 20"/>
                <a:gd name="T1" fmla="*/ 0 h 28"/>
                <a:gd name="T2" fmla="*/ 20 w 20"/>
                <a:gd name="T3" fmla="*/ 13 h 28"/>
                <a:gd name="T4" fmla="*/ 10 w 20"/>
                <a:gd name="T5" fmla="*/ 28 h 28"/>
                <a:gd name="T6" fmla="*/ 0 w 20"/>
                <a:gd name="T7" fmla="*/ 14 h 28"/>
                <a:gd name="T8" fmla="*/ 10 w 20"/>
                <a:gd name="T9" fmla="*/ 0 h 28"/>
                <a:gd name="T10" fmla="*/ 10 w 20"/>
                <a:gd name="T11" fmla="*/ 25 h 28"/>
                <a:gd name="T12" fmla="*/ 16 w 20"/>
                <a:gd name="T13" fmla="*/ 13 h 28"/>
                <a:gd name="T14" fmla="*/ 10 w 20"/>
                <a:gd name="T15" fmla="*/ 3 h 28"/>
                <a:gd name="T16" fmla="*/ 3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0" y="0"/>
                  </a:moveTo>
                  <a:cubicBezTo>
                    <a:pt x="16" y="0"/>
                    <a:pt x="20" y="5"/>
                    <a:pt x="20" y="13"/>
                  </a:cubicBezTo>
                  <a:cubicBezTo>
                    <a:pt x="20" y="23"/>
                    <a:pt x="16" y="28"/>
                    <a:pt x="10" y="28"/>
                  </a:cubicBezTo>
                  <a:cubicBezTo>
                    <a:pt x="3" y="28"/>
                    <a:pt x="0" y="22"/>
                    <a:pt x="0" y="14"/>
                  </a:cubicBezTo>
                  <a:cubicBezTo>
                    <a:pt x="0" y="5"/>
                    <a:pt x="3" y="0"/>
                    <a:pt x="10" y="0"/>
                  </a:cubicBezTo>
                  <a:close/>
                  <a:moveTo>
                    <a:pt x="10" y="25"/>
                  </a:moveTo>
                  <a:cubicBezTo>
                    <a:pt x="13" y="25"/>
                    <a:pt x="16" y="22"/>
                    <a:pt x="16" y="13"/>
                  </a:cubicBezTo>
                  <a:cubicBezTo>
                    <a:pt x="16" y="8"/>
                    <a:pt x="14" y="3"/>
                    <a:pt x="10" y="3"/>
                  </a:cubicBezTo>
                  <a:cubicBezTo>
                    <a:pt x="6" y="3"/>
                    <a:pt x="3" y="6"/>
                    <a:pt x="3" y="14"/>
                  </a:cubicBezTo>
                  <a:cubicBezTo>
                    <a:pt x="3" y="19"/>
                    <a:pt x="5" y="25"/>
                    <a:pt x="10" y="25"/>
                  </a:cubicBez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0" name="Freeform 28"/>
            <p:cNvSpPr>
              <a:spLocks/>
            </p:cNvSpPr>
            <p:nvPr/>
          </p:nvSpPr>
          <p:spPr bwMode="auto">
            <a:xfrm>
              <a:off x="7863917"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1" name="Freeform 29"/>
            <p:cNvSpPr>
              <a:spLocks noEditPoints="1"/>
            </p:cNvSpPr>
            <p:nvPr/>
          </p:nvSpPr>
          <p:spPr bwMode="auto">
            <a:xfrm>
              <a:off x="8257977" y="4506095"/>
              <a:ext cx="45359" cy="286332"/>
            </a:xfrm>
            <a:custGeom>
              <a:avLst/>
              <a:gdLst>
                <a:gd name="T0" fmla="*/ 11 w 22"/>
                <a:gd name="T1" fmla="*/ 0 h 138"/>
                <a:gd name="T2" fmla="*/ 22 w 22"/>
                <a:gd name="T3" fmla="*/ 11 h 138"/>
                <a:gd name="T4" fmla="*/ 11 w 22"/>
                <a:gd name="T5" fmla="*/ 22 h 138"/>
                <a:gd name="T6" fmla="*/ 0 w 22"/>
                <a:gd name="T7" fmla="*/ 11 h 138"/>
                <a:gd name="T8" fmla="*/ 11 w 22"/>
                <a:gd name="T9" fmla="*/ 0 h 138"/>
                <a:gd name="T10" fmla="*/ 2 w 22"/>
                <a:gd name="T11" fmla="*/ 32 h 138"/>
                <a:gd name="T12" fmla="*/ 20 w 22"/>
                <a:gd name="T13" fmla="*/ 32 h 138"/>
                <a:gd name="T14" fmla="*/ 20 w 22"/>
                <a:gd name="T15" fmla="*/ 138 h 138"/>
                <a:gd name="T16" fmla="*/ 2 w 22"/>
                <a:gd name="T17" fmla="*/ 138 h 138"/>
                <a:gd name="T18" fmla="*/ 2 w 22"/>
                <a:gd name="T19" fmla="*/ 3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38">
                  <a:moveTo>
                    <a:pt x="11" y="0"/>
                  </a:moveTo>
                  <a:cubicBezTo>
                    <a:pt x="17" y="0"/>
                    <a:pt x="22" y="5"/>
                    <a:pt x="22" y="11"/>
                  </a:cubicBezTo>
                  <a:cubicBezTo>
                    <a:pt x="22" y="17"/>
                    <a:pt x="17" y="22"/>
                    <a:pt x="11" y="22"/>
                  </a:cubicBezTo>
                  <a:cubicBezTo>
                    <a:pt x="5" y="22"/>
                    <a:pt x="0" y="17"/>
                    <a:pt x="0" y="11"/>
                  </a:cubicBezTo>
                  <a:cubicBezTo>
                    <a:pt x="0" y="5"/>
                    <a:pt x="5" y="0"/>
                    <a:pt x="11" y="0"/>
                  </a:cubicBezTo>
                  <a:close/>
                  <a:moveTo>
                    <a:pt x="2" y="32"/>
                  </a:moveTo>
                  <a:cubicBezTo>
                    <a:pt x="20" y="32"/>
                    <a:pt x="20" y="32"/>
                    <a:pt x="20" y="32"/>
                  </a:cubicBezTo>
                  <a:cubicBezTo>
                    <a:pt x="20" y="138"/>
                    <a:pt x="20" y="138"/>
                    <a:pt x="20" y="138"/>
                  </a:cubicBezTo>
                  <a:cubicBezTo>
                    <a:pt x="2" y="138"/>
                    <a:pt x="2" y="138"/>
                    <a:pt x="2" y="138"/>
                  </a:cubicBezTo>
                  <a:lnTo>
                    <a:pt x="2" y="3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2" name="Freeform 30"/>
            <p:cNvSpPr>
              <a:spLocks noEditPoints="1"/>
            </p:cNvSpPr>
            <p:nvPr/>
          </p:nvSpPr>
          <p:spPr bwMode="auto">
            <a:xfrm>
              <a:off x="8335939" y="4568463"/>
              <a:ext cx="137496" cy="267904"/>
            </a:xfrm>
            <a:custGeom>
              <a:avLst/>
              <a:gdLst>
                <a:gd name="T0" fmla="*/ 66 w 66"/>
                <a:gd name="T1" fmla="*/ 78 h 129"/>
                <a:gd name="T2" fmla="*/ 56 w 66"/>
                <a:gd name="T3" fmla="*/ 102 h 129"/>
                <a:gd name="T4" fmla="*/ 35 w 66"/>
                <a:gd name="T5" fmla="*/ 111 h 129"/>
                <a:gd name="T6" fmla="*/ 18 w 66"/>
                <a:gd name="T7" fmla="*/ 106 h 129"/>
                <a:gd name="T8" fmla="*/ 18 w 66"/>
                <a:gd name="T9" fmla="*/ 129 h 129"/>
                <a:gd name="T10" fmla="*/ 0 w 66"/>
                <a:gd name="T11" fmla="*/ 129 h 129"/>
                <a:gd name="T12" fmla="*/ 0 w 66"/>
                <a:gd name="T13" fmla="*/ 33 h 129"/>
                <a:gd name="T14" fmla="*/ 10 w 66"/>
                <a:gd name="T15" fmla="*/ 9 h 129"/>
                <a:gd name="T16" fmla="*/ 33 w 66"/>
                <a:gd name="T17" fmla="*/ 0 h 129"/>
                <a:gd name="T18" fmla="*/ 56 w 66"/>
                <a:gd name="T19" fmla="*/ 9 h 129"/>
                <a:gd name="T20" fmla="*/ 66 w 66"/>
                <a:gd name="T21" fmla="*/ 33 h 129"/>
                <a:gd name="T22" fmla="*/ 66 w 66"/>
                <a:gd name="T23" fmla="*/ 78 h 129"/>
                <a:gd name="T24" fmla="*/ 18 w 66"/>
                <a:gd name="T25" fmla="*/ 78 h 129"/>
                <a:gd name="T26" fmla="*/ 33 w 66"/>
                <a:gd name="T27" fmla="*/ 95 h 129"/>
                <a:gd name="T28" fmla="*/ 47 w 66"/>
                <a:gd name="T29" fmla="*/ 78 h 129"/>
                <a:gd name="T30" fmla="*/ 47 w 66"/>
                <a:gd name="T31" fmla="*/ 33 h 129"/>
                <a:gd name="T32" fmla="*/ 33 w 66"/>
                <a:gd name="T33" fmla="*/ 16 h 129"/>
                <a:gd name="T34" fmla="*/ 18 w 66"/>
                <a:gd name="T35" fmla="*/ 33 h 129"/>
                <a:gd name="T36" fmla="*/ 18 w 66"/>
                <a:gd name="T37" fmla="*/ 7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29">
                  <a:moveTo>
                    <a:pt x="66" y="78"/>
                  </a:moveTo>
                  <a:cubicBezTo>
                    <a:pt x="66" y="88"/>
                    <a:pt x="63" y="96"/>
                    <a:pt x="56" y="102"/>
                  </a:cubicBezTo>
                  <a:cubicBezTo>
                    <a:pt x="50" y="108"/>
                    <a:pt x="43" y="111"/>
                    <a:pt x="35" y="111"/>
                  </a:cubicBezTo>
                  <a:cubicBezTo>
                    <a:pt x="29" y="111"/>
                    <a:pt x="23" y="109"/>
                    <a:pt x="18" y="106"/>
                  </a:cubicBezTo>
                  <a:cubicBezTo>
                    <a:pt x="18" y="129"/>
                    <a:pt x="18" y="129"/>
                    <a:pt x="18" y="129"/>
                  </a:cubicBezTo>
                  <a:cubicBezTo>
                    <a:pt x="0" y="129"/>
                    <a:pt x="0" y="129"/>
                    <a:pt x="0" y="129"/>
                  </a:cubicBezTo>
                  <a:cubicBezTo>
                    <a:pt x="0" y="33"/>
                    <a:pt x="0" y="33"/>
                    <a:pt x="0" y="33"/>
                  </a:cubicBezTo>
                  <a:cubicBezTo>
                    <a:pt x="0" y="23"/>
                    <a:pt x="3" y="15"/>
                    <a:pt x="10" y="9"/>
                  </a:cubicBezTo>
                  <a:cubicBezTo>
                    <a:pt x="16" y="3"/>
                    <a:pt x="24" y="0"/>
                    <a:pt x="33" y="0"/>
                  </a:cubicBezTo>
                  <a:cubicBezTo>
                    <a:pt x="42" y="0"/>
                    <a:pt x="50" y="3"/>
                    <a:pt x="56" y="9"/>
                  </a:cubicBezTo>
                  <a:cubicBezTo>
                    <a:pt x="63" y="15"/>
                    <a:pt x="66" y="23"/>
                    <a:pt x="66" y="33"/>
                  </a:cubicBezTo>
                  <a:lnTo>
                    <a:pt x="66" y="78"/>
                  </a:lnTo>
                  <a:close/>
                  <a:moveTo>
                    <a:pt x="18" y="78"/>
                  </a:moveTo>
                  <a:cubicBezTo>
                    <a:pt x="18" y="90"/>
                    <a:pt x="25" y="95"/>
                    <a:pt x="33" y="95"/>
                  </a:cubicBezTo>
                  <a:cubicBezTo>
                    <a:pt x="41" y="95"/>
                    <a:pt x="47" y="90"/>
                    <a:pt x="47" y="78"/>
                  </a:cubicBezTo>
                  <a:cubicBezTo>
                    <a:pt x="47" y="33"/>
                    <a:pt x="47" y="33"/>
                    <a:pt x="47" y="33"/>
                  </a:cubicBezTo>
                  <a:cubicBezTo>
                    <a:pt x="47" y="21"/>
                    <a:pt x="41" y="16"/>
                    <a:pt x="33" y="16"/>
                  </a:cubicBezTo>
                  <a:cubicBezTo>
                    <a:pt x="25" y="16"/>
                    <a:pt x="18" y="21"/>
                    <a:pt x="18" y="33"/>
                  </a:cubicBezTo>
                  <a:lnTo>
                    <a:pt x="18"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3" name="Freeform 31"/>
            <p:cNvSpPr>
              <a:spLocks/>
            </p:cNvSpPr>
            <p:nvPr/>
          </p:nvSpPr>
          <p:spPr bwMode="auto">
            <a:xfrm>
              <a:off x="8504619" y="4568463"/>
              <a:ext cx="137496" cy="229632"/>
            </a:xfrm>
            <a:custGeom>
              <a:avLst/>
              <a:gdLst>
                <a:gd name="T0" fmla="*/ 66 w 66"/>
                <a:gd name="T1" fmla="*/ 78 h 111"/>
                <a:gd name="T2" fmla="*/ 57 w 66"/>
                <a:gd name="T3" fmla="*/ 102 h 111"/>
                <a:gd name="T4" fmla="*/ 33 w 66"/>
                <a:gd name="T5" fmla="*/ 111 h 111"/>
                <a:gd name="T6" fmla="*/ 10 w 66"/>
                <a:gd name="T7" fmla="*/ 102 h 111"/>
                <a:gd name="T8" fmla="*/ 0 w 66"/>
                <a:gd name="T9" fmla="*/ 78 h 111"/>
                <a:gd name="T10" fmla="*/ 0 w 66"/>
                <a:gd name="T11" fmla="*/ 33 h 111"/>
                <a:gd name="T12" fmla="*/ 10 w 66"/>
                <a:gd name="T13" fmla="*/ 9 h 111"/>
                <a:gd name="T14" fmla="*/ 33 w 66"/>
                <a:gd name="T15" fmla="*/ 0 h 111"/>
                <a:gd name="T16" fmla="*/ 57 w 66"/>
                <a:gd name="T17" fmla="*/ 9 h 111"/>
                <a:gd name="T18" fmla="*/ 66 w 66"/>
                <a:gd name="T19" fmla="*/ 33 h 111"/>
                <a:gd name="T20" fmla="*/ 66 w 66"/>
                <a:gd name="T21" fmla="*/ 35 h 111"/>
                <a:gd name="T22" fmla="*/ 48 w 66"/>
                <a:gd name="T23" fmla="*/ 35 h 111"/>
                <a:gd name="T24" fmla="*/ 48 w 66"/>
                <a:gd name="T25" fmla="*/ 33 h 111"/>
                <a:gd name="T26" fmla="*/ 33 w 66"/>
                <a:gd name="T27" fmla="*/ 16 h 111"/>
                <a:gd name="T28" fmla="*/ 19 w 66"/>
                <a:gd name="T29" fmla="*/ 33 h 111"/>
                <a:gd name="T30" fmla="*/ 19 w 66"/>
                <a:gd name="T31" fmla="*/ 78 h 111"/>
                <a:gd name="T32" fmla="*/ 33 w 66"/>
                <a:gd name="T33" fmla="*/ 95 h 111"/>
                <a:gd name="T34" fmla="*/ 48 w 66"/>
                <a:gd name="T35" fmla="*/ 78 h 111"/>
                <a:gd name="T36" fmla="*/ 48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3" y="96"/>
                    <a:pt x="57" y="102"/>
                  </a:cubicBezTo>
                  <a:cubicBezTo>
                    <a:pt x="50" y="108"/>
                    <a:pt x="42" y="111"/>
                    <a:pt x="33" y="111"/>
                  </a:cubicBezTo>
                  <a:cubicBezTo>
                    <a:pt x="24" y="111"/>
                    <a:pt x="17" y="108"/>
                    <a:pt x="10" y="102"/>
                  </a:cubicBezTo>
                  <a:cubicBezTo>
                    <a:pt x="4" y="96"/>
                    <a:pt x="0" y="88"/>
                    <a:pt x="0" y="78"/>
                  </a:cubicBezTo>
                  <a:cubicBezTo>
                    <a:pt x="0" y="33"/>
                    <a:pt x="0" y="33"/>
                    <a:pt x="0" y="33"/>
                  </a:cubicBezTo>
                  <a:cubicBezTo>
                    <a:pt x="0" y="23"/>
                    <a:pt x="4" y="15"/>
                    <a:pt x="10" y="9"/>
                  </a:cubicBezTo>
                  <a:cubicBezTo>
                    <a:pt x="17" y="3"/>
                    <a:pt x="24" y="0"/>
                    <a:pt x="33" y="0"/>
                  </a:cubicBezTo>
                  <a:cubicBezTo>
                    <a:pt x="42" y="0"/>
                    <a:pt x="50" y="3"/>
                    <a:pt x="57" y="9"/>
                  </a:cubicBezTo>
                  <a:cubicBezTo>
                    <a:pt x="63" y="15"/>
                    <a:pt x="66" y="23"/>
                    <a:pt x="66" y="33"/>
                  </a:cubicBezTo>
                  <a:cubicBezTo>
                    <a:pt x="66" y="35"/>
                    <a:pt x="66" y="35"/>
                    <a:pt x="66" y="35"/>
                  </a:cubicBezTo>
                  <a:cubicBezTo>
                    <a:pt x="48" y="35"/>
                    <a:pt x="48" y="35"/>
                    <a:pt x="48" y="35"/>
                  </a:cubicBezTo>
                  <a:cubicBezTo>
                    <a:pt x="48" y="33"/>
                    <a:pt x="48" y="33"/>
                    <a:pt x="48" y="33"/>
                  </a:cubicBezTo>
                  <a:cubicBezTo>
                    <a:pt x="48" y="21"/>
                    <a:pt x="42" y="16"/>
                    <a:pt x="33" y="16"/>
                  </a:cubicBezTo>
                  <a:cubicBezTo>
                    <a:pt x="25" y="16"/>
                    <a:pt x="19" y="21"/>
                    <a:pt x="19" y="33"/>
                  </a:cubicBezTo>
                  <a:cubicBezTo>
                    <a:pt x="19" y="78"/>
                    <a:pt x="19" y="78"/>
                    <a:pt x="19" y="78"/>
                  </a:cubicBezTo>
                  <a:cubicBezTo>
                    <a:pt x="19" y="90"/>
                    <a:pt x="25" y="95"/>
                    <a:pt x="33" y="95"/>
                  </a:cubicBezTo>
                  <a:cubicBezTo>
                    <a:pt x="42" y="95"/>
                    <a:pt x="48" y="90"/>
                    <a:pt x="48" y="78"/>
                  </a:cubicBezTo>
                  <a:cubicBezTo>
                    <a:pt x="48" y="67"/>
                    <a:pt x="48" y="67"/>
                    <a:pt x="48" y="67"/>
                  </a:cubicBezTo>
                  <a:cubicBezTo>
                    <a:pt x="66" y="67"/>
                    <a:pt x="66" y="67"/>
                    <a:pt x="66" y="67"/>
                  </a:cubicBezTo>
                  <a:lnTo>
                    <a:pt x="66"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4" name="Freeform 32"/>
            <p:cNvSpPr>
              <a:spLocks/>
            </p:cNvSpPr>
            <p:nvPr/>
          </p:nvSpPr>
          <p:spPr bwMode="auto">
            <a:xfrm>
              <a:off x="8674717" y="4568463"/>
              <a:ext cx="137496" cy="229632"/>
            </a:xfrm>
            <a:custGeom>
              <a:avLst/>
              <a:gdLst>
                <a:gd name="T0" fmla="*/ 66 w 66"/>
                <a:gd name="T1" fmla="*/ 78 h 111"/>
                <a:gd name="T2" fmla="*/ 56 w 66"/>
                <a:gd name="T3" fmla="*/ 102 h 111"/>
                <a:gd name="T4" fmla="*/ 33 w 66"/>
                <a:gd name="T5" fmla="*/ 111 h 111"/>
                <a:gd name="T6" fmla="*/ 9 w 66"/>
                <a:gd name="T7" fmla="*/ 102 h 111"/>
                <a:gd name="T8" fmla="*/ 0 w 66"/>
                <a:gd name="T9" fmla="*/ 78 h 111"/>
                <a:gd name="T10" fmla="*/ 0 w 66"/>
                <a:gd name="T11" fmla="*/ 33 h 111"/>
                <a:gd name="T12" fmla="*/ 9 w 66"/>
                <a:gd name="T13" fmla="*/ 9 h 111"/>
                <a:gd name="T14" fmla="*/ 33 w 66"/>
                <a:gd name="T15" fmla="*/ 0 h 111"/>
                <a:gd name="T16" fmla="*/ 56 w 66"/>
                <a:gd name="T17" fmla="*/ 9 h 111"/>
                <a:gd name="T18" fmla="*/ 66 w 66"/>
                <a:gd name="T19" fmla="*/ 33 h 111"/>
                <a:gd name="T20" fmla="*/ 66 w 66"/>
                <a:gd name="T21" fmla="*/ 35 h 111"/>
                <a:gd name="T22" fmla="*/ 47 w 66"/>
                <a:gd name="T23" fmla="*/ 35 h 111"/>
                <a:gd name="T24" fmla="*/ 47 w 66"/>
                <a:gd name="T25" fmla="*/ 33 h 111"/>
                <a:gd name="T26" fmla="*/ 33 w 66"/>
                <a:gd name="T27" fmla="*/ 16 h 111"/>
                <a:gd name="T28" fmla="*/ 18 w 66"/>
                <a:gd name="T29" fmla="*/ 33 h 111"/>
                <a:gd name="T30" fmla="*/ 18 w 66"/>
                <a:gd name="T31" fmla="*/ 78 h 111"/>
                <a:gd name="T32" fmla="*/ 33 w 66"/>
                <a:gd name="T33" fmla="*/ 95 h 111"/>
                <a:gd name="T34" fmla="*/ 47 w 66"/>
                <a:gd name="T35" fmla="*/ 78 h 111"/>
                <a:gd name="T36" fmla="*/ 47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2" y="96"/>
                    <a:pt x="56" y="102"/>
                  </a:cubicBezTo>
                  <a:cubicBezTo>
                    <a:pt x="49" y="108"/>
                    <a:pt x="42" y="111"/>
                    <a:pt x="33" y="111"/>
                  </a:cubicBezTo>
                  <a:cubicBezTo>
                    <a:pt x="24" y="111"/>
                    <a:pt x="16" y="108"/>
                    <a:pt x="9" y="102"/>
                  </a:cubicBezTo>
                  <a:cubicBezTo>
                    <a:pt x="3" y="96"/>
                    <a:pt x="0" y="88"/>
                    <a:pt x="0" y="78"/>
                  </a:cubicBezTo>
                  <a:cubicBezTo>
                    <a:pt x="0" y="33"/>
                    <a:pt x="0" y="33"/>
                    <a:pt x="0" y="33"/>
                  </a:cubicBezTo>
                  <a:cubicBezTo>
                    <a:pt x="0" y="23"/>
                    <a:pt x="3" y="15"/>
                    <a:pt x="9" y="9"/>
                  </a:cubicBezTo>
                  <a:cubicBezTo>
                    <a:pt x="16" y="3"/>
                    <a:pt x="24" y="0"/>
                    <a:pt x="33" y="0"/>
                  </a:cubicBezTo>
                  <a:cubicBezTo>
                    <a:pt x="42" y="0"/>
                    <a:pt x="49" y="3"/>
                    <a:pt x="56" y="9"/>
                  </a:cubicBezTo>
                  <a:cubicBezTo>
                    <a:pt x="62" y="15"/>
                    <a:pt x="66" y="23"/>
                    <a:pt x="66" y="33"/>
                  </a:cubicBezTo>
                  <a:cubicBezTo>
                    <a:pt x="66" y="35"/>
                    <a:pt x="66" y="35"/>
                    <a:pt x="66" y="35"/>
                  </a:cubicBezTo>
                  <a:cubicBezTo>
                    <a:pt x="47" y="35"/>
                    <a:pt x="47" y="35"/>
                    <a:pt x="47" y="35"/>
                  </a:cubicBezTo>
                  <a:cubicBezTo>
                    <a:pt x="47" y="33"/>
                    <a:pt x="47" y="33"/>
                    <a:pt x="47" y="33"/>
                  </a:cubicBezTo>
                  <a:cubicBezTo>
                    <a:pt x="47" y="21"/>
                    <a:pt x="41" y="16"/>
                    <a:pt x="33" y="16"/>
                  </a:cubicBezTo>
                  <a:cubicBezTo>
                    <a:pt x="24" y="16"/>
                    <a:pt x="18" y="21"/>
                    <a:pt x="18" y="33"/>
                  </a:cubicBezTo>
                  <a:cubicBezTo>
                    <a:pt x="18" y="78"/>
                    <a:pt x="18" y="78"/>
                    <a:pt x="18" y="78"/>
                  </a:cubicBezTo>
                  <a:cubicBezTo>
                    <a:pt x="18" y="90"/>
                    <a:pt x="24" y="95"/>
                    <a:pt x="33" y="95"/>
                  </a:cubicBezTo>
                  <a:cubicBezTo>
                    <a:pt x="41" y="95"/>
                    <a:pt x="47" y="90"/>
                    <a:pt x="47" y="78"/>
                  </a:cubicBezTo>
                  <a:cubicBezTo>
                    <a:pt x="47" y="67"/>
                    <a:pt x="47" y="67"/>
                    <a:pt x="47" y="67"/>
                  </a:cubicBezTo>
                  <a:cubicBezTo>
                    <a:pt x="66" y="67"/>
                    <a:pt x="66" y="67"/>
                    <a:pt x="66" y="67"/>
                  </a:cubicBezTo>
                  <a:lnTo>
                    <a:pt x="66"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5" name="Freeform 33"/>
            <p:cNvSpPr>
              <a:spLocks/>
            </p:cNvSpPr>
            <p:nvPr/>
          </p:nvSpPr>
          <p:spPr bwMode="auto">
            <a:xfrm>
              <a:off x="7968810" y="4873223"/>
              <a:ext cx="45359" cy="76544"/>
            </a:xfrm>
            <a:custGeom>
              <a:avLst/>
              <a:gdLst>
                <a:gd name="T0" fmla="*/ 22 w 22"/>
                <a:gd name="T1" fmla="*/ 26 h 37"/>
                <a:gd name="T2" fmla="*/ 19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9 w 22"/>
                <a:gd name="T17" fmla="*/ 3 h 37"/>
                <a:gd name="T18" fmla="*/ 22 w 22"/>
                <a:gd name="T19" fmla="*/ 11 h 37"/>
                <a:gd name="T20" fmla="*/ 22 w 22"/>
                <a:gd name="T21" fmla="*/ 12 h 37"/>
                <a:gd name="T22" fmla="*/ 16 w 22"/>
                <a:gd name="T23" fmla="*/ 12 h 37"/>
                <a:gd name="T24" fmla="*/ 16 w 22"/>
                <a:gd name="T25" fmla="*/ 11 h 37"/>
                <a:gd name="T26" fmla="*/ 11 w 22"/>
                <a:gd name="T27" fmla="*/ 5 h 37"/>
                <a:gd name="T28" fmla="*/ 6 w 22"/>
                <a:gd name="T29" fmla="*/ 11 h 37"/>
                <a:gd name="T30" fmla="*/ 6 w 22"/>
                <a:gd name="T31" fmla="*/ 26 h 37"/>
                <a:gd name="T32" fmla="*/ 11 w 22"/>
                <a:gd name="T33" fmla="*/ 32 h 37"/>
                <a:gd name="T34" fmla="*/ 16 w 22"/>
                <a:gd name="T35" fmla="*/ 26 h 37"/>
                <a:gd name="T36" fmla="*/ 16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1" y="32"/>
                    <a:pt x="19"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12"/>
                    <a:pt x="22" y="12"/>
                    <a:pt x="22" y="12"/>
                  </a:cubicBezTo>
                  <a:cubicBezTo>
                    <a:pt x="16" y="12"/>
                    <a:pt x="16" y="12"/>
                    <a:pt x="16" y="12"/>
                  </a:cubicBezTo>
                  <a:cubicBezTo>
                    <a:pt x="16" y="11"/>
                    <a:pt x="16" y="11"/>
                    <a:pt x="16" y="11"/>
                  </a:cubicBezTo>
                  <a:cubicBezTo>
                    <a:pt x="16" y="7"/>
                    <a:pt x="13" y="5"/>
                    <a:pt x="11" y="5"/>
                  </a:cubicBezTo>
                  <a:cubicBezTo>
                    <a:pt x="8" y="5"/>
                    <a:pt x="6" y="7"/>
                    <a:pt x="6" y="11"/>
                  </a:cubicBezTo>
                  <a:cubicBezTo>
                    <a:pt x="6" y="26"/>
                    <a:pt x="6" y="26"/>
                    <a:pt x="6" y="26"/>
                  </a:cubicBezTo>
                  <a:cubicBezTo>
                    <a:pt x="6" y="30"/>
                    <a:pt x="8" y="32"/>
                    <a:pt x="11" y="32"/>
                  </a:cubicBezTo>
                  <a:cubicBezTo>
                    <a:pt x="13" y="32"/>
                    <a:pt x="16" y="30"/>
                    <a:pt x="16" y="26"/>
                  </a:cubicBezTo>
                  <a:cubicBezTo>
                    <a:pt x="16" y="22"/>
                    <a:pt x="16" y="22"/>
                    <a:pt x="16" y="22"/>
                  </a:cubicBezTo>
                  <a:cubicBezTo>
                    <a:pt x="22" y="22"/>
                    <a:pt x="22" y="22"/>
                    <a:pt x="22" y="22"/>
                  </a:cubicBezTo>
                  <a:lnTo>
                    <a:pt x="22"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6" name="Rectangle 34"/>
            <p:cNvSpPr>
              <a:spLocks noChangeArrowheads="1"/>
            </p:cNvSpPr>
            <p:nvPr/>
          </p:nvSpPr>
          <p:spPr bwMode="auto">
            <a:xfrm>
              <a:off x="8035432" y="4854795"/>
              <a:ext cx="11340" cy="93554"/>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7" name="Freeform 35"/>
            <p:cNvSpPr>
              <a:spLocks noEditPoints="1"/>
            </p:cNvSpPr>
            <p:nvPr/>
          </p:nvSpPr>
          <p:spPr bwMode="auto">
            <a:xfrm>
              <a:off x="8068034" y="4851960"/>
              <a:ext cx="17010" cy="96389"/>
            </a:xfrm>
            <a:custGeom>
              <a:avLst/>
              <a:gdLst>
                <a:gd name="T0" fmla="*/ 4 w 8"/>
                <a:gd name="T1" fmla="*/ 0 h 46"/>
                <a:gd name="T2" fmla="*/ 8 w 8"/>
                <a:gd name="T3" fmla="*/ 4 h 46"/>
                <a:gd name="T4" fmla="*/ 4 w 8"/>
                <a:gd name="T5" fmla="*/ 8 h 46"/>
                <a:gd name="T6" fmla="*/ 0 w 8"/>
                <a:gd name="T7" fmla="*/ 4 h 46"/>
                <a:gd name="T8" fmla="*/ 4 w 8"/>
                <a:gd name="T9" fmla="*/ 0 h 46"/>
                <a:gd name="T10" fmla="*/ 1 w 8"/>
                <a:gd name="T11" fmla="*/ 11 h 46"/>
                <a:gd name="T12" fmla="*/ 7 w 8"/>
                <a:gd name="T13" fmla="*/ 11 h 46"/>
                <a:gd name="T14" fmla="*/ 7 w 8"/>
                <a:gd name="T15" fmla="*/ 46 h 46"/>
                <a:gd name="T16" fmla="*/ 1 w 8"/>
                <a:gd name="T17" fmla="*/ 46 h 46"/>
                <a:gd name="T18" fmla="*/ 1 w 8"/>
                <a:gd name="T19"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46">
                  <a:moveTo>
                    <a:pt x="4" y="0"/>
                  </a:moveTo>
                  <a:cubicBezTo>
                    <a:pt x="6" y="0"/>
                    <a:pt x="8" y="2"/>
                    <a:pt x="8" y="4"/>
                  </a:cubicBezTo>
                  <a:cubicBezTo>
                    <a:pt x="8" y="6"/>
                    <a:pt x="6" y="8"/>
                    <a:pt x="4" y="8"/>
                  </a:cubicBezTo>
                  <a:cubicBezTo>
                    <a:pt x="2" y="8"/>
                    <a:pt x="0" y="6"/>
                    <a:pt x="0" y="4"/>
                  </a:cubicBezTo>
                  <a:cubicBezTo>
                    <a:pt x="0" y="2"/>
                    <a:pt x="2" y="0"/>
                    <a:pt x="4" y="0"/>
                  </a:cubicBezTo>
                  <a:close/>
                  <a:moveTo>
                    <a:pt x="1" y="11"/>
                  </a:moveTo>
                  <a:cubicBezTo>
                    <a:pt x="7" y="11"/>
                    <a:pt x="7" y="11"/>
                    <a:pt x="7" y="11"/>
                  </a:cubicBezTo>
                  <a:cubicBezTo>
                    <a:pt x="7" y="46"/>
                    <a:pt x="7" y="46"/>
                    <a:pt x="7" y="46"/>
                  </a:cubicBezTo>
                  <a:cubicBezTo>
                    <a:pt x="1" y="46"/>
                    <a:pt x="1" y="46"/>
                    <a:pt x="1" y="46"/>
                  </a:cubicBezTo>
                  <a:lnTo>
                    <a:pt x="1" y="11"/>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8" name="Freeform 36"/>
            <p:cNvSpPr>
              <a:spLocks/>
            </p:cNvSpPr>
            <p:nvPr/>
          </p:nvSpPr>
          <p:spPr bwMode="auto">
            <a:xfrm>
              <a:off x="8106307" y="4873223"/>
              <a:ext cx="77962" cy="75126"/>
            </a:xfrm>
            <a:custGeom>
              <a:avLst/>
              <a:gdLst>
                <a:gd name="T0" fmla="*/ 0 w 38"/>
                <a:gd name="T1" fmla="*/ 36 h 36"/>
                <a:gd name="T2" fmla="*/ 0 w 38"/>
                <a:gd name="T3" fmla="*/ 11 h 36"/>
                <a:gd name="T4" fmla="*/ 3 w 38"/>
                <a:gd name="T5" fmla="*/ 3 h 36"/>
                <a:gd name="T6" fmla="*/ 11 w 38"/>
                <a:gd name="T7" fmla="*/ 0 h 36"/>
                <a:gd name="T8" fmla="*/ 19 w 38"/>
                <a:gd name="T9" fmla="*/ 4 h 36"/>
                <a:gd name="T10" fmla="*/ 27 w 38"/>
                <a:gd name="T11" fmla="*/ 0 h 36"/>
                <a:gd name="T12" fmla="*/ 35 w 38"/>
                <a:gd name="T13" fmla="*/ 3 h 36"/>
                <a:gd name="T14" fmla="*/ 38 w 38"/>
                <a:gd name="T15" fmla="*/ 11 h 36"/>
                <a:gd name="T16" fmla="*/ 38 w 38"/>
                <a:gd name="T17" fmla="*/ 36 h 36"/>
                <a:gd name="T18" fmla="*/ 32 w 38"/>
                <a:gd name="T19" fmla="*/ 36 h 36"/>
                <a:gd name="T20" fmla="*/ 32 w 38"/>
                <a:gd name="T21" fmla="*/ 11 h 36"/>
                <a:gd name="T22" fmla="*/ 27 w 38"/>
                <a:gd name="T23" fmla="*/ 5 h 36"/>
                <a:gd name="T24" fmla="*/ 22 w 38"/>
                <a:gd name="T25" fmla="*/ 11 h 36"/>
                <a:gd name="T26" fmla="*/ 22 w 38"/>
                <a:gd name="T27" fmla="*/ 36 h 36"/>
                <a:gd name="T28" fmla="*/ 16 w 38"/>
                <a:gd name="T29" fmla="*/ 36 h 36"/>
                <a:gd name="T30" fmla="*/ 16 w 38"/>
                <a:gd name="T31" fmla="*/ 11 h 36"/>
                <a:gd name="T32" fmla="*/ 11 w 38"/>
                <a:gd name="T33" fmla="*/ 5 h 36"/>
                <a:gd name="T34" fmla="*/ 6 w 38"/>
                <a:gd name="T35" fmla="*/ 11 h 36"/>
                <a:gd name="T36" fmla="*/ 6 w 38"/>
                <a:gd name="T37" fmla="*/ 36 h 36"/>
                <a:gd name="T38" fmla="*/ 0 w 38"/>
                <a:gd name="T3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36">
                  <a:moveTo>
                    <a:pt x="0" y="36"/>
                  </a:moveTo>
                  <a:cubicBezTo>
                    <a:pt x="0" y="11"/>
                    <a:pt x="0" y="11"/>
                    <a:pt x="0" y="11"/>
                  </a:cubicBezTo>
                  <a:cubicBezTo>
                    <a:pt x="0" y="8"/>
                    <a:pt x="1" y="5"/>
                    <a:pt x="3" y="3"/>
                  </a:cubicBezTo>
                  <a:cubicBezTo>
                    <a:pt x="5" y="1"/>
                    <a:pt x="8" y="0"/>
                    <a:pt x="11" y="0"/>
                  </a:cubicBezTo>
                  <a:cubicBezTo>
                    <a:pt x="14" y="0"/>
                    <a:pt x="17" y="1"/>
                    <a:pt x="19" y="4"/>
                  </a:cubicBezTo>
                  <a:cubicBezTo>
                    <a:pt x="21" y="1"/>
                    <a:pt x="24" y="0"/>
                    <a:pt x="27" y="0"/>
                  </a:cubicBezTo>
                  <a:cubicBezTo>
                    <a:pt x="30" y="0"/>
                    <a:pt x="33" y="1"/>
                    <a:pt x="35" y="3"/>
                  </a:cubicBezTo>
                  <a:cubicBezTo>
                    <a:pt x="37" y="5"/>
                    <a:pt x="38" y="8"/>
                    <a:pt x="38" y="11"/>
                  </a:cubicBezTo>
                  <a:cubicBezTo>
                    <a:pt x="38" y="36"/>
                    <a:pt x="38" y="36"/>
                    <a:pt x="38" y="36"/>
                  </a:cubicBezTo>
                  <a:cubicBezTo>
                    <a:pt x="32" y="36"/>
                    <a:pt x="32" y="36"/>
                    <a:pt x="32" y="36"/>
                  </a:cubicBezTo>
                  <a:cubicBezTo>
                    <a:pt x="32" y="11"/>
                    <a:pt x="32" y="11"/>
                    <a:pt x="32" y="11"/>
                  </a:cubicBezTo>
                  <a:cubicBezTo>
                    <a:pt x="32" y="7"/>
                    <a:pt x="30" y="5"/>
                    <a:pt x="27" y="5"/>
                  </a:cubicBezTo>
                  <a:cubicBezTo>
                    <a:pt x="24" y="5"/>
                    <a:pt x="22" y="7"/>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9" name="Freeform 37"/>
            <p:cNvSpPr>
              <a:spLocks noEditPoints="1"/>
            </p:cNvSpPr>
            <p:nvPr/>
          </p:nvSpPr>
          <p:spPr bwMode="auto">
            <a:xfrm>
              <a:off x="8205530"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1"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0" name="Freeform 38"/>
            <p:cNvSpPr>
              <a:spLocks/>
            </p:cNvSpPr>
            <p:nvPr/>
          </p:nvSpPr>
          <p:spPr bwMode="auto">
            <a:xfrm>
              <a:off x="8265065" y="4876058"/>
              <a:ext cx="43942" cy="73709"/>
            </a:xfrm>
            <a:custGeom>
              <a:avLst/>
              <a:gdLst>
                <a:gd name="T0" fmla="*/ 18 w 21"/>
                <a:gd name="T1" fmla="*/ 36 h 36"/>
                <a:gd name="T2" fmla="*/ 10 w 21"/>
                <a:gd name="T3" fmla="*/ 33 h 36"/>
                <a:gd name="T4" fmla="*/ 7 w 21"/>
                <a:gd name="T5" fmla="*/ 25 h 36"/>
                <a:gd name="T6" fmla="*/ 7 w 21"/>
                <a:gd name="T7" fmla="*/ 4 h 36"/>
                <a:gd name="T8" fmla="*/ 0 w 21"/>
                <a:gd name="T9" fmla="*/ 4 h 36"/>
                <a:gd name="T10" fmla="*/ 0 w 21"/>
                <a:gd name="T11" fmla="*/ 0 h 36"/>
                <a:gd name="T12" fmla="*/ 21 w 21"/>
                <a:gd name="T13" fmla="*/ 0 h 36"/>
                <a:gd name="T14" fmla="*/ 21 w 21"/>
                <a:gd name="T15" fmla="*/ 4 h 36"/>
                <a:gd name="T16" fmla="*/ 13 w 21"/>
                <a:gd name="T17" fmla="*/ 4 h 36"/>
                <a:gd name="T18" fmla="*/ 13 w 21"/>
                <a:gd name="T19" fmla="*/ 25 h 36"/>
                <a:gd name="T20" fmla="*/ 18 w 21"/>
                <a:gd name="T21" fmla="*/ 31 h 36"/>
                <a:gd name="T22" fmla="*/ 18 w 21"/>
                <a:gd name="T2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36">
                  <a:moveTo>
                    <a:pt x="18" y="36"/>
                  </a:moveTo>
                  <a:cubicBezTo>
                    <a:pt x="15" y="36"/>
                    <a:pt x="13" y="35"/>
                    <a:pt x="10" y="33"/>
                  </a:cubicBezTo>
                  <a:cubicBezTo>
                    <a:pt x="8" y="31"/>
                    <a:pt x="7" y="28"/>
                    <a:pt x="7" y="25"/>
                  </a:cubicBezTo>
                  <a:cubicBezTo>
                    <a:pt x="7" y="4"/>
                    <a:pt x="7" y="4"/>
                    <a:pt x="7" y="4"/>
                  </a:cubicBezTo>
                  <a:cubicBezTo>
                    <a:pt x="0" y="4"/>
                    <a:pt x="0" y="4"/>
                    <a:pt x="0" y="4"/>
                  </a:cubicBezTo>
                  <a:cubicBezTo>
                    <a:pt x="0" y="0"/>
                    <a:pt x="0" y="0"/>
                    <a:pt x="0" y="0"/>
                  </a:cubicBezTo>
                  <a:cubicBezTo>
                    <a:pt x="21" y="0"/>
                    <a:pt x="21" y="0"/>
                    <a:pt x="21" y="0"/>
                  </a:cubicBezTo>
                  <a:cubicBezTo>
                    <a:pt x="21" y="4"/>
                    <a:pt x="21" y="4"/>
                    <a:pt x="21" y="4"/>
                  </a:cubicBezTo>
                  <a:cubicBezTo>
                    <a:pt x="13" y="4"/>
                    <a:pt x="13" y="4"/>
                    <a:pt x="13" y="4"/>
                  </a:cubicBezTo>
                  <a:cubicBezTo>
                    <a:pt x="13" y="25"/>
                    <a:pt x="13" y="25"/>
                    <a:pt x="13" y="25"/>
                  </a:cubicBezTo>
                  <a:cubicBezTo>
                    <a:pt x="13" y="29"/>
                    <a:pt x="16" y="31"/>
                    <a:pt x="18" y="31"/>
                  </a:cubicBezTo>
                  <a:lnTo>
                    <a:pt x="18"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1" name="Freeform 39"/>
            <p:cNvSpPr>
              <a:spLocks noEditPoints="1"/>
            </p:cNvSpPr>
            <p:nvPr/>
          </p:nvSpPr>
          <p:spPr bwMode="auto">
            <a:xfrm>
              <a:off x="8326016" y="4873223"/>
              <a:ext cx="45359" cy="76544"/>
            </a:xfrm>
            <a:custGeom>
              <a:avLst/>
              <a:gdLst>
                <a:gd name="T0" fmla="*/ 7 w 22"/>
                <a:gd name="T1" fmla="*/ 21 h 37"/>
                <a:gd name="T2" fmla="*/ 7 w 22"/>
                <a:gd name="T3" fmla="*/ 26 h 37"/>
                <a:gd name="T4" fmla="*/ 11 w 22"/>
                <a:gd name="T5" fmla="*/ 32 h 37"/>
                <a:gd name="T6" fmla="*/ 16 w 22"/>
                <a:gd name="T7" fmla="*/ 26 h 37"/>
                <a:gd name="T8" fmla="*/ 22 w 22"/>
                <a:gd name="T9" fmla="*/ 26 h 37"/>
                <a:gd name="T10" fmla="*/ 19 w 22"/>
                <a:gd name="T11" fmla="*/ 34 h 37"/>
                <a:gd name="T12" fmla="*/ 11 w 22"/>
                <a:gd name="T13" fmla="*/ 37 h 37"/>
                <a:gd name="T14" fmla="*/ 4 w 22"/>
                <a:gd name="T15" fmla="*/ 34 h 37"/>
                <a:gd name="T16" fmla="*/ 0 w 22"/>
                <a:gd name="T17" fmla="*/ 26 h 37"/>
                <a:gd name="T18" fmla="*/ 0 w 22"/>
                <a:gd name="T19" fmla="*/ 11 h 37"/>
                <a:gd name="T20" fmla="*/ 4 w 22"/>
                <a:gd name="T21" fmla="*/ 3 h 37"/>
                <a:gd name="T22" fmla="*/ 11 w 22"/>
                <a:gd name="T23" fmla="*/ 0 h 37"/>
                <a:gd name="T24" fmla="*/ 19 w 22"/>
                <a:gd name="T25" fmla="*/ 3 h 37"/>
                <a:gd name="T26" fmla="*/ 22 w 22"/>
                <a:gd name="T27" fmla="*/ 11 h 37"/>
                <a:gd name="T28" fmla="*/ 22 w 22"/>
                <a:gd name="T29" fmla="*/ 21 h 37"/>
                <a:gd name="T30" fmla="*/ 7 w 22"/>
                <a:gd name="T31" fmla="*/ 21 h 37"/>
                <a:gd name="T32" fmla="*/ 7 w 22"/>
                <a:gd name="T33" fmla="*/ 15 h 37"/>
                <a:gd name="T34" fmla="*/ 16 w 22"/>
                <a:gd name="T35" fmla="*/ 15 h 37"/>
                <a:gd name="T36" fmla="*/ 16 w 22"/>
                <a:gd name="T37" fmla="*/ 11 h 37"/>
                <a:gd name="T38" fmla="*/ 11 w 22"/>
                <a:gd name="T39" fmla="*/ 5 h 37"/>
                <a:gd name="T40" fmla="*/ 7 w 22"/>
                <a:gd name="T41" fmla="*/ 11 h 37"/>
                <a:gd name="T42" fmla="*/ 7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7" y="21"/>
                  </a:moveTo>
                  <a:cubicBezTo>
                    <a:pt x="7" y="26"/>
                    <a:pt x="7" y="26"/>
                    <a:pt x="7" y="26"/>
                  </a:cubicBezTo>
                  <a:cubicBezTo>
                    <a:pt x="7" y="30"/>
                    <a:pt x="9" y="32"/>
                    <a:pt x="11" y="32"/>
                  </a:cubicBezTo>
                  <a:cubicBezTo>
                    <a:pt x="14" y="32"/>
                    <a:pt x="16" y="30"/>
                    <a:pt x="16" y="26"/>
                  </a:cubicBezTo>
                  <a:cubicBezTo>
                    <a:pt x="22" y="26"/>
                    <a:pt x="22" y="26"/>
                    <a:pt x="22" y="26"/>
                  </a:cubicBezTo>
                  <a:cubicBezTo>
                    <a:pt x="22" y="29"/>
                    <a:pt x="21" y="32"/>
                    <a:pt x="19" y="34"/>
                  </a:cubicBezTo>
                  <a:cubicBezTo>
                    <a:pt x="17" y="36"/>
                    <a:pt x="14" y="37"/>
                    <a:pt x="11" y="37"/>
                  </a:cubicBezTo>
                  <a:cubicBezTo>
                    <a:pt x="8" y="37"/>
                    <a:pt x="6" y="36"/>
                    <a:pt x="4" y="34"/>
                  </a:cubicBezTo>
                  <a:cubicBezTo>
                    <a:pt x="1" y="32"/>
                    <a:pt x="0" y="29"/>
                    <a:pt x="0" y="26"/>
                  </a:cubicBezTo>
                  <a:cubicBezTo>
                    <a:pt x="0" y="11"/>
                    <a:pt x="0" y="11"/>
                    <a:pt x="0" y="11"/>
                  </a:cubicBezTo>
                  <a:cubicBezTo>
                    <a:pt x="0" y="8"/>
                    <a:pt x="1" y="5"/>
                    <a:pt x="4" y="3"/>
                  </a:cubicBezTo>
                  <a:cubicBezTo>
                    <a:pt x="6" y="1"/>
                    <a:pt x="8" y="0"/>
                    <a:pt x="11" y="0"/>
                  </a:cubicBezTo>
                  <a:cubicBezTo>
                    <a:pt x="14" y="0"/>
                    <a:pt x="17" y="1"/>
                    <a:pt x="19" y="3"/>
                  </a:cubicBezTo>
                  <a:cubicBezTo>
                    <a:pt x="21" y="5"/>
                    <a:pt x="22" y="8"/>
                    <a:pt x="22" y="11"/>
                  </a:cubicBezTo>
                  <a:cubicBezTo>
                    <a:pt x="22" y="21"/>
                    <a:pt x="22" y="21"/>
                    <a:pt x="22" y="21"/>
                  </a:cubicBezTo>
                  <a:lnTo>
                    <a:pt x="7" y="21"/>
                  </a:lnTo>
                  <a:close/>
                  <a:moveTo>
                    <a:pt x="7" y="15"/>
                  </a:moveTo>
                  <a:cubicBezTo>
                    <a:pt x="16" y="15"/>
                    <a:pt x="16" y="15"/>
                    <a:pt x="16" y="15"/>
                  </a:cubicBezTo>
                  <a:cubicBezTo>
                    <a:pt x="16" y="11"/>
                    <a:pt x="16" y="11"/>
                    <a:pt x="16" y="11"/>
                  </a:cubicBezTo>
                  <a:cubicBezTo>
                    <a:pt x="16" y="7"/>
                    <a:pt x="14" y="5"/>
                    <a:pt x="11" y="5"/>
                  </a:cubicBezTo>
                  <a:cubicBezTo>
                    <a:pt x="9" y="5"/>
                    <a:pt x="7" y="7"/>
                    <a:pt x="7" y="11"/>
                  </a:cubicBezTo>
                  <a:lnTo>
                    <a:pt x="7" y="1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2" name="Freeform 40"/>
            <p:cNvSpPr>
              <a:spLocks/>
            </p:cNvSpPr>
            <p:nvPr/>
          </p:nvSpPr>
          <p:spPr bwMode="auto">
            <a:xfrm>
              <a:off x="8432328" y="4873223"/>
              <a:ext cx="45359" cy="76544"/>
            </a:xfrm>
            <a:custGeom>
              <a:avLst/>
              <a:gdLst>
                <a:gd name="T0" fmla="*/ 22 w 22"/>
                <a:gd name="T1" fmla="*/ 26 h 37"/>
                <a:gd name="T2" fmla="*/ 18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8 w 22"/>
                <a:gd name="T17" fmla="*/ 3 h 37"/>
                <a:gd name="T18" fmla="*/ 22 w 22"/>
                <a:gd name="T19" fmla="*/ 11 h 37"/>
                <a:gd name="T20" fmla="*/ 22 w 22"/>
                <a:gd name="T21" fmla="*/ 12 h 37"/>
                <a:gd name="T22" fmla="*/ 15 w 22"/>
                <a:gd name="T23" fmla="*/ 12 h 37"/>
                <a:gd name="T24" fmla="*/ 15 w 22"/>
                <a:gd name="T25" fmla="*/ 11 h 37"/>
                <a:gd name="T26" fmla="*/ 11 w 22"/>
                <a:gd name="T27" fmla="*/ 5 h 37"/>
                <a:gd name="T28" fmla="*/ 6 w 22"/>
                <a:gd name="T29" fmla="*/ 11 h 37"/>
                <a:gd name="T30" fmla="*/ 6 w 22"/>
                <a:gd name="T31" fmla="*/ 26 h 37"/>
                <a:gd name="T32" fmla="*/ 11 w 22"/>
                <a:gd name="T33" fmla="*/ 32 h 37"/>
                <a:gd name="T34" fmla="*/ 15 w 22"/>
                <a:gd name="T35" fmla="*/ 26 h 37"/>
                <a:gd name="T36" fmla="*/ 15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0"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8" y="3"/>
                  </a:cubicBezTo>
                  <a:cubicBezTo>
                    <a:pt x="20" y="5"/>
                    <a:pt x="22" y="8"/>
                    <a:pt x="22" y="11"/>
                  </a:cubicBezTo>
                  <a:cubicBezTo>
                    <a:pt x="22" y="12"/>
                    <a:pt x="22" y="12"/>
                    <a:pt x="22" y="12"/>
                  </a:cubicBezTo>
                  <a:cubicBezTo>
                    <a:pt x="15" y="12"/>
                    <a:pt x="15" y="12"/>
                    <a:pt x="15" y="12"/>
                  </a:cubicBezTo>
                  <a:cubicBezTo>
                    <a:pt x="15" y="11"/>
                    <a:pt x="15" y="11"/>
                    <a:pt x="15" y="11"/>
                  </a:cubicBezTo>
                  <a:cubicBezTo>
                    <a:pt x="15" y="7"/>
                    <a:pt x="13" y="5"/>
                    <a:pt x="11" y="5"/>
                  </a:cubicBezTo>
                  <a:cubicBezTo>
                    <a:pt x="8" y="5"/>
                    <a:pt x="6" y="7"/>
                    <a:pt x="6" y="11"/>
                  </a:cubicBezTo>
                  <a:cubicBezTo>
                    <a:pt x="6" y="26"/>
                    <a:pt x="6" y="26"/>
                    <a:pt x="6" y="26"/>
                  </a:cubicBezTo>
                  <a:cubicBezTo>
                    <a:pt x="6" y="30"/>
                    <a:pt x="8" y="32"/>
                    <a:pt x="11" y="32"/>
                  </a:cubicBezTo>
                  <a:cubicBezTo>
                    <a:pt x="13" y="32"/>
                    <a:pt x="15" y="30"/>
                    <a:pt x="15" y="26"/>
                  </a:cubicBezTo>
                  <a:cubicBezTo>
                    <a:pt x="15" y="22"/>
                    <a:pt x="15" y="22"/>
                    <a:pt x="15" y="22"/>
                  </a:cubicBezTo>
                  <a:cubicBezTo>
                    <a:pt x="22" y="22"/>
                    <a:pt x="22" y="22"/>
                    <a:pt x="22" y="22"/>
                  </a:cubicBezTo>
                  <a:lnTo>
                    <a:pt x="22"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3" name="Freeform 41"/>
            <p:cNvSpPr>
              <a:spLocks/>
            </p:cNvSpPr>
            <p:nvPr/>
          </p:nvSpPr>
          <p:spPr bwMode="auto">
            <a:xfrm>
              <a:off x="8498949" y="4854795"/>
              <a:ext cx="45359" cy="93554"/>
            </a:xfrm>
            <a:custGeom>
              <a:avLst/>
              <a:gdLst>
                <a:gd name="T0" fmla="*/ 0 w 22"/>
                <a:gd name="T1" fmla="*/ 0 h 45"/>
                <a:gd name="T2" fmla="*/ 6 w 22"/>
                <a:gd name="T3" fmla="*/ 0 h 45"/>
                <a:gd name="T4" fmla="*/ 6 w 22"/>
                <a:gd name="T5" fmla="*/ 11 h 45"/>
                <a:gd name="T6" fmla="*/ 11 w 22"/>
                <a:gd name="T7" fmla="*/ 9 h 45"/>
                <a:gd name="T8" fmla="*/ 18 w 22"/>
                <a:gd name="T9" fmla="*/ 12 h 45"/>
                <a:gd name="T10" fmla="*/ 22 w 22"/>
                <a:gd name="T11" fmla="*/ 20 h 45"/>
                <a:gd name="T12" fmla="*/ 22 w 22"/>
                <a:gd name="T13" fmla="*/ 45 h 45"/>
                <a:gd name="T14" fmla="*/ 16 w 22"/>
                <a:gd name="T15" fmla="*/ 45 h 45"/>
                <a:gd name="T16" fmla="*/ 16 w 22"/>
                <a:gd name="T17" fmla="*/ 20 h 45"/>
                <a:gd name="T18" fmla="*/ 11 w 22"/>
                <a:gd name="T19" fmla="*/ 14 h 45"/>
                <a:gd name="T20" fmla="*/ 6 w 22"/>
                <a:gd name="T21" fmla="*/ 20 h 45"/>
                <a:gd name="T22" fmla="*/ 6 w 22"/>
                <a:gd name="T23" fmla="*/ 45 h 45"/>
                <a:gd name="T24" fmla="*/ 0 w 22"/>
                <a:gd name="T25" fmla="*/ 45 h 45"/>
                <a:gd name="T26" fmla="*/ 0 w 22"/>
                <a:gd name="T2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45">
                  <a:moveTo>
                    <a:pt x="0" y="0"/>
                  </a:moveTo>
                  <a:cubicBezTo>
                    <a:pt x="6" y="0"/>
                    <a:pt x="6" y="0"/>
                    <a:pt x="6" y="0"/>
                  </a:cubicBezTo>
                  <a:cubicBezTo>
                    <a:pt x="6" y="11"/>
                    <a:pt x="6" y="11"/>
                    <a:pt x="6" y="11"/>
                  </a:cubicBezTo>
                  <a:cubicBezTo>
                    <a:pt x="7" y="10"/>
                    <a:pt x="9" y="9"/>
                    <a:pt x="11" y="9"/>
                  </a:cubicBezTo>
                  <a:cubicBezTo>
                    <a:pt x="14" y="9"/>
                    <a:pt x="16" y="10"/>
                    <a:pt x="18" y="12"/>
                  </a:cubicBezTo>
                  <a:cubicBezTo>
                    <a:pt x="21" y="14"/>
                    <a:pt x="22" y="16"/>
                    <a:pt x="22" y="20"/>
                  </a:cubicBezTo>
                  <a:cubicBezTo>
                    <a:pt x="22" y="45"/>
                    <a:pt x="22" y="45"/>
                    <a:pt x="22" y="45"/>
                  </a:cubicBezTo>
                  <a:cubicBezTo>
                    <a:pt x="16" y="45"/>
                    <a:pt x="16" y="45"/>
                    <a:pt x="16" y="45"/>
                  </a:cubicBezTo>
                  <a:cubicBezTo>
                    <a:pt x="16" y="20"/>
                    <a:pt x="16" y="20"/>
                    <a:pt x="16" y="20"/>
                  </a:cubicBezTo>
                  <a:cubicBezTo>
                    <a:pt x="16" y="16"/>
                    <a:pt x="13" y="14"/>
                    <a:pt x="11" y="14"/>
                  </a:cubicBezTo>
                  <a:cubicBezTo>
                    <a:pt x="8" y="14"/>
                    <a:pt x="6" y="16"/>
                    <a:pt x="6" y="20"/>
                  </a:cubicBezTo>
                  <a:cubicBezTo>
                    <a:pt x="6" y="45"/>
                    <a:pt x="6" y="45"/>
                    <a:pt x="6" y="45"/>
                  </a:cubicBezTo>
                  <a:cubicBezTo>
                    <a:pt x="0" y="45"/>
                    <a:pt x="0" y="45"/>
                    <a:pt x="0" y="45"/>
                  </a:cubicBez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4" name="Freeform 42"/>
            <p:cNvSpPr>
              <a:spLocks noEditPoints="1"/>
            </p:cNvSpPr>
            <p:nvPr/>
          </p:nvSpPr>
          <p:spPr bwMode="auto">
            <a:xfrm>
              <a:off x="8566988"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0"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5" name="Freeform 43"/>
            <p:cNvSpPr>
              <a:spLocks/>
            </p:cNvSpPr>
            <p:nvPr/>
          </p:nvSpPr>
          <p:spPr bwMode="auto">
            <a:xfrm>
              <a:off x="8630775" y="4873223"/>
              <a:ext cx="46777" cy="75126"/>
            </a:xfrm>
            <a:custGeom>
              <a:avLst/>
              <a:gdLst>
                <a:gd name="T0" fmla="*/ 0 w 22"/>
                <a:gd name="T1" fmla="*/ 36 h 36"/>
                <a:gd name="T2" fmla="*/ 0 w 22"/>
                <a:gd name="T3" fmla="*/ 11 h 36"/>
                <a:gd name="T4" fmla="*/ 3 w 22"/>
                <a:gd name="T5" fmla="*/ 3 h 36"/>
                <a:gd name="T6" fmla="*/ 11 w 22"/>
                <a:gd name="T7" fmla="*/ 0 h 36"/>
                <a:gd name="T8" fmla="*/ 19 w 22"/>
                <a:gd name="T9" fmla="*/ 3 h 36"/>
                <a:gd name="T10" fmla="*/ 22 w 22"/>
                <a:gd name="T11" fmla="*/ 11 h 36"/>
                <a:gd name="T12" fmla="*/ 22 w 22"/>
                <a:gd name="T13" fmla="*/ 36 h 36"/>
                <a:gd name="T14" fmla="*/ 16 w 22"/>
                <a:gd name="T15" fmla="*/ 36 h 36"/>
                <a:gd name="T16" fmla="*/ 16 w 22"/>
                <a:gd name="T17" fmla="*/ 11 h 36"/>
                <a:gd name="T18" fmla="*/ 11 w 22"/>
                <a:gd name="T19" fmla="*/ 5 h 36"/>
                <a:gd name="T20" fmla="*/ 6 w 22"/>
                <a:gd name="T21" fmla="*/ 11 h 36"/>
                <a:gd name="T22" fmla="*/ 6 w 22"/>
                <a:gd name="T23" fmla="*/ 36 h 36"/>
                <a:gd name="T24" fmla="*/ 0 w 22"/>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36">
                  <a:moveTo>
                    <a:pt x="0" y="36"/>
                  </a:moveTo>
                  <a:cubicBezTo>
                    <a:pt x="0" y="11"/>
                    <a:pt x="0" y="11"/>
                    <a:pt x="0" y="11"/>
                  </a:cubicBezTo>
                  <a:cubicBezTo>
                    <a:pt x="0" y="8"/>
                    <a:pt x="1" y="5"/>
                    <a:pt x="3" y="3"/>
                  </a:cubicBezTo>
                  <a:cubicBezTo>
                    <a:pt x="6" y="1"/>
                    <a:pt x="8" y="0"/>
                    <a:pt x="11" y="0"/>
                  </a:cubicBezTo>
                  <a:cubicBezTo>
                    <a:pt x="14" y="0"/>
                    <a:pt x="17" y="1"/>
                    <a:pt x="19" y="3"/>
                  </a:cubicBezTo>
                  <a:cubicBezTo>
                    <a:pt x="21" y="5"/>
                    <a:pt x="22" y="8"/>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6" name="Freeform 44"/>
            <p:cNvSpPr>
              <a:spLocks noEditPoints="1"/>
            </p:cNvSpPr>
            <p:nvPr/>
          </p:nvSpPr>
          <p:spPr bwMode="auto">
            <a:xfrm>
              <a:off x="8700231" y="4864718"/>
              <a:ext cx="45359" cy="97806"/>
            </a:xfrm>
            <a:custGeom>
              <a:avLst/>
              <a:gdLst>
                <a:gd name="T0" fmla="*/ 16 w 22"/>
                <a:gd name="T1" fmla="*/ 35 h 47"/>
                <a:gd name="T2" fmla="*/ 22 w 22"/>
                <a:gd name="T3" fmla="*/ 42 h 47"/>
                <a:gd name="T4" fmla="*/ 22 w 22"/>
                <a:gd name="T5" fmla="*/ 47 h 47"/>
                <a:gd name="T6" fmla="*/ 16 w 22"/>
                <a:gd name="T7" fmla="*/ 47 h 47"/>
                <a:gd name="T8" fmla="*/ 16 w 22"/>
                <a:gd name="T9" fmla="*/ 43 h 47"/>
                <a:gd name="T10" fmla="*/ 13 w 22"/>
                <a:gd name="T11" fmla="*/ 40 h 47"/>
                <a:gd name="T12" fmla="*/ 11 w 22"/>
                <a:gd name="T13" fmla="*/ 40 h 47"/>
                <a:gd name="T14" fmla="*/ 3 w 22"/>
                <a:gd name="T15" fmla="*/ 37 h 47"/>
                <a:gd name="T16" fmla="*/ 0 w 22"/>
                <a:gd name="T17" fmla="*/ 29 h 47"/>
                <a:gd name="T18" fmla="*/ 2 w 22"/>
                <a:gd name="T19" fmla="*/ 22 h 47"/>
                <a:gd name="T20" fmla="*/ 0 w 22"/>
                <a:gd name="T21" fmla="*/ 15 h 47"/>
                <a:gd name="T22" fmla="*/ 2 w 22"/>
                <a:gd name="T23" fmla="*/ 8 h 47"/>
                <a:gd name="T24" fmla="*/ 8 w 22"/>
                <a:gd name="T25" fmla="*/ 5 h 47"/>
                <a:gd name="T26" fmla="*/ 8 w 22"/>
                <a:gd name="T27" fmla="*/ 0 h 47"/>
                <a:gd name="T28" fmla="*/ 14 w 22"/>
                <a:gd name="T29" fmla="*/ 0 h 47"/>
                <a:gd name="T30" fmla="*/ 14 w 22"/>
                <a:gd name="T31" fmla="*/ 5 h 47"/>
                <a:gd name="T32" fmla="*/ 19 w 22"/>
                <a:gd name="T33" fmla="*/ 9 h 47"/>
                <a:gd name="T34" fmla="*/ 22 w 22"/>
                <a:gd name="T35" fmla="*/ 15 h 47"/>
                <a:gd name="T36" fmla="*/ 18 w 22"/>
                <a:gd name="T37" fmla="*/ 23 h 47"/>
                <a:gd name="T38" fmla="*/ 11 w 22"/>
                <a:gd name="T39" fmla="*/ 26 h 47"/>
                <a:gd name="T40" fmla="*/ 7 w 22"/>
                <a:gd name="T41" fmla="*/ 26 h 47"/>
                <a:gd name="T42" fmla="*/ 6 w 22"/>
                <a:gd name="T43" fmla="*/ 29 h 47"/>
                <a:gd name="T44" fmla="*/ 11 w 22"/>
                <a:gd name="T45" fmla="*/ 35 h 47"/>
                <a:gd name="T46" fmla="*/ 16 w 22"/>
                <a:gd name="T47" fmla="*/ 35 h 47"/>
                <a:gd name="T48" fmla="*/ 6 w 22"/>
                <a:gd name="T49" fmla="*/ 16 h 47"/>
                <a:gd name="T50" fmla="*/ 11 w 22"/>
                <a:gd name="T51" fmla="*/ 21 h 47"/>
                <a:gd name="T52" fmla="*/ 16 w 22"/>
                <a:gd name="T53" fmla="*/ 16 h 47"/>
                <a:gd name="T54" fmla="*/ 16 w 22"/>
                <a:gd name="T55" fmla="*/ 14 h 47"/>
                <a:gd name="T56" fmla="*/ 11 w 22"/>
                <a:gd name="T57" fmla="*/ 9 h 47"/>
                <a:gd name="T58" fmla="*/ 6 w 22"/>
                <a:gd name="T59" fmla="*/ 14 h 47"/>
                <a:gd name="T60" fmla="*/ 6 w 22"/>
                <a:gd name="T61" fmla="*/ 1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 h="47">
                  <a:moveTo>
                    <a:pt x="16" y="35"/>
                  </a:moveTo>
                  <a:cubicBezTo>
                    <a:pt x="19" y="35"/>
                    <a:pt x="22" y="37"/>
                    <a:pt x="22" y="42"/>
                  </a:cubicBezTo>
                  <a:cubicBezTo>
                    <a:pt x="22" y="47"/>
                    <a:pt x="22" y="47"/>
                    <a:pt x="22" y="47"/>
                  </a:cubicBezTo>
                  <a:cubicBezTo>
                    <a:pt x="16" y="47"/>
                    <a:pt x="16" y="47"/>
                    <a:pt x="16" y="47"/>
                  </a:cubicBezTo>
                  <a:cubicBezTo>
                    <a:pt x="16" y="43"/>
                    <a:pt x="16" y="43"/>
                    <a:pt x="16" y="43"/>
                  </a:cubicBezTo>
                  <a:cubicBezTo>
                    <a:pt x="16" y="41"/>
                    <a:pt x="14" y="40"/>
                    <a:pt x="13" y="40"/>
                  </a:cubicBezTo>
                  <a:cubicBezTo>
                    <a:pt x="11" y="40"/>
                    <a:pt x="11" y="40"/>
                    <a:pt x="11" y="40"/>
                  </a:cubicBezTo>
                  <a:cubicBezTo>
                    <a:pt x="8" y="40"/>
                    <a:pt x="5" y="39"/>
                    <a:pt x="3" y="37"/>
                  </a:cubicBezTo>
                  <a:cubicBezTo>
                    <a:pt x="1" y="35"/>
                    <a:pt x="0" y="32"/>
                    <a:pt x="0" y="29"/>
                  </a:cubicBezTo>
                  <a:cubicBezTo>
                    <a:pt x="0" y="27"/>
                    <a:pt x="0" y="24"/>
                    <a:pt x="2" y="22"/>
                  </a:cubicBezTo>
                  <a:cubicBezTo>
                    <a:pt x="0" y="20"/>
                    <a:pt x="0" y="18"/>
                    <a:pt x="0" y="15"/>
                  </a:cubicBezTo>
                  <a:cubicBezTo>
                    <a:pt x="0" y="13"/>
                    <a:pt x="0" y="10"/>
                    <a:pt x="2" y="8"/>
                  </a:cubicBezTo>
                  <a:cubicBezTo>
                    <a:pt x="3" y="7"/>
                    <a:pt x="5" y="5"/>
                    <a:pt x="8" y="5"/>
                  </a:cubicBezTo>
                  <a:cubicBezTo>
                    <a:pt x="8" y="0"/>
                    <a:pt x="8" y="0"/>
                    <a:pt x="8" y="0"/>
                  </a:cubicBezTo>
                  <a:cubicBezTo>
                    <a:pt x="14" y="0"/>
                    <a:pt x="14" y="0"/>
                    <a:pt x="14" y="0"/>
                  </a:cubicBezTo>
                  <a:cubicBezTo>
                    <a:pt x="14" y="5"/>
                    <a:pt x="14" y="5"/>
                    <a:pt x="14" y="5"/>
                  </a:cubicBezTo>
                  <a:cubicBezTo>
                    <a:pt x="16" y="5"/>
                    <a:pt x="18" y="7"/>
                    <a:pt x="19" y="9"/>
                  </a:cubicBezTo>
                  <a:cubicBezTo>
                    <a:pt x="21" y="10"/>
                    <a:pt x="22" y="13"/>
                    <a:pt x="22" y="15"/>
                  </a:cubicBezTo>
                  <a:cubicBezTo>
                    <a:pt x="22" y="18"/>
                    <a:pt x="21" y="21"/>
                    <a:pt x="18" y="23"/>
                  </a:cubicBezTo>
                  <a:cubicBezTo>
                    <a:pt x="16" y="25"/>
                    <a:pt x="14" y="26"/>
                    <a:pt x="11" y="26"/>
                  </a:cubicBezTo>
                  <a:cubicBezTo>
                    <a:pt x="10" y="26"/>
                    <a:pt x="8" y="26"/>
                    <a:pt x="7" y="26"/>
                  </a:cubicBezTo>
                  <a:cubicBezTo>
                    <a:pt x="6" y="27"/>
                    <a:pt x="6" y="28"/>
                    <a:pt x="6" y="29"/>
                  </a:cubicBezTo>
                  <a:cubicBezTo>
                    <a:pt x="6" y="33"/>
                    <a:pt x="8" y="35"/>
                    <a:pt x="11" y="35"/>
                  </a:cubicBezTo>
                  <a:lnTo>
                    <a:pt x="16" y="35"/>
                  </a:lnTo>
                  <a:close/>
                  <a:moveTo>
                    <a:pt x="6" y="16"/>
                  </a:moveTo>
                  <a:cubicBezTo>
                    <a:pt x="6" y="19"/>
                    <a:pt x="8" y="21"/>
                    <a:pt x="11" y="21"/>
                  </a:cubicBezTo>
                  <a:cubicBezTo>
                    <a:pt x="13" y="21"/>
                    <a:pt x="16" y="19"/>
                    <a:pt x="16" y="16"/>
                  </a:cubicBezTo>
                  <a:cubicBezTo>
                    <a:pt x="16" y="14"/>
                    <a:pt x="16" y="14"/>
                    <a:pt x="16" y="14"/>
                  </a:cubicBezTo>
                  <a:cubicBezTo>
                    <a:pt x="15" y="11"/>
                    <a:pt x="13" y="9"/>
                    <a:pt x="11" y="9"/>
                  </a:cubicBezTo>
                  <a:cubicBezTo>
                    <a:pt x="8" y="9"/>
                    <a:pt x="6" y="11"/>
                    <a:pt x="6" y="14"/>
                  </a:cubicBezTo>
                  <a:lnTo>
                    <a:pt x="6" y="1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7" name="Freeform 45"/>
            <p:cNvSpPr>
              <a:spLocks noEditPoints="1"/>
            </p:cNvSpPr>
            <p:nvPr/>
          </p:nvSpPr>
          <p:spPr bwMode="auto">
            <a:xfrm>
              <a:off x="8766854" y="4873223"/>
              <a:ext cx="45359" cy="76544"/>
            </a:xfrm>
            <a:custGeom>
              <a:avLst/>
              <a:gdLst>
                <a:gd name="T0" fmla="*/ 6 w 22"/>
                <a:gd name="T1" fmla="*/ 21 h 37"/>
                <a:gd name="T2" fmla="*/ 6 w 22"/>
                <a:gd name="T3" fmla="*/ 26 h 37"/>
                <a:gd name="T4" fmla="*/ 11 w 22"/>
                <a:gd name="T5" fmla="*/ 32 h 37"/>
                <a:gd name="T6" fmla="*/ 15 w 22"/>
                <a:gd name="T7" fmla="*/ 26 h 37"/>
                <a:gd name="T8" fmla="*/ 22 w 22"/>
                <a:gd name="T9" fmla="*/ 26 h 37"/>
                <a:gd name="T10" fmla="*/ 18 w 22"/>
                <a:gd name="T11" fmla="*/ 34 h 37"/>
                <a:gd name="T12" fmla="*/ 11 w 22"/>
                <a:gd name="T13" fmla="*/ 37 h 37"/>
                <a:gd name="T14" fmla="*/ 3 w 22"/>
                <a:gd name="T15" fmla="*/ 34 h 37"/>
                <a:gd name="T16" fmla="*/ 0 w 22"/>
                <a:gd name="T17" fmla="*/ 26 h 37"/>
                <a:gd name="T18" fmla="*/ 0 w 22"/>
                <a:gd name="T19" fmla="*/ 11 h 37"/>
                <a:gd name="T20" fmla="*/ 3 w 22"/>
                <a:gd name="T21" fmla="*/ 3 h 37"/>
                <a:gd name="T22" fmla="*/ 11 w 22"/>
                <a:gd name="T23" fmla="*/ 0 h 37"/>
                <a:gd name="T24" fmla="*/ 19 w 22"/>
                <a:gd name="T25" fmla="*/ 3 h 37"/>
                <a:gd name="T26" fmla="*/ 22 w 22"/>
                <a:gd name="T27" fmla="*/ 11 h 37"/>
                <a:gd name="T28" fmla="*/ 22 w 22"/>
                <a:gd name="T29" fmla="*/ 21 h 37"/>
                <a:gd name="T30" fmla="*/ 6 w 22"/>
                <a:gd name="T31" fmla="*/ 21 h 37"/>
                <a:gd name="T32" fmla="*/ 6 w 22"/>
                <a:gd name="T33" fmla="*/ 15 h 37"/>
                <a:gd name="T34" fmla="*/ 16 w 22"/>
                <a:gd name="T35" fmla="*/ 15 h 37"/>
                <a:gd name="T36" fmla="*/ 16 w 22"/>
                <a:gd name="T37" fmla="*/ 11 h 37"/>
                <a:gd name="T38" fmla="*/ 11 w 22"/>
                <a:gd name="T39" fmla="*/ 5 h 37"/>
                <a:gd name="T40" fmla="*/ 6 w 22"/>
                <a:gd name="T41" fmla="*/ 11 h 37"/>
                <a:gd name="T42" fmla="*/ 6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6" y="21"/>
                  </a:moveTo>
                  <a:cubicBezTo>
                    <a:pt x="6" y="26"/>
                    <a:pt x="6" y="26"/>
                    <a:pt x="6" y="26"/>
                  </a:cubicBezTo>
                  <a:cubicBezTo>
                    <a:pt x="6" y="30"/>
                    <a:pt x="8" y="32"/>
                    <a:pt x="11" y="32"/>
                  </a:cubicBezTo>
                  <a:cubicBezTo>
                    <a:pt x="13" y="32"/>
                    <a:pt x="15" y="30"/>
                    <a:pt x="15" y="26"/>
                  </a:cubicBezTo>
                  <a:cubicBezTo>
                    <a:pt x="22" y="26"/>
                    <a:pt x="22" y="26"/>
                    <a:pt x="22" y="26"/>
                  </a:cubicBezTo>
                  <a:cubicBezTo>
                    <a:pt x="22" y="29"/>
                    <a:pt x="21"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21"/>
                    <a:pt x="22" y="21"/>
                    <a:pt x="22" y="21"/>
                  </a:cubicBezTo>
                  <a:lnTo>
                    <a:pt x="6" y="21"/>
                  </a:lnTo>
                  <a:close/>
                  <a:moveTo>
                    <a:pt x="6" y="15"/>
                  </a:moveTo>
                  <a:cubicBezTo>
                    <a:pt x="16" y="15"/>
                    <a:pt x="16" y="15"/>
                    <a:pt x="16" y="15"/>
                  </a:cubicBezTo>
                  <a:cubicBezTo>
                    <a:pt x="16" y="11"/>
                    <a:pt x="16" y="11"/>
                    <a:pt x="16" y="11"/>
                  </a:cubicBezTo>
                  <a:cubicBezTo>
                    <a:pt x="16" y="7"/>
                    <a:pt x="13" y="5"/>
                    <a:pt x="11" y="5"/>
                  </a:cubicBezTo>
                  <a:cubicBezTo>
                    <a:pt x="8" y="5"/>
                    <a:pt x="6" y="7"/>
                    <a:pt x="6" y="11"/>
                  </a:cubicBezTo>
                  <a:lnTo>
                    <a:pt x="6" y="1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grpSp>
      <p:sp>
        <p:nvSpPr>
          <p:cNvPr id="144" name="Rectangle 143"/>
          <p:cNvSpPr/>
          <p:nvPr/>
        </p:nvSpPr>
        <p:spPr>
          <a:xfrm>
            <a:off x="0" y="0"/>
            <a:ext cx="9144000" cy="9286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92" name="Rectangle 91"/>
          <p:cNvSpPr/>
          <p:nvPr/>
        </p:nvSpPr>
        <p:spPr>
          <a:xfrm>
            <a:off x="0" y="6765131"/>
            <a:ext cx="9144000" cy="92869"/>
          </a:xfrm>
          <a:prstGeom prst="rect">
            <a:avLst/>
          </a:pr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p:cNvSpPr/>
          <p:nvPr/>
        </p:nvSpPr>
        <p:spPr>
          <a:xfrm>
            <a:off x="0" y="138788"/>
            <a:ext cx="9144000" cy="7848302"/>
          </a:xfrm>
          <a:prstGeom prst="rect">
            <a:avLst/>
          </a:prstGeom>
        </p:spPr>
        <p:txBody>
          <a:bodyPr wrap="square">
            <a:spAutoFit/>
          </a:bodyPr>
          <a:lstStyle/>
          <a:p>
            <a:r>
              <a:rPr lang="en-US" b="1" dirty="0">
                <a:solidFill>
                  <a:srgbClr val="FF0000"/>
                </a:solidFill>
              </a:rPr>
              <a:t>Principles for Effective </a:t>
            </a:r>
            <a:r>
              <a:rPr lang="en-US" b="1" dirty="0" smtClean="0">
                <a:solidFill>
                  <a:srgbClr val="FF0000"/>
                </a:solidFill>
              </a:rPr>
              <a:t>Adaptation</a:t>
            </a:r>
          </a:p>
          <a:p>
            <a:endParaRPr lang="en-US" dirty="0"/>
          </a:p>
          <a:p>
            <a:r>
              <a:rPr lang="en-US" dirty="0"/>
              <a:t>Adaptation is place and context specific, with no single approach for reducing risks</a:t>
            </a:r>
          </a:p>
          <a:p>
            <a:r>
              <a:rPr lang="en-US" dirty="0"/>
              <a:t>appropriate across all settings (high confidence)</a:t>
            </a:r>
            <a:r>
              <a:rPr lang="en-US" dirty="0" smtClean="0"/>
              <a:t>.</a:t>
            </a:r>
          </a:p>
          <a:p>
            <a:endParaRPr lang="en-US" dirty="0"/>
          </a:p>
          <a:p>
            <a:r>
              <a:rPr lang="en-US" dirty="0"/>
              <a:t>Adaptation planning and implementation can be enhanced through complementary actions</a:t>
            </a:r>
          </a:p>
          <a:p>
            <a:r>
              <a:rPr lang="en-US" dirty="0"/>
              <a:t>across levels, from individuals to governments (high confidence)</a:t>
            </a:r>
            <a:r>
              <a:rPr lang="en-US" dirty="0" smtClean="0"/>
              <a:t>.</a:t>
            </a:r>
          </a:p>
          <a:p>
            <a:endParaRPr lang="en-US" dirty="0"/>
          </a:p>
          <a:p>
            <a:r>
              <a:rPr lang="en-US" dirty="0"/>
              <a:t>A first step towards adaptation to future climate change is reducing vulnerability and</a:t>
            </a:r>
          </a:p>
          <a:p>
            <a:r>
              <a:rPr lang="en-US" dirty="0"/>
              <a:t>exposure to present climate variability (high confidence). Strategies include actions with </a:t>
            </a:r>
            <a:r>
              <a:rPr lang="en-US" dirty="0" err="1" smtClean="0"/>
              <a:t>cobenefits</a:t>
            </a:r>
            <a:r>
              <a:rPr lang="en-US" dirty="0"/>
              <a:t> </a:t>
            </a:r>
            <a:r>
              <a:rPr lang="en-US" dirty="0" smtClean="0"/>
              <a:t>for </a:t>
            </a:r>
            <a:r>
              <a:rPr lang="en-US" dirty="0"/>
              <a:t>other objectives</a:t>
            </a:r>
            <a:r>
              <a:rPr lang="en-US" dirty="0" smtClean="0"/>
              <a:t>.</a:t>
            </a:r>
          </a:p>
          <a:p>
            <a:endParaRPr lang="en-US" dirty="0"/>
          </a:p>
          <a:p>
            <a:r>
              <a:rPr lang="en-US" dirty="0"/>
              <a:t>Adaptation planning and implementation at all levels of governance are contingent on</a:t>
            </a:r>
          </a:p>
          <a:p>
            <a:r>
              <a:rPr lang="en-US" dirty="0"/>
              <a:t>societal values, objectives, and risk perceptions (high confidence). Recognition of diverse</a:t>
            </a:r>
          </a:p>
          <a:p>
            <a:r>
              <a:rPr lang="en-US" dirty="0"/>
              <a:t>interests, circumstances, social-cultural contexts and expectations can benefit </a:t>
            </a:r>
            <a:r>
              <a:rPr lang="en-US" dirty="0" smtClean="0"/>
              <a:t>decision making</a:t>
            </a:r>
            <a:endParaRPr lang="en-US" dirty="0"/>
          </a:p>
          <a:p>
            <a:r>
              <a:rPr lang="en-US" dirty="0"/>
              <a:t>processes</a:t>
            </a:r>
            <a:r>
              <a:rPr lang="en-US" dirty="0" smtClean="0"/>
              <a:t>.</a:t>
            </a:r>
          </a:p>
          <a:p>
            <a:endParaRPr lang="en-US" dirty="0"/>
          </a:p>
          <a:p>
            <a:r>
              <a:rPr lang="en-US" dirty="0"/>
              <a:t>Existing and emerging economic instruments can foster adaptation by providing incentives</a:t>
            </a:r>
          </a:p>
          <a:p>
            <a:r>
              <a:rPr lang="en-US" dirty="0"/>
              <a:t>for anticipating and reducing impacts (medium confidence)</a:t>
            </a:r>
            <a:r>
              <a:rPr lang="en-US" dirty="0" smtClean="0"/>
              <a:t>.  Constraints </a:t>
            </a:r>
            <a:r>
              <a:rPr lang="en-US" dirty="0"/>
              <a:t>can interact to impede adaptation planning and implementation (</a:t>
            </a:r>
            <a:r>
              <a:rPr lang="en-US" dirty="0" smtClean="0"/>
              <a:t>high confidence</a:t>
            </a:r>
            <a:r>
              <a:rPr lang="en-US" dirty="0"/>
              <a:t>)</a:t>
            </a:r>
            <a:r>
              <a:rPr lang="en-US" dirty="0" smtClean="0"/>
              <a:t>.</a:t>
            </a:r>
          </a:p>
          <a:p>
            <a:endParaRPr lang="en-US" dirty="0"/>
          </a:p>
          <a:p>
            <a:r>
              <a:rPr lang="en-US" dirty="0"/>
              <a:t>Poor planning, overemphasizing short-term outcomes, or failing to sufficiently anticipate</a:t>
            </a:r>
          </a:p>
          <a:p>
            <a:r>
              <a:rPr lang="en-US" dirty="0"/>
              <a:t>consequences can result in maladaptation (medium evidence, high agreement).</a:t>
            </a:r>
            <a:endParaRPr lang="en-US" dirty="0" smtClean="0"/>
          </a:p>
          <a:p>
            <a:endParaRPr lang="en-US" dirty="0"/>
          </a:p>
          <a:p>
            <a:endParaRPr lang="en-US" dirty="0" smtClean="0"/>
          </a:p>
          <a:p>
            <a:endParaRPr lang="en-US" dirty="0"/>
          </a:p>
          <a:p>
            <a:r>
              <a:rPr lang="en-US" dirty="0" smtClean="0"/>
              <a:t/>
            </a:r>
            <a:br>
              <a:rPr lang="en-US" dirty="0" smtClean="0"/>
            </a:br>
            <a:endParaRPr lang="en-US" dirty="0"/>
          </a:p>
        </p:txBody>
      </p:sp>
    </p:spTree>
    <p:extLst>
      <p:ext uri="{BB962C8B-B14F-4D97-AF65-F5344CB8AC3E}">
        <p14:creationId xmlns:p14="http://schemas.microsoft.com/office/powerpoint/2010/main" xmlns="" val="32291702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6734865" y="6172200"/>
            <a:ext cx="2077348" cy="423894"/>
            <a:chOff x="6575425" y="4506095"/>
            <a:chExt cx="2236788" cy="456429"/>
          </a:xfrm>
          <a:solidFill>
            <a:srgbClr val="3E6CA4"/>
          </a:solidFill>
        </p:grpSpPr>
        <p:sp>
          <p:nvSpPr>
            <p:cNvPr id="7" name="Rectangle 5"/>
            <p:cNvSpPr>
              <a:spLocks noChangeArrowheads="1"/>
            </p:cNvSpPr>
            <p:nvPr/>
          </p:nvSpPr>
          <p:spPr bwMode="auto">
            <a:xfrm>
              <a:off x="6575425" y="4891650"/>
              <a:ext cx="8505" cy="5669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 name="Freeform 6"/>
            <p:cNvSpPr>
              <a:spLocks/>
            </p:cNvSpPr>
            <p:nvPr/>
          </p:nvSpPr>
          <p:spPr bwMode="auto">
            <a:xfrm>
              <a:off x="6606610" y="4891650"/>
              <a:ext cx="38272" cy="56699"/>
            </a:xfrm>
            <a:custGeom>
              <a:avLst/>
              <a:gdLst>
                <a:gd name="T0" fmla="*/ 0 w 27"/>
                <a:gd name="T1" fmla="*/ 0 h 40"/>
                <a:gd name="T2" fmla="*/ 6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 name="Freeform 7"/>
            <p:cNvSpPr>
              <a:spLocks/>
            </p:cNvSpPr>
            <p:nvPr/>
          </p:nvSpPr>
          <p:spPr bwMode="auto">
            <a:xfrm>
              <a:off x="6663309" y="4891650"/>
              <a:ext cx="32603" cy="56699"/>
            </a:xfrm>
            <a:custGeom>
              <a:avLst/>
              <a:gdLst>
                <a:gd name="T0" fmla="*/ 9 w 23"/>
                <a:gd name="T1" fmla="*/ 5 h 40"/>
                <a:gd name="T2" fmla="*/ 0 w 23"/>
                <a:gd name="T3" fmla="*/ 5 h 40"/>
                <a:gd name="T4" fmla="*/ 0 w 23"/>
                <a:gd name="T5" fmla="*/ 0 h 40"/>
                <a:gd name="T6" fmla="*/ 23 w 23"/>
                <a:gd name="T7" fmla="*/ 0 h 40"/>
                <a:gd name="T8" fmla="*/ 23 w 23"/>
                <a:gd name="T9" fmla="*/ 5 h 40"/>
                <a:gd name="T10" fmla="*/ 15 w 23"/>
                <a:gd name="T11" fmla="*/ 5 h 40"/>
                <a:gd name="T12" fmla="*/ 15 w 23"/>
                <a:gd name="T13" fmla="*/ 40 h 40"/>
                <a:gd name="T14" fmla="*/ 9 w 23"/>
                <a:gd name="T15" fmla="*/ 40 h 40"/>
                <a:gd name="T16" fmla="*/ 9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9" y="5"/>
                  </a:moveTo>
                  <a:lnTo>
                    <a:pt x="0" y="5"/>
                  </a:lnTo>
                  <a:lnTo>
                    <a:pt x="0" y="0"/>
                  </a:lnTo>
                  <a:lnTo>
                    <a:pt x="23" y="0"/>
                  </a:lnTo>
                  <a:lnTo>
                    <a:pt x="23" y="5"/>
                  </a:lnTo>
                  <a:lnTo>
                    <a:pt x="15" y="5"/>
                  </a:lnTo>
                  <a:lnTo>
                    <a:pt x="15" y="40"/>
                  </a:lnTo>
                  <a:lnTo>
                    <a:pt x="9" y="40"/>
                  </a:lnTo>
                  <a:lnTo>
                    <a:pt x="9" y="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0" name="Freeform 8"/>
            <p:cNvSpPr>
              <a:spLocks/>
            </p:cNvSpPr>
            <p:nvPr/>
          </p:nvSpPr>
          <p:spPr bwMode="auto">
            <a:xfrm>
              <a:off x="6715755" y="4891650"/>
              <a:ext cx="26933" cy="56699"/>
            </a:xfrm>
            <a:custGeom>
              <a:avLst/>
              <a:gdLst>
                <a:gd name="T0" fmla="*/ 0 w 19"/>
                <a:gd name="T1" fmla="*/ 0 h 40"/>
                <a:gd name="T2" fmla="*/ 19 w 19"/>
                <a:gd name="T3" fmla="*/ 0 h 40"/>
                <a:gd name="T4" fmla="*/ 19 w 19"/>
                <a:gd name="T5" fmla="*/ 5 h 40"/>
                <a:gd name="T6" fmla="*/ 5 w 19"/>
                <a:gd name="T7" fmla="*/ 5 h 40"/>
                <a:gd name="T8" fmla="*/ 5 w 19"/>
                <a:gd name="T9" fmla="*/ 18 h 40"/>
                <a:gd name="T10" fmla="*/ 17 w 19"/>
                <a:gd name="T11" fmla="*/ 18 h 40"/>
                <a:gd name="T12" fmla="*/ 17 w 19"/>
                <a:gd name="T13" fmla="*/ 22 h 40"/>
                <a:gd name="T14" fmla="*/ 5 w 19"/>
                <a:gd name="T15" fmla="*/ 22 h 40"/>
                <a:gd name="T16" fmla="*/ 5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5" y="5"/>
                  </a:lnTo>
                  <a:lnTo>
                    <a:pt x="5" y="18"/>
                  </a:lnTo>
                  <a:lnTo>
                    <a:pt x="17" y="18"/>
                  </a:lnTo>
                  <a:lnTo>
                    <a:pt x="17" y="22"/>
                  </a:lnTo>
                  <a:lnTo>
                    <a:pt x="5" y="22"/>
                  </a:lnTo>
                  <a:lnTo>
                    <a:pt x="5" y="35"/>
                  </a:lnTo>
                  <a:lnTo>
                    <a:pt x="19" y="35"/>
                  </a:lnTo>
                  <a:lnTo>
                    <a:pt x="19"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1" name="Freeform 9"/>
            <p:cNvSpPr>
              <a:spLocks noEditPoints="1"/>
            </p:cNvSpPr>
            <p:nvPr/>
          </p:nvSpPr>
          <p:spPr bwMode="auto">
            <a:xfrm>
              <a:off x="6765368" y="4891650"/>
              <a:ext cx="32603" cy="56699"/>
            </a:xfrm>
            <a:custGeom>
              <a:avLst/>
              <a:gdLst>
                <a:gd name="T0" fmla="*/ 0 w 16"/>
                <a:gd name="T1" fmla="*/ 0 h 27"/>
                <a:gd name="T2" fmla="*/ 7 w 16"/>
                <a:gd name="T3" fmla="*/ 0 h 27"/>
                <a:gd name="T4" fmla="*/ 12 w 16"/>
                <a:gd name="T5" fmla="*/ 2 h 27"/>
                <a:gd name="T6" fmla="*/ 14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9" y="0"/>
                    <a:pt x="11" y="1"/>
                    <a:pt x="12" y="2"/>
                  </a:cubicBezTo>
                  <a:cubicBezTo>
                    <a:pt x="14" y="3"/>
                    <a:pt x="14" y="5"/>
                    <a:pt x="14" y="7"/>
                  </a:cubicBezTo>
                  <a:cubicBezTo>
                    <a:pt x="14" y="10"/>
                    <a:pt x="13" y="13"/>
                    <a:pt x="9" y="14"/>
                  </a:cubicBezTo>
                  <a:cubicBezTo>
                    <a:pt x="9" y="14"/>
                    <a:pt x="9" y="14"/>
                    <a:pt x="9" y="14"/>
                  </a:cubicBezTo>
                  <a:cubicBezTo>
                    <a:pt x="11" y="14"/>
                    <a:pt x="11"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9" y="12"/>
                    <a:pt x="11" y="10"/>
                    <a:pt x="11" y="7"/>
                  </a:cubicBezTo>
                  <a:cubicBezTo>
                    <a:pt x="11" y="4"/>
                    <a:pt x="9" y="3"/>
                    <a:pt x="6" y="3"/>
                  </a:cubicBezTo>
                  <a:cubicBezTo>
                    <a:pt x="3" y="3"/>
                    <a:pt x="3" y="3"/>
                    <a:pt x="3" y="3"/>
                  </a:cubicBezTo>
                  <a:lnTo>
                    <a:pt x="3" y="1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2" name="Freeform 10"/>
            <p:cNvSpPr>
              <a:spLocks/>
            </p:cNvSpPr>
            <p:nvPr/>
          </p:nvSpPr>
          <p:spPr bwMode="auto">
            <a:xfrm>
              <a:off x="6814979" y="4891650"/>
              <a:ext cx="39690" cy="58116"/>
            </a:xfrm>
            <a:custGeom>
              <a:avLst/>
              <a:gdLst>
                <a:gd name="T0" fmla="*/ 19 w 19"/>
                <a:gd name="T1" fmla="*/ 26 h 28"/>
                <a:gd name="T2" fmla="*/ 12 w 19"/>
                <a:gd name="T3" fmla="*/ 28 h 28"/>
                <a:gd name="T4" fmla="*/ 0 w 19"/>
                <a:gd name="T5" fmla="*/ 14 h 28"/>
                <a:gd name="T6" fmla="*/ 12 w 19"/>
                <a:gd name="T7" fmla="*/ 0 h 28"/>
                <a:gd name="T8" fmla="*/ 19 w 19"/>
                <a:gd name="T9" fmla="*/ 1 h 28"/>
                <a:gd name="T10" fmla="*/ 19 w 19"/>
                <a:gd name="T11" fmla="*/ 4 h 28"/>
                <a:gd name="T12" fmla="*/ 12 w 19"/>
                <a:gd name="T13" fmla="*/ 3 h 28"/>
                <a:gd name="T14" fmla="*/ 4 w 19"/>
                <a:gd name="T15" fmla="*/ 13 h 28"/>
                <a:gd name="T16" fmla="*/ 12 w 19"/>
                <a:gd name="T17" fmla="*/ 25 h 28"/>
                <a:gd name="T18" fmla="*/ 16 w 19"/>
                <a:gd name="T19" fmla="*/ 24 h 28"/>
                <a:gd name="T20" fmla="*/ 16 w 19"/>
                <a:gd name="T21" fmla="*/ 15 h 28"/>
                <a:gd name="T22" fmla="*/ 11 w 19"/>
                <a:gd name="T23" fmla="*/ 15 h 28"/>
                <a:gd name="T24" fmla="*/ 11 w 19"/>
                <a:gd name="T25" fmla="*/ 12 h 28"/>
                <a:gd name="T26" fmla="*/ 19 w 19"/>
                <a:gd name="T27" fmla="*/ 12 h 28"/>
                <a:gd name="T28" fmla="*/ 19 w 19"/>
                <a:gd name="T29"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8">
                  <a:moveTo>
                    <a:pt x="19" y="26"/>
                  </a:moveTo>
                  <a:cubicBezTo>
                    <a:pt x="18" y="27"/>
                    <a:pt x="15" y="28"/>
                    <a:pt x="12" y="28"/>
                  </a:cubicBezTo>
                  <a:cubicBezTo>
                    <a:pt x="4" y="28"/>
                    <a:pt x="0" y="21"/>
                    <a:pt x="0" y="14"/>
                  </a:cubicBezTo>
                  <a:cubicBezTo>
                    <a:pt x="0" y="5"/>
                    <a:pt x="5" y="0"/>
                    <a:pt x="12" y="0"/>
                  </a:cubicBezTo>
                  <a:cubicBezTo>
                    <a:pt x="15" y="0"/>
                    <a:pt x="17" y="0"/>
                    <a:pt x="19" y="1"/>
                  </a:cubicBezTo>
                  <a:cubicBezTo>
                    <a:pt x="19" y="4"/>
                    <a:pt x="19" y="4"/>
                    <a:pt x="19" y="4"/>
                  </a:cubicBezTo>
                  <a:cubicBezTo>
                    <a:pt x="16" y="3"/>
                    <a:pt x="14" y="3"/>
                    <a:pt x="12" y="3"/>
                  </a:cubicBezTo>
                  <a:cubicBezTo>
                    <a:pt x="8" y="3"/>
                    <a:pt x="4" y="6"/>
                    <a:pt x="4" y="13"/>
                  </a:cubicBezTo>
                  <a:cubicBezTo>
                    <a:pt x="4" y="20"/>
                    <a:pt x="7" y="25"/>
                    <a:pt x="12" y="25"/>
                  </a:cubicBezTo>
                  <a:cubicBezTo>
                    <a:pt x="14" y="25"/>
                    <a:pt x="15" y="24"/>
                    <a:pt x="16" y="24"/>
                  </a:cubicBezTo>
                  <a:cubicBezTo>
                    <a:pt x="16" y="15"/>
                    <a:pt x="16" y="15"/>
                    <a:pt x="16" y="15"/>
                  </a:cubicBezTo>
                  <a:cubicBezTo>
                    <a:pt x="11" y="15"/>
                    <a:pt x="11" y="15"/>
                    <a:pt x="11" y="15"/>
                  </a:cubicBezTo>
                  <a:cubicBezTo>
                    <a:pt x="11" y="12"/>
                    <a:pt x="11" y="12"/>
                    <a:pt x="11" y="12"/>
                  </a:cubicBezTo>
                  <a:cubicBezTo>
                    <a:pt x="19" y="12"/>
                    <a:pt x="19" y="12"/>
                    <a:pt x="19" y="12"/>
                  </a:cubicBezTo>
                  <a:lnTo>
                    <a:pt x="19"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3" name="Freeform 11"/>
            <p:cNvSpPr>
              <a:spLocks noEditPoints="1"/>
            </p:cNvSpPr>
            <p:nvPr/>
          </p:nvSpPr>
          <p:spPr bwMode="auto">
            <a:xfrm>
              <a:off x="6875931" y="4891650"/>
              <a:ext cx="41107" cy="58116"/>
            </a:xfrm>
            <a:custGeom>
              <a:avLst/>
              <a:gdLst>
                <a:gd name="T0" fmla="*/ 11 w 20"/>
                <a:gd name="T1" fmla="*/ 0 h 28"/>
                <a:gd name="T2" fmla="*/ 20 w 20"/>
                <a:gd name="T3" fmla="*/ 13 h 28"/>
                <a:gd name="T4" fmla="*/ 10 w 20"/>
                <a:gd name="T5" fmla="*/ 28 h 28"/>
                <a:gd name="T6" fmla="*/ 0 w 20"/>
                <a:gd name="T7" fmla="*/ 14 h 28"/>
                <a:gd name="T8" fmla="*/ 11 w 20"/>
                <a:gd name="T9" fmla="*/ 0 h 28"/>
                <a:gd name="T10" fmla="*/ 10 w 20"/>
                <a:gd name="T11" fmla="*/ 25 h 28"/>
                <a:gd name="T12" fmla="*/ 17 w 20"/>
                <a:gd name="T13" fmla="*/ 13 h 28"/>
                <a:gd name="T14" fmla="*/ 11 w 20"/>
                <a:gd name="T15" fmla="*/ 3 h 28"/>
                <a:gd name="T16" fmla="*/ 4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1" y="0"/>
                  </a:moveTo>
                  <a:cubicBezTo>
                    <a:pt x="17" y="0"/>
                    <a:pt x="20" y="5"/>
                    <a:pt x="20" y="13"/>
                  </a:cubicBezTo>
                  <a:cubicBezTo>
                    <a:pt x="20" y="23"/>
                    <a:pt x="17" y="28"/>
                    <a:pt x="10" y="28"/>
                  </a:cubicBezTo>
                  <a:cubicBezTo>
                    <a:pt x="4" y="28"/>
                    <a:pt x="0" y="22"/>
                    <a:pt x="0" y="14"/>
                  </a:cubicBezTo>
                  <a:cubicBezTo>
                    <a:pt x="0" y="5"/>
                    <a:pt x="4" y="0"/>
                    <a:pt x="11" y="0"/>
                  </a:cubicBezTo>
                  <a:close/>
                  <a:moveTo>
                    <a:pt x="10" y="25"/>
                  </a:moveTo>
                  <a:cubicBezTo>
                    <a:pt x="14" y="25"/>
                    <a:pt x="17" y="22"/>
                    <a:pt x="17" y="13"/>
                  </a:cubicBezTo>
                  <a:cubicBezTo>
                    <a:pt x="17" y="8"/>
                    <a:pt x="15" y="3"/>
                    <a:pt x="11" y="3"/>
                  </a:cubicBezTo>
                  <a:cubicBezTo>
                    <a:pt x="7" y="3"/>
                    <a:pt x="4" y="6"/>
                    <a:pt x="4" y="14"/>
                  </a:cubicBezTo>
                  <a:cubicBezTo>
                    <a:pt x="4" y="19"/>
                    <a:pt x="6" y="25"/>
                    <a:pt x="10" y="25"/>
                  </a:cubicBez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4" name="Freeform 12"/>
            <p:cNvSpPr>
              <a:spLocks/>
            </p:cNvSpPr>
            <p:nvPr/>
          </p:nvSpPr>
          <p:spPr bwMode="auto">
            <a:xfrm>
              <a:off x="6931213" y="4891650"/>
              <a:ext cx="43942" cy="56699"/>
            </a:xfrm>
            <a:custGeom>
              <a:avLst/>
              <a:gdLst>
                <a:gd name="T0" fmla="*/ 0 w 31"/>
                <a:gd name="T1" fmla="*/ 0 h 40"/>
                <a:gd name="T2" fmla="*/ 6 w 31"/>
                <a:gd name="T3" fmla="*/ 0 h 40"/>
                <a:gd name="T4" fmla="*/ 15 w 31"/>
                <a:gd name="T5" fmla="*/ 33 h 40"/>
                <a:gd name="T6" fmla="*/ 16 w 31"/>
                <a:gd name="T7" fmla="*/ 33 h 40"/>
                <a:gd name="T8" fmla="*/ 25 w 31"/>
                <a:gd name="T9" fmla="*/ 0 h 40"/>
                <a:gd name="T10" fmla="*/ 31 w 31"/>
                <a:gd name="T11" fmla="*/ 0 h 40"/>
                <a:gd name="T12" fmla="*/ 18 w 31"/>
                <a:gd name="T13" fmla="*/ 40 h 40"/>
                <a:gd name="T14" fmla="*/ 13 w 31"/>
                <a:gd name="T15" fmla="*/ 40 h 40"/>
                <a:gd name="T16" fmla="*/ 0 w 31"/>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40">
                  <a:moveTo>
                    <a:pt x="0" y="0"/>
                  </a:moveTo>
                  <a:lnTo>
                    <a:pt x="6" y="0"/>
                  </a:lnTo>
                  <a:lnTo>
                    <a:pt x="15" y="33"/>
                  </a:lnTo>
                  <a:lnTo>
                    <a:pt x="16" y="33"/>
                  </a:lnTo>
                  <a:lnTo>
                    <a:pt x="25" y="0"/>
                  </a:lnTo>
                  <a:lnTo>
                    <a:pt x="31" y="0"/>
                  </a:lnTo>
                  <a:lnTo>
                    <a:pt x="18" y="40"/>
                  </a:lnTo>
                  <a:lnTo>
                    <a:pt x="13"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5" name="Freeform 13"/>
            <p:cNvSpPr>
              <a:spLocks/>
            </p:cNvSpPr>
            <p:nvPr/>
          </p:nvSpPr>
          <p:spPr bwMode="auto">
            <a:xfrm>
              <a:off x="6992165" y="4891650"/>
              <a:ext cx="28350" cy="56699"/>
            </a:xfrm>
            <a:custGeom>
              <a:avLst/>
              <a:gdLst>
                <a:gd name="T0" fmla="*/ 0 w 20"/>
                <a:gd name="T1" fmla="*/ 0 h 40"/>
                <a:gd name="T2" fmla="*/ 19 w 20"/>
                <a:gd name="T3" fmla="*/ 0 h 40"/>
                <a:gd name="T4" fmla="*/ 19 w 20"/>
                <a:gd name="T5" fmla="*/ 5 h 40"/>
                <a:gd name="T6" fmla="*/ 5 w 20"/>
                <a:gd name="T7" fmla="*/ 5 h 40"/>
                <a:gd name="T8" fmla="*/ 5 w 20"/>
                <a:gd name="T9" fmla="*/ 18 h 40"/>
                <a:gd name="T10" fmla="*/ 19 w 20"/>
                <a:gd name="T11" fmla="*/ 18 h 40"/>
                <a:gd name="T12" fmla="*/ 19 w 20"/>
                <a:gd name="T13" fmla="*/ 22 h 40"/>
                <a:gd name="T14" fmla="*/ 5 w 20"/>
                <a:gd name="T15" fmla="*/ 22 h 40"/>
                <a:gd name="T16" fmla="*/ 5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5" y="5"/>
                  </a:lnTo>
                  <a:lnTo>
                    <a:pt x="5" y="18"/>
                  </a:lnTo>
                  <a:lnTo>
                    <a:pt x="19" y="18"/>
                  </a:lnTo>
                  <a:lnTo>
                    <a:pt x="19" y="22"/>
                  </a:lnTo>
                  <a:lnTo>
                    <a:pt x="5" y="22"/>
                  </a:lnTo>
                  <a:lnTo>
                    <a:pt x="5" y="35"/>
                  </a:lnTo>
                  <a:lnTo>
                    <a:pt x="20" y="35"/>
                  </a:lnTo>
                  <a:lnTo>
                    <a:pt x="20"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 name="Freeform 14"/>
            <p:cNvSpPr>
              <a:spLocks noEditPoints="1"/>
            </p:cNvSpPr>
            <p:nvPr/>
          </p:nvSpPr>
          <p:spPr bwMode="auto">
            <a:xfrm>
              <a:off x="7041776" y="4891650"/>
              <a:ext cx="32603" cy="56699"/>
            </a:xfrm>
            <a:custGeom>
              <a:avLst/>
              <a:gdLst>
                <a:gd name="T0" fmla="*/ 0 w 16"/>
                <a:gd name="T1" fmla="*/ 0 h 27"/>
                <a:gd name="T2" fmla="*/ 7 w 16"/>
                <a:gd name="T3" fmla="*/ 0 h 27"/>
                <a:gd name="T4" fmla="*/ 13 w 16"/>
                <a:gd name="T5" fmla="*/ 2 h 27"/>
                <a:gd name="T6" fmla="*/ 15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10" y="0"/>
                    <a:pt x="11" y="1"/>
                    <a:pt x="13" y="2"/>
                  </a:cubicBezTo>
                  <a:cubicBezTo>
                    <a:pt x="14" y="3"/>
                    <a:pt x="15" y="5"/>
                    <a:pt x="15" y="7"/>
                  </a:cubicBezTo>
                  <a:cubicBezTo>
                    <a:pt x="15" y="10"/>
                    <a:pt x="13" y="13"/>
                    <a:pt x="9" y="14"/>
                  </a:cubicBezTo>
                  <a:cubicBezTo>
                    <a:pt x="9" y="14"/>
                    <a:pt x="9" y="14"/>
                    <a:pt x="9" y="14"/>
                  </a:cubicBezTo>
                  <a:cubicBezTo>
                    <a:pt x="11" y="14"/>
                    <a:pt x="12"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10" y="12"/>
                    <a:pt x="11" y="10"/>
                    <a:pt x="11" y="7"/>
                  </a:cubicBezTo>
                  <a:cubicBezTo>
                    <a:pt x="11" y="4"/>
                    <a:pt x="9" y="3"/>
                    <a:pt x="6" y="3"/>
                  </a:cubicBezTo>
                  <a:cubicBezTo>
                    <a:pt x="3" y="3"/>
                    <a:pt x="3" y="3"/>
                    <a:pt x="3" y="3"/>
                  </a:cubicBezTo>
                  <a:lnTo>
                    <a:pt x="3" y="1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7" name="Freeform 15"/>
            <p:cNvSpPr>
              <a:spLocks/>
            </p:cNvSpPr>
            <p:nvPr/>
          </p:nvSpPr>
          <p:spPr bwMode="auto">
            <a:xfrm>
              <a:off x="7092806" y="4891650"/>
              <a:ext cx="38272" cy="56699"/>
            </a:xfrm>
            <a:custGeom>
              <a:avLst/>
              <a:gdLst>
                <a:gd name="T0" fmla="*/ 0 w 27"/>
                <a:gd name="T1" fmla="*/ 0 h 40"/>
                <a:gd name="T2" fmla="*/ 8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8"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8" name="Freeform 16"/>
            <p:cNvSpPr>
              <a:spLocks/>
            </p:cNvSpPr>
            <p:nvPr/>
          </p:nvSpPr>
          <p:spPr bwMode="auto">
            <a:xfrm>
              <a:off x="7155175" y="4891650"/>
              <a:ext cx="51029" cy="56699"/>
            </a:xfrm>
            <a:custGeom>
              <a:avLst/>
              <a:gdLst>
                <a:gd name="T0" fmla="*/ 0 w 36"/>
                <a:gd name="T1" fmla="*/ 0 h 40"/>
                <a:gd name="T2" fmla="*/ 8 w 36"/>
                <a:gd name="T3" fmla="*/ 0 h 40"/>
                <a:gd name="T4" fmla="*/ 18 w 36"/>
                <a:gd name="T5" fmla="*/ 33 h 40"/>
                <a:gd name="T6" fmla="*/ 18 w 36"/>
                <a:gd name="T7" fmla="*/ 33 h 40"/>
                <a:gd name="T8" fmla="*/ 28 w 36"/>
                <a:gd name="T9" fmla="*/ 0 h 40"/>
                <a:gd name="T10" fmla="*/ 36 w 36"/>
                <a:gd name="T11" fmla="*/ 0 h 40"/>
                <a:gd name="T12" fmla="*/ 36 w 36"/>
                <a:gd name="T13" fmla="*/ 40 h 40"/>
                <a:gd name="T14" fmla="*/ 31 w 36"/>
                <a:gd name="T15" fmla="*/ 40 h 40"/>
                <a:gd name="T16" fmla="*/ 31 w 36"/>
                <a:gd name="T17" fmla="*/ 6 h 40"/>
                <a:gd name="T18" fmla="*/ 31 w 36"/>
                <a:gd name="T19" fmla="*/ 6 h 40"/>
                <a:gd name="T20" fmla="*/ 20 w 36"/>
                <a:gd name="T21" fmla="*/ 40 h 40"/>
                <a:gd name="T22" fmla="*/ 15 w 36"/>
                <a:gd name="T23" fmla="*/ 40 h 40"/>
                <a:gd name="T24" fmla="*/ 5 w 36"/>
                <a:gd name="T25" fmla="*/ 6 h 40"/>
                <a:gd name="T26" fmla="*/ 5 w 36"/>
                <a:gd name="T27" fmla="*/ 6 h 40"/>
                <a:gd name="T28" fmla="*/ 5 w 36"/>
                <a:gd name="T29" fmla="*/ 40 h 40"/>
                <a:gd name="T30" fmla="*/ 0 w 36"/>
                <a:gd name="T31" fmla="*/ 40 h 40"/>
                <a:gd name="T32" fmla="*/ 0 w 36"/>
                <a:gd name="T3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40">
                  <a:moveTo>
                    <a:pt x="0" y="0"/>
                  </a:moveTo>
                  <a:lnTo>
                    <a:pt x="8" y="0"/>
                  </a:lnTo>
                  <a:lnTo>
                    <a:pt x="18" y="33"/>
                  </a:lnTo>
                  <a:lnTo>
                    <a:pt x="18" y="33"/>
                  </a:lnTo>
                  <a:lnTo>
                    <a:pt x="28" y="0"/>
                  </a:lnTo>
                  <a:lnTo>
                    <a:pt x="36" y="0"/>
                  </a:lnTo>
                  <a:lnTo>
                    <a:pt x="36" y="40"/>
                  </a:lnTo>
                  <a:lnTo>
                    <a:pt x="31" y="40"/>
                  </a:lnTo>
                  <a:lnTo>
                    <a:pt x="31" y="6"/>
                  </a:lnTo>
                  <a:lnTo>
                    <a:pt x="31" y="6"/>
                  </a:lnTo>
                  <a:lnTo>
                    <a:pt x="20" y="40"/>
                  </a:lnTo>
                  <a:lnTo>
                    <a:pt x="15" y="40"/>
                  </a:lnTo>
                  <a:lnTo>
                    <a:pt x="5" y="6"/>
                  </a:lnTo>
                  <a:lnTo>
                    <a:pt x="5" y="6"/>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9" name="Freeform 17"/>
            <p:cNvSpPr>
              <a:spLocks/>
            </p:cNvSpPr>
            <p:nvPr/>
          </p:nvSpPr>
          <p:spPr bwMode="auto">
            <a:xfrm>
              <a:off x="7228884" y="4891650"/>
              <a:ext cx="28350" cy="56699"/>
            </a:xfrm>
            <a:custGeom>
              <a:avLst/>
              <a:gdLst>
                <a:gd name="T0" fmla="*/ 0 w 20"/>
                <a:gd name="T1" fmla="*/ 0 h 40"/>
                <a:gd name="T2" fmla="*/ 19 w 20"/>
                <a:gd name="T3" fmla="*/ 0 h 40"/>
                <a:gd name="T4" fmla="*/ 19 w 20"/>
                <a:gd name="T5" fmla="*/ 5 h 40"/>
                <a:gd name="T6" fmla="*/ 6 w 20"/>
                <a:gd name="T7" fmla="*/ 5 h 40"/>
                <a:gd name="T8" fmla="*/ 6 w 20"/>
                <a:gd name="T9" fmla="*/ 18 h 40"/>
                <a:gd name="T10" fmla="*/ 19 w 20"/>
                <a:gd name="T11" fmla="*/ 18 h 40"/>
                <a:gd name="T12" fmla="*/ 19 w 20"/>
                <a:gd name="T13" fmla="*/ 22 h 40"/>
                <a:gd name="T14" fmla="*/ 6 w 20"/>
                <a:gd name="T15" fmla="*/ 22 h 40"/>
                <a:gd name="T16" fmla="*/ 6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6" y="5"/>
                  </a:lnTo>
                  <a:lnTo>
                    <a:pt x="6" y="18"/>
                  </a:lnTo>
                  <a:lnTo>
                    <a:pt x="19" y="18"/>
                  </a:lnTo>
                  <a:lnTo>
                    <a:pt x="19" y="22"/>
                  </a:lnTo>
                  <a:lnTo>
                    <a:pt x="6" y="22"/>
                  </a:lnTo>
                  <a:lnTo>
                    <a:pt x="6" y="35"/>
                  </a:lnTo>
                  <a:lnTo>
                    <a:pt x="20" y="35"/>
                  </a:lnTo>
                  <a:lnTo>
                    <a:pt x="20"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0" name="Freeform 18"/>
            <p:cNvSpPr>
              <a:spLocks/>
            </p:cNvSpPr>
            <p:nvPr/>
          </p:nvSpPr>
          <p:spPr bwMode="auto">
            <a:xfrm>
              <a:off x="7278497" y="4891650"/>
              <a:ext cx="36855" cy="56699"/>
            </a:xfrm>
            <a:custGeom>
              <a:avLst/>
              <a:gdLst>
                <a:gd name="T0" fmla="*/ 0 w 26"/>
                <a:gd name="T1" fmla="*/ 0 h 40"/>
                <a:gd name="T2" fmla="*/ 6 w 26"/>
                <a:gd name="T3" fmla="*/ 0 h 40"/>
                <a:gd name="T4" fmla="*/ 20 w 26"/>
                <a:gd name="T5" fmla="*/ 34 h 40"/>
                <a:gd name="T6" fmla="*/ 20 w 26"/>
                <a:gd name="T7" fmla="*/ 34 h 40"/>
                <a:gd name="T8" fmla="*/ 20 w 26"/>
                <a:gd name="T9" fmla="*/ 0 h 40"/>
                <a:gd name="T10" fmla="*/ 26 w 26"/>
                <a:gd name="T11" fmla="*/ 0 h 40"/>
                <a:gd name="T12" fmla="*/ 26 w 26"/>
                <a:gd name="T13" fmla="*/ 40 h 40"/>
                <a:gd name="T14" fmla="*/ 19 w 26"/>
                <a:gd name="T15" fmla="*/ 40 h 40"/>
                <a:gd name="T16" fmla="*/ 4 w 26"/>
                <a:gd name="T17" fmla="*/ 8 h 40"/>
                <a:gd name="T18" fmla="*/ 4 w 26"/>
                <a:gd name="T19" fmla="*/ 8 h 40"/>
                <a:gd name="T20" fmla="*/ 4 w 26"/>
                <a:gd name="T21" fmla="*/ 40 h 40"/>
                <a:gd name="T22" fmla="*/ 0 w 26"/>
                <a:gd name="T23" fmla="*/ 40 h 40"/>
                <a:gd name="T24" fmla="*/ 0 w 26"/>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40">
                  <a:moveTo>
                    <a:pt x="0" y="0"/>
                  </a:moveTo>
                  <a:lnTo>
                    <a:pt x="6" y="0"/>
                  </a:lnTo>
                  <a:lnTo>
                    <a:pt x="20" y="34"/>
                  </a:lnTo>
                  <a:lnTo>
                    <a:pt x="20" y="34"/>
                  </a:lnTo>
                  <a:lnTo>
                    <a:pt x="20" y="0"/>
                  </a:lnTo>
                  <a:lnTo>
                    <a:pt x="26" y="0"/>
                  </a:lnTo>
                  <a:lnTo>
                    <a:pt x="26" y="40"/>
                  </a:lnTo>
                  <a:lnTo>
                    <a:pt x="19" y="40"/>
                  </a:lnTo>
                  <a:lnTo>
                    <a:pt x="4" y="8"/>
                  </a:lnTo>
                  <a:lnTo>
                    <a:pt x="4" y="8"/>
                  </a:lnTo>
                  <a:lnTo>
                    <a:pt x="4"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1" name="Freeform 19"/>
            <p:cNvSpPr>
              <a:spLocks/>
            </p:cNvSpPr>
            <p:nvPr/>
          </p:nvSpPr>
          <p:spPr bwMode="auto">
            <a:xfrm>
              <a:off x="7335196" y="4891650"/>
              <a:ext cx="32603" cy="56699"/>
            </a:xfrm>
            <a:custGeom>
              <a:avLst/>
              <a:gdLst>
                <a:gd name="T0" fmla="*/ 8 w 23"/>
                <a:gd name="T1" fmla="*/ 5 h 40"/>
                <a:gd name="T2" fmla="*/ 0 w 23"/>
                <a:gd name="T3" fmla="*/ 5 h 40"/>
                <a:gd name="T4" fmla="*/ 0 w 23"/>
                <a:gd name="T5" fmla="*/ 0 h 40"/>
                <a:gd name="T6" fmla="*/ 23 w 23"/>
                <a:gd name="T7" fmla="*/ 0 h 40"/>
                <a:gd name="T8" fmla="*/ 23 w 23"/>
                <a:gd name="T9" fmla="*/ 5 h 40"/>
                <a:gd name="T10" fmla="*/ 13 w 23"/>
                <a:gd name="T11" fmla="*/ 5 h 40"/>
                <a:gd name="T12" fmla="*/ 13 w 23"/>
                <a:gd name="T13" fmla="*/ 40 h 40"/>
                <a:gd name="T14" fmla="*/ 8 w 23"/>
                <a:gd name="T15" fmla="*/ 40 h 40"/>
                <a:gd name="T16" fmla="*/ 8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8" y="5"/>
                  </a:moveTo>
                  <a:lnTo>
                    <a:pt x="0" y="5"/>
                  </a:lnTo>
                  <a:lnTo>
                    <a:pt x="0" y="0"/>
                  </a:lnTo>
                  <a:lnTo>
                    <a:pt x="23" y="0"/>
                  </a:lnTo>
                  <a:lnTo>
                    <a:pt x="23" y="5"/>
                  </a:lnTo>
                  <a:lnTo>
                    <a:pt x="13" y="5"/>
                  </a:lnTo>
                  <a:lnTo>
                    <a:pt x="13" y="40"/>
                  </a:lnTo>
                  <a:lnTo>
                    <a:pt x="8" y="40"/>
                  </a:lnTo>
                  <a:lnTo>
                    <a:pt x="8" y="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2" name="Freeform 20"/>
            <p:cNvSpPr>
              <a:spLocks noEditPoints="1"/>
            </p:cNvSpPr>
            <p:nvPr/>
          </p:nvSpPr>
          <p:spPr bwMode="auto">
            <a:xfrm>
              <a:off x="7376302" y="4891650"/>
              <a:ext cx="45359" cy="56699"/>
            </a:xfrm>
            <a:custGeom>
              <a:avLst/>
              <a:gdLst>
                <a:gd name="T0" fmla="*/ 19 w 32"/>
                <a:gd name="T1" fmla="*/ 0 h 40"/>
                <a:gd name="T2" fmla="*/ 32 w 32"/>
                <a:gd name="T3" fmla="*/ 40 h 40"/>
                <a:gd name="T4" fmla="*/ 28 w 32"/>
                <a:gd name="T5" fmla="*/ 40 h 40"/>
                <a:gd name="T6" fmla="*/ 23 w 32"/>
                <a:gd name="T7" fmla="*/ 30 h 40"/>
                <a:gd name="T8" fmla="*/ 9 w 32"/>
                <a:gd name="T9" fmla="*/ 30 h 40"/>
                <a:gd name="T10" fmla="*/ 6 w 32"/>
                <a:gd name="T11" fmla="*/ 40 h 40"/>
                <a:gd name="T12" fmla="*/ 0 w 32"/>
                <a:gd name="T13" fmla="*/ 40 h 40"/>
                <a:gd name="T14" fmla="*/ 13 w 32"/>
                <a:gd name="T15" fmla="*/ 0 h 40"/>
                <a:gd name="T16" fmla="*/ 19 w 32"/>
                <a:gd name="T17" fmla="*/ 0 h 40"/>
                <a:gd name="T18" fmla="*/ 22 w 32"/>
                <a:gd name="T19" fmla="*/ 25 h 40"/>
                <a:gd name="T20" fmla="*/ 16 w 32"/>
                <a:gd name="T21" fmla="*/ 6 h 40"/>
                <a:gd name="T22" fmla="*/ 16 w 32"/>
                <a:gd name="T23" fmla="*/ 6 h 40"/>
                <a:gd name="T24" fmla="*/ 10 w 32"/>
                <a:gd name="T25" fmla="*/ 25 h 40"/>
                <a:gd name="T26" fmla="*/ 22 w 32"/>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40">
                  <a:moveTo>
                    <a:pt x="19" y="0"/>
                  </a:moveTo>
                  <a:lnTo>
                    <a:pt x="32" y="40"/>
                  </a:lnTo>
                  <a:lnTo>
                    <a:pt x="28" y="40"/>
                  </a:lnTo>
                  <a:lnTo>
                    <a:pt x="23" y="30"/>
                  </a:lnTo>
                  <a:lnTo>
                    <a:pt x="9" y="30"/>
                  </a:lnTo>
                  <a:lnTo>
                    <a:pt x="6" y="40"/>
                  </a:lnTo>
                  <a:lnTo>
                    <a:pt x="0" y="40"/>
                  </a:lnTo>
                  <a:lnTo>
                    <a:pt x="13" y="0"/>
                  </a:lnTo>
                  <a:lnTo>
                    <a:pt x="19" y="0"/>
                  </a:lnTo>
                  <a:close/>
                  <a:moveTo>
                    <a:pt x="22" y="25"/>
                  </a:moveTo>
                  <a:lnTo>
                    <a:pt x="16" y="6"/>
                  </a:lnTo>
                  <a:lnTo>
                    <a:pt x="16" y="6"/>
                  </a:lnTo>
                  <a:lnTo>
                    <a:pt x="10" y="25"/>
                  </a:lnTo>
                  <a:lnTo>
                    <a:pt x="22" y="2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3" name="Freeform 21"/>
            <p:cNvSpPr>
              <a:spLocks/>
            </p:cNvSpPr>
            <p:nvPr/>
          </p:nvSpPr>
          <p:spPr bwMode="auto">
            <a:xfrm>
              <a:off x="7440090"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4" name="Freeform 22"/>
            <p:cNvSpPr>
              <a:spLocks noEditPoints="1"/>
            </p:cNvSpPr>
            <p:nvPr/>
          </p:nvSpPr>
          <p:spPr bwMode="auto">
            <a:xfrm>
              <a:off x="7515216" y="4891650"/>
              <a:ext cx="29768" cy="56699"/>
            </a:xfrm>
            <a:custGeom>
              <a:avLst/>
              <a:gdLst>
                <a:gd name="T0" fmla="*/ 0 w 14"/>
                <a:gd name="T1" fmla="*/ 0 h 27"/>
                <a:gd name="T2" fmla="*/ 6 w 14"/>
                <a:gd name="T3" fmla="*/ 0 h 27"/>
                <a:gd name="T4" fmla="*/ 12 w 14"/>
                <a:gd name="T5" fmla="*/ 2 h 27"/>
                <a:gd name="T6" fmla="*/ 14 w 14"/>
                <a:gd name="T7" fmla="*/ 8 h 27"/>
                <a:gd name="T8" fmla="*/ 6 w 14"/>
                <a:gd name="T9" fmla="*/ 16 h 27"/>
                <a:gd name="T10" fmla="*/ 3 w 14"/>
                <a:gd name="T11" fmla="*/ 16 h 27"/>
                <a:gd name="T12" fmla="*/ 3 w 14"/>
                <a:gd name="T13" fmla="*/ 27 h 27"/>
                <a:gd name="T14" fmla="*/ 0 w 14"/>
                <a:gd name="T15" fmla="*/ 27 h 27"/>
                <a:gd name="T16" fmla="*/ 0 w 14"/>
                <a:gd name="T17" fmla="*/ 0 h 27"/>
                <a:gd name="T18" fmla="*/ 3 w 14"/>
                <a:gd name="T19" fmla="*/ 13 h 27"/>
                <a:gd name="T20" fmla="*/ 5 w 14"/>
                <a:gd name="T21" fmla="*/ 13 h 27"/>
                <a:gd name="T22" fmla="*/ 11 w 14"/>
                <a:gd name="T23" fmla="*/ 8 h 27"/>
                <a:gd name="T24" fmla="*/ 5 w 14"/>
                <a:gd name="T25" fmla="*/ 3 h 27"/>
                <a:gd name="T26" fmla="*/ 3 w 14"/>
                <a:gd name="T27" fmla="*/ 3 h 27"/>
                <a:gd name="T28" fmla="*/ 3 w 14"/>
                <a:gd name="T29"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7">
                  <a:moveTo>
                    <a:pt x="0" y="0"/>
                  </a:moveTo>
                  <a:cubicBezTo>
                    <a:pt x="6" y="0"/>
                    <a:pt x="6" y="0"/>
                    <a:pt x="6" y="0"/>
                  </a:cubicBezTo>
                  <a:cubicBezTo>
                    <a:pt x="9" y="0"/>
                    <a:pt x="11" y="1"/>
                    <a:pt x="12" y="2"/>
                  </a:cubicBezTo>
                  <a:cubicBezTo>
                    <a:pt x="14" y="4"/>
                    <a:pt x="14" y="5"/>
                    <a:pt x="14" y="8"/>
                  </a:cubicBezTo>
                  <a:cubicBezTo>
                    <a:pt x="14" y="13"/>
                    <a:pt x="11" y="16"/>
                    <a:pt x="6" y="16"/>
                  </a:cubicBezTo>
                  <a:cubicBezTo>
                    <a:pt x="3" y="16"/>
                    <a:pt x="3" y="16"/>
                    <a:pt x="3" y="16"/>
                  </a:cubicBezTo>
                  <a:cubicBezTo>
                    <a:pt x="3" y="27"/>
                    <a:pt x="3" y="27"/>
                    <a:pt x="3" y="27"/>
                  </a:cubicBezTo>
                  <a:cubicBezTo>
                    <a:pt x="0" y="27"/>
                    <a:pt x="0" y="27"/>
                    <a:pt x="0" y="27"/>
                  </a:cubicBezTo>
                  <a:lnTo>
                    <a:pt x="0" y="0"/>
                  </a:lnTo>
                  <a:close/>
                  <a:moveTo>
                    <a:pt x="3" y="13"/>
                  </a:moveTo>
                  <a:cubicBezTo>
                    <a:pt x="5" y="13"/>
                    <a:pt x="5" y="13"/>
                    <a:pt x="5" y="13"/>
                  </a:cubicBezTo>
                  <a:cubicBezTo>
                    <a:pt x="9" y="13"/>
                    <a:pt x="11" y="11"/>
                    <a:pt x="11" y="8"/>
                  </a:cubicBezTo>
                  <a:cubicBezTo>
                    <a:pt x="11" y="4"/>
                    <a:pt x="9" y="3"/>
                    <a:pt x="5" y="3"/>
                  </a:cubicBezTo>
                  <a:cubicBezTo>
                    <a:pt x="3" y="3"/>
                    <a:pt x="3" y="3"/>
                    <a:pt x="3" y="3"/>
                  </a:cubicBezTo>
                  <a:lnTo>
                    <a:pt x="3" y="13"/>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5" name="Freeform 23"/>
            <p:cNvSpPr>
              <a:spLocks noEditPoints="1"/>
            </p:cNvSpPr>
            <p:nvPr/>
          </p:nvSpPr>
          <p:spPr bwMode="auto">
            <a:xfrm>
              <a:off x="7556323" y="4891650"/>
              <a:ext cx="43942" cy="56699"/>
            </a:xfrm>
            <a:custGeom>
              <a:avLst/>
              <a:gdLst>
                <a:gd name="T0" fmla="*/ 18 w 31"/>
                <a:gd name="T1" fmla="*/ 0 h 40"/>
                <a:gd name="T2" fmla="*/ 31 w 31"/>
                <a:gd name="T3" fmla="*/ 40 h 40"/>
                <a:gd name="T4" fmla="*/ 27 w 31"/>
                <a:gd name="T5" fmla="*/ 40 h 40"/>
                <a:gd name="T6" fmla="*/ 24 w 31"/>
                <a:gd name="T7" fmla="*/ 30 h 40"/>
                <a:gd name="T8" fmla="*/ 8 w 31"/>
                <a:gd name="T9" fmla="*/ 30 h 40"/>
                <a:gd name="T10" fmla="*/ 5 w 31"/>
                <a:gd name="T11" fmla="*/ 40 h 40"/>
                <a:gd name="T12" fmla="*/ 0 w 31"/>
                <a:gd name="T13" fmla="*/ 40 h 40"/>
                <a:gd name="T14" fmla="*/ 14 w 31"/>
                <a:gd name="T15" fmla="*/ 0 h 40"/>
                <a:gd name="T16" fmla="*/ 18 w 31"/>
                <a:gd name="T17" fmla="*/ 0 h 40"/>
                <a:gd name="T18" fmla="*/ 22 w 31"/>
                <a:gd name="T19" fmla="*/ 25 h 40"/>
                <a:gd name="T20" fmla="*/ 15 w 31"/>
                <a:gd name="T21" fmla="*/ 6 h 40"/>
                <a:gd name="T22" fmla="*/ 15 w 31"/>
                <a:gd name="T23" fmla="*/ 6 h 40"/>
                <a:gd name="T24" fmla="*/ 9 w 31"/>
                <a:gd name="T25" fmla="*/ 25 h 40"/>
                <a:gd name="T26" fmla="*/ 22 w 31"/>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40">
                  <a:moveTo>
                    <a:pt x="18" y="0"/>
                  </a:moveTo>
                  <a:lnTo>
                    <a:pt x="31" y="40"/>
                  </a:lnTo>
                  <a:lnTo>
                    <a:pt x="27" y="40"/>
                  </a:lnTo>
                  <a:lnTo>
                    <a:pt x="24" y="30"/>
                  </a:lnTo>
                  <a:lnTo>
                    <a:pt x="8" y="30"/>
                  </a:lnTo>
                  <a:lnTo>
                    <a:pt x="5" y="40"/>
                  </a:lnTo>
                  <a:lnTo>
                    <a:pt x="0" y="40"/>
                  </a:lnTo>
                  <a:lnTo>
                    <a:pt x="14" y="0"/>
                  </a:lnTo>
                  <a:lnTo>
                    <a:pt x="18" y="0"/>
                  </a:lnTo>
                  <a:close/>
                  <a:moveTo>
                    <a:pt x="22" y="25"/>
                  </a:moveTo>
                  <a:lnTo>
                    <a:pt x="15" y="6"/>
                  </a:lnTo>
                  <a:lnTo>
                    <a:pt x="15" y="6"/>
                  </a:lnTo>
                  <a:lnTo>
                    <a:pt x="9" y="25"/>
                  </a:lnTo>
                  <a:lnTo>
                    <a:pt x="22" y="2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6" name="Freeform 24"/>
            <p:cNvSpPr>
              <a:spLocks/>
            </p:cNvSpPr>
            <p:nvPr/>
          </p:nvSpPr>
          <p:spPr bwMode="auto">
            <a:xfrm>
              <a:off x="7618692"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7" name="Freeform 25"/>
            <p:cNvSpPr>
              <a:spLocks/>
            </p:cNvSpPr>
            <p:nvPr/>
          </p:nvSpPr>
          <p:spPr bwMode="auto">
            <a:xfrm>
              <a:off x="7679644" y="4891650"/>
              <a:ext cx="26933" cy="56699"/>
            </a:xfrm>
            <a:custGeom>
              <a:avLst/>
              <a:gdLst>
                <a:gd name="T0" fmla="*/ 0 w 19"/>
                <a:gd name="T1" fmla="*/ 0 h 40"/>
                <a:gd name="T2" fmla="*/ 19 w 19"/>
                <a:gd name="T3" fmla="*/ 0 h 40"/>
                <a:gd name="T4" fmla="*/ 19 w 19"/>
                <a:gd name="T5" fmla="*/ 5 h 40"/>
                <a:gd name="T6" fmla="*/ 6 w 19"/>
                <a:gd name="T7" fmla="*/ 5 h 40"/>
                <a:gd name="T8" fmla="*/ 6 w 19"/>
                <a:gd name="T9" fmla="*/ 18 h 40"/>
                <a:gd name="T10" fmla="*/ 18 w 19"/>
                <a:gd name="T11" fmla="*/ 18 h 40"/>
                <a:gd name="T12" fmla="*/ 18 w 19"/>
                <a:gd name="T13" fmla="*/ 22 h 40"/>
                <a:gd name="T14" fmla="*/ 6 w 19"/>
                <a:gd name="T15" fmla="*/ 22 h 40"/>
                <a:gd name="T16" fmla="*/ 6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6" y="5"/>
                  </a:lnTo>
                  <a:lnTo>
                    <a:pt x="6" y="18"/>
                  </a:lnTo>
                  <a:lnTo>
                    <a:pt x="18" y="18"/>
                  </a:lnTo>
                  <a:lnTo>
                    <a:pt x="18" y="22"/>
                  </a:lnTo>
                  <a:lnTo>
                    <a:pt x="6" y="22"/>
                  </a:lnTo>
                  <a:lnTo>
                    <a:pt x="6" y="35"/>
                  </a:lnTo>
                  <a:lnTo>
                    <a:pt x="19" y="35"/>
                  </a:lnTo>
                  <a:lnTo>
                    <a:pt x="19"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8" name="Freeform 26"/>
            <p:cNvSpPr>
              <a:spLocks/>
            </p:cNvSpPr>
            <p:nvPr/>
          </p:nvSpPr>
          <p:spPr bwMode="auto">
            <a:xfrm>
              <a:off x="7729256"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9" name="Freeform 27"/>
            <p:cNvSpPr>
              <a:spLocks noEditPoints="1"/>
            </p:cNvSpPr>
            <p:nvPr/>
          </p:nvSpPr>
          <p:spPr bwMode="auto">
            <a:xfrm>
              <a:off x="7801547" y="4891650"/>
              <a:ext cx="42524" cy="58116"/>
            </a:xfrm>
            <a:custGeom>
              <a:avLst/>
              <a:gdLst>
                <a:gd name="T0" fmla="*/ 10 w 20"/>
                <a:gd name="T1" fmla="*/ 0 h 28"/>
                <a:gd name="T2" fmla="*/ 20 w 20"/>
                <a:gd name="T3" fmla="*/ 13 h 28"/>
                <a:gd name="T4" fmla="*/ 10 w 20"/>
                <a:gd name="T5" fmla="*/ 28 h 28"/>
                <a:gd name="T6" fmla="*/ 0 w 20"/>
                <a:gd name="T7" fmla="*/ 14 h 28"/>
                <a:gd name="T8" fmla="*/ 10 w 20"/>
                <a:gd name="T9" fmla="*/ 0 h 28"/>
                <a:gd name="T10" fmla="*/ 10 w 20"/>
                <a:gd name="T11" fmla="*/ 25 h 28"/>
                <a:gd name="T12" fmla="*/ 16 w 20"/>
                <a:gd name="T13" fmla="*/ 13 h 28"/>
                <a:gd name="T14" fmla="*/ 10 w 20"/>
                <a:gd name="T15" fmla="*/ 3 h 28"/>
                <a:gd name="T16" fmla="*/ 3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0" y="0"/>
                  </a:moveTo>
                  <a:cubicBezTo>
                    <a:pt x="16" y="0"/>
                    <a:pt x="20" y="5"/>
                    <a:pt x="20" y="13"/>
                  </a:cubicBezTo>
                  <a:cubicBezTo>
                    <a:pt x="20" y="23"/>
                    <a:pt x="16" y="28"/>
                    <a:pt x="10" y="28"/>
                  </a:cubicBezTo>
                  <a:cubicBezTo>
                    <a:pt x="3" y="28"/>
                    <a:pt x="0" y="22"/>
                    <a:pt x="0" y="14"/>
                  </a:cubicBezTo>
                  <a:cubicBezTo>
                    <a:pt x="0" y="5"/>
                    <a:pt x="3" y="0"/>
                    <a:pt x="10" y="0"/>
                  </a:cubicBezTo>
                  <a:close/>
                  <a:moveTo>
                    <a:pt x="10" y="25"/>
                  </a:moveTo>
                  <a:cubicBezTo>
                    <a:pt x="13" y="25"/>
                    <a:pt x="16" y="22"/>
                    <a:pt x="16" y="13"/>
                  </a:cubicBezTo>
                  <a:cubicBezTo>
                    <a:pt x="16" y="8"/>
                    <a:pt x="14" y="3"/>
                    <a:pt x="10" y="3"/>
                  </a:cubicBezTo>
                  <a:cubicBezTo>
                    <a:pt x="6" y="3"/>
                    <a:pt x="3" y="6"/>
                    <a:pt x="3" y="14"/>
                  </a:cubicBezTo>
                  <a:cubicBezTo>
                    <a:pt x="3" y="19"/>
                    <a:pt x="5" y="25"/>
                    <a:pt x="10" y="25"/>
                  </a:cubicBez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0" name="Freeform 28"/>
            <p:cNvSpPr>
              <a:spLocks/>
            </p:cNvSpPr>
            <p:nvPr/>
          </p:nvSpPr>
          <p:spPr bwMode="auto">
            <a:xfrm>
              <a:off x="7863917"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1" name="Freeform 29"/>
            <p:cNvSpPr>
              <a:spLocks noEditPoints="1"/>
            </p:cNvSpPr>
            <p:nvPr/>
          </p:nvSpPr>
          <p:spPr bwMode="auto">
            <a:xfrm>
              <a:off x="8257977" y="4506095"/>
              <a:ext cx="45359" cy="286332"/>
            </a:xfrm>
            <a:custGeom>
              <a:avLst/>
              <a:gdLst>
                <a:gd name="T0" fmla="*/ 11 w 22"/>
                <a:gd name="T1" fmla="*/ 0 h 138"/>
                <a:gd name="T2" fmla="*/ 22 w 22"/>
                <a:gd name="T3" fmla="*/ 11 h 138"/>
                <a:gd name="T4" fmla="*/ 11 w 22"/>
                <a:gd name="T5" fmla="*/ 22 h 138"/>
                <a:gd name="T6" fmla="*/ 0 w 22"/>
                <a:gd name="T7" fmla="*/ 11 h 138"/>
                <a:gd name="T8" fmla="*/ 11 w 22"/>
                <a:gd name="T9" fmla="*/ 0 h 138"/>
                <a:gd name="T10" fmla="*/ 2 w 22"/>
                <a:gd name="T11" fmla="*/ 32 h 138"/>
                <a:gd name="T12" fmla="*/ 20 w 22"/>
                <a:gd name="T13" fmla="*/ 32 h 138"/>
                <a:gd name="T14" fmla="*/ 20 w 22"/>
                <a:gd name="T15" fmla="*/ 138 h 138"/>
                <a:gd name="T16" fmla="*/ 2 w 22"/>
                <a:gd name="T17" fmla="*/ 138 h 138"/>
                <a:gd name="T18" fmla="*/ 2 w 22"/>
                <a:gd name="T19" fmla="*/ 3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38">
                  <a:moveTo>
                    <a:pt x="11" y="0"/>
                  </a:moveTo>
                  <a:cubicBezTo>
                    <a:pt x="17" y="0"/>
                    <a:pt x="22" y="5"/>
                    <a:pt x="22" y="11"/>
                  </a:cubicBezTo>
                  <a:cubicBezTo>
                    <a:pt x="22" y="17"/>
                    <a:pt x="17" y="22"/>
                    <a:pt x="11" y="22"/>
                  </a:cubicBezTo>
                  <a:cubicBezTo>
                    <a:pt x="5" y="22"/>
                    <a:pt x="0" y="17"/>
                    <a:pt x="0" y="11"/>
                  </a:cubicBezTo>
                  <a:cubicBezTo>
                    <a:pt x="0" y="5"/>
                    <a:pt x="5" y="0"/>
                    <a:pt x="11" y="0"/>
                  </a:cubicBezTo>
                  <a:close/>
                  <a:moveTo>
                    <a:pt x="2" y="32"/>
                  </a:moveTo>
                  <a:cubicBezTo>
                    <a:pt x="20" y="32"/>
                    <a:pt x="20" y="32"/>
                    <a:pt x="20" y="32"/>
                  </a:cubicBezTo>
                  <a:cubicBezTo>
                    <a:pt x="20" y="138"/>
                    <a:pt x="20" y="138"/>
                    <a:pt x="20" y="138"/>
                  </a:cubicBezTo>
                  <a:cubicBezTo>
                    <a:pt x="2" y="138"/>
                    <a:pt x="2" y="138"/>
                    <a:pt x="2" y="138"/>
                  </a:cubicBezTo>
                  <a:lnTo>
                    <a:pt x="2" y="3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2" name="Freeform 30"/>
            <p:cNvSpPr>
              <a:spLocks noEditPoints="1"/>
            </p:cNvSpPr>
            <p:nvPr/>
          </p:nvSpPr>
          <p:spPr bwMode="auto">
            <a:xfrm>
              <a:off x="8335939" y="4568463"/>
              <a:ext cx="137496" cy="267904"/>
            </a:xfrm>
            <a:custGeom>
              <a:avLst/>
              <a:gdLst>
                <a:gd name="T0" fmla="*/ 66 w 66"/>
                <a:gd name="T1" fmla="*/ 78 h 129"/>
                <a:gd name="T2" fmla="*/ 56 w 66"/>
                <a:gd name="T3" fmla="*/ 102 h 129"/>
                <a:gd name="T4" fmla="*/ 35 w 66"/>
                <a:gd name="T5" fmla="*/ 111 h 129"/>
                <a:gd name="T6" fmla="*/ 18 w 66"/>
                <a:gd name="T7" fmla="*/ 106 h 129"/>
                <a:gd name="T8" fmla="*/ 18 w 66"/>
                <a:gd name="T9" fmla="*/ 129 h 129"/>
                <a:gd name="T10" fmla="*/ 0 w 66"/>
                <a:gd name="T11" fmla="*/ 129 h 129"/>
                <a:gd name="T12" fmla="*/ 0 w 66"/>
                <a:gd name="T13" fmla="*/ 33 h 129"/>
                <a:gd name="T14" fmla="*/ 10 w 66"/>
                <a:gd name="T15" fmla="*/ 9 h 129"/>
                <a:gd name="T16" fmla="*/ 33 w 66"/>
                <a:gd name="T17" fmla="*/ 0 h 129"/>
                <a:gd name="T18" fmla="*/ 56 w 66"/>
                <a:gd name="T19" fmla="*/ 9 h 129"/>
                <a:gd name="T20" fmla="*/ 66 w 66"/>
                <a:gd name="T21" fmla="*/ 33 h 129"/>
                <a:gd name="T22" fmla="*/ 66 w 66"/>
                <a:gd name="T23" fmla="*/ 78 h 129"/>
                <a:gd name="T24" fmla="*/ 18 w 66"/>
                <a:gd name="T25" fmla="*/ 78 h 129"/>
                <a:gd name="T26" fmla="*/ 33 w 66"/>
                <a:gd name="T27" fmla="*/ 95 h 129"/>
                <a:gd name="T28" fmla="*/ 47 w 66"/>
                <a:gd name="T29" fmla="*/ 78 h 129"/>
                <a:gd name="T30" fmla="*/ 47 w 66"/>
                <a:gd name="T31" fmla="*/ 33 h 129"/>
                <a:gd name="T32" fmla="*/ 33 w 66"/>
                <a:gd name="T33" fmla="*/ 16 h 129"/>
                <a:gd name="T34" fmla="*/ 18 w 66"/>
                <a:gd name="T35" fmla="*/ 33 h 129"/>
                <a:gd name="T36" fmla="*/ 18 w 66"/>
                <a:gd name="T37" fmla="*/ 7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29">
                  <a:moveTo>
                    <a:pt x="66" y="78"/>
                  </a:moveTo>
                  <a:cubicBezTo>
                    <a:pt x="66" y="88"/>
                    <a:pt x="63" y="96"/>
                    <a:pt x="56" y="102"/>
                  </a:cubicBezTo>
                  <a:cubicBezTo>
                    <a:pt x="50" y="108"/>
                    <a:pt x="43" y="111"/>
                    <a:pt x="35" y="111"/>
                  </a:cubicBezTo>
                  <a:cubicBezTo>
                    <a:pt x="29" y="111"/>
                    <a:pt x="23" y="109"/>
                    <a:pt x="18" y="106"/>
                  </a:cubicBezTo>
                  <a:cubicBezTo>
                    <a:pt x="18" y="129"/>
                    <a:pt x="18" y="129"/>
                    <a:pt x="18" y="129"/>
                  </a:cubicBezTo>
                  <a:cubicBezTo>
                    <a:pt x="0" y="129"/>
                    <a:pt x="0" y="129"/>
                    <a:pt x="0" y="129"/>
                  </a:cubicBezTo>
                  <a:cubicBezTo>
                    <a:pt x="0" y="33"/>
                    <a:pt x="0" y="33"/>
                    <a:pt x="0" y="33"/>
                  </a:cubicBezTo>
                  <a:cubicBezTo>
                    <a:pt x="0" y="23"/>
                    <a:pt x="3" y="15"/>
                    <a:pt x="10" y="9"/>
                  </a:cubicBezTo>
                  <a:cubicBezTo>
                    <a:pt x="16" y="3"/>
                    <a:pt x="24" y="0"/>
                    <a:pt x="33" y="0"/>
                  </a:cubicBezTo>
                  <a:cubicBezTo>
                    <a:pt x="42" y="0"/>
                    <a:pt x="50" y="3"/>
                    <a:pt x="56" y="9"/>
                  </a:cubicBezTo>
                  <a:cubicBezTo>
                    <a:pt x="63" y="15"/>
                    <a:pt x="66" y="23"/>
                    <a:pt x="66" y="33"/>
                  </a:cubicBezTo>
                  <a:lnTo>
                    <a:pt x="66" y="78"/>
                  </a:lnTo>
                  <a:close/>
                  <a:moveTo>
                    <a:pt x="18" y="78"/>
                  </a:moveTo>
                  <a:cubicBezTo>
                    <a:pt x="18" y="90"/>
                    <a:pt x="25" y="95"/>
                    <a:pt x="33" y="95"/>
                  </a:cubicBezTo>
                  <a:cubicBezTo>
                    <a:pt x="41" y="95"/>
                    <a:pt x="47" y="90"/>
                    <a:pt x="47" y="78"/>
                  </a:cubicBezTo>
                  <a:cubicBezTo>
                    <a:pt x="47" y="33"/>
                    <a:pt x="47" y="33"/>
                    <a:pt x="47" y="33"/>
                  </a:cubicBezTo>
                  <a:cubicBezTo>
                    <a:pt x="47" y="21"/>
                    <a:pt x="41" y="16"/>
                    <a:pt x="33" y="16"/>
                  </a:cubicBezTo>
                  <a:cubicBezTo>
                    <a:pt x="25" y="16"/>
                    <a:pt x="18" y="21"/>
                    <a:pt x="18" y="33"/>
                  </a:cubicBezTo>
                  <a:lnTo>
                    <a:pt x="18"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3" name="Freeform 31"/>
            <p:cNvSpPr>
              <a:spLocks/>
            </p:cNvSpPr>
            <p:nvPr/>
          </p:nvSpPr>
          <p:spPr bwMode="auto">
            <a:xfrm>
              <a:off x="8504619" y="4568463"/>
              <a:ext cx="137496" cy="229632"/>
            </a:xfrm>
            <a:custGeom>
              <a:avLst/>
              <a:gdLst>
                <a:gd name="T0" fmla="*/ 66 w 66"/>
                <a:gd name="T1" fmla="*/ 78 h 111"/>
                <a:gd name="T2" fmla="*/ 57 w 66"/>
                <a:gd name="T3" fmla="*/ 102 h 111"/>
                <a:gd name="T4" fmla="*/ 33 w 66"/>
                <a:gd name="T5" fmla="*/ 111 h 111"/>
                <a:gd name="T6" fmla="*/ 10 w 66"/>
                <a:gd name="T7" fmla="*/ 102 h 111"/>
                <a:gd name="T8" fmla="*/ 0 w 66"/>
                <a:gd name="T9" fmla="*/ 78 h 111"/>
                <a:gd name="T10" fmla="*/ 0 w 66"/>
                <a:gd name="T11" fmla="*/ 33 h 111"/>
                <a:gd name="T12" fmla="*/ 10 w 66"/>
                <a:gd name="T13" fmla="*/ 9 h 111"/>
                <a:gd name="T14" fmla="*/ 33 w 66"/>
                <a:gd name="T15" fmla="*/ 0 h 111"/>
                <a:gd name="T16" fmla="*/ 57 w 66"/>
                <a:gd name="T17" fmla="*/ 9 h 111"/>
                <a:gd name="T18" fmla="*/ 66 w 66"/>
                <a:gd name="T19" fmla="*/ 33 h 111"/>
                <a:gd name="T20" fmla="*/ 66 w 66"/>
                <a:gd name="T21" fmla="*/ 35 h 111"/>
                <a:gd name="T22" fmla="*/ 48 w 66"/>
                <a:gd name="T23" fmla="*/ 35 h 111"/>
                <a:gd name="T24" fmla="*/ 48 w 66"/>
                <a:gd name="T25" fmla="*/ 33 h 111"/>
                <a:gd name="T26" fmla="*/ 33 w 66"/>
                <a:gd name="T27" fmla="*/ 16 h 111"/>
                <a:gd name="T28" fmla="*/ 19 w 66"/>
                <a:gd name="T29" fmla="*/ 33 h 111"/>
                <a:gd name="T30" fmla="*/ 19 w 66"/>
                <a:gd name="T31" fmla="*/ 78 h 111"/>
                <a:gd name="T32" fmla="*/ 33 w 66"/>
                <a:gd name="T33" fmla="*/ 95 h 111"/>
                <a:gd name="T34" fmla="*/ 48 w 66"/>
                <a:gd name="T35" fmla="*/ 78 h 111"/>
                <a:gd name="T36" fmla="*/ 48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3" y="96"/>
                    <a:pt x="57" y="102"/>
                  </a:cubicBezTo>
                  <a:cubicBezTo>
                    <a:pt x="50" y="108"/>
                    <a:pt x="42" y="111"/>
                    <a:pt x="33" y="111"/>
                  </a:cubicBezTo>
                  <a:cubicBezTo>
                    <a:pt x="24" y="111"/>
                    <a:pt x="17" y="108"/>
                    <a:pt x="10" y="102"/>
                  </a:cubicBezTo>
                  <a:cubicBezTo>
                    <a:pt x="4" y="96"/>
                    <a:pt x="0" y="88"/>
                    <a:pt x="0" y="78"/>
                  </a:cubicBezTo>
                  <a:cubicBezTo>
                    <a:pt x="0" y="33"/>
                    <a:pt x="0" y="33"/>
                    <a:pt x="0" y="33"/>
                  </a:cubicBezTo>
                  <a:cubicBezTo>
                    <a:pt x="0" y="23"/>
                    <a:pt x="4" y="15"/>
                    <a:pt x="10" y="9"/>
                  </a:cubicBezTo>
                  <a:cubicBezTo>
                    <a:pt x="17" y="3"/>
                    <a:pt x="24" y="0"/>
                    <a:pt x="33" y="0"/>
                  </a:cubicBezTo>
                  <a:cubicBezTo>
                    <a:pt x="42" y="0"/>
                    <a:pt x="50" y="3"/>
                    <a:pt x="57" y="9"/>
                  </a:cubicBezTo>
                  <a:cubicBezTo>
                    <a:pt x="63" y="15"/>
                    <a:pt x="66" y="23"/>
                    <a:pt x="66" y="33"/>
                  </a:cubicBezTo>
                  <a:cubicBezTo>
                    <a:pt x="66" y="35"/>
                    <a:pt x="66" y="35"/>
                    <a:pt x="66" y="35"/>
                  </a:cubicBezTo>
                  <a:cubicBezTo>
                    <a:pt x="48" y="35"/>
                    <a:pt x="48" y="35"/>
                    <a:pt x="48" y="35"/>
                  </a:cubicBezTo>
                  <a:cubicBezTo>
                    <a:pt x="48" y="33"/>
                    <a:pt x="48" y="33"/>
                    <a:pt x="48" y="33"/>
                  </a:cubicBezTo>
                  <a:cubicBezTo>
                    <a:pt x="48" y="21"/>
                    <a:pt x="42" y="16"/>
                    <a:pt x="33" y="16"/>
                  </a:cubicBezTo>
                  <a:cubicBezTo>
                    <a:pt x="25" y="16"/>
                    <a:pt x="19" y="21"/>
                    <a:pt x="19" y="33"/>
                  </a:cubicBezTo>
                  <a:cubicBezTo>
                    <a:pt x="19" y="78"/>
                    <a:pt x="19" y="78"/>
                    <a:pt x="19" y="78"/>
                  </a:cubicBezTo>
                  <a:cubicBezTo>
                    <a:pt x="19" y="90"/>
                    <a:pt x="25" y="95"/>
                    <a:pt x="33" y="95"/>
                  </a:cubicBezTo>
                  <a:cubicBezTo>
                    <a:pt x="42" y="95"/>
                    <a:pt x="48" y="90"/>
                    <a:pt x="48" y="78"/>
                  </a:cubicBezTo>
                  <a:cubicBezTo>
                    <a:pt x="48" y="67"/>
                    <a:pt x="48" y="67"/>
                    <a:pt x="48" y="67"/>
                  </a:cubicBezTo>
                  <a:cubicBezTo>
                    <a:pt x="66" y="67"/>
                    <a:pt x="66" y="67"/>
                    <a:pt x="66" y="67"/>
                  </a:cubicBezTo>
                  <a:lnTo>
                    <a:pt x="66"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4" name="Freeform 32"/>
            <p:cNvSpPr>
              <a:spLocks/>
            </p:cNvSpPr>
            <p:nvPr/>
          </p:nvSpPr>
          <p:spPr bwMode="auto">
            <a:xfrm>
              <a:off x="8674717" y="4568463"/>
              <a:ext cx="137496" cy="229632"/>
            </a:xfrm>
            <a:custGeom>
              <a:avLst/>
              <a:gdLst>
                <a:gd name="T0" fmla="*/ 66 w 66"/>
                <a:gd name="T1" fmla="*/ 78 h 111"/>
                <a:gd name="T2" fmla="*/ 56 w 66"/>
                <a:gd name="T3" fmla="*/ 102 h 111"/>
                <a:gd name="T4" fmla="*/ 33 w 66"/>
                <a:gd name="T5" fmla="*/ 111 h 111"/>
                <a:gd name="T6" fmla="*/ 9 w 66"/>
                <a:gd name="T7" fmla="*/ 102 h 111"/>
                <a:gd name="T8" fmla="*/ 0 w 66"/>
                <a:gd name="T9" fmla="*/ 78 h 111"/>
                <a:gd name="T10" fmla="*/ 0 w 66"/>
                <a:gd name="T11" fmla="*/ 33 h 111"/>
                <a:gd name="T12" fmla="*/ 9 w 66"/>
                <a:gd name="T13" fmla="*/ 9 h 111"/>
                <a:gd name="T14" fmla="*/ 33 w 66"/>
                <a:gd name="T15" fmla="*/ 0 h 111"/>
                <a:gd name="T16" fmla="*/ 56 w 66"/>
                <a:gd name="T17" fmla="*/ 9 h 111"/>
                <a:gd name="T18" fmla="*/ 66 w 66"/>
                <a:gd name="T19" fmla="*/ 33 h 111"/>
                <a:gd name="T20" fmla="*/ 66 w 66"/>
                <a:gd name="T21" fmla="*/ 35 h 111"/>
                <a:gd name="T22" fmla="*/ 47 w 66"/>
                <a:gd name="T23" fmla="*/ 35 h 111"/>
                <a:gd name="T24" fmla="*/ 47 w 66"/>
                <a:gd name="T25" fmla="*/ 33 h 111"/>
                <a:gd name="T26" fmla="*/ 33 w 66"/>
                <a:gd name="T27" fmla="*/ 16 h 111"/>
                <a:gd name="T28" fmla="*/ 18 w 66"/>
                <a:gd name="T29" fmla="*/ 33 h 111"/>
                <a:gd name="T30" fmla="*/ 18 w 66"/>
                <a:gd name="T31" fmla="*/ 78 h 111"/>
                <a:gd name="T32" fmla="*/ 33 w 66"/>
                <a:gd name="T33" fmla="*/ 95 h 111"/>
                <a:gd name="T34" fmla="*/ 47 w 66"/>
                <a:gd name="T35" fmla="*/ 78 h 111"/>
                <a:gd name="T36" fmla="*/ 47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2" y="96"/>
                    <a:pt x="56" y="102"/>
                  </a:cubicBezTo>
                  <a:cubicBezTo>
                    <a:pt x="49" y="108"/>
                    <a:pt x="42" y="111"/>
                    <a:pt x="33" y="111"/>
                  </a:cubicBezTo>
                  <a:cubicBezTo>
                    <a:pt x="24" y="111"/>
                    <a:pt x="16" y="108"/>
                    <a:pt x="9" y="102"/>
                  </a:cubicBezTo>
                  <a:cubicBezTo>
                    <a:pt x="3" y="96"/>
                    <a:pt x="0" y="88"/>
                    <a:pt x="0" y="78"/>
                  </a:cubicBezTo>
                  <a:cubicBezTo>
                    <a:pt x="0" y="33"/>
                    <a:pt x="0" y="33"/>
                    <a:pt x="0" y="33"/>
                  </a:cubicBezTo>
                  <a:cubicBezTo>
                    <a:pt x="0" y="23"/>
                    <a:pt x="3" y="15"/>
                    <a:pt x="9" y="9"/>
                  </a:cubicBezTo>
                  <a:cubicBezTo>
                    <a:pt x="16" y="3"/>
                    <a:pt x="24" y="0"/>
                    <a:pt x="33" y="0"/>
                  </a:cubicBezTo>
                  <a:cubicBezTo>
                    <a:pt x="42" y="0"/>
                    <a:pt x="49" y="3"/>
                    <a:pt x="56" y="9"/>
                  </a:cubicBezTo>
                  <a:cubicBezTo>
                    <a:pt x="62" y="15"/>
                    <a:pt x="66" y="23"/>
                    <a:pt x="66" y="33"/>
                  </a:cubicBezTo>
                  <a:cubicBezTo>
                    <a:pt x="66" y="35"/>
                    <a:pt x="66" y="35"/>
                    <a:pt x="66" y="35"/>
                  </a:cubicBezTo>
                  <a:cubicBezTo>
                    <a:pt x="47" y="35"/>
                    <a:pt x="47" y="35"/>
                    <a:pt x="47" y="35"/>
                  </a:cubicBezTo>
                  <a:cubicBezTo>
                    <a:pt x="47" y="33"/>
                    <a:pt x="47" y="33"/>
                    <a:pt x="47" y="33"/>
                  </a:cubicBezTo>
                  <a:cubicBezTo>
                    <a:pt x="47" y="21"/>
                    <a:pt x="41" y="16"/>
                    <a:pt x="33" y="16"/>
                  </a:cubicBezTo>
                  <a:cubicBezTo>
                    <a:pt x="24" y="16"/>
                    <a:pt x="18" y="21"/>
                    <a:pt x="18" y="33"/>
                  </a:cubicBezTo>
                  <a:cubicBezTo>
                    <a:pt x="18" y="78"/>
                    <a:pt x="18" y="78"/>
                    <a:pt x="18" y="78"/>
                  </a:cubicBezTo>
                  <a:cubicBezTo>
                    <a:pt x="18" y="90"/>
                    <a:pt x="24" y="95"/>
                    <a:pt x="33" y="95"/>
                  </a:cubicBezTo>
                  <a:cubicBezTo>
                    <a:pt x="41" y="95"/>
                    <a:pt x="47" y="90"/>
                    <a:pt x="47" y="78"/>
                  </a:cubicBezTo>
                  <a:cubicBezTo>
                    <a:pt x="47" y="67"/>
                    <a:pt x="47" y="67"/>
                    <a:pt x="47" y="67"/>
                  </a:cubicBezTo>
                  <a:cubicBezTo>
                    <a:pt x="66" y="67"/>
                    <a:pt x="66" y="67"/>
                    <a:pt x="66" y="67"/>
                  </a:cubicBezTo>
                  <a:lnTo>
                    <a:pt x="66"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5" name="Freeform 33"/>
            <p:cNvSpPr>
              <a:spLocks/>
            </p:cNvSpPr>
            <p:nvPr/>
          </p:nvSpPr>
          <p:spPr bwMode="auto">
            <a:xfrm>
              <a:off x="7968810" y="4873223"/>
              <a:ext cx="45359" cy="76544"/>
            </a:xfrm>
            <a:custGeom>
              <a:avLst/>
              <a:gdLst>
                <a:gd name="T0" fmla="*/ 22 w 22"/>
                <a:gd name="T1" fmla="*/ 26 h 37"/>
                <a:gd name="T2" fmla="*/ 19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9 w 22"/>
                <a:gd name="T17" fmla="*/ 3 h 37"/>
                <a:gd name="T18" fmla="*/ 22 w 22"/>
                <a:gd name="T19" fmla="*/ 11 h 37"/>
                <a:gd name="T20" fmla="*/ 22 w 22"/>
                <a:gd name="T21" fmla="*/ 12 h 37"/>
                <a:gd name="T22" fmla="*/ 16 w 22"/>
                <a:gd name="T23" fmla="*/ 12 h 37"/>
                <a:gd name="T24" fmla="*/ 16 w 22"/>
                <a:gd name="T25" fmla="*/ 11 h 37"/>
                <a:gd name="T26" fmla="*/ 11 w 22"/>
                <a:gd name="T27" fmla="*/ 5 h 37"/>
                <a:gd name="T28" fmla="*/ 6 w 22"/>
                <a:gd name="T29" fmla="*/ 11 h 37"/>
                <a:gd name="T30" fmla="*/ 6 w 22"/>
                <a:gd name="T31" fmla="*/ 26 h 37"/>
                <a:gd name="T32" fmla="*/ 11 w 22"/>
                <a:gd name="T33" fmla="*/ 32 h 37"/>
                <a:gd name="T34" fmla="*/ 16 w 22"/>
                <a:gd name="T35" fmla="*/ 26 h 37"/>
                <a:gd name="T36" fmla="*/ 16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1" y="32"/>
                    <a:pt x="19"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12"/>
                    <a:pt x="22" y="12"/>
                    <a:pt x="22" y="12"/>
                  </a:cubicBezTo>
                  <a:cubicBezTo>
                    <a:pt x="16" y="12"/>
                    <a:pt x="16" y="12"/>
                    <a:pt x="16" y="12"/>
                  </a:cubicBezTo>
                  <a:cubicBezTo>
                    <a:pt x="16" y="11"/>
                    <a:pt x="16" y="11"/>
                    <a:pt x="16" y="11"/>
                  </a:cubicBezTo>
                  <a:cubicBezTo>
                    <a:pt x="16" y="7"/>
                    <a:pt x="13" y="5"/>
                    <a:pt x="11" y="5"/>
                  </a:cubicBezTo>
                  <a:cubicBezTo>
                    <a:pt x="8" y="5"/>
                    <a:pt x="6" y="7"/>
                    <a:pt x="6" y="11"/>
                  </a:cubicBezTo>
                  <a:cubicBezTo>
                    <a:pt x="6" y="26"/>
                    <a:pt x="6" y="26"/>
                    <a:pt x="6" y="26"/>
                  </a:cubicBezTo>
                  <a:cubicBezTo>
                    <a:pt x="6" y="30"/>
                    <a:pt x="8" y="32"/>
                    <a:pt x="11" y="32"/>
                  </a:cubicBezTo>
                  <a:cubicBezTo>
                    <a:pt x="13" y="32"/>
                    <a:pt x="16" y="30"/>
                    <a:pt x="16" y="26"/>
                  </a:cubicBezTo>
                  <a:cubicBezTo>
                    <a:pt x="16" y="22"/>
                    <a:pt x="16" y="22"/>
                    <a:pt x="16" y="22"/>
                  </a:cubicBezTo>
                  <a:cubicBezTo>
                    <a:pt x="22" y="22"/>
                    <a:pt x="22" y="22"/>
                    <a:pt x="22" y="22"/>
                  </a:cubicBezTo>
                  <a:lnTo>
                    <a:pt x="22"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6" name="Rectangle 34"/>
            <p:cNvSpPr>
              <a:spLocks noChangeArrowheads="1"/>
            </p:cNvSpPr>
            <p:nvPr/>
          </p:nvSpPr>
          <p:spPr bwMode="auto">
            <a:xfrm>
              <a:off x="8035432" y="4854795"/>
              <a:ext cx="11340" cy="93554"/>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7" name="Freeform 35"/>
            <p:cNvSpPr>
              <a:spLocks noEditPoints="1"/>
            </p:cNvSpPr>
            <p:nvPr/>
          </p:nvSpPr>
          <p:spPr bwMode="auto">
            <a:xfrm>
              <a:off x="8068034" y="4851960"/>
              <a:ext cx="17010" cy="96389"/>
            </a:xfrm>
            <a:custGeom>
              <a:avLst/>
              <a:gdLst>
                <a:gd name="T0" fmla="*/ 4 w 8"/>
                <a:gd name="T1" fmla="*/ 0 h 46"/>
                <a:gd name="T2" fmla="*/ 8 w 8"/>
                <a:gd name="T3" fmla="*/ 4 h 46"/>
                <a:gd name="T4" fmla="*/ 4 w 8"/>
                <a:gd name="T5" fmla="*/ 8 h 46"/>
                <a:gd name="T6" fmla="*/ 0 w 8"/>
                <a:gd name="T7" fmla="*/ 4 h 46"/>
                <a:gd name="T8" fmla="*/ 4 w 8"/>
                <a:gd name="T9" fmla="*/ 0 h 46"/>
                <a:gd name="T10" fmla="*/ 1 w 8"/>
                <a:gd name="T11" fmla="*/ 11 h 46"/>
                <a:gd name="T12" fmla="*/ 7 w 8"/>
                <a:gd name="T13" fmla="*/ 11 h 46"/>
                <a:gd name="T14" fmla="*/ 7 w 8"/>
                <a:gd name="T15" fmla="*/ 46 h 46"/>
                <a:gd name="T16" fmla="*/ 1 w 8"/>
                <a:gd name="T17" fmla="*/ 46 h 46"/>
                <a:gd name="T18" fmla="*/ 1 w 8"/>
                <a:gd name="T19"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46">
                  <a:moveTo>
                    <a:pt x="4" y="0"/>
                  </a:moveTo>
                  <a:cubicBezTo>
                    <a:pt x="6" y="0"/>
                    <a:pt x="8" y="2"/>
                    <a:pt x="8" y="4"/>
                  </a:cubicBezTo>
                  <a:cubicBezTo>
                    <a:pt x="8" y="6"/>
                    <a:pt x="6" y="8"/>
                    <a:pt x="4" y="8"/>
                  </a:cubicBezTo>
                  <a:cubicBezTo>
                    <a:pt x="2" y="8"/>
                    <a:pt x="0" y="6"/>
                    <a:pt x="0" y="4"/>
                  </a:cubicBezTo>
                  <a:cubicBezTo>
                    <a:pt x="0" y="2"/>
                    <a:pt x="2" y="0"/>
                    <a:pt x="4" y="0"/>
                  </a:cubicBezTo>
                  <a:close/>
                  <a:moveTo>
                    <a:pt x="1" y="11"/>
                  </a:moveTo>
                  <a:cubicBezTo>
                    <a:pt x="7" y="11"/>
                    <a:pt x="7" y="11"/>
                    <a:pt x="7" y="11"/>
                  </a:cubicBezTo>
                  <a:cubicBezTo>
                    <a:pt x="7" y="46"/>
                    <a:pt x="7" y="46"/>
                    <a:pt x="7" y="46"/>
                  </a:cubicBezTo>
                  <a:cubicBezTo>
                    <a:pt x="1" y="46"/>
                    <a:pt x="1" y="46"/>
                    <a:pt x="1" y="46"/>
                  </a:cubicBezTo>
                  <a:lnTo>
                    <a:pt x="1" y="11"/>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8" name="Freeform 36"/>
            <p:cNvSpPr>
              <a:spLocks/>
            </p:cNvSpPr>
            <p:nvPr/>
          </p:nvSpPr>
          <p:spPr bwMode="auto">
            <a:xfrm>
              <a:off x="8106307" y="4873223"/>
              <a:ext cx="77962" cy="75126"/>
            </a:xfrm>
            <a:custGeom>
              <a:avLst/>
              <a:gdLst>
                <a:gd name="T0" fmla="*/ 0 w 38"/>
                <a:gd name="T1" fmla="*/ 36 h 36"/>
                <a:gd name="T2" fmla="*/ 0 w 38"/>
                <a:gd name="T3" fmla="*/ 11 h 36"/>
                <a:gd name="T4" fmla="*/ 3 w 38"/>
                <a:gd name="T5" fmla="*/ 3 h 36"/>
                <a:gd name="T6" fmla="*/ 11 w 38"/>
                <a:gd name="T7" fmla="*/ 0 h 36"/>
                <a:gd name="T8" fmla="*/ 19 w 38"/>
                <a:gd name="T9" fmla="*/ 4 h 36"/>
                <a:gd name="T10" fmla="*/ 27 w 38"/>
                <a:gd name="T11" fmla="*/ 0 h 36"/>
                <a:gd name="T12" fmla="*/ 35 w 38"/>
                <a:gd name="T13" fmla="*/ 3 h 36"/>
                <a:gd name="T14" fmla="*/ 38 w 38"/>
                <a:gd name="T15" fmla="*/ 11 h 36"/>
                <a:gd name="T16" fmla="*/ 38 w 38"/>
                <a:gd name="T17" fmla="*/ 36 h 36"/>
                <a:gd name="T18" fmla="*/ 32 w 38"/>
                <a:gd name="T19" fmla="*/ 36 h 36"/>
                <a:gd name="T20" fmla="*/ 32 w 38"/>
                <a:gd name="T21" fmla="*/ 11 h 36"/>
                <a:gd name="T22" fmla="*/ 27 w 38"/>
                <a:gd name="T23" fmla="*/ 5 h 36"/>
                <a:gd name="T24" fmla="*/ 22 w 38"/>
                <a:gd name="T25" fmla="*/ 11 h 36"/>
                <a:gd name="T26" fmla="*/ 22 w 38"/>
                <a:gd name="T27" fmla="*/ 36 h 36"/>
                <a:gd name="T28" fmla="*/ 16 w 38"/>
                <a:gd name="T29" fmla="*/ 36 h 36"/>
                <a:gd name="T30" fmla="*/ 16 w 38"/>
                <a:gd name="T31" fmla="*/ 11 h 36"/>
                <a:gd name="T32" fmla="*/ 11 w 38"/>
                <a:gd name="T33" fmla="*/ 5 h 36"/>
                <a:gd name="T34" fmla="*/ 6 w 38"/>
                <a:gd name="T35" fmla="*/ 11 h 36"/>
                <a:gd name="T36" fmla="*/ 6 w 38"/>
                <a:gd name="T37" fmla="*/ 36 h 36"/>
                <a:gd name="T38" fmla="*/ 0 w 38"/>
                <a:gd name="T3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36">
                  <a:moveTo>
                    <a:pt x="0" y="36"/>
                  </a:moveTo>
                  <a:cubicBezTo>
                    <a:pt x="0" y="11"/>
                    <a:pt x="0" y="11"/>
                    <a:pt x="0" y="11"/>
                  </a:cubicBezTo>
                  <a:cubicBezTo>
                    <a:pt x="0" y="8"/>
                    <a:pt x="1" y="5"/>
                    <a:pt x="3" y="3"/>
                  </a:cubicBezTo>
                  <a:cubicBezTo>
                    <a:pt x="5" y="1"/>
                    <a:pt x="8" y="0"/>
                    <a:pt x="11" y="0"/>
                  </a:cubicBezTo>
                  <a:cubicBezTo>
                    <a:pt x="14" y="0"/>
                    <a:pt x="17" y="1"/>
                    <a:pt x="19" y="4"/>
                  </a:cubicBezTo>
                  <a:cubicBezTo>
                    <a:pt x="21" y="1"/>
                    <a:pt x="24" y="0"/>
                    <a:pt x="27" y="0"/>
                  </a:cubicBezTo>
                  <a:cubicBezTo>
                    <a:pt x="30" y="0"/>
                    <a:pt x="33" y="1"/>
                    <a:pt x="35" y="3"/>
                  </a:cubicBezTo>
                  <a:cubicBezTo>
                    <a:pt x="37" y="5"/>
                    <a:pt x="38" y="8"/>
                    <a:pt x="38" y="11"/>
                  </a:cubicBezTo>
                  <a:cubicBezTo>
                    <a:pt x="38" y="36"/>
                    <a:pt x="38" y="36"/>
                    <a:pt x="38" y="36"/>
                  </a:cubicBezTo>
                  <a:cubicBezTo>
                    <a:pt x="32" y="36"/>
                    <a:pt x="32" y="36"/>
                    <a:pt x="32" y="36"/>
                  </a:cubicBezTo>
                  <a:cubicBezTo>
                    <a:pt x="32" y="11"/>
                    <a:pt x="32" y="11"/>
                    <a:pt x="32" y="11"/>
                  </a:cubicBezTo>
                  <a:cubicBezTo>
                    <a:pt x="32" y="7"/>
                    <a:pt x="30" y="5"/>
                    <a:pt x="27" y="5"/>
                  </a:cubicBezTo>
                  <a:cubicBezTo>
                    <a:pt x="24" y="5"/>
                    <a:pt x="22" y="7"/>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9" name="Freeform 37"/>
            <p:cNvSpPr>
              <a:spLocks noEditPoints="1"/>
            </p:cNvSpPr>
            <p:nvPr/>
          </p:nvSpPr>
          <p:spPr bwMode="auto">
            <a:xfrm>
              <a:off x="8205530"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1"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0" name="Freeform 38"/>
            <p:cNvSpPr>
              <a:spLocks/>
            </p:cNvSpPr>
            <p:nvPr/>
          </p:nvSpPr>
          <p:spPr bwMode="auto">
            <a:xfrm>
              <a:off x="8265065" y="4876058"/>
              <a:ext cx="43942" cy="73709"/>
            </a:xfrm>
            <a:custGeom>
              <a:avLst/>
              <a:gdLst>
                <a:gd name="T0" fmla="*/ 18 w 21"/>
                <a:gd name="T1" fmla="*/ 36 h 36"/>
                <a:gd name="T2" fmla="*/ 10 w 21"/>
                <a:gd name="T3" fmla="*/ 33 h 36"/>
                <a:gd name="T4" fmla="*/ 7 w 21"/>
                <a:gd name="T5" fmla="*/ 25 h 36"/>
                <a:gd name="T6" fmla="*/ 7 w 21"/>
                <a:gd name="T7" fmla="*/ 4 h 36"/>
                <a:gd name="T8" fmla="*/ 0 w 21"/>
                <a:gd name="T9" fmla="*/ 4 h 36"/>
                <a:gd name="T10" fmla="*/ 0 w 21"/>
                <a:gd name="T11" fmla="*/ 0 h 36"/>
                <a:gd name="T12" fmla="*/ 21 w 21"/>
                <a:gd name="T13" fmla="*/ 0 h 36"/>
                <a:gd name="T14" fmla="*/ 21 w 21"/>
                <a:gd name="T15" fmla="*/ 4 h 36"/>
                <a:gd name="T16" fmla="*/ 13 w 21"/>
                <a:gd name="T17" fmla="*/ 4 h 36"/>
                <a:gd name="T18" fmla="*/ 13 w 21"/>
                <a:gd name="T19" fmla="*/ 25 h 36"/>
                <a:gd name="T20" fmla="*/ 18 w 21"/>
                <a:gd name="T21" fmla="*/ 31 h 36"/>
                <a:gd name="T22" fmla="*/ 18 w 21"/>
                <a:gd name="T2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36">
                  <a:moveTo>
                    <a:pt x="18" y="36"/>
                  </a:moveTo>
                  <a:cubicBezTo>
                    <a:pt x="15" y="36"/>
                    <a:pt x="13" y="35"/>
                    <a:pt x="10" y="33"/>
                  </a:cubicBezTo>
                  <a:cubicBezTo>
                    <a:pt x="8" y="31"/>
                    <a:pt x="7" y="28"/>
                    <a:pt x="7" y="25"/>
                  </a:cubicBezTo>
                  <a:cubicBezTo>
                    <a:pt x="7" y="4"/>
                    <a:pt x="7" y="4"/>
                    <a:pt x="7" y="4"/>
                  </a:cubicBezTo>
                  <a:cubicBezTo>
                    <a:pt x="0" y="4"/>
                    <a:pt x="0" y="4"/>
                    <a:pt x="0" y="4"/>
                  </a:cubicBezTo>
                  <a:cubicBezTo>
                    <a:pt x="0" y="0"/>
                    <a:pt x="0" y="0"/>
                    <a:pt x="0" y="0"/>
                  </a:cubicBezTo>
                  <a:cubicBezTo>
                    <a:pt x="21" y="0"/>
                    <a:pt x="21" y="0"/>
                    <a:pt x="21" y="0"/>
                  </a:cubicBezTo>
                  <a:cubicBezTo>
                    <a:pt x="21" y="4"/>
                    <a:pt x="21" y="4"/>
                    <a:pt x="21" y="4"/>
                  </a:cubicBezTo>
                  <a:cubicBezTo>
                    <a:pt x="13" y="4"/>
                    <a:pt x="13" y="4"/>
                    <a:pt x="13" y="4"/>
                  </a:cubicBezTo>
                  <a:cubicBezTo>
                    <a:pt x="13" y="25"/>
                    <a:pt x="13" y="25"/>
                    <a:pt x="13" y="25"/>
                  </a:cubicBezTo>
                  <a:cubicBezTo>
                    <a:pt x="13" y="29"/>
                    <a:pt x="16" y="31"/>
                    <a:pt x="18" y="31"/>
                  </a:cubicBezTo>
                  <a:lnTo>
                    <a:pt x="18"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1" name="Freeform 39"/>
            <p:cNvSpPr>
              <a:spLocks noEditPoints="1"/>
            </p:cNvSpPr>
            <p:nvPr/>
          </p:nvSpPr>
          <p:spPr bwMode="auto">
            <a:xfrm>
              <a:off x="8326016" y="4873223"/>
              <a:ext cx="45359" cy="76544"/>
            </a:xfrm>
            <a:custGeom>
              <a:avLst/>
              <a:gdLst>
                <a:gd name="T0" fmla="*/ 7 w 22"/>
                <a:gd name="T1" fmla="*/ 21 h 37"/>
                <a:gd name="T2" fmla="*/ 7 w 22"/>
                <a:gd name="T3" fmla="*/ 26 h 37"/>
                <a:gd name="T4" fmla="*/ 11 w 22"/>
                <a:gd name="T5" fmla="*/ 32 h 37"/>
                <a:gd name="T6" fmla="*/ 16 w 22"/>
                <a:gd name="T7" fmla="*/ 26 h 37"/>
                <a:gd name="T8" fmla="*/ 22 w 22"/>
                <a:gd name="T9" fmla="*/ 26 h 37"/>
                <a:gd name="T10" fmla="*/ 19 w 22"/>
                <a:gd name="T11" fmla="*/ 34 h 37"/>
                <a:gd name="T12" fmla="*/ 11 w 22"/>
                <a:gd name="T13" fmla="*/ 37 h 37"/>
                <a:gd name="T14" fmla="*/ 4 w 22"/>
                <a:gd name="T15" fmla="*/ 34 h 37"/>
                <a:gd name="T16" fmla="*/ 0 w 22"/>
                <a:gd name="T17" fmla="*/ 26 h 37"/>
                <a:gd name="T18" fmla="*/ 0 w 22"/>
                <a:gd name="T19" fmla="*/ 11 h 37"/>
                <a:gd name="T20" fmla="*/ 4 w 22"/>
                <a:gd name="T21" fmla="*/ 3 h 37"/>
                <a:gd name="T22" fmla="*/ 11 w 22"/>
                <a:gd name="T23" fmla="*/ 0 h 37"/>
                <a:gd name="T24" fmla="*/ 19 w 22"/>
                <a:gd name="T25" fmla="*/ 3 h 37"/>
                <a:gd name="T26" fmla="*/ 22 w 22"/>
                <a:gd name="T27" fmla="*/ 11 h 37"/>
                <a:gd name="T28" fmla="*/ 22 w 22"/>
                <a:gd name="T29" fmla="*/ 21 h 37"/>
                <a:gd name="T30" fmla="*/ 7 w 22"/>
                <a:gd name="T31" fmla="*/ 21 h 37"/>
                <a:gd name="T32" fmla="*/ 7 w 22"/>
                <a:gd name="T33" fmla="*/ 15 h 37"/>
                <a:gd name="T34" fmla="*/ 16 w 22"/>
                <a:gd name="T35" fmla="*/ 15 h 37"/>
                <a:gd name="T36" fmla="*/ 16 w 22"/>
                <a:gd name="T37" fmla="*/ 11 h 37"/>
                <a:gd name="T38" fmla="*/ 11 w 22"/>
                <a:gd name="T39" fmla="*/ 5 h 37"/>
                <a:gd name="T40" fmla="*/ 7 w 22"/>
                <a:gd name="T41" fmla="*/ 11 h 37"/>
                <a:gd name="T42" fmla="*/ 7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7" y="21"/>
                  </a:moveTo>
                  <a:cubicBezTo>
                    <a:pt x="7" y="26"/>
                    <a:pt x="7" y="26"/>
                    <a:pt x="7" y="26"/>
                  </a:cubicBezTo>
                  <a:cubicBezTo>
                    <a:pt x="7" y="30"/>
                    <a:pt x="9" y="32"/>
                    <a:pt x="11" y="32"/>
                  </a:cubicBezTo>
                  <a:cubicBezTo>
                    <a:pt x="14" y="32"/>
                    <a:pt x="16" y="30"/>
                    <a:pt x="16" y="26"/>
                  </a:cubicBezTo>
                  <a:cubicBezTo>
                    <a:pt x="22" y="26"/>
                    <a:pt x="22" y="26"/>
                    <a:pt x="22" y="26"/>
                  </a:cubicBezTo>
                  <a:cubicBezTo>
                    <a:pt x="22" y="29"/>
                    <a:pt x="21" y="32"/>
                    <a:pt x="19" y="34"/>
                  </a:cubicBezTo>
                  <a:cubicBezTo>
                    <a:pt x="17" y="36"/>
                    <a:pt x="14" y="37"/>
                    <a:pt x="11" y="37"/>
                  </a:cubicBezTo>
                  <a:cubicBezTo>
                    <a:pt x="8" y="37"/>
                    <a:pt x="6" y="36"/>
                    <a:pt x="4" y="34"/>
                  </a:cubicBezTo>
                  <a:cubicBezTo>
                    <a:pt x="1" y="32"/>
                    <a:pt x="0" y="29"/>
                    <a:pt x="0" y="26"/>
                  </a:cubicBezTo>
                  <a:cubicBezTo>
                    <a:pt x="0" y="11"/>
                    <a:pt x="0" y="11"/>
                    <a:pt x="0" y="11"/>
                  </a:cubicBezTo>
                  <a:cubicBezTo>
                    <a:pt x="0" y="8"/>
                    <a:pt x="1" y="5"/>
                    <a:pt x="4" y="3"/>
                  </a:cubicBezTo>
                  <a:cubicBezTo>
                    <a:pt x="6" y="1"/>
                    <a:pt x="8" y="0"/>
                    <a:pt x="11" y="0"/>
                  </a:cubicBezTo>
                  <a:cubicBezTo>
                    <a:pt x="14" y="0"/>
                    <a:pt x="17" y="1"/>
                    <a:pt x="19" y="3"/>
                  </a:cubicBezTo>
                  <a:cubicBezTo>
                    <a:pt x="21" y="5"/>
                    <a:pt x="22" y="8"/>
                    <a:pt x="22" y="11"/>
                  </a:cubicBezTo>
                  <a:cubicBezTo>
                    <a:pt x="22" y="21"/>
                    <a:pt x="22" y="21"/>
                    <a:pt x="22" y="21"/>
                  </a:cubicBezTo>
                  <a:lnTo>
                    <a:pt x="7" y="21"/>
                  </a:lnTo>
                  <a:close/>
                  <a:moveTo>
                    <a:pt x="7" y="15"/>
                  </a:moveTo>
                  <a:cubicBezTo>
                    <a:pt x="16" y="15"/>
                    <a:pt x="16" y="15"/>
                    <a:pt x="16" y="15"/>
                  </a:cubicBezTo>
                  <a:cubicBezTo>
                    <a:pt x="16" y="11"/>
                    <a:pt x="16" y="11"/>
                    <a:pt x="16" y="11"/>
                  </a:cubicBezTo>
                  <a:cubicBezTo>
                    <a:pt x="16" y="7"/>
                    <a:pt x="14" y="5"/>
                    <a:pt x="11" y="5"/>
                  </a:cubicBezTo>
                  <a:cubicBezTo>
                    <a:pt x="9" y="5"/>
                    <a:pt x="7" y="7"/>
                    <a:pt x="7" y="11"/>
                  </a:cubicBezTo>
                  <a:lnTo>
                    <a:pt x="7" y="1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2" name="Freeform 40"/>
            <p:cNvSpPr>
              <a:spLocks/>
            </p:cNvSpPr>
            <p:nvPr/>
          </p:nvSpPr>
          <p:spPr bwMode="auto">
            <a:xfrm>
              <a:off x="8432328" y="4873223"/>
              <a:ext cx="45359" cy="76544"/>
            </a:xfrm>
            <a:custGeom>
              <a:avLst/>
              <a:gdLst>
                <a:gd name="T0" fmla="*/ 22 w 22"/>
                <a:gd name="T1" fmla="*/ 26 h 37"/>
                <a:gd name="T2" fmla="*/ 18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8 w 22"/>
                <a:gd name="T17" fmla="*/ 3 h 37"/>
                <a:gd name="T18" fmla="*/ 22 w 22"/>
                <a:gd name="T19" fmla="*/ 11 h 37"/>
                <a:gd name="T20" fmla="*/ 22 w 22"/>
                <a:gd name="T21" fmla="*/ 12 h 37"/>
                <a:gd name="T22" fmla="*/ 15 w 22"/>
                <a:gd name="T23" fmla="*/ 12 h 37"/>
                <a:gd name="T24" fmla="*/ 15 w 22"/>
                <a:gd name="T25" fmla="*/ 11 h 37"/>
                <a:gd name="T26" fmla="*/ 11 w 22"/>
                <a:gd name="T27" fmla="*/ 5 h 37"/>
                <a:gd name="T28" fmla="*/ 6 w 22"/>
                <a:gd name="T29" fmla="*/ 11 h 37"/>
                <a:gd name="T30" fmla="*/ 6 w 22"/>
                <a:gd name="T31" fmla="*/ 26 h 37"/>
                <a:gd name="T32" fmla="*/ 11 w 22"/>
                <a:gd name="T33" fmla="*/ 32 h 37"/>
                <a:gd name="T34" fmla="*/ 15 w 22"/>
                <a:gd name="T35" fmla="*/ 26 h 37"/>
                <a:gd name="T36" fmla="*/ 15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0"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8" y="3"/>
                  </a:cubicBezTo>
                  <a:cubicBezTo>
                    <a:pt x="20" y="5"/>
                    <a:pt x="22" y="8"/>
                    <a:pt x="22" y="11"/>
                  </a:cubicBezTo>
                  <a:cubicBezTo>
                    <a:pt x="22" y="12"/>
                    <a:pt x="22" y="12"/>
                    <a:pt x="22" y="12"/>
                  </a:cubicBezTo>
                  <a:cubicBezTo>
                    <a:pt x="15" y="12"/>
                    <a:pt x="15" y="12"/>
                    <a:pt x="15" y="12"/>
                  </a:cubicBezTo>
                  <a:cubicBezTo>
                    <a:pt x="15" y="11"/>
                    <a:pt x="15" y="11"/>
                    <a:pt x="15" y="11"/>
                  </a:cubicBezTo>
                  <a:cubicBezTo>
                    <a:pt x="15" y="7"/>
                    <a:pt x="13" y="5"/>
                    <a:pt x="11" y="5"/>
                  </a:cubicBezTo>
                  <a:cubicBezTo>
                    <a:pt x="8" y="5"/>
                    <a:pt x="6" y="7"/>
                    <a:pt x="6" y="11"/>
                  </a:cubicBezTo>
                  <a:cubicBezTo>
                    <a:pt x="6" y="26"/>
                    <a:pt x="6" y="26"/>
                    <a:pt x="6" y="26"/>
                  </a:cubicBezTo>
                  <a:cubicBezTo>
                    <a:pt x="6" y="30"/>
                    <a:pt x="8" y="32"/>
                    <a:pt x="11" y="32"/>
                  </a:cubicBezTo>
                  <a:cubicBezTo>
                    <a:pt x="13" y="32"/>
                    <a:pt x="15" y="30"/>
                    <a:pt x="15" y="26"/>
                  </a:cubicBezTo>
                  <a:cubicBezTo>
                    <a:pt x="15" y="22"/>
                    <a:pt x="15" y="22"/>
                    <a:pt x="15" y="22"/>
                  </a:cubicBezTo>
                  <a:cubicBezTo>
                    <a:pt x="22" y="22"/>
                    <a:pt x="22" y="22"/>
                    <a:pt x="22" y="22"/>
                  </a:cubicBezTo>
                  <a:lnTo>
                    <a:pt x="22"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3" name="Freeform 41"/>
            <p:cNvSpPr>
              <a:spLocks/>
            </p:cNvSpPr>
            <p:nvPr/>
          </p:nvSpPr>
          <p:spPr bwMode="auto">
            <a:xfrm>
              <a:off x="8498949" y="4854795"/>
              <a:ext cx="45359" cy="93554"/>
            </a:xfrm>
            <a:custGeom>
              <a:avLst/>
              <a:gdLst>
                <a:gd name="T0" fmla="*/ 0 w 22"/>
                <a:gd name="T1" fmla="*/ 0 h 45"/>
                <a:gd name="T2" fmla="*/ 6 w 22"/>
                <a:gd name="T3" fmla="*/ 0 h 45"/>
                <a:gd name="T4" fmla="*/ 6 w 22"/>
                <a:gd name="T5" fmla="*/ 11 h 45"/>
                <a:gd name="T6" fmla="*/ 11 w 22"/>
                <a:gd name="T7" fmla="*/ 9 h 45"/>
                <a:gd name="T8" fmla="*/ 18 w 22"/>
                <a:gd name="T9" fmla="*/ 12 h 45"/>
                <a:gd name="T10" fmla="*/ 22 w 22"/>
                <a:gd name="T11" fmla="*/ 20 h 45"/>
                <a:gd name="T12" fmla="*/ 22 w 22"/>
                <a:gd name="T13" fmla="*/ 45 h 45"/>
                <a:gd name="T14" fmla="*/ 16 w 22"/>
                <a:gd name="T15" fmla="*/ 45 h 45"/>
                <a:gd name="T16" fmla="*/ 16 w 22"/>
                <a:gd name="T17" fmla="*/ 20 h 45"/>
                <a:gd name="T18" fmla="*/ 11 w 22"/>
                <a:gd name="T19" fmla="*/ 14 h 45"/>
                <a:gd name="T20" fmla="*/ 6 w 22"/>
                <a:gd name="T21" fmla="*/ 20 h 45"/>
                <a:gd name="T22" fmla="*/ 6 w 22"/>
                <a:gd name="T23" fmla="*/ 45 h 45"/>
                <a:gd name="T24" fmla="*/ 0 w 22"/>
                <a:gd name="T25" fmla="*/ 45 h 45"/>
                <a:gd name="T26" fmla="*/ 0 w 22"/>
                <a:gd name="T2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45">
                  <a:moveTo>
                    <a:pt x="0" y="0"/>
                  </a:moveTo>
                  <a:cubicBezTo>
                    <a:pt x="6" y="0"/>
                    <a:pt x="6" y="0"/>
                    <a:pt x="6" y="0"/>
                  </a:cubicBezTo>
                  <a:cubicBezTo>
                    <a:pt x="6" y="11"/>
                    <a:pt x="6" y="11"/>
                    <a:pt x="6" y="11"/>
                  </a:cubicBezTo>
                  <a:cubicBezTo>
                    <a:pt x="7" y="10"/>
                    <a:pt x="9" y="9"/>
                    <a:pt x="11" y="9"/>
                  </a:cubicBezTo>
                  <a:cubicBezTo>
                    <a:pt x="14" y="9"/>
                    <a:pt x="16" y="10"/>
                    <a:pt x="18" y="12"/>
                  </a:cubicBezTo>
                  <a:cubicBezTo>
                    <a:pt x="21" y="14"/>
                    <a:pt x="22" y="16"/>
                    <a:pt x="22" y="20"/>
                  </a:cubicBezTo>
                  <a:cubicBezTo>
                    <a:pt x="22" y="45"/>
                    <a:pt x="22" y="45"/>
                    <a:pt x="22" y="45"/>
                  </a:cubicBezTo>
                  <a:cubicBezTo>
                    <a:pt x="16" y="45"/>
                    <a:pt x="16" y="45"/>
                    <a:pt x="16" y="45"/>
                  </a:cubicBezTo>
                  <a:cubicBezTo>
                    <a:pt x="16" y="20"/>
                    <a:pt x="16" y="20"/>
                    <a:pt x="16" y="20"/>
                  </a:cubicBezTo>
                  <a:cubicBezTo>
                    <a:pt x="16" y="16"/>
                    <a:pt x="13" y="14"/>
                    <a:pt x="11" y="14"/>
                  </a:cubicBezTo>
                  <a:cubicBezTo>
                    <a:pt x="8" y="14"/>
                    <a:pt x="6" y="16"/>
                    <a:pt x="6" y="20"/>
                  </a:cubicBezTo>
                  <a:cubicBezTo>
                    <a:pt x="6" y="45"/>
                    <a:pt x="6" y="45"/>
                    <a:pt x="6" y="45"/>
                  </a:cubicBezTo>
                  <a:cubicBezTo>
                    <a:pt x="0" y="45"/>
                    <a:pt x="0" y="45"/>
                    <a:pt x="0" y="45"/>
                  </a:cubicBez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4" name="Freeform 42"/>
            <p:cNvSpPr>
              <a:spLocks noEditPoints="1"/>
            </p:cNvSpPr>
            <p:nvPr/>
          </p:nvSpPr>
          <p:spPr bwMode="auto">
            <a:xfrm>
              <a:off x="8566988"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0"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5" name="Freeform 43"/>
            <p:cNvSpPr>
              <a:spLocks/>
            </p:cNvSpPr>
            <p:nvPr/>
          </p:nvSpPr>
          <p:spPr bwMode="auto">
            <a:xfrm>
              <a:off x="8630775" y="4873223"/>
              <a:ext cx="46777" cy="75126"/>
            </a:xfrm>
            <a:custGeom>
              <a:avLst/>
              <a:gdLst>
                <a:gd name="T0" fmla="*/ 0 w 22"/>
                <a:gd name="T1" fmla="*/ 36 h 36"/>
                <a:gd name="T2" fmla="*/ 0 w 22"/>
                <a:gd name="T3" fmla="*/ 11 h 36"/>
                <a:gd name="T4" fmla="*/ 3 w 22"/>
                <a:gd name="T5" fmla="*/ 3 h 36"/>
                <a:gd name="T6" fmla="*/ 11 w 22"/>
                <a:gd name="T7" fmla="*/ 0 h 36"/>
                <a:gd name="T8" fmla="*/ 19 w 22"/>
                <a:gd name="T9" fmla="*/ 3 h 36"/>
                <a:gd name="T10" fmla="*/ 22 w 22"/>
                <a:gd name="T11" fmla="*/ 11 h 36"/>
                <a:gd name="T12" fmla="*/ 22 w 22"/>
                <a:gd name="T13" fmla="*/ 36 h 36"/>
                <a:gd name="T14" fmla="*/ 16 w 22"/>
                <a:gd name="T15" fmla="*/ 36 h 36"/>
                <a:gd name="T16" fmla="*/ 16 w 22"/>
                <a:gd name="T17" fmla="*/ 11 h 36"/>
                <a:gd name="T18" fmla="*/ 11 w 22"/>
                <a:gd name="T19" fmla="*/ 5 h 36"/>
                <a:gd name="T20" fmla="*/ 6 w 22"/>
                <a:gd name="T21" fmla="*/ 11 h 36"/>
                <a:gd name="T22" fmla="*/ 6 w 22"/>
                <a:gd name="T23" fmla="*/ 36 h 36"/>
                <a:gd name="T24" fmla="*/ 0 w 22"/>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36">
                  <a:moveTo>
                    <a:pt x="0" y="36"/>
                  </a:moveTo>
                  <a:cubicBezTo>
                    <a:pt x="0" y="11"/>
                    <a:pt x="0" y="11"/>
                    <a:pt x="0" y="11"/>
                  </a:cubicBezTo>
                  <a:cubicBezTo>
                    <a:pt x="0" y="8"/>
                    <a:pt x="1" y="5"/>
                    <a:pt x="3" y="3"/>
                  </a:cubicBezTo>
                  <a:cubicBezTo>
                    <a:pt x="6" y="1"/>
                    <a:pt x="8" y="0"/>
                    <a:pt x="11" y="0"/>
                  </a:cubicBezTo>
                  <a:cubicBezTo>
                    <a:pt x="14" y="0"/>
                    <a:pt x="17" y="1"/>
                    <a:pt x="19" y="3"/>
                  </a:cubicBezTo>
                  <a:cubicBezTo>
                    <a:pt x="21" y="5"/>
                    <a:pt x="22" y="8"/>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6" name="Freeform 44"/>
            <p:cNvSpPr>
              <a:spLocks noEditPoints="1"/>
            </p:cNvSpPr>
            <p:nvPr/>
          </p:nvSpPr>
          <p:spPr bwMode="auto">
            <a:xfrm>
              <a:off x="8700231" y="4864718"/>
              <a:ext cx="45359" cy="97806"/>
            </a:xfrm>
            <a:custGeom>
              <a:avLst/>
              <a:gdLst>
                <a:gd name="T0" fmla="*/ 16 w 22"/>
                <a:gd name="T1" fmla="*/ 35 h 47"/>
                <a:gd name="T2" fmla="*/ 22 w 22"/>
                <a:gd name="T3" fmla="*/ 42 h 47"/>
                <a:gd name="T4" fmla="*/ 22 w 22"/>
                <a:gd name="T5" fmla="*/ 47 h 47"/>
                <a:gd name="T6" fmla="*/ 16 w 22"/>
                <a:gd name="T7" fmla="*/ 47 h 47"/>
                <a:gd name="T8" fmla="*/ 16 w 22"/>
                <a:gd name="T9" fmla="*/ 43 h 47"/>
                <a:gd name="T10" fmla="*/ 13 w 22"/>
                <a:gd name="T11" fmla="*/ 40 h 47"/>
                <a:gd name="T12" fmla="*/ 11 w 22"/>
                <a:gd name="T13" fmla="*/ 40 h 47"/>
                <a:gd name="T14" fmla="*/ 3 w 22"/>
                <a:gd name="T15" fmla="*/ 37 h 47"/>
                <a:gd name="T16" fmla="*/ 0 w 22"/>
                <a:gd name="T17" fmla="*/ 29 h 47"/>
                <a:gd name="T18" fmla="*/ 2 w 22"/>
                <a:gd name="T19" fmla="*/ 22 h 47"/>
                <a:gd name="T20" fmla="*/ 0 w 22"/>
                <a:gd name="T21" fmla="*/ 15 h 47"/>
                <a:gd name="T22" fmla="*/ 2 w 22"/>
                <a:gd name="T23" fmla="*/ 8 h 47"/>
                <a:gd name="T24" fmla="*/ 8 w 22"/>
                <a:gd name="T25" fmla="*/ 5 h 47"/>
                <a:gd name="T26" fmla="*/ 8 w 22"/>
                <a:gd name="T27" fmla="*/ 0 h 47"/>
                <a:gd name="T28" fmla="*/ 14 w 22"/>
                <a:gd name="T29" fmla="*/ 0 h 47"/>
                <a:gd name="T30" fmla="*/ 14 w 22"/>
                <a:gd name="T31" fmla="*/ 5 h 47"/>
                <a:gd name="T32" fmla="*/ 19 w 22"/>
                <a:gd name="T33" fmla="*/ 9 h 47"/>
                <a:gd name="T34" fmla="*/ 22 w 22"/>
                <a:gd name="T35" fmla="*/ 15 h 47"/>
                <a:gd name="T36" fmla="*/ 18 w 22"/>
                <a:gd name="T37" fmla="*/ 23 h 47"/>
                <a:gd name="T38" fmla="*/ 11 w 22"/>
                <a:gd name="T39" fmla="*/ 26 h 47"/>
                <a:gd name="T40" fmla="*/ 7 w 22"/>
                <a:gd name="T41" fmla="*/ 26 h 47"/>
                <a:gd name="T42" fmla="*/ 6 w 22"/>
                <a:gd name="T43" fmla="*/ 29 h 47"/>
                <a:gd name="T44" fmla="*/ 11 w 22"/>
                <a:gd name="T45" fmla="*/ 35 h 47"/>
                <a:gd name="T46" fmla="*/ 16 w 22"/>
                <a:gd name="T47" fmla="*/ 35 h 47"/>
                <a:gd name="T48" fmla="*/ 6 w 22"/>
                <a:gd name="T49" fmla="*/ 16 h 47"/>
                <a:gd name="T50" fmla="*/ 11 w 22"/>
                <a:gd name="T51" fmla="*/ 21 h 47"/>
                <a:gd name="T52" fmla="*/ 16 w 22"/>
                <a:gd name="T53" fmla="*/ 16 h 47"/>
                <a:gd name="T54" fmla="*/ 16 w 22"/>
                <a:gd name="T55" fmla="*/ 14 h 47"/>
                <a:gd name="T56" fmla="*/ 11 w 22"/>
                <a:gd name="T57" fmla="*/ 9 h 47"/>
                <a:gd name="T58" fmla="*/ 6 w 22"/>
                <a:gd name="T59" fmla="*/ 14 h 47"/>
                <a:gd name="T60" fmla="*/ 6 w 22"/>
                <a:gd name="T61" fmla="*/ 1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 h="47">
                  <a:moveTo>
                    <a:pt x="16" y="35"/>
                  </a:moveTo>
                  <a:cubicBezTo>
                    <a:pt x="19" y="35"/>
                    <a:pt x="22" y="37"/>
                    <a:pt x="22" y="42"/>
                  </a:cubicBezTo>
                  <a:cubicBezTo>
                    <a:pt x="22" y="47"/>
                    <a:pt x="22" y="47"/>
                    <a:pt x="22" y="47"/>
                  </a:cubicBezTo>
                  <a:cubicBezTo>
                    <a:pt x="16" y="47"/>
                    <a:pt x="16" y="47"/>
                    <a:pt x="16" y="47"/>
                  </a:cubicBezTo>
                  <a:cubicBezTo>
                    <a:pt x="16" y="43"/>
                    <a:pt x="16" y="43"/>
                    <a:pt x="16" y="43"/>
                  </a:cubicBezTo>
                  <a:cubicBezTo>
                    <a:pt x="16" y="41"/>
                    <a:pt x="14" y="40"/>
                    <a:pt x="13" y="40"/>
                  </a:cubicBezTo>
                  <a:cubicBezTo>
                    <a:pt x="11" y="40"/>
                    <a:pt x="11" y="40"/>
                    <a:pt x="11" y="40"/>
                  </a:cubicBezTo>
                  <a:cubicBezTo>
                    <a:pt x="8" y="40"/>
                    <a:pt x="5" y="39"/>
                    <a:pt x="3" y="37"/>
                  </a:cubicBezTo>
                  <a:cubicBezTo>
                    <a:pt x="1" y="35"/>
                    <a:pt x="0" y="32"/>
                    <a:pt x="0" y="29"/>
                  </a:cubicBezTo>
                  <a:cubicBezTo>
                    <a:pt x="0" y="27"/>
                    <a:pt x="0" y="24"/>
                    <a:pt x="2" y="22"/>
                  </a:cubicBezTo>
                  <a:cubicBezTo>
                    <a:pt x="0" y="20"/>
                    <a:pt x="0" y="18"/>
                    <a:pt x="0" y="15"/>
                  </a:cubicBezTo>
                  <a:cubicBezTo>
                    <a:pt x="0" y="13"/>
                    <a:pt x="0" y="10"/>
                    <a:pt x="2" y="8"/>
                  </a:cubicBezTo>
                  <a:cubicBezTo>
                    <a:pt x="3" y="7"/>
                    <a:pt x="5" y="5"/>
                    <a:pt x="8" y="5"/>
                  </a:cubicBezTo>
                  <a:cubicBezTo>
                    <a:pt x="8" y="0"/>
                    <a:pt x="8" y="0"/>
                    <a:pt x="8" y="0"/>
                  </a:cubicBezTo>
                  <a:cubicBezTo>
                    <a:pt x="14" y="0"/>
                    <a:pt x="14" y="0"/>
                    <a:pt x="14" y="0"/>
                  </a:cubicBezTo>
                  <a:cubicBezTo>
                    <a:pt x="14" y="5"/>
                    <a:pt x="14" y="5"/>
                    <a:pt x="14" y="5"/>
                  </a:cubicBezTo>
                  <a:cubicBezTo>
                    <a:pt x="16" y="5"/>
                    <a:pt x="18" y="7"/>
                    <a:pt x="19" y="9"/>
                  </a:cubicBezTo>
                  <a:cubicBezTo>
                    <a:pt x="21" y="10"/>
                    <a:pt x="22" y="13"/>
                    <a:pt x="22" y="15"/>
                  </a:cubicBezTo>
                  <a:cubicBezTo>
                    <a:pt x="22" y="18"/>
                    <a:pt x="21" y="21"/>
                    <a:pt x="18" y="23"/>
                  </a:cubicBezTo>
                  <a:cubicBezTo>
                    <a:pt x="16" y="25"/>
                    <a:pt x="14" y="26"/>
                    <a:pt x="11" y="26"/>
                  </a:cubicBezTo>
                  <a:cubicBezTo>
                    <a:pt x="10" y="26"/>
                    <a:pt x="8" y="26"/>
                    <a:pt x="7" y="26"/>
                  </a:cubicBezTo>
                  <a:cubicBezTo>
                    <a:pt x="6" y="27"/>
                    <a:pt x="6" y="28"/>
                    <a:pt x="6" y="29"/>
                  </a:cubicBezTo>
                  <a:cubicBezTo>
                    <a:pt x="6" y="33"/>
                    <a:pt x="8" y="35"/>
                    <a:pt x="11" y="35"/>
                  </a:cubicBezTo>
                  <a:lnTo>
                    <a:pt x="16" y="35"/>
                  </a:lnTo>
                  <a:close/>
                  <a:moveTo>
                    <a:pt x="6" y="16"/>
                  </a:moveTo>
                  <a:cubicBezTo>
                    <a:pt x="6" y="19"/>
                    <a:pt x="8" y="21"/>
                    <a:pt x="11" y="21"/>
                  </a:cubicBezTo>
                  <a:cubicBezTo>
                    <a:pt x="13" y="21"/>
                    <a:pt x="16" y="19"/>
                    <a:pt x="16" y="16"/>
                  </a:cubicBezTo>
                  <a:cubicBezTo>
                    <a:pt x="16" y="14"/>
                    <a:pt x="16" y="14"/>
                    <a:pt x="16" y="14"/>
                  </a:cubicBezTo>
                  <a:cubicBezTo>
                    <a:pt x="15" y="11"/>
                    <a:pt x="13" y="9"/>
                    <a:pt x="11" y="9"/>
                  </a:cubicBezTo>
                  <a:cubicBezTo>
                    <a:pt x="8" y="9"/>
                    <a:pt x="6" y="11"/>
                    <a:pt x="6" y="14"/>
                  </a:cubicBezTo>
                  <a:lnTo>
                    <a:pt x="6" y="1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7" name="Freeform 45"/>
            <p:cNvSpPr>
              <a:spLocks noEditPoints="1"/>
            </p:cNvSpPr>
            <p:nvPr/>
          </p:nvSpPr>
          <p:spPr bwMode="auto">
            <a:xfrm>
              <a:off x="8766854" y="4873223"/>
              <a:ext cx="45359" cy="76544"/>
            </a:xfrm>
            <a:custGeom>
              <a:avLst/>
              <a:gdLst>
                <a:gd name="T0" fmla="*/ 6 w 22"/>
                <a:gd name="T1" fmla="*/ 21 h 37"/>
                <a:gd name="T2" fmla="*/ 6 w 22"/>
                <a:gd name="T3" fmla="*/ 26 h 37"/>
                <a:gd name="T4" fmla="*/ 11 w 22"/>
                <a:gd name="T5" fmla="*/ 32 h 37"/>
                <a:gd name="T6" fmla="*/ 15 w 22"/>
                <a:gd name="T7" fmla="*/ 26 h 37"/>
                <a:gd name="T8" fmla="*/ 22 w 22"/>
                <a:gd name="T9" fmla="*/ 26 h 37"/>
                <a:gd name="T10" fmla="*/ 18 w 22"/>
                <a:gd name="T11" fmla="*/ 34 h 37"/>
                <a:gd name="T12" fmla="*/ 11 w 22"/>
                <a:gd name="T13" fmla="*/ 37 h 37"/>
                <a:gd name="T14" fmla="*/ 3 w 22"/>
                <a:gd name="T15" fmla="*/ 34 h 37"/>
                <a:gd name="T16" fmla="*/ 0 w 22"/>
                <a:gd name="T17" fmla="*/ 26 h 37"/>
                <a:gd name="T18" fmla="*/ 0 w 22"/>
                <a:gd name="T19" fmla="*/ 11 h 37"/>
                <a:gd name="T20" fmla="*/ 3 w 22"/>
                <a:gd name="T21" fmla="*/ 3 h 37"/>
                <a:gd name="T22" fmla="*/ 11 w 22"/>
                <a:gd name="T23" fmla="*/ 0 h 37"/>
                <a:gd name="T24" fmla="*/ 19 w 22"/>
                <a:gd name="T25" fmla="*/ 3 h 37"/>
                <a:gd name="T26" fmla="*/ 22 w 22"/>
                <a:gd name="T27" fmla="*/ 11 h 37"/>
                <a:gd name="T28" fmla="*/ 22 w 22"/>
                <a:gd name="T29" fmla="*/ 21 h 37"/>
                <a:gd name="T30" fmla="*/ 6 w 22"/>
                <a:gd name="T31" fmla="*/ 21 h 37"/>
                <a:gd name="T32" fmla="*/ 6 w 22"/>
                <a:gd name="T33" fmla="*/ 15 h 37"/>
                <a:gd name="T34" fmla="*/ 16 w 22"/>
                <a:gd name="T35" fmla="*/ 15 h 37"/>
                <a:gd name="T36" fmla="*/ 16 w 22"/>
                <a:gd name="T37" fmla="*/ 11 h 37"/>
                <a:gd name="T38" fmla="*/ 11 w 22"/>
                <a:gd name="T39" fmla="*/ 5 h 37"/>
                <a:gd name="T40" fmla="*/ 6 w 22"/>
                <a:gd name="T41" fmla="*/ 11 h 37"/>
                <a:gd name="T42" fmla="*/ 6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6" y="21"/>
                  </a:moveTo>
                  <a:cubicBezTo>
                    <a:pt x="6" y="26"/>
                    <a:pt x="6" y="26"/>
                    <a:pt x="6" y="26"/>
                  </a:cubicBezTo>
                  <a:cubicBezTo>
                    <a:pt x="6" y="30"/>
                    <a:pt x="8" y="32"/>
                    <a:pt x="11" y="32"/>
                  </a:cubicBezTo>
                  <a:cubicBezTo>
                    <a:pt x="13" y="32"/>
                    <a:pt x="15" y="30"/>
                    <a:pt x="15" y="26"/>
                  </a:cubicBezTo>
                  <a:cubicBezTo>
                    <a:pt x="22" y="26"/>
                    <a:pt x="22" y="26"/>
                    <a:pt x="22" y="26"/>
                  </a:cubicBezTo>
                  <a:cubicBezTo>
                    <a:pt x="22" y="29"/>
                    <a:pt x="21"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21"/>
                    <a:pt x="22" y="21"/>
                    <a:pt x="22" y="21"/>
                  </a:cubicBezTo>
                  <a:lnTo>
                    <a:pt x="6" y="21"/>
                  </a:lnTo>
                  <a:close/>
                  <a:moveTo>
                    <a:pt x="6" y="15"/>
                  </a:moveTo>
                  <a:cubicBezTo>
                    <a:pt x="16" y="15"/>
                    <a:pt x="16" y="15"/>
                    <a:pt x="16" y="15"/>
                  </a:cubicBezTo>
                  <a:cubicBezTo>
                    <a:pt x="16" y="11"/>
                    <a:pt x="16" y="11"/>
                    <a:pt x="16" y="11"/>
                  </a:cubicBezTo>
                  <a:cubicBezTo>
                    <a:pt x="16" y="7"/>
                    <a:pt x="13" y="5"/>
                    <a:pt x="11" y="5"/>
                  </a:cubicBezTo>
                  <a:cubicBezTo>
                    <a:pt x="8" y="5"/>
                    <a:pt x="6" y="7"/>
                    <a:pt x="6" y="11"/>
                  </a:cubicBezTo>
                  <a:lnTo>
                    <a:pt x="6" y="1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grpSp>
      <p:sp>
        <p:nvSpPr>
          <p:cNvPr id="144" name="Rectangle 143"/>
          <p:cNvSpPr/>
          <p:nvPr/>
        </p:nvSpPr>
        <p:spPr>
          <a:xfrm>
            <a:off x="0" y="0"/>
            <a:ext cx="9144000" cy="9286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92" name="Rectangle 91"/>
          <p:cNvSpPr/>
          <p:nvPr/>
        </p:nvSpPr>
        <p:spPr>
          <a:xfrm>
            <a:off x="0" y="6765131"/>
            <a:ext cx="9144000" cy="92869"/>
          </a:xfrm>
          <a:prstGeom prst="rect">
            <a:avLst/>
          </a:pr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p:cNvPicPr>
            <a:picLocks noChangeAspect="1"/>
          </p:cNvPicPr>
          <p:nvPr/>
        </p:nvPicPr>
        <p:blipFill>
          <a:blip r:embed="rId3" cstate="print"/>
          <a:stretch>
            <a:fillRect/>
          </a:stretch>
        </p:blipFill>
        <p:spPr>
          <a:xfrm>
            <a:off x="0" y="3301120"/>
            <a:ext cx="9144000" cy="1105683"/>
          </a:xfrm>
          <a:prstGeom prst="rect">
            <a:avLst/>
          </a:prstGeom>
        </p:spPr>
      </p:pic>
      <p:pic>
        <p:nvPicPr>
          <p:cNvPr id="5" name="Picture 4"/>
          <p:cNvPicPr>
            <a:picLocks noChangeAspect="1"/>
          </p:cNvPicPr>
          <p:nvPr/>
        </p:nvPicPr>
        <p:blipFill>
          <a:blip r:embed="rId4" cstate="print"/>
          <a:stretch>
            <a:fillRect/>
          </a:stretch>
        </p:blipFill>
        <p:spPr>
          <a:xfrm>
            <a:off x="0" y="1779359"/>
            <a:ext cx="9144000" cy="3253362"/>
          </a:xfrm>
          <a:prstGeom prst="rect">
            <a:avLst/>
          </a:prstGeom>
        </p:spPr>
      </p:pic>
    </p:spTree>
    <p:extLst>
      <p:ext uri="{BB962C8B-B14F-4D97-AF65-F5344CB8AC3E}">
        <p14:creationId xmlns:p14="http://schemas.microsoft.com/office/powerpoint/2010/main" xmlns="" val="3982331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p:cNvSpPr>
            <a:spLocks noGrp="1"/>
          </p:cNvSpPr>
          <p:nvPr>
            <p:ph type="sldNum" sz="quarter" idx="12"/>
          </p:nvPr>
        </p:nvSpPr>
        <p:spPr/>
        <p:txBody>
          <a:bodyPr/>
          <a:lstStyle/>
          <a:p>
            <a:fld id="{DC29922B-BC93-40C9-B9C3-A22D80B78BCE}" type="slidenum">
              <a:rPr lang="pt-BR" smtClean="0">
                <a:solidFill>
                  <a:schemeClr val="tx2">
                    <a:lumMod val="50000"/>
                  </a:schemeClr>
                </a:solidFill>
              </a:rPr>
              <a:pPr/>
              <a:t>4</a:t>
            </a:fld>
            <a:endParaRPr lang="pt-BR">
              <a:solidFill>
                <a:schemeClr val="tx2">
                  <a:lumMod val="50000"/>
                </a:schemeClr>
              </a:solidFill>
            </a:endParaRP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9409" y="1913721"/>
            <a:ext cx="8375638" cy="41795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9" name="Retângulo 8"/>
          <p:cNvSpPr/>
          <p:nvPr/>
        </p:nvSpPr>
        <p:spPr>
          <a:xfrm>
            <a:off x="3732577" y="959353"/>
            <a:ext cx="1709699" cy="369332"/>
          </a:xfrm>
          <a:prstGeom prst="rect">
            <a:avLst/>
          </a:prstGeom>
        </p:spPr>
        <p:txBody>
          <a:bodyPr wrap="none">
            <a:spAutoFit/>
          </a:bodyPr>
          <a:lstStyle/>
          <a:p>
            <a:r>
              <a:rPr lang="pt-BR" b="1" i="1" dirty="0"/>
              <a:t>B.1 </a:t>
            </a:r>
            <a:r>
              <a:rPr lang="pt-BR" b="1" i="1" dirty="0" err="1"/>
              <a:t>Atmosphere</a:t>
            </a:r>
            <a:endParaRPr lang="pt-BR" dirty="0"/>
          </a:p>
        </p:txBody>
      </p:sp>
      <p:sp>
        <p:nvSpPr>
          <p:cNvPr id="2" name="Retângulo 1"/>
          <p:cNvSpPr/>
          <p:nvPr/>
        </p:nvSpPr>
        <p:spPr>
          <a:xfrm>
            <a:off x="179512" y="1271502"/>
            <a:ext cx="8784976" cy="646331"/>
          </a:xfrm>
          <a:prstGeom prst="rect">
            <a:avLst/>
          </a:prstGeom>
        </p:spPr>
        <p:txBody>
          <a:bodyPr wrap="square">
            <a:spAutoFit/>
          </a:bodyPr>
          <a:lstStyle/>
          <a:p>
            <a:pPr algn="just"/>
            <a:r>
              <a:rPr lang="en-US" b="1" dirty="0"/>
              <a:t>Figure SPM.2: </a:t>
            </a:r>
            <a:r>
              <a:rPr lang="en-US" dirty="0"/>
              <a:t>Maps of observed precipitation change from 1901 to 2010 and from 1951 to 2010 (trends calculated using the same criteria as in Figure SPM.1b) from one data set</a:t>
            </a:r>
            <a:endParaRPr lang="pt-BR" dirty="0"/>
          </a:p>
        </p:txBody>
      </p:sp>
      <p:sp>
        <p:nvSpPr>
          <p:cNvPr id="15"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16"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17"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18"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3451666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p:cNvSpPr>
            <a:spLocks noGrp="1"/>
          </p:cNvSpPr>
          <p:nvPr>
            <p:ph type="sldNum" sz="quarter" idx="12"/>
          </p:nvPr>
        </p:nvSpPr>
        <p:spPr/>
        <p:txBody>
          <a:bodyPr/>
          <a:lstStyle/>
          <a:p>
            <a:fld id="{DC29922B-BC93-40C9-B9C3-A22D80B78BCE}" type="slidenum">
              <a:rPr lang="pt-BR" smtClean="0">
                <a:solidFill>
                  <a:schemeClr val="tx2">
                    <a:lumMod val="50000"/>
                  </a:schemeClr>
                </a:solidFill>
              </a:rPr>
              <a:pPr/>
              <a:t>5</a:t>
            </a:fld>
            <a:endParaRPr lang="pt-BR">
              <a:solidFill>
                <a:schemeClr val="tx2">
                  <a:lumMod val="50000"/>
                </a:schemeClr>
              </a:solidFill>
            </a:endParaRPr>
          </a:p>
        </p:txBody>
      </p:sp>
      <p:sp>
        <p:nvSpPr>
          <p:cNvPr id="2" name="Retângulo 1"/>
          <p:cNvSpPr/>
          <p:nvPr/>
        </p:nvSpPr>
        <p:spPr>
          <a:xfrm>
            <a:off x="179512" y="885119"/>
            <a:ext cx="5976664" cy="369332"/>
          </a:xfrm>
          <a:prstGeom prst="rect">
            <a:avLst/>
          </a:prstGeom>
        </p:spPr>
        <p:txBody>
          <a:bodyPr wrap="square">
            <a:spAutoFit/>
          </a:bodyPr>
          <a:lstStyle/>
          <a:p>
            <a:r>
              <a:rPr lang="en-US" b="1" dirty="0"/>
              <a:t>D. Understanding the Climate System and its Recent Changes</a:t>
            </a:r>
            <a:endParaRPr lang="pt-BR" dirty="0"/>
          </a:p>
        </p:txBody>
      </p:sp>
      <p:sp>
        <p:nvSpPr>
          <p:cNvPr id="4" name="Retângulo 3"/>
          <p:cNvSpPr/>
          <p:nvPr/>
        </p:nvSpPr>
        <p:spPr>
          <a:xfrm>
            <a:off x="149979" y="1844824"/>
            <a:ext cx="3365921" cy="369332"/>
          </a:xfrm>
          <a:prstGeom prst="rect">
            <a:avLst/>
          </a:prstGeom>
        </p:spPr>
        <p:txBody>
          <a:bodyPr wrap="none">
            <a:spAutoFit/>
          </a:bodyPr>
          <a:lstStyle/>
          <a:p>
            <a:r>
              <a:rPr lang="en-US" b="1" i="1" dirty="0"/>
              <a:t>D.1 Evaluation of Climate Models</a:t>
            </a:r>
            <a:endParaRPr lang="pt-BR" dirty="0"/>
          </a:p>
        </p:txBody>
      </p:sp>
      <p:sp>
        <p:nvSpPr>
          <p:cNvPr id="5" name="Retângulo 4"/>
          <p:cNvSpPr/>
          <p:nvPr/>
        </p:nvSpPr>
        <p:spPr>
          <a:xfrm>
            <a:off x="134739" y="2780928"/>
            <a:ext cx="4572000" cy="646331"/>
          </a:xfrm>
          <a:prstGeom prst="rect">
            <a:avLst/>
          </a:prstGeom>
        </p:spPr>
        <p:txBody>
          <a:bodyPr>
            <a:spAutoFit/>
          </a:bodyPr>
          <a:lstStyle/>
          <a:p>
            <a:r>
              <a:rPr lang="en-US" b="1" i="1" dirty="0"/>
              <a:t>D.2 Quantification of Climate System Responses</a:t>
            </a:r>
            <a:endParaRPr lang="pt-BR" dirty="0"/>
          </a:p>
        </p:txBody>
      </p:sp>
      <p:sp>
        <p:nvSpPr>
          <p:cNvPr id="15"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16"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1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1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6005730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p:cNvSpPr>
            <a:spLocks noGrp="1"/>
          </p:cNvSpPr>
          <p:nvPr>
            <p:ph type="sldNum" sz="quarter" idx="12"/>
          </p:nvPr>
        </p:nvSpPr>
        <p:spPr/>
        <p:txBody>
          <a:bodyPr/>
          <a:lstStyle/>
          <a:p>
            <a:fld id="{DC29922B-BC93-40C9-B9C3-A22D80B78BCE}" type="slidenum">
              <a:rPr lang="pt-BR" smtClean="0">
                <a:solidFill>
                  <a:schemeClr val="tx2">
                    <a:lumMod val="50000"/>
                  </a:schemeClr>
                </a:solidFill>
              </a:rPr>
              <a:pPr/>
              <a:t>6</a:t>
            </a:fld>
            <a:endParaRPr lang="pt-BR">
              <a:solidFill>
                <a:schemeClr val="tx2">
                  <a:lumMod val="50000"/>
                </a:schemeClr>
              </a:solidFill>
            </a:endParaRPr>
          </a:p>
        </p:txBody>
      </p:sp>
      <p:sp>
        <p:nvSpPr>
          <p:cNvPr id="2" name="Retângulo 1"/>
          <p:cNvSpPr/>
          <p:nvPr/>
        </p:nvSpPr>
        <p:spPr>
          <a:xfrm>
            <a:off x="302749" y="1759460"/>
            <a:ext cx="2631236" cy="2031325"/>
          </a:xfrm>
          <a:prstGeom prst="rect">
            <a:avLst/>
          </a:prstGeom>
        </p:spPr>
        <p:txBody>
          <a:bodyPr wrap="square">
            <a:spAutoFit/>
          </a:bodyPr>
          <a:lstStyle/>
          <a:p>
            <a:r>
              <a:rPr lang="en-US" b="1" dirty="0"/>
              <a:t>Figure SPM.6: </a:t>
            </a:r>
            <a:r>
              <a:rPr lang="en-US" dirty="0"/>
              <a:t>Comparison of observed and simulated climate change based on three large-scale indicators in the atmosphere, the </a:t>
            </a:r>
            <a:r>
              <a:rPr lang="en-US" dirty="0" err="1"/>
              <a:t>cryosphere</a:t>
            </a:r>
            <a:r>
              <a:rPr lang="en-US" dirty="0"/>
              <a:t> and the ocean</a:t>
            </a:r>
            <a:endParaRPr lang="pt-BR" dirty="0"/>
          </a:p>
        </p:txBody>
      </p:sp>
      <p:sp>
        <p:nvSpPr>
          <p:cNvPr id="4" name="Retângulo 3"/>
          <p:cNvSpPr/>
          <p:nvPr/>
        </p:nvSpPr>
        <p:spPr>
          <a:xfrm>
            <a:off x="179512" y="980728"/>
            <a:ext cx="3024336" cy="646331"/>
          </a:xfrm>
          <a:prstGeom prst="rect">
            <a:avLst/>
          </a:prstGeom>
        </p:spPr>
        <p:txBody>
          <a:bodyPr wrap="square">
            <a:spAutoFit/>
          </a:bodyPr>
          <a:lstStyle/>
          <a:p>
            <a:r>
              <a:rPr lang="en-US" b="1" i="1" dirty="0"/>
              <a:t>D.3 Detection and Attribution of Climate Change</a:t>
            </a:r>
            <a:endParaRPr lang="pt-BR" dirty="0"/>
          </a:p>
        </p:txBody>
      </p:sp>
      <p:sp>
        <p:nvSpPr>
          <p:cNvPr id="16"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17"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18"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19"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1267" name="Picture 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203848" y="822233"/>
            <a:ext cx="5905228" cy="593710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 name="Retângulo de cantos arredondados 9"/>
          <p:cNvSpPr/>
          <p:nvPr/>
        </p:nvSpPr>
        <p:spPr>
          <a:xfrm>
            <a:off x="223423" y="3800824"/>
            <a:ext cx="2736304" cy="177281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dirty="0" smtClean="0"/>
              <a:t>Human influence on the climate system is clear </a:t>
            </a:r>
            <a:endParaRPr lang="pt-BR" sz="2800" dirty="0"/>
          </a:p>
        </p:txBody>
      </p:sp>
    </p:spTree>
    <p:extLst>
      <p:ext uri="{BB962C8B-B14F-4D97-AF65-F5344CB8AC3E}">
        <p14:creationId xmlns:p14="http://schemas.microsoft.com/office/powerpoint/2010/main" xmlns="" val="15422191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p:cNvSpPr>
            <a:spLocks noGrp="1"/>
          </p:cNvSpPr>
          <p:nvPr>
            <p:ph type="sldNum" sz="quarter" idx="12"/>
          </p:nvPr>
        </p:nvSpPr>
        <p:spPr/>
        <p:txBody>
          <a:bodyPr/>
          <a:lstStyle/>
          <a:p>
            <a:fld id="{DC29922B-BC93-40C9-B9C3-A22D80B78BCE}" type="slidenum">
              <a:rPr lang="pt-BR" smtClean="0">
                <a:solidFill>
                  <a:schemeClr val="tx2">
                    <a:lumMod val="50000"/>
                  </a:schemeClr>
                </a:solidFill>
              </a:rPr>
              <a:pPr/>
              <a:t>7</a:t>
            </a:fld>
            <a:endParaRPr lang="pt-BR">
              <a:solidFill>
                <a:schemeClr val="tx2">
                  <a:lumMod val="50000"/>
                </a:schemeClr>
              </a:solidFill>
            </a:endParaRPr>
          </a:p>
        </p:txBody>
      </p:sp>
      <p:sp>
        <p:nvSpPr>
          <p:cNvPr id="2" name="Retângulo 1"/>
          <p:cNvSpPr/>
          <p:nvPr/>
        </p:nvSpPr>
        <p:spPr>
          <a:xfrm>
            <a:off x="164310" y="1394192"/>
            <a:ext cx="4537845" cy="369332"/>
          </a:xfrm>
          <a:prstGeom prst="rect">
            <a:avLst/>
          </a:prstGeom>
        </p:spPr>
        <p:txBody>
          <a:bodyPr wrap="none">
            <a:spAutoFit/>
          </a:bodyPr>
          <a:lstStyle/>
          <a:p>
            <a:r>
              <a:rPr lang="en-US" b="1" dirty="0"/>
              <a:t>E. Future Global and Regional Climate Change</a:t>
            </a:r>
            <a:endParaRPr lang="pt-BR" dirty="0"/>
          </a:p>
        </p:txBody>
      </p:sp>
      <p:sp>
        <p:nvSpPr>
          <p:cNvPr id="4" name="Retângulo 3"/>
          <p:cNvSpPr/>
          <p:nvPr/>
        </p:nvSpPr>
        <p:spPr>
          <a:xfrm>
            <a:off x="223430" y="1821920"/>
            <a:ext cx="4261253" cy="3293209"/>
          </a:xfrm>
          <a:prstGeom prst="rect">
            <a:avLst/>
          </a:prstGeom>
        </p:spPr>
        <p:txBody>
          <a:bodyPr wrap="square">
            <a:spAutoFit/>
          </a:bodyPr>
          <a:lstStyle/>
          <a:p>
            <a:pPr algn="just"/>
            <a:r>
              <a:rPr lang="en-US" sz="1600" b="1" dirty="0"/>
              <a:t>Figure SPM.7: </a:t>
            </a:r>
            <a:r>
              <a:rPr lang="en-US" sz="1600" dirty="0"/>
              <a:t>CMIP5 multi-model simulated time series from 1950 to 2100 for </a:t>
            </a:r>
            <a:r>
              <a:rPr lang="en-US" sz="1600" dirty="0" smtClean="0"/>
              <a:t>:</a:t>
            </a:r>
            <a:endParaRPr lang="en-US" sz="1600" dirty="0"/>
          </a:p>
          <a:p>
            <a:pPr marL="228600" indent="-228600" algn="just">
              <a:buAutoNum type="alphaLcParenBoth"/>
            </a:pPr>
            <a:r>
              <a:rPr lang="en-US" sz="1600" dirty="0"/>
              <a:t>change in global annual mean surface temperature relative to 1986–2005 (see Table SPM.2 for other reference periods),</a:t>
            </a:r>
          </a:p>
          <a:p>
            <a:pPr marL="228600" indent="-228600" algn="just">
              <a:buAutoNum type="alphaLcParenBoth"/>
            </a:pPr>
            <a:r>
              <a:rPr lang="en-US" sz="1600" dirty="0"/>
              <a:t> Northern Hemisphere September sea ice extent (5 year running mean) and</a:t>
            </a:r>
          </a:p>
          <a:p>
            <a:pPr marL="228600" indent="-228600" algn="just">
              <a:buAutoNum type="alphaLcParenBoth"/>
            </a:pPr>
            <a:r>
              <a:rPr lang="en-US" sz="1600" dirty="0"/>
              <a:t> global mean ocean surface </a:t>
            </a:r>
            <a:r>
              <a:rPr lang="en-US" sz="1600" dirty="0" err="1"/>
              <a:t>pH.</a:t>
            </a:r>
            <a:r>
              <a:rPr lang="en-US" sz="1600" dirty="0"/>
              <a:t> Time series of projections and a measure of uncertainty (shading) are shown for scenarios RCP2.6 (blue) and RCP8.5 (red). Black (grey shading) is the </a:t>
            </a:r>
            <a:r>
              <a:rPr lang="en-US" sz="1600" dirty="0" err="1"/>
              <a:t>modelled</a:t>
            </a:r>
            <a:r>
              <a:rPr lang="en-US" sz="1600" dirty="0"/>
              <a:t> historical evolution using historical reconstructed </a:t>
            </a:r>
            <a:r>
              <a:rPr lang="en-US" sz="1600" dirty="0" err="1"/>
              <a:t>forcings</a:t>
            </a:r>
            <a:r>
              <a:rPr lang="en-US" sz="1600" dirty="0"/>
              <a:t>.</a:t>
            </a:r>
          </a:p>
        </p:txBody>
      </p:sp>
      <p:sp>
        <p:nvSpPr>
          <p:cNvPr id="14"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15"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16"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1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2290"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963936" y="960792"/>
            <a:ext cx="4128439" cy="587727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2" name="Retângulo 11"/>
          <p:cNvSpPr/>
          <p:nvPr/>
        </p:nvSpPr>
        <p:spPr>
          <a:xfrm>
            <a:off x="223430" y="5115129"/>
            <a:ext cx="4572000" cy="694055"/>
          </a:xfrm>
          <a:prstGeom prst="rect">
            <a:avLst/>
          </a:prstGeom>
        </p:spPr>
        <p:txBody>
          <a:bodyPr>
            <a:spAutoFit/>
          </a:bodyPr>
          <a:lstStyle/>
          <a:p>
            <a:pPr algn="just">
              <a:spcAft>
                <a:spcPts val="0"/>
              </a:spcAft>
            </a:pPr>
            <a:r>
              <a:rPr lang="en-US" sz="1200" b="1" kern="1200" dirty="0">
                <a:solidFill>
                  <a:srgbClr val="000000"/>
                </a:solidFill>
                <a:effectLst/>
                <a:latin typeface="Calibri"/>
                <a:ea typeface="Times New Roman"/>
                <a:cs typeface="Times New Roman"/>
              </a:rPr>
              <a:t>The four RCPs, RCP2.6, RCP4.5, RCP6, and RCP8.5, are named after a possible range of </a:t>
            </a:r>
            <a:r>
              <a:rPr lang="en-US" sz="1200" b="1" u="sng" kern="1200" dirty="0">
                <a:solidFill>
                  <a:srgbClr val="000000"/>
                </a:solidFill>
                <a:effectLst/>
                <a:latin typeface="Calibri"/>
                <a:ea typeface="Times New Roman"/>
                <a:cs typeface="Times New Roman"/>
                <a:hlinkClick r:id="rId6"/>
              </a:rPr>
              <a:t>radiative forcing</a:t>
            </a:r>
            <a:r>
              <a:rPr lang="en-US" sz="1200" b="1" kern="1200" dirty="0">
                <a:solidFill>
                  <a:srgbClr val="000000"/>
                </a:solidFill>
                <a:effectLst/>
                <a:latin typeface="Calibri"/>
                <a:ea typeface="Times New Roman"/>
                <a:cs typeface="Times New Roman"/>
              </a:rPr>
              <a:t> values in the year 2100 relative to pre-industrial values (+2.6, +4.5, +6.0, and +8.5 W/m</a:t>
            </a:r>
            <a:r>
              <a:rPr lang="en-US" sz="1200" b="1" kern="1200" baseline="30000" dirty="0">
                <a:solidFill>
                  <a:srgbClr val="000000"/>
                </a:solidFill>
                <a:effectLst/>
                <a:latin typeface="Calibri"/>
                <a:ea typeface="Times New Roman"/>
                <a:cs typeface="Times New Roman"/>
              </a:rPr>
              <a:t>2</a:t>
            </a:r>
            <a:r>
              <a:rPr lang="en-US" sz="1200" b="1" kern="1200" dirty="0">
                <a:solidFill>
                  <a:srgbClr val="000000"/>
                </a:solidFill>
                <a:effectLst/>
                <a:latin typeface="Calibri"/>
                <a:ea typeface="Times New Roman"/>
                <a:cs typeface="Times New Roman"/>
              </a:rPr>
              <a:t>, respectively).</a:t>
            </a:r>
            <a:endParaRPr lang="pt-BR" sz="1200" dirty="0">
              <a:effectLst/>
              <a:latin typeface="Times New Roman"/>
              <a:ea typeface="Times New Roman"/>
            </a:endParaRPr>
          </a:p>
        </p:txBody>
      </p:sp>
      <p:sp>
        <p:nvSpPr>
          <p:cNvPr id="13" name="Retângulo 12"/>
          <p:cNvSpPr/>
          <p:nvPr/>
        </p:nvSpPr>
        <p:spPr>
          <a:xfrm>
            <a:off x="281783" y="790202"/>
            <a:ext cx="4572000" cy="646331"/>
          </a:xfrm>
          <a:prstGeom prst="rect">
            <a:avLst/>
          </a:prstGeom>
        </p:spPr>
        <p:txBody>
          <a:bodyPr>
            <a:spAutoFit/>
          </a:bodyPr>
          <a:lstStyle/>
          <a:p>
            <a:r>
              <a:rPr lang="en-US" b="1" dirty="0"/>
              <a:t>CMIP5 - Coupled Model </a:t>
            </a:r>
            <a:r>
              <a:rPr lang="en-US" b="1" dirty="0" err="1"/>
              <a:t>Intercomparison</a:t>
            </a:r>
            <a:r>
              <a:rPr lang="en-US" b="1" dirty="0"/>
              <a:t> Project Phase 5</a:t>
            </a:r>
            <a:endParaRPr lang="pt-BR" b="1" dirty="0"/>
          </a:p>
        </p:txBody>
      </p:sp>
      <p:sp>
        <p:nvSpPr>
          <p:cNvPr id="18" name="Retângulo 17"/>
          <p:cNvSpPr/>
          <p:nvPr/>
        </p:nvSpPr>
        <p:spPr>
          <a:xfrm>
            <a:off x="231755" y="5809184"/>
            <a:ext cx="4572000" cy="461665"/>
          </a:xfrm>
          <a:prstGeom prst="rect">
            <a:avLst/>
          </a:prstGeom>
        </p:spPr>
        <p:txBody>
          <a:bodyPr>
            <a:spAutoFit/>
          </a:bodyPr>
          <a:lstStyle/>
          <a:p>
            <a:r>
              <a:rPr lang="en-US" sz="1200" dirty="0"/>
              <a:t>In simple terms, radiative forcing is "...the rate of energy change per unit area of the globe as measured at the top of the atmosphere</a:t>
            </a:r>
            <a:r>
              <a:rPr lang="en-US" sz="1200" dirty="0" smtClean="0"/>
              <a:t>."</a:t>
            </a:r>
            <a:endParaRPr lang="pt-BR" sz="1200" dirty="0"/>
          </a:p>
        </p:txBody>
      </p:sp>
    </p:spTree>
    <p:extLst>
      <p:ext uri="{BB962C8B-B14F-4D97-AF65-F5344CB8AC3E}">
        <p14:creationId xmlns:p14="http://schemas.microsoft.com/office/powerpoint/2010/main" xmlns="" val="16457159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p:cNvSpPr>
            <a:spLocks noGrp="1"/>
          </p:cNvSpPr>
          <p:nvPr>
            <p:ph type="sldNum" sz="quarter" idx="12"/>
          </p:nvPr>
        </p:nvSpPr>
        <p:spPr/>
        <p:txBody>
          <a:bodyPr/>
          <a:lstStyle/>
          <a:p>
            <a:fld id="{DC29922B-BC93-40C9-B9C3-A22D80B78BCE}" type="slidenum">
              <a:rPr lang="pt-BR" smtClean="0">
                <a:solidFill>
                  <a:schemeClr val="tx2">
                    <a:lumMod val="50000"/>
                  </a:schemeClr>
                </a:solidFill>
              </a:rPr>
              <a:pPr/>
              <a:t>8</a:t>
            </a:fld>
            <a:endParaRPr lang="pt-BR">
              <a:solidFill>
                <a:schemeClr val="tx2">
                  <a:lumMod val="50000"/>
                </a:schemeClr>
              </a:solidFill>
            </a:endParaRPr>
          </a:p>
        </p:txBody>
      </p:sp>
      <p:sp>
        <p:nvSpPr>
          <p:cNvPr id="6" name="Retângulo 5"/>
          <p:cNvSpPr/>
          <p:nvPr/>
        </p:nvSpPr>
        <p:spPr>
          <a:xfrm>
            <a:off x="160254" y="730162"/>
            <a:ext cx="2880319" cy="646331"/>
          </a:xfrm>
          <a:prstGeom prst="rect">
            <a:avLst/>
          </a:prstGeom>
        </p:spPr>
        <p:txBody>
          <a:bodyPr wrap="square">
            <a:spAutoFit/>
          </a:bodyPr>
          <a:lstStyle/>
          <a:p>
            <a:r>
              <a:rPr lang="en-US" b="1" dirty="0"/>
              <a:t>E. Future Global and Regional Climate Change</a:t>
            </a:r>
            <a:endParaRPr lang="pt-BR" dirty="0"/>
          </a:p>
        </p:txBody>
      </p:sp>
      <p:sp>
        <p:nvSpPr>
          <p:cNvPr id="2" name="Retângulo 1"/>
          <p:cNvSpPr/>
          <p:nvPr/>
        </p:nvSpPr>
        <p:spPr>
          <a:xfrm>
            <a:off x="324180" y="2398622"/>
            <a:ext cx="4031796" cy="2862322"/>
          </a:xfrm>
          <a:prstGeom prst="rect">
            <a:avLst/>
          </a:prstGeom>
        </p:spPr>
        <p:txBody>
          <a:bodyPr wrap="square">
            <a:spAutoFit/>
          </a:bodyPr>
          <a:lstStyle/>
          <a:p>
            <a:pPr algn="just"/>
            <a:r>
              <a:rPr lang="en-US" b="1" dirty="0"/>
              <a:t>Figure SPM.8: </a:t>
            </a:r>
            <a:r>
              <a:rPr lang="en-US" dirty="0"/>
              <a:t>Maps of CMIP5 multi-model mean results for the scenarios RCP2.6 and RCP8.5 in 2081–2100 of</a:t>
            </a:r>
          </a:p>
          <a:p>
            <a:pPr algn="just"/>
            <a:r>
              <a:rPr lang="en-US" dirty="0" smtClean="0"/>
              <a:t>(</a:t>
            </a:r>
            <a:r>
              <a:rPr lang="en-US" dirty="0"/>
              <a:t>a) annual mean surface temperature change, </a:t>
            </a:r>
          </a:p>
          <a:p>
            <a:pPr algn="just"/>
            <a:r>
              <a:rPr lang="en-US" dirty="0"/>
              <a:t>(b) average percent change in annual mean precipitation, </a:t>
            </a:r>
          </a:p>
          <a:p>
            <a:pPr algn="just"/>
            <a:r>
              <a:rPr lang="en-US" dirty="0"/>
              <a:t>(c) Northern Hemisphere September sea ice extent and </a:t>
            </a:r>
          </a:p>
          <a:p>
            <a:pPr algn="just"/>
            <a:r>
              <a:rPr lang="en-US" dirty="0"/>
              <a:t>(d) change in ocean surface </a:t>
            </a:r>
            <a:r>
              <a:rPr lang="en-US" dirty="0" err="1"/>
              <a:t>pH.</a:t>
            </a:r>
            <a:endParaRPr lang="en-US" dirty="0"/>
          </a:p>
        </p:txBody>
      </p:sp>
      <p:sp>
        <p:nvSpPr>
          <p:cNvPr id="14"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15"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16"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1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6386"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499992" y="851120"/>
            <a:ext cx="4100731" cy="595732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8113531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p:cNvSpPr>
            <a:spLocks noGrp="1"/>
          </p:cNvSpPr>
          <p:nvPr>
            <p:ph type="sldNum" sz="quarter" idx="12"/>
          </p:nvPr>
        </p:nvSpPr>
        <p:spPr/>
        <p:txBody>
          <a:bodyPr/>
          <a:lstStyle/>
          <a:p>
            <a:fld id="{DC29922B-BC93-40C9-B9C3-A22D80B78BCE}" type="slidenum">
              <a:rPr lang="pt-BR" smtClean="0">
                <a:solidFill>
                  <a:schemeClr val="tx2">
                    <a:lumMod val="50000"/>
                  </a:schemeClr>
                </a:solidFill>
              </a:rPr>
              <a:pPr/>
              <a:t>9</a:t>
            </a:fld>
            <a:endParaRPr lang="pt-BR">
              <a:solidFill>
                <a:schemeClr val="tx2">
                  <a:lumMod val="50000"/>
                </a:schemeClr>
              </a:solidFill>
            </a:endParaRPr>
          </a:p>
        </p:txBody>
      </p:sp>
      <p:sp>
        <p:nvSpPr>
          <p:cNvPr id="2" name="Retângulo 1"/>
          <p:cNvSpPr/>
          <p:nvPr/>
        </p:nvSpPr>
        <p:spPr>
          <a:xfrm>
            <a:off x="179513" y="1015752"/>
            <a:ext cx="2014918" cy="646331"/>
          </a:xfrm>
          <a:prstGeom prst="rect">
            <a:avLst/>
          </a:prstGeom>
        </p:spPr>
        <p:txBody>
          <a:bodyPr wrap="square">
            <a:spAutoFit/>
          </a:bodyPr>
          <a:lstStyle/>
          <a:p>
            <a:r>
              <a:rPr lang="en-US" b="1" dirty="0"/>
              <a:t>C. Drivers of Climate Change</a:t>
            </a:r>
            <a:endParaRPr lang="pt-BR" dirty="0"/>
          </a:p>
        </p:txBody>
      </p:sp>
      <p:sp>
        <p:nvSpPr>
          <p:cNvPr id="4" name="Retângulo 3"/>
          <p:cNvSpPr/>
          <p:nvPr/>
        </p:nvSpPr>
        <p:spPr>
          <a:xfrm>
            <a:off x="179513" y="2060848"/>
            <a:ext cx="1800199" cy="2862322"/>
          </a:xfrm>
          <a:prstGeom prst="rect">
            <a:avLst/>
          </a:prstGeom>
        </p:spPr>
        <p:txBody>
          <a:bodyPr wrap="square">
            <a:spAutoFit/>
          </a:bodyPr>
          <a:lstStyle/>
          <a:p>
            <a:r>
              <a:rPr lang="en-US" b="1" dirty="0"/>
              <a:t>Figure SPM.5: </a:t>
            </a:r>
            <a:r>
              <a:rPr lang="en-US" dirty="0" err="1"/>
              <a:t>Radiative</a:t>
            </a:r>
            <a:r>
              <a:rPr lang="en-US" dirty="0"/>
              <a:t> forcing estimates in 2011 relative to 1750 and aggregated uncertainties for the main drivers of climate change. </a:t>
            </a:r>
            <a:endParaRPr lang="pt-BR" dirty="0"/>
          </a:p>
        </p:txBody>
      </p:sp>
      <p:sp>
        <p:nvSpPr>
          <p:cNvPr id="15" name="Rectangle 4"/>
          <p:cNvSpPr>
            <a:spLocks noChangeArrowheads="1"/>
          </p:cNvSpPr>
          <p:nvPr/>
        </p:nvSpPr>
        <p:spPr bwMode="auto">
          <a:xfrm>
            <a:off x="2690" y="653962"/>
            <a:ext cx="9144000" cy="76200"/>
          </a:xfrm>
          <a:prstGeom prst="rect">
            <a:avLst/>
          </a:prstGeom>
          <a:gradFill rotWithShape="0">
            <a:gsLst>
              <a:gs pos="0">
                <a:srgbClr val="00475E"/>
              </a:gs>
              <a:gs pos="50000">
                <a:srgbClr val="0099CC"/>
              </a:gs>
              <a:gs pos="100000">
                <a:srgbClr val="00475E"/>
              </a:gs>
            </a:gsLst>
            <a:lin ang="0" scaled="1"/>
          </a:gradFill>
          <a:ln w="9525">
            <a:noFill/>
            <a:miter lim="800000"/>
            <a:headEnd/>
            <a:tailEnd/>
          </a:ln>
        </p:spPr>
        <p:txBody>
          <a:bodyPr wrap="none" anchor="ctr"/>
          <a:lstStyle/>
          <a:p>
            <a:endParaRPr lang="pt-BR">
              <a:solidFill>
                <a:schemeClr val="tx2">
                  <a:lumMod val="50000"/>
                </a:schemeClr>
              </a:solidFill>
            </a:endParaRPr>
          </a:p>
        </p:txBody>
      </p:sp>
      <p:sp>
        <p:nvSpPr>
          <p:cNvPr id="16" name="Rectangle 3"/>
          <p:cNvSpPr>
            <a:spLocks noChangeArrowheads="1"/>
          </p:cNvSpPr>
          <p:nvPr/>
        </p:nvSpPr>
        <p:spPr bwMode="auto">
          <a:xfrm>
            <a:off x="2690" y="130742"/>
            <a:ext cx="6768244" cy="523220"/>
          </a:xfrm>
          <a:prstGeom prst="rect">
            <a:avLst/>
          </a:prstGeom>
          <a:noFill/>
          <a:ln w="9525">
            <a:noFill/>
            <a:miter lim="800000"/>
            <a:headEnd/>
            <a:tailEnd/>
          </a:ln>
        </p:spPr>
        <p:txBody>
          <a:bodyPr wrap="square" anchor="ctr">
            <a:spAutoFit/>
          </a:bodyPr>
          <a:lstStyle/>
          <a:p>
            <a:r>
              <a:rPr lang="en-US" sz="1400" dirty="0"/>
              <a:t>Ministry of Science, Technology and Innovation of </a:t>
            </a:r>
            <a:r>
              <a:rPr lang="en-US" sz="1400" dirty="0" smtClean="0"/>
              <a:t>Brazil</a:t>
            </a:r>
          </a:p>
          <a:p>
            <a:r>
              <a:rPr lang="en-US" sz="1400" dirty="0"/>
              <a:t>Secretariat of Policies and Programs of Research and Development - </a:t>
            </a:r>
            <a:r>
              <a:rPr lang="en-US" sz="1400" dirty="0" err="1"/>
              <a:t>SEPED</a:t>
            </a:r>
            <a:r>
              <a:rPr lang="en-US" sz="1400" dirty="0"/>
              <a:t> </a:t>
            </a:r>
            <a:endParaRPr lang="pt-BR" sz="1400" dirty="0"/>
          </a:p>
        </p:txBody>
      </p:sp>
      <p:pic>
        <p:nvPicPr>
          <p:cNvPr id="1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59848" y="77700"/>
            <a:ext cx="1849228" cy="576262"/>
          </a:xfrm>
          <a:prstGeom prst="rect">
            <a:avLst/>
          </a:prstGeom>
          <a:noFill/>
          <a:ln w="9525">
            <a:noFill/>
            <a:miter lim="800000"/>
            <a:headEnd/>
            <a:tailEnd/>
          </a:ln>
        </p:spPr>
      </p:pic>
      <p:pic>
        <p:nvPicPr>
          <p:cNvPr id="18"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90" y="5704074"/>
            <a:ext cx="9177822" cy="1196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43" name="Picture 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194430" y="908720"/>
            <a:ext cx="6549949" cy="56997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00680286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2399</TotalTime>
  <Words>5327</Words>
  <Application>Microsoft Office PowerPoint</Application>
  <PresentationFormat>Apresentação na tela (4:3)</PresentationFormat>
  <Paragraphs>265</Paragraphs>
  <Slides>35</Slides>
  <Notes>26</Notes>
  <HiddenSlides>0</HiddenSlides>
  <MMClips>0</MMClips>
  <ScaleCrop>false</ScaleCrop>
  <HeadingPairs>
    <vt:vector size="4" baseType="variant">
      <vt:variant>
        <vt:lpstr>Tema</vt:lpstr>
      </vt:variant>
      <vt:variant>
        <vt:i4>1</vt:i4>
      </vt:variant>
      <vt:variant>
        <vt:lpstr>Títulos de slides</vt:lpstr>
      </vt:variant>
      <vt:variant>
        <vt:i4>35</vt:i4>
      </vt:variant>
    </vt:vector>
  </HeadingPairs>
  <TitlesOfParts>
    <vt:vector size="36" baseType="lpstr">
      <vt:lpstr>Tema do Office</vt:lpstr>
      <vt:lpstr>Audiência Pública Discussão do Relatório do IPCC Osvaldo Moraes – DEPPT/SEPED/MCTI</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SEPED</dc:creator>
  <cp:lastModifiedBy>jmagrini</cp:lastModifiedBy>
  <cp:revision>161</cp:revision>
  <cp:lastPrinted>2014-04-29T14:35:12Z</cp:lastPrinted>
  <dcterms:created xsi:type="dcterms:W3CDTF">2012-09-27T21:02:16Z</dcterms:created>
  <dcterms:modified xsi:type="dcterms:W3CDTF">2014-04-29T17:26:28Z</dcterms:modified>
</cp:coreProperties>
</file>