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1" r:id="rId3"/>
    <p:sldMasterId id="2147483702" r:id="rId4"/>
  </p:sldMasterIdLst>
  <p:notesMasterIdLst>
    <p:notesMasterId r:id="rId49"/>
  </p:notesMasterIdLst>
  <p:sldIdLst>
    <p:sldId id="556" r:id="rId5"/>
    <p:sldId id="565" r:id="rId6"/>
    <p:sldId id="557" r:id="rId7"/>
    <p:sldId id="391" r:id="rId8"/>
    <p:sldId id="564" r:id="rId9"/>
    <p:sldId id="551" r:id="rId10"/>
    <p:sldId id="558" r:id="rId11"/>
    <p:sldId id="259" r:id="rId12"/>
    <p:sldId id="353" r:id="rId13"/>
    <p:sldId id="369" r:id="rId14"/>
    <p:sldId id="553" r:id="rId15"/>
    <p:sldId id="554" r:id="rId16"/>
    <p:sldId id="372" r:id="rId17"/>
    <p:sldId id="373" r:id="rId18"/>
    <p:sldId id="374" r:id="rId19"/>
    <p:sldId id="376" r:id="rId20"/>
    <p:sldId id="377" r:id="rId21"/>
    <p:sldId id="378" r:id="rId22"/>
    <p:sldId id="566" r:id="rId23"/>
    <p:sldId id="387" r:id="rId24"/>
    <p:sldId id="388" r:id="rId25"/>
    <p:sldId id="389" r:id="rId26"/>
    <p:sldId id="569" r:id="rId27"/>
    <p:sldId id="570" r:id="rId28"/>
    <p:sldId id="571" r:id="rId29"/>
    <p:sldId id="572" r:id="rId30"/>
    <p:sldId id="559" r:id="rId31"/>
    <p:sldId id="260" r:id="rId32"/>
    <p:sldId id="368" r:id="rId33"/>
    <p:sldId id="357" r:id="rId34"/>
    <p:sldId id="356" r:id="rId35"/>
    <p:sldId id="366" r:id="rId36"/>
    <p:sldId id="362" r:id="rId37"/>
    <p:sldId id="363" r:id="rId38"/>
    <p:sldId id="560" r:id="rId39"/>
    <p:sldId id="274" r:id="rId40"/>
    <p:sldId id="276" r:id="rId41"/>
    <p:sldId id="545" r:id="rId42"/>
    <p:sldId id="550" r:id="rId43"/>
    <p:sldId id="322" r:id="rId44"/>
    <p:sldId id="323" r:id="rId45"/>
    <p:sldId id="325" r:id="rId46"/>
    <p:sldId id="555" r:id="rId47"/>
    <p:sldId id="562" r:id="rId4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B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0372BD-BA2F-43AA-8DB2-393E6D9FECE2}" v="74" dt="2023-09-15T01:45:18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453B7-2E0C-4919-A819-228EEEF061F3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1C5A3-21A5-4AC9-A70A-9681390D47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1885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04920B-BB4A-4432-A7FA-14A657F03B1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793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04920B-BB4A-4432-A7FA-14A657F03B1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390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BA63D-123B-4A11-9697-A41718FD8B6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32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BA63D-123B-4A11-9697-A41718FD8B6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290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7C58-ED86-4261-A6D7-3C10F916F565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F3CF-AA5A-4F00-8B81-3671097F0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4003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7C58-ED86-4261-A6D7-3C10F916F565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F3CF-AA5A-4F00-8B81-3671097F0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657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7C58-ED86-4261-A6D7-3C10F916F565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F3CF-AA5A-4F00-8B81-3671097F0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670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4" name="Imagem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94993" y="1847419"/>
            <a:ext cx="8344764" cy="2620238"/>
          </a:xfrm>
          <a:prstGeom prst="rect">
            <a:avLst/>
          </a:prstGeom>
        </p:spPr>
        <p:txBody>
          <a:bodyPr anchorCtr="1">
            <a:normAutofit/>
          </a:bodyPr>
          <a:lstStyle>
            <a:lvl1pPr algn="l">
              <a:defRPr sz="6000" b="1" spc="0" baseline="0">
                <a:solidFill>
                  <a:srgbClr val="03CF00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112943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>
            <a:stCxn id="9" idx="1"/>
          </p:cNvCxnSpPr>
          <p:nvPr userDrawn="1"/>
        </p:nvCxnSpPr>
        <p:spPr>
          <a:xfrm flipH="1">
            <a:off x="1276350" y="5486400"/>
            <a:ext cx="5048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 userDrawn="1"/>
        </p:nvCxnSpPr>
        <p:spPr>
          <a:xfrm>
            <a:off x="1276350" y="5991225"/>
            <a:ext cx="9639300" cy="0"/>
          </a:xfrm>
          <a:prstGeom prst="line">
            <a:avLst/>
          </a:prstGeom>
          <a:ln cap="rnd">
            <a:solidFill>
              <a:srgbClr val="03C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aixaDeTexto 6"/>
          <p:cNvSpPr txBox="1">
            <a:spLocks noChangeArrowheads="1"/>
          </p:cNvSpPr>
          <p:nvPr userDrawn="1"/>
        </p:nvSpPr>
        <p:spPr bwMode="auto">
          <a:xfrm>
            <a:off x="552450" y="295275"/>
            <a:ext cx="1049338" cy="26463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16600" b="1">
                <a:solidFill>
                  <a:srgbClr val="183EFF"/>
                </a:solidFill>
                <a:latin typeface="Roboto"/>
              </a:rPr>
              <a:t>“</a:t>
            </a:r>
          </a:p>
        </p:txBody>
      </p:sp>
      <p:sp>
        <p:nvSpPr>
          <p:cNvPr id="8" name="CaixaDeTexto 7"/>
          <p:cNvSpPr txBox="1">
            <a:spLocks noChangeArrowheads="1"/>
          </p:cNvSpPr>
          <p:nvPr userDrawn="1"/>
        </p:nvSpPr>
        <p:spPr bwMode="auto">
          <a:xfrm rot="10800000">
            <a:off x="10591800" y="3201988"/>
            <a:ext cx="1049338" cy="26463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16600" b="1">
                <a:solidFill>
                  <a:srgbClr val="0D0D0D"/>
                </a:solidFill>
                <a:latin typeface="Roboto"/>
              </a:rPr>
              <a:t>“</a:t>
            </a:r>
          </a:p>
        </p:txBody>
      </p:sp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674865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2"/>
          <p:cNvSpPr txBox="1">
            <a:spLocks noChangeArrowheads="1"/>
          </p:cNvSpPr>
          <p:nvPr userDrawn="1"/>
        </p:nvSpPr>
        <p:spPr bwMode="auto">
          <a:xfrm>
            <a:off x="552450" y="295275"/>
            <a:ext cx="1049338" cy="26463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16600" b="1">
                <a:solidFill>
                  <a:srgbClr val="183EFF"/>
                </a:solidFill>
                <a:latin typeface="Roboto"/>
              </a:rPr>
              <a:t>“</a:t>
            </a:r>
          </a:p>
        </p:txBody>
      </p:sp>
      <p:sp>
        <p:nvSpPr>
          <p:cNvPr id="6" name="CaixaDeTexto 3"/>
          <p:cNvSpPr txBox="1">
            <a:spLocks noChangeArrowheads="1"/>
          </p:cNvSpPr>
          <p:nvPr userDrawn="1"/>
        </p:nvSpPr>
        <p:spPr bwMode="auto">
          <a:xfrm rot="10800000">
            <a:off x="10591800" y="3201988"/>
            <a:ext cx="1049338" cy="26463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16600" b="1">
                <a:solidFill>
                  <a:srgbClr val="595959"/>
                </a:solidFill>
                <a:latin typeface="Roboto"/>
              </a:rPr>
              <a:t>“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/>
          </p:nvPr>
        </p:nvSpPr>
        <p:spPr>
          <a:xfrm>
            <a:off x="1276350" y="5286375"/>
            <a:ext cx="9639301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4181078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77860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4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144271" y="394971"/>
            <a:ext cx="8548369" cy="136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1144271" y="5330476"/>
            <a:ext cx="6099809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7"/>
          </p:nvPr>
        </p:nvSpPr>
        <p:spPr>
          <a:xfrm>
            <a:off x="1144272" y="2078959"/>
            <a:ext cx="8549004" cy="293687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1pPr>
            <a:lvl2pPr marL="6858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3pPr>
            <a:lvl4pPr marL="16002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4pPr>
            <a:lvl5pPr marL="20574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536204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6933011" y="1085850"/>
            <a:ext cx="3886200" cy="128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6933011" y="2619375"/>
            <a:ext cx="3886200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8"/>
          </p:nvPr>
        </p:nvSpPr>
        <p:spPr>
          <a:xfrm>
            <a:off x="925975" y="1085850"/>
            <a:ext cx="5359078" cy="4812634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826496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6933011" y="1924050"/>
            <a:ext cx="3886200" cy="171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1924050"/>
            <a:ext cx="6096000" cy="3648076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6933011" y="3910474"/>
            <a:ext cx="3886200" cy="1661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559078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anchorCtr="1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190624" y="3767446"/>
            <a:ext cx="3886200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1190624" y="4558021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quarter" idx="17"/>
          </p:nvPr>
        </p:nvSpPr>
        <p:spPr>
          <a:xfrm>
            <a:off x="6933011" y="3767446"/>
            <a:ext cx="3886200" cy="666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8"/>
          </p:nvPr>
        </p:nvSpPr>
        <p:spPr>
          <a:xfrm>
            <a:off x="6933011" y="4558020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580756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7C58-ED86-4261-A6D7-3C10F916F565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F3CF-AA5A-4F00-8B81-3671097F0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5924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anchorCtr="1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190624" y="3143556"/>
            <a:ext cx="3886200" cy="4137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1190624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9"/>
          </p:nvPr>
        </p:nvSpPr>
        <p:spPr>
          <a:xfrm>
            <a:off x="1190624" y="3767138"/>
            <a:ext cx="3886201" cy="123825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6933010" y="3143556"/>
            <a:ext cx="3886200" cy="414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6933010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6" name="Espaço Reservado para Imagem 3"/>
          <p:cNvSpPr>
            <a:spLocks noGrp="1"/>
          </p:cNvSpPr>
          <p:nvPr>
            <p:ph type="pic" sz="quarter" idx="22"/>
          </p:nvPr>
        </p:nvSpPr>
        <p:spPr>
          <a:xfrm>
            <a:off x="6933010" y="3767138"/>
            <a:ext cx="3886201" cy="123825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704387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000124" y="2457451"/>
            <a:ext cx="3886200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1000124" y="3857625"/>
            <a:ext cx="3886200" cy="1307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5723336" y="1085850"/>
            <a:ext cx="5095875" cy="4812634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388427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7991475" y="1085850"/>
            <a:ext cx="2827736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sz="quarter" idx="16"/>
          </p:nvPr>
        </p:nvSpPr>
        <p:spPr>
          <a:xfrm>
            <a:off x="1276350" y="0"/>
            <a:ext cx="2105025" cy="419100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9"/>
          </p:nvPr>
        </p:nvSpPr>
        <p:spPr>
          <a:xfrm>
            <a:off x="1360706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1360706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3500438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/>
          </p:nvPr>
        </p:nvSpPr>
        <p:spPr>
          <a:xfrm>
            <a:off x="3500438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/>
          </p:nvPr>
        </p:nvSpPr>
        <p:spPr>
          <a:xfrm>
            <a:off x="5638800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/>
          </p:nvPr>
        </p:nvSpPr>
        <p:spPr>
          <a:xfrm>
            <a:off x="5638800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Espaço Reservado para Imagem 2"/>
          <p:cNvSpPr>
            <a:spLocks noGrp="1"/>
          </p:cNvSpPr>
          <p:nvPr>
            <p:ph type="pic" sz="quarter" idx="25"/>
          </p:nvPr>
        </p:nvSpPr>
        <p:spPr>
          <a:xfrm>
            <a:off x="3381375" y="0"/>
            <a:ext cx="2105025" cy="419100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23" name="Espaço Reservado para Imagem 2"/>
          <p:cNvSpPr>
            <a:spLocks noGrp="1"/>
          </p:cNvSpPr>
          <p:nvPr>
            <p:ph type="pic" sz="quarter" idx="26"/>
          </p:nvPr>
        </p:nvSpPr>
        <p:spPr>
          <a:xfrm>
            <a:off x="5486400" y="0"/>
            <a:ext cx="2105025" cy="419100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055410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12" name="Imagem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957388" y="1085850"/>
            <a:ext cx="3143250" cy="4812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9"/>
          </p:nvPr>
        </p:nvSpPr>
        <p:spPr>
          <a:xfrm>
            <a:off x="5723336" y="108585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5723336" y="161280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5723336" y="484765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/>
          </p:nvPr>
        </p:nvSpPr>
        <p:spPr>
          <a:xfrm>
            <a:off x="5723336" y="5374609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/>
          </p:nvPr>
        </p:nvSpPr>
        <p:spPr>
          <a:xfrm>
            <a:off x="5723336" y="359372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/>
          </p:nvPr>
        </p:nvSpPr>
        <p:spPr>
          <a:xfrm>
            <a:off x="5723336" y="412067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25"/>
          </p:nvPr>
        </p:nvSpPr>
        <p:spPr>
          <a:xfrm>
            <a:off x="5723336" y="233978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6"/>
          </p:nvPr>
        </p:nvSpPr>
        <p:spPr>
          <a:xfrm>
            <a:off x="5723336" y="2866740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509284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90625" y="797453"/>
            <a:ext cx="8715376" cy="69797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190625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1190625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17"/>
          </p:nvPr>
        </p:nvSpPr>
        <p:spPr>
          <a:xfrm>
            <a:off x="1190625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8"/>
          </p:nvPr>
        </p:nvSpPr>
        <p:spPr>
          <a:xfrm>
            <a:off x="1190625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19"/>
          </p:nvPr>
        </p:nvSpPr>
        <p:spPr>
          <a:xfrm>
            <a:off x="6019801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6019801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6019801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quarter" idx="22"/>
          </p:nvPr>
        </p:nvSpPr>
        <p:spPr>
          <a:xfrm>
            <a:off x="6019801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8923810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971550"/>
            <a:ext cx="12192000" cy="4600576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3567113" y="5667840"/>
            <a:ext cx="5057775" cy="6291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9317948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s com texto de apo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6" name="Imagem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1843088" y="928688"/>
            <a:ext cx="2100262" cy="49697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8"/>
          </p:nvPr>
        </p:nvSpPr>
        <p:spPr>
          <a:xfrm>
            <a:off x="8143875" y="0"/>
            <a:ext cx="375285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sz="quarter" idx="19"/>
          </p:nvPr>
        </p:nvSpPr>
        <p:spPr>
          <a:xfrm>
            <a:off x="4391025" y="0"/>
            <a:ext cx="375285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0426219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654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1654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7"/>
          </p:nvPr>
        </p:nvSpPr>
        <p:spPr>
          <a:xfrm>
            <a:off x="6988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18"/>
          </p:nvPr>
        </p:nvSpPr>
        <p:spPr>
          <a:xfrm>
            <a:off x="6988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843985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gráfico de progre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1190624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9"/>
          </p:nvPr>
        </p:nvSpPr>
        <p:spPr>
          <a:xfrm>
            <a:off x="1877460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2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7947425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5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8634261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6" name="Espaço Reservado para Texto 3"/>
          <p:cNvSpPr>
            <a:spLocks noGrp="1"/>
          </p:cNvSpPr>
          <p:nvPr>
            <p:ph type="body" sz="quarter" idx="22"/>
          </p:nvPr>
        </p:nvSpPr>
        <p:spPr>
          <a:xfrm>
            <a:off x="4565888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quarter" idx="23"/>
          </p:nvPr>
        </p:nvSpPr>
        <p:spPr>
          <a:xfrm>
            <a:off x="5252724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quarter" idx="16"/>
          </p:nvPr>
        </p:nvSpPr>
        <p:spPr>
          <a:xfrm>
            <a:off x="2619375" y="5222209"/>
            <a:ext cx="6857999" cy="712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9488820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72F29ED-1E08-46F1-83E2-8541D8183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2ABA39B-DF6F-4228-8C13-5AD7AC7A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5CC6731-F7A8-49CF-9B36-3CFA8A7D56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C3C40-8FCA-45A8-8A68-9CEF3E86AFEE}" type="datetimeFigureOut">
              <a:rPr lang="pt-BR"/>
              <a:pPr>
                <a:defRPr/>
              </a:pPr>
              <a:t>19/09/2023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12EA0D7-30D0-4615-AD57-DD46C57EA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DA9CA8C-BDB2-4C28-85DB-A3121779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868E3-3372-4981-A883-E25109E38CE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347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7C58-ED86-4261-A6D7-3C10F916F565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F3CF-AA5A-4F00-8B81-3671097F0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26239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5360" y="116633"/>
            <a:ext cx="11521280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1628800"/>
            <a:ext cx="8534400" cy="256984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xmlns="" id="{10C8A39D-F64F-47F8-9EAC-D79BD58281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dfgdfg</a:t>
            </a:r>
          </a:p>
        </p:txBody>
      </p:sp>
    </p:spTree>
    <p:extLst>
      <p:ext uri="{BB962C8B-B14F-4D97-AF65-F5344CB8AC3E}">
        <p14:creationId xmlns:p14="http://schemas.microsoft.com/office/powerpoint/2010/main" val="16033962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xmlns="" id="{B2DC8A05-CADB-41CC-A060-2A70FBE4A4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dfgdfg</a:t>
            </a:r>
          </a:p>
        </p:txBody>
      </p:sp>
    </p:spTree>
    <p:extLst>
      <p:ext uri="{BB962C8B-B14F-4D97-AF65-F5344CB8AC3E}">
        <p14:creationId xmlns:p14="http://schemas.microsoft.com/office/powerpoint/2010/main" val="3068397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3273004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1772817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xmlns="" id="{F9B86D83-C67A-4D91-9ACF-EFA3D10793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dfgdfg</a:t>
            </a:r>
          </a:p>
        </p:txBody>
      </p:sp>
    </p:spTree>
    <p:extLst>
      <p:ext uri="{BB962C8B-B14F-4D97-AF65-F5344CB8AC3E}">
        <p14:creationId xmlns:p14="http://schemas.microsoft.com/office/powerpoint/2010/main" val="30675855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0CA9EF1-B2EA-4C5E-B9CE-252711B609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dfgdfg</a:t>
            </a:r>
          </a:p>
        </p:txBody>
      </p:sp>
    </p:spTree>
    <p:extLst>
      <p:ext uri="{BB962C8B-B14F-4D97-AF65-F5344CB8AC3E}">
        <p14:creationId xmlns:p14="http://schemas.microsoft.com/office/powerpoint/2010/main" val="2807768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40494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Rodapé 4">
            <a:extLst>
              <a:ext uri="{FF2B5EF4-FFF2-40B4-BE49-F238E27FC236}">
                <a16:creationId xmlns:a16="http://schemas.microsoft.com/office/drawing/2014/main" xmlns="" id="{2E07093F-5672-4B98-BE2E-7883E4F327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dfgdfg</a:t>
            </a:r>
          </a:p>
        </p:txBody>
      </p:sp>
    </p:spTree>
    <p:extLst>
      <p:ext uri="{BB962C8B-B14F-4D97-AF65-F5344CB8AC3E}">
        <p14:creationId xmlns:p14="http://schemas.microsoft.com/office/powerpoint/2010/main" val="18396967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492896"/>
            <a:ext cx="10972800" cy="1584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xmlns="" id="{9D325F7B-3BC8-41D2-9696-CCE826F1A4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pt-BR"/>
              <a:t>dfgdfg</a:t>
            </a:r>
          </a:p>
        </p:txBody>
      </p:sp>
    </p:spTree>
    <p:extLst>
      <p:ext uri="{BB962C8B-B14F-4D97-AF65-F5344CB8AC3E}">
        <p14:creationId xmlns:p14="http://schemas.microsoft.com/office/powerpoint/2010/main" val="40192551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4">
            <a:extLst>
              <a:ext uri="{FF2B5EF4-FFF2-40B4-BE49-F238E27FC236}">
                <a16:creationId xmlns:a16="http://schemas.microsoft.com/office/drawing/2014/main" xmlns="" id="{DC31C2EA-F964-4A87-B507-C4DCA2EA90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pt-BR"/>
              <a:t>dfgdfg</a:t>
            </a:r>
          </a:p>
        </p:txBody>
      </p:sp>
    </p:spTree>
    <p:extLst>
      <p:ext uri="{BB962C8B-B14F-4D97-AF65-F5344CB8AC3E}">
        <p14:creationId xmlns:p14="http://schemas.microsoft.com/office/powerpoint/2010/main" val="16356221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1196752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1196753"/>
            <a:ext cx="6815667" cy="4929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2420889"/>
            <a:ext cx="4011084" cy="370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E3BF91B-1230-4FD5-B13D-51993ED7A5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dfgdfg</a:t>
            </a:r>
          </a:p>
        </p:txBody>
      </p:sp>
    </p:spTree>
    <p:extLst>
      <p:ext uri="{BB962C8B-B14F-4D97-AF65-F5344CB8AC3E}">
        <p14:creationId xmlns:p14="http://schemas.microsoft.com/office/powerpoint/2010/main" val="25310408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424" y="243010"/>
            <a:ext cx="10670976" cy="566738"/>
          </a:xfrm>
          <a:prstGeom prst="rect">
            <a:avLst/>
          </a:prstGeom>
        </p:spPr>
        <p:txBody>
          <a:bodyPr anchor="b"/>
          <a:lstStyle>
            <a:lvl1pPr algn="ctr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1268761"/>
            <a:ext cx="7315200" cy="33868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4655568"/>
            <a:ext cx="7315200" cy="12217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09F2B83-B6C4-45E5-A81B-C1749ED2B0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dfgdfg</a:t>
            </a:r>
          </a:p>
        </p:txBody>
      </p:sp>
    </p:spTree>
    <p:extLst>
      <p:ext uri="{BB962C8B-B14F-4D97-AF65-F5344CB8AC3E}">
        <p14:creationId xmlns:p14="http://schemas.microsoft.com/office/powerpoint/2010/main" val="3113135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1422400" y="1340768"/>
            <a:ext cx="10058400" cy="4464496"/>
          </a:xfrm>
        </p:spPr>
        <p:txBody>
          <a:bodyPr/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xmlns="" id="{37B5E558-B1E2-4BE2-B53D-FBD9F05D7F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dfgdfg</a:t>
            </a:r>
          </a:p>
        </p:txBody>
      </p:sp>
    </p:spTree>
    <p:extLst>
      <p:ext uri="{BB962C8B-B14F-4D97-AF65-F5344CB8AC3E}">
        <p14:creationId xmlns:p14="http://schemas.microsoft.com/office/powerpoint/2010/main" val="739000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7C58-ED86-4261-A6D7-3C10F916F565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F3CF-AA5A-4F00-8B81-3671097F0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62135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7C58-ED86-4261-A6D7-3C10F916F565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F3CF-AA5A-4F00-8B81-3671097F0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6440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7C58-ED86-4261-A6D7-3C10F916F565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F3CF-AA5A-4F00-8B81-3671097F0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7946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7C58-ED86-4261-A6D7-3C10F916F565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F3CF-AA5A-4F00-8B81-3671097F0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65637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7C58-ED86-4261-A6D7-3C10F916F565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F3CF-AA5A-4F00-8B81-3671097F0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00606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7C58-ED86-4261-A6D7-3C10F916F565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F3CF-AA5A-4F00-8B81-3671097F0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0105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7C58-ED86-4261-A6D7-3C10F916F565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F3CF-AA5A-4F00-8B81-3671097F0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9553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7C58-ED86-4261-A6D7-3C10F916F565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F3CF-AA5A-4F00-8B81-3671097F0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5369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7C58-ED86-4261-A6D7-3C10F916F565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F3CF-AA5A-4F00-8B81-3671097F0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4019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7C58-ED86-4261-A6D7-3C10F916F565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F3CF-AA5A-4F00-8B81-3671097F0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68519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7C58-ED86-4261-A6D7-3C10F916F565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F3CF-AA5A-4F00-8B81-3671097F0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6674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7C58-ED86-4261-A6D7-3C10F916F565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F3CF-AA5A-4F00-8B81-3671097F0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76083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7C58-ED86-4261-A6D7-3C10F916F565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F3CF-AA5A-4F00-8B81-3671097F0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4804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7C58-ED86-4261-A6D7-3C10F916F565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F3CF-AA5A-4F00-8B81-3671097F0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69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7C58-ED86-4261-A6D7-3C10F916F565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F3CF-AA5A-4F00-8B81-3671097F0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673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7C58-ED86-4261-A6D7-3C10F916F565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F3CF-AA5A-4F00-8B81-3671097F0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50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7C58-ED86-4261-A6D7-3C10F916F565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F3CF-AA5A-4F00-8B81-3671097F0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632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77C58-ED86-4261-A6D7-3C10F916F565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FF3CF-AA5A-4F00-8B81-3671097F0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34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 userDrawn="1"/>
        </p:nvSpPr>
        <p:spPr>
          <a:xfrm>
            <a:off x="1728788" y="0"/>
            <a:ext cx="1046321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1027" name="Imagem 16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Espaço Reservado para Título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pic>
        <p:nvPicPr>
          <p:cNvPr id="1029" name="Imagem 19"/>
          <p:cNvPicPr>
            <a:picLocks noChangeAspect="1" noChangeArrowheads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7563" y="6016625"/>
            <a:ext cx="333533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14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83E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83EFF"/>
          </a:solidFill>
          <a:latin typeface="Montserra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83EFF"/>
          </a:solidFill>
          <a:latin typeface="Montserra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83EFF"/>
          </a:solidFill>
          <a:latin typeface="Montserra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83EFF"/>
          </a:solidFill>
          <a:latin typeface="Montserra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83EFF"/>
          </a:solidFill>
          <a:latin typeface="Montserra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83EFF"/>
          </a:solidFill>
          <a:latin typeface="Montserra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83EFF"/>
          </a:solidFill>
          <a:latin typeface="Montserra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83EFF"/>
          </a:solidFill>
          <a:latin typeface="Montserra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exto 2">
            <a:extLst>
              <a:ext uri="{FF2B5EF4-FFF2-40B4-BE49-F238E27FC236}">
                <a16:creationId xmlns:a16="http://schemas.microsoft.com/office/drawing/2014/main" xmlns="" id="{064FBD30-8598-4091-8CB3-37ED5A9CA7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83A586A5-E957-4D10-994F-7449E4FB8521}"/>
              </a:ext>
            </a:extLst>
          </p:cNvPr>
          <p:cNvSpPr txBox="1"/>
          <p:nvPr userDrawn="1"/>
        </p:nvSpPr>
        <p:spPr>
          <a:xfrm>
            <a:off x="0" y="6581776"/>
            <a:ext cx="235282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Material produzido pelo professor:</a:t>
            </a:r>
            <a:endParaRPr lang="pt-B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B5A4743-A44C-4AD5-8032-071737D07401}"/>
              </a:ext>
            </a:extLst>
          </p:cNvPr>
          <p:cNvSpPr txBox="1">
            <a:spLocks/>
          </p:cNvSpPr>
          <p:nvPr userDrawn="1"/>
        </p:nvSpPr>
        <p:spPr>
          <a:xfrm>
            <a:off x="8737600" y="651510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2E02DD3F-AA34-480F-ACC5-B2E59DA72B90}" type="slidenum">
              <a:rPr lang="pt-BR" altLang="pt-BR" sz="1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pPr algn="r" eaLnBrk="1" hangingPunct="1">
                <a:defRPr/>
              </a:pPr>
              <a:t>‹nº›</a:t>
            </a:fld>
            <a:endParaRPr lang="pt-BR" altLang="pt-BR" sz="12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2" name="Espaço Reservado para Rodapé 4">
            <a:extLst>
              <a:ext uri="{FF2B5EF4-FFF2-40B4-BE49-F238E27FC236}">
                <a16:creationId xmlns:a16="http://schemas.microsoft.com/office/drawing/2014/main" xmlns="" id="{595A5911-379E-45AF-AFA8-11258A421F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9967" y="6581776"/>
            <a:ext cx="2302933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pt-BR"/>
              <a:t>dfgdfg</a:t>
            </a:r>
          </a:p>
        </p:txBody>
      </p:sp>
    </p:spTree>
    <p:extLst>
      <p:ext uri="{BB962C8B-B14F-4D97-AF65-F5344CB8AC3E}">
        <p14:creationId xmlns:p14="http://schemas.microsoft.com/office/powerpoint/2010/main" val="120982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77C58-ED86-4261-A6D7-3C10F916F565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FF3CF-AA5A-4F00-8B81-3671097F0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744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8.sv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in.gov.br/en/web/dou/-/resolucao-cgsim-n-62-de-20-de-novembro-de-2020-289584141?_ga=2.43057957.1823130996.1606310844-1145976479.1606310844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9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xmlns="" id="{CA4BD6EE-7B51-447C-AAB3-028B7A3E5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7229" y="904441"/>
            <a:ext cx="6399789" cy="2381974"/>
          </a:xfrm>
        </p:spPr>
        <p:txBody>
          <a:bodyPr>
            <a:normAutofit fontScale="90000"/>
          </a:bodyPr>
          <a:lstStyle/>
          <a:p>
            <a:pPr algn="l"/>
            <a:r>
              <a:rPr lang="pt-BR" sz="3100" b="1" dirty="0">
                <a:latin typeface="Times New Roman"/>
                <a:cs typeface="Times New Roman"/>
              </a:rPr>
              <a:t>S</a:t>
            </a:r>
            <a:r>
              <a:rPr lang="pt-BR" sz="3100" dirty="0">
                <a:latin typeface="Times New Roman"/>
                <a:cs typeface="Times New Roman"/>
              </a:rPr>
              <a:t>ociedade</a:t>
            </a:r>
            <a:r>
              <a:rPr lang="pt-BR" sz="3100" b="1" dirty="0">
                <a:latin typeface="Times New Roman"/>
                <a:cs typeface="Times New Roman"/>
              </a:rPr>
              <a:t> B</a:t>
            </a:r>
            <a:r>
              <a:rPr lang="pt-BR" sz="3100" dirty="0">
                <a:latin typeface="Times New Roman"/>
                <a:cs typeface="Times New Roman"/>
              </a:rPr>
              <a:t>rasileira de </a:t>
            </a:r>
            <a:r>
              <a:rPr lang="pt-BR" sz="3100" b="1" dirty="0">
                <a:latin typeface="Times New Roman"/>
                <a:cs typeface="Times New Roman"/>
              </a:rPr>
              <a:t>A</a:t>
            </a:r>
            <a:r>
              <a:rPr lang="pt-BR" sz="3100" dirty="0">
                <a:latin typeface="Times New Roman"/>
                <a:cs typeface="Times New Roman"/>
              </a:rPr>
              <a:t>cupuntura</a:t>
            </a:r>
            <a:br>
              <a:rPr lang="pt-BR" sz="3100" dirty="0">
                <a:latin typeface="Times New Roman"/>
                <a:cs typeface="Times New Roman"/>
              </a:rPr>
            </a:br>
            <a:r>
              <a:rPr lang="pt-BR" sz="3100" b="1" dirty="0">
                <a:latin typeface="Times New Roman"/>
                <a:cs typeface="Times New Roman"/>
              </a:rPr>
              <a:t/>
            </a:r>
            <a:br>
              <a:rPr lang="pt-BR" sz="3100" b="1" dirty="0">
                <a:latin typeface="Times New Roman"/>
                <a:cs typeface="Times New Roman"/>
              </a:rPr>
            </a:br>
            <a:r>
              <a:rPr lang="pt-BR" sz="3100" b="1" dirty="0">
                <a:latin typeface="Times New Roman"/>
                <a:cs typeface="Times New Roman"/>
              </a:rPr>
              <a:t>C</a:t>
            </a:r>
            <a:r>
              <a:rPr lang="pt-BR" sz="3100" dirty="0">
                <a:latin typeface="Times New Roman"/>
                <a:cs typeface="Times New Roman"/>
              </a:rPr>
              <a:t>onselho</a:t>
            </a:r>
            <a:r>
              <a:rPr lang="pt-BR" sz="3100" b="1" dirty="0">
                <a:latin typeface="Times New Roman"/>
                <a:cs typeface="Times New Roman"/>
              </a:rPr>
              <a:t> N</a:t>
            </a:r>
            <a:r>
              <a:rPr lang="pt-BR" sz="3100" dirty="0">
                <a:latin typeface="Times New Roman"/>
                <a:cs typeface="Times New Roman"/>
              </a:rPr>
              <a:t>acional de </a:t>
            </a:r>
            <a:r>
              <a:rPr lang="pt-BR" sz="3100" b="1" dirty="0">
                <a:latin typeface="Times New Roman"/>
                <a:cs typeface="Times New Roman"/>
              </a:rPr>
              <a:t>A</a:t>
            </a:r>
            <a:r>
              <a:rPr lang="pt-BR" sz="3100" dirty="0">
                <a:latin typeface="Times New Roman"/>
                <a:cs typeface="Times New Roman"/>
              </a:rPr>
              <a:t>utorregulamentação da </a:t>
            </a:r>
            <a:r>
              <a:rPr lang="pt-BR" sz="3100" b="1" dirty="0">
                <a:latin typeface="Times New Roman"/>
                <a:cs typeface="Times New Roman"/>
              </a:rPr>
              <a:t>A</a:t>
            </a:r>
            <a:r>
              <a:rPr lang="pt-BR" sz="3100" dirty="0">
                <a:latin typeface="Times New Roman"/>
                <a:cs typeface="Times New Roman"/>
              </a:rPr>
              <a:t>cupuntura</a:t>
            </a:r>
            <a:br>
              <a:rPr lang="pt-BR" sz="3100" dirty="0">
                <a:latin typeface="Times New Roman"/>
                <a:cs typeface="Times New Roman"/>
              </a:rPr>
            </a:br>
            <a:r>
              <a:rPr lang="pt-BR" sz="3100" b="1" dirty="0">
                <a:latin typeface="Times New Roman"/>
                <a:cs typeface="Times New Roman"/>
              </a:rPr>
              <a:t/>
            </a:r>
            <a:br>
              <a:rPr lang="pt-BR" sz="3100" b="1" dirty="0">
                <a:latin typeface="Times New Roman"/>
                <a:cs typeface="Times New Roman"/>
              </a:rPr>
            </a:br>
            <a:r>
              <a:rPr lang="pt-BR" sz="3100" b="1" dirty="0">
                <a:latin typeface="Times New Roman"/>
                <a:cs typeface="Times New Roman"/>
              </a:rPr>
              <a:t>F</a:t>
            </a:r>
            <a:r>
              <a:rPr lang="pt-BR" sz="3100" dirty="0">
                <a:latin typeface="Times New Roman"/>
                <a:cs typeface="Times New Roman"/>
              </a:rPr>
              <a:t>ederação dos </a:t>
            </a:r>
            <a:r>
              <a:rPr lang="pt-BR" sz="3100" b="1" dirty="0">
                <a:latin typeface="Times New Roman"/>
                <a:cs typeface="Times New Roman"/>
              </a:rPr>
              <a:t>A</a:t>
            </a:r>
            <a:r>
              <a:rPr lang="pt-BR" sz="3100" dirty="0">
                <a:latin typeface="Times New Roman"/>
                <a:cs typeface="Times New Roman"/>
              </a:rPr>
              <a:t>cupunturistas do </a:t>
            </a:r>
            <a:r>
              <a:rPr lang="pt-BR" sz="3100" b="1" dirty="0">
                <a:latin typeface="Times New Roman"/>
                <a:cs typeface="Times New Roman"/>
              </a:rPr>
              <a:t>B</a:t>
            </a:r>
            <a:r>
              <a:rPr lang="pt-BR" sz="3100" dirty="0">
                <a:latin typeface="Times New Roman"/>
                <a:cs typeface="Times New Roman"/>
              </a:rPr>
              <a:t>rasil</a:t>
            </a:r>
            <a:endParaRPr lang="pt-BR" dirty="0">
              <a:latin typeface="Times New Roman"/>
              <a:cs typeface="Times New Roman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7230" y="4707924"/>
            <a:ext cx="5032744" cy="1401937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l"/>
            <a:r>
              <a:rPr lang="pt-BR" dirty="0"/>
              <a:t>Dr. Jean Luís de Souza (SBA)</a:t>
            </a:r>
            <a:endParaRPr lang="pt-BR" dirty="0">
              <a:ea typeface="Calibri"/>
              <a:cs typeface="Calibri"/>
            </a:endParaRPr>
          </a:p>
          <a:p>
            <a:pPr algn="l"/>
            <a:r>
              <a:rPr lang="pt-BR" dirty="0"/>
              <a:t>Dr. Alexander da Silveira Assunção (CNAA)</a:t>
            </a:r>
          </a:p>
          <a:p>
            <a:pPr algn="l"/>
            <a:r>
              <a:rPr lang="pt-BR" dirty="0"/>
              <a:t>Dr. Afonso Henriques Soares (FENAB)</a:t>
            </a:r>
            <a:endParaRPr lang="pt-BR" dirty="0">
              <a:ea typeface="Calibri"/>
              <a:cs typeface="Calibri"/>
            </a:endParaRPr>
          </a:p>
        </p:txBody>
      </p:sp>
      <p:pic>
        <p:nvPicPr>
          <p:cNvPr id="6" name="Imagem 5" descr="C:\Users\Alex\Documents\ALEXANDER\CRAEMG\LOGO FENAB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681513" y="4202153"/>
            <a:ext cx="1898154" cy="1882693"/>
          </a:xfrm>
          <a:prstGeom prst="rect">
            <a:avLst/>
          </a:prstGeom>
          <a:noFill/>
        </p:spPr>
      </p:pic>
      <p:sp>
        <p:nvSpPr>
          <p:cNvPr id="22" name="sketch line">
            <a:extLst>
              <a:ext uri="{FF2B5EF4-FFF2-40B4-BE49-F238E27FC236}">
                <a16:creationId xmlns:a16="http://schemas.microsoft.com/office/drawing/2014/main" xmlns="" id="{6B5FF7CD-712E-4187-BFF5-B192FFB33A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200" y="4005089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m 6" descr="C:\Users\Alexander\Downloads\IMG-20180329-WA004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01000" y="488510"/>
            <a:ext cx="2385063" cy="2940490"/>
          </a:xfrm>
          <a:prstGeom prst="rect">
            <a:avLst/>
          </a:prstGeom>
          <a:noFill/>
        </p:spPr>
      </p:pic>
      <p:pic>
        <p:nvPicPr>
          <p:cNvPr id="5" name="Imagem 4" descr="Logotipo&#10;&#10;Descrição gerada automaticament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018" y="3905525"/>
            <a:ext cx="1898154" cy="229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56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2">
            <a:extLst>
              <a:ext uri="{FF2B5EF4-FFF2-40B4-BE49-F238E27FC236}">
                <a16:creationId xmlns:a16="http://schemas.microsoft.com/office/drawing/2014/main" xmlns="" id="{4DA718D0-4865-4629-8134-44F68D41D5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4">
            <a:extLst>
              <a:ext uri="{FF2B5EF4-FFF2-40B4-BE49-F238E27FC236}">
                <a16:creationId xmlns:a16="http://schemas.microsoft.com/office/drawing/2014/main" xmlns="" id="{65167ED7-6315-43AB-B1B6-C326D5FD8F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xmlns="" id="{EF4D8839-FB03-487D-ACC8-8BFEDD4FEB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16">
              <a:extLst>
                <a:ext uri="{FF2B5EF4-FFF2-40B4-BE49-F238E27FC236}">
                  <a16:creationId xmlns:a16="http://schemas.microsoft.com/office/drawing/2014/main" xmlns="" id="{0EF75023-9A3B-42FC-B704-61A8F7BEF4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BC4F608-B4B8-48C3-9572-C0F061B1CD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14CA47F7-A137-0CAA-32CF-149D0A4ED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pt-BR" sz="4200"/>
              <a:t>SUBSÍDIO 1: </a:t>
            </a:r>
            <a:br>
              <a:rPr lang="pt-BR" sz="4200"/>
            </a:br>
            <a:r>
              <a:rPr lang="pt-BR" sz="4200"/>
              <a:t>TÉCNICO – FORMAÇÃO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numCol="2" anchor="ctr">
            <a:normAutofit/>
          </a:bodyPr>
          <a:lstStyle/>
          <a:p>
            <a:r>
              <a:rPr lang="pt-BR" sz="3200" b="1" i="1" dirty="0" err="1">
                <a:latin typeface="+mj-lt"/>
              </a:rPr>
              <a:t>Zhong</a:t>
            </a:r>
            <a:r>
              <a:rPr lang="pt-BR" sz="3200" b="1" i="1" dirty="0">
                <a:latin typeface="+mj-lt"/>
              </a:rPr>
              <a:t> Yao </a:t>
            </a:r>
            <a:r>
              <a:rPr lang="pt-BR" sz="3200" b="1" dirty="0">
                <a:latin typeface="+mj-lt"/>
              </a:rPr>
              <a:t>(Fitoterapia)</a:t>
            </a:r>
          </a:p>
          <a:p>
            <a:r>
              <a:rPr lang="pt-BR" sz="3200" b="1" i="1" dirty="0">
                <a:latin typeface="+mj-lt"/>
              </a:rPr>
              <a:t>Fang Ji </a:t>
            </a:r>
            <a:r>
              <a:rPr lang="pt-BR" sz="3200" b="1" dirty="0">
                <a:latin typeface="+mj-lt"/>
              </a:rPr>
              <a:t>(Fórmulas Magistrais)</a:t>
            </a:r>
          </a:p>
          <a:p>
            <a:r>
              <a:rPr lang="pt-BR" sz="3200" b="1" i="1" dirty="0" err="1">
                <a:latin typeface="+mj-lt"/>
              </a:rPr>
              <a:t>Tui</a:t>
            </a:r>
            <a:r>
              <a:rPr lang="pt-BR" sz="3200" b="1" i="1" dirty="0">
                <a:latin typeface="+mj-lt"/>
              </a:rPr>
              <a:t> Na </a:t>
            </a:r>
            <a:r>
              <a:rPr lang="pt-BR" sz="3200" b="1" dirty="0">
                <a:latin typeface="+mj-lt"/>
              </a:rPr>
              <a:t>(Massagem)</a:t>
            </a:r>
          </a:p>
          <a:p>
            <a:r>
              <a:rPr lang="pt-BR" sz="3200" b="1" i="1" dirty="0">
                <a:latin typeface="+mj-lt"/>
              </a:rPr>
              <a:t>Ban Fa </a:t>
            </a:r>
            <a:r>
              <a:rPr lang="pt-BR" sz="3200" b="1" dirty="0">
                <a:latin typeface="+mj-lt"/>
              </a:rPr>
              <a:t>( Manipulação)</a:t>
            </a:r>
          </a:p>
          <a:p>
            <a:r>
              <a:rPr lang="pt-BR" sz="3200" b="1" dirty="0" err="1">
                <a:latin typeface="+mj-lt"/>
              </a:rPr>
              <a:t>Ventosaterapia</a:t>
            </a:r>
            <a:endParaRPr lang="pt-BR" sz="3200" b="1" dirty="0">
              <a:latin typeface="+mj-lt"/>
            </a:endParaRPr>
          </a:p>
          <a:p>
            <a:r>
              <a:rPr lang="pt-BR" sz="3200" b="1" i="1" dirty="0">
                <a:latin typeface="+mj-lt"/>
              </a:rPr>
              <a:t>Shi </a:t>
            </a:r>
            <a:r>
              <a:rPr lang="pt-BR" sz="3200" b="1" i="1" dirty="0" err="1">
                <a:latin typeface="+mj-lt"/>
              </a:rPr>
              <a:t>Liao</a:t>
            </a:r>
            <a:r>
              <a:rPr lang="pt-BR" sz="3200" b="1" i="1" dirty="0">
                <a:latin typeface="+mj-lt"/>
              </a:rPr>
              <a:t> </a:t>
            </a:r>
            <a:r>
              <a:rPr lang="pt-BR" sz="3200" b="1" dirty="0">
                <a:latin typeface="+mj-lt"/>
              </a:rPr>
              <a:t>(</a:t>
            </a:r>
            <a:r>
              <a:rPr lang="pt-BR" sz="3200" b="1" dirty="0" err="1">
                <a:latin typeface="+mj-lt"/>
              </a:rPr>
              <a:t>Dieto</a:t>
            </a:r>
            <a:r>
              <a:rPr lang="pt-BR" sz="3200" b="1" dirty="0">
                <a:latin typeface="+mj-lt"/>
              </a:rPr>
              <a:t>/Alimentação)</a:t>
            </a:r>
          </a:p>
          <a:p>
            <a:r>
              <a:rPr lang="pt-BR" sz="3200" b="1" i="1" dirty="0">
                <a:latin typeface="+mj-lt"/>
              </a:rPr>
              <a:t>Tai Ji </a:t>
            </a:r>
            <a:r>
              <a:rPr lang="pt-BR" sz="3200" b="1" i="1" dirty="0" err="1">
                <a:latin typeface="+mj-lt"/>
              </a:rPr>
              <a:t>Quan</a:t>
            </a:r>
            <a:r>
              <a:rPr lang="pt-BR" sz="3200" b="1" i="1" dirty="0">
                <a:latin typeface="+mj-lt"/>
              </a:rPr>
              <a:t>, </a:t>
            </a:r>
            <a:r>
              <a:rPr lang="pt-BR" sz="3200" b="1" i="1" dirty="0" err="1">
                <a:latin typeface="+mj-lt"/>
              </a:rPr>
              <a:t>Lian</a:t>
            </a:r>
            <a:r>
              <a:rPr lang="pt-BR" sz="3200" b="1" i="1" dirty="0">
                <a:latin typeface="+mj-lt"/>
              </a:rPr>
              <a:t> Gong, DAO YIN </a:t>
            </a:r>
            <a:r>
              <a:rPr lang="pt-BR" sz="3200" b="1" dirty="0">
                <a:latin typeface="+mj-lt"/>
              </a:rPr>
              <a:t>(exercícios)</a:t>
            </a:r>
          </a:p>
          <a:p>
            <a:pPr marL="0" indent="0">
              <a:buNone/>
            </a:pPr>
            <a:endParaRPr lang="pt-BR" sz="3200" dirty="0">
              <a:latin typeface="+mj-lt"/>
            </a:endParaRPr>
          </a:p>
        </p:txBody>
      </p:sp>
      <p:pic>
        <p:nvPicPr>
          <p:cNvPr id="23" name="Imagem 22" descr="C:\Users\Alexander\Downloads\IMG-20180329-WA0041.jpg">
            <a:extLst>
              <a:ext uri="{FF2B5EF4-FFF2-40B4-BE49-F238E27FC236}">
                <a16:creationId xmlns:a16="http://schemas.microsoft.com/office/drawing/2014/main" xmlns="" id="{B8506706-4340-ECFF-8618-AFE61F6C62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124456" y="1"/>
            <a:ext cx="1059543" cy="1306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5574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ímbolo yin yang em fundo transparente 12658671 PNG">
            <a:extLst>
              <a:ext uri="{FF2B5EF4-FFF2-40B4-BE49-F238E27FC236}">
                <a16:creationId xmlns:a16="http://schemas.microsoft.com/office/drawing/2014/main" xmlns="" id="{9F156007-A835-5F54-0023-EB985D225D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89234" y="-3556234"/>
            <a:ext cx="13970468" cy="1397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1">
            <a:extLst>
              <a:ext uri="{FF2B5EF4-FFF2-40B4-BE49-F238E27FC236}">
                <a16:creationId xmlns:a16="http://schemas.microsoft.com/office/drawing/2014/main" xmlns="" id="{F23EEBFC-4573-46ED-EF66-1FD186F28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LEI DO YIN E DO YANG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LEI DA DUALIDADE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0E0193CE-73CD-00BD-E2F5-517273616D4C}"/>
              </a:ext>
            </a:extLst>
          </p:cNvPr>
          <p:cNvSpPr/>
          <p:nvPr/>
        </p:nvSpPr>
        <p:spPr>
          <a:xfrm>
            <a:off x="6727724" y="4513943"/>
            <a:ext cx="4532085" cy="1690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chemeClr val="tx1"/>
                </a:solidFill>
              </a:rPr>
              <a:t>UNIVERSO é Dual</a:t>
            </a:r>
          </a:p>
        </p:txBody>
      </p:sp>
      <p:pic>
        <p:nvPicPr>
          <p:cNvPr id="14" name="Imagem 13" descr="C:\Users\Alexander\Downloads\IMG-20180329-WA0041.jpg">
            <a:extLst>
              <a:ext uri="{FF2B5EF4-FFF2-40B4-BE49-F238E27FC236}">
                <a16:creationId xmlns:a16="http://schemas.microsoft.com/office/drawing/2014/main" xmlns="" id="{0DA4A9BC-8459-C1FC-74D0-546E3A3879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132457" y="5551714"/>
            <a:ext cx="1059543" cy="1306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18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Freeform: Shape 20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22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24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: Shape 26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9" name="Isosceles Triangle 28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Isosceles Triangle 30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60F23495-AB46-41D7-BF3F-31EC361867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704" y="1687887"/>
            <a:ext cx="4426069" cy="343985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5509F22-B9ED-4D7C-A098-8883F6C8A8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702" y="916222"/>
            <a:ext cx="2728917" cy="179992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EAC741ED-C279-4CBD-8F47-228080606B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0858" y="916222"/>
            <a:ext cx="2728917" cy="195900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33381958-B94E-4A6E-BF83-C13E487BC77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7" y="2850119"/>
            <a:ext cx="2495234" cy="166943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160A36EB-0B8E-41B1-A9E9-23CBC388E5B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5568" y="3783285"/>
            <a:ext cx="1728841" cy="143773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2D02E2B0-2D77-4FF0-83B2-70773186369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937" y="4367403"/>
            <a:ext cx="1639725" cy="136643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6F4B8F83-EAB8-4BF0-8FD6-6EA191E310D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9692" y="2902449"/>
            <a:ext cx="1728841" cy="143773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1EDAE27D-5BA5-4C05-9F0E-28F82791767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6520" y="4367403"/>
            <a:ext cx="2257592" cy="1574374"/>
          </a:xfrm>
          <a:prstGeom prst="rect">
            <a:avLst/>
          </a:prstGeom>
        </p:spPr>
      </p:pic>
      <p:pic>
        <p:nvPicPr>
          <p:cNvPr id="15" name="Imagem 14" descr="C:\Users\Alexander\Downloads\IMG-20180329-WA0041.jpg">
            <a:extLst>
              <a:ext uri="{FF2B5EF4-FFF2-40B4-BE49-F238E27FC236}">
                <a16:creationId xmlns:a16="http://schemas.microsoft.com/office/drawing/2014/main" xmlns="" id="{7BCE5536-FBF1-2E97-AB21-80CE134DBCC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91" y="5462358"/>
            <a:ext cx="1059543" cy="1306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8077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2">
            <a:extLst>
              <a:ext uri="{FF2B5EF4-FFF2-40B4-BE49-F238E27FC236}">
                <a16:creationId xmlns:a16="http://schemas.microsoft.com/office/drawing/2014/main" xmlns="" id="{6AB33354-5302-409E-90BF-4E7A98AFB5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F750C1BD-7689-1898-6025-C65B1307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165014"/>
            <a:ext cx="3796306" cy="4666206"/>
          </a:xfrm>
        </p:spPr>
        <p:txBody>
          <a:bodyPr anchor="ctr">
            <a:normAutofit/>
          </a:bodyPr>
          <a:lstStyle/>
          <a:p>
            <a:r>
              <a:rPr lang="pt-BR" sz="4800"/>
              <a:t>SUBSÍDIO 1: </a:t>
            </a:r>
            <a:br>
              <a:rPr lang="pt-BR" sz="4800"/>
            </a:br>
            <a:r>
              <a:rPr lang="pt-BR" sz="4800"/>
              <a:t>TÉCNICO – FORMAÇÃO</a:t>
            </a:r>
          </a:p>
        </p:txBody>
      </p:sp>
      <p:grpSp>
        <p:nvGrpSpPr>
          <p:cNvPr id="27" name="Group 14">
            <a:extLst>
              <a:ext uri="{FF2B5EF4-FFF2-40B4-BE49-F238E27FC236}">
                <a16:creationId xmlns:a16="http://schemas.microsoft.com/office/drawing/2014/main" xmlns="" id="{0C66A8B6-1F6E-4FCC-93B9-B9986B6FD1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28" name="Rectangle 15">
              <a:extLst>
                <a:ext uri="{FF2B5EF4-FFF2-40B4-BE49-F238E27FC236}">
                  <a16:creationId xmlns:a16="http://schemas.microsoft.com/office/drawing/2014/main" xmlns="" id="{CAF7C4FD-65AD-4BBE-886A-D2E923F94C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6">
              <a:extLst>
                <a:ext uri="{FF2B5EF4-FFF2-40B4-BE49-F238E27FC236}">
                  <a16:creationId xmlns:a16="http://schemas.microsoft.com/office/drawing/2014/main" xmlns="" id="{1BA8278B-6DF7-481F-B1FA-FFE7D6C3C7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18">
            <a:extLst>
              <a:ext uri="{FF2B5EF4-FFF2-40B4-BE49-F238E27FC236}">
                <a16:creationId xmlns:a16="http://schemas.microsoft.com/office/drawing/2014/main" xmlns="" id="{2C1BBA94-3F40-40AA-8BB9-E69E25E537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77840" y="1165014"/>
            <a:ext cx="5625253" cy="4666206"/>
          </a:xfrm>
        </p:spPr>
        <p:txBody>
          <a:bodyPr anchor="ctr">
            <a:normAutofit/>
          </a:bodyPr>
          <a:lstStyle/>
          <a:p>
            <a:r>
              <a:rPr lang="pt-BR" sz="2400" b="1" dirty="0">
                <a:latin typeface="+mj-lt"/>
              </a:rPr>
              <a:t>Decreto 5753 de 12 de abril 2006</a:t>
            </a:r>
          </a:p>
          <a:p>
            <a:r>
              <a:rPr lang="pt-BR" sz="2400" b="1" dirty="0">
                <a:latin typeface="+mj-lt"/>
              </a:rPr>
              <a:t>Patrimônio Cultural e Imaterial da Humanidade (UNESCO)</a:t>
            </a:r>
          </a:p>
          <a:p>
            <a:r>
              <a:rPr lang="pt-BR" sz="2400" b="1" dirty="0">
                <a:latin typeface="+mj-lt"/>
              </a:rPr>
              <a:t>Estudos</a:t>
            </a:r>
          </a:p>
          <a:p>
            <a:r>
              <a:rPr lang="pt-BR" sz="2400" b="1" dirty="0">
                <a:latin typeface="+mj-lt"/>
              </a:rPr>
              <a:t>Judiciais</a:t>
            </a:r>
          </a:p>
          <a:p>
            <a:r>
              <a:rPr lang="pt-BR" sz="2400" b="1" dirty="0">
                <a:latin typeface="+mj-lt"/>
              </a:rPr>
              <a:t>Técnicas</a:t>
            </a:r>
          </a:p>
          <a:p>
            <a:r>
              <a:rPr lang="pt-BR" sz="2400" b="1" dirty="0">
                <a:latin typeface="+mj-lt"/>
              </a:rPr>
              <a:t>Administrativas</a:t>
            </a:r>
          </a:p>
          <a:p>
            <a:r>
              <a:rPr lang="pt-BR" sz="2400" b="1" dirty="0">
                <a:latin typeface="+mj-lt"/>
              </a:rPr>
              <a:t>Financeiras</a:t>
            </a:r>
          </a:p>
          <a:p>
            <a:r>
              <a:rPr lang="pt-BR" sz="2400" b="1" dirty="0">
                <a:solidFill>
                  <a:srgbClr val="FF0000"/>
                </a:solidFill>
                <a:latin typeface="+mj-lt"/>
              </a:rPr>
              <a:t>Reforçar as IES</a:t>
            </a:r>
          </a:p>
          <a:p>
            <a:r>
              <a:rPr lang="pt-BR" sz="2400" b="1" dirty="0">
                <a:latin typeface="+mj-lt"/>
              </a:rPr>
              <a:t>Gestão do Patrimônio</a:t>
            </a:r>
            <a:endParaRPr lang="pt-BR" sz="2400" dirty="0">
              <a:latin typeface="+mj-lt"/>
            </a:endParaRPr>
          </a:p>
        </p:txBody>
      </p:sp>
      <p:pic>
        <p:nvPicPr>
          <p:cNvPr id="9" name="Imagem 8" descr="C:\Users\Alexander\Downloads\IMG-20180329-WA0041.jpg">
            <a:extLst>
              <a:ext uri="{FF2B5EF4-FFF2-40B4-BE49-F238E27FC236}">
                <a16:creationId xmlns:a16="http://schemas.microsoft.com/office/drawing/2014/main" xmlns="" id="{D64097D7-AFA1-9AF8-7B98-73936E591F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230" y="0"/>
            <a:ext cx="1059543" cy="1306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8880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D751E97A-CE9B-CDD8-0517-7983A7D1D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4200"/>
              <a:t>SUBSÍDIO 1: </a:t>
            </a:r>
            <a:br>
              <a:rPr lang="pt-BR" sz="4200"/>
            </a:br>
            <a:r>
              <a:rPr lang="pt-BR" sz="4200"/>
              <a:t>TÉCNICO – FORMAÇÃO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0080" y="2872899"/>
            <a:ext cx="4670097" cy="3796124"/>
          </a:xfrm>
        </p:spPr>
        <p:txBody>
          <a:bodyPr>
            <a:normAutofit lnSpcReduction="10000"/>
          </a:bodyPr>
          <a:lstStyle/>
          <a:p>
            <a:r>
              <a:rPr lang="pt-BR" sz="2400" b="1" dirty="0">
                <a:latin typeface="+mj-lt"/>
              </a:rPr>
              <a:t>Acupuntura no Mundo:</a:t>
            </a:r>
          </a:p>
          <a:p>
            <a:pPr lvl="1"/>
            <a:r>
              <a:rPr lang="pt-BR" dirty="0">
                <a:latin typeface="+mj-lt"/>
              </a:rPr>
              <a:t>China</a:t>
            </a:r>
          </a:p>
          <a:p>
            <a:pPr lvl="1"/>
            <a:r>
              <a:rPr lang="pt-BR" dirty="0">
                <a:latin typeface="+mj-lt"/>
              </a:rPr>
              <a:t>Portugal</a:t>
            </a:r>
          </a:p>
          <a:p>
            <a:pPr lvl="1"/>
            <a:r>
              <a:rPr lang="pt-BR" dirty="0">
                <a:latin typeface="+mj-lt"/>
              </a:rPr>
              <a:t>Canada</a:t>
            </a:r>
          </a:p>
          <a:p>
            <a:pPr lvl="1"/>
            <a:r>
              <a:rPr lang="pt-BR" dirty="0">
                <a:latin typeface="+mj-lt"/>
              </a:rPr>
              <a:t>Nova Zelândia</a:t>
            </a:r>
          </a:p>
          <a:p>
            <a:pPr lvl="1"/>
            <a:r>
              <a:rPr lang="pt-BR" dirty="0">
                <a:latin typeface="+mj-lt"/>
              </a:rPr>
              <a:t>EUA </a:t>
            </a:r>
          </a:p>
          <a:p>
            <a:pPr lvl="1"/>
            <a:r>
              <a:rPr lang="pt-BR" dirty="0">
                <a:latin typeface="+mj-lt"/>
              </a:rPr>
              <a:t>Chile</a:t>
            </a:r>
          </a:p>
          <a:p>
            <a:pPr lvl="1"/>
            <a:r>
              <a:rPr lang="pt-BR" dirty="0">
                <a:latin typeface="+mj-lt"/>
              </a:rPr>
              <a:t>Austrália</a:t>
            </a:r>
          </a:p>
          <a:p>
            <a:r>
              <a:rPr lang="pt-BR" sz="2400" b="1" u="sng" dirty="0" err="1">
                <a:solidFill>
                  <a:srgbClr val="FF0000"/>
                </a:solidFill>
                <a:latin typeface="+mj-lt"/>
              </a:rPr>
              <a:t>Obs</a:t>
            </a:r>
            <a:r>
              <a:rPr lang="pt-BR" sz="2400" b="1" u="sng" dirty="0">
                <a:solidFill>
                  <a:srgbClr val="FF0000"/>
                </a:solidFill>
                <a:latin typeface="+mj-lt"/>
              </a:rPr>
              <a:t>: Profissões Independentes das diversas áreas da saúde</a:t>
            </a:r>
          </a:p>
        </p:txBody>
      </p:sp>
      <p:pic>
        <p:nvPicPr>
          <p:cNvPr id="10" name="Imagem 9" descr="Mapa&#10;&#10;Descrição gerada automaticamente">
            <a:extLst>
              <a:ext uri="{FF2B5EF4-FFF2-40B4-BE49-F238E27FC236}">
                <a16:creationId xmlns:a16="http://schemas.microsoft.com/office/drawing/2014/main" xmlns="" id="{06E8BC25-0B1E-906B-8B7C-0CF723B6DA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11" name="Imagem 10" descr="C:\Users\Alexander\Downloads\IMG-20180329-WA0041.jpg">
            <a:extLst>
              <a:ext uri="{FF2B5EF4-FFF2-40B4-BE49-F238E27FC236}">
                <a16:creationId xmlns:a16="http://schemas.microsoft.com/office/drawing/2014/main" xmlns="" id="{4383C17E-33A0-81B3-BD78-66BEC9B911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129409" y="5551714"/>
            <a:ext cx="1059543" cy="1306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3135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xmlns="" id="{3AD318CC-E2A8-4E27-9548-A047A78999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4478A56E-E945-712A-8413-7FAE8FE19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pt-BR" sz="4800"/>
              <a:t>SUBSÍDIO 1: </a:t>
            </a:r>
            <a:br>
              <a:rPr lang="pt-BR" sz="4800"/>
            </a:br>
            <a:r>
              <a:rPr lang="pt-BR" sz="4800"/>
              <a:t>TÉCNICO – FORMAÇÃO</a:t>
            </a:r>
          </a:p>
        </p:txBody>
      </p:sp>
      <p:grpSp>
        <p:nvGrpSpPr>
          <p:cNvPr id="11" name="Group 14">
            <a:extLst>
              <a:ext uri="{FF2B5EF4-FFF2-40B4-BE49-F238E27FC236}">
                <a16:creationId xmlns:a16="http://schemas.microsoft.com/office/drawing/2014/main" xmlns="" id="{B14B560F-9DD7-4302-A60B-EBD3EF59B0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A9A4357-BD1D-4622-A4FE-766E6AB8DE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C21D6966-343E-49AC-A026-D2497E0C3C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8">
            <a:extLst>
              <a:ext uri="{FF2B5EF4-FFF2-40B4-BE49-F238E27FC236}">
                <a16:creationId xmlns:a16="http://schemas.microsoft.com/office/drawing/2014/main" xmlns="" id="{2C1BBA94-3F40-40AA-8BB9-E69E25E537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15162" y="911496"/>
            <a:ext cx="5542387" cy="4300447"/>
          </a:xfrm>
        </p:spPr>
        <p:txBody>
          <a:bodyPr anchor="t">
            <a:normAutofit/>
          </a:bodyPr>
          <a:lstStyle/>
          <a:p>
            <a:r>
              <a:rPr lang="pt-BR" sz="2400" b="1" dirty="0">
                <a:latin typeface="+mj-lt"/>
              </a:rPr>
              <a:t>Alma-Ata (</a:t>
            </a:r>
            <a:r>
              <a:rPr lang="pt-BR" sz="2400" b="1" dirty="0" err="1">
                <a:latin typeface="+mj-lt"/>
              </a:rPr>
              <a:t>Kazaquistão</a:t>
            </a:r>
            <a:r>
              <a:rPr lang="pt-BR" sz="2400" b="1" dirty="0">
                <a:latin typeface="+mj-lt"/>
              </a:rPr>
              <a:t> - 1978)</a:t>
            </a:r>
          </a:p>
          <a:p>
            <a:r>
              <a:rPr lang="pt-BR" sz="2400" b="1" dirty="0">
                <a:latin typeface="+mj-lt"/>
              </a:rPr>
              <a:t>10 Itens</a:t>
            </a:r>
          </a:p>
          <a:p>
            <a:r>
              <a:rPr lang="pt-BR" sz="2400" b="1" dirty="0">
                <a:latin typeface="+mj-lt"/>
              </a:rPr>
              <a:t>Atenção Primária (como o Brasil instituiu a PNPIC Portaria 971)</a:t>
            </a:r>
          </a:p>
          <a:p>
            <a:r>
              <a:rPr lang="pt-BR" sz="2400" b="1" i="1" dirty="0" err="1">
                <a:latin typeface="+mj-lt"/>
              </a:rPr>
              <a:t>Guidelines</a:t>
            </a:r>
            <a:r>
              <a:rPr lang="pt-BR" sz="2400" b="1" i="1" dirty="0">
                <a:latin typeface="+mj-lt"/>
              </a:rPr>
              <a:t> </a:t>
            </a:r>
            <a:r>
              <a:rPr lang="pt-BR" sz="2400" b="1" i="1" dirty="0" err="1">
                <a:latin typeface="+mj-lt"/>
              </a:rPr>
              <a:t>on</a:t>
            </a:r>
            <a:r>
              <a:rPr lang="pt-BR" sz="2400" b="1" i="1" dirty="0">
                <a:latin typeface="+mj-lt"/>
              </a:rPr>
              <a:t> Basic Training </a:t>
            </a:r>
            <a:r>
              <a:rPr lang="pt-BR" sz="2400" b="1" i="1" dirty="0" err="1">
                <a:latin typeface="+mj-lt"/>
              </a:rPr>
              <a:t>and</a:t>
            </a:r>
            <a:r>
              <a:rPr lang="pt-BR" sz="2400" b="1" i="1" dirty="0">
                <a:latin typeface="+mj-lt"/>
              </a:rPr>
              <a:t> </a:t>
            </a:r>
            <a:r>
              <a:rPr lang="pt-BR" sz="2400" b="1" i="1" dirty="0" err="1">
                <a:latin typeface="+mj-lt"/>
              </a:rPr>
              <a:t>Safety</a:t>
            </a:r>
            <a:r>
              <a:rPr lang="pt-BR" sz="2400" b="1" i="1" dirty="0">
                <a:latin typeface="+mj-lt"/>
              </a:rPr>
              <a:t> in Acupunture</a:t>
            </a:r>
            <a:r>
              <a:rPr lang="pt-BR" sz="2400" b="1" dirty="0">
                <a:latin typeface="+mj-lt"/>
              </a:rPr>
              <a:t>:</a:t>
            </a:r>
          </a:p>
          <a:p>
            <a:r>
              <a:rPr lang="pt-BR" sz="2400" b="1" dirty="0">
                <a:latin typeface="+mj-lt"/>
              </a:rPr>
              <a:t>Guia Básico de Formação: (OMS)</a:t>
            </a:r>
          </a:p>
        </p:txBody>
      </p:sp>
      <p:sp>
        <p:nvSpPr>
          <p:cNvPr id="18" name="Faixa de Opções: Inclinada para Cima 17">
            <a:extLst>
              <a:ext uri="{FF2B5EF4-FFF2-40B4-BE49-F238E27FC236}">
                <a16:creationId xmlns:a16="http://schemas.microsoft.com/office/drawing/2014/main" xmlns="" id="{76237E52-1411-BAA8-53F5-33ED567FC4E1}"/>
              </a:ext>
            </a:extLst>
          </p:cNvPr>
          <p:cNvSpPr/>
          <p:nvPr/>
        </p:nvSpPr>
        <p:spPr>
          <a:xfrm>
            <a:off x="5343374" y="4584097"/>
            <a:ext cx="6166455" cy="1255691"/>
          </a:xfrm>
          <a:prstGeom prst="ribbon2">
            <a:avLst>
              <a:gd name="adj1" fmla="val 16667"/>
              <a:gd name="adj2" fmla="val 7500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rgbClr val="FF0000"/>
                </a:solidFill>
              </a:rPr>
              <a:t>MULTIPROFISSIONAL</a:t>
            </a:r>
          </a:p>
        </p:txBody>
      </p:sp>
      <p:pic>
        <p:nvPicPr>
          <p:cNvPr id="20" name="Imagem 19" descr="C:\Users\Alexander\Downloads\IMG-20180329-WA0041.jpg">
            <a:extLst>
              <a:ext uri="{FF2B5EF4-FFF2-40B4-BE49-F238E27FC236}">
                <a16:creationId xmlns:a16="http://schemas.microsoft.com/office/drawing/2014/main" xmlns="" id="{EAF1849D-325A-A0E4-B806-427B7A0B7C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222" y="0"/>
            <a:ext cx="1059543" cy="1306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1868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AAAE94E3-A7DB-4868-B1E3-E49703488B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9AECB58C-CF70-6199-2C02-8514550A1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pt-BR" sz="3700"/>
              <a:t>SUBSÍDIO 1: </a:t>
            </a:r>
            <a:br>
              <a:rPr lang="pt-BR" sz="3700"/>
            </a:br>
            <a:r>
              <a:rPr lang="pt-BR" sz="3700"/>
              <a:t>TÉCNICO – FORMAÇÃO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anchor="ctr">
            <a:normAutofit/>
          </a:bodyPr>
          <a:lstStyle/>
          <a:p>
            <a:r>
              <a:rPr lang="pt-BR" dirty="0">
                <a:latin typeface="+mj-lt"/>
              </a:rPr>
              <a:t>Acupuntura no Brasil:</a:t>
            </a:r>
          </a:p>
          <a:p>
            <a:r>
              <a:rPr lang="pt-BR" dirty="0">
                <a:latin typeface="+mj-lt"/>
              </a:rPr>
              <a:t>D. João VI 1812 (Macau)</a:t>
            </a:r>
          </a:p>
          <a:p>
            <a:r>
              <a:rPr lang="pt-BR" dirty="0">
                <a:latin typeface="+mj-lt"/>
              </a:rPr>
              <a:t>1900 Lisboa RJ</a:t>
            </a:r>
          </a:p>
          <a:p>
            <a:r>
              <a:rPr lang="pt-BR" dirty="0" err="1">
                <a:latin typeface="+mj-lt"/>
              </a:rPr>
              <a:t>Katasa</a:t>
            </a:r>
            <a:r>
              <a:rPr lang="pt-BR" dirty="0">
                <a:latin typeface="+mj-lt"/>
              </a:rPr>
              <a:t> </a:t>
            </a:r>
            <a:r>
              <a:rPr lang="pt-BR" dirty="0" err="1">
                <a:latin typeface="+mj-lt"/>
              </a:rPr>
              <a:t>Maru</a:t>
            </a:r>
            <a:r>
              <a:rPr lang="pt-BR" dirty="0">
                <a:latin typeface="+mj-lt"/>
              </a:rPr>
              <a:t> 1908 (Japoneses)</a:t>
            </a:r>
          </a:p>
          <a:p>
            <a:r>
              <a:rPr lang="pt-BR" b="1" dirty="0">
                <a:solidFill>
                  <a:srgbClr val="FF0000"/>
                </a:solidFill>
                <a:latin typeface="+mj-lt"/>
              </a:rPr>
              <a:t>Hoje Centenas de (186) com Cursos de Pós Graduação em Acupuntura</a:t>
            </a:r>
          </a:p>
          <a:p>
            <a:r>
              <a:rPr lang="pt-BR" b="1" dirty="0">
                <a:solidFill>
                  <a:srgbClr val="FF0000"/>
                </a:solidFill>
                <a:latin typeface="+mj-lt"/>
              </a:rPr>
              <a:t>(mais de 300 cursos)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pt-BR" sz="2800" dirty="0"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2DB1B5DA-D8AA-4141-BFDF-1E355C37F6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2101" y="581892"/>
            <a:ext cx="3560077" cy="251875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CB5D2D7-DF65-4E86-BFBA-FFB9B5ACEB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81F97BB-9412-4761-96EF-F306A70C94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983" y="3707894"/>
            <a:ext cx="3164448" cy="2518756"/>
          </a:xfrm>
          <a:prstGeom prst="rect">
            <a:avLst/>
          </a:prstGeom>
        </p:spPr>
      </p:pic>
      <p:pic>
        <p:nvPicPr>
          <p:cNvPr id="12" name="Imagem 11" descr="C:\Users\Alexander\Downloads\IMG-20180329-WA0041.jpg">
            <a:extLst>
              <a:ext uri="{FF2B5EF4-FFF2-40B4-BE49-F238E27FC236}">
                <a16:creationId xmlns:a16="http://schemas.microsoft.com/office/drawing/2014/main" xmlns="" id="{9AB43301-7B9E-C602-3B25-F554EA186A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63436" y="5488910"/>
            <a:ext cx="1059543" cy="1306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7936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A4026A73-1F7F-49F2-B319-8CA3B3D532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8C8A1B3F-A2E8-04EA-2B5E-BBE328C08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pt-BR" sz="4600" dirty="0"/>
              <a:t>SUBSÍDIO 1: </a:t>
            </a:r>
            <a:br>
              <a:rPr lang="pt-BR" sz="4600" dirty="0"/>
            </a:br>
            <a:r>
              <a:rPr lang="pt-BR" sz="4600" dirty="0"/>
              <a:t>TÉCNICO – FORMAÇÃO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3AAC9B5-8015-485C-ACF9-A750390E9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38927" y="841829"/>
            <a:ext cx="5877415" cy="4677442"/>
          </a:xfrm>
        </p:spPr>
        <p:txBody>
          <a:bodyPr anchor="ctr">
            <a:normAutofit/>
          </a:bodyPr>
          <a:lstStyle/>
          <a:p>
            <a:pPr marL="0" lvl="1" indent="0">
              <a:buNone/>
            </a:pPr>
            <a:r>
              <a:rPr lang="pt-BR" sz="3200" dirty="0">
                <a:latin typeface="+mj-lt"/>
              </a:rPr>
              <a:t>Não se têm notícias de graves acidentes ou de prejuízos de qualquer natureza para a saúde da população brasileira, e mundial  em razão da prática multidisciplinar da Acupuntura; ao revés, a técnica de </a:t>
            </a:r>
            <a:r>
              <a:rPr lang="pt-BR" sz="3200" b="1" dirty="0">
                <a:solidFill>
                  <a:srgbClr val="FF0000"/>
                </a:solidFill>
                <a:latin typeface="+mj-lt"/>
              </a:rPr>
              <a:t>Acupuntura tem sido</a:t>
            </a:r>
            <a:r>
              <a:rPr lang="pt-BR" sz="3200" dirty="0">
                <a:latin typeface="+mj-lt"/>
              </a:rPr>
              <a:t> cada vez mais </a:t>
            </a:r>
            <a:r>
              <a:rPr lang="pt-BR" sz="3200" b="1" dirty="0">
                <a:solidFill>
                  <a:srgbClr val="FF0000"/>
                </a:solidFill>
                <a:latin typeface="+mj-lt"/>
              </a:rPr>
              <a:t>recomendada e procurada por milhares de brasileiros.</a:t>
            </a:r>
          </a:p>
        </p:txBody>
      </p:sp>
      <p:pic>
        <p:nvPicPr>
          <p:cNvPr id="9" name="Imagem 8" descr="C:\Users\Alexander\Downloads\IMG-20180329-WA0041.jpg">
            <a:extLst>
              <a:ext uri="{FF2B5EF4-FFF2-40B4-BE49-F238E27FC236}">
                <a16:creationId xmlns:a16="http://schemas.microsoft.com/office/drawing/2014/main" xmlns="" id="{0A0A801F-E2DF-1683-756C-05B4E78704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303" y="5390848"/>
            <a:ext cx="1059543" cy="1306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9357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8B9AA7C6-5E5A-498E-A6DF-A943376E09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3EAB11A-76F7-48F4-9B4F-5BFDF4BF96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74D4C416-D5F4-4F6F-A6F1-87A21CD4FC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C6AC1C30-21C6-4BF6-93EE-B211D7A850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1E140AE-0ABF-47C8-BF32-7D2F0CF2BA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BC4F608-B4B8-48C3-9572-C0F061B1CD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DC24278E-15FB-A9F6-51F3-B8C85B2A8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pt-BR" sz="5200"/>
              <a:t>SUBSÍDIO 1: </a:t>
            </a:r>
            <a:br>
              <a:rPr lang="pt-BR" sz="5200"/>
            </a:br>
            <a:r>
              <a:rPr lang="pt-BR" sz="5200"/>
              <a:t>TÉCNICO – FORMAÇÃO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3322" y="812801"/>
            <a:ext cx="6491992" cy="5413432"/>
          </a:xfrm>
        </p:spPr>
        <p:txBody>
          <a:bodyPr anchor="ctr">
            <a:norm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+mj-lt"/>
              </a:rPr>
              <a:t>CBO: 3221 05 (</a:t>
            </a:r>
            <a:r>
              <a:rPr lang="pt-BR" sz="2400" b="1" dirty="0" err="1">
                <a:solidFill>
                  <a:srgbClr val="FF0000"/>
                </a:solidFill>
                <a:latin typeface="+mj-lt"/>
              </a:rPr>
              <a:t>Acupuntor</a:t>
            </a:r>
            <a:r>
              <a:rPr lang="pt-BR" sz="2400" b="1" dirty="0">
                <a:solidFill>
                  <a:srgbClr val="FF0000"/>
                </a:solidFill>
                <a:latin typeface="+mj-lt"/>
              </a:rPr>
              <a:t>/Acupunturista)</a:t>
            </a:r>
          </a:p>
          <a:p>
            <a:r>
              <a:rPr lang="pt-BR" sz="2400" dirty="0">
                <a:latin typeface="+mj-lt"/>
              </a:rPr>
              <a:t>Formação Livre</a:t>
            </a:r>
          </a:p>
          <a:p>
            <a:r>
              <a:rPr lang="pt-BR" sz="2400" dirty="0">
                <a:latin typeface="+mj-lt"/>
              </a:rPr>
              <a:t>Cursos Técnicos </a:t>
            </a:r>
          </a:p>
          <a:p>
            <a:pPr lvl="1"/>
            <a:r>
              <a:rPr lang="pt-BR" dirty="0">
                <a:latin typeface="+mj-lt"/>
              </a:rPr>
              <a:t>A formação está extinta, mas existem técnicos formados</a:t>
            </a:r>
          </a:p>
          <a:p>
            <a:r>
              <a:rPr lang="pt-BR" sz="2400" dirty="0">
                <a:latin typeface="+mj-lt"/>
              </a:rPr>
              <a:t>Graduação (MEC)</a:t>
            </a:r>
          </a:p>
          <a:p>
            <a:r>
              <a:rPr lang="pt-BR" sz="2400" dirty="0">
                <a:latin typeface="+mj-lt"/>
              </a:rPr>
              <a:t>Discipulados</a:t>
            </a:r>
          </a:p>
          <a:p>
            <a:r>
              <a:rPr lang="pt-BR" sz="2400" dirty="0">
                <a:latin typeface="+mj-lt"/>
              </a:rPr>
              <a:t>Pós Graduados Latu Senso MEC</a:t>
            </a:r>
          </a:p>
          <a:p>
            <a:r>
              <a:rPr lang="pt-BR" sz="2400" dirty="0">
                <a:latin typeface="+mj-lt"/>
              </a:rPr>
              <a:t>Titulação no Exterior ( Mestres e Doutores)</a:t>
            </a:r>
          </a:p>
          <a:p>
            <a:endParaRPr lang="pt-BR" sz="2400" dirty="0">
              <a:latin typeface="+mj-lt"/>
            </a:endParaRPr>
          </a:p>
          <a:p>
            <a:r>
              <a:rPr lang="pt-BR" sz="2400" b="1" dirty="0">
                <a:latin typeface="+mj-lt"/>
              </a:rPr>
              <a:t>OMS RECOMENDA FORMAÇÃO MULTIDISCIPLINAR</a:t>
            </a:r>
          </a:p>
        </p:txBody>
      </p:sp>
      <p:pic>
        <p:nvPicPr>
          <p:cNvPr id="9" name="Imagem 8" descr="C:\Users\Alexander\Downloads\IMG-20180329-WA0041.jpg">
            <a:extLst>
              <a:ext uri="{FF2B5EF4-FFF2-40B4-BE49-F238E27FC236}">
                <a16:creationId xmlns:a16="http://schemas.microsoft.com/office/drawing/2014/main" xmlns="" id="{FEB38E83-20F7-EA79-3379-CC4B7FFF1B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059543" cy="1306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9611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8B9AA7C6-5E5A-498E-A6DF-A943376E09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3EAB11A-76F7-48F4-9B4F-5BFDF4BF96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74D4C416-D5F4-4F6F-A6F1-87A21CD4FC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C6AC1C30-21C6-4BF6-93EE-B211D7A850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1E140AE-0ABF-47C8-BF32-7D2F0CF2BA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BC4F608-B4B8-48C3-9572-C0F061B1CD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DC24278E-15FB-A9F6-51F3-B8C85B2A8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pt-BR" sz="5200"/>
              <a:t>SUBSÍDIO 1: </a:t>
            </a:r>
            <a:br>
              <a:rPr lang="pt-BR" sz="5200"/>
            </a:br>
            <a:r>
              <a:rPr lang="pt-BR" sz="5200"/>
              <a:t>TÉCNICO – FORMAÇÃO</a:t>
            </a:r>
          </a:p>
        </p:txBody>
      </p:sp>
      <p:pic>
        <p:nvPicPr>
          <p:cNvPr id="9" name="Imagem 8" descr="C:\Users\Alexander\Downloads\IMG-20180329-WA0041.jpg">
            <a:extLst>
              <a:ext uri="{FF2B5EF4-FFF2-40B4-BE49-F238E27FC236}">
                <a16:creationId xmlns:a16="http://schemas.microsoft.com/office/drawing/2014/main" xmlns="" id="{FEB38E83-20F7-EA79-3379-CC4B7FFF1B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059543" cy="1306286"/>
          </a:xfrm>
          <a:prstGeom prst="rect">
            <a:avLst/>
          </a:prstGeom>
          <a:noFill/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138BC9E0-28CD-41FD-8609-2E8AE71A53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72200" y="320869"/>
            <a:ext cx="3675940" cy="4901253"/>
          </a:xfrm>
          <a:prstGeom prst="rect">
            <a:avLst/>
          </a:prstGeom>
        </p:spPr>
      </p:pic>
      <p:pic>
        <p:nvPicPr>
          <p:cNvPr id="20" name="Espaço Reservado para Conteúdo 19">
            <a:extLst>
              <a:ext uri="{FF2B5EF4-FFF2-40B4-BE49-F238E27FC236}">
                <a16:creationId xmlns:a16="http://schemas.microsoft.com/office/drawing/2014/main" xmlns="" id="{F5BC5CD5-A4A6-43D6-9E82-2C515D88D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5009" y="933525"/>
            <a:ext cx="4801742" cy="360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CDCF4D26-8875-4F66-9CD1-10008EF38432}"/>
              </a:ext>
            </a:extLst>
          </p:cNvPr>
          <p:cNvSpPr/>
          <p:nvPr/>
        </p:nvSpPr>
        <p:spPr>
          <a:xfrm>
            <a:off x="1895061" y="5102087"/>
            <a:ext cx="7209182" cy="12820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</a:rPr>
              <a:t>2400 horas em Curso </a:t>
            </a:r>
          </a:p>
          <a:p>
            <a:pPr algn="ctr"/>
            <a:r>
              <a:rPr lang="pt-BR" sz="4000" b="1" dirty="0">
                <a:solidFill>
                  <a:schemeClr val="tx1"/>
                </a:solidFill>
              </a:rPr>
              <a:t> Pós Graduação Mec</a:t>
            </a:r>
          </a:p>
        </p:txBody>
      </p:sp>
    </p:spTree>
    <p:extLst>
      <p:ext uri="{BB962C8B-B14F-4D97-AF65-F5344CB8AC3E}">
        <p14:creationId xmlns:p14="http://schemas.microsoft.com/office/powerpoint/2010/main" val="3950737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293B44-EC82-4220-A5BA-28FBC071F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b="1" dirty="0"/>
              <a:t>Tema da Apresentação: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14E644F-7937-4280-BBA7-05A0CD961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4417"/>
            <a:ext cx="10515600" cy="1325563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pt-BR" sz="4400" b="1" dirty="0"/>
              <a:t>ACUPUNTURA POR ACUPUNTURISTAS, E SEM SUBSERVIÊNCIA.</a:t>
            </a:r>
          </a:p>
        </p:txBody>
      </p:sp>
    </p:spTree>
    <p:extLst>
      <p:ext uri="{BB962C8B-B14F-4D97-AF65-F5344CB8AC3E}">
        <p14:creationId xmlns:p14="http://schemas.microsoft.com/office/powerpoint/2010/main" val="371731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15">
            <a:extLst>
              <a:ext uri="{FF2B5EF4-FFF2-40B4-BE49-F238E27FC236}">
                <a16:creationId xmlns:a16="http://schemas.microsoft.com/office/drawing/2014/main" xmlns="" id="{5D13CC36-B950-4F02-9BAF-9A7EB26739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17">
            <a:extLst>
              <a:ext uri="{FF2B5EF4-FFF2-40B4-BE49-F238E27FC236}">
                <a16:creationId xmlns:a16="http://schemas.microsoft.com/office/drawing/2014/main" xmlns="" id="{4F2E2428-58BA-458D-AA54-05502E63F3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13EFBB49-200B-0F51-68E2-8DEE3E3CD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881026" cy="1322887"/>
          </a:xfrm>
        </p:spPr>
        <p:txBody>
          <a:bodyPr>
            <a:normAutofit/>
          </a:bodyPr>
          <a:lstStyle/>
          <a:p>
            <a:r>
              <a:rPr lang="pt-BR"/>
              <a:t>SUBSÍDIO 1: </a:t>
            </a:r>
            <a:br>
              <a:rPr lang="pt-BR"/>
            </a:br>
            <a:r>
              <a:rPr lang="pt-BR"/>
              <a:t>TÉCNICO – FORMAÇÃO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37034" y="2194102"/>
            <a:ext cx="6573951" cy="3908585"/>
          </a:xfrm>
        </p:spPr>
        <p:txBody>
          <a:bodyPr numCol="1">
            <a:normAutofit/>
          </a:bodyPr>
          <a:lstStyle/>
          <a:p>
            <a:pPr marL="342900" lvl="1" indent="-342900"/>
            <a:r>
              <a:rPr lang="pt-BR" sz="2000" b="1" dirty="0">
                <a:latin typeface="+mj-lt"/>
              </a:rPr>
              <a:t>Surgimento de Projetos Sociais através de PPP (Parceria Pública Privada):</a:t>
            </a:r>
          </a:p>
          <a:p>
            <a:pPr marL="342900" lvl="1" indent="-342900"/>
            <a:endParaRPr lang="pt-BR" sz="2000" dirty="0">
              <a:latin typeface="+mj-lt"/>
            </a:endParaRPr>
          </a:p>
          <a:p>
            <a:pPr marL="342900" lvl="7" indent="-342900"/>
            <a:r>
              <a:rPr lang="pt-BR" sz="2000" dirty="0">
                <a:latin typeface="+mj-lt"/>
              </a:rPr>
              <a:t>Através de parcerias entre entidades científicas, Instituições de Ensino e Instituições, para exemplificar:</a:t>
            </a:r>
          </a:p>
          <a:p>
            <a:pPr marL="342900" lvl="7" indent="-342900"/>
            <a:r>
              <a:rPr lang="pt-BR" sz="2000" b="1" dirty="0">
                <a:latin typeface="+mj-lt"/>
              </a:rPr>
              <a:t>Projeto Acupuntura Solidária</a:t>
            </a:r>
            <a:r>
              <a:rPr lang="pt-BR" sz="2000" dirty="0">
                <a:latin typeface="+mj-lt"/>
              </a:rPr>
              <a:t>: Brasília-DF, Goiânia-GO, Rio </a:t>
            </a:r>
            <a:r>
              <a:rPr lang="pt-BR" sz="2000" dirty="0" err="1">
                <a:latin typeface="+mj-lt"/>
              </a:rPr>
              <a:t>Verde-GO</a:t>
            </a:r>
            <a:r>
              <a:rPr lang="pt-BR" sz="2000" dirty="0">
                <a:latin typeface="+mj-lt"/>
              </a:rPr>
              <a:t>, Montes Claros-MG, Uberlândia-MG, Divinópolis-MG, Ribeirão </a:t>
            </a:r>
            <a:r>
              <a:rPr lang="pt-BR" sz="2000" dirty="0" err="1">
                <a:latin typeface="+mj-lt"/>
              </a:rPr>
              <a:t>Preto-SP</a:t>
            </a:r>
            <a:r>
              <a:rPr lang="pt-BR" sz="2000" dirty="0">
                <a:latin typeface="+mj-lt"/>
              </a:rPr>
              <a:t>, </a:t>
            </a:r>
            <a:r>
              <a:rPr lang="pt-BR" sz="2000" dirty="0" err="1">
                <a:latin typeface="+mj-lt"/>
              </a:rPr>
              <a:t>Franca-SP</a:t>
            </a:r>
            <a:r>
              <a:rPr lang="pt-BR" sz="2000" dirty="0">
                <a:latin typeface="+mj-lt"/>
              </a:rPr>
              <a:t>, Campinas-SP, Valinhos-SP, Manaus-AM, </a:t>
            </a:r>
            <a:r>
              <a:rPr lang="pt-BR" sz="2000" dirty="0" err="1">
                <a:latin typeface="+mj-lt"/>
              </a:rPr>
              <a:t>Salvador-BA</a:t>
            </a:r>
            <a:r>
              <a:rPr lang="pt-BR" sz="2000" dirty="0">
                <a:latin typeface="+mj-lt"/>
              </a:rPr>
              <a:t>, Natal-RN, </a:t>
            </a:r>
            <a:r>
              <a:rPr lang="pt-BR" sz="2000" dirty="0" err="1">
                <a:latin typeface="+mj-lt"/>
              </a:rPr>
              <a:t>Palmas-TO</a:t>
            </a:r>
            <a:r>
              <a:rPr lang="pt-BR" sz="2000" dirty="0">
                <a:latin typeface="+mj-lt"/>
              </a:rPr>
              <a:t> e Foz do Iguaçu-PR </a:t>
            </a:r>
          </a:p>
          <a:p>
            <a:pPr marL="342900" lvl="7" indent="-342900"/>
            <a:r>
              <a:rPr lang="pt-BR" sz="2000" b="1" dirty="0">
                <a:solidFill>
                  <a:srgbClr val="FF0000"/>
                </a:solidFill>
                <a:latin typeface="+mj-lt"/>
              </a:rPr>
              <a:t>UM MILHÃO E QUINHENTOS MIL PROCEDIMENTOS COM ACUPUNTURA SEM ACIDENTES entre 2005 a 2019.</a:t>
            </a:r>
          </a:p>
        </p:txBody>
      </p:sp>
      <p:pic>
        <p:nvPicPr>
          <p:cNvPr id="11" name="Espaço Reservado para Conteúdo 10">
            <a:extLst>
              <a:ext uri="{FF2B5EF4-FFF2-40B4-BE49-F238E27FC236}">
                <a16:creationId xmlns:a16="http://schemas.microsoft.com/office/drawing/2014/main" xmlns="" id="{5E1363ED-8B72-1288-1ADB-44A0BBFE74A8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8795981" y="1990229"/>
            <a:ext cx="2906973" cy="2906973"/>
          </a:xfrm>
          <a:prstGeom prst="rect">
            <a:avLst/>
          </a:prstGeom>
        </p:spPr>
      </p:pic>
      <p:pic>
        <p:nvPicPr>
          <p:cNvPr id="31" name="Imagem 30" descr="C:\Users\Alexander\Downloads\IMG-20180329-WA0041.jpg">
            <a:extLst>
              <a:ext uri="{FF2B5EF4-FFF2-40B4-BE49-F238E27FC236}">
                <a16:creationId xmlns:a16="http://schemas.microsoft.com/office/drawing/2014/main" xmlns="" id="{DCC7E4F6-2E91-08DE-6619-E6E726D78F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124456" y="1"/>
            <a:ext cx="1059543" cy="1306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6192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47">
            <a:extLst>
              <a:ext uri="{FF2B5EF4-FFF2-40B4-BE49-F238E27FC236}">
                <a16:creationId xmlns:a16="http://schemas.microsoft.com/office/drawing/2014/main" xmlns="" id="{352BEC0E-22F8-46D0-9632-375DB541B0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xmlns="" id="{E44163EF-885E-A819-9868-C1FBE085E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pt-BR" sz="5400"/>
              <a:t>SUBSÍDIO 1: </a:t>
            </a:r>
            <a:br>
              <a:rPr lang="pt-BR" sz="5400"/>
            </a:br>
            <a:r>
              <a:rPr lang="pt-BR" sz="5400"/>
              <a:t>TÉCNICO – FORMAÇÃO</a:t>
            </a:r>
          </a:p>
        </p:txBody>
      </p:sp>
      <p:sp>
        <p:nvSpPr>
          <p:cNvPr id="56" name="sketch line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pPr marL="342900" lvl="1" indent="-342900"/>
            <a:r>
              <a:rPr lang="pt-BR" sz="1900" b="1" dirty="0"/>
              <a:t>Surgimento de Projetos Sociais através de PPP (Parceria Pública Privada):</a:t>
            </a:r>
          </a:p>
          <a:p>
            <a:pPr marL="342900" lvl="1" indent="-342900"/>
            <a:r>
              <a:rPr lang="pt-BR" sz="1900" dirty="0">
                <a:latin typeface="+mj-lt"/>
              </a:rPr>
              <a:t>Outro exemplo: capacitação de profissionais em auriculoterapia com a </a:t>
            </a:r>
            <a:r>
              <a:rPr lang="pt-BR" sz="1900" b="1" dirty="0">
                <a:latin typeface="+mj-lt"/>
              </a:rPr>
              <a:t>Secretaria Municipal de Saúde de Uberlândia</a:t>
            </a:r>
            <a:r>
              <a:rPr lang="pt-BR" sz="1900" dirty="0">
                <a:latin typeface="+mj-lt"/>
              </a:rPr>
              <a:t>: </a:t>
            </a:r>
          </a:p>
          <a:p>
            <a:pPr marL="800100" lvl="2" indent="-342900"/>
            <a:r>
              <a:rPr lang="pt-BR" sz="1900" b="1" dirty="0">
                <a:solidFill>
                  <a:srgbClr val="FF0000"/>
                </a:solidFill>
                <a:latin typeface="+mj-lt"/>
              </a:rPr>
              <a:t>700 profissionais </a:t>
            </a:r>
            <a:r>
              <a:rPr lang="pt-BR" sz="1900" dirty="0">
                <a:latin typeface="+mj-lt"/>
              </a:rPr>
              <a:t>(457 já com formação completa e em atividade), a custo ZERO para o Estado.</a:t>
            </a:r>
          </a:p>
          <a:p>
            <a:pPr marL="342900" lvl="2" indent="-342900"/>
            <a:endParaRPr lang="pt-BR" sz="1900" dirty="0">
              <a:latin typeface="+mj-lt"/>
            </a:endParaRPr>
          </a:p>
          <a:p>
            <a:pPr marL="342900" lvl="5" indent="-342900"/>
            <a:r>
              <a:rPr lang="pt-BR" sz="1900" dirty="0">
                <a:latin typeface="+mj-lt"/>
              </a:rPr>
              <a:t>Nessa mesma via, capacitação de profissionais da Atenção Básica, Média e Alta Complexidade em auriculoterapia/</a:t>
            </a:r>
            <a:r>
              <a:rPr lang="pt-BR" sz="1900" dirty="0" err="1">
                <a:latin typeface="+mj-lt"/>
              </a:rPr>
              <a:t>auriculopuntura</a:t>
            </a:r>
            <a:r>
              <a:rPr lang="pt-BR" sz="1900" dirty="0">
                <a:latin typeface="+mj-lt"/>
              </a:rPr>
              <a:t> no DF, em parceria entre a </a:t>
            </a:r>
            <a:r>
              <a:rPr lang="pt-BR" sz="1900" b="1" dirty="0">
                <a:solidFill>
                  <a:srgbClr val="FF0000"/>
                </a:solidFill>
                <a:latin typeface="+mj-lt"/>
              </a:rPr>
              <a:t>Secretaria Distrital da Saúde </a:t>
            </a:r>
            <a:r>
              <a:rPr lang="pt-BR" sz="1900" dirty="0">
                <a:latin typeface="+mj-lt"/>
              </a:rPr>
              <a:t>do Governo do GDF e apoio da Universidade de Brasília, a </a:t>
            </a:r>
            <a:r>
              <a:rPr lang="pt-BR" sz="1900" b="1" dirty="0">
                <a:solidFill>
                  <a:srgbClr val="FF0000"/>
                </a:solidFill>
                <a:latin typeface="+mj-lt"/>
              </a:rPr>
              <a:t>custo ZERO para o Estado.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662B0C86-FAD2-4B52-AF64-119C1331B6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134" y="329183"/>
            <a:ext cx="2589627" cy="342996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05B46E19-B2E5-4CF2-BA8C-1A09EBE848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6944" y="4079193"/>
            <a:ext cx="2129719" cy="2176272"/>
          </a:xfrm>
          <a:prstGeom prst="rect">
            <a:avLst/>
          </a:prstGeom>
        </p:spPr>
      </p:pic>
      <p:pic>
        <p:nvPicPr>
          <p:cNvPr id="11" name="Imagem 10" descr="C:\Users\Alexander\Downloads\IMG-20180329-WA0041.jpg">
            <a:extLst>
              <a:ext uri="{FF2B5EF4-FFF2-40B4-BE49-F238E27FC236}">
                <a16:creationId xmlns:a16="http://schemas.microsoft.com/office/drawing/2014/main" xmlns="" id="{678585B4-A1A3-6A01-B9E8-24C1D19F79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124456" y="1"/>
            <a:ext cx="1059543" cy="1306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1495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7C98A213-5994-475E-B327-DC6EC27FBA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xmlns="" id="{7C1D54CF-42C8-C4C9-9FF4-E07FB9370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309873"/>
            <a:ext cx="10909640" cy="14261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SUBSÍDIO 1: </a:t>
            </a:r>
            <a:br>
              <a:rPr lang="en-US" dirty="0"/>
            </a:br>
            <a:r>
              <a:rPr lang="en-US" dirty="0"/>
              <a:t>TÉCNICO – FORMAÇÃO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xmlns="" id="{4B030A0D-0DAD-4A99-89BB-419527D6A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6488" y="2144609"/>
            <a:ext cx="2694141" cy="46651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8287" y="1943801"/>
            <a:ext cx="3321036" cy="48659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86" y="2144609"/>
            <a:ext cx="4062244" cy="44035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m 14" descr="C:\Users\Alexander\Downloads\IMG-20180329-WA0041.jpg">
            <a:extLst>
              <a:ext uri="{FF2B5EF4-FFF2-40B4-BE49-F238E27FC236}">
                <a16:creationId xmlns:a16="http://schemas.microsoft.com/office/drawing/2014/main" xmlns="" id="{C838A867-778E-D771-7522-4901781CD0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124456" y="1"/>
            <a:ext cx="1059543" cy="1306286"/>
          </a:xfrm>
          <a:prstGeom prst="rect">
            <a:avLst/>
          </a:prstGeom>
          <a:noFill/>
        </p:spPr>
      </p:pic>
      <p:sp>
        <p:nvSpPr>
          <p:cNvPr id="2" name="Seta: para Baixo 1">
            <a:extLst>
              <a:ext uri="{FF2B5EF4-FFF2-40B4-BE49-F238E27FC236}">
                <a16:creationId xmlns:a16="http://schemas.microsoft.com/office/drawing/2014/main" xmlns="" id="{31398806-CFB0-49D0-8D5A-1A63D3379288}"/>
              </a:ext>
            </a:extLst>
          </p:cNvPr>
          <p:cNvSpPr/>
          <p:nvPr/>
        </p:nvSpPr>
        <p:spPr>
          <a:xfrm rot="3667540">
            <a:off x="2014540" y="531701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2561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71C80E-37EF-4B3E-AA2D-03791DBD6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72742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Prof. Dr. João Eduardo de </a:t>
            </a:r>
            <a:r>
              <a:rPr lang="pt-BR" sz="3200" b="1" dirty="0" err="1">
                <a:solidFill>
                  <a:srgbClr val="FF0000"/>
                </a:solidFill>
              </a:rPr>
              <a:t>Araujo</a:t>
            </a:r>
            <a:r>
              <a:rPr lang="pt-BR" sz="3200" b="1" dirty="0">
                <a:solidFill>
                  <a:srgbClr val="FF0000"/>
                </a:solidFill>
              </a:rPr>
              <a:t> ( Professor Associado e Livre Docente do Departamento de Ciências da Saúde da Faculdade de Medicina de Ribeirão Preto/ USP e Coordenador da Câmara Técnica de Fisioterapia em Acupuntura do CREFITO 3 SP:</a:t>
            </a:r>
            <a:br>
              <a:rPr lang="pt-BR" sz="3200" b="1" dirty="0">
                <a:solidFill>
                  <a:srgbClr val="FF0000"/>
                </a:solidFill>
              </a:rPr>
            </a:br>
            <a:r>
              <a:rPr lang="pt-BR" sz="3200" b="1" dirty="0"/>
              <a:t> Buscas minuciosas nas bibliotecas de dissertações e teses de três renomadas universidades públicas do Estado de São Paulo:  * Universidade de São Paulo(USP), </a:t>
            </a:r>
            <a:br>
              <a:rPr lang="pt-BR" sz="3200" b="1" dirty="0"/>
            </a:br>
            <a:r>
              <a:rPr lang="pt-BR" sz="3200" b="1" dirty="0"/>
              <a:t>* Universidade Estadual de Campinas (UNICAMP)</a:t>
            </a:r>
            <a:br>
              <a:rPr lang="pt-BR" sz="3200" b="1" dirty="0"/>
            </a:br>
            <a:r>
              <a:rPr lang="pt-BR" sz="3200" b="1" dirty="0"/>
              <a:t>* Escola Paulista de Medicinada Universidade Federal de São Paulo (UNIFESP).</a:t>
            </a:r>
          </a:p>
        </p:txBody>
      </p:sp>
    </p:spTree>
    <p:extLst>
      <p:ext uri="{BB962C8B-B14F-4D97-AF65-F5344CB8AC3E}">
        <p14:creationId xmlns:p14="http://schemas.microsoft.com/office/powerpoint/2010/main" val="3767282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A76E91-4DB9-4B7A-9A80-24594B2DF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08831"/>
          </a:xfrm>
          <a:solidFill>
            <a:srgbClr val="FFC000"/>
          </a:solidFill>
          <a:ln>
            <a:solidFill>
              <a:srgbClr val="FFC000"/>
            </a:solidFill>
          </a:ln>
        </p:spPr>
        <p:txBody>
          <a:bodyPr/>
          <a:lstStyle/>
          <a:p>
            <a:r>
              <a:rPr lang="pt-BR" dirty="0"/>
              <a:t>O quê o Prof. Dr. João Eduardo Encontrou em suas pesquisas?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DD3192C7-28BB-4E35-B4CF-18E2742E7E6E}"/>
              </a:ext>
            </a:extLst>
          </p:cNvPr>
          <p:cNvSpPr/>
          <p:nvPr/>
        </p:nvSpPr>
        <p:spPr>
          <a:xfrm>
            <a:off x="1061156" y="2415822"/>
            <a:ext cx="10292644" cy="35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Em nenhuma das bibliotecas consultadas, apenas uma profissão representava o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</a:rPr>
              <a:t>número total de trabalhos.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</a:rPr>
              <a:t>Total de trabalhos encontrados com a palavra acupuntura no título= 121.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</a:rPr>
              <a:t>Profissionais de 16 profissões envolvidos (Arquitetura, Biomedicina, Ciências Sociais, Ciências Biológicas, Educação Física, Enfermagem, Farmácia, Fonoaudiologia, Fisioterapia, Medicina, </a:t>
            </a:r>
            <a:r>
              <a:rPr lang="pt-BR" sz="2400" b="1" dirty="0" err="1">
                <a:solidFill>
                  <a:schemeClr val="tx1"/>
                </a:solidFill>
              </a:rPr>
              <a:t>Naturologia</a:t>
            </a:r>
            <a:r>
              <a:rPr lang="pt-BR" sz="2400" b="1" dirty="0">
                <a:solidFill>
                  <a:schemeClr val="tx1"/>
                </a:solidFill>
              </a:rPr>
              <a:t>, Nutrição, Odontologia, Psicologia, Serviço Social, Veterinária).</a:t>
            </a:r>
          </a:p>
          <a:p>
            <a:pPr algn="ctr"/>
            <a:endParaRPr lang="pt-B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91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3C9FC77-C014-435D-BFB6-D4E6383AE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32475"/>
          </a:xfrm>
        </p:spPr>
        <p:txBody>
          <a:bodyPr>
            <a:normAutofit/>
          </a:bodyPr>
          <a:lstStyle/>
          <a:p>
            <a:r>
              <a:rPr lang="pt-BR" b="1" dirty="0"/>
              <a:t>Podemos observar claramente que a pesquisa em acupuntura no Brasil é</a:t>
            </a:r>
            <a:br>
              <a:rPr lang="pt-BR" b="1" dirty="0"/>
            </a:br>
            <a:r>
              <a:rPr lang="pt-BR" b="1" dirty="0"/>
              <a:t>sustentada por uma ampla gama de profissões. Fica evidente que o crescimento e a continuidade desse campo dificilmente seriam mantidos caso apenas uma profissão</a:t>
            </a:r>
            <a:br>
              <a:rPr lang="pt-BR" b="1" dirty="0"/>
            </a:br>
            <a:r>
              <a:rPr lang="pt-BR" b="1" dirty="0"/>
              <a:t>detivesse o monopólio da prática em nosso país.</a:t>
            </a:r>
          </a:p>
        </p:txBody>
      </p:sp>
    </p:spTree>
    <p:extLst>
      <p:ext uri="{BB962C8B-B14F-4D97-AF65-F5344CB8AC3E}">
        <p14:creationId xmlns:p14="http://schemas.microsoft.com/office/powerpoint/2010/main" val="2403736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B043A3-404B-439F-BF04-8900ECE1C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8919"/>
          </a:xfrm>
        </p:spPr>
        <p:txBody>
          <a:bodyPr>
            <a:noAutofit/>
          </a:bodyPr>
          <a:lstStyle/>
          <a:p>
            <a:r>
              <a:rPr lang="pt-BR" sz="2800" b="1" dirty="0"/>
              <a:t>Atualmente, contabilizamos a presença de 590 trabalhos de pesquisa</a:t>
            </a:r>
            <a:br>
              <a:rPr lang="pt-BR" sz="2800" b="1" dirty="0"/>
            </a:br>
            <a:r>
              <a:rPr lang="pt-BR" sz="2800" b="1" dirty="0"/>
              <a:t>cadastrados na plataforma Brasil, revelando um expressivo volume de estudos em andamento em nosso país. altamente qualificados com graus de mestrado e doutorado.</a:t>
            </a:r>
            <a:br>
              <a:rPr lang="pt-BR" sz="2800" b="1" dirty="0"/>
            </a:br>
            <a:r>
              <a:rPr lang="pt-BR" sz="2800" b="1" dirty="0"/>
              <a:t>É notável que a profissão que mais se destacou na produção de dissertações e teses responda por </a:t>
            </a:r>
            <a:r>
              <a:rPr lang="pt-BR" sz="2800" b="1" dirty="0">
                <a:solidFill>
                  <a:srgbClr val="FF0000"/>
                </a:solidFill>
              </a:rPr>
              <a:t>apenas 28,9%  ( Medicina) </a:t>
            </a:r>
            <a:r>
              <a:rPr lang="pt-BR" sz="2800" b="1" dirty="0"/>
              <a:t>do total de trabalhos. Isso sublinha de forma incontestável que, sem a participação das outras 15 profissões envolvidas, o país perderá uma</a:t>
            </a:r>
            <a:br>
              <a:rPr lang="pt-BR" sz="2800" b="1" dirty="0"/>
            </a:br>
            <a:r>
              <a:rPr lang="pt-BR" sz="2800" b="1" dirty="0"/>
              <a:t>significativa fatia de </a:t>
            </a:r>
            <a:r>
              <a:rPr lang="pt-BR" sz="2800" b="1" dirty="0">
                <a:solidFill>
                  <a:srgbClr val="FF0000"/>
                </a:solidFill>
              </a:rPr>
              <a:t>71,07% da produção científica ainda por vir.</a:t>
            </a:r>
          </a:p>
        </p:txBody>
      </p:sp>
    </p:spTree>
    <p:extLst>
      <p:ext uri="{BB962C8B-B14F-4D97-AF65-F5344CB8AC3E}">
        <p14:creationId xmlns:p14="http://schemas.microsoft.com/office/powerpoint/2010/main" val="2811259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4E1BEB12-92AF-4445-98AD-4C7756E7C9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0522C2C-7B5C-48A7-A969-03941E5D2E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 13">
            <a:extLst>
              <a:ext uri="{FF2B5EF4-FFF2-40B4-BE49-F238E27FC236}">
                <a16:creationId xmlns:a16="http://schemas.microsoft.com/office/drawing/2014/main" xmlns="" id="{9C682A1A-5B2D-4111-BBD6-620165633E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D6EE29F2-D77F-4BD0-A20B-334D316A1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xmlns="" id="{22D09ED2-868F-42C6-866E-F92E0CEF3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0ABAE136-AF10-DF71-CCBE-68295F6E4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SUBSÍDIO 2</a:t>
            </a:r>
            <a:b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TÉCNICO – DIAGNÓSTICO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A39C1FCD-0B98-4F29-27E2-0F605BDF8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Imagem 4" descr="C:\Users\Alexander\Downloads\IMG-20180329-WA0041.jpg">
            <a:extLst>
              <a:ext uri="{FF2B5EF4-FFF2-40B4-BE49-F238E27FC236}">
                <a16:creationId xmlns:a16="http://schemas.microsoft.com/office/drawing/2014/main" xmlns="" id="{48D561CE-83F7-0D0B-EF21-22B35450F6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90196" y="3685508"/>
            <a:ext cx="2267478" cy="27955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9977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BAB27A7F-A0F6-615B-7211-85DA7C0DF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 sz="4100">
                <a:solidFill>
                  <a:srgbClr val="FFFFFF"/>
                </a:solidFill>
              </a:rPr>
              <a:t>SUBSÍDIO 2: </a:t>
            </a:r>
            <a:br>
              <a:rPr lang="pt-BR" sz="4100">
                <a:solidFill>
                  <a:srgbClr val="FFFFFF"/>
                </a:solidFill>
              </a:rPr>
            </a:br>
            <a:r>
              <a:rPr lang="pt-BR" sz="4100">
                <a:solidFill>
                  <a:srgbClr val="FFFFFF"/>
                </a:solidFill>
              </a:rPr>
              <a:t>TÉCNICO – DIAGNÓSTICO</a:t>
            </a: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342900" lvl="1" indent="-342900"/>
            <a:r>
              <a:rPr lang="pt-BR" sz="2800" dirty="0">
                <a:latin typeface="+mj-lt"/>
              </a:rPr>
              <a:t>O diagnóstico em Acupuntura obedece uma sistemática única e individual que remonta 4500 anos (muito anterior à medicina moderna ocidental);</a:t>
            </a:r>
          </a:p>
          <a:p>
            <a:pPr marL="342900" lvl="1" indent="-342900"/>
            <a:endParaRPr lang="pt-BR" sz="2800" dirty="0">
              <a:latin typeface="+mj-lt"/>
            </a:endParaRPr>
          </a:p>
          <a:p>
            <a:pPr marL="342900" lvl="1" indent="-342900"/>
            <a:r>
              <a:rPr lang="pt-BR" sz="2800" dirty="0">
                <a:latin typeface="+mj-lt"/>
              </a:rPr>
              <a:t>;</a:t>
            </a:r>
          </a:p>
        </p:txBody>
      </p:sp>
      <p:pic>
        <p:nvPicPr>
          <p:cNvPr id="9" name="Imagem 8" descr="C:\Users\Alexander\Downloads\IMG-20180329-WA0041.jpg">
            <a:extLst>
              <a:ext uri="{FF2B5EF4-FFF2-40B4-BE49-F238E27FC236}">
                <a16:creationId xmlns:a16="http://schemas.microsoft.com/office/drawing/2014/main" xmlns="" id="{8E9E9593-C39F-D2B0-4B42-8E0639622A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124456" y="1"/>
            <a:ext cx="1059543" cy="1306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1461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F837543A-6020-4505-A233-C9DB4BF740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27B5ABF0-0761-0D0C-E68B-9E18227DF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pt-BR" sz="4100"/>
              <a:t>SUBSÍDIO 2: </a:t>
            </a:r>
            <a:br>
              <a:rPr lang="pt-BR" sz="4100"/>
            </a:br>
            <a:r>
              <a:rPr lang="pt-BR" sz="4100"/>
              <a:t>TÉCNICO – DIAGNÓSTICO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35B16301-FB18-48BA-A6DD-C37CAF6F9A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 fontScale="92500" lnSpcReduction="10000"/>
          </a:bodyPr>
          <a:lstStyle/>
          <a:p>
            <a:pPr marL="0" lvl="1" indent="0" algn="just">
              <a:buNone/>
            </a:pPr>
            <a:r>
              <a:rPr lang="pt-BR" sz="3200" dirty="0">
                <a:latin typeface="+mj-lt"/>
              </a:rPr>
              <a:t>Cada síndrome apresenta distúrbios em padrões diferentes, o que mostra várias possibilidades de síndromes numa mesma doença, confirmando a antiga e tradicional máxima em Acupuntura/MTC: “</a:t>
            </a:r>
            <a:r>
              <a:rPr lang="pt-BR" sz="3200" b="1" i="1" dirty="0" err="1">
                <a:latin typeface="+mj-lt"/>
              </a:rPr>
              <a:t>tong</a:t>
            </a:r>
            <a:r>
              <a:rPr lang="pt-BR" sz="3200" b="1" i="1" dirty="0">
                <a:latin typeface="+mj-lt"/>
              </a:rPr>
              <a:t> </a:t>
            </a:r>
            <a:r>
              <a:rPr lang="pt-BR" sz="3200" b="1" i="1" dirty="0" err="1">
                <a:latin typeface="+mj-lt"/>
              </a:rPr>
              <a:t>bing</a:t>
            </a:r>
            <a:r>
              <a:rPr lang="pt-BR" sz="3200" b="1" i="1" dirty="0">
                <a:latin typeface="+mj-lt"/>
              </a:rPr>
              <a:t> </a:t>
            </a:r>
            <a:r>
              <a:rPr lang="pt-BR" sz="3200" b="1" i="1" dirty="0" err="1">
                <a:latin typeface="+mj-lt"/>
              </a:rPr>
              <a:t>yi</a:t>
            </a:r>
            <a:r>
              <a:rPr lang="pt-BR" sz="3200" b="1" i="1" dirty="0">
                <a:latin typeface="+mj-lt"/>
              </a:rPr>
              <a:t> </a:t>
            </a:r>
            <a:r>
              <a:rPr lang="pt-BR" sz="3200" b="1" i="1" dirty="0" err="1">
                <a:latin typeface="+mj-lt"/>
              </a:rPr>
              <a:t>zhi</a:t>
            </a:r>
            <a:r>
              <a:rPr lang="pt-BR" sz="3200" b="1" i="1" dirty="0">
                <a:latin typeface="+mj-lt"/>
              </a:rPr>
              <a:t>, </a:t>
            </a:r>
            <a:r>
              <a:rPr lang="pt-BR" sz="3200" b="1" i="1" dirty="0" err="1">
                <a:latin typeface="+mj-lt"/>
              </a:rPr>
              <a:t>yi</a:t>
            </a:r>
            <a:r>
              <a:rPr lang="pt-BR" sz="3200" b="1" i="1" dirty="0">
                <a:latin typeface="+mj-lt"/>
              </a:rPr>
              <a:t> </a:t>
            </a:r>
            <a:r>
              <a:rPr lang="pt-BR" sz="3200" b="1" i="1" dirty="0" err="1">
                <a:latin typeface="+mj-lt"/>
              </a:rPr>
              <a:t>bing</a:t>
            </a:r>
            <a:r>
              <a:rPr lang="pt-BR" sz="3200" b="1" i="1" dirty="0">
                <a:latin typeface="+mj-lt"/>
              </a:rPr>
              <a:t> </a:t>
            </a:r>
            <a:r>
              <a:rPr lang="pt-BR" sz="3200" b="1" i="1" dirty="0" err="1">
                <a:latin typeface="+mj-lt"/>
              </a:rPr>
              <a:t>tong</a:t>
            </a:r>
            <a:r>
              <a:rPr lang="pt-BR" sz="3200" b="1" i="1" dirty="0">
                <a:latin typeface="+mj-lt"/>
              </a:rPr>
              <a:t> </a:t>
            </a:r>
            <a:r>
              <a:rPr lang="pt-BR" sz="3200" b="1" i="1" dirty="0" err="1">
                <a:latin typeface="+mj-lt"/>
              </a:rPr>
              <a:t>zhi</a:t>
            </a:r>
            <a:r>
              <a:rPr lang="pt-BR" sz="3200" dirty="0">
                <a:latin typeface="+mj-lt"/>
              </a:rPr>
              <a:t>”, ou seja, </a:t>
            </a:r>
            <a:r>
              <a:rPr lang="pt-BR" sz="3200" b="1" dirty="0">
                <a:solidFill>
                  <a:srgbClr val="FF0000"/>
                </a:solidFill>
                <a:latin typeface="+mj-lt"/>
              </a:rPr>
              <a:t>diferentes tratamentos para mesma doença; mesmo tratamento para diferentes doenças. 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C3C0D90E-074A-4F52-9B11-B52BEF4BCB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Block Arc 27">
            <a:extLst>
              <a:ext uri="{FF2B5EF4-FFF2-40B4-BE49-F238E27FC236}">
                <a16:creationId xmlns:a16="http://schemas.microsoft.com/office/drawing/2014/main" xmlns="" id="{CABBD4C1-E6F8-46F6-8152-A8A97490B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83BA5EF5-1FE9-4BF9-83BB-269BCDDF61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4B3BCACB-5880-460B-9606-8C433A9AF9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88853921-7BC9-4BDE-ACAB-133C683C8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xmlns="" id="{09192968-3AE7-4470-A61C-97294BB927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3AB72E55-43E4-4356-BFE8-E2102CB0B5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 descr="C:\Users\Alexander\Downloads\IMG-20180329-WA0041.jpg">
            <a:extLst>
              <a:ext uri="{FF2B5EF4-FFF2-40B4-BE49-F238E27FC236}">
                <a16:creationId xmlns:a16="http://schemas.microsoft.com/office/drawing/2014/main" xmlns="" id="{5F9D6538-3331-49BC-3A0E-31AD6BFBD7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132457" y="4333183"/>
            <a:ext cx="1059543" cy="1306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1929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xmlns="" id="{CA4BD6EE-7B51-447C-AAB3-028B7A3E5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7229" y="904441"/>
            <a:ext cx="6399789" cy="2381974"/>
          </a:xfrm>
        </p:spPr>
        <p:txBody>
          <a:bodyPr>
            <a:normAutofit/>
          </a:bodyPr>
          <a:lstStyle/>
          <a:p>
            <a:pPr algn="l"/>
            <a:r>
              <a:rPr lang="pt-BR" sz="3100" dirty="0">
                <a:latin typeface="Times New Roman"/>
                <a:cs typeface="Times New Roman"/>
              </a:rPr>
              <a:t>1) Técnico </a:t>
            </a:r>
            <a:r>
              <a:rPr lang="pt-BR" sz="3100" b="1" dirty="0">
                <a:latin typeface="Times New Roman"/>
                <a:cs typeface="Times New Roman"/>
              </a:rPr>
              <a:t>Formação</a:t>
            </a:r>
            <a:r>
              <a:rPr lang="pt-BR" sz="3100" dirty="0">
                <a:latin typeface="Times New Roman"/>
                <a:cs typeface="Times New Roman"/>
              </a:rPr>
              <a:t/>
            </a:r>
            <a:br>
              <a:rPr lang="pt-BR" sz="3100" dirty="0">
                <a:latin typeface="Times New Roman"/>
                <a:cs typeface="Times New Roman"/>
              </a:rPr>
            </a:br>
            <a:r>
              <a:rPr lang="pt-BR" sz="3100" dirty="0">
                <a:latin typeface="Times New Roman"/>
                <a:cs typeface="Times New Roman"/>
              </a:rPr>
              <a:t/>
            </a:r>
            <a:br>
              <a:rPr lang="pt-BR" sz="3100" dirty="0">
                <a:latin typeface="Times New Roman"/>
                <a:cs typeface="Times New Roman"/>
              </a:rPr>
            </a:br>
            <a:r>
              <a:rPr lang="pt-BR" sz="3100" dirty="0">
                <a:latin typeface="Times New Roman"/>
                <a:cs typeface="Times New Roman"/>
              </a:rPr>
              <a:t>2) Técnico </a:t>
            </a:r>
            <a:r>
              <a:rPr lang="pt-BR" sz="3100" b="1" dirty="0">
                <a:latin typeface="Times New Roman"/>
                <a:cs typeface="Times New Roman"/>
              </a:rPr>
              <a:t>Diagnóstico</a:t>
            </a:r>
            <a:r>
              <a:rPr lang="pt-BR" sz="3100" dirty="0">
                <a:latin typeface="Times New Roman"/>
                <a:cs typeface="Times New Roman"/>
              </a:rPr>
              <a:t/>
            </a:r>
            <a:br>
              <a:rPr lang="pt-BR" sz="3100" dirty="0">
                <a:latin typeface="Times New Roman"/>
                <a:cs typeface="Times New Roman"/>
              </a:rPr>
            </a:br>
            <a:r>
              <a:rPr lang="pt-BR" sz="3100" dirty="0">
                <a:latin typeface="Times New Roman"/>
                <a:cs typeface="Times New Roman"/>
              </a:rPr>
              <a:t/>
            </a:r>
            <a:br>
              <a:rPr lang="pt-BR" sz="3100" dirty="0">
                <a:latin typeface="Times New Roman"/>
                <a:cs typeface="Times New Roman"/>
              </a:rPr>
            </a:br>
            <a:r>
              <a:rPr lang="pt-BR" sz="3100" dirty="0">
                <a:latin typeface="Times New Roman"/>
                <a:cs typeface="Times New Roman"/>
              </a:rPr>
              <a:t>3) Proteção </a:t>
            </a:r>
            <a:r>
              <a:rPr lang="pt-BR" sz="3100" b="1" dirty="0">
                <a:latin typeface="Times New Roman"/>
                <a:cs typeface="Times New Roman"/>
              </a:rPr>
              <a:t>Social </a:t>
            </a:r>
            <a:endParaRPr lang="pt-BR" b="1" dirty="0">
              <a:latin typeface="Times New Roman"/>
              <a:cs typeface="Times New Roman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7230" y="4707924"/>
            <a:ext cx="5032744" cy="1401937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l"/>
            <a:r>
              <a:rPr lang="pt-BR" dirty="0"/>
              <a:t>Dr. Jean Luís de Souza (SBA)</a:t>
            </a:r>
            <a:endParaRPr lang="pt-BR" dirty="0">
              <a:ea typeface="Calibri"/>
              <a:cs typeface="Calibri"/>
            </a:endParaRPr>
          </a:p>
          <a:p>
            <a:pPr algn="l"/>
            <a:r>
              <a:rPr lang="pt-BR" dirty="0"/>
              <a:t>Dr. Alexander da Silveira Assunção (CNAA)</a:t>
            </a:r>
          </a:p>
          <a:p>
            <a:pPr algn="l"/>
            <a:r>
              <a:rPr lang="pt-BR" dirty="0"/>
              <a:t>Dr. Afonso Henriques Soares (FENAB)</a:t>
            </a:r>
            <a:endParaRPr lang="pt-BR" dirty="0">
              <a:ea typeface="Calibri"/>
              <a:cs typeface="Calibri"/>
            </a:endParaRPr>
          </a:p>
        </p:txBody>
      </p:sp>
      <p:pic>
        <p:nvPicPr>
          <p:cNvPr id="6" name="Imagem 5" descr="C:\Users\Alex\Documents\ALEXANDER\CRAEMG\LOGO FENAB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694697" y="3984898"/>
            <a:ext cx="1898154" cy="1882693"/>
          </a:xfrm>
          <a:prstGeom prst="rect">
            <a:avLst/>
          </a:prstGeom>
          <a:noFill/>
        </p:spPr>
      </p:pic>
      <p:sp>
        <p:nvSpPr>
          <p:cNvPr id="22" name="sketch line">
            <a:extLst>
              <a:ext uri="{FF2B5EF4-FFF2-40B4-BE49-F238E27FC236}">
                <a16:creationId xmlns:a16="http://schemas.microsoft.com/office/drawing/2014/main" xmlns="" id="{6B5FF7CD-712E-4187-BFF5-B192FFB33A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200" y="4005089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 descr="Logotipo&#10;&#10;Descrição gerada automaticament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018" y="3905525"/>
            <a:ext cx="1898154" cy="2299007"/>
          </a:xfrm>
          <a:prstGeom prst="rect">
            <a:avLst/>
          </a:prstGeom>
        </p:spPr>
      </p:pic>
      <p:pic>
        <p:nvPicPr>
          <p:cNvPr id="4" name="Imagem 3" descr="C:\Users\Alexander\Downloads\IMG-20180329-WA0041.jpg">
            <a:extLst>
              <a:ext uri="{FF2B5EF4-FFF2-40B4-BE49-F238E27FC236}">
                <a16:creationId xmlns:a16="http://schemas.microsoft.com/office/drawing/2014/main" xmlns="" id="{A18A4616-2DD5-B6F5-0518-668E82DD77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01000" y="488510"/>
            <a:ext cx="2385063" cy="29404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2131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4C4BBDDF-7F25-F312-1EF3-C2585C515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/>
              <a:t>SUBSÍDIO 2: </a:t>
            </a:r>
            <a:br>
              <a:rPr lang="pt-BR" dirty="0"/>
            </a:br>
            <a:r>
              <a:rPr lang="pt-BR" dirty="0"/>
              <a:t>TÉCNICO – DIAGNÓSTICO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1" indent="-342900"/>
            <a:r>
              <a:rPr lang="pt-BR" dirty="0">
                <a:latin typeface="+mj-lt"/>
              </a:rPr>
              <a:t>A conduta terapêutica adotada nos procedimentos para avaliação</a:t>
            </a:r>
            <a:r>
              <a:rPr lang="pt-BR" dirty="0">
                <a:solidFill>
                  <a:srgbClr val="FF0000"/>
                </a:solidFill>
                <a:latin typeface="+mj-lt"/>
              </a:rPr>
              <a:t>, </a:t>
            </a:r>
            <a:r>
              <a:rPr lang="pt-BR" b="1" u="sng" dirty="0">
                <a:solidFill>
                  <a:srgbClr val="FF0000"/>
                </a:solidFill>
                <a:latin typeface="+mj-lt"/>
              </a:rPr>
              <a:t>diagnóstico energético</a:t>
            </a:r>
            <a:r>
              <a:rPr lang="pt-BR" dirty="0">
                <a:latin typeface="+mj-lt"/>
              </a:rPr>
              <a:t> e tratamentos são totalmente embasados e dependentes do entendimento, conhecimento e da aplicação </a:t>
            </a:r>
            <a:r>
              <a:rPr lang="pt-BR" b="1" u="sng" dirty="0">
                <a:latin typeface="+mj-lt"/>
              </a:rPr>
              <a:t>dessas literaturas</a:t>
            </a:r>
            <a:r>
              <a:rPr lang="pt-BR" dirty="0">
                <a:latin typeface="+mj-lt"/>
              </a:rPr>
              <a:t> e, </a:t>
            </a:r>
            <a:r>
              <a:rPr lang="pt-BR" b="1" dirty="0">
                <a:latin typeface="+mj-lt"/>
              </a:rPr>
              <a:t>sem isso, é impossível atuar com Acupuntura/MTC</a:t>
            </a:r>
            <a:r>
              <a:rPr lang="pt-BR" dirty="0">
                <a:latin typeface="+mj-lt"/>
              </a:rPr>
              <a:t>.</a:t>
            </a:r>
          </a:p>
          <a:p>
            <a:pPr marL="342900" lvl="1" indent="-342900"/>
            <a:endParaRPr lang="pt-BR" dirty="0">
              <a:latin typeface="+mj-lt"/>
            </a:endParaRPr>
          </a:p>
          <a:p>
            <a:pPr marL="342900" lvl="1" indent="-342900"/>
            <a:r>
              <a:rPr lang="pt-BR" dirty="0">
                <a:latin typeface="+mj-lt"/>
              </a:rPr>
              <a:t>A partir dessa racionalidade única, todo esse conhecimento milenar pode ser utilizado no Brasil, para dois motivos principais: </a:t>
            </a:r>
            <a:r>
              <a:rPr lang="pt-BR" b="1" dirty="0">
                <a:solidFill>
                  <a:srgbClr val="FF0000"/>
                </a:solidFill>
                <a:latin typeface="+mj-lt"/>
              </a:rPr>
              <a:t>mitigar o sofrimento humano e desafogar o sistema de saúde. </a:t>
            </a:r>
          </a:p>
        </p:txBody>
      </p:sp>
      <p:pic>
        <p:nvPicPr>
          <p:cNvPr id="9" name="Imagem 8" descr="C:\Users\Alexander\Downloads\IMG-20180329-WA0041.jpg">
            <a:extLst>
              <a:ext uri="{FF2B5EF4-FFF2-40B4-BE49-F238E27FC236}">
                <a16:creationId xmlns:a16="http://schemas.microsoft.com/office/drawing/2014/main" xmlns="" id="{3987B8CC-9DB6-D589-3B20-9338E8033E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132457" y="5504916"/>
            <a:ext cx="1059543" cy="1306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9414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8B9FBA53-2E7D-987B-D591-2D38231FC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 sz="4100">
                <a:solidFill>
                  <a:srgbClr val="FFFFFF"/>
                </a:solidFill>
              </a:rPr>
              <a:t>SUBSÍDIO 2: </a:t>
            </a:r>
            <a:br>
              <a:rPr lang="pt-BR" sz="4100">
                <a:solidFill>
                  <a:srgbClr val="FFFFFF"/>
                </a:solidFill>
              </a:rPr>
            </a:br>
            <a:r>
              <a:rPr lang="pt-BR" sz="4100">
                <a:solidFill>
                  <a:srgbClr val="FFFFFF"/>
                </a:solidFill>
              </a:rPr>
              <a:t>TÉCNICO – DIAGNÓSTICO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47308" y="591344"/>
            <a:ext cx="6801263" cy="5585619"/>
          </a:xfrm>
        </p:spPr>
        <p:txBody>
          <a:bodyPr anchor="ctr">
            <a:normAutofit/>
          </a:bodyPr>
          <a:lstStyle/>
          <a:p>
            <a:r>
              <a:rPr lang="pt-BR" dirty="0">
                <a:latin typeface="+mj-lt"/>
              </a:rPr>
              <a:t>A Acupuntura/MTC é um </a:t>
            </a:r>
            <a:r>
              <a:rPr lang="pt-BR" b="1" dirty="0">
                <a:solidFill>
                  <a:srgbClr val="FF0000"/>
                </a:solidFill>
                <a:latin typeface="+mj-lt"/>
              </a:rPr>
              <a:t>sistema holístico de diagnóstico e tratamento, completo</a:t>
            </a:r>
            <a:r>
              <a:rPr lang="pt-BR" dirty="0">
                <a:latin typeface="+mj-lt"/>
              </a:rPr>
              <a:t>, desenvolvido ao longo de milhares de anos de experiência e firmado sob princípios filosóficos, humanistas e naturalistas. Para  a Acupuntura  o homem é um </a:t>
            </a:r>
            <a:r>
              <a:rPr lang="pt-BR" b="1" dirty="0">
                <a:solidFill>
                  <a:srgbClr val="FF0000"/>
                </a:solidFill>
                <a:latin typeface="+mj-lt"/>
              </a:rPr>
              <a:t>“sistema aberto, que efetua com o ambiente trocas de matéria-energia e informação”</a:t>
            </a:r>
            <a:r>
              <a:rPr lang="pt-BR" dirty="0">
                <a:latin typeface="+mj-lt"/>
              </a:rPr>
              <a:t>, capaz de se autorregular de acordo com as percepções das variações externas, utilizando um sistema de integração e de ajuste para manter </a:t>
            </a:r>
            <a:r>
              <a:rPr lang="pt-BR" b="1" dirty="0">
                <a:latin typeface="+mj-lt"/>
              </a:rPr>
              <a:t>a Homeostase </a:t>
            </a:r>
            <a:r>
              <a:rPr lang="pt-BR" b="1" dirty="0">
                <a:solidFill>
                  <a:srgbClr val="FF0000"/>
                </a:solidFill>
                <a:latin typeface="+mj-lt"/>
              </a:rPr>
              <a:t>(Equilíbrio do Yin e do Yang)</a:t>
            </a:r>
          </a:p>
        </p:txBody>
      </p:sp>
      <p:pic>
        <p:nvPicPr>
          <p:cNvPr id="9" name="Imagem 8" descr="C:\Users\Alexander\Downloads\IMG-20180329-WA0041.jpg">
            <a:extLst>
              <a:ext uri="{FF2B5EF4-FFF2-40B4-BE49-F238E27FC236}">
                <a16:creationId xmlns:a16="http://schemas.microsoft.com/office/drawing/2014/main" xmlns="" id="{609A2BCD-30A5-FDBE-B83B-6D01D89DBF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132457" y="27894"/>
            <a:ext cx="1059543" cy="1306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10221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1F691266-8B81-4936-9103-A68752582C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CDD51294-F21B-44AD-9040-5B2114948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5400000">
            <a:off x="3360280" y="-2698663"/>
            <a:ext cx="5486400" cy="12177040"/>
          </a:xfrm>
          <a:prstGeom prst="rect">
            <a:avLst/>
          </a:prstGeom>
        </p:spPr>
      </p:pic>
      <p:sp>
        <p:nvSpPr>
          <p:cNvPr id="12" name="Título 11">
            <a:extLst>
              <a:ext uri="{FF2B5EF4-FFF2-40B4-BE49-F238E27FC236}">
                <a16:creationId xmlns:a16="http://schemas.microsoft.com/office/drawing/2014/main" xmlns="" id="{6EEF7303-59E9-F963-A2EF-5D9A298E8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1" y="685797"/>
            <a:ext cx="4632960" cy="2263779"/>
          </a:xfrm>
        </p:spPr>
        <p:txBody>
          <a:bodyPr anchor="t">
            <a:normAutofit/>
          </a:bodyPr>
          <a:lstStyle/>
          <a:p>
            <a:r>
              <a:rPr lang="pt-BR" sz="5000"/>
              <a:t>SUBSÍDIO 2: </a:t>
            </a:r>
            <a:br>
              <a:rPr lang="pt-BR" sz="5000"/>
            </a:br>
            <a:r>
              <a:rPr lang="pt-BR" sz="5000"/>
              <a:t>TÉCNICO – DIAGNÓSTICO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5F178A7-88BD-49D7-8A7B-D963C38697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9764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2862" y="2988716"/>
            <a:ext cx="4991613" cy="3600770"/>
          </a:xfrm>
        </p:spPr>
        <p:txBody>
          <a:bodyPr>
            <a:normAutofit fontScale="92500" lnSpcReduction="10000"/>
          </a:bodyPr>
          <a:lstStyle/>
          <a:p>
            <a:pPr marL="0" lvl="1" indent="0">
              <a:buNone/>
            </a:pPr>
            <a:r>
              <a:rPr lang="pt-BR" sz="2800" dirty="0">
                <a:latin typeface="+mj-lt"/>
              </a:rPr>
              <a:t>Outra característica do diagnóstico da Acupuntura/MTC é a observação da </a:t>
            </a:r>
            <a:r>
              <a:rPr lang="pt-BR" sz="2800" dirty="0">
                <a:solidFill>
                  <a:srgbClr val="FF0000"/>
                </a:solidFill>
                <a:latin typeface="+mj-lt"/>
              </a:rPr>
              <a:t>língua</a:t>
            </a:r>
            <a:r>
              <a:rPr lang="pt-BR" sz="2800" dirty="0">
                <a:latin typeface="+mj-lt"/>
              </a:rPr>
              <a:t> (corpo, cor e forma do corpo, saburra, cor da saburra, umidade e movimento), face, orelhas e a palpação do pulso para identificação das </a:t>
            </a:r>
            <a:r>
              <a:rPr lang="pt-BR" sz="2800" b="1" dirty="0">
                <a:solidFill>
                  <a:srgbClr val="FF0000"/>
                </a:solidFill>
                <a:latin typeface="+mj-lt"/>
              </a:rPr>
              <a:t>vinte e oito possibilidades (de pulso</a:t>
            </a:r>
            <a:r>
              <a:rPr lang="pt-BR" sz="2800" dirty="0">
                <a:latin typeface="+mj-lt"/>
              </a:rPr>
              <a:t>) que ajudam a entender o interior do indivíduo e suas manifestações externas. </a:t>
            </a:r>
          </a:p>
        </p:txBody>
      </p:sp>
      <p:pic>
        <p:nvPicPr>
          <p:cNvPr id="8" name="object 8">
            <a:extLst>
              <a:ext uri="{FF2B5EF4-FFF2-40B4-BE49-F238E27FC236}">
                <a16:creationId xmlns:a16="http://schemas.microsoft.com/office/drawing/2014/main" xmlns="" id="{58DF7B68-87D6-4093-AE99-923C95E34112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9522" y="685798"/>
            <a:ext cx="2150827" cy="270405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003936C9-9609-4C56-A496-15F8ADDD81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8061" y="685798"/>
            <a:ext cx="2230848" cy="270405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F5BF0086-F674-46BD-84E9-4132AB85F1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2494" y="3716949"/>
            <a:ext cx="2707856" cy="213820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42EB9253-3250-4243-A503-4C9F9788228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1053" y="3679213"/>
            <a:ext cx="2707856" cy="221367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EAEBEC8-3A00-4361-960D-F3FF6AC7D6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m 12" descr="C:\Users\Alexander\Downloads\IMG-20180329-WA0041.jpg">
            <a:extLst>
              <a:ext uri="{FF2B5EF4-FFF2-40B4-BE49-F238E27FC236}">
                <a16:creationId xmlns:a16="http://schemas.microsoft.com/office/drawing/2014/main" xmlns="" id="{A9CE601C-8941-2C86-78A0-BD2C9277D7A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911" y="5571286"/>
            <a:ext cx="1059543" cy="1306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08310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004A8AE1-9605-41DC-920F-A4B8E8F239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xmlns="" id="{5B7778FC-632E-4DCA-A7CB-0D7731CCF9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790889" flipH="1">
            <a:off x="715850" y="795372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61360"/>
            <a:ext cx="5804647" cy="4619938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pt-BR" sz="3200" dirty="0">
                <a:latin typeface="+mj-lt"/>
              </a:rPr>
              <a:t>Saúde não se definia ou se define como a mera ausência de doenças, mas pelo equilíbrio dinâmico do ser humano como um todo </a:t>
            </a:r>
            <a:r>
              <a:rPr lang="pt-BR" sz="3200" b="1" dirty="0">
                <a:solidFill>
                  <a:srgbClr val="FF0000"/>
                </a:solidFill>
                <a:latin typeface="+mj-lt"/>
              </a:rPr>
              <a:t>(físico, mental, espiritual) </a:t>
            </a:r>
            <a:r>
              <a:rPr lang="pt-BR" sz="3200" dirty="0">
                <a:latin typeface="+mj-lt"/>
              </a:rPr>
              <a:t>e diretamente relacionado com a natureza.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10BB131-AC8E-4A8E-A5D1-36260F720C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92396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FA23A907-97FB-4A8F-880A-DD77401C42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517460" y="4737713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5C134981-2F1E-3496-CA24-5AA5C5D59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281" y="1396686"/>
            <a:ext cx="3240506" cy="4064628"/>
          </a:xfrm>
        </p:spPr>
        <p:txBody>
          <a:bodyPr>
            <a:normAutofit/>
          </a:bodyPr>
          <a:lstStyle/>
          <a:p>
            <a:r>
              <a:rPr lang="pt-BR" sz="4100">
                <a:solidFill>
                  <a:srgbClr val="FFFFFF"/>
                </a:solidFill>
              </a:rPr>
              <a:t>SUBSÍDIO 2: </a:t>
            </a:r>
            <a:br>
              <a:rPr lang="pt-BR" sz="4100">
                <a:solidFill>
                  <a:srgbClr val="FFFFFF"/>
                </a:solidFill>
              </a:rPr>
            </a:br>
            <a:r>
              <a:rPr lang="pt-BR" sz="4100">
                <a:solidFill>
                  <a:srgbClr val="FFFFFF"/>
                </a:solidFill>
              </a:rPr>
              <a:t>TÉCNICO – DIAGNÓSTICO</a:t>
            </a:r>
          </a:p>
        </p:txBody>
      </p:sp>
      <p:pic>
        <p:nvPicPr>
          <p:cNvPr id="9" name="Imagem 8" descr="C:\Users\Alexander\Downloads\IMG-20180329-WA0041.jpg">
            <a:extLst>
              <a:ext uri="{FF2B5EF4-FFF2-40B4-BE49-F238E27FC236}">
                <a16:creationId xmlns:a16="http://schemas.microsoft.com/office/drawing/2014/main" xmlns="" id="{C66C2CBC-AB62-316A-0579-E648268DA6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124456" y="1"/>
            <a:ext cx="1059543" cy="1306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86967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791198DF-1B0B-76B4-26F6-1A1D1D6E6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 sz="4100">
                <a:solidFill>
                  <a:srgbClr val="FFFFFF"/>
                </a:solidFill>
              </a:rPr>
              <a:t>SUBSÍDIO 2: </a:t>
            </a:r>
            <a:br>
              <a:rPr lang="pt-BR" sz="4100">
                <a:solidFill>
                  <a:srgbClr val="FFFFFF"/>
                </a:solidFill>
              </a:rPr>
            </a:br>
            <a:r>
              <a:rPr lang="pt-BR" sz="4100">
                <a:solidFill>
                  <a:srgbClr val="FFFFFF"/>
                </a:solidFill>
              </a:rPr>
              <a:t>TÉCNICO – DIAGNÓSTICO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571500" lvl="1" indent="-571500"/>
            <a:r>
              <a:rPr lang="pt-BR" sz="2800" dirty="0">
                <a:latin typeface="+mj-lt"/>
              </a:rPr>
              <a:t>A Acupuntura/MTC e suas técnicas são práticas singulares que são partes inseparáveis da cultura chinesa. Possui </a:t>
            </a:r>
            <a:r>
              <a:rPr lang="pt-BR" sz="2800" b="1" dirty="0">
                <a:solidFill>
                  <a:srgbClr val="FF0000"/>
                </a:solidFill>
                <a:latin typeface="+mj-lt"/>
              </a:rPr>
              <a:t>diagnóstico próprio, taxonomia própria, semiologia e propedêutica específica, não se confundindo com diagnóstico de outras ciências modernas, </a:t>
            </a:r>
            <a:r>
              <a:rPr lang="pt-BR" sz="2800" dirty="0">
                <a:latin typeface="+mj-lt"/>
              </a:rPr>
              <a:t>portanto uma ciência independente de qualquer outra.</a:t>
            </a:r>
          </a:p>
          <a:p>
            <a:pPr marL="457200" lvl="1" indent="0">
              <a:buNone/>
            </a:pPr>
            <a:endParaRPr lang="pt-BR" sz="2800" dirty="0">
              <a:latin typeface="+mj-lt"/>
            </a:endParaRPr>
          </a:p>
        </p:txBody>
      </p:sp>
      <p:pic>
        <p:nvPicPr>
          <p:cNvPr id="9" name="Imagem 8" descr="C:\Users\Alexander\Downloads\IMG-20180329-WA0041.jpg">
            <a:extLst>
              <a:ext uri="{FF2B5EF4-FFF2-40B4-BE49-F238E27FC236}">
                <a16:creationId xmlns:a16="http://schemas.microsoft.com/office/drawing/2014/main" xmlns="" id="{CE275B37-1D32-2BD3-C4CB-1D05FF89C0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124456" y="1"/>
            <a:ext cx="1059543" cy="1306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75511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D278ADA9-6383-4BDD-80D2-8899A40268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84B7147-B0F6-40ED-B5A2-FF72BC8198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36D2DE0-0628-4A9A-A59D-7BA8B5EB3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48E405C9-94BE-41DA-928C-DEC9A8550E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9AC4319C-7AB7-F4A8-C4B8-9D2EC8BAB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2157543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SUBSÍDIO 3</a:t>
            </a:r>
            <a:b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PROTEÇÃO SOCIAL</a:t>
            </a:r>
            <a:b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xmlns="" id="{D2091A72-D5BB-42AC-8FD3-F7747D9086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6ED12BFC-A737-46AF-8411-481112D54B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C:\Users\Alexander\Downloads\IMG-20180329-WA0041.jpg">
            <a:extLst>
              <a:ext uri="{FF2B5EF4-FFF2-40B4-BE49-F238E27FC236}">
                <a16:creationId xmlns:a16="http://schemas.microsoft.com/office/drawing/2014/main" xmlns="" id="{24940B74-08EC-386C-0E7B-C7F01AE7DB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16285" y="4033257"/>
            <a:ext cx="1993336" cy="2457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67145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C2554CA6-288E-4202-BC52-2E5A8F0C0A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10BB131-AC8E-4A8E-A5D1-36260F720C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108FE905-C133-19E9-EC34-F4563E42C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pt-BR" sz="4100" dirty="0">
                <a:solidFill>
                  <a:srgbClr val="FFFFFF"/>
                </a:solidFill>
              </a:rPr>
              <a:t>SUBSÍDIO 3:</a:t>
            </a:r>
            <a:br>
              <a:rPr lang="pt-BR" sz="4100" dirty="0">
                <a:solidFill>
                  <a:srgbClr val="FFFFFF"/>
                </a:solidFill>
              </a:rPr>
            </a:br>
            <a:r>
              <a:rPr lang="pt-BR" sz="4100" dirty="0">
                <a:solidFill>
                  <a:srgbClr val="FFFFFF"/>
                </a:solidFill>
              </a:rPr>
              <a:t>PROTEÇÃO SOCIAL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xmlns="" id="{5B7778FC-632E-4DCA-A7CB-0D7731CCF9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FA23A907-97FB-4A8F-880A-DD77401C42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70153" y="1526034"/>
            <a:ext cx="6038076" cy="5048938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pt-BR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RESOLUÇÃO CGSIM Nº 62, DE 20 DE NOVEMBRO DE 2020</a:t>
            </a:r>
          </a:p>
          <a:p>
            <a:pPr marL="914400" lvl="2" indent="0">
              <a:buNone/>
            </a:pPr>
            <a:r>
              <a:rPr lang="pt-BR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CAPÍTULO III - DOS PROCEDIMENTOS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pt-BR" sz="1800" dirty="0">
              <a:latin typeface="+mj-lt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2400" b="1" dirty="0">
                <a:latin typeface="+mj-lt"/>
              </a:rPr>
              <a:t>Resolução baixou o riso de Moderado para leve </a:t>
            </a:r>
          </a:p>
          <a:p>
            <a:pPr marL="914400" lvl="2" indent="0">
              <a:buNone/>
            </a:pPr>
            <a:r>
              <a:rPr lang="pt-BR" sz="1800" dirty="0">
                <a:latin typeface="+mj-lt"/>
                <a:cs typeface="Arial" panose="020B0604020202020204" pitchFamily="34" charset="0"/>
              </a:rPr>
              <a:t>A Acupuntura/MTC passou a ser enquadrada em atividades econômicas de nível de risco I, ou seja, de médio para baixo risco, para fins de segurança sanitária. Fonte: Diário Oficial da União, site </a:t>
            </a:r>
            <a:r>
              <a:rPr lang="pt-BR" sz="1800" u="sng" dirty="0">
                <a:latin typeface="+mj-lt"/>
                <a:cs typeface="Arial" panose="020B0604020202020204" pitchFamily="34" charset="0"/>
                <a:hlinkClick r:id="rId2"/>
              </a:rPr>
              <a:t>https://www.in.gov.br/</a:t>
            </a:r>
            <a:r>
              <a:rPr lang="pt-BR" sz="1800" u="sng" dirty="0" err="1">
                <a:latin typeface="+mj-lt"/>
                <a:cs typeface="Arial" panose="020B0604020202020204" pitchFamily="34" charset="0"/>
                <a:hlinkClick r:id="rId2"/>
              </a:rPr>
              <a:t>en</a:t>
            </a:r>
            <a:r>
              <a:rPr lang="pt-BR" sz="1800" u="sng" dirty="0">
                <a:latin typeface="+mj-lt"/>
                <a:cs typeface="Arial" panose="020B0604020202020204" pitchFamily="34" charset="0"/>
                <a:hlinkClick r:id="rId2"/>
              </a:rPr>
              <a:t>/web/dou/-/resolucao-cgsim-n-62-de-20-de-novembro-de-2020-289584141?_ga=2.43057957.1823130996.1606310844-1145976479.1606310844</a:t>
            </a:r>
            <a:r>
              <a:rPr lang="pt-BR" sz="1800" dirty="0">
                <a:latin typeface="+mj-lt"/>
                <a:cs typeface="Arial" panose="020B0604020202020204" pitchFamily="34" charset="0"/>
              </a:rPr>
              <a:t>, inserção em 20 de fevereiro de 2022.</a:t>
            </a:r>
          </a:p>
          <a:p>
            <a:pPr marL="914400" lvl="2" indent="0">
              <a:buNone/>
            </a:pPr>
            <a:endParaRPr lang="pt-BR" sz="1800" dirty="0">
              <a:latin typeface="+mj-lt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pt-BR" sz="1800" b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Imagem 8" descr="C:\Users\Alexander\Downloads\IMG-20180329-WA0041.jpg">
            <a:extLst>
              <a:ext uri="{FF2B5EF4-FFF2-40B4-BE49-F238E27FC236}">
                <a16:creationId xmlns:a16="http://schemas.microsoft.com/office/drawing/2014/main" xmlns="" id="{1F6E9350-6FA0-7186-6CD7-AD9EB22B58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059543" cy="1306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89704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D0EAAF9E-3B43-0126-6D31-AC4CFAC36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4200"/>
              <a:t>SUBSÍDIO 3:</a:t>
            </a:r>
            <a:br>
              <a:rPr lang="pt-BR" sz="4200"/>
            </a:br>
            <a:r>
              <a:rPr lang="pt-BR" sz="4200"/>
              <a:t>PROTEÇÃO SOCIAL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 lnSpcReduction="20000"/>
          </a:bodyPr>
          <a:lstStyle/>
          <a:p>
            <a:pPr marL="571500" lvl="8" indent="-571500"/>
            <a:r>
              <a:rPr lang="pt-BR" sz="32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Procedimento errôneo em termos técnicos, realizado por médico leigo em Acupuntura Clássica, na cidade de Ouro Preto – MG. </a:t>
            </a:r>
          </a:p>
          <a:p>
            <a:pPr marL="571500" lvl="8" indent="-571500"/>
            <a:r>
              <a:rPr lang="pt-BR" sz="32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( Risco existe quando não se em conhecimento).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pt-BR" sz="3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10" name="Imagem 9" descr="C:\Users\Alexander\Downloads\IMG-20180329-WA0041.jpg">
            <a:extLst>
              <a:ext uri="{FF2B5EF4-FFF2-40B4-BE49-F238E27FC236}">
                <a16:creationId xmlns:a16="http://schemas.microsoft.com/office/drawing/2014/main" xmlns="" id="{E6814B31-16C5-EE19-91E7-D54A605D8C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8783" y="5477970"/>
            <a:ext cx="1059543" cy="1306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21093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C320596E-983F-687C-74FE-CDA2ADA9BDD9}"/>
              </a:ext>
            </a:extLst>
          </p:cNvPr>
          <p:cNvCxnSpPr>
            <a:cxnSpLocks/>
          </p:cNvCxnSpPr>
          <p:nvPr/>
        </p:nvCxnSpPr>
        <p:spPr>
          <a:xfrm>
            <a:off x="179656" y="604918"/>
            <a:ext cx="11666936" cy="0"/>
          </a:xfrm>
          <a:prstGeom prst="line">
            <a:avLst/>
          </a:prstGeom>
          <a:ln w="34925" cap="rnd">
            <a:solidFill>
              <a:srgbClr val="36826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472162" y="934626"/>
            <a:ext cx="10245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Número de municípios com registro de procedimentos de Acupuntura por categoria profissional na APS em 2022 no BRASIL.</a:t>
            </a: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xmlns="" id="{881027A0-00BB-2EA0-7F7D-3F8898BE044B}"/>
              </a:ext>
            </a:extLst>
          </p:cNvPr>
          <p:cNvSpPr/>
          <p:nvPr/>
        </p:nvSpPr>
        <p:spPr>
          <a:xfrm>
            <a:off x="320039" y="6413063"/>
            <a:ext cx="93488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Fonte: Secretaria de Atenção Primária à Saúde – Sistemas de Informação: SISAB</a:t>
            </a: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xmlns="" id="{58D0C725-BA07-4296-AE98-22B7DE756753}"/>
              </a:ext>
            </a:extLst>
          </p:cNvPr>
          <p:cNvSpPr txBox="1"/>
          <p:nvPr/>
        </p:nvSpPr>
        <p:spPr>
          <a:xfrm>
            <a:off x="1662546" y="31799"/>
            <a:ext cx="10218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Cenário Acupuntura - PNPIC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376" y="42586"/>
            <a:ext cx="991650" cy="474815"/>
          </a:xfrm>
          <a:prstGeom prst="rect">
            <a:avLst/>
          </a:prstGeom>
        </p:spPr>
      </p:pic>
      <p:pic>
        <p:nvPicPr>
          <p:cNvPr id="3" name="Imagem 2" descr="Mapa&#10;&#10;Descrição gerada automaticamente">
            <a:extLst>
              <a:ext uri="{FF2B5EF4-FFF2-40B4-BE49-F238E27FC236}">
                <a16:creationId xmlns:a16="http://schemas.microsoft.com/office/drawing/2014/main" xmlns="" id="{F7204D2D-A794-E581-4663-8743587454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500" y="1580957"/>
            <a:ext cx="3432819" cy="485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84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C320596E-983F-687C-74FE-CDA2ADA9BDD9}"/>
              </a:ext>
            </a:extLst>
          </p:cNvPr>
          <p:cNvCxnSpPr>
            <a:cxnSpLocks/>
          </p:cNvCxnSpPr>
          <p:nvPr/>
        </p:nvCxnSpPr>
        <p:spPr>
          <a:xfrm>
            <a:off x="179656" y="604918"/>
            <a:ext cx="11666936" cy="0"/>
          </a:xfrm>
          <a:prstGeom prst="line">
            <a:avLst/>
          </a:prstGeom>
          <a:ln w="34925" cap="rnd">
            <a:solidFill>
              <a:srgbClr val="36826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472162" y="934626"/>
            <a:ext cx="10245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Número de municípios com registro de procedimentos de Acupuntura por categoria profissional na APS em 2022 no BRASIL.</a:t>
            </a: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xmlns="" id="{881027A0-00BB-2EA0-7F7D-3F8898BE044B}"/>
              </a:ext>
            </a:extLst>
          </p:cNvPr>
          <p:cNvSpPr/>
          <p:nvPr/>
        </p:nvSpPr>
        <p:spPr>
          <a:xfrm>
            <a:off x="320039" y="6413063"/>
            <a:ext cx="93488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Fonte: Secretaria de Atenção Primária à Saúde – Sistemas de Informação: SISAB</a:t>
            </a: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xmlns="" id="{58D0C725-BA07-4296-AE98-22B7DE756753}"/>
              </a:ext>
            </a:extLst>
          </p:cNvPr>
          <p:cNvSpPr txBox="1"/>
          <p:nvPr/>
        </p:nvSpPr>
        <p:spPr>
          <a:xfrm>
            <a:off x="1662546" y="31799"/>
            <a:ext cx="10218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/>
              </a:rPr>
              <a:t>Cenário Acupuntura - PNPIC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376" y="42586"/>
            <a:ext cx="991650" cy="474815"/>
          </a:xfrm>
          <a:prstGeom prst="rect">
            <a:avLst/>
          </a:prstGeom>
        </p:spPr>
      </p:pic>
      <p:pic>
        <p:nvPicPr>
          <p:cNvPr id="3" name="Imagem 2" descr="Mapa&#10;&#10;Descrição gerada automaticamente">
            <a:extLst>
              <a:ext uri="{FF2B5EF4-FFF2-40B4-BE49-F238E27FC236}">
                <a16:creationId xmlns:a16="http://schemas.microsoft.com/office/drawing/2014/main" xmlns="" id="{F7204D2D-A794-E581-4663-8743587454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500" y="1580957"/>
            <a:ext cx="3436333" cy="4860000"/>
          </a:xfrm>
          <a:prstGeom prst="rect">
            <a:avLst/>
          </a:prstGeom>
        </p:spPr>
      </p:pic>
      <p:pic>
        <p:nvPicPr>
          <p:cNvPr id="4" name="Imagem 3" descr="Mapa&#10;&#10;Descrição gerada automaticamente">
            <a:extLst>
              <a:ext uri="{FF2B5EF4-FFF2-40B4-BE49-F238E27FC236}">
                <a16:creationId xmlns:a16="http://schemas.microsoft.com/office/drawing/2014/main" xmlns="" id="{E66E3F08-EE8E-84C9-C379-34B9A8A281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331" y="1581521"/>
            <a:ext cx="3436334" cy="4860000"/>
          </a:xfrm>
          <a:prstGeom prst="rect">
            <a:avLst/>
          </a:prstGeom>
        </p:spPr>
      </p:pic>
      <p:pic>
        <p:nvPicPr>
          <p:cNvPr id="8" name="Imagem 7" descr="Mapa&#10;&#10;Descrição gerada automaticamente">
            <a:extLst>
              <a:ext uri="{FF2B5EF4-FFF2-40B4-BE49-F238E27FC236}">
                <a16:creationId xmlns:a16="http://schemas.microsoft.com/office/drawing/2014/main" xmlns="" id="{D299E41A-60FE-508D-32AC-FC2795B60C8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664" y="1552302"/>
            <a:ext cx="3436473" cy="486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89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xmlns="" id="{A061BA2E-A388-41C5-B73A-B0FEB6B102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1EC94273-D640-4D66-855D-10DFBF6051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0"/>
            <a:ext cx="6096001" cy="6857990"/>
          </a:xfrm>
          <a:prstGeom prst="rect">
            <a:avLst/>
          </a:prstGeom>
          <a:solidFill>
            <a:srgbClr val="B5B7B4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280FB0D7-4B49-4604-AAB6-3015074C8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2" y="10"/>
            <a:ext cx="6094477" cy="6857990"/>
          </a:xfrm>
          <a:prstGeom prst="rect">
            <a:avLst/>
          </a:prstGeom>
        </p:spPr>
      </p:pic>
      <p:sp>
        <p:nvSpPr>
          <p:cNvPr id="10" name="Rectangle 13">
            <a:extLst>
              <a:ext uri="{FF2B5EF4-FFF2-40B4-BE49-F238E27FC236}">
                <a16:creationId xmlns:a16="http://schemas.microsoft.com/office/drawing/2014/main" xmlns="" id="{76E192A2-3ED3-4081-8A86-A22B511417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4152902" y="-1181101"/>
            <a:ext cx="3886200" cy="12192001"/>
          </a:xfrm>
          <a:prstGeom prst="rect">
            <a:avLst/>
          </a:prstGeom>
          <a:gradFill>
            <a:gsLst>
              <a:gs pos="41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7211503-6E48-42A4-B7E0-691D5CD08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999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 </a:t>
            </a:r>
            <a:r>
              <a:rPr lang="en-US" sz="7200" b="1" i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Qi</a:t>
            </a:r>
            <a:r>
              <a:rPr lang="en-US" sz="7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EXISTE</a:t>
            </a:r>
            <a:endParaRPr lang="en-US" sz="7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: Rounded Corners 15">
            <a:extLst>
              <a:ext uri="{FF2B5EF4-FFF2-40B4-BE49-F238E27FC236}">
                <a16:creationId xmlns:a16="http://schemas.microsoft.com/office/drawing/2014/main" xmlns="" id="{79F40191-0F44-4FD1-82CC-ACB507C14B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5575039"/>
            <a:ext cx="97840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8" name="Imagem 7" descr="C:\Users\Alexander\Downloads\IMG-20180329-WA0041.jpg">
            <a:extLst>
              <a:ext uri="{FF2B5EF4-FFF2-40B4-BE49-F238E27FC236}">
                <a16:creationId xmlns:a16="http://schemas.microsoft.com/office/drawing/2014/main" xmlns="" id="{5F514A4D-B12F-3644-87B0-751A02976C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952630" y="5479528"/>
            <a:ext cx="1036170" cy="12774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25340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59EF30C2-29AC-4A0D-BC0A-A679CF113E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xmlns="" id="{9C682A1A-5B2D-4111-BBD6-620165633E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6A23CDF8-AB52-C5DD-13C3-8E7C81B10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520" y="2744662"/>
            <a:ext cx="658970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pt-BR" sz="8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Conclusões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66A0658-1CC4-4B0D-AAB7-A702286AFB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A04F1504-431A-4D86-9091-AE7E4B3337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EA804283-B929-4503-802F-4585376E2B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AD3811F5-514E-49A4-B382-673ED228A4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067AD921-1CEE-4C1B-9AA3-C66D908DD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xmlns="" id="{C36A08F5-3B56-47C5-A371-9187BE56E1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Imagem 6" descr="C:\Users\Alexander\Downloads\IMG-20180329-WA0041.jpg">
            <a:extLst>
              <a:ext uri="{FF2B5EF4-FFF2-40B4-BE49-F238E27FC236}">
                <a16:creationId xmlns:a16="http://schemas.microsoft.com/office/drawing/2014/main" xmlns="" id="{36765A62-7DBD-F101-50DF-DAB4D94A62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70378" y="238999"/>
            <a:ext cx="2725774" cy="3360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85330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1CD81A2A-6ED4-4EF4-A14C-912D31E148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C5536285-B088-2CFA-0D95-5FF5241FD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pt-BR" dirty="0"/>
              <a:t>CONCLUSÕES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1661932C-CA15-4E17-B115-FAE7CBEE47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377371" y="1509486"/>
            <a:ext cx="5960304" cy="4983389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Em reuniões com a assessoria parlamentar foi falado que “livros clássicos não atendem à atualidade” e agora, se promovem com discurso diferente (antes, “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acupunturiatria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” - 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Termo não encontrado no Aurélio e nem no mundo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 agora classicista).</a:t>
            </a:r>
          </a:p>
          <a:p>
            <a:pPr marL="0" lvl="1" indent="0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Eu, como professor de pós-graduação em Acupuntura/MTC, entendo que, quando se diz o “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Qi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” não existe, afirmo: ou tiveram péssimos professores, ou foram péssimos alunos ou ainda são alunos que não estudaram o suficiente e não compreenderam nada sobre esta ciência, e mais: </a:t>
            </a:r>
            <a: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se atendem pacientes sem honrar o classicismo, as tradições, o diagnóstico energético e sem considerar a semiologia e propedêutica em Medicina Chinesa, estão em completo despreparo profissional e técnico para desempenhar o exercício da Acupuntura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0" lvl="8" indent="0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8590ADD5-9383-4D3D-9047-3DA2593CCB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 descr="Erro">
            <a:extLst>
              <a:ext uri="{FF2B5EF4-FFF2-40B4-BE49-F238E27FC236}">
                <a16:creationId xmlns:a16="http://schemas.microsoft.com/office/drawing/2014/main" xmlns="" id="{46D7D959-2C85-D8D9-99D4-423A7EDF3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DABE3E45-88CF-45D8-8D40-C773324D93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49CD1692-827B-4C8D-B4A1-134FD04CF4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B91ECDA9-56DC-4270-8F33-01C5637B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75F47824-961D-465D-84F9-EAE11BC617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FEC9DA3E-C1D7-472D-B7C0-F71AE41FBA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Imagem 4" descr="C:\Users\Alexander\Downloads\IMG-20180329-WA0041.jpg">
            <a:extLst>
              <a:ext uri="{FF2B5EF4-FFF2-40B4-BE49-F238E27FC236}">
                <a16:creationId xmlns:a16="http://schemas.microsoft.com/office/drawing/2014/main" xmlns="" id="{92CF1723-EF17-7CC7-78EB-468A3F9D9C5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60511" y="1251075"/>
            <a:ext cx="3162292" cy="38987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16954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B6CDA21F-E7AF-4C75-8395-33F58D5B0E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À FRENTE DE FATOS, NÃO HÁ O QUE SE QUESTIONAR</a:t>
            </a:r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045028" y="2560321"/>
            <a:ext cx="9941319" cy="3781295"/>
          </a:xfrm>
        </p:spPr>
        <p:txBody>
          <a:bodyPr anchor="ctr">
            <a:norm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Diminuição do 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fator de risco da acupuntura para médio/baixo;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Estatísticas de acidentes por acupuntura: </a:t>
            </a:r>
            <a: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ZERO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em dezesseis anos da Política de Práticas Integrativas e Complementares, sem contar com os atendimentos em regime particular, ou que torna a Acupuntura/MTC um técnica SEGURA, se bem estudada em seu classicismo;</a:t>
            </a:r>
          </a:p>
          <a:p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Estatísticas de risco: 0,000012 por cento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Estatísticas de negligências, imprudências, imperícias e erros diagnósticos demonstram que o discurso da restrição da acupuntura para médicos, seja por capacitação técnica, diagnóstico alopático ou por proteção social, não se sustenta;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 descr="C:\Users\Alexander\Downloads\IMG-20180329-WA0041.jpg">
            <a:extLst>
              <a:ext uri="{FF2B5EF4-FFF2-40B4-BE49-F238E27FC236}">
                <a16:creationId xmlns:a16="http://schemas.microsoft.com/office/drawing/2014/main" xmlns="" id="{0D062983-9C14-1BAF-DBDE-6718FDC5F5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124456" y="1"/>
            <a:ext cx="1059543" cy="1306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87060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707FC24-6981-43D9-B525-C7832BA22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9390E9-24C7-4592-B974-B9A7E2484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Dedico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2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apresentação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no </a:t>
            </a:r>
            <a:r>
              <a:rPr lang="en-US" sz="2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Senado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Federal (</a:t>
            </a:r>
            <a:r>
              <a:rPr lang="en-US" sz="2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Câmara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Alta) </a:t>
            </a:r>
            <a:r>
              <a:rPr lang="en-US" sz="26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ao</a:t>
            </a:r>
            <a:r>
              <a:rPr lang="en-US" sz="2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Prof. </a:t>
            </a:r>
            <a:r>
              <a:rPr lang="en-US" sz="26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Frederico</a:t>
            </a:r>
            <a:r>
              <a:rPr lang="en-US" sz="2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Spaeth (</a:t>
            </a:r>
            <a:r>
              <a:rPr lang="en-US" sz="26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Fisioterapeuta</a:t>
            </a:r>
            <a:r>
              <a:rPr lang="en-US" sz="2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26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Massagista</a:t>
            </a:r>
            <a:r>
              <a:rPr lang="en-US" sz="2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) que </a:t>
            </a:r>
            <a:r>
              <a:rPr lang="en-US" sz="26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foi</a:t>
            </a:r>
            <a:r>
              <a:rPr lang="en-US" sz="2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literalmente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traído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por </a:t>
            </a:r>
            <a:r>
              <a:rPr lang="en-US" sz="2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pequeno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grupo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Médicos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Brasileiros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quanto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ensino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exercício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da </a:t>
            </a:r>
            <a:r>
              <a:rPr lang="en-US" sz="2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Acupuntura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no </a:t>
            </a:r>
            <a:r>
              <a:rPr lang="en-US" sz="2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Brasil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 (Brasília 19/07/2023).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7F5D5F56-5F23-4424-B5E3-899903994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4965" y="492573"/>
            <a:ext cx="4131258" cy="5880796"/>
          </a:xfrm>
          <a:prstGeom prst="rect">
            <a:avLst/>
          </a:prstGeom>
        </p:spPr>
      </p:pic>
      <p:pic>
        <p:nvPicPr>
          <p:cNvPr id="3" name="Imagem 2" descr="C:\Users\Alexander\Downloads\IMG-20180329-WA0041.jpg">
            <a:extLst>
              <a:ext uri="{FF2B5EF4-FFF2-40B4-BE49-F238E27FC236}">
                <a16:creationId xmlns:a16="http://schemas.microsoft.com/office/drawing/2014/main" xmlns="" id="{A6B8E072-36BD-6E8A-035E-61B30580D7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124456" y="1"/>
            <a:ext cx="1059543" cy="1306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33415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C4FDBE2-32F7-4AC4-A40C-C51C65B1D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5DFB24-77C0-9256-D901-44DDD18B9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933" y="3827844"/>
            <a:ext cx="6766405" cy="11681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 b="1" dirty="0">
                <a:solidFill>
                  <a:srgbClr val="FFFFFE"/>
                </a:solidFill>
              </a:rPr>
              <a:t>ACUPUNTURA POR ACUPUNTURISTAS, E SEM SUBSERVIÊNCIA.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82DFCFC-3292-623E-6307-DCF483A72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63933" y="5088106"/>
            <a:ext cx="6766405" cy="116818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5400" dirty="0">
                <a:solidFill>
                  <a:srgbClr val="FFFFFE"/>
                </a:solidFill>
              </a:rPr>
              <a:t>REGULAMENTAÇÃO JÁ!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EBF4792E-DF83-4D24-9924-01EC30A32C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58512"/>
            <a:ext cx="3952259" cy="5932172"/>
          </a:xfrm>
          <a:custGeom>
            <a:avLst/>
            <a:gdLst>
              <a:gd name="connsiteX0" fmla="*/ 986173 w 3952259"/>
              <a:gd name="connsiteY0" fmla="*/ 0 h 5932172"/>
              <a:gd name="connsiteX1" fmla="*/ 3952259 w 3952259"/>
              <a:gd name="connsiteY1" fmla="*/ 2966086 h 5932172"/>
              <a:gd name="connsiteX2" fmla="*/ 986173 w 3952259"/>
              <a:gd name="connsiteY2" fmla="*/ 5932172 h 5932172"/>
              <a:gd name="connsiteX3" fmla="*/ 104150 w 3952259"/>
              <a:gd name="connsiteY3" fmla="*/ 5798823 h 5932172"/>
              <a:gd name="connsiteX4" fmla="*/ 0 w 3952259"/>
              <a:gd name="connsiteY4" fmla="*/ 5760704 h 5932172"/>
              <a:gd name="connsiteX5" fmla="*/ 0 w 3952259"/>
              <a:gd name="connsiteY5" fmla="*/ 171469 h 5932172"/>
              <a:gd name="connsiteX6" fmla="*/ 104150 w 3952259"/>
              <a:gd name="connsiteY6" fmla="*/ 133350 h 5932172"/>
              <a:gd name="connsiteX7" fmla="*/ 986173 w 3952259"/>
              <a:gd name="connsiteY7" fmla="*/ 0 h 593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2259" h="5932172">
                <a:moveTo>
                  <a:pt x="986173" y="0"/>
                </a:moveTo>
                <a:cubicBezTo>
                  <a:pt x="2624297" y="0"/>
                  <a:pt x="3952259" y="1327962"/>
                  <a:pt x="3952259" y="2966086"/>
                </a:cubicBezTo>
                <a:cubicBezTo>
                  <a:pt x="3952259" y="4604210"/>
                  <a:pt x="2624297" y="5932172"/>
                  <a:pt x="986173" y="5932172"/>
                </a:cubicBezTo>
                <a:cubicBezTo>
                  <a:pt x="679025" y="5932172"/>
                  <a:pt x="382781" y="5885486"/>
                  <a:pt x="104150" y="5798823"/>
                </a:cubicBezTo>
                <a:lnTo>
                  <a:pt x="0" y="5760704"/>
                </a:lnTo>
                <a:lnTo>
                  <a:pt x="0" y="171469"/>
                </a:lnTo>
                <a:lnTo>
                  <a:pt x="104150" y="133350"/>
                </a:lnTo>
                <a:cubicBezTo>
                  <a:pt x="382781" y="46686"/>
                  <a:pt x="679025" y="0"/>
                  <a:pt x="9861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15837328-A57C-47AA-B520-C83F4A6BD1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58125" y="0"/>
            <a:ext cx="4475748" cy="3256337"/>
          </a:xfrm>
          <a:custGeom>
            <a:avLst/>
            <a:gdLst>
              <a:gd name="connsiteX0" fmla="*/ 246861 w 4475748"/>
              <a:gd name="connsiteY0" fmla="*/ 0 h 3256337"/>
              <a:gd name="connsiteX1" fmla="*/ 4228888 w 4475748"/>
              <a:gd name="connsiteY1" fmla="*/ 0 h 3256337"/>
              <a:gd name="connsiteX2" fmla="*/ 4299885 w 4475748"/>
              <a:gd name="connsiteY2" fmla="*/ 147382 h 3256337"/>
              <a:gd name="connsiteX3" fmla="*/ 4475748 w 4475748"/>
              <a:gd name="connsiteY3" fmla="*/ 1018463 h 3256337"/>
              <a:gd name="connsiteX4" fmla="*/ 2237874 w 4475748"/>
              <a:gd name="connsiteY4" fmla="*/ 3256337 h 3256337"/>
              <a:gd name="connsiteX5" fmla="*/ 0 w 4475748"/>
              <a:gd name="connsiteY5" fmla="*/ 1018463 h 3256337"/>
              <a:gd name="connsiteX6" fmla="*/ 175863 w 4475748"/>
              <a:gd name="connsiteY6" fmla="*/ 147382 h 325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75748" h="3256337">
                <a:moveTo>
                  <a:pt x="246861" y="0"/>
                </a:moveTo>
                <a:lnTo>
                  <a:pt x="4228888" y="0"/>
                </a:lnTo>
                <a:lnTo>
                  <a:pt x="4299885" y="147382"/>
                </a:lnTo>
                <a:cubicBezTo>
                  <a:pt x="4413128" y="415117"/>
                  <a:pt x="4475748" y="709477"/>
                  <a:pt x="4475748" y="1018463"/>
                </a:cubicBezTo>
                <a:cubicBezTo>
                  <a:pt x="4475748" y="2254407"/>
                  <a:pt x="3473818" y="3256337"/>
                  <a:pt x="2237874" y="3256337"/>
                </a:cubicBezTo>
                <a:cubicBezTo>
                  <a:pt x="1001930" y="3256337"/>
                  <a:pt x="0" y="2254407"/>
                  <a:pt x="0" y="1018463"/>
                </a:cubicBezTo>
                <a:cubicBezTo>
                  <a:pt x="0" y="709477"/>
                  <a:pt x="62621" y="415117"/>
                  <a:pt x="175863" y="14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xmlns="" id="{E2B33195-5BCA-4BB7-A82D-6739522687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7580241">
            <a:off x="-1784401" y="613620"/>
            <a:ext cx="6199926" cy="6199926"/>
          </a:xfrm>
          <a:prstGeom prst="arc">
            <a:avLst>
              <a:gd name="adj1" fmla="val 14455503"/>
              <a:gd name="adj2" fmla="val 18389131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DACDA7F6-6116-CB0F-2FD2-413974C02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628" y="358512"/>
            <a:ext cx="2086741" cy="2488039"/>
          </a:xfrm>
          <a:custGeom>
            <a:avLst/>
            <a:gdLst/>
            <a:ahLst/>
            <a:cxnLst/>
            <a:rect l="l" t="t" r="r" b="b"/>
            <a:pathLst>
              <a:path w="2487175" h="2487175">
                <a:moveTo>
                  <a:pt x="67328" y="0"/>
                </a:moveTo>
                <a:lnTo>
                  <a:pt x="2419847" y="0"/>
                </a:lnTo>
                <a:cubicBezTo>
                  <a:pt x="2457031" y="0"/>
                  <a:pt x="2487175" y="30144"/>
                  <a:pt x="2487175" y="67328"/>
                </a:cubicBezTo>
                <a:lnTo>
                  <a:pt x="2487175" y="2419847"/>
                </a:lnTo>
                <a:cubicBezTo>
                  <a:pt x="2487175" y="2457031"/>
                  <a:pt x="2457031" y="2487175"/>
                  <a:pt x="2419847" y="2487175"/>
                </a:cubicBezTo>
                <a:lnTo>
                  <a:pt x="67328" y="2487175"/>
                </a:lnTo>
                <a:cubicBezTo>
                  <a:pt x="30144" y="2487175"/>
                  <a:pt x="0" y="2457031"/>
                  <a:pt x="0" y="2419847"/>
                </a:cubicBezTo>
                <a:lnTo>
                  <a:pt x="0" y="67328"/>
                </a:lnTo>
                <a:cubicBezTo>
                  <a:pt x="0" y="30144"/>
                  <a:pt x="30144" y="0"/>
                  <a:pt x="67328" y="0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8A03A6A2-7849-4179-B68F-C11DDDB231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51078" y="0"/>
            <a:ext cx="3440922" cy="3674631"/>
          </a:xfrm>
          <a:custGeom>
            <a:avLst/>
            <a:gdLst>
              <a:gd name="connsiteX0" fmla="*/ 523074 w 3440922"/>
              <a:gd name="connsiteY0" fmla="*/ 0 h 3674631"/>
              <a:gd name="connsiteX1" fmla="*/ 3440922 w 3440922"/>
              <a:gd name="connsiteY1" fmla="*/ 0 h 3674631"/>
              <a:gd name="connsiteX2" fmla="*/ 3440922 w 3440922"/>
              <a:gd name="connsiteY2" fmla="*/ 3321701 h 3674631"/>
              <a:gd name="connsiteX3" fmla="*/ 3304578 w 3440922"/>
              <a:gd name="connsiteY3" fmla="*/ 3404532 h 3674631"/>
              <a:gd name="connsiteX4" fmla="*/ 2237874 w 3440922"/>
              <a:gd name="connsiteY4" fmla="*/ 3674631 h 3674631"/>
              <a:gd name="connsiteX5" fmla="*/ 0 w 3440922"/>
              <a:gd name="connsiteY5" fmla="*/ 1436757 h 3674631"/>
              <a:gd name="connsiteX6" fmla="*/ 511022 w 3440922"/>
              <a:gd name="connsiteY6" fmla="*/ 13261 h 367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0922" h="3674631">
                <a:moveTo>
                  <a:pt x="523074" y="0"/>
                </a:moveTo>
                <a:lnTo>
                  <a:pt x="3440922" y="0"/>
                </a:lnTo>
                <a:lnTo>
                  <a:pt x="3440922" y="3321701"/>
                </a:lnTo>
                <a:lnTo>
                  <a:pt x="3304578" y="3404532"/>
                </a:lnTo>
                <a:cubicBezTo>
                  <a:pt x="2987486" y="3576786"/>
                  <a:pt x="2624107" y="3674631"/>
                  <a:pt x="2237874" y="3674631"/>
                </a:cubicBezTo>
                <a:cubicBezTo>
                  <a:pt x="1001930" y="3674631"/>
                  <a:pt x="0" y="2672701"/>
                  <a:pt x="0" y="1436757"/>
                </a:cubicBezTo>
                <a:cubicBezTo>
                  <a:pt x="0" y="896032"/>
                  <a:pt x="191776" y="400098"/>
                  <a:pt x="511022" y="132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9B911A2A-891D-D62D-6888-5F5D78EAE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32" y="1705594"/>
            <a:ext cx="2890872" cy="3446811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78BB06A7-A483-037B-71FB-E60B80224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7686" y="493486"/>
            <a:ext cx="2431017" cy="2400149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98199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C9667AE5-48FA-4302-B335-EF62B0A91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076"/>
            <a:ext cx="5540319" cy="6861076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xmlns="" id="{D2D6447E-4B87-4E78-88DA-BFF4F377CB64}"/>
              </a:ext>
            </a:extLst>
          </p:cNvPr>
          <p:cNvSpPr/>
          <p:nvPr/>
        </p:nvSpPr>
        <p:spPr>
          <a:xfrm>
            <a:off x="6361043" y="1139687"/>
            <a:ext cx="5406887" cy="4969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O Qi tanto existe, que está em constante movimento.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Lançamento: Movimentando  na Oncologia o Qi  por meio da Medicina Tradicional Chinesa</a:t>
            </a:r>
          </a:p>
        </p:txBody>
      </p:sp>
    </p:spTree>
    <p:extLst>
      <p:ext uri="{BB962C8B-B14F-4D97-AF65-F5344CB8AC3E}">
        <p14:creationId xmlns:p14="http://schemas.microsoft.com/office/powerpoint/2010/main" val="2450718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3C54F4CE-85F0-46ED-80DA-9518C9251A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DADD1FCA-8ACB-4958-81DD-4CDD6D3E19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5E8BE41C-70A8-5289-4898-340DDFD7A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Registro de Meridiano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D10AA94B-EEB1-4720-B0C1-9361D1F108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0591" y="578738"/>
            <a:ext cx="4578969" cy="5670549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64335F57-F2F9-3654-4EDB-2508699BC59E}"/>
              </a:ext>
            </a:extLst>
          </p:cNvPr>
          <p:cNvSpPr/>
          <p:nvPr/>
        </p:nvSpPr>
        <p:spPr>
          <a:xfrm>
            <a:off x="9204805" y="6249287"/>
            <a:ext cx="1929360" cy="339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Enomoto (2015)</a:t>
            </a:r>
          </a:p>
        </p:txBody>
      </p:sp>
      <p:pic>
        <p:nvPicPr>
          <p:cNvPr id="10" name="Imagem 9" descr="C:\Users\Alexander\Downloads\IMG-20180329-WA0041.jpg">
            <a:extLst>
              <a:ext uri="{FF2B5EF4-FFF2-40B4-BE49-F238E27FC236}">
                <a16:creationId xmlns:a16="http://schemas.microsoft.com/office/drawing/2014/main" xmlns="" id="{8B1BCA03-B297-23AE-3D90-502B1B5801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124456" y="1"/>
            <a:ext cx="1059543" cy="1306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7366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4522B21E-B2B9-4C72-9A71-C87EFD1374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EB7D2A2-F448-44D4-938C-DC84CBCB3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71AEA07-1E14-44B4-8E55-64EF049CD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901547FF-23B8-1582-2813-2E1496D8B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SUBSÍDIO 1</a:t>
            </a:r>
            <a:b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TÉCNICO – FORMAÇÃO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F7C8EA93-3210-4C62-99E9-153C275E3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 descr="C:\Users\Alexander\Downloads\IMG-20180329-WA0041.jpg">
            <a:extLst>
              <a:ext uri="{FF2B5EF4-FFF2-40B4-BE49-F238E27FC236}">
                <a16:creationId xmlns:a16="http://schemas.microsoft.com/office/drawing/2014/main" xmlns="" id="{7103E956-8DD9-2ED8-03AF-3E90F9A936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70342" y="3883519"/>
            <a:ext cx="1851315" cy="22824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36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3E092DD1-E522-EA04-B8B4-3189CAA86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pt-BR" sz="3700" dirty="0"/>
              <a:t>SUBSÍDIO 1: </a:t>
            </a:r>
            <a:br>
              <a:rPr lang="pt-BR" sz="3700" dirty="0"/>
            </a:br>
            <a:r>
              <a:rPr lang="pt-BR" sz="3700" dirty="0"/>
              <a:t>TÉCNICO – FORMAÇÃO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pt-BR" b="1" dirty="0">
                <a:latin typeface="+mj-lt"/>
              </a:rPr>
              <a:t>Huang Di Nei Jing 2600 AC</a:t>
            </a:r>
          </a:p>
          <a:p>
            <a:r>
              <a:rPr lang="pt-BR" b="1" dirty="0">
                <a:latin typeface="+mj-lt"/>
              </a:rPr>
              <a:t>Taoismo </a:t>
            </a:r>
            <a:r>
              <a:rPr lang="pt-BR" b="1" dirty="0" err="1">
                <a:latin typeface="+mj-lt"/>
              </a:rPr>
              <a:t>Sec</a:t>
            </a:r>
            <a:r>
              <a:rPr lang="pt-BR" b="1" dirty="0">
                <a:latin typeface="+mj-lt"/>
              </a:rPr>
              <a:t> VI (AC) Lao Tse</a:t>
            </a:r>
          </a:p>
          <a:p>
            <a:r>
              <a:rPr lang="pt-BR" b="1" dirty="0">
                <a:latin typeface="+mj-lt"/>
              </a:rPr>
              <a:t>Yin e Yang</a:t>
            </a:r>
          </a:p>
          <a:p>
            <a:r>
              <a:rPr lang="pt-BR" b="1" dirty="0">
                <a:latin typeface="+mj-lt"/>
              </a:rPr>
              <a:t>Cinco Elementos</a:t>
            </a:r>
          </a:p>
          <a:p>
            <a:pPr lvl="1"/>
            <a:endParaRPr lang="pt-BR" sz="2800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pt-BR" sz="2800" dirty="0">
              <a:latin typeface="+mj-lt"/>
            </a:endParaRPr>
          </a:p>
          <a:p>
            <a:pPr marL="3657600" lvl="8" indent="0">
              <a:buNone/>
            </a:pPr>
            <a:endParaRPr lang="pt-BR" sz="2800" dirty="0"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Figura 5 elementos">
            <a:extLst>
              <a:ext uri="{FF2B5EF4-FFF2-40B4-BE49-F238E27FC236}">
                <a16:creationId xmlns:a16="http://schemas.microsoft.com/office/drawing/2014/main" xmlns="" id="{E23D3454-E859-419D-93F3-DA1A841437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 descr="C:\Users\Alexander\Downloads\IMG-20180329-WA0041.jpg">
            <a:extLst>
              <a:ext uri="{FF2B5EF4-FFF2-40B4-BE49-F238E27FC236}">
                <a16:creationId xmlns:a16="http://schemas.microsoft.com/office/drawing/2014/main" xmlns="" id="{ED5FBEC3-2FF5-2ABA-CD83-1741EA4212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5551079"/>
            <a:ext cx="1059543" cy="1306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8003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xmlns="" id="{DBF61EA3-B236-439E-9C0B-340980D56B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xmlns="" id="{765840C8-9361-4840-31BF-A3FA97D64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pt-BR" sz="3800" dirty="0"/>
              <a:t>SUBSÍDIO 1: </a:t>
            </a:r>
            <a:br>
              <a:rPr lang="pt-BR" sz="3800" dirty="0"/>
            </a:br>
            <a:r>
              <a:rPr lang="pt-BR" sz="3800" dirty="0"/>
              <a:t>TÉCNICO – FORMAÇÃO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28FAF094-D087-493F-8DF9-A486C2D6BB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8D7C88D8-5509-4514-925A-9CE148E5C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7275593D-F75E-4426-AE3E-2CDEFD228D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pt-BR" sz="2200" b="1" dirty="0">
                <a:latin typeface="+mj-lt"/>
              </a:rPr>
              <a:t>Diagnóstico:</a:t>
            </a:r>
          </a:p>
          <a:p>
            <a:pPr lvl="1"/>
            <a:r>
              <a:rPr lang="pt-BR" sz="2200" b="1" i="1" dirty="0">
                <a:latin typeface="+mj-lt"/>
              </a:rPr>
              <a:t>Bian Zheng </a:t>
            </a:r>
            <a:r>
              <a:rPr lang="pt-BR" sz="2200" b="1" dirty="0">
                <a:latin typeface="+mj-lt"/>
              </a:rPr>
              <a:t>(Padrões)</a:t>
            </a:r>
          </a:p>
          <a:p>
            <a:pPr lvl="1"/>
            <a:r>
              <a:rPr lang="pt-BR" sz="2200" b="1" i="1" dirty="0">
                <a:latin typeface="+mj-lt"/>
              </a:rPr>
              <a:t>Lu Zhi </a:t>
            </a:r>
            <a:r>
              <a:rPr lang="pt-BR" sz="2200" b="1" dirty="0">
                <a:latin typeface="+mj-lt"/>
              </a:rPr>
              <a:t>(Tratamentos)</a:t>
            </a:r>
          </a:p>
          <a:p>
            <a:r>
              <a:rPr lang="pt-BR" sz="2200" b="1" dirty="0">
                <a:latin typeface="+mj-lt"/>
              </a:rPr>
              <a:t>Textos Clássicos: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sz="2200" b="1" dirty="0">
                <a:latin typeface="+mj-lt"/>
              </a:rPr>
              <a:t>Clássico de Medicina Interna do Imperador Amarelo “</a:t>
            </a:r>
            <a:r>
              <a:rPr lang="pt-BR" sz="2200" b="1" i="1" dirty="0" err="1">
                <a:latin typeface="+mj-lt"/>
              </a:rPr>
              <a:t>huang</a:t>
            </a:r>
            <a:r>
              <a:rPr lang="pt-BR" sz="2200" b="1" i="1" dirty="0">
                <a:latin typeface="+mj-lt"/>
              </a:rPr>
              <a:t> </a:t>
            </a:r>
            <a:r>
              <a:rPr lang="pt-BR" sz="2200" b="1" i="1" dirty="0" err="1">
                <a:latin typeface="+mj-lt"/>
              </a:rPr>
              <a:t>di</a:t>
            </a:r>
            <a:r>
              <a:rPr lang="pt-BR" sz="2200" b="1" i="1" dirty="0">
                <a:latin typeface="+mj-lt"/>
              </a:rPr>
              <a:t> </a:t>
            </a:r>
            <a:r>
              <a:rPr lang="pt-BR" sz="2200" b="1" i="1" dirty="0" err="1">
                <a:latin typeface="+mj-lt"/>
              </a:rPr>
              <a:t>nei</a:t>
            </a:r>
            <a:r>
              <a:rPr lang="pt-BR" sz="2200" b="1" i="1" dirty="0">
                <a:latin typeface="+mj-lt"/>
              </a:rPr>
              <a:t> </a:t>
            </a:r>
            <a:r>
              <a:rPr lang="pt-BR" sz="2200" b="1" i="1" dirty="0" err="1">
                <a:latin typeface="+mj-lt"/>
              </a:rPr>
              <a:t>jing</a:t>
            </a:r>
            <a:r>
              <a:rPr lang="pt-BR" sz="2200" b="1" dirty="0">
                <a:latin typeface="+mj-lt"/>
              </a:rPr>
              <a:t>”; 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sz="2200" b="1" dirty="0">
                <a:latin typeface="+mj-lt"/>
              </a:rPr>
              <a:t>Clássico das dificuldades da Medicina interna do Imperador Amarelo “</a:t>
            </a:r>
            <a:r>
              <a:rPr lang="pt-BR" sz="2200" b="1" i="1" dirty="0" err="1">
                <a:latin typeface="+mj-lt"/>
              </a:rPr>
              <a:t>huang</a:t>
            </a:r>
            <a:r>
              <a:rPr lang="pt-BR" sz="2200" b="1" i="1" dirty="0">
                <a:latin typeface="+mj-lt"/>
              </a:rPr>
              <a:t> </a:t>
            </a:r>
            <a:r>
              <a:rPr lang="pt-BR" sz="2200" b="1" i="1" dirty="0" err="1">
                <a:latin typeface="+mj-lt"/>
              </a:rPr>
              <a:t>di</a:t>
            </a:r>
            <a:r>
              <a:rPr lang="pt-BR" sz="2200" b="1" i="1" dirty="0">
                <a:latin typeface="+mj-lt"/>
              </a:rPr>
              <a:t> </a:t>
            </a:r>
            <a:r>
              <a:rPr lang="pt-BR" sz="2200" b="1" i="1" dirty="0" err="1">
                <a:latin typeface="+mj-lt"/>
              </a:rPr>
              <a:t>nan</a:t>
            </a:r>
            <a:r>
              <a:rPr lang="pt-BR" sz="2200" b="1" i="1" dirty="0">
                <a:latin typeface="+mj-lt"/>
              </a:rPr>
              <a:t> </a:t>
            </a:r>
            <a:r>
              <a:rPr lang="pt-BR" sz="2200" b="1" i="1" dirty="0" err="1">
                <a:latin typeface="+mj-lt"/>
              </a:rPr>
              <a:t>jing</a:t>
            </a:r>
            <a:r>
              <a:rPr lang="pt-BR" sz="2200" b="1" dirty="0">
                <a:latin typeface="+mj-lt"/>
              </a:rPr>
              <a:t>”;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sz="2200" b="1" dirty="0">
                <a:latin typeface="+mj-lt"/>
              </a:rPr>
              <a:t>Discurso Sobre os Danos Causados Pelo Frio “</a:t>
            </a:r>
            <a:r>
              <a:rPr lang="pt-BR" sz="2200" b="1" i="1" dirty="0" err="1">
                <a:latin typeface="+mj-lt"/>
              </a:rPr>
              <a:t>shang</a:t>
            </a:r>
            <a:r>
              <a:rPr lang="pt-BR" sz="2200" b="1" i="1" dirty="0">
                <a:latin typeface="+mj-lt"/>
              </a:rPr>
              <a:t> </a:t>
            </a:r>
            <a:r>
              <a:rPr lang="pt-BR" sz="2200" b="1" i="1" dirty="0" err="1">
                <a:latin typeface="+mj-lt"/>
              </a:rPr>
              <a:t>han</a:t>
            </a:r>
            <a:r>
              <a:rPr lang="pt-BR" sz="2200" b="1" i="1" dirty="0">
                <a:latin typeface="+mj-lt"/>
              </a:rPr>
              <a:t> </a:t>
            </a:r>
            <a:r>
              <a:rPr lang="pt-BR" sz="2200" b="1" i="1" dirty="0" err="1">
                <a:latin typeface="+mj-lt"/>
              </a:rPr>
              <a:t>lun</a:t>
            </a:r>
            <a:r>
              <a:rPr lang="pt-BR" sz="2200" b="1" dirty="0">
                <a:latin typeface="+mj-lt"/>
              </a:rPr>
              <a:t>”; 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sz="2200" b="1" dirty="0">
                <a:latin typeface="+mj-lt"/>
              </a:rPr>
              <a:t>Prescrições Essenciais da Câmara Dourada “</a:t>
            </a:r>
            <a:r>
              <a:rPr lang="pt-BR" sz="2200" b="1" i="1" dirty="0" err="1">
                <a:latin typeface="+mj-lt"/>
              </a:rPr>
              <a:t>jin</a:t>
            </a:r>
            <a:r>
              <a:rPr lang="pt-BR" sz="2200" b="1" i="1" dirty="0">
                <a:latin typeface="+mj-lt"/>
              </a:rPr>
              <a:t> </a:t>
            </a:r>
            <a:r>
              <a:rPr lang="pt-BR" sz="2200" b="1" i="1" dirty="0" err="1">
                <a:latin typeface="+mj-lt"/>
              </a:rPr>
              <a:t>gui</a:t>
            </a:r>
            <a:r>
              <a:rPr lang="pt-BR" sz="2200" b="1" i="1" dirty="0">
                <a:latin typeface="+mj-lt"/>
              </a:rPr>
              <a:t> </a:t>
            </a:r>
            <a:r>
              <a:rPr lang="pt-BR" sz="2200" b="1" i="1" dirty="0" err="1">
                <a:latin typeface="+mj-lt"/>
              </a:rPr>
              <a:t>yao</a:t>
            </a:r>
            <a:r>
              <a:rPr lang="pt-BR" sz="2200" b="1" i="1" dirty="0">
                <a:latin typeface="+mj-lt"/>
              </a:rPr>
              <a:t> </a:t>
            </a:r>
            <a:r>
              <a:rPr lang="pt-BR" sz="2200" b="1" i="1" dirty="0" err="1">
                <a:latin typeface="+mj-lt"/>
              </a:rPr>
              <a:t>lue</a:t>
            </a:r>
            <a:r>
              <a:rPr lang="pt-BR" sz="2200" b="1" dirty="0">
                <a:latin typeface="+mj-lt"/>
              </a:rPr>
              <a:t>”. </a:t>
            </a:r>
            <a:endParaRPr lang="pt-BR" sz="2200" dirty="0">
              <a:latin typeface="+mj-lt"/>
            </a:endParaRPr>
          </a:p>
        </p:txBody>
      </p:sp>
      <p:pic>
        <p:nvPicPr>
          <p:cNvPr id="11" name="Imagem 10" descr="C:\Users\Alexander\Downloads\IMG-20180329-WA0041.jpg">
            <a:extLst>
              <a:ext uri="{FF2B5EF4-FFF2-40B4-BE49-F238E27FC236}">
                <a16:creationId xmlns:a16="http://schemas.microsoft.com/office/drawing/2014/main" xmlns="" id="{CB2891B3-7462-C977-9CFC-08005497E7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124456" y="1"/>
            <a:ext cx="1059543" cy="1306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6420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Amare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âmina de Abertura e final">
  <a:themeElements>
    <a:clrScheme name="Personalizar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3F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PGU - Fundo Branco">
  <a:themeElements>
    <a:clrScheme name="1_Tema do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Tema do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ema do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ema do Office">
  <a:themeElements>
    <a:clrScheme name="Amare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1730</Words>
  <Application>Microsoft Office PowerPoint</Application>
  <PresentationFormat>Widescreen</PresentationFormat>
  <Paragraphs>169</Paragraphs>
  <Slides>44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44</vt:i4>
      </vt:variant>
    </vt:vector>
  </HeadingPairs>
  <TitlesOfParts>
    <vt:vector size="57" baseType="lpstr">
      <vt:lpstr>Arial</vt:lpstr>
      <vt:lpstr>Avenir Next LT Pro</vt:lpstr>
      <vt:lpstr>Calibri</vt:lpstr>
      <vt:lpstr>Calibri Light</vt:lpstr>
      <vt:lpstr>Courier New</vt:lpstr>
      <vt:lpstr>Montserrat</vt:lpstr>
      <vt:lpstr>Roboto</vt:lpstr>
      <vt:lpstr>Times New Roman</vt:lpstr>
      <vt:lpstr>Wingdings</vt:lpstr>
      <vt:lpstr>Tema do Office</vt:lpstr>
      <vt:lpstr>Lâmina de Abertura e final</vt:lpstr>
      <vt:lpstr>IPGU - Fundo Branco</vt:lpstr>
      <vt:lpstr>1_Tema do Office</vt:lpstr>
      <vt:lpstr>Sociedade Brasileira de Acupuntura  Conselho Nacional de Autorregulamentação da Acupuntura  Federação dos Acupunturistas do Brasil</vt:lpstr>
      <vt:lpstr>Tema da Apresentação:</vt:lpstr>
      <vt:lpstr>1) Técnico Formação  2) Técnico Diagnóstico  3) Proteção Social </vt:lpstr>
      <vt:lpstr>O Qi EXISTE</vt:lpstr>
      <vt:lpstr>Apresentação do PowerPoint</vt:lpstr>
      <vt:lpstr>Registro de Meridiano</vt:lpstr>
      <vt:lpstr>SUBSÍDIO 1 TÉCNICO – FORMAÇÃO</vt:lpstr>
      <vt:lpstr>SUBSÍDIO 1:  TÉCNICO – FORMAÇÃO</vt:lpstr>
      <vt:lpstr>SUBSÍDIO 1:  TÉCNICO – FORMAÇÃO</vt:lpstr>
      <vt:lpstr>SUBSÍDIO 1:  TÉCNICO – FORMAÇÃO</vt:lpstr>
      <vt:lpstr>LEI DO YIN E DO YANG LEI DA DUALIDADE</vt:lpstr>
      <vt:lpstr>Apresentação do PowerPoint</vt:lpstr>
      <vt:lpstr>SUBSÍDIO 1:  TÉCNICO – FORMAÇÃO</vt:lpstr>
      <vt:lpstr>SUBSÍDIO 1:  TÉCNICO – FORMAÇÃO</vt:lpstr>
      <vt:lpstr>SUBSÍDIO 1:  TÉCNICO – FORMAÇÃO</vt:lpstr>
      <vt:lpstr>SUBSÍDIO 1:  TÉCNICO – FORMAÇÃO</vt:lpstr>
      <vt:lpstr>SUBSÍDIO 1:  TÉCNICO – FORMAÇÃO</vt:lpstr>
      <vt:lpstr>SUBSÍDIO 1:  TÉCNICO – FORMAÇÃO</vt:lpstr>
      <vt:lpstr>SUBSÍDIO 1:  TÉCNICO – FORMAÇÃO</vt:lpstr>
      <vt:lpstr>SUBSÍDIO 1:  TÉCNICO – FORMAÇÃO</vt:lpstr>
      <vt:lpstr>SUBSÍDIO 1:  TÉCNICO – FORMAÇÃO</vt:lpstr>
      <vt:lpstr>SUBSÍDIO 1:  TÉCNICO – FORMAÇÃO</vt:lpstr>
      <vt:lpstr>Prof. Dr. João Eduardo de Araujo ( Professor Associado e Livre Docente do Departamento de Ciências da Saúde da Faculdade de Medicina de Ribeirão Preto/ USP e Coordenador da Câmara Técnica de Fisioterapia em Acupuntura do CREFITO 3 SP:  Buscas minuciosas nas bibliotecas de dissertações e teses de três renomadas universidades públicas do Estado de São Paulo:  * Universidade de São Paulo(USP),  * Universidade Estadual de Campinas (UNICAMP) * Escola Paulista de Medicinada Universidade Federal de São Paulo (UNIFESP).</vt:lpstr>
      <vt:lpstr>O quê o Prof. Dr. João Eduardo Encontrou em suas pesquisas?</vt:lpstr>
      <vt:lpstr>Podemos observar claramente que a pesquisa em acupuntura no Brasil é sustentada por uma ampla gama de profissões. Fica evidente que o crescimento e a continuidade desse campo dificilmente seriam mantidos caso apenas uma profissão detivesse o monopólio da prática em nosso país.</vt:lpstr>
      <vt:lpstr>Atualmente, contabilizamos a presença de 590 trabalhos de pesquisa cadastrados na plataforma Brasil, revelando um expressivo volume de estudos em andamento em nosso país. altamente qualificados com graus de mestrado e doutorado. É notável que a profissão que mais se destacou na produção de dissertações e teses responda por apenas 28,9%  ( Medicina) do total de trabalhos. Isso sublinha de forma incontestável que, sem a participação das outras 15 profissões envolvidas, o país perderá uma significativa fatia de 71,07% da produção científica ainda por vir.</vt:lpstr>
      <vt:lpstr>SUBSÍDIO 2 TÉCNICO – DIAGNÓSTICO</vt:lpstr>
      <vt:lpstr>SUBSÍDIO 2:  TÉCNICO – DIAGNÓSTICO</vt:lpstr>
      <vt:lpstr>SUBSÍDIO 2:  TÉCNICO – DIAGNÓSTICO</vt:lpstr>
      <vt:lpstr>SUBSÍDIO 2:  TÉCNICO – DIAGNÓSTICO</vt:lpstr>
      <vt:lpstr>SUBSÍDIO 2:  TÉCNICO – DIAGNÓSTICO</vt:lpstr>
      <vt:lpstr>SUBSÍDIO 2:  TÉCNICO – DIAGNÓSTICO</vt:lpstr>
      <vt:lpstr>SUBSÍDIO 2:  TÉCNICO – DIAGNÓSTICO</vt:lpstr>
      <vt:lpstr>SUBSÍDIO 2:  TÉCNICO – DIAGNÓSTICO</vt:lpstr>
      <vt:lpstr>SUBSÍDIO 3 PROTEÇÃO SOCIAL </vt:lpstr>
      <vt:lpstr>SUBSÍDIO 3: PROTEÇÃO SOCIAL</vt:lpstr>
      <vt:lpstr>SUBSÍDIO 3: PROTEÇÃO SOCIAL</vt:lpstr>
      <vt:lpstr>Apresentação do PowerPoint</vt:lpstr>
      <vt:lpstr>Apresentação do PowerPoint</vt:lpstr>
      <vt:lpstr>Conclusões</vt:lpstr>
      <vt:lpstr>CONCLUSÕES</vt:lpstr>
      <vt:lpstr>À FRENTE DE FATOS, NÃO HÁ O QUE SE QUESTIONAR</vt:lpstr>
      <vt:lpstr>Dedico a apresentação no Senado Federal (Câmara Alta) ao Prof. Frederico Spaeth (Fisioterapeuta e Massagista) que foi literalmente traído por pequeno grupo de Médicos Brasileiros quanto ensino exercício da Acupuntura no Brasil.  (Brasília 19/07/2023).</vt:lpstr>
      <vt:lpstr>ACUPUNTURA POR ACUPUNTURISTAS, E SEM SUBSERVIÊNCIA.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Conselho Nacional de Autorregulamentação da Acupuntura Federação dos Acupunturistas do Brasil Sociedade Brasileira de Acupuntura</dc:title>
  <dc:creator>Alex</dc:creator>
  <cp:lastModifiedBy>Ivan Cerqueira Filho</cp:lastModifiedBy>
  <cp:revision>167</cp:revision>
  <dcterms:created xsi:type="dcterms:W3CDTF">2023-07-17T18:46:37Z</dcterms:created>
  <dcterms:modified xsi:type="dcterms:W3CDTF">2023-09-19T10:50:13Z</dcterms:modified>
</cp:coreProperties>
</file>