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4" r:id="rId5"/>
    <p:sldMasterId id="2147483705" r:id="rId6"/>
  </p:sldMasterIdLst>
  <p:notesMasterIdLst>
    <p:notesMasterId r:id="rId16"/>
  </p:notesMasterIdLst>
  <p:sldIdLst>
    <p:sldId id="1864" r:id="rId7"/>
    <p:sldId id="2527" r:id="rId8"/>
    <p:sldId id="2526" r:id="rId9"/>
    <p:sldId id="2528" r:id="rId10"/>
    <p:sldId id="2525" r:id="rId11"/>
    <p:sldId id="2515" r:id="rId12"/>
    <p:sldId id="269" r:id="rId13"/>
    <p:sldId id="369" r:id="rId14"/>
    <p:sldId id="2518" r:id="rId15"/>
  </p:sldIdLst>
  <p:sldSz cx="12192000" cy="6858000"/>
  <p:notesSz cx="6980238"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40C"/>
    <a:srgbClr val="790C79"/>
    <a:srgbClr val="FDEADB"/>
    <a:srgbClr val="CBA5B6"/>
    <a:srgbClr val="F1E1F1"/>
    <a:srgbClr val="E6E6E6"/>
    <a:srgbClr val="FCDFCA"/>
    <a:srgbClr val="FAF4FA"/>
    <a:srgbClr val="935671"/>
    <a:srgbClr val="F6A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CBC2A-8E00-4F96-A1DB-2927C96EC12E}" v="1" dt="2023-11-21T11:15:56.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9294" autoAdjust="0"/>
  </p:normalViewPr>
  <p:slideViewPr>
    <p:cSldViewPr snapToGrid="0">
      <p:cViewPr varScale="1">
        <p:scale>
          <a:sx n="59" d="100"/>
          <a:sy n="59" d="100"/>
        </p:scale>
        <p:origin x="9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1F48B9B8-0E51-49A2-9512-DE81DCEA23F6}" type="datetimeFigureOut">
              <a:rPr lang="en-US" smtClean="0"/>
              <a:t>11/21/2023</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E6E5FA69-7C4A-49D9-8A48-524CAF5A1E07}" type="slidenum">
              <a:rPr lang="en-US" smtClean="0"/>
              <a:t>‹nº›</a:t>
            </a:fld>
            <a:endParaRPr lang="en-US"/>
          </a:p>
        </p:txBody>
      </p:sp>
    </p:spTree>
    <p:extLst>
      <p:ext uri="{BB962C8B-B14F-4D97-AF65-F5344CB8AC3E}">
        <p14:creationId xmlns:p14="http://schemas.microsoft.com/office/powerpoint/2010/main" val="206291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842D7-C728-4EBD-982B-B8BE79E4DB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xmlns=""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just">
              <a:lnSpc>
                <a:spcPts val="1165"/>
              </a:lnSpc>
              <a:spcBef>
                <a:spcPts val="0"/>
              </a:spcBef>
              <a:spcAft>
                <a:spcPts val="0"/>
              </a:spcAft>
              <a:buFont typeface="Symbol" panose="05050102010706020507" pitchFamily="18" charset="2"/>
              <a:buChar char=""/>
            </a:pPr>
            <a:r>
              <a:rPr lang="pt-BR" sz="1800" dirty="0">
                <a:effectLst/>
                <a:latin typeface="Calibri" panose="020F0502020204030204" pitchFamily="34" charset="0"/>
                <a:ea typeface="Calibri" panose="020F0502020204030204" pitchFamily="34" charset="0"/>
                <a:cs typeface="Arial" panose="020B0604020202020204" pitchFamily="34" charset="0"/>
              </a:rPr>
              <a:t>B</a:t>
            </a:r>
            <a:r>
              <a:rPr lang="pt-BR" sz="1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om dia a todos e todas. Gostaria de cumprimentar: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pt-BR" sz="1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a:t>
            </a:r>
            <a:r>
              <a:rPr lang="pt-B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Excelentíssimo Senhor </a:t>
            </a:r>
            <a:r>
              <a:rPr lang="pt-B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Rodrigo Pacheco,</a:t>
            </a:r>
            <a:r>
              <a:rPr lang="pt-B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Presidente do Senado Federal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 </a:t>
            </a:r>
            <a:r>
              <a:rPr lang="pt-BR" sz="1800" dirty="0" err="1">
                <a:solidFill>
                  <a:srgbClr val="201F1E"/>
                </a:solidFill>
                <a:effectLst/>
                <a:latin typeface="Calibri" panose="020F0502020204030204" pitchFamily="34" charset="0"/>
                <a:ea typeface="Calibri" panose="020F0502020204030204" pitchFamily="34" charset="0"/>
                <a:cs typeface="Calibri" panose="020F0502020204030204" pitchFamily="34" charset="0"/>
              </a:rPr>
              <a:t>Sra</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Senadora</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Augusta Brito de Paula</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Presidente da COMISSÃO PERMANENTE MISTA DE COMBATE À VIOLÊNCIA CONTRA A MULHER;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 </a:t>
            </a:r>
            <a:r>
              <a:rPr lang="pt-BR" sz="1800" dirty="0" err="1">
                <a:solidFill>
                  <a:srgbClr val="201F1E"/>
                </a:solidFill>
                <a:effectLst/>
                <a:latin typeface="Calibri" panose="020F0502020204030204" pitchFamily="34" charset="0"/>
                <a:ea typeface="Calibri" panose="020F0502020204030204" pitchFamily="34" charset="0"/>
                <a:cs typeface="Calibri" panose="020F0502020204030204" pitchFamily="34" charset="0"/>
              </a:rPr>
              <a:t>Sra</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Senadora Zenaide Maia,</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Procuradora ESPECIAL DA MULHER; estendo os cumprimentos aos demais Senadores presentes;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 a </a:t>
            </a:r>
            <a:r>
              <a:rPr lang="pt-BR" sz="1800" dirty="0" err="1">
                <a:solidFill>
                  <a:srgbClr val="201F1E"/>
                </a:solidFill>
                <a:effectLst/>
                <a:latin typeface="Calibri" panose="020F0502020204030204" pitchFamily="34" charset="0"/>
                <a:ea typeface="Calibri" panose="020F0502020204030204" pitchFamily="34" charset="0"/>
                <a:cs typeface="Calibri" panose="020F0502020204030204" pitchFamily="34" charset="0"/>
              </a:rPr>
              <a:t>Sra</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Ilana</a:t>
            </a:r>
            <a:r>
              <a:rPr lang="pt-B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Trombka</a:t>
            </a:r>
            <a:r>
              <a:rPr lang="pt-B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Diretora-geral do Senado Federal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pt-BR" sz="1800" b="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 </a:t>
            </a:r>
            <a:r>
              <a:rPr lang="pt-BR" sz="1800" b="0" dirty="0" err="1">
                <a:solidFill>
                  <a:srgbClr val="201F1E"/>
                </a:solidFill>
                <a:effectLst/>
                <a:latin typeface="Calibri" panose="020F0502020204030204" pitchFamily="34" charset="0"/>
                <a:ea typeface="Calibri" panose="020F0502020204030204" pitchFamily="34" charset="0"/>
                <a:cs typeface="Calibri" panose="020F0502020204030204" pitchFamily="34" charset="0"/>
              </a:rPr>
              <a:t>Sra</a:t>
            </a:r>
            <a:r>
              <a:rPr lang="pt-BR" sz="1800" b="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r>
              <a:rPr lang="pt-BR" sz="1800"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Elga Teixeira Lopes, </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Diretora da Secretaria da Transparência do Senado; </a:t>
            </a: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pt-B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r>
              <a:rPr lang="pt-B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sra</a:t>
            </a:r>
            <a:r>
              <a:rPr lang="pt-B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Érica </a:t>
            </a:r>
            <a:r>
              <a:rPr lang="pt-B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Ceolin</a:t>
            </a:r>
            <a:r>
              <a:rPr lang="pt-B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Diretora da Secretaria de Comunicação do Senado Federal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e a </a:t>
            </a:r>
            <a:r>
              <a:rPr lang="pt-BR" sz="1800" b="1" dirty="0" err="1">
                <a:solidFill>
                  <a:srgbClr val="201F1E"/>
                </a:solidFill>
                <a:effectLst/>
                <a:latin typeface="Calibri" panose="020F0502020204030204" pitchFamily="34" charset="0"/>
                <a:ea typeface="Calibri" panose="020F0502020204030204" pitchFamily="34" charset="0"/>
                <a:cs typeface="Calibri" panose="020F0502020204030204" pitchFamily="34" charset="0"/>
              </a:rPr>
              <a:t>Sra</a:t>
            </a:r>
            <a:r>
              <a:rPr lang="pt-BR" sz="1800"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Maria Teresa Prado</a:t>
            </a:r>
            <a:r>
              <a:rPr lang="pt-B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e toda a equipe de trabalho do Observatório da Mulher contra a Violência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pt-BR" sz="1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Cumprimento também todos os participantes nessa audiência online nesta manhã.</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mj-lt"/>
              <a:buAutoNum type="arabicParenR"/>
            </a:pPr>
            <a:r>
              <a:rPr lang="pt-BR" sz="1800" dirty="0">
                <a:effectLst/>
                <a:latin typeface="Calibri" panose="020F0502020204030204" pitchFamily="34" charset="0"/>
                <a:ea typeface="Calibri" panose="020F0502020204030204" pitchFamily="34" charset="0"/>
                <a:cs typeface="Arial" panose="020B0604020202020204" pitchFamily="34" charset="0"/>
              </a:rPr>
              <a:t>ACABAR COM A VIOLÊNCIA de GÊNERO É UMA PRIORIDADE PARA O BANCO MUNDIAL</a:t>
            </a:r>
          </a:p>
          <a:p>
            <a:pPr marL="342900" marR="0" lvl="0" indent="-342900" algn="just">
              <a:lnSpc>
                <a:spcPct val="107000"/>
              </a:lnSpc>
              <a:spcBef>
                <a:spcPts val="0"/>
              </a:spcBef>
              <a:spcAft>
                <a:spcPts val="0"/>
              </a:spcAft>
              <a:buFont typeface="+mj-lt"/>
              <a:buAutoNum type="arabicParen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arenR"/>
            </a:pPr>
            <a:r>
              <a:rPr lang="pt-BR" sz="1800" dirty="0">
                <a:effectLst/>
                <a:latin typeface="Calibri" panose="020F0502020204030204" pitchFamily="34" charset="0"/>
                <a:ea typeface="Calibri" panose="020F0502020204030204" pitchFamily="34" charset="0"/>
                <a:cs typeface="Arial" panose="020B0604020202020204" pitchFamily="34" charset="0"/>
              </a:rPr>
              <a:t>Nós trabalhamos com essa meta financiando projetos, estudos e parcerias para acelerar a igualdade de gênero PARA UM FUTURO SUSTENTÁVEL, RESILIENTE E INCLUSIVO </a:t>
            </a:r>
          </a:p>
          <a:p>
            <a:pPr marL="342900" marR="0" lvl="0" indent="-342900" algn="just">
              <a:lnSpc>
                <a:spcPct val="107000"/>
              </a:lnSpc>
              <a:spcBef>
                <a:spcPts val="0"/>
              </a:spcBef>
              <a:spcAft>
                <a:spcPts val="0"/>
              </a:spcAft>
              <a:buFont typeface="+mj-lt"/>
              <a:buAutoNum type="arabicParenR"/>
            </a:pPr>
            <a:endParaRPr lang="pt-B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a:lnSpc>
                <a:spcPct val="107000"/>
              </a:lnSpc>
              <a:spcBef>
                <a:spcPts val="0"/>
              </a:spcBef>
              <a:spcAft>
                <a:spcPts val="0"/>
              </a:spcAft>
              <a:buFont typeface="+mj-lt"/>
              <a:buNone/>
            </a:pPr>
            <a:r>
              <a:rPr lang="pt-BR" sz="1800" dirty="0">
                <a:effectLst/>
                <a:latin typeface="Calibri" panose="020F0502020204030204" pitchFamily="34" charset="0"/>
                <a:ea typeface="Calibri" panose="020F0502020204030204" pitchFamily="34" charset="0"/>
                <a:cs typeface="Arial" panose="020B0604020202020204" pitchFamily="34" charset="0"/>
              </a:rPr>
              <a:t>ESTRATÉGIA DE GÊNERO DO BANCO MUNDIAL 2024 - 2030:</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E5FA69-7C4A-49D9-8A48-524CAF5A1E07}" type="slidenum">
              <a:rPr lang="en-US" smtClean="0"/>
              <a:t>2</a:t>
            </a:fld>
            <a:endParaRPr lang="en-US"/>
          </a:p>
        </p:txBody>
      </p:sp>
    </p:spTree>
    <p:extLst>
      <p:ext uri="{BB962C8B-B14F-4D97-AF65-F5344CB8AC3E}">
        <p14:creationId xmlns:p14="http://schemas.microsoft.com/office/powerpoint/2010/main" val="44825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Neste sentido, estamos desenvolvendo nos laboratórios de inovação em gênero buscamos evidências de políticas e ações mais efetivas.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sz="1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Para promoção da igualdade de gênero é fundamental uma abordagem transformadora das Normas sociais de gênero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endParaRPr lang="en-US" dirty="0"/>
          </a:p>
        </p:txBody>
      </p:sp>
      <p:sp>
        <p:nvSpPr>
          <p:cNvPr id="4" name="Slide Number Placeholder 3"/>
          <p:cNvSpPr>
            <a:spLocks noGrp="1"/>
          </p:cNvSpPr>
          <p:nvPr>
            <p:ph type="sldNum" sz="quarter" idx="5"/>
          </p:nvPr>
        </p:nvSpPr>
        <p:spPr/>
        <p:txBody>
          <a:bodyPr/>
          <a:lstStyle/>
          <a:p>
            <a:fld id="{E6E5FA69-7C4A-49D9-8A48-524CAF5A1E07}" type="slidenum">
              <a:rPr lang="en-US" smtClean="0"/>
              <a:t>3</a:t>
            </a:fld>
            <a:endParaRPr lang="en-US"/>
          </a:p>
        </p:txBody>
      </p:sp>
    </p:spTree>
    <p:extLst>
      <p:ext uri="{BB962C8B-B14F-4D97-AF65-F5344CB8AC3E}">
        <p14:creationId xmlns:p14="http://schemas.microsoft.com/office/powerpoint/2010/main" val="166750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mj-lt"/>
              <a:buAutoNum type="arabicParenR"/>
            </a:pPr>
            <a:r>
              <a:rPr lang="pt-PT" sz="1800" dirty="0">
                <a:solidFill>
                  <a:srgbClr val="201F1E"/>
                </a:solidFill>
                <a:effectLst/>
                <a:latin typeface="Calibri" panose="020F0502020204030204" pitchFamily="34" charset="0"/>
                <a:ea typeface="Calibri" panose="020F0502020204030204" pitchFamily="34" charset="0"/>
                <a:cs typeface="Arial" panose="020B0604020202020204" pitchFamily="34" charset="0"/>
              </a:rPr>
              <a:t>Normas são aquilo em que os indivíduos acreditam que o seu grupo de referência pensa e faz; podem influenciar e reproduzir conflitos e discriminações entre o homem e a mulher. As normas sociais reforçam as desigualdades entre homens e mulheres no acesso ao mercado de trabalho, à remuneração equivalente e as oportunidades.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pt-BR" sz="1200" b="0" dirty="0"/>
          </a:p>
          <a:p>
            <a:pPr marL="285750" indent="-285750">
              <a:buFont typeface="Wingdings" panose="05000000000000000000" pitchFamily="2" charset="2"/>
              <a:buChar char="Ø"/>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DB09FAFF-ED55-4B52-99C7-2113384206BC}" type="slidenum">
              <a:rPr lang="en-US" smtClean="0"/>
              <a:t>4</a:t>
            </a:fld>
            <a:endParaRPr lang="en-US"/>
          </a:p>
        </p:txBody>
      </p:sp>
    </p:spTree>
    <p:extLst>
      <p:ext uri="{BB962C8B-B14F-4D97-AF65-F5344CB8AC3E}">
        <p14:creationId xmlns:p14="http://schemas.microsoft.com/office/powerpoint/2010/main" val="121649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23054"/>
                </a:solidFill>
                <a:latin typeface="+mn-lt"/>
              </a:rPr>
              <a:t>Luckily, there is a growing body of evidence on the impacts of programs to prevent GBV.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23054"/>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23054"/>
                </a:solidFill>
                <a:latin typeface="+mn-lt"/>
              </a:rPr>
              <a:t>Initiatives such as the “What Works to Prevent Violence” have consolidated evidence summarized in this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23054"/>
                </a:solidFill>
                <a:latin typeface="+mn-lt"/>
              </a:rPr>
              <a:t>The “Prevention Collaborative” of researchers and practitioners as well as the World Bank’s Gender Innovation Labs have also gathered evidence and lessons learned for practitioners. Learning resources such as short videos and courses are also available – there are links to resources at the end of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23054"/>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23054"/>
                </a:solidFill>
                <a:latin typeface="+mn-lt"/>
              </a:rPr>
              <a:t>Today’s workshop is yet another opportunity to share best practices and grow the evidence based with insights from innovators in Brazil and Zambia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23054"/>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23054"/>
                </a:solidFill>
                <a:latin typeface="+mn-lt"/>
              </a:rPr>
              <a:t>We can see that social norm change embedded in many of the successful intervention because of close association with social norms and GBV-related behaviors.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23054"/>
                </a:solidFill>
                <a:latin typeface="+mn-lt"/>
              </a:rPr>
              <a:t>For example through couples interventions or community dialogues and in other cases structural changes such as legislation are a tool to change behaviors.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23054"/>
                </a:solidFill>
                <a:latin typeface="+mn-lt"/>
              </a:rPr>
              <a:t>In many cases changing social norms is a multi-level effort which takes the individual, household, community and larger society into account.</a:t>
            </a:r>
          </a:p>
          <a:p>
            <a:endParaRPr lang="en-US" dirty="0"/>
          </a:p>
        </p:txBody>
      </p:sp>
      <p:sp>
        <p:nvSpPr>
          <p:cNvPr id="4" name="Slide Number Placeholder 3"/>
          <p:cNvSpPr>
            <a:spLocks noGrp="1"/>
          </p:cNvSpPr>
          <p:nvPr>
            <p:ph type="sldNum" sz="quarter" idx="5"/>
          </p:nvPr>
        </p:nvSpPr>
        <p:spPr/>
        <p:txBody>
          <a:bodyPr/>
          <a:lstStyle/>
          <a:p>
            <a:fld id="{E6E5FA69-7C4A-49D9-8A48-524CAF5A1E07}" type="slidenum">
              <a:rPr lang="en-US" smtClean="0"/>
              <a:t>5</a:t>
            </a:fld>
            <a:endParaRPr lang="en-US"/>
          </a:p>
        </p:txBody>
      </p:sp>
    </p:spTree>
    <p:extLst>
      <p:ext uri="{BB962C8B-B14F-4D97-AF65-F5344CB8AC3E}">
        <p14:creationId xmlns:p14="http://schemas.microsoft.com/office/powerpoint/2010/main" val="427017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lot of resources available.  When designing a program, you can skip the literature review and simply turn to these resources.</a:t>
            </a:r>
          </a:p>
          <a:p>
            <a:endParaRPr lang="en-US" sz="1200" dirty="0"/>
          </a:p>
          <a:p>
            <a:r>
              <a:rPr lang="en-US" sz="1200" dirty="0"/>
              <a:t>All examples given in this presentation can be found in these resources.</a:t>
            </a:r>
            <a:endParaRPr lang="en-US" dirty="0"/>
          </a:p>
        </p:txBody>
      </p:sp>
      <p:sp>
        <p:nvSpPr>
          <p:cNvPr id="4" name="Slide Number Placeholder 3"/>
          <p:cNvSpPr>
            <a:spLocks noGrp="1"/>
          </p:cNvSpPr>
          <p:nvPr>
            <p:ph type="sldNum" sz="quarter" idx="5"/>
          </p:nvPr>
        </p:nvSpPr>
        <p:spPr/>
        <p:txBody>
          <a:bodyPr/>
          <a:lstStyle/>
          <a:p>
            <a:fld id="{3011495F-2595-43C6-A4FF-E7258B620A90}" type="slidenum">
              <a:rPr lang="en-US" smtClean="0"/>
              <a:t>7</a:t>
            </a:fld>
            <a:endParaRPr lang="en-US"/>
          </a:p>
        </p:txBody>
      </p:sp>
    </p:spTree>
    <p:extLst>
      <p:ext uri="{BB962C8B-B14F-4D97-AF65-F5344CB8AC3E}">
        <p14:creationId xmlns:p14="http://schemas.microsoft.com/office/powerpoint/2010/main" val="68960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11495F-2595-43C6-A4FF-E7258B620A90}" type="slidenum">
              <a:rPr lang="en-US" smtClean="0"/>
              <a:t>8</a:t>
            </a:fld>
            <a:endParaRPr lang="en-US"/>
          </a:p>
        </p:txBody>
      </p:sp>
    </p:spTree>
    <p:extLst>
      <p:ext uri="{BB962C8B-B14F-4D97-AF65-F5344CB8AC3E}">
        <p14:creationId xmlns:p14="http://schemas.microsoft.com/office/powerpoint/2010/main" val="185983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5FA69-7C4A-49D9-8A48-524CAF5A1E07}" type="slidenum">
              <a:rPr lang="en-US" smtClean="0"/>
              <a:t>9</a:t>
            </a:fld>
            <a:endParaRPr lang="en-US"/>
          </a:p>
        </p:txBody>
      </p:sp>
    </p:spTree>
    <p:extLst>
      <p:ext uri="{BB962C8B-B14F-4D97-AF65-F5344CB8AC3E}">
        <p14:creationId xmlns:p14="http://schemas.microsoft.com/office/powerpoint/2010/main" val="4202597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B56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00C46-B03F-C34D-9940-E6E23C04BF77}"/>
              </a:ext>
            </a:extLst>
          </p:cNvPr>
          <p:cNvSpPr>
            <a:spLocks noGrp="1"/>
          </p:cNvSpPr>
          <p:nvPr>
            <p:ph type="ctrTitle" hasCustomPrompt="1"/>
          </p:nvPr>
        </p:nvSpPr>
        <p:spPr>
          <a:xfrm>
            <a:off x="738554" y="1095621"/>
            <a:ext cx="9542584" cy="2387600"/>
          </a:xfrm>
        </p:spPr>
        <p:txBody>
          <a:bodyPr anchor="b"/>
          <a:lstStyle>
            <a:lvl1pPr algn="l">
              <a:defRPr sz="6000" b="1">
                <a:solidFill>
                  <a:schemeClr val="bg1"/>
                </a:solidFill>
              </a:defRPr>
            </a:lvl1pPr>
          </a:lstStyle>
          <a:p>
            <a:r>
              <a:rPr lang="en-GB" dirty="0"/>
              <a:t>CLICK TO EDIT MASTER TITLE STYLE</a:t>
            </a:r>
            <a:endParaRPr lang="x-none" dirty="0"/>
          </a:p>
        </p:txBody>
      </p:sp>
      <p:sp>
        <p:nvSpPr>
          <p:cNvPr id="3" name="Subtitle 2">
            <a:extLst>
              <a:ext uri="{FF2B5EF4-FFF2-40B4-BE49-F238E27FC236}">
                <a16:creationId xmlns:a16="http://schemas.microsoft.com/office/drawing/2014/main" xmlns="" id="{05DEA16D-1984-C64D-A906-285EF1B9B4A2}"/>
              </a:ext>
            </a:extLst>
          </p:cNvPr>
          <p:cNvSpPr>
            <a:spLocks noGrp="1"/>
          </p:cNvSpPr>
          <p:nvPr>
            <p:ph type="subTitle" idx="1" hasCustomPrompt="1"/>
          </p:nvPr>
        </p:nvSpPr>
        <p:spPr>
          <a:xfrm>
            <a:off x="738554" y="3575296"/>
            <a:ext cx="9144000" cy="1655762"/>
          </a:xfrm>
        </p:spPr>
        <p:txBody>
          <a:bodyPr/>
          <a:lstStyle>
            <a:lvl1pPr marL="0" indent="0" algn="l">
              <a:buNone/>
              <a:defRPr sz="2400">
                <a:solidFill>
                  <a:srgbClr val="FCDFC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x-none" dirty="0"/>
          </a:p>
        </p:txBody>
      </p:sp>
      <p:pic>
        <p:nvPicPr>
          <p:cNvPr id="7" name="Picture 6">
            <a:extLst>
              <a:ext uri="{FF2B5EF4-FFF2-40B4-BE49-F238E27FC236}">
                <a16:creationId xmlns:a16="http://schemas.microsoft.com/office/drawing/2014/main" xmlns="" id="{05555BF4-6494-FD4A-A03F-434271877B65}"/>
              </a:ext>
            </a:extLst>
          </p:cNvPr>
          <p:cNvPicPr>
            <a:picLocks noChangeAspect="1"/>
          </p:cNvPicPr>
          <p:nvPr/>
        </p:nvPicPr>
        <p:blipFill>
          <a:blip r:embed="rId2"/>
          <a:stretch>
            <a:fillRect/>
          </a:stretch>
        </p:blipFill>
        <p:spPr>
          <a:xfrm rot="5400000">
            <a:off x="8456252" y="-1607766"/>
            <a:ext cx="4976446" cy="4804496"/>
          </a:xfrm>
          <a:prstGeom prst="rect">
            <a:avLst/>
          </a:prstGeom>
        </p:spPr>
      </p:pic>
      <p:pic>
        <p:nvPicPr>
          <p:cNvPr id="8" name="Picture 7">
            <a:extLst>
              <a:ext uri="{FF2B5EF4-FFF2-40B4-BE49-F238E27FC236}">
                <a16:creationId xmlns:a16="http://schemas.microsoft.com/office/drawing/2014/main" xmlns="" id="{BF877138-4AE9-5A4B-9CE5-B1B5BDA328C1}"/>
              </a:ext>
            </a:extLst>
          </p:cNvPr>
          <p:cNvPicPr>
            <a:picLocks noChangeAspect="1"/>
          </p:cNvPicPr>
          <p:nvPr/>
        </p:nvPicPr>
        <p:blipFill>
          <a:blip r:embed="rId2"/>
          <a:stretch>
            <a:fillRect/>
          </a:stretch>
        </p:blipFill>
        <p:spPr>
          <a:xfrm rot="5400000">
            <a:off x="-1262179" y="5320329"/>
            <a:ext cx="4976446" cy="4804496"/>
          </a:xfrm>
          <a:prstGeom prst="rect">
            <a:avLst/>
          </a:prstGeom>
        </p:spPr>
      </p:pic>
    </p:spTree>
    <p:extLst>
      <p:ext uri="{BB962C8B-B14F-4D97-AF65-F5344CB8AC3E}">
        <p14:creationId xmlns:p14="http://schemas.microsoft.com/office/powerpoint/2010/main" val="358517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93567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87A2101-39A0-2546-9782-A5DF27647A11}"/>
              </a:ext>
            </a:extLst>
          </p:cNvPr>
          <p:cNvPicPr>
            <a:picLocks noChangeAspect="1"/>
          </p:cNvPicPr>
          <p:nvPr userDrawn="1"/>
        </p:nvPicPr>
        <p:blipFill>
          <a:blip r:embed="rId2"/>
          <a:stretch>
            <a:fillRect/>
          </a:stretch>
        </p:blipFill>
        <p:spPr>
          <a:xfrm>
            <a:off x="-1560145" y="5107702"/>
            <a:ext cx="14922824" cy="2945614"/>
          </a:xfrm>
          <a:prstGeom prst="rect">
            <a:avLst/>
          </a:prstGeom>
        </p:spPr>
      </p:pic>
      <p:pic>
        <p:nvPicPr>
          <p:cNvPr id="9" name="Picture 8">
            <a:extLst>
              <a:ext uri="{FF2B5EF4-FFF2-40B4-BE49-F238E27FC236}">
                <a16:creationId xmlns:a16="http://schemas.microsoft.com/office/drawing/2014/main" xmlns="" id="{C900DF3F-EA85-A944-A607-356FEDB1143B}"/>
              </a:ext>
            </a:extLst>
          </p:cNvPr>
          <p:cNvPicPr>
            <a:picLocks noChangeAspect="1"/>
          </p:cNvPicPr>
          <p:nvPr userDrawn="1"/>
        </p:nvPicPr>
        <p:blipFill>
          <a:blip r:embed="rId2"/>
          <a:stretch>
            <a:fillRect/>
          </a:stretch>
        </p:blipFill>
        <p:spPr>
          <a:xfrm>
            <a:off x="-1128019" y="5241595"/>
            <a:ext cx="13566204" cy="2677831"/>
          </a:xfrm>
          <a:prstGeom prst="rect">
            <a:avLst/>
          </a:prstGeom>
        </p:spPr>
      </p:pic>
      <p:pic>
        <p:nvPicPr>
          <p:cNvPr id="7" name="Picture 6">
            <a:extLst>
              <a:ext uri="{FF2B5EF4-FFF2-40B4-BE49-F238E27FC236}">
                <a16:creationId xmlns:a16="http://schemas.microsoft.com/office/drawing/2014/main" xmlns="" id="{AA96E0C4-092C-9945-A68A-4B862C21949A}"/>
              </a:ext>
            </a:extLst>
          </p:cNvPr>
          <p:cNvPicPr>
            <a:picLocks noChangeAspect="1"/>
          </p:cNvPicPr>
          <p:nvPr userDrawn="1"/>
        </p:nvPicPr>
        <p:blipFill>
          <a:blip r:embed="rId3"/>
          <a:stretch>
            <a:fillRect/>
          </a:stretch>
        </p:blipFill>
        <p:spPr>
          <a:xfrm>
            <a:off x="0" y="5520837"/>
            <a:ext cx="12192000" cy="2398589"/>
          </a:xfrm>
          <a:prstGeom prst="rect">
            <a:avLst/>
          </a:prstGeom>
        </p:spPr>
      </p:pic>
      <p:sp>
        <p:nvSpPr>
          <p:cNvPr id="2" name="Title 1">
            <a:extLst>
              <a:ext uri="{FF2B5EF4-FFF2-40B4-BE49-F238E27FC236}">
                <a16:creationId xmlns:a16="http://schemas.microsoft.com/office/drawing/2014/main" xmlns="" id="{134654CE-1E07-9043-AEF2-AF1F9C63800D}"/>
              </a:ext>
            </a:extLst>
          </p:cNvPr>
          <p:cNvSpPr>
            <a:spLocks noGrp="1"/>
          </p:cNvSpPr>
          <p:nvPr>
            <p:ph type="title" hasCustomPrompt="1"/>
          </p:nvPr>
        </p:nvSpPr>
        <p:spPr>
          <a:xfrm>
            <a:off x="831850" y="311535"/>
            <a:ext cx="10515600" cy="2852737"/>
          </a:xfrm>
        </p:spPr>
        <p:txBody>
          <a:bodyPr anchor="b">
            <a:normAutofit/>
          </a:bodyPr>
          <a:lstStyle>
            <a:lvl1pPr>
              <a:defRPr sz="4000" b="1">
                <a:solidFill>
                  <a:schemeClr val="bg1"/>
                </a:solidFill>
              </a:defRPr>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xmlns="" id="{9184E304-66A7-A34E-8EDE-1567227A9FD8}"/>
              </a:ext>
            </a:extLst>
          </p:cNvPr>
          <p:cNvSpPr>
            <a:spLocks noGrp="1"/>
          </p:cNvSpPr>
          <p:nvPr>
            <p:ph type="body" idx="1" hasCustomPrompt="1"/>
          </p:nvPr>
        </p:nvSpPr>
        <p:spPr>
          <a:xfrm>
            <a:off x="831850" y="3191260"/>
            <a:ext cx="10515600" cy="1500187"/>
          </a:xfrm>
        </p:spPr>
        <p:txBody>
          <a:bodyPr>
            <a:normAutofit/>
          </a:bodyPr>
          <a:lstStyle>
            <a:lvl1pPr marL="0" indent="0">
              <a:buNone/>
              <a:defRPr sz="2000">
                <a:solidFill>
                  <a:srgbClr val="FCDFC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2" name="Text Placeholder 11">
            <a:extLst>
              <a:ext uri="{FF2B5EF4-FFF2-40B4-BE49-F238E27FC236}">
                <a16:creationId xmlns:a16="http://schemas.microsoft.com/office/drawing/2014/main" xmlns="" id="{B9C2078B-B094-F647-A1A6-1217BDA7BF96}"/>
              </a:ext>
            </a:extLst>
          </p:cNvPr>
          <p:cNvSpPr>
            <a:spLocks noGrp="1"/>
          </p:cNvSpPr>
          <p:nvPr>
            <p:ph type="body" sz="quarter" idx="13" hasCustomPrompt="1"/>
          </p:nvPr>
        </p:nvSpPr>
        <p:spPr>
          <a:xfrm>
            <a:off x="838200" y="6350324"/>
            <a:ext cx="3200400" cy="315912"/>
          </a:xfrm>
        </p:spPr>
        <p:txBody>
          <a:bodyPr>
            <a:normAutofit/>
          </a:bodyPr>
          <a:lstStyle>
            <a:lvl1pPr marL="0" indent="0">
              <a:buNone/>
              <a:defRPr sz="1000">
                <a:solidFill>
                  <a:srgbClr val="FCDFCA"/>
                </a:solidFill>
              </a:defRPr>
            </a:lvl1pPr>
          </a:lstStyle>
          <a:p>
            <a:pPr lvl="0"/>
            <a:r>
              <a:rPr lang="x-none" dirty="0"/>
              <a:t>TÍTULO EM CAIXA ALTA</a:t>
            </a:r>
          </a:p>
        </p:txBody>
      </p:sp>
      <p:sp>
        <p:nvSpPr>
          <p:cNvPr id="13" name="TextBox 12">
            <a:extLst>
              <a:ext uri="{FF2B5EF4-FFF2-40B4-BE49-F238E27FC236}">
                <a16:creationId xmlns:a16="http://schemas.microsoft.com/office/drawing/2014/main" xmlns="" id="{6F22A634-A089-A344-B5C4-0B9F25A0D114}"/>
              </a:ext>
            </a:extLst>
          </p:cNvPr>
          <p:cNvSpPr txBox="1"/>
          <p:nvPr userDrawn="1"/>
        </p:nvSpPr>
        <p:spPr>
          <a:xfrm>
            <a:off x="9015046" y="269670"/>
            <a:ext cx="288387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FCDFCA"/>
                </a:solidFill>
                <a:latin typeface="Helvetica" pitchFamily="2" charset="0"/>
              </a:rPr>
              <a:t>COMO FORTALECER A ABORDAGEM PREVENTIVA </a:t>
            </a:r>
            <a:br>
              <a:rPr lang="en-GB" sz="800" dirty="0">
                <a:solidFill>
                  <a:srgbClr val="FCDFCA"/>
                </a:solidFill>
                <a:latin typeface="Helvetica" pitchFamily="2" charset="0"/>
              </a:rPr>
            </a:br>
            <a:r>
              <a:rPr lang="en-GB" sz="800" dirty="0" err="1">
                <a:solidFill>
                  <a:srgbClr val="FCDFCA"/>
                </a:solidFill>
                <a:latin typeface="Helvetica" pitchFamily="2" charset="0"/>
              </a:rPr>
              <a:t>À</a:t>
            </a:r>
            <a:r>
              <a:rPr lang="en-GB" sz="800" dirty="0">
                <a:solidFill>
                  <a:srgbClr val="FCDFCA"/>
                </a:solidFill>
                <a:latin typeface="Helvetica" pitchFamily="2" charset="0"/>
              </a:rPr>
              <a:t> VIOLÊNCIA DE GÊNERO NA ASSISTÊNCIA SOCIAL?</a:t>
            </a:r>
            <a:endParaRPr lang="x-none" sz="800" dirty="0">
              <a:solidFill>
                <a:srgbClr val="FCDFCA"/>
              </a:solidFill>
              <a:latin typeface="Helvetica" pitchFamily="2" charset="0"/>
            </a:endParaRPr>
          </a:p>
          <a:p>
            <a:pPr algn="r"/>
            <a:endParaRPr lang="x-none" sz="800" dirty="0">
              <a:solidFill>
                <a:srgbClr val="FCDFCA"/>
              </a:solidFill>
              <a:latin typeface="Helvetica" pitchFamily="2" charset="0"/>
            </a:endParaRPr>
          </a:p>
        </p:txBody>
      </p:sp>
    </p:spTree>
    <p:extLst>
      <p:ext uri="{BB962C8B-B14F-4D97-AF65-F5344CB8AC3E}">
        <p14:creationId xmlns:p14="http://schemas.microsoft.com/office/powerpoint/2010/main" val="168744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8584E-A8D0-0B49-87F5-20BDB6D28449}"/>
              </a:ext>
            </a:extLst>
          </p:cNvPr>
          <p:cNvSpPr>
            <a:spLocks noGrp="1"/>
          </p:cNvSpPr>
          <p:nvPr>
            <p:ph type="title" hasCustomPrompt="1"/>
          </p:nvPr>
        </p:nvSpPr>
        <p:spPr/>
        <p:txBody>
          <a:bodyPr/>
          <a:lstStyle>
            <a:lvl1pPr>
              <a:defRPr b="1"/>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xmlns="" id="{497F3598-23C0-4542-8F39-70021BB9E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4" name="Date Placeholder 3">
            <a:extLst>
              <a:ext uri="{FF2B5EF4-FFF2-40B4-BE49-F238E27FC236}">
                <a16:creationId xmlns:a16="http://schemas.microsoft.com/office/drawing/2014/main" xmlns="" id="{D9F61D65-95FB-A349-9A35-B668ADF342B0}"/>
              </a:ext>
            </a:extLst>
          </p:cNvPr>
          <p:cNvSpPr>
            <a:spLocks noGrp="1"/>
          </p:cNvSpPr>
          <p:nvPr>
            <p:ph type="dt" sz="half" idx="10"/>
          </p:nvPr>
        </p:nvSpPr>
        <p:spPr/>
        <p:txBody>
          <a:bodyPr/>
          <a:lstStyle/>
          <a:p>
            <a:fld id="{82E41F70-62D4-774D-B5DF-7A8AAAA4998A}" type="datetimeFigureOut">
              <a:rPr lang="x-none" smtClean="0"/>
              <a:t>21/11/2023</a:t>
            </a:fld>
            <a:endParaRPr lang="x-none"/>
          </a:p>
        </p:txBody>
      </p:sp>
      <p:sp>
        <p:nvSpPr>
          <p:cNvPr id="5" name="Footer Placeholder 4">
            <a:extLst>
              <a:ext uri="{FF2B5EF4-FFF2-40B4-BE49-F238E27FC236}">
                <a16:creationId xmlns:a16="http://schemas.microsoft.com/office/drawing/2014/main" xmlns="" id="{992B70C0-0918-034E-96F3-361A6180E8AD}"/>
              </a:ext>
            </a:extLst>
          </p:cNvPr>
          <p:cNvSpPr>
            <a:spLocks noGrp="1"/>
          </p:cNvSpPr>
          <p:nvPr>
            <p:ph type="ftr" sz="quarter" idx="11"/>
          </p:nvPr>
        </p:nvSpPr>
        <p:spPr/>
        <p:txBody>
          <a:bodyPr/>
          <a:lstStyle/>
          <a:p>
            <a:endParaRPr lang="x-none"/>
          </a:p>
        </p:txBody>
      </p:sp>
      <p:sp>
        <p:nvSpPr>
          <p:cNvPr id="7" name="TextBox 6">
            <a:extLst>
              <a:ext uri="{FF2B5EF4-FFF2-40B4-BE49-F238E27FC236}">
                <a16:creationId xmlns:a16="http://schemas.microsoft.com/office/drawing/2014/main" xmlns="" id="{05ABAC5E-83B9-2140-A719-50DE15C73D0D}"/>
              </a:ext>
            </a:extLst>
          </p:cNvPr>
          <p:cNvSpPr txBox="1"/>
          <p:nvPr userDrawn="1"/>
        </p:nvSpPr>
        <p:spPr>
          <a:xfrm>
            <a:off x="9015046" y="6308079"/>
            <a:ext cx="288387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935671"/>
                </a:solidFill>
                <a:latin typeface="Helvetica" pitchFamily="2" charset="0"/>
              </a:rPr>
              <a:t>COMO FORTALECER A ABORDAGEM PREVENTIVA </a:t>
            </a:r>
            <a:br>
              <a:rPr lang="en-GB" sz="800" dirty="0">
                <a:solidFill>
                  <a:srgbClr val="935671"/>
                </a:solidFill>
                <a:latin typeface="Helvetica" pitchFamily="2" charset="0"/>
              </a:rPr>
            </a:br>
            <a:r>
              <a:rPr lang="en-GB" sz="800" dirty="0" err="1">
                <a:solidFill>
                  <a:srgbClr val="935671"/>
                </a:solidFill>
                <a:latin typeface="Helvetica" pitchFamily="2" charset="0"/>
              </a:rPr>
              <a:t>À</a:t>
            </a:r>
            <a:r>
              <a:rPr lang="en-GB" sz="800" dirty="0">
                <a:solidFill>
                  <a:srgbClr val="935671"/>
                </a:solidFill>
                <a:latin typeface="Helvetica" pitchFamily="2" charset="0"/>
              </a:rPr>
              <a:t> VIOLÊNCIA DE GÊNERO NA ASSISTÊNCIA SOCIAL?</a:t>
            </a:r>
            <a:endParaRPr lang="x-none" sz="800" dirty="0">
              <a:solidFill>
                <a:srgbClr val="935671"/>
              </a:solidFill>
              <a:latin typeface="Helvetica" pitchFamily="2" charset="0"/>
            </a:endParaRPr>
          </a:p>
          <a:p>
            <a:pPr algn="r"/>
            <a:endParaRPr lang="x-none" sz="800" dirty="0">
              <a:solidFill>
                <a:srgbClr val="935671"/>
              </a:solidFill>
              <a:latin typeface="Helvetica" pitchFamily="2" charset="0"/>
            </a:endParaRPr>
          </a:p>
        </p:txBody>
      </p:sp>
    </p:spTree>
    <p:extLst>
      <p:ext uri="{BB962C8B-B14F-4D97-AF65-F5344CB8AC3E}">
        <p14:creationId xmlns:p14="http://schemas.microsoft.com/office/powerpoint/2010/main" val="609866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7C1B7EF-0700-E24D-B361-DF23E4C17257}"/>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dirty="0"/>
          </a:p>
        </p:txBody>
      </p:sp>
      <p:sp>
        <p:nvSpPr>
          <p:cNvPr id="2" name="Title 1">
            <a:extLst>
              <a:ext uri="{FF2B5EF4-FFF2-40B4-BE49-F238E27FC236}">
                <a16:creationId xmlns:a16="http://schemas.microsoft.com/office/drawing/2014/main" xmlns="" id="{A15D0195-BB22-AF44-9AC6-CCBE96BA1D22}"/>
              </a:ext>
            </a:extLst>
          </p:cNvPr>
          <p:cNvSpPr>
            <a:spLocks noGrp="1"/>
          </p:cNvSpPr>
          <p:nvPr>
            <p:ph type="title" hasCustomPrompt="1"/>
          </p:nvPr>
        </p:nvSpPr>
        <p:spPr>
          <a:xfrm>
            <a:off x="839788" y="457200"/>
            <a:ext cx="3932237" cy="1600200"/>
          </a:xfrm>
        </p:spPr>
        <p:txBody>
          <a:bodyPr anchor="b">
            <a:normAutofit/>
          </a:bodyPr>
          <a:lstStyle>
            <a:lvl1pPr>
              <a:defRPr sz="3200" b="1"/>
            </a:lvl1pPr>
          </a:lstStyle>
          <a:p>
            <a:r>
              <a:rPr lang="en-GB" dirty="0"/>
              <a:t>CLICK TO EDIT MASTER TITLE STYLE</a:t>
            </a:r>
            <a:endParaRPr lang="x-none" dirty="0"/>
          </a:p>
        </p:txBody>
      </p:sp>
      <p:sp>
        <p:nvSpPr>
          <p:cNvPr id="4" name="Text Placeholder 3">
            <a:extLst>
              <a:ext uri="{FF2B5EF4-FFF2-40B4-BE49-F238E27FC236}">
                <a16:creationId xmlns:a16="http://schemas.microsoft.com/office/drawing/2014/main" xmlns="" id="{56B2069B-17F3-7345-9073-C15C6EB27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3F253D-309E-B646-82B6-40B8A2D7D15D}"/>
              </a:ext>
            </a:extLst>
          </p:cNvPr>
          <p:cNvSpPr>
            <a:spLocks noGrp="1"/>
          </p:cNvSpPr>
          <p:nvPr>
            <p:ph type="dt" sz="half" idx="10"/>
          </p:nvPr>
        </p:nvSpPr>
        <p:spPr/>
        <p:txBody>
          <a:bodyPr/>
          <a:lstStyle/>
          <a:p>
            <a:fld id="{82E41F70-62D4-774D-B5DF-7A8AAAA4998A}" type="datetimeFigureOut">
              <a:rPr lang="x-none" smtClean="0"/>
              <a:t>21/11/2023</a:t>
            </a:fld>
            <a:endParaRPr lang="x-none"/>
          </a:p>
        </p:txBody>
      </p:sp>
    </p:spTree>
    <p:extLst>
      <p:ext uri="{BB962C8B-B14F-4D97-AF65-F5344CB8AC3E}">
        <p14:creationId xmlns:p14="http://schemas.microsoft.com/office/powerpoint/2010/main" val="424230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D0195-BB22-AF44-9AC6-CCBE96BA1D22}"/>
              </a:ext>
            </a:extLst>
          </p:cNvPr>
          <p:cNvSpPr>
            <a:spLocks noGrp="1"/>
          </p:cNvSpPr>
          <p:nvPr>
            <p:ph type="title" hasCustomPrompt="1"/>
          </p:nvPr>
        </p:nvSpPr>
        <p:spPr>
          <a:xfrm>
            <a:off x="7421563" y="457200"/>
            <a:ext cx="3932237" cy="1600200"/>
          </a:xfrm>
        </p:spPr>
        <p:txBody>
          <a:bodyPr anchor="b">
            <a:normAutofit/>
          </a:bodyPr>
          <a:lstStyle>
            <a:lvl1pPr>
              <a:defRPr sz="3200" b="1"/>
            </a:lvl1pPr>
          </a:lstStyle>
          <a:p>
            <a:r>
              <a:rPr lang="en-GB" dirty="0"/>
              <a:t>CLICK TO EDIT MASTER TITLE STYLE</a:t>
            </a:r>
            <a:endParaRPr lang="x-none" dirty="0"/>
          </a:p>
        </p:txBody>
      </p:sp>
      <p:sp>
        <p:nvSpPr>
          <p:cNvPr id="3" name="Picture Placeholder 2">
            <a:extLst>
              <a:ext uri="{FF2B5EF4-FFF2-40B4-BE49-F238E27FC236}">
                <a16:creationId xmlns:a16="http://schemas.microsoft.com/office/drawing/2014/main" xmlns="" id="{77C1B7EF-0700-E24D-B361-DF23E4C17257}"/>
              </a:ext>
            </a:extLst>
          </p:cNvPr>
          <p:cNvSpPr>
            <a:spLocks noGrp="1"/>
          </p:cNvSpPr>
          <p:nvPr>
            <p:ph type="pic" idx="1"/>
          </p:nvPr>
        </p:nvSpPr>
        <p:spPr>
          <a:xfrm>
            <a:off x="0"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dirty="0"/>
          </a:p>
        </p:txBody>
      </p:sp>
      <p:sp>
        <p:nvSpPr>
          <p:cNvPr id="4" name="Text Placeholder 3">
            <a:extLst>
              <a:ext uri="{FF2B5EF4-FFF2-40B4-BE49-F238E27FC236}">
                <a16:creationId xmlns:a16="http://schemas.microsoft.com/office/drawing/2014/main" xmlns="" id="{56B2069B-17F3-7345-9073-C15C6EB27CD1}"/>
              </a:ext>
            </a:extLst>
          </p:cNvPr>
          <p:cNvSpPr>
            <a:spLocks noGrp="1"/>
          </p:cNvSpPr>
          <p:nvPr>
            <p:ph type="body" sz="half" idx="2"/>
          </p:nvPr>
        </p:nvSpPr>
        <p:spPr>
          <a:xfrm>
            <a:off x="742156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3F253D-309E-B646-82B6-40B8A2D7D15D}"/>
              </a:ext>
            </a:extLst>
          </p:cNvPr>
          <p:cNvSpPr>
            <a:spLocks noGrp="1"/>
          </p:cNvSpPr>
          <p:nvPr>
            <p:ph type="dt" sz="half" idx="10"/>
          </p:nvPr>
        </p:nvSpPr>
        <p:spPr/>
        <p:txBody>
          <a:bodyPr/>
          <a:lstStyle/>
          <a:p>
            <a:fld id="{82E41F70-62D4-774D-B5DF-7A8AAAA4998A}" type="datetimeFigureOut">
              <a:rPr lang="x-none" smtClean="0"/>
              <a:t>21/11/2023</a:t>
            </a:fld>
            <a:endParaRPr lang="x-none"/>
          </a:p>
        </p:txBody>
      </p:sp>
      <p:sp>
        <p:nvSpPr>
          <p:cNvPr id="8" name="TextBox 7">
            <a:extLst>
              <a:ext uri="{FF2B5EF4-FFF2-40B4-BE49-F238E27FC236}">
                <a16:creationId xmlns:a16="http://schemas.microsoft.com/office/drawing/2014/main" xmlns="" id="{CE967072-5DD6-9948-95EA-1103892E8BD0}"/>
              </a:ext>
            </a:extLst>
          </p:cNvPr>
          <p:cNvSpPr txBox="1"/>
          <p:nvPr userDrawn="1"/>
        </p:nvSpPr>
        <p:spPr>
          <a:xfrm>
            <a:off x="9015046" y="6308079"/>
            <a:ext cx="288387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935671"/>
                </a:solidFill>
                <a:latin typeface="Helvetica" pitchFamily="2" charset="0"/>
              </a:rPr>
              <a:t>COMO FORTALECER A ABORDAGEM PREVENTIVA </a:t>
            </a:r>
            <a:br>
              <a:rPr lang="en-GB" sz="800" dirty="0">
                <a:solidFill>
                  <a:srgbClr val="935671"/>
                </a:solidFill>
                <a:latin typeface="Helvetica" pitchFamily="2" charset="0"/>
              </a:rPr>
            </a:br>
            <a:r>
              <a:rPr lang="en-GB" sz="800" dirty="0" err="1">
                <a:solidFill>
                  <a:srgbClr val="935671"/>
                </a:solidFill>
                <a:latin typeface="Helvetica" pitchFamily="2" charset="0"/>
              </a:rPr>
              <a:t>À</a:t>
            </a:r>
            <a:r>
              <a:rPr lang="en-GB" sz="800" dirty="0">
                <a:solidFill>
                  <a:srgbClr val="935671"/>
                </a:solidFill>
                <a:latin typeface="Helvetica" pitchFamily="2" charset="0"/>
              </a:rPr>
              <a:t> VIOLÊNCIA DE GÊNERO NA ASSISTÊNCIA SOCIAL?</a:t>
            </a:r>
            <a:endParaRPr lang="x-none" sz="800" dirty="0">
              <a:solidFill>
                <a:srgbClr val="935671"/>
              </a:solidFill>
              <a:latin typeface="Helvetica" pitchFamily="2" charset="0"/>
            </a:endParaRPr>
          </a:p>
          <a:p>
            <a:pPr algn="r"/>
            <a:endParaRPr lang="x-none" sz="800" dirty="0">
              <a:solidFill>
                <a:srgbClr val="935671"/>
              </a:solidFill>
              <a:latin typeface="Helvetica" pitchFamily="2" charset="0"/>
            </a:endParaRPr>
          </a:p>
        </p:txBody>
      </p:sp>
    </p:spTree>
    <p:extLst>
      <p:ext uri="{BB962C8B-B14F-4D97-AF65-F5344CB8AC3E}">
        <p14:creationId xmlns:p14="http://schemas.microsoft.com/office/powerpoint/2010/main" val="275574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17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475913" y="301627"/>
            <a:ext cx="11282705"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‹nº›</a:t>
            </a:fld>
            <a:endParaRPr lang="en-US"/>
          </a:p>
        </p:txBody>
      </p:sp>
    </p:spTree>
    <p:extLst>
      <p:ext uri="{BB962C8B-B14F-4D97-AF65-F5344CB8AC3E}">
        <p14:creationId xmlns:p14="http://schemas.microsoft.com/office/powerpoint/2010/main" val="372150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262940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61"/>
        <p:cNvGrpSpPr/>
        <p:nvPr/>
      </p:nvGrpSpPr>
      <p:grpSpPr>
        <a:xfrm>
          <a:off x="0" y="0"/>
          <a:ext cx="0" cy="0"/>
          <a:chOff x="0" y="0"/>
          <a:chExt cx="0" cy="0"/>
        </a:xfrm>
      </p:grpSpPr>
      <p:cxnSp>
        <p:nvCxnSpPr>
          <p:cNvPr id="62" name="Google Shape;62;p10"/>
          <p:cNvCxnSpPr/>
          <p:nvPr/>
        </p:nvCxnSpPr>
        <p:spPr>
          <a:xfrm>
            <a:off x="-8033" y="6018305"/>
            <a:ext cx="12216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5724933" y="5647207"/>
            <a:ext cx="742000" cy="7420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0"/>
          <p:cNvSpPr txBox="1">
            <a:spLocks noGrp="1"/>
          </p:cNvSpPr>
          <p:nvPr>
            <p:ph type="sldNum" idx="12"/>
          </p:nvPr>
        </p:nvSpPr>
        <p:spPr>
          <a:xfrm>
            <a:off x="5730200" y="6389200"/>
            <a:ext cx="731600" cy="4688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255087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‹nº›</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2599801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DFF430-6F10-050B-21F8-34016865201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E1AE9484-A9F6-9C03-B52C-829D42F2A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F02D2052-60F3-FCCA-D935-67DED25B4F1D}"/>
              </a:ext>
            </a:extLst>
          </p:cNvPr>
          <p:cNvSpPr>
            <a:spLocks noGrp="1"/>
          </p:cNvSpPr>
          <p:nvPr>
            <p:ph type="dt" sz="half" idx="10"/>
          </p:nvPr>
        </p:nvSpPr>
        <p:spPr/>
        <p:txBody>
          <a:bodyPr/>
          <a:lstStyle/>
          <a:p>
            <a:fld id="{470D07F6-668D-4058-A70E-68F4AFD4DE8F}" type="datetimeFigureOut">
              <a:rPr lang="pt-BR" smtClean="0"/>
              <a:t>21/11/2023</a:t>
            </a:fld>
            <a:endParaRPr lang="pt-BR"/>
          </a:p>
        </p:txBody>
      </p:sp>
      <p:sp>
        <p:nvSpPr>
          <p:cNvPr id="5" name="Espaço Reservado para Rodapé 4">
            <a:extLst>
              <a:ext uri="{FF2B5EF4-FFF2-40B4-BE49-F238E27FC236}">
                <a16:creationId xmlns:a16="http://schemas.microsoft.com/office/drawing/2014/main" xmlns="" id="{EF0E5B15-4914-B885-00A8-EF24CC6E76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657EB21A-13FE-83A3-3836-3545A3304675}"/>
              </a:ext>
            </a:extLst>
          </p:cNvPr>
          <p:cNvSpPr>
            <a:spLocks noGrp="1"/>
          </p:cNvSpPr>
          <p:nvPr>
            <p:ph type="sldNum" sz="quarter" idx="12"/>
          </p:nvPr>
        </p:nvSpPr>
        <p:spPr/>
        <p:txBody>
          <a:bodyPr/>
          <a:lstStyle/>
          <a:p>
            <a:fld id="{AE298B5F-E407-4D27-9A06-58C2DFB3AC8E}" type="slidenum">
              <a:rPr lang="pt-BR" smtClean="0"/>
              <a:t>‹nº›</a:t>
            </a:fld>
            <a:endParaRPr lang="pt-BR"/>
          </a:p>
        </p:txBody>
      </p:sp>
    </p:spTree>
    <p:extLst>
      <p:ext uri="{BB962C8B-B14F-4D97-AF65-F5344CB8AC3E}">
        <p14:creationId xmlns:p14="http://schemas.microsoft.com/office/powerpoint/2010/main" val="31492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93567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87A2101-39A0-2546-9782-A5DF27647A11}"/>
              </a:ext>
            </a:extLst>
          </p:cNvPr>
          <p:cNvPicPr>
            <a:picLocks noChangeAspect="1"/>
          </p:cNvPicPr>
          <p:nvPr/>
        </p:nvPicPr>
        <p:blipFill>
          <a:blip r:embed="rId2"/>
          <a:stretch>
            <a:fillRect/>
          </a:stretch>
        </p:blipFill>
        <p:spPr>
          <a:xfrm>
            <a:off x="-1560145" y="5107702"/>
            <a:ext cx="14922824" cy="2945614"/>
          </a:xfrm>
          <a:prstGeom prst="rect">
            <a:avLst/>
          </a:prstGeom>
        </p:spPr>
      </p:pic>
      <p:pic>
        <p:nvPicPr>
          <p:cNvPr id="9" name="Picture 8">
            <a:extLst>
              <a:ext uri="{FF2B5EF4-FFF2-40B4-BE49-F238E27FC236}">
                <a16:creationId xmlns:a16="http://schemas.microsoft.com/office/drawing/2014/main" xmlns="" id="{C900DF3F-EA85-A944-A607-356FEDB1143B}"/>
              </a:ext>
            </a:extLst>
          </p:cNvPr>
          <p:cNvPicPr>
            <a:picLocks noChangeAspect="1"/>
          </p:cNvPicPr>
          <p:nvPr/>
        </p:nvPicPr>
        <p:blipFill>
          <a:blip r:embed="rId2"/>
          <a:stretch>
            <a:fillRect/>
          </a:stretch>
        </p:blipFill>
        <p:spPr>
          <a:xfrm>
            <a:off x="-1128019" y="5241595"/>
            <a:ext cx="13566204" cy="2677831"/>
          </a:xfrm>
          <a:prstGeom prst="rect">
            <a:avLst/>
          </a:prstGeom>
        </p:spPr>
      </p:pic>
      <p:pic>
        <p:nvPicPr>
          <p:cNvPr id="7" name="Picture 6">
            <a:extLst>
              <a:ext uri="{FF2B5EF4-FFF2-40B4-BE49-F238E27FC236}">
                <a16:creationId xmlns:a16="http://schemas.microsoft.com/office/drawing/2014/main" xmlns="" id="{AA96E0C4-092C-9945-A68A-4B862C21949A}"/>
              </a:ext>
            </a:extLst>
          </p:cNvPr>
          <p:cNvPicPr>
            <a:picLocks noChangeAspect="1"/>
          </p:cNvPicPr>
          <p:nvPr/>
        </p:nvPicPr>
        <p:blipFill>
          <a:blip r:embed="rId3"/>
          <a:stretch>
            <a:fillRect/>
          </a:stretch>
        </p:blipFill>
        <p:spPr>
          <a:xfrm>
            <a:off x="0" y="5520837"/>
            <a:ext cx="12192000" cy="2398589"/>
          </a:xfrm>
          <a:prstGeom prst="rect">
            <a:avLst/>
          </a:prstGeom>
        </p:spPr>
      </p:pic>
      <p:sp>
        <p:nvSpPr>
          <p:cNvPr id="2" name="Title 1">
            <a:extLst>
              <a:ext uri="{FF2B5EF4-FFF2-40B4-BE49-F238E27FC236}">
                <a16:creationId xmlns:a16="http://schemas.microsoft.com/office/drawing/2014/main" xmlns="" id="{134654CE-1E07-9043-AEF2-AF1F9C63800D}"/>
              </a:ext>
            </a:extLst>
          </p:cNvPr>
          <p:cNvSpPr>
            <a:spLocks noGrp="1"/>
          </p:cNvSpPr>
          <p:nvPr>
            <p:ph type="title" hasCustomPrompt="1"/>
          </p:nvPr>
        </p:nvSpPr>
        <p:spPr>
          <a:xfrm>
            <a:off x="831850" y="311535"/>
            <a:ext cx="10515600" cy="2852737"/>
          </a:xfrm>
        </p:spPr>
        <p:txBody>
          <a:bodyPr anchor="b">
            <a:normAutofit/>
          </a:bodyPr>
          <a:lstStyle>
            <a:lvl1pPr>
              <a:defRPr sz="4000" b="1">
                <a:solidFill>
                  <a:schemeClr val="bg1"/>
                </a:solidFill>
              </a:defRPr>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xmlns="" id="{9184E304-66A7-A34E-8EDE-1567227A9FD8}"/>
              </a:ext>
            </a:extLst>
          </p:cNvPr>
          <p:cNvSpPr>
            <a:spLocks noGrp="1"/>
          </p:cNvSpPr>
          <p:nvPr>
            <p:ph type="body" idx="1" hasCustomPrompt="1"/>
          </p:nvPr>
        </p:nvSpPr>
        <p:spPr>
          <a:xfrm>
            <a:off x="831850" y="3191260"/>
            <a:ext cx="10515600" cy="1500187"/>
          </a:xfrm>
        </p:spPr>
        <p:txBody>
          <a:bodyPr>
            <a:normAutofit/>
          </a:bodyPr>
          <a:lstStyle>
            <a:lvl1pPr marL="0" indent="0">
              <a:buNone/>
              <a:defRPr sz="2000">
                <a:solidFill>
                  <a:srgbClr val="FCDFC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2" name="Text Placeholder 11">
            <a:extLst>
              <a:ext uri="{FF2B5EF4-FFF2-40B4-BE49-F238E27FC236}">
                <a16:creationId xmlns:a16="http://schemas.microsoft.com/office/drawing/2014/main" xmlns="" id="{B9C2078B-B094-F647-A1A6-1217BDA7BF96}"/>
              </a:ext>
            </a:extLst>
          </p:cNvPr>
          <p:cNvSpPr>
            <a:spLocks noGrp="1"/>
          </p:cNvSpPr>
          <p:nvPr>
            <p:ph type="body" sz="quarter" idx="13" hasCustomPrompt="1"/>
          </p:nvPr>
        </p:nvSpPr>
        <p:spPr>
          <a:xfrm>
            <a:off x="838200" y="6350324"/>
            <a:ext cx="3200400" cy="315912"/>
          </a:xfrm>
        </p:spPr>
        <p:txBody>
          <a:bodyPr>
            <a:normAutofit/>
          </a:bodyPr>
          <a:lstStyle>
            <a:lvl1pPr marL="0" indent="0">
              <a:buNone/>
              <a:defRPr sz="1000">
                <a:solidFill>
                  <a:srgbClr val="FCDFCA"/>
                </a:solidFill>
              </a:defRPr>
            </a:lvl1pPr>
          </a:lstStyle>
          <a:p>
            <a:pPr lvl="0"/>
            <a:r>
              <a:rPr lang="x-none" dirty="0"/>
              <a:t>TÍTULO EM CAIXA ALTA</a:t>
            </a:r>
          </a:p>
        </p:txBody>
      </p:sp>
    </p:spTree>
    <p:extLst>
      <p:ext uri="{BB962C8B-B14F-4D97-AF65-F5344CB8AC3E}">
        <p14:creationId xmlns:p14="http://schemas.microsoft.com/office/powerpoint/2010/main" val="1467570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2E0BC0C9-E1C8-43B4-B02D-558783360CD4}"/>
              </a:ext>
            </a:extLst>
          </p:cNvPr>
          <p:cNvSpPr>
            <a:spLocks noGrp="1" noChangeArrowheads="1"/>
          </p:cNvSpPr>
          <p:nvPr>
            <p:ph type="ctrTitle" idx="4294967295"/>
          </p:nvPr>
        </p:nvSpPr>
        <p:spPr>
          <a:xfrm>
            <a:off x="4645152" y="1837944"/>
            <a:ext cx="6967728" cy="2624328"/>
          </a:xfrm>
        </p:spPr>
        <p:txBody>
          <a:bodyPr anchor="ctr">
            <a:normAutofit fontScale="90000"/>
          </a:bodyPr>
          <a:lstStyle>
            <a:lvl1pPr algn="ctr">
              <a:defRPr sz="4400" b="0">
                <a:solidFill>
                  <a:schemeClr val="accent3"/>
                </a:solidFill>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pic>
        <p:nvPicPr>
          <p:cNvPr id="3" name="Graphic 2">
            <a:extLst>
              <a:ext uri="{FF2B5EF4-FFF2-40B4-BE49-F238E27FC236}">
                <a16:creationId xmlns:a16="http://schemas.microsoft.com/office/drawing/2014/main" xmlns="" id="{10A0F3C9-3AB5-4E08-8531-AA11FB7336D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9525"/>
            <a:ext cx="4171950" cy="6838950"/>
          </a:xfrm>
          <a:prstGeom prst="rect">
            <a:avLst/>
          </a:prstGeom>
        </p:spPr>
      </p:pic>
    </p:spTree>
    <p:extLst>
      <p:ext uri="{BB962C8B-B14F-4D97-AF65-F5344CB8AC3E}">
        <p14:creationId xmlns:p14="http://schemas.microsoft.com/office/powerpoint/2010/main" val="2240524179"/>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xmlns="" id="{9B1932CF-F265-4AEE-8704-F42C01AFB479}"/>
              </a:ext>
            </a:extLst>
          </p:cNvPr>
          <p:cNvSpPr>
            <a:spLocks noGrp="1"/>
          </p:cNvSpPr>
          <p:nvPr>
            <p:ph type="pic" sz="quarter" idx="10"/>
          </p:nvPr>
        </p:nvSpPr>
        <p:spPr>
          <a:xfrm>
            <a:off x="6858000" y="715963"/>
            <a:ext cx="4572000" cy="4654823"/>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8" name="Graphic 7">
            <a:extLst>
              <a:ext uri="{FF2B5EF4-FFF2-40B4-BE49-F238E27FC236}">
                <a16:creationId xmlns:a16="http://schemas.microsoft.com/office/drawing/2014/main" xmlns="" id="{C87C0253-70CA-4E5C-AE9D-1B0C8D3813F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365"/>
          <a:stretch/>
        </p:blipFill>
        <p:spPr>
          <a:xfrm>
            <a:off x="44450" y="5638800"/>
            <a:ext cx="12147550" cy="1219200"/>
          </a:xfrm>
          <a:prstGeom prst="rect">
            <a:avLst/>
          </a:prstGeom>
        </p:spPr>
      </p:pic>
      <p:sp>
        <p:nvSpPr>
          <p:cNvPr id="2" name="Title 1">
            <a:extLst>
              <a:ext uri="{FF2B5EF4-FFF2-40B4-BE49-F238E27FC236}">
                <a16:creationId xmlns:a16="http://schemas.microsoft.com/office/drawing/2014/main" xmlns="" id="{6CD6C0B2-9A48-4C93-B61B-29BAD5AA5861}"/>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65747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xmlns="" id="{89E410BA-B0FE-4F0E-8BE5-D33CC016635B}"/>
              </a:ext>
            </a:extLst>
          </p:cNvPr>
          <p:cNvSpPr>
            <a:spLocks noGrp="1"/>
          </p:cNvSpPr>
          <p:nvPr>
            <p:ph type="pic" sz="quarter" idx="13"/>
          </p:nvPr>
        </p:nvSpPr>
        <p:spPr>
          <a:xfrm>
            <a:off x="6858000" y="3444081"/>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xmlns="" id="{827A95C0-AE8D-46E1-9EF9-64504CBEF99E}"/>
              </a:ext>
            </a:extLst>
          </p:cNvPr>
          <p:cNvSpPr>
            <a:spLocks noGrp="1"/>
          </p:cNvSpPr>
          <p:nvPr>
            <p:ph type="pic" sz="quarter" idx="14"/>
          </p:nvPr>
        </p:nvSpPr>
        <p:spPr>
          <a:xfrm>
            <a:off x="6858000" y="715963"/>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5" name="Graphic 4">
            <a:extLst>
              <a:ext uri="{FF2B5EF4-FFF2-40B4-BE49-F238E27FC236}">
                <a16:creationId xmlns:a16="http://schemas.microsoft.com/office/drawing/2014/main" xmlns="" id="{7A865C00-02F4-49EE-A361-F7D34853CE8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905500"/>
            <a:ext cx="12192000" cy="952500"/>
          </a:xfrm>
          <a:prstGeom prst="rect">
            <a:avLst/>
          </a:prstGeom>
        </p:spPr>
      </p:pic>
      <p:sp>
        <p:nvSpPr>
          <p:cNvPr id="7" name="Title 1">
            <a:extLst>
              <a:ext uri="{FF2B5EF4-FFF2-40B4-BE49-F238E27FC236}">
                <a16:creationId xmlns:a16="http://schemas.microsoft.com/office/drawing/2014/main" xmlns="" id="{EF84A5CD-78E4-4FA4-A69A-69BA623DCDE9}"/>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062395842"/>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xmlns="" id="{BEFAC9D2-EFFD-400B-A27D-15491636E88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43875" y="266700"/>
            <a:ext cx="4048125" cy="5924550"/>
          </a:xfrm>
          <a:prstGeom prst="rect">
            <a:avLst/>
          </a:prstGeom>
        </p:spPr>
      </p:pic>
      <p:sp>
        <p:nvSpPr>
          <p:cNvPr id="5" name="Title 1">
            <a:extLst>
              <a:ext uri="{FF2B5EF4-FFF2-40B4-BE49-F238E27FC236}">
                <a16:creationId xmlns:a16="http://schemas.microsoft.com/office/drawing/2014/main" xmlns="" id="{A161FF1D-90EC-45F2-A73E-1903E6F9A72D}"/>
              </a:ext>
            </a:extLst>
          </p:cNvPr>
          <p:cNvSpPr>
            <a:spLocks noGrp="1"/>
          </p:cNvSpPr>
          <p:nvPr>
            <p:ph type="title"/>
          </p:nvPr>
        </p:nvSpPr>
        <p:spPr>
          <a:xfrm>
            <a:off x="761999" y="715961"/>
            <a:ext cx="6476999"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79089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4648201" y="1905000"/>
            <a:ext cx="6960704"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xmlns="" id="{9419FA93-726C-46DF-AA6F-7936E00173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6025" y="242887"/>
            <a:ext cx="3629025" cy="6372225"/>
          </a:xfrm>
          <a:prstGeom prst="rect">
            <a:avLst/>
          </a:prstGeom>
        </p:spPr>
      </p:pic>
      <p:sp>
        <p:nvSpPr>
          <p:cNvPr id="5" name="Title 1">
            <a:extLst>
              <a:ext uri="{FF2B5EF4-FFF2-40B4-BE49-F238E27FC236}">
                <a16:creationId xmlns:a16="http://schemas.microsoft.com/office/drawing/2014/main" xmlns="" id="{EBC916A3-2B6E-4719-959B-4D40B52E58AF}"/>
              </a:ext>
            </a:extLst>
          </p:cNvPr>
          <p:cNvSpPr>
            <a:spLocks noGrp="1"/>
          </p:cNvSpPr>
          <p:nvPr>
            <p:ph type="title"/>
          </p:nvPr>
        </p:nvSpPr>
        <p:spPr>
          <a:xfrm>
            <a:off x="4648201" y="715961"/>
            <a:ext cx="6960704"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6475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928">
          <p15:clr>
            <a:srgbClr val="5ACBF0"/>
          </p15:clr>
        </p15:guide>
        <p15:guide id="3" orient="horz" pos="2240">
          <p15:clr>
            <a:srgbClr val="5ACBF0"/>
          </p15:clr>
        </p15:guide>
        <p15:guide id="4" orient="horz" pos="2487">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5"/>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xmlns="" id="{81B4C460-6DD9-4215-A553-BF8A2E91D9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015037" y="6086475"/>
            <a:ext cx="5953125" cy="771525"/>
          </a:xfrm>
          <a:prstGeom prst="rect">
            <a:avLst/>
          </a:prstGeom>
        </p:spPr>
      </p:pic>
      <p:pic>
        <p:nvPicPr>
          <p:cNvPr id="8" name="Graphic 7">
            <a:extLst>
              <a:ext uri="{FF2B5EF4-FFF2-40B4-BE49-F238E27FC236}">
                <a16:creationId xmlns:a16="http://schemas.microsoft.com/office/drawing/2014/main" xmlns="" id="{9FEB78B1-70BF-4543-BF64-761AB55C1BB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6715125" cy="847725"/>
          </a:xfrm>
          <a:prstGeom prst="rect">
            <a:avLst/>
          </a:prstGeom>
        </p:spPr>
      </p:pic>
    </p:spTree>
    <p:extLst>
      <p:ext uri="{BB962C8B-B14F-4D97-AF65-F5344CB8AC3E}">
        <p14:creationId xmlns:p14="http://schemas.microsoft.com/office/powerpoint/2010/main" val="198782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4"/>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xmlns="" id="{D4DB5AF3-A5ED-4D17-BD3C-81D11C4F94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772150" y="6086475"/>
            <a:ext cx="5953125" cy="771525"/>
          </a:xfrm>
          <a:prstGeom prst="rect">
            <a:avLst/>
          </a:prstGeom>
        </p:spPr>
      </p:pic>
      <p:pic>
        <p:nvPicPr>
          <p:cNvPr id="7" name="Graphic 6">
            <a:extLst>
              <a:ext uri="{FF2B5EF4-FFF2-40B4-BE49-F238E27FC236}">
                <a16:creationId xmlns:a16="http://schemas.microsoft.com/office/drawing/2014/main" xmlns="" id="{E420EFF2-8173-4E25-ADF3-8100FA16D44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6715125" cy="847725"/>
          </a:xfrm>
          <a:prstGeom prst="rect">
            <a:avLst/>
          </a:prstGeom>
        </p:spPr>
      </p:pic>
    </p:spTree>
    <p:extLst>
      <p:ext uri="{BB962C8B-B14F-4D97-AF65-F5344CB8AC3E}">
        <p14:creationId xmlns:p14="http://schemas.microsoft.com/office/powerpoint/2010/main" val="14844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xmlns=""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xmlns=""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7" name="Graphic 6">
            <a:extLst>
              <a:ext uri="{FF2B5EF4-FFF2-40B4-BE49-F238E27FC236}">
                <a16:creationId xmlns:a16="http://schemas.microsoft.com/office/drawing/2014/main" xmlns="" id="{96A11B1F-F0BD-4D89-BF5D-45A1199819A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365"/>
          <a:stretch/>
        </p:blipFill>
        <p:spPr>
          <a:xfrm>
            <a:off x="44450" y="5638800"/>
            <a:ext cx="12147550" cy="1219200"/>
          </a:xfrm>
          <a:prstGeom prst="rect">
            <a:avLst/>
          </a:prstGeom>
        </p:spPr>
      </p:pic>
    </p:spTree>
    <p:extLst>
      <p:ext uri="{BB962C8B-B14F-4D97-AF65-F5344CB8AC3E}">
        <p14:creationId xmlns:p14="http://schemas.microsoft.com/office/powerpoint/2010/main" val="1488507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Pattern Whit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lumMod val="75000"/>
                  </a:schemeClr>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xmlns=""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2">
                    <a:lumMod val="75000"/>
                    <a:lumOff val="25000"/>
                  </a:schemeClr>
                </a:solidFill>
                <a:latin typeface="+mn-lt"/>
                <a:ea typeface="+mn-ea"/>
                <a:cs typeface="+mn-cs"/>
              </a:defRPr>
            </a:lvl1pPr>
          </a:lstStyle>
          <a:p>
            <a:pPr lvl="0"/>
            <a:r>
              <a:rPr lang="en-US"/>
              <a:t>Insert content here</a:t>
            </a:r>
          </a:p>
        </p:txBody>
      </p:sp>
      <p:pic>
        <p:nvPicPr>
          <p:cNvPr id="4" name="Graphic 3">
            <a:extLst>
              <a:ext uri="{FF2B5EF4-FFF2-40B4-BE49-F238E27FC236}">
                <a16:creationId xmlns:a16="http://schemas.microsoft.com/office/drawing/2014/main" xmlns="" id="{F0FED17F-41F1-4615-A696-AF6F85A6AB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905500"/>
            <a:ext cx="12192000" cy="952500"/>
          </a:xfrm>
          <a:prstGeom prst="rect">
            <a:avLst/>
          </a:prstGeom>
        </p:spPr>
      </p:pic>
    </p:spTree>
    <p:extLst>
      <p:ext uri="{BB962C8B-B14F-4D97-AF65-F5344CB8AC3E}">
        <p14:creationId xmlns:p14="http://schemas.microsoft.com/office/powerpoint/2010/main" val="242071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xmlns=""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xmlns="" id="{171A834B-FAC3-4C97-AEAE-75A4B8BAA81B}"/>
              </a:ext>
            </a:extLst>
          </p:cNvPr>
          <p:cNvSpPr>
            <a:spLocks noGrp="1"/>
          </p:cNvSpPr>
          <p:nvPr>
            <p:ph type="title"/>
          </p:nvPr>
        </p:nvSpPr>
        <p:spPr>
          <a:xfrm>
            <a:off x="762000" y="715964"/>
            <a:ext cx="9144000" cy="646332"/>
          </a:xfrm>
        </p:spPr>
        <p:txBody>
          <a:bodyPr vert="horz" lIns="91440" tIns="45720" rIns="91440" bIns="45720" rtlCol="0">
            <a:normAutofit/>
          </a:bodyPr>
          <a:lstStyle>
            <a:lvl1pPr>
              <a:defRPr lang="en-US" sz="4000" b="1">
                <a:solidFill>
                  <a:schemeClr val="accent4"/>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85078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8584E-A8D0-0B49-87F5-20BDB6D28449}"/>
              </a:ext>
            </a:extLst>
          </p:cNvPr>
          <p:cNvSpPr>
            <a:spLocks noGrp="1"/>
          </p:cNvSpPr>
          <p:nvPr>
            <p:ph type="title" hasCustomPrompt="1"/>
          </p:nvPr>
        </p:nvSpPr>
        <p:spPr/>
        <p:txBody>
          <a:bodyPr/>
          <a:lstStyle>
            <a:lvl1pPr>
              <a:defRPr b="1"/>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xmlns="" id="{497F3598-23C0-4542-8F39-70021BB9E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4" name="Date Placeholder 3">
            <a:extLst>
              <a:ext uri="{FF2B5EF4-FFF2-40B4-BE49-F238E27FC236}">
                <a16:creationId xmlns:a16="http://schemas.microsoft.com/office/drawing/2014/main" xmlns="" id="{D9F61D65-95FB-A349-9A35-B668ADF342B0}"/>
              </a:ext>
            </a:extLst>
          </p:cNvPr>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xmlns="" id="{992B70C0-0918-034E-96F3-361A6180E8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293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‹nº›</a:t>
            </a:fld>
            <a:endParaRPr lang="en-US" dirty="0"/>
          </a:p>
        </p:txBody>
      </p:sp>
    </p:spTree>
    <p:extLst>
      <p:ext uri="{BB962C8B-B14F-4D97-AF65-F5344CB8AC3E}">
        <p14:creationId xmlns:p14="http://schemas.microsoft.com/office/powerpoint/2010/main" val="310442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7C1B7EF-0700-E24D-B361-DF23E4C17257}"/>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dirty="0"/>
          </a:p>
        </p:txBody>
      </p:sp>
      <p:sp>
        <p:nvSpPr>
          <p:cNvPr id="2" name="Title 1">
            <a:extLst>
              <a:ext uri="{FF2B5EF4-FFF2-40B4-BE49-F238E27FC236}">
                <a16:creationId xmlns:a16="http://schemas.microsoft.com/office/drawing/2014/main" xmlns="" id="{A15D0195-BB22-AF44-9AC6-CCBE96BA1D22}"/>
              </a:ext>
            </a:extLst>
          </p:cNvPr>
          <p:cNvSpPr>
            <a:spLocks noGrp="1"/>
          </p:cNvSpPr>
          <p:nvPr>
            <p:ph type="title" hasCustomPrompt="1"/>
          </p:nvPr>
        </p:nvSpPr>
        <p:spPr>
          <a:xfrm>
            <a:off x="839788" y="457200"/>
            <a:ext cx="3932237" cy="1600200"/>
          </a:xfrm>
        </p:spPr>
        <p:txBody>
          <a:bodyPr anchor="b">
            <a:normAutofit/>
          </a:bodyPr>
          <a:lstStyle>
            <a:lvl1pPr>
              <a:defRPr sz="3200" b="1"/>
            </a:lvl1pPr>
          </a:lstStyle>
          <a:p>
            <a:r>
              <a:rPr lang="en-GB" dirty="0"/>
              <a:t>CLICK TO EDIT MASTER TITLE STYLE</a:t>
            </a:r>
            <a:endParaRPr lang="x-none" dirty="0"/>
          </a:p>
        </p:txBody>
      </p:sp>
      <p:sp>
        <p:nvSpPr>
          <p:cNvPr id="4" name="Text Placeholder 3">
            <a:extLst>
              <a:ext uri="{FF2B5EF4-FFF2-40B4-BE49-F238E27FC236}">
                <a16:creationId xmlns:a16="http://schemas.microsoft.com/office/drawing/2014/main" xmlns="" id="{56B2069B-17F3-7345-9073-C15C6EB27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3F253D-309E-B646-82B6-40B8A2D7D15D}"/>
              </a:ext>
            </a:extLst>
          </p:cNvPr>
          <p:cNvSpPr>
            <a:spLocks noGrp="1"/>
          </p:cNvSpPr>
          <p:nvPr>
            <p:ph type="dt" sz="half" idx="10"/>
          </p:nvPr>
        </p:nvSpPr>
        <p:spPr/>
        <p:txBody>
          <a:bodyPr/>
          <a:lstStyle/>
          <a:p>
            <a:fld id="{846CE7D5-CF57-46EF-B807-FDD0502418D4}" type="datetimeFigureOut">
              <a:rPr lang="en-US" smtClean="0"/>
              <a:t>11/21/2023</a:t>
            </a:fld>
            <a:endParaRPr lang="en-US"/>
          </a:p>
        </p:txBody>
      </p:sp>
    </p:spTree>
    <p:extLst>
      <p:ext uri="{BB962C8B-B14F-4D97-AF65-F5344CB8AC3E}">
        <p14:creationId xmlns:p14="http://schemas.microsoft.com/office/powerpoint/2010/main" val="312297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D0195-BB22-AF44-9AC6-CCBE96BA1D22}"/>
              </a:ext>
            </a:extLst>
          </p:cNvPr>
          <p:cNvSpPr>
            <a:spLocks noGrp="1"/>
          </p:cNvSpPr>
          <p:nvPr>
            <p:ph type="title" hasCustomPrompt="1"/>
          </p:nvPr>
        </p:nvSpPr>
        <p:spPr>
          <a:xfrm>
            <a:off x="7421563" y="457200"/>
            <a:ext cx="3932237" cy="1600200"/>
          </a:xfrm>
        </p:spPr>
        <p:txBody>
          <a:bodyPr anchor="b">
            <a:normAutofit/>
          </a:bodyPr>
          <a:lstStyle>
            <a:lvl1pPr>
              <a:defRPr sz="3200" b="1"/>
            </a:lvl1pPr>
          </a:lstStyle>
          <a:p>
            <a:r>
              <a:rPr lang="en-GB" dirty="0"/>
              <a:t>CLICK TO EDIT MASTER TITLE STYLE</a:t>
            </a:r>
            <a:endParaRPr lang="x-none" dirty="0"/>
          </a:p>
        </p:txBody>
      </p:sp>
      <p:sp>
        <p:nvSpPr>
          <p:cNvPr id="3" name="Picture Placeholder 2">
            <a:extLst>
              <a:ext uri="{FF2B5EF4-FFF2-40B4-BE49-F238E27FC236}">
                <a16:creationId xmlns:a16="http://schemas.microsoft.com/office/drawing/2014/main" xmlns="" id="{77C1B7EF-0700-E24D-B361-DF23E4C17257}"/>
              </a:ext>
            </a:extLst>
          </p:cNvPr>
          <p:cNvSpPr>
            <a:spLocks noGrp="1"/>
          </p:cNvSpPr>
          <p:nvPr>
            <p:ph type="pic" idx="1"/>
          </p:nvPr>
        </p:nvSpPr>
        <p:spPr>
          <a:xfrm>
            <a:off x="0"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dirty="0"/>
          </a:p>
        </p:txBody>
      </p:sp>
      <p:sp>
        <p:nvSpPr>
          <p:cNvPr id="4" name="Text Placeholder 3">
            <a:extLst>
              <a:ext uri="{FF2B5EF4-FFF2-40B4-BE49-F238E27FC236}">
                <a16:creationId xmlns:a16="http://schemas.microsoft.com/office/drawing/2014/main" xmlns="" id="{56B2069B-17F3-7345-9073-C15C6EB27CD1}"/>
              </a:ext>
            </a:extLst>
          </p:cNvPr>
          <p:cNvSpPr>
            <a:spLocks noGrp="1"/>
          </p:cNvSpPr>
          <p:nvPr>
            <p:ph type="body" sz="half" idx="2"/>
          </p:nvPr>
        </p:nvSpPr>
        <p:spPr>
          <a:xfrm>
            <a:off x="742156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3F253D-309E-B646-82B6-40B8A2D7D15D}"/>
              </a:ext>
            </a:extLst>
          </p:cNvPr>
          <p:cNvSpPr>
            <a:spLocks noGrp="1"/>
          </p:cNvSpPr>
          <p:nvPr>
            <p:ph type="dt" sz="half" idx="10"/>
          </p:nvPr>
        </p:nvSpPr>
        <p:spPr/>
        <p:txBody>
          <a:bodyPr/>
          <a:lstStyle/>
          <a:p>
            <a:fld id="{846CE7D5-CF57-46EF-B807-FDD0502418D4}" type="datetimeFigureOut">
              <a:rPr lang="en-US" smtClean="0"/>
              <a:t>11/21/2023</a:t>
            </a:fld>
            <a:endParaRPr lang="en-US"/>
          </a:p>
        </p:txBody>
      </p:sp>
    </p:spTree>
    <p:extLst>
      <p:ext uri="{BB962C8B-B14F-4D97-AF65-F5344CB8AC3E}">
        <p14:creationId xmlns:p14="http://schemas.microsoft.com/office/powerpoint/2010/main" val="188959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34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8680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93567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87A2101-39A0-2546-9782-A5DF27647A11}"/>
              </a:ext>
            </a:extLst>
          </p:cNvPr>
          <p:cNvPicPr>
            <a:picLocks noChangeAspect="1"/>
          </p:cNvPicPr>
          <p:nvPr userDrawn="1"/>
        </p:nvPicPr>
        <p:blipFill>
          <a:blip r:embed="rId2"/>
          <a:stretch>
            <a:fillRect/>
          </a:stretch>
        </p:blipFill>
        <p:spPr>
          <a:xfrm>
            <a:off x="-1560145" y="5107702"/>
            <a:ext cx="14922824" cy="2945614"/>
          </a:xfrm>
          <a:prstGeom prst="rect">
            <a:avLst/>
          </a:prstGeom>
        </p:spPr>
      </p:pic>
      <p:pic>
        <p:nvPicPr>
          <p:cNvPr id="9" name="Picture 8">
            <a:extLst>
              <a:ext uri="{FF2B5EF4-FFF2-40B4-BE49-F238E27FC236}">
                <a16:creationId xmlns:a16="http://schemas.microsoft.com/office/drawing/2014/main" xmlns="" id="{C900DF3F-EA85-A944-A607-356FEDB1143B}"/>
              </a:ext>
            </a:extLst>
          </p:cNvPr>
          <p:cNvPicPr>
            <a:picLocks noChangeAspect="1"/>
          </p:cNvPicPr>
          <p:nvPr userDrawn="1"/>
        </p:nvPicPr>
        <p:blipFill>
          <a:blip r:embed="rId2"/>
          <a:stretch>
            <a:fillRect/>
          </a:stretch>
        </p:blipFill>
        <p:spPr>
          <a:xfrm>
            <a:off x="-1128019" y="5241595"/>
            <a:ext cx="13566204" cy="2677831"/>
          </a:xfrm>
          <a:prstGeom prst="rect">
            <a:avLst/>
          </a:prstGeom>
        </p:spPr>
      </p:pic>
      <p:pic>
        <p:nvPicPr>
          <p:cNvPr id="7" name="Picture 6">
            <a:extLst>
              <a:ext uri="{FF2B5EF4-FFF2-40B4-BE49-F238E27FC236}">
                <a16:creationId xmlns:a16="http://schemas.microsoft.com/office/drawing/2014/main" xmlns="" id="{AA96E0C4-092C-9945-A68A-4B862C21949A}"/>
              </a:ext>
            </a:extLst>
          </p:cNvPr>
          <p:cNvPicPr>
            <a:picLocks noChangeAspect="1"/>
          </p:cNvPicPr>
          <p:nvPr userDrawn="1"/>
        </p:nvPicPr>
        <p:blipFill>
          <a:blip r:embed="rId3"/>
          <a:stretch>
            <a:fillRect/>
          </a:stretch>
        </p:blipFill>
        <p:spPr>
          <a:xfrm>
            <a:off x="0" y="5520837"/>
            <a:ext cx="12192000" cy="2398589"/>
          </a:xfrm>
          <a:prstGeom prst="rect">
            <a:avLst/>
          </a:prstGeom>
        </p:spPr>
      </p:pic>
      <p:sp>
        <p:nvSpPr>
          <p:cNvPr id="2" name="Title 1">
            <a:extLst>
              <a:ext uri="{FF2B5EF4-FFF2-40B4-BE49-F238E27FC236}">
                <a16:creationId xmlns:a16="http://schemas.microsoft.com/office/drawing/2014/main" xmlns="" id="{134654CE-1E07-9043-AEF2-AF1F9C63800D}"/>
              </a:ext>
            </a:extLst>
          </p:cNvPr>
          <p:cNvSpPr>
            <a:spLocks noGrp="1"/>
          </p:cNvSpPr>
          <p:nvPr>
            <p:ph type="title" hasCustomPrompt="1"/>
          </p:nvPr>
        </p:nvSpPr>
        <p:spPr>
          <a:xfrm>
            <a:off x="831850" y="311535"/>
            <a:ext cx="10515600" cy="2852737"/>
          </a:xfrm>
        </p:spPr>
        <p:txBody>
          <a:bodyPr anchor="b">
            <a:normAutofit/>
          </a:bodyPr>
          <a:lstStyle>
            <a:lvl1pPr>
              <a:defRPr sz="4000" b="1">
                <a:solidFill>
                  <a:schemeClr val="bg1"/>
                </a:solidFill>
              </a:defRPr>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xmlns="" id="{9184E304-66A7-A34E-8EDE-1567227A9FD8}"/>
              </a:ext>
            </a:extLst>
          </p:cNvPr>
          <p:cNvSpPr>
            <a:spLocks noGrp="1"/>
          </p:cNvSpPr>
          <p:nvPr>
            <p:ph type="body" idx="1" hasCustomPrompt="1"/>
          </p:nvPr>
        </p:nvSpPr>
        <p:spPr>
          <a:xfrm>
            <a:off x="831850" y="3191260"/>
            <a:ext cx="10515600" cy="1500187"/>
          </a:xfrm>
        </p:spPr>
        <p:txBody>
          <a:bodyPr>
            <a:normAutofit/>
          </a:bodyPr>
          <a:lstStyle>
            <a:lvl1pPr marL="0" indent="0">
              <a:buNone/>
              <a:defRPr sz="2000">
                <a:solidFill>
                  <a:srgbClr val="FCDFC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2" name="Text Placeholder 11">
            <a:extLst>
              <a:ext uri="{FF2B5EF4-FFF2-40B4-BE49-F238E27FC236}">
                <a16:creationId xmlns:a16="http://schemas.microsoft.com/office/drawing/2014/main" xmlns="" id="{B9C2078B-B094-F647-A1A6-1217BDA7BF96}"/>
              </a:ext>
            </a:extLst>
          </p:cNvPr>
          <p:cNvSpPr>
            <a:spLocks noGrp="1"/>
          </p:cNvSpPr>
          <p:nvPr>
            <p:ph type="body" sz="quarter" idx="13" hasCustomPrompt="1"/>
          </p:nvPr>
        </p:nvSpPr>
        <p:spPr>
          <a:xfrm>
            <a:off x="838200" y="6350324"/>
            <a:ext cx="3200400" cy="315912"/>
          </a:xfrm>
        </p:spPr>
        <p:txBody>
          <a:bodyPr>
            <a:normAutofit/>
          </a:bodyPr>
          <a:lstStyle>
            <a:lvl1pPr marL="0" indent="0">
              <a:buNone/>
              <a:defRPr sz="1000">
                <a:solidFill>
                  <a:srgbClr val="FCDFCA"/>
                </a:solidFill>
              </a:defRPr>
            </a:lvl1pPr>
          </a:lstStyle>
          <a:p>
            <a:pPr lvl="0"/>
            <a:r>
              <a:rPr lang="x-none" dirty="0"/>
              <a:t>TÍTULO EM CAIXA ALTA</a:t>
            </a:r>
          </a:p>
        </p:txBody>
      </p:sp>
      <p:sp>
        <p:nvSpPr>
          <p:cNvPr id="13" name="TextBox 12">
            <a:extLst>
              <a:ext uri="{FF2B5EF4-FFF2-40B4-BE49-F238E27FC236}">
                <a16:creationId xmlns:a16="http://schemas.microsoft.com/office/drawing/2014/main" xmlns="" id="{6F22A634-A089-A344-B5C4-0B9F25A0D114}"/>
              </a:ext>
            </a:extLst>
          </p:cNvPr>
          <p:cNvSpPr txBox="1"/>
          <p:nvPr userDrawn="1"/>
        </p:nvSpPr>
        <p:spPr>
          <a:xfrm>
            <a:off x="9015046" y="269670"/>
            <a:ext cx="288387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FCDFCA"/>
                </a:solidFill>
                <a:latin typeface="Helvetica" pitchFamily="2" charset="0"/>
              </a:rPr>
              <a:t>COMO FORTALECER A ABORDAGEM PREVENTIVA </a:t>
            </a:r>
            <a:br>
              <a:rPr lang="en-GB" sz="800" dirty="0">
                <a:solidFill>
                  <a:srgbClr val="FCDFCA"/>
                </a:solidFill>
                <a:latin typeface="Helvetica" pitchFamily="2" charset="0"/>
              </a:rPr>
            </a:br>
            <a:r>
              <a:rPr lang="en-GB" sz="800" dirty="0" err="1">
                <a:solidFill>
                  <a:srgbClr val="FCDFCA"/>
                </a:solidFill>
                <a:latin typeface="Helvetica" pitchFamily="2" charset="0"/>
              </a:rPr>
              <a:t>À</a:t>
            </a:r>
            <a:r>
              <a:rPr lang="en-GB" sz="800" dirty="0">
                <a:solidFill>
                  <a:srgbClr val="FCDFCA"/>
                </a:solidFill>
                <a:latin typeface="Helvetica" pitchFamily="2" charset="0"/>
              </a:rPr>
              <a:t> VIOLÊNCIA DE GÊNERO NA ASSISTÊNCIA SOCIAL?</a:t>
            </a:r>
            <a:endParaRPr lang="x-none" sz="800" dirty="0">
              <a:solidFill>
                <a:srgbClr val="FCDFCA"/>
              </a:solidFill>
              <a:latin typeface="Helvetica" pitchFamily="2" charset="0"/>
            </a:endParaRPr>
          </a:p>
          <a:p>
            <a:pPr algn="r"/>
            <a:endParaRPr lang="x-none" sz="800" dirty="0">
              <a:solidFill>
                <a:srgbClr val="FCDFCA"/>
              </a:solidFill>
              <a:latin typeface="Helvetica" pitchFamily="2" charset="0"/>
            </a:endParaRPr>
          </a:p>
        </p:txBody>
      </p:sp>
    </p:spTree>
    <p:extLst>
      <p:ext uri="{BB962C8B-B14F-4D97-AF65-F5344CB8AC3E}">
        <p14:creationId xmlns:p14="http://schemas.microsoft.com/office/powerpoint/2010/main" val="40320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B56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00C46-B03F-C34D-9940-E6E23C04BF77}"/>
              </a:ext>
            </a:extLst>
          </p:cNvPr>
          <p:cNvSpPr>
            <a:spLocks noGrp="1"/>
          </p:cNvSpPr>
          <p:nvPr>
            <p:ph type="ctrTitle" hasCustomPrompt="1"/>
          </p:nvPr>
        </p:nvSpPr>
        <p:spPr>
          <a:xfrm>
            <a:off x="738554" y="1095621"/>
            <a:ext cx="9542584" cy="2387600"/>
          </a:xfrm>
        </p:spPr>
        <p:txBody>
          <a:bodyPr anchor="b"/>
          <a:lstStyle>
            <a:lvl1pPr algn="l">
              <a:defRPr sz="6000" b="1">
                <a:solidFill>
                  <a:schemeClr val="bg1"/>
                </a:solidFill>
              </a:defRPr>
            </a:lvl1pPr>
          </a:lstStyle>
          <a:p>
            <a:r>
              <a:rPr lang="en-GB" dirty="0"/>
              <a:t>CLICK TO EDIT MASTER TITLE STYLE</a:t>
            </a:r>
            <a:endParaRPr lang="x-none" dirty="0"/>
          </a:p>
        </p:txBody>
      </p:sp>
      <p:sp>
        <p:nvSpPr>
          <p:cNvPr id="3" name="Subtitle 2">
            <a:extLst>
              <a:ext uri="{FF2B5EF4-FFF2-40B4-BE49-F238E27FC236}">
                <a16:creationId xmlns:a16="http://schemas.microsoft.com/office/drawing/2014/main" xmlns="" id="{05DEA16D-1984-C64D-A906-285EF1B9B4A2}"/>
              </a:ext>
            </a:extLst>
          </p:cNvPr>
          <p:cNvSpPr>
            <a:spLocks noGrp="1"/>
          </p:cNvSpPr>
          <p:nvPr>
            <p:ph type="subTitle" idx="1" hasCustomPrompt="1"/>
          </p:nvPr>
        </p:nvSpPr>
        <p:spPr>
          <a:xfrm>
            <a:off x="738554" y="3575296"/>
            <a:ext cx="9144000" cy="1655762"/>
          </a:xfrm>
        </p:spPr>
        <p:txBody>
          <a:bodyPr/>
          <a:lstStyle>
            <a:lvl1pPr marL="0" indent="0" algn="l">
              <a:buNone/>
              <a:defRPr sz="2400">
                <a:solidFill>
                  <a:srgbClr val="FCDFC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x-none" dirty="0"/>
          </a:p>
        </p:txBody>
      </p:sp>
      <p:pic>
        <p:nvPicPr>
          <p:cNvPr id="7" name="Picture 6">
            <a:extLst>
              <a:ext uri="{FF2B5EF4-FFF2-40B4-BE49-F238E27FC236}">
                <a16:creationId xmlns:a16="http://schemas.microsoft.com/office/drawing/2014/main" xmlns="" id="{05555BF4-6494-FD4A-A03F-434271877B65}"/>
              </a:ext>
            </a:extLst>
          </p:cNvPr>
          <p:cNvPicPr>
            <a:picLocks noChangeAspect="1"/>
          </p:cNvPicPr>
          <p:nvPr userDrawn="1"/>
        </p:nvPicPr>
        <p:blipFill>
          <a:blip r:embed="rId2"/>
          <a:stretch>
            <a:fillRect/>
          </a:stretch>
        </p:blipFill>
        <p:spPr>
          <a:xfrm rot="5400000">
            <a:off x="8456252" y="-1607766"/>
            <a:ext cx="4976446" cy="4804496"/>
          </a:xfrm>
          <a:prstGeom prst="rect">
            <a:avLst/>
          </a:prstGeom>
        </p:spPr>
      </p:pic>
      <p:pic>
        <p:nvPicPr>
          <p:cNvPr id="8" name="Picture 7">
            <a:extLst>
              <a:ext uri="{FF2B5EF4-FFF2-40B4-BE49-F238E27FC236}">
                <a16:creationId xmlns:a16="http://schemas.microsoft.com/office/drawing/2014/main" xmlns="" id="{BF877138-4AE9-5A4B-9CE5-B1B5BDA328C1}"/>
              </a:ext>
            </a:extLst>
          </p:cNvPr>
          <p:cNvPicPr>
            <a:picLocks noChangeAspect="1"/>
          </p:cNvPicPr>
          <p:nvPr userDrawn="1"/>
        </p:nvPicPr>
        <p:blipFill>
          <a:blip r:embed="rId2"/>
          <a:stretch>
            <a:fillRect/>
          </a:stretch>
        </p:blipFill>
        <p:spPr>
          <a:xfrm rot="5400000">
            <a:off x="-1262179" y="5320329"/>
            <a:ext cx="4976446" cy="4804496"/>
          </a:xfrm>
          <a:prstGeom prst="rect">
            <a:avLst/>
          </a:prstGeom>
        </p:spPr>
      </p:pic>
      <p:sp>
        <p:nvSpPr>
          <p:cNvPr id="14" name="TextBox 13">
            <a:extLst>
              <a:ext uri="{FF2B5EF4-FFF2-40B4-BE49-F238E27FC236}">
                <a16:creationId xmlns:a16="http://schemas.microsoft.com/office/drawing/2014/main" xmlns="" id="{0061B5B5-09F2-BC4A-A77D-EFF9A84C08D4}"/>
              </a:ext>
            </a:extLst>
          </p:cNvPr>
          <p:cNvSpPr txBox="1"/>
          <p:nvPr userDrawn="1"/>
        </p:nvSpPr>
        <p:spPr>
          <a:xfrm>
            <a:off x="9015046" y="6258467"/>
            <a:ext cx="288387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FCDFCA"/>
                </a:solidFill>
                <a:latin typeface="Helvetica" pitchFamily="2" charset="0"/>
              </a:rPr>
              <a:t>COMO FORTALECER A ABORDAGEM PREVENTIVA </a:t>
            </a:r>
            <a:br>
              <a:rPr lang="en-GB" sz="800" dirty="0">
                <a:solidFill>
                  <a:srgbClr val="FCDFCA"/>
                </a:solidFill>
                <a:latin typeface="Helvetica" pitchFamily="2" charset="0"/>
              </a:rPr>
            </a:br>
            <a:r>
              <a:rPr lang="en-GB" sz="800" dirty="0" err="1">
                <a:solidFill>
                  <a:srgbClr val="FCDFCA"/>
                </a:solidFill>
                <a:latin typeface="Helvetica" pitchFamily="2" charset="0"/>
              </a:rPr>
              <a:t>À</a:t>
            </a:r>
            <a:r>
              <a:rPr lang="en-GB" sz="800" dirty="0">
                <a:solidFill>
                  <a:srgbClr val="FCDFCA"/>
                </a:solidFill>
                <a:latin typeface="Helvetica" pitchFamily="2" charset="0"/>
              </a:rPr>
              <a:t> VIOLÊNCIA DE GÊNERO NA ASSISTÊNCIA SOCIAL?</a:t>
            </a:r>
            <a:endParaRPr lang="x-none" sz="800" dirty="0">
              <a:solidFill>
                <a:srgbClr val="FCDFCA"/>
              </a:solidFill>
              <a:latin typeface="Helvetica" pitchFamily="2" charset="0"/>
            </a:endParaRPr>
          </a:p>
          <a:p>
            <a:pPr algn="r"/>
            <a:endParaRPr lang="x-none" sz="800" dirty="0">
              <a:solidFill>
                <a:srgbClr val="FCDFCA"/>
              </a:solidFill>
              <a:latin typeface="Helvetica" pitchFamily="2" charset="0"/>
            </a:endParaRPr>
          </a:p>
        </p:txBody>
      </p:sp>
    </p:spTree>
    <p:extLst>
      <p:ext uri="{BB962C8B-B14F-4D97-AF65-F5344CB8AC3E}">
        <p14:creationId xmlns:p14="http://schemas.microsoft.com/office/powerpoint/2010/main" val="109923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DFC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FC157B6-B6CC-AE46-BEEA-A67DE043E2BB}"/>
              </a:ext>
            </a:extLst>
          </p:cNvPr>
          <p:cNvPicPr>
            <a:picLocks noChangeAspect="1"/>
          </p:cNvPicPr>
          <p:nvPr/>
        </p:nvPicPr>
        <p:blipFill>
          <a:blip r:embed="rId10"/>
          <a:stretch>
            <a:fillRect/>
          </a:stretch>
        </p:blipFill>
        <p:spPr>
          <a:xfrm>
            <a:off x="-3886200" y="-1777560"/>
            <a:ext cx="12192000" cy="4961860"/>
          </a:xfrm>
          <a:prstGeom prst="rect">
            <a:avLst/>
          </a:prstGeom>
        </p:spPr>
      </p:pic>
      <p:pic>
        <p:nvPicPr>
          <p:cNvPr id="8" name="Picture 7">
            <a:extLst>
              <a:ext uri="{FF2B5EF4-FFF2-40B4-BE49-F238E27FC236}">
                <a16:creationId xmlns:a16="http://schemas.microsoft.com/office/drawing/2014/main" xmlns="" id="{7438BAD2-A188-1244-87B5-EB06F060DF35}"/>
              </a:ext>
            </a:extLst>
          </p:cNvPr>
          <p:cNvPicPr>
            <a:picLocks noChangeAspect="1"/>
          </p:cNvPicPr>
          <p:nvPr/>
        </p:nvPicPr>
        <p:blipFill>
          <a:blip r:embed="rId10"/>
          <a:stretch>
            <a:fillRect/>
          </a:stretch>
        </p:blipFill>
        <p:spPr>
          <a:xfrm>
            <a:off x="7543799" y="4931665"/>
            <a:ext cx="12192000" cy="4961860"/>
          </a:xfrm>
          <a:prstGeom prst="rect">
            <a:avLst/>
          </a:prstGeom>
        </p:spPr>
      </p:pic>
      <p:sp>
        <p:nvSpPr>
          <p:cNvPr id="2" name="Title Placeholder 1">
            <a:extLst>
              <a:ext uri="{FF2B5EF4-FFF2-40B4-BE49-F238E27FC236}">
                <a16:creationId xmlns:a16="http://schemas.microsoft.com/office/drawing/2014/main" xmlns="" id="{2CB560D3-31FC-3449-A01E-EC485790A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dirty="0"/>
          </a:p>
        </p:txBody>
      </p:sp>
      <p:sp>
        <p:nvSpPr>
          <p:cNvPr id="3" name="Text Placeholder 2">
            <a:extLst>
              <a:ext uri="{FF2B5EF4-FFF2-40B4-BE49-F238E27FC236}">
                <a16:creationId xmlns:a16="http://schemas.microsoft.com/office/drawing/2014/main" xmlns="" id="{BDAC70F5-15A9-A440-93D1-C7350C5445F0}"/>
              </a:ext>
            </a:extLst>
          </p:cNvPr>
          <p:cNvSpPr>
            <a:spLocks noGrp="1"/>
          </p:cNvSpPr>
          <p:nvPr>
            <p:ph type="body" idx="1"/>
          </p:nvPr>
        </p:nvSpPr>
        <p:spPr>
          <a:xfrm>
            <a:off x="838200" y="1825625"/>
            <a:ext cx="10515600" cy="3895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4" name="Date Placeholder 3">
            <a:extLst>
              <a:ext uri="{FF2B5EF4-FFF2-40B4-BE49-F238E27FC236}">
                <a16:creationId xmlns:a16="http://schemas.microsoft.com/office/drawing/2014/main" xmlns="" id="{77729E07-CFE6-DB4E-8E40-5AF8CD658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Helvetica" pitchFamily="2" charset="0"/>
              </a:defRPr>
            </a:lvl1pPr>
          </a:lstStyle>
          <a:p>
            <a:fld id="{846CE7D5-CF57-46EF-B807-FDD0502418D4}" type="datetimeFigureOut">
              <a:rPr lang="en-US" smtClean="0"/>
              <a:t>11/21/2023</a:t>
            </a:fld>
            <a:endParaRPr lang="en-US"/>
          </a:p>
        </p:txBody>
      </p:sp>
      <p:sp>
        <p:nvSpPr>
          <p:cNvPr id="5" name="Footer Placeholder 4">
            <a:extLst>
              <a:ext uri="{FF2B5EF4-FFF2-40B4-BE49-F238E27FC236}">
                <a16:creationId xmlns:a16="http://schemas.microsoft.com/office/drawing/2014/main" xmlns="" id="{5F8275B7-ED74-AC4C-9351-1D104CE51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xmlns="" id="{86429BA1-177D-7741-9B85-4CA655DB0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Helvetica" pitchFamily="2" charset="0"/>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32603700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85" r:id="rId8"/>
  </p:sldLayoutIdLst>
  <p:txStyles>
    <p:titleStyle>
      <a:lvl1pPr algn="l" defTabSz="914400" rtl="0" eaLnBrk="1" latinLnBrk="0" hangingPunct="1">
        <a:lnSpc>
          <a:spcPct val="90000"/>
        </a:lnSpc>
        <a:spcBef>
          <a:spcPct val="0"/>
        </a:spcBef>
        <a:buNone/>
        <a:defRPr sz="3200" kern="1200">
          <a:solidFill>
            <a:srgbClr val="1B5652"/>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DFC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FC157B6-B6CC-AE46-BEEA-A67DE043E2BB}"/>
              </a:ext>
            </a:extLst>
          </p:cNvPr>
          <p:cNvPicPr>
            <a:picLocks noChangeAspect="1"/>
          </p:cNvPicPr>
          <p:nvPr/>
        </p:nvPicPr>
        <p:blipFill>
          <a:blip r:embed="rId13"/>
          <a:stretch>
            <a:fillRect/>
          </a:stretch>
        </p:blipFill>
        <p:spPr>
          <a:xfrm>
            <a:off x="-3886200" y="-1777560"/>
            <a:ext cx="12192000" cy="4961860"/>
          </a:xfrm>
          <a:prstGeom prst="rect">
            <a:avLst/>
          </a:prstGeom>
        </p:spPr>
      </p:pic>
      <p:pic>
        <p:nvPicPr>
          <p:cNvPr id="8" name="Picture 7">
            <a:extLst>
              <a:ext uri="{FF2B5EF4-FFF2-40B4-BE49-F238E27FC236}">
                <a16:creationId xmlns:a16="http://schemas.microsoft.com/office/drawing/2014/main" xmlns="" id="{7438BAD2-A188-1244-87B5-EB06F060DF35}"/>
              </a:ext>
            </a:extLst>
          </p:cNvPr>
          <p:cNvPicPr>
            <a:picLocks noChangeAspect="1"/>
          </p:cNvPicPr>
          <p:nvPr/>
        </p:nvPicPr>
        <p:blipFill>
          <a:blip r:embed="rId13"/>
          <a:stretch>
            <a:fillRect/>
          </a:stretch>
        </p:blipFill>
        <p:spPr>
          <a:xfrm>
            <a:off x="7543799" y="4931665"/>
            <a:ext cx="12192000" cy="4961860"/>
          </a:xfrm>
          <a:prstGeom prst="rect">
            <a:avLst/>
          </a:prstGeom>
        </p:spPr>
      </p:pic>
      <p:sp>
        <p:nvSpPr>
          <p:cNvPr id="2" name="Title Placeholder 1">
            <a:extLst>
              <a:ext uri="{FF2B5EF4-FFF2-40B4-BE49-F238E27FC236}">
                <a16:creationId xmlns:a16="http://schemas.microsoft.com/office/drawing/2014/main" xmlns="" id="{2CB560D3-31FC-3449-A01E-EC485790A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dirty="0"/>
          </a:p>
        </p:txBody>
      </p:sp>
      <p:sp>
        <p:nvSpPr>
          <p:cNvPr id="3" name="Text Placeholder 2">
            <a:extLst>
              <a:ext uri="{FF2B5EF4-FFF2-40B4-BE49-F238E27FC236}">
                <a16:creationId xmlns:a16="http://schemas.microsoft.com/office/drawing/2014/main" xmlns="" id="{BDAC70F5-15A9-A440-93D1-C7350C5445F0}"/>
              </a:ext>
            </a:extLst>
          </p:cNvPr>
          <p:cNvSpPr>
            <a:spLocks noGrp="1"/>
          </p:cNvSpPr>
          <p:nvPr>
            <p:ph type="body" idx="1"/>
          </p:nvPr>
        </p:nvSpPr>
        <p:spPr>
          <a:xfrm>
            <a:off x="838200" y="1825625"/>
            <a:ext cx="10515600" cy="3895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4" name="Date Placeholder 3">
            <a:extLst>
              <a:ext uri="{FF2B5EF4-FFF2-40B4-BE49-F238E27FC236}">
                <a16:creationId xmlns:a16="http://schemas.microsoft.com/office/drawing/2014/main" xmlns="" id="{77729E07-CFE6-DB4E-8E40-5AF8CD658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Helvetica" pitchFamily="2" charset="0"/>
              </a:defRPr>
            </a:lvl1pPr>
          </a:lstStyle>
          <a:p>
            <a:fld id="{82E41F70-62D4-774D-B5DF-7A8AAAA4998A}" type="datetimeFigureOut">
              <a:rPr lang="x-none" smtClean="0"/>
              <a:pPr/>
              <a:t>21/11/2023</a:t>
            </a:fld>
            <a:endParaRPr lang="x-none" dirty="0"/>
          </a:p>
        </p:txBody>
      </p:sp>
      <p:sp>
        <p:nvSpPr>
          <p:cNvPr id="5" name="Footer Placeholder 4">
            <a:extLst>
              <a:ext uri="{FF2B5EF4-FFF2-40B4-BE49-F238E27FC236}">
                <a16:creationId xmlns:a16="http://schemas.microsoft.com/office/drawing/2014/main" xmlns="" id="{5F8275B7-ED74-AC4C-9351-1D104CE51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Helvetica" pitchFamily="2" charset="0"/>
              </a:defRPr>
            </a:lvl1pPr>
          </a:lstStyle>
          <a:p>
            <a:endParaRPr lang="x-none" dirty="0"/>
          </a:p>
        </p:txBody>
      </p:sp>
      <p:sp>
        <p:nvSpPr>
          <p:cNvPr id="6" name="Slide Number Placeholder 5">
            <a:extLst>
              <a:ext uri="{FF2B5EF4-FFF2-40B4-BE49-F238E27FC236}">
                <a16:creationId xmlns:a16="http://schemas.microsoft.com/office/drawing/2014/main" xmlns="" id="{86429BA1-177D-7741-9B85-4CA655DB0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Helvetica" pitchFamily="2" charset="0"/>
              </a:defRPr>
            </a:lvl1pPr>
          </a:lstStyle>
          <a:p>
            <a:fld id="{0E9E4547-4E8C-FB4C-83D6-E84217C84FE0}" type="slidenum">
              <a:rPr lang="x-none" smtClean="0"/>
              <a:pPr/>
              <a:t>‹nº›</a:t>
            </a:fld>
            <a:endParaRPr lang="x-none" dirty="0"/>
          </a:p>
        </p:txBody>
      </p:sp>
    </p:spTree>
    <p:extLst>
      <p:ext uri="{BB962C8B-B14F-4D97-AF65-F5344CB8AC3E}">
        <p14:creationId xmlns:p14="http://schemas.microsoft.com/office/powerpoint/2010/main" val="162542479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17" r:id="rId11"/>
  </p:sldLayoutIdLst>
  <p:txStyles>
    <p:titleStyle>
      <a:lvl1pPr algn="l" defTabSz="914400" rtl="0" eaLnBrk="1" latinLnBrk="0" hangingPunct="1">
        <a:lnSpc>
          <a:spcPct val="90000"/>
        </a:lnSpc>
        <a:spcBef>
          <a:spcPct val="0"/>
        </a:spcBef>
        <a:buNone/>
        <a:defRPr sz="3200" kern="1200">
          <a:solidFill>
            <a:srgbClr val="1B5652"/>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11/21/2023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‹nº›</a:t>
            </a:fld>
            <a:endParaRPr lang="en-US" altLang="en-US" dirty="0"/>
          </a:p>
        </p:txBody>
      </p:sp>
    </p:spTree>
    <p:extLst>
      <p:ext uri="{BB962C8B-B14F-4D97-AF65-F5344CB8AC3E}">
        <p14:creationId xmlns:p14="http://schemas.microsoft.com/office/powerpoint/2010/main" val="19112227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chwengber@worldbank.org"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hyperlink" Target="https://www.worldbank.org/en/topic/gender/brief/gender-strategy-update-2024-30-accelerating-equality-and-empowerment-for-al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blogs.worldbank.org/voices/ending-gender-based-violence-priority-world-bank" TargetMode="External"/><Relationship Id="rId5" Type="http://schemas.openxmlformats.org/officeDocument/2006/relationships/hyperlink" Target="https://blogs.worldbank.org/team/louise-cord" TargetMode="External"/><Relationship Id="rId4" Type="http://schemas.openxmlformats.org/officeDocument/2006/relationships/hyperlink" Target="https://blogs.worldbank.org/team/hana-brixi"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blogs.worldbank.org/team/jacobus-de-hoop" TargetMode="External"/><Relationship Id="rId3" Type="http://schemas.openxmlformats.org/officeDocument/2006/relationships/image" Target="../media/image17.png"/><Relationship Id="rId7" Type="http://schemas.openxmlformats.org/officeDocument/2006/relationships/hyperlink" Target="https://blogs.worldbank.org/team/raquel-melgar-calderon"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s://blogs.worldbank.org/team/daniela-maquera-sardon" TargetMode="External"/><Relationship Id="rId5" Type="http://schemas.openxmlformats.org/officeDocument/2006/relationships/hyperlink" Target="https://blogs.worldbank.org/team/paola-buitrago-hernandez" TargetMode="External"/><Relationship Id="rId10" Type="http://schemas.openxmlformats.org/officeDocument/2006/relationships/hyperlink" Target="https://blogs.worldbank.org/latinamerica/progress-remains-stagnant-addressing-gender-gaps" TargetMode="External"/><Relationship Id="rId4" Type="http://schemas.openxmlformats.org/officeDocument/2006/relationships/image" Target="../media/image18.png"/><Relationship Id="rId9" Type="http://schemas.openxmlformats.org/officeDocument/2006/relationships/hyperlink" Target="https://blogs.worldbank.org/team/kavell-josep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orldbankgroup-my.sharepoint.com/:p:/r/personal/rschwengber_worldbank_org/Documents/Empoderamento%20das%20mulheres%20no%20mercado%20de%20trabalho%20(1).pptx?d=wfb478a32cb1b4c4784e1df45a93ed40e&amp;csf=1&amp;web=1&amp;e=dhbaFM&amp;nav=eyJzSWQiOjI1MjIsImNJZCI6MTU2MDA0ODc2NX0"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www.alignplatform.org/about-norm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3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hyperlink" Target="https://prevention-collaborative.org/" TargetMode="External"/><Relationship Id="rId3" Type="http://schemas.openxmlformats.org/officeDocument/2006/relationships/hyperlink" Target="https://www.worldbank.org/en/topic/safetynets/brief/social-protection-tools-prevent-gender-based-violence" TargetMode="External"/><Relationship Id="rId7" Type="http://schemas.openxmlformats.org/officeDocument/2006/relationships/hyperlink" Target="https://openknowledge.worldbank.org/handle/10986/39992"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hdl.handle.net/10986/39425" TargetMode="External"/><Relationship Id="rId11" Type="http://schemas.openxmlformats.org/officeDocument/2006/relationships/hyperlink" Target="https://prevention-collaborative.org/wp-content/uploads/2023/08/doing-violence-prevention-well-en.pdf" TargetMode="External"/><Relationship Id="rId5" Type="http://schemas.openxmlformats.org/officeDocument/2006/relationships/hyperlink" Target="https://www.worldbank.org/en/topic/socialsustainability/brief/violence-against-women-and-girls" TargetMode="External"/><Relationship Id="rId10" Type="http://schemas.openxmlformats.org/officeDocument/2006/relationships/hyperlink" Target="https://prevention-collaborative.org/wp-content/uploads/2021/12/Awareness-raising-FINAL-20Dec.pdf" TargetMode="External"/><Relationship Id="rId4" Type="http://schemas.openxmlformats.org/officeDocument/2006/relationships/hyperlink" Target="https://www.worldbank.org/en/topic/gender/brief/gender-innovation-lab-federation" TargetMode="External"/><Relationship Id="rId9" Type="http://schemas.openxmlformats.org/officeDocument/2006/relationships/hyperlink" Target="https://prevention-collaborative.org/wp-content/uploads/2021/12/Behaviour-change-brief-FINAL-20Dec-1.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unicef-irc.org/publications/1881-what-works-to-reduce-violence-against-children-and-women-in-the-home-in-low-and-middle-income-countries-a-review-of-parenting.html" TargetMode="External"/><Relationship Id="rId3" Type="http://schemas.openxmlformats.org/officeDocument/2006/relationships/hyperlink" Target="https://ww2preventvawg.org/" TargetMode="External"/><Relationship Id="rId7" Type="http://schemas.openxmlformats.org/officeDocument/2006/relationships/hyperlink" Target="https://www.whatworks.co.za/documents/publications/418-kane-et-al-2-yrs-post-ceta-zambia-04062021/fil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www.whatworks.co.za/documents/publications/426-cost-effectiveness25-03-22web/file" TargetMode="External"/><Relationship Id="rId5" Type="http://schemas.openxmlformats.org/officeDocument/2006/relationships/hyperlink" Target="https://www.whatworks.co.za/documents/publications/373-intervention-report19-02-20/file" TargetMode="External"/><Relationship Id="rId4" Type="http://schemas.openxmlformats.org/officeDocument/2006/relationships/hyperlink" Target="https://www.whatworks.co.za/resources/item/693-a-rigorous-global-evidence-review-of-interventions-to-prevent-violence-against-women-and-girl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ED2DB031-9003-4F74-A88F-FE2A2ABABC72}"/>
              </a:ext>
            </a:extLst>
          </p:cNvPr>
          <p:cNvSpPr>
            <a:spLocks noGrp="1" noChangeArrowheads="1"/>
          </p:cNvSpPr>
          <p:nvPr>
            <p:ph type="ctrTitle" idx="4294967295"/>
          </p:nvPr>
        </p:nvSpPr>
        <p:spPr>
          <a:xfrm>
            <a:off x="4641036" y="1840275"/>
            <a:ext cx="6963135" cy="2619829"/>
          </a:xfrm>
        </p:spPr>
        <p:txBody>
          <a:bodyPr anchor="ctr">
            <a:noAutofit/>
          </a:bodyPr>
          <a:lstStyle/>
          <a:p>
            <a:pPr algn="ctr">
              <a:lnSpc>
                <a:spcPct val="100000"/>
              </a:lnSpc>
            </a:pPr>
            <a:r>
              <a:rPr lang="pt-BR" altLang="en-US" b="1" dirty="0">
                <a:solidFill>
                  <a:schemeClr val="accent3">
                    <a:lumMod val="75000"/>
                  </a:schemeClr>
                </a:solidFill>
                <a:latin typeface="+mn-lt"/>
                <a:cs typeface="Segoe UI"/>
              </a:rPr>
              <a:t>Prevenção à violência contra as mulheres e a mudança de normas sociais de gênero</a:t>
            </a:r>
          </a:p>
        </p:txBody>
      </p:sp>
      <p:sp>
        <p:nvSpPr>
          <p:cNvPr id="2" name="TextBox 1">
            <a:extLst>
              <a:ext uri="{FF2B5EF4-FFF2-40B4-BE49-F238E27FC236}">
                <a16:creationId xmlns:a16="http://schemas.microsoft.com/office/drawing/2014/main" xmlns="" id="{3E256F7D-69C6-05D1-372A-010B1C5C030A}"/>
              </a:ext>
            </a:extLst>
          </p:cNvPr>
          <p:cNvSpPr txBox="1"/>
          <p:nvPr/>
        </p:nvSpPr>
        <p:spPr>
          <a:xfrm>
            <a:off x="5787571" y="5025571"/>
            <a:ext cx="483038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Calibri"/>
                <a:cs typeface="Segoe UI"/>
              </a:rPr>
              <a:t>Rovane Battaglin Schwengber</a:t>
            </a:r>
          </a:p>
          <a:p>
            <a:r>
              <a:rPr lang="en-US" dirty="0" err="1">
                <a:latin typeface="Calibri"/>
                <a:cs typeface="Segoe UI"/>
              </a:rPr>
              <a:t>Especialista</a:t>
            </a:r>
            <a:r>
              <a:rPr lang="en-US" dirty="0">
                <a:latin typeface="Calibri"/>
                <a:cs typeface="Segoe UI"/>
              </a:rPr>
              <a:t> </a:t>
            </a:r>
            <a:r>
              <a:rPr lang="en-US" dirty="0" err="1">
                <a:latin typeface="Calibri"/>
                <a:cs typeface="Segoe UI"/>
              </a:rPr>
              <a:t>em</a:t>
            </a:r>
            <a:r>
              <a:rPr lang="en-US" dirty="0">
                <a:latin typeface="Calibri"/>
                <a:cs typeface="Segoe UI"/>
              </a:rPr>
              <a:t> </a:t>
            </a:r>
            <a:r>
              <a:rPr lang="en-US" dirty="0" err="1">
                <a:latin typeface="Calibri"/>
                <a:cs typeface="Segoe UI"/>
              </a:rPr>
              <a:t>Proteção</a:t>
            </a:r>
            <a:r>
              <a:rPr lang="en-US" dirty="0">
                <a:latin typeface="Calibri"/>
                <a:cs typeface="Segoe UI"/>
              </a:rPr>
              <a:t> Social</a:t>
            </a:r>
          </a:p>
          <a:p>
            <a:r>
              <a:rPr lang="en-US" sz="1600" dirty="0">
                <a:solidFill>
                  <a:srgbClr val="002060"/>
                </a:solidFill>
                <a:latin typeface="Calibri"/>
                <a:cs typeface="Calibri"/>
                <a:hlinkClick r:id="rId3">
                  <a:extLst>
                    <a:ext uri="{A12FA001-AC4F-418D-AE19-62706E023703}">
                      <ahyp:hlinkClr xmlns:ahyp="http://schemas.microsoft.com/office/drawing/2018/hyperlinkcolor" xmlns="" val="tx"/>
                    </a:ext>
                  </a:extLst>
                </a:hlinkClick>
              </a:rPr>
              <a:t>rschwengber@worldbank.org</a:t>
            </a:r>
            <a:endParaRPr lang="en-US" sz="1600" dirty="0">
              <a:solidFill>
                <a:srgbClr val="002060"/>
              </a:solidFill>
              <a:hlinkClick r:id="rId3">
                <a:extLst>
                  <a:ext uri="{A12FA001-AC4F-418D-AE19-62706E023703}">
                    <ahyp:hlinkClr xmlns:ahyp="http://schemas.microsoft.com/office/drawing/2018/hyperlinkcolor" xmlns="" val="tx"/>
                  </a:ext>
                </a:extLst>
              </a:hlinkClick>
            </a:endParaRPr>
          </a:p>
          <a:p>
            <a:endParaRPr lang="en-US" dirty="0">
              <a:cs typeface="Segoe UI"/>
            </a:endParaRPr>
          </a:p>
          <a:p>
            <a:pPr algn="r"/>
            <a:r>
              <a:rPr lang="en-US" dirty="0" err="1">
                <a:cs typeface="Segoe UI"/>
              </a:rPr>
              <a:t>Novembro</a:t>
            </a:r>
            <a:r>
              <a:rPr lang="en-US" dirty="0">
                <a:cs typeface="Segoe UI"/>
              </a:rPr>
              <a:t> 2023</a:t>
            </a:r>
          </a:p>
        </p:txBody>
      </p:sp>
      <p:pic>
        <p:nvPicPr>
          <p:cNvPr id="3" name="Picture 2" descr="A logo of a bank&#10;&#10;Description automatically generated">
            <a:extLst>
              <a:ext uri="{FF2B5EF4-FFF2-40B4-BE49-F238E27FC236}">
                <a16:creationId xmlns:a16="http://schemas.microsoft.com/office/drawing/2014/main" xmlns="" id="{F423D0DC-74E8-E6D8-D0F3-EDCD7B387894}"/>
              </a:ext>
            </a:extLst>
          </p:cNvPr>
          <p:cNvPicPr>
            <a:picLocks noChangeAspect="1"/>
          </p:cNvPicPr>
          <p:nvPr/>
        </p:nvPicPr>
        <p:blipFill>
          <a:blip r:embed="rId4"/>
          <a:stretch>
            <a:fillRect/>
          </a:stretch>
        </p:blipFill>
        <p:spPr>
          <a:xfrm>
            <a:off x="9246358" y="4828040"/>
            <a:ext cx="2743200" cy="1221485"/>
          </a:xfrm>
          <a:prstGeom prst="rect">
            <a:avLst/>
          </a:prstGeom>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girls posing for a picture&#10;&#10;Description automatically generated">
            <a:extLst>
              <a:ext uri="{FF2B5EF4-FFF2-40B4-BE49-F238E27FC236}">
                <a16:creationId xmlns:a16="http://schemas.microsoft.com/office/drawing/2014/main" xmlns="" id="{E49EE58A-838D-0F1A-9091-7321406C0578}"/>
              </a:ext>
            </a:extLst>
          </p:cNvPr>
          <p:cNvPicPr>
            <a:picLocks noChangeAspect="1"/>
          </p:cNvPicPr>
          <p:nvPr/>
        </p:nvPicPr>
        <p:blipFill>
          <a:blip r:embed="rId3"/>
          <a:stretch>
            <a:fillRect/>
          </a:stretch>
        </p:blipFill>
        <p:spPr>
          <a:xfrm>
            <a:off x="6593115" y="369019"/>
            <a:ext cx="4620985" cy="3189891"/>
          </a:xfrm>
          <a:prstGeom prst="rect">
            <a:avLst/>
          </a:prstGeom>
        </p:spPr>
      </p:pic>
      <p:sp>
        <p:nvSpPr>
          <p:cNvPr id="3" name="TextBox 2">
            <a:extLst>
              <a:ext uri="{FF2B5EF4-FFF2-40B4-BE49-F238E27FC236}">
                <a16:creationId xmlns:a16="http://schemas.microsoft.com/office/drawing/2014/main" xmlns="" id="{3C9605DD-B8DE-4DC2-20C4-90B5B1D9DAD6}"/>
              </a:ext>
            </a:extLst>
          </p:cNvPr>
          <p:cNvSpPr txBox="1"/>
          <p:nvPr/>
        </p:nvSpPr>
        <p:spPr>
          <a:xfrm>
            <a:off x="852714" y="852714"/>
            <a:ext cx="5524499"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latin typeface="Helvetica"/>
                <a:cs typeface="Helvetica"/>
              </a:rPr>
              <a:t>ACABAR COM A VIOLÊNCIA BASEADA EM GÊNERO É UMA PRIORIDADE PARA O BANCO MUNDIAL</a:t>
            </a:r>
          </a:p>
          <a:p>
            <a:r>
              <a:rPr lang="en-US" sz="1100" cap="all">
                <a:solidFill>
                  <a:schemeClr val="bg2">
                    <a:lumMod val="50000"/>
                  </a:schemeClr>
                </a:solidFill>
                <a:latin typeface="Helvetica"/>
                <a:ea typeface="+mn-lt"/>
                <a:cs typeface="+mn-lt"/>
                <a:hlinkClick r:id="rId4">
                  <a:extLst>
                    <a:ext uri="{A12FA001-AC4F-418D-AE19-62706E023703}">
                      <ahyp:hlinkClr xmlns:ahyp="http://schemas.microsoft.com/office/drawing/2018/hyperlinkcolor" xmlns="" val="tx"/>
                    </a:ext>
                  </a:extLst>
                </a:hlinkClick>
              </a:rPr>
              <a:t>HANA BRIXI</a:t>
            </a:r>
            <a:r>
              <a:rPr lang="en-US" sz="1100" cap="all">
                <a:solidFill>
                  <a:schemeClr val="bg2">
                    <a:lumMod val="50000"/>
                  </a:schemeClr>
                </a:solidFill>
                <a:latin typeface="Helvetica"/>
                <a:ea typeface="+mn-lt"/>
                <a:cs typeface="+mn-lt"/>
              </a:rPr>
              <a:t>, </a:t>
            </a:r>
            <a:r>
              <a:rPr lang="en-US" sz="1100" cap="all">
                <a:solidFill>
                  <a:schemeClr val="bg2">
                    <a:lumMod val="50000"/>
                  </a:schemeClr>
                </a:solidFill>
                <a:latin typeface="Helvetica"/>
                <a:ea typeface="+mn-lt"/>
                <a:cs typeface="+mn-lt"/>
                <a:hlinkClick r:id="rId5">
                  <a:extLst>
                    <a:ext uri="{A12FA001-AC4F-418D-AE19-62706E023703}">
                      <ahyp:hlinkClr xmlns:ahyp="http://schemas.microsoft.com/office/drawing/2018/hyperlinkcolor" xmlns="" val="tx"/>
                    </a:ext>
                  </a:extLst>
                </a:hlinkClick>
              </a:rPr>
              <a:t>LOUISE CORD</a:t>
            </a:r>
            <a:endParaRPr lang="en-US" sz="1100">
              <a:solidFill>
                <a:schemeClr val="bg2">
                  <a:lumMod val="50000"/>
                </a:schemeClr>
              </a:solidFill>
              <a:latin typeface="Helvetica"/>
              <a:cs typeface="Calibri" panose="020F0502020204030204"/>
            </a:endParaRPr>
          </a:p>
          <a:p>
            <a:r>
              <a:rPr lang="en-US" sz="1100">
                <a:solidFill>
                  <a:schemeClr val="bg2">
                    <a:lumMod val="50000"/>
                  </a:schemeClr>
                </a:solidFill>
                <a:latin typeface="Helvetica"/>
                <a:ea typeface="+mn-lt"/>
                <a:cs typeface="+mn-lt"/>
              </a:rPr>
              <a:t>|</a:t>
            </a:r>
            <a:r>
              <a:rPr lang="en-US" sz="1100" cap="all">
                <a:solidFill>
                  <a:schemeClr val="bg2">
                    <a:lumMod val="50000"/>
                  </a:schemeClr>
                </a:solidFill>
                <a:latin typeface="Helvetica"/>
                <a:ea typeface="+mn-lt"/>
                <a:cs typeface="+mn-lt"/>
              </a:rPr>
              <a:t>AUGUST 07, 2023</a:t>
            </a:r>
          </a:p>
          <a:p>
            <a:endParaRPr lang="en-US" sz="1100" cap="all">
              <a:solidFill>
                <a:schemeClr val="bg2">
                  <a:lumMod val="50000"/>
                </a:schemeClr>
              </a:solidFill>
              <a:latin typeface="Helvetica"/>
              <a:cs typeface="Calibri"/>
            </a:endParaRPr>
          </a:p>
          <a:p>
            <a:r>
              <a:rPr lang="en-US" sz="1100" cap="all">
                <a:solidFill>
                  <a:schemeClr val="bg2">
                    <a:lumMod val="50000"/>
                  </a:schemeClr>
                </a:solidFill>
                <a:ea typeface="+mn-lt"/>
                <a:cs typeface="+mn-lt"/>
                <a:hlinkClick r:id="rId6"/>
              </a:rPr>
              <a:t>Ending gender-based violence is a priority for the World Bank</a:t>
            </a:r>
            <a:endParaRPr lang="en-US"/>
          </a:p>
        </p:txBody>
      </p:sp>
      <p:sp>
        <p:nvSpPr>
          <p:cNvPr id="5" name="TextBox 4">
            <a:extLst>
              <a:ext uri="{FF2B5EF4-FFF2-40B4-BE49-F238E27FC236}">
                <a16:creationId xmlns:a16="http://schemas.microsoft.com/office/drawing/2014/main" xmlns="" id="{9CA79754-88ED-781D-CB5A-BF98D5CC5870}"/>
              </a:ext>
            </a:extLst>
          </p:cNvPr>
          <p:cNvSpPr txBox="1"/>
          <p:nvPr/>
        </p:nvSpPr>
        <p:spPr>
          <a:xfrm>
            <a:off x="816428" y="4163786"/>
            <a:ext cx="5646056"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000">
                <a:solidFill>
                  <a:schemeClr val="bg2">
                    <a:lumMod val="50000"/>
                  </a:schemeClr>
                </a:solidFill>
                <a:latin typeface="Helvetica"/>
                <a:cs typeface="Helvetica"/>
              </a:rPr>
              <a:t>ESTRATÉGIA DE GÊNERO DO BANCO MUNDIAL 2024 - 2030: ACELERAR A IGUALDADE DE GÊNERO PARA UM FUTURO SUSTENTÁVEL, RESILIENTE E INCLUSIVO</a:t>
            </a:r>
          </a:p>
          <a:p>
            <a:endParaRPr lang="pt-BR" sz="2000">
              <a:solidFill>
                <a:schemeClr val="bg2">
                  <a:lumMod val="50000"/>
                </a:schemeClr>
              </a:solidFill>
              <a:latin typeface="Helvetica"/>
              <a:cs typeface="Helvetica"/>
            </a:endParaRPr>
          </a:p>
          <a:p>
            <a:r>
              <a:rPr lang="pt-BR" sz="1100">
                <a:solidFill>
                  <a:schemeClr val="bg2">
                    <a:lumMod val="50000"/>
                  </a:schemeClr>
                </a:solidFill>
                <a:latin typeface="Helvetica"/>
                <a:cs typeface="Helvetica"/>
                <a:hlinkClick r:id="rId7"/>
              </a:rPr>
              <a:t>World Bank Gender Strategy 2024 – 2030: Accelerate Gender Equality for a Sustainable, Resilient and</a:t>
            </a:r>
            <a:r>
              <a:rPr lang="pt-BR" sz="1100">
                <a:solidFill>
                  <a:schemeClr val="bg2">
                    <a:lumMod val="50000"/>
                  </a:schemeClr>
                </a:solidFill>
                <a:latin typeface="Helvetica"/>
                <a:cs typeface="Helvetica"/>
                <a:hlinkClick r:id="rId7">
                  <a:extLst>
                    <a:ext uri="{A12FA001-AC4F-418D-AE19-62706E023703}">
                      <ahyp:hlinkClr xmlns:ahyp="http://schemas.microsoft.com/office/drawing/2018/hyperlinkcolor" xmlns="" val="tx"/>
                    </a:ext>
                  </a:extLst>
                </a:hlinkClick>
              </a:rPr>
              <a:t> Inclusive Future</a:t>
            </a:r>
            <a:endParaRPr lang="pt-BR" sz="1100">
              <a:solidFill>
                <a:schemeClr val="bg2">
                  <a:lumMod val="50000"/>
                </a:schemeClr>
              </a:solidFill>
            </a:endParaRPr>
          </a:p>
        </p:txBody>
      </p:sp>
      <p:pic>
        <p:nvPicPr>
          <p:cNvPr id="6" name="Picture 5" descr="A group of women wearing different outfits&#10;&#10;Description automatically generated">
            <a:extLst>
              <a:ext uri="{FF2B5EF4-FFF2-40B4-BE49-F238E27FC236}">
                <a16:creationId xmlns:a16="http://schemas.microsoft.com/office/drawing/2014/main" xmlns="" id="{B5C395F7-89E3-AED4-3C72-262A5ACC209F}"/>
              </a:ext>
            </a:extLst>
          </p:cNvPr>
          <p:cNvPicPr>
            <a:picLocks noChangeAspect="1"/>
          </p:cNvPicPr>
          <p:nvPr/>
        </p:nvPicPr>
        <p:blipFill>
          <a:blip r:embed="rId8"/>
          <a:stretch>
            <a:fillRect/>
          </a:stretch>
        </p:blipFill>
        <p:spPr>
          <a:xfrm>
            <a:off x="6593114" y="3892661"/>
            <a:ext cx="4620985" cy="2601462"/>
          </a:xfrm>
          <a:prstGeom prst="rect">
            <a:avLst/>
          </a:prstGeom>
        </p:spPr>
      </p:pic>
    </p:spTree>
    <p:extLst>
      <p:ext uri="{BB962C8B-B14F-4D97-AF65-F5344CB8AC3E}">
        <p14:creationId xmlns:p14="http://schemas.microsoft.com/office/powerpoint/2010/main" val="113277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2E19D9-A0BB-3572-A984-F6F807C988C5}"/>
              </a:ext>
            </a:extLst>
          </p:cNvPr>
          <p:cNvSpPr txBox="1"/>
          <p:nvPr/>
        </p:nvSpPr>
        <p:spPr>
          <a:xfrm>
            <a:off x="1966685" y="723824"/>
            <a:ext cx="4662876" cy="183127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767171"/>
                </a:solidFill>
                <a:latin typeface="Helvetica"/>
                <a:cs typeface="Helvetica"/>
              </a:rPr>
              <a:t>ABORDAR AS NORMAS SOCIAIS E NORMAS DE GÊNERO PARA PROMOVER IGUALDADE DE GÊNERO</a:t>
            </a:r>
          </a:p>
          <a:p>
            <a:r>
              <a:rPr lang="en-US" sz="1100" dirty="0">
                <a:solidFill>
                  <a:srgbClr val="767171"/>
                </a:solidFill>
                <a:latin typeface="Helvetica"/>
                <a:ea typeface="+mn-lt"/>
                <a:cs typeface="+mn-lt"/>
              </a:rPr>
              <a:t>ANA MARÍA MUÑOZ BOUDET, TASMIA RAHMAN, NOUR NASR AND ABIGAIL DALTON</a:t>
            </a:r>
            <a:r>
              <a:rPr lang="pt-BR" sz="1100" b="1" dirty="0">
                <a:solidFill>
                  <a:srgbClr val="787878"/>
                </a:solidFill>
                <a:latin typeface="Calibri"/>
                <a:ea typeface="Calibri"/>
                <a:cs typeface="Calibri"/>
              </a:rPr>
              <a:t>|j</a:t>
            </a:r>
            <a:r>
              <a:rPr lang="en-US" sz="1100" dirty="0" err="1">
                <a:solidFill>
                  <a:srgbClr val="767171"/>
                </a:solidFill>
                <a:latin typeface="Helvetica"/>
                <a:ea typeface="Calibri"/>
                <a:cs typeface="Calibri"/>
              </a:rPr>
              <a:t>ulho</a:t>
            </a:r>
            <a:r>
              <a:rPr lang="en-US" sz="1100" dirty="0">
                <a:solidFill>
                  <a:srgbClr val="767171"/>
                </a:solidFill>
                <a:latin typeface="Helvetica"/>
                <a:ea typeface="Calibri"/>
                <a:cs typeface="Calibri"/>
              </a:rPr>
              <a:t> 2023</a:t>
            </a:r>
          </a:p>
          <a:p>
            <a:endParaRPr lang="pt-BR" sz="1100" dirty="0">
              <a:solidFill>
                <a:srgbClr val="767171"/>
              </a:solidFill>
              <a:latin typeface="Helvetica"/>
              <a:ea typeface="+mn-lt"/>
              <a:cs typeface="+mn-lt"/>
            </a:endParaRPr>
          </a:p>
        </p:txBody>
      </p:sp>
      <p:pic>
        <p:nvPicPr>
          <p:cNvPr id="4" name="Picture 3" descr="A person holding a baby&#10;&#10;Description automatically generated">
            <a:extLst>
              <a:ext uri="{FF2B5EF4-FFF2-40B4-BE49-F238E27FC236}">
                <a16:creationId xmlns:a16="http://schemas.microsoft.com/office/drawing/2014/main" xmlns="" id="{12F3D27A-0DC8-6A17-6099-BE959ECC2B82}"/>
              </a:ext>
            </a:extLst>
          </p:cNvPr>
          <p:cNvPicPr>
            <a:picLocks noChangeAspect="1"/>
          </p:cNvPicPr>
          <p:nvPr/>
        </p:nvPicPr>
        <p:blipFill>
          <a:blip r:embed="rId3"/>
          <a:stretch>
            <a:fillRect/>
          </a:stretch>
        </p:blipFill>
        <p:spPr>
          <a:xfrm>
            <a:off x="7551248" y="268788"/>
            <a:ext cx="3042557" cy="3902255"/>
          </a:xfrm>
          <a:prstGeom prst="rect">
            <a:avLst/>
          </a:prstGeom>
        </p:spPr>
      </p:pic>
      <p:pic>
        <p:nvPicPr>
          <p:cNvPr id="6" name="Picture 5" descr="A person wearing goggles and white coat&#10;&#10;Description automatically generated">
            <a:extLst>
              <a:ext uri="{FF2B5EF4-FFF2-40B4-BE49-F238E27FC236}">
                <a16:creationId xmlns:a16="http://schemas.microsoft.com/office/drawing/2014/main" xmlns="" id="{03242E5D-C03E-F126-2FB9-8136264A817C}"/>
              </a:ext>
            </a:extLst>
          </p:cNvPr>
          <p:cNvPicPr>
            <a:picLocks noChangeAspect="1"/>
          </p:cNvPicPr>
          <p:nvPr/>
        </p:nvPicPr>
        <p:blipFill>
          <a:blip r:embed="rId4"/>
          <a:stretch>
            <a:fillRect/>
          </a:stretch>
        </p:blipFill>
        <p:spPr>
          <a:xfrm>
            <a:off x="669472" y="3514795"/>
            <a:ext cx="4403271" cy="3048768"/>
          </a:xfrm>
          <a:prstGeom prst="rect">
            <a:avLst/>
          </a:prstGeom>
        </p:spPr>
      </p:pic>
      <p:sp>
        <p:nvSpPr>
          <p:cNvPr id="7" name="TextBox 6">
            <a:extLst>
              <a:ext uri="{FF2B5EF4-FFF2-40B4-BE49-F238E27FC236}">
                <a16:creationId xmlns:a16="http://schemas.microsoft.com/office/drawing/2014/main" xmlns="" id="{EFDB19AC-4D8B-7C05-650E-A3B2B13498D6}"/>
              </a:ext>
            </a:extLst>
          </p:cNvPr>
          <p:cNvSpPr txBox="1"/>
          <p:nvPr/>
        </p:nvSpPr>
        <p:spPr>
          <a:xfrm>
            <a:off x="5437441" y="4510721"/>
            <a:ext cx="6398985" cy="186204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767171"/>
                </a:solidFill>
                <a:latin typeface="Helvetica"/>
                <a:cs typeface="Segoe UI"/>
              </a:rPr>
              <a:t>​</a:t>
            </a:r>
          </a:p>
          <a:p>
            <a:r>
              <a:rPr lang="en-US" sz="1100" dirty="0">
                <a:solidFill>
                  <a:srgbClr val="767171"/>
                </a:solidFill>
                <a:latin typeface="Helvetica"/>
                <a:cs typeface="Segoe UI"/>
              </a:rPr>
              <a:t>​</a:t>
            </a:r>
            <a:r>
              <a:rPr lang="pt-BR" sz="2000" dirty="0">
                <a:solidFill>
                  <a:srgbClr val="767171"/>
                </a:solidFill>
                <a:latin typeface="Helvetica"/>
                <a:cs typeface="Segoe UI"/>
              </a:rPr>
              <a:t>A MUDANÇA É POSSÍVEL, MAS O PROGRESSO CONTINUA ESTAGNADO NA ABORDAGEM DAS LACUNAS DE GÊNERO</a:t>
            </a:r>
            <a:r>
              <a:rPr lang="en-US" sz="2000" dirty="0">
                <a:solidFill>
                  <a:srgbClr val="767171"/>
                </a:solidFill>
                <a:latin typeface="Helvetica"/>
                <a:cs typeface="Segoe UI"/>
              </a:rPr>
              <a:t>​</a:t>
            </a:r>
          </a:p>
          <a:p>
            <a:r>
              <a:rPr lang="pt-BR" sz="1100" u="sng" dirty="0">
                <a:solidFill>
                  <a:srgbClr val="767171"/>
                </a:solidFill>
                <a:latin typeface="Helvetica"/>
                <a:cs typeface="Segoe UI"/>
                <a:hlinkClick r:id="rId5">
                  <a:extLst>
                    <a:ext uri="{A12FA001-AC4F-418D-AE19-62706E023703}">
                      <ahyp:hlinkClr xmlns:ahyp="http://schemas.microsoft.com/office/drawing/2018/hyperlinkcolor" xmlns="" val="tx"/>
                    </a:ext>
                  </a:extLst>
                </a:hlinkClick>
              </a:rPr>
              <a:t>PAOLA BUITRAGO-HERNANDEZ</a:t>
            </a:r>
            <a:r>
              <a:rPr lang="pt-BR" sz="1100" dirty="0">
                <a:solidFill>
                  <a:srgbClr val="767171"/>
                </a:solidFill>
                <a:latin typeface="Helvetica"/>
                <a:cs typeface="Segoe UI"/>
              </a:rPr>
              <a:t>, </a:t>
            </a:r>
            <a:r>
              <a:rPr lang="pt-BR" sz="1100" u="sng" dirty="0">
                <a:solidFill>
                  <a:srgbClr val="767171"/>
                </a:solidFill>
                <a:latin typeface="Helvetica"/>
                <a:cs typeface="Segoe UI"/>
                <a:hlinkClick r:id="rId6">
                  <a:extLst>
                    <a:ext uri="{A12FA001-AC4F-418D-AE19-62706E023703}">
                      <ahyp:hlinkClr xmlns:ahyp="http://schemas.microsoft.com/office/drawing/2018/hyperlinkcolor" xmlns="" val="tx"/>
                    </a:ext>
                  </a:extLst>
                </a:hlinkClick>
              </a:rPr>
              <a:t>DANIELA MAQUERA SARDÓN</a:t>
            </a:r>
            <a:r>
              <a:rPr lang="pt-BR" sz="1100" dirty="0">
                <a:solidFill>
                  <a:srgbClr val="767171"/>
                </a:solidFill>
                <a:latin typeface="Helvetica"/>
                <a:cs typeface="Segoe UI"/>
              </a:rPr>
              <a:t>, </a:t>
            </a:r>
            <a:r>
              <a:rPr lang="pt-BR" sz="1100" u="sng" dirty="0">
                <a:solidFill>
                  <a:srgbClr val="767171"/>
                </a:solidFill>
                <a:latin typeface="Helvetica"/>
                <a:cs typeface="Segoe UI"/>
                <a:hlinkClick r:id="rId7">
                  <a:extLst>
                    <a:ext uri="{A12FA001-AC4F-418D-AE19-62706E023703}">
                      <ahyp:hlinkClr xmlns:ahyp="http://schemas.microsoft.com/office/drawing/2018/hyperlinkcolor" xmlns="" val="tx"/>
                    </a:ext>
                  </a:extLst>
                </a:hlinkClick>
              </a:rPr>
              <a:t>RAQUEL MELGAR CALDERON</a:t>
            </a:r>
            <a:r>
              <a:rPr lang="pt-BR" sz="1100" dirty="0">
                <a:solidFill>
                  <a:srgbClr val="767171"/>
                </a:solidFill>
                <a:latin typeface="Helvetica"/>
                <a:cs typeface="Segoe UI"/>
              </a:rPr>
              <a:t>, </a:t>
            </a:r>
            <a:r>
              <a:rPr lang="pt-BR" sz="1100" u="sng" dirty="0">
                <a:solidFill>
                  <a:srgbClr val="767171"/>
                </a:solidFill>
                <a:latin typeface="Helvetica"/>
                <a:cs typeface="Segoe UI"/>
                <a:hlinkClick r:id="rId8">
                  <a:extLst>
                    <a:ext uri="{A12FA001-AC4F-418D-AE19-62706E023703}">
                      <ahyp:hlinkClr xmlns:ahyp="http://schemas.microsoft.com/office/drawing/2018/hyperlinkcolor" xmlns="" val="tx"/>
                    </a:ext>
                  </a:extLst>
                </a:hlinkClick>
              </a:rPr>
              <a:t>JACOBUS DE HOOP</a:t>
            </a:r>
            <a:r>
              <a:rPr lang="pt-BR" sz="1100" dirty="0">
                <a:solidFill>
                  <a:srgbClr val="767171"/>
                </a:solidFill>
                <a:latin typeface="Helvetica"/>
                <a:cs typeface="Segoe UI"/>
              </a:rPr>
              <a:t>, </a:t>
            </a:r>
            <a:r>
              <a:rPr lang="pt-BR" sz="1100" u="sng" dirty="0">
                <a:solidFill>
                  <a:srgbClr val="767171"/>
                </a:solidFill>
                <a:latin typeface="Helvetica"/>
                <a:cs typeface="Segoe UI"/>
                <a:hlinkClick r:id="rId9">
                  <a:extLst>
                    <a:ext uri="{A12FA001-AC4F-418D-AE19-62706E023703}">
                      <ahyp:hlinkClr xmlns:ahyp="http://schemas.microsoft.com/office/drawing/2018/hyperlinkcolor" xmlns="" val="tx"/>
                    </a:ext>
                  </a:extLst>
                </a:hlinkClick>
              </a:rPr>
              <a:t>KAVELL JOSEPH</a:t>
            </a:r>
          </a:p>
          <a:p>
            <a:r>
              <a:rPr lang="pt-BR" sz="1100" dirty="0">
                <a:solidFill>
                  <a:srgbClr val="767171"/>
                </a:solidFill>
                <a:latin typeface="Helvetica"/>
                <a:cs typeface="Helvetica"/>
              </a:rPr>
              <a:t>|março 06, 2023</a:t>
            </a:r>
            <a:endParaRPr lang="pt-BR" dirty="0">
              <a:solidFill>
                <a:srgbClr val="000000"/>
              </a:solidFill>
              <a:latin typeface="Calibri" panose="020F0502020204030204"/>
              <a:ea typeface="Calibri" panose="020F0502020204030204"/>
              <a:cs typeface="Calibri" panose="020F0502020204030204"/>
            </a:endParaRPr>
          </a:p>
          <a:p>
            <a:r>
              <a:rPr lang="pt-BR" sz="1100" dirty="0" err="1">
                <a:solidFill>
                  <a:srgbClr val="767171"/>
                </a:solidFill>
                <a:ea typeface="+mn-lt"/>
                <a:cs typeface="+mn-lt"/>
                <a:hlinkClick r:id="rId10"/>
              </a:rPr>
              <a:t>Change</a:t>
            </a:r>
            <a:r>
              <a:rPr lang="pt-BR" sz="1100" dirty="0">
                <a:solidFill>
                  <a:srgbClr val="767171"/>
                </a:solidFill>
                <a:ea typeface="+mn-lt"/>
                <a:cs typeface="+mn-lt"/>
                <a:hlinkClick r:id="rId10"/>
              </a:rPr>
              <a:t> </a:t>
            </a:r>
            <a:r>
              <a:rPr lang="pt-BR" sz="1100" dirty="0" err="1">
                <a:solidFill>
                  <a:srgbClr val="767171"/>
                </a:solidFill>
                <a:ea typeface="+mn-lt"/>
                <a:cs typeface="+mn-lt"/>
                <a:hlinkClick r:id="rId10"/>
              </a:rPr>
              <a:t>is</a:t>
            </a:r>
            <a:r>
              <a:rPr lang="pt-BR" sz="1100" dirty="0">
                <a:solidFill>
                  <a:srgbClr val="767171"/>
                </a:solidFill>
                <a:ea typeface="+mn-lt"/>
                <a:cs typeface="+mn-lt"/>
                <a:hlinkClick r:id="rId10"/>
              </a:rPr>
              <a:t> </a:t>
            </a:r>
            <a:r>
              <a:rPr lang="pt-BR" sz="1100" dirty="0" err="1">
                <a:solidFill>
                  <a:srgbClr val="767171"/>
                </a:solidFill>
                <a:ea typeface="+mn-lt"/>
                <a:cs typeface="+mn-lt"/>
                <a:hlinkClick r:id="rId10"/>
              </a:rPr>
              <a:t>possible</a:t>
            </a:r>
            <a:r>
              <a:rPr lang="pt-BR" sz="1100" dirty="0">
                <a:solidFill>
                  <a:srgbClr val="767171"/>
                </a:solidFill>
                <a:ea typeface="+mn-lt"/>
                <a:cs typeface="+mn-lt"/>
                <a:hlinkClick r:id="rId10"/>
              </a:rPr>
              <a:t>, </a:t>
            </a:r>
            <a:r>
              <a:rPr lang="pt-BR" sz="1100" dirty="0" err="1">
                <a:solidFill>
                  <a:srgbClr val="767171"/>
                </a:solidFill>
                <a:ea typeface="+mn-lt"/>
                <a:cs typeface="+mn-lt"/>
                <a:hlinkClick r:id="rId10"/>
              </a:rPr>
              <a:t>but</a:t>
            </a:r>
            <a:r>
              <a:rPr lang="pt-BR" sz="1100" dirty="0">
                <a:solidFill>
                  <a:srgbClr val="767171"/>
                </a:solidFill>
                <a:ea typeface="+mn-lt"/>
                <a:cs typeface="+mn-lt"/>
                <a:hlinkClick r:id="rId10"/>
              </a:rPr>
              <a:t> </a:t>
            </a:r>
            <a:r>
              <a:rPr lang="pt-BR" sz="1100" dirty="0" err="1">
                <a:solidFill>
                  <a:srgbClr val="767171"/>
                </a:solidFill>
                <a:ea typeface="+mn-lt"/>
                <a:cs typeface="+mn-lt"/>
                <a:hlinkClick r:id="rId10"/>
              </a:rPr>
              <a:t>progress</a:t>
            </a:r>
            <a:r>
              <a:rPr lang="pt-BR" sz="1100" dirty="0">
                <a:solidFill>
                  <a:srgbClr val="767171"/>
                </a:solidFill>
                <a:ea typeface="+mn-lt"/>
                <a:cs typeface="+mn-lt"/>
                <a:hlinkClick r:id="rId10"/>
              </a:rPr>
              <a:t> </a:t>
            </a:r>
            <a:r>
              <a:rPr lang="pt-BR" sz="1100" dirty="0" err="1">
                <a:solidFill>
                  <a:srgbClr val="767171"/>
                </a:solidFill>
                <a:ea typeface="+mn-lt"/>
                <a:cs typeface="+mn-lt"/>
                <a:hlinkClick r:id="rId10"/>
              </a:rPr>
              <a:t>remains</a:t>
            </a:r>
            <a:r>
              <a:rPr lang="pt-BR" sz="1100" dirty="0">
                <a:solidFill>
                  <a:srgbClr val="767171"/>
                </a:solidFill>
                <a:ea typeface="+mn-lt"/>
                <a:cs typeface="+mn-lt"/>
                <a:hlinkClick r:id="rId10"/>
              </a:rPr>
              <a:t> </a:t>
            </a:r>
            <a:r>
              <a:rPr lang="pt-BR" sz="1100" dirty="0" err="1">
                <a:solidFill>
                  <a:srgbClr val="767171"/>
                </a:solidFill>
                <a:ea typeface="+mn-lt"/>
                <a:cs typeface="+mn-lt"/>
                <a:hlinkClick r:id="rId10"/>
              </a:rPr>
              <a:t>stagnant</a:t>
            </a:r>
            <a:r>
              <a:rPr lang="pt-BR" sz="1100" dirty="0">
                <a:solidFill>
                  <a:srgbClr val="767171"/>
                </a:solidFill>
                <a:ea typeface="+mn-lt"/>
                <a:cs typeface="+mn-lt"/>
                <a:hlinkClick r:id="rId10"/>
              </a:rPr>
              <a:t> in </a:t>
            </a:r>
            <a:r>
              <a:rPr lang="pt-BR" sz="1100" dirty="0" err="1">
                <a:solidFill>
                  <a:srgbClr val="767171"/>
                </a:solidFill>
                <a:ea typeface="+mn-lt"/>
                <a:cs typeface="+mn-lt"/>
                <a:hlinkClick r:id="rId10"/>
              </a:rPr>
              <a:t>addressing</a:t>
            </a:r>
            <a:r>
              <a:rPr lang="pt-BR" sz="1100" dirty="0">
                <a:solidFill>
                  <a:srgbClr val="767171"/>
                </a:solidFill>
                <a:ea typeface="+mn-lt"/>
                <a:cs typeface="+mn-lt"/>
                <a:hlinkClick r:id="rId10"/>
              </a:rPr>
              <a:t> </a:t>
            </a:r>
            <a:r>
              <a:rPr lang="pt-BR" sz="1100" dirty="0" err="1">
                <a:solidFill>
                  <a:srgbClr val="767171"/>
                </a:solidFill>
                <a:ea typeface="+mn-lt"/>
                <a:cs typeface="+mn-lt"/>
                <a:hlinkClick r:id="rId10"/>
              </a:rPr>
              <a:t>gender</a:t>
            </a:r>
            <a:r>
              <a:rPr lang="pt-BR" sz="1100" dirty="0">
                <a:solidFill>
                  <a:srgbClr val="767171"/>
                </a:solidFill>
                <a:ea typeface="+mn-lt"/>
                <a:cs typeface="+mn-lt"/>
                <a:hlinkClick r:id="rId10"/>
              </a:rPr>
              <a:t> gaps (worldbank.org)</a:t>
            </a:r>
            <a:endParaRPr lang="pt-BR" dirty="0"/>
          </a:p>
        </p:txBody>
      </p:sp>
    </p:spTree>
    <p:extLst>
      <p:ext uri="{BB962C8B-B14F-4D97-AF65-F5344CB8AC3E}">
        <p14:creationId xmlns:p14="http://schemas.microsoft.com/office/powerpoint/2010/main" val="416262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7E094-20C1-41D4-8F6C-F64DC4EF30CF}"/>
              </a:ext>
            </a:extLst>
          </p:cNvPr>
          <p:cNvSpPr>
            <a:spLocks noGrp="1"/>
          </p:cNvSpPr>
          <p:nvPr>
            <p:ph type="title"/>
          </p:nvPr>
        </p:nvSpPr>
        <p:spPr>
          <a:xfrm>
            <a:off x="1034143" y="390166"/>
            <a:ext cx="10895773" cy="661499"/>
          </a:xfrm>
        </p:spPr>
        <p:txBody>
          <a:bodyPr>
            <a:normAutofit/>
          </a:bodyPr>
          <a:lstStyle/>
          <a:p>
            <a:r>
              <a:rPr lang="pt-BR" sz="2400" b="1">
                <a:latin typeface="Lora" pitchFamily="2" charset="0"/>
              </a:rPr>
              <a:t>Conceituação de normas sociais e de gênero </a:t>
            </a:r>
            <a:r>
              <a:rPr lang="en-US" sz="2400" b="1">
                <a:latin typeface="Lora" pitchFamily="2" charset="0"/>
              </a:rPr>
              <a:t>(</a:t>
            </a:r>
            <a:r>
              <a:rPr lang="en-US" sz="2400" b="1" err="1">
                <a:latin typeface="Lora" pitchFamily="2" charset="0"/>
              </a:rPr>
              <a:t>Cislaghi</a:t>
            </a:r>
            <a:r>
              <a:rPr lang="en-US" sz="2400" b="1">
                <a:latin typeface="Lora" pitchFamily="2" charset="0"/>
              </a:rPr>
              <a:t> et al.)</a:t>
            </a:r>
          </a:p>
        </p:txBody>
      </p:sp>
      <p:graphicFrame>
        <p:nvGraphicFramePr>
          <p:cNvPr id="6" name="Table 6">
            <a:extLst>
              <a:ext uri="{FF2B5EF4-FFF2-40B4-BE49-F238E27FC236}">
                <a16:creationId xmlns:a16="http://schemas.microsoft.com/office/drawing/2014/main" xmlns="" id="{1797F922-B50E-4753-979E-8811FB73D76A}"/>
              </a:ext>
            </a:extLst>
          </p:cNvPr>
          <p:cNvGraphicFramePr>
            <a:graphicFrameLocks noGrp="1"/>
          </p:cNvGraphicFramePr>
          <p:nvPr>
            <p:extLst>
              <p:ext uri="{D42A27DB-BD31-4B8C-83A1-F6EECF244321}">
                <p14:modId xmlns:p14="http://schemas.microsoft.com/office/powerpoint/2010/main" val="1587908120"/>
              </p:ext>
            </p:extLst>
          </p:nvPr>
        </p:nvGraphicFramePr>
        <p:xfrm>
          <a:off x="347033" y="1196884"/>
          <a:ext cx="11497933" cy="4754670"/>
        </p:xfrm>
        <a:graphic>
          <a:graphicData uri="http://schemas.openxmlformats.org/drawingml/2006/table">
            <a:tbl>
              <a:tblPr firstRow="1" bandRow="1">
                <a:tableStyleId>{8799B23B-EC83-4686-B30A-512413B5E67A}</a:tableStyleId>
              </a:tblPr>
              <a:tblGrid>
                <a:gridCol w="5809852">
                  <a:extLst>
                    <a:ext uri="{9D8B030D-6E8A-4147-A177-3AD203B41FA5}">
                      <a16:colId xmlns:a16="http://schemas.microsoft.com/office/drawing/2014/main" xmlns="" val="20000"/>
                    </a:ext>
                  </a:extLst>
                </a:gridCol>
                <a:gridCol w="5688081">
                  <a:extLst>
                    <a:ext uri="{9D8B030D-6E8A-4147-A177-3AD203B41FA5}">
                      <a16:colId xmlns:a16="http://schemas.microsoft.com/office/drawing/2014/main" xmlns="" val="20001"/>
                    </a:ext>
                  </a:extLst>
                </a:gridCol>
              </a:tblGrid>
              <a:tr h="0">
                <a:tc>
                  <a:txBody>
                    <a:bodyPr/>
                    <a:lstStyle/>
                    <a:p>
                      <a:r>
                        <a:rPr lang="pt-BR" sz="1500" dirty="0">
                          <a:solidFill>
                            <a:schemeClr val="bg1"/>
                          </a:solidFill>
                        </a:rPr>
                        <a:t>Normas de gênero</a:t>
                      </a:r>
                      <a:endParaRPr lang="en-US" sz="1500" dirty="0">
                        <a:solidFill>
                          <a:schemeClr val="bg1"/>
                        </a:solidFill>
                      </a:endParaRPr>
                    </a:p>
                  </a:txBody>
                  <a:tcPr marT="45705" marB="45705">
                    <a:solidFill>
                      <a:srgbClr val="935671"/>
                    </a:solidFill>
                  </a:tcPr>
                </a:tc>
                <a:tc>
                  <a:txBody>
                    <a:bodyPr/>
                    <a:lstStyle/>
                    <a:p>
                      <a:pPr algn="ctr"/>
                      <a:r>
                        <a:rPr lang="pt-BR" sz="1500">
                          <a:solidFill>
                            <a:schemeClr val="bg1"/>
                          </a:solidFill>
                        </a:rPr>
                        <a:t>Normas sociais em psicologia social e economia comportamental</a:t>
                      </a:r>
                      <a:endParaRPr lang="en-US" sz="1500">
                        <a:solidFill>
                          <a:schemeClr val="bg1"/>
                        </a:solidFill>
                      </a:endParaRPr>
                    </a:p>
                  </a:txBody>
                  <a:tcPr marT="45705" marB="45705">
                    <a:solidFill>
                      <a:srgbClr val="935671"/>
                    </a:solidFill>
                  </a:tcPr>
                </a:tc>
                <a:extLst>
                  <a:ext uri="{0D108BD9-81ED-4DB2-BD59-A6C34878D82A}">
                    <a16:rowId xmlns:a16="http://schemas.microsoft.com/office/drawing/2014/main" xmlns="" val="10000"/>
                  </a:ext>
                </a:extLst>
              </a:tr>
              <a:tr h="32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500"/>
                        <a:t>As normas de gênero estão por toda parte no mundo, embutidas nas </a:t>
                      </a:r>
                      <a:r>
                        <a:rPr lang="pt-BR" sz="1500" u="sng"/>
                        <a:t>instituições</a:t>
                      </a:r>
                      <a:r>
                        <a:rPr lang="pt-BR" sz="1500"/>
                        <a:t> e reproduzidas por </a:t>
                      </a:r>
                      <a:r>
                        <a:rPr lang="pt-BR" sz="1500" u="sng"/>
                        <a:t>nossas ações</a:t>
                      </a:r>
                      <a:r>
                        <a:rPr lang="pt-BR" sz="1500"/>
                        <a:t>.</a:t>
                      </a:r>
                      <a:endParaRPr lang="en-US" sz="1500"/>
                    </a:p>
                  </a:txBody>
                  <a:tcPr marT="45705" marB="45705">
                    <a:solidFill>
                      <a:srgbClr val="F1E1F1"/>
                    </a:solidFill>
                  </a:tcPr>
                </a:tc>
                <a:tc>
                  <a:txBody>
                    <a:bodyPr/>
                    <a:lstStyle/>
                    <a:p>
                      <a:pPr algn="l"/>
                      <a:r>
                        <a:rPr lang="pt-BR" sz="1500"/>
                        <a:t>As normas sociais estão em nossas </a:t>
                      </a:r>
                      <a:r>
                        <a:rPr lang="pt-BR" sz="1500" u="sng"/>
                        <a:t>mentes</a:t>
                      </a:r>
                      <a:r>
                        <a:rPr lang="pt-BR" sz="1500"/>
                        <a:t>; Nossas </a:t>
                      </a:r>
                      <a:r>
                        <a:rPr lang="pt-BR" sz="1500" u="sng"/>
                        <a:t>crenças</a:t>
                      </a:r>
                      <a:r>
                        <a:rPr lang="pt-BR" sz="1500"/>
                        <a:t> são moldadas por nossas experiências de ações de outras pessoas e suas manifestações de aprovação e desaprovação</a:t>
                      </a:r>
                      <a:endParaRPr lang="en-US" sz="1500"/>
                    </a:p>
                  </a:txBody>
                  <a:tcPr marT="45705" marB="45705">
                    <a:solidFill>
                      <a:srgbClr val="F1E1F1"/>
                    </a:solidFill>
                  </a:tcPr>
                </a:tc>
                <a:extLst>
                  <a:ext uri="{0D108BD9-81ED-4DB2-BD59-A6C34878D82A}">
                    <a16:rowId xmlns:a16="http://schemas.microsoft.com/office/drawing/2014/main" xmlns="" val="10001"/>
                  </a:ext>
                </a:extLst>
              </a:tr>
              <a:tr h="294334">
                <a:tc>
                  <a:txBody>
                    <a:bodyPr/>
                    <a:lstStyle/>
                    <a:p>
                      <a:r>
                        <a:rPr lang="pt-BR" sz="1500"/>
                        <a:t>As normas de gênero são produzidas e reproduzidas por meio de nossas ações e aplicadas por detentores de poder que se beneficiam do cumprimento dessas normas.</a:t>
                      </a:r>
                      <a:endParaRPr lang="en-US" sz="1500"/>
                    </a:p>
                  </a:txBody>
                  <a:tcPr marT="45705" marB="45705">
                    <a:solidFill>
                      <a:srgbClr val="F1E1F1"/>
                    </a:solidFill>
                  </a:tcPr>
                </a:tc>
                <a:tc>
                  <a:txBody>
                    <a:bodyPr/>
                    <a:lstStyle/>
                    <a:p>
                      <a:pPr algn="l"/>
                      <a:r>
                        <a:rPr lang="pt-BR" sz="1500"/>
                        <a:t>As normas sociais se mantêm e não necessariamente beneficiam ninguém.</a:t>
                      </a:r>
                      <a:endParaRPr lang="en-US" sz="1500"/>
                    </a:p>
                  </a:txBody>
                  <a:tcPr marT="45705" marB="45705">
                    <a:solidFill>
                      <a:srgbClr val="F1E1F1"/>
                    </a:solidFill>
                  </a:tcPr>
                </a:tc>
                <a:extLst>
                  <a:ext uri="{0D108BD9-81ED-4DB2-BD59-A6C34878D82A}">
                    <a16:rowId xmlns:a16="http://schemas.microsoft.com/office/drawing/2014/main" xmlns="" val="10002"/>
                  </a:ext>
                </a:extLst>
              </a:tr>
              <a:tr h="342071">
                <a:tc>
                  <a:txBody>
                    <a:bodyPr/>
                    <a:lstStyle/>
                    <a:p>
                      <a:r>
                        <a:rPr lang="pt-BR" sz="1500"/>
                        <a:t>As normas de gênero são frequentemente estudadas como moldadoras de nossas atitudes individuais.</a:t>
                      </a:r>
                      <a:endParaRPr lang="en-US" sz="1500"/>
                    </a:p>
                  </a:txBody>
                  <a:tcPr marT="45705" marB="45705">
                    <a:solidFill>
                      <a:srgbClr val="F1E1F1"/>
                    </a:solidFill>
                  </a:tcPr>
                </a:tc>
                <a:tc>
                  <a:txBody>
                    <a:bodyPr/>
                    <a:lstStyle/>
                    <a:p>
                      <a:pPr algn="l"/>
                      <a:r>
                        <a:rPr lang="pt-BR" sz="1500"/>
                        <a:t>As normas sociais são frequentemente estudadas como divergentes de nossas atitudes individuais (com foco em identificar quando concordamos ou discordamos da norma).</a:t>
                      </a:r>
                      <a:endParaRPr lang="en-US" sz="1500"/>
                    </a:p>
                  </a:txBody>
                  <a:tcPr marT="45705" marB="45705">
                    <a:solidFill>
                      <a:srgbClr val="F1E1F1"/>
                    </a:solidFill>
                  </a:tcPr>
                </a:tc>
                <a:extLst>
                  <a:ext uri="{0D108BD9-81ED-4DB2-BD59-A6C34878D82A}">
                    <a16:rowId xmlns:a16="http://schemas.microsoft.com/office/drawing/2014/main" xmlns="" val="10003"/>
                  </a:ext>
                </a:extLst>
              </a:tr>
              <a:tr h="238796">
                <a:tc>
                  <a:txBody>
                    <a:bodyPr/>
                    <a:lstStyle/>
                    <a:p>
                      <a:r>
                        <a:rPr lang="pt-BR" sz="1500" b="0"/>
                        <a:t>Seguimos as normas de gênero de nossa cultura, sociedade ou grupo, cujos limites geralmente são borrados.</a:t>
                      </a:r>
                      <a:endParaRPr lang="en-US" sz="1500" b="0"/>
                    </a:p>
                  </a:txBody>
                  <a:tcPr marT="45705" marB="45705">
                    <a:solidFill>
                      <a:srgbClr val="F1E1F1"/>
                    </a:solidFill>
                  </a:tcPr>
                </a:tc>
                <a:tc>
                  <a:txBody>
                    <a:bodyPr/>
                    <a:lstStyle/>
                    <a:p>
                      <a:pPr algn="l"/>
                      <a:r>
                        <a:rPr lang="pt-BR" sz="1500" b="0"/>
                        <a:t>Seguimos as normas sociais do nosso grupo de referência (as pessoas cujas opiniões mais importam para nós), que tendem a ser bem definidas.</a:t>
                      </a:r>
                      <a:endParaRPr lang="en-US" sz="1500" b="0"/>
                    </a:p>
                  </a:txBody>
                  <a:tcPr marT="45705" marB="45705">
                    <a:solidFill>
                      <a:srgbClr val="F1E1F1"/>
                    </a:solidFill>
                  </a:tcPr>
                </a:tc>
                <a:extLst>
                  <a:ext uri="{0D108BD9-81ED-4DB2-BD59-A6C34878D82A}">
                    <a16:rowId xmlns:a16="http://schemas.microsoft.com/office/drawing/2014/main" xmlns="" val="10004"/>
                  </a:ext>
                </a:extLst>
              </a:tr>
              <a:tr h="238796">
                <a:tc>
                  <a:txBody>
                    <a:bodyPr/>
                    <a:lstStyle/>
                    <a:p>
                      <a:r>
                        <a:rPr lang="pt-BR" sz="1500" b="0"/>
                        <a:t>Mudar as normas de gênero requer </a:t>
                      </a:r>
                      <a:r>
                        <a:rPr lang="pt-BR" sz="1500" b="0" u="sng"/>
                        <a:t>mudanças nas instituições e nas dinâmicas de poder</a:t>
                      </a:r>
                      <a:r>
                        <a:rPr lang="pt-BR" sz="1500" b="0"/>
                        <a:t>. Isso muitas vezes acontece por meio de conflitos e renegociação do equilíbrio de poder.</a:t>
                      </a:r>
                      <a:endParaRPr lang="en-US" sz="1500" b="0"/>
                    </a:p>
                  </a:txBody>
                  <a:tcPr marT="45705" marB="45705">
                    <a:solidFill>
                      <a:srgbClr val="F1E1F1"/>
                    </a:solidFill>
                  </a:tcPr>
                </a:tc>
                <a:tc>
                  <a:txBody>
                    <a:bodyPr/>
                    <a:lstStyle/>
                    <a:p>
                      <a:pPr algn="l"/>
                      <a:r>
                        <a:rPr lang="pt-BR" sz="1500" b="0"/>
                        <a:t>Mudar as normas sociais (na sua forma mais simples) requer mudar nossos </a:t>
                      </a:r>
                      <a:r>
                        <a:rPr lang="pt-BR" sz="1500" b="0" u="sng"/>
                        <a:t>equívocos</a:t>
                      </a:r>
                      <a:r>
                        <a:rPr lang="pt-BR" sz="1500" b="0"/>
                        <a:t> sobre o que outras pessoas em nosso grupo de referência fazem e aprovam.</a:t>
                      </a:r>
                      <a:endParaRPr lang="en-US" sz="1500" b="0"/>
                    </a:p>
                  </a:txBody>
                  <a:tcPr marT="45705" marB="45705">
                    <a:solidFill>
                      <a:srgbClr val="F1E1F1"/>
                    </a:solidFill>
                  </a:tcPr>
                </a:tc>
                <a:extLst>
                  <a:ext uri="{0D108BD9-81ED-4DB2-BD59-A6C34878D82A}">
                    <a16:rowId xmlns:a16="http://schemas.microsoft.com/office/drawing/2014/main" xmlns="" val="3983078115"/>
                  </a:ext>
                </a:extLst>
              </a:tr>
              <a:tr h="238796">
                <a:tc>
                  <a:txBody>
                    <a:bodyPr/>
                    <a:lstStyle/>
                    <a:p>
                      <a:r>
                        <a:rPr lang="pt-BR" sz="1500" b="0"/>
                        <a:t>Mudar as normas de gênero é um processo político que leva à igualdade entre mulheres e homens.</a:t>
                      </a:r>
                      <a:endParaRPr lang="en-US" sz="1500" b="0"/>
                    </a:p>
                  </a:txBody>
                  <a:tcPr marT="45705" marB="45705">
                    <a:solidFill>
                      <a:srgbClr val="F1E1F1"/>
                    </a:solidFill>
                  </a:tcPr>
                </a:tc>
                <a:tc>
                  <a:txBody>
                    <a:bodyPr/>
                    <a:lstStyle/>
                    <a:p>
                      <a:pPr algn="l"/>
                      <a:r>
                        <a:rPr lang="pt-BR" sz="1500" b="0" dirty="0"/>
                        <a:t>Mudar as normas sociais pode ser um processo tecnicamente orientado para promover maior bem-estar para mulheres e homens.</a:t>
                      </a:r>
                      <a:endParaRPr lang="en-US" sz="1500" b="0" dirty="0"/>
                    </a:p>
                  </a:txBody>
                  <a:tcPr marT="45705" marB="45705">
                    <a:solidFill>
                      <a:srgbClr val="F1E1F1"/>
                    </a:solidFill>
                  </a:tcPr>
                </a:tc>
                <a:extLst>
                  <a:ext uri="{0D108BD9-81ED-4DB2-BD59-A6C34878D82A}">
                    <a16:rowId xmlns:a16="http://schemas.microsoft.com/office/drawing/2014/main" xmlns="" val="1840011648"/>
                  </a:ext>
                </a:extLst>
              </a:tr>
            </a:tbl>
          </a:graphicData>
        </a:graphic>
      </p:graphicFrame>
      <p:sp>
        <p:nvSpPr>
          <p:cNvPr id="4" name="TextBox 3">
            <a:extLst>
              <a:ext uri="{FF2B5EF4-FFF2-40B4-BE49-F238E27FC236}">
                <a16:creationId xmlns:a16="http://schemas.microsoft.com/office/drawing/2014/main" xmlns="" id="{5696A239-F05C-241D-E7DB-384621C0EE89}"/>
              </a:ext>
            </a:extLst>
          </p:cNvPr>
          <p:cNvSpPr txBox="1"/>
          <p:nvPr/>
        </p:nvSpPr>
        <p:spPr>
          <a:xfrm>
            <a:off x="189931" y="6123911"/>
            <a:ext cx="11812136" cy="646331"/>
          </a:xfrm>
          <a:prstGeom prst="rect">
            <a:avLst/>
          </a:prstGeom>
          <a:noFill/>
        </p:spPr>
        <p:txBody>
          <a:bodyPr wrap="square">
            <a:spAutoFit/>
          </a:bodyPr>
          <a:lstStyle/>
          <a:p>
            <a:r>
              <a:rPr lang="en-US" sz="1800" b="0" i="0" dirty="0">
                <a:solidFill>
                  <a:srgbClr val="212529"/>
                </a:solidFill>
                <a:effectLst/>
                <a:latin typeface="Helvetica"/>
                <a:cs typeface="Helvetica"/>
                <a:hlinkClick r:id="rId3"/>
              </a:rPr>
              <a:t>Fonte: World Bank, Thematic Note on Addressing Social and Gender Norms to Promote Gender Equality</a:t>
            </a:r>
            <a:r>
              <a:rPr lang="en-US" sz="1800" dirty="0">
                <a:latin typeface="Helvetica"/>
                <a:cs typeface="Helvetica"/>
              </a:rPr>
              <a:t> </a:t>
            </a:r>
          </a:p>
          <a:p>
            <a:r>
              <a:rPr lang="en-US" sz="1800" dirty="0">
                <a:latin typeface="Helvetica"/>
                <a:cs typeface="Helvetica"/>
              </a:rPr>
              <a:t>and Align </a:t>
            </a:r>
            <a:r>
              <a:rPr lang="en-US" sz="1800" dirty="0">
                <a:latin typeface="Helvetica"/>
                <a:cs typeface="Helvetica"/>
                <a:hlinkClick r:id="rId4"/>
              </a:rPr>
              <a:t>https://www.alignplatform.org/about-norms</a:t>
            </a:r>
            <a:r>
              <a:rPr lang="en-US" sz="1800" dirty="0">
                <a:latin typeface="Helvetica"/>
                <a:cs typeface="Helvetica"/>
              </a:rPr>
              <a:t> </a:t>
            </a:r>
          </a:p>
        </p:txBody>
      </p:sp>
    </p:spTree>
    <p:extLst>
      <p:ext uri="{BB962C8B-B14F-4D97-AF65-F5344CB8AC3E}">
        <p14:creationId xmlns:p14="http://schemas.microsoft.com/office/powerpoint/2010/main" val="99380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943A4-9095-30DB-CC41-7AD2559D1003}"/>
              </a:ext>
            </a:extLst>
          </p:cNvPr>
          <p:cNvSpPr>
            <a:spLocks noGrp="1"/>
          </p:cNvSpPr>
          <p:nvPr>
            <p:ph type="title"/>
          </p:nvPr>
        </p:nvSpPr>
        <p:spPr>
          <a:xfrm>
            <a:off x="507999" y="151585"/>
            <a:ext cx="10515600" cy="1325563"/>
          </a:xfrm>
        </p:spPr>
        <p:txBody>
          <a:bodyPr/>
          <a:lstStyle/>
          <a:p>
            <a:r>
              <a:rPr lang="pt-BR" sz="2800" dirty="0">
                <a:solidFill>
                  <a:srgbClr val="767171"/>
                </a:solidFill>
                <a:latin typeface="Helvetica"/>
                <a:cs typeface="Helvetica"/>
              </a:rPr>
              <a:t>O que sabemos que funciona para prevenir</a:t>
            </a:r>
            <a:endParaRPr lang="pt-BR" sz="2800" dirty="0">
              <a:solidFill>
                <a:srgbClr val="767171"/>
              </a:solidFill>
              <a:cs typeface="Helvetica"/>
            </a:endParaRPr>
          </a:p>
        </p:txBody>
      </p:sp>
      <p:sp>
        <p:nvSpPr>
          <p:cNvPr id="3" name="Content Placeholder 2">
            <a:extLst>
              <a:ext uri="{FF2B5EF4-FFF2-40B4-BE49-F238E27FC236}">
                <a16:creationId xmlns:a16="http://schemas.microsoft.com/office/drawing/2014/main" xmlns="" id="{8486F1CB-169F-0D13-0C74-2059A3DEFE10}"/>
              </a:ext>
            </a:extLst>
          </p:cNvPr>
          <p:cNvSpPr>
            <a:spLocks noGrp="1"/>
          </p:cNvSpPr>
          <p:nvPr>
            <p:ph sz="quarter" idx="12"/>
          </p:nvPr>
        </p:nvSpPr>
        <p:spPr>
          <a:xfrm>
            <a:off x="305707" y="1845969"/>
            <a:ext cx="3811815" cy="4357879"/>
          </a:xfrm>
        </p:spPr>
        <p:txBody>
          <a:bodyPr vert="horz" lIns="91440" tIns="45720" rIns="91440" bIns="45720" rtlCol="0" anchor="t">
            <a:noAutofit/>
          </a:bodyPr>
          <a:lstStyle/>
          <a:p>
            <a:r>
              <a:rPr lang="pt-BR" sz="1400" dirty="0">
                <a:latin typeface="Helvetica"/>
                <a:cs typeface="Helvetica"/>
              </a:rPr>
              <a:t>Programa de </a:t>
            </a:r>
            <a:r>
              <a:rPr lang="pt-BR" sz="1400">
                <a:latin typeface="Helvetica"/>
                <a:cs typeface="Helvetica"/>
              </a:rPr>
              <a:t>empoderamento</a:t>
            </a:r>
            <a:r>
              <a:rPr lang="pt-BR" sz="1400" dirty="0">
                <a:latin typeface="Helvetica"/>
                <a:cs typeface="Helvetica"/>
              </a:rPr>
              <a:t> econômico combinados com intervenções de </a:t>
            </a:r>
            <a:r>
              <a:rPr lang="pt-BR" sz="1400">
                <a:latin typeface="Helvetica"/>
                <a:cs typeface="Helvetica"/>
              </a:rPr>
              <a:t>empoderamento</a:t>
            </a:r>
            <a:r>
              <a:rPr lang="pt-BR" sz="1400" dirty="0">
                <a:latin typeface="Helvetica"/>
                <a:cs typeface="Helvetica"/>
              </a:rPr>
              <a:t> social para mulheres</a:t>
            </a:r>
          </a:p>
          <a:p>
            <a:r>
              <a:rPr lang="pt-BR" sz="1400" dirty="0">
                <a:latin typeface="Helvetica"/>
                <a:cs typeface="Helvetica"/>
              </a:rPr>
              <a:t>Programas de transferência </a:t>
            </a:r>
            <a:r>
              <a:rPr lang="pt-BR" sz="1400">
                <a:latin typeface="Helvetica"/>
                <a:cs typeface="Helvetica"/>
              </a:rPr>
              <a:t>econômica</a:t>
            </a:r>
            <a:r>
              <a:rPr lang="pt-BR" sz="1400" dirty="0">
                <a:latin typeface="Helvetica"/>
                <a:cs typeface="Helvetica"/>
              </a:rPr>
              <a:t>, especialmente combinados com componentes sociais</a:t>
            </a:r>
          </a:p>
          <a:p>
            <a:r>
              <a:rPr lang="pt-BR" sz="1400" dirty="0">
                <a:latin typeface="Helvetica"/>
                <a:cs typeface="Helvetica"/>
              </a:rPr>
              <a:t>Programas parentais (ou seja, sessões para melhorar as habilidades parentais. normas de gênero em torno de crianças e gravidez)</a:t>
            </a:r>
          </a:p>
          <a:p>
            <a:r>
              <a:rPr lang="pt-BR" sz="1400" dirty="0">
                <a:latin typeface="Helvetica"/>
                <a:cs typeface="Helvetica"/>
              </a:rPr>
              <a:t>Intervenções de casais para promover atitudes e relacionamentos igualitários</a:t>
            </a:r>
          </a:p>
          <a:p>
            <a:r>
              <a:rPr lang="pt-BR" sz="1400" dirty="0">
                <a:latin typeface="Helvetica"/>
                <a:cs typeface="Helvetica"/>
              </a:rPr>
              <a:t>Apoio psicológico para crianças que sofrem violência e testemunham VPI</a:t>
            </a:r>
          </a:p>
          <a:p>
            <a:r>
              <a:rPr lang="pt-BR" sz="1400" dirty="0">
                <a:latin typeface="Helvetica"/>
                <a:cs typeface="Helvetica"/>
              </a:rPr>
              <a:t>Intervenções baseadas na escola (ou seja, currículo escolar, treinamento de prevenção sobre namoro/violência entre pares)</a:t>
            </a:r>
          </a:p>
        </p:txBody>
      </p:sp>
      <p:sp>
        <p:nvSpPr>
          <p:cNvPr id="5" name="Content Placeholder 2">
            <a:extLst>
              <a:ext uri="{FF2B5EF4-FFF2-40B4-BE49-F238E27FC236}">
                <a16:creationId xmlns:a16="http://schemas.microsoft.com/office/drawing/2014/main" xmlns="" id="{3638632E-4784-89F8-B5BA-DAE1362FE162}"/>
              </a:ext>
            </a:extLst>
          </p:cNvPr>
          <p:cNvSpPr txBox="1">
            <a:spLocks/>
          </p:cNvSpPr>
          <p:nvPr/>
        </p:nvSpPr>
        <p:spPr>
          <a:xfrm>
            <a:off x="4189638" y="1845968"/>
            <a:ext cx="3811815" cy="3895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Helvetica" pitchFamily="2" charset="0"/>
                <a:ea typeface="+mn-ea"/>
                <a:cs typeface="+mn-cs"/>
              </a:defRPr>
            </a:lvl2pPr>
            <a:lvl3pPr marL="361950" indent="-36195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400" dirty="0">
                <a:latin typeface="Helvetica"/>
                <a:cs typeface="Helvetica"/>
              </a:rPr>
              <a:t>Intervenções baseadas em terapia cognitivo-comportamental com gestantes</a:t>
            </a:r>
            <a:endParaRPr lang="pt-BR" sz="1400" dirty="0">
              <a:cs typeface="Helvetica"/>
            </a:endParaRPr>
          </a:p>
          <a:p>
            <a:r>
              <a:rPr lang="pt-BR" sz="1400" dirty="0">
                <a:latin typeface="Helvetica"/>
                <a:cs typeface="Helvetica"/>
              </a:rPr>
              <a:t>Melhoria de infraestrutura e transporte</a:t>
            </a:r>
            <a:endParaRPr lang="pt-BR" sz="1400" dirty="0">
              <a:cs typeface="Helvetica"/>
            </a:endParaRPr>
          </a:p>
          <a:p>
            <a:r>
              <a:rPr lang="pt-BR" sz="1400" dirty="0">
                <a:latin typeface="Helvetica"/>
                <a:cs typeface="Helvetica"/>
              </a:rPr>
              <a:t>Intervenções no ambiente escolar </a:t>
            </a:r>
            <a:endParaRPr lang="pt-BR" sz="1400" dirty="0">
              <a:cs typeface="Helvetica"/>
            </a:endParaRPr>
          </a:p>
          <a:p>
            <a:r>
              <a:rPr lang="pt-BR" sz="1400" dirty="0">
                <a:latin typeface="Helvetica"/>
                <a:cs typeface="Helvetica"/>
              </a:rPr>
              <a:t>Respostas legislativas e do sector da justiça (ou seja, melhor legislação, formação de juízes e polícias, prestação de serviços de emergência coordenados)</a:t>
            </a:r>
            <a:endParaRPr lang="pt-BR" sz="1400" dirty="0">
              <a:cs typeface="Helvetica"/>
            </a:endParaRPr>
          </a:p>
          <a:p>
            <a:r>
              <a:rPr lang="pt-BR" sz="1400" dirty="0">
                <a:latin typeface="Helvetica"/>
                <a:cs typeface="Helvetica"/>
              </a:rPr>
              <a:t>Intervenções de autodefesa para mulheres para prevenir a violência sexual na faculdade</a:t>
            </a:r>
            <a:endParaRPr lang="pt-BR" sz="1400" dirty="0">
              <a:cs typeface="Helvetica"/>
            </a:endParaRPr>
          </a:p>
          <a:p>
            <a:r>
              <a:rPr lang="pt-BR" sz="1400" dirty="0">
                <a:latin typeface="Helvetica"/>
                <a:cs typeface="Helvetica"/>
              </a:rPr>
              <a:t>Programas de </a:t>
            </a:r>
            <a:r>
              <a:rPr lang="pt-BR" sz="1400" dirty="0" err="1">
                <a:latin typeface="Helvetica"/>
                <a:cs typeface="Helvetica"/>
              </a:rPr>
              <a:t>empoderamento</a:t>
            </a:r>
            <a:r>
              <a:rPr lang="pt-BR" sz="1400" dirty="0">
                <a:latin typeface="Helvetica"/>
                <a:cs typeface="Helvetica"/>
              </a:rPr>
              <a:t> econômico e social dirigidos aos homens</a:t>
            </a:r>
            <a:endParaRPr lang="pt-BR" sz="1400" dirty="0">
              <a:cs typeface="Helvetica"/>
            </a:endParaRPr>
          </a:p>
        </p:txBody>
      </p:sp>
      <p:sp>
        <p:nvSpPr>
          <p:cNvPr id="8" name="TextBox 7">
            <a:extLst>
              <a:ext uri="{FF2B5EF4-FFF2-40B4-BE49-F238E27FC236}">
                <a16:creationId xmlns:a16="http://schemas.microsoft.com/office/drawing/2014/main" xmlns="" id="{C82B679D-04F4-2838-EC8A-61BF7802B5B1}"/>
              </a:ext>
            </a:extLst>
          </p:cNvPr>
          <p:cNvSpPr txBox="1"/>
          <p:nvPr/>
        </p:nvSpPr>
        <p:spPr>
          <a:xfrm>
            <a:off x="8001453" y="1812837"/>
            <a:ext cx="3927927" cy="3128287"/>
          </a:xfrm>
          <a:prstGeom prst="rect">
            <a:avLst/>
          </a:prstGeom>
        </p:spPr>
        <p:txBody>
          <a:bodyPr vert="horz" lIns="91440" tIns="45720" rIns="91440" bIns="45720" rtlCol="0" anchor="t">
            <a:noAutofit/>
          </a:bodyPr>
          <a:lstStyle/>
          <a:p>
            <a:pPr marL="228600" indent="-228600">
              <a:lnSpc>
                <a:spcPct val="90000"/>
              </a:lnSpc>
              <a:spcBef>
                <a:spcPts val="1000"/>
              </a:spcBef>
              <a:buFont typeface="Arial" panose="020B0604020202020204" pitchFamily="34" charset="0"/>
              <a:buChar char="•"/>
            </a:pPr>
            <a:r>
              <a:rPr lang="pt-BR" sz="1400" dirty="0">
                <a:solidFill>
                  <a:schemeClr val="bg2">
                    <a:lumMod val="50000"/>
                  </a:schemeClr>
                </a:solidFill>
                <a:latin typeface="Helvetica"/>
                <a:cs typeface="Helvetica"/>
              </a:rPr>
              <a:t>Campanhas auto conscientização ou campanhas de comunicação de componente único</a:t>
            </a:r>
          </a:p>
          <a:p>
            <a:pPr marL="228600" indent="-228600">
              <a:lnSpc>
                <a:spcPct val="90000"/>
              </a:lnSpc>
              <a:spcBef>
                <a:spcPts val="1000"/>
              </a:spcBef>
              <a:buFont typeface="Arial" panose="020B0604020202020204" pitchFamily="34" charset="0"/>
              <a:buChar char="•"/>
            </a:pPr>
            <a:r>
              <a:rPr lang="pt-BR" sz="1400" dirty="0">
                <a:solidFill>
                  <a:schemeClr val="bg2">
                    <a:lumMod val="50000"/>
                  </a:schemeClr>
                </a:solidFill>
                <a:latin typeface="Helvetica"/>
                <a:cs typeface="Helvetica"/>
              </a:rPr>
              <a:t>Aconselhamento breve e independente e planejamento de segurança para mulheres grávidas</a:t>
            </a:r>
          </a:p>
          <a:p>
            <a:pPr marL="228600" indent="-228600">
              <a:lnSpc>
                <a:spcPct val="90000"/>
              </a:lnSpc>
              <a:spcBef>
                <a:spcPts val="1000"/>
              </a:spcBef>
              <a:buFont typeface="Arial" panose="020B0604020202020204" pitchFamily="34" charset="0"/>
              <a:buChar char="•"/>
            </a:pPr>
            <a:r>
              <a:rPr lang="pt-BR" sz="1400" dirty="0">
                <a:solidFill>
                  <a:schemeClr val="bg2">
                    <a:lumMod val="50000"/>
                  </a:schemeClr>
                </a:solidFill>
                <a:latin typeface="Helvetica"/>
                <a:cs typeface="Helvetica"/>
              </a:rPr>
              <a:t>Programas de microfinanciamento, poupança e meios de subsistência sem quaisquer componentes adicionais que abordem as causas profundas da VCM</a:t>
            </a:r>
          </a:p>
          <a:p>
            <a:pPr marL="228600" indent="-228600">
              <a:lnSpc>
                <a:spcPct val="90000"/>
              </a:lnSpc>
              <a:spcBef>
                <a:spcPts val="1000"/>
              </a:spcBef>
              <a:buFont typeface="Arial" panose="020B0604020202020204" pitchFamily="34" charset="0"/>
              <a:buChar char="•"/>
            </a:pPr>
            <a:r>
              <a:rPr lang="pt-BR" sz="1400" dirty="0">
                <a:solidFill>
                  <a:schemeClr val="bg2">
                    <a:lumMod val="50000"/>
                  </a:schemeClr>
                </a:solidFill>
                <a:latin typeface="Helvetica"/>
                <a:cs typeface="Helvetica"/>
              </a:rPr>
              <a:t>Intervenção para espectadores</a:t>
            </a:r>
          </a:p>
          <a:p>
            <a:pPr marL="228600" indent="-228600">
              <a:lnSpc>
                <a:spcPct val="90000"/>
              </a:lnSpc>
              <a:spcBef>
                <a:spcPts val="1000"/>
              </a:spcBef>
              <a:buFont typeface="Arial" panose="020B0604020202020204" pitchFamily="34" charset="0"/>
              <a:buChar char="•"/>
            </a:pPr>
            <a:r>
              <a:rPr lang="pt-BR" sz="1400" dirty="0">
                <a:solidFill>
                  <a:schemeClr val="bg2">
                    <a:lumMod val="50000"/>
                  </a:schemeClr>
                </a:solidFill>
                <a:latin typeface="Helvetica"/>
                <a:cs typeface="Helvetica"/>
              </a:rPr>
              <a:t>Intervenções para perpetradores (também conhecidas como programas de intervenção para agressores)</a:t>
            </a:r>
          </a:p>
        </p:txBody>
      </p:sp>
      <p:sp>
        <p:nvSpPr>
          <p:cNvPr id="9" name="TextBox 8">
            <a:extLst>
              <a:ext uri="{FF2B5EF4-FFF2-40B4-BE49-F238E27FC236}">
                <a16:creationId xmlns:a16="http://schemas.microsoft.com/office/drawing/2014/main" xmlns="" id="{859AC784-C301-EBA4-469E-0D6E2353A321}"/>
              </a:ext>
            </a:extLst>
          </p:cNvPr>
          <p:cNvSpPr txBox="1"/>
          <p:nvPr/>
        </p:nvSpPr>
        <p:spPr>
          <a:xfrm>
            <a:off x="507999" y="1416075"/>
            <a:ext cx="114209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000" dirty="0">
                <a:solidFill>
                  <a:schemeClr val="accent6">
                    <a:lumMod val="50000"/>
                  </a:schemeClr>
                </a:solidFill>
                <a:latin typeface="Helvetica"/>
                <a:ea typeface="Calibri" panose="020F0502020204030204"/>
                <a:cs typeface="Calibri" panose="020F0502020204030204"/>
              </a:rPr>
              <a:t>Eficaz                                              Emergindo                                    Menos Promissor</a:t>
            </a:r>
          </a:p>
        </p:txBody>
      </p:sp>
      <p:sp>
        <p:nvSpPr>
          <p:cNvPr id="6" name="TextBox 5">
            <a:extLst>
              <a:ext uri="{FF2B5EF4-FFF2-40B4-BE49-F238E27FC236}">
                <a16:creationId xmlns:a16="http://schemas.microsoft.com/office/drawing/2014/main" xmlns="" id="{4AEFDE64-35BB-82E4-9E96-86231D93225A}"/>
              </a:ext>
            </a:extLst>
          </p:cNvPr>
          <p:cNvSpPr txBox="1"/>
          <p:nvPr/>
        </p:nvSpPr>
        <p:spPr>
          <a:xfrm>
            <a:off x="4889499" y="5778499"/>
            <a:ext cx="6725556" cy="70788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cs typeface="Calibri"/>
              </a:rPr>
              <a:t>Fontes: The Lancet Journal on Prevention of violence against woman and girls: what does the evidence say? (Elisberg et al., 2015). A rigorous global evidence review of interventions to prevent violence against woman and girls (Kerr-Wilson et al. 2020). Respect framework strategy summary (WHO/UNWOMAN 2020), and Gender Equality &amp; Development – interventions to prevent or reduce violence against woman and girls: a systematic review of reviews (Arango et al. 2014).</a:t>
            </a:r>
            <a:endParaRPr lang="en-US" sz="1000">
              <a:cs typeface="Calibri"/>
            </a:endParaRPr>
          </a:p>
        </p:txBody>
      </p:sp>
    </p:spTree>
    <p:extLst>
      <p:ext uri="{BB962C8B-B14F-4D97-AF65-F5344CB8AC3E}">
        <p14:creationId xmlns:p14="http://schemas.microsoft.com/office/powerpoint/2010/main" val="275526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BEB9D57-D428-9CE6-E163-6E7F45D05A8C}"/>
              </a:ext>
            </a:extLst>
          </p:cNvPr>
          <p:cNvSpPr/>
          <p:nvPr/>
        </p:nvSpPr>
        <p:spPr>
          <a:xfrm>
            <a:off x="172196" y="1892725"/>
            <a:ext cx="2817628" cy="4346112"/>
          </a:xfrm>
          <a:prstGeom prst="rect">
            <a:avLst/>
          </a:prstGeom>
          <a:solidFill>
            <a:srgbClr val="F1E1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xmlns="" id="{BC77B44B-BB52-7053-B926-E5BA1D6EA249}"/>
              </a:ext>
            </a:extLst>
          </p:cNvPr>
          <p:cNvSpPr/>
          <p:nvPr/>
        </p:nvSpPr>
        <p:spPr>
          <a:xfrm>
            <a:off x="262879" y="2579953"/>
            <a:ext cx="2530548" cy="2590785"/>
          </a:xfrm>
          <a:prstGeom prst="ellipse">
            <a:avLst/>
          </a:prstGeom>
          <a:solidFill>
            <a:srgbClr val="FA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Pentagon 1">
            <a:extLst>
              <a:ext uri="{FF2B5EF4-FFF2-40B4-BE49-F238E27FC236}">
                <a16:creationId xmlns:a16="http://schemas.microsoft.com/office/drawing/2014/main" xmlns="" id="{A8AFB070-BB5B-3F46-F50F-7D29C1FA589F}"/>
              </a:ext>
            </a:extLst>
          </p:cNvPr>
          <p:cNvSpPr/>
          <p:nvPr/>
        </p:nvSpPr>
        <p:spPr>
          <a:xfrm>
            <a:off x="116957" y="1199852"/>
            <a:ext cx="7389312" cy="571500"/>
          </a:xfrm>
          <a:prstGeom prst="homePlate">
            <a:avLst/>
          </a:prstGeom>
          <a:solidFill>
            <a:srgbClr val="F1E1F1"/>
          </a:solidFill>
          <a:ln>
            <a:solidFill>
              <a:srgbClr val="790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Teoria global da mudança – a partir de 2017
Como o mundo pode impulsionar o WEE?</a:t>
            </a:r>
            <a:endParaRPr lang="en-US" dirty="0">
              <a:solidFill>
                <a:schemeClr val="tx1"/>
              </a:solidFill>
            </a:endParaRPr>
          </a:p>
        </p:txBody>
      </p:sp>
      <p:graphicFrame>
        <p:nvGraphicFramePr>
          <p:cNvPr id="4" name="Table 4">
            <a:extLst>
              <a:ext uri="{FF2B5EF4-FFF2-40B4-BE49-F238E27FC236}">
                <a16:creationId xmlns:a16="http://schemas.microsoft.com/office/drawing/2014/main" xmlns="" id="{3CAE2737-E423-E64B-814F-A0730D77150C}"/>
              </a:ext>
            </a:extLst>
          </p:cNvPr>
          <p:cNvGraphicFramePr>
            <a:graphicFrameLocks noGrp="1"/>
          </p:cNvGraphicFramePr>
          <p:nvPr>
            <p:extLst>
              <p:ext uri="{D42A27DB-BD31-4B8C-83A1-F6EECF244321}">
                <p14:modId xmlns:p14="http://schemas.microsoft.com/office/powerpoint/2010/main" val="3248911633"/>
              </p:ext>
            </p:extLst>
          </p:nvPr>
        </p:nvGraphicFramePr>
        <p:xfrm>
          <a:off x="3078126" y="1892725"/>
          <a:ext cx="8127999" cy="9499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538731914"/>
                    </a:ext>
                  </a:extLst>
                </a:gridCol>
                <a:gridCol w="2709333">
                  <a:extLst>
                    <a:ext uri="{9D8B030D-6E8A-4147-A177-3AD203B41FA5}">
                      <a16:colId xmlns:a16="http://schemas.microsoft.com/office/drawing/2014/main" xmlns="" val="3568625257"/>
                    </a:ext>
                  </a:extLst>
                </a:gridCol>
                <a:gridCol w="2709333">
                  <a:extLst>
                    <a:ext uri="{9D8B030D-6E8A-4147-A177-3AD203B41FA5}">
                      <a16:colId xmlns:a16="http://schemas.microsoft.com/office/drawing/2014/main" xmlns="" val="2169832018"/>
                    </a:ext>
                  </a:extLst>
                </a:gridCol>
              </a:tblGrid>
              <a:tr h="370840">
                <a:tc gridSpan="3">
                  <a:txBody>
                    <a:bodyPr/>
                    <a:lstStyle/>
                    <a:p>
                      <a:pPr algn="ctr"/>
                      <a:r>
                        <a:rPr lang="pt-BR" sz="1600">
                          <a:solidFill>
                            <a:schemeClr val="tx1"/>
                          </a:solidFill>
                        </a:rPr>
                        <a:t>As mulheres têm igualdade e segurança como atores econômicos</a:t>
                      </a:r>
                      <a:endParaRPr lang="en-US" sz="1600">
                        <a:solidFill>
                          <a:schemeClr val="tx1"/>
                        </a:solidFill>
                      </a:endParaRPr>
                    </a:p>
                  </a:txBody>
                  <a:tcPr>
                    <a:solidFill>
                      <a:srgbClr val="F1E1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79777943"/>
                  </a:ext>
                </a:extLst>
              </a:tr>
              <a:tr h="370840">
                <a:tc>
                  <a:txBody>
                    <a:bodyPr/>
                    <a:lstStyle/>
                    <a:p>
                      <a:pPr algn="ctr"/>
                      <a:r>
                        <a:rPr lang="pt-BR" sz="1600" dirty="0"/>
                        <a:t>Alívio da sobrecarga de trabalho não remunerado</a:t>
                      </a:r>
                      <a:endParaRPr lang="en-US" sz="1600" dirty="0"/>
                    </a:p>
                  </a:txBody>
                  <a:tcPr>
                    <a:solidFill>
                      <a:srgbClr val="F1E1F1"/>
                    </a:solidFill>
                  </a:tcPr>
                </a:tc>
                <a:tc>
                  <a:txBody>
                    <a:bodyPr/>
                    <a:lstStyle/>
                    <a:p>
                      <a:pPr algn="ctr"/>
                      <a:r>
                        <a:rPr lang="pt-BR" sz="1600"/>
                        <a:t>Proteção social e do local de trabalho</a:t>
                      </a:r>
                      <a:endParaRPr lang="en-US" sz="1600"/>
                    </a:p>
                  </a:txBody>
                  <a:tcPr>
                    <a:solidFill>
                      <a:srgbClr val="F1E1F1"/>
                    </a:solidFill>
                  </a:tcPr>
                </a:tc>
                <a:tc>
                  <a:txBody>
                    <a:bodyPr/>
                    <a:lstStyle/>
                    <a:p>
                      <a:pPr algn="ctr"/>
                      <a:r>
                        <a:rPr lang="pt-BR" sz="1600" dirty="0"/>
                        <a:t>Políticas de promoção da igualdade no local de trabalho</a:t>
                      </a:r>
                      <a:endParaRPr lang="en-US" sz="1600" dirty="0"/>
                    </a:p>
                  </a:txBody>
                  <a:tcPr>
                    <a:solidFill>
                      <a:srgbClr val="F1E1F1"/>
                    </a:solidFill>
                  </a:tcPr>
                </a:tc>
                <a:extLst>
                  <a:ext uri="{0D108BD9-81ED-4DB2-BD59-A6C34878D82A}">
                    <a16:rowId xmlns:a16="http://schemas.microsoft.com/office/drawing/2014/main" xmlns="" val="645423829"/>
                  </a:ext>
                </a:extLst>
              </a:tr>
            </a:tbl>
          </a:graphicData>
        </a:graphic>
      </p:graphicFrame>
      <p:graphicFrame>
        <p:nvGraphicFramePr>
          <p:cNvPr id="5" name="Table 4">
            <a:extLst>
              <a:ext uri="{FF2B5EF4-FFF2-40B4-BE49-F238E27FC236}">
                <a16:creationId xmlns:a16="http://schemas.microsoft.com/office/drawing/2014/main" xmlns="" id="{887E8385-082D-5B70-4767-6120F9AE840B}"/>
              </a:ext>
            </a:extLst>
          </p:cNvPr>
          <p:cNvGraphicFramePr>
            <a:graphicFrameLocks noGrp="1"/>
          </p:cNvGraphicFramePr>
          <p:nvPr>
            <p:extLst>
              <p:ext uri="{D42A27DB-BD31-4B8C-83A1-F6EECF244321}">
                <p14:modId xmlns:p14="http://schemas.microsoft.com/office/powerpoint/2010/main" val="3440695117"/>
              </p:ext>
            </p:extLst>
          </p:nvPr>
        </p:nvGraphicFramePr>
        <p:xfrm>
          <a:off x="3078125" y="3240291"/>
          <a:ext cx="8631630" cy="1437640"/>
        </p:xfrm>
        <a:graphic>
          <a:graphicData uri="http://schemas.openxmlformats.org/drawingml/2006/table">
            <a:tbl>
              <a:tblPr firstRow="1" bandRow="1">
                <a:tableStyleId>{5C22544A-7EE6-4342-B048-85BDC9FD1C3A}</a:tableStyleId>
              </a:tblPr>
              <a:tblGrid>
                <a:gridCol w="1726326">
                  <a:extLst>
                    <a:ext uri="{9D8B030D-6E8A-4147-A177-3AD203B41FA5}">
                      <a16:colId xmlns:a16="http://schemas.microsoft.com/office/drawing/2014/main" xmlns="" val="538731914"/>
                    </a:ext>
                  </a:extLst>
                </a:gridCol>
                <a:gridCol w="1726326">
                  <a:extLst>
                    <a:ext uri="{9D8B030D-6E8A-4147-A177-3AD203B41FA5}">
                      <a16:colId xmlns:a16="http://schemas.microsoft.com/office/drawing/2014/main" xmlns="" val="3568625257"/>
                    </a:ext>
                  </a:extLst>
                </a:gridCol>
                <a:gridCol w="1726326">
                  <a:extLst>
                    <a:ext uri="{9D8B030D-6E8A-4147-A177-3AD203B41FA5}">
                      <a16:colId xmlns:a16="http://schemas.microsoft.com/office/drawing/2014/main" xmlns="" val="2169832018"/>
                    </a:ext>
                  </a:extLst>
                </a:gridCol>
                <a:gridCol w="1726326">
                  <a:extLst>
                    <a:ext uri="{9D8B030D-6E8A-4147-A177-3AD203B41FA5}">
                      <a16:colId xmlns:a16="http://schemas.microsoft.com/office/drawing/2014/main" xmlns="" val="1933012200"/>
                    </a:ext>
                  </a:extLst>
                </a:gridCol>
                <a:gridCol w="1726326">
                  <a:extLst>
                    <a:ext uri="{9D8B030D-6E8A-4147-A177-3AD203B41FA5}">
                      <a16:colId xmlns:a16="http://schemas.microsoft.com/office/drawing/2014/main" xmlns="" val="2296106489"/>
                    </a:ext>
                  </a:extLst>
                </a:gridCol>
              </a:tblGrid>
              <a:tr h="370840">
                <a:tc gridSpan="5">
                  <a:txBody>
                    <a:bodyPr/>
                    <a:lstStyle/>
                    <a:p>
                      <a:pPr algn="ctr"/>
                      <a:r>
                        <a:rPr lang="pt-BR" sz="1600" noProof="0">
                          <a:solidFill>
                            <a:schemeClr val="tx1"/>
                          </a:solidFill>
                        </a:rPr>
                        <a:t>Mulheres têm acesso e controle sobre renda e patrimônio</a:t>
                      </a:r>
                    </a:p>
                  </a:txBody>
                  <a:tcPr>
                    <a:solidFill>
                      <a:srgbClr val="E7DAE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79777943"/>
                  </a:ext>
                </a:extLst>
              </a:tr>
              <a:tr h="256540">
                <a:tc>
                  <a:txBody>
                    <a:bodyPr/>
                    <a:lstStyle/>
                    <a:p>
                      <a:pPr algn="ctr"/>
                      <a:r>
                        <a:rPr lang="pt-BR" sz="1600" noProof="0"/>
                        <a:t>Oportunidades de trabalho decente</a:t>
                      </a:r>
                    </a:p>
                  </a:txBody>
                  <a:tcPr>
                    <a:solidFill>
                      <a:srgbClr val="E7DAE0"/>
                    </a:solidFill>
                  </a:tcPr>
                </a:tc>
                <a:tc>
                  <a:txBody>
                    <a:bodyPr/>
                    <a:lstStyle/>
                    <a:p>
                      <a:pPr algn="ctr"/>
                      <a:r>
                        <a:rPr lang="pt-BR" sz="1600" noProof="0"/>
                        <a:t>Inclusão financeira</a:t>
                      </a:r>
                    </a:p>
                  </a:txBody>
                  <a:tcPr>
                    <a:solidFill>
                      <a:srgbClr val="E7DAE0"/>
                    </a:solidFill>
                  </a:tcPr>
                </a:tc>
                <a:tc>
                  <a:txBody>
                    <a:bodyPr/>
                    <a:lstStyle/>
                    <a:p>
                      <a:pPr algn="ctr"/>
                      <a:r>
                        <a:rPr lang="pt-BR" sz="1600" noProof="0"/>
                        <a:t>Bens e ativos</a:t>
                      </a:r>
                    </a:p>
                  </a:txBody>
                  <a:tcPr>
                    <a:solidFill>
                      <a:srgbClr val="E7DAE0"/>
                    </a:solidFill>
                  </a:tcPr>
                </a:tc>
                <a:tc>
                  <a:txBody>
                    <a:bodyPr/>
                    <a:lstStyle/>
                    <a:p>
                      <a:pPr algn="ctr"/>
                      <a:r>
                        <a:rPr lang="pt-BR" sz="1600" noProof="0"/>
                        <a:t>Inclusão digital</a:t>
                      </a:r>
                    </a:p>
                  </a:txBody>
                  <a:tcPr>
                    <a:solidFill>
                      <a:srgbClr val="E7DAE0"/>
                    </a:solidFill>
                  </a:tcPr>
                </a:tc>
                <a:tc>
                  <a:txBody>
                    <a:bodyPr/>
                    <a:lstStyle/>
                    <a:p>
                      <a:pPr algn="ctr"/>
                      <a:r>
                        <a:rPr lang="pt-BR" sz="1600" noProof="0"/>
                        <a:t>Aquisição de competências vocacionais e de vida</a:t>
                      </a:r>
                    </a:p>
                  </a:txBody>
                  <a:tcPr>
                    <a:solidFill>
                      <a:srgbClr val="E7DAE0"/>
                    </a:solidFill>
                  </a:tcPr>
                </a:tc>
                <a:extLst>
                  <a:ext uri="{0D108BD9-81ED-4DB2-BD59-A6C34878D82A}">
                    <a16:rowId xmlns:a16="http://schemas.microsoft.com/office/drawing/2014/main" xmlns="" val="645423829"/>
                  </a:ext>
                </a:extLst>
              </a:tr>
            </a:tbl>
          </a:graphicData>
        </a:graphic>
      </p:graphicFrame>
      <p:graphicFrame>
        <p:nvGraphicFramePr>
          <p:cNvPr id="6" name="Table 5">
            <a:extLst>
              <a:ext uri="{FF2B5EF4-FFF2-40B4-BE49-F238E27FC236}">
                <a16:creationId xmlns:a16="http://schemas.microsoft.com/office/drawing/2014/main" xmlns="" id="{FB9C153B-8104-CCFC-7D3D-9689682F0D7F}"/>
              </a:ext>
            </a:extLst>
          </p:cNvPr>
          <p:cNvGraphicFramePr>
            <a:graphicFrameLocks noGrp="1"/>
          </p:cNvGraphicFramePr>
          <p:nvPr>
            <p:extLst>
              <p:ext uri="{D42A27DB-BD31-4B8C-83A1-F6EECF244321}">
                <p14:modId xmlns:p14="http://schemas.microsoft.com/office/powerpoint/2010/main" val="577691099"/>
              </p:ext>
            </p:extLst>
          </p:nvPr>
        </p:nvGraphicFramePr>
        <p:xfrm>
          <a:off x="3078125" y="5045037"/>
          <a:ext cx="8996920" cy="1193800"/>
        </p:xfrm>
        <a:graphic>
          <a:graphicData uri="http://schemas.openxmlformats.org/drawingml/2006/table">
            <a:tbl>
              <a:tblPr firstRow="1" bandRow="1">
                <a:tableStyleId>{5C22544A-7EE6-4342-B048-85BDC9FD1C3A}</a:tableStyleId>
              </a:tblPr>
              <a:tblGrid>
                <a:gridCol w="1799384">
                  <a:extLst>
                    <a:ext uri="{9D8B030D-6E8A-4147-A177-3AD203B41FA5}">
                      <a16:colId xmlns:a16="http://schemas.microsoft.com/office/drawing/2014/main" xmlns="" val="538731914"/>
                    </a:ext>
                  </a:extLst>
                </a:gridCol>
                <a:gridCol w="1799384">
                  <a:extLst>
                    <a:ext uri="{9D8B030D-6E8A-4147-A177-3AD203B41FA5}">
                      <a16:colId xmlns:a16="http://schemas.microsoft.com/office/drawing/2014/main" xmlns="" val="3568625257"/>
                    </a:ext>
                  </a:extLst>
                </a:gridCol>
                <a:gridCol w="1799384">
                  <a:extLst>
                    <a:ext uri="{9D8B030D-6E8A-4147-A177-3AD203B41FA5}">
                      <a16:colId xmlns:a16="http://schemas.microsoft.com/office/drawing/2014/main" xmlns="" val="2169832018"/>
                    </a:ext>
                  </a:extLst>
                </a:gridCol>
                <a:gridCol w="1799384">
                  <a:extLst>
                    <a:ext uri="{9D8B030D-6E8A-4147-A177-3AD203B41FA5}">
                      <a16:colId xmlns:a16="http://schemas.microsoft.com/office/drawing/2014/main" xmlns="" val="1933012200"/>
                    </a:ext>
                  </a:extLst>
                </a:gridCol>
                <a:gridCol w="1799384">
                  <a:extLst>
                    <a:ext uri="{9D8B030D-6E8A-4147-A177-3AD203B41FA5}">
                      <a16:colId xmlns:a16="http://schemas.microsoft.com/office/drawing/2014/main" xmlns="" val="2296106489"/>
                    </a:ext>
                  </a:extLst>
                </a:gridCol>
              </a:tblGrid>
              <a:tr h="370840">
                <a:tc gridSpan="5">
                  <a:txBody>
                    <a:bodyPr/>
                    <a:lstStyle/>
                    <a:p>
                      <a:pPr algn="ctr"/>
                      <a:r>
                        <a:rPr lang="pt-BR" sz="1600" dirty="0">
                          <a:solidFill>
                            <a:schemeClr val="tx1"/>
                          </a:solidFill>
                        </a:rPr>
                        <a:t>As mulheres têm os facilitadores fundamentais para a participação econômica</a:t>
                      </a:r>
                      <a:endParaRPr lang="en-US" sz="1600" dirty="0">
                        <a:solidFill>
                          <a:schemeClr val="tx1"/>
                        </a:solidFill>
                      </a:endParaRPr>
                    </a:p>
                  </a:txBody>
                  <a:tcPr>
                    <a:solidFill>
                      <a:srgbClr val="CBA5B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79777943"/>
                  </a:ext>
                </a:extLst>
              </a:tr>
              <a:tr h="256540">
                <a:tc>
                  <a:txBody>
                    <a:bodyPr/>
                    <a:lstStyle/>
                    <a:p>
                      <a:pPr algn="ctr"/>
                      <a:r>
                        <a:rPr lang="pt-BR" sz="1600" noProof="0"/>
                        <a:t>Educação</a:t>
                      </a:r>
                    </a:p>
                  </a:txBody>
                  <a:tcPr>
                    <a:solidFill>
                      <a:srgbClr val="CBA5B6"/>
                    </a:solidFill>
                  </a:tcPr>
                </a:tc>
                <a:tc>
                  <a:txBody>
                    <a:bodyPr/>
                    <a:lstStyle/>
                    <a:p>
                      <a:pPr algn="ctr"/>
                      <a:r>
                        <a:rPr lang="pt-BR" sz="1600" noProof="0" dirty="0"/>
                        <a:t>Planejamento familiar</a:t>
                      </a:r>
                    </a:p>
                  </a:txBody>
                  <a:tcPr>
                    <a:solidFill>
                      <a:srgbClr val="CBA5B6"/>
                    </a:solidFill>
                  </a:tcPr>
                </a:tc>
                <a:tc>
                  <a:txBody>
                    <a:bodyPr/>
                    <a:lstStyle/>
                    <a:p>
                      <a:pPr algn="ctr"/>
                      <a:r>
                        <a:rPr lang="pt-BR" sz="1600" noProof="0" dirty="0"/>
                        <a:t>Idade adequada para o casamento</a:t>
                      </a:r>
                    </a:p>
                  </a:txBody>
                  <a:tcPr>
                    <a:solidFill>
                      <a:srgbClr val="CBA5B6"/>
                    </a:solidFill>
                  </a:tcPr>
                </a:tc>
                <a:tc>
                  <a:txBody>
                    <a:bodyPr/>
                    <a:lstStyle/>
                    <a:p>
                      <a:pPr algn="ctr"/>
                      <a:r>
                        <a:rPr lang="pt-BR" sz="1600" noProof="0"/>
                        <a:t>Direitos legais para as mulheres trabalharem</a:t>
                      </a:r>
                    </a:p>
                  </a:txBody>
                  <a:tcPr>
                    <a:solidFill>
                      <a:srgbClr val="CBA5B6"/>
                    </a:solidFill>
                  </a:tcPr>
                </a:tc>
                <a:tc>
                  <a:txBody>
                    <a:bodyPr/>
                    <a:lstStyle/>
                    <a:p>
                      <a:pPr algn="ctr"/>
                      <a:r>
                        <a:rPr lang="pt-BR" sz="1600" noProof="0" dirty="0"/>
                        <a:t>Mobilidade e segurança em transporte público</a:t>
                      </a:r>
                    </a:p>
                  </a:txBody>
                  <a:tcPr>
                    <a:solidFill>
                      <a:srgbClr val="CBA5B6"/>
                    </a:solidFill>
                  </a:tcPr>
                </a:tc>
                <a:extLst>
                  <a:ext uri="{0D108BD9-81ED-4DB2-BD59-A6C34878D82A}">
                    <a16:rowId xmlns:a16="http://schemas.microsoft.com/office/drawing/2014/main" xmlns="" val="645423829"/>
                  </a:ext>
                </a:extLst>
              </a:tr>
            </a:tbl>
          </a:graphicData>
        </a:graphic>
      </p:graphicFrame>
      <p:sp>
        <p:nvSpPr>
          <p:cNvPr id="7" name="Title 1">
            <a:extLst>
              <a:ext uri="{FF2B5EF4-FFF2-40B4-BE49-F238E27FC236}">
                <a16:creationId xmlns:a16="http://schemas.microsoft.com/office/drawing/2014/main" xmlns="" id="{8961B893-661D-A665-A1ED-6CD63A608848}"/>
              </a:ext>
            </a:extLst>
          </p:cNvPr>
          <p:cNvSpPr txBox="1">
            <a:spLocks/>
          </p:cNvSpPr>
          <p:nvPr/>
        </p:nvSpPr>
        <p:spPr>
          <a:xfrm>
            <a:off x="509186" y="310374"/>
            <a:ext cx="11686825" cy="12003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200" kern="1200">
                <a:solidFill>
                  <a:srgbClr val="1B5652"/>
                </a:solidFill>
                <a:latin typeface="Helvetica" pitchFamily="2" charset="0"/>
                <a:ea typeface="+mj-ea"/>
                <a:cs typeface="+mj-cs"/>
              </a:defRPr>
            </a:lvl1pPr>
          </a:lstStyle>
          <a:p>
            <a:pPr>
              <a:lnSpc>
                <a:spcPct val="110000"/>
              </a:lnSpc>
            </a:pPr>
            <a:r>
              <a:rPr lang="pt-BR" sz="2400" b="1" dirty="0">
                <a:latin typeface="Lora"/>
              </a:rPr>
              <a:t>Normas de gênero são fundamentais para o </a:t>
            </a:r>
            <a:r>
              <a:rPr lang="pt-BR" sz="2400" b="1" dirty="0" err="1">
                <a:latin typeface="Lora"/>
              </a:rPr>
              <a:t>empoderamento</a:t>
            </a:r>
            <a:r>
              <a:rPr lang="pt-BR" sz="2400" b="1" dirty="0">
                <a:latin typeface="Lora"/>
              </a:rPr>
              <a:t> econômico das mulheres (</a:t>
            </a:r>
            <a:r>
              <a:rPr lang="pt-BR" sz="2400" b="1" dirty="0" err="1">
                <a:latin typeface="Lora"/>
              </a:rPr>
              <a:t>Women</a:t>
            </a:r>
            <a:r>
              <a:rPr lang="pt-BR" sz="2400" b="1" dirty="0">
                <a:latin typeface="Lora"/>
              </a:rPr>
              <a:t> </a:t>
            </a:r>
            <a:r>
              <a:rPr lang="pt-BR" sz="2400" b="1" dirty="0" err="1">
                <a:latin typeface="Lora"/>
              </a:rPr>
              <a:t>Economic</a:t>
            </a:r>
            <a:r>
              <a:rPr lang="pt-BR" sz="2400" b="1" dirty="0">
                <a:latin typeface="Lora"/>
              </a:rPr>
              <a:t> </a:t>
            </a:r>
            <a:r>
              <a:rPr lang="pt-BR" sz="2400" b="1" dirty="0" err="1">
                <a:latin typeface="Lora"/>
              </a:rPr>
              <a:t>Empowerment</a:t>
            </a:r>
            <a:r>
              <a:rPr lang="pt-BR" sz="2400" b="1" dirty="0">
                <a:latin typeface="Lora"/>
              </a:rPr>
              <a:t> - WEE)</a:t>
            </a:r>
            <a:endParaRPr lang="en-US" sz="2400" b="1" dirty="0">
              <a:latin typeface="Lora" pitchFamily="2" charset="0"/>
            </a:endParaRPr>
          </a:p>
        </p:txBody>
      </p:sp>
      <p:sp>
        <p:nvSpPr>
          <p:cNvPr id="9" name="TextBox 8">
            <a:extLst>
              <a:ext uri="{FF2B5EF4-FFF2-40B4-BE49-F238E27FC236}">
                <a16:creationId xmlns:a16="http://schemas.microsoft.com/office/drawing/2014/main" xmlns="" id="{8EE21A90-9E8E-187E-134E-9D916A612596}"/>
              </a:ext>
            </a:extLst>
          </p:cNvPr>
          <p:cNvSpPr txBox="1"/>
          <p:nvPr/>
        </p:nvSpPr>
        <p:spPr>
          <a:xfrm>
            <a:off x="427683" y="3003149"/>
            <a:ext cx="2200940" cy="2062103"/>
          </a:xfrm>
          <a:prstGeom prst="rect">
            <a:avLst/>
          </a:prstGeom>
          <a:noFill/>
        </p:spPr>
        <p:txBody>
          <a:bodyPr wrap="square" rtlCol="0">
            <a:spAutoFit/>
          </a:bodyPr>
          <a:lstStyle/>
          <a:p>
            <a:pPr algn="ctr"/>
            <a:r>
              <a:rPr lang="pt-BR" sz="1600"/>
              <a:t>As normas de gênero atravessam questões de participação econômica, acesso e segurança para impulsionar o empoderamento econômico das mulheres</a:t>
            </a:r>
            <a:endParaRPr lang="en-US" sz="1600"/>
          </a:p>
        </p:txBody>
      </p:sp>
      <p:sp>
        <p:nvSpPr>
          <p:cNvPr id="10" name="Rectangle 9">
            <a:extLst>
              <a:ext uri="{FF2B5EF4-FFF2-40B4-BE49-F238E27FC236}">
                <a16:creationId xmlns:a16="http://schemas.microsoft.com/office/drawing/2014/main" xmlns="" id="{9FD4773C-A9EF-B9AE-A0DB-CC7D7259958C}"/>
              </a:ext>
            </a:extLst>
          </p:cNvPr>
          <p:cNvSpPr/>
          <p:nvPr/>
        </p:nvSpPr>
        <p:spPr>
          <a:xfrm>
            <a:off x="8946307" y="1167376"/>
            <a:ext cx="382772" cy="296882"/>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21E11CC-74AF-49CE-452F-5A6BF6DCF86E}"/>
              </a:ext>
            </a:extLst>
          </p:cNvPr>
          <p:cNvSpPr txBox="1"/>
          <p:nvPr/>
        </p:nvSpPr>
        <p:spPr>
          <a:xfrm>
            <a:off x="9396028" y="1107136"/>
            <a:ext cx="2559790" cy="523220"/>
          </a:xfrm>
          <a:prstGeom prst="rect">
            <a:avLst/>
          </a:prstGeom>
          <a:noFill/>
        </p:spPr>
        <p:txBody>
          <a:bodyPr wrap="square" rtlCol="0">
            <a:spAutoFit/>
          </a:bodyPr>
          <a:lstStyle/>
          <a:p>
            <a:r>
              <a:rPr lang="pt-BR" sz="1400"/>
              <a:t>Elementos com as ligações mais fortes aos resultados da WEE</a:t>
            </a:r>
            <a:endParaRPr lang="en-US" sz="1400"/>
          </a:p>
        </p:txBody>
      </p:sp>
      <p:sp>
        <p:nvSpPr>
          <p:cNvPr id="12" name="Rectangle 11">
            <a:extLst>
              <a:ext uri="{FF2B5EF4-FFF2-40B4-BE49-F238E27FC236}">
                <a16:creationId xmlns:a16="http://schemas.microsoft.com/office/drawing/2014/main" xmlns="" id="{64939F18-45E3-6D7B-9B23-96F381ABEF29}"/>
              </a:ext>
            </a:extLst>
          </p:cNvPr>
          <p:cNvSpPr/>
          <p:nvPr/>
        </p:nvSpPr>
        <p:spPr>
          <a:xfrm>
            <a:off x="3111536" y="2239311"/>
            <a:ext cx="2640677" cy="603373"/>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a:extLst>
              <a:ext uri="{FF2B5EF4-FFF2-40B4-BE49-F238E27FC236}">
                <a16:creationId xmlns:a16="http://schemas.microsoft.com/office/drawing/2014/main" xmlns="" id="{A07EBE11-71C3-8733-2CA9-2654A39DE375}"/>
              </a:ext>
            </a:extLst>
          </p:cNvPr>
          <p:cNvSpPr/>
          <p:nvPr/>
        </p:nvSpPr>
        <p:spPr>
          <a:xfrm rot="5400000">
            <a:off x="6991639" y="-1082622"/>
            <a:ext cx="300972" cy="8128000"/>
          </a:xfrm>
          <a:prstGeom prst="rightBrace">
            <a:avLst>
              <a:gd name="adj1" fmla="val 165793"/>
              <a:gd name="adj2" fmla="val 49758"/>
            </a:avLst>
          </a:prstGeom>
          <a:ln>
            <a:solidFill>
              <a:srgbClr val="790C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xmlns="" id="{F381FCB0-E7E3-77FB-D7CF-1F4D29EC4E4F}"/>
              </a:ext>
            </a:extLst>
          </p:cNvPr>
          <p:cNvSpPr/>
          <p:nvPr/>
        </p:nvSpPr>
        <p:spPr>
          <a:xfrm rot="5400000">
            <a:off x="7236502" y="514813"/>
            <a:ext cx="314876" cy="8631630"/>
          </a:xfrm>
          <a:prstGeom prst="rightBrace">
            <a:avLst>
              <a:gd name="adj1" fmla="val 165793"/>
              <a:gd name="adj2" fmla="val 49758"/>
            </a:avLst>
          </a:prstGeom>
          <a:ln>
            <a:solidFill>
              <a:srgbClr val="790C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57D67A9D-5A84-C9DD-7D80-A8B94DB9966D}"/>
              </a:ext>
            </a:extLst>
          </p:cNvPr>
          <p:cNvCxnSpPr/>
          <p:nvPr/>
        </p:nvCxnSpPr>
        <p:spPr>
          <a:xfrm>
            <a:off x="11206125" y="2424223"/>
            <a:ext cx="245140" cy="0"/>
          </a:xfrm>
          <a:prstGeom prst="line">
            <a:avLst/>
          </a:prstGeom>
          <a:ln>
            <a:solidFill>
              <a:srgbClr val="790C79"/>
            </a:solidFill>
          </a:ln>
        </p:spPr>
        <p:style>
          <a:lnRef idx="1">
            <a:schemeClr val="accent1"/>
          </a:lnRef>
          <a:fillRef idx="0">
            <a:schemeClr val="accent1"/>
          </a:fillRef>
          <a:effectRef idx="0">
            <a:schemeClr val="accent1"/>
          </a:effectRef>
          <a:fontRef idx="minor">
            <a:schemeClr val="tx1"/>
          </a:fontRef>
        </p:style>
      </p:cxnSp>
      <p:pic>
        <p:nvPicPr>
          <p:cNvPr id="18" name="Graphic 17" descr="Arrow circle with solid fill">
            <a:extLst>
              <a:ext uri="{FF2B5EF4-FFF2-40B4-BE49-F238E27FC236}">
                <a16:creationId xmlns:a16="http://schemas.microsoft.com/office/drawing/2014/main" xmlns="" id="{C61614A2-97FA-DE60-20D8-98BD43ADF3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255459" y="2307465"/>
            <a:ext cx="611675" cy="603384"/>
          </a:xfrm>
          <a:prstGeom prst="rect">
            <a:avLst/>
          </a:prstGeom>
        </p:spPr>
      </p:pic>
      <p:cxnSp>
        <p:nvCxnSpPr>
          <p:cNvPr id="20" name="Straight Connector 19">
            <a:extLst>
              <a:ext uri="{FF2B5EF4-FFF2-40B4-BE49-F238E27FC236}">
                <a16:creationId xmlns:a16="http://schemas.microsoft.com/office/drawing/2014/main" xmlns="" id="{90B7A4B8-8511-0F84-869E-E580EECD812A}"/>
              </a:ext>
            </a:extLst>
          </p:cNvPr>
          <p:cNvCxnSpPr>
            <a:cxnSpLocks/>
          </p:cNvCxnSpPr>
          <p:nvPr/>
        </p:nvCxnSpPr>
        <p:spPr>
          <a:xfrm>
            <a:off x="11570491" y="2806281"/>
            <a:ext cx="2268" cy="415808"/>
          </a:xfrm>
          <a:prstGeom prst="line">
            <a:avLst/>
          </a:prstGeom>
          <a:ln>
            <a:solidFill>
              <a:srgbClr val="790C79"/>
            </a:solidFill>
          </a:ln>
        </p:spPr>
        <p:style>
          <a:lnRef idx="1">
            <a:schemeClr val="accent1"/>
          </a:lnRef>
          <a:fillRef idx="0">
            <a:schemeClr val="accent1"/>
          </a:fillRef>
          <a:effectRef idx="0">
            <a:schemeClr val="accent1"/>
          </a:effectRef>
          <a:fontRef idx="minor">
            <a:schemeClr val="tx1"/>
          </a:fontRef>
        </p:style>
      </p:cxnSp>
      <p:pic>
        <p:nvPicPr>
          <p:cNvPr id="24" name="Graphic 23" descr="Arrow circle with solid fill">
            <a:extLst>
              <a:ext uri="{FF2B5EF4-FFF2-40B4-BE49-F238E27FC236}">
                <a16:creationId xmlns:a16="http://schemas.microsoft.com/office/drawing/2014/main" xmlns="" id="{F6FE2ADE-EDA8-F0A5-72FC-6CFCFA2DC8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723855" y="3990797"/>
            <a:ext cx="448692" cy="442610"/>
          </a:xfrm>
          <a:prstGeom prst="rect">
            <a:avLst/>
          </a:prstGeom>
        </p:spPr>
      </p:pic>
      <p:cxnSp>
        <p:nvCxnSpPr>
          <p:cNvPr id="25" name="Straight Connector 24">
            <a:extLst>
              <a:ext uri="{FF2B5EF4-FFF2-40B4-BE49-F238E27FC236}">
                <a16:creationId xmlns:a16="http://schemas.microsoft.com/office/drawing/2014/main" xmlns="" id="{033BBC34-29DD-818F-B625-11414C17CAB9}"/>
              </a:ext>
            </a:extLst>
          </p:cNvPr>
          <p:cNvCxnSpPr>
            <a:cxnSpLocks/>
          </p:cNvCxnSpPr>
          <p:nvPr/>
        </p:nvCxnSpPr>
        <p:spPr>
          <a:xfrm>
            <a:off x="11967280" y="4342545"/>
            <a:ext cx="0" cy="674559"/>
          </a:xfrm>
          <a:prstGeom prst="line">
            <a:avLst/>
          </a:prstGeom>
          <a:ln>
            <a:solidFill>
              <a:srgbClr val="790C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6E2C716-807A-FDEE-5593-B57CBBBBB606}"/>
              </a:ext>
            </a:extLst>
          </p:cNvPr>
          <p:cNvCxnSpPr>
            <a:stCxn id="24" idx="1"/>
            <a:endCxn id="24" idx="1"/>
          </p:cNvCxnSpPr>
          <p:nvPr/>
        </p:nvCxnSpPr>
        <p:spPr>
          <a:xfrm>
            <a:off x="11723855" y="421210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182D109-5EA2-442D-3CF8-E2AC3441872A}"/>
              </a:ext>
            </a:extLst>
          </p:cNvPr>
          <p:cNvCxnSpPr/>
          <p:nvPr/>
        </p:nvCxnSpPr>
        <p:spPr>
          <a:xfrm>
            <a:off x="11704775" y="4342545"/>
            <a:ext cx="224346" cy="0"/>
          </a:xfrm>
          <a:prstGeom prst="line">
            <a:avLst/>
          </a:prstGeom>
          <a:ln>
            <a:solidFill>
              <a:srgbClr val="790C7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AC88F32D-E060-516F-F039-C67B3DC7D3DB}"/>
              </a:ext>
            </a:extLst>
          </p:cNvPr>
          <p:cNvSpPr/>
          <p:nvPr/>
        </p:nvSpPr>
        <p:spPr>
          <a:xfrm>
            <a:off x="3111536" y="3607577"/>
            <a:ext cx="5128697" cy="1088554"/>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01BAAD20-ACAE-E942-2A57-D3AB76830536}"/>
              </a:ext>
            </a:extLst>
          </p:cNvPr>
          <p:cNvSpPr/>
          <p:nvPr/>
        </p:nvSpPr>
        <p:spPr>
          <a:xfrm>
            <a:off x="3111536" y="5398622"/>
            <a:ext cx="5373245" cy="84021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BF789C12-343A-CEB1-7A35-89DBC862AB64}"/>
              </a:ext>
            </a:extLst>
          </p:cNvPr>
          <p:cNvSpPr txBox="1"/>
          <p:nvPr/>
        </p:nvSpPr>
        <p:spPr>
          <a:xfrm>
            <a:off x="53712" y="6547626"/>
            <a:ext cx="2601686" cy="261610"/>
          </a:xfrm>
          <a:prstGeom prst="rect">
            <a:avLst/>
          </a:prstGeom>
          <a:noFill/>
        </p:spPr>
        <p:txBody>
          <a:bodyPr wrap="square" rtlCol="0">
            <a:spAutoFit/>
          </a:bodyPr>
          <a:lstStyle/>
          <a:p>
            <a:r>
              <a:rPr lang="en-US" sz="1100" dirty="0"/>
              <a:t>Fonte: Align</a:t>
            </a:r>
          </a:p>
        </p:txBody>
      </p:sp>
    </p:spTree>
    <p:extLst>
      <p:ext uri="{BB962C8B-B14F-4D97-AF65-F5344CB8AC3E}">
        <p14:creationId xmlns:p14="http://schemas.microsoft.com/office/powerpoint/2010/main" val="235504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D1F2D-A544-EB45-DBB1-90794868F589}"/>
              </a:ext>
            </a:extLst>
          </p:cNvPr>
          <p:cNvSpPr>
            <a:spLocks noGrp="1"/>
          </p:cNvSpPr>
          <p:nvPr>
            <p:ph type="title"/>
          </p:nvPr>
        </p:nvSpPr>
        <p:spPr>
          <a:xfrm>
            <a:off x="838200" y="365125"/>
            <a:ext cx="10515600" cy="1325563"/>
          </a:xfrm>
        </p:spPr>
        <p:txBody>
          <a:bodyPr>
            <a:normAutofit/>
          </a:bodyPr>
          <a:lstStyle/>
          <a:p>
            <a:r>
              <a:rPr lang="en-US" sz="5400" dirty="0" err="1"/>
              <a:t>Recursos</a:t>
            </a:r>
            <a:r>
              <a:rPr lang="en-US" sz="5400" dirty="0"/>
              <a:t> </a:t>
            </a:r>
            <a:r>
              <a:rPr lang="en-US" sz="5400" dirty="0" err="1"/>
              <a:t>adicionais</a:t>
            </a:r>
            <a:r>
              <a:rPr lang="en-US" sz="5400" dirty="0"/>
              <a:t> (1)</a:t>
            </a:r>
          </a:p>
        </p:txBody>
      </p:sp>
      <p:sp>
        <p:nvSpPr>
          <p:cNvPr id="3" name="Content Placeholder 2">
            <a:extLst>
              <a:ext uri="{FF2B5EF4-FFF2-40B4-BE49-F238E27FC236}">
                <a16:creationId xmlns:a16="http://schemas.microsoft.com/office/drawing/2014/main" xmlns="" id="{7EA12575-76C3-8DC1-2227-F60142363DCE}"/>
              </a:ext>
            </a:extLst>
          </p:cNvPr>
          <p:cNvSpPr>
            <a:spLocks noGrp="1"/>
          </p:cNvSpPr>
          <p:nvPr>
            <p:ph idx="1"/>
          </p:nvPr>
        </p:nvSpPr>
        <p:spPr>
          <a:xfrm>
            <a:off x="838200" y="1677373"/>
            <a:ext cx="10515600" cy="5180627"/>
          </a:xfrm>
        </p:spPr>
        <p:txBody>
          <a:bodyPr>
            <a:normAutofit fontScale="25000" lnSpcReduction="20000"/>
          </a:bodyPr>
          <a:lstStyle/>
          <a:p>
            <a:pPr marL="0" indent="0">
              <a:buNone/>
            </a:pPr>
            <a:endParaRPr lang="en-US" sz="5600" dirty="0"/>
          </a:p>
          <a:p>
            <a:pPr marL="0" indent="0">
              <a:buNone/>
            </a:pPr>
            <a:r>
              <a:rPr lang="en-US" sz="6400" b="1" dirty="0"/>
              <a:t>Safety First Guidelines on Leveraging Social Safety Nets to Prevent GBV</a:t>
            </a:r>
          </a:p>
          <a:p>
            <a:r>
              <a:rPr lang="en-US" sz="6400" dirty="0"/>
              <a:t>Operational guidelines, briefs (available in Portuguese), short videos, and e-learning course are available at  </a:t>
            </a:r>
            <a:r>
              <a:rPr lang="en-US" sz="6400" dirty="0">
                <a:hlinkClick r:id="rId3"/>
              </a:rPr>
              <a:t>https://www.worldbank.org/en/topic/safetynets/brief/social-protection-tools-prevent-gender-based-violence</a:t>
            </a:r>
            <a:endParaRPr lang="en-US" sz="6400" dirty="0"/>
          </a:p>
          <a:p>
            <a:pPr marL="0" indent="0">
              <a:buNone/>
            </a:pPr>
            <a:endParaRPr lang="en-US" sz="6400" dirty="0"/>
          </a:p>
          <a:p>
            <a:pPr marL="0" indent="0">
              <a:buNone/>
            </a:pPr>
            <a:r>
              <a:rPr lang="en-US" sz="6400" b="1" dirty="0"/>
              <a:t>The World Bank’s Gender Thematic Group and Gender Innovation Labs produce various resources at </a:t>
            </a:r>
            <a:r>
              <a:rPr lang="en-US" sz="6400" dirty="0">
                <a:hlinkClick r:id="rId4"/>
              </a:rPr>
              <a:t>https://www.worldbank.org/en/topic/gender/brief/gender-innovation-lab-federation</a:t>
            </a:r>
            <a:r>
              <a:rPr lang="en-US" sz="6400" dirty="0"/>
              <a:t> and </a:t>
            </a:r>
            <a:r>
              <a:rPr lang="en-US" sz="6400" dirty="0">
                <a:hlinkClick r:id="rId5"/>
              </a:rPr>
              <a:t>https://www.worldbank.org/en/topic/socialsustainability/brief/violence-against-women-and-girls</a:t>
            </a:r>
            <a:r>
              <a:rPr lang="en-US" sz="6400" dirty="0"/>
              <a:t> </a:t>
            </a:r>
          </a:p>
          <a:p>
            <a:r>
              <a:rPr lang="en-US" sz="6400" dirty="0"/>
              <a:t>Addressing Gender-based Violence To Accelerate Gender Equality </a:t>
            </a:r>
            <a:r>
              <a:rPr lang="en-US" sz="6400" i="0" u="none" strike="noStrike" dirty="0">
                <a:effectLst/>
                <a:hlinkClick r:id="rId6"/>
              </a:rPr>
              <a:t>http://hdl.handle.net/10986/39425</a:t>
            </a:r>
            <a:r>
              <a:rPr lang="en-US" sz="6400" i="0" u="none" strike="noStrike" dirty="0">
                <a:effectLst/>
              </a:rPr>
              <a:t> </a:t>
            </a:r>
            <a:endParaRPr lang="en-US" sz="6400" dirty="0"/>
          </a:p>
          <a:p>
            <a:r>
              <a:rPr lang="en-US" sz="6400" dirty="0"/>
              <a:t>Policy Lessons on Reducing Gender-based Violence </a:t>
            </a:r>
            <a:r>
              <a:rPr lang="en-US" sz="6400" b="0" i="0" u="none" strike="noStrike" dirty="0">
                <a:effectLst/>
                <a:hlinkClick r:id="rId6"/>
              </a:rPr>
              <a:t>http://hdl.handle.net/10986/39425</a:t>
            </a:r>
            <a:r>
              <a:rPr lang="en-US" sz="6400" b="0" i="0" u="none" strike="noStrike" dirty="0">
                <a:effectLst/>
              </a:rPr>
              <a:t> </a:t>
            </a:r>
          </a:p>
          <a:p>
            <a:r>
              <a:rPr lang="en-US" sz="6400" dirty="0"/>
              <a:t>Addressing Social and Gender Norms to Promote Equality </a:t>
            </a:r>
            <a:r>
              <a:rPr lang="en-US" sz="6400" b="0" i="0" u="none" strike="noStrike" dirty="0">
                <a:effectLst/>
                <a:hlinkClick r:id="rId7"/>
              </a:rPr>
              <a:t>https://openknowledge.worldbank.org/handle/10986/39992</a:t>
            </a:r>
            <a:endParaRPr lang="en-US" sz="6400" dirty="0"/>
          </a:p>
          <a:p>
            <a:pPr marL="0" indent="0">
              <a:buNone/>
            </a:pPr>
            <a:endParaRPr lang="en-US" sz="6600" b="1" dirty="0"/>
          </a:p>
          <a:p>
            <a:pPr marL="0" indent="0">
              <a:buNone/>
            </a:pPr>
            <a:r>
              <a:rPr lang="en-US" sz="6600" b="1" dirty="0"/>
              <a:t>Prevention Collaborative </a:t>
            </a:r>
            <a:r>
              <a:rPr lang="en-US" sz="6600" dirty="0"/>
              <a:t>of researchers and practitioners publishes research offers free training courses on different programing for GBV prevention </a:t>
            </a:r>
            <a:r>
              <a:rPr lang="en-US" sz="6600" dirty="0">
                <a:hlinkClick r:id="rId8"/>
              </a:rPr>
              <a:t>https://prevention-collaborative.org/</a:t>
            </a:r>
            <a:r>
              <a:rPr lang="en-US" sz="6600" dirty="0"/>
              <a:t> </a:t>
            </a:r>
          </a:p>
          <a:p>
            <a:r>
              <a:rPr lang="en-US" sz="6600" dirty="0"/>
              <a:t>Note on fostering behavior change to prevent violence against women and girls </a:t>
            </a:r>
            <a:r>
              <a:rPr lang="en-US" sz="6600" dirty="0">
                <a:hlinkClick r:id="rId9"/>
              </a:rPr>
              <a:t>https://prevention-collaborative.org/wp-content/uploads/2021/12/Behaviour-change-brief-FINAL-20Dec-1.pdf</a:t>
            </a:r>
            <a:r>
              <a:rPr lang="en-US" sz="6600" dirty="0"/>
              <a:t> </a:t>
            </a:r>
          </a:p>
          <a:p>
            <a:r>
              <a:rPr lang="en-US" sz="6600" dirty="0"/>
              <a:t>Note on awareness raising to prevent violence against women and girls </a:t>
            </a:r>
            <a:r>
              <a:rPr lang="en-US" sz="6600" dirty="0">
                <a:hlinkClick r:id="rId10"/>
              </a:rPr>
              <a:t>https://prevention-collaborative.org/wp-content/uploads/2021/12/Awareness-raising-FINAL-20Dec.pdf</a:t>
            </a:r>
            <a:r>
              <a:rPr lang="en-US" sz="6600" dirty="0"/>
              <a:t> </a:t>
            </a:r>
          </a:p>
          <a:p>
            <a:r>
              <a:rPr lang="en-US" sz="6600" dirty="0"/>
              <a:t>Note on adjusting GBV prevention programs based on available funding and timeframe </a:t>
            </a:r>
            <a:r>
              <a:rPr lang="en-US" sz="6600" dirty="0">
                <a:hlinkClick r:id="rId11"/>
              </a:rPr>
              <a:t>https://prevention-collaborative.org/wp-content/uploads/2023/08/doing-violence-prevention-well-en.pdf</a:t>
            </a:r>
            <a:r>
              <a:rPr lang="en-US" sz="6600" dirty="0"/>
              <a:t> </a:t>
            </a:r>
          </a:p>
          <a:p>
            <a:pPr marL="0" indent="0">
              <a:buNone/>
            </a:pPr>
            <a:endParaRPr lang="en-US" sz="6400" dirty="0"/>
          </a:p>
          <a:p>
            <a:pPr marL="0" indent="0">
              <a:buNone/>
            </a:pPr>
            <a:endParaRPr lang="en-US" sz="6400" dirty="0"/>
          </a:p>
          <a:p>
            <a:pPr marL="0" indent="0">
              <a:buNone/>
            </a:pPr>
            <a:endParaRPr lang="en-US" sz="1000" dirty="0"/>
          </a:p>
        </p:txBody>
      </p:sp>
    </p:spTree>
    <p:extLst>
      <p:ext uri="{BB962C8B-B14F-4D97-AF65-F5344CB8AC3E}">
        <p14:creationId xmlns:p14="http://schemas.microsoft.com/office/powerpoint/2010/main" val="160697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F5FFAD-231C-8551-87A3-5581786F6D26}"/>
              </a:ext>
            </a:extLst>
          </p:cNvPr>
          <p:cNvSpPr>
            <a:spLocks noGrp="1"/>
          </p:cNvSpPr>
          <p:nvPr>
            <p:ph type="title"/>
          </p:nvPr>
        </p:nvSpPr>
        <p:spPr>
          <a:xfrm>
            <a:off x="838200" y="365125"/>
            <a:ext cx="10515600" cy="1325563"/>
          </a:xfrm>
        </p:spPr>
        <p:txBody>
          <a:bodyPr>
            <a:normAutofit/>
          </a:bodyPr>
          <a:lstStyle/>
          <a:p>
            <a:r>
              <a:rPr lang="en-US" sz="5400" dirty="0" err="1"/>
              <a:t>Recursos</a:t>
            </a:r>
            <a:r>
              <a:rPr lang="en-US" sz="5400" dirty="0"/>
              <a:t> </a:t>
            </a:r>
            <a:r>
              <a:rPr lang="en-US" sz="5400" dirty="0" err="1"/>
              <a:t>adicionais</a:t>
            </a:r>
            <a:r>
              <a:rPr lang="en-US" sz="5400" dirty="0"/>
              <a:t> (2) </a:t>
            </a:r>
          </a:p>
        </p:txBody>
      </p:sp>
      <p:sp>
        <p:nvSpPr>
          <p:cNvPr id="3" name="Content Placeholder 2">
            <a:extLst>
              <a:ext uri="{FF2B5EF4-FFF2-40B4-BE49-F238E27FC236}">
                <a16:creationId xmlns:a16="http://schemas.microsoft.com/office/drawing/2014/main" xmlns="" id="{C65B463A-0D14-7C4F-58C5-01FC8386D703}"/>
              </a:ext>
            </a:extLst>
          </p:cNvPr>
          <p:cNvSpPr>
            <a:spLocks noGrp="1"/>
          </p:cNvSpPr>
          <p:nvPr>
            <p:ph idx="1"/>
          </p:nvPr>
        </p:nvSpPr>
        <p:spPr>
          <a:xfrm>
            <a:off x="838200" y="1929384"/>
            <a:ext cx="10515600" cy="4251960"/>
          </a:xfrm>
        </p:spPr>
        <p:txBody>
          <a:bodyPr>
            <a:normAutofit fontScale="92500" lnSpcReduction="20000"/>
          </a:bodyPr>
          <a:lstStyle/>
          <a:p>
            <a:pPr marL="0" indent="0">
              <a:buNone/>
            </a:pPr>
            <a:r>
              <a:rPr lang="en-US" sz="1800" b="1" dirty="0"/>
              <a:t>What works to Prevent Violence </a:t>
            </a:r>
            <a:r>
              <a:rPr lang="en-US" sz="1800" dirty="0"/>
              <a:t>research, tool kits, operational guidance available at </a:t>
            </a:r>
            <a:r>
              <a:rPr lang="en-US" sz="1800" dirty="0">
                <a:hlinkClick r:id="rId3"/>
              </a:rPr>
              <a:t>https://ww2preventvawg.org/</a:t>
            </a:r>
            <a:endParaRPr lang="en-US" sz="1800" dirty="0"/>
          </a:p>
          <a:p>
            <a:r>
              <a:rPr lang="en-US" sz="1800" dirty="0"/>
              <a:t>A rigorous global evidence review of interventions to prevent violence against women and girls, </a:t>
            </a:r>
            <a:r>
              <a:rPr lang="en-US" sz="1800" dirty="0">
                <a:hlinkClick r:id="rId4"/>
              </a:rPr>
              <a:t>https://www.whatworks.co.za/resources/item/693-a-rigorous-global-evidence-review-of-interventions-to-prevent-violence-against-women-and-girls</a:t>
            </a:r>
            <a:endParaRPr lang="en-US" sz="1800" dirty="0"/>
          </a:p>
          <a:p>
            <a:r>
              <a:rPr lang="en-US" sz="1800" dirty="0"/>
              <a:t>Effective design and implementation elements in interventions to prevent violence against women and girls, </a:t>
            </a:r>
            <a:r>
              <a:rPr lang="en-US" sz="1800" dirty="0">
                <a:hlinkClick r:id="rId5"/>
              </a:rPr>
              <a:t>https://www.whatworks.co.za/documents/publications/373-intervention-report19-02-20/file</a:t>
            </a:r>
            <a:endParaRPr lang="en-US" sz="1800" dirty="0"/>
          </a:p>
          <a:p>
            <a:r>
              <a:rPr lang="en-US" sz="1800" b="0" i="0" u="none" strike="noStrike" dirty="0">
                <a:effectLst/>
              </a:rPr>
              <a:t>The cost-effectiveness of intimate partner violence prevention: Evidence from six low- and middle-income countries </a:t>
            </a:r>
            <a:r>
              <a:rPr lang="en-US" sz="1800" b="0" i="0" u="none" strike="noStrike" dirty="0">
                <a:effectLst/>
                <a:hlinkClick r:id="rId6"/>
              </a:rPr>
              <a:t>https://www.whatworks.co.za/documents/publications/426-cost-effectiveness25-03-22web/file</a:t>
            </a:r>
            <a:r>
              <a:rPr lang="en-US" sz="1800" b="0" i="0" u="none" strike="noStrike" dirty="0">
                <a:effectLst/>
              </a:rPr>
              <a:t> </a:t>
            </a:r>
          </a:p>
          <a:p>
            <a:r>
              <a:rPr lang="en-US" sz="1800" dirty="0"/>
              <a:t>Two-year treatment effects of the common elements treatment approach (CETA) for reducing intimate partner violence and unhealthy alcohol use in Zambia (VATU)  </a:t>
            </a:r>
            <a:r>
              <a:rPr lang="en-US" sz="1800" dirty="0">
                <a:hlinkClick r:id="rId7"/>
              </a:rPr>
              <a:t>https://www.whatworks.co.za/documents/publications/418-kane-et-al-2-yrs-post-ceta-zambia-04062021/file</a:t>
            </a:r>
            <a:r>
              <a:rPr lang="en-US" sz="1800" dirty="0"/>
              <a:t> </a:t>
            </a:r>
          </a:p>
          <a:p>
            <a:pPr marL="0" indent="0">
              <a:buNone/>
            </a:pPr>
            <a:endParaRPr lang="en-US" sz="1700" dirty="0"/>
          </a:p>
          <a:p>
            <a:pPr marL="0" indent="0">
              <a:buNone/>
            </a:pPr>
            <a:r>
              <a:rPr lang="en-US" sz="1700" b="1" dirty="0"/>
              <a:t>UNICEF </a:t>
            </a:r>
            <a:r>
              <a:rPr lang="en-US" sz="1700" b="1" dirty="0" err="1"/>
              <a:t>Innocenti</a:t>
            </a:r>
            <a:r>
              <a:rPr lang="en-US" sz="1700" b="1" dirty="0"/>
              <a:t> </a:t>
            </a:r>
            <a:r>
              <a:rPr lang="en-US" sz="1700" dirty="0"/>
              <a:t>– Global Office of Research publishes many studies and meta-reviews</a:t>
            </a:r>
          </a:p>
          <a:p>
            <a:r>
              <a:rPr lang="en-US" sz="1700" dirty="0"/>
              <a:t> “</a:t>
            </a:r>
            <a:r>
              <a:rPr lang="en-US" sz="1700" b="0" i="0" u="none" strike="noStrike" baseline="0" dirty="0"/>
              <a:t>What Works to Reduce Violence against Children and Women in the Home in Low- and Middle-Income Countries?” </a:t>
            </a:r>
            <a:r>
              <a:rPr lang="en-US" sz="1700" dirty="0">
                <a:hlinkClick r:id="rId8"/>
              </a:rPr>
              <a:t>https://www.unicef-irc.org/publications/1881-what-works-to-reduce-violence-against-children-and-women-in-the-home-in-low-and-middle-income-countries-a-review-of-parenting.html</a:t>
            </a:r>
            <a:endParaRPr lang="en-US" sz="1700" dirty="0"/>
          </a:p>
          <a:p>
            <a:pPr marL="0" indent="0">
              <a:buNone/>
            </a:pPr>
            <a:endParaRPr lang="en-US" sz="1700" dirty="0"/>
          </a:p>
        </p:txBody>
      </p:sp>
    </p:spTree>
    <p:extLst>
      <p:ext uri="{BB962C8B-B14F-4D97-AF65-F5344CB8AC3E}">
        <p14:creationId xmlns:p14="http://schemas.microsoft.com/office/powerpoint/2010/main" val="48279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xmlns="" id="{E368F3B2-6011-438E-ABEB-5F7A39E2424C}"/>
              </a:ext>
            </a:extLst>
          </p:cNvPr>
          <p:cNvSpPr>
            <a:spLocks noGrp="1"/>
          </p:cNvSpPr>
          <p:nvPr>
            <p:ph type="title"/>
          </p:nvPr>
        </p:nvSpPr>
        <p:spPr>
          <a:xfrm>
            <a:off x="2741428" y="2908005"/>
            <a:ext cx="6709143" cy="67516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t-BR">
                <a:latin typeface="Helvetica"/>
                <a:cs typeface="Helvetica"/>
              </a:rPr>
              <a:t>Obrigada!</a:t>
            </a:r>
          </a:p>
        </p:txBody>
      </p:sp>
    </p:spTree>
    <p:extLst>
      <p:ext uri="{BB962C8B-B14F-4D97-AF65-F5344CB8AC3E}">
        <p14:creationId xmlns:p14="http://schemas.microsoft.com/office/powerpoint/2010/main" val="34426970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Feminine Neutrals">
      <a:dk1>
        <a:srgbClr val="000000"/>
      </a:dk1>
      <a:lt1>
        <a:srgbClr val="FFFFFF"/>
      </a:lt1>
      <a:dk2>
        <a:srgbClr val="000000"/>
      </a:dk2>
      <a:lt2>
        <a:srgbClr val="E6E6E6"/>
      </a:lt2>
      <a:accent1>
        <a:srgbClr val="FCDCD1"/>
      </a:accent1>
      <a:accent2>
        <a:srgbClr val="FFB6A3"/>
      </a:accent2>
      <a:accent3>
        <a:srgbClr val="C16550"/>
      </a:accent3>
      <a:accent4>
        <a:srgbClr val="FEF7F4"/>
      </a:accent4>
      <a:accent5>
        <a:srgbClr val="8A443A"/>
      </a:accent5>
      <a:accent6>
        <a:srgbClr val="EEDED1"/>
      </a:accent6>
      <a:hlink>
        <a:srgbClr val="E0CCBF"/>
      </a:hlink>
      <a:folHlink>
        <a:srgbClr val="C16E32"/>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men's History_TM10107764_Win32_LH_v4" id="{AC635B7D-C2D6-408D-AB8F-C03D582CC5EF}" vid="{62200808-B30B-4ED4-83F3-E3A969C616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944f89-7de5-4ae1-ae69-47d2862923fc">
      <Terms xmlns="http://schemas.microsoft.com/office/infopath/2007/PartnerControls"/>
    </lcf76f155ced4ddcb4097134ff3c332f>
    <TaxCatchAll xmlns="3e02667f-0271-471b-bd6e-11a2e16def1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84773E7A132142A7ECD9A0C080A0D9" ma:contentTypeVersion="17" ma:contentTypeDescription="Create a new document." ma:contentTypeScope="" ma:versionID="d054b3bb4c5179458e4f9f88f7bba07b">
  <xsd:schema xmlns:xsd="http://www.w3.org/2001/XMLSchema" xmlns:xs="http://www.w3.org/2001/XMLSchema" xmlns:p="http://schemas.microsoft.com/office/2006/metadata/properties" xmlns:ns2="c6944f89-7de5-4ae1-ae69-47d2862923fc" xmlns:ns3="4290386a-63e3-46a6-a869-4ebb7b06269c" xmlns:ns4="3e02667f-0271-471b-bd6e-11a2e16def1d" targetNamespace="http://schemas.microsoft.com/office/2006/metadata/properties" ma:root="true" ma:fieldsID="dfc497c1e45c0c9a1cff16db878b30ec" ns2:_="" ns3:_="" ns4:_="">
    <xsd:import namespace="c6944f89-7de5-4ae1-ae69-47d2862923fc"/>
    <xsd:import namespace="4290386a-63e3-46a6-a869-4ebb7b06269c"/>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44f89-7de5-4ae1-ae69-47d286292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90386a-63e3-46a6-a869-4ebb7b0626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51edf35-f5c9-4ded-8257-e6c3ae711f1d}" ma:internalName="TaxCatchAll" ma:showField="CatchAllData" ma:web="4290386a-63e3-46a6-a869-4ebb7b062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7875D-ED97-4F1E-8D8A-0B8CEC53C5F9}">
  <ds:schemaRefs>
    <ds:schemaRef ds:uri="http://schemas.microsoft.com/office/2006/documentManagement/types"/>
    <ds:schemaRef ds:uri="c6944f89-7de5-4ae1-ae69-47d2862923fc"/>
    <ds:schemaRef ds:uri="http://purl.org/dc/dcmitype/"/>
    <ds:schemaRef ds:uri="http://purl.org/dc/elements/1.1/"/>
    <ds:schemaRef ds:uri="http://schemas.microsoft.com/office/2006/metadata/properties"/>
    <ds:schemaRef ds:uri="4290386a-63e3-46a6-a869-4ebb7b06269c"/>
    <ds:schemaRef ds:uri="http://schemas.microsoft.com/office/infopath/2007/PartnerControls"/>
    <ds:schemaRef ds:uri="http://schemas.openxmlformats.org/package/2006/metadata/core-properties"/>
    <ds:schemaRef ds:uri="3e02667f-0271-471b-bd6e-11a2e16def1d"/>
    <ds:schemaRef ds:uri="http://www.w3.org/XML/1998/namespace"/>
    <ds:schemaRef ds:uri="http://purl.org/dc/terms/"/>
  </ds:schemaRefs>
</ds:datastoreItem>
</file>

<file path=customXml/itemProps2.xml><?xml version="1.0" encoding="utf-8"?>
<ds:datastoreItem xmlns:ds="http://schemas.openxmlformats.org/officeDocument/2006/customXml" ds:itemID="{D1D6F8B2-E599-459D-AF2D-EF3257F0CD94}">
  <ds:schemaRefs>
    <ds:schemaRef ds:uri="3e02667f-0271-471b-bd6e-11a2e16def1d"/>
    <ds:schemaRef ds:uri="4290386a-63e3-46a6-a869-4ebb7b06269c"/>
    <ds:schemaRef ds:uri="c6944f89-7de5-4ae1-ae69-47d2862923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79C38D-67D2-44BB-92C5-4A44D2361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(Portuguese - Long Version) PPT Salvador Gender Project Junho 2022-PC4439015</Template>
  <TotalTime>1905</TotalTime>
  <Words>1594</Words>
  <Application>Microsoft Office PowerPoint</Application>
  <PresentationFormat>Widescreen</PresentationFormat>
  <Paragraphs>145</Paragraphs>
  <Slides>9</Slides>
  <Notes>8</Notes>
  <HiddenSlides>0</HiddenSlides>
  <MMClips>0</MMClips>
  <ScaleCrop>false</ScaleCrop>
  <HeadingPairs>
    <vt:vector size="6" baseType="variant">
      <vt:variant>
        <vt:lpstr>Fontes usadas</vt:lpstr>
      </vt:variant>
      <vt:variant>
        <vt:i4>7</vt:i4>
      </vt:variant>
      <vt:variant>
        <vt:lpstr>Tema</vt:lpstr>
      </vt:variant>
      <vt:variant>
        <vt:i4>3</vt:i4>
      </vt:variant>
      <vt:variant>
        <vt:lpstr>Títulos de slides</vt:lpstr>
      </vt:variant>
      <vt:variant>
        <vt:i4>9</vt:i4>
      </vt:variant>
    </vt:vector>
  </HeadingPairs>
  <TitlesOfParts>
    <vt:vector size="19" baseType="lpstr">
      <vt:lpstr>Arial</vt:lpstr>
      <vt:lpstr>Calibri</vt:lpstr>
      <vt:lpstr>Helvetica</vt:lpstr>
      <vt:lpstr>Lora</vt:lpstr>
      <vt:lpstr>Segoe UI</vt:lpstr>
      <vt:lpstr>Symbol</vt:lpstr>
      <vt:lpstr>Wingdings</vt:lpstr>
      <vt:lpstr>1_Office Theme</vt:lpstr>
      <vt:lpstr>Office Theme</vt:lpstr>
      <vt:lpstr>2_Office Theme</vt:lpstr>
      <vt:lpstr>Prevenção à violência contra as mulheres e a mudança de normas sociais de gênero</vt:lpstr>
      <vt:lpstr>Apresentação do PowerPoint</vt:lpstr>
      <vt:lpstr>Apresentação do PowerPoint</vt:lpstr>
      <vt:lpstr>Conceituação de normas sociais e de gênero (Cislaghi et al.)</vt:lpstr>
      <vt:lpstr>O que sabemos que funciona para prevenir</vt:lpstr>
      <vt:lpstr>Apresentação do PowerPoint</vt:lpstr>
      <vt:lpstr>Recursos adicionais (1)</vt:lpstr>
      <vt:lpstr>Recursos adicionais (2) </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Rovane Battaglin Schwengber</dc:creator>
  <cp:lastModifiedBy>Ewerton Pacheco de Souza</cp:lastModifiedBy>
  <cp:revision>8</cp:revision>
  <cp:lastPrinted>2023-11-21T11:16:08Z</cp:lastPrinted>
  <dcterms:created xsi:type="dcterms:W3CDTF">2023-11-01T12:04:38Z</dcterms:created>
  <dcterms:modified xsi:type="dcterms:W3CDTF">2023-11-21T11:41:32Z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0x010100E484773E7A132142A7ECD9A0C080A0D9</vt:lpwstr>
  </property>
  <property fmtid="{D5CDD505-2E9C-101B-9397-08002B2CF9AE}" pid="3" name="MediaServiceImageTags">
    <vt:lpwstr/>
  </property>
</Properties>
</file>