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8288000" cy="10287000"/>
  <p:notesSz cx="6858000" cy="9144000"/>
  <p:embeddedFontLst>
    <p:embeddedFont>
      <p:font typeface="Codec Pro" pitchFamily="2" charset="0"/>
      <p:regular r:id="rId8"/>
    </p:embeddedFont>
    <p:embeddedFont>
      <p:font typeface="Codec Pro Bold" pitchFamily="2" charset="0"/>
      <p:regular r:id="rId9"/>
      <p:bold r:id="rId10"/>
    </p:embeddedFont>
    <p:embeddedFont>
      <p:font typeface="Montserrat Classic" pitchFamily="2" charset="77"/>
      <p:regular r:id="rId11"/>
    </p:embeddedFont>
    <p:embeddedFont>
      <p:font typeface="Montserrat Heavy" pitchFamily="2" charset="77"/>
      <p:regular r:id="rId12"/>
      <p:bold r:id="rId13"/>
    </p:embeddedFont>
    <p:embeddedFont>
      <p:font typeface="Montserrat Ultra-Bold" pitchFamily="2" charset="77"/>
      <p:regular r:id="rId14"/>
      <p:bold r:id="rId15"/>
    </p:embeddedFont>
    <p:embeddedFont>
      <p:font typeface="Open Sauce" pitchFamily="2" charset="77"/>
      <p:regular r:id="rId16"/>
    </p:embeddedFont>
    <p:embeddedFont>
      <p:font typeface="Open Sauce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2" autoAdjust="0"/>
  </p:normalViewPr>
  <p:slideViewPr>
    <p:cSldViewPr>
      <p:cViewPr varScale="1">
        <p:scale>
          <a:sx n="69" d="100"/>
          <a:sy n="69" d="100"/>
        </p:scale>
        <p:origin x="9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071" y="0"/>
            <a:ext cx="210629" cy="10287000"/>
            <a:chOff x="0" y="0"/>
            <a:chExt cx="5547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4" cy="2709333"/>
            </a:xfrm>
            <a:custGeom>
              <a:avLst/>
              <a:gdLst/>
              <a:ahLst/>
              <a:cxnLst/>
              <a:rect l="l" t="t" r="r" b="b"/>
              <a:pathLst>
                <a:path w="55474" h="2709333">
                  <a:moveTo>
                    <a:pt x="0" y="0"/>
                  </a:moveTo>
                  <a:lnTo>
                    <a:pt x="55474" y="0"/>
                  </a:lnTo>
                  <a:lnTo>
                    <a:pt x="554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47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92813" y="1028700"/>
            <a:ext cx="3566487" cy="813440"/>
          </a:xfrm>
          <a:custGeom>
            <a:avLst/>
            <a:gdLst/>
            <a:ahLst/>
            <a:cxnLst/>
            <a:rect l="l" t="t" r="r" b="b"/>
            <a:pathLst>
              <a:path w="3566487" h="813440">
                <a:moveTo>
                  <a:pt x="0" y="0"/>
                </a:moveTo>
                <a:lnTo>
                  <a:pt x="3566487" y="0"/>
                </a:lnTo>
                <a:lnTo>
                  <a:pt x="3566487" y="813440"/>
                </a:lnTo>
                <a:lnTo>
                  <a:pt x="0" y="813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944290" y="4444596"/>
            <a:ext cx="13030231" cy="64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</a:pPr>
            <a:r>
              <a:rPr lang="en-US" sz="4603" b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CESTA BÁSICA NACIONAL DE ALIMENTOS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06058" y="5510404"/>
            <a:ext cx="13306693" cy="64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</a:pPr>
            <a:r>
              <a:rPr lang="en-US" sz="4604" b="1">
                <a:solidFill>
                  <a:srgbClr val="158D3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CASHBACK (“DINHEIRO DE VOLTA”)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24946" y="8068946"/>
            <a:ext cx="13349575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spc="289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AUDIÊNCIA PÚBLICA </a:t>
            </a:r>
          </a:p>
          <a:p>
            <a:pPr algn="ctr">
              <a:lnSpc>
                <a:spcPts val="3220"/>
              </a:lnSpc>
            </a:pPr>
            <a:r>
              <a:rPr lang="en-US" sz="2300" spc="289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Senado Federal</a:t>
            </a:r>
          </a:p>
          <a:p>
            <a:pPr algn="ctr">
              <a:lnSpc>
                <a:spcPts val="3220"/>
              </a:lnSpc>
            </a:pPr>
            <a:r>
              <a:rPr lang="en-US" sz="2300" spc="289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Brasília, 10 de Setembro de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47078" y="3157716"/>
            <a:ext cx="15224655" cy="86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7"/>
              </a:lnSpc>
            </a:pPr>
            <a:r>
              <a:rPr lang="en-US" sz="6079" b="1">
                <a:solidFill>
                  <a:srgbClr val="FF313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REFORMA TRIBUTÁRIA - PLP 68/24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7497" y="3127079"/>
            <a:ext cx="10707137" cy="110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4"/>
              </a:lnSpc>
            </a:pP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ART. 8º - CBNA </a:t>
            </a:r>
            <a:r>
              <a:rPr lang="en-US" sz="2097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considerará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a </a:t>
            </a:r>
            <a:r>
              <a:rPr lang="en-US" sz="2097" b="1" spc="98" dirty="0" err="1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diversidade</a:t>
            </a:r>
            <a:r>
              <a:rPr lang="en-US" sz="2097" b="1" spc="98" dirty="0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regional e cultural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 </a:t>
            </a:r>
            <a:r>
              <a:rPr lang="en-US" sz="2097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alimentação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do País e </a:t>
            </a:r>
            <a:r>
              <a:rPr lang="en-US" sz="2097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garantirá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a </a:t>
            </a:r>
            <a:r>
              <a:rPr lang="en-US" sz="2097" b="1" spc="98" dirty="0" err="1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alimentação</a:t>
            </a:r>
            <a:r>
              <a:rPr lang="en-US" sz="2097" b="1" spc="98" dirty="0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2097" b="1" spc="98" dirty="0" err="1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saudáve</a:t>
            </a:r>
            <a:r>
              <a:rPr lang="en-US" sz="2097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l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e </a:t>
            </a:r>
            <a:r>
              <a:rPr lang="en-US" sz="2097" b="1" spc="98" dirty="0" err="1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nutricionalmente</a:t>
            </a:r>
            <a:r>
              <a:rPr lang="en-US" sz="2097" b="1" spc="98" dirty="0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2097" b="1" spc="98" dirty="0" err="1">
                <a:solidFill>
                  <a:srgbClr val="FF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adequada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.</a:t>
            </a:r>
          </a:p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Parágrafo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Único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– CBNA com </a:t>
            </a:r>
            <a:r>
              <a:rPr lang="en-US" sz="2097" b="1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alíquotas</a:t>
            </a:r>
            <a:r>
              <a:rPr lang="en-US" sz="2097" b="1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b="1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reduzidas</a:t>
            </a:r>
            <a:r>
              <a:rPr lang="en-US" sz="2097" b="1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a zero</a:t>
            </a:r>
            <a:r>
              <a:rPr lang="en-US" sz="2097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6659" y="951941"/>
            <a:ext cx="1329892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2"/>
              </a:lnSpc>
            </a:pPr>
            <a:r>
              <a:rPr lang="en-US" sz="43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Cesta Básica Nacional de Alimentos - CBNA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6659" y="1957749"/>
            <a:ext cx="2545531" cy="82769"/>
            <a:chOff x="0" y="0"/>
            <a:chExt cx="551374" cy="17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1374" cy="17928"/>
            </a:xfrm>
            <a:custGeom>
              <a:avLst/>
              <a:gdLst/>
              <a:ahLst/>
              <a:cxnLst/>
              <a:rect l="l" t="t" r="r" b="b"/>
              <a:pathLst>
                <a:path w="551374" h="17928">
                  <a:moveTo>
                    <a:pt x="0" y="0"/>
                  </a:moveTo>
                  <a:lnTo>
                    <a:pt x="551374" y="0"/>
                  </a:lnTo>
                  <a:lnTo>
                    <a:pt x="551374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51374" cy="56028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57497" y="2476500"/>
            <a:ext cx="7236842" cy="39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4"/>
              </a:lnSpc>
            </a:pPr>
            <a:r>
              <a:rPr lang="en-US" sz="2274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EMENDA CONSTITUCIONAL 132/23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1859" y="5225964"/>
            <a:ext cx="10782775" cy="182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Inclusão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das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carnes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na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CBNA: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alíquota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= 0</a:t>
            </a:r>
          </a:p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Impacto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econômico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: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alíquota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padrão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:</a:t>
            </a:r>
          </a:p>
          <a:p>
            <a:pPr marL="910095" lvl="2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Cálculos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do 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Governo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: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de 0,58%</a:t>
            </a:r>
          </a:p>
          <a:p>
            <a:pPr marL="910095" lvl="2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Cálculos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de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Consultorias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Privadas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: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de 0,28%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1859" y="4541713"/>
            <a:ext cx="9362706" cy="39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4"/>
              </a:lnSpc>
              <a:spcBef>
                <a:spcPct val="0"/>
              </a:spcBef>
            </a:pPr>
            <a:r>
              <a:rPr lang="en-US" sz="2274" u="none" strike="noStrike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PLP 68/24 – TEXTO APROVADO NA CÂMARA DOS DEPUTADOS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1859" y="7897649"/>
            <a:ext cx="10707137" cy="182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Retirada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das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carnes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da CBNA</a:t>
            </a:r>
          </a:p>
          <a:p>
            <a:pPr marL="0" lvl="0" indent="0" algn="just">
              <a:lnSpc>
                <a:spcPts val="2894"/>
              </a:lnSpc>
              <a:spcBef>
                <a:spcPct val="0"/>
              </a:spcBef>
            </a:pP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Inclusão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das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carnes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na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redução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de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alíquota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b="1" u="none" strike="noStrike" spc="98" dirty="0" err="1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em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 60%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: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alíquota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para 10,6% (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mais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que o dobro da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atual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)</a:t>
            </a:r>
          </a:p>
          <a:p>
            <a:pPr marL="452895" lvl="1" indent="-226447" algn="just">
              <a:lnSpc>
                <a:spcPts val="2894"/>
              </a:lnSpc>
              <a:buFont typeface="Arial"/>
              <a:buChar char="•"/>
            </a:pP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Devolução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dos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tributos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por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2097" b="1" u="none" strike="noStrike" spc="98" dirty="0">
                <a:solidFill>
                  <a:srgbClr val="FF0000"/>
                </a:solidFill>
                <a:latin typeface="Codec Pro"/>
                <a:ea typeface="Codec Pro"/>
                <a:cs typeface="Codec Pro"/>
                <a:sym typeface="Codec Pro"/>
              </a:rPr>
              <a:t>Cashback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para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beneficiários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do Bolsa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Família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, </a:t>
            </a:r>
            <a:r>
              <a:rPr lang="en-US" sz="2097" u="none" strike="noStrike" spc="98" dirty="0" err="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limitado</a:t>
            </a:r>
            <a:r>
              <a:rPr lang="en-US" sz="2097" u="none" strike="noStrike" spc="98" dirty="0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 a 20%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1859" y="7359235"/>
            <a:ext cx="8956229" cy="39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84"/>
              </a:lnSpc>
              <a:spcBef>
                <a:spcPct val="0"/>
              </a:spcBef>
            </a:pPr>
            <a:r>
              <a:rPr lang="en-US" sz="2274" u="none" strike="noStrike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PROPOSTA DO GOVERNO PARA DELIBERAÇÃO DO SENADO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702297" y="2587294"/>
            <a:ext cx="151466" cy="281448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DD373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626659" y="4652506"/>
            <a:ext cx="151466" cy="281448"/>
            <a:chOff x="0" y="0"/>
            <a:chExt cx="406080" cy="754560"/>
          </a:xfrm>
        </p:grpSpPr>
        <p:sp>
          <p:nvSpPr>
            <p:cNvPr id="15" name="Freeform 15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DD373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626659" y="7470029"/>
            <a:ext cx="151466" cy="281448"/>
            <a:chOff x="0" y="0"/>
            <a:chExt cx="406080" cy="754560"/>
          </a:xfrm>
        </p:grpSpPr>
        <p:sp>
          <p:nvSpPr>
            <p:cNvPr id="17" name="Freeform 17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DD373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025752" y="9173081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5"/>
                </a:lnTo>
                <a:lnTo>
                  <a:pt x="0" y="50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772770" y="3264623"/>
            <a:ext cx="80993" cy="150497"/>
            <a:chOff x="0" y="0"/>
            <a:chExt cx="406080" cy="754560"/>
          </a:xfrm>
        </p:grpSpPr>
        <p:sp>
          <p:nvSpPr>
            <p:cNvPr id="20" name="Freeform 20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2770" y="3991218"/>
            <a:ext cx="80993" cy="150497"/>
            <a:chOff x="0" y="0"/>
            <a:chExt cx="406080" cy="754560"/>
          </a:xfrm>
        </p:grpSpPr>
        <p:sp>
          <p:nvSpPr>
            <p:cNvPr id="22" name="Freeform 2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661895" y="5367326"/>
            <a:ext cx="80993" cy="150497"/>
            <a:chOff x="0" y="0"/>
            <a:chExt cx="406080" cy="754560"/>
          </a:xfrm>
        </p:grpSpPr>
        <p:sp>
          <p:nvSpPr>
            <p:cNvPr id="24" name="Freeform 24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661895" y="5732064"/>
            <a:ext cx="80993" cy="150497"/>
            <a:chOff x="0" y="0"/>
            <a:chExt cx="406080" cy="754560"/>
          </a:xfrm>
        </p:grpSpPr>
        <p:sp>
          <p:nvSpPr>
            <p:cNvPr id="26" name="Freeform 26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661895" y="7999991"/>
            <a:ext cx="80993" cy="150497"/>
            <a:chOff x="0" y="0"/>
            <a:chExt cx="406080" cy="754560"/>
          </a:xfrm>
        </p:grpSpPr>
        <p:sp>
          <p:nvSpPr>
            <p:cNvPr id="28" name="Freeform 28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656636" y="8399004"/>
            <a:ext cx="80993" cy="150497"/>
            <a:chOff x="0" y="0"/>
            <a:chExt cx="406080" cy="754560"/>
          </a:xfrm>
        </p:grpSpPr>
        <p:sp>
          <p:nvSpPr>
            <p:cNvPr id="30" name="Freeform 30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31" name="Table 31"/>
          <p:cNvGraphicFramePr>
            <a:graphicFrameLocks noGrp="1"/>
          </p:cNvGraphicFramePr>
          <p:nvPr/>
        </p:nvGraphicFramePr>
        <p:xfrm>
          <a:off x="12882842" y="2842461"/>
          <a:ext cx="4285821" cy="2687090"/>
        </p:xfrm>
        <a:graphic>
          <a:graphicData uri="http://schemas.openxmlformats.org/drawingml/2006/table">
            <a:tbl>
              <a:tblPr/>
              <a:tblGrid>
                <a:gridCol w="272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13">
                <a:tc grid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TRIBUTAÇÃO ATUAL SOBRE AS CARNES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7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TRIBUTAÇÃO ATUAL SOBRE AS CARNES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5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PIS/COFINS 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0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622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ICMS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7% nominal (maioria dos Estados)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Com benefícios fiscais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0 - 2%</a:t>
                      </a:r>
                      <a:endParaRPr lang="en-US" sz="1100"/>
                    </a:p>
                  </a:txBody>
                  <a:tcPr marL="101070" marR="101070" marT="101070" marB="10107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" name="Group 32"/>
          <p:cNvGrpSpPr/>
          <p:nvPr/>
        </p:nvGrpSpPr>
        <p:grpSpPr>
          <a:xfrm>
            <a:off x="12622755" y="6469610"/>
            <a:ext cx="4805993" cy="1806322"/>
            <a:chOff x="0" y="0"/>
            <a:chExt cx="6407991" cy="2408429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19050"/>
              <a:ext cx="6407991" cy="969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3"/>
                </a:lnSpc>
              </a:pPr>
              <a:r>
                <a:rPr lang="en-US" sz="2326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Alíquota padrão </a:t>
              </a:r>
              <a:r>
                <a:rPr lang="en-US" sz="2326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fixada</a:t>
              </a:r>
              <a:r>
                <a:rPr lang="en-US" sz="2326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pelo Governo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309265"/>
              <a:ext cx="6407991" cy="1099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38"/>
                </a:lnSpc>
              </a:pPr>
              <a:r>
                <a:rPr lang="en-US" sz="5183" b="1" dirty="0">
                  <a:solidFill>
                    <a:srgbClr val="FFFFFF"/>
                  </a:solidFill>
                  <a:highlight>
                    <a:srgbClr val="FF0000"/>
                  </a:highlight>
                  <a:latin typeface="Open Sauce Bold"/>
                  <a:ea typeface="Open Sauce Bold"/>
                  <a:cs typeface="Open Sauce Bold"/>
                  <a:sym typeface="Open Sauce Bold"/>
                </a:rPr>
                <a:t>26,5%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49741"/>
            <a:ext cx="2545531" cy="82769"/>
            <a:chOff x="0" y="0"/>
            <a:chExt cx="551374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374" cy="17928"/>
            </a:xfrm>
            <a:custGeom>
              <a:avLst/>
              <a:gdLst/>
              <a:ahLst/>
              <a:cxnLst/>
              <a:rect l="l" t="t" r="r" b="b"/>
              <a:pathLst>
                <a:path w="551374" h="17928">
                  <a:moveTo>
                    <a:pt x="0" y="0"/>
                  </a:moveTo>
                  <a:lnTo>
                    <a:pt x="551374" y="0"/>
                  </a:lnTo>
                  <a:lnTo>
                    <a:pt x="551374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374" cy="56028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57598" y="3589737"/>
            <a:ext cx="10727541" cy="6092769"/>
          </a:xfrm>
          <a:custGeom>
            <a:avLst/>
            <a:gdLst/>
            <a:ahLst/>
            <a:cxnLst/>
            <a:rect l="l" t="t" r="r" b="b"/>
            <a:pathLst>
              <a:path w="10727541" h="6092769">
                <a:moveTo>
                  <a:pt x="0" y="0"/>
                </a:moveTo>
                <a:lnTo>
                  <a:pt x="10727541" y="0"/>
                </a:lnTo>
                <a:lnTo>
                  <a:pt x="10727541" y="6092769"/>
                </a:lnTo>
                <a:lnTo>
                  <a:pt x="0" y="6092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575256"/>
            <a:ext cx="15989574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2"/>
              </a:lnSpc>
            </a:pPr>
            <a:r>
              <a:rPr lang="en-US" sz="40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População alcançada pelo Cashback</a:t>
            </a:r>
          </a:p>
          <a:p>
            <a:pPr algn="l">
              <a:lnSpc>
                <a:spcPts val="4902"/>
              </a:lnSpc>
            </a:pPr>
            <a:r>
              <a:rPr lang="en-US" sz="40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Beneficiários do Bolsa Família</a:t>
            </a:r>
          </a:p>
          <a:p>
            <a:pPr algn="l">
              <a:lnSpc>
                <a:spcPts val="4902"/>
              </a:lnSpc>
            </a:pPr>
            <a:r>
              <a:rPr lang="en-US" sz="40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Renda mensal por pessoa de até R$ 706,00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3524" y="3542112"/>
            <a:ext cx="5743471" cy="82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QUESTÕES NÃO DEBATIDAS PELO GOVERNO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36740" y="4729729"/>
            <a:ext cx="5579630" cy="2443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4"/>
              </a:lnSpc>
            </a:pPr>
            <a:r>
              <a:rPr lang="en-US" sz="2329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Custo de gestão do sistema</a:t>
            </a:r>
          </a:p>
          <a:p>
            <a:pPr algn="just">
              <a:lnSpc>
                <a:spcPts val="3214"/>
              </a:lnSpc>
            </a:pPr>
            <a:r>
              <a:rPr lang="en-US" sz="2329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Custo de compliance e de combate a fraudes</a:t>
            </a:r>
          </a:p>
          <a:p>
            <a:pPr marL="0" lvl="0" indent="0" algn="just">
              <a:lnSpc>
                <a:spcPts val="3214"/>
              </a:lnSpc>
              <a:spcBef>
                <a:spcPct val="0"/>
              </a:spcBef>
            </a:pPr>
            <a:r>
              <a:rPr lang="en-US" sz="2329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Não destinação dos valores recebidos à aquisição de produtos alimentícios: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11868759" y="4898863"/>
            <a:ext cx="85236" cy="158381"/>
            <a:chOff x="0" y="0"/>
            <a:chExt cx="406080" cy="754560"/>
          </a:xfrm>
        </p:grpSpPr>
        <p:sp>
          <p:nvSpPr>
            <p:cNvPr id="10" name="Freeform 10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865444" y="5302612"/>
            <a:ext cx="85236" cy="158381"/>
            <a:chOff x="0" y="0"/>
            <a:chExt cx="406080" cy="754560"/>
          </a:xfrm>
        </p:grpSpPr>
        <p:sp>
          <p:nvSpPr>
            <p:cNvPr id="12" name="Freeform 1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1868759" y="6084914"/>
            <a:ext cx="85236" cy="158381"/>
            <a:chOff x="0" y="0"/>
            <a:chExt cx="406080" cy="754560"/>
          </a:xfrm>
        </p:grpSpPr>
        <p:sp>
          <p:nvSpPr>
            <p:cNvPr id="14" name="Freeform 14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429777" y="7198924"/>
            <a:ext cx="5286594" cy="124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14"/>
              </a:lnSpc>
              <a:spcBef>
                <a:spcPct val="0"/>
              </a:spcBef>
            </a:pPr>
            <a:r>
              <a:rPr lang="en-US" sz="2329" u="none" strike="noStrike" spc="109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Não atendimento da finalidade de incentivo à alimentação saudável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2178948" y="7377511"/>
            <a:ext cx="85236" cy="158381"/>
            <a:chOff x="0" y="0"/>
            <a:chExt cx="406080" cy="754560"/>
          </a:xfrm>
        </p:grpSpPr>
        <p:sp>
          <p:nvSpPr>
            <p:cNvPr id="17" name="Freeform 17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293446" y="9127468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5"/>
                </a:lnTo>
                <a:lnTo>
                  <a:pt x="0" y="509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11378514" y="9279702"/>
            <a:ext cx="2482831" cy="40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8"/>
              </a:lnSpc>
            </a:pPr>
            <a:r>
              <a:rPr lang="en-US" sz="1129" b="1" spc="53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Fonte: POF-IBGE (2018)/ </a:t>
            </a:r>
          </a:p>
          <a:p>
            <a:pPr marL="0" lvl="0" indent="0" algn="l">
              <a:lnSpc>
                <a:spcPts val="1558"/>
              </a:lnSpc>
              <a:spcBef>
                <a:spcPct val="0"/>
              </a:spcBef>
            </a:pPr>
            <a:r>
              <a:rPr lang="en-US" sz="1129" b="1" spc="53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Thiago Bernardino Cepea/USP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92668"/>
            <a:ext cx="2545531" cy="82769"/>
            <a:chOff x="0" y="0"/>
            <a:chExt cx="551374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374" cy="17928"/>
            </a:xfrm>
            <a:custGeom>
              <a:avLst/>
              <a:gdLst/>
              <a:ahLst/>
              <a:cxnLst/>
              <a:rect l="l" t="t" r="r" b="b"/>
              <a:pathLst>
                <a:path w="551374" h="17928">
                  <a:moveTo>
                    <a:pt x="0" y="0"/>
                  </a:moveTo>
                  <a:lnTo>
                    <a:pt x="551374" y="0"/>
                  </a:lnTo>
                  <a:lnTo>
                    <a:pt x="551374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374" cy="56028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036711" y="4402768"/>
            <a:ext cx="60176" cy="111816"/>
            <a:chOff x="0" y="0"/>
            <a:chExt cx="406080" cy="754560"/>
          </a:xfrm>
        </p:grpSpPr>
        <p:sp>
          <p:nvSpPr>
            <p:cNvPr id="6" name="Freeform 6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036711" y="4965062"/>
            <a:ext cx="60176" cy="111816"/>
            <a:chOff x="0" y="0"/>
            <a:chExt cx="406080" cy="754560"/>
          </a:xfrm>
        </p:grpSpPr>
        <p:sp>
          <p:nvSpPr>
            <p:cNvPr id="8" name="Freeform 8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994537"/>
            <a:ext cx="7166640" cy="1984608"/>
          </a:xfrm>
          <a:custGeom>
            <a:avLst/>
            <a:gdLst/>
            <a:ahLst/>
            <a:cxnLst/>
            <a:rect l="l" t="t" r="r" b="b"/>
            <a:pathLst>
              <a:path w="7166640" h="1984608">
                <a:moveTo>
                  <a:pt x="0" y="0"/>
                </a:moveTo>
                <a:lnTo>
                  <a:pt x="7166640" y="0"/>
                </a:lnTo>
                <a:lnTo>
                  <a:pt x="7166640" y="1984608"/>
                </a:lnTo>
                <a:lnTo>
                  <a:pt x="0" y="198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28700" y="5685031"/>
            <a:ext cx="7158629" cy="1982390"/>
          </a:xfrm>
          <a:custGeom>
            <a:avLst/>
            <a:gdLst/>
            <a:ahLst/>
            <a:cxnLst/>
            <a:rect l="l" t="t" r="r" b="b"/>
            <a:pathLst>
              <a:path w="7158629" h="1982390">
                <a:moveTo>
                  <a:pt x="0" y="0"/>
                </a:moveTo>
                <a:lnTo>
                  <a:pt x="7158629" y="0"/>
                </a:lnTo>
                <a:lnTo>
                  <a:pt x="7158629" y="1982390"/>
                </a:lnTo>
                <a:lnTo>
                  <a:pt x="0" y="1982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028700" y="7914831"/>
            <a:ext cx="7166640" cy="1983135"/>
          </a:xfrm>
          <a:custGeom>
            <a:avLst/>
            <a:gdLst/>
            <a:ahLst/>
            <a:cxnLst/>
            <a:rect l="l" t="t" r="r" b="b"/>
            <a:pathLst>
              <a:path w="7166640" h="1983135">
                <a:moveTo>
                  <a:pt x="0" y="0"/>
                </a:moveTo>
                <a:lnTo>
                  <a:pt x="7166640" y="0"/>
                </a:lnTo>
                <a:lnTo>
                  <a:pt x="7166640" y="1983135"/>
                </a:lnTo>
                <a:lnTo>
                  <a:pt x="0" y="1983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9883637" y="1994537"/>
            <a:ext cx="7432041" cy="2054153"/>
          </a:xfrm>
          <a:custGeom>
            <a:avLst/>
            <a:gdLst/>
            <a:ahLst/>
            <a:cxnLst/>
            <a:rect l="l" t="t" r="r" b="b"/>
            <a:pathLst>
              <a:path w="7432041" h="2054153">
                <a:moveTo>
                  <a:pt x="0" y="0"/>
                </a:moveTo>
                <a:lnTo>
                  <a:pt x="7432041" y="0"/>
                </a:lnTo>
                <a:lnTo>
                  <a:pt x="7432041" y="2054153"/>
                </a:lnTo>
                <a:lnTo>
                  <a:pt x="0" y="20541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9883637" y="4232834"/>
            <a:ext cx="7432041" cy="2054153"/>
          </a:xfrm>
          <a:custGeom>
            <a:avLst/>
            <a:gdLst/>
            <a:ahLst/>
            <a:cxnLst/>
            <a:rect l="l" t="t" r="r" b="b"/>
            <a:pathLst>
              <a:path w="7432041" h="2054153">
                <a:moveTo>
                  <a:pt x="0" y="0"/>
                </a:moveTo>
                <a:lnTo>
                  <a:pt x="7432041" y="0"/>
                </a:lnTo>
                <a:lnTo>
                  <a:pt x="7432041" y="2054153"/>
                </a:lnTo>
                <a:lnTo>
                  <a:pt x="0" y="2054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9883637" y="6390546"/>
            <a:ext cx="7432041" cy="1811649"/>
          </a:xfrm>
          <a:custGeom>
            <a:avLst/>
            <a:gdLst/>
            <a:ahLst/>
            <a:cxnLst/>
            <a:rect l="l" t="t" r="r" b="b"/>
            <a:pathLst>
              <a:path w="7432041" h="1811649">
                <a:moveTo>
                  <a:pt x="0" y="0"/>
                </a:moveTo>
                <a:lnTo>
                  <a:pt x="7432041" y="0"/>
                </a:lnTo>
                <a:lnTo>
                  <a:pt x="7432041" y="1811649"/>
                </a:lnTo>
                <a:lnTo>
                  <a:pt x="0" y="18116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028700" y="491019"/>
            <a:ext cx="13889303" cy="74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2"/>
              </a:lnSpc>
            </a:pPr>
            <a:r>
              <a:rPr lang="en-US" sz="49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Elasticidade-Preço da Demanda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4310" y="4278026"/>
            <a:ext cx="6835419" cy="114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1644" spc="77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primeira, reduz a demanda em 8,76% - </a:t>
            </a:r>
            <a:r>
              <a:rPr lang="en-US" sz="1644" b="1" spc="77">
                <a:solidFill>
                  <a:srgbClr val="FF3131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 CLASSE DE RENDA DE ATÉ 1.908 REAIS</a:t>
            </a:r>
          </a:p>
          <a:p>
            <a:pPr marL="0" lvl="0" indent="0" algn="just">
              <a:lnSpc>
                <a:spcPts val="2269"/>
              </a:lnSpc>
              <a:spcBef>
                <a:spcPct val="0"/>
              </a:spcBef>
            </a:pPr>
            <a:r>
              <a:rPr lang="en-US" sz="1644" spc="77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segunda, reduz a demanda em 7,71%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75293" y="8642448"/>
            <a:ext cx="7697442" cy="12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7"/>
              </a:lnSpc>
            </a:pPr>
            <a:r>
              <a:rPr lang="en-US" sz="1744" spc="8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primeira, reduz a demanda em 6,00% - </a:t>
            </a:r>
            <a:r>
              <a:rPr lang="en-US" sz="1744" b="1" spc="81">
                <a:solidFill>
                  <a:srgbClr val="DD3737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 CLASSE DE RENDA ACIMA DE 14.310 REAIS</a:t>
            </a:r>
          </a:p>
          <a:p>
            <a:pPr marL="0" lvl="0" indent="0" algn="just">
              <a:lnSpc>
                <a:spcPts val="2407"/>
              </a:lnSpc>
              <a:spcBef>
                <a:spcPct val="0"/>
              </a:spcBef>
            </a:pPr>
            <a:r>
              <a:rPr lang="en-US" sz="1744" spc="81">
                <a:solidFill>
                  <a:srgbClr val="231F20"/>
                </a:solidFill>
                <a:latin typeface="Codec Pro"/>
                <a:ea typeface="Codec Pro"/>
                <a:cs typeface="Codec Pro"/>
                <a:sym typeface="Codec Pro"/>
              </a:rPr>
              <a:t>Aumento de 10% no preço da carne de segunda, reduz a demanda em 8,32%</a:t>
            </a: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9626579" y="8800063"/>
            <a:ext cx="60176" cy="111816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9626579" y="9407905"/>
            <a:ext cx="60176" cy="111816"/>
            <a:chOff x="0" y="0"/>
            <a:chExt cx="406080" cy="754560"/>
          </a:xfrm>
        </p:grpSpPr>
        <p:sp>
          <p:nvSpPr>
            <p:cNvPr id="21" name="Freeform 21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A4D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082130" y="773987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6"/>
                </a:lnTo>
                <a:lnTo>
                  <a:pt x="0" y="5094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9883637" y="8335545"/>
            <a:ext cx="4913386" cy="19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4"/>
              </a:lnSpc>
              <a:spcBef>
                <a:spcPct val="0"/>
              </a:spcBef>
            </a:pPr>
            <a:r>
              <a:rPr lang="en-US" sz="995" b="1" spc="46">
                <a:solidFill>
                  <a:srgbClr val="231F2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Fonte: IBGE/Cepea/IEA / Thiago Bernardino Cepea/USP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98995" y="1028700"/>
            <a:ext cx="12070080" cy="8229600"/>
          </a:xfrm>
          <a:custGeom>
            <a:avLst/>
            <a:gdLst/>
            <a:ahLst/>
            <a:cxnLst/>
            <a:rect l="l" t="t" r="r" b="b"/>
            <a:pathLst>
              <a:path w="12070080" h="8229600">
                <a:moveTo>
                  <a:pt x="0" y="0"/>
                </a:moveTo>
                <a:lnTo>
                  <a:pt x="12070080" y="0"/>
                </a:lnTo>
                <a:lnTo>
                  <a:pt x="12070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95033" y="3899934"/>
            <a:ext cx="1747855" cy="59597"/>
            <a:chOff x="0" y="0"/>
            <a:chExt cx="378594" cy="12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8594" cy="12909"/>
            </a:xfrm>
            <a:custGeom>
              <a:avLst/>
              <a:gdLst/>
              <a:ahLst/>
              <a:cxnLst/>
              <a:rect l="l" t="t" r="r" b="b"/>
              <a:pathLst>
                <a:path w="378594" h="12909">
                  <a:moveTo>
                    <a:pt x="0" y="0"/>
                  </a:moveTo>
                  <a:lnTo>
                    <a:pt x="378594" y="0"/>
                  </a:lnTo>
                  <a:lnTo>
                    <a:pt x="378594" y="12909"/>
                  </a:lnTo>
                  <a:lnTo>
                    <a:pt x="0" y="12909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8594" cy="51009"/>
            </a:xfrm>
            <a:prstGeom prst="rect">
              <a:avLst/>
            </a:prstGeom>
          </p:spPr>
          <p:txBody>
            <a:bodyPr lIns="61769" tIns="61769" rIns="61769" bIns="6176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4256" y="1028700"/>
            <a:ext cx="4852381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2"/>
              </a:lnSpc>
            </a:pPr>
            <a:r>
              <a:rPr lang="en-US" sz="5685" b="1">
                <a:solidFill>
                  <a:srgbClr val="2D262A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Elasticidade Cruzada da Demanda</a:t>
            </a:r>
          </a:p>
        </p:txBody>
      </p:sp>
      <p:sp>
        <p:nvSpPr>
          <p:cNvPr id="7" name="Freeform 7"/>
          <p:cNvSpPr/>
          <p:nvPr/>
        </p:nvSpPr>
        <p:spPr>
          <a:xfrm>
            <a:off x="595033" y="8748875"/>
            <a:ext cx="2233548" cy="509425"/>
          </a:xfrm>
          <a:custGeom>
            <a:avLst/>
            <a:gdLst/>
            <a:ahLst/>
            <a:cxnLst/>
            <a:rect l="l" t="t" r="r" b="b"/>
            <a:pathLst>
              <a:path w="2233548" h="509425">
                <a:moveTo>
                  <a:pt x="0" y="0"/>
                </a:moveTo>
                <a:lnTo>
                  <a:pt x="2233548" y="0"/>
                </a:lnTo>
                <a:lnTo>
                  <a:pt x="2233548" y="509425"/>
                </a:lnTo>
                <a:lnTo>
                  <a:pt x="0" y="509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63584" cy="10287000"/>
            <a:chOff x="0" y="0"/>
            <a:chExt cx="6942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421" cy="2709333"/>
            </a:xfrm>
            <a:custGeom>
              <a:avLst/>
              <a:gdLst/>
              <a:ahLst/>
              <a:cxnLst/>
              <a:rect l="l" t="t" r="r" b="b"/>
              <a:pathLst>
                <a:path w="69421" h="2709333">
                  <a:moveTo>
                    <a:pt x="0" y="0"/>
                  </a:moveTo>
                  <a:lnTo>
                    <a:pt x="69421" y="0"/>
                  </a:lnTo>
                  <a:lnTo>
                    <a:pt x="694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42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49056" y="4021773"/>
            <a:ext cx="11568215" cy="231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9"/>
              </a:lnSpc>
            </a:pPr>
            <a:r>
              <a:rPr lang="en-US" sz="8218" b="1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AGRADECEMOS A SUA ATENÇÃO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373</Words>
  <Application>Microsoft Macintosh PowerPoint</Application>
  <PresentationFormat>Personalizar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Open Sauce</vt:lpstr>
      <vt:lpstr>Arial</vt:lpstr>
      <vt:lpstr>Codec Pro Bold</vt:lpstr>
      <vt:lpstr>Open Sauce Bold</vt:lpstr>
      <vt:lpstr>Calibri</vt:lpstr>
      <vt:lpstr>Montserrat Classic</vt:lpstr>
      <vt:lpstr>Montserrat Heavy</vt:lpstr>
      <vt:lpstr>Montserrat Ultra-Bold</vt:lpstr>
      <vt:lpstr>Codec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ABIEC | Senado Federal | 10/09/2024</dc:title>
  <cp:lastModifiedBy>Luiz Claudio Carvalho | CMRC Law</cp:lastModifiedBy>
  <cp:revision>6</cp:revision>
  <dcterms:created xsi:type="dcterms:W3CDTF">2006-08-16T00:00:00Z</dcterms:created>
  <dcterms:modified xsi:type="dcterms:W3CDTF">2024-09-11T15:06:18Z</dcterms:modified>
  <dc:identifier>DAGQSVTQ-zg</dc:identifier>
</cp:coreProperties>
</file>