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</p:sldIdLst>
  <p:sldSz cx="18288000" cy="10287000"/>
  <p:notesSz cx="6858000" cy="9144000"/>
  <p:embeddedFontLst>
    <p:embeddedFont>
      <p:font typeface="Codec Pro" pitchFamily="2" charset="0"/>
      <p:regular r:id="rId8"/>
    </p:embeddedFont>
    <p:embeddedFont>
      <p:font typeface="Codec Pro Bold" pitchFamily="2" charset="0"/>
      <p:regular r:id="rId9"/>
      <p:bold r:id="rId10"/>
    </p:embeddedFont>
    <p:embeddedFont>
      <p:font typeface="Montserrat Classic" pitchFamily="2" charset="77"/>
      <p:regular r:id="rId11"/>
    </p:embeddedFont>
    <p:embeddedFont>
      <p:font typeface="Montserrat Heavy" pitchFamily="2" charset="77"/>
      <p:regular r:id="rId12"/>
      <p:bold r:id="rId13"/>
    </p:embeddedFont>
    <p:embeddedFont>
      <p:font typeface="Montserrat Ultra-Bold" pitchFamily="2" charset="77"/>
      <p:regular r:id="rId14"/>
      <p:bold r:id="rId15"/>
    </p:embeddedFont>
    <p:embeddedFont>
      <p:font typeface="Open Sauce" pitchFamily="2" charset="77"/>
      <p:regular r:id="rId16"/>
    </p:embeddedFont>
    <p:embeddedFont>
      <p:font typeface="Open Sauce Bold" pitchFamily="2" charset="77"/>
      <p:regular r:id="rId17"/>
      <p:bold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 autoAdjust="0"/>
    <p:restoredTop sz="94592" autoAdjust="0"/>
  </p:normalViewPr>
  <p:slideViewPr>
    <p:cSldViewPr>
      <p:cViewPr varScale="1">
        <p:scale>
          <a:sx n="69" d="100"/>
          <a:sy n="69" d="100"/>
        </p:scale>
        <p:origin x="920" y="2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18071" y="0"/>
            <a:ext cx="210629" cy="10287000"/>
            <a:chOff x="0" y="0"/>
            <a:chExt cx="55474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5474" cy="2709333"/>
            </a:xfrm>
            <a:custGeom>
              <a:avLst/>
              <a:gdLst/>
              <a:ahLst/>
              <a:cxnLst/>
              <a:rect l="l" t="t" r="r" b="b"/>
              <a:pathLst>
                <a:path w="55474" h="2709333">
                  <a:moveTo>
                    <a:pt x="0" y="0"/>
                  </a:moveTo>
                  <a:lnTo>
                    <a:pt x="55474" y="0"/>
                  </a:lnTo>
                  <a:lnTo>
                    <a:pt x="5547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9B314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5474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3692813" y="1028700"/>
            <a:ext cx="3566487" cy="813440"/>
          </a:xfrm>
          <a:custGeom>
            <a:avLst/>
            <a:gdLst/>
            <a:ahLst/>
            <a:cxnLst/>
            <a:rect l="l" t="t" r="r" b="b"/>
            <a:pathLst>
              <a:path w="3566487" h="813440">
                <a:moveTo>
                  <a:pt x="0" y="0"/>
                </a:moveTo>
                <a:lnTo>
                  <a:pt x="3566487" y="0"/>
                </a:lnTo>
                <a:lnTo>
                  <a:pt x="3566487" y="813440"/>
                </a:lnTo>
                <a:lnTo>
                  <a:pt x="0" y="8134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TextBox 6"/>
          <p:cNvSpPr txBox="1"/>
          <p:nvPr/>
        </p:nvSpPr>
        <p:spPr>
          <a:xfrm>
            <a:off x="2944290" y="4444596"/>
            <a:ext cx="13030231" cy="6467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64"/>
              </a:lnSpc>
            </a:pPr>
            <a:r>
              <a:rPr lang="en-US" sz="4603" b="1">
                <a:solidFill>
                  <a:srgbClr val="1211CA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CESTA BÁSICA NACIONAL DE ALIMENTOS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806058" y="5510404"/>
            <a:ext cx="13306693" cy="6467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64"/>
              </a:lnSpc>
            </a:pPr>
            <a:r>
              <a:rPr lang="en-US" sz="4604" b="1">
                <a:solidFill>
                  <a:srgbClr val="158D37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CASHBACK (“DINHEIRO DE VOLTA”)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624946" y="8068946"/>
            <a:ext cx="13349575" cy="11893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20"/>
              </a:lnSpc>
            </a:pPr>
            <a:r>
              <a:rPr lang="en-US" sz="2300" spc="289">
                <a:solidFill>
                  <a:srgbClr val="10101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AUDIÊNCIA PÚBLICA </a:t>
            </a:r>
          </a:p>
          <a:p>
            <a:pPr algn="ctr">
              <a:lnSpc>
                <a:spcPts val="3220"/>
              </a:lnSpc>
            </a:pPr>
            <a:r>
              <a:rPr lang="en-US" sz="2300" spc="289">
                <a:solidFill>
                  <a:srgbClr val="10101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Senado Federal</a:t>
            </a:r>
          </a:p>
          <a:p>
            <a:pPr algn="ctr">
              <a:lnSpc>
                <a:spcPts val="3220"/>
              </a:lnSpc>
            </a:pPr>
            <a:r>
              <a:rPr lang="en-US" sz="2300" spc="289">
                <a:solidFill>
                  <a:srgbClr val="10101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Brasília, 10 de Setembro de 2024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847078" y="3157716"/>
            <a:ext cx="15224655" cy="867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87"/>
              </a:lnSpc>
            </a:pPr>
            <a:r>
              <a:rPr lang="en-US" sz="6079" b="1">
                <a:solidFill>
                  <a:srgbClr val="FF3131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REFORMA TRIBUTÁRIA - PLP 68/24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57497" y="3127079"/>
            <a:ext cx="10707137" cy="11098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94"/>
              </a:lnSpc>
            </a:pPr>
            <a:r>
              <a:rPr lang="en-US" sz="2097" spc="98" dirty="0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ART. 8º - CBNA </a:t>
            </a:r>
            <a:r>
              <a:rPr lang="en-US" sz="2097" spc="98" dirty="0" err="1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considerará</a:t>
            </a:r>
            <a:r>
              <a:rPr lang="en-US" sz="2097" spc="98" dirty="0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 a </a:t>
            </a:r>
            <a:r>
              <a:rPr lang="en-US" sz="2097" b="1" spc="98" dirty="0" err="1">
                <a:solidFill>
                  <a:srgbClr val="FF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diversidade</a:t>
            </a:r>
            <a:r>
              <a:rPr lang="en-US" sz="2097" b="1" spc="98" dirty="0">
                <a:solidFill>
                  <a:srgbClr val="FF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 regional e cultural</a:t>
            </a:r>
            <a:r>
              <a:rPr lang="en-US" sz="2097" spc="98" dirty="0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 da </a:t>
            </a:r>
            <a:r>
              <a:rPr lang="en-US" sz="2097" spc="98" dirty="0" err="1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alimentação</a:t>
            </a:r>
            <a:r>
              <a:rPr lang="en-US" sz="2097" spc="98" dirty="0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 do País e </a:t>
            </a:r>
            <a:r>
              <a:rPr lang="en-US" sz="2097" spc="98" dirty="0" err="1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garantirá</a:t>
            </a:r>
            <a:r>
              <a:rPr lang="en-US" sz="2097" spc="98" dirty="0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 a </a:t>
            </a:r>
            <a:r>
              <a:rPr lang="en-US" sz="2097" b="1" spc="98" dirty="0" err="1">
                <a:solidFill>
                  <a:srgbClr val="FF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alimentação</a:t>
            </a:r>
            <a:r>
              <a:rPr lang="en-US" sz="2097" b="1" spc="98" dirty="0">
                <a:solidFill>
                  <a:srgbClr val="FF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 </a:t>
            </a:r>
            <a:r>
              <a:rPr lang="en-US" sz="2097" b="1" spc="98" dirty="0" err="1">
                <a:solidFill>
                  <a:srgbClr val="FF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saudáve</a:t>
            </a:r>
            <a:r>
              <a:rPr lang="en-US" sz="2097" spc="98" dirty="0" err="1">
                <a:solidFill>
                  <a:srgbClr val="FF0000"/>
                </a:solidFill>
                <a:latin typeface="Codec Pro"/>
                <a:ea typeface="Codec Pro"/>
                <a:cs typeface="Codec Pro"/>
                <a:sym typeface="Codec Pro"/>
              </a:rPr>
              <a:t>l</a:t>
            </a:r>
            <a:r>
              <a:rPr lang="en-US" sz="2097" spc="98" dirty="0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 e </a:t>
            </a:r>
            <a:r>
              <a:rPr lang="en-US" sz="2097" b="1" spc="98" dirty="0" err="1">
                <a:solidFill>
                  <a:srgbClr val="FF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nutricionalmente</a:t>
            </a:r>
            <a:r>
              <a:rPr lang="en-US" sz="2097" b="1" spc="98" dirty="0">
                <a:solidFill>
                  <a:srgbClr val="FF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 </a:t>
            </a:r>
            <a:r>
              <a:rPr lang="en-US" sz="2097" b="1" spc="98" dirty="0" err="1">
                <a:solidFill>
                  <a:srgbClr val="FF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adequada</a:t>
            </a:r>
            <a:r>
              <a:rPr lang="en-US" sz="2097" spc="98" dirty="0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.</a:t>
            </a:r>
          </a:p>
          <a:p>
            <a:pPr marL="0" lvl="0" indent="0" algn="just">
              <a:lnSpc>
                <a:spcPts val="2894"/>
              </a:lnSpc>
              <a:spcBef>
                <a:spcPct val="0"/>
              </a:spcBef>
            </a:pPr>
            <a:r>
              <a:rPr lang="en-US" sz="2097" spc="98" dirty="0" err="1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Parágrafo</a:t>
            </a:r>
            <a:r>
              <a:rPr lang="en-US" sz="2097" spc="98" dirty="0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 </a:t>
            </a:r>
            <a:r>
              <a:rPr lang="en-US" sz="2097" spc="98" dirty="0" err="1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Único</a:t>
            </a:r>
            <a:r>
              <a:rPr lang="en-US" sz="2097" spc="98" dirty="0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 – CBNA com </a:t>
            </a:r>
            <a:r>
              <a:rPr lang="en-US" sz="2097" b="1" spc="98" dirty="0" err="1">
                <a:solidFill>
                  <a:srgbClr val="FF0000"/>
                </a:solidFill>
                <a:latin typeface="Codec Pro"/>
                <a:ea typeface="Codec Pro"/>
                <a:cs typeface="Codec Pro"/>
                <a:sym typeface="Codec Pro"/>
              </a:rPr>
              <a:t>alíquotas</a:t>
            </a:r>
            <a:r>
              <a:rPr lang="en-US" sz="2097" b="1" spc="98" dirty="0">
                <a:solidFill>
                  <a:srgbClr val="FF0000"/>
                </a:solidFill>
                <a:latin typeface="Codec Pro"/>
                <a:ea typeface="Codec Pro"/>
                <a:cs typeface="Codec Pro"/>
                <a:sym typeface="Codec Pro"/>
              </a:rPr>
              <a:t> </a:t>
            </a:r>
            <a:r>
              <a:rPr lang="en-US" sz="2097" b="1" spc="98" dirty="0" err="1">
                <a:solidFill>
                  <a:srgbClr val="FF0000"/>
                </a:solidFill>
                <a:latin typeface="Codec Pro"/>
                <a:ea typeface="Codec Pro"/>
                <a:cs typeface="Codec Pro"/>
                <a:sym typeface="Codec Pro"/>
              </a:rPr>
              <a:t>reduzidas</a:t>
            </a:r>
            <a:r>
              <a:rPr lang="en-US" sz="2097" b="1" spc="98" dirty="0">
                <a:solidFill>
                  <a:srgbClr val="FF0000"/>
                </a:solidFill>
                <a:latin typeface="Codec Pro"/>
                <a:ea typeface="Codec Pro"/>
                <a:cs typeface="Codec Pro"/>
                <a:sym typeface="Codec Pro"/>
              </a:rPr>
              <a:t> a zero</a:t>
            </a:r>
            <a:r>
              <a:rPr lang="en-US" sz="2097" spc="98" dirty="0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. 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626659" y="951941"/>
            <a:ext cx="13298920" cy="657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62"/>
              </a:lnSpc>
            </a:pPr>
            <a:r>
              <a:rPr lang="en-US" sz="4385" b="1">
                <a:solidFill>
                  <a:srgbClr val="2D262A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Cesta Básica Nacional de Alimentos - CBNA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626659" y="1957749"/>
            <a:ext cx="2545531" cy="82769"/>
            <a:chOff x="0" y="0"/>
            <a:chExt cx="551374" cy="1792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51374" cy="17928"/>
            </a:xfrm>
            <a:custGeom>
              <a:avLst/>
              <a:gdLst/>
              <a:ahLst/>
              <a:cxnLst/>
              <a:rect l="l" t="t" r="r" b="b"/>
              <a:pathLst>
                <a:path w="551374" h="17928">
                  <a:moveTo>
                    <a:pt x="0" y="0"/>
                  </a:moveTo>
                  <a:lnTo>
                    <a:pt x="551374" y="0"/>
                  </a:lnTo>
                  <a:lnTo>
                    <a:pt x="551374" y="17928"/>
                  </a:lnTo>
                  <a:lnTo>
                    <a:pt x="0" y="17928"/>
                  </a:lnTo>
                  <a:close/>
                </a:path>
              </a:pathLst>
            </a:custGeom>
            <a:solidFill>
              <a:srgbClr val="F9B314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551374" cy="56028"/>
            </a:xfrm>
            <a:prstGeom prst="rect">
              <a:avLst/>
            </a:prstGeom>
          </p:spPr>
          <p:txBody>
            <a:bodyPr lIns="61769" tIns="61769" rIns="61769" bIns="61769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957497" y="2476500"/>
            <a:ext cx="7236842" cy="3922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84"/>
              </a:lnSpc>
            </a:pPr>
            <a:r>
              <a:rPr lang="en-US" sz="2274">
                <a:solidFill>
                  <a:srgbClr val="10101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EMENDA CONSTITUCIONAL 132/23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81859" y="5225964"/>
            <a:ext cx="10782775" cy="18284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894"/>
              </a:lnSpc>
              <a:spcBef>
                <a:spcPct val="0"/>
              </a:spcBef>
            </a:pPr>
            <a:r>
              <a:rPr lang="en-US" sz="2097" u="none" strike="noStrike" spc="98" dirty="0" err="1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Inclusão</a:t>
            </a:r>
            <a:r>
              <a:rPr lang="en-US" sz="2097" u="none" strike="noStrike" spc="98" dirty="0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 das </a:t>
            </a:r>
            <a:r>
              <a:rPr lang="en-US" sz="2097" u="none" strike="noStrike" spc="98" dirty="0" err="1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carnes</a:t>
            </a:r>
            <a:r>
              <a:rPr lang="en-US" sz="2097" u="none" strike="noStrike" spc="98" dirty="0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 </a:t>
            </a:r>
            <a:r>
              <a:rPr lang="en-US" sz="2097" u="none" strike="noStrike" spc="98" dirty="0" err="1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na</a:t>
            </a:r>
            <a:r>
              <a:rPr lang="en-US" sz="2097" u="none" strike="noStrike" spc="98" dirty="0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 CBNA: </a:t>
            </a:r>
            <a:r>
              <a:rPr lang="en-US" sz="2097" u="none" strike="noStrike" spc="98" dirty="0" err="1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alíquota</a:t>
            </a:r>
            <a:r>
              <a:rPr lang="en-US" sz="2097" u="none" strike="noStrike" spc="98" dirty="0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 = 0</a:t>
            </a:r>
          </a:p>
          <a:p>
            <a:pPr marL="0" lvl="0" indent="0" algn="just">
              <a:lnSpc>
                <a:spcPts val="2894"/>
              </a:lnSpc>
              <a:spcBef>
                <a:spcPct val="0"/>
              </a:spcBef>
            </a:pPr>
            <a:r>
              <a:rPr lang="en-US" sz="2097" u="none" strike="noStrike" spc="98" dirty="0" err="1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Impacto</a:t>
            </a:r>
            <a:r>
              <a:rPr lang="en-US" sz="2097" u="none" strike="noStrike" spc="98" dirty="0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 </a:t>
            </a:r>
            <a:r>
              <a:rPr lang="en-US" sz="2097" u="none" strike="noStrike" spc="98" dirty="0" err="1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econômico</a:t>
            </a:r>
            <a:r>
              <a:rPr lang="en-US" sz="2097" u="none" strike="noStrike" spc="98" dirty="0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:</a:t>
            </a:r>
          </a:p>
          <a:p>
            <a:pPr marL="452895" lvl="1" indent="-226447" algn="just">
              <a:lnSpc>
                <a:spcPts val="2894"/>
              </a:lnSpc>
              <a:buFont typeface="Arial"/>
              <a:buChar char="•"/>
            </a:pPr>
            <a:r>
              <a:rPr lang="en-US" sz="2097" u="none" strike="noStrike" spc="98" dirty="0" err="1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Aumento</a:t>
            </a:r>
            <a:r>
              <a:rPr lang="en-US" sz="2097" u="none" strike="noStrike" spc="98" dirty="0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 da </a:t>
            </a:r>
            <a:r>
              <a:rPr lang="en-US" sz="2097" u="none" strike="noStrike" spc="98" dirty="0" err="1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alíquota</a:t>
            </a:r>
            <a:r>
              <a:rPr lang="en-US" sz="2097" u="none" strike="noStrike" spc="98" dirty="0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 </a:t>
            </a:r>
            <a:r>
              <a:rPr lang="en-US" sz="2097" u="none" strike="noStrike" spc="98" dirty="0" err="1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padrão</a:t>
            </a:r>
            <a:r>
              <a:rPr lang="en-US" sz="2097" u="none" strike="noStrike" spc="98" dirty="0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:</a:t>
            </a:r>
          </a:p>
          <a:p>
            <a:pPr marL="910095" lvl="2" indent="-226447" algn="just">
              <a:lnSpc>
                <a:spcPts val="2894"/>
              </a:lnSpc>
              <a:buFont typeface="Arial"/>
              <a:buChar char="•"/>
            </a:pPr>
            <a:r>
              <a:rPr lang="en-US" sz="2097" u="none" strike="noStrike" spc="98" dirty="0" err="1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Cálculos</a:t>
            </a:r>
            <a:r>
              <a:rPr lang="en-US" sz="2097" u="none" strike="noStrike" spc="98" dirty="0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 do </a:t>
            </a:r>
            <a:r>
              <a:rPr lang="en-US" sz="2097" b="1" u="none" strike="noStrike" spc="98" dirty="0">
                <a:solidFill>
                  <a:srgbClr val="FF0000"/>
                </a:solidFill>
                <a:latin typeface="Codec Pro"/>
                <a:ea typeface="Codec Pro"/>
                <a:cs typeface="Codec Pro"/>
                <a:sym typeface="Codec Pro"/>
              </a:rPr>
              <a:t>Governo</a:t>
            </a:r>
            <a:r>
              <a:rPr lang="en-US" sz="2097" u="none" strike="noStrike" spc="98" dirty="0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: </a:t>
            </a:r>
            <a:r>
              <a:rPr lang="en-US" sz="2097" u="none" strike="noStrike" spc="98" dirty="0" err="1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aumento</a:t>
            </a:r>
            <a:r>
              <a:rPr lang="en-US" sz="2097" u="none" strike="noStrike" spc="98" dirty="0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 de 0,58%</a:t>
            </a:r>
          </a:p>
          <a:p>
            <a:pPr marL="910095" lvl="2" indent="-226447" algn="just">
              <a:lnSpc>
                <a:spcPts val="2894"/>
              </a:lnSpc>
              <a:buFont typeface="Arial"/>
              <a:buChar char="•"/>
            </a:pPr>
            <a:r>
              <a:rPr lang="en-US" sz="2097" u="none" strike="noStrike" spc="98" dirty="0" err="1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Cálculos</a:t>
            </a:r>
            <a:r>
              <a:rPr lang="en-US" sz="2097" u="none" strike="noStrike" spc="98" dirty="0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 de </a:t>
            </a:r>
            <a:r>
              <a:rPr lang="en-US" sz="2097" b="1" u="none" strike="noStrike" spc="98" dirty="0" err="1">
                <a:solidFill>
                  <a:srgbClr val="FF0000"/>
                </a:solidFill>
                <a:latin typeface="Codec Pro"/>
                <a:ea typeface="Codec Pro"/>
                <a:cs typeface="Codec Pro"/>
                <a:sym typeface="Codec Pro"/>
              </a:rPr>
              <a:t>Consultorias</a:t>
            </a:r>
            <a:r>
              <a:rPr lang="en-US" sz="2097" b="1" u="none" strike="noStrike" spc="98" dirty="0">
                <a:solidFill>
                  <a:srgbClr val="FF0000"/>
                </a:solidFill>
                <a:latin typeface="Codec Pro"/>
                <a:ea typeface="Codec Pro"/>
                <a:cs typeface="Codec Pro"/>
                <a:sym typeface="Codec Pro"/>
              </a:rPr>
              <a:t> </a:t>
            </a:r>
            <a:r>
              <a:rPr lang="en-US" sz="2097" b="1" u="none" strike="noStrike" spc="98" dirty="0" err="1">
                <a:solidFill>
                  <a:srgbClr val="FF0000"/>
                </a:solidFill>
                <a:latin typeface="Codec Pro"/>
                <a:ea typeface="Codec Pro"/>
                <a:cs typeface="Codec Pro"/>
                <a:sym typeface="Codec Pro"/>
              </a:rPr>
              <a:t>Privadas</a:t>
            </a:r>
            <a:r>
              <a:rPr lang="en-US" sz="2097" u="none" strike="noStrike" spc="98" dirty="0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: </a:t>
            </a:r>
            <a:r>
              <a:rPr lang="en-US" sz="2097" u="none" strike="noStrike" spc="98" dirty="0" err="1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aumento</a:t>
            </a:r>
            <a:r>
              <a:rPr lang="en-US" sz="2097" u="none" strike="noStrike" spc="98" dirty="0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 de 0,28%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81859" y="4541713"/>
            <a:ext cx="9362706" cy="3922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184"/>
              </a:lnSpc>
              <a:spcBef>
                <a:spcPct val="0"/>
              </a:spcBef>
            </a:pPr>
            <a:r>
              <a:rPr lang="en-US" sz="2274" u="none" strike="noStrike">
                <a:solidFill>
                  <a:srgbClr val="10101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PLP 68/24 – TEXTO APROVADO NA CÂMARA DOS DEPUTADOS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81859" y="7897649"/>
            <a:ext cx="10707137" cy="18284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894"/>
              </a:lnSpc>
              <a:spcBef>
                <a:spcPct val="0"/>
              </a:spcBef>
            </a:pPr>
            <a:r>
              <a:rPr lang="en-US" sz="2097" b="1" u="none" strike="noStrike" spc="98" dirty="0" err="1">
                <a:solidFill>
                  <a:srgbClr val="FF0000"/>
                </a:solidFill>
                <a:latin typeface="Codec Pro"/>
                <a:ea typeface="Codec Pro"/>
                <a:cs typeface="Codec Pro"/>
                <a:sym typeface="Codec Pro"/>
              </a:rPr>
              <a:t>Retirada</a:t>
            </a:r>
            <a:r>
              <a:rPr lang="en-US" sz="2097" b="1" u="none" strike="noStrike" spc="98" dirty="0">
                <a:solidFill>
                  <a:srgbClr val="FF0000"/>
                </a:solidFill>
                <a:latin typeface="Codec Pro"/>
                <a:ea typeface="Codec Pro"/>
                <a:cs typeface="Codec Pro"/>
                <a:sym typeface="Codec Pro"/>
              </a:rPr>
              <a:t> das </a:t>
            </a:r>
            <a:r>
              <a:rPr lang="en-US" sz="2097" b="1" u="none" strike="noStrike" spc="98" dirty="0" err="1">
                <a:solidFill>
                  <a:srgbClr val="FF0000"/>
                </a:solidFill>
                <a:latin typeface="Codec Pro"/>
                <a:ea typeface="Codec Pro"/>
                <a:cs typeface="Codec Pro"/>
                <a:sym typeface="Codec Pro"/>
              </a:rPr>
              <a:t>carnes</a:t>
            </a:r>
            <a:r>
              <a:rPr lang="en-US" sz="2097" b="1" u="none" strike="noStrike" spc="98" dirty="0">
                <a:solidFill>
                  <a:srgbClr val="FF0000"/>
                </a:solidFill>
                <a:latin typeface="Codec Pro"/>
                <a:ea typeface="Codec Pro"/>
                <a:cs typeface="Codec Pro"/>
                <a:sym typeface="Codec Pro"/>
              </a:rPr>
              <a:t> </a:t>
            </a:r>
            <a:r>
              <a:rPr lang="en-US" sz="2097" u="none" strike="noStrike" spc="98" dirty="0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da CBNA</a:t>
            </a:r>
          </a:p>
          <a:p>
            <a:pPr marL="0" lvl="0" indent="0" algn="just">
              <a:lnSpc>
                <a:spcPts val="2894"/>
              </a:lnSpc>
              <a:spcBef>
                <a:spcPct val="0"/>
              </a:spcBef>
            </a:pPr>
            <a:r>
              <a:rPr lang="en-US" sz="2097" b="1" u="none" strike="noStrike" spc="98" dirty="0" err="1">
                <a:solidFill>
                  <a:srgbClr val="FF0000"/>
                </a:solidFill>
                <a:latin typeface="Codec Pro"/>
                <a:ea typeface="Codec Pro"/>
                <a:cs typeface="Codec Pro"/>
                <a:sym typeface="Codec Pro"/>
              </a:rPr>
              <a:t>Inclusão</a:t>
            </a:r>
            <a:r>
              <a:rPr lang="en-US" sz="2097" b="1" u="none" strike="noStrike" spc="98" dirty="0">
                <a:solidFill>
                  <a:srgbClr val="FF0000"/>
                </a:solidFill>
                <a:latin typeface="Codec Pro"/>
                <a:ea typeface="Codec Pro"/>
                <a:cs typeface="Codec Pro"/>
                <a:sym typeface="Codec Pro"/>
              </a:rPr>
              <a:t> das </a:t>
            </a:r>
            <a:r>
              <a:rPr lang="en-US" sz="2097" b="1" u="none" strike="noStrike" spc="98" dirty="0" err="1">
                <a:solidFill>
                  <a:srgbClr val="FF0000"/>
                </a:solidFill>
                <a:latin typeface="Codec Pro"/>
                <a:ea typeface="Codec Pro"/>
                <a:cs typeface="Codec Pro"/>
                <a:sym typeface="Codec Pro"/>
              </a:rPr>
              <a:t>carnes</a:t>
            </a:r>
            <a:r>
              <a:rPr lang="en-US" sz="2097" b="1" u="none" strike="noStrike" spc="98" dirty="0">
                <a:solidFill>
                  <a:srgbClr val="FF0000"/>
                </a:solidFill>
                <a:latin typeface="Codec Pro"/>
                <a:ea typeface="Codec Pro"/>
                <a:cs typeface="Codec Pro"/>
                <a:sym typeface="Codec Pro"/>
              </a:rPr>
              <a:t> </a:t>
            </a:r>
            <a:r>
              <a:rPr lang="en-US" sz="2097" b="1" u="none" strike="noStrike" spc="98" dirty="0" err="1">
                <a:solidFill>
                  <a:srgbClr val="FF0000"/>
                </a:solidFill>
                <a:latin typeface="Codec Pro"/>
                <a:ea typeface="Codec Pro"/>
                <a:cs typeface="Codec Pro"/>
                <a:sym typeface="Codec Pro"/>
              </a:rPr>
              <a:t>na</a:t>
            </a:r>
            <a:r>
              <a:rPr lang="en-US" sz="2097" b="1" u="none" strike="noStrike" spc="98" dirty="0">
                <a:solidFill>
                  <a:srgbClr val="FF0000"/>
                </a:solidFill>
                <a:latin typeface="Codec Pro"/>
                <a:ea typeface="Codec Pro"/>
                <a:cs typeface="Codec Pro"/>
                <a:sym typeface="Codec Pro"/>
              </a:rPr>
              <a:t> </a:t>
            </a:r>
            <a:r>
              <a:rPr lang="en-US" sz="2097" b="1" u="none" strike="noStrike" spc="98" dirty="0" err="1">
                <a:solidFill>
                  <a:srgbClr val="FF0000"/>
                </a:solidFill>
                <a:latin typeface="Codec Pro"/>
                <a:ea typeface="Codec Pro"/>
                <a:cs typeface="Codec Pro"/>
                <a:sym typeface="Codec Pro"/>
              </a:rPr>
              <a:t>redução</a:t>
            </a:r>
            <a:r>
              <a:rPr lang="en-US" sz="2097" b="1" u="none" strike="noStrike" spc="98" dirty="0">
                <a:solidFill>
                  <a:srgbClr val="FF0000"/>
                </a:solidFill>
                <a:latin typeface="Codec Pro"/>
                <a:ea typeface="Codec Pro"/>
                <a:cs typeface="Codec Pro"/>
                <a:sym typeface="Codec Pro"/>
              </a:rPr>
              <a:t> de </a:t>
            </a:r>
            <a:r>
              <a:rPr lang="en-US" sz="2097" b="1" u="none" strike="noStrike" spc="98" dirty="0" err="1">
                <a:solidFill>
                  <a:srgbClr val="FF0000"/>
                </a:solidFill>
                <a:latin typeface="Codec Pro"/>
                <a:ea typeface="Codec Pro"/>
                <a:cs typeface="Codec Pro"/>
                <a:sym typeface="Codec Pro"/>
              </a:rPr>
              <a:t>alíquota</a:t>
            </a:r>
            <a:r>
              <a:rPr lang="en-US" sz="2097" b="1" u="none" strike="noStrike" spc="98" dirty="0">
                <a:solidFill>
                  <a:srgbClr val="FF0000"/>
                </a:solidFill>
                <a:latin typeface="Codec Pro"/>
                <a:ea typeface="Codec Pro"/>
                <a:cs typeface="Codec Pro"/>
                <a:sym typeface="Codec Pro"/>
              </a:rPr>
              <a:t> </a:t>
            </a:r>
            <a:r>
              <a:rPr lang="en-US" sz="2097" b="1" u="none" strike="noStrike" spc="98" dirty="0" err="1">
                <a:solidFill>
                  <a:srgbClr val="FF0000"/>
                </a:solidFill>
                <a:latin typeface="Codec Pro"/>
                <a:ea typeface="Codec Pro"/>
                <a:cs typeface="Codec Pro"/>
                <a:sym typeface="Codec Pro"/>
              </a:rPr>
              <a:t>em</a:t>
            </a:r>
            <a:r>
              <a:rPr lang="en-US" sz="2097" b="1" u="none" strike="noStrike" spc="98" dirty="0">
                <a:solidFill>
                  <a:srgbClr val="FF0000"/>
                </a:solidFill>
                <a:latin typeface="Codec Pro"/>
                <a:ea typeface="Codec Pro"/>
                <a:cs typeface="Codec Pro"/>
                <a:sym typeface="Codec Pro"/>
              </a:rPr>
              <a:t> 60%</a:t>
            </a:r>
            <a:r>
              <a:rPr lang="en-US" sz="2097" u="none" strike="noStrike" spc="98" dirty="0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:</a:t>
            </a:r>
          </a:p>
          <a:p>
            <a:pPr marL="452895" lvl="1" indent="-226447" algn="just">
              <a:lnSpc>
                <a:spcPts val="2894"/>
              </a:lnSpc>
              <a:buFont typeface="Arial"/>
              <a:buChar char="•"/>
            </a:pPr>
            <a:r>
              <a:rPr lang="en-US" sz="2097" u="none" strike="noStrike" spc="98" dirty="0" err="1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Aumento</a:t>
            </a:r>
            <a:r>
              <a:rPr lang="en-US" sz="2097" u="none" strike="noStrike" spc="98" dirty="0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 da </a:t>
            </a:r>
            <a:r>
              <a:rPr lang="en-US" sz="2097" u="none" strike="noStrike" spc="98" dirty="0" err="1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alíquota</a:t>
            </a:r>
            <a:r>
              <a:rPr lang="en-US" sz="2097" u="none" strike="noStrike" spc="98" dirty="0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 para 10,6% (</a:t>
            </a:r>
            <a:r>
              <a:rPr lang="en-US" sz="2097" u="none" strike="noStrike" spc="98" dirty="0" err="1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mais</a:t>
            </a:r>
            <a:r>
              <a:rPr lang="en-US" sz="2097" u="none" strike="noStrike" spc="98" dirty="0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 que o dobro da </a:t>
            </a:r>
            <a:r>
              <a:rPr lang="en-US" sz="2097" u="none" strike="noStrike" spc="98" dirty="0" err="1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atual</a:t>
            </a:r>
            <a:r>
              <a:rPr lang="en-US" sz="2097" u="none" strike="noStrike" spc="98" dirty="0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)</a:t>
            </a:r>
          </a:p>
          <a:p>
            <a:pPr marL="452895" lvl="1" indent="-226447" algn="just">
              <a:lnSpc>
                <a:spcPts val="2894"/>
              </a:lnSpc>
              <a:buFont typeface="Arial"/>
              <a:buChar char="•"/>
            </a:pPr>
            <a:r>
              <a:rPr lang="en-US" sz="2097" u="none" strike="noStrike" spc="98" dirty="0" err="1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Devolução</a:t>
            </a:r>
            <a:r>
              <a:rPr lang="en-US" sz="2097" u="none" strike="noStrike" spc="98" dirty="0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 dos </a:t>
            </a:r>
            <a:r>
              <a:rPr lang="en-US" sz="2097" u="none" strike="noStrike" spc="98" dirty="0" err="1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tributos</a:t>
            </a:r>
            <a:r>
              <a:rPr lang="en-US" sz="2097" u="none" strike="noStrike" spc="98" dirty="0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 </a:t>
            </a:r>
            <a:r>
              <a:rPr lang="en-US" sz="2097" u="none" strike="noStrike" spc="98" dirty="0" err="1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por</a:t>
            </a:r>
            <a:r>
              <a:rPr lang="en-US" sz="2097" u="none" strike="noStrike" spc="98" dirty="0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 </a:t>
            </a:r>
            <a:r>
              <a:rPr lang="en-US" sz="2097" b="1" u="none" strike="noStrike" spc="98" dirty="0">
                <a:solidFill>
                  <a:srgbClr val="FF0000"/>
                </a:solidFill>
                <a:latin typeface="Codec Pro"/>
                <a:ea typeface="Codec Pro"/>
                <a:cs typeface="Codec Pro"/>
                <a:sym typeface="Codec Pro"/>
              </a:rPr>
              <a:t>Cashback</a:t>
            </a:r>
            <a:r>
              <a:rPr lang="en-US" sz="2097" u="none" strike="noStrike" spc="98" dirty="0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 para </a:t>
            </a:r>
            <a:r>
              <a:rPr lang="en-US" sz="2097" u="none" strike="noStrike" spc="98" dirty="0" err="1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beneficiários</a:t>
            </a:r>
            <a:r>
              <a:rPr lang="en-US" sz="2097" u="none" strike="noStrike" spc="98" dirty="0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 do Bolsa </a:t>
            </a:r>
            <a:r>
              <a:rPr lang="en-US" sz="2097" u="none" strike="noStrike" spc="98" dirty="0" err="1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Família</a:t>
            </a:r>
            <a:r>
              <a:rPr lang="en-US" sz="2097" u="none" strike="noStrike" spc="98" dirty="0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, </a:t>
            </a:r>
            <a:r>
              <a:rPr lang="en-US" sz="2097" u="none" strike="noStrike" spc="98" dirty="0" err="1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limitado</a:t>
            </a:r>
            <a:r>
              <a:rPr lang="en-US" sz="2097" u="none" strike="noStrike" spc="98" dirty="0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 a 20%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81859" y="7359235"/>
            <a:ext cx="8956229" cy="3922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184"/>
              </a:lnSpc>
              <a:spcBef>
                <a:spcPct val="0"/>
              </a:spcBef>
            </a:pPr>
            <a:r>
              <a:rPr lang="en-US" sz="2274" u="none" strike="noStrike">
                <a:solidFill>
                  <a:srgbClr val="10101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PROPOSTA DO GOVERNO PARA DELIBERAÇÃO DO SENADO</a:t>
            </a:r>
          </a:p>
        </p:txBody>
      </p:sp>
      <p:grpSp>
        <p:nvGrpSpPr>
          <p:cNvPr id="12" name="Group 12"/>
          <p:cNvGrpSpPr/>
          <p:nvPr/>
        </p:nvGrpSpPr>
        <p:grpSpPr>
          <a:xfrm rot="-10800000">
            <a:off x="702297" y="2587294"/>
            <a:ext cx="151466" cy="281448"/>
            <a:chOff x="0" y="0"/>
            <a:chExt cx="406080" cy="754560"/>
          </a:xfrm>
        </p:grpSpPr>
        <p:sp>
          <p:nvSpPr>
            <p:cNvPr id="13" name="Freeform 13"/>
            <p:cNvSpPr/>
            <p:nvPr/>
          </p:nvSpPr>
          <p:spPr>
            <a:xfrm>
              <a:off x="-24257" y="-32385"/>
              <a:ext cx="447294" cy="842264"/>
            </a:xfrm>
            <a:custGeom>
              <a:avLst/>
              <a:gdLst/>
              <a:ahLst/>
              <a:cxnLst/>
              <a:rect l="l" t="t" r="r" b="b"/>
              <a:pathLst>
                <a:path w="447294" h="842264">
                  <a:moveTo>
                    <a:pt x="96901" y="596138"/>
                  </a:moveTo>
                  <a:lnTo>
                    <a:pt x="281940" y="781304"/>
                  </a:lnTo>
                  <a:cubicBezTo>
                    <a:pt x="342900" y="842264"/>
                    <a:pt x="447294" y="799338"/>
                    <a:pt x="447294" y="712851"/>
                  </a:cubicBezTo>
                  <a:lnTo>
                    <a:pt x="447294" y="129413"/>
                  </a:lnTo>
                  <a:cubicBezTo>
                    <a:pt x="447294" y="42926"/>
                    <a:pt x="342900" y="0"/>
                    <a:pt x="281940" y="60960"/>
                  </a:cubicBezTo>
                  <a:lnTo>
                    <a:pt x="96901" y="246126"/>
                  </a:lnTo>
                  <a:cubicBezTo>
                    <a:pt x="0" y="343027"/>
                    <a:pt x="0" y="499237"/>
                    <a:pt x="96901" y="596138"/>
                  </a:cubicBezTo>
                  <a:close/>
                </a:path>
              </a:pathLst>
            </a:custGeom>
            <a:solidFill>
              <a:srgbClr val="DD3737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4" name="Group 14"/>
          <p:cNvGrpSpPr/>
          <p:nvPr/>
        </p:nvGrpSpPr>
        <p:grpSpPr>
          <a:xfrm rot="-10800000">
            <a:off x="626659" y="4652506"/>
            <a:ext cx="151466" cy="281448"/>
            <a:chOff x="0" y="0"/>
            <a:chExt cx="406080" cy="754560"/>
          </a:xfrm>
        </p:grpSpPr>
        <p:sp>
          <p:nvSpPr>
            <p:cNvPr id="15" name="Freeform 15"/>
            <p:cNvSpPr/>
            <p:nvPr/>
          </p:nvSpPr>
          <p:spPr>
            <a:xfrm>
              <a:off x="-24257" y="-32385"/>
              <a:ext cx="447294" cy="842264"/>
            </a:xfrm>
            <a:custGeom>
              <a:avLst/>
              <a:gdLst/>
              <a:ahLst/>
              <a:cxnLst/>
              <a:rect l="l" t="t" r="r" b="b"/>
              <a:pathLst>
                <a:path w="447294" h="842264">
                  <a:moveTo>
                    <a:pt x="96901" y="596138"/>
                  </a:moveTo>
                  <a:lnTo>
                    <a:pt x="281940" y="781304"/>
                  </a:lnTo>
                  <a:cubicBezTo>
                    <a:pt x="342900" y="842264"/>
                    <a:pt x="447294" y="799338"/>
                    <a:pt x="447294" y="712851"/>
                  </a:cubicBezTo>
                  <a:lnTo>
                    <a:pt x="447294" y="129413"/>
                  </a:lnTo>
                  <a:cubicBezTo>
                    <a:pt x="447294" y="42926"/>
                    <a:pt x="342900" y="0"/>
                    <a:pt x="281940" y="60960"/>
                  </a:cubicBezTo>
                  <a:lnTo>
                    <a:pt x="96901" y="246126"/>
                  </a:lnTo>
                  <a:cubicBezTo>
                    <a:pt x="0" y="343027"/>
                    <a:pt x="0" y="499237"/>
                    <a:pt x="96901" y="596138"/>
                  </a:cubicBezTo>
                  <a:close/>
                </a:path>
              </a:pathLst>
            </a:custGeom>
            <a:solidFill>
              <a:srgbClr val="DD3737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6" name="Group 16"/>
          <p:cNvGrpSpPr/>
          <p:nvPr/>
        </p:nvGrpSpPr>
        <p:grpSpPr>
          <a:xfrm rot="-10800000">
            <a:off x="626659" y="7470029"/>
            <a:ext cx="151466" cy="281448"/>
            <a:chOff x="0" y="0"/>
            <a:chExt cx="406080" cy="754560"/>
          </a:xfrm>
        </p:grpSpPr>
        <p:sp>
          <p:nvSpPr>
            <p:cNvPr id="17" name="Freeform 17"/>
            <p:cNvSpPr/>
            <p:nvPr/>
          </p:nvSpPr>
          <p:spPr>
            <a:xfrm>
              <a:off x="-24257" y="-32385"/>
              <a:ext cx="447294" cy="842264"/>
            </a:xfrm>
            <a:custGeom>
              <a:avLst/>
              <a:gdLst/>
              <a:ahLst/>
              <a:cxnLst/>
              <a:rect l="l" t="t" r="r" b="b"/>
              <a:pathLst>
                <a:path w="447294" h="842264">
                  <a:moveTo>
                    <a:pt x="96901" y="596138"/>
                  </a:moveTo>
                  <a:lnTo>
                    <a:pt x="281940" y="781304"/>
                  </a:lnTo>
                  <a:cubicBezTo>
                    <a:pt x="342900" y="842264"/>
                    <a:pt x="447294" y="799338"/>
                    <a:pt x="447294" y="712851"/>
                  </a:cubicBezTo>
                  <a:lnTo>
                    <a:pt x="447294" y="129413"/>
                  </a:lnTo>
                  <a:cubicBezTo>
                    <a:pt x="447294" y="42926"/>
                    <a:pt x="342900" y="0"/>
                    <a:pt x="281940" y="60960"/>
                  </a:cubicBezTo>
                  <a:lnTo>
                    <a:pt x="96901" y="246126"/>
                  </a:lnTo>
                  <a:cubicBezTo>
                    <a:pt x="0" y="343027"/>
                    <a:pt x="0" y="499237"/>
                    <a:pt x="96901" y="596138"/>
                  </a:cubicBezTo>
                  <a:close/>
                </a:path>
              </a:pathLst>
            </a:custGeom>
            <a:solidFill>
              <a:srgbClr val="DD3737"/>
            </a:solid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8" name="Freeform 18"/>
          <p:cNvSpPr/>
          <p:nvPr/>
        </p:nvSpPr>
        <p:spPr>
          <a:xfrm>
            <a:off x="15025752" y="9173081"/>
            <a:ext cx="2233548" cy="509425"/>
          </a:xfrm>
          <a:custGeom>
            <a:avLst/>
            <a:gdLst/>
            <a:ahLst/>
            <a:cxnLst/>
            <a:rect l="l" t="t" r="r" b="b"/>
            <a:pathLst>
              <a:path w="2233548" h="509425">
                <a:moveTo>
                  <a:pt x="0" y="0"/>
                </a:moveTo>
                <a:lnTo>
                  <a:pt x="2233548" y="0"/>
                </a:lnTo>
                <a:lnTo>
                  <a:pt x="2233548" y="509425"/>
                </a:lnTo>
                <a:lnTo>
                  <a:pt x="0" y="5094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9" name="Group 19"/>
          <p:cNvGrpSpPr/>
          <p:nvPr/>
        </p:nvGrpSpPr>
        <p:grpSpPr>
          <a:xfrm rot="-10800000">
            <a:off x="772770" y="3264623"/>
            <a:ext cx="80993" cy="150497"/>
            <a:chOff x="0" y="0"/>
            <a:chExt cx="406080" cy="754560"/>
          </a:xfrm>
        </p:grpSpPr>
        <p:sp>
          <p:nvSpPr>
            <p:cNvPr id="20" name="Freeform 20"/>
            <p:cNvSpPr/>
            <p:nvPr/>
          </p:nvSpPr>
          <p:spPr>
            <a:xfrm>
              <a:off x="-24257" y="-32385"/>
              <a:ext cx="447294" cy="842264"/>
            </a:xfrm>
            <a:custGeom>
              <a:avLst/>
              <a:gdLst/>
              <a:ahLst/>
              <a:cxnLst/>
              <a:rect l="l" t="t" r="r" b="b"/>
              <a:pathLst>
                <a:path w="447294" h="842264">
                  <a:moveTo>
                    <a:pt x="96901" y="596138"/>
                  </a:moveTo>
                  <a:lnTo>
                    <a:pt x="281940" y="781304"/>
                  </a:lnTo>
                  <a:cubicBezTo>
                    <a:pt x="342900" y="842264"/>
                    <a:pt x="447294" y="799338"/>
                    <a:pt x="447294" y="712851"/>
                  </a:cubicBezTo>
                  <a:lnTo>
                    <a:pt x="447294" y="129413"/>
                  </a:lnTo>
                  <a:cubicBezTo>
                    <a:pt x="447294" y="42926"/>
                    <a:pt x="342900" y="0"/>
                    <a:pt x="281940" y="60960"/>
                  </a:cubicBezTo>
                  <a:lnTo>
                    <a:pt x="96901" y="246126"/>
                  </a:lnTo>
                  <a:cubicBezTo>
                    <a:pt x="0" y="343027"/>
                    <a:pt x="0" y="499237"/>
                    <a:pt x="96901" y="596138"/>
                  </a:cubicBezTo>
                  <a:close/>
                </a:path>
              </a:pathLst>
            </a:custGeom>
            <a:solidFill>
              <a:srgbClr val="0A4DAB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21" name="Group 21"/>
          <p:cNvGrpSpPr/>
          <p:nvPr/>
        </p:nvGrpSpPr>
        <p:grpSpPr>
          <a:xfrm rot="-10800000">
            <a:off x="772770" y="3991218"/>
            <a:ext cx="80993" cy="150497"/>
            <a:chOff x="0" y="0"/>
            <a:chExt cx="406080" cy="754560"/>
          </a:xfrm>
        </p:grpSpPr>
        <p:sp>
          <p:nvSpPr>
            <p:cNvPr id="22" name="Freeform 22"/>
            <p:cNvSpPr/>
            <p:nvPr/>
          </p:nvSpPr>
          <p:spPr>
            <a:xfrm>
              <a:off x="-24257" y="-32385"/>
              <a:ext cx="447294" cy="842264"/>
            </a:xfrm>
            <a:custGeom>
              <a:avLst/>
              <a:gdLst/>
              <a:ahLst/>
              <a:cxnLst/>
              <a:rect l="l" t="t" r="r" b="b"/>
              <a:pathLst>
                <a:path w="447294" h="842264">
                  <a:moveTo>
                    <a:pt x="96901" y="596138"/>
                  </a:moveTo>
                  <a:lnTo>
                    <a:pt x="281940" y="781304"/>
                  </a:lnTo>
                  <a:cubicBezTo>
                    <a:pt x="342900" y="842264"/>
                    <a:pt x="447294" y="799338"/>
                    <a:pt x="447294" y="712851"/>
                  </a:cubicBezTo>
                  <a:lnTo>
                    <a:pt x="447294" y="129413"/>
                  </a:lnTo>
                  <a:cubicBezTo>
                    <a:pt x="447294" y="42926"/>
                    <a:pt x="342900" y="0"/>
                    <a:pt x="281940" y="60960"/>
                  </a:cubicBezTo>
                  <a:lnTo>
                    <a:pt x="96901" y="246126"/>
                  </a:lnTo>
                  <a:cubicBezTo>
                    <a:pt x="0" y="343027"/>
                    <a:pt x="0" y="499237"/>
                    <a:pt x="96901" y="596138"/>
                  </a:cubicBezTo>
                  <a:close/>
                </a:path>
              </a:pathLst>
            </a:custGeom>
            <a:solidFill>
              <a:srgbClr val="0A4DAB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23" name="Group 23"/>
          <p:cNvGrpSpPr/>
          <p:nvPr/>
        </p:nvGrpSpPr>
        <p:grpSpPr>
          <a:xfrm rot="-10800000">
            <a:off x="661895" y="5367326"/>
            <a:ext cx="80993" cy="150497"/>
            <a:chOff x="0" y="0"/>
            <a:chExt cx="406080" cy="754560"/>
          </a:xfrm>
        </p:grpSpPr>
        <p:sp>
          <p:nvSpPr>
            <p:cNvPr id="24" name="Freeform 24"/>
            <p:cNvSpPr/>
            <p:nvPr/>
          </p:nvSpPr>
          <p:spPr>
            <a:xfrm>
              <a:off x="-24257" y="-32385"/>
              <a:ext cx="447294" cy="842264"/>
            </a:xfrm>
            <a:custGeom>
              <a:avLst/>
              <a:gdLst/>
              <a:ahLst/>
              <a:cxnLst/>
              <a:rect l="l" t="t" r="r" b="b"/>
              <a:pathLst>
                <a:path w="447294" h="842264">
                  <a:moveTo>
                    <a:pt x="96901" y="596138"/>
                  </a:moveTo>
                  <a:lnTo>
                    <a:pt x="281940" y="781304"/>
                  </a:lnTo>
                  <a:cubicBezTo>
                    <a:pt x="342900" y="842264"/>
                    <a:pt x="447294" y="799338"/>
                    <a:pt x="447294" y="712851"/>
                  </a:cubicBezTo>
                  <a:lnTo>
                    <a:pt x="447294" y="129413"/>
                  </a:lnTo>
                  <a:cubicBezTo>
                    <a:pt x="447294" y="42926"/>
                    <a:pt x="342900" y="0"/>
                    <a:pt x="281940" y="60960"/>
                  </a:cubicBezTo>
                  <a:lnTo>
                    <a:pt x="96901" y="246126"/>
                  </a:lnTo>
                  <a:cubicBezTo>
                    <a:pt x="0" y="343027"/>
                    <a:pt x="0" y="499237"/>
                    <a:pt x="96901" y="596138"/>
                  </a:cubicBezTo>
                  <a:close/>
                </a:path>
              </a:pathLst>
            </a:custGeom>
            <a:solidFill>
              <a:srgbClr val="0A4DAB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25" name="Group 25"/>
          <p:cNvGrpSpPr/>
          <p:nvPr/>
        </p:nvGrpSpPr>
        <p:grpSpPr>
          <a:xfrm rot="-10800000">
            <a:off x="661895" y="5732064"/>
            <a:ext cx="80993" cy="150497"/>
            <a:chOff x="0" y="0"/>
            <a:chExt cx="406080" cy="754560"/>
          </a:xfrm>
        </p:grpSpPr>
        <p:sp>
          <p:nvSpPr>
            <p:cNvPr id="26" name="Freeform 26"/>
            <p:cNvSpPr/>
            <p:nvPr/>
          </p:nvSpPr>
          <p:spPr>
            <a:xfrm>
              <a:off x="-24257" y="-32385"/>
              <a:ext cx="447294" cy="842264"/>
            </a:xfrm>
            <a:custGeom>
              <a:avLst/>
              <a:gdLst/>
              <a:ahLst/>
              <a:cxnLst/>
              <a:rect l="l" t="t" r="r" b="b"/>
              <a:pathLst>
                <a:path w="447294" h="842264">
                  <a:moveTo>
                    <a:pt x="96901" y="596138"/>
                  </a:moveTo>
                  <a:lnTo>
                    <a:pt x="281940" y="781304"/>
                  </a:lnTo>
                  <a:cubicBezTo>
                    <a:pt x="342900" y="842264"/>
                    <a:pt x="447294" y="799338"/>
                    <a:pt x="447294" y="712851"/>
                  </a:cubicBezTo>
                  <a:lnTo>
                    <a:pt x="447294" y="129413"/>
                  </a:lnTo>
                  <a:cubicBezTo>
                    <a:pt x="447294" y="42926"/>
                    <a:pt x="342900" y="0"/>
                    <a:pt x="281940" y="60960"/>
                  </a:cubicBezTo>
                  <a:lnTo>
                    <a:pt x="96901" y="246126"/>
                  </a:lnTo>
                  <a:cubicBezTo>
                    <a:pt x="0" y="343027"/>
                    <a:pt x="0" y="499237"/>
                    <a:pt x="96901" y="596138"/>
                  </a:cubicBezTo>
                  <a:close/>
                </a:path>
              </a:pathLst>
            </a:custGeom>
            <a:solidFill>
              <a:srgbClr val="0A4DAB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27" name="Group 27"/>
          <p:cNvGrpSpPr/>
          <p:nvPr/>
        </p:nvGrpSpPr>
        <p:grpSpPr>
          <a:xfrm rot="-10800000">
            <a:off x="661895" y="7999991"/>
            <a:ext cx="80993" cy="150497"/>
            <a:chOff x="0" y="0"/>
            <a:chExt cx="406080" cy="754560"/>
          </a:xfrm>
        </p:grpSpPr>
        <p:sp>
          <p:nvSpPr>
            <p:cNvPr id="28" name="Freeform 28"/>
            <p:cNvSpPr/>
            <p:nvPr/>
          </p:nvSpPr>
          <p:spPr>
            <a:xfrm>
              <a:off x="-24257" y="-32385"/>
              <a:ext cx="447294" cy="842264"/>
            </a:xfrm>
            <a:custGeom>
              <a:avLst/>
              <a:gdLst/>
              <a:ahLst/>
              <a:cxnLst/>
              <a:rect l="l" t="t" r="r" b="b"/>
              <a:pathLst>
                <a:path w="447294" h="842264">
                  <a:moveTo>
                    <a:pt x="96901" y="596138"/>
                  </a:moveTo>
                  <a:lnTo>
                    <a:pt x="281940" y="781304"/>
                  </a:lnTo>
                  <a:cubicBezTo>
                    <a:pt x="342900" y="842264"/>
                    <a:pt x="447294" y="799338"/>
                    <a:pt x="447294" y="712851"/>
                  </a:cubicBezTo>
                  <a:lnTo>
                    <a:pt x="447294" y="129413"/>
                  </a:lnTo>
                  <a:cubicBezTo>
                    <a:pt x="447294" y="42926"/>
                    <a:pt x="342900" y="0"/>
                    <a:pt x="281940" y="60960"/>
                  </a:cubicBezTo>
                  <a:lnTo>
                    <a:pt x="96901" y="246126"/>
                  </a:lnTo>
                  <a:cubicBezTo>
                    <a:pt x="0" y="343027"/>
                    <a:pt x="0" y="499237"/>
                    <a:pt x="96901" y="596138"/>
                  </a:cubicBezTo>
                  <a:close/>
                </a:path>
              </a:pathLst>
            </a:custGeom>
            <a:solidFill>
              <a:srgbClr val="0A4DAB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29" name="Group 29"/>
          <p:cNvGrpSpPr/>
          <p:nvPr/>
        </p:nvGrpSpPr>
        <p:grpSpPr>
          <a:xfrm rot="-10800000">
            <a:off x="656636" y="8399004"/>
            <a:ext cx="80993" cy="150497"/>
            <a:chOff x="0" y="0"/>
            <a:chExt cx="406080" cy="754560"/>
          </a:xfrm>
        </p:grpSpPr>
        <p:sp>
          <p:nvSpPr>
            <p:cNvPr id="30" name="Freeform 30"/>
            <p:cNvSpPr/>
            <p:nvPr/>
          </p:nvSpPr>
          <p:spPr>
            <a:xfrm>
              <a:off x="-24257" y="-32385"/>
              <a:ext cx="447294" cy="842264"/>
            </a:xfrm>
            <a:custGeom>
              <a:avLst/>
              <a:gdLst/>
              <a:ahLst/>
              <a:cxnLst/>
              <a:rect l="l" t="t" r="r" b="b"/>
              <a:pathLst>
                <a:path w="447294" h="842264">
                  <a:moveTo>
                    <a:pt x="96901" y="596138"/>
                  </a:moveTo>
                  <a:lnTo>
                    <a:pt x="281940" y="781304"/>
                  </a:lnTo>
                  <a:cubicBezTo>
                    <a:pt x="342900" y="842264"/>
                    <a:pt x="447294" y="799338"/>
                    <a:pt x="447294" y="712851"/>
                  </a:cubicBezTo>
                  <a:lnTo>
                    <a:pt x="447294" y="129413"/>
                  </a:lnTo>
                  <a:cubicBezTo>
                    <a:pt x="447294" y="42926"/>
                    <a:pt x="342900" y="0"/>
                    <a:pt x="281940" y="60960"/>
                  </a:cubicBezTo>
                  <a:lnTo>
                    <a:pt x="96901" y="246126"/>
                  </a:lnTo>
                  <a:cubicBezTo>
                    <a:pt x="0" y="343027"/>
                    <a:pt x="0" y="499237"/>
                    <a:pt x="96901" y="596138"/>
                  </a:cubicBezTo>
                  <a:close/>
                </a:path>
              </a:pathLst>
            </a:custGeom>
            <a:solidFill>
              <a:srgbClr val="0A4DAB"/>
            </a:solidFill>
          </p:spPr>
          <p:txBody>
            <a:bodyPr/>
            <a:lstStyle/>
            <a:p>
              <a:endParaRPr lang="pt-BR"/>
            </a:p>
          </p:txBody>
        </p:sp>
      </p:grpSp>
      <p:graphicFrame>
        <p:nvGraphicFramePr>
          <p:cNvPr id="31" name="Table 31"/>
          <p:cNvGraphicFramePr>
            <a:graphicFrameLocks noGrp="1"/>
          </p:cNvGraphicFramePr>
          <p:nvPr/>
        </p:nvGraphicFramePr>
        <p:xfrm>
          <a:off x="12882842" y="2842461"/>
          <a:ext cx="4285821" cy="2687090"/>
        </p:xfrm>
        <a:graphic>
          <a:graphicData uri="http://schemas.openxmlformats.org/drawingml/2006/table">
            <a:tbl>
              <a:tblPr/>
              <a:tblGrid>
                <a:gridCol w="27241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17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0413">
                <a:tc gridSpan="2"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defRPr/>
                      </a:pPr>
                      <a:r>
                        <a:rPr lang="en-US" sz="1500" b="1">
                          <a:solidFill>
                            <a:srgbClr val="FFFFFF"/>
                          </a:solidFill>
                          <a:latin typeface="Open Sauce Bold"/>
                          <a:ea typeface="Open Sauce Bold"/>
                          <a:cs typeface="Open Sauce Bold"/>
                          <a:sym typeface="Open Sauce Bold"/>
                        </a:rPr>
                        <a:t>TRIBUTAÇÃO ATUAL SOBRE AS CARNES</a:t>
                      </a:r>
                      <a:endParaRPr lang="en-US" sz="1100"/>
                    </a:p>
                  </a:txBody>
                  <a:tcPr marL="101070" marR="101070" marT="101070" marB="101070" anchor="ctr">
                    <a:lnL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373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defRPr/>
                      </a:pPr>
                      <a:r>
                        <a:rPr lang="en-US" sz="1500" b="1">
                          <a:solidFill>
                            <a:srgbClr val="FFFFFF"/>
                          </a:solidFill>
                          <a:latin typeface="Open Sauce Bold"/>
                          <a:ea typeface="Open Sauce Bold"/>
                          <a:cs typeface="Open Sauce Bold"/>
                          <a:sym typeface="Open Sauce Bold"/>
                        </a:rPr>
                        <a:t>TRIBUTAÇÃO ATUAL SOBRE AS CARNES</a:t>
                      </a:r>
                      <a:endParaRPr lang="en-US" sz="1100"/>
                    </a:p>
                  </a:txBody>
                  <a:tcPr marL="101070" marR="101070" marT="101070" marB="101070" anchor="ctr">
                    <a:lnL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37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5755"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defRPr/>
                      </a:pPr>
                      <a:r>
                        <a:rPr lang="en-US" sz="1500" b="1">
                          <a:solidFill>
                            <a:srgbClr val="000000"/>
                          </a:solidFill>
                          <a:latin typeface="Open Sauce Bold"/>
                          <a:ea typeface="Open Sauce Bold"/>
                          <a:cs typeface="Open Sauce Bold"/>
                          <a:sym typeface="Open Sauce Bold"/>
                        </a:rPr>
                        <a:t>PIS/COFINS </a:t>
                      </a:r>
                      <a:endParaRPr lang="en-US" sz="1100"/>
                    </a:p>
                  </a:txBody>
                  <a:tcPr marL="101070" marR="101070" marT="101070" marB="10107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defRPr/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0</a:t>
                      </a:r>
                      <a:endParaRPr lang="en-US" sz="1100"/>
                    </a:p>
                  </a:txBody>
                  <a:tcPr marL="101070" marR="101070" marT="101070" marB="10107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05622"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defRPr/>
                      </a:pPr>
                      <a:r>
                        <a:rPr lang="en-US" sz="1500" b="1">
                          <a:solidFill>
                            <a:srgbClr val="000000"/>
                          </a:solidFill>
                          <a:latin typeface="Open Sauce Bold"/>
                          <a:ea typeface="Open Sauce Bold"/>
                          <a:cs typeface="Open Sauce Bold"/>
                          <a:sym typeface="Open Sauce Bold"/>
                        </a:rPr>
                        <a:t>ICMS</a:t>
                      </a:r>
                      <a:endParaRPr lang="en-US" sz="1100"/>
                    </a:p>
                  </a:txBody>
                  <a:tcPr marL="101070" marR="101070" marT="101070" marB="10107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defRPr/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7% nominal (maioria dos Estados)</a:t>
                      </a:r>
                      <a:endParaRPr lang="en-US" sz="1100"/>
                    </a:p>
                  </a:txBody>
                  <a:tcPr marL="101070" marR="101070" marT="101070" marB="10107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defRPr/>
                      </a:pPr>
                      <a:r>
                        <a:rPr lang="en-US" sz="1500" b="1">
                          <a:solidFill>
                            <a:srgbClr val="000000"/>
                          </a:solidFill>
                          <a:latin typeface="Open Sauce Bold"/>
                          <a:ea typeface="Open Sauce Bold"/>
                          <a:cs typeface="Open Sauce Bold"/>
                          <a:sym typeface="Open Sauce Bold"/>
                        </a:rPr>
                        <a:t>Com benefícios fiscais</a:t>
                      </a:r>
                      <a:endParaRPr lang="en-US" sz="1100"/>
                    </a:p>
                  </a:txBody>
                  <a:tcPr marL="101070" marR="101070" marT="101070" marB="10107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defRPr/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0 - 2%</a:t>
                      </a:r>
                      <a:endParaRPr lang="en-US" sz="1100"/>
                    </a:p>
                  </a:txBody>
                  <a:tcPr marL="101070" marR="101070" marT="101070" marB="10107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32" name="Group 32"/>
          <p:cNvGrpSpPr/>
          <p:nvPr/>
        </p:nvGrpSpPr>
        <p:grpSpPr>
          <a:xfrm>
            <a:off x="12622755" y="6469610"/>
            <a:ext cx="4805993" cy="1806322"/>
            <a:chOff x="0" y="0"/>
            <a:chExt cx="6407991" cy="2408429"/>
          </a:xfrm>
        </p:grpSpPr>
        <p:sp>
          <p:nvSpPr>
            <p:cNvPr id="33" name="TextBox 33"/>
            <p:cNvSpPr txBox="1"/>
            <p:nvPr/>
          </p:nvSpPr>
          <p:spPr>
            <a:xfrm>
              <a:off x="0" y="-19050"/>
              <a:ext cx="6407991" cy="9698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023"/>
                </a:lnSpc>
              </a:pPr>
              <a:r>
                <a:rPr lang="en-US" sz="2326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Alíquota padrão </a:t>
              </a:r>
              <a:r>
                <a:rPr lang="en-US" sz="2326" b="1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fixada</a:t>
              </a:r>
              <a:r>
                <a:rPr lang="en-US" sz="2326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 pelo Governo</a:t>
              </a: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1309265"/>
              <a:ext cx="6407991" cy="10991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38"/>
                </a:lnSpc>
              </a:pPr>
              <a:r>
                <a:rPr lang="en-US" sz="5183" b="1" dirty="0">
                  <a:solidFill>
                    <a:srgbClr val="FFFFFF"/>
                  </a:solidFill>
                  <a:highlight>
                    <a:srgbClr val="FF0000"/>
                  </a:highlight>
                  <a:latin typeface="Open Sauce Bold"/>
                  <a:ea typeface="Open Sauce Bold"/>
                  <a:cs typeface="Open Sauce Bold"/>
                  <a:sym typeface="Open Sauce Bold"/>
                </a:rPr>
                <a:t>26,5%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2749741"/>
            <a:ext cx="2545531" cy="82769"/>
            <a:chOff x="0" y="0"/>
            <a:chExt cx="551374" cy="179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51374" cy="17928"/>
            </a:xfrm>
            <a:custGeom>
              <a:avLst/>
              <a:gdLst/>
              <a:ahLst/>
              <a:cxnLst/>
              <a:rect l="l" t="t" r="r" b="b"/>
              <a:pathLst>
                <a:path w="551374" h="17928">
                  <a:moveTo>
                    <a:pt x="0" y="0"/>
                  </a:moveTo>
                  <a:lnTo>
                    <a:pt x="551374" y="0"/>
                  </a:lnTo>
                  <a:lnTo>
                    <a:pt x="551374" y="17928"/>
                  </a:lnTo>
                  <a:lnTo>
                    <a:pt x="0" y="17928"/>
                  </a:lnTo>
                  <a:close/>
                </a:path>
              </a:pathLst>
            </a:custGeom>
            <a:solidFill>
              <a:srgbClr val="F9B314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51374" cy="56028"/>
            </a:xfrm>
            <a:prstGeom prst="rect">
              <a:avLst/>
            </a:prstGeom>
          </p:spPr>
          <p:txBody>
            <a:bodyPr lIns="61769" tIns="61769" rIns="61769" bIns="61769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457598" y="3589737"/>
            <a:ext cx="10727541" cy="6092769"/>
          </a:xfrm>
          <a:custGeom>
            <a:avLst/>
            <a:gdLst/>
            <a:ahLst/>
            <a:cxnLst/>
            <a:rect l="l" t="t" r="r" b="b"/>
            <a:pathLst>
              <a:path w="10727541" h="6092769">
                <a:moveTo>
                  <a:pt x="0" y="0"/>
                </a:moveTo>
                <a:lnTo>
                  <a:pt x="10727541" y="0"/>
                </a:lnTo>
                <a:lnTo>
                  <a:pt x="10727541" y="6092769"/>
                </a:lnTo>
                <a:lnTo>
                  <a:pt x="0" y="60927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TextBox 6"/>
          <p:cNvSpPr txBox="1"/>
          <p:nvPr/>
        </p:nvSpPr>
        <p:spPr>
          <a:xfrm>
            <a:off x="1028700" y="575256"/>
            <a:ext cx="15989574" cy="185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02"/>
              </a:lnSpc>
            </a:pPr>
            <a:r>
              <a:rPr lang="en-US" sz="4085" b="1">
                <a:solidFill>
                  <a:srgbClr val="2D262A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População alcançada pelo Cashback</a:t>
            </a:r>
          </a:p>
          <a:p>
            <a:pPr algn="l">
              <a:lnSpc>
                <a:spcPts val="4902"/>
              </a:lnSpc>
            </a:pPr>
            <a:r>
              <a:rPr lang="en-US" sz="4085" b="1">
                <a:solidFill>
                  <a:srgbClr val="2D262A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Beneficiários do Bolsa Família</a:t>
            </a:r>
          </a:p>
          <a:p>
            <a:pPr algn="l">
              <a:lnSpc>
                <a:spcPts val="4902"/>
              </a:lnSpc>
            </a:pPr>
            <a:r>
              <a:rPr lang="en-US" sz="4085" b="1">
                <a:solidFill>
                  <a:srgbClr val="2D262A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Renda mensal por pessoa de até R$ 706,00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783524" y="3542112"/>
            <a:ext cx="5743471" cy="8288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1"/>
              </a:lnSpc>
            </a:pPr>
            <a:r>
              <a:rPr lang="en-US" sz="2393">
                <a:solidFill>
                  <a:srgbClr val="10101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QUESTÕES NÃO DEBATIDAS PELO GOVERNO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136740" y="4729729"/>
            <a:ext cx="5579630" cy="24434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214"/>
              </a:lnSpc>
            </a:pPr>
            <a:r>
              <a:rPr lang="en-US" sz="2329" spc="109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Custo de gestão do sistema</a:t>
            </a:r>
          </a:p>
          <a:p>
            <a:pPr algn="just">
              <a:lnSpc>
                <a:spcPts val="3214"/>
              </a:lnSpc>
            </a:pPr>
            <a:r>
              <a:rPr lang="en-US" sz="2329" spc="109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Custo de compliance e de combate a fraudes</a:t>
            </a:r>
          </a:p>
          <a:p>
            <a:pPr marL="0" lvl="0" indent="0" algn="just">
              <a:lnSpc>
                <a:spcPts val="3214"/>
              </a:lnSpc>
              <a:spcBef>
                <a:spcPct val="0"/>
              </a:spcBef>
            </a:pPr>
            <a:r>
              <a:rPr lang="en-US" sz="2329" spc="109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Não destinação dos valores recebidos à aquisição de produtos alimentícios:</a:t>
            </a:r>
          </a:p>
        </p:txBody>
      </p:sp>
      <p:grpSp>
        <p:nvGrpSpPr>
          <p:cNvPr id="9" name="Group 9"/>
          <p:cNvGrpSpPr/>
          <p:nvPr/>
        </p:nvGrpSpPr>
        <p:grpSpPr>
          <a:xfrm rot="-10800000">
            <a:off x="11868759" y="4898863"/>
            <a:ext cx="85236" cy="158381"/>
            <a:chOff x="0" y="0"/>
            <a:chExt cx="406080" cy="754560"/>
          </a:xfrm>
        </p:grpSpPr>
        <p:sp>
          <p:nvSpPr>
            <p:cNvPr id="10" name="Freeform 10"/>
            <p:cNvSpPr/>
            <p:nvPr/>
          </p:nvSpPr>
          <p:spPr>
            <a:xfrm>
              <a:off x="-24257" y="-32385"/>
              <a:ext cx="447294" cy="842264"/>
            </a:xfrm>
            <a:custGeom>
              <a:avLst/>
              <a:gdLst/>
              <a:ahLst/>
              <a:cxnLst/>
              <a:rect l="l" t="t" r="r" b="b"/>
              <a:pathLst>
                <a:path w="447294" h="842264">
                  <a:moveTo>
                    <a:pt x="96901" y="596138"/>
                  </a:moveTo>
                  <a:lnTo>
                    <a:pt x="281940" y="781304"/>
                  </a:lnTo>
                  <a:cubicBezTo>
                    <a:pt x="342900" y="842264"/>
                    <a:pt x="447294" y="799338"/>
                    <a:pt x="447294" y="712851"/>
                  </a:cubicBezTo>
                  <a:lnTo>
                    <a:pt x="447294" y="129413"/>
                  </a:lnTo>
                  <a:cubicBezTo>
                    <a:pt x="447294" y="42926"/>
                    <a:pt x="342900" y="0"/>
                    <a:pt x="281940" y="60960"/>
                  </a:cubicBezTo>
                  <a:lnTo>
                    <a:pt x="96901" y="246126"/>
                  </a:lnTo>
                  <a:cubicBezTo>
                    <a:pt x="0" y="343027"/>
                    <a:pt x="0" y="499237"/>
                    <a:pt x="96901" y="596138"/>
                  </a:cubicBezTo>
                  <a:close/>
                </a:path>
              </a:pathLst>
            </a:custGeom>
            <a:solidFill>
              <a:srgbClr val="0A4DAB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1" name="Group 11"/>
          <p:cNvGrpSpPr/>
          <p:nvPr/>
        </p:nvGrpSpPr>
        <p:grpSpPr>
          <a:xfrm rot="-10800000">
            <a:off x="11865444" y="5302612"/>
            <a:ext cx="85236" cy="158381"/>
            <a:chOff x="0" y="0"/>
            <a:chExt cx="406080" cy="754560"/>
          </a:xfrm>
        </p:grpSpPr>
        <p:sp>
          <p:nvSpPr>
            <p:cNvPr id="12" name="Freeform 12"/>
            <p:cNvSpPr/>
            <p:nvPr/>
          </p:nvSpPr>
          <p:spPr>
            <a:xfrm>
              <a:off x="-24257" y="-32385"/>
              <a:ext cx="447294" cy="842264"/>
            </a:xfrm>
            <a:custGeom>
              <a:avLst/>
              <a:gdLst/>
              <a:ahLst/>
              <a:cxnLst/>
              <a:rect l="l" t="t" r="r" b="b"/>
              <a:pathLst>
                <a:path w="447294" h="842264">
                  <a:moveTo>
                    <a:pt x="96901" y="596138"/>
                  </a:moveTo>
                  <a:lnTo>
                    <a:pt x="281940" y="781304"/>
                  </a:lnTo>
                  <a:cubicBezTo>
                    <a:pt x="342900" y="842264"/>
                    <a:pt x="447294" y="799338"/>
                    <a:pt x="447294" y="712851"/>
                  </a:cubicBezTo>
                  <a:lnTo>
                    <a:pt x="447294" y="129413"/>
                  </a:lnTo>
                  <a:cubicBezTo>
                    <a:pt x="447294" y="42926"/>
                    <a:pt x="342900" y="0"/>
                    <a:pt x="281940" y="60960"/>
                  </a:cubicBezTo>
                  <a:lnTo>
                    <a:pt x="96901" y="246126"/>
                  </a:lnTo>
                  <a:cubicBezTo>
                    <a:pt x="0" y="343027"/>
                    <a:pt x="0" y="499237"/>
                    <a:pt x="96901" y="596138"/>
                  </a:cubicBezTo>
                  <a:close/>
                </a:path>
              </a:pathLst>
            </a:custGeom>
            <a:solidFill>
              <a:srgbClr val="0A4DAB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3" name="Group 13"/>
          <p:cNvGrpSpPr/>
          <p:nvPr/>
        </p:nvGrpSpPr>
        <p:grpSpPr>
          <a:xfrm rot="-10800000">
            <a:off x="11868759" y="6084914"/>
            <a:ext cx="85236" cy="158381"/>
            <a:chOff x="0" y="0"/>
            <a:chExt cx="406080" cy="754560"/>
          </a:xfrm>
        </p:grpSpPr>
        <p:sp>
          <p:nvSpPr>
            <p:cNvPr id="14" name="Freeform 14"/>
            <p:cNvSpPr/>
            <p:nvPr/>
          </p:nvSpPr>
          <p:spPr>
            <a:xfrm>
              <a:off x="-24257" y="-32385"/>
              <a:ext cx="447294" cy="842264"/>
            </a:xfrm>
            <a:custGeom>
              <a:avLst/>
              <a:gdLst/>
              <a:ahLst/>
              <a:cxnLst/>
              <a:rect l="l" t="t" r="r" b="b"/>
              <a:pathLst>
                <a:path w="447294" h="842264">
                  <a:moveTo>
                    <a:pt x="96901" y="596138"/>
                  </a:moveTo>
                  <a:lnTo>
                    <a:pt x="281940" y="781304"/>
                  </a:lnTo>
                  <a:cubicBezTo>
                    <a:pt x="342900" y="842264"/>
                    <a:pt x="447294" y="799338"/>
                    <a:pt x="447294" y="712851"/>
                  </a:cubicBezTo>
                  <a:lnTo>
                    <a:pt x="447294" y="129413"/>
                  </a:lnTo>
                  <a:cubicBezTo>
                    <a:pt x="447294" y="42926"/>
                    <a:pt x="342900" y="0"/>
                    <a:pt x="281940" y="60960"/>
                  </a:cubicBezTo>
                  <a:lnTo>
                    <a:pt x="96901" y="246126"/>
                  </a:lnTo>
                  <a:cubicBezTo>
                    <a:pt x="0" y="343027"/>
                    <a:pt x="0" y="499237"/>
                    <a:pt x="96901" y="596138"/>
                  </a:cubicBezTo>
                  <a:close/>
                </a:path>
              </a:pathLst>
            </a:custGeom>
            <a:solidFill>
              <a:srgbClr val="0A4DAB"/>
            </a:solid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2429777" y="7198924"/>
            <a:ext cx="5286594" cy="12427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214"/>
              </a:lnSpc>
              <a:spcBef>
                <a:spcPct val="0"/>
              </a:spcBef>
            </a:pPr>
            <a:r>
              <a:rPr lang="en-US" sz="2329" u="none" strike="noStrike" spc="109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Não atendimento da finalidade de incentivo à alimentação saudável</a:t>
            </a:r>
          </a:p>
        </p:txBody>
      </p:sp>
      <p:grpSp>
        <p:nvGrpSpPr>
          <p:cNvPr id="16" name="Group 16"/>
          <p:cNvGrpSpPr/>
          <p:nvPr/>
        </p:nvGrpSpPr>
        <p:grpSpPr>
          <a:xfrm rot="-10800000">
            <a:off x="12178948" y="7377511"/>
            <a:ext cx="85236" cy="158381"/>
            <a:chOff x="0" y="0"/>
            <a:chExt cx="406080" cy="754560"/>
          </a:xfrm>
        </p:grpSpPr>
        <p:sp>
          <p:nvSpPr>
            <p:cNvPr id="17" name="Freeform 17"/>
            <p:cNvSpPr/>
            <p:nvPr/>
          </p:nvSpPr>
          <p:spPr>
            <a:xfrm>
              <a:off x="-24257" y="-32385"/>
              <a:ext cx="447294" cy="842264"/>
            </a:xfrm>
            <a:custGeom>
              <a:avLst/>
              <a:gdLst/>
              <a:ahLst/>
              <a:cxnLst/>
              <a:rect l="l" t="t" r="r" b="b"/>
              <a:pathLst>
                <a:path w="447294" h="842264">
                  <a:moveTo>
                    <a:pt x="96901" y="596138"/>
                  </a:moveTo>
                  <a:lnTo>
                    <a:pt x="281940" y="781304"/>
                  </a:lnTo>
                  <a:cubicBezTo>
                    <a:pt x="342900" y="842264"/>
                    <a:pt x="447294" y="799338"/>
                    <a:pt x="447294" y="712851"/>
                  </a:cubicBezTo>
                  <a:lnTo>
                    <a:pt x="447294" y="129413"/>
                  </a:lnTo>
                  <a:cubicBezTo>
                    <a:pt x="447294" y="42926"/>
                    <a:pt x="342900" y="0"/>
                    <a:pt x="281940" y="60960"/>
                  </a:cubicBezTo>
                  <a:lnTo>
                    <a:pt x="96901" y="246126"/>
                  </a:lnTo>
                  <a:cubicBezTo>
                    <a:pt x="0" y="343027"/>
                    <a:pt x="0" y="499237"/>
                    <a:pt x="96901" y="596138"/>
                  </a:cubicBezTo>
                  <a:close/>
                </a:path>
              </a:pathLst>
            </a:custGeom>
            <a:solidFill>
              <a:srgbClr val="F9B314"/>
            </a:solid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8" name="Freeform 18"/>
          <p:cNvSpPr/>
          <p:nvPr/>
        </p:nvSpPr>
        <p:spPr>
          <a:xfrm>
            <a:off x="15293446" y="9127468"/>
            <a:ext cx="2233548" cy="509425"/>
          </a:xfrm>
          <a:custGeom>
            <a:avLst/>
            <a:gdLst/>
            <a:ahLst/>
            <a:cxnLst/>
            <a:rect l="l" t="t" r="r" b="b"/>
            <a:pathLst>
              <a:path w="2233548" h="509425">
                <a:moveTo>
                  <a:pt x="0" y="0"/>
                </a:moveTo>
                <a:lnTo>
                  <a:pt x="2233548" y="0"/>
                </a:lnTo>
                <a:lnTo>
                  <a:pt x="2233548" y="509425"/>
                </a:lnTo>
                <a:lnTo>
                  <a:pt x="0" y="5094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9" name="TextBox 19"/>
          <p:cNvSpPr txBox="1"/>
          <p:nvPr/>
        </p:nvSpPr>
        <p:spPr>
          <a:xfrm>
            <a:off x="11378514" y="9279702"/>
            <a:ext cx="2482831" cy="4028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58"/>
              </a:lnSpc>
            </a:pPr>
            <a:r>
              <a:rPr lang="en-US" sz="1129" b="1" spc="53">
                <a:solidFill>
                  <a:srgbClr val="231F2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Fonte: POF-IBGE (2018)/ </a:t>
            </a:r>
          </a:p>
          <a:p>
            <a:pPr marL="0" lvl="0" indent="0" algn="l">
              <a:lnSpc>
                <a:spcPts val="1558"/>
              </a:lnSpc>
              <a:spcBef>
                <a:spcPct val="0"/>
              </a:spcBef>
            </a:pPr>
            <a:r>
              <a:rPr lang="en-US" sz="1129" b="1" spc="53">
                <a:solidFill>
                  <a:srgbClr val="231F2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Thiago Bernardino Cepea/USP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492668"/>
            <a:ext cx="2545531" cy="82769"/>
            <a:chOff x="0" y="0"/>
            <a:chExt cx="551374" cy="179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51374" cy="17928"/>
            </a:xfrm>
            <a:custGeom>
              <a:avLst/>
              <a:gdLst/>
              <a:ahLst/>
              <a:cxnLst/>
              <a:rect l="l" t="t" r="r" b="b"/>
              <a:pathLst>
                <a:path w="551374" h="17928">
                  <a:moveTo>
                    <a:pt x="0" y="0"/>
                  </a:moveTo>
                  <a:lnTo>
                    <a:pt x="551374" y="0"/>
                  </a:lnTo>
                  <a:lnTo>
                    <a:pt x="551374" y="17928"/>
                  </a:lnTo>
                  <a:lnTo>
                    <a:pt x="0" y="17928"/>
                  </a:lnTo>
                  <a:close/>
                </a:path>
              </a:pathLst>
            </a:custGeom>
            <a:solidFill>
              <a:srgbClr val="F9B314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51374" cy="56028"/>
            </a:xfrm>
            <a:prstGeom prst="rect">
              <a:avLst/>
            </a:prstGeom>
          </p:spPr>
          <p:txBody>
            <a:bodyPr lIns="61769" tIns="61769" rIns="61769" bIns="61769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-10800000">
            <a:off x="1036711" y="4402768"/>
            <a:ext cx="60176" cy="111816"/>
            <a:chOff x="0" y="0"/>
            <a:chExt cx="406080" cy="754560"/>
          </a:xfrm>
        </p:grpSpPr>
        <p:sp>
          <p:nvSpPr>
            <p:cNvPr id="6" name="Freeform 6"/>
            <p:cNvSpPr/>
            <p:nvPr/>
          </p:nvSpPr>
          <p:spPr>
            <a:xfrm>
              <a:off x="-24257" y="-32385"/>
              <a:ext cx="447294" cy="842264"/>
            </a:xfrm>
            <a:custGeom>
              <a:avLst/>
              <a:gdLst/>
              <a:ahLst/>
              <a:cxnLst/>
              <a:rect l="l" t="t" r="r" b="b"/>
              <a:pathLst>
                <a:path w="447294" h="842264">
                  <a:moveTo>
                    <a:pt x="96901" y="596138"/>
                  </a:moveTo>
                  <a:lnTo>
                    <a:pt x="281940" y="781304"/>
                  </a:lnTo>
                  <a:cubicBezTo>
                    <a:pt x="342900" y="842264"/>
                    <a:pt x="447294" y="799338"/>
                    <a:pt x="447294" y="712851"/>
                  </a:cubicBezTo>
                  <a:lnTo>
                    <a:pt x="447294" y="129413"/>
                  </a:lnTo>
                  <a:cubicBezTo>
                    <a:pt x="447294" y="42926"/>
                    <a:pt x="342900" y="0"/>
                    <a:pt x="281940" y="60960"/>
                  </a:cubicBezTo>
                  <a:lnTo>
                    <a:pt x="96901" y="246126"/>
                  </a:lnTo>
                  <a:cubicBezTo>
                    <a:pt x="0" y="343027"/>
                    <a:pt x="0" y="499237"/>
                    <a:pt x="96901" y="596138"/>
                  </a:cubicBezTo>
                  <a:close/>
                </a:path>
              </a:pathLst>
            </a:custGeom>
            <a:solidFill>
              <a:srgbClr val="0A4DAB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7" name="Group 7"/>
          <p:cNvGrpSpPr/>
          <p:nvPr/>
        </p:nvGrpSpPr>
        <p:grpSpPr>
          <a:xfrm rot="-10800000">
            <a:off x="1036711" y="4965062"/>
            <a:ext cx="60176" cy="111816"/>
            <a:chOff x="0" y="0"/>
            <a:chExt cx="406080" cy="754560"/>
          </a:xfrm>
        </p:grpSpPr>
        <p:sp>
          <p:nvSpPr>
            <p:cNvPr id="8" name="Freeform 8"/>
            <p:cNvSpPr/>
            <p:nvPr/>
          </p:nvSpPr>
          <p:spPr>
            <a:xfrm>
              <a:off x="-24257" y="-32385"/>
              <a:ext cx="447294" cy="842264"/>
            </a:xfrm>
            <a:custGeom>
              <a:avLst/>
              <a:gdLst/>
              <a:ahLst/>
              <a:cxnLst/>
              <a:rect l="l" t="t" r="r" b="b"/>
              <a:pathLst>
                <a:path w="447294" h="842264">
                  <a:moveTo>
                    <a:pt x="96901" y="596138"/>
                  </a:moveTo>
                  <a:lnTo>
                    <a:pt x="281940" y="781304"/>
                  </a:lnTo>
                  <a:cubicBezTo>
                    <a:pt x="342900" y="842264"/>
                    <a:pt x="447294" y="799338"/>
                    <a:pt x="447294" y="712851"/>
                  </a:cubicBezTo>
                  <a:lnTo>
                    <a:pt x="447294" y="129413"/>
                  </a:lnTo>
                  <a:cubicBezTo>
                    <a:pt x="447294" y="42926"/>
                    <a:pt x="342900" y="0"/>
                    <a:pt x="281940" y="60960"/>
                  </a:cubicBezTo>
                  <a:lnTo>
                    <a:pt x="96901" y="246126"/>
                  </a:lnTo>
                  <a:cubicBezTo>
                    <a:pt x="0" y="343027"/>
                    <a:pt x="0" y="499237"/>
                    <a:pt x="96901" y="596138"/>
                  </a:cubicBezTo>
                  <a:close/>
                </a:path>
              </a:pathLst>
            </a:custGeom>
            <a:solidFill>
              <a:srgbClr val="0A4DAB"/>
            </a:solid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9" name="Freeform 9"/>
          <p:cNvSpPr/>
          <p:nvPr/>
        </p:nvSpPr>
        <p:spPr>
          <a:xfrm>
            <a:off x="1028700" y="1994537"/>
            <a:ext cx="7166640" cy="1984608"/>
          </a:xfrm>
          <a:custGeom>
            <a:avLst/>
            <a:gdLst/>
            <a:ahLst/>
            <a:cxnLst/>
            <a:rect l="l" t="t" r="r" b="b"/>
            <a:pathLst>
              <a:path w="7166640" h="1984608">
                <a:moveTo>
                  <a:pt x="0" y="0"/>
                </a:moveTo>
                <a:lnTo>
                  <a:pt x="7166640" y="0"/>
                </a:lnTo>
                <a:lnTo>
                  <a:pt x="7166640" y="1984608"/>
                </a:lnTo>
                <a:lnTo>
                  <a:pt x="0" y="19846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Freeform 10"/>
          <p:cNvSpPr/>
          <p:nvPr/>
        </p:nvSpPr>
        <p:spPr>
          <a:xfrm>
            <a:off x="1028700" y="5685031"/>
            <a:ext cx="7158629" cy="1982390"/>
          </a:xfrm>
          <a:custGeom>
            <a:avLst/>
            <a:gdLst/>
            <a:ahLst/>
            <a:cxnLst/>
            <a:rect l="l" t="t" r="r" b="b"/>
            <a:pathLst>
              <a:path w="7158629" h="1982390">
                <a:moveTo>
                  <a:pt x="0" y="0"/>
                </a:moveTo>
                <a:lnTo>
                  <a:pt x="7158629" y="0"/>
                </a:lnTo>
                <a:lnTo>
                  <a:pt x="7158629" y="1982390"/>
                </a:lnTo>
                <a:lnTo>
                  <a:pt x="0" y="19823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>
          <a:xfrm>
            <a:off x="1028700" y="7914831"/>
            <a:ext cx="7166640" cy="1983135"/>
          </a:xfrm>
          <a:custGeom>
            <a:avLst/>
            <a:gdLst/>
            <a:ahLst/>
            <a:cxnLst/>
            <a:rect l="l" t="t" r="r" b="b"/>
            <a:pathLst>
              <a:path w="7166640" h="1983135">
                <a:moveTo>
                  <a:pt x="0" y="0"/>
                </a:moveTo>
                <a:lnTo>
                  <a:pt x="7166640" y="0"/>
                </a:lnTo>
                <a:lnTo>
                  <a:pt x="7166640" y="1983135"/>
                </a:lnTo>
                <a:lnTo>
                  <a:pt x="0" y="198313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2" name="Freeform 12"/>
          <p:cNvSpPr/>
          <p:nvPr/>
        </p:nvSpPr>
        <p:spPr>
          <a:xfrm>
            <a:off x="9883637" y="1994537"/>
            <a:ext cx="7432041" cy="2054153"/>
          </a:xfrm>
          <a:custGeom>
            <a:avLst/>
            <a:gdLst/>
            <a:ahLst/>
            <a:cxnLst/>
            <a:rect l="l" t="t" r="r" b="b"/>
            <a:pathLst>
              <a:path w="7432041" h="2054153">
                <a:moveTo>
                  <a:pt x="0" y="0"/>
                </a:moveTo>
                <a:lnTo>
                  <a:pt x="7432041" y="0"/>
                </a:lnTo>
                <a:lnTo>
                  <a:pt x="7432041" y="2054153"/>
                </a:lnTo>
                <a:lnTo>
                  <a:pt x="0" y="205415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3" name="Freeform 13"/>
          <p:cNvSpPr/>
          <p:nvPr/>
        </p:nvSpPr>
        <p:spPr>
          <a:xfrm>
            <a:off x="9883637" y="4232834"/>
            <a:ext cx="7432041" cy="2054153"/>
          </a:xfrm>
          <a:custGeom>
            <a:avLst/>
            <a:gdLst/>
            <a:ahLst/>
            <a:cxnLst/>
            <a:rect l="l" t="t" r="r" b="b"/>
            <a:pathLst>
              <a:path w="7432041" h="2054153">
                <a:moveTo>
                  <a:pt x="0" y="0"/>
                </a:moveTo>
                <a:lnTo>
                  <a:pt x="7432041" y="0"/>
                </a:lnTo>
                <a:lnTo>
                  <a:pt x="7432041" y="2054153"/>
                </a:lnTo>
                <a:lnTo>
                  <a:pt x="0" y="205415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4" name="Freeform 14"/>
          <p:cNvSpPr/>
          <p:nvPr/>
        </p:nvSpPr>
        <p:spPr>
          <a:xfrm>
            <a:off x="9883637" y="6390546"/>
            <a:ext cx="7432041" cy="1811649"/>
          </a:xfrm>
          <a:custGeom>
            <a:avLst/>
            <a:gdLst/>
            <a:ahLst/>
            <a:cxnLst/>
            <a:rect l="l" t="t" r="r" b="b"/>
            <a:pathLst>
              <a:path w="7432041" h="1811649">
                <a:moveTo>
                  <a:pt x="0" y="0"/>
                </a:moveTo>
                <a:lnTo>
                  <a:pt x="7432041" y="0"/>
                </a:lnTo>
                <a:lnTo>
                  <a:pt x="7432041" y="1811649"/>
                </a:lnTo>
                <a:lnTo>
                  <a:pt x="0" y="181164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5" name="TextBox 15"/>
          <p:cNvSpPr txBox="1"/>
          <p:nvPr/>
        </p:nvSpPr>
        <p:spPr>
          <a:xfrm>
            <a:off x="1028700" y="491019"/>
            <a:ext cx="13889303" cy="7432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82"/>
              </a:lnSpc>
            </a:pPr>
            <a:r>
              <a:rPr lang="en-US" sz="4985" b="1">
                <a:solidFill>
                  <a:srgbClr val="2D262A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Elasticidade-Preço da Demanda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194310" y="4278026"/>
            <a:ext cx="6835419" cy="1149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69"/>
              </a:lnSpc>
            </a:pPr>
            <a:r>
              <a:rPr lang="en-US" sz="1644" spc="77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Aumento de 10% no preço da carne de primeira, reduz a demanda em 8,76% - </a:t>
            </a:r>
            <a:r>
              <a:rPr lang="en-US" sz="1644" b="1" spc="77">
                <a:solidFill>
                  <a:srgbClr val="FF3131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NA CLASSE DE RENDA DE ATÉ 1.908 REAIS</a:t>
            </a:r>
          </a:p>
          <a:p>
            <a:pPr marL="0" lvl="0" indent="0" algn="just">
              <a:lnSpc>
                <a:spcPts val="2269"/>
              </a:lnSpc>
              <a:spcBef>
                <a:spcPct val="0"/>
              </a:spcBef>
            </a:pPr>
            <a:r>
              <a:rPr lang="en-US" sz="1644" spc="77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Aumento de 10% no preço da carne de segunda, reduz a demanda em 7,71%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875293" y="8642448"/>
            <a:ext cx="7697442" cy="12555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407"/>
              </a:lnSpc>
            </a:pPr>
            <a:r>
              <a:rPr lang="en-US" sz="1744" spc="81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Aumento de 10% no preço da carne de primeira, reduz a demanda em 6,00% - </a:t>
            </a:r>
            <a:r>
              <a:rPr lang="en-US" sz="1744" b="1" spc="81">
                <a:solidFill>
                  <a:srgbClr val="DD3737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NA CLASSE DE RENDA ACIMA DE 14.310 REAIS</a:t>
            </a:r>
          </a:p>
          <a:p>
            <a:pPr marL="0" lvl="0" indent="0" algn="just">
              <a:lnSpc>
                <a:spcPts val="2407"/>
              </a:lnSpc>
              <a:spcBef>
                <a:spcPct val="0"/>
              </a:spcBef>
            </a:pPr>
            <a:r>
              <a:rPr lang="en-US" sz="1744" spc="81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Aumento de 10% no preço da carne de segunda, reduz a demanda em 8,32%</a:t>
            </a:r>
          </a:p>
        </p:txBody>
      </p:sp>
      <p:grpSp>
        <p:nvGrpSpPr>
          <p:cNvPr id="18" name="Group 18"/>
          <p:cNvGrpSpPr/>
          <p:nvPr/>
        </p:nvGrpSpPr>
        <p:grpSpPr>
          <a:xfrm rot="-10800000">
            <a:off x="9626579" y="8800063"/>
            <a:ext cx="60176" cy="111816"/>
            <a:chOff x="0" y="0"/>
            <a:chExt cx="406080" cy="754560"/>
          </a:xfrm>
        </p:grpSpPr>
        <p:sp>
          <p:nvSpPr>
            <p:cNvPr id="19" name="Freeform 19"/>
            <p:cNvSpPr/>
            <p:nvPr/>
          </p:nvSpPr>
          <p:spPr>
            <a:xfrm>
              <a:off x="-24257" y="-32385"/>
              <a:ext cx="447294" cy="842264"/>
            </a:xfrm>
            <a:custGeom>
              <a:avLst/>
              <a:gdLst/>
              <a:ahLst/>
              <a:cxnLst/>
              <a:rect l="l" t="t" r="r" b="b"/>
              <a:pathLst>
                <a:path w="447294" h="842264">
                  <a:moveTo>
                    <a:pt x="96901" y="596138"/>
                  </a:moveTo>
                  <a:lnTo>
                    <a:pt x="281940" y="781304"/>
                  </a:lnTo>
                  <a:cubicBezTo>
                    <a:pt x="342900" y="842264"/>
                    <a:pt x="447294" y="799338"/>
                    <a:pt x="447294" y="712851"/>
                  </a:cubicBezTo>
                  <a:lnTo>
                    <a:pt x="447294" y="129413"/>
                  </a:lnTo>
                  <a:cubicBezTo>
                    <a:pt x="447294" y="42926"/>
                    <a:pt x="342900" y="0"/>
                    <a:pt x="281940" y="60960"/>
                  </a:cubicBezTo>
                  <a:lnTo>
                    <a:pt x="96901" y="246126"/>
                  </a:lnTo>
                  <a:cubicBezTo>
                    <a:pt x="0" y="343027"/>
                    <a:pt x="0" y="499237"/>
                    <a:pt x="96901" y="596138"/>
                  </a:cubicBezTo>
                  <a:close/>
                </a:path>
              </a:pathLst>
            </a:custGeom>
            <a:solidFill>
              <a:srgbClr val="0A4DAB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20" name="Group 20"/>
          <p:cNvGrpSpPr/>
          <p:nvPr/>
        </p:nvGrpSpPr>
        <p:grpSpPr>
          <a:xfrm rot="-10800000">
            <a:off x="9626579" y="9407905"/>
            <a:ext cx="60176" cy="111816"/>
            <a:chOff x="0" y="0"/>
            <a:chExt cx="406080" cy="754560"/>
          </a:xfrm>
        </p:grpSpPr>
        <p:sp>
          <p:nvSpPr>
            <p:cNvPr id="21" name="Freeform 21"/>
            <p:cNvSpPr/>
            <p:nvPr/>
          </p:nvSpPr>
          <p:spPr>
            <a:xfrm>
              <a:off x="-24257" y="-32385"/>
              <a:ext cx="447294" cy="842264"/>
            </a:xfrm>
            <a:custGeom>
              <a:avLst/>
              <a:gdLst/>
              <a:ahLst/>
              <a:cxnLst/>
              <a:rect l="l" t="t" r="r" b="b"/>
              <a:pathLst>
                <a:path w="447294" h="842264">
                  <a:moveTo>
                    <a:pt x="96901" y="596138"/>
                  </a:moveTo>
                  <a:lnTo>
                    <a:pt x="281940" y="781304"/>
                  </a:lnTo>
                  <a:cubicBezTo>
                    <a:pt x="342900" y="842264"/>
                    <a:pt x="447294" y="799338"/>
                    <a:pt x="447294" y="712851"/>
                  </a:cubicBezTo>
                  <a:lnTo>
                    <a:pt x="447294" y="129413"/>
                  </a:lnTo>
                  <a:cubicBezTo>
                    <a:pt x="447294" y="42926"/>
                    <a:pt x="342900" y="0"/>
                    <a:pt x="281940" y="60960"/>
                  </a:cubicBezTo>
                  <a:lnTo>
                    <a:pt x="96901" y="246126"/>
                  </a:lnTo>
                  <a:cubicBezTo>
                    <a:pt x="0" y="343027"/>
                    <a:pt x="0" y="499237"/>
                    <a:pt x="96901" y="596138"/>
                  </a:cubicBezTo>
                  <a:close/>
                </a:path>
              </a:pathLst>
            </a:custGeom>
            <a:solidFill>
              <a:srgbClr val="0A4DAB"/>
            </a:solid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22" name="Freeform 22"/>
          <p:cNvSpPr/>
          <p:nvPr/>
        </p:nvSpPr>
        <p:spPr>
          <a:xfrm>
            <a:off x="15082130" y="773987"/>
            <a:ext cx="2233548" cy="509425"/>
          </a:xfrm>
          <a:custGeom>
            <a:avLst/>
            <a:gdLst/>
            <a:ahLst/>
            <a:cxnLst/>
            <a:rect l="l" t="t" r="r" b="b"/>
            <a:pathLst>
              <a:path w="2233548" h="509425">
                <a:moveTo>
                  <a:pt x="0" y="0"/>
                </a:moveTo>
                <a:lnTo>
                  <a:pt x="2233548" y="0"/>
                </a:lnTo>
                <a:lnTo>
                  <a:pt x="2233548" y="509426"/>
                </a:lnTo>
                <a:lnTo>
                  <a:pt x="0" y="50942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3" name="TextBox 23"/>
          <p:cNvSpPr txBox="1"/>
          <p:nvPr/>
        </p:nvSpPr>
        <p:spPr>
          <a:xfrm>
            <a:off x="9883637" y="8335545"/>
            <a:ext cx="4913386" cy="1928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374"/>
              </a:lnSpc>
              <a:spcBef>
                <a:spcPct val="0"/>
              </a:spcBef>
            </a:pPr>
            <a:r>
              <a:rPr lang="en-US" sz="995" b="1" spc="46">
                <a:solidFill>
                  <a:srgbClr val="231F2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Fonte: IBGE/Cepea/IEA / Thiago Bernardino Cepea/USP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698995" y="1028700"/>
            <a:ext cx="12070080" cy="8229600"/>
          </a:xfrm>
          <a:custGeom>
            <a:avLst/>
            <a:gdLst/>
            <a:ahLst/>
            <a:cxnLst/>
            <a:rect l="l" t="t" r="r" b="b"/>
            <a:pathLst>
              <a:path w="12070080" h="8229600">
                <a:moveTo>
                  <a:pt x="0" y="0"/>
                </a:moveTo>
                <a:lnTo>
                  <a:pt x="12070080" y="0"/>
                </a:lnTo>
                <a:lnTo>
                  <a:pt x="1207008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595033" y="3899934"/>
            <a:ext cx="1747855" cy="59597"/>
            <a:chOff x="0" y="0"/>
            <a:chExt cx="378594" cy="1290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78594" cy="12909"/>
            </a:xfrm>
            <a:custGeom>
              <a:avLst/>
              <a:gdLst/>
              <a:ahLst/>
              <a:cxnLst/>
              <a:rect l="l" t="t" r="r" b="b"/>
              <a:pathLst>
                <a:path w="378594" h="12909">
                  <a:moveTo>
                    <a:pt x="0" y="0"/>
                  </a:moveTo>
                  <a:lnTo>
                    <a:pt x="378594" y="0"/>
                  </a:lnTo>
                  <a:lnTo>
                    <a:pt x="378594" y="12909"/>
                  </a:lnTo>
                  <a:lnTo>
                    <a:pt x="0" y="12909"/>
                  </a:lnTo>
                  <a:close/>
                </a:path>
              </a:pathLst>
            </a:custGeom>
            <a:solidFill>
              <a:srgbClr val="F9B314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78594" cy="51009"/>
            </a:xfrm>
            <a:prstGeom prst="rect">
              <a:avLst/>
            </a:prstGeom>
          </p:spPr>
          <p:txBody>
            <a:bodyPr lIns="61769" tIns="61769" rIns="61769" bIns="61769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554256" y="1028700"/>
            <a:ext cx="4852381" cy="2571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22"/>
              </a:lnSpc>
            </a:pPr>
            <a:r>
              <a:rPr lang="en-US" sz="5685" b="1">
                <a:solidFill>
                  <a:srgbClr val="2D262A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Elasticidade Cruzada da Demanda</a:t>
            </a:r>
          </a:p>
        </p:txBody>
      </p:sp>
      <p:sp>
        <p:nvSpPr>
          <p:cNvPr id="7" name="Freeform 7"/>
          <p:cNvSpPr/>
          <p:nvPr/>
        </p:nvSpPr>
        <p:spPr>
          <a:xfrm>
            <a:off x="595033" y="8748875"/>
            <a:ext cx="2233548" cy="509425"/>
          </a:xfrm>
          <a:custGeom>
            <a:avLst/>
            <a:gdLst/>
            <a:ahLst/>
            <a:cxnLst/>
            <a:rect l="l" t="t" r="r" b="b"/>
            <a:pathLst>
              <a:path w="2233548" h="509425">
                <a:moveTo>
                  <a:pt x="0" y="0"/>
                </a:moveTo>
                <a:lnTo>
                  <a:pt x="2233548" y="0"/>
                </a:lnTo>
                <a:lnTo>
                  <a:pt x="2233548" y="509425"/>
                </a:lnTo>
                <a:lnTo>
                  <a:pt x="0" y="5094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40790" y="0"/>
            <a:ext cx="263584" cy="10287000"/>
            <a:chOff x="0" y="0"/>
            <a:chExt cx="69421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9421" cy="2709333"/>
            </a:xfrm>
            <a:custGeom>
              <a:avLst/>
              <a:gdLst/>
              <a:ahLst/>
              <a:cxnLst/>
              <a:rect l="l" t="t" r="r" b="b"/>
              <a:pathLst>
                <a:path w="69421" h="2709333">
                  <a:moveTo>
                    <a:pt x="0" y="0"/>
                  </a:moveTo>
                  <a:lnTo>
                    <a:pt x="69421" y="0"/>
                  </a:lnTo>
                  <a:lnTo>
                    <a:pt x="69421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9B314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69421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649056" y="4021773"/>
            <a:ext cx="11568215" cy="2319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39"/>
              </a:lnSpc>
            </a:pPr>
            <a:r>
              <a:rPr lang="en-US" sz="8218" b="1">
                <a:solidFill>
                  <a:srgbClr val="1211CA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AGRADECEMOS A SUA ATENÇÃO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373</Words>
  <Application>Microsoft Macintosh PowerPoint</Application>
  <PresentationFormat>Personalizar</PresentationFormat>
  <Paragraphs>48</Paragraphs>
  <Slides>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6" baseType="lpstr">
      <vt:lpstr>Open Sauce</vt:lpstr>
      <vt:lpstr>Arial</vt:lpstr>
      <vt:lpstr>Codec Pro Bold</vt:lpstr>
      <vt:lpstr>Open Sauce Bold</vt:lpstr>
      <vt:lpstr>Calibri</vt:lpstr>
      <vt:lpstr>Montserrat Classic</vt:lpstr>
      <vt:lpstr>Montserrat Heavy</vt:lpstr>
      <vt:lpstr>Montserrat Ultra-Bold</vt:lpstr>
      <vt:lpstr>Codec Pro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ABIEC | Senado Federal | 10/09/2024</dc:title>
  <cp:lastModifiedBy>Luiz Claudio Carvalho | CMRC Law</cp:lastModifiedBy>
  <cp:revision>6</cp:revision>
  <dcterms:created xsi:type="dcterms:W3CDTF">2006-08-16T00:00:00Z</dcterms:created>
  <dcterms:modified xsi:type="dcterms:W3CDTF">2024-09-11T15:06:18Z</dcterms:modified>
  <dc:identifier>DAGQSVTQ-zg</dc:identifier>
</cp:coreProperties>
</file>