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366" r:id="rId3"/>
    <p:sldId id="373" r:id="rId4"/>
    <p:sldId id="377" r:id="rId5"/>
    <p:sldId id="383" r:id="rId6"/>
    <p:sldId id="384" r:id="rId7"/>
    <p:sldId id="380" r:id="rId8"/>
    <p:sldId id="322" r:id="rId9"/>
  </p:sldIdLst>
  <p:sldSz cx="9144000" cy="6858000" type="screen4x3"/>
  <p:notesSz cx="6797675" cy="9926638"/>
  <p:defaultTextStyle>
    <a:defPPr>
      <a:defRPr lang="pt-BR"/>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pe Porte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4FF"/>
    <a:srgbClr val="3B9B4B"/>
    <a:srgbClr val="70AD47"/>
    <a:srgbClr val="FB016C"/>
    <a:srgbClr val="183F22"/>
    <a:srgbClr val="B00005"/>
    <a:srgbClr val="F7CDB6"/>
    <a:srgbClr val="DBE0E7"/>
    <a:srgbClr val="A2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6" autoAdjust="0"/>
    <p:restoredTop sz="94660"/>
  </p:normalViewPr>
  <p:slideViewPr>
    <p:cSldViewPr snapToGrid="0">
      <p:cViewPr varScale="1">
        <p:scale>
          <a:sx n="109" d="100"/>
          <a:sy n="109" d="100"/>
        </p:scale>
        <p:origin x="1794" y="108"/>
      </p:cViewPr>
      <p:guideLst>
        <p:guide orient="horz" pos="2160"/>
        <p:guide pos="3840"/>
        <p:guide pos="2880"/>
      </p:guideLst>
    </p:cSldViewPr>
  </p:slideViewPr>
  <p:notesTextViewPr>
    <p:cViewPr>
      <p:scale>
        <a:sx n="1" d="1"/>
        <a:sy n="1" d="1"/>
      </p:scale>
      <p:origin x="0" y="0"/>
    </p:cViewPr>
  </p:notesTextViewPr>
  <p:sorterViewPr>
    <p:cViewPr varScale="1">
      <p:scale>
        <a:sx n="1" d="1"/>
        <a:sy n="1" d="1"/>
      </p:scale>
      <p:origin x="0" y="-9330"/>
    </p:cViewPr>
  </p:sorterViewPr>
  <p:notesViewPr>
    <p:cSldViewPr snapToGrid="0" snapToObjects="1">
      <p:cViewPr varScale="1">
        <p:scale>
          <a:sx n="134" d="100"/>
          <a:sy n="134" d="100"/>
        </p:scale>
        <p:origin x="-5240"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FC6B982-CB15-436A-90C1-0D3A35606A42}" type="datetimeFigureOut">
              <a:rPr lang="pt-BR" smtClean="0"/>
              <a:t>25/09/2019</a:t>
            </a:fld>
            <a:endParaRPr lang="pt-BR"/>
          </a:p>
        </p:txBody>
      </p:sp>
      <p:sp>
        <p:nvSpPr>
          <p:cNvPr id="4" name="Espaço Reservado para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B1E73B3-4FE9-433D-B638-E19532FEA620}" type="slidenum">
              <a:rPr lang="pt-BR" smtClean="0"/>
              <a:t>‹nº›</a:t>
            </a:fld>
            <a:endParaRPr lang="pt-BR"/>
          </a:p>
        </p:txBody>
      </p:sp>
    </p:spTree>
    <p:extLst>
      <p:ext uri="{BB962C8B-B14F-4D97-AF65-F5344CB8AC3E}">
        <p14:creationId xmlns:p14="http://schemas.microsoft.com/office/powerpoint/2010/main" val="735351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DF7631-C6A8-4C6F-A43E-28FA3D47FC57}" type="datetimeFigureOut">
              <a:rPr lang="pt-BR" smtClean="0"/>
              <a:pPr/>
              <a:t>25/09/2019</a:t>
            </a:fld>
            <a:endParaRPr lang="pt-BR" dirty="0"/>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9649D1-AA82-464D-832F-10A837331D7A}" type="slidenum">
              <a:rPr lang="pt-BR" smtClean="0"/>
              <a:pPr/>
              <a:t>‹nº›</a:t>
            </a:fld>
            <a:endParaRPr lang="pt-BR" dirty="0"/>
          </a:p>
        </p:txBody>
      </p:sp>
    </p:spTree>
    <p:extLst>
      <p:ext uri="{BB962C8B-B14F-4D97-AF65-F5344CB8AC3E}">
        <p14:creationId xmlns:p14="http://schemas.microsoft.com/office/powerpoint/2010/main" val="1738962659"/>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700"/>
            </a:lvl1pPr>
          </a:lstStyle>
          <a:p>
            <a:r>
              <a:rPr lang="pt-BR"/>
              <a:t>Clique para editar o título mestre</a:t>
            </a:r>
          </a:p>
        </p:txBody>
      </p:sp>
      <p:sp>
        <p:nvSpPr>
          <p:cNvPr id="3" name="Subtítulo 2"/>
          <p:cNvSpPr>
            <a:spLocks noGrp="1"/>
          </p:cNvSpPr>
          <p:nvPr>
            <p:ph type="subTitle" idx="1"/>
          </p:nvPr>
        </p:nvSpPr>
        <p:spPr>
          <a:xfrm>
            <a:off x="1143000" y="3602037"/>
            <a:ext cx="6858000" cy="1655763"/>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0B3C344-1771-4119-A37F-196E9E9795C2}" type="datetimeFigureOut">
              <a:rPr lang="pt-BR" smtClean="0"/>
              <a:pPr/>
              <a:t>25/09/2019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3D0FCE7-AC6C-413E-9D5E-C52BBC363CD6}" type="slidenum">
              <a:rPr lang="pt-BR" smtClean="0"/>
              <a:pPr/>
              <a:t>‹nº›</a:t>
            </a:fld>
            <a:endParaRPr lang="pt-BR" dirty="0"/>
          </a:p>
        </p:txBody>
      </p:sp>
      <p:sp>
        <p:nvSpPr>
          <p:cNvPr id="14" name="Rectangle 13"/>
          <p:cNvSpPr/>
          <p:nvPr userDrawn="1"/>
        </p:nvSpPr>
        <p:spPr>
          <a:xfrm>
            <a:off x="-1" y="6359259"/>
            <a:ext cx="2123095" cy="51769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ss_conjunta_ministerios_gov_feder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3" y="6416120"/>
            <a:ext cx="1784627" cy="421171"/>
          </a:xfrm>
          <a:prstGeom prst="rect">
            <a:avLst/>
          </a:prstGeom>
        </p:spPr>
      </p:pic>
      <p:pic>
        <p:nvPicPr>
          <p:cNvPr id="13" name="Picture 12" descr="bg livre.png"/>
          <p:cNvPicPr>
            <a:picLocks noChangeAspect="1"/>
          </p:cNvPicPr>
          <p:nvPr userDrawn="1"/>
        </p:nvPicPr>
        <p:blipFill rotWithShape="1">
          <a:blip r:embed="rId3">
            <a:extLst>
              <a:ext uri="{28A0092B-C50C-407E-A947-70E740481C1C}">
                <a14:useLocalDpi xmlns:a14="http://schemas.microsoft.com/office/drawing/2010/main" val="0"/>
              </a:ext>
            </a:extLst>
          </a:blip>
          <a:srcRect l="1451" t="88083" r="21558" b="3139"/>
          <a:stretch/>
        </p:blipFill>
        <p:spPr>
          <a:xfrm>
            <a:off x="2104139" y="6425599"/>
            <a:ext cx="7039861" cy="451356"/>
          </a:xfrm>
          <a:prstGeom prst="rect">
            <a:avLst/>
          </a:prstGeom>
        </p:spPr>
      </p:pic>
      <p:sp>
        <p:nvSpPr>
          <p:cNvPr id="16" name="Espaço Reservado para Número de Slide 8"/>
          <p:cNvSpPr txBox="1">
            <a:spLocks/>
          </p:cNvSpPr>
          <p:nvPr userDrawn="1"/>
        </p:nvSpPr>
        <p:spPr>
          <a:xfrm>
            <a:off x="6457950" y="6479553"/>
            <a:ext cx="2057400" cy="365125"/>
          </a:xfrm>
          <a:prstGeom prst="rect">
            <a:avLst/>
          </a:prstGeom>
        </p:spPr>
        <p:txBody>
          <a:bodyPr vert="horz" lIns="71323" tIns="35662" rIns="71323" bIns="35662" rtlCol="0" anchor="ctr"/>
          <a:lstStyle>
            <a:defPPr>
              <a:defRPr lang="pt-BR"/>
            </a:defPPr>
            <a:lvl1pPr marL="0" algn="r" defTabSz="713232" rtl="0" eaLnBrk="1" latinLnBrk="0" hangingPunct="1">
              <a:defRPr sz="1000" b="1" kern="1200">
                <a:solidFill>
                  <a:srgbClr val="FFFFFF"/>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fld id="{A3D0FCE7-AC6C-413E-9D5E-C52BBC363CD6}" type="slidenum">
              <a:rPr lang="pt-BR" smtClean="0"/>
              <a:pPr/>
              <a:t>‹nº›</a:t>
            </a:fld>
            <a:endParaRPr lang="pt-BR" dirty="0"/>
          </a:p>
        </p:txBody>
      </p:sp>
    </p:spTree>
    <p:extLst>
      <p:ext uri="{BB962C8B-B14F-4D97-AF65-F5344CB8AC3E}">
        <p14:creationId xmlns:p14="http://schemas.microsoft.com/office/powerpoint/2010/main" val="420508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0B3C344-1771-4119-A37F-196E9E9795C2}" type="datetimeFigureOut">
              <a:rPr lang="pt-BR" smtClean="0"/>
              <a:pPr/>
              <a:t>25/09/2019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3D0FCE7-AC6C-413E-9D5E-C52BBC363CD6}" type="slidenum">
              <a:rPr lang="pt-BR" smtClean="0"/>
              <a:pPr/>
              <a:t>‹nº›</a:t>
            </a:fld>
            <a:endParaRPr lang="pt-BR" dirty="0"/>
          </a:p>
        </p:txBody>
      </p:sp>
      <p:sp>
        <p:nvSpPr>
          <p:cNvPr id="19" name="Rectangle 18"/>
          <p:cNvSpPr/>
          <p:nvPr userDrawn="1"/>
        </p:nvSpPr>
        <p:spPr>
          <a:xfrm>
            <a:off x="-1" y="6359259"/>
            <a:ext cx="2123095" cy="51769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ass_conjunta_ministerios_gov_feder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3" y="6416120"/>
            <a:ext cx="1784627" cy="421171"/>
          </a:xfrm>
          <a:prstGeom prst="rect">
            <a:avLst/>
          </a:prstGeom>
        </p:spPr>
      </p:pic>
      <p:pic>
        <p:nvPicPr>
          <p:cNvPr id="21" name="Picture 20" descr="bg livre.png"/>
          <p:cNvPicPr>
            <a:picLocks noChangeAspect="1"/>
          </p:cNvPicPr>
          <p:nvPr userDrawn="1"/>
        </p:nvPicPr>
        <p:blipFill rotWithShape="1">
          <a:blip r:embed="rId3">
            <a:extLst>
              <a:ext uri="{28A0092B-C50C-407E-A947-70E740481C1C}">
                <a14:useLocalDpi xmlns:a14="http://schemas.microsoft.com/office/drawing/2010/main" val="0"/>
              </a:ext>
            </a:extLst>
          </a:blip>
          <a:srcRect l="1451" t="88083" r="21558" b="3139"/>
          <a:stretch/>
        </p:blipFill>
        <p:spPr>
          <a:xfrm>
            <a:off x="2104139" y="6425599"/>
            <a:ext cx="7039861" cy="451356"/>
          </a:xfrm>
          <a:prstGeom prst="rect">
            <a:avLst/>
          </a:prstGeom>
        </p:spPr>
      </p:pic>
      <p:sp>
        <p:nvSpPr>
          <p:cNvPr id="22" name="Espaço Reservado para Número de Slide 8"/>
          <p:cNvSpPr txBox="1">
            <a:spLocks/>
          </p:cNvSpPr>
          <p:nvPr userDrawn="1"/>
        </p:nvSpPr>
        <p:spPr>
          <a:xfrm>
            <a:off x="6457950" y="6479553"/>
            <a:ext cx="2057400" cy="365125"/>
          </a:xfrm>
          <a:prstGeom prst="rect">
            <a:avLst/>
          </a:prstGeom>
        </p:spPr>
        <p:txBody>
          <a:bodyPr vert="horz" lIns="71323" tIns="35662" rIns="71323" bIns="35662" rtlCol="0" anchor="ctr"/>
          <a:lstStyle>
            <a:defPPr>
              <a:defRPr lang="pt-BR"/>
            </a:defPPr>
            <a:lvl1pPr marL="0" algn="r" defTabSz="713232" rtl="0" eaLnBrk="1" latinLnBrk="0" hangingPunct="1">
              <a:defRPr sz="1000" b="1" kern="1200">
                <a:solidFill>
                  <a:srgbClr val="FFFFFF"/>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a:lstStyle>
          <a:p>
            <a:fld id="{A3D0FCE7-AC6C-413E-9D5E-C52BBC363CD6}" type="slidenum">
              <a:rPr lang="pt-BR" smtClean="0"/>
              <a:pPr/>
              <a:t>‹nº›</a:t>
            </a:fld>
            <a:endParaRPr lang="pt-BR" dirty="0"/>
          </a:p>
        </p:txBody>
      </p:sp>
    </p:spTree>
    <p:extLst>
      <p:ext uri="{BB962C8B-B14F-4D97-AF65-F5344CB8AC3E}">
        <p14:creationId xmlns:p14="http://schemas.microsoft.com/office/powerpoint/2010/main" val="174245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5"/>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629842" y="2505077"/>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2" y="1681163"/>
            <a:ext cx="3887391" cy="823912"/>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29152" y="2505077"/>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0B3C344-1771-4119-A37F-196E9E9795C2}" type="datetimeFigureOut">
              <a:rPr lang="pt-BR" smtClean="0"/>
              <a:pPr/>
              <a:t>25/09/2019</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15" name="Rectangle 14"/>
          <p:cNvSpPr/>
          <p:nvPr userDrawn="1"/>
        </p:nvSpPr>
        <p:spPr>
          <a:xfrm>
            <a:off x="-1" y="6359259"/>
            <a:ext cx="2123095" cy="51769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ass_conjunta_ministerios_gov_feder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3" y="6416120"/>
            <a:ext cx="1784627" cy="421171"/>
          </a:xfrm>
          <a:prstGeom prst="rect">
            <a:avLst/>
          </a:prstGeom>
        </p:spPr>
      </p:pic>
      <p:pic>
        <p:nvPicPr>
          <p:cNvPr id="17" name="Picture 16" descr="bg livre.png"/>
          <p:cNvPicPr>
            <a:picLocks noChangeAspect="1"/>
          </p:cNvPicPr>
          <p:nvPr userDrawn="1"/>
        </p:nvPicPr>
        <p:blipFill rotWithShape="1">
          <a:blip r:embed="rId3">
            <a:extLst>
              <a:ext uri="{28A0092B-C50C-407E-A947-70E740481C1C}">
                <a14:useLocalDpi xmlns:a14="http://schemas.microsoft.com/office/drawing/2010/main" val="0"/>
              </a:ext>
            </a:extLst>
          </a:blip>
          <a:srcRect l="1451" t="88083" r="21558" b="3139"/>
          <a:stretch/>
        </p:blipFill>
        <p:spPr>
          <a:xfrm>
            <a:off x="2104139" y="6425599"/>
            <a:ext cx="7039861" cy="451356"/>
          </a:xfrm>
          <a:prstGeom prst="rect">
            <a:avLst/>
          </a:prstGeom>
        </p:spPr>
      </p:pic>
      <p:sp>
        <p:nvSpPr>
          <p:cNvPr id="9" name="Espaço Reservado para Número de Slide 8"/>
          <p:cNvSpPr>
            <a:spLocks noGrp="1"/>
          </p:cNvSpPr>
          <p:nvPr>
            <p:ph type="sldNum" sz="quarter" idx="12"/>
          </p:nvPr>
        </p:nvSpPr>
        <p:spPr>
          <a:xfrm>
            <a:off x="6457950" y="6479553"/>
            <a:ext cx="2057400" cy="365125"/>
          </a:xfrm>
        </p:spPr>
        <p:txBody>
          <a:bodyPr/>
          <a:lstStyle>
            <a:lvl1pPr>
              <a:defRPr sz="1000" b="1">
                <a:solidFill>
                  <a:srgbClr val="FFFFFF"/>
                </a:solidFill>
              </a:defRPr>
            </a:lvl1pPr>
          </a:lstStyle>
          <a:p>
            <a:fld id="{A3D0FCE7-AC6C-413E-9D5E-C52BBC363CD6}" type="slidenum">
              <a:rPr lang="pt-BR" smtClean="0"/>
              <a:pPr/>
              <a:t>‹nº›</a:t>
            </a:fld>
            <a:endParaRPr lang="pt-BR" dirty="0"/>
          </a:p>
        </p:txBody>
      </p:sp>
    </p:spTree>
    <p:extLst>
      <p:ext uri="{BB962C8B-B14F-4D97-AF65-F5344CB8AC3E}">
        <p14:creationId xmlns:p14="http://schemas.microsoft.com/office/powerpoint/2010/main" val="27203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78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628650" y="1825625"/>
            <a:ext cx="7886700" cy="4351339"/>
          </a:xfrm>
          <a:prstGeom prst="rect">
            <a:avLst/>
          </a:prstGeom>
        </p:spPr>
        <p:txBody>
          <a:bodyPr vert="horz" lIns="71323" tIns="35662" rIns="71323" bIns="35662"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 name="Espaço Reservado para Título 1"/>
          <p:cNvSpPr>
            <a:spLocks noGrp="1"/>
          </p:cNvSpPr>
          <p:nvPr>
            <p:ph type="title"/>
          </p:nvPr>
        </p:nvSpPr>
        <p:spPr>
          <a:xfrm>
            <a:off x="628650" y="365125"/>
            <a:ext cx="7886700" cy="1325563"/>
          </a:xfrm>
          <a:prstGeom prst="rect">
            <a:avLst/>
          </a:prstGeom>
        </p:spPr>
        <p:txBody>
          <a:bodyPr vert="horz" lIns="71323" tIns="35662" rIns="71323" bIns="35662" rtlCol="0" anchor="b">
            <a:normAutofit/>
          </a:bodyPr>
          <a:lstStyle/>
          <a:p>
            <a:r>
              <a:rPr lang="pt-BR" dirty="0"/>
              <a:t>Clique para editar o título mestre</a:t>
            </a:r>
          </a:p>
        </p:txBody>
      </p:sp>
      <p:sp>
        <p:nvSpPr>
          <p:cNvPr id="4" name="Espaço Reservado para Data 3"/>
          <p:cNvSpPr>
            <a:spLocks noGrp="1"/>
          </p:cNvSpPr>
          <p:nvPr>
            <p:ph type="dt" sz="half" idx="2"/>
          </p:nvPr>
        </p:nvSpPr>
        <p:spPr>
          <a:xfrm>
            <a:off x="628650" y="6356352"/>
            <a:ext cx="2057400" cy="365125"/>
          </a:xfrm>
          <a:prstGeom prst="rect">
            <a:avLst/>
          </a:prstGeom>
        </p:spPr>
        <p:txBody>
          <a:bodyPr vert="horz" lIns="71323" tIns="35662" rIns="71323" bIns="35662" rtlCol="0" anchor="ctr"/>
          <a:lstStyle>
            <a:lvl1pPr algn="l">
              <a:defRPr sz="900">
                <a:solidFill>
                  <a:schemeClr val="tx1"/>
                </a:solidFill>
              </a:defRPr>
            </a:lvl1pPr>
          </a:lstStyle>
          <a:p>
            <a:fld id="{A0B3C344-1771-4119-A37F-196E9E9795C2}" type="datetimeFigureOut">
              <a:rPr lang="pt-BR" smtClean="0"/>
              <a:pPr/>
              <a:t>25/09/2019</a:t>
            </a:fld>
            <a:endParaRPr lang="pt-BR" dirty="0"/>
          </a:p>
        </p:txBody>
      </p:sp>
      <p:sp>
        <p:nvSpPr>
          <p:cNvPr id="5" name="Espaço Reservado para Rodapé 4"/>
          <p:cNvSpPr>
            <a:spLocks noGrp="1"/>
          </p:cNvSpPr>
          <p:nvPr>
            <p:ph type="ftr" sz="quarter" idx="3"/>
          </p:nvPr>
        </p:nvSpPr>
        <p:spPr>
          <a:xfrm>
            <a:off x="3028950" y="6356352"/>
            <a:ext cx="3086100" cy="365125"/>
          </a:xfrm>
          <a:prstGeom prst="rect">
            <a:avLst/>
          </a:prstGeom>
        </p:spPr>
        <p:txBody>
          <a:bodyPr vert="horz" lIns="71323" tIns="35662" rIns="71323" bIns="35662" rtlCol="0" anchor="ctr"/>
          <a:lstStyle>
            <a:lvl1pPr algn="ctr">
              <a:defRPr sz="900">
                <a:solidFill>
                  <a:schemeClr val="tx1"/>
                </a:solidFill>
              </a:defRPr>
            </a:lvl1pPr>
          </a:lstStyle>
          <a:p>
            <a:endParaRPr lang="pt-BR" dirty="0"/>
          </a:p>
        </p:txBody>
      </p:sp>
      <p:sp>
        <p:nvSpPr>
          <p:cNvPr id="6" name="Espaço Reservado para Número de Slide 5"/>
          <p:cNvSpPr>
            <a:spLocks noGrp="1"/>
          </p:cNvSpPr>
          <p:nvPr>
            <p:ph type="sldNum" sz="quarter" idx="4"/>
          </p:nvPr>
        </p:nvSpPr>
        <p:spPr>
          <a:xfrm>
            <a:off x="6457950" y="6356352"/>
            <a:ext cx="2057400" cy="365125"/>
          </a:xfrm>
          <a:prstGeom prst="rect">
            <a:avLst/>
          </a:prstGeom>
        </p:spPr>
        <p:txBody>
          <a:bodyPr vert="horz" lIns="71323" tIns="35662" rIns="71323" bIns="35662" rtlCol="0" anchor="ctr"/>
          <a:lstStyle>
            <a:lvl1pPr algn="r">
              <a:defRPr sz="900">
                <a:solidFill>
                  <a:schemeClr val="tx1"/>
                </a:solidFill>
              </a:defRPr>
            </a:lvl1pPr>
          </a:lstStyle>
          <a:p>
            <a:fld id="{A3D0FCE7-AC6C-413E-9D5E-C52BBC363CD6}" type="slidenum">
              <a:rPr lang="pt-BR" smtClean="0"/>
              <a:pPr/>
              <a:t>‹nº›</a:t>
            </a:fld>
            <a:endParaRPr lang="pt-BR" dirty="0"/>
          </a:p>
        </p:txBody>
      </p:sp>
    </p:spTree>
    <p:extLst>
      <p:ext uri="{BB962C8B-B14F-4D97-AF65-F5344CB8AC3E}">
        <p14:creationId xmlns:p14="http://schemas.microsoft.com/office/powerpoint/2010/main" val="127489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txStyles>
    <p:titleStyle>
      <a:lvl1pPr algn="l" defTabSz="713232" rtl="0" eaLnBrk="1" latinLnBrk="0" hangingPunct="1">
        <a:lnSpc>
          <a:spcPct val="90000"/>
        </a:lnSpc>
        <a:spcBef>
          <a:spcPct val="0"/>
        </a:spcBef>
        <a:buNone/>
        <a:defRPr sz="3400" b="1" kern="1200">
          <a:solidFill>
            <a:schemeClr val="tx1"/>
          </a:solidFill>
          <a:latin typeface="Calibri Light"/>
          <a:ea typeface="+mj-ea"/>
          <a:cs typeface="Calibri Light"/>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pt-BR"/>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9" y="-79972"/>
            <a:ext cx="9357258" cy="7017944"/>
          </a:xfrm>
          <a:prstGeom prst="rect">
            <a:avLst/>
          </a:prstGeom>
        </p:spPr>
      </p:pic>
      <p:sp>
        <p:nvSpPr>
          <p:cNvPr id="3" name="Espaço Reservado para Conteúdo 2"/>
          <p:cNvSpPr>
            <a:spLocks noGrp="1"/>
          </p:cNvSpPr>
          <p:nvPr>
            <p:ph idx="4294967295"/>
          </p:nvPr>
        </p:nvSpPr>
        <p:spPr>
          <a:xfrm>
            <a:off x="1844942" y="2052170"/>
            <a:ext cx="6857155" cy="2695673"/>
          </a:xfrm>
        </p:spPr>
        <p:txBody>
          <a:bodyPr>
            <a:noAutofit/>
          </a:bodyPr>
          <a:lstStyle/>
          <a:p>
            <a:pPr lvl="0">
              <a:buNone/>
            </a:pPr>
            <a:r>
              <a:rPr lang="pt-BR" sz="6000" b="1" dirty="0" smtClean="0">
                <a:solidFill>
                  <a:srgbClr val="FFFFFF"/>
                </a:solidFill>
                <a:effectLst>
                  <a:outerShdw blurRad="50800" dist="38100" dir="2700000" algn="tl" rotWithShape="0">
                    <a:prstClr val="black">
                      <a:alpha val="40000"/>
                    </a:prstClr>
                  </a:outerShdw>
                </a:effectLst>
              </a:rPr>
              <a:t>MP 891 /</a:t>
            </a:r>
            <a:r>
              <a:rPr lang="pt-BR" sz="6000" b="1" dirty="0" smtClean="0">
                <a:solidFill>
                  <a:srgbClr val="FFFFFF"/>
                </a:solidFill>
                <a:effectLst>
                  <a:outerShdw blurRad="50800" dist="38100" dir="2700000" algn="tl" rotWithShape="0">
                    <a:prstClr val="black">
                      <a:alpha val="40000"/>
                    </a:prstClr>
                  </a:outerShdw>
                </a:effectLst>
              </a:rPr>
              <a:t>2019 </a:t>
            </a:r>
          </a:p>
          <a:p>
            <a:pPr lvl="0">
              <a:buNone/>
            </a:pPr>
            <a:r>
              <a:rPr lang="pt-BR" sz="6000" b="1" dirty="0" smtClean="0">
                <a:solidFill>
                  <a:srgbClr val="FFFFFF"/>
                </a:solidFill>
                <a:effectLst>
                  <a:outerShdw blurRad="50800" dist="38100" dir="2700000" algn="tl" rotWithShape="0">
                    <a:prstClr val="black">
                      <a:alpha val="40000"/>
                    </a:prstClr>
                  </a:outerShdw>
                </a:effectLst>
              </a:rPr>
              <a:t>Abono Anual</a:t>
            </a:r>
            <a:endParaRPr lang="pt-BR" sz="6000" b="1" dirty="0">
              <a:solidFill>
                <a:srgbClr val="FFFFFF"/>
              </a:solidFill>
              <a:effectLst>
                <a:outerShdw blurRad="50800" dist="38100" dir="2700000" algn="tl" rotWithShape="0">
                  <a:prstClr val="black">
                    <a:alpha val="40000"/>
                  </a:prstClr>
                </a:outerShdw>
              </a:effectLst>
            </a:endParaRPr>
          </a:p>
        </p:txBody>
      </p:sp>
      <p:cxnSp>
        <p:nvCxnSpPr>
          <p:cNvPr id="6" name="Straight Connector 5"/>
          <p:cNvCxnSpPr/>
          <p:nvPr/>
        </p:nvCxnSpPr>
        <p:spPr>
          <a:xfrm>
            <a:off x="1844942" y="2952881"/>
            <a:ext cx="6857155"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621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1886" y="1459523"/>
            <a:ext cx="8908420" cy="4923692"/>
          </a:xfrm>
        </p:spPr>
        <p:txBody>
          <a:bodyPr>
            <a:noAutofit/>
          </a:bodyPr>
          <a:lstStyle/>
          <a:p>
            <a:pPr lvl="0" algn="just">
              <a:lnSpc>
                <a:spcPct val="140000"/>
              </a:lnSpc>
            </a:pPr>
            <a:r>
              <a:rPr lang="pt-BR" sz="1700" dirty="0"/>
              <a:t> </a:t>
            </a:r>
            <a:r>
              <a:rPr lang="pt-BR" sz="2400" dirty="0"/>
              <a:t>Trata-se de Minuta de Medida Provisória para promover alteração no art. 40 da Lei nº 8.213, de 24 de julho de 1991, a fim de </a:t>
            </a:r>
            <a:r>
              <a:rPr lang="pt-BR" sz="2400" dirty="0" smtClean="0"/>
              <a:t>autorizar, </a:t>
            </a:r>
            <a:r>
              <a:rPr lang="pt-BR" sz="2400" dirty="0"/>
              <a:t>de forma </a:t>
            </a:r>
            <a:r>
              <a:rPr lang="pt-BR" sz="2400" dirty="0" smtClean="0"/>
              <a:t>definitiva, </a:t>
            </a:r>
            <a:r>
              <a:rPr lang="pt-BR" sz="2400" dirty="0"/>
              <a:t>a antecipação de parcela do pagamento do abono anual devido aos beneficiários da Previdência </a:t>
            </a:r>
            <a:r>
              <a:rPr lang="pt-BR" sz="2400" dirty="0" smtClean="0"/>
              <a:t>Social e, </a:t>
            </a:r>
            <a:r>
              <a:rPr lang="pt-BR" sz="2400" dirty="0"/>
              <a:t>no art. 1º da Lei nº 13.846, de 13 de junho de 2019, para incluir no Programa Especial para Análise de Benefícios com Indícios de Irregularidade (Programa Especial), todos os benefícios que estavam pendentes de análise há mais de 45 dias na data de 15 de junho de 2019. </a:t>
            </a:r>
          </a:p>
          <a:p>
            <a:pPr lvl="0">
              <a:lnSpc>
                <a:spcPct val="140000"/>
              </a:lnSpc>
            </a:pPr>
            <a:endParaRPr lang="en-US" sz="3200" dirty="0"/>
          </a:p>
        </p:txBody>
      </p:sp>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362148" y="329098"/>
            <a:ext cx="5595321" cy="502908"/>
          </a:xfrm>
          <a:prstGeom prst="rect">
            <a:avLst/>
          </a:prstGeom>
          <a:noFill/>
          <a:ln w="9525">
            <a:noFill/>
            <a:miter lim="800000"/>
            <a:headEnd/>
            <a:tailEnd/>
          </a:ln>
        </p:spPr>
        <p:txBody>
          <a:bodyPr wrap="square" lIns="71323" tIns="35662" rIns="71323" bIns="35662">
            <a:spAutoFit/>
          </a:bodyPr>
          <a:lstStyle/>
          <a:p>
            <a:pPr>
              <a:defRPr/>
            </a:pP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Medida Provisória 891/2019</a:t>
            </a:r>
            <a:endParaRPr lang="pt-BR" sz="2800" b="1" dirty="0">
              <a:solidFill>
                <a:schemeClr val="bg1"/>
              </a:solidFill>
              <a:effectLst>
                <a:outerShdw blurRad="50800" dist="38100" dir="2700000" algn="tl" rotWithShape="0">
                  <a:prstClr val="black">
                    <a:alpha val="40000"/>
                  </a:prstClr>
                </a:outerShdw>
              </a:effectLst>
              <a:latin typeface="Calibri (Body)"/>
              <a:cs typeface="Calibri (Body)"/>
            </a:endParaRPr>
          </a:p>
        </p:txBody>
      </p:sp>
    </p:spTree>
    <p:extLst>
      <p:ext uri="{BB962C8B-B14F-4D97-AF65-F5344CB8AC3E}">
        <p14:creationId xmlns:p14="http://schemas.microsoft.com/office/powerpoint/2010/main" val="59133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362148" y="329098"/>
            <a:ext cx="8222037" cy="502908"/>
          </a:xfrm>
          <a:prstGeom prst="rect">
            <a:avLst/>
          </a:prstGeom>
          <a:noFill/>
          <a:ln w="9525">
            <a:noFill/>
            <a:miter lim="800000"/>
            <a:headEnd/>
            <a:tailEnd/>
          </a:ln>
        </p:spPr>
        <p:txBody>
          <a:bodyPr wrap="square" lIns="71323" tIns="35662" rIns="71323" bIns="35662">
            <a:spAutoFit/>
          </a:bodyPr>
          <a:lstStyle/>
          <a:p>
            <a:pPr>
              <a:defRPr/>
            </a:pP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Alteração </a:t>
            </a:r>
            <a:r>
              <a:rPr lang="pt-BR" sz="2800" b="1" dirty="0" smtClean="0">
                <a:solidFill>
                  <a:schemeClr val="bg1">
                    <a:lumMod val="95000"/>
                  </a:schemeClr>
                </a:solidFill>
                <a:effectLst>
                  <a:outerShdw blurRad="50800" dist="38100" dir="2700000" algn="tl" rotWithShape="0">
                    <a:prstClr val="black">
                      <a:alpha val="40000"/>
                    </a:prstClr>
                  </a:outerShdw>
                </a:effectLst>
                <a:latin typeface="Calibri (Body)"/>
                <a:cs typeface="Calibri (Body)"/>
              </a:rPr>
              <a:t>Lei nº 8.213/91 </a:t>
            </a: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 Abono Anual</a:t>
            </a:r>
            <a:endParaRPr lang="pt-BR" sz="2800" b="1" dirty="0">
              <a:solidFill>
                <a:schemeClr val="bg1"/>
              </a:solidFill>
              <a:effectLst>
                <a:outerShdw blurRad="50800" dist="38100" dir="2700000" algn="tl" rotWithShape="0">
                  <a:prstClr val="black">
                    <a:alpha val="40000"/>
                  </a:prstClr>
                </a:outerShdw>
              </a:effectLst>
              <a:latin typeface="Calibri (Body)"/>
              <a:cs typeface="Calibri (Body)"/>
            </a:endParaRPr>
          </a:p>
        </p:txBody>
      </p:sp>
      <p:graphicFrame>
        <p:nvGraphicFramePr>
          <p:cNvPr id="2" name="Tabela 1"/>
          <p:cNvGraphicFramePr>
            <a:graphicFrameLocks noGrp="1"/>
          </p:cNvGraphicFramePr>
          <p:nvPr>
            <p:extLst>
              <p:ext uri="{D42A27DB-BD31-4B8C-83A1-F6EECF244321}">
                <p14:modId xmlns:p14="http://schemas.microsoft.com/office/powerpoint/2010/main" val="2779034826"/>
              </p:ext>
            </p:extLst>
          </p:nvPr>
        </p:nvGraphicFramePr>
        <p:xfrm>
          <a:off x="290146" y="1191882"/>
          <a:ext cx="8651629" cy="5413822"/>
        </p:xfrm>
        <a:graphic>
          <a:graphicData uri="http://schemas.openxmlformats.org/drawingml/2006/table">
            <a:tbl>
              <a:tblPr firstRow="1" bandRow="1">
                <a:tableStyleId>{5C22544A-7EE6-4342-B048-85BDC9FD1C3A}</a:tableStyleId>
              </a:tblPr>
              <a:tblGrid>
                <a:gridCol w="2703634">
                  <a:extLst>
                    <a:ext uri="{9D8B030D-6E8A-4147-A177-3AD203B41FA5}">
                      <a16:colId xmlns:a16="http://schemas.microsoft.com/office/drawing/2014/main" val="3455313040"/>
                    </a:ext>
                  </a:extLst>
                </a:gridCol>
                <a:gridCol w="5947995">
                  <a:extLst>
                    <a:ext uri="{9D8B030D-6E8A-4147-A177-3AD203B41FA5}">
                      <a16:colId xmlns:a16="http://schemas.microsoft.com/office/drawing/2014/main" val="2741289286"/>
                    </a:ext>
                  </a:extLst>
                </a:gridCol>
              </a:tblGrid>
              <a:tr h="699630">
                <a:tc>
                  <a:txBody>
                    <a:bodyPr/>
                    <a:lstStyle/>
                    <a:p>
                      <a:r>
                        <a:rPr lang="pt-BR" sz="2000" dirty="0" smtClean="0"/>
                        <a:t>Redação Atual</a:t>
                      </a:r>
                      <a:endParaRPr lang="pt-BR" sz="2000" dirty="0"/>
                    </a:p>
                  </a:txBody>
                  <a:tcPr/>
                </a:tc>
                <a:tc>
                  <a:txBody>
                    <a:bodyPr/>
                    <a:lstStyle/>
                    <a:p>
                      <a:r>
                        <a:rPr lang="pt-BR" sz="2000" dirty="0" smtClean="0"/>
                        <a:t>Redação Proposta</a:t>
                      </a:r>
                      <a:endParaRPr lang="pt-BR" sz="2000" dirty="0"/>
                    </a:p>
                  </a:txBody>
                  <a:tcPr/>
                </a:tc>
                <a:extLst>
                  <a:ext uri="{0D108BD9-81ED-4DB2-BD59-A6C34878D82A}">
                    <a16:rowId xmlns:a16="http://schemas.microsoft.com/office/drawing/2014/main" val="2816193775"/>
                  </a:ext>
                </a:extLst>
              </a:tr>
              <a:tr h="4714192">
                <a:tc>
                  <a:txBody>
                    <a:bodyPr/>
                    <a:lstStyle/>
                    <a:p>
                      <a:r>
                        <a:rPr lang="pt-BR" sz="2000" dirty="0" smtClean="0"/>
                        <a:t>Art. 40. (...) Parágrafo único. O abono anual será calculado, no que couber, da mesma forma que a Gratificação de Natal dos trabalhadores, tendo por base o valor da renda mensal do benefício do mês de dezembro de cada ano.</a:t>
                      </a:r>
                    </a:p>
                    <a:p>
                      <a:endParaRPr lang="pt-BR" sz="2000" dirty="0"/>
                    </a:p>
                  </a:txBody>
                  <a:tcPr/>
                </a:tc>
                <a:tc>
                  <a:txBody>
                    <a:bodyPr/>
                    <a:lstStyle/>
                    <a:p>
                      <a:r>
                        <a:rPr lang="pt-BR" sz="2000" dirty="0" smtClean="0"/>
                        <a:t>Art. 40. (...) Parágrafo único. O abono anual será calculado, no que couber, da mesma forma que a Gratificação de Natal dos trabalhadores, tendo por base o valor da renda mensal do benefício do mês de dezembro de cada ano e seu pagamento será efetuado em duas parcelas: I - a primeira corresponderá a até cinquenta por cento do valor do benefício devido no mês de agosto e será paga juntamente com os benefícios dessa competência; e II - a segunda corresponderá à diferença entre o valor total do abono anual e o valor da parcela antecipada e será paga juntamente com os benefícios da competência de novembro.” (NR)</a:t>
                      </a:r>
                    </a:p>
                    <a:p>
                      <a:endParaRPr lang="pt-BR" sz="2000" dirty="0"/>
                    </a:p>
                  </a:txBody>
                  <a:tcPr/>
                </a:tc>
                <a:extLst>
                  <a:ext uri="{0D108BD9-81ED-4DB2-BD59-A6C34878D82A}">
                    <a16:rowId xmlns:a16="http://schemas.microsoft.com/office/drawing/2014/main" val="2778522594"/>
                  </a:ext>
                </a:extLst>
              </a:tr>
            </a:tbl>
          </a:graphicData>
        </a:graphic>
      </p:graphicFrame>
    </p:spTree>
    <p:extLst>
      <p:ext uri="{BB962C8B-B14F-4D97-AF65-F5344CB8AC3E}">
        <p14:creationId xmlns:p14="http://schemas.microsoft.com/office/powerpoint/2010/main" val="359534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4977" y="1116623"/>
            <a:ext cx="8713177" cy="5152292"/>
          </a:xfrm>
        </p:spPr>
        <p:txBody>
          <a:bodyPr>
            <a:noAutofit/>
          </a:bodyPr>
          <a:lstStyle/>
          <a:p>
            <a:pPr lvl="0" algn="just">
              <a:lnSpc>
                <a:spcPct val="140000"/>
              </a:lnSpc>
            </a:pPr>
            <a:r>
              <a:rPr lang="pt-BR" sz="1800" dirty="0"/>
              <a:t> </a:t>
            </a:r>
            <a:r>
              <a:rPr lang="pt-BR" sz="1800" dirty="0" smtClean="0"/>
              <a:t>A primeira antecipação ocorreu no </a:t>
            </a:r>
            <a:r>
              <a:rPr lang="pt-BR" sz="1800" dirty="0"/>
              <a:t>ano de 2006, por meio do Decreto nº </a:t>
            </a:r>
            <a:r>
              <a:rPr lang="pt-BR" sz="1800" dirty="0" smtClean="0"/>
              <a:t>5.756/2006.</a:t>
            </a:r>
          </a:p>
          <a:p>
            <a:pPr algn="just">
              <a:lnSpc>
                <a:spcPct val="140000"/>
              </a:lnSpc>
            </a:pPr>
            <a:r>
              <a:rPr lang="pt-BR" sz="1800" dirty="0"/>
              <a:t>A antecipação do abono anual foi fruto de compromisso firmado pelo </a:t>
            </a:r>
            <a:r>
              <a:rPr lang="pt-BR" sz="1800" dirty="0" smtClean="0"/>
              <a:t>governo, </a:t>
            </a:r>
            <a:r>
              <a:rPr lang="pt-BR" sz="1800" dirty="0"/>
              <a:t>no âmbito da Comissão de Valorização do Idoso e, nos anos posteriores, com base em critério negociado em reunião com representantes dos aposentados e pensionistas, quando da apresentação da Pauta de Reivindicações da categoria.</a:t>
            </a:r>
          </a:p>
          <a:p>
            <a:pPr lvl="0" algn="just">
              <a:lnSpc>
                <a:spcPct val="140000"/>
              </a:lnSpc>
            </a:pPr>
            <a:r>
              <a:rPr lang="pt-BR" sz="1800" dirty="0" smtClean="0"/>
              <a:t>O pagamento é dividido em duas parcelas:</a:t>
            </a:r>
          </a:p>
          <a:p>
            <a:pPr lvl="1" algn="just">
              <a:lnSpc>
                <a:spcPct val="140000"/>
              </a:lnSpc>
            </a:pPr>
            <a:r>
              <a:rPr lang="pt-BR" sz="1800" dirty="0" smtClean="0"/>
              <a:t>A primeira parcela  paga em agosto </a:t>
            </a:r>
          </a:p>
          <a:p>
            <a:pPr lvl="1" algn="just">
              <a:lnSpc>
                <a:spcPct val="140000"/>
              </a:lnSpc>
            </a:pPr>
            <a:r>
              <a:rPr lang="pt-BR" sz="1800" dirty="0" smtClean="0"/>
              <a:t>A segunda parcela  paga em novembro.</a:t>
            </a:r>
          </a:p>
          <a:p>
            <a:pPr lvl="0" algn="just">
              <a:lnSpc>
                <a:spcPct val="140000"/>
              </a:lnSpc>
            </a:pPr>
            <a:r>
              <a:rPr lang="pt-BR" sz="1800" dirty="0" smtClean="0"/>
              <a:t>O pagamento dos benefícios acontece em dez dias úteis, a partir dos </a:t>
            </a:r>
            <a:r>
              <a:rPr lang="pt-BR" sz="1800" dirty="0"/>
              <a:t>cinco últimos dias úteis do </a:t>
            </a:r>
            <a:r>
              <a:rPr lang="pt-BR" sz="1800" dirty="0" smtClean="0"/>
              <a:t>próprio mês da competência </a:t>
            </a:r>
            <a:r>
              <a:rPr lang="pt-BR" sz="1800" dirty="0"/>
              <a:t>e </a:t>
            </a:r>
            <a:r>
              <a:rPr lang="pt-BR" sz="1800" dirty="0" smtClean="0"/>
              <a:t>é concluído nos primeiros 5 dias úteis do mês seguinte.  </a:t>
            </a:r>
            <a:endParaRPr lang="pt-BR" sz="1800" dirty="0"/>
          </a:p>
          <a:p>
            <a:pPr lvl="0" algn="just">
              <a:lnSpc>
                <a:spcPct val="140000"/>
              </a:lnSpc>
            </a:pPr>
            <a:endParaRPr lang="en-US" sz="1600" dirty="0"/>
          </a:p>
        </p:txBody>
      </p:sp>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362148" y="329098"/>
            <a:ext cx="8412575" cy="502908"/>
          </a:xfrm>
          <a:prstGeom prst="rect">
            <a:avLst/>
          </a:prstGeom>
          <a:noFill/>
          <a:ln w="9525">
            <a:noFill/>
            <a:miter lim="800000"/>
            <a:headEnd/>
            <a:tailEnd/>
          </a:ln>
        </p:spPr>
        <p:txBody>
          <a:bodyPr wrap="square" lIns="71323" tIns="35662" rIns="71323" bIns="35662">
            <a:spAutoFit/>
          </a:bodyPr>
          <a:lstStyle/>
          <a:p>
            <a:pPr>
              <a:defRPr/>
            </a:pP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Antecipação do Abono Anual (13° Salário)</a:t>
            </a:r>
            <a:endParaRPr lang="pt-BR" sz="2800" b="1" dirty="0">
              <a:solidFill>
                <a:schemeClr val="bg1"/>
              </a:solidFill>
              <a:effectLst>
                <a:outerShdw blurRad="50800" dist="38100" dir="2700000" algn="tl" rotWithShape="0">
                  <a:prstClr val="black">
                    <a:alpha val="40000"/>
                  </a:prstClr>
                </a:outerShdw>
              </a:effectLst>
              <a:latin typeface="Calibri (Body)"/>
              <a:cs typeface="Calibri (Body)"/>
            </a:endParaRPr>
          </a:p>
        </p:txBody>
      </p:sp>
    </p:spTree>
    <p:extLst>
      <p:ext uri="{BB962C8B-B14F-4D97-AF65-F5344CB8AC3E}">
        <p14:creationId xmlns:p14="http://schemas.microsoft.com/office/powerpoint/2010/main" val="425386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90146" y="1191881"/>
            <a:ext cx="8590085" cy="5077033"/>
          </a:xfrm>
        </p:spPr>
        <p:txBody>
          <a:bodyPr>
            <a:noAutofit/>
          </a:bodyPr>
          <a:lstStyle/>
          <a:p>
            <a:pPr lvl="0" algn="just">
              <a:lnSpc>
                <a:spcPct val="140000"/>
              </a:lnSpc>
            </a:pPr>
            <a:r>
              <a:rPr lang="pt-BR" sz="2400" dirty="0" smtClean="0"/>
              <a:t>Com a MP 891, </a:t>
            </a:r>
            <a:r>
              <a:rPr lang="pt-BR" sz="2400" dirty="0"/>
              <a:t>propõe-se </a:t>
            </a:r>
            <a:r>
              <a:rPr lang="pt-BR" sz="2400" dirty="0" smtClean="0"/>
              <a:t>consolidar </a:t>
            </a:r>
            <a:r>
              <a:rPr lang="pt-BR" sz="2400" dirty="0"/>
              <a:t>em lei, de forma definitiva, a </a:t>
            </a:r>
            <a:r>
              <a:rPr lang="pt-BR" sz="2400" dirty="0" smtClean="0"/>
              <a:t>antecipação </a:t>
            </a:r>
            <a:r>
              <a:rPr lang="pt-BR" sz="2400" dirty="0"/>
              <a:t>de pagamento de uma parcela do abono anual em até 50%, para pagamento juntamente </a:t>
            </a:r>
            <a:r>
              <a:rPr lang="pt-BR" sz="2400" dirty="0" smtClean="0"/>
              <a:t>à competência </a:t>
            </a:r>
            <a:r>
              <a:rPr lang="pt-BR" sz="2400" dirty="0"/>
              <a:t>de agosto de cada ano. </a:t>
            </a:r>
            <a:endParaRPr lang="pt-BR" sz="2400" dirty="0" smtClean="0"/>
          </a:p>
          <a:p>
            <a:pPr lvl="0" algn="just">
              <a:lnSpc>
                <a:spcPct val="140000"/>
              </a:lnSpc>
            </a:pPr>
            <a:r>
              <a:rPr lang="pt-BR" sz="2400" dirty="0" smtClean="0"/>
              <a:t>Tal </a:t>
            </a:r>
            <a:r>
              <a:rPr lang="pt-BR" sz="2400" dirty="0"/>
              <a:t>medida </a:t>
            </a:r>
            <a:r>
              <a:rPr lang="pt-BR" sz="2400" dirty="0" smtClean="0"/>
              <a:t>alcança todos </a:t>
            </a:r>
            <a:r>
              <a:rPr lang="pt-BR" sz="2400" dirty="0"/>
              <a:t>os beneficiários do RGPS que, durante o ano, tenham </a:t>
            </a:r>
            <a:r>
              <a:rPr lang="pt-BR" sz="2400" dirty="0" smtClean="0"/>
              <a:t>recebido: </a:t>
            </a:r>
            <a:r>
              <a:rPr lang="pt-BR" sz="2400" dirty="0"/>
              <a:t>auxílio-doença, auxílio-acidente, aposentadoria, auxílio-reclusão ou pensão por morte e demais benefícios administrados pelo INSS que também fazem jus ao abono anual. </a:t>
            </a:r>
            <a:endParaRPr lang="pt-BR" sz="2400" dirty="0" smtClean="0"/>
          </a:p>
        </p:txBody>
      </p:sp>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362148" y="329098"/>
            <a:ext cx="5595321" cy="502908"/>
          </a:xfrm>
          <a:prstGeom prst="rect">
            <a:avLst/>
          </a:prstGeom>
          <a:noFill/>
          <a:ln w="9525">
            <a:noFill/>
            <a:miter lim="800000"/>
            <a:headEnd/>
            <a:tailEnd/>
          </a:ln>
        </p:spPr>
        <p:txBody>
          <a:bodyPr wrap="square" lIns="71323" tIns="35662" rIns="71323" bIns="35662">
            <a:spAutoFit/>
          </a:bodyPr>
          <a:lstStyle/>
          <a:p>
            <a:pPr>
              <a:defRPr/>
            </a:pP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Beneficiários do Abono Anual</a:t>
            </a:r>
            <a:endParaRPr lang="pt-BR" sz="2800" b="1" dirty="0">
              <a:solidFill>
                <a:schemeClr val="bg1"/>
              </a:solidFill>
              <a:effectLst>
                <a:outerShdw blurRad="50800" dist="38100" dir="2700000" algn="tl" rotWithShape="0">
                  <a:prstClr val="black">
                    <a:alpha val="40000"/>
                  </a:prstClr>
                </a:outerShdw>
              </a:effectLst>
              <a:latin typeface="Calibri (Body)"/>
              <a:cs typeface="Calibri (Body)"/>
            </a:endParaRPr>
          </a:p>
        </p:txBody>
      </p:sp>
    </p:spTree>
    <p:extLst>
      <p:ext uri="{BB962C8B-B14F-4D97-AF65-F5344CB8AC3E}">
        <p14:creationId xmlns:p14="http://schemas.microsoft.com/office/powerpoint/2010/main" val="127796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362148" y="329098"/>
            <a:ext cx="8368614" cy="502908"/>
          </a:xfrm>
          <a:prstGeom prst="rect">
            <a:avLst/>
          </a:prstGeom>
          <a:noFill/>
          <a:ln w="9525">
            <a:noFill/>
            <a:miter lim="800000"/>
            <a:headEnd/>
            <a:tailEnd/>
          </a:ln>
        </p:spPr>
        <p:txBody>
          <a:bodyPr wrap="square" lIns="71323" tIns="35662" rIns="71323" bIns="35662">
            <a:spAutoFit/>
          </a:bodyPr>
          <a:lstStyle/>
          <a:p>
            <a:pPr>
              <a:defRPr/>
            </a:pPr>
            <a:r>
              <a:rPr lang="pt-BR" sz="2800" b="1" dirty="0" smtClean="0">
                <a:solidFill>
                  <a:schemeClr val="bg1"/>
                </a:solidFill>
                <a:effectLst>
                  <a:outerShdw blurRad="50800" dist="38100" dir="2700000" algn="tl" rotWithShape="0">
                    <a:prstClr val="black">
                      <a:alpha val="40000"/>
                    </a:prstClr>
                  </a:outerShdw>
                </a:effectLst>
                <a:latin typeface="Calibri (Body)"/>
                <a:cs typeface="Calibri (Body)"/>
              </a:rPr>
              <a:t>Impacto Pagamento Abono Anual</a:t>
            </a:r>
            <a:endParaRPr lang="pt-BR" sz="2800" b="1" dirty="0">
              <a:solidFill>
                <a:schemeClr val="bg1"/>
              </a:solidFill>
              <a:effectLst>
                <a:outerShdw blurRad="50800" dist="38100" dir="2700000" algn="tl" rotWithShape="0">
                  <a:prstClr val="black">
                    <a:alpha val="40000"/>
                  </a:prstClr>
                </a:outerShdw>
              </a:effectLst>
              <a:latin typeface="Calibri (Body)"/>
              <a:cs typeface="Calibri (Body)"/>
            </a:endParaRPr>
          </a:p>
        </p:txBody>
      </p:sp>
      <p:graphicFrame>
        <p:nvGraphicFramePr>
          <p:cNvPr id="4" name="Tabela 3"/>
          <p:cNvGraphicFramePr>
            <a:graphicFrameLocks noGrp="1"/>
          </p:cNvGraphicFramePr>
          <p:nvPr>
            <p:extLst>
              <p:ext uri="{D42A27DB-BD31-4B8C-83A1-F6EECF244321}">
                <p14:modId xmlns:p14="http://schemas.microsoft.com/office/powerpoint/2010/main" val="1402512936"/>
              </p:ext>
            </p:extLst>
          </p:nvPr>
        </p:nvGraphicFramePr>
        <p:xfrm>
          <a:off x="360485" y="1191880"/>
          <a:ext cx="8537329" cy="4980323"/>
        </p:xfrm>
        <a:graphic>
          <a:graphicData uri="http://schemas.openxmlformats.org/drawingml/2006/table">
            <a:tbl>
              <a:tblPr>
                <a:tableStyleId>{5C22544A-7EE6-4342-B048-85BDC9FD1C3A}</a:tableStyleId>
              </a:tblPr>
              <a:tblGrid>
                <a:gridCol w="2702823">
                  <a:extLst>
                    <a:ext uri="{9D8B030D-6E8A-4147-A177-3AD203B41FA5}">
                      <a16:colId xmlns:a16="http://schemas.microsoft.com/office/drawing/2014/main" val="3902095429"/>
                    </a:ext>
                  </a:extLst>
                </a:gridCol>
                <a:gridCol w="2917253">
                  <a:extLst>
                    <a:ext uri="{9D8B030D-6E8A-4147-A177-3AD203B41FA5}">
                      <a16:colId xmlns:a16="http://schemas.microsoft.com/office/drawing/2014/main" val="177321579"/>
                    </a:ext>
                  </a:extLst>
                </a:gridCol>
                <a:gridCol w="2917253">
                  <a:extLst>
                    <a:ext uri="{9D8B030D-6E8A-4147-A177-3AD203B41FA5}">
                      <a16:colId xmlns:a16="http://schemas.microsoft.com/office/drawing/2014/main" val="3335362040"/>
                    </a:ext>
                  </a:extLst>
                </a:gridCol>
              </a:tblGrid>
              <a:tr h="807553">
                <a:tc gridSpan="3">
                  <a:txBody>
                    <a:bodyPr/>
                    <a:lstStyle/>
                    <a:p>
                      <a:pPr algn="l" fontAlgn="ctr"/>
                      <a:r>
                        <a:rPr lang="pt-BR" sz="2000" u="none" strike="noStrike" dirty="0">
                          <a:effectLst/>
                        </a:rPr>
                        <a:t>Benefícios </a:t>
                      </a:r>
                      <a:r>
                        <a:rPr lang="pt-BR" sz="2000" u="none" strike="noStrike" dirty="0" smtClean="0">
                          <a:effectLst/>
                        </a:rPr>
                        <a:t>Administrados pelo INSS </a:t>
                      </a:r>
                      <a:r>
                        <a:rPr lang="pt-BR" sz="2000" u="none" strike="noStrike" dirty="0">
                          <a:effectLst/>
                        </a:rPr>
                        <a:t>Emitidos com Pagamento da Primeira Parcela do Abono Anual por Grandes Regiões - </a:t>
                      </a:r>
                      <a:r>
                        <a:rPr lang="pt-BR" sz="2000" u="none" strike="noStrike" dirty="0" smtClean="0">
                          <a:solidFill>
                            <a:schemeClr val="tx1"/>
                          </a:solidFill>
                          <a:effectLst/>
                        </a:rPr>
                        <a:t>a</a:t>
                      </a:r>
                      <a:r>
                        <a:rPr lang="pt-BR" sz="2000" u="none" strike="noStrike" dirty="0" smtClean="0">
                          <a:effectLst/>
                        </a:rPr>
                        <a:t>gosto </a:t>
                      </a:r>
                      <a:r>
                        <a:rPr lang="pt-BR" sz="2000" u="none" strike="noStrike" dirty="0">
                          <a:effectLst/>
                        </a:rPr>
                        <a:t>de </a:t>
                      </a:r>
                      <a:r>
                        <a:rPr lang="pt-BR" sz="2000" u="none" strike="noStrike" dirty="0" smtClean="0">
                          <a:effectLst/>
                        </a:rPr>
                        <a:t>2019</a:t>
                      </a:r>
                      <a:endParaRPr lang="pt-B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13760946"/>
                  </a:ext>
                </a:extLst>
              </a:tr>
              <a:tr h="701044">
                <a:tc>
                  <a:txBody>
                    <a:bodyPr/>
                    <a:lstStyle/>
                    <a:p>
                      <a:pPr algn="ctr" fontAlgn="ctr"/>
                      <a:r>
                        <a:rPr lang="pt-BR" sz="2000" u="none" strike="noStrike" dirty="0" smtClean="0">
                          <a:effectLst/>
                        </a:rPr>
                        <a:t>Regiões</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smtClean="0">
                          <a:effectLst/>
                        </a:rPr>
                        <a:t>Quantidade de Benefícios</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a:effectLst/>
                        </a:rPr>
                        <a:t>Valor Total da Emissão</a:t>
                      </a:r>
                      <a:br>
                        <a:rPr lang="pt-BR" sz="2000" u="none" strike="noStrike">
                          <a:effectLst/>
                        </a:rPr>
                      </a:br>
                      <a:r>
                        <a:rPr lang="pt-BR" sz="2000" u="none" strike="noStrike">
                          <a:effectLst/>
                        </a:rPr>
                        <a:t>(em R$)</a:t>
                      </a:r>
                      <a:endParaRPr lang="pt-BR"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90419433"/>
                  </a:ext>
                </a:extLst>
              </a:tr>
              <a:tr h="452834">
                <a:tc>
                  <a:txBody>
                    <a:bodyPr/>
                    <a:lstStyle/>
                    <a:p>
                      <a:pPr algn="l" fontAlgn="ctr"/>
                      <a:r>
                        <a:rPr lang="pt-BR" sz="2400" b="0" u="none" strike="noStrike" dirty="0">
                          <a:effectLst/>
                        </a:rPr>
                        <a:t>Brasil</a:t>
                      </a:r>
                      <a:endParaRPr lang="pt-BR" sz="2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r" fontAlgn="ctr"/>
                      <a:r>
                        <a:rPr lang="pt-BR" sz="2400" b="0" i="0" u="none" strike="noStrike" dirty="0">
                          <a:solidFill>
                            <a:srgbClr val="000000"/>
                          </a:solidFill>
                          <a:effectLst/>
                          <a:latin typeface="Calibri" panose="020F0502020204030204" pitchFamily="34" charset="0"/>
                        </a:rPr>
                        <a:t>30.320.244</a:t>
                      </a:r>
                    </a:p>
                  </a:txBody>
                  <a:tcPr marL="5012" marR="225536" marT="5012" marB="0" anchor="ctr">
                    <a:solidFill>
                      <a:srgbClr val="92D050"/>
                    </a:solidFill>
                  </a:tcPr>
                </a:tc>
                <a:tc>
                  <a:txBody>
                    <a:bodyPr/>
                    <a:lstStyle/>
                    <a:p>
                      <a:pPr algn="r" fontAlgn="ctr"/>
                      <a:r>
                        <a:rPr lang="pt-BR" sz="2400" b="0" i="0" u="none" strike="noStrike" dirty="0">
                          <a:solidFill>
                            <a:srgbClr val="000000"/>
                          </a:solidFill>
                          <a:effectLst/>
                          <a:latin typeface="Calibri" panose="020F0502020204030204" pitchFamily="34" charset="0"/>
                        </a:rPr>
                        <a:t>22.128.390.636</a:t>
                      </a:r>
                    </a:p>
                  </a:txBody>
                  <a:tcPr marL="5012" marR="180429" marT="5012" marB="0" anchor="ctr">
                    <a:solidFill>
                      <a:srgbClr val="92D050"/>
                    </a:solidFill>
                  </a:tcPr>
                </a:tc>
                <a:extLst>
                  <a:ext uri="{0D108BD9-81ED-4DB2-BD59-A6C34878D82A}">
                    <a16:rowId xmlns:a16="http://schemas.microsoft.com/office/drawing/2014/main" val="2201715467"/>
                  </a:ext>
                </a:extLst>
              </a:tr>
              <a:tr h="452834">
                <a:tc>
                  <a:txBody>
                    <a:bodyPr/>
                    <a:lstStyle/>
                    <a:p>
                      <a:pPr algn="l" fontAlgn="ctr"/>
                      <a:r>
                        <a:rPr lang="pt-BR" sz="2400" b="0" u="none" strike="noStrike" dirty="0">
                          <a:effectLst/>
                        </a:rPr>
                        <a:t>Região Norte</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pt-BR" sz="2400" b="0" i="0" u="none" strike="noStrike" dirty="0">
                          <a:solidFill>
                            <a:srgbClr val="000000"/>
                          </a:solidFill>
                          <a:effectLst/>
                          <a:latin typeface="Calibri" panose="020F0502020204030204" pitchFamily="34" charset="0"/>
                        </a:rPr>
                        <a:t>1.398.677</a:t>
                      </a:r>
                    </a:p>
                  </a:txBody>
                  <a:tcPr marL="5012" marR="225536" marT="5012" marB="0" anchor="ctr"/>
                </a:tc>
                <a:tc>
                  <a:txBody>
                    <a:bodyPr/>
                    <a:lstStyle/>
                    <a:p>
                      <a:pPr algn="r" fontAlgn="ctr"/>
                      <a:r>
                        <a:rPr lang="pt-BR" sz="2400" b="0" i="0" u="none" strike="noStrike" dirty="0">
                          <a:solidFill>
                            <a:srgbClr val="000000"/>
                          </a:solidFill>
                          <a:effectLst/>
                          <a:latin typeface="Calibri" panose="020F0502020204030204" pitchFamily="34" charset="0"/>
                        </a:rPr>
                        <a:t>846.647.915</a:t>
                      </a:r>
                    </a:p>
                  </a:txBody>
                  <a:tcPr marL="5012" marR="180429" marT="5012" marB="0" anchor="ctr"/>
                </a:tc>
                <a:extLst>
                  <a:ext uri="{0D108BD9-81ED-4DB2-BD59-A6C34878D82A}">
                    <a16:rowId xmlns:a16="http://schemas.microsoft.com/office/drawing/2014/main" val="3669412335"/>
                  </a:ext>
                </a:extLst>
              </a:tr>
              <a:tr h="452834">
                <a:tc>
                  <a:txBody>
                    <a:bodyPr/>
                    <a:lstStyle/>
                    <a:p>
                      <a:pPr algn="l" fontAlgn="ctr"/>
                      <a:r>
                        <a:rPr lang="pt-BR" sz="2400" b="0" u="none" strike="noStrike" dirty="0">
                          <a:effectLst/>
                        </a:rPr>
                        <a:t>Região Nordeste</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pt-BR" sz="2400" b="0" i="0" u="none" strike="noStrike" dirty="0">
                          <a:solidFill>
                            <a:srgbClr val="000000"/>
                          </a:solidFill>
                          <a:effectLst/>
                          <a:latin typeface="Calibri" panose="020F0502020204030204" pitchFamily="34" charset="0"/>
                        </a:rPr>
                        <a:t>7.832.031</a:t>
                      </a:r>
                    </a:p>
                  </a:txBody>
                  <a:tcPr marL="5012" marR="225536" marT="5012" marB="0" anchor="ctr"/>
                </a:tc>
                <a:tc>
                  <a:txBody>
                    <a:bodyPr/>
                    <a:lstStyle/>
                    <a:p>
                      <a:pPr algn="r" fontAlgn="ctr"/>
                      <a:r>
                        <a:rPr lang="pt-BR" sz="2400" b="0" i="0" u="none" strike="noStrike" dirty="0">
                          <a:solidFill>
                            <a:srgbClr val="000000"/>
                          </a:solidFill>
                          <a:effectLst/>
                          <a:latin typeface="Calibri" panose="020F0502020204030204" pitchFamily="34" charset="0"/>
                        </a:rPr>
                        <a:t>4.651.449.968</a:t>
                      </a:r>
                    </a:p>
                  </a:txBody>
                  <a:tcPr marL="5012" marR="180429" marT="5012" marB="0" anchor="ctr"/>
                </a:tc>
                <a:extLst>
                  <a:ext uri="{0D108BD9-81ED-4DB2-BD59-A6C34878D82A}">
                    <a16:rowId xmlns:a16="http://schemas.microsoft.com/office/drawing/2014/main" val="4248768930"/>
                  </a:ext>
                </a:extLst>
              </a:tr>
              <a:tr h="452834">
                <a:tc>
                  <a:txBody>
                    <a:bodyPr/>
                    <a:lstStyle/>
                    <a:p>
                      <a:pPr algn="l" fontAlgn="ctr"/>
                      <a:r>
                        <a:rPr lang="pt-BR" sz="2400" b="0" u="none" strike="noStrike" dirty="0">
                          <a:effectLst/>
                        </a:rPr>
                        <a:t>Região Sudeste</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pt-BR" sz="2400" b="0" i="0" u="none" strike="noStrike" dirty="0">
                          <a:solidFill>
                            <a:srgbClr val="000000"/>
                          </a:solidFill>
                          <a:effectLst/>
                          <a:latin typeface="Calibri" panose="020F0502020204030204" pitchFamily="34" charset="0"/>
                        </a:rPr>
                        <a:t>13.797.174</a:t>
                      </a:r>
                    </a:p>
                  </a:txBody>
                  <a:tcPr marL="5012" marR="225536" marT="5012" marB="0" anchor="ctr"/>
                </a:tc>
                <a:tc>
                  <a:txBody>
                    <a:bodyPr/>
                    <a:lstStyle/>
                    <a:p>
                      <a:pPr algn="r" fontAlgn="ctr"/>
                      <a:r>
                        <a:rPr lang="pt-BR" sz="2400" b="0" i="0" u="none" strike="noStrike" dirty="0">
                          <a:solidFill>
                            <a:srgbClr val="000000"/>
                          </a:solidFill>
                          <a:effectLst/>
                          <a:latin typeface="Calibri" panose="020F0502020204030204" pitchFamily="34" charset="0"/>
                        </a:rPr>
                        <a:t>11.406.395.671</a:t>
                      </a:r>
                    </a:p>
                  </a:txBody>
                  <a:tcPr marL="5012" marR="180429" marT="5012" marB="0" anchor="ctr"/>
                </a:tc>
                <a:extLst>
                  <a:ext uri="{0D108BD9-81ED-4DB2-BD59-A6C34878D82A}">
                    <a16:rowId xmlns:a16="http://schemas.microsoft.com/office/drawing/2014/main" val="4285095932"/>
                  </a:ext>
                </a:extLst>
              </a:tr>
              <a:tr h="452834">
                <a:tc>
                  <a:txBody>
                    <a:bodyPr/>
                    <a:lstStyle/>
                    <a:p>
                      <a:pPr algn="l" fontAlgn="ctr"/>
                      <a:r>
                        <a:rPr lang="pt-BR" sz="2400" b="0" u="none" strike="noStrike" dirty="0">
                          <a:effectLst/>
                        </a:rPr>
                        <a:t>Região Sul</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pt-BR" sz="2400" b="0" i="0" u="none" strike="noStrike" dirty="0">
                          <a:solidFill>
                            <a:srgbClr val="000000"/>
                          </a:solidFill>
                          <a:effectLst/>
                          <a:latin typeface="Calibri" panose="020F0502020204030204" pitchFamily="34" charset="0"/>
                        </a:rPr>
                        <a:t>5.676.594</a:t>
                      </a:r>
                    </a:p>
                  </a:txBody>
                  <a:tcPr marL="5012" marR="225536" marT="5012" marB="0" anchor="ctr"/>
                </a:tc>
                <a:tc>
                  <a:txBody>
                    <a:bodyPr/>
                    <a:lstStyle/>
                    <a:p>
                      <a:pPr algn="r" fontAlgn="ctr"/>
                      <a:r>
                        <a:rPr lang="pt-BR" sz="2400" b="0" i="0" u="none" strike="noStrike" dirty="0">
                          <a:solidFill>
                            <a:srgbClr val="000000"/>
                          </a:solidFill>
                          <a:effectLst/>
                          <a:latin typeface="Calibri" panose="020F0502020204030204" pitchFamily="34" charset="0"/>
                        </a:rPr>
                        <a:t>4.105.053.234</a:t>
                      </a:r>
                    </a:p>
                  </a:txBody>
                  <a:tcPr marL="5012" marR="180429" marT="5012" marB="0" anchor="ctr"/>
                </a:tc>
                <a:extLst>
                  <a:ext uri="{0D108BD9-81ED-4DB2-BD59-A6C34878D82A}">
                    <a16:rowId xmlns:a16="http://schemas.microsoft.com/office/drawing/2014/main" val="2463874634"/>
                  </a:ext>
                </a:extLst>
              </a:tr>
              <a:tr h="452834">
                <a:tc>
                  <a:txBody>
                    <a:bodyPr/>
                    <a:lstStyle/>
                    <a:p>
                      <a:pPr algn="l" fontAlgn="ctr"/>
                      <a:r>
                        <a:rPr lang="pt-BR" sz="2400" b="0" u="none" strike="noStrike" dirty="0">
                          <a:effectLst/>
                        </a:rPr>
                        <a:t>Região Centro-Oeste</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pt-BR" sz="2400" b="0" i="0" u="none" strike="noStrike" dirty="0">
                          <a:solidFill>
                            <a:srgbClr val="000000"/>
                          </a:solidFill>
                          <a:effectLst/>
                          <a:latin typeface="Calibri" panose="020F0502020204030204" pitchFamily="34" charset="0"/>
                        </a:rPr>
                        <a:t>1.615.768</a:t>
                      </a:r>
                    </a:p>
                  </a:txBody>
                  <a:tcPr marL="5012" marR="225536" marT="5012" marB="0" anchor="ctr"/>
                </a:tc>
                <a:tc>
                  <a:txBody>
                    <a:bodyPr/>
                    <a:lstStyle/>
                    <a:p>
                      <a:pPr algn="r" fontAlgn="ctr"/>
                      <a:r>
                        <a:rPr lang="pt-BR" sz="2400" b="0" i="0" u="none" strike="noStrike" dirty="0">
                          <a:solidFill>
                            <a:srgbClr val="000000"/>
                          </a:solidFill>
                          <a:effectLst/>
                          <a:latin typeface="Calibri" panose="020F0502020204030204" pitchFamily="34" charset="0"/>
                        </a:rPr>
                        <a:t>1.118.843.849</a:t>
                      </a:r>
                    </a:p>
                  </a:txBody>
                  <a:tcPr marL="5012" marR="180429" marT="5012" marB="0" anchor="ctr"/>
                </a:tc>
                <a:extLst>
                  <a:ext uri="{0D108BD9-81ED-4DB2-BD59-A6C34878D82A}">
                    <a16:rowId xmlns:a16="http://schemas.microsoft.com/office/drawing/2014/main" val="2941686418"/>
                  </a:ext>
                </a:extLst>
              </a:tr>
              <a:tr h="377361">
                <a:tc gridSpan="2">
                  <a:txBody>
                    <a:bodyPr/>
                    <a:lstStyle/>
                    <a:p>
                      <a:pPr algn="l" fontAlgn="ctr"/>
                      <a:r>
                        <a:rPr lang="pt-BR" sz="900" u="none" strike="noStrike" dirty="0">
                          <a:effectLst/>
                        </a:rPr>
                        <a:t>Fonte: INSS/Síntese-web; Elaboração: CGEDA</a:t>
                      </a:r>
                      <a:endParaRPr lang="pt-BR" sz="9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a:txBody>
                    <a:bodyPr/>
                    <a:lstStyle/>
                    <a:p>
                      <a:pPr algn="l" fontAlgn="b"/>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336155"/>
                  </a:ext>
                </a:extLst>
              </a:tr>
              <a:tr h="377361">
                <a:tc gridSpan="3">
                  <a:txBody>
                    <a:bodyPr/>
                    <a:lstStyle/>
                    <a:p>
                      <a:pPr algn="l" fontAlgn="ctr"/>
                      <a:endParaRPr lang="pt-BR" sz="9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707598068"/>
                  </a:ext>
                </a:extLst>
              </a:tr>
            </a:tbl>
          </a:graphicData>
        </a:graphic>
      </p:graphicFrame>
    </p:spTree>
    <p:extLst>
      <p:ext uri="{BB962C8B-B14F-4D97-AF65-F5344CB8AC3E}">
        <p14:creationId xmlns:p14="http://schemas.microsoft.com/office/powerpoint/2010/main" val="310363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 livre.png"/>
          <p:cNvPicPr>
            <a:picLocks noChangeAspect="1"/>
          </p:cNvPicPr>
          <p:nvPr/>
        </p:nvPicPr>
        <p:blipFill rotWithShape="1">
          <a:blip r:embed="rId2">
            <a:extLst>
              <a:ext uri="{28A0092B-C50C-407E-A947-70E740481C1C}">
                <a14:useLocalDpi xmlns:a14="http://schemas.microsoft.com/office/drawing/2010/main" val="0"/>
              </a:ext>
            </a:extLst>
          </a:blip>
          <a:srcRect l="591" t="43519" r="397" b="32258"/>
          <a:stretch/>
        </p:blipFill>
        <p:spPr>
          <a:xfrm>
            <a:off x="0" y="0"/>
            <a:ext cx="9174589" cy="1028700"/>
          </a:xfrm>
          <a:prstGeom prst="rect">
            <a:avLst/>
          </a:prstGeom>
        </p:spPr>
      </p:pic>
      <p:cxnSp>
        <p:nvCxnSpPr>
          <p:cNvPr id="11" name="Straight Connector 10"/>
          <p:cNvCxnSpPr/>
          <p:nvPr/>
        </p:nvCxnSpPr>
        <p:spPr>
          <a:xfrm>
            <a:off x="412551" y="877356"/>
            <a:ext cx="8171634"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CaixaDeTexto 3"/>
          <p:cNvSpPr txBox="1">
            <a:spLocks noChangeArrowheads="1"/>
          </p:cNvSpPr>
          <p:nvPr/>
        </p:nvSpPr>
        <p:spPr bwMode="auto">
          <a:xfrm>
            <a:off x="288687" y="125669"/>
            <a:ext cx="8597214" cy="626018"/>
          </a:xfrm>
          <a:prstGeom prst="rect">
            <a:avLst/>
          </a:prstGeom>
          <a:noFill/>
          <a:ln w="9525">
            <a:noFill/>
            <a:miter lim="800000"/>
            <a:headEnd/>
            <a:tailEnd/>
          </a:ln>
        </p:spPr>
        <p:txBody>
          <a:bodyPr wrap="square" lIns="71323" tIns="35662" rIns="71323" bIns="35662">
            <a:spAutoFit/>
          </a:bodyPr>
          <a:lstStyle/>
          <a:p>
            <a:pPr>
              <a:defRPr/>
            </a:pPr>
            <a:r>
              <a:rPr lang="pt-BR" sz="1800" b="1" dirty="0" smtClean="0">
                <a:solidFill>
                  <a:schemeClr val="bg1"/>
                </a:solidFill>
                <a:effectLst>
                  <a:outerShdw blurRad="50800" dist="38100" dir="2700000" algn="tl" rotWithShape="0">
                    <a:prstClr val="black">
                      <a:alpha val="40000"/>
                    </a:prstClr>
                  </a:outerShdw>
                </a:effectLst>
                <a:latin typeface="Calibri (Body)"/>
                <a:cs typeface="Calibri (Body)"/>
              </a:rPr>
              <a:t>Benefícios </a:t>
            </a:r>
            <a:r>
              <a:rPr lang="pt-BR" sz="1800" b="1" dirty="0">
                <a:solidFill>
                  <a:schemeClr val="bg1"/>
                </a:solidFill>
                <a:effectLst>
                  <a:outerShdw blurRad="50800" dist="38100" dir="2700000" algn="tl" rotWithShape="0">
                    <a:prstClr val="black">
                      <a:alpha val="40000"/>
                    </a:prstClr>
                  </a:outerShdw>
                </a:effectLst>
                <a:latin typeface="Calibri (Body)"/>
                <a:cs typeface="Calibri (Body)"/>
              </a:rPr>
              <a:t>Administrados pelo INSS Emitidos com Pagamento da Primeira Parcela do Abono Anual por </a:t>
            </a:r>
            <a:r>
              <a:rPr lang="pt-BR" sz="1800" b="1" dirty="0" smtClean="0">
                <a:solidFill>
                  <a:schemeClr val="bg1"/>
                </a:solidFill>
                <a:effectLst>
                  <a:outerShdw blurRad="50800" dist="38100" dir="2700000" algn="tl" rotWithShape="0">
                    <a:prstClr val="black">
                      <a:alpha val="40000"/>
                    </a:prstClr>
                  </a:outerShdw>
                </a:effectLst>
                <a:latin typeface="Calibri (Body)"/>
                <a:cs typeface="Calibri (Body)"/>
              </a:rPr>
              <a:t>UF / Região - </a:t>
            </a:r>
            <a:r>
              <a:rPr lang="pt-BR" sz="1800" b="1" dirty="0" smtClean="0">
                <a:solidFill>
                  <a:schemeClr val="bg1">
                    <a:lumMod val="95000"/>
                  </a:schemeClr>
                </a:solidFill>
                <a:effectLst>
                  <a:outerShdw blurRad="50800" dist="38100" dir="2700000" algn="tl" rotWithShape="0">
                    <a:prstClr val="black">
                      <a:alpha val="40000"/>
                    </a:prstClr>
                  </a:outerShdw>
                </a:effectLst>
                <a:latin typeface="Calibri (Body)"/>
                <a:cs typeface="Calibri (Body)"/>
              </a:rPr>
              <a:t>a</a:t>
            </a:r>
            <a:r>
              <a:rPr lang="pt-BR" sz="1800" b="1" dirty="0" smtClean="0">
                <a:solidFill>
                  <a:schemeClr val="bg1"/>
                </a:solidFill>
                <a:effectLst>
                  <a:outerShdw blurRad="50800" dist="38100" dir="2700000" algn="tl" rotWithShape="0">
                    <a:prstClr val="black">
                      <a:alpha val="40000"/>
                    </a:prstClr>
                  </a:outerShdw>
                </a:effectLst>
                <a:latin typeface="Calibri (Body)"/>
                <a:cs typeface="Calibri (Body)"/>
              </a:rPr>
              <a:t>gosto </a:t>
            </a:r>
            <a:r>
              <a:rPr lang="pt-BR" sz="1800" b="1" dirty="0">
                <a:solidFill>
                  <a:schemeClr val="bg1"/>
                </a:solidFill>
                <a:effectLst>
                  <a:outerShdw blurRad="50800" dist="38100" dir="2700000" algn="tl" rotWithShape="0">
                    <a:prstClr val="black">
                      <a:alpha val="40000"/>
                    </a:prstClr>
                  </a:outerShdw>
                </a:effectLst>
                <a:latin typeface="Calibri (Body)"/>
                <a:cs typeface="Calibri (Body)"/>
              </a:rPr>
              <a:t>de 2019</a:t>
            </a:r>
          </a:p>
        </p:txBody>
      </p:sp>
      <p:graphicFrame>
        <p:nvGraphicFramePr>
          <p:cNvPr id="7" name="Tabela 6"/>
          <p:cNvGraphicFramePr>
            <a:graphicFrameLocks noGrp="1"/>
          </p:cNvGraphicFramePr>
          <p:nvPr>
            <p:extLst>
              <p:ext uri="{D42A27DB-BD31-4B8C-83A1-F6EECF244321}">
                <p14:modId xmlns:p14="http://schemas.microsoft.com/office/powerpoint/2010/main" val="1746128191"/>
              </p:ext>
            </p:extLst>
          </p:nvPr>
        </p:nvGraphicFramePr>
        <p:xfrm>
          <a:off x="288687" y="918053"/>
          <a:ext cx="8597214" cy="5470092"/>
        </p:xfrm>
        <a:graphic>
          <a:graphicData uri="http://schemas.openxmlformats.org/drawingml/2006/table">
            <a:tbl>
              <a:tblPr/>
              <a:tblGrid>
                <a:gridCol w="2720638">
                  <a:extLst>
                    <a:ext uri="{9D8B030D-6E8A-4147-A177-3AD203B41FA5}">
                      <a16:colId xmlns:a16="http://schemas.microsoft.com/office/drawing/2014/main" val="1213678931"/>
                    </a:ext>
                  </a:extLst>
                </a:gridCol>
                <a:gridCol w="2938288">
                  <a:extLst>
                    <a:ext uri="{9D8B030D-6E8A-4147-A177-3AD203B41FA5}">
                      <a16:colId xmlns:a16="http://schemas.microsoft.com/office/drawing/2014/main" val="3712023635"/>
                    </a:ext>
                  </a:extLst>
                </a:gridCol>
                <a:gridCol w="2938288">
                  <a:extLst>
                    <a:ext uri="{9D8B030D-6E8A-4147-A177-3AD203B41FA5}">
                      <a16:colId xmlns:a16="http://schemas.microsoft.com/office/drawing/2014/main" val="2342055933"/>
                    </a:ext>
                  </a:extLst>
                </a:gridCol>
              </a:tblGrid>
              <a:tr h="272046">
                <a:tc>
                  <a:txBody>
                    <a:bodyPr/>
                    <a:lstStyle/>
                    <a:p>
                      <a:pPr algn="ctr" fontAlgn="ctr"/>
                      <a:r>
                        <a:rPr lang="pt-BR" sz="900" b="1" i="0" u="none" strike="noStrike" dirty="0">
                          <a:solidFill>
                            <a:srgbClr val="FFFFFF"/>
                          </a:solidFill>
                          <a:effectLst/>
                          <a:latin typeface="Calibri" panose="020F0502020204030204" pitchFamily="34" charset="0"/>
                        </a:rPr>
                        <a:t>Unidade da Federação</a:t>
                      </a:r>
                    </a:p>
                  </a:txBody>
                  <a:tcPr marL="5012" marR="5012" marT="50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7B35"/>
                    </a:solidFill>
                  </a:tcPr>
                </a:tc>
                <a:tc>
                  <a:txBody>
                    <a:bodyPr/>
                    <a:lstStyle/>
                    <a:p>
                      <a:pPr algn="ctr" fontAlgn="ctr"/>
                      <a:r>
                        <a:rPr lang="pt-BR" sz="900" b="1" i="0" u="none" strike="noStrike">
                          <a:solidFill>
                            <a:srgbClr val="FFFFFF"/>
                          </a:solidFill>
                          <a:effectLst/>
                          <a:latin typeface="Calibri" panose="020F0502020204030204" pitchFamily="34" charset="0"/>
                        </a:rPr>
                        <a:t>Quantidade de Benefícios do RGPS Emitidos</a:t>
                      </a:r>
                    </a:p>
                  </a:txBody>
                  <a:tcPr marL="5012" marR="5012" marT="50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7B35"/>
                    </a:solidFill>
                  </a:tcPr>
                </a:tc>
                <a:tc>
                  <a:txBody>
                    <a:bodyPr/>
                    <a:lstStyle/>
                    <a:p>
                      <a:pPr algn="ctr" fontAlgn="ctr"/>
                      <a:r>
                        <a:rPr lang="pt-BR" sz="900" b="1" i="0" u="none" strike="noStrike">
                          <a:solidFill>
                            <a:srgbClr val="FFFFFF"/>
                          </a:solidFill>
                          <a:effectLst/>
                          <a:latin typeface="Calibri" panose="020F0502020204030204" pitchFamily="34" charset="0"/>
                        </a:rPr>
                        <a:t>Valor Total da Emissão</a:t>
                      </a:r>
                      <a:br>
                        <a:rPr lang="pt-BR" sz="900" b="1" i="0" u="none" strike="noStrike">
                          <a:solidFill>
                            <a:srgbClr val="FFFFFF"/>
                          </a:solidFill>
                          <a:effectLst/>
                          <a:latin typeface="Calibri" panose="020F0502020204030204" pitchFamily="34" charset="0"/>
                        </a:rPr>
                      </a:br>
                      <a:r>
                        <a:rPr lang="pt-BR" sz="900" b="1" i="0" u="none" strike="noStrike">
                          <a:solidFill>
                            <a:srgbClr val="FFFFFF"/>
                          </a:solidFill>
                          <a:effectLst/>
                          <a:latin typeface="Calibri" panose="020F0502020204030204" pitchFamily="34" charset="0"/>
                        </a:rPr>
                        <a:t>(em R$)</a:t>
                      </a:r>
                    </a:p>
                  </a:txBody>
                  <a:tcPr marL="5012" marR="5012" marT="50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7B35"/>
                    </a:solidFill>
                  </a:tcPr>
                </a:tc>
                <a:extLst>
                  <a:ext uri="{0D108BD9-81ED-4DB2-BD59-A6C34878D82A}">
                    <a16:rowId xmlns:a16="http://schemas.microsoft.com/office/drawing/2014/main" val="4238882757"/>
                  </a:ext>
                </a:extLst>
              </a:tr>
              <a:tr h="182991">
                <a:tc>
                  <a:txBody>
                    <a:bodyPr/>
                    <a:lstStyle/>
                    <a:p>
                      <a:pPr algn="l" fontAlgn="ctr"/>
                      <a:r>
                        <a:rPr lang="pt-BR" sz="1200" b="1" i="0" u="none" strike="noStrike" dirty="0">
                          <a:solidFill>
                            <a:srgbClr val="000000"/>
                          </a:solidFill>
                          <a:effectLst/>
                          <a:latin typeface="Calibri" panose="020F0502020204030204" pitchFamily="34" charset="0"/>
                        </a:rPr>
                        <a:t>Brasil</a:t>
                      </a:r>
                    </a:p>
                  </a:txBody>
                  <a:tcPr marL="5012" marR="5012" marT="50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E72"/>
                    </a:solidFill>
                  </a:tcPr>
                </a:tc>
                <a:tc>
                  <a:txBody>
                    <a:bodyPr/>
                    <a:lstStyle/>
                    <a:p>
                      <a:pPr algn="r" fontAlgn="ctr"/>
                      <a:r>
                        <a:rPr lang="pt-BR" sz="1200" b="1" i="0" u="none" strike="noStrike" dirty="0">
                          <a:solidFill>
                            <a:srgbClr val="000000"/>
                          </a:solidFill>
                          <a:effectLst/>
                          <a:latin typeface="Calibri" panose="020F0502020204030204" pitchFamily="34" charset="0"/>
                        </a:rPr>
                        <a:t>30.320.244</a:t>
                      </a:r>
                    </a:p>
                  </a:txBody>
                  <a:tcPr marL="5012" marR="225536" marT="50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E72"/>
                    </a:solidFill>
                  </a:tcPr>
                </a:tc>
                <a:tc>
                  <a:txBody>
                    <a:bodyPr/>
                    <a:lstStyle/>
                    <a:p>
                      <a:pPr algn="r" fontAlgn="ctr"/>
                      <a:r>
                        <a:rPr lang="pt-BR" sz="1200" b="1" i="0" u="none" strike="noStrike" dirty="0">
                          <a:solidFill>
                            <a:srgbClr val="000000"/>
                          </a:solidFill>
                          <a:effectLst/>
                          <a:latin typeface="Calibri" panose="020F0502020204030204" pitchFamily="34" charset="0"/>
                        </a:rPr>
                        <a:t>22.128.390.636</a:t>
                      </a:r>
                    </a:p>
                  </a:txBody>
                  <a:tcPr marL="5012" marR="180429" marT="50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AE72"/>
                    </a:solidFill>
                  </a:tcPr>
                </a:tc>
                <a:extLst>
                  <a:ext uri="{0D108BD9-81ED-4DB2-BD59-A6C34878D82A}">
                    <a16:rowId xmlns:a16="http://schemas.microsoft.com/office/drawing/2014/main" val="1081176460"/>
                  </a:ext>
                </a:extLst>
              </a:tr>
              <a:tr h="182991">
                <a:tc>
                  <a:txBody>
                    <a:bodyPr/>
                    <a:lstStyle/>
                    <a:p>
                      <a:pPr algn="l" fontAlgn="ctr"/>
                      <a:r>
                        <a:rPr lang="pt-BR" sz="1200" b="1" i="0" u="none" strike="noStrike" dirty="0">
                          <a:solidFill>
                            <a:srgbClr val="000000"/>
                          </a:solidFill>
                          <a:effectLst/>
                          <a:latin typeface="Calibri" panose="020F0502020204030204" pitchFamily="34" charset="0"/>
                        </a:rPr>
                        <a:t>Região Norte</a:t>
                      </a:r>
                    </a:p>
                  </a:txBody>
                  <a:tcPr marL="5012" marR="5012"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1.398.677</a:t>
                      </a:r>
                    </a:p>
                  </a:txBody>
                  <a:tcPr marL="5012" marR="225536"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846.647.915</a:t>
                      </a:r>
                    </a:p>
                  </a:txBody>
                  <a:tcPr marL="5012" marR="180429"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extLst>
                  <a:ext uri="{0D108BD9-81ED-4DB2-BD59-A6C34878D82A}">
                    <a16:rowId xmlns:a16="http://schemas.microsoft.com/office/drawing/2014/main" val="2234198505"/>
                  </a:ext>
                </a:extLst>
              </a:tr>
              <a:tr h="138464">
                <a:tc>
                  <a:txBody>
                    <a:bodyPr/>
                    <a:lstStyle/>
                    <a:p>
                      <a:pPr algn="l" fontAlgn="ctr"/>
                      <a:r>
                        <a:rPr lang="pt-BR" sz="900" b="0" i="0" u="none" strike="noStrike">
                          <a:solidFill>
                            <a:srgbClr val="000000"/>
                          </a:solidFill>
                          <a:effectLst/>
                          <a:latin typeface="Calibri" panose="020F0502020204030204" pitchFamily="34" charset="0"/>
                        </a:rPr>
                        <a:t>Rondônia</a:t>
                      </a:r>
                    </a:p>
                  </a:txBody>
                  <a:tcPr marL="90214" marR="5012"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197.450</a:t>
                      </a:r>
                    </a:p>
                  </a:txBody>
                  <a:tcPr marL="5012" marR="225536"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a:solidFill>
                            <a:srgbClr val="000000"/>
                          </a:solidFill>
                          <a:effectLst/>
                          <a:latin typeface="Calibri" panose="020F0502020204030204" pitchFamily="34" charset="0"/>
                        </a:rPr>
                        <a:t>110.137.441</a:t>
                      </a:r>
                    </a:p>
                  </a:txBody>
                  <a:tcPr marL="5012" marR="180429" marT="50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0234093"/>
                  </a:ext>
                </a:extLst>
              </a:tr>
              <a:tr h="138464">
                <a:tc>
                  <a:txBody>
                    <a:bodyPr/>
                    <a:lstStyle/>
                    <a:p>
                      <a:pPr algn="l" fontAlgn="ctr"/>
                      <a:r>
                        <a:rPr lang="pt-BR" sz="900" b="0" i="0" u="none" strike="noStrike">
                          <a:solidFill>
                            <a:srgbClr val="000000"/>
                          </a:solidFill>
                          <a:effectLst/>
                          <a:latin typeface="Calibri" panose="020F0502020204030204" pitchFamily="34" charset="0"/>
                        </a:rPr>
                        <a:t>Acre</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67.262</a:t>
                      </a:r>
                    </a:p>
                  </a:txBody>
                  <a:tcPr marL="5012" marR="225536"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39.207.123</a:t>
                      </a:r>
                    </a:p>
                  </a:txBody>
                  <a:tcPr marL="5012" marR="180429" marT="5012" marB="0" anchor="ctr">
                    <a:lnL>
                      <a:noFill/>
                    </a:lnL>
                    <a:lnR>
                      <a:noFill/>
                    </a:lnR>
                    <a:lnT>
                      <a:noFill/>
                    </a:lnT>
                    <a:lnB>
                      <a:noFill/>
                    </a:lnB>
                  </a:tcPr>
                </a:tc>
                <a:extLst>
                  <a:ext uri="{0D108BD9-81ED-4DB2-BD59-A6C34878D82A}">
                    <a16:rowId xmlns:a16="http://schemas.microsoft.com/office/drawing/2014/main" val="4245936900"/>
                  </a:ext>
                </a:extLst>
              </a:tr>
              <a:tr h="138464">
                <a:tc>
                  <a:txBody>
                    <a:bodyPr/>
                    <a:lstStyle/>
                    <a:p>
                      <a:pPr algn="l" fontAlgn="ctr"/>
                      <a:r>
                        <a:rPr lang="pt-BR" sz="900" b="0" i="0" u="none" strike="noStrike">
                          <a:solidFill>
                            <a:srgbClr val="000000"/>
                          </a:solidFill>
                          <a:effectLst/>
                          <a:latin typeface="Calibri" panose="020F0502020204030204" pitchFamily="34" charset="0"/>
                        </a:rPr>
                        <a:t>Amazonas</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226.444</a:t>
                      </a:r>
                    </a:p>
                  </a:txBody>
                  <a:tcPr marL="5012" marR="225536"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154.839.393</a:t>
                      </a:r>
                    </a:p>
                  </a:txBody>
                  <a:tcPr marL="5012" marR="180429" marT="5012" marB="0" anchor="ctr">
                    <a:lnL>
                      <a:noFill/>
                    </a:lnL>
                    <a:lnR>
                      <a:noFill/>
                    </a:lnR>
                    <a:lnT>
                      <a:noFill/>
                    </a:lnT>
                    <a:lnB>
                      <a:noFill/>
                    </a:lnB>
                  </a:tcPr>
                </a:tc>
                <a:extLst>
                  <a:ext uri="{0D108BD9-81ED-4DB2-BD59-A6C34878D82A}">
                    <a16:rowId xmlns:a16="http://schemas.microsoft.com/office/drawing/2014/main" val="2567558695"/>
                  </a:ext>
                </a:extLst>
              </a:tr>
              <a:tr h="138464">
                <a:tc>
                  <a:txBody>
                    <a:bodyPr/>
                    <a:lstStyle/>
                    <a:p>
                      <a:pPr algn="l" fontAlgn="ctr"/>
                      <a:r>
                        <a:rPr lang="pt-BR" sz="900" b="0" i="0" u="none" strike="noStrike" dirty="0">
                          <a:solidFill>
                            <a:srgbClr val="000000"/>
                          </a:solidFill>
                          <a:effectLst/>
                          <a:latin typeface="Calibri" panose="020F0502020204030204" pitchFamily="34" charset="0"/>
                        </a:rPr>
                        <a:t>Roraima</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31.510</a:t>
                      </a:r>
                    </a:p>
                  </a:txBody>
                  <a:tcPr marL="5012" marR="225536"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18.739.059</a:t>
                      </a:r>
                    </a:p>
                  </a:txBody>
                  <a:tcPr marL="5012" marR="180429" marT="5012" marB="0" anchor="ctr">
                    <a:lnL>
                      <a:noFill/>
                    </a:lnL>
                    <a:lnR>
                      <a:noFill/>
                    </a:lnR>
                    <a:lnT>
                      <a:noFill/>
                    </a:lnT>
                    <a:lnB>
                      <a:noFill/>
                    </a:lnB>
                  </a:tcPr>
                </a:tc>
                <a:extLst>
                  <a:ext uri="{0D108BD9-81ED-4DB2-BD59-A6C34878D82A}">
                    <a16:rowId xmlns:a16="http://schemas.microsoft.com/office/drawing/2014/main" val="3793792432"/>
                  </a:ext>
                </a:extLst>
              </a:tr>
              <a:tr h="138464">
                <a:tc>
                  <a:txBody>
                    <a:bodyPr/>
                    <a:lstStyle/>
                    <a:p>
                      <a:pPr algn="l" fontAlgn="ctr"/>
                      <a:r>
                        <a:rPr lang="pt-BR" sz="900" b="0" i="0" u="none" strike="noStrike">
                          <a:solidFill>
                            <a:srgbClr val="000000"/>
                          </a:solidFill>
                          <a:effectLst/>
                          <a:latin typeface="Calibri" panose="020F0502020204030204" pitchFamily="34" charset="0"/>
                        </a:rPr>
                        <a:t>Pará</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673.620</a:t>
                      </a:r>
                    </a:p>
                  </a:txBody>
                  <a:tcPr marL="5012" marR="225536"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408.757.798</a:t>
                      </a:r>
                    </a:p>
                  </a:txBody>
                  <a:tcPr marL="5012" marR="180429" marT="5012" marB="0" anchor="ctr">
                    <a:lnL>
                      <a:noFill/>
                    </a:lnL>
                    <a:lnR>
                      <a:noFill/>
                    </a:lnR>
                    <a:lnT>
                      <a:noFill/>
                    </a:lnT>
                    <a:lnB>
                      <a:noFill/>
                    </a:lnB>
                  </a:tcPr>
                </a:tc>
                <a:extLst>
                  <a:ext uri="{0D108BD9-81ED-4DB2-BD59-A6C34878D82A}">
                    <a16:rowId xmlns:a16="http://schemas.microsoft.com/office/drawing/2014/main" val="1136884167"/>
                  </a:ext>
                </a:extLst>
              </a:tr>
              <a:tr h="138464">
                <a:tc>
                  <a:txBody>
                    <a:bodyPr/>
                    <a:lstStyle/>
                    <a:p>
                      <a:pPr algn="l" fontAlgn="ctr"/>
                      <a:r>
                        <a:rPr lang="pt-BR" sz="900" b="0" i="0" u="none" strike="noStrike">
                          <a:solidFill>
                            <a:srgbClr val="000000"/>
                          </a:solidFill>
                          <a:effectLst/>
                          <a:latin typeface="Calibri" panose="020F0502020204030204" pitchFamily="34" charset="0"/>
                        </a:rPr>
                        <a:t>Amapá</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36.065</a:t>
                      </a:r>
                    </a:p>
                  </a:txBody>
                  <a:tcPr marL="5012" marR="225536"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22.400.994</a:t>
                      </a:r>
                    </a:p>
                  </a:txBody>
                  <a:tcPr marL="5012" marR="180429" marT="5012" marB="0" anchor="ctr">
                    <a:lnL>
                      <a:noFill/>
                    </a:lnL>
                    <a:lnR>
                      <a:noFill/>
                    </a:lnR>
                    <a:lnT>
                      <a:noFill/>
                    </a:lnT>
                    <a:lnB>
                      <a:noFill/>
                    </a:lnB>
                  </a:tcPr>
                </a:tc>
                <a:extLst>
                  <a:ext uri="{0D108BD9-81ED-4DB2-BD59-A6C34878D82A}">
                    <a16:rowId xmlns:a16="http://schemas.microsoft.com/office/drawing/2014/main" val="2603675099"/>
                  </a:ext>
                </a:extLst>
              </a:tr>
              <a:tr h="138464">
                <a:tc>
                  <a:txBody>
                    <a:bodyPr/>
                    <a:lstStyle/>
                    <a:p>
                      <a:pPr algn="l" fontAlgn="ctr"/>
                      <a:r>
                        <a:rPr lang="pt-BR" sz="900" b="0" i="0" u="none" strike="noStrike">
                          <a:solidFill>
                            <a:srgbClr val="000000"/>
                          </a:solidFill>
                          <a:effectLst/>
                          <a:latin typeface="Calibri" panose="020F0502020204030204" pitchFamily="34" charset="0"/>
                        </a:rPr>
                        <a:t>Tocantins</a:t>
                      </a:r>
                    </a:p>
                  </a:txBody>
                  <a:tcPr marL="90214" marR="5012"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dirty="0">
                          <a:solidFill>
                            <a:srgbClr val="000000"/>
                          </a:solidFill>
                          <a:effectLst/>
                          <a:latin typeface="Calibri" panose="020F0502020204030204" pitchFamily="34" charset="0"/>
                        </a:rPr>
                        <a:t>166.326</a:t>
                      </a:r>
                    </a:p>
                  </a:txBody>
                  <a:tcPr marL="5012" marR="225536"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92.566.107</a:t>
                      </a:r>
                    </a:p>
                  </a:txBody>
                  <a:tcPr marL="5012" marR="180429" marT="50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110189"/>
                  </a:ext>
                </a:extLst>
              </a:tr>
              <a:tr h="182991">
                <a:tc>
                  <a:txBody>
                    <a:bodyPr/>
                    <a:lstStyle/>
                    <a:p>
                      <a:pPr algn="l" fontAlgn="ctr"/>
                      <a:r>
                        <a:rPr lang="pt-BR" sz="1200" b="1" i="0" u="none" strike="noStrike" dirty="0">
                          <a:solidFill>
                            <a:srgbClr val="000000"/>
                          </a:solidFill>
                          <a:effectLst/>
                          <a:latin typeface="Calibri" panose="020F0502020204030204" pitchFamily="34" charset="0"/>
                        </a:rPr>
                        <a:t>Região Nordeste</a:t>
                      </a:r>
                    </a:p>
                  </a:txBody>
                  <a:tcPr marL="5012" marR="5012"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7.832.031</a:t>
                      </a:r>
                    </a:p>
                  </a:txBody>
                  <a:tcPr marL="5012" marR="225536"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4.651.449.968</a:t>
                      </a:r>
                    </a:p>
                  </a:txBody>
                  <a:tcPr marL="5012" marR="180429"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extLst>
                  <a:ext uri="{0D108BD9-81ED-4DB2-BD59-A6C34878D82A}">
                    <a16:rowId xmlns:a16="http://schemas.microsoft.com/office/drawing/2014/main" val="1253535740"/>
                  </a:ext>
                </a:extLst>
              </a:tr>
              <a:tr h="138464">
                <a:tc>
                  <a:txBody>
                    <a:bodyPr/>
                    <a:lstStyle/>
                    <a:p>
                      <a:pPr algn="l" fontAlgn="ctr"/>
                      <a:r>
                        <a:rPr lang="pt-BR" sz="900" b="0" i="0" u="none" strike="noStrike" dirty="0">
                          <a:solidFill>
                            <a:srgbClr val="000000"/>
                          </a:solidFill>
                          <a:effectLst/>
                          <a:latin typeface="Calibri" panose="020F0502020204030204" pitchFamily="34" charset="0"/>
                        </a:rPr>
                        <a:t>Maranhão</a:t>
                      </a:r>
                    </a:p>
                  </a:txBody>
                  <a:tcPr marL="90214" marR="5012"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912.539</a:t>
                      </a:r>
                    </a:p>
                  </a:txBody>
                  <a:tcPr marL="5012" marR="225536"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495.379.858</a:t>
                      </a:r>
                    </a:p>
                  </a:txBody>
                  <a:tcPr marL="5012" marR="180429" marT="50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8162599"/>
                  </a:ext>
                </a:extLst>
              </a:tr>
              <a:tr h="138464">
                <a:tc>
                  <a:txBody>
                    <a:bodyPr/>
                    <a:lstStyle/>
                    <a:p>
                      <a:pPr algn="l" fontAlgn="ctr"/>
                      <a:r>
                        <a:rPr lang="pt-BR" sz="900" b="0" i="0" u="none" strike="noStrike">
                          <a:solidFill>
                            <a:srgbClr val="000000"/>
                          </a:solidFill>
                          <a:effectLst/>
                          <a:latin typeface="Calibri" panose="020F0502020204030204" pitchFamily="34" charset="0"/>
                        </a:rPr>
                        <a:t>Piauí</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577.385</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315.588.297</a:t>
                      </a:r>
                    </a:p>
                  </a:txBody>
                  <a:tcPr marL="5012" marR="180429" marT="5012" marB="0" anchor="ctr">
                    <a:lnL>
                      <a:noFill/>
                    </a:lnL>
                    <a:lnR>
                      <a:noFill/>
                    </a:lnR>
                    <a:lnT>
                      <a:noFill/>
                    </a:lnT>
                    <a:lnB>
                      <a:noFill/>
                    </a:lnB>
                  </a:tcPr>
                </a:tc>
                <a:extLst>
                  <a:ext uri="{0D108BD9-81ED-4DB2-BD59-A6C34878D82A}">
                    <a16:rowId xmlns:a16="http://schemas.microsoft.com/office/drawing/2014/main" val="1350287804"/>
                  </a:ext>
                </a:extLst>
              </a:tr>
              <a:tr h="138464">
                <a:tc>
                  <a:txBody>
                    <a:bodyPr/>
                    <a:lstStyle/>
                    <a:p>
                      <a:pPr algn="l" fontAlgn="ctr"/>
                      <a:r>
                        <a:rPr lang="pt-BR" sz="900" b="0" i="0" u="none" strike="noStrike">
                          <a:solidFill>
                            <a:srgbClr val="000000"/>
                          </a:solidFill>
                          <a:effectLst/>
                          <a:latin typeface="Calibri" panose="020F0502020204030204" pitchFamily="34" charset="0"/>
                        </a:rPr>
                        <a:t>Ceará</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1.257.538</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725.396.648</a:t>
                      </a:r>
                    </a:p>
                  </a:txBody>
                  <a:tcPr marL="5012" marR="180429" marT="5012" marB="0" anchor="ctr">
                    <a:lnL>
                      <a:noFill/>
                    </a:lnL>
                    <a:lnR>
                      <a:noFill/>
                    </a:lnR>
                    <a:lnT>
                      <a:noFill/>
                    </a:lnT>
                    <a:lnB>
                      <a:noFill/>
                    </a:lnB>
                  </a:tcPr>
                </a:tc>
                <a:extLst>
                  <a:ext uri="{0D108BD9-81ED-4DB2-BD59-A6C34878D82A}">
                    <a16:rowId xmlns:a16="http://schemas.microsoft.com/office/drawing/2014/main" val="1381551526"/>
                  </a:ext>
                </a:extLst>
              </a:tr>
              <a:tr h="138464">
                <a:tc>
                  <a:txBody>
                    <a:bodyPr/>
                    <a:lstStyle/>
                    <a:p>
                      <a:pPr algn="l" fontAlgn="ctr"/>
                      <a:r>
                        <a:rPr lang="pt-BR" sz="900" b="0" i="0" u="none" strike="noStrike" dirty="0">
                          <a:solidFill>
                            <a:srgbClr val="000000"/>
                          </a:solidFill>
                          <a:effectLst/>
                          <a:latin typeface="Calibri" panose="020F0502020204030204" pitchFamily="34" charset="0"/>
                        </a:rPr>
                        <a:t>Rio Grande do Norte</a:t>
                      </a:r>
                    </a:p>
                  </a:txBody>
                  <a:tcPr marL="90214" marR="5012"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493.036</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290.978.639</a:t>
                      </a:r>
                    </a:p>
                  </a:txBody>
                  <a:tcPr marL="5012" marR="180429" marT="5012" marB="0" anchor="ctr">
                    <a:lnL>
                      <a:noFill/>
                    </a:lnL>
                    <a:lnR>
                      <a:noFill/>
                    </a:lnR>
                    <a:lnT>
                      <a:noFill/>
                    </a:lnT>
                    <a:lnB>
                      <a:noFill/>
                    </a:lnB>
                  </a:tcPr>
                </a:tc>
                <a:extLst>
                  <a:ext uri="{0D108BD9-81ED-4DB2-BD59-A6C34878D82A}">
                    <a16:rowId xmlns:a16="http://schemas.microsoft.com/office/drawing/2014/main" val="2600557692"/>
                  </a:ext>
                </a:extLst>
              </a:tr>
              <a:tr h="138464">
                <a:tc>
                  <a:txBody>
                    <a:bodyPr/>
                    <a:lstStyle/>
                    <a:p>
                      <a:pPr algn="l" fontAlgn="ctr"/>
                      <a:r>
                        <a:rPr lang="pt-BR" sz="900" b="0" i="0" u="none" strike="noStrike">
                          <a:solidFill>
                            <a:srgbClr val="000000"/>
                          </a:solidFill>
                          <a:effectLst/>
                          <a:latin typeface="Calibri" panose="020F0502020204030204" pitchFamily="34" charset="0"/>
                        </a:rPr>
                        <a:t>Paraíba</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620.423</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355.575.409</a:t>
                      </a:r>
                    </a:p>
                  </a:txBody>
                  <a:tcPr marL="5012" marR="180429" marT="5012" marB="0" anchor="ctr">
                    <a:lnL>
                      <a:noFill/>
                    </a:lnL>
                    <a:lnR>
                      <a:noFill/>
                    </a:lnR>
                    <a:lnT>
                      <a:noFill/>
                    </a:lnT>
                    <a:lnB>
                      <a:noFill/>
                    </a:lnB>
                  </a:tcPr>
                </a:tc>
                <a:extLst>
                  <a:ext uri="{0D108BD9-81ED-4DB2-BD59-A6C34878D82A}">
                    <a16:rowId xmlns:a16="http://schemas.microsoft.com/office/drawing/2014/main" val="2363126676"/>
                  </a:ext>
                </a:extLst>
              </a:tr>
              <a:tr h="138464">
                <a:tc>
                  <a:txBody>
                    <a:bodyPr/>
                    <a:lstStyle/>
                    <a:p>
                      <a:pPr algn="l" fontAlgn="ctr"/>
                      <a:r>
                        <a:rPr lang="pt-BR" sz="900" b="0" i="0" u="none" strike="noStrike">
                          <a:solidFill>
                            <a:srgbClr val="000000"/>
                          </a:solidFill>
                          <a:effectLst/>
                          <a:latin typeface="Calibri" panose="020F0502020204030204" pitchFamily="34" charset="0"/>
                        </a:rPr>
                        <a:t>Pernambuco</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1.216.580</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771.758.527</a:t>
                      </a:r>
                    </a:p>
                  </a:txBody>
                  <a:tcPr marL="5012" marR="180429" marT="5012" marB="0" anchor="ctr">
                    <a:lnL>
                      <a:noFill/>
                    </a:lnL>
                    <a:lnR>
                      <a:noFill/>
                    </a:lnR>
                    <a:lnT>
                      <a:noFill/>
                    </a:lnT>
                    <a:lnB>
                      <a:noFill/>
                    </a:lnB>
                  </a:tcPr>
                </a:tc>
                <a:extLst>
                  <a:ext uri="{0D108BD9-81ED-4DB2-BD59-A6C34878D82A}">
                    <a16:rowId xmlns:a16="http://schemas.microsoft.com/office/drawing/2014/main" val="2458473482"/>
                  </a:ext>
                </a:extLst>
              </a:tr>
              <a:tr h="138464">
                <a:tc>
                  <a:txBody>
                    <a:bodyPr/>
                    <a:lstStyle/>
                    <a:p>
                      <a:pPr algn="l" fontAlgn="ctr"/>
                      <a:r>
                        <a:rPr lang="pt-BR" sz="900" b="0" i="0" u="none" strike="noStrike">
                          <a:solidFill>
                            <a:srgbClr val="000000"/>
                          </a:solidFill>
                          <a:effectLst/>
                          <a:latin typeface="Calibri" panose="020F0502020204030204" pitchFamily="34" charset="0"/>
                        </a:rPr>
                        <a:t>Alagoas</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414.503</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251.257.888</a:t>
                      </a:r>
                    </a:p>
                  </a:txBody>
                  <a:tcPr marL="5012" marR="180429" marT="5012" marB="0" anchor="ctr">
                    <a:lnL>
                      <a:noFill/>
                    </a:lnL>
                    <a:lnR>
                      <a:noFill/>
                    </a:lnR>
                    <a:lnT>
                      <a:noFill/>
                    </a:lnT>
                    <a:lnB>
                      <a:noFill/>
                    </a:lnB>
                  </a:tcPr>
                </a:tc>
                <a:extLst>
                  <a:ext uri="{0D108BD9-81ED-4DB2-BD59-A6C34878D82A}">
                    <a16:rowId xmlns:a16="http://schemas.microsoft.com/office/drawing/2014/main" val="2407206648"/>
                  </a:ext>
                </a:extLst>
              </a:tr>
              <a:tr h="138464">
                <a:tc>
                  <a:txBody>
                    <a:bodyPr/>
                    <a:lstStyle/>
                    <a:p>
                      <a:pPr algn="l" fontAlgn="ctr"/>
                      <a:r>
                        <a:rPr lang="pt-BR" sz="900" b="0" i="0" u="none" strike="noStrike">
                          <a:solidFill>
                            <a:srgbClr val="000000"/>
                          </a:solidFill>
                          <a:effectLst/>
                          <a:latin typeface="Calibri" panose="020F0502020204030204" pitchFamily="34" charset="0"/>
                        </a:rPr>
                        <a:t>Sergipe</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293.845</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182.536.093</a:t>
                      </a:r>
                    </a:p>
                  </a:txBody>
                  <a:tcPr marL="5012" marR="180429" marT="5012" marB="0" anchor="ctr">
                    <a:lnL>
                      <a:noFill/>
                    </a:lnL>
                    <a:lnR>
                      <a:noFill/>
                    </a:lnR>
                    <a:lnT>
                      <a:noFill/>
                    </a:lnT>
                    <a:lnB>
                      <a:noFill/>
                    </a:lnB>
                  </a:tcPr>
                </a:tc>
                <a:extLst>
                  <a:ext uri="{0D108BD9-81ED-4DB2-BD59-A6C34878D82A}">
                    <a16:rowId xmlns:a16="http://schemas.microsoft.com/office/drawing/2014/main" val="2364920527"/>
                  </a:ext>
                </a:extLst>
              </a:tr>
              <a:tr h="138464">
                <a:tc>
                  <a:txBody>
                    <a:bodyPr/>
                    <a:lstStyle/>
                    <a:p>
                      <a:pPr algn="l" fontAlgn="ctr"/>
                      <a:r>
                        <a:rPr lang="pt-BR" sz="900" b="0" i="0" u="none" strike="noStrike">
                          <a:solidFill>
                            <a:srgbClr val="000000"/>
                          </a:solidFill>
                          <a:effectLst/>
                          <a:latin typeface="Calibri" panose="020F0502020204030204" pitchFamily="34" charset="0"/>
                        </a:rPr>
                        <a:t>Bahia</a:t>
                      </a:r>
                    </a:p>
                  </a:txBody>
                  <a:tcPr marL="90214" marR="5012"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2.046.182</a:t>
                      </a:r>
                    </a:p>
                  </a:txBody>
                  <a:tcPr marL="5012" marR="225536"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dirty="0">
                          <a:solidFill>
                            <a:srgbClr val="000000"/>
                          </a:solidFill>
                          <a:effectLst/>
                          <a:latin typeface="Calibri" panose="020F0502020204030204" pitchFamily="34" charset="0"/>
                        </a:rPr>
                        <a:t>1.262.978.609</a:t>
                      </a:r>
                    </a:p>
                  </a:txBody>
                  <a:tcPr marL="5012" marR="180429" marT="50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117348"/>
                  </a:ext>
                </a:extLst>
              </a:tr>
              <a:tr h="182991">
                <a:tc>
                  <a:txBody>
                    <a:bodyPr/>
                    <a:lstStyle/>
                    <a:p>
                      <a:pPr algn="l" fontAlgn="ctr"/>
                      <a:r>
                        <a:rPr lang="pt-BR" sz="1200" b="1" i="0" u="none" strike="noStrike" dirty="0">
                          <a:solidFill>
                            <a:srgbClr val="000000"/>
                          </a:solidFill>
                          <a:effectLst/>
                          <a:latin typeface="Calibri" panose="020F0502020204030204" pitchFamily="34" charset="0"/>
                        </a:rPr>
                        <a:t>Região Sudeste</a:t>
                      </a:r>
                    </a:p>
                  </a:txBody>
                  <a:tcPr marL="5012" marR="5012"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13.797.174</a:t>
                      </a:r>
                    </a:p>
                  </a:txBody>
                  <a:tcPr marL="5012" marR="225536"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11.406.395.671</a:t>
                      </a:r>
                    </a:p>
                  </a:txBody>
                  <a:tcPr marL="5012" marR="180429"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extLst>
                  <a:ext uri="{0D108BD9-81ED-4DB2-BD59-A6C34878D82A}">
                    <a16:rowId xmlns:a16="http://schemas.microsoft.com/office/drawing/2014/main" val="573109505"/>
                  </a:ext>
                </a:extLst>
              </a:tr>
              <a:tr h="138464">
                <a:tc>
                  <a:txBody>
                    <a:bodyPr/>
                    <a:lstStyle/>
                    <a:p>
                      <a:pPr algn="l" fontAlgn="ctr"/>
                      <a:r>
                        <a:rPr lang="pt-BR" sz="900" b="0" i="0" u="none" strike="noStrike">
                          <a:solidFill>
                            <a:srgbClr val="000000"/>
                          </a:solidFill>
                          <a:effectLst/>
                          <a:latin typeface="Calibri" panose="020F0502020204030204" pitchFamily="34" charset="0"/>
                        </a:rPr>
                        <a:t>Minas Gerais</a:t>
                      </a:r>
                    </a:p>
                  </a:txBody>
                  <a:tcPr marL="90214" marR="5012"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a:solidFill>
                            <a:srgbClr val="000000"/>
                          </a:solidFill>
                          <a:effectLst/>
                          <a:latin typeface="Calibri" panose="020F0502020204030204" pitchFamily="34" charset="0"/>
                        </a:rPr>
                        <a:t>3.537.551</a:t>
                      </a:r>
                    </a:p>
                  </a:txBody>
                  <a:tcPr marL="5012" marR="225536"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2.426.263.155</a:t>
                      </a:r>
                    </a:p>
                  </a:txBody>
                  <a:tcPr marL="5012" marR="180429" marT="50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335006"/>
                  </a:ext>
                </a:extLst>
              </a:tr>
              <a:tr h="138464">
                <a:tc>
                  <a:txBody>
                    <a:bodyPr/>
                    <a:lstStyle/>
                    <a:p>
                      <a:pPr algn="l" fontAlgn="ctr"/>
                      <a:r>
                        <a:rPr lang="pt-BR" sz="900" b="0" i="0" u="none" strike="noStrike">
                          <a:solidFill>
                            <a:srgbClr val="000000"/>
                          </a:solidFill>
                          <a:effectLst/>
                          <a:latin typeface="Calibri" panose="020F0502020204030204" pitchFamily="34" charset="0"/>
                        </a:rPr>
                        <a:t>Espírito Santo</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563.862</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398.792.745</a:t>
                      </a:r>
                    </a:p>
                  </a:txBody>
                  <a:tcPr marL="5012" marR="180429" marT="5012" marB="0" anchor="ctr">
                    <a:lnL>
                      <a:noFill/>
                    </a:lnL>
                    <a:lnR>
                      <a:noFill/>
                    </a:lnR>
                    <a:lnT>
                      <a:noFill/>
                    </a:lnT>
                    <a:lnB>
                      <a:noFill/>
                    </a:lnB>
                  </a:tcPr>
                </a:tc>
                <a:extLst>
                  <a:ext uri="{0D108BD9-81ED-4DB2-BD59-A6C34878D82A}">
                    <a16:rowId xmlns:a16="http://schemas.microsoft.com/office/drawing/2014/main" val="3794693236"/>
                  </a:ext>
                </a:extLst>
              </a:tr>
              <a:tr h="138464">
                <a:tc>
                  <a:txBody>
                    <a:bodyPr/>
                    <a:lstStyle/>
                    <a:p>
                      <a:pPr algn="l" fontAlgn="ctr"/>
                      <a:r>
                        <a:rPr lang="pt-BR" sz="900" b="0" i="0" u="none" strike="noStrike">
                          <a:solidFill>
                            <a:srgbClr val="000000"/>
                          </a:solidFill>
                          <a:effectLst/>
                          <a:latin typeface="Calibri" panose="020F0502020204030204" pitchFamily="34" charset="0"/>
                        </a:rPr>
                        <a:t>Rio de Janeiro</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2.614.042</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2.258.908.427</a:t>
                      </a:r>
                    </a:p>
                  </a:txBody>
                  <a:tcPr marL="5012" marR="180429" marT="5012" marB="0" anchor="ctr">
                    <a:lnL>
                      <a:noFill/>
                    </a:lnL>
                    <a:lnR>
                      <a:noFill/>
                    </a:lnR>
                    <a:lnT>
                      <a:noFill/>
                    </a:lnT>
                    <a:lnB>
                      <a:noFill/>
                    </a:lnB>
                  </a:tcPr>
                </a:tc>
                <a:extLst>
                  <a:ext uri="{0D108BD9-81ED-4DB2-BD59-A6C34878D82A}">
                    <a16:rowId xmlns:a16="http://schemas.microsoft.com/office/drawing/2014/main" val="3664330335"/>
                  </a:ext>
                </a:extLst>
              </a:tr>
              <a:tr h="138464">
                <a:tc>
                  <a:txBody>
                    <a:bodyPr/>
                    <a:lstStyle/>
                    <a:p>
                      <a:pPr algn="l" fontAlgn="ctr"/>
                      <a:r>
                        <a:rPr lang="pt-BR" sz="900" b="0" i="0" u="none" strike="noStrike">
                          <a:solidFill>
                            <a:srgbClr val="000000"/>
                          </a:solidFill>
                          <a:effectLst/>
                          <a:latin typeface="Calibri" panose="020F0502020204030204" pitchFamily="34" charset="0"/>
                        </a:rPr>
                        <a:t>São Paulo</a:t>
                      </a:r>
                    </a:p>
                  </a:txBody>
                  <a:tcPr marL="90214" marR="5012"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7.081.719</a:t>
                      </a:r>
                    </a:p>
                  </a:txBody>
                  <a:tcPr marL="5012" marR="225536"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dirty="0">
                          <a:solidFill>
                            <a:srgbClr val="000000"/>
                          </a:solidFill>
                          <a:effectLst/>
                          <a:latin typeface="Calibri" panose="020F0502020204030204" pitchFamily="34" charset="0"/>
                        </a:rPr>
                        <a:t>6.322.431.344</a:t>
                      </a:r>
                    </a:p>
                  </a:txBody>
                  <a:tcPr marL="5012" marR="180429" marT="50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037830"/>
                  </a:ext>
                </a:extLst>
              </a:tr>
              <a:tr h="182991">
                <a:tc>
                  <a:txBody>
                    <a:bodyPr/>
                    <a:lstStyle/>
                    <a:p>
                      <a:pPr algn="l" fontAlgn="ctr"/>
                      <a:r>
                        <a:rPr lang="pt-BR" sz="1200" b="1" i="0" u="none" strike="noStrike" dirty="0">
                          <a:solidFill>
                            <a:srgbClr val="000000"/>
                          </a:solidFill>
                          <a:effectLst/>
                          <a:latin typeface="Calibri" panose="020F0502020204030204" pitchFamily="34" charset="0"/>
                        </a:rPr>
                        <a:t>Região Sul</a:t>
                      </a:r>
                    </a:p>
                  </a:txBody>
                  <a:tcPr marL="5012" marR="5012"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5.676.594</a:t>
                      </a:r>
                    </a:p>
                  </a:txBody>
                  <a:tcPr marL="5012" marR="225536"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4.105.053.234</a:t>
                      </a:r>
                    </a:p>
                  </a:txBody>
                  <a:tcPr marL="5012" marR="180429"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extLst>
                  <a:ext uri="{0D108BD9-81ED-4DB2-BD59-A6C34878D82A}">
                    <a16:rowId xmlns:a16="http://schemas.microsoft.com/office/drawing/2014/main" val="3036088437"/>
                  </a:ext>
                </a:extLst>
              </a:tr>
              <a:tr h="138464">
                <a:tc>
                  <a:txBody>
                    <a:bodyPr/>
                    <a:lstStyle/>
                    <a:p>
                      <a:pPr algn="l" fontAlgn="ctr"/>
                      <a:r>
                        <a:rPr lang="pt-BR" sz="900" b="0" i="0" u="none" strike="noStrike">
                          <a:solidFill>
                            <a:srgbClr val="000000"/>
                          </a:solidFill>
                          <a:effectLst/>
                          <a:latin typeface="Calibri" panose="020F0502020204030204" pitchFamily="34" charset="0"/>
                        </a:rPr>
                        <a:t>Paraná</a:t>
                      </a:r>
                    </a:p>
                  </a:txBody>
                  <a:tcPr marL="90214" marR="5012"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a:solidFill>
                            <a:srgbClr val="000000"/>
                          </a:solidFill>
                          <a:effectLst/>
                          <a:latin typeface="Calibri" panose="020F0502020204030204" pitchFamily="34" charset="0"/>
                        </a:rPr>
                        <a:t>1.798.091</a:t>
                      </a:r>
                    </a:p>
                  </a:txBody>
                  <a:tcPr marL="5012" marR="225536"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1.266.545.588</a:t>
                      </a:r>
                    </a:p>
                  </a:txBody>
                  <a:tcPr marL="5012" marR="180429" marT="50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6073293"/>
                  </a:ext>
                </a:extLst>
              </a:tr>
              <a:tr h="138464">
                <a:tc>
                  <a:txBody>
                    <a:bodyPr/>
                    <a:lstStyle/>
                    <a:p>
                      <a:pPr algn="l" fontAlgn="ctr"/>
                      <a:r>
                        <a:rPr lang="pt-BR" sz="900" b="0" i="0" u="none" strike="noStrike">
                          <a:solidFill>
                            <a:srgbClr val="000000"/>
                          </a:solidFill>
                          <a:effectLst/>
                          <a:latin typeface="Calibri" panose="020F0502020204030204" pitchFamily="34" charset="0"/>
                        </a:rPr>
                        <a:t>Santa Catarina</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1.395.695</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1.027.738.357</a:t>
                      </a:r>
                    </a:p>
                  </a:txBody>
                  <a:tcPr marL="5012" marR="180429" marT="5012" marB="0" anchor="ctr">
                    <a:lnL>
                      <a:noFill/>
                    </a:lnL>
                    <a:lnR>
                      <a:noFill/>
                    </a:lnR>
                    <a:lnT>
                      <a:noFill/>
                    </a:lnT>
                    <a:lnB>
                      <a:noFill/>
                    </a:lnB>
                  </a:tcPr>
                </a:tc>
                <a:extLst>
                  <a:ext uri="{0D108BD9-81ED-4DB2-BD59-A6C34878D82A}">
                    <a16:rowId xmlns:a16="http://schemas.microsoft.com/office/drawing/2014/main" val="2772438138"/>
                  </a:ext>
                </a:extLst>
              </a:tr>
              <a:tr h="138464">
                <a:tc>
                  <a:txBody>
                    <a:bodyPr/>
                    <a:lstStyle/>
                    <a:p>
                      <a:pPr algn="l" fontAlgn="ctr"/>
                      <a:r>
                        <a:rPr lang="pt-BR" sz="900" b="0" i="0" u="none" strike="noStrike">
                          <a:solidFill>
                            <a:srgbClr val="000000"/>
                          </a:solidFill>
                          <a:effectLst/>
                          <a:latin typeface="Calibri" panose="020F0502020204030204" pitchFamily="34" charset="0"/>
                        </a:rPr>
                        <a:t>Rio Grande do Sul</a:t>
                      </a:r>
                    </a:p>
                  </a:txBody>
                  <a:tcPr marL="90214" marR="5012"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2.482.808</a:t>
                      </a:r>
                    </a:p>
                  </a:txBody>
                  <a:tcPr marL="5012" marR="225536"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dirty="0">
                          <a:solidFill>
                            <a:srgbClr val="000000"/>
                          </a:solidFill>
                          <a:effectLst/>
                          <a:latin typeface="Calibri" panose="020F0502020204030204" pitchFamily="34" charset="0"/>
                        </a:rPr>
                        <a:t>1.810.769.290</a:t>
                      </a:r>
                    </a:p>
                  </a:txBody>
                  <a:tcPr marL="5012" marR="180429" marT="50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248765"/>
                  </a:ext>
                </a:extLst>
              </a:tr>
              <a:tr h="182991">
                <a:tc>
                  <a:txBody>
                    <a:bodyPr/>
                    <a:lstStyle/>
                    <a:p>
                      <a:pPr algn="l" fontAlgn="ctr"/>
                      <a:r>
                        <a:rPr lang="pt-BR" sz="1200" b="1" i="0" u="none" strike="noStrike" dirty="0">
                          <a:solidFill>
                            <a:srgbClr val="000000"/>
                          </a:solidFill>
                          <a:effectLst/>
                          <a:latin typeface="Calibri" panose="020F0502020204030204" pitchFamily="34" charset="0"/>
                        </a:rPr>
                        <a:t>Região Centro-Oeste</a:t>
                      </a:r>
                    </a:p>
                  </a:txBody>
                  <a:tcPr marL="5012" marR="5012"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1.615.768</a:t>
                      </a:r>
                    </a:p>
                  </a:txBody>
                  <a:tcPr marL="5012" marR="225536"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tc>
                  <a:txBody>
                    <a:bodyPr/>
                    <a:lstStyle/>
                    <a:p>
                      <a:pPr algn="r" fontAlgn="ctr"/>
                      <a:r>
                        <a:rPr lang="pt-BR" sz="1200" b="1" i="0" u="none" strike="noStrike" dirty="0">
                          <a:solidFill>
                            <a:srgbClr val="000000"/>
                          </a:solidFill>
                          <a:effectLst/>
                          <a:latin typeface="Calibri" panose="020F0502020204030204" pitchFamily="34" charset="0"/>
                        </a:rPr>
                        <a:t>1.118.843.849</a:t>
                      </a:r>
                    </a:p>
                  </a:txBody>
                  <a:tcPr marL="5012" marR="180429" marT="50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DDC3"/>
                    </a:solidFill>
                  </a:tcPr>
                </a:tc>
                <a:extLst>
                  <a:ext uri="{0D108BD9-81ED-4DB2-BD59-A6C34878D82A}">
                    <a16:rowId xmlns:a16="http://schemas.microsoft.com/office/drawing/2014/main" val="3631735067"/>
                  </a:ext>
                </a:extLst>
              </a:tr>
              <a:tr h="138464">
                <a:tc>
                  <a:txBody>
                    <a:bodyPr/>
                    <a:lstStyle/>
                    <a:p>
                      <a:pPr algn="l" fontAlgn="ctr"/>
                      <a:r>
                        <a:rPr lang="pt-BR" sz="900" b="0" i="0" u="none" strike="noStrike">
                          <a:solidFill>
                            <a:srgbClr val="000000"/>
                          </a:solidFill>
                          <a:effectLst/>
                          <a:latin typeface="Calibri" panose="020F0502020204030204" pitchFamily="34" charset="0"/>
                        </a:rPr>
                        <a:t>Mato Grosso do Sul</a:t>
                      </a:r>
                    </a:p>
                  </a:txBody>
                  <a:tcPr marL="90214" marR="5012"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a:solidFill>
                            <a:srgbClr val="000000"/>
                          </a:solidFill>
                          <a:effectLst/>
                          <a:latin typeface="Calibri" panose="020F0502020204030204" pitchFamily="34" charset="0"/>
                        </a:rPr>
                        <a:t>302.383</a:t>
                      </a:r>
                    </a:p>
                  </a:txBody>
                  <a:tcPr marL="5012" marR="225536" marT="50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pt-BR" sz="900" b="0" i="0" u="none" strike="noStrike" dirty="0">
                          <a:solidFill>
                            <a:srgbClr val="000000"/>
                          </a:solidFill>
                          <a:effectLst/>
                          <a:latin typeface="Calibri" panose="020F0502020204030204" pitchFamily="34" charset="0"/>
                        </a:rPr>
                        <a:t>199.034.866</a:t>
                      </a:r>
                    </a:p>
                  </a:txBody>
                  <a:tcPr marL="5012" marR="180429" marT="501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3367465"/>
                  </a:ext>
                </a:extLst>
              </a:tr>
              <a:tr h="138464">
                <a:tc>
                  <a:txBody>
                    <a:bodyPr/>
                    <a:lstStyle/>
                    <a:p>
                      <a:pPr algn="l" fontAlgn="ctr"/>
                      <a:r>
                        <a:rPr lang="pt-BR" sz="900" b="0" i="0" u="none" strike="noStrike">
                          <a:solidFill>
                            <a:srgbClr val="000000"/>
                          </a:solidFill>
                          <a:effectLst/>
                          <a:latin typeface="Calibri" panose="020F0502020204030204" pitchFamily="34" charset="0"/>
                        </a:rPr>
                        <a:t>Mato Grosso</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338.744</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209.378.184</a:t>
                      </a:r>
                    </a:p>
                  </a:txBody>
                  <a:tcPr marL="5012" marR="180429" marT="5012" marB="0" anchor="ctr">
                    <a:lnL>
                      <a:noFill/>
                    </a:lnL>
                    <a:lnR>
                      <a:noFill/>
                    </a:lnR>
                    <a:lnT>
                      <a:noFill/>
                    </a:lnT>
                    <a:lnB>
                      <a:noFill/>
                    </a:lnB>
                  </a:tcPr>
                </a:tc>
                <a:extLst>
                  <a:ext uri="{0D108BD9-81ED-4DB2-BD59-A6C34878D82A}">
                    <a16:rowId xmlns:a16="http://schemas.microsoft.com/office/drawing/2014/main" val="78833403"/>
                  </a:ext>
                </a:extLst>
              </a:tr>
              <a:tr h="138464">
                <a:tc>
                  <a:txBody>
                    <a:bodyPr/>
                    <a:lstStyle/>
                    <a:p>
                      <a:pPr algn="l" fontAlgn="ctr"/>
                      <a:r>
                        <a:rPr lang="pt-BR" sz="900" b="0" i="0" u="none" strike="noStrike">
                          <a:solidFill>
                            <a:srgbClr val="000000"/>
                          </a:solidFill>
                          <a:effectLst/>
                          <a:latin typeface="Calibri" panose="020F0502020204030204" pitchFamily="34" charset="0"/>
                        </a:rPr>
                        <a:t>Goiás</a:t>
                      </a:r>
                    </a:p>
                  </a:txBody>
                  <a:tcPr marL="90214" marR="5012" marT="5012" marB="0" anchor="ctr">
                    <a:lnL>
                      <a:noFill/>
                    </a:lnL>
                    <a:lnR>
                      <a:noFill/>
                    </a:lnR>
                    <a:lnT>
                      <a:noFill/>
                    </a:lnT>
                    <a:lnB>
                      <a:noFill/>
                    </a:lnB>
                  </a:tcPr>
                </a:tc>
                <a:tc>
                  <a:txBody>
                    <a:bodyPr/>
                    <a:lstStyle/>
                    <a:p>
                      <a:pPr algn="r" fontAlgn="ctr"/>
                      <a:r>
                        <a:rPr lang="pt-BR" sz="900" b="0" i="0" u="none" strike="noStrike">
                          <a:solidFill>
                            <a:srgbClr val="000000"/>
                          </a:solidFill>
                          <a:effectLst/>
                          <a:latin typeface="Calibri" panose="020F0502020204030204" pitchFamily="34" charset="0"/>
                        </a:rPr>
                        <a:t>710.912</a:t>
                      </a:r>
                    </a:p>
                  </a:txBody>
                  <a:tcPr marL="5012" marR="225536" marT="5012" marB="0" anchor="ctr">
                    <a:lnL>
                      <a:noFill/>
                    </a:lnL>
                    <a:lnR>
                      <a:noFill/>
                    </a:lnR>
                    <a:lnT>
                      <a:noFill/>
                    </a:lnT>
                    <a:lnB>
                      <a:noFill/>
                    </a:lnB>
                  </a:tcPr>
                </a:tc>
                <a:tc>
                  <a:txBody>
                    <a:bodyPr/>
                    <a:lstStyle/>
                    <a:p>
                      <a:pPr algn="r" fontAlgn="ctr"/>
                      <a:r>
                        <a:rPr lang="pt-BR" sz="900" b="0" i="0" u="none" strike="noStrike" dirty="0">
                          <a:solidFill>
                            <a:srgbClr val="000000"/>
                          </a:solidFill>
                          <a:effectLst/>
                          <a:latin typeface="Calibri" panose="020F0502020204030204" pitchFamily="34" charset="0"/>
                        </a:rPr>
                        <a:t>463.446.615</a:t>
                      </a:r>
                    </a:p>
                  </a:txBody>
                  <a:tcPr marL="5012" marR="180429" marT="5012" marB="0" anchor="ctr">
                    <a:lnL>
                      <a:noFill/>
                    </a:lnL>
                    <a:lnR>
                      <a:noFill/>
                    </a:lnR>
                    <a:lnT>
                      <a:noFill/>
                    </a:lnT>
                    <a:lnB>
                      <a:noFill/>
                    </a:lnB>
                  </a:tcPr>
                </a:tc>
                <a:extLst>
                  <a:ext uri="{0D108BD9-81ED-4DB2-BD59-A6C34878D82A}">
                    <a16:rowId xmlns:a16="http://schemas.microsoft.com/office/drawing/2014/main" val="2250755583"/>
                  </a:ext>
                </a:extLst>
              </a:tr>
              <a:tr h="138464">
                <a:tc>
                  <a:txBody>
                    <a:bodyPr/>
                    <a:lstStyle/>
                    <a:p>
                      <a:pPr algn="l" fontAlgn="ctr"/>
                      <a:r>
                        <a:rPr lang="pt-BR" sz="900" b="0" i="0" u="none" strike="noStrike">
                          <a:solidFill>
                            <a:srgbClr val="000000"/>
                          </a:solidFill>
                          <a:effectLst/>
                          <a:latin typeface="Calibri" panose="020F0502020204030204" pitchFamily="34" charset="0"/>
                        </a:rPr>
                        <a:t>Distrito Federal</a:t>
                      </a:r>
                    </a:p>
                  </a:txBody>
                  <a:tcPr marL="90214" marR="5012"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a:solidFill>
                            <a:srgbClr val="000000"/>
                          </a:solidFill>
                          <a:effectLst/>
                          <a:latin typeface="Calibri" panose="020F0502020204030204" pitchFamily="34" charset="0"/>
                        </a:rPr>
                        <a:t>263.729</a:t>
                      </a:r>
                    </a:p>
                  </a:txBody>
                  <a:tcPr marL="5012" marR="225536" marT="50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900" b="0" i="0" u="none" strike="noStrike" dirty="0">
                          <a:solidFill>
                            <a:srgbClr val="000000"/>
                          </a:solidFill>
                          <a:effectLst/>
                          <a:latin typeface="Calibri" panose="020F0502020204030204" pitchFamily="34" charset="0"/>
                        </a:rPr>
                        <a:t>246.984.184</a:t>
                      </a:r>
                    </a:p>
                  </a:txBody>
                  <a:tcPr marL="5012" marR="180429" marT="50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870851"/>
                  </a:ext>
                </a:extLst>
              </a:tr>
              <a:tr h="112382">
                <a:tc gridSpan="2">
                  <a:txBody>
                    <a:bodyPr/>
                    <a:lstStyle/>
                    <a:p>
                      <a:pPr algn="l" fontAlgn="ctr"/>
                      <a:r>
                        <a:rPr lang="pt-BR" sz="400" b="0" i="0" u="none" strike="noStrike">
                          <a:solidFill>
                            <a:srgbClr val="000000"/>
                          </a:solidFill>
                          <a:effectLst/>
                          <a:latin typeface="Calibri" panose="020F0502020204030204" pitchFamily="34" charset="0"/>
                        </a:rPr>
                        <a:t>Fonte: INSS/Síntese-web; Elaboração: CGEDA\SRGPS\SPREV\SEPRT-ME</a:t>
                      </a:r>
                    </a:p>
                  </a:txBody>
                  <a:tcPr marL="5012" marR="5012" marT="5012"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l" fontAlgn="b"/>
                      <a:endParaRPr lang="pt-BR" sz="600" b="0" i="0" u="none" strike="noStrike" dirty="0">
                        <a:solidFill>
                          <a:srgbClr val="000000"/>
                        </a:solidFill>
                        <a:effectLst/>
                        <a:latin typeface="Calibri" panose="020F0502020204030204" pitchFamily="34" charset="0"/>
                      </a:endParaRPr>
                    </a:p>
                  </a:txBody>
                  <a:tcPr marL="5012" marR="5012" marT="501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95521713"/>
                  </a:ext>
                </a:extLst>
              </a:tr>
              <a:tr h="112382">
                <a:tc gridSpan="3">
                  <a:txBody>
                    <a:bodyPr/>
                    <a:lstStyle/>
                    <a:p>
                      <a:pPr algn="l" fontAlgn="ctr"/>
                      <a:r>
                        <a:rPr lang="pt-BR" sz="400" b="0" i="0" u="none" strike="noStrike" dirty="0">
                          <a:solidFill>
                            <a:srgbClr val="000000"/>
                          </a:solidFill>
                          <a:effectLst/>
                          <a:latin typeface="Calibri" panose="020F0502020204030204" pitchFamily="34" charset="0"/>
                        </a:rPr>
                        <a:t>Obs.: Estão incluídos os abonos anuais pagos a benefícios de origem não previdenciária</a:t>
                      </a:r>
                    </a:p>
                  </a:txBody>
                  <a:tcPr marL="5012" marR="5012" marT="5012" marB="0" anchor="ctr">
                    <a:lnL>
                      <a:noFill/>
                    </a:lnL>
                    <a:lnR>
                      <a:noFill/>
                    </a:lnR>
                    <a:lnT>
                      <a:noFill/>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288392"/>
                  </a:ext>
                </a:extLst>
              </a:tr>
            </a:tbl>
          </a:graphicData>
        </a:graphic>
      </p:graphicFrame>
    </p:spTree>
    <p:extLst>
      <p:ext uri="{BB962C8B-B14F-4D97-AF65-F5344CB8AC3E}">
        <p14:creationId xmlns:p14="http://schemas.microsoft.com/office/powerpoint/2010/main" val="477195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9" y="-79972"/>
            <a:ext cx="9357258" cy="7017944"/>
          </a:xfrm>
          <a:prstGeom prst="rect">
            <a:avLst/>
          </a:prstGeom>
        </p:spPr>
      </p:pic>
      <p:sp>
        <p:nvSpPr>
          <p:cNvPr id="7" name="Espaço Reservado para Conteúdo 2"/>
          <p:cNvSpPr txBox="1">
            <a:spLocks/>
          </p:cNvSpPr>
          <p:nvPr/>
        </p:nvSpPr>
        <p:spPr>
          <a:xfrm>
            <a:off x="1757014" y="1331730"/>
            <a:ext cx="7026563" cy="1704143"/>
          </a:xfrm>
          <a:prstGeom prst="rect">
            <a:avLst/>
          </a:prstGeom>
        </p:spPr>
        <p:txBody>
          <a:bodyPr vert="horz" lIns="71323" tIns="35662" rIns="71323" bIns="35662" rtlCol="0">
            <a:noAutofit/>
          </a:bodyPr>
          <a:lst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a:lstStyle>
          <a:p>
            <a:pPr>
              <a:buNone/>
            </a:pPr>
            <a:r>
              <a:rPr lang="pt-BR" sz="5400" b="1" dirty="0" smtClean="0">
                <a:solidFill>
                  <a:srgbClr val="FFFFFF"/>
                </a:solidFill>
                <a:effectLst>
                  <a:outerShdw blurRad="50800" dist="38100" dir="2700000" algn="tl" rotWithShape="0">
                    <a:prstClr val="black">
                      <a:alpha val="40000"/>
                    </a:prstClr>
                  </a:outerShdw>
                </a:effectLst>
              </a:rPr>
              <a:t>Secretaria Especial de Previdência e Trabalho</a:t>
            </a:r>
            <a:endParaRPr lang="pt-BR" sz="5400" b="1" dirty="0">
              <a:solidFill>
                <a:srgbClr val="FFFFFF"/>
              </a:solidFill>
              <a:effectLst>
                <a:outerShdw blurRad="50800" dist="38100" dir="2700000" algn="tl" rotWithShape="0">
                  <a:prstClr val="black">
                    <a:alpha val="40000"/>
                  </a:prstClr>
                </a:outerShdw>
              </a:effectLst>
            </a:endParaRPr>
          </a:p>
        </p:txBody>
      </p:sp>
      <p:cxnSp>
        <p:nvCxnSpPr>
          <p:cNvPr id="8" name="Straight Connector 7"/>
          <p:cNvCxnSpPr/>
          <p:nvPr/>
        </p:nvCxnSpPr>
        <p:spPr>
          <a:xfrm>
            <a:off x="1929047" y="2952881"/>
            <a:ext cx="6857155" cy="0"/>
          </a:xfrm>
          <a:prstGeom prst="line">
            <a:avLst/>
          </a:prstGeom>
          <a:ln>
            <a:solidFill>
              <a:srgbClr val="FFFFF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054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4201</TotalTime>
  <Words>755</Words>
  <Application>Microsoft Office PowerPoint</Application>
  <PresentationFormat>Apresentação na tela (4:3)</PresentationFormat>
  <Paragraphs>149</Paragraphs>
  <Slides>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(Body)</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Nova Previdência</dc:title>
  <dc:creator>Patricia Mesquita</dc:creator>
  <cp:lastModifiedBy>Benedito Adalberto Brunca - SPREV</cp:lastModifiedBy>
  <cp:revision>499</cp:revision>
  <cp:lastPrinted>2019-08-09T12:55:59Z</cp:lastPrinted>
  <dcterms:created xsi:type="dcterms:W3CDTF">2019-02-17T14:23:30Z</dcterms:created>
  <dcterms:modified xsi:type="dcterms:W3CDTF">2019-09-25T15:04:50Z</dcterms:modified>
</cp:coreProperties>
</file>