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347" r:id="rId6"/>
    <p:sldId id="359" r:id="rId7"/>
    <p:sldId id="279" r:id="rId8"/>
    <p:sldId id="350" r:id="rId9"/>
    <p:sldId id="275" r:id="rId10"/>
    <p:sldId id="276" r:id="rId11"/>
    <p:sldId id="259" r:id="rId12"/>
    <p:sldId id="355" r:id="rId13"/>
    <p:sldId id="360" r:id="rId14"/>
    <p:sldId id="265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useo Sans 300" panose="02000000000000000000" charset="0"/>
      <p:regular r:id="rId22"/>
      <p:italic r:id="rId23"/>
    </p:embeddedFont>
    <p:embeddedFont>
      <p:font typeface="Museo Sans 500" panose="02000000000000000000" charset="0"/>
      <p:regular r:id="rId24"/>
      <p:italic r:id="rId25"/>
    </p:embeddedFont>
    <p:embeddedFont>
      <p:font typeface="Museo Sans 900" panose="02000000000000000000" charset="0"/>
      <p:bold r:id="rId26"/>
      <p:boldItalic r:id="rId2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750"/>
    <a:srgbClr val="767171"/>
    <a:srgbClr val="FEB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1370E-AF06-4E3F-B02C-9C3042E25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22D1BD-B6D7-4B0F-A96B-F52339A71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C66C43-4D11-4455-BD74-29995FDD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7553D1-7C66-4989-BCD8-1516F436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90345B-75AD-4635-B81F-2E2C2DC3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73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EDE58-875E-45BD-B715-F323630A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E9D3F0A-0EF1-4FE7-A201-E2C4A5FD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8C7C07-4C08-4123-93C6-49EB6D4B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9E072C-DB62-4CE6-BF34-1D29946A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BE4149-5A1C-43DE-813C-9B0C0F85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5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6D36FD-9447-4E1B-B37E-4D84C4CC9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172284-EE80-411A-82F2-ABA8D5DAB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7ECF11-6800-4971-8E25-2EEB8D28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ECA583-FB78-4CFC-9380-B4BD57A2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130756-8260-4065-A548-AF1665DD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30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BA3E-3FD8-4D4F-BBB0-56C734CC788E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69BA0-F3BC-4687-A7AF-BB4FDB208A2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76945" y="365128"/>
            <a:ext cx="1099457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576945" y="1825625"/>
            <a:ext cx="10994572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0434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F178D-1041-4711-B556-519B9B12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7F6F40-FFB3-4FB7-8463-0ED3601E7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65EFE7-362A-46CD-8C39-3FFC1E04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23EB85-FBE4-4182-8C23-930E792B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0703B5-E136-4921-BB26-472C289D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10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35E2C-EA74-427F-A1C7-AD2E8752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0DC2C4-BE00-451A-8DC9-995B3F1E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FD66B1-77E7-4DF4-A324-6AAC7E10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6AA77C-9600-4E18-871A-FEB28D6E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17761C-08BA-43EA-B9DB-95F46BC4A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56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478CB-0111-4926-830E-171AB2EAF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F8CD37-41DF-4790-AF03-DBFE6ECA9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2BF375-9DF8-453D-9CAB-2046C1526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5379E9-3E24-47DD-AC07-3CE361BA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3583B6-EA88-4431-A2FA-3B40BD5A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B15A4E-BB38-488F-9BC4-C47AF3D8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7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7EA6E-81B0-4962-9D0D-307DC65C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5A77CE-ACBE-4C9B-BD6E-C150CFAC0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C8CB60-E686-488A-98CC-BCC9F32BB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BDB70D-0C30-4FEE-9750-129C0036C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A7ADA7F-F89B-4264-9B9A-E92670256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E19ADD3-6EBD-49D0-B5DD-59AA447C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F0C6326-9118-453F-8B28-BC764309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6CB1AC7-2592-4A6B-A9F7-50C97003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35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8416C-7592-42D0-BFEB-D247FA09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EB30F7B-CB3C-43C3-8B28-7839BDF8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DAD0-69F4-4F66-BD0C-21717EF0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D8C141F-1095-431A-B6A7-D55B80B2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86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040CFA-4229-433C-AC72-DA08B693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993570-7C07-4655-8925-87ACFCD6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48BB06-43D9-48CB-B610-F37BD337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61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AAE1B-CA5D-467C-AE36-F097C4B2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DFB689-3552-4A6B-A580-B6AB1D52D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3EE605-7757-4B06-861A-478302B2F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1A3185-9B0C-40EE-A896-861981BFA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B66684-B92A-4DFF-8C09-7DAF206C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E4A660-02F3-49AF-B637-8573674A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88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3AC47-DD05-4C3B-9C19-35E2E7CD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C487870-4E1E-41AA-862F-D8ADF7E72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F20040-9A0F-4229-953A-7C34C526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71C53B-D8D6-4B78-A7F3-9B81B172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AA3E9C-B1CC-47EE-829B-2F40F53F2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708CBA-47D3-4EE2-8C3F-3F9478A1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72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5882139-1163-40C3-BE60-019C1B0B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66900E-C6B6-43FE-8070-985623EF3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9BA301-3E1E-4AD3-B93E-1290FA24E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63FF2-7BB4-40FC-9B3F-87D539775CC6}" type="datetimeFigureOut">
              <a:rPr lang="pt-BR" smtClean="0"/>
              <a:t>10/08/2022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92D283-3C63-4A83-9AFE-1288F3A88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EF2026-0472-4C92-918D-CB7DC5D17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42D9F-30FC-4370-8D8F-A045EED5180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E2CDFEA-112B-4855-AF39-ED3591B3FE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A0F0015-DEB1-4E94-8B79-199E26ED5E3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09392" y="30070"/>
            <a:ext cx="1182608" cy="117830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8C64625-EC04-4EB3-BB09-E056CC96B2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5677503"/>
            <a:ext cx="1182608" cy="11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4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schrage@mdr.gov.br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0.emf"/><Relationship Id="rId16" Type="http://schemas.openxmlformats.org/officeDocument/2006/relationships/image" Target="../media/image3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659ECE3-3F95-4E34-9CBF-4868538CC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82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06B782F-F4A2-41CF-8098-1CAA0E542BAB}"/>
              </a:ext>
            </a:extLst>
          </p:cNvPr>
          <p:cNvSpPr/>
          <p:nvPr/>
        </p:nvSpPr>
        <p:spPr>
          <a:xfrm>
            <a:off x="2441194" y="1322896"/>
            <a:ext cx="176293" cy="1711843"/>
          </a:xfrm>
          <a:prstGeom prst="rect">
            <a:avLst/>
          </a:prstGeom>
          <a:solidFill>
            <a:srgbClr val="099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236F794-4B8A-437E-B86A-C129E9962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044" y="2527286"/>
            <a:ext cx="1399957" cy="139995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5462CC6-B3D7-4158-9544-BA48617D9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908471" y="964463"/>
            <a:ext cx="1399957" cy="139995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5DFB937B-D10D-4378-9B5B-87D4EBDCAA20}"/>
              </a:ext>
            </a:extLst>
          </p:cNvPr>
          <p:cNvSpPr txBox="1"/>
          <p:nvPr/>
        </p:nvSpPr>
        <p:spPr>
          <a:xfrm>
            <a:off x="287079" y="223284"/>
            <a:ext cx="33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99750"/>
                </a:solidFill>
                <a:latin typeface="Museo Sans 500" panose="02000000000000000000" pitchFamily="50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17DCCB-5310-44D9-B07E-B127BF610E34}"/>
              </a:ext>
            </a:extLst>
          </p:cNvPr>
          <p:cNvSpPr txBox="1"/>
          <p:nvPr/>
        </p:nvSpPr>
        <p:spPr>
          <a:xfrm>
            <a:off x="2557844" y="1629751"/>
            <a:ext cx="70506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EBF10"/>
                </a:solidFill>
                <a:latin typeface="Museo Sans 900" panose="02000000000000000000" pitchFamily="50" charset="0"/>
              </a:rPr>
              <a:t>Ações de Proteção e Defesa Civil – Monitoramento e Alerta à População</a:t>
            </a:r>
          </a:p>
          <a:p>
            <a:pPr algn="ctr"/>
            <a:endParaRPr lang="pt-BR" sz="3200" b="1" i="1" dirty="0">
              <a:solidFill>
                <a:srgbClr val="FEBF10"/>
              </a:solidFill>
              <a:latin typeface="Museo Sans 900" panose="02000000000000000000" pitchFamily="50" charset="0"/>
            </a:endParaRPr>
          </a:p>
          <a:p>
            <a:pPr algn="ctr"/>
            <a:endParaRPr lang="pt-BR" sz="3200" b="1" i="1" dirty="0">
              <a:solidFill>
                <a:srgbClr val="FEBF10"/>
              </a:solidFill>
              <a:latin typeface="Museo Sans 900" panose="02000000000000000000" pitchFamily="50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262FE7-7273-4733-AA81-33EDB814E3F1}"/>
              </a:ext>
            </a:extLst>
          </p:cNvPr>
          <p:cNvSpPr txBox="1"/>
          <p:nvPr/>
        </p:nvSpPr>
        <p:spPr>
          <a:xfrm>
            <a:off x="2858339" y="5711386"/>
            <a:ext cx="6156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u="sng" dirty="0">
                <a:solidFill>
                  <a:srgbClr val="FFFF00"/>
                </a:solidFill>
                <a:latin typeface="Museo Sans 300" panose="02000000000000000000" pitchFamily="50" charset="0"/>
              </a:rPr>
              <a:t>TIAGO MOLINA SCHNORR</a:t>
            </a:r>
          </a:p>
          <a:p>
            <a:pPr algn="ctr"/>
            <a:endParaRPr lang="pt-BR" sz="1800" b="1" u="sng" dirty="0">
              <a:solidFill>
                <a:srgbClr val="FFFF00"/>
              </a:solidFill>
              <a:latin typeface="Museo Sans 300" panose="02000000000000000000" pitchFamily="50" charset="0"/>
            </a:endParaRPr>
          </a:p>
          <a:p>
            <a:pPr algn="ctr"/>
            <a:r>
              <a:rPr lang="pt-BR" b="1" dirty="0">
                <a:solidFill>
                  <a:srgbClr val="FFFF00"/>
                </a:solidFill>
                <a:latin typeface="Museo Sans 300" panose="02000000000000000000" pitchFamily="50" charset="0"/>
              </a:rPr>
              <a:t>Coordenador-Geral de Gerenciamento de Desastres </a:t>
            </a:r>
            <a:endParaRPr lang="pt-BR" sz="1800" b="1" dirty="0">
              <a:solidFill>
                <a:srgbClr val="FFFF00"/>
              </a:solidFill>
              <a:latin typeface="Museo Sans 300" panose="02000000000000000000" pitchFamily="50" charset="0"/>
            </a:endParaRPr>
          </a:p>
          <a:p>
            <a:pPr algn="ctr"/>
            <a:endParaRPr lang="pt-BR" sz="1800" b="1" u="sng" dirty="0">
              <a:solidFill>
                <a:srgbClr val="FFFF00"/>
              </a:solidFill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1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59187A-B671-44E5-9DB3-BB10451A714C}"/>
              </a:ext>
            </a:extLst>
          </p:cNvPr>
          <p:cNvSpPr txBox="1"/>
          <p:nvPr/>
        </p:nvSpPr>
        <p:spPr>
          <a:xfrm>
            <a:off x="489098" y="1106034"/>
            <a:ext cx="501907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Boas </a:t>
            </a:r>
            <a:r>
              <a:rPr lang="en-US" sz="5400" dirty="0" err="1">
                <a:latin typeface="+mj-lt"/>
                <a:ea typeface="+mj-ea"/>
                <a:cs typeface="+mj-cs"/>
              </a:rPr>
              <a:t>Práticas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atin typeface="+mj-lt"/>
                <a:ea typeface="+mj-ea"/>
                <a:cs typeface="+mj-cs"/>
              </a:rPr>
              <a:t>na</a:t>
            </a:r>
            <a:r>
              <a:rPr lang="en-US" sz="5400" dirty="0">
                <a:latin typeface="+mj-lt"/>
                <a:ea typeface="+mj-ea"/>
                <a:cs typeface="+mj-cs"/>
              </a:rPr>
              <a:t> Gestão de </a:t>
            </a:r>
            <a:r>
              <a:rPr lang="en-US" sz="5400" dirty="0" err="1">
                <a:latin typeface="+mj-lt"/>
                <a:ea typeface="+mj-ea"/>
                <a:cs typeface="+mj-cs"/>
              </a:rPr>
              <a:t>Riscos</a:t>
            </a:r>
            <a:r>
              <a:rPr lang="en-US" sz="5400" dirty="0">
                <a:latin typeface="+mj-lt"/>
                <a:ea typeface="+mj-ea"/>
                <a:cs typeface="+mj-cs"/>
              </a:rPr>
              <a:t> e </a:t>
            </a:r>
            <a:r>
              <a:rPr lang="en-US" sz="5400" dirty="0" err="1">
                <a:latin typeface="+mj-lt"/>
                <a:ea typeface="+mj-ea"/>
                <a:cs typeface="+mj-cs"/>
              </a:rPr>
              <a:t>Desastres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A72E8D-889D-4C91-AF44-ADFFEFC0D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247" y="457885"/>
            <a:ext cx="4708831" cy="274289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6ED4DE2-B6D7-4BD0-9408-F6CF91FA8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382" y="3368730"/>
            <a:ext cx="5867154" cy="27428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7021F94-F45F-4BA5-8A91-6A4361CEF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92" y="289267"/>
            <a:ext cx="668408" cy="6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26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6F6591A-3956-498C-BAA1-4CA3E9AB7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3C00147-8F34-4773-8BD8-5B990DD7ABFB}"/>
              </a:ext>
            </a:extLst>
          </p:cNvPr>
          <p:cNvSpPr txBox="1"/>
          <p:nvPr/>
        </p:nvSpPr>
        <p:spPr>
          <a:xfrm>
            <a:off x="3995505" y="5226784"/>
            <a:ext cx="42009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Tiago Molina Schnorr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>
                <a:hlinkClick r:id="rId3"/>
              </a:rPr>
              <a:t>Tiago.schnorr@mdr.gov.br</a:t>
            </a:r>
            <a:endParaRPr lang="pt-BR" dirty="0"/>
          </a:p>
          <a:p>
            <a:pPr algn="ctr"/>
            <a:r>
              <a:rPr lang="pt-BR" dirty="0"/>
              <a:t>(61) 2034-4609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70F1C9-0B89-4FFB-9482-78AA41C6890E}"/>
              </a:ext>
            </a:extLst>
          </p:cNvPr>
          <p:cNvSpPr txBox="1"/>
          <p:nvPr/>
        </p:nvSpPr>
        <p:spPr>
          <a:xfrm>
            <a:off x="1942321" y="3666931"/>
            <a:ext cx="8307355" cy="895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Defesa Civil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somos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todos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nós</a:t>
            </a:r>
            <a:r>
              <a:rPr lang="en-US" sz="5400" b="1" dirty="0"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1071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4225"/>
            <a:ext cx="2597891" cy="230923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86027" y="4161545"/>
            <a:ext cx="2535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Furacão Catarina - 2004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5" y="1523664"/>
            <a:ext cx="4634483" cy="24478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641" y="1487522"/>
            <a:ext cx="4380413" cy="24840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2382747" y="772186"/>
            <a:ext cx="2722198" cy="375656"/>
            <a:chOff x="3491880" y="1714671"/>
            <a:chExt cx="1877758" cy="461955"/>
          </a:xfrm>
        </p:grpSpPr>
        <p:sp>
          <p:nvSpPr>
            <p:cNvPr id="20" name="Retângulo de cantos arredondados 19"/>
            <p:cNvSpPr/>
            <p:nvPr/>
          </p:nvSpPr>
          <p:spPr>
            <a:xfrm>
              <a:off x="3491880" y="1714671"/>
              <a:ext cx="1877758" cy="4619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491880" y="1714672"/>
              <a:ext cx="1877758" cy="454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solidFill>
                    <a:schemeClr val="accent1">
                      <a:lumMod val="75000"/>
                    </a:schemeClr>
                  </a:solidFill>
                </a:rPr>
                <a:t>Afetados por desastres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7141911" y="784982"/>
            <a:ext cx="2254629" cy="350062"/>
            <a:chOff x="3491880" y="1714671"/>
            <a:chExt cx="1877758" cy="461955"/>
          </a:xfrm>
        </p:grpSpPr>
        <p:sp>
          <p:nvSpPr>
            <p:cNvPr id="23" name="Retângulo de cantos arredondados 22"/>
            <p:cNvSpPr/>
            <p:nvPr/>
          </p:nvSpPr>
          <p:spPr>
            <a:xfrm>
              <a:off x="3491880" y="1714671"/>
              <a:ext cx="1877758" cy="4619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3491880" y="1714672"/>
              <a:ext cx="1877758" cy="4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Mortes por desastres</a:t>
              </a:r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5353408" y="959325"/>
            <a:ext cx="2398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Dados 2005 - 2015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4987F03F-6EE4-4ED6-8142-99743C813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40" y="110679"/>
            <a:ext cx="668408" cy="668408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26240C3-0D33-4452-BC04-AE521AC3D251}"/>
              </a:ext>
            </a:extLst>
          </p:cNvPr>
          <p:cNvSpPr txBox="1"/>
          <p:nvPr/>
        </p:nvSpPr>
        <p:spPr>
          <a:xfrm>
            <a:off x="1244113" y="231906"/>
            <a:ext cx="776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99750"/>
                </a:solidFill>
                <a:latin typeface="Museo Sans 900" panose="02000000000000000000" pitchFamily="50" charset="0"/>
              </a:rPr>
              <a:t>Histórico de desastres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A0D5241-1E51-496E-BF78-F09768918B55}"/>
              </a:ext>
            </a:extLst>
          </p:cNvPr>
          <p:cNvSpPr txBox="1"/>
          <p:nvPr/>
        </p:nvSpPr>
        <p:spPr>
          <a:xfrm>
            <a:off x="2936107" y="4188872"/>
            <a:ext cx="3616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Deslizamentos  Petrópolis - 2022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63B8DAB-6C80-45AD-AE4E-F2AA1507EC53}"/>
              </a:ext>
            </a:extLst>
          </p:cNvPr>
          <p:cNvSpPr txBox="1"/>
          <p:nvPr/>
        </p:nvSpPr>
        <p:spPr>
          <a:xfrm>
            <a:off x="6368954" y="4182003"/>
            <a:ext cx="3343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Inundações Alagoas - 2022</a:t>
            </a:r>
          </a:p>
        </p:txBody>
      </p:sp>
      <p:pic>
        <p:nvPicPr>
          <p:cNvPr id="31" name="Picture 4" descr="D:\Users\tiago.schnorr\Pictures\3 - Xanxerê\3 - Fotos\SAM_5969.JPG">
            <a:extLst>
              <a:ext uri="{FF2B5EF4-FFF2-40B4-BE49-F238E27FC236}">
                <a16:creationId xmlns:a16="http://schemas.microsoft.com/office/drawing/2014/main" id="{E9BEB7FA-CB3B-44FC-B42E-8CE68E2C0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37" y="4523977"/>
            <a:ext cx="3048910" cy="231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A8CAFEED-59B2-4E9A-9BDF-D1A5E5A3CB80}"/>
              </a:ext>
            </a:extLst>
          </p:cNvPr>
          <p:cNvSpPr txBox="1"/>
          <p:nvPr/>
        </p:nvSpPr>
        <p:spPr>
          <a:xfrm>
            <a:off x="9550743" y="4206253"/>
            <a:ext cx="3343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Tornado Xanxerê - 2015</a:t>
            </a:r>
          </a:p>
        </p:txBody>
      </p:sp>
      <p:pic>
        <p:nvPicPr>
          <p:cNvPr id="33" name="Imagem 32" descr="Uma imagem contendo edifício, ao ar livre, homem, velho&#10;&#10;Descrição gerada automaticamente">
            <a:extLst>
              <a:ext uri="{FF2B5EF4-FFF2-40B4-BE49-F238E27FC236}">
                <a16:creationId xmlns:a16="http://schemas.microsoft.com/office/drawing/2014/main" id="{55B78CB3-5E88-4C9A-9B3E-4037B2CB2D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3" t="-621" b="621"/>
          <a:stretch/>
        </p:blipFill>
        <p:spPr>
          <a:xfrm>
            <a:off x="2597890" y="4523977"/>
            <a:ext cx="3274931" cy="2319484"/>
          </a:xfrm>
          <a:prstGeom prst="rect">
            <a:avLst/>
          </a:prstGeom>
        </p:spPr>
      </p:pic>
      <p:pic>
        <p:nvPicPr>
          <p:cNvPr id="34" name="Imagem 33" descr="Cidade com prédios e água&#10;&#10;Descrição gerada automaticamente">
            <a:extLst>
              <a:ext uri="{FF2B5EF4-FFF2-40B4-BE49-F238E27FC236}">
                <a16:creationId xmlns:a16="http://schemas.microsoft.com/office/drawing/2014/main" id="{F2FE4D84-5639-4794-81F7-FF6865CF7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21" y="4532529"/>
            <a:ext cx="3220016" cy="23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58DCC9-8E32-CDC6-7C05-845ECD073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2" y="58947"/>
            <a:ext cx="802090" cy="8020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F53967F-8662-F401-ED96-E6CF3B3C2E71}"/>
              </a:ext>
            </a:extLst>
          </p:cNvPr>
          <p:cNvSpPr txBox="1"/>
          <p:nvPr/>
        </p:nvSpPr>
        <p:spPr>
          <a:xfrm>
            <a:off x="924592" y="256860"/>
            <a:ext cx="932211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0" b="1" dirty="0">
                <a:solidFill>
                  <a:srgbClr val="099750"/>
                </a:solidFill>
                <a:latin typeface="Museo Sans 900" panose="02000000000000000000" pitchFamily="50" charset="0"/>
              </a:rPr>
              <a:t>Sistema Nacional de Proteção e Defesa Civil – Decreto 10.593 de 2020</a:t>
            </a:r>
          </a:p>
        </p:txBody>
      </p:sp>
      <p:pic>
        <p:nvPicPr>
          <p:cNvPr id="6" name="Picture 4" descr="pag_25_MAPA_PROCESSO_2.pdf">
            <a:extLst>
              <a:ext uri="{FF2B5EF4-FFF2-40B4-BE49-F238E27FC236}">
                <a16:creationId xmlns:a16="http://schemas.microsoft.com/office/drawing/2014/main" id="{74414E5E-CF59-F78B-D28A-59B6EB1E0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2" r="60934"/>
          <a:stretch>
            <a:fillRect/>
          </a:stretch>
        </p:blipFill>
        <p:spPr bwMode="auto">
          <a:xfrm>
            <a:off x="5173842" y="4552182"/>
            <a:ext cx="2060846" cy="18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ag_25_MAPA_PROCESSO_2.pdf">
            <a:extLst>
              <a:ext uri="{FF2B5EF4-FFF2-40B4-BE49-F238E27FC236}">
                <a16:creationId xmlns:a16="http://schemas.microsoft.com/office/drawing/2014/main" id="{15C3A510-3C63-DA67-D588-8B6AB42C5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0" t="45282" r="31239" b="12326"/>
          <a:stretch>
            <a:fillRect/>
          </a:stretch>
        </p:blipFill>
        <p:spPr bwMode="auto">
          <a:xfrm>
            <a:off x="5939451" y="2829795"/>
            <a:ext cx="1997281" cy="17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ag_25_MAPA_PROCESSO_2.pdf">
            <a:extLst>
              <a:ext uri="{FF2B5EF4-FFF2-40B4-BE49-F238E27FC236}">
                <a16:creationId xmlns:a16="http://schemas.microsoft.com/office/drawing/2014/main" id="{20E180BF-E86F-A949-B07B-590D96A1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45282" r="5092" b="16359"/>
          <a:stretch>
            <a:fillRect/>
          </a:stretch>
        </p:blipFill>
        <p:spPr bwMode="auto">
          <a:xfrm>
            <a:off x="5028714" y="861037"/>
            <a:ext cx="1940407" cy="174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elo def civil F.psd">
            <a:extLst>
              <a:ext uri="{FF2B5EF4-FFF2-40B4-BE49-F238E27FC236}">
                <a16:creationId xmlns:a16="http://schemas.microsoft.com/office/drawing/2014/main" id="{53F0A33D-B95C-852B-8D8C-EA14B7FED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01" y="2317369"/>
            <a:ext cx="2348562" cy="223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de cantos arredondados 1">
            <a:extLst>
              <a:ext uri="{FF2B5EF4-FFF2-40B4-BE49-F238E27FC236}">
                <a16:creationId xmlns:a16="http://schemas.microsoft.com/office/drawing/2014/main" id="{482AD6A2-0984-ED2D-6F16-6EB2BE79D441}"/>
              </a:ext>
            </a:extLst>
          </p:cNvPr>
          <p:cNvSpPr/>
          <p:nvPr/>
        </p:nvSpPr>
        <p:spPr>
          <a:xfrm>
            <a:off x="2926232" y="1248812"/>
            <a:ext cx="1725661" cy="7460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Sistema Federal</a:t>
            </a:r>
          </a:p>
        </p:txBody>
      </p:sp>
      <p:sp>
        <p:nvSpPr>
          <p:cNvPr id="11" name="Retângulo de cantos arredondados 18">
            <a:extLst>
              <a:ext uri="{FF2B5EF4-FFF2-40B4-BE49-F238E27FC236}">
                <a16:creationId xmlns:a16="http://schemas.microsoft.com/office/drawing/2014/main" id="{EFC6523E-31E3-AC99-0442-B437A1735C89}"/>
              </a:ext>
            </a:extLst>
          </p:cNvPr>
          <p:cNvSpPr/>
          <p:nvPr/>
        </p:nvSpPr>
        <p:spPr>
          <a:xfrm>
            <a:off x="2838467" y="5021796"/>
            <a:ext cx="1727316" cy="7460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Sistema Municipal</a:t>
            </a:r>
          </a:p>
        </p:txBody>
      </p:sp>
      <p:sp>
        <p:nvSpPr>
          <p:cNvPr id="12" name="Retângulo de cantos arredondados 19">
            <a:extLst>
              <a:ext uri="{FF2B5EF4-FFF2-40B4-BE49-F238E27FC236}">
                <a16:creationId xmlns:a16="http://schemas.microsoft.com/office/drawing/2014/main" id="{96AFC907-6FF6-9BEF-71BF-84F714BDCF33}"/>
              </a:ext>
            </a:extLst>
          </p:cNvPr>
          <p:cNvSpPr/>
          <p:nvPr/>
        </p:nvSpPr>
        <p:spPr>
          <a:xfrm>
            <a:off x="3989401" y="3266769"/>
            <a:ext cx="1727316" cy="7460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Sistema Estadual</a:t>
            </a:r>
          </a:p>
        </p:txBody>
      </p:sp>
      <p:sp>
        <p:nvSpPr>
          <p:cNvPr id="13" name="Retângulo de cantos arredondados 4">
            <a:extLst>
              <a:ext uri="{FF2B5EF4-FFF2-40B4-BE49-F238E27FC236}">
                <a16:creationId xmlns:a16="http://schemas.microsoft.com/office/drawing/2014/main" id="{7D1549D3-FABC-2AB4-AC7C-D6E4D892D754}"/>
              </a:ext>
            </a:extLst>
          </p:cNvPr>
          <p:cNvSpPr/>
          <p:nvPr/>
        </p:nvSpPr>
        <p:spPr>
          <a:xfrm>
            <a:off x="1403013" y="861038"/>
            <a:ext cx="6791795" cy="5615471"/>
          </a:xfrm>
          <a:prstGeom prst="roundRect">
            <a:avLst>
              <a:gd name="adj" fmla="val 4637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6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CAF1633-273B-E7CB-2649-FB909EE61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669" y="484447"/>
            <a:ext cx="3054959" cy="2032582"/>
          </a:xfrm>
          <a:prstGeom prst="ellipse">
            <a:avLst/>
          </a:prstGeom>
          <a:ln w="635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F19C97FF-7388-9E18-6805-BED789062D4E}"/>
              </a:ext>
            </a:extLst>
          </p:cNvPr>
          <p:cNvSpPr/>
          <p:nvPr/>
        </p:nvSpPr>
        <p:spPr>
          <a:xfrm>
            <a:off x="8747669" y="417525"/>
            <a:ext cx="3054959" cy="21517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E30856F3-BDD3-F42E-9CAF-180D0762E8F4}"/>
              </a:ext>
            </a:extLst>
          </p:cNvPr>
          <p:cNvSpPr/>
          <p:nvPr/>
        </p:nvSpPr>
        <p:spPr>
          <a:xfrm rot="20487350">
            <a:off x="6946885" y="1121511"/>
            <a:ext cx="1324367" cy="78497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</p:spTree>
    <p:extLst>
      <p:ext uri="{BB962C8B-B14F-4D97-AF65-F5344CB8AC3E}">
        <p14:creationId xmlns:p14="http://schemas.microsoft.com/office/powerpoint/2010/main" val="39083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B635F3-D415-4CED-B197-E5343AF45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0" y="110679"/>
            <a:ext cx="668408" cy="6684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FC794B3-ECBB-43D4-85CA-5BB5711CE149}"/>
              </a:ext>
            </a:extLst>
          </p:cNvPr>
          <p:cNvSpPr txBox="1"/>
          <p:nvPr/>
        </p:nvSpPr>
        <p:spPr>
          <a:xfrm>
            <a:off x="1110948" y="214050"/>
            <a:ext cx="1087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99750"/>
                </a:solidFill>
                <a:latin typeface="Museo Sans 900" panose="02000000000000000000" pitchFamily="50" charset="0"/>
              </a:rPr>
              <a:t>Atuação articulada – Agências parceiras Monitoramento e Alerta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E0F11CE-66B4-44F7-80E0-ADC61A517518}"/>
              </a:ext>
            </a:extLst>
          </p:cNvPr>
          <p:cNvGrpSpPr/>
          <p:nvPr/>
        </p:nvGrpSpPr>
        <p:grpSpPr>
          <a:xfrm>
            <a:off x="4744783" y="821966"/>
            <a:ext cx="1742207" cy="861700"/>
            <a:chOff x="4322205" y="840419"/>
            <a:chExt cx="1742207" cy="861700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03FF9CE4-B0AB-47C2-867E-07CE5F3F9410}"/>
                </a:ext>
              </a:extLst>
            </p:cNvPr>
            <p:cNvSpPr/>
            <p:nvPr/>
          </p:nvSpPr>
          <p:spPr>
            <a:xfrm>
              <a:off x="4322205" y="840419"/>
              <a:ext cx="1711764" cy="86170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DCA54F9-9691-4F77-99D2-69DF88F5F19F}"/>
                </a:ext>
              </a:extLst>
            </p:cNvPr>
            <p:cNvSpPr txBox="1"/>
            <p:nvPr/>
          </p:nvSpPr>
          <p:spPr>
            <a:xfrm>
              <a:off x="4469312" y="866593"/>
              <a:ext cx="1595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1">
                      <a:lumMod val="75000"/>
                    </a:schemeClr>
                  </a:solidFill>
                </a:rPr>
                <a:t>Geo-Hidrológicos</a:t>
              </a: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7415516-F88D-46CA-B688-800F8C4BC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2362" y="1434280"/>
              <a:ext cx="366598" cy="232720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EFE8FCF-4ED3-4741-BA72-DB2BC0F11797}"/>
              </a:ext>
            </a:extLst>
          </p:cNvPr>
          <p:cNvGrpSpPr/>
          <p:nvPr/>
        </p:nvGrpSpPr>
        <p:grpSpPr>
          <a:xfrm>
            <a:off x="1508572" y="2718888"/>
            <a:ext cx="1711764" cy="948613"/>
            <a:chOff x="1555553" y="3036380"/>
            <a:chExt cx="1711764" cy="948613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EC7582D9-7EC4-4A1A-9841-4CD65E449439}"/>
                </a:ext>
              </a:extLst>
            </p:cNvPr>
            <p:cNvGrpSpPr/>
            <p:nvPr/>
          </p:nvGrpSpPr>
          <p:grpSpPr>
            <a:xfrm>
              <a:off x="1555553" y="3036380"/>
              <a:ext cx="1711764" cy="948613"/>
              <a:chOff x="1448367" y="2982080"/>
              <a:chExt cx="1711764" cy="948613"/>
            </a:xfrm>
          </p:grpSpPr>
          <p:sp>
            <p:nvSpPr>
              <p:cNvPr id="13" name="Retângulo: Cantos Arredondados 12">
                <a:extLst>
                  <a:ext uri="{FF2B5EF4-FFF2-40B4-BE49-F238E27FC236}">
                    <a16:creationId xmlns:a16="http://schemas.microsoft.com/office/drawing/2014/main" id="{3F6B61E1-3F83-4482-9B39-389068F92F1E}"/>
                  </a:ext>
                </a:extLst>
              </p:cNvPr>
              <p:cNvSpPr/>
              <p:nvPr/>
            </p:nvSpPr>
            <p:spPr>
              <a:xfrm>
                <a:off x="1448367" y="2982081"/>
                <a:ext cx="1711764" cy="948612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8B2E092-9642-4332-8D46-4EB1CFDA0D7F}"/>
                  </a:ext>
                </a:extLst>
              </p:cNvPr>
              <p:cNvSpPr txBox="1"/>
              <p:nvPr/>
            </p:nvSpPr>
            <p:spPr>
              <a:xfrm>
                <a:off x="1518997" y="2982080"/>
                <a:ext cx="1595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Hidrológicos</a:t>
                </a:r>
              </a:p>
            </p:txBody>
          </p:sp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0BA0E249-C0DE-4C51-A706-9D233C8AF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6018" y="3311984"/>
                <a:ext cx="486859" cy="225754"/>
              </a:xfrm>
              <a:prstGeom prst="rect">
                <a:avLst/>
              </a:prstGeom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2439A88A-20D0-40BC-8105-07C21976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1010" y="3249521"/>
                <a:ext cx="462353" cy="372701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9CCD9862-2576-42F2-ADC8-E4F731B0A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8446" y="3251910"/>
                <a:ext cx="363120" cy="400846"/>
              </a:xfrm>
              <a:prstGeom prst="rect">
                <a:avLst/>
              </a:prstGeom>
            </p:spPr>
          </p:pic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F3ECBD8E-6836-42AB-AB9B-66E1D1A3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87" y="3654918"/>
              <a:ext cx="446628" cy="283523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04ADA57-2ED8-4421-941F-5253066793E7}"/>
              </a:ext>
            </a:extLst>
          </p:cNvPr>
          <p:cNvGrpSpPr/>
          <p:nvPr/>
        </p:nvGrpSpPr>
        <p:grpSpPr>
          <a:xfrm>
            <a:off x="4704814" y="5753420"/>
            <a:ext cx="1739524" cy="1076564"/>
            <a:chOff x="4494192" y="4901820"/>
            <a:chExt cx="1739524" cy="1076564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E352F2E8-5F45-42E7-9D40-780E5D29AB3C}"/>
                </a:ext>
              </a:extLst>
            </p:cNvPr>
            <p:cNvSpPr/>
            <p:nvPr/>
          </p:nvSpPr>
          <p:spPr>
            <a:xfrm>
              <a:off x="4494192" y="4958275"/>
              <a:ext cx="1711764" cy="1020109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A24BFA8-3F28-4A06-AFBF-D80BBE10D432}"/>
                </a:ext>
              </a:extLst>
            </p:cNvPr>
            <p:cNvSpPr txBox="1"/>
            <p:nvPr/>
          </p:nvSpPr>
          <p:spPr>
            <a:xfrm>
              <a:off x="4519004" y="4901820"/>
              <a:ext cx="1714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1">
                      <a:lumMod val="75000"/>
                    </a:schemeClr>
                  </a:solidFill>
                </a:rPr>
                <a:t>Segurança de Barragens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0438324-8719-42E1-B00C-CD4808624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4452" y="5437341"/>
              <a:ext cx="450641" cy="189815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E27EABB0-642C-4944-9FDE-B9E554CD7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9285" y="5428501"/>
              <a:ext cx="549238" cy="161225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E8D9D8B9-0E8F-4AC1-933F-99712CC40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91959" y="5634079"/>
              <a:ext cx="308862" cy="30184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86D39F2E-0AD6-49F4-B395-2F25463B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7066" y="5650475"/>
              <a:ext cx="304103" cy="285446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DC6E7C0-C003-4314-9359-39C2668C7CC8}"/>
              </a:ext>
            </a:extLst>
          </p:cNvPr>
          <p:cNvGrpSpPr/>
          <p:nvPr/>
        </p:nvGrpSpPr>
        <p:grpSpPr>
          <a:xfrm>
            <a:off x="7770578" y="2792628"/>
            <a:ext cx="1711764" cy="893140"/>
            <a:chOff x="7622562" y="2805589"/>
            <a:chExt cx="1711764" cy="893140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1D28E563-0DFB-49C7-9C28-86C306AB0482}"/>
                </a:ext>
              </a:extLst>
            </p:cNvPr>
            <p:cNvSpPr/>
            <p:nvPr/>
          </p:nvSpPr>
          <p:spPr>
            <a:xfrm>
              <a:off x="7622562" y="2837029"/>
              <a:ext cx="1711764" cy="86170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3EF9AA62-1835-44D8-8D2E-3BF7220F5092}"/>
                </a:ext>
              </a:extLst>
            </p:cNvPr>
            <p:cNvSpPr txBox="1"/>
            <p:nvPr/>
          </p:nvSpPr>
          <p:spPr>
            <a:xfrm>
              <a:off x="7693192" y="2805589"/>
              <a:ext cx="1595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1">
                      <a:lumMod val="75000"/>
                    </a:schemeClr>
                  </a:solidFill>
                </a:rPr>
                <a:t>Seca/Estiagem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EDE3245C-0E07-49FE-B281-B943DBAF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64167" y="3207449"/>
              <a:ext cx="1187570" cy="183427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54AC15F-8E85-4E91-95F3-CB58C0FCB79E}"/>
              </a:ext>
            </a:extLst>
          </p:cNvPr>
          <p:cNvGrpSpPr/>
          <p:nvPr/>
        </p:nvGrpSpPr>
        <p:grpSpPr>
          <a:xfrm>
            <a:off x="1954881" y="5442087"/>
            <a:ext cx="1711764" cy="887007"/>
            <a:chOff x="1653130" y="4571014"/>
            <a:chExt cx="1711764" cy="887007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D8E19DD5-FB19-486F-9318-15BC71D9196E}"/>
                </a:ext>
              </a:extLst>
            </p:cNvPr>
            <p:cNvSpPr/>
            <p:nvPr/>
          </p:nvSpPr>
          <p:spPr>
            <a:xfrm>
              <a:off x="1653130" y="4596321"/>
              <a:ext cx="1711764" cy="86170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00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1B3E23EE-573B-4AC1-807D-C731FC67A113}"/>
                </a:ext>
              </a:extLst>
            </p:cNvPr>
            <p:cNvSpPr txBox="1"/>
            <p:nvPr/>
          </p:nvSpPr>
          <p:spPr>
            <a:xfrm>
              <a:off x="1748799" y="4571014"/>
              <a:ext cx="1595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1">
                      <a:lumMod val="75000"/>
                    </a:schemeClr>
                  </a:solidFill>
                </a:rPr>
                <a:t>Incêndios Florestais</a:t>
              </a: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4A1D3F4A-AA89-40D8-BCFD-A004863CF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82689" y="5073614"/>
              <a:ext cx="397074" cy="339804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BE7B65E3-8C81-4E59-8349-802282557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0392" y="5078301"/>
              <a:ext cx="458932" cy="350200"/>
            </a:xfrm>
            <a:prstGeom prst="rect">
              <a:avLst/>
            </a:prstGeom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B25F9A5-E751-49E6-AB0D-7BBCFFFD472A}"/>
              </a:ext>
            </a:extLst>
          </p:cNvPr>
          <p:cNvGrpSpPr/>
          <p:nvPr/>
        </p:nvGrpSpPr>
        <p:grpSpPr>
          <a:xfrm>
            <a:off x="7238196" y="1374354"/>
            <a:ext cx="1711764" cy="861700"/>
            <a:chOff x="7008285" y="1344069"/>
            <a:chExt cx="1711764" cy="861700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F124BA62-FCBC-4FBD-8D28-ECA14F1FB708}"/>
                </a:ext>
              </a:extLst>
            </p:cNvPr>
            <p:cNvSpPr/>
            <p:nvPr/>
          </p:nvSpPr>
          <p:spPr>
            <a:xfrm>
              <a:off x="7008285" y="1344069"/>
              <a:ext cx="1711764" cy="86170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02C92823-A668-4D4F-808A-C83D67F4FA6F}"/>
                </a:ext>
              </a:extLst>
            </p:cNvPr>
            <p:cNvSpPr txBox="1"/>
            <p:nvPr/>
          </p:nvSpPr>
          <p:spPr>
            <a:xfrm>
              <a:off x="7078914" y="1357132"/>
              <a:ext cx="1595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1">
                      <a:lumMod val="75000"/>
                    </a:schemeClr>
                  </a:solidFill>
                </a:rPr>
                <a:t>Temas de Saúde</a:t>
              </a:r>
            </a:p>
          </p:txBody>
        </p:sp>
        <p:pic>
          <p:nvPicPr>
            <p:cNvPr id="37" name="Picture 4" descr="Resultado de imagem para ministÃ©rio da saÃºde">
              <a:extLst>
                <a:ext uri="{FF2B5EF4-FFF2-40B4-BE49-F238E27FC236}">
                  <a16:creationId xmlns:a16="http://schemas.microsoft.com/office/drawing/2014/main" id="{F79F2166-29D2-48FC-BF0A-C7218602BD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057" y="1846070"/>
              <a:ext cx="442823" cy="23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58AC61AB-1DA6-4D86-84A2-E3ADA368F644}"/>
              </a:ext>
            </a:extLst>
          </p:cNvPr>
          <p:cNvSpPr/>
          <p:nvPr/>
        </p:nvSpPr>
        <p:spPr>
          <a:xfrm rot="5400000">
            <a:off x="5445700" y="1809667"/>
            <a:ext cx="375522" cy="366597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Seta: para a Direita 38">
            <a:extLst>
              <a:ext uri="{FF2B5EF4-FFF2-40B4-BE49-F238E27FC236}">
                <a16:creationId xmlns:a16="http://schemas.microsoft.com/office/drawing/2014/main" id="{E15C97A1-57EA-43BA-8868-B1B570C56086}"/>
              </a:ext>
            </a:extLst>
          </p:cNvPr>
          <p:cNvSpPr/>
          <p:nvPr/>
        </p:nvSpPr>
        <p:spPr>
          <a:xfrm rot="16200000">
            <a:off x="5384914" y="5181170"/>
            <a:ext cx="338805" cy="366599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id="{F5395482-8C03-4BEE-A12D-6661540A03FF}"/>
              </a:ext>
            </a:extLst>
          </p:cNvPr>
          <p:cNvSpPr/>
          <p:nvPr/>
        </p:nvSpPr>
        <p:spPr>
          <a:xfrm rot="9672361">
            <a:off x="7067434" y="3165642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Seta: para a Direita 40">
            <a:extLst>
              <a:ext uri="{FF2B5EF4-FFF2-40B4-BE49-F238E27FC236}">
                <a16:creationId xmlns:a16="http://schemas.microsoft.com/office/drawing/2014/main" id="{71A2C6F2-2C2B-4F0C-9630-7123F33F8540}"/>
              </a:ext>
            </a:extLst>
          </p:cNvPr>
          <p:cNvSpPr/>
          <p:nvPr/>
        </p:nvSpPr>
        <p:spPr>
          <a:xfrm rot="8103975">
            <a:off x="6800406" y="2160310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C705F232-5B0C-43E4-9F01-8033E92705C3}"/>
              </a:ext>
            </a:extLst>
          </p:cNvPr>
          <p:cNvSpPr/>
          <p:nvPr/>
        </p:nvSpPr>
        <p:spPr>
          <a:xfrm rot="2260590">
            <a:off x="4108352" y="2101626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FCF70E3D-36DD-47E8-A24C-4FBAFE901300}"/>
              </a:ext>
            </a:extLst>
          </p:cNvPr>
          <p:cNvSpPr/>
          <p:nvPr/>
        </p:nvSpPr>
        <p:spPr>
          <a:xfrm rot="1198923">
            <a:off x="3554841" y="3090205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Seta: para a Direita 43">
            <a:extLst>
              <a:ext uri="{FF2B5EF4-FFF2-40B4-BE49-F238E27FC236}">
                <a16:creationId xmlns:a16="http://schemas.microsoft.com/office/drawing/2014/main" id="{51F00338-0D74-49EF-B077-AE312D681767}"/>
              </a:ext>
            </a:extLst>
          </p:cNvPr>
          <p:cNvSpPr/>
          <p:nvPr/>
        </p:nvSpPr>
        <p:spPr>
          <a:xfrm rot="13440589">
            <a:off x="6713004" y="5111877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04BF65BF-B239-4506-BC3C-59570641E362}"/>
              </a:ext>
            </a:extLst>
          </p:cNvPr>
          <p:cNvSpPr/>
          <p:nvPr/>
        </p:nvSpPr>
        <p:spPr>
          <a:xfrm rot="18971455">
            <a:off x="3857201" y="5188784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7859A22B-AC8F-4473-980A-840EC8C7F348}"/>
              </a:ext>
            </a:extLst>
          </p:cNvPr>
          <p:cNvGrpSpPr/>
          <p:nvPr/>
        </p:nvGrpSpPr>
        <p:grpSpPr>
          <a:xfrm>
            <a:off x="7487989" y="4181898"/>
            <a:ext cx="1711764" cy="948613"/>
            <a:chOff x="9896674" y="3646439"/>
            <a:chExt cx="1711764" cy="948613"/>
          </a:xfrm>
        </p:grpSpPr>
        <p:sp>
          <p:nvSpPr>
            <p:cNvPr id="47" name="Retângulo: Cantos Arredondados 46">
              <a:extLst>
                <a:ext uri="{FF2B5EF4-FFF2-40B4-BE49-F238E27FC236}">
                  <a16:creationId xmlns:a16="http://schemas.microsoft.com/office/drawing/2014/main" id="{4BA693B8-5DD6-4D00-8ED3-9EA66CC789B5}"/>
                </a:ext>
              </a:extLst>
            </p:cNvPr>
            <p:cNvSpPr/>
            <p:nvPr/>
          </p:nvSpPr>
          <p:spPr>
            <a:xfrm>
              <a:off x="9896674" y="3646440"/>
              <a:ext cx="1711764" cy="948612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A7EBED67-B0BF-474A-BEC2-BBAE965E0218}"/>
                </a:ext>
              </a:extLst>
            </p:cNvPr>
            <p:cNvSpPr txBox="1"/>
            <p:nvPr/>
          </p:nvSpPr>
          <p:spPr>
            <a:xfrm>
              <a:off x="9967304" y="3646439"/>
              <a:ext cx="1595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1">
                      <a:lumMod val="75000"/>
                    </a:schemeClr>
                  </a:solidFill>
                </a:rPr>
                <a:t>Nucleares</a:t>
              </a:r>
            </a:p>
          </p:txBody>
        </p:sp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B05D9CDE-2F70-449A-A09D-C5039F162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878"/>
            <a:stretch/>
          </p:blipFill>
          <p:spPr>
            <a:xfrm>
              <a:off x="10409054" y="3928997"/>
              <a:ext cx="665873" cy="602741"/>
            </a:xfrm>
            <a:prstGeom prst="rect">
              <a:avLst/>
            </a:prstGeom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65910790-43A7-481F-AE4F-BA156B3A3DE6}"/>
              </a:ext>
            </a:extLst>
          </p:cNvPr>
          <p:cNvGrpSpPr/>
          <p:nvPr/>
        </p:nvGrpSpPr>
        <p:grpSpPr>
          <a:xfrm>
            <a:off x="1762715" y="4144419"/>
            <a:ext cx="1711764" cy="948613"/>
            <a:chOff x="9967304" y="1070379"/>
            <a:chExt cx="1711764" cy="948613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9E550D75-17AE-4B6B-9491-FC97F63DDE74}"/>
                </a:ext>
              </a:extLst>
            </p:cNvPr>
            <p:cNvSpPr/>
            <p:nvPr/>
          </p:nvSpPr>
          <p:spPr>
            <a:xfrm>
              <a:off x="9967304" y="1070380"/>
              <a:ext cx="1711764" cy="948612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FA3B020E-F608-4B51-A660-CAFA138C4FEF}"/>
                </a:ext>
              </a:extLst>
            </p:cNvPr>
            <p:cNvSpPr txBox="1"/>
            <p:nvPr/>
          </p:nvSpPr>
          <p:spPr>
            <a:xfrm>
              <a:off x="10037934" y="1070379"/>
              <a:ext cx="1595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1">
                      <a:lumMod val="75000"/>
                    </a:schemeClr>
                  </a:solidFill>
                </a:rPr>
                <a:t>Infestações</a:t>
              </a:r>
            </a:p>
          </p:txBody>
        </p:sp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21DF5763-BCBD-4D9B-8B88-C2B14243A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95850" y="1437658"/>
              <a:ext cx="1285813" cy="499726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9715A24-9243-447E-92E0-94D1B3C8F0D0}"/>
              </a:ext>
            </a:extLst>
          </p:cNvPr>
          <p:cNvGrpSpPr/>
          <p:nvPr/>
        </p:nvGrpSpPr>
        <p:grpSpPr>
          <a:xfrm>
            <a:off x="2165942" y="1398451"/>
            <a:ext cx="1711764" cy="861700"/>
            <a:chOff x="1690467" y="1415478"/>
            <a:chExt cx="1711764" cy="861700"/>
          </a:xfrm>
        </p:grpSpPr>
        <p:sp>
          <p:nvSpPr>
            <p:cNvPr id="55" name="Retângulo: Cantos Arredondados 54">
              <a:extLst>
                <a:ext uri="{FF2B5EF4-FFF2-40B4-BE49-F238E27FC236}">
                  <a16:creationId xmlns:a16="http://schemas.microsoft.com/office/drawing/2014/main" id="{AADAC251-9AA3-4A00-A656-598E5441D9B9}"/>
                </a:ext>
              </a:extLst>
            </p:cNvPr>
            <p:cNvSpPr/>
            <p:nvPr/>
          </p:nvSpPr>
          <p:spPr>
            <a:xfrm>
              <a:off x="1690467" y="1415478"/>
              <a:ext cx="1711764" cy="86170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9962877F-24C9-46FB-AD7B-1FF599EA589C}"/>
                </a:ext>
              </a:extLst>
            </p:cNvPr>
            <p:cNvSpPr txBox="1"/>
            <p:nvPr/>
          </p:nvSpPr>
          <p:spPr>
            <a:xfrm>
              <a:off x="1761097" y="1428540"/>
              <a:ext cx="1595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1">
                      <a:lumMod val="75000"/>
                    </a:schemeClr>
                  </a:solidFill>
                </a:rPr>
                <a:t>Meteorológicos</a:t>
              </a:r>
              <a:endParaRPr lang="pt-B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57" name="Picture 2" descr="Resultado de imagem para inmet">
              <a:extLst>
                <a:ext uri="{FF2B5EF4-FFF2-40B4-BE49-F238E27FC236}">
                  <a16:creationId xmlns:a16="http://schemas.microsoft.com/office/drawing/2014/main" id="{63D6E63E-1505-4DA0-8085-D3CFA55B0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296" y="1872426"/>
              <a:ext cx="319064" cy="239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Resultado de imagem para cptec">
              <a:extLst>
                <a:ext uri="{FF2B5EF4-FFF2-40B4-BE49-F238E27FC236}">
                  <a16:creationId xmlns:a16="http://schemas.microsoft.com/office/drawing/2014/main" id="{3437A615-E703-478C-82AD-04E6AFBD65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374"/>
            <a:stretch/>
          </p:blipFill>
          <p:spPr bwMode="auto">
            <a:xfrm>
              <a:off x="1719108" y="1867584"/>
              <a:ext cx="446628" cy="244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00A43F7C-3281-4BDC-B04B-26651B038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04197" y="1789231"/>
              <a:ext cx="363120" cy="400846"/>
            </a:xfrm>
            <a:prstGeom prst="rect">
              <a:avLst/>
            </a:prstGeom>
          </p:spPr>
        </p:pic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BAACCEAF-7F89-4131-A243-167F50F1AF5D}"/>
              </a:ext>
            </a:extLst>
          </p:cNvPr>
          <p:cNvGrpSpPr/>
          <p:nvPr/>
        </p:nvGrpSpPr>
        <p:grpSpPr>
          <a:xfrm>
            <a:off x="7238196" y="5454741"/>
            <a:ext cx="1711764" cy="861700"/>
            <a:chOff x="7125051" y="4550031"/>
            <a:chExt cx="1711764" cy="861700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id="{18C380DE-CFB1-4844-940A-796EF8861C23}"/>
                </a:ext>
              </a:extLst>
            </p:cNvPr>
            <p:cNvSpPr/>
            <p:nvPr/>
          </p:nvSpPr>
          <p:spPr>
            <a:xfrm>
              <a:off x="7125051" y="4550031"/>
              <a:ext cx="1711764" cy="86170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4C75D71B-8189-422B-AFC9-C48C8E814DDB}"/>
                </a:ext>
              </a:extLst>
            </p:cNvPr>
            <p:cNvSpPr txBox="1"/>
            <p:nvPr/>
          </p:nvSpPr>
          <p:spPr>
            <a:xfrm>
              <a:off x="7230225" y="4575560"/>
              <a:ext cx="1595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1">
                      <a:lumMod val="75000"/>
                    </a:schemeClr>
                  </a:solidFill>
                </a:rPr>
                <a:t>Sismológicos</a:t>
              </a:r>
            </a:p>
          </p:txBody>
        </p:sp>
        <p:pic>
          <p:nvPicPr>
            <p:cNvPr id="63" name="Picture 2" descr="Resultado de imagem para obsis unb">
              <a:extLst>
                <a:ext uri="{FF2B5EF4-FFF2-40B4-BE49-F238E27FC236}">
                  <a16:creationId xmlns:a16="http://schemas.microsoft.com/office/drawing/2014/main" id="{7A9C65D4-AB31-46DF-9BF7-2E9357D93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524" y="4827628"/>
              <a:ext cx="735711" cy="489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EE1F5C66-353B-4D09-A438-0D3D5B1D1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759"/>
            <a:stretch/>
          </p:blipFill>
          <p:spPr>
            <a:xfrm>
              <a:off x="8027775" y="4906261"/>
              <a:ext cx="735711" cy="350237"/>
            </a:xfrm>
            <a:prstGeom prst="rect">
              <a:avLst/>
            </a:prstGeom>
          </p:spPr>
        </p:pic>
      </p:grpSp>
      <p:sp>
        <p:nvSpPr>
          <p:cNvPr id="65" name="Seta: para a Direita 64">
            <a:extLst>
              <a:ext uri="{FF2B5EF4-FFF2-40B4-BE49-F238E27FC236}">
                <a16:creationId xmlns:a16="http://schemas.microsoft.com/office/drawing/2014/main" id="{A64830E6-2B5B-449C-B929-0D7005DBCBE0}"/>
              </a:ext>
            </a:extLst>
          </p:cNvPr>
          <p:cNvSpPr/>
          <p:nvPr/>
        </p:nvSpPr>
        <p:spPr>
          <a:xfrm rot="12735602">
            <a:off x="6883018" y="4257318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Seta: para a Direita 65">
            <a:extLst>
              <a:ext uri="{FF2B5EF4-FFF2-40B4-BE49-F238E27FC236}">
                <a16:creationId xmlns:a16="http://schemas.microsoft.com/office/drawing/2014/main" id="{4A79D80F-56DD-4FFA-8F54-41C52E52A43B}"/>
              </a:ext>
            </a:extLst>
          </p:cNvPr>
          <p:cNvSpPr/>
          <p:nvPr/>
        </p:nvSpPr>
        <p:spPr>
          <a:xfrm rot="19728273">
            <a:off x="3746103" y="4234319"/>
            <a:ext cx="431161" cy="351373"/>
          </a:xfrm>
          <a:prstGeom prst="righ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7" name="Picture 2" descr="selo def civil F.psd">
            <a:extLst>
              <a:ext uri="{FF2B5EF4-FFF2-40B4-BE49-F238E27FC236}">
                <a16:creationId xmlns:a16="http://schemas.microsoft.com/office/drawing/2014/main" id="{DC7E27CD-640D-459E-B381-D301200D3A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81" y="2827654"/>
            <a:ext cx="22288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143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CA2F34-9762-46DA-9385-AEF01BFC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09" y="2154778"/>
            <a:ext cx="4420036" cy="45538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3B06D0F-F568-40AE-A666-2FE28C7DD42B}"/>
              </a:ext>
            </a:extLst>
          </p:cNvPr>
          <p:cNvSpPr txBox="1"/>
          <p:nvPr/>
        </p:nvSpPr>
        <p:spPr>
          <a:xfrm>
            <a:off x="147951" y="617006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http://idap.mdr.gov.br/#/home/inicio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F6E6AB6-4C0F-4C29-9120-9BBA6DE1B83A}"/>
              </a:ext>
            </a:extLst>
          </p:cNvPr>
          <p:cNvGrpSpPr/>
          <p:nvPr/>
        </p:nvGrpSpPr>
        <p:grpSpPr>
          <a:xfrm>
            <a:off x="7313892" y="1075124"/>
            <a:ext cx="3815327" cy="953923"/>
            <a:chOff x="7392097" y="1588056"/>
            <a:chExt cx="3815327" cy="953923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3BCAFE5C-7F24-4B1C-817C-D4A9CD3BB941}"/>
                </a:ext>
              </a:extLst>
            </p:cNvPr>
            <p:cNvSpPr/>
            <p:nvPr/>
          </p:nvSpPr>
          <p:spPr>
            <a:xfrm>
              <a:off x="7392097" y="1588056"/>
              <a:ext cx="3554069" cy="95392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6708215-16F2-4602-8509-2C2B8ECAA89A}"/>
                </a:ext>
              </a:extLst>
            </p:cNvPr>
            <p:cNvSpPr txBox="1"/>
            <p:nvPr/>
          </p:nvSpPr>
          <p:spPr>
            <a:xfrm>
              <a:off x="7653355" y="1772629"/>
              <a:ext cx="35540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150 instituições cadastradas</a:t>
              </a:r>
            </a:p>
            <a:p>
              <a:pPr algn="just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500 usuários aptos ao envio</a:t>
              </a: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7F5C01AA-2F6C-4EB2-B6AA-7C8281CAD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39" y="194286"/>
            <a:ext cx="668408" cy="66840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C08D46-2C05-43A9-A71C-1AA19CF3461E}"/>
              </a:ext>
            </a:extLst>
          </p:cNvPr>
          <p:cNvSpPr txBox="1"/>
          <p:nvPr/>
        </p:nvSpPr>
        <p:spPr>
          <a:xfrm>
            <a:off x="1110948" y="337686"/>
            <a:ext cx="776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99750"/>
                </a:solidFill>
                <a:latin typeface="Museo Sans 900" panose="02000000000000000000" pitchFamily="50" charset="0"/>
                <a:ea typeface="+mn-ea"/>
                <a:cs typeface="+mn-cs"/>
              </a:rPr>
              <a:t>Interface de Divulgação de Alertas Públicos - IDAP</a:t>
            </a:r>
            <a:endParaRPr lang="pt-BR" sz="2400" dirty="0">
              <a:solidFill>
                <a:srgbClr val="099750"/>
              </a:solidFill>
              <a:latin typeface="Museo Sans 900" panose="02000000000000000000" pitchFamily="50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6456B5-F84B-48C9-96B6-54E9F2400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43" y="963728"/>
            <a:ext cx="5067811" cy="518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3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6AF6161E-D802-4BD6-B861-75B8DFC24D02}"/>
              </a:ext>
            </a:extLst>
          </p:cNvPr>
          <p:cNvGrpSpPr/>
          <p:nvPr/>
        </p:nvGrpSpPr>
        <p:grpSpPr>
          <a:xfrm>
            <a:off x="7713745" y="82823"/>
            <a:ext cx="2852258" cy="2468366"/>
            <a:chOff x="850446" y="1027905"/>
            <a:chExt cx="2852258" cy="2468366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9B320C73-5C91-45FD-8516-D335377AC701}"/>
                </a:ext>
              </a:extLst>
            </p:cNvPr>
            <p:cNvSpPr/>
            <p:nvPr/>
          </p:nvSpPr>
          <p:spPr>
            <a:xfrm>
              <a:off x="850447" y="1027905"/>
              <a:ext cx="2852257" cy="24338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261B8E7-8F82-4041-B7C9-30EF835C4E3F}"/>
                </a:ext>
              </a:extLst>
            </p:cNvPr>
            <p:cNvSpPr txBox="1"/>
            <p:nvPr/>
          </p:nvSpPr>
          <p:spPr>
            <a:xfrm>
              <a:off x="850446" y="1126391"/>
              <a:ext cx="2852257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Dados SMS e TV por assinatura</a:t>
              </a:r>
            </a:p>
            <a:p>
              <a:endParaRPr lang="pt-BR" sz="1600" b="1" dirty="0">
                <a:solidFill>
                  <a:schemeClr val="bg2">
                    <a:lumMod val="50000"/>
                  </a:schemeClr>
                </a:solidFill>
                <a:latin typeface="Museo Sans 300" panose="02000000000000000000" pitchFamily="50" charset="0"/>
              </a:endParaRPr>
            </a:p>
            <a:p>
              <a:r>
                <a:rPr lang="pt-BR" sz="1600" b="1" u="sng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Usuários cadastrados SMS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10 milhões</a:t>
              </a:r>
            </a:p>
            <a:p>
              <a:pPr algn="ctr"/>
              <a:r>
                <a:rPr lang="pt-BR" sz="1600" b="1" u="sng" dirty="0" err="1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SMS’s</a:t>
              </a:r>
              <a:r>
                <a:rPr lang="pt-BR" sz="1600" b="1" u="sng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 enviados (2021)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763 milhões</a:t>
              </a:r>
            </a:p>
            <a:p>
              <a:pPr algn="ctr"/>
              <a:r>
                <a:rPr lang="pt-BR" sz="1600" b="1" u="sng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Alertas TV enviados (2021)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Museo Sans 300" panose="02000000000000000000" pitchFamily="50" charset="0"/>
                </a:rPr>
                <a:t>454</a:t>
              </a: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41121B8A-50E5-44B6-BFFD-B82B44AF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" y="194286"/>
            <a:ext cx="668408" cy="66840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F6D168-EBC2-44A5-BBCF-07241D938FC9}"/>
              </a:ext>
            </a:extLst>
          </p:cNvPr>
          <p:cNvSpPr txBox="1"/>
          <p:nvPr/>
        </p:nvSpPr>
        <p:spPr>
          <a:xfrm>
            <a:off x="1110948" y="337686"/>
            <a:ext cx="776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99750"/>
                </a:solidFill>
                <a:latin typeface="Museo Sans 900" panose="02000000000000000000" pitchFamily="50" charset="0"/>
                <a:ea typeface="+mn-ea"/>
                <a:cs typeface="+mn-cs"/>
              </a:rPr>
              <a:t>Alertas enviados</a:t>
            </a:r>
            <a:endParaRPr lang="pt-BR" sz="2400" dirty="0">
              <a:solidFill>
                <a:srgbClr val="099750"/>
              </a:solidFill>
              <a:latin typeface="Museo Sans 900" panose="02000000000000000000" pitchFamily="50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7417BBA-2FDB-4E23-95AE-D8848B7EC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007" y="2615134"/>
            <a:ext cx="4025849" cy="41680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6121B33-0FB1-4B21-B2A5-984127C2B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39" y="898599"/>
            <a:ext cx="6387069" cy="36674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39C0F0D-0887-4915-B5BE-29D19BAC6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86" y="4699167"/>
            <a:ext cx="6711472" cy="21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F6D168-EBC2-44A5-BBCF-07241D938FC9}"/>
              </a:ext>
            </a:extLst>
          </p:cNvPr>
          <p:cNvSpPr txBox="1"/>
          <p:nvPr/>
        </p:nvSpPr>
        <p:spPr>
          <a:xfrm>
            <a:off x="5790637" y="4878877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99750"/>
                </a:solidFill>
                <a:latin typeface="Museo Sans 900" panose="02000000000000000000" pitchFamily="50" charset="0"/>
              </a:rPr>
              <a:t>Alertas</a:t>
            </a:r>
            <a:r>
              <a:rPr lang="en-US" sz="3200" dirty="0">
                <a:solidFill>
                  <a:srgbClr val="099750"/>
                </a:solidFill>
                <a:latin typeface="Museo Sans 900" panose="02000000000000000000" pitchFamily="50" charset="0"/>
              </a:rPr>
              <a:t> Defesa Civil no Telegram</a:t>
            </a:r>
          </a:p>
        </p:txBody>
      </p:sp>
      <p:sp>
        <p:nvSpPr>
          <p:cNvPr id="35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E31D22B-EBEA-4C45-B22F-C6BD3FC4E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27" b="19319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62A8384-96D4-40CA-AF02-D07D9010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0" r="19903" b="-1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8276386-0B46-486A-8807-99DC349C9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7" b="-3"/>
          <a:stretch/>
        </p:blipFill>
        <p:spPr>
          <a:xfrm>
            <a:off x="5057722" y="893413"/>
            <a:ext cx="3618964" cy="3618964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8" name="Freeform: Shape 28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0B952B3-F928-4896-AC72-336ECD587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49" b="-5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1121B8A-50E5-44B6-BFFD-B82B44AF4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319" y="4731479"/>
            <a:ext cx="668408" cy="6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73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FC9B68B-E474-46D8-A954-D86027AA11EF}"/>
              </a:ext>
            </a:extLst>
          </p:cNvPr>
          <p:cNvSpPr/>
          <p:nvPr/>
        </p:nvSpPr>
        <p:spPr>
          <a:xfrm>
            <a:off x="0" y="0"/>
            <a:ext cx="12191999" cy="2317717"/>
          </a:xfrm>
          <a:prstGeom prst="rect">
            <a:avLst/>
          </a:prstGeom>
          <a:solidFill>
            <a:srgbClr val="FEBF1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99750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9B5D0D8-67A5-4A4E-8E00-483008B33CE6}"/>
              </a:ext>
            </a:extLst>
          </p:cNvPr>
          <p:cNvSpPr/>
          <p:nvPr/>
        </p:nvSpPr>
        <p:spPr>
          <a:xfrm>
            <a:off x="297712" y="255181"/>
            <a:ext cx="11642652" cy="19376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49B045F-EC0E-4620-B3F7-21AB72FEB070}"/>
              </a:ext>
            </a:extLst>
          </p:cNvPr>
          <p:cNvSpPr txBox="1"/>
          <p:nvPr/>
        </p:nvSpPr>
        <p:spPr>
          <a:xfrm>
            <a:off x="3778927" y="1117388"/>
            <a:ext cx="463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99750"/>
                </a:solidFill>
                <a:latin typeface="Museo Sans 900" panose="02000000000000000000" pitchFamily="50" charset="0"/>
              </a:rPr>
              <a:t>PRÓXIMOS PASSOS</a:t>
            </a:r>
          </a:p>
          <a:p>
            <a:endParaRPr lang="pt-BR" sz="3600" dirty="0">
              <a:solidFill>
                <a:schemeClr val="bg1"/>
              </a:solidFill>
              <a:latin typeface="Museo Sans 900" panose="02000000000000000000" pitchFamily="50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9158812D-0E28-46CA-B75D-4C15BEADE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51636" y="164806"/>
            <a:ext cx="1435394" cy="143539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A83AD8A-E674-46EF-B9CE-85241E11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10630788" y="875870"/>
            <a:ext cx="1435394" cy="143539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A27507F-81D2-40EC-9D57-562126972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2965" r="5562" b="4961"/>
          <a:stretch/>
        </p:blipFill>
        <p:spPr bwMode="auto">
          <a:xfrm>
            <a:off x="812411" y="4217161"/>
            <a:ext cx="1378069" cy="259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EF6FCDC-BDEE-420E-99FD-756522442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0" t="13440" r="11115" b="15096"/>
          <a:stretch/>
        </p:blipFill>
        <p:spPr>
          <a:xfrm>
            <a:off x="4133750" y="4201149"/>
            <a:ext cx="2624382" cy="24920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95D2C1E-5861-45EB-BCD3-41EC29649570}"/>
              </a:ext>
            </a:extLst>
          </p:cNvPr>
          <p:cNvSpPr txBox="1"/>
          <p:nvPr/>
        </p:nvSpPr>
        <p:spPr>
          <a:xfrm>
            <a:off x="65204" y="3499644"/>
            <a:ext cx="3074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4"/>
                </a:solidFill>
              </a:rPr>
              <a:t>Alertas Públicos do Google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30AEE2B-ECEB-4934-A4DF-9952597DADEA}"/>
              </a:ext>
            </a:extLst>
          </p:cNvPr>
          <p:cNvSpPr txBox="1"/>
          <p:nvPr/>
        </p:nvSpPr>
        <p:spPr>
          <a:xfrm>
            <a:off x="3908509" y="3499644"/>
            <a:ext cx="3074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4"/>
                </a:solidFill>
              </a:rPr>
              <a:t>Alertas </a:t>
            </a:r>
            <a:r>
              <a:rPr lang="pt-BR" sz="2000" b="1" i="1" dirty="0">
                <a:solidFill>
                  <a:schemeClr val="accent4"/>
                </a:solidFill>
              </a:rPr>
              <a:t>WhatsApp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ACDBDFE-4C98-4930-A685-5ACA90D35CB5}"/>
              </a:ext>
            </a:extLst>
          </p:cNvPr>
          <p:cNvSpPr txBox="1"/>
          <p:nvPr/>
        </p:nvSpPr>
        <p:spPr>
          <a:xfrm>
            <a:off x="8565988" y="3461844"/>
            <a:ext cx="30748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4"/>
                </a:solidFill>
              </a:rPr>
              <a:t>Alerta via tecnologia </a:t>
            </a:r>
            <a:r>
              <a:rPr lang="pt-BR" sz="2000" b="1" i="1" dirty="0" err="1">
                <a:solidFill>
                  <a:schemeClr val="accent4"/>
                </a:solidFill>
              </a:rPr>
              <a:t>Cellbroadcast</a:t>
            </a:r>
            <a:endParaRPr lang="pt-BR" sz="2000" b="1" dirty="0">
              <a:solidFill>
                <a:schemeClr val="accent4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F90B81C-C758-4884-8257-84BBEDFBA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661" y="4217161"/>
            <a:ext cx="2875624" cy="24760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657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C928264-687B-443A-8643-DE2A117D1233}"/>
              </a:ext>
            </a:extLst>
          </p:cNvPr>
          <p:cNvSpPr txBox="1"/>
          <p:nvPr/>
        </p:nvSpPr>
        <p:spPr>
          <a:xfrm>
            <a:off x="1020431" y="93306"/>
            <a:ext cx="3822189" cy="90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99750"/>
                </a:solidFill>
                <a:latin typeface="Museo Sans 900" panose="02000000000000000000" pitchFamily="50" charset="0"/>
              </a:rPr>
              <a:t>Alertas</a:t>
            </a:r>
            <a:r>
              <a:rPr lang="en-US" sz="2400" dirty="0">
                <a:solidFill>
                  <a:srgbClr val="099750"/>
                </a:solidFill>
                <a:latin typeface="Museo Sans 900" panose="02000000000000000000" pitchFamily="50" charset="0"/>
              </a:rPr>
              <a:t> via </a:t>
            </a:r>
            <a:r>
              <a:rPr lang="en-US" sz="2400" dirty="0" err="1">
                <a:solidFill>
                  <a:srgbClr val="099750"/>
                </a:solidFill>
                <a:latin typeface="Museo Sans 900" panose="02000000000000000000" pitchFamily="50" charset="0"/>
              </a:rPr>
              <a:t>Whatsapp</a:t>
            </a:r>
            <a:endParaRPr lang="en-US" sz="2400" dirty="0">
              <a:solidFill>
                <a:srgbClr val="099750"/>
              </a:solidFill>
              <a:latin typeface="Museo Sans 900" panose="02000000000000000000" pitchFamily="50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C24F30-2E40-4EB7-8FBA-AABCC66B4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2" y="289267"/>
            <a:ext cx="668408" cy="668408"/>
          </a:xfrm>
          <a:prstGeom prst="rect">
            <a:avLst/>
          </a:prstGeom>
        </p:spPr>
      </p:pic>
      <p:pic>
        <p:nvPicPr>
          <p:cNvPr id="8" name="Imagem 7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6D6EA87-7ECE-46B5-87AD-D4371F48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80" y="882279"/>
            <a:ext cx="3901142" cy="55237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9B2CE30-536E-408E-99E3-95A1E410F258}"/>
              </a:ext>
            </a:extLst>
          </p:cNvPr>
          <p:cNvSpPr txBox="1"/>
          <p:nvPr/>
        </p:nvSpPr>
        <p:spPr>
          <a:xfrm>
            <a:off x="5852781" y="5393782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99750"/>
                </a:solidFill>
                <a:latin typeface="Museo Sans 900" panose="02000000000000000000" pitchFamily="50" charset="0"/>
              </a:rPr>
              <a:t>Mensagem</a:t>
            </a:r>
            <a:r>
              <a:rPr lang="en-US" sz="3200" dirty="0">
                <a:solidFill>
                  <a:srgbClr val="099750"/>
                </a:solidFill>
                <a:latin typeface="Museo Sans 900" panose="02000000000000000000" pitchFamily="50" charset="0"/>
              </a:rPr>
              <a:t> para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99750"/>
                </a:solidFill>
                <a:latin typeface="Museo Sans 900" panose="02000000000000000000" pitchFamily="50" charset="0"/>
              </a:rPr>
              <a:t>(61) 2034-4611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1F67B3A-A185-41EF-B0FE-40DB02440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839" y="957675"/>
            <a:ext cx="2393105" cy="4052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86389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44FE881DEB14EA88DD04BE0B001DE" ma:contentTypeVersion="2" ma:contentTypeDescription="Create a new document." ma:contentTypeScope="" ma:versionID="76530be5f36bc01b94276d565f1e2e55">
  <xsd:schema xmlns:xsd="http://www.w3.org/2001/XMLSchema" xmlns:xs="http://www.w3.org/2001/XMLSchema" xmlns:p="http://schemas.microsoft.com/office/2006/metadata/properties" xmlns:ns2="4c830a53-bc9d-41f3-bc2e-eaf05bb8285d" targetNamespace="http://schemas.microsoft.com/office/2006/metadata/properties" ma:root="true" ma:fieldsID="94f9feaa2864418e3b73b1baa7fd7072" ns2:_="">
    <xsd:import namespace="4c830a53-bc9d-41f3-bc2e-eaf05bb828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30a53-bc9d-41f3-bc2e-eaf05bb828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F6C0EB-299C-4654-84F4-B237B60AECB5}">
  <ds:schemaRefs>
    <ds:schemaRef ds:uri="4c830a53-bc9d-41f3-bc2e-eaf05bb828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3581EFD-A641-4608-A46B-1240007886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2700D9-237B-4940-AF91-21F51A62E32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205</Words>
  <Application>Microsoft Office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Museo Sans 500</vt:lpstr>
      <vt:lpstr>Calibri Light</vt:lpstr>
      <vt:lpstr>Museo Sans 900</vt:lpstr>
      <vt:lpstr>Museo Sans 300</vt:lpstr>
      <vt:lpstr>Calibri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Matheus</dc:creator>
  <cp:lastModifiedBy>Tiago Molina Schnorr</cp:lastModifiedBy>
  <cp:revision>27</cp:revision>
  <dcterms:created xsi:type="dcterms:W3CDTF">2021-10-18T22:22:08Z</dcterms:created>
  <dcterms:modified xsi:type="dcterms:W3CDTF">2022-08-10T16:25:50Z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0x010100DFD44FE881DEB14EA88DD04BE0B001DE</vt:lpwstr>
  </property>
</Properties>
</file>