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2" r:id="rId2"/>
    <p:sldId id="331" r:id="rId3"/>
    <p:sldId id="334" r:id="rId4"/>
    <p:sldId id="347" r:id="rId5"/>
    <p:sldId id="293" r:id="rId6"/>
    <p:sldId id="326" r:id="rId7"/>
    <p:sldId id="335" r:id="rId8"/>
    <p:sldId id="344" r:id="rId9"/>
    <p:sldId id="345" r:id="rId10"/>
    <p:sldId id="343" r:id="rId11"/>
    <p:sldId id="346" r:id="rId12"/>
    <p:sldId id="348" r:id="rId13"/>
    <p:sldId id="286" r:id="rId14"/>
  </p:sldIdLst>
  <p:sldSz cx="9144000" cy="6858000" type="screen4x3"/>
  <p:notesSz cx="6858000" cy="9144000"/>
  <p:defaultText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4" d="100"/>
          <a:sy n="114" d="100"/>
        </p:scale>
        <p:origin x="-918"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ictor.marchezini\Desktop\CEMADEN\FIOCRUZ%20VULNERABILIDADE\AGLOMERADOS%20SUBNORMA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Plan1!$B$3</c:f>
              <c:strCache>
                <c:ptCount val="1"/>
                <c:pt idx="0">
                  <c:v>Total de domicílios em aglomerados subnormais</c:v>
                </c:pt>
              </c:strCache>
            </c:strRef>
          </c:tx>
          <c:invertIfNegative val="0"/>
          <c:cat>
            <c:strRef>
              <c:f>Plan1!$A$4:$A$22</c:f>
              <c:strCache>
                <c:ptCount val="19"/>
                <c:pt idx="0">
                  <c:v>Rio de Janeiro</c:v>
                </c:pt>
                <c:pt idx="1">
                  <c:v>São Paulo</c:v>
                </c:pt>
                <c:pt idx="2">
                  <c:v>Salvador</c:v>
                </c:pt>
                <c:pt idx="3">
                  <c:v>Belém</c:v>
                </c:pt>
                <c:pt idx="4">
                  <c:v>Fortaleza</c:v>
                </c:pt>
                <c:pt idx="5">
                  <c:v>Recife</c:v>
                </c:pt>
                <c:pt idx="6">
                  <c:v>Belo Horizonte</c:v>
                </c:pt>
                <c:pt idx="7">
                  <c:v>Manaus</c:v>
                </c:pt>
                <c:pt idx="8">
                  <c:v>São Luís</c:v>
                </c:pt>
                <c:pt idx="9">
                  <c:v>Porto Alegre</c:v>
                </c:pt>
                <c:pt idx="10">
                  <c:v>Curitiba</c:v>
                </c:pt>
                <c:pt idx="11">
                  <c:v>Teresina</c:v>
                </c:pt>
                <c:pt idx="12">
                  <c:v>Maceió</c:v>
                </c:pt>
                <c:pt idx="13">
                  <c:v>João Pessoa</c:v>
                </c:pt>
                <c:pt idx="14">
                  <c:v>Cuiabá</c:v>
                </c:pt>
                <c:pt idx="15">
                  <c:v>Macapá</c:v>
                </c:pt>
                <c:pt idx="16">
                  <c:v>Rio Branco</c:v>
                </c:pt>
                <c:pt idx="17">
                  <c:v>Vitória</c:v>
                </c:pt>
                <c:pt idx="18">
                  <c:v>Florianópolis</c:v>
                </c:pt>
              </c:strCache>
            </c:strRef>
          </c:cat>
          <c:val>
            <c:numRef>
              <c:f>Plan1!$B$4:$B$22</c:f>
              <c:numCache>
                <c:formatCode>General</c:formatCode>
                <c:ptCount val="19"/>
                <c:pt idx="0">
                  <c:v>426479</c:v>
                </c:pt>
                <c:pt idx="1">
                  <c:v>355315</c:v>
                </c:pt>
                <c:pt idx="2">
                  <c:v>275327</c:v>
                </c:pt>
                <c:pt idx="3">
                  <c:v>193414</c:v>
                </c:pt>
                <c:pt idx="4">
                  <c:v>108903</c:v>
                </c:pt>
                <c:pt idx="5">
                  <c:v>102271</c:v>
                </c:pt>
                <c:pt idx="6">
                  <c:v>87676</c:v>
                </c:pt>
                <c:pt idx="7">
                  <c:v>72658</c:v>
                </c:pt>
                <c:pt idx="8">
                  <c:v>61781</c:v>
                </c:pt>
                <c:pt idx="9">
                  <c:v>55994</c:v>
                </c:pt>
                <c:pt idx="10">
                  <c:v>46782</c:v>
                </c:pt>
                <c:pt idx="11">
                  <c:v>35075</c:v>
                </c:pt>
                <c:pt idx="12">
                  <c:v>32314</c:v>
                </c:pt>
                <c:pt idx="13">
                  <c:v>25498</c:v>
                </c:pt>
                <c:pt idx="14">
                  <c:v>14772</c:v>
                </c:pt>
                <c:pt idx="15">
                  <c:v>13790</c:v>
                </c:pt>
                <c:pt idx="16">
                  <c:v>9227</c:v>
                </c:pt>
                <c:pt idx="17">
                  <c:v>7390</c:v>
                </c:pt>
                <c:pt idx="18">
                  <c:v>5017</c:v>
                </c:pt>
              </c:numCache>
            </c:numRef>
          </c:val>
          <c:extLst xmlns:c16r2="http://schemas.microsoft.com/office/drawing/2015/06/chart">
            <c:ext xmlns:c16="http://schemas.microsoft.com/office/drawing/2014/chart" uri="{C3380CC4-5D6E-409C-BE32-E72D297353CC}">
              <c16:uniqueId val="{00000000-DD32-420F-8096-8980DD23A875}"/>
            </c:ext>
          </c:extLst>
        </c:ser>
        <c:ser>
          <c:idx val="1"/>
          <c:order val="1"/>
          <c:tx>
            <c:strRef>
              <c:f>Plan1!$C$3</c:f>
              <c:strCache>
                <c:ptCount val="1"/>
                <c:pt idx="0">
                  <c:v>Localizados em áreas com aclive/declive moderado</c:v>
                </c:pt>
              </c:strCache>
            </c:strRef>
          </c:tx>
          <c:invertIfNegative val="0"/>
          <c:cat>
            <c:strRef>
              <c:f>Plan1!$A$4:$A$22</c:f>
              <c:strCache>
                <c:ptCount val="19"/>
                <c:pt idx="0">
                  <c:v>Rio de Janeiro</c:v>
                </c:pt>
                <c:pt idx="1">
                  <c:v>São Paulo</c:v>
                </c:pt>
                <c:pt idx="2">
                  <c:v>Salvador</c:v>
                </c:pt>
                <c:pt idx="3">
                  <c:v>Belém</c:v>
                </c:pt>
                <c:pt idx="4">
                  <c:v>Fortaleza</c:v>
                </c:pt>
                <c:pt idx="5">
                  <c:v>Recife</c:v>
                </c:pt>
                <c:pt idx="6">
                  <c:v>Belo Horizonte</c:v>
                </c:pt>
                <c:pt idx="7">
                  <c:v>Manaus</c:v>
                </c:pt>
                <c:pt idx="8">
                  <c:v>São Luís</c:v>
                </c:pt>
                <c:pt idx="9">
                  <c:v>Porto Alegre</c:v>
                </c:pt>
                <c:pt idx="10">
                  <c:v>Curitiba</c:v>
                </c:pt>
                <c:pt idx="11">
                  <c:v>Teresina</c:v>
                </c:pt>
                <c:pt idx="12">
                  <c:v>Maceió</c:v>
                </c:pt>
                <c:pt idx="13">
                  <c:v>João Pessoa</c:v>
                </c:pt>
                <c:pt idx="14">
                  <c:v>Cuiabá</c:v>
                </c:pt>
                <c:pt idx="15">
                  <c:v>Macapá</c:v>
                </c:pt>
                <c:pt idx="16">
                  <c:v>Rio Branco</c:v>
                </c:pt>
                <c:pt idx="17">
                  <c:v>Vitória</c:v>
                </c:pt>
                <c:pt idx="18">
                  <c:v>Florianópolis</c:v>
                </c:pt>
              </c:strCache>
            </c:strRef>
          </c:cat>
          <c:val>
            <c:numRef>
              <c:f>Plan1!$C$4:$C$22</c:f>
              <c:numCache>
                <c:formatCode>General</c:formatCode>
                <c:ptCount val="19"/>
                <c:pt idx="0">
                  <c:v>118372</c:v>
                </c:pt>
                <c:pt idx="1">
                  <c:v>130167</c:v>
                </c:pt>
                <c:pt idx="2">
                  <c:v>93029</c:v>
                </c:pt>
                <c:pt idx="3">
                  <c:v>886</c:v>
                </c:pt>
                <c:pt idx="4">
                  <c:v>12291</c:v>
                </c:pt>
                <c:pt idx="5">
                  <c:v>10659</c:v>
                </c:pt>
                <c:pt idx="6">
                  <c:v>45009</c:v>
                </c:pt>
                <c:pt idx="7">
                  <c:v>34538</c:v>
                </c:pt>
                <c:pt idx="8">
                  <c:v>24236</c:v>
                </c:pt>
                <c:pt idx="9">
                  <c:v>17324</c:v>
                </c:pt>
                <c:pt idx="10">
                  <c:v>11865</c:v>
                </c:pt>
                <c:pt idx="11">
                  <c:v>5437</c:v>
                </c:pt>
                <c:pt idx="12">
                  <c:v>9108</c:v>
                </c:pt>
                <c:pt idx="13">
                  <c:v>9177</c:v>
                </c:pt>
                <c:pt idx="14">
                  <c:v>9956</c:v>
                </c:pt>
                <c:pt idx="15">
                  <c:v>1863</c:v>
                </c:pt>
                <c:pt idx="16">
                  <c:v>378</c:v>
                </c:pt>
                <c:pt idx="17">
                  <c:v>455</c:v>
                </c:pt>
                <c:pt idx="18">
                  <c:v>1125</c:v>
                </c:pt>
              </c:numCache>
            </c:numRef>
          </c:val>
          <c:extLst xmlns:c16r2="http://schemas.microsoft.com/office/drawing/2015/06/chart">
            <c:ext xmlns:c16="http://schemas.microsoft.com/office/drawing/2014/chart" uri="{C3380CC4-5D6E-409C-BE32-E72D297353CC}">
              <c16:uniqueId val="{00000001-DD32-420F-8096-8980DD23A875}"/>
            </c:ext>
          </c:extLst>
        </c:ser>
        <c:ser>
          <c:idx val="2"/>
          <c:order val="2"/>
          <c:tx>
            <c:strRef>
              <c:f>Plan1!$D$3</c:f>
              <c:strCache>
                <c:ptCount val="1"/>
                <c:pt idx="0">
                  <c:v>Localizados em áreas com aclive/declive acentuado</c:v>
                </c:pt>
              </c:strCache>
            </c:strRef>
          </c:tx>
          <c:invertIfNegative val="0"/>
          <c:cat>
            <c:strRef>
              <c:f>Plan1!$A$4:$A$22</c:f>
              <c:strCache>
                <c:ptCount val="19"/>
                <c:pt idx="0">
                  <c:v>Rio de Janeiro</c:v>
                </c:pt>
                <c:pt idx="1">
                  <c:v>São Paulo</c:v>
                </c:pt>
                <c:pt idx="2">
                  <c:v>Salvador</c:v>
                </c:pt>
                <c:pt idx="3">
                  <c:v>Belém</c:v>
                </c:pt>
                <c:pt idx="4">
                  <c:v>Fortaleza</c:v>
                </c:pt>
                <c:pt idx="5">
                  <c:v>Recife</c:v>
                </c:pt>
                <c:pt idx="6">
                  <c:v>Belo Horizonte</c:v>
                </c:pt>
                <c:pt idx="7">
                  <c:v>Manaus</c:v>
                </c:pt>
                <c:pt idx="8">
                  <c:v>São Luís</c:v>
                </c:pt>
                <c:pt idx="9">
                  <c:v>Porto Alegre</c:v>
                </c:pt>
                <c:pt idx="10">
                  <c:v>Curitiba</c:v>
                </c:pt>
                <c:pt idx="11">
                  <c:v>Teresina</c:v>
                </c:pt>
                <c:pt idx="12">
                  <c:v>Maceió</c:v>
                </c:pt>
                <c:pt idx="13">
                  <c:v>João Pessoa</c:v>
                </c:pt>
                <c:pt idx="14">
                  <c:v>Cuiabá</c:v>
                </c:pt>
                <c:pt idx="15">
                  <c:v>Macapá</c:v>
                </c:pt>
                <c:pt idx="16">
                  <c:v>Rio Branco</c:v>
                </c:pt>
                <c:pt idx="17">
                  <c:v>Vitória</c:v>
                </c:pt>
                <c:pt idx="18">
                  <c:v>Florianópolis</c:v>
                </c:pt>
              </c:strCache>
            </c:strRef>
          </c:cat>
          <c:val>
            <c:numRef>
              <c:f>Plan1!$D$4:$D$22</c:f>
              <c:numCache>
                <c:formatCode>General</c:formatCode>
                <c:ptCount val="19"/>
                <c:pt idx="0">
                  <c:v>64632</c:v>
                </c:pt>
                <c:pt idx="1">
                  <c:v>90336</c:v>
                </c:pt>
                <c:pt idx="2">
                  <c:v>134157</c:v>
                </c:pt>
                <c:pt idx="3">
                  <c:v>343</c:v>
                </c:pt>
                <c:pt idx="4">
                  <c:v>1597</c:v>
                </c:pt>
                <c:pt idx="5">
                  <c:v>25003</c:v>
                </c:pt>
                <c:pt idx="6">
                  <c:v>27537</c:v>
                </c:pt>
                <c:pt idx="7">
                  <c:v>1818</c:v>
                </c:pt>
                <c:pt idx="8">
                  <c:v>1833</c:v>
                </c:pt>
                <c:pt idx="9">
                  <c:v>12109</c:v>
                </c:pt>
                <c:pt idx="10">
                  <c:v>583</c:v>
                </c:pt>
                <c:pt idx="11">
                  <c:v>316</c:v>
                </c:pt>
                <c:pt idx="12">
                  <c:v>10782</c:v>
                </c:pt>
                <c:pt idx="13">
                  <c:v>1396</c:v>
                </c:pt>
                <c:pt idx="14">
                  <c:v>869</c:v>
                </c:pt>
                <c:pt idx="15">
                  <c:v>267</c:v>
                </c:pt>
                <c:pt idx="16">
                  <c:v>564</c:v>
                </c:pt>
                <c:pt idx="17">
                  <c:v>6935</c:v>
                </c:pt>
                <c:pt idx="18">
                  <c:v>2124</c:v>
                </c:pt>
              </c:numCache>
            </c:numRef>
          </c:val>
          <c:extLst xmlns:c16r2="http://schemas.microsoft.com/office/drawing/2015/06/chart">
            <c:ext xmlns:c16="http://schemas.microsoft.com/office/drawing/2014/chart" uri="{C3380CC4-5D6E-409C-BE32-E72D297353CC}">
              <c16:uniqueId val="{00000002-DD32-420F-8096-8980DD23A875}"/>
            </c:ext>
          </c:extLst>
        </c:ser>
        <c:dLbls>
          <c:showLegendKey val="0"/>
          <c:showVal val="0"/>
          <c:showCatName val="0"/>
          <c:showSerName val="0"/>
          <c:showPercent val="0"/>
          <c:showBubbleSize val="0"/>
        </c:dLbls>
        <c:gapWidth val="150"/>
        <c:axId val="36715008"/>
        <c:axId val="7804544"/>
      </c:barChart>
      <c:catAx>
        <c:axId val="36715008"/>
        <c:scaling>
          <c:orientation val="minMax"/>
        </c:scaling>
        <c:delete val="0"/>
        <c:axPos val="l"/>
        <c:numFmt formatCode="General" sourceLinked="0"/>
        <c:majorTickMark val="out"/>
        <c:minorTickMark val="none"/>
        <c:tickLblPos val="nextTo"/>
        <c:txPr>
          <a:bodyPr/>
          <a:lstStyle/>
          <a:p>
            <a:pPr>
              <a:defRPr lang="pt-BR" sz="1400"/>
            </a:pPr>
            <a:endParaRPr lang="pt-BR"/>
          </a:p>
        </c:txPr>
        <c:crossAx val="7804544"/>
        <c:crosses val="autoZero"/>
        <c:auto val="1"/>
        <c:lblAlgn val="ctr"/>
        <c:lblOffset val="100"/>
        <c:noMultiLvlLbl val="0"/>
      </c:catAx>
      <c:valAx>
        <c:axId val="7804544"/>
        <c:scaling>
          <c:orientation val="minMax"/>
        </c:scaling>
        <c:delete val="0"/>
        <c:axPos val="b"/>
        <c:numFmt formatCode="General" sourceLinked="1"/>
        <c:majorTickMark val="out"/>
        <c:minorTickMark val="none"/>
        <c:tickLblPos val="nextTo"/>
        <c:txPr>
          <a:bodyPr/>
          <a:lstStyle/>
          <a:p>
            <a:pPr>
              <a:defRPr lang="pt-BR" sz="1100"/>
            </a:pPr>
            <a:endParaRPr lang="pt-BR"/>
          </a:p>
        </c:txPr>
        <c:crossAx val="36715008"/>
        <c:crosses val="autoZero"/>
        <c:crossBetween val="between"/>
        <c:dispUnits>
          <c:builtInUnit val="thousands"/>
          <c:dispUnitsLbl>
            <c:layout/>
            <c:txPr>
              <a:bodyPr/>
              <a:lstStyle/>
              <a:p>
                <a:pPr>
                  <a:defRPr lang="pt-BR"/>
                </a:pPr>
                <a:endParaRPr lang="pt-BR"/>
              </a:p>
            </c:txPr>
          </c:dispUnitsLbl>
        </c:dispUnits>
      </c:valAx>
    </c:plotArea>
    <c:legend>
      <c:legendPos val="r"/>
      <c:layout>
        <c:manualLayout>
          <c:xMode val="edge"/>
          <c:yMode val="edge"/>
          <c:x val="0.388496116329761"/>
          <c:y val="9.1928703703703707E-2"/>
          <c:w val="0.515690478032373"/>
          <c:h val="0.24699444444444399"/>
        </c:manualLayout>
      </c:layout>
      <c:overlay val="1"/>
      <c:txPr>
        <a:bodyPr/>
        <a:lstStyle/>
        <a:p>
          <a:pPr>
            <a:defRPr lang="pt-BR" sz="1400"/>
          </a:pPr>
          <a:endParaRPr lang="pt-BR"/>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CBAA7-38DC-B644-BB78-CD75AD795127}" type="datetimeFigureOut">
              <a:rPr lang="pt-BR" smtClean="0"/>
              <a:pPr/>
              <a:t>21/03/2022</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B2CB02-6068-4D47-AE5E-708566D2A913}" type="slidenum">
              <a:rPr lang="pt-BR" smtClean="0"/>
              <a:pPr/>
              <a:t>‹nº›</a:t>
            </a:fld>
            <a:endParaRPr lang="pt-BR"/>
          </a:p>
        </p:txBody>
      </p:sp>
    </p:spTree>
    <p:extLst>
      <p:ext uri="{BB962C8B-B14F-4D97-AF65-F5344CB8AC3E}">
        <p14:creationId xmlns:p14="http://schemas.microsoft.com/office/powerpoint/2010/main" val="35910479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p:cNvSpPr>
            <a:spLocks noGrp="1" noRot="1" noChangeAspect="1" noTextEdit="1"/>
          </p:cNvSpPr>
          <p:nvPr>
            <p:ph type="sldImg"/>
          </p:nvPr>
        </p:nvSpPr>
        <p:spPr/>
      </p:sp>
      <p:sp>
        <p:nvSpPr>
          <p:cNvPr id="5123" name="Espaço Reservado para Anotações 2"/>
          <p:cNvSpPr>
            <a:spLocks noGrp="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pt-BR">
              <a:ea typeface="ＭＳ Ｐゴシック" charset="0"/>
              <a:sym typeface="Avenir Roman" charset="0"/>
            </a:endParaRPr>
          </a:p>
        </p:txBody>
      </p:sp>
      <p:sp>
        <p:nvSpPr>
          <p:cNvPr id="47108"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Helvetica" charset="0"/>
                <a:ea typeface="MS PGothic" pitchFamily="34" charset="-128"/>
                <a:sym typeface="Helvetica" charset="0"/>
              </a:defRPr>
            </a:lvl1pPr>
            <a:lvl2pPr marL="742950" indent="-285750">
              <a:defRPr>
                <a:solidFill>
                  <a:srgbClr val="000000"/>
                </a:solidFill>
                <a:latin typeface="Helvetica" charset="0"/>
                <a:ea typeface="MS PGothic" pitchFamily="34" charset="-128"/>
                <a:sym typeface="Helvetica" charset="0"/>
              </a:defRPr>
            </a:lvl2pPr>
            <a:lvl3pPr marL="1143000" indent="-228600">
              <a:defRPr>
                <a:solidFill>
                  <a:srgbClr val="000000"/>
                </a:solidFill>
                <a:latin typeface="Helvetica" charset="0"/>
                <a:ea typeface="MS PGothic" pitchFamily="34" charset="-128"/>
                <a:sym typeface="Helvetica" charset="0"/>
              </a:defRPr>
            </a:lvl3pPr>
            <a:lvl4pPr marL="1600200" indent="-228600">
              <a:defRPr>
                <a:solidFill>
                  <a:srgbClr val="000000"/>
                </a:solidFill>
                <a:latin typeface="Helvetica" charset="0"/>
                <a:ea typeface="MS PGothic" pitchFamily="34" charset="-128"/>
                <a:sym typeface="Helvetica" charset="0"/>
              </a:defRPr>
            </a:lvl4pPr>
            <a:lvl5pPr marL="2057400" indent="-228600">
              <a:defRPr>
                <a:solidFill>
                  <a:srgbClr val="000000"/>
                </a:solidFill>
                <a:latin typeface="Helvetica" charset="0"/>
                <a:ea typeface="MS PGothic" pitchFamily="34" charset="-128"/>
                <a:sym typeface="Helvetica" charset="0"/>
              </a:defRPr>
            </a:lvl5pPr>
            <a:lvl6pPr marL="25146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6pPr>
            <a:lvl7pPr marL="29718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7pPr>
            <a:lvl8pPr marL="34290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8pPr>
            <a:lvl9pPr marL="38862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9pPr>
          </a:lstStyle>
          <a:p>
            <a:pPr eaLnBrk="1"/>
            <a:fld id="{37527040-5E67-40DC-AAE4-43A0BC41E76E}" type="slidenum">
              <a:rPr lang="pt-PT" altLang="pt-BR"/>
              <a:pPr eaLnBrk="1"/>
              <a:t>1</a:t>
            </a:fld>
            <a:endParaRPr lang="pt-PT"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p:cNvSpPr>
            <a:spLocks noGrp="1" noRot="1" noChangeAspect="1" noTextEdit="1"/>
          </p:cNvSpPr>
          <p:nvPr>
            <p:ph type="sldImg"/>
          </p:nvPr>
        </p:nvSpPr>
        <p:spPr/>
      </p:sp>
      <p:sp>
        <p:nvSpPr>
          <p:cNvPr id="5123" name="Espaço Reservado para Anotações 2"/>
          <p:cNvSpPr>
            <a:spLocks noGrp="1"/>
          </p:cNvSpPr>
          <p:nvPr>
            <p:ph type="body" idx="1"/>
          </p:nvPr>
        </p:nvSpPr>
        <p:spPr>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a:defRPr/>
            </a:pPr>
            <a:endParaRPr lang="pt-BR">
              <a:ea typeface="ＭＳ Ｐゴシック" charset="0"/>
              <a:sym typeface="Avenir Roman" charset="0"/>
            </a:endParaRPr>
          </a:p>
        </p:txBody>
      </p:sp>
      <p:sp>
        <p:nvSpPr>
          <p:cNvPr id="47108" name="Espaço Reservado para Número de Slid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Helvetica" charset="0"/>
                <a:ea typeface="MS PGothic" pitchFamily="34" charset="-128"/>
                <a:sym typeface="Helvetica" charset="0"/>
              </a:defRPr>
            </a:lvl1pPr>
            <a:lvl2pPr marL="742950" indent="-285750">
              <a:defRPr>
                <a:solidFill>
                  <a:srgbClr val="000000"/>
                </a:solidFill>
                <a:latin typeface="Helvetica" charset="0"/>
                <a:ea typeface="MS PGothic" pitchFamily="34" charset="-128"/>
                <a:sym typeface="Helvetica" charset="0"/>
              </a:defRPr>
            </a:lvl2pPr>
            <a:lvl3pPr marL="1143000" indent="-228600">
              <a:defRPr>
                <a:solidFill>
                  <a:srgbClr val="000000"/>
                </a:solidFill>
                <a:latin typeface="Helvetica" charset="0"/>
                <a:ea typeface="MS PGothic" pitchFamily="34" charset="-128"/>
                <a:sym typeface="Helvetica" charset="0"/>
              </a:defRPr>
            </a:lvl3pPr>
            <a:lvl4pPr marL="1600200" indent="-228600">
              <a:defRPr>
                <a:solidFill>
                  <a:srgbClr val="000000"/>
                </a:solidFill>
                <a:latin typeface="Helvetica" charset="0"/>
                <a:ea typeface="MS PGothic" pitchFamily="34" charset="-128"/>
                <a:sym typeface="Helvetica" charset="0"/>
              </a:defRPr>
            </a:lvl4pPr>
            <a:lvl5pPr marL="2057400" indent="-228600">
              <a:defRPr>
                <a:solidFill>
                  <a:srgbClr val="000000"/>
                </a:solidFill>
                <a:latin typeface="Helvetica" charset="0"/>
                <a:ea typeface="MS PGothic" pitchFamily="34" charset="-128"/>
                <a:sym typeface="Helvetica" charset="0"/>
              </a:defRPr>
            </a:lvl5pPr>
            <a:lvl6pPr marL="25146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6pPr>
            <a:lvl7pPr marL="29718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7pPr>
            <a:lvl8pPr marL="34290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8pPr>
            <a:lvl9pPr marL="38862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9pPr>
          </a:lstStyle>
          <a:p>
            <a:pPr eaLnBrk="1"/>
            <a:fld id="{37527040-5E67-40DC-AAE4-43A0BC41E76E}" type="slidenum">
              <a:rPr lang="pt-PT" altLang="pt-BR"/>
              <a:pPr eaLnBrk="1"/>
              <a:t>2</a:t>
            </a:fld>
            <a:endParaRPr lang="pt-PT"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pt-BR"/>
          </a:p>
        </p:txBody>
      </p:sp>
      <p:sp>
        <p:nvSpPr>
          <p:cNvPr id="4" name="Date Placeholder 3"/>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Date Placeholder 3"/>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Date Placeholder 3"/>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o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fld id="{12D6EA95-75D9-4789-A975-FF24B916A5E4}" type="datetimeFigureOut">
              <a:rPr lang="pt-PT" altLang="pt-BR"/>
              <a:pPr/>
              <a:t>21-03-2022</a:t>
            </a:fld>
            <a:endParaRPr lang="pt-PT" altLang="pt-BR"/>
          </a:p>
        </p:txBody>
      </p:sp>
      <p:sp>
        <p:nvSpPr>
          <p:cNvPr id="3" name="Marcador de Posição do Rodapé 4"/>
          <p:cNvSpPr>
            <a:spLocks noGrp="1"/>
          </p:cNvSpPr>
          <p:nvPr>
            <p:ph type="ftr" sz="quarter" idx="11"/>
          </p:nvPr>
        </p:nvSpPr>
        <p:spPr/>
        <p:txBody>
          <a:bodyPr/>
          <a:lstStyle>
            <a:lvl1pPr>
              <a:defRPr/>
            </a:lvl1pPr>
          </a:lstStyle>
          <a:p>
            <a:endParaRPr lang="pt-BR" altLang="pt-BR"/>
          </a:p>
        </p:txBody>
      </p:sp>
      <p:sp>
        <p:nvSpPr>
          <p:cNvPr id="4" name="Marcador de Posição do Número do Diapositivo 5"/>
          <p:cNvSpPr>
            <a:spLocks noGrp="1"/>
          </p:cNvSpPr>
          <p:nvPr>
            <p:ph type="sldNum" sz="quarter" idx="12"/>
          </p:nvPr>
        </p:nvSpPr>
        <p:spPr/>
        <p:txBody>
          <a:bodyPr/>
          <a:lstStyle>
            <a:lvl1pPr>
              <a:defRPr/>
            </a:lvl1pPr>
          </a:lstStyle>
          <a:p>
            <a:fld id="{2C53F077-0B1D-4B52-9036-C825C5F811B8}" type="slidenum">
              <a:rPr lang="pt-PT" altLang="pt-BR"/>
              <a:pPr/>
              <a:t>‹nº›</a:t>
            </a:fld>
            <a:endParaRPr lang="pt-PT" altLang="pt-BR"/>
          </a:p>
        </p:txBody>
      </p:sp>
    </p:spTree>
    <p:extLst>
      <p:ext uri="{BB962C8B-B14F-4D97-AF65-F5344CB8AC3E}">
        <p14:creationId xmlns:p14="http://schemas.microsoft.com/office/powerpoint/2010/main" val="415768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pt-BR"/>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Date Placeholder 3"/>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5" name="Date Placeholder 4"/>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7" name="Date Placeholder 6"/>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pt-BR"/>
          </a:p>
        </p:txBody>
      </p:sp>
      <p:sp>
        <p:nvSpPr>
          <p:cNvPr id="3" name="Date Placeholder 2"/>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DC52FB3B-5E0C-E14B-8DF4-E853F71C0149}" type="datetimeFigureOut">
              <a:rPr lang="pt-BR" smtClean="0"/>
              <a:pPr/>
              <a:t>21/03/2022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AFA8823-18AE-184E-A7CF-0B71737189C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2FB3B-5E0C-E14B-8DF4-E853F71C0149}" type="datetimeFigureOut">
              <a:rPr lang="pt-BR" smtClean="0"/>
              <a:pPr/>
              <a:t>21/03/2022</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A8823-18AE-184E-A7CF-0B71737189C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osvaldo.moraes@cemaden.gov.br"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aixaDeTexto 2"/>
          <p:cNvSpPr txBox="1">
            <a:spLocks noChangeArrowheads="1"/>
          </p:cNvSpPr>
          <p:nvPr/>
        </p:nvSpPr>
        <p:spPr bwMode="auto">
          <a:xfrm>
            <a:off x="1524000" y="3200400"/>
            <a:ext cx="5761567"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rgbClr val="000000"/>
                </a:solidFill>
                <a:latin typeface="Helvetica" charset="0"/>
                <a:ea typeface="MS PGothic" pitchFamily="34" charset="-128"/>
                <a:sym typeface="Helvetica" charset="0"/>
              </a:defRPr>
            </a:lvl1pPr>
            <a:lvl2pPr marL="742950" indent="-285750">
              <a:defRPr>
                <a:solidFill>
                  <a:srgbClr val="000000"/>
                </a:solidFill>
                <a:latin typeface="Helvetica" charset="0"/>
                <a:ea typeface="MS PGothic" pitchFamily="34" charset="-128"/>
                <a:sym typeface="Helvetica" charset="0"/>
              </a:defRPr>
            </a:lvl2pPr>
            <a:lvl3pPr marL="1143000" indent="-228600">
              <a:defRPr>
                <a:solidFill>
                  <a:srgbClr val="000000"/>
                </a:solidFill>
                <a:latin typeface="Helvetica" charset="0"/>
                <a:ea typeface="MS PGothic" pitchFamily="34" charset="-128"/>
                <a:sym typeface="Helvetica" charset="0"/>
              </a:defRPr>
            </a:lvl3pPr>
            <a:lvl4pPr marL="1600200" indent="-228600">
              <a:defRPr>
                <a:solidFill>
                  <a:srgbClr val="000000"/>
                </a:solidFill>
                <a:latin typeface="Helvetica" charset="0"/>
                <a:ea typeface="MS PGothic" pitchFamily="34" charset="-128"/>
                <a:sym typeface="Helvetica" charset="0"/>
              </a:defRPr>
            </a:lvl4pPr>
            <a:lvl5pPr marL="2057400" indent="-228600">
              <a:defRPr>
                <a:solidFill>
                  <a:srgbClr val="000000"/>
                </a:solidFill>
                <a:latin typeface="Helvetica" charset="0"/>
                <a:ea typeface="MS PGothic" pitchFamily="34" charset="-128"/>
                <a:sym typeface="Helvetica" charset="0"/>
              </a:defRPr>
            </a:lvl5pPr>
            <a:lvl6pPr marL="25146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6pPr>
            <a:lvl7pPr marL="29718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7pPr>
            <a:lvl8pPr marL="34290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8pPr>
            <a:lvl9pPr marL="38862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9pPr>
          </a:lstStyle>
          <a:p>
            <a:pPr algn="ctr" eaLnBrk="1"/>
            <a:endParaRPr lang="pt-BR" altLang="pt-BR"/>
          </a:p>
        </p:txBody>
      </p:sp>
      <p:sp>
        <p:nvSpPr>
          <p:cNvPr id="9" name="Rectangle 8"/>
          <p:cNvSpPr/>
          <p:nvPr/>
        </p:nvSpPr>
        <p:spPr>
          <a:xfrm>
            <a:off x="1691680" y="1902785"/>
            <a:ext cx="6336704" cy="646331"/>
          </a:xfrm>
          <a:prstGeom prst="rect">
            <a:avLst/>
          </a:prstGeom>
        </p:spPr>
        <p:txBody>
          <a:bodyPr wrap="square">
            <a:spAutoFit/>
          </a:bodyPr>
          <a:lstStyle/>
          <a:p>
            <a:pPr algn="ctr"/>
            <a:endParaRPr lang="pt-BR" altLang="pt-BR" dirty="0"/>
          </a:p>
          <a:p>
            <a:pPr algn="ctr"/>
            <a:endParaRPr lang="pt-BR" altLang="pt-BR" dirty="0"/>
          </a:p>
        </p:txBody>
      </p:sp>
      <p:sp>
        <p:nvSpPr>
          <p:cNvPr id="8" name="Rectangle 7"/>
          <p:cNvSpPr/>
          <p:nvPr/>
        </p:nvSpPr>
        <p:spPr>
          <a:xfrm>
            <a:off x="395536" y="1984682"/>
            <a:ext cx="8673476" cy="3908762"/>
          </a:xfrm>
          <a:prstGeom prst="rect">
            <a:avLst/>
          </a:prstGeom>
        </p:spPr>
        <p:txBody>
          <a:bodyPr wrap="square">
            <a:spAutoFit/>
          </a:bodyPr>
          <a:lstStyle/>
          <a:p>
            <a:pPr algn="ctr"/>
            <a:r>
              <a:rPr lang="x-none" sz="2400" b="1" dirty="0"/>
              <a:t>Monitoramento, Análise e Alertas de Desastres Naturais no Brasil</a:t>
            </a:r>
            <a:endParaRPr lang="pt-BR" sz="2400" b="1" dirty="0"/>
          </a:p>
          <a:p>
            <a:pPr algn="ctr"/>
            <a:endParaRPr lang="pt-BR" sz="2400" b="1" dirty="0"/>
          </a:p>
          <a:p>
            <a:pPr algn="ctr"/>
            <a:r>
              <a:rPr lang="pt-BR" sz="2400" b="1" dirty="0"/>
              <a:t>O Papel do CEMADEN na PNGRRD</a:t>
            </a:r>
          </a:p>
          <a:p>
            <a:pPr algn="ctr"/>
            <a:endParaRPr lang="pt-BR" sz="2400" b="1" dirty="0"/>
          </a:p>
          <a:p>
            <a:pPr algn="ctr"/>
            <a:r>
              <a:rPr lang="pt-BR" sz="2400" b="1" dirty="0"/>
              <a:t>Audiência Pública – Senado da República</a:t>
            </a:r>
            <a:endParaRPr lang="x-none" sz="2400" b="1" dirty="0"/>
          </a:p>
          <a:p>
            <a:pPr algn="ctr"/>
            <a:endParaRPr lang="x-none" sz="2400" b="1" dirty="0"/>
          </a:p>
          <a:p>
            <a:pPr algn="ctr"/>
            <a:endParaRPr lang="x-none" sz="2400" b="1" dirty="0"/>
          </a:p>
          <a:p>
            <a:pPr algn="ctr"/>
            <a:r>
              <a:rPr lang="x-none" sz="2000" b="1" dirty="0"/>
              <a:t>Osvaldo Moraes</a:t>
            </a:r>
            <a:endParaRPr lang="pt-BR" sz="2000" b="1" dirty="0"/>
          </a:p>
          <a:p>
            <a:pPr algn="ctr"/>
            <a:r>
              <a:rPr lang="pt-BR" sz="2000" b="1" dirty="0"/>
              <a:t>Diretor</a:t>
            </a:r>
            <a:endParaRPr lang="x-none" sz="2000" b="1" dirty="0"/>
          </a:p>
          <a:p>
            <a:pPr algn="ctr"/>
            <a:r>
              <a:rPr lang="x-none" sz="2000" b="1" dirty="0"/>
              <a:t>Centro Nacional de Monitoramento e Alerta de Desastres Naturais</a:t>
            </a:r>
          </a:p>
          <a:p>
            <a:pPr algn="ctr"/>
            <a:endParaRPr lang="x-none" sz="2000" b="1" dirty="0"/>
          </a:p>
        </p:txBody>
      </p:sp>
      <p:pic>
        <p:nvPicPr>
          <p:cNvPr id="6" name="Imagem 5">
            <a:extLst>
              <a:ext uri="{FF2B5EF4-FFF2-40B4-BE49-F238E27FC236}">
                <a16:creationId xmlns:a16="http://schemas.microsoft.com/office/drawing/2014/main" xmlns="" id="{1E5D1B79-A8D8-46C1-B28B-B8E92C025D94}"/>
              </a:ext>
            </a:extLst>
          </p:cNvPr>
          <p:cNvPicPr>
            <a:picLocks noChangeAspect="1"/>
          </p:cNvPicPr>
          <p:nvPr/>
        </p:nvPicPr>
        <p:blipFill rotWithShape="1">
          <a:blip r:embed="rId3"/>
          <a:srcRect l="6555" t="47177" r="8232" b="34928"/>
          <a:stretch/>
        </p:blipFill>
        <p:spPr bwMode="auto">
          <a:xfrm>
            <a:off x="1383601" y="158594"/>
            <a:ext cx="6697345" cy="757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5250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93204" y="3395848"/>
            <a:ext cx="8136904" cy="2952328"/>
          </a:xfrm>
          <a:prstGeom prst="rect">
            <a:avLst/>
          </a:prstGeom>
          <a:solidFill>
            <a:schemeClr val="bg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pt-BR">
              <a:solidFill>
                <a:schemeClr val="tx2">
                  <a:lumMod val="40000"/>
                  <a:lumOff val="60000"/>
                </a:schemeClr>
              </a:solidFill>
            </a:endParaRPr>
          </a:p>
        </p:txBody>
      </p:sp>
      <p:sp>
        <p:nvSpPr>
          <p:cNvPr id="2" name="Título 1"/>
          <p:cNvSpPr>
            <a:spLocks noGrp="1"/>
          </p:cNvSpPr>
          <p:nvPr>
            <p:ph type="title"/>
          </p:nvPr>
        </p:nvSpPr>
        <p:spPr>
          <a:xfrm>
            <a:off x="446856" y="971337"/>
            <a:ext cx="8229600" cy="998984"/>
          </a:xfrm>
        </p:spPr>
        <p:txBody>
          <a:bodyPr>
            <a:noAutofit/>
          </a:bodyPr>
          <a:lstStyle/>
          <a:p>
            <a:r>
              <a:rPr lang="pt-BR" sz="2400" b="1" dirty="0">
                <a:solidFill>
                  <a:schemeClr val="tx2">
                    <a:lumMod val="60000"/>
                    <a:lumOff val="40000"/>
                  </a:schemeClr>
                </a:solidFill>
              </a:rPr>
              <a:t>Cemaden Educação: </a:t>
            </a:r>
            <a:br>
              <a:rPr lang="pt-BR" sz="2400" b="1" dirty="0">
                <a:solidFill>
                  <a:schemeClr val="tx2">
                    <a:lumMod val="60000"/>
                    <a:lumOff val="40000"/>
                  </a:schemeClr>
                </a:solidFill>
              </a:rPr>
            </a:br>
            <a:r>
              <a:rPr lang="pt-BR" sz="2400" b="1" dirty="0">
                <a:solidFill>
                  <a:schemeClr val="tx2">
                    <a:lumMod val="60000"/>
                    <a:lumOff val="40000"/>
                  </a:schemeClr>
                </a:solidFill>
              </a:rPr>
              <a:t>Rede de escolas e comunidades na prevenção de desastres</a:t>
            </a:r>
          </a:p>
        </p:txBody>
      </p:sp>
      <p:sp>
        <p:nvSpPr>
          <p:cNvPr id="4" name="Retângulo 3"/>
          <p:cNvSpPr/>
          <p:nvPr/>
        </p:nvSpPr>
        <p:spPr>
          <a:xfrm>
            <a:off x="323528" y="2040080"/>
            <a:ext cx="8496944" cy="1431161"/>
          </a:xfrm>
          <a:prstGeom prst="rect">
            <a:avLst/>
          </a:prstGeom>
        </p:spPr>
        <p:txBody>
          <a:bodyPr wrap="square">
            <a:spAutoFit/>
          </a:bodyPr>
          <a:lstStyle/>
          <a:p>
            <a:pPr lvl="0" algn="just"/>
            <a:r>
              <a:rPr lang="pt-BR" b="1" dirty="0">
                <a:solidFill>
                  <a:prstClr val="black"/>
                </a:solidFill>
              </a:rPr>
              <a:t>Objetivo geral</a:t>
            </a:r>
          </a:p>
          <a:p>
            <a:pPr lvl="0" algn="just"/>
            <a:r>
              <a:rPr lang="pt-BR" dirty="0">
                <a:solidFill>
                  <a:prstClr val="black"/>
                </a:solidFill>
              </a:rPr>
              <a:t>Contribuir para a geração de uma cultura da prevenção de riscos de desastres naturais com impactos socioambientais, por meio da educação ambiental na construção de escolas sustentáveis e resilientes (edificações, gestão e currículo). </a:t>
            </a:r>
          </a:p>
          <a:p>
            <a:endParaRPr lang="pt-BR" sz="1500" dirty="0">
              <a:latin typeface="Myriad Pro" pitchFamily="34" charset="0"/>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511" y="3750274"/>
            <a:ext cx="3103921" cy="2673295"/>
          </a:xfrm>
          <a:prstGeom prst="rect">
            <a:avLst/>
          </a:prstGeom>
        </p:spPr>
      </p:pic>
      <p:sp>
        <p:nvSpPr>
          <p:cNvPr id="7" name="Retângulo 6"/>
          <p:cNvSpPr/>
          <p:nvPr/>
        </p:nvSpPr>
        <p:spPr>
          <a:xfrm>
            <a:off x="610012" y="3809650"/>
            <a:ext cx="4386459" cy="2554545"/>
          </a:xfrm>
          <a:prstGeom prst="rect">
            <a:avLst/>
          </a:prstGeom>
        </p:spPr>
        <p:txBody>
          <a:bodyPr wrap="square">
            <a:spAutoFit/>
          </a:bodyPr>
          <a:lstStyle/>
          <a:p>
            <a:pPr lvl="0" algn="just"/>
            <a:r>
              <a:rPr lang="pt-BR" sz="1600" b="1" dirty="0">
                <a:solidFill>
                  <a:prstClr val="black"/>
                </a:solidFill>
              </a:rPr>
              <a:t>Objetivos específicos</a:t>
            </a:r>
          </a:p>
          <a:p>
            <a:pPr marL="285750" lvl="0" indent="-285750">
              <a:buFont typeface="Arial" panose="020B0604020202020204" pitchFamily="34" charset="0"/>
              <a:buChar char="•"/>
              <a:defRPr/>
            </a:pPr>
            <a:r>
              <a:rPr lang="pt-BR" sz="1600" b="1" dirty="0">
                <a:solidFill>
                  <a:prstClr val="black"/>
                </a:solidFill>
              </a:rPr>
              <a:t>Construir </a:t>
            </a:r>
            <a:r>
              <a:rPr lang="pt-BR" sz="1600" dirty="0">
                <a:solidFill>
                  <a:prstClr val="black"/>
                </a:solidFill>
              </a:rPr>
              <a:t>uma rede de proteção de desastres junto com as escolas e comunidades; </a:t>
            </a:r>
          </a:p>
          <a:p>
            <a:pPr marL="285750" lvl="0" indent="-285750">
              <a:buFont typeface="Arial" panose="020B0604020202020204" pitchFamily="34" charset="0"/>
              <a:buChar char="•"/>
              <a:defRPr/>
            </a:pPr>
            <a:r>
              <a:rPr lang="pt-BR" sz="1600" b="1" dirty="0">
                <a:solidFill>
                  <a:prstClr val="black"/>
                </a:solidFill>
              </a:rPr>
              <a:t>Compartilhar </a:t>
            </a:r>
            <a:r>
              <a:rPr lang="pt-BR" sz="1600" dirty="0">
                <a:solidFill>
                  <a:prstClr val="black"/>
                </a:solidFill>
              </a:rPr>
              <a:t>conhecimentos sobre eventos que podem provocar desastres socioambientais;</a:t>
            </a:r>
          </a:p>
          <a:p>
            <a:pPr marL="285750" lvl="0" indent="-285750">
              <a:buFont typeface="Arial" panose="020B0604020202020204" pitchFamily="34" charset="0"/>
              <a:buChar char="•"/>
            </a:pPr>
            <a:r>
              <a:rPr lang="pt-BR" sz="1600" b="1" dirty="0">
                <a:solidFill>
                  <a:prstClr val="black"/>
                </a:solidFill>
              </a:rPr>
              <a:t>Promover</a:t>
            </a:r>
            <a:r>
              <a:rPr lang="pt-BR" sz="1600" dirty="0">
                <a:solidFill>
                  <a:prstClr val="black"/>
                </a:solidFill>
              </a:rPr>
              <a:t> a gestão participativa em comunidades vulneráveis a riscos de desastres;</a:t>
            </a:r>
          </a:p>
          <a:p>
            <a:pPr marL="285750" lvl="0" indent="-285750">
              <a:buFont typeface="Arial" pitchFamily="34" charset="0"/>
              <a:buChar char="•"/>
              <a:defRPr/>
            </a:pPr>
            <a:r>
              <a:rPr lang="pt-BR" sz="1600" b="1" dirty="0">
                <a:solidFill>
                  <a:prstClr val="black"/>
                </a:solidFill>
              </a:rPr>
              <a:t>Contribuir</a:t>
            </a:r>
            <a:r>
              <a:rPr lang="pt-BR" sz="1600" dirty="0">
                <a:solidFill>
                  <a:prstClr val="black"/>
                </a:solidFill>
              </a:rPr>
              <a:t> para políticas de  educação integrada no enfrentamento de desastres.</a:t>
            </a:r>
          </a:p>
        </p:txBody>
      </p:sp>
      <p:pic>
        <p:nvPicPr>
          <p:cNvPr id="8" name="Imagem 7">
            <a:extLst>
              <a:ext uri="{FF2B5EF4-FFF2-40B4-BE49-F238E27FC236}">
                <a16:creationId xmlns:a16="http://schemas.microsoft.com/office/drawing/2014/main" xmlns="" id="{2F9479C0-77E1-4063-8BF5-2784D8B4FB8A}"/>
              </a:ext>
            </a:extLst>
          </p:cNvPr>
          <p:cNvPicPr>
            <a:picLocks noChangeAspect="1"/>
          </p:cNvPicPr>
          <p:nvPr/>
        </p:nvPicPr>
        <p:blipFill rotWithShape="1">
          <a:blip r:embed="rId3"/>
          <a:srcRect l="6555" t="47177" r="8232" b="34928"/>
          <a:stretch/>
        </p:blipFill>
        <p:spPr bwMode="auto">
          <a:xfrm>
            <a:off x="1428810" y="144023"/>
            <a:ext cx="6697345" cy="757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1022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8701" y="1079735"/>
            <a:ext cx="8866597" cy="32867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buFont typeface="Arial" panose="020B0604020202020204" pitchFamily="34" charset="0"/>
              <a:buNone/>
            </a:pPr>
            <a:r>
              <a:rPr lang="en-US" sz="2800" b="1" dirty="0">
                <a:solidFill>
                  <a:srgbClr val="0070C0"/>
                </a:solidFill>
              </a:rPr>
              <a:t>MUITOS RESULTADOS POSITIVOS (</a:t>
            </a:r>
            <a:r>
              <a:rPr lang="en-US" sz="2800" b="1" dirty="0" err="1">
                <a:solidFill>
                  <a:srgbClr val="0070C0"/>
                </a:solidFill>
              </a:rPr>
              <a:t>alguns</a:t>
            </a:r>
            <a:r>
              <a:rPr lang="en-US" sz="2800" b="1" dirty="0">
                <a:solidFill>
                  <a:srgbClr val="0070C0"/>
                </a:solidFill>
              </a:rPr>
              <a:t> </a:t>
            </a:r>
            <a:r>
              <a:rPr lang="en-US" sz="2800" b="1" dirty="0" err="1">
                <a:solidFill>
                  <a:srgbClr val="0070C0"/>
                </a:solidFill>
              </a:rPr>
              <a:t>exemplos</a:t>
            </a:r>
            <a:r>
              <a:rPr lang="en-US" sz="2800" b="1" dirty="0">
                <a:solidFill>
                  <a:srgbClr val="0070C0"/>
                </a:solidFill>
              </a:rPr>
              <a:t>)</a:t>
            </a:r>
          </a:p>
          <a:p>
            <a:pPr marL="0" indent="0" algn="ctr">
              <a:buFont typeface="Arial" panose="020B0604020202020204" pitchFamily="34" charset="0"/>
              <a:buNone/>
            </a:pPr>
            <a:endParaRPr lang="en-US" sz="2800" b="1" dirty="0">
              <a:solidFill>
                <a:srgbClr val="0070C0"/>
              </a:solidFill>
            </a:endParaRPr>
          </a:p>
          <a:p>
            <a:pPr marL="0" indent="0" algn="ctr">
              <a:buFont typeface="Arial" panose="020B0604020202020204" pitchFamily="34" charset="0"/>
              <a:buNone/>
            </a:pPr>
            <a:r>
              <a:rPr lang="en-US" sz="2400" b="1" dirty="0"/>
              <a:t>MG e ES – JANEIRO DE 2021</a:t>
            </a:r>
          </a:p>
          <a:p>
            <a:pPr marL="0" indent="0" algn="ctr">
              <a:buFont typeface="Arial" panose="020B0604020202020204" pitchFamily="34" charset="0"/>
              <a:buNone/>
            </a:pPr>
            <a:r>
              <a:rPr lang="en-US" sz="2400" b="1" dirty="0"/>
              <a:t>BAHIA – DEZEMBRO DE 2021</a:t>
            </a:r>
          </a:p>
          <a:p>
            <a:pPr marL="0" indent="0" algn="ctr">
              <a:buFont typeface="Arial" panose="020B0604020202020204" pitchFamily="34" charset="0"/>
              <a:buNone/>
            </a:pPr>
            <a:r>
              <a:rPr lang="en-US" sz="2400" b="1" dirty="0"/>
              <a:t>MG – JANEIRO DE 2022</a:t>
            </a:r>
          </a:p>
          <a:p>
            <a:pPr marL="0" indent="0" algn="ctr">
              <a:buFont typeface="Arial" panose="020B0604020202020204" pitchFamily="34" charset="0"/>
              <a:buNone/>
            </a:pPr>
            <a:endParaRPr lang="en-US" sz="2400" b="1" dirty="0"/>
          </a:p>
          <a:p>
            <a:pPr marL="0" indent="0" algn="ctr">
              <a:buFont typeface="Arial" panose="020B0604020202020204" pitchFamily="34" charset="0"/>
              <a:buNone/>
            </a:pPr>
            <a:r>
              <a:rPr lang="en-US" sz="2800" b="1" dirty="0">
                <a:solidFill>
                  <a:schemeClr val="accent1"/>
                </a:solidFill>
              </a:rPr>
              <a:t>O CASO DE PETROPÓLIS de 2022</a:t>
            </a:r>
          </a:p>
          <a:p>
            <a:pPr marL="0" indent="0" algn="ctr">
              <a:buFont typeface="Arial" panose="020B0604020202020204" pitchFamily="34" charset="0"/>
              <a:buNone/>
            </a:pPr>
            <a:r>
              <a:rPr lang="en-US" sz="2800" b="1" dirty="0" err="1"/>
              <a:t>Lições</a:t>
            </a:r>
            <a:r>
              <a:rPr lang="en-US" sz="2800" b="1" dirty="0"/>
              <a:t> </a:t>
            </a:r>
            <a:r>
              <a:rPr lang="en-US" sz="2800" b="1" dirty="0" err="1"/>
              <a:t>Aprendidas</a:t>
            </a:r>
            <a:endParaRPr lang="en-US" sz="2800" b="1" dirty="0"/>
          </a:p>
        </p:txBody>
      </p:sp>
      <p:pic>
        <p:nvPicPr>
          <p:cNvPr id="5" name="Imagem 4">
            <a:extLst>
              <a:ext uri="{FF2B5EF4-FFF2-40B4-BE49-F238E27FC236}">
                <a16:creationId xmlns:a16="http://schemas.microsoft.com/office/drawing/2014/main" xmlns="" id="{55C2BBA0-7C81-44ED-A190-F245BBF9623E}"/>
              </a:ext>
            </a:extLst>
          </p:cNvPr>
          <p:cNvPicPr>
            <a:picLocks noChangeAspect="1"/>
          </p:cNvPicPr>
          <p:nvPr/>
        </p:nvPicPr>
        <p:blipFill rotWithShape="1">
          <a:blip r:embed="rId2"/>
          <a:srcRect l="6555" t="47177" r="8232" b="34928"/>
          <a:stretch/>
        </p:blipFill>
        <p:spPr bwMode="auto">
          <a:xfrm>
            <a:off x="1490455" y="122087"/>
            <a:ext cx="6697345" cy="757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9710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8701" y="1079735"/>
            <a:ext cx="8866597" cy="32867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buFont typeface="Arial" panose="020B0604020202020204" pitchFamily="34" charset="0"/>
              <a:buNone/>
            </a:pPr>
            <a:r>
              <a:rPr lang="en-US" b="1" dirty="0">
                <a:solidFill>
                  <a:srgbClr val="FF0000"/>
                </a:solidFill>
              </a:rPr>
              <a:t>CONCLUSÕES E RECOMENDAÇÕES</a:t>
            </a:r>
          </a:p>
          <a:p>
            <a:pPr>
              <a:buFont typeface="Wingdings" panose="05000000000000000000" pitchFamily="2" charset="2"/>
              <a:buChar char="ü"/>
            </a:pPr>
            <a:r>
              <a:rPr lang="en-US" sz="2800" b="1" dirty="0" err="1">
                <a:solidFill>
                  <a:srgbClr val="0070C0"/>
                </a:solidFill>
              </a:rPr>
              <a:t>Revisão</a:t>
            </a:r>
            <a:r>
              <a:rPr lang="en-US" sz="2800" b="1" dirty="0">
                <a:solidFill>
                  <a:srgbClr val="0070C0"/>
                </a:solidFill>
              </a:rPr>
              <a:t> da </a:t>
            </a:r>
            <a:r>
              <a:rPr lang="en-US" sz="2800" b="1" dirty="0" err="1">
                <a:solidFill>
                  <a:srgbClr val="0070C0"/>
                </a:solidFill>
              </a:rPr>
              <a:t>Portaria</a:t>
            </a:r>
            <a:r>
              <a:rPr lang="en-US" sz="2800" b="1" dirty="0">
                <a:solidFill>
                  <a:srgbClr val="0070C0"/>
                </a:solidFill>
              </a:rPr>
              <a:t> # 314 de 17/10/2012 </a:t>
            </a:r>
          </a:p>
          <a:p>
            <a:pPr>
              <a:buFont typeface="Wingdings" panose="05000000000000000000" pitchFamily="2" charset="2"/>
              <a:buChar char="ü"/>
            </a:pPr>
            <a:r>
              <a:rPr lang="en-US" sz="2800" b="1" dirty="0" err="1">
                <a:solidFill>
                  <a:srgbClr val="0070C0"/>
                </a:solidFill>
              </a:rPr>
              <a:t>Articulação</a:t>
            </a:r>
            <a:r>
              <a:rPr lang="en-US" sz="2800" b="1" dirty="0">
                <a:solidFill>
                  <a:srgbClr val="0070C0"/>
                </a:solidFill>
              </a:rPr>
              <a:t> com as </a:t>
            </a:r>
            <a:r>
              <a:rPr lang="en-US" sz="2800" b="1" dirty="0" err="1">
                <a:solidFill>
                  <a:srgbClr val="0070C0"/>
                </a:solidFill>
              </a:rPr>
              <a:t>Defesas</a:t>
            </a:r>
            <a:r>
              <a:rPr lang="en-US" sz="2800" b="1" dirty="0">
                <a:solidFill>
                  <a:srgbClr val="0070C0"/>
                </a:solidFill>
              </a:rPr>
              <a:t> </a:t>
            </a:r>
            <a:r>
              <a:rPr lang="en-US" sz="2800" b="1" dirty="0" err="1">
                <a:solidFill>
                  <a:srgbClr val="0070C0"/>
                </a:solidFill>
              </a:rPr>
              <a:t>Civis</a:t>
            </a:r>
            <a:r>
              <a:rPr lang="en-US" sz="2800" b="1" dirty="0">
                <a:solidFill>
                  <a:srgbClr val="0070C0"/>
                </a:solidFill>
              </a:rPr>
              <a:t> </a:t>
            </a:r>
            <a:r>
              <a:rPr lang="en-US" sz="2800" b="1" dirty="0" err="1">
                <a:solidFill>
                  <a:srgbClr val="0070C0"/>
                </a:solidFill>
              </a:rPr>
              <a:t>Estaduais</a:t>
            </a:r>
            <a:r>
              <a:rPr lang="en-US" sz="2800" b="1" dirty="0">
                <a:solidFill>
                  <a:srgbClr val="0070C0"/>
                </a:solidFill>
              </a:rPr>
              <a:t> e </a:t>
            </a:r>
            <a:r>
              <a:rPr lang="en-US" sz="2800" b="1" dirty="0" err="1">
                <a:solidFill>
                  <a:srgbClr val="0070C0"/>
                </a:solidFill>
              </a:rPr>
              <a:t>Municipais</a:t>
            </a:r>
            <a:r>
              <a:rPr lang="en-US" sz="2800" b="1" dirty="0">
                <a:solidFill>
                  <a:srgbClr val="0070C0"/>
                </a:solidFill>
              </a:rPr>
              <a:t> para </a:t>
            </a:r>
            <a:r>
              <a:rPr lang="en-US" sz="2800" b="1" dirty="0" err="1">
                <a:solidFill>
                  <a:srgbClr val="0070C0"/>
                </a:solidFill>
              </a:rPr>
              <a:t>Manutenção</a:t>
            </a:r>
            <a:r>
              <a:rPr lang="en-US" sz="2800" b="1" dirty="0">
                <a:solidFill>
                  <a:srgbClr val="0070C0"/>
                </a:solidFill>
              </a:rPr>
              <a:t> de </a:t>
            </a:r>
            <a:r>
              <a:rPr lang="en-US" sz="2800" b="1" dirty="0" err="1">
                <a:solidFill>
                  <a:srgbClr val="0070C0"/>
                </a:solidFill>
              </a:rPr>
              <a:t>Equipamentos</a:t>
            </a:r>
            <a:endParaRPr lang="en-US" sz="2800" b="1" dirty="0">
              <a:solidFill>
                <a:srgbClr val="0070C0"/>
              </a:solidFill>
            </a:endParaRPr>
          </a:p>
          <a:p>
            <a:pPr>
              <a:buFont typeface="Wingdings" panose="05000000000000000000" pitchFamily="2" charset="2"/>
              <a:buChar char="ü"/>
            </a:pPr>
            <a:r>
              <a:rPr lang="en-US" sz="2800" b="1" dirty="0">
                <a:solidFill>
                  <a:srgbClr val="0070C0"/>
                </a:solidFill>
              </a:rPr>
              <a:t>Salas de Crise </a:t>
            </a:r>
            <a:r>
              <a:rPr lang="en-US" sz="2800" b="1" dirty="0" err="1">
                <a:solidFill>
                  <a:srgbClr val="0070C0"/>
                </a:solidFill>
              </a:rPr>
              <a:t>Coordenadas</a:t>
            </a:r>
            <a:r>
              <a:rPr lang="en-US" sz="2800" b="1" dirty="0">
                <a:solidFill>
                  <a:srgbClr val="0070C0"/>
                </a:solidFill>
              </a:rPr>
              <a:t> pela SEDEC (</a:t>
            </a:r>
            <a:r>
              <a:rPr lang="en-US" sz="2800" b="1" dirty="0" err="1">
                <a:solidFill>
                  <a:srgbClr val="0070C0"/>
                </a:solidFill>
              </a:rPr>
              <a:t>como</a:t>
            </a:r>
            <a:r>
              <a:rPr lang="en-US" sz="2800" b="1" dirty="0">
                <a:solidFill>
                  <a:srgbClr val="0070C0"/>
                </a:solidFill>
              </a:rPr>
              <a:t> </a:t>
            </a:r>
            <a:r>
              <a:rPr lang="en-US" sz="2800" b="1" dirty="0" err="1">
                <a:solidFill>
                  <a:srgbClr val="0070C0"/>
                </a:solidFill>
              </a:rPr>
              <a:t>nos</a:t>
            </a:r>
            <a:r>
              <a:rPr lang="en-US" sz="2800" b="1" dirty="0">
                <a:solidFill>
                  <a:srgbClr val="0070C0"/>
                </a:solidFill>
              </a:rPr>
              <a:t> </a:t>
            </a:r>
            <a:r>
              <a:rPr lang="en-US" sz="2800" b="1" dirty="0" err="1">
                <a:solidFill>
                  <a:srgbClr val="0070C0"/>
                </a:solidFill>
              </a:rPr>
              <a:t>exemplos</a:t>
            </a:r>
            <a:r>
              <a:rPr lang="en-US" sz="2800" b="1" dirty="0">
                <a:solidFill>
                  <a:srgbClr val="0070C0"/>
                </a:solidFill>
              </a:rPr>
              <a:t> </a:t>
            </a:r>
            <a:r>
              <a:rPr lang="en-US" sz="2800" b="1" dirty="0" err="1">
                <a:solidFill>
                  <a:srgbClr val="0070C0"/>
                </a:solidFill>
              </a:rPr>
              <a:t>anteriores</a:t>
            </a:r>
            <a:r>
              <a:rPr lang="en-US" sz="2800" b="1" dirty="0">
                <a:solidFill>
                  <a:srgbClr val="0070C0"/>
                </a:solidFill>
              </a:rPr>
              <a:t>)</a:t>
            </a:r>
          </a:p>
          <a:p>
            <a:pPr>
              <a:buFont typeface="Wingdings" panose="05000000000000000000" pitchFamily="2" charset="2"/>
              <a:buChar char="ü"/>
            </a:pPr>
            <a:r>
              <a:rPr lang="en-US" sz="2800" b="1" dirty="0" err="1">
                <a:solidFill>
                  <a:srgbClr val="0070C0"/>
                </a:solidFill>
              </a:rPr>
              <a:t>Capacitação</a:t>
            </a:r>
            <a:r>
              <a:rPr lang="en-US" sz="2800" b="1" dirty="0">
                <a:solidFill>
                  <a:srgbClr val="0070C0"/>
                </a:solidFill>
              </a:rPr>
              <a:t> de </a:t>
            </a:r>
            <a:r>
              <a:rPr lang="en-US" sz="2800" b="1" dirty="0" err="1">
                <a:solidFill>
                  <a:srgbClr val="0070C0"/>
                </a:solidFill>
              </a:rPr>
              <a:t>Agentes</a:t>
            </a:r>
            <a:r>
              <a:rPr lang="en-US" sz="2800" b="1" dirty="0">
                <a:solidFill>
                  <a:srgbClr val="0070C0"/>
                </a:solidFill>
              </a:rPr>
              <a:t> de DC </a:t>
            </a:r>
            <a:r>
              <a:rPr lang="en-US" sz="2800" b="1" dirty="0" err="1">
                <a:solidFill>
                  <a:srgbClr val="0070C0"/>
                </a:solidFill>
              </a:rPr>
              <a:t>Municipais</a:t>
            </a:r>
            <a:r>
              <a:rPr lang="en-US" sz="2800" b="1" dirty="0">
                <a:solidFill>
                  <a:srgbClr val="0070C0"/>
                </a:solidFill>
              </a:rPr>
              <a:t> (</a:t>
            </a:r>
            <a:r>
              <a:rPr lang="en-US" sz="2800" b="1" dirty="0" err="1">
                <a:solidFill>
                  <a:srgbClr val="0070C0"/>
                </a:solidFill>
              </a:rPr>
              <a:t>em</a:t>
            </a:r>
            <a:r>
              <a:rPr lang="en-US" sz="2800" b="1" dirty="0">
                <a:solidFill>
                  <a:srgbClr val="0070C0"/>
                </a:solidFill>
              </a:rPr>
              <a:t> </a:t>
            </a:r>
            <a:r>
              <a:rPr lang="en-US" sz="2800" b="1" dirty="0" err="1">
                <a:solidFill>
                  <a:srgbClr val="0070C0"/>
                </a:solidFill>
              </a:rPr>
              <a:t>andamento</a:t>
            </a:r>
            <a:r>
              <a:rPr lang="en-US" sz="2800" b="1" dirty="0">
                <a:solidFill>
                  <a:srgbClr val="0070C0"/>
                </a:solidFill>
              </a:rPr>
              <a:t>)</a:t>
            </a:r>
            <a:endParaRPr lang="en-US" sz="2400" b="1" dirty="0"/>
          </a:p>
        </p:txBody>
      </p:sp>
      <p:pic>
        <p:nvPicPr>
          <p:cNvPr id="5" name="Imagem 4">
            <a:extLst>
              <a:ext uri="{FF2B5EF4-FFF2-40B4-BE49-F238E27FC236}">
                <a16:creationId xmlns:a16="http://schemas.microsoft.com/office/drawing/2014/main" xmlns="" id="{55C2BBA0-7C81-44ED-A190-F245BBF9623E}"/>
              </a:ext>
            </a:extLst>
          </p:cNvPr>
          <p:cNvPicPr>
            <a:picLocks noChangeAspect="1"/>
          </p:cNvPicPr>
          <p:nvPr/>
        </p:nvPicPr>
        <p:blipFill rotWithShape="1">
          <a:blip r:embed="rId2"/>
          <a:srcRect l="6555" t="47177" r="8232" b="34928"/>
          <a:stretch/>
        </p:blipFill>
        <p:spPr bwMode="auto">
          <a:xfrm>
            <a:off x="1490455" y="122087"/>
            <a:ext cx="6697345" cy="757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7897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979712" y="2199619"/>
            <a:ext cx="5328592" cy="14454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buFont typeface="Arial" panose="020B0604020202020204" pitchFamily="34" charset="0"/>
              <a:buNone/>
            </a:pPr>
            <a:r>
              <a:rPr lang="en-US" sz="2800" b="1" dirty="0">
                <a:solidFill>
                  <a:srgbClr val="0070C0"/>
                </a:solidFill>
              </a:rPr>
              <a:t>Obrigado</a:t>
            </a:r>
          </a:p>
          <a:p>
            <a:pPr marL="0" indent="0" algn="ctr">
              <a:buFont typeface="Arial" panose="020B0604020202020204" pitchFamily="34" charset="0"/>
              <a:buNone/>
            </a:pPr>
            <a:endParaRPr lang="en-US" sz="2800" b="1" dirty="0">
              <a:solidFill>
                <a:srgbClr val="0070C0"/>
              </a:solidFill>
            </a:endParaRPr>
          </a:p>
          <a:p>
            <a:pPr marL="0" indent="0" algn="ctr">
              <a:buFont typeface="Arial" panose="020B0604020202020204" pitchFamily="34" charset="0"/>
              <a:buNone/>
            </a:pPr>
            <a:r>
              <a:rPr lang="en-US" sz="2400" b="1" dirty="0">
                <a:hlinkClick r:id="rId2"/>
              </a:rPr>
              <a:t>osvaldo.moraes@cemaden.gov.br</a:t>
            </a:r>
            <a:endParaRPr lang="en-US" sz="2400" b="1" dirty="0"/>
          </a:p>
          <a:p>
            <a:pPr marL="0" indent="0" algn="ctr">
              <a:buFont typeface="Arial" panose="020B0604020202020204" pitchFamily="34" charset="0"/>
              <a:buNone/>
            </a:pPr>
            <a:r>
              <a:rPr lang="en-US" sz="2400" b="1" dirty="0"/>
              <a:t>www.cemaden.gov.br</a:t>
            </a:r>
          </a:p>
        </p:txBody>
      </p:sp>
      <p:pic>
        <p:nvPicPr>
          <p:cNvPr id="5" name="Imagem 4">
            <a:extLst>
              <a:ext uri="{FF2B5EF4-FFF2-40B4-BE49-F238E27FC236}">
                <a16:creationId xmlns:a16="http://schemas.microsoft.com/office/drawing/2014/main" xmlns="" id="{C3C44FED-E0F7-49C0-89CA-B39C7435CB35}"/>
              </a:ext>
            </a:extLst>
          </p:cNvPr>
          <p:cNvPicPr>
            <a:picLocks noChangeAspect="1"/>
          </p:cNvPicPr>
          <p:nvPr/>
        </p:nvPicPr>
        <p:blipFill rotWithShape="1">
          <a:blip r:embed="rId3"/>
          <a:srcRect l="6555" t="47177" r="8232" b="34928"/>
          <a:stretch/>
        </p:blipFill>
        <p:spPr bwMode="auto">
          <a:xfrm>
            <a:off x="1603471" y="132361"/>
            <a:ext cx="6697345" cy="757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95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5"/>
          <p:cNvSpPr txBox="1">
            <a:spLocks noChangeArrowheads="1"/>
          </p:cNvSpPr>
          <p:nvPr/>
        </p:nvSpPr>
        <p:spPr bwMode="auto">
          <a:xfrm>
            <a:off x="723901" y="1674675"/>
            <a:ext cx="7696198" cy="350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rgbClr val="000000"/>
                </a:solidFill>
                <a:latin typeface="Helvetica" charset="0"/>
                <a:ea typeface="MS PGothic" pitchFamily="34" charset="-128"/>
                <a:sym typeface="Helvetica" charset="0"/>
              </a:defRPr>
            </a:lvl1pPr>
            <a:lvl2pPr marL="742950" indent="-285750">
              <a:defRPr>
                <a:solidFill>
                  <a:srgbClr val="000000"/>
                </a:solidFill>
                <a:latin typeface="Helvetica" charset="0"/>
                <a:ea typeface="MS PGothic" pitchFamily="34" charset="-128"/>
                <a:sym typeface="Helvetica" charset="0"/>
              </a:defRPr>
            </a:lvl2pPr>
            <a:lvl3pPr marL="1143000" indent="-228600">
              <a:defRPr>
                <a:solidFill>
                  <a:srgbClr val="000000"/>
                </a:solidFill>
                <a:latin typeface="Helvetica" charset="0"/>
                <a:ea typeface="MS PGothic" pitchFamily="34" charset="-128"/>
                <a:sym typeface="Helvetica" charset="0"/>
              </a:defRPr>
            </a:lvl3pPr>
            <a:lvl4pPr marL="1600200" indent="-228600">
              <a:defRPr>
                <a:solidFill>
                  <a:srgbClr val="000000"/>
                </a:solidFill>
                <a:latin typeface="Helvetica" charset="0"/>
                <a:ea typeface="MS PGothic" pitchFamily="34" charset="-128"/>
                <a:sym typeface="Helvetica" charset="0"/>
              </a:defRPr>
            </a:lvl4pPr>
            <a:lvl5pPr marL="2057400" indent="-228600">
              <a:defRPr>
                <a:solidFill>
                  <a:srgbClr val="000000"/>
                </a:solidFill>
                <a:latin typeface="Helvetica" charset="0"/>
                <a:ea typeface="MS PGothic" pitchFamily="34" charset="-128"/>
                <a:sym typeface="Helvetica" charset="0"/>
              </a:defRPr>
            </a:lvl5pPr>
            <a:lvl6pPr marL="25146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6pPr>
            <a:lvl7pPr marL="29718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7pPr>
            <a:lvl8pPr marL="34290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8pPr>
            <a:lvl9pPr marL="38862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9pPr>
          </a:lstStyle>
          <a:p>
            <a:pPr algn="ctr"/>
            <a:r>
              <a:rPr lang="pt-BR" sz="4400" dirty="0"/>
              <a:t>Como a ciência e a tecnologia podem ser úteis nas ações de redução de risco de desastres e de impactos socioeconômicos?</a:t>
            </a:r>
          </a:p>
        </p:txBody>
      </p:sp>
      <p:pic>
        <p:nvPicPr>
          <p:cNvPr id="4" name="Imagem 3">
            <a:extLst>
              <a:ext uri="{FF2B5EF4-FFF2-40B4-BE49-F238E27FC236}">
                <a16:creationId xmlns:a16="http://schemas.microsoft.com/office/drawing/2014/main" xmlns="" id="{EB5B886E-4444-436C-898A-BB881AA6BEC9}"/>
              </a:ext>
            </a:extLst>
          </p:cNvPr>
          <p:cNvPicPr>
            <a:picLocks noChangeAspect="1"/>
          </p:cNvPicPr>
          <p:nvPr/>
        </p:nvPicPr>
        <p:blipFill rotWithShape="1">
          <a:blip r:embed="rId3"/>
          <a:srcRect l="6555" t="47177" r="8232" b="34928"/>
          <a:stretch/>
        </p:blipFill>
        <p:spPr bwMode="auto">
          <a:xfrm>
            <a:off x="1418536" y="142635"/>
            <a:ext cx="6697345" cy="757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5370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580" y="652317"/>
            <a:ext cx="7583884" cy="5794523"/>
          </a:xfrm>
          <a:prstGeom prst="rect">
            <a:avLst/>
          </a:prstGeom>
        </p:spPr>
      </p:pic>
      <p:sp>
        <p:nvSpPr>
          <p:cNvPr id="5" name="Rectangle 53"/>
          <p:cNvSpPr>
            <a:spLocks noChangeArrowheads="1"/>
          </p:cNvSpPr>
          <p:nvPr/>
        </p:nvSpPr>
        <p:spPr bwMode="auto">
          <a:xfrm>
            <a:off x="395288" y="116632"/>
            <a:ext cx="8304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lgn="r" eaLnBrk="0" hangingPunct="0">
              <a:defRPr sz="2400" b="1">
                <a:solidFill>
                  <a:schemeClr val="bg1"/>
                </a:solidFill>
                <a:latin typeface="Times New Roman" pitchFamily="18" charset="0"/>
              </a:defRPr>
            </a:lvl1pPr>
            <a:lvl2pPr marL="742950" indent="-285750" algn="r" eaLnBrk="0" hangingPunct="0">
              <a:defRPr sz="2400" b="1">
                <a:solidFill>
                  <a:schemeClr val="bg1"/>
                </a:solidFill>
                <a:latin typeface="Times New Roman" pitchFamily="18" charset="0"/>
              </a:defRPr>
            </a:lvl2pPr>
            <a:lvl3pPr marL="1143000" indent="-228600" algn="r" eaLnBrk="0" hangingPunct="0">
              <a:defRPr sz="2400" b="1">
                <a:solidFill>
                  <a:schemeClr val="bg1"/>
                </a:solidFill>
                <a:latin typeface="Times New Roman" pitchFamily="18" charset="0"/>
              </a:defRPr>
            </a:lvl3pPr>
            <a:lvl4pPr marL="1600200" indent="-228600" algn="r" eaLnBrk="0" hangingPunct="0">
              <a:defRPr sz="2400" b="1">
                <a:solidFill>
                  <a:schemeClr val="bg1"/>
                </a:solidFill>
                <a:latin typeface="Times New Roman" pitchFamily="18" charset="0"/>
              </a:defRPr>
            </a:lvl4pPr>
            <a:lvl5pPr marL="2057400" indent="-228600" algn="r" eaLnBrk="0" hangingPunct="0">
              <a:defRPr sz="2400" b="1">
                <a:solidFill>
                  <a:schemeClr val="bg1"/>
                </a:solidFill>
                <a:latin typeface="Times New Roman" pitchFamily="18" charset="0"/>
              </a:defRPr>
            </a:lvl5pPr>
            <a:lvl6pPr marL="2514600" indent="-228600" algn="r" eaLnBrk="0" fontAlgn="base" hangingPunct="0">
              <a:spcBef>
                <a:spcPct val="0"/>
              </a:spcBef>
              <a:spcAft>
                <a:spcPct val="0"/>
              </a:spcAft>
              <a:defRPr sz="2400" b="1">
                <a:solidFill>
                  <a:schemeClr val="bg1"/>
                </a:solidFill>
                <a:latin typeface="Times New Roman" pitchFamily="18" charset="0"/>
              </a:defRPr>
            </a:lvl6pPr>
            <a:lvl7pPr marL="2971800" indent="-228600" algn="r" eaLnBrk="0" fontAlgn="base" hangingPunct="0">
              <a:spcBef>
                <a:spcPct val="0"/>
              </a:spcBef>
              <a:spcAft>
                <a:spcPct val="0"/>
              </a:spcAft>
              <a:defRPr sz="2400" b="1">
                <a:solidFill>
                  <a:schemeClr val="bg1"/>
                </a:solidFill>
                <a:latin typeface="Times New Roman" pitchFamily="18" charset="0"/>
              </a:defRPr>
            </a:lvl7pPr>
            <a:lvl8pPr marL="3429000" indent="-228600" algn="r" eaLnBrk="0" fontAlgn="base" hangingPunct="0">
              <a:spcBef>
                <a:spcPct val="0"/>
              </a:spcBef>
              <a:spcAft>
                <a:spcPct val="0"/>
              </a:spcAft>
              <a:defRPr sz="2400" b="1">
                <a:solidFill>
                  <a:schemeClr val="bg1"/>
                </a:solidFill>
                <a:latin typeface="Times New Roman" pitchFamily="18" charset="0"/>
              </a:defRPr>
            </a:lvl8pPr>
            <a:lvl9pPr marL="3886200" indent="-228600" algn="r" eaLnBrk="0" fontAlgn="base" hangingPunct="0">
              <a:spcBef>
                <a:spcPct val="0"/>
              </a:spcBef>
              <a:spcAft>
                <a:spcPct val="0"/>
              </a:spcAft>
              <a:defRPr sz="2400" b="1">
                <a:solidFill>
                  <a:schemeClr val="bg1"/>
                </a:solidFill>
                <a:latin typeface="Times New Roman" pitchFamily="18" charset="0"/>
              </a:defRPr>
            </a:lvl9pPr>
          </a:lstStyle>
          <a:p>
            <a:pPr algn="ctr"/>
            <a:r>
              <a:rPr lang="pt-BR" altLang="pt-BR" sz="2800" dirty="0">
                <a:solidFill>
                  <a:schemeClr val="tx1"/>
                </a:solidFill>
                <a:latin typeface="Arial" pitchFamily="34" charset="0"/>
              </a:rPr>
              <a:t>Risco de desastre</a:t>
            </a:r>
            <a:endParaRPr lang="pt-BR" altLang="pt-BR" sz="2800" i="1" dirty="0">
              <a:solidFill>
                <a:schemeClr val="tx1"/>
              </a:solidFill>
            </a:endParaRPr>
          </a:p>
        </p:txBody>
      </p:sp>
      <p:sp>
        <p:nvSpPr>
          <p:cNvPr id="6" name="CaixaDeTexto 5"/>
          <p:cNvSpPr txBox="1"/>
          <p:nvPr/>
        </p:nvSpPr>
        <p:spPr>
          <a:xfrm rot="10800000" flipV="1">
            <a:off x="539552" y="5378914"/>
            <a:ext cx="3240607" cy="523220"/>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pt-BR" sz="2800" b="1" dirty="0"/>
              <a:t>Sistema de alerta</a:t>
            </a:r>
            <a:endParaRPr lang="en-GB" sz="2800" b="1" dirty="0"/>
          </a:p>
        </p:txBody>
      </p:sp>
      <p:sp>
        <p:nvSpPr>
          <p:cNvPr id="7" name="CaixaDeTexto 6"/>
          <p:cNvSpPr txBox="1"/>
          <p:nvPr/>
        </p:nvSpPr>
        <p:spPr>
          <a:xfrm rot="10800000" flipV="1">
            <a:off x="305815" y="6258698"/>
            <a:ext cx="4067944" cy="400110"/>
          </a:xfrm>
          <a:prstGeom prst="rect">
            <a:avLst/>
          </a:prstGeom>
          <a:noFill/>
          <a:ln>
            <a:solidFill>
              <a:schemeClr val="tx1"/>
            </a:solidFill>
          </a:ln>
        </p:spPr>
        <p:txBody>
          <a:bodyPr wrap="square" rtlCol="0">
            <a:spAutoFit/>
          </a:bodyPr>
          <a:lstStyle/>
          <a:p>
            <a:r>
              <a:rPr lang="pt-BR" sz="2000" dirty="0"/>
              <a:t>integra o </a:t>
            </a:r>
            <a:r>
              <a:rPr lang="pt-BR" sz="2000" b="1" dirty="0"/>
              <a:t>Risco</a:t>
            </a:r>
            <a:r>
              <a:rPr lang="pt-BR" sz="2000" dirty="0"/>
              <a:t> e o </a:t>
            </a:r>
            <a:r>
              <a:rPr lang="pt-BR" sz="2000" b="1" dirty="0"/>
              <a:t>Impacto potencial</a:t>
            </a:r>
            <a:endParaRPr lang="en-GB" sz="2000" dirty="0"/>
          </a:p>
        </p:txBody>
      </p:sp>
      <p:sp>
        <p:nvSpPr>
          <p:cNvPr id="11" name="Seta para baixo 10"/>
          <p:cNvSpPr/>
          <p:nvPr/>
        </p:nvSpPr>
        <p:spPr>
          <a:xfrm>
            <a:off x="2145951" y="5085184"/>
            <a:ext cx="45719" cy="21602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6">
                  <a:lumMod val="75000"/>
                </a:schemeClr>
              </a:solidFill>
            </a:endParaRPr>
          </a:p>
        </p:txBody>
      </p:sp>
      <p:sp>
        <p:nvSpPr>
          <p:cNvPr id="12" name="Seta para baixo 11"/>
          <p:cNvSpPr/>
          <p:nvPr/>
        </p:nvSpPr>
        <p:spPr>
          <a:xfrm>
            <a:off x="2136995" y="5909889"/>
            <a:ext cx="45719" cy="21602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6">
                  <a:lumMod val="75000"/>
                </a:schemeClr>
              </a:solidFill>
            </a:endParaRPr>
          </a:p>
        </p:txBody>
      </p:sp>
    </p:spTree>
    <p:extLst>
      <p:ext uri="{BB962C8B-B14F-4D97-AF65-F5344CB8AC3E}">
        <p14:creationId xmlns:p14="http://schemas.microsoft.com/office/powerpoint/2010/main" val="3731990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8F82EBBC-B934-488A-8144-B132E91B969D}"/>
              </a:ext>
            </a:extLst>
          </p:cNvPr>
          <p:cNvPicPr>
            <a:picLocks noChangeAspect="1"/>
          </p:cNvPicPr>
          <p:nvPr/>
        </p:nvPicPr>
        <p:blipFill>
          <a:blip r:embed="rId2"/>
          <a:stretch>
            <a:fillRect/>
          </a:stretch>
        </p:blipFill>
        <p:spPr>
          <a:xfrm>
            <a:off x="1000111" y="1245653"/>
            <a:ext cx="7488954" cy="5786919"/>
          </a:xfrm>
          <a:prstGeom prst="rect">
            <a:avLst/>
          </a:prstGeom>
        </p:spPr>
      </p:pic>
      <p:sp>
        <p:nvSpPr>
          <p:cNvPr id="4" name="CaixaDeTexto 3">
            <a:extLst>
              <a:ext uri="{FF2B5EF4-FFF2-40B4-BE49-F238E27FC236}">
                <a16:creationId xmlns:a16="http://schemas.microsoft.com/office/drawing/2014/main" xmlns="" id="{869A7EF5-EB76-41EB-AF81-EB37AF55F975}"/>
              </a:ext>
            </a:extLst>
          </p:cNvPr>
          <p:cNvSpPr txBox="1"/>
          <p:nvPr/>
        </p:nvSpPr>
        <p:spPr>
          <a:xfrm>
            <a:off x="2739648" y="1245653"/>
            <a:ext cx="4009880" cy="523220"/>
          </a:xfrm>
          <a:prstGeom prst="rect">
            <a:avLst/>
          </a:prstGeom>
          <a:noFill/>
        </p:spPr>
        <p:txBody>
          <a:bodyPr wrap="none" rtlCol="0">
            <a:spAutoFit/>
          </a:bodyPr>
          <a:lstStyle/>
          <a:p>
            <a:r>
              <a:rPr lang="pt-BR" sz="2800" b="1" dirty="0"/>
              <a:t>A AMEAÇA DA NATUREZA</a:t>
            </a:r>
          </a:p>
        </p:txBody>
      </p:sp>
      <p:pic>
        <p:nvPicPr>
          <p:cNvPr id="5" name="Imagem 4">
            <a:extLst>
              <a:ext uri="{FF2B5EF4-FFF2-40B4-BE49-F238E27FC236}">
                <a16:creationId xmlns:a16="http://schemas.microsoft.com/office/drawing/2014/main" xmlns="" id="{09C7BE0E-0482-4CA6-9AC0-F221D9D63D06}"/>
              </a:ext>
            </a:extLst>
          </p:cNvPr>
          <p:cNvPicPr>
            <a:picLocks noChangeAspect="1"/>
          </p:cNvPicPr>
          <p:nvPr/>
        </p:nvPicPr>
        <p:blipFill rotWithShape="1">
          <a:blip r:embed="rId3"/>
          <a:srcRect l="6555" t="47177" r="8232" b="34928"/>
          <a:stretch/>
        </p:blipFill>
        <p:spPr bwMode="auto">
          <a:xfrm>
            <a:off x="1500729" y="348118"/>
            <a:ext cx="6697345" cy="757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934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CD9179-FE2F-47ED-A232-C63288D2BE75}" type="slidenum">
              <a:rPr lang="pt-PT" smtClean="0"/>
              <a:pPr/>
              <a:t>5</a:t>
            </a:fld>
            <a:endParaRPr lang="pt-PT" dirty="0"/>
          </a:p>
        </p:txBody>
      </p:sp>
      <p:sp>
        <p:nvSpPr>
          <p:cNvPr id="6" name="CaixaDeTexto 2"/>
          <p:cNvSpPr txBox="1">
            <a:spLocks noChangeArrowheads="1"/>
          </p:cNvSpPr>
          <p:nvPr/>
        </p:nvSpPr>
        <p:spPr bwMode="auto">
          <a:xfrm>
            <a:off x="1524000" y="4037960"/>
            <a:ext cx="5761567"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rgbClr val="000000"/>
                </a:solidFill>
                <a:latin typeface="Helvetica" charset="0"/>
                <a:ea typeface="MS PGothic" pitchFamily="34" charset="-128"/>
                <a:sym typeface="Helvetica" charset="0"/>
              </a:defRPr>
            </a:lvl1pPr>
            <a:lvl2pPr marL="742950" indent="-285750">
              <a:defRPr>
                <a:solidFill>
                  <a:srgbClr val="000000"/>
                </a:solidFill>
                <a:latin typeface="Helvetica" charset="0"/>
                <a:ea typeface="MS PGothic" pitchFamily="34" charset="-128"/>
                <a:sym typeface="Helvetica" charset="0"/>
              </a:defRPr>
            </a:lvl2pPr>
            <a:lvl3pPr marL="1143000" indent="-228600">
              <a:defRPr>
                <a:solidFill>
                  <a:srgbClr val="000000"/>
                </a:solidFill>
                <a:latin typeface="Helvetica" charset="0"/>
                <a:ea typeface="MS PGothic" pitchFamily="34" charset="-128"/>
                <a:sym typeface="Helvetica" charset="0"/>
              </a:defRPr>
            </a:lvl3pPr>
            <a:lvl4pPr marL="1600200" indent="-228600">
              <a:defRPr>
                <a:solidFill>
                  <a:srgbClr val="000000"/>
                </a:solidFill>
                <a:latin typeface="Helvetica" charset="0"/>
                <a:ea typeface="MS PGothic" pitchFamily="34" charset="-128"/>
                <a:sym typeface="Helvetica" charset="0"/>
              </a:defRPr>
            </a:lvl4pPr>
            <a:lvl5pPr marL="2057400" indent="-228600">
              <a:defRPr>
                <a:solidFill>
                  <a:srgbClr val="000000"/>
                </a:solidFill>
                <a:latin typeface="Helvetica" charset="0"/>
                <a:ea typeface="MS PGothic" pitchFamily="34" charset="-128"/>
                <a:sym typeface="Helvetica" charset="0"/>
              </a:defRPr>
            </a:lvl5pPr>
            <a:lvl6pPr marL="25146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6pPr>
            <a:lvl7pPr marL="29718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7pPr>
            <a:lvl8pPr marL="34290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8pPr>
            <a:lvl9pPr marL="3886200" indent="-228600" defTabSz="449263" eaLnBrk="0" fontAlgn="base" hangingPunct="0">
              <a:spcBef>
                <a:spcPct val="0"/>
              </a:spcBef>
              <a:spcAft>
                <a:spcPct val="0"/>
              </a:spcAft>
              <a:defRPr>
                <a:solidFill>
                  <a:srgbClr val="000000"/>
                </a:solidFill>
                <a:latin typeface="Helvetica" charset="0"/>
                <a:ea typeface="MS PGothic" pitchFamily="34" charset="-128"/>
                <a:sym typeface="Helvetica" charset="0"/>
              </a:defRPr>
            </a:lvl9pPr>
          </a:lstStyle>
          <a:p>
            <a:pPr algn="ctr" eaLnBrk="1"/>
            <a:endParaRPr lang="pt-BR" altLang="pt-BR"/>
          </a:p>
        </p:txBody>
      </p:sp>
      <p:pic>
        <p:nvPicPr>
          <p:cNvPr id="7" name="Imagem 9"/>
          <p:cNvPicPr>
            <a:picLocks noChangeAspect="1"/>
          </p:cNvPicPr>
          <p:nvPr/>
        </p:nvPicPr>
        <p:blipFill>
          <a:blip r:embed="rId2"/>
          <a:stretch>
            <a:fillRect/>
          </a:stretch>
        </p:blipFill>
        <p:spPr>
          <a:xfrm>
            <a:off x="151051" y="2321628"/>
            <a:ext cx="3960440" cy="2016224"/>
          </a:xfrm>
          <a:prstGeom prst="rect">
            <a:avLst/>
          </a:prstGeom>
        </p:spPr>
      </p:pic>
      <p:sp>
        <p:nvSpPr>
          <p:cNvPr id="8" name="CaixaDeTexto 7"/>
          <p:cNvSpPr txBox="1"/>
          <p:nvPr/>
        </p:nvSpPr>
        <p:spPr>
          <a:xfrm>
            <a:off x="1213695" y="4903907"/>
            <a:ext cx="1173719" cy="246221"/>
          </a:xfrm>
          <a:prstGeom prst="rect">
            <a:avLst/>
          </a:prstGeom>
          <a:noFill/>
        </p:spPr>
        <p:txBody>
          <a:bodyPr wrap="none" rtlCol="0">
            <a:spAutoFit/>
          </a:bodyPr>
          <a:lstStyle/>
          <a:p>
            <a:r>
              <a:rPr lang="pt-BR" sz="1000" dirty="0" err="1"/>
              <a:t>Source</a:t>
            </a:r>
            <a:r>
              <a:rPr lang="pt-BR" sz="1000" dirty="0"/>
              <a:t>: IBGE, 2010</a:t>
            </a:r>
          </a:p>
        </p:txBody>
      </p:sp>
      <p:sp>
        <p:nvSpPr>
          <p:cNvPr id="9" name="CaixaDeTexto 13"/>
          <p:cNvSpPr txBox="1"/>
          <p:nvPr/>
        </p:nvSpPr>
        <p:spPr>
          <a:xfrm>
            <a:off x="58718" y="7487870"/>
            <a:ext cx="184666" cy="261610"/>
          </a:xfrm>
          <a:prstGeom prst="rect">
            <a:avLst/>
          </a:prstGeom>
          <a:noFill/>
        </p:spPr>
        <p:txBody>
          <a:bodyPr wrap="none" rtlCol="0">
            <a:spAutoFit/>
          </a:bodyPr>
          <a:lstStyle/>
          <a:p>
            <a:endParaRPr lang="pt-BR" sz="1100" i="1" dirty="0"/>
          </a:p>
        </p:txBody>
      </p:sp>
      <p:pic>
        <p:nvPicPr>
          <p:cNvPr id="10" name="Imagem 12"/>
          <p:cNvPicPr>
            <a:picLocks noChangeAspect="1"/>
          </p:cNvPicPr>
          <p:nvPr/>
        </p:nvPicPr>
        <p:blipFill>
          <a:blip r:embed="rId3"/>
          <a:stretch>
            <a:fillRect/>
          </a:stretch>
        </p:blipFill>
        <p:spPr>
          <a:xfrm>
            <a:off x="4438276" y="3763550"/>
            <a:ext cx="4395517" cy="296634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88032" y="5195120"/>
            <a:ext cx="3672408" cy="954107"/>
          </a:xfrm>
          <a:prstGeom prst="rect">
            <a:avLst/>
          </a:prstGeom>
          <a:noFill/>
        </p:spPr>
        <p:txBody>
          <a:bodyPr wrap="square" rtlCol="0">
            <a:spAutoFit/>
          </a:bodyPr>
          <a:lstStyle/>
          <a:p>
            <a:pPr algn="just"/>
            <a:r>
              <a:rPr lang="pt-BR" sz="1400" b="0" i="0" dirty="0">
                <a:solidFill>
                  <a:srgbClr val="000000"/>
                </a:solidFill>
                <a:effectLst/>
                <a:latin typeface="Roboto" panose="02000000000000000000" pitchFamily="2" charset="0"/>
              </a:rPr>
              <a:t>Mais de 10 milhões de pessoas, em sua maioria pobres e vulneráveis, vivendo em áreas de alto risco de desastres nas cidades brasileiras </a:t>
            </a:r>
            <a:endParaRPr lang="en-US" sz="1400" b="1" dirty="0"/>
          </a:p>
        </p:txBody>
      </p:sp>
      <p:sp>
        <p:nvSpPr>
          <p:cNvPr id="12" name="Retângulo 6"/>
          <p:cNvSpPr/>
          <p:nvPr/>
        </p:nvSpPr>
        <p:spPr>
          <a:xfrm>
            <a:off x="683568" y="4503798"/>
            <a:ext cx="2376263" cy="523220"/>
          </a:xfrm>
          <a:prstGeom prst="rect">
            <a:avLst/>
          </a:prstGeom>
        </p:spPr>
        <p:txBody>
          <a:bodyPr wrap="square">
            <a:spAutoFit/>
          </a:bodyPr>
          <a:lstStyle/>
          <a:p>
            <a:pPr algn="ctr"/>
            <a:r>
              <a:rPr lang="en-US" sz="1400" dirty="0">
                <a:solidFill>
                  <a:schemeClr val="accent4">
                    <a:lumMod val="75000"/>
                  </a:schemeClr>
                </a:solidFill>
              </a:rPr>
              <a:t>Urban Growth: change from rural to urban population</a:t>
            </a:r>
            <a:endParaRPr lang="pt-BR" sz="1400" dirty="0">
              <a:solidFill>
                <a:schemeClr val="accent4">
                  <a:lumMod val="75000"/>
                </a:schemeClr>
              </a:solidFill>
            </a:endParaRPr>
          </a:p>
        </p:txBody>
      </p:sp>
      <p:sp>
        <p:nvSpPr>
          <p:cNvPr id="14" name="CaixaDeTexto 4"/>
          <p:cNvSpPr txBox="1"/>
          <p:nvPr/>
        </p:nvSpPr>
        <p:spPr>
          <a:xfrm>
            <a:off x="58718" y="7442177"/>
            <a:ext cx="3537507" cy="276999"/>
          </a:xfrm>
          <a:prstGeom prst="rect">
            <a:avLst/>
          </a:prstGeom>
          <a:noFill/>
        </p:spPr>
        <p:txBody>
          <a:bodyPr wrap="none" rtlCol="0">
            <a:spAutoFit/>
          </a:bodyPr>
          <a:lstStyle/>
          <a:p>
            <a:r>
              <a:rPr lang="pt-BR" sz="1200" i="1" dirty="0" err="1"/>
              <a:t>Source</a:t>
            </a:r>
            <a:r>
              <a:rPr lang="pt-BR" sz="1200" i="1" dirty="0"/>
              <a:t>: </a:t>
            </a:r>
            <a:r>
              <a:rPr lang="en-US" sz="1200" i="1" dirty="0"/>
              <a:t>Brazilian Atlas of Natural Disasters 1991-2012</a:t>
            </a:r>
            <a:endParaRPr lang="pt-BR" sz="1200" i="1" dirty="0"/>
          </a:p>
        </p:txBody>
      </p:sp>
      <p:pic>
        <p:nvPicPr>
          <p:cNvPr id="15" name="Picture 4" descr="http://www.usp.br/aun/imagens/des.jpg"/>
          <p:cNvPicPr>
            <a:picLocks noChangeAspect="1" noChangeArrowheads="1"/>
          </p:cNvPicPr>
          <p:nvPr/>
        </p:nvPicPr>
        <p:blipFill rotWithShape="1">
          <a:blip r:embed="rId4">
            <a:extLst>
              <a:ext uri="{28A0092B-C50C-407E-A947-70E740481C1C}">
                <a14:useLocalDpi xmlns:a14="http://schemas.microsoft.com/office/drawing/2010/main" val="0"/>
              </a:ext>
            </a:extLst>
          </a:blip>
          <a:srcRect t="5068" b="2384"/>
          <a:stretch/>
        </p:blipFill>
        <p:spPr bwMode="auto">
          <a:xfrm>
            <a:off x="4438276" y="1039301"/>
            <a:ext cx="4395518" cy="2671316"/>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xmlns="" id="{E0695A83-53D6-49AA-A420-0CBE092437A7}"/>
              </a:ext>
            </a:extLst>
          </p:cNvPr>
          <p:cNvSpPr txBox="1"/>
          <p:nvPr/>
        </p:nvSpPr>
        <p:spPr>
          <a:xfrm>
            <a:off x="721834" y="1661203"/>
            <a:ext cx="2960490" cy="523220"/>
          </a:xfrm>
          <a:prstGeom prst="rect">
            <a:avLst/>
          </a:prstGeom>
          <a:noFill/>
        </p:spPr>
        <p:txBody>
          <a:bodyPr wrap="none" rtlCol="0">
            <a:spAutoFit/>
          </a:bodyPr>
          <a:lstStyle/>
          <a:p>
            <a:r>
              <a:rPr lang="pt-BR" sz="2800" b="1" dirty="0"/>
              <a:t>A AMEAÇA SOCIAL</a:t>
            </a:r>
          </a:p>
        </p:txBody>
      </p:sp>
      <p:pic>
        <p:nvPicPr>
          <p:cNvPr id="17" name="Imagem 16">
            <a:extLst>
              <a:ext uri="{FF2B5EF4-FFF2-40B4-BE49-F238E27FC236}">
                <a16:creationId xmlns:a16="http://schemas.microsoft.com/office/drawing/2014/main" xmlns="" id="{467EFC43-B547-4146-9FB7-2FB1EB806AE1}"/>
              </a:ext>
            </a:extLst>
          </p:cNvPr>
          <p:cNvPicPr>
            <a:picLocks noChangeAspect="1"/>
          </p:cNvPicPr>
          <p:nvPr/>
        </p:nvPicPr>
        <p:blipFill rotWithShape="1">
          <a:blip r:embed="rId5"/>
          <a:srcRect l="6555" t="47177" r="8232" b="34928"/>
          <a:stretch/>
        </p:blipFill>
        <p:spPr bwMode="auto">
          <a:xfrm>
            <a:off x="1695938" y="81691"/>
            <a:ext cx="6697345" cy="757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8526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8"/>
          <p:cNvGrpSpPr/>
          <p:nvPr/>
        </p:nvGrpSpPr>
        <p:grpSpPr>
          <a:xfrm>
            <a:off x="68849" y="28938"/>
            <a:ext cx="8892544" cy="6643692"/>
            <a:chOff x="68849" y="28938"/>
            <a:chExt cx="8892544" cy="6643692"/>
          </a:xfrm>
        </p:grpSpPr>
        <p:sp>
          <p:nvSpPr>
            <p:cNvPr id="4" name="CaixaDeTexto 3"/>
            <p:cNvSpPr txBox="1"/>
            <p:nvPr/>
          </p:nvSpPr>
          <p:spPr>
            <a:xfrm>
              <a:off x="3666032" y="2527247"/>
              <a:ext cx="4320544" cy="1169551"/>
            </a:xfrm>
            <a:prstGeom prst="rect">
              <a:avLst/>
            </a:prstGeom>
            <a:noFill/>
          </p:spPr>
          <p:txBody>
            <a:bodyPr wrap="square" rtlCol="0">
              <a:spAutoFit/>
            </a:bodyPr>
            <a:lstStyle/>
            <a:p>
              <a:r>
                <a:rPr lang="pt-BR" sz="1400" dirty="0">
                  <a:cs typeface="Arial" panose="020B0604020202020204" pitchFamily="34" charset="0"/>
                </a:rPr>
                <a:t>Fonte: IBGE (2013) (adaptado)</a:t>
              </a:r>
            </a:p>
            <a:p>
              <a:r>
                <a:rPr lang="pt-BR" sz="1400" dirty="0">
                  <a:cs typeface="Arial" panose="020B0604020202020204" pitchFamily="34" charset="0"/>
                </a:rPr>
                <a:t>*A </a:t>
              </a:r>
              <a:r>
                <a:rPr lang="pt-BR" sz="1400" dirty="0" err="1">
                  <a:cs typeface="Arial" panose="020B0604020202020204" pitchFamily="34" charset="0"/>
                </a:rPr>
                <a:t>aclividade</a:t>
              </a:r>
              <a:r>
                <a:rPr lang="pt-BR" sz="1400" dirty="0">
                  <a:cs typeface="Arial" panose="020B0604020202020204" pitchFamily="34" charset="0"/>
                </a:rPr>
                <a:t>/declividade moderada foi classificada entre 5% (2,9 graus) e 30% (16,7 graus) de inclinação. </a:t>
              </a:r>
            </a:p>
            <a:p>
              <a:r>
                <a:rPr lang="pt-BR" sz="1400" dirty="0">
                  <a:cs typeface="Arial" panose="020B0604020202020204" pitchFamily="34" charset="0"/>
                </a:rPr>
                <a:t>**A </a:t>
              </a:r>
              <a:r>
                <a:rPr lang="pt-BR" sz="1400" dirty="0" err="1">
                  <a:cs typeface="Arial" panose="020B0604020202020204" pitchFamily="34" charset="0"/>
                </a:rPr>
                <a:t>aclividade</a:t>
              </a:r>
              <a:r>
                <a:rPr lang="pt-BR" sz="1400" dirty="0">
                  <a:cs typeface="Arial" panose="020B0604020202020204" pitchFamily="34" charset="0"/>
                </a:rPr>
                <a:t>/declividade acentuada como igual ou superior a 30% (16,7 graus) de inclinação.</a:t>
              </a:r>
            </a:p>
          </p:txBody>
        </p:sp>
        <p:graphicFrame>
          <p:nvGraphicFramePr>
            <p:cNvPr id="5" name="Gráfico 4"/>
            <p:cNvGraphicFramePr>
              <a:graphicFrameLocks noChangeAspect="1"/>
            </p:cNvGraphicFramePr>
            <p:nvPr>
              <p:extLst>
                <p:ext uri="{D42A27DB-BD31-4B8C-83A1-F6EECF244321}">
                  <p14:modId xmlns:p14="http://schemas.microsoft.com/office/powerpoint/2010/main" val="3133252870"/>
                </p:ext>
              </p:extLst>
            </p:nvPr>
          </p:nvGraphicFramePr>
          <p:xfrm>
            <a:off x="251456" y="527433"/>
            <a:ext cx="8350606"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51456" y="28938"/>
              <a:ext cx="8527330" cy="584775"/>
            </a:xfrm>
            <a:prstGeom prst="rect">
              <a:avLst/>
            </a:prstGeom>
            <a:noFill/>
          </p:spPr>
          <p:txBody>
            <a:bodyPr wrap="square" rtlCol="0">
              <a:spAutoFit/>
            </a:bodyPr>
            <a:lstStyle/>
            <a:p>
              <a:pPr algn="just"/>
              <a:r>
                <a:rPr lang="pt-BR" sz="1600" b="1" dirty="0">
                  <a:cs typeface="Arial" panose="020B0604020202020204" pitchFamily="34" charset="0"/>
                </a:rPr>
                <a:t>Domicílios particulares permanentes em aglomerados subnormais, por características topográficas predominantes, situados em capitais brasileiras, ano de 2010 (IBGE, 2013)</a:t>
              </a:r>
            </a:p>
          </p:txBody>
        </p:sp>
        <p:sp>
          <p:nvSpPr>
            <p:cNvPr id="8" name="CaixaDeTexto 7"/>
            <p:cNvSpPr txBox="1"/>
            <p:nvPr/>
          </p:nvSpPr>
          <p:spPr>
            <a:xfrm>
              <a:off x="68849" y="5718523"/>
              <a:ext cx="8892544" cy="954107"/>
            </a:xfrm>
            <a:prstGeom prst="rect">
              <a:avLst/>
            </a:prstGeom>
            <a:noFill/>
          </p:spPr>
          <p:txBody>
            <a:bodyPr wrap="square" rtlCol="0">
              <a:spAutoFit/>
            </a:bodyPr>
            <a:lstStyle/>
            <a:p>
              <a:pPr algn="just"/>
              <a:r>
                <a:rPr lang="pt-BR" sz="1400" b="1" dirty="0"/>
                <a:t>Aglomerado subnormal </a:t>
              </a:r>
              <a:r>
                <a:rPr lang="pt-BR" sz="1400" dirty="0"/>
                <a:t>é um conjunto constituído por no mínimo 51 unidades habitacionais (barracos, casas), ocupando ou tendo ocupado até período recente terreno de propriedade alheia (pública ou particular), dispostas, em geral, de forma desordenada, densa, e carentes, em sua maioria de serviços públicos e essenciais. Geralmente, se apresentam de forma fragmentada no conjunto urbano.</a:t>
              </a:r>
            </a:p>
          </p:txBody>
        </p:sp>
      </p:grpSp>
    </p:spTree>
    <p:extLst>
      <p:ext uri="{BB962C8B-B14F-4D97-AF65-F5344CB8AC3E}">
        <p14:creationId xmlns:p14="http://schemas.microsoft.com/office/powerpoint/2010/main" val="48781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2008" y="44624"/>
            <a:ext cx="9036496" cy="73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pt-BR" altLang="pt-BR" sz="3200" dirty="0">
                <a:latin typeface="+mj-lt"/>
              </a:rPr>
              <a:t>Catástrofe da Região Serrana do RJ (2011-)</a:t>
            </a:r>
          </a:p>
        </p:txBody>
      </p:sp>
      <p:sp>
        <p:nvSpPr>
          <p:cNvPr id="6" name="CaixaDeTexto 5"/>
          <p:cNvSpPr txBox="1"/>
          <p:nvPr/>
        </p:nvSpPr>
        <p:spPr>
          <a:xfrm>
            <a:off x="745166" y="815224"/>
            <a:ext cx="8163282" cy="830997"/>
          </a:xfrm>
          <a:prstGeom prst="rect">
            <a:avLst/>
          </a:prstGeom>
          <a:noFill/>
        </p:spPr>
        <p:txBody>
          <a:bodyPr wrap="square" rtlCol="0">
            <a:spAutoFit/>
          </a:bodyPr>
          <a:lstStyle/>
          <a:p>
            <a:pPr algn="just"/>
            <a:r>
              <a:rPr lang="pt-BR" sz="2400" dirty="0"/>
              <a:t>905 mortes; 300 desaparecidos; 300 mil afetados </a:t>
            </a:r>
          </a:p>
          <a:p>
            <a:pPr algn="just"/>
            <a:r>
              <a:rPr lang="pt-BR" sz="2400" dirty="0"/>
              <a:t>R$ </a:t>
            </a:r>
            <a:r>
              <a:rPr lang="pt-BR" sz="2400" dirty="0">
                <a:solidFill>
                  <a:srgbClr val="FF0000"/>
                </a:solidFill>
              </a:rPr>
              <a:t>4.78 bilhões </a:t>
            </a:r>
            <a:r>
              <a:rPr lang="pt-BR" sz="2400" dirty="0"/>
              <a:t>de prejuízos (Banco Mundial, 2012b)</a:t>
            </a:r>
          </a:p>
        </p:txBody>
      </p:sp>
      <p:sp>
        <p:nvSpPr>
          <p:cNvPr id="7" name="Retângulo 3"/>
          <p:cNvSpPr/>
          <p:nvPr/>
        </p:nvSpPr>
        <p:spPr>
          <a:xfrm>
            <a:off x="657686" y="1614445"/>
            <a:ext cx="8064896" cy="492122"/>
          </a:xfrm>
          <a:prstGeom prst="rect">
            <a:avLst/>
          </a:prstGeom>
        </p:spPr>
        <p:txBody>
          <a:bodyPr wrap="square">
            <a:spAutoFit/>
          </a:bodyPr>
          <a:lstStyle/>
          <a:p>
            <a:pPr indent="450215" algn="just">
              <a:lnSpc>
                <a:spcPct val="115000"/>
              </a:lnSpc>
              <a:spcAft>
                <a:spcPts val="1000"/>
              </a:spcAft>
            </a:pPr>
            <a:r>
              <a:rPr lang="pt-BR" sz="2400" b="1" dirty="0">
                <a:latin typeface="+mj-lt"/>
                <a:ea typeface="Calibri" panose="020F0502020204030204" pitchFamily="34" charset="0"/>
                <a:cs typeface="Times New Roman" panose="02020603050405020304" pitchFamily="18" charset="0"/>
              </a:rPr>
              <a:t>Decreto Presidencial nº 7.513, de 1º de julho de 2011</a:t>
            </a:r>
            <a:endParaRPr lang="pt-BR" sz="2400" dirty="0">
              <a:latin typeface="+mj-lt"/>
              <a:ea typeface="Calibri" panose="020F0502020204030204" pitchFamily="34" charset="0"/>
              <a:cs typeface="Times New Roman" panose="02020603050405020304" pitchFamily="18" charset="0"/>
            </a:endParaRPr>
          </a:p>
        </p:txBody>
      </p:sp>
      <p:sp>
        <p:nvSpPr>
          <p:cNvPr id="8" name="CaixaDeTexto 7"/>
          <p:cNvSpPr txBox="1"/>
          <p:nvPr/>
        </p:nvSpPr>
        <p:spPr>
          <a:xfrm>
            <a:off x="550132" y="2208626"/>
            <a:ext cx="8043735" cy="1569660"/>
          </a:xfrm>
          <a:prstGeom prst="rect">
            <a:avLst/>
          </a:prstGeom>
          <a:noFill/>
        </p:spPr>
        <p:txBody>
          <a:bodyPr wrap="square" rtlCol="0">
            <a:spAutoFit/>
          </a:bodyPr>
          <a:lstStyle/>
          <a:p>
            <a:pPr algn="just"/>
            <a:r>
              <a:rPr lang="pt-BR" altLang="pt-BR" sz="2400" dirty="0">
                <a:latin typeface="+mj-lt"/>
              </a:rPr>
              <a:t>Como parte do Estratégia Nacional para Gestão de Desastres Naturais, o CEMADEN tem por objetivo desenvolver, testar e implementar um </a:t>
            </a:r>
            <a:r>
              <a:rPr lang="pt-BR" altLang="pt-BR" sz="2400" b="1" dirty="0">
                <a:solidFill>
                  <a:srgbClr val="00B0F0"/>
                </a:solidFill>
                <a:latin typeface="+mj-lt"/>
              </a:rPr>
              <a:t>sistema de previsão</a:t>
            </a:r>
            <a:r>
              <a:rPr lang="pt-BR" altLang="pt-BR" sz="2400" b="1" dirty="0">
                <a:latin typeface="+mj-lt"/>
              </a:rPr>
              <a:t> </a:t>
            </a:r>
            <a:r>
              <a:rPr lang="pt-BR" altLang="pt-BR" sz="2400" dirty="0">
                <a:latin typeface="+mj-lt"/>
              </a:rPr>
              <a:t>de ocorrência de </a:t>
            </a:r>
            <a:r>
              <a:rPr lang="pt-BR" altLang="pt-BR" sz="2400" b="1" dirty="0">
                <a:solidFill>
                  <a:srgbClr val="00B0F0"/>
                </a:solidFill>
                <a:latin typeface="+mj-lt"/>
              </a:rPr>
              <a:t>desastres</a:t>
            </a:r>
            <a:r>
              <a:rPr lang="pt-BR" altLang="pt-BR" sz="2400" dirty="0">
                <a:latin typeface="+mj-lt"/>
              </a:rPr>
              <a:t> naturais em </a:t>
            </a:r>
            <a:r>
              <a:rPr lang="pt-BR" altLang="pt-BR" sz="2400" b="1" dirty="0">
                <a:solidFill>
                  <a:srgbClr val="00B0F0"/>
                </a:solidFill>
                <a:latin typeface="+mj-lt"/>
              </a:rPr>
              <a:t>áreas vulneráveis</a:t>
            </a:r>
            <a:r>
              <a:rPr lang="pt-BR" altLang="pt-BR" sz="2400" b="1" dirty="0">
                <a:latin typeface="+mj-lt"/>
              </a:rPr>
              <a:t> </a:t>
            </a:r>
            <a:r>
              <a:rPr lang="pt-BR" altLang="pt-BR" sz="2400" dirty="0">
                <a:latin typeface="+mj-lt"/>
              </a:rPr>
              <a:t>de todo o Brasil.</a:t>
            </a:r>
            <a:endParaRPr lang="pt-BR" sz="2400" dirty="0">
              <a:latin typeface="+mj-lt"/>
            </a:endParaRPr>
          </a:p>
        </p:txBody>
      </p:sp>
      <p:pic>
        <p:nvPicPr>
          <p:cNvPr id="11" name="Imagem 7">
            <a:extLst>
              <a:ext uri="{FF2B5EF4-FFF2-40B4-BE49-F238E27FC236}">
                <a16:creationId xmlns:a16="http://schemas.microsoft.com/office/drawing/2014/main" xmlns="" id="{B3AE8B0E-ABD4-452C-9517-0DDC709680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60" y="4000013"/>
            <a:ext cx="3672408" cy="248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a:extLst>
              <a:ext uri="{FF2B5EF4-FFF2-40B4-BE49-F238E27FC236}">
                <a16:creationId xmlns:a16="http://schemas.microsoft.com/office/drawing/2014/main" xmlns="" id="{AD47E528-34B8-4E1F-99B4-716BD301078C}"/>
              </a:ext>
            </a:extLst>
          </p:cNvPr>
          <p:cNvSpPr txBox="1">
            <a:spLocks noChangeArrowheads="1"/>
          </p:cNvSpPr>
          <p:nvPr/>
        </p:nvSpPr>
        <p:spPr bwMode="auto">
          <a:xfrm>
            <a:off x="4144228" y="4158360"/>
            <a:ext cx="4512733" cy="243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8" tIns="46799" rIns="89998" bIns="46799">
            <a:spAutoFit/>
          </a:bodyPr>
          <a:lstStyle>
            <a:lvl1pPr marL="257175" indent="-257175">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Helvetica" charset="0"/>
                <a:ea typeface="MS PGothic" pitchFamily="34" charset="-128"/>
                <a:sym typeface="Helvetica" charset="0"/>
              </a:defRPr>
            </a:lvl1pPr>
            <a:lvl2pPr marL="742950" indent="-28575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Helvetica" charset="0"/>
                <a:ea typeface="MS PGothic" pitchFamily="34" charset="-128"/>
                <a:sym typeface="Helvetica" charset="0"/>
              </a:defRPr>
            </a:lvl2pPr>
            <a:lvl3pPr marL="1143000" indent="-2286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Helvetica" charset="0"/>
                <a:ea typeface="MS PGothic" pitchFamily="34" charset="-128"/>
                <a:sym typeface="Helvetica" charset="0"/>
              </a:defRPr>
            </a:lvl3pPr>
            <a:lvl4pPr marL="1600200" indent="-2286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Helvetica" charset="0"/>
                <a:ea typeface="MS PGothic" pitchFamily="34" charset="-128"/>
                <a:sym typeface="Helvetica" charset="0"/>
              </a:defRPr>
            </a:lvl4pPr>
            <a:lvl5pPr marL="2057400" indent="-228600">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Helvetica" charset="0"/>
                <a:ea typeface="MS PGothic" pitchFamily="34" charset="-128"/>
                <a:sym typeface="Helvetica" charset="0"/>
              </a:defRPr>
            </a:lvl5pPr>
            <a:lvl6pPr marL="2514600" indent="-228600" defTabSz="449263" eaLnBrk="0" fontAlgn="base" hangingPunct="0">
              <a:spcBef>
                <a:spcPct val="0"/>
              </a:spcBef>
              <a:spcAft>
                <a:spcPct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Helvetica" charset="0"/>
                <a:ea typeface="MS PGothic" pitchFamily="34" charset="-128"/>
                <a:sym typeface="Helvetica" charset="0"/>
              </a:defRPr>
            </a:lvl6pPr>
            <a:lvl7pPr marL="2971800" indent="-228600" defTabSz="449263" eaLnBrk="0" fontAlgn="base" hangingPunct="0">
              <a:spcBef>
                <a:spcPct val="0"/>
              </a:spcBef>
              <a:spcAft>
                <a:spcPct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Helvetica" charset="0"/>
                <a:ea typeface="MS PGothic" pitchFamily="34" charset="-128"/>
                <a:sym typeface="Helvetica" charset="0"/>
              </a:defRPr>
            </a:lvl7pPr>
            <a:lvl8pPr marL="3429000" indent="-228600" defTabSz="449263" eaLnBrk="0" fontAlgn="base" hangingPunct="0">
              <a:spcBef>
                <a:spcPct val="0"/>
              </a:spcBef>
              <a:spcAft>
                <a:spcPct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Helvetica" charset="0"/>
                <a:ea typeface="MS PGothic" pitchFamily="34" charset="-128"/>
                <a:sym typeface="Helvetica" charset="0"/>
              </a:defRPr>
            </a:lvl8pPr>
            <a:lvl9pPr marL="3886200" indent="-228600" defTabSz="449263" eaLnBrk="0" fontAlgn="base" hangingPunct="0">
              <a:spcBef>
                <a:spcPct val="0"/>
              </a:spcBef>
              <a:spcAft>
                <a:spcPct val="0"/>
              </a:spcAft>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solidFill>
                  <a:srgbClr val="000000"/>
                </a:solidFill>
                <a:latin typeface="Helvetica" charset="0"/>
                <a:ea typeface="MS PGothic" pitchFamily="34" charset="-128"/>
                <a:sym typeface="Helvetica" charset="0"/>
              </a:defRPr>
            </a:lvl9pPr>
          </a:lstStyle>
          <a:p>
            <a:pPr algn="just" eaLnBrk="1">
              <a:buFont typeface="Arial" pitchFamily="34" charset="0"/>
              <a:buChar char="•"/>
            </a:pPr>
            <a:r>
              <a:rPr lang="pt-BR" altLang="pt-BR" sz="1900" dirty="0">
                <a:latin typeface="Calibri" pitchFamily="34" charset="0"/>
              </a:rPr>
              <a:t>Desde Dezembro de 2011</a:t>
            </a:r>
          </a:p>
          <a:p>
            <a:pPr algn="just" eaLnBrk="1">
              <a:buFont typeface="Arial" pitchFamily="34" charset="0"/>
              <a:buChar char="•"/>
            </a:pPr>
            <a:endParaRPr lang="pt-BR" altLang="pt-BR" sz="1900" dirty="0">
              <a:latin typeface="Calibri" pitchFamily="34" charset="0"/>
            </a:endParaRPr>
          </a:p>
          <a:p>
            <a:pPr algn="just" eaLnBrk="1">
              <a:buFont typeface="Arial" pitchFamily="34" charset="0"/>
              <a:buChar char="•"/>
            </a:pPr>
            <a:r>
              <a:rPr lang="pt-BR" altLang="pt-BR" sz="1900" dirty="0">
                <a:latin typeface="Calibri" pitchFamily="34" charset="0"/>
                <a:cs typeface="Tahoma" pitchFamily="34" charset="0"/>
              </a:rPr>
              <a:t>Regime de24 x 7</a:t>
            </a:r>
            <a:endParaRPr lang="pt-BR" altLang="pt-BR" sz="1900" dirty="0">
              <a:latin typeface="Calibri" pitchFamily="34" charset="0"/>
            </a:endParaRPr>
          </a:p>
          <a:p>
            <a:pPr algn="just" eaLnBrk="1">
              <a:buFont typeface="Arial" pitchFamily="34" charset="0"/>
              <a:buChar char="•"/>
            </a:pPr>
            <a:endParaRPr lang="pt-BR" altLang="pt-BR" sz="1900" dirty="0">
              <a:latin typeface="Calibri" pitchFamily="34" charset="0"/>
            </a:endParaRPr>
          </a:p>
          <a:p>
            <a:pPr algn="just">
              <a:buFont typeface="Arial" pitchFamily="34" charset="0"/>
              <a:buChar char="•"/>
            </a:pPr>
            <a:r>
              <a:rPr lang="en-US" altLang="pt-BR" sz="1900" dirty="0">
                <a:latin typeface="Calibri" pitchFamily="34" charset="0"/>
              </a:rPr>
              <a:t> </a:t>
            </a:r>
            <a:r>
              <a:rPr lang="en-US" altLang="pt-BR" sz="1900" dirty="0" err="1">
                <a:latin typeface="Calibri" pitchFamily="34" charset="0"/>
              </a:rPr>
              <a:t>Mais</a:t>
            </a:r>
            <a:r>
              <a:rPr lang="en-US" altLang="pt-BR" sz="1900" dirty="0">
                <a:latin typeface="Calibri" pitchFamily="34" charset="0"/>
              </a:rPr>
              <a:t> de 1000 </a:t>
            </a:r>
            <a:r>
              <a:rPr lang="en-US" altLang="pt-BR" sz="1900" dirty="0" err="1">
                <a:latin typeface="Calibri" pitchFamily="34" charset="0"/>
              </a:rPr>
              <a:t>municípios</a:t>
            </a:r>
            <a:r>
              <a:rPr lang="en-US" altLang="pt-BR" sz="1900" dirty="0">
                <a:latin typeface="Calibri" pitchFamily="34" charset="0"/>
              </a:rPr>
              <a:t> </a:t>
            </a:r>
            <a:r>
              <a:rPr lang="en-US" altLang="pt-BR" sz="1900" dirty="0" err="1">
                <a:latin typeface="Calibri" pitchFamily="34" charset="0"/>
              </a:rPr>
              <a:t>monitorados</a:t>
            </a:r>
            <a:r>
              <a:rPr lang="en-US" altLang="pt-BR" sz="1900" dirty="0">
                <a:latin typeface="Calibri" pitchFamily="34" charset="0"/>
              </a:rPr>
              <a:t> (50% da </a:t>
            </a:r>
            <a:r>
              <a:rPr lang="en-US" altLang="pt-BR" sz="1900" dirty="0" err="1">
                <a:latin typeface="Calibri" pitchFamily="34" charset="0"/>
              </a:rPr>
              <a:t>população</a:t>
            </a:r>
            <a:r>
              <a:rPr lang="en-US" altLang="pt-BR" sz="1900" dirty="0">
                <a:latin typeface="Calibri" pitchFamily="34" charset="0"/>
              </a:rPr>
              <a:t> </a:t>
            </a:r>
            <a:r>
              <a:rPr lang="en-US" altLang="pt-BR" sz="1900" dirty="0" err="1">
                <a:latin typeface="Calibri" pitchFamily="34" charset="0"/>
              </a:rPr>
              <a:t>brasileira</a:t>
            </a:r>
            <a:r>
              <a:rPr lang="en-US" altLang="pt-BR" sz="1900" dirty="0">
                <a:latin typeface="Calibri" pitchFamily="34" charset="0"/>
              </a:rPr>
              <a:t>)</a:t>
            </a:r>
          </a:p>
          <a:p>
            <a:pPr algn="just" eaLnBrk="1"/>
            <a:endParaRPr lang="en-US" altLang="pt-BR" sz="1900" dirty="0">
              <a:latin typeface="Calibri" pitchFamily="34" charset="0"/>
            </a:endParaRPr>
          </a:p>
          <a:p>
            <a:pPr algn="just">
              <a:buFont typeface="Arial" pitchFamily="34" charset="0"/>
              <a:buChar char="•"/>
            </a:pPr>
            <a:r>
              <a:rPr lang="en-US" altLang="pt-BR" sz="1900" dirty="0" err="1">
                <a:latin typeface="Calibri" pitchFamily="34" charset="0"/>
              </a:rPr>
              <a:t>Mais</a:t>
            </a:r>
            <a:r>
              <a:rPr lang="en-US" altLang="pt-BR" sz="1900" dirty="0">
                <a:latin typeface="Calibri" pitchFamily="34" charset="0"/>
              </a:rPr>
              <a:t> de 15000 </a:t>
            </a:r>
            <a:r>
              <a:rPr lang="en-US" altLang="pt-BR" sz="1900" dirty="0" err="1">
                <a:latin typeface="Calibri" pitchFamily="34" charset="0"/>
              </a:rPr>
              <a:t>alertas</a:t>
            </a:r>
            <a:r>
              <a:rPr lang="en-US" altLang="pt-BR" sz="1900" dirty="0">
                <a:latin typeface="Calibri" pitchFamily="34" charset="0"/>
              </a:rPr>
              <a:t> </a:t>
            </a:r>
            <a:r>
              <a:rPr lang="en-US" altLang="pt-BR" sz="1900" dirty="0" err="1">
                <a:latin typeface="Calibri" pitchFamily="34" charset="0"/>
              </a:rPr>
              <a:t>emitidos</a:t>
            </a:r>
            <a:r>
              <a:rPr lang="en-US" altLang="pt-BR" sz="1900" dirty="0">
                <a:latin typeface="Calibri" pitchFamily="34" charset="0"/>
              </a:rPr>
              <a:t> </a:t>
            </a:r>
            <a:r>
              <a:rPr lang="en-US" altLang="pt-BR" sz="1900" dirty="0" err="1">
                <a:latin typeface="Calibri" pitchFamily="34" charset="0"/>
              </a:rPr>
              <a:t>até</a:t>
            </a:r>
            <a:r>
              <a:rPr lang="en-US" altLang="pt-BR" sz="1900" dirty="0">
                <a:latin typeface="Calibri" pitchFamily="34" charset="0"/>
              </a:rPr>
              <a:t> </a:t>
            </a:r>
            <a:r>
              <a:rPr lang="en-US" altLang="pt-BR" sz="1900" dirty="0" err="1">
                <a:latin typeface="Calibri" pitchFamily="34" charset="0"/>
              </a:rPr>
              <a:t>hoje</a:t>
            </a:r>
            <a:endParaRPr lang="en-US" altLang="pt-BR" dirty="0">
              <a:latin typeface="Arial" pitchFamily="34" charset="0"/>
            </a:endParaRPr>
          </a:p>
        </p:txBody>
      </p:sp>
    </p:spTree>
    <p:extLst>
      <p:ext uri="{BB962C8B-B14F-4D97-AF65-F5344CB8AC3E}">
        <p14:creationId xmlns:p14="http://schemas.microsoft.com/office/powerpoint/2010/main" val="1763136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290"/>
            <a:ext cx="8229600" cy="998984"/>
          </a:xfrm>
        </p:spPr>
        <p:txBody>
          <a:bodyPr>
            <a:noAutofit/>
          </a:bodyPr>
          <a:lstStyle/>
          <a:p>
            <a:pPr>
              <a:defRPr/>
            </a:pPr>
            <a:r>
              <a:rPr lang="pt-PT" sz="3200" b="0" i="0" dirty="0">
                <a:solidFill>
                  <a:srgbClr val="FF0000"/>
                </a:solidFill>
                <a:effectLst/>
                <a:latin typeface="Roboto" panose="02000000000000000000" pitchFamily="2" charset="0"/>
              </a:rPr>
              <a:t>.....Rumo a uma Estratégia Nacional de Gestão de Risco de Desastres</a:t>
            </a:r>
            <a:r>
              <a:rPr lang="pt-BR" sz="2400" b="1" dirty="0">
                <a:solidFill>
                  <a:srgbClr val="FF0000"/>
                </a:solidFill>
                <a:latin typeface="Times New Roman" charset="0"/>
                <a:ea typeface="ＭＳ Ｐゴシック" charset="0"/>
                <a:cs typeface="ＭＳ Ｐゴシック" charset="0"/>
              </a:rPr>
              <a:t/>
            </a:r>
            <a:br>
              <a:rPr lang="pt-BR" sz="2400" b="1" dirty="0">
                <a:solidFill>
                  <a:srgbClr val="FF0000"/>
                </a:solidFill>
                <a:latin typeface="Times New Roman" charset="0"/>
                <a:ea typeface="ＭＳ Ｐゴシック" charset="0"/>
                <a:cs typeface="ＭＳ Ｐゴシック" charset="0"/>
              </a:rPr>
            </a:br>
            <a:endParaRPr lang="pt-BR" sz="2400" b="1" dirty="0">
              <a:solidFill>
                <a:srgbClr val="FF0000"/>
              </a:solidFill>
            </a:endParaRPr>
          </a:p>
        </p:txBody>
      </p:sp>
      <p:sp>
        <p:nvSpPr>
          <p:cNvPr id="3" name="Freeform 3"/>
          <p:cNvSpPr>
            <a:spLocks noEditPoints="1"/>
          </p:cNvSpPr>
          <p:nvPr/>
        </p:nvSpPr>
        <p:spPr bwMode="gray">
          <a:xfrm>
            <a:off x="371475" y="2167781"/>
            <a:ext cx="6477000" cy="3565525"/>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33CCCC"/>
              </a:gs>
              <a:gs pos="100000">
                <a:srgbClr val="009999"/>
              </a:gs>
            </a:gsLst>
            <a:lin ang="5400000" scaled="1"/>
          </a:gradFill>
          <a:ln>
            <a:noFill/>
          </a:ln>
          <a:effectLst>
            <a:outerShdw dist="206741" dir="8249373" algn="ctr" rotWithShape="0">
              <a:schemeClr val="tx2">
                <a:alpha val="50000"/>
              </a:scheme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4" name="Rectângulo arredondado 58"/>
          <p:cNvSpPr/>
          <p:nvPr/>
        </p:nvSpPr>
        <p:spPr>
          <a:xfrm>
            <a:off x="2700338" y="5838081"/>
            <a:ext cx="2070100" cy="64135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pt-BR" altLang="pt-BR">
              <a:solidFill>
                <a:srgbClr val="FFFFFF"/>
              </a:solidFill>
            </a:endParaRPr>
          </a:p>
        </p:txBody>
      </p:sp>
      <p:sp>
        <p:nvSpPr>
          <p:cNvPr id="5" name="Rectângulo arredondado 57"/>
          <p:cNvSpPr/>
          <p:nvPr/>
        </p:nvSpPr>
        <p:spPr>
          <a:xfrm>
            <a:off x="304800" y="4653805"/>
            <a:ext cx="1603375" cy="870119"/>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pt-BR" altLang="pt-BR">
              <a:solidFill>
                <a:srgbClr val="FFFFFF"/>
              </a:solidFill>
            </a:endParaRPr>
          </a:p>
        </p:txBody>
      </p:sp>
      <p:sp>
        <p:nvSpPr>
          <p:cNvPr id="6" name="Rectângulo arredondado 56"/>
          <p:cNvSpPr/>
          <p:nvPr/>
        </p:nvSpPr>
        <p:spPr>
          <a:xfrm>
            <a:off x="1504950" y="2593231"/>
            <a:ext cx="1757363" cy="620712"/>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pt-BR" altLang="pt-BR">
              <a:solidFill>
                <a:srgbClr val="FFFFFF"/>
              </a:solidFill>
            </a:endParaRPr>
          </a:p>
        </p:txBody>
      </p:sp>
      <p:sp>
        <p:nvSpPr>
          <p:cNvPr id="7" name="AutoShape 14"/>
          <p:cNvSpPr>
            <a:spLocks noChangeArrowheads="1"/>
          </p:cNvSpPr>
          <p:nvPr/>
        </p:nvSpPr>
        <p:spPr bwMode="gray">
          <a:xfrm rot="16200000">
            <a:off x="5355431" y="-836563"/>
            <a:ext cx="684213" cy="5419725"/>
          </a:xfrm>
          <a:prstGeom prst="upArrow">
            <a:avLst>
              <a:gd name="adj1" fmla="val 63898"/>
              <a:gd name="adj2" fmla="val 85739"/>
            </a:avLst>
          </a:prstGeom>
          <a:gradFill rotWithShape="1">
            <a:gsLst>
              <a:gs pos="0">
                <a:srgbClr val="6FC5E3"/>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atin typeface="Calibri" charset="0"/>
              <a:cs typeface="Arial" charset="0"/>
            </a:endParaRPr>
          </a:p>
        </p:txBody>
      </p:sp>
      <p:sp>
        <p:nvSpPr>
          <p:cNvPr id="8" name="Rectângulo arredondado 53"/>
          <p:cNvSpPr/>
          <p:nvPr/>
        </p:nvSpPr>
        <p:spPr>
          <a:xfrm>
            <a:off x="5176838" y="1529606"/>
            <a:ext cx="1074737" cy="6778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pt-BR" altLang="pt-BR">
              <a:solidFill>
                <a:srgbClr val="000000"/>
              </a:solidFill>
            </a:endParaRPr>
          </a:p>
        </p:txBody>
      </p:sp>
      <p:sp>
        <p:nvSpPr>
          <p:cNvPr id="9" name="Rectângulo arredondado 54"/>
          <p:cNvSpPr/>
          <p:nvPr/>
        </p:nvSpPr>
        <p:spPr>
          <a:xfrm>
            <a:off x="6324600" y="1528018"/>
            <a:ext cx="896938" cy="6778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pt-BR" altLang="pt-BR">
              <a:solidFill>
                <a:srgbClr val="000000"/>
              </a:solidFill>
            </a:endParaRPr>
          </a:p>
        </p:txBody>
      </p:sp>
      <p:sp>
        <p:nvSpPr>
          <p:cNvPr id="10" name="Rectângulo arredondado 55"/>
          <p:cNvSpPr/>
          <p:nvPr/>
        </p:nvSpPr>
        <p:spPr>
          <a:xfrm>
            <a:off x="7296150" y="1528018"/>
            <a:ext cx="800100" cy="6778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pt-BR" altLang="pt-BR">
              <a:solidFill>
                <a:srgbClr val="000000"/>
              </a:solidFill>
            </a:endParaRPr>
          </a:p>
        </p:txBody>
      </p:sp>
      <p:sp>
        <p:nvSpPr>
          <p:cNvPr id="11" name="Rectângulo arredondado 52"/>
          <p:cNvSpPr/>
          <p:nvPr/>
        </p:nvSpPr>
        <p:spPr>
          <a:xfrm>
            <a:off x="3635375" y="1528018"/>
            <a:ext cx="1489075" cy="6778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pt-BR" altLang="pt-BR">
              <a:solidFill>
                <a:srgbClr val="000000"/>
              </a:solidFill>
            </a:endParaRPr>
          </a:p>
        </p:txBody>
      </p:sp>
      <p:grpSp>
        <p:nvGrpSpPr>
          <p:cNvPr id="13" name="Group 42"/>
          <p:cNvGrpSpPr>
            <a:grpSpLocks/>
          </p:cNvGrpSpPr>
          <p:nvPr/>
        </p:nvGrpSpPr>
        <p:grpSpPr bwMode="auto">
          <a:xfrm>
            <a:off x="2860675" y="4131518"/>
            <a:ext cx="1706563" cy="1844675"/>
            <a:chOff x="1935" y="2160"/>
            <a:chExt cx="1294" cy="1399"/>
          </a:xfrm>
        </p:grpSpPr>
        <p:pic>
          <p:nvPicPr>
            <p:cNvPr id="14" name="Picture 35"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 y="3216"/>
              <a:ext cx="124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6"/>
            <p:cNvSpPr>
              <a:spLocks noChangeArrowheads="1"/>
            </p:cNvSpPr>
            <p:nvPr/>
          </p:nvSpPr>
          <p:spPr bwMode="gray">
            <a:xfrm>
              <a:off x="1935" y="2160"/>
              <a:ext cx="1294" cy="122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sp>
          <p:nvSpPr>
            <p:cNvPr id="16" name="Oval 7"/>
            <p:cNvSpPr>
              <a:spLocks noChangeArrowheads="1"/>
            </p:cNvSpPr>
            <p:nvPr/>
          </p:nvSpPr>
          <p:spPr bwMode="gray">
            <a:xfrm>
              <a:off x="1952" y="2167"/>
              <a:ext cx="1262" cy="119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sp>
          <p:nvSpPr>
            <p:cNvPr id="17" name="Oval 8"/>
            <p:cNvSpPr>
              <a:spLocks noChangeArrowheads="1"/>
            </p:cNvSpPr>
            <p:nvPr/>
          </p:nvSpPr>
          <p:spPr bwMode="gray">
            <a:xfrm>
              <a:off x="1965" y="2178"/>
              <a:ext cx="1201" cy="112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sp>
          <p:nvSpPr>
            <p:cNvPr id="18" name="Oval 9"/>
            <p:cNvSpPr>
              <a:spLocks noChangeArrowheads="1"/>
            </p:cNvSpPr>
            <p:nvPr/>
          </p:nvSpPr>
          <p:spPr bwMode="gray">
            <a:xfrm>
              <a:off x="2035" y="2210"/>
              <a:ext cx="1068" cy="90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grpSp>
      <p:grpSp>
        <p:nvGrpSpPr>
          <p:cNvPr id="19" name="Group 41"/>
          <p:cNvGrpSpPr>
            <a:grpSpLocks/>
          </p:cNvGrpSpPr>
          <p:nvPr/>
        </p:nvGrpSpPr>
        <p:grpSpPr bwMode="auto">
          <a:xfrm>
            <a:off x="217488" y="3117106"/>
            <a:ext cx="1525587" cy="1663700"/>
            <a:chOff x="576" y="1920"/>
            <a:chExt cx="1056" cy="1152"/>
          </a:xfrm>
        </p:grpSpPr>
        <p:pic>
          <p:nvPicPr>
            <p:cNvPr id="20" name="Picture 3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2780"/>
              <a:ext cx="105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2"/>
            <p:cNvSpPr>
              <a:spLocks noChangeArrowheads="1"/>
            </p:cNvSpPr>
            <p:nvPr/>
          </p:nvSpPr>
          <p:spPr bwMode="gray">
            <a:xfrm>
              <a:off x="625" y="1920"/>
              <a:ext cx="993" cy="1011"/>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sp>
          <p:nvSpPr>
            <p:cNvPr id="22" name="Oval 13"/>
            <p:cNvSpPr>
              <a:spLocks noChangeArrowheads="1"/>
            </p:cNvSpPr>
            <p:nvPr/>
          </p:nvSpPr>
          <p:spPr bwMode="gray">
            <a:xfrm>
              <a:off x="637" y="1925"/>
              <a:ext cx="970" cy="987"/>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sp>
          <p:nvSpPr>
            <p:cNvPr id="23" name="Oval 14"/>
            <p:cNvSpPr>
              <a:spLocks noChangeArrowheads="1"/>
            </p:cNvSpPr>
            <p:nvPr/>
          </p:nvSpPr>
          <p:spPr bwMode="gray">
            <a:xfrm>
              <a:off x="648" y="1935"/>
              <a:ext cx="922" cy="922"/>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sp>
          <p:nvSpPr>
            <p:cNvPr id="24" name="Oval 15"/>
            <p:cNvSpPr>
              <a:spLocks noChangeArrowheads="1"/>
            </p:cNvSpPr>
            <p:nvPr/>
          </p:nvSpPr>
          <p:spPr bwMode="gray">
            <a:xfrm>
              <a:off x="701" y="1961"/>
              <a:ext cx="821" cy="74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grpSp>
      <p:grpSp>
        <p:nvGrpSpPr>
          <p:cNvPr id="25" name="Group 39"/>
          <p:cNvGrpSpPr>
            <a:grpSpLocks/>
          </p:cNvGrpSpPr>
          <p:nvPr/>
        </p:nvGrpSpPr>
        <p:grpSpPr bwMode="auto">
          <a:xfrm>
            <a:off x="1728788" y="1485156"/>
            <a:ext cx="1504950" cy="1249362"/>
            <a:chOff x="1560" y="768"/>
            <a:chExt cx="672" cy="558"/>
          </a:xfrm>
        </p:grpSpPr>
        <p:pic>
          <p:nvPicPr>
            <p:cNvPr id="26" name="Picture 38"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 y="1140"/>
              <a:ext cx="67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4"/>
            <p:cNvSpPr>
              <a:spLocks noChangeArrowheads="1"/>
            </p:cNvSpPr>
            <p:nvPr/>
          </p:nvSpPr>
          <p:spPr bwMode="gray">
            <a:xfrm>
              <a:off x="1658" y="768"/>
              <a:ext cx="469" cy="45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sp>
          <p:nvSpPr>
            <p:cNvPr id="28" name="Oval 25"/>
            <p:cNvSpPr>
              <a:spLocks noChangeArrowheads="1"/>
            </p:cNvSpPr>
            <p:nvPr/>
          </p:nvSpPr>
          <p:spPr bwMode="gray">
            <a:xfrm>
              <a:off x="1664" y="770"/>
              <a:ext cx="458" cy="44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sp>
          <p:nvSpPr>
            <p:cNvPr id="29" name="Oval 26"/>
            <p:cNvSpPr>
              <a:spLocks noChangeArrowheads="1"/>
            </p:cNvSpPr>
            <p:nvPr/>
          </p:nvSpPr>
          <p:spPr bwMode="gray">
            <a:xfrm>
              <a:off x="1669" y="775"/>
              <a:ext cx="435" cy="41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sp>
          <p:nvSpPr>
            <p:cNvPr id="30" name="Oval 27"/>
            <p:cNvSpPr>
              <a:spLocks noChangeArrowheads="1"/>
            </p:cNvSpPr>
            <p:nvPr/>
          </p:nvSpPr>
          <p:spPr bwMode="gray">
            <a:xfrm>
              <a:off x="1694" y="787"/>
              <a:ext cx="387" cy="33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eaLnBrk="1" hangingPunct="1"/>
              <a:endParaRPr lang="en-US">
                <a:latin typeface="Calibri" charset="0"/>
                <a:cs typeface="Arial" charset="0"/>
              </a:endParaRPr>
            </a:p>
          </p:txBody>
        </p:sp>
      </p:grpSp>
      <p:sp>
        <p:nvSpPr>
          <p:cNvPr id="31" name="Text Box 28"/>
          <p:cNvSpPr txBox="1">
            <a:spLocks noChangeArrowheads="1"/>
          </p:cNvSpPr>
          <p:nvPr/>
        </p:nvSpPr>
        <p:spPr bwMode="auto">
          <a:xfrm>
            <a:off x="2017713" y="1870918"/>
            <a:ext cx="954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a:solidFill>
                  <a:srgbClr val="000000"/>
                </a:solidFill>
                <a:latin typeface="Calibri" charset="0"/>
                <a:cs typeface="Arial" charset="0"/>
              </a:rPr>
              <a:t>CEMADEN</a:t>
            </a:r>
          </a:p>
        </p:txBody>
      </p:sp>
      <p:sp>
        <p:nvSpPr>
          <p:cNvPr id="32" name="Text Box 31"/>
          <p:cNvSpPr txBox="1">
            <a:spLocks noChangeArrowheads="1"/>
          </p:cNvSpPr>
          <p:nvPr/>
        </p:nvSpPr>
        <p:spPr bwMode="auto">
          <a:xfrm>
            <a:off x="3076575" y="4618881"/>
            <a:ext cx="1192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dirty="0" err="1">
                <a:solidFill>
                  <a:srgbClr val="000000"/>
                </a:solidFill>
                <a:latin typeface="Calibri" charset="0"/>
                <a:cs typeface="Arial" charset="0"/>
              </a:rPr>
              <a:t>Defesa</a:t>
            </a:r>
            <a:r>
              <a:rPr lang="en-US" sz="2000" b="1" dirty="0">
                <a:solidFill>
                  <a:srgbClr val="000000"/>
                </a:solidFill>
                <a:latin typeface="Calibri" charset="0"/>
                <a:cs typeface="Arial" charset="0"/>
              </a:rPr>
              <a:t> Civil</a:t>
            </a:r>
          </a:p>
        </p:txBody>
      </p:sp>
      <p:sp>
        <p:nvSpPr>
          <p:cNvPr id="33" name="Text Box 31"/>
          <p:cNvSpPr txBox="1">
            <a:spLocks noChangeArrowheads="1"/>
          </p:cNvSpPr>
          <p:nvPr/>
        </p:nvSpPr>
        <p:spPr bwMode="auto">
          <a:xfrm>
            <a:off x="374650" y="3653681"/>
            <a:ext cx="119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000000"/>
                </a:solidFill>
                <a:latin typeface="Calibri" charset="0"/>
                <a:cs typeface="Arial" charset="0"/>
              </a:rPr>
              <a:t>CENAD</a:t>
            </a:r>
          </a:p>
        </p:txBody>
      </p:sp>
      <p:sp>
        <p:nvSpPr>
          <p:cNvPr id="34" name="CaixaDeTexto 66"/>
          <p:cNvSpPr txBox="1">
            <a:spLocks noChangeArrowheads="1"/>
          </p:cNvSpPr>
          <p:nvPr/>
        </p:nvSpPr>
        <p:spPr bwMode="auto">
          <a:xfrm>
            <a:off x="411163" y="4683968"/>
            <a:ext cx="1466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pt-BR" sz="1600" b="1" dirty="0">
                <a:latin typeface="Calibri" charset="0"/>
                <a:cs typeface="Arial" charset="0"/>
              </a:rPr>
              <a:t>Alerta, </a:t>
            </a:r>
            <a:r>
              <a:rPr lang="pt-BR" sz="1600" b="1" dirty="0" smtClean="0">
                <a:latin typeface="Calibri" charset="0"/>
                <a:cs typeface="Arial" charset="0"/>
              </a:rPr>
              <a:t>Preparação,</a:t>
            </a:r>
          </a:p>
          <a:p>
            <a:pPr algn="ctr" eaLnBrk="1" hangingPunct="1"/>
            <a:r>
              <a:rPr lang="pt-BR" sz="1600" b="1" dirty="0" smtClean="0">
                <a:latin typeface="Calibri" charset="0"/>
                <a:cs typeface="Arial" charset="0"/>
              </a:rPr>
              <a:t>Resposta</a:t>
            </a:r>
            <a:endParaRPr lang="pt-BR" sz="1600" b="1" dirty="0">
              <a:latin typeface="Calibri" charset="0"/>
              <a:cs typeface="Arial" charset="0"/>
            </a:endParaRPr>
          </a:p>
          <a:p>
            <a:pPr eaLnBrk="1" hangingPunct="1"/>
            <a:endParaRPr lang="pt-BR" dirty="0">
              <a:latin typeface="Calibri" charset="0"/>
              <a:cs typeface="Arial" charset="0"/>
            </a:endParaRPr>
          </a:p>
        </p:txBody>
      </p:sp>
      <p:sp>
        <p:nvSpPr>
          <p:cNvPr id="35" name="CaixaDeTexto 67"/>
          <p:cNvSpPr txBox="1">
            <a:spLocks noChangeArrowheads="1"/>
          </p:cNvSpPr>
          <p:nvPr/>
        </p:nvSpPr>
        <p:spPr bwMode="auto">
          <a:xfrm>
            <a:off x="1498600" y="2607518"/>
            <a:ext cx="1746250"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pt-BR" sz="1600" b="1" dirty="0">
                <a:solidFill>
                  <a:srgbClr val="000000"/>
                </a:solidFill>
                <a:latin typeface="Calibri" charset="0"/>
                <a:cs typeface="Arial" charset="0"/>
              </a:rPr>
              <a:t>Monitoramento e Alerta</a:t>
            </a:r>
          </a:p>
        </p:txBody>
      </p:sp>
      <p:sp>
        <p:nvSpPr>
          <p:cNvPr id="37" name="CaixaDeTexto 4"/>
          <p:cNvSpPr txBox="1">
            <a:spLocks noChangeArrowheads="1"/>
          </p:cNvSpPr>
          <p:nvPr/>
        </p:nvSpPr>
        <p:spPr bwMode="auto">
          <a:xfrm>
            <a:off x="3635375" y="1512143"/>
            <a:ext cx="1508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pt-BR" sz="900" dirty="0">
                <a:latin typeface="Calibri" charset="0"/>
                <a:cs typeface="Arial" charset="0"/>
              </a:rPr>
              <a:t>INPE</a:t>
            </a:r>
          </a:p>
          <a:p>
            <a:pPr algn="ctr" eaLnBrk="1" hangingPunct="1"/>
            <a:r>
              <a:rPr lang="pt-BR" sz="900" dirty="0">
                <a:latin typeface="Calibri" charset="0"/>
                <a:cs typeface="Arial" charset="0"/>
              </a:rPr>
              <a:t>INMET</a:t>
            </a:r>
          </a:p>
          <a:p>
            <a:pPr algn="ctr" eaLnBrk="1" hangingPunct="1"/>
            <a:r>
              <a:rPr lang="pt-BR" sz="900" dirty="0">
                <a:latin typeface="Calibri" charset="0"/>
                <a:cs typeface="Arial" charset="0"/>
              </a:rPr>
              <a:t>DCEA</a:t>
            </a:r>
          </a:p>
          <a:p>
            <a:pPr algn="ctr" eaLnBrk="1" hangingPunct="1"/>
            <a:r>
              <a:rPr lang="pt-BR" sz="900" dirty="0">
                <a:latin typeface="Calibri" charset="0"/>
                <a:cs typeface="Arial" charset="0"/>
              </a:rPr>
              <a:t>CENTROS ESTADUAIS</a:t>
            </a:r>
            <a:endParaRPr lang="pt-BR" sz="1200" dirty="0">
              <a:latin typeface="Calibri" charset="0"/>
              <a:cs typeface="Arial" charset="0"/>
            </a:endParaRPr>
          </a:p>
        </p:txBody>
      </p:sp>
      <p:sp>
        <p:nvSpPr>
          <p:cNvPr id="38" name="CaixaDeTexto 4"/>
          <p:cNvSpPr txBox="1">
            <a:spLocks noChangeArrowheads="1"/>
          </p:cNvSpPr>
          <p:nvPr/>
        </p:nvSpPr>
        <p:spPr bwMode="auto">
          <a:xfrm>
            <a:off x="4943475" y="1585168"/>
            <a:ext cx="153035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000" b="1" dirty="0">
                <a:latin typeface="Calibri" charset="0"/>
                <a:cs typeface="Arial" charset="0"/>
              </a:rPr>
              <a:t> IBGE</a:t>
            </a:r>
            <a:endParaRPr lang="pt-BR" sz="1000" b="1" dirty="0">
              <a:latin typeface="Calibri" charset="0"/>
              <a:cs typeface="Arial" charset="0"/>
            </a:endParaRPr>
          </a:p>
          <a:p>
            <a:pPr algn="ctr" eaLnBrk="1" hangingPunct="1"/>
            <a:r>
              <a:rPr lang="pt-BR" sz="900" dirty="0">
                <a:latin typeface="Calibri" charset="0"/>
                <a:cs typeface="Arial" charset="0"/>
              </a:rPr>
              <a:t>Vulnerabilidade</a:t>
            </a:r>
          </a:p>
        </p:txBody>
      </p:sp>
      <p:sp>
        <p:nvSpPr>
          <p:cNvPr id="39" name="CaixaDeTexto 4"/>
          <p:cNvSpPr txBox="1">
            <a:spLocks noChangeArrowheads="1"/>
          </p:cNvSpPr>
          <p:nvPr/>
        </p:nvSpPr>
        <p:spPr bwMode="auto">
          <a:xfrm>
            <a:off x="6135688" y="1504206"/>
            <a:ext cx="1258887" cy="569387"/>
          </a:xfrm>
          <a:prstGeom prst="rect">
            <a:avLst/>
          </a:prstGeom>
          <a:noFill/>
          <a:ln w="9525">
            <a:noFill/>
            <a:miter lim="800000"/>
            <a:headEnd/>
            <a:tailEnd/>
          </a:ln>
        </p:spPr>
        <p:txBody>
          <a:bodyPr>
            <a:spAutoFit/>
          </a:bodyPr>
          <a:lstStyle/>
          <a:p>
            <a:pPr algn="ctr">
              <a:defRPr/>
            </a:pPr>
            <a:r>
              <a:rPr lang="pt-BR" sz="1100" b="1" dirty="0"/>
              <a:t>CPRM</a:t>
            </a:r>
          </a:p>
          <a:p>
            <a:pPr algn="ctr">
              <a:defRPr/>
            </a:pPr>
            <a:r>
              <a:rPr lang="pt-BR" sz="1000" dirty="0"/>
              <a:t>Mapeamento de Áreas de Risco</a:t>
            </a:r>
            <a:endParaRPr lang="pt-BR" sz="1050" dirty="0"/>
          </a:p>
        </p:txBody>
      </p:sp>
      <p:sp>
        <p:nvSpPr>
          <p:cNvPr id="40" name="CaixaDeTexto 4"/>
          <p:cNvSpPr txBox="1">
            <a:spLocks noChangeArrowheads="1"/>
          </p:cNvSpPr>
          <p:nvPr/>
        </p:nvSpPr>
        <p:spPr bwMode="auto">
          <a:xfrm>
            <a:off x="7269163" y="1558181"/>
            <a:ext cx="833437" cy="561692"/>
          </a:xfrm>
          <a:prstGeom prst="rect">
            <a:avLst/>
          </a:prstGeom>
          <a:noFill/>
          <a:ln w="9525">
            <a:noFill/>
            <a:miter lim="800000"/>
            <a:headEnd/>
            <a:tailEnd/>
          </a:ln>
        </p:spPr>
        <p:txBody>
          <a:bodyPr>
            <a:spAutoFit/>
          </a:bodyPr>
          <a:lstStyle/>
          <a:p>
            <a:pPr algn="ctr">
              <a:defRPr/>
            </a:pPr>
            <a:r>
              <a:rPr lang="pt-BR" sz="1050" b="1" dirty="0"/>
              <a:t>ANA</a:t>
            </a:r>
          </a:p>
          <a:p>
            <a:pPr algn="ctr">
              <a:defRPr/>
            </a:pPr>
            <a:r>
              <a:rPr lang="pt-BR" sz="1000" dirty="0"/>
              <a:t>Informação Hidrológica</a:t>
            </a:r>
          </a:p>
        </p:txBody>
      </p:sp>
      <p:sp>
        <p:nvSpPr>
          <p:cNvPr id="41" name="CaixaDeTexto 74"/>
          <p:cNvSpPr txBox="1">
            <a:spLocks noChangeArrowheads="1"/>
          </p:cNvSpPr>
          <p:nvPr/>
        </p:nvSpPr>
        <p:spPr bwMode="auto">
          <a:xfrm>
            <a:off x="2690741" y="5805263"/>
            <a:ext cx="20700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pt-BR" sz="1600" b="1" dirty="0">
                <a:solidFill>
                  <a:srgbClr val="000000"/>
                </a:solidFill>
                <a:latin typeface="Calibri" charset="0"/>
                <a:cs typeface="Arial" charset="0"/>
              </a:rPr>
              <a:t>Planos de </a:t>
            </a:r>
            <a:r>
              <a:rPr lang="pt-BR" sz="1600" b="1" dirty="0" err="1">
                <a:solidFill>
                  <a:srgbClr val="000000"/>
                </a:solidFill>
                <a:latin typeface="Calibri" charset="0"/>
                <a:cs typeface="Arial" charset="0"/>
              </a:rPr>
              <a:t>Contigência</a:t>
            </a:r>
            <a:r>
              <a:rPr lang="pt-BR" sz="1600" b="1" dirty="0">
                <a:solidFill>
                  <a:srgbClr val="000000"/>
                </a:solidFill>
                <a:latin typeface="Calibri" charset="0"/>
                <a:cs typeface="Arial" charset="0"/>
              </a:rPr>
              <a:t> e Resposta</a:t>
            </a:r>
          </a:p>
          <a:p>
            <a:pPr algn="ctr" eaLnBrk="1" hangingPunct="1"/>
            <a:endParaRPr lang="pt-BR" sz="1600" b="1" dirty="0">
              <a:solidFill>
                <a:schemeClr val="bg1"/>
              </a:solidFill>
              <a:latin typeface="Calibri" charset="0"/>
              <a:cs typeface="Arial" charset="0"/>
            </a:endParaRPr>
          </a:p>
        </p:txBody>
      </p:sp>
      <p:sp>
        <p:nvSpPr>
          <p:cNvPr id="42" name="Rectângulo arredondado 54"/>
          <p:cNvSpPr/>
          <p:nvPr/>
        </p:nvSpPr>
        <p:spPr>
          <a:xfrm>
            <a:off x="3635375" y="2277318"/>
            <a:ext cx="4467225" cy="6778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pt-BR" altLang="pt-BR" sz="1000" b="1" dirty="0"/>
          </a:p>
          <a:p>
            <a:pPr algn="ctr" eaLnBrk="1" hangingPunct="1">
              <a:defRPr/>
            </a:pPr>
            <a:r>
              <a:rPr lang="pt-BR" altLang="pt-BR" sz="1000" b="1" dirty="0"/>
              <a:t>UNIVERSIDADES E INSTITUIÇÕES DE PESQUISA</a:t>
            </a:r>
          </a:p>
          <a:p>
            <a:pPr algn="ctr" eaLnBrk="1" hangingPunct="1">
              <a:defRPr/>
            </a:pPr>
            <a:endParaRPr lang="pt-BR" altLang="pt-BR" dirty="0">
              <a:solidFill>
                <a:srgbClr val="000000"/>
              </a:solidFill>
            </a:endParaRPr>
          </a:p>
        </p:txBody>
      </p:sp>
      <p:sp>
        <p:nvSpPr>
          <p:cNvPr id="45" name="Elipse 44">
            <a:extLst>
              <a:ext uri="{FF2B5EF4-FFF2-40B4-BE49-F238E27FC236}">
                <a16:creationId xmlns:a16="http://schemas.microsoft.com/office/drawing/2014/main" xmlns="" id="{9E253E8E-188A-4AAF-BEEF-862C2AA0B3BB}"/>
              </a:ext>
            </a:extLst>
          </p:cNvPr>
          <p:cNvSpPr/>
          <p:nvPr/>
        </p:nvSpPr>
        <p:spPr>
          <a:xfrm>
            <a:off x="113017" y="784622"/>
            <a:ext cx="9030984" cy="6028312"/>
          </a:xfrm>
          <a:prstGeom prst="ellipse">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xmlns="" id="{8ECB73D1-E5F2-47CA-9BF1-1CB1844EE4A2}"/>
              </a:ext>
            </a:extLst>
          </p:cNvPr>
          <p:cNvSpPr txBox="1"/>
          <p:nvPr/>
        </p:nvSpPr>
        <p:spPr>
          <a:xfrm>
            <a:off x="7343392" y="5976519"/>
            <a:ext cx="1638397" cy="769441"/>
          </a:xfrm>
          <a:prstGeom prst="rect">
            <a:avLst/>
          </a:prstGeom>
          <a:noFill/>
        </p:spPr>
        <p:txBody>
          <a:bodyPr wrap="none" rtlCol="0">
            <a:spAutoFit/>
          </a:bodyPr>
          <a:lstStyle/>
          <a:p>
            <a:r>
              <a:rPr lang="pt-BR" sz="4400" b="1" dirty="0">
                <a:solidFill>
                  <a:srgbClr val="FF0000"/>
                </a:solidFill>
              </a:rPr>
              <a:t>SEDEC</a:t>
            </a:r>
          </a:p>
        </p:txBody>
      </p:sp>
    </p:spTree>
    <p:extLst>
      <p:ext uri="{BB962C8B-B14F-4D97-AF65-F5344CB8AC3E}">
        <p14:creationId xmlns:p14="http://schemas.microsoft.com/office/powerpoint/2010/main" val="303296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8701" y="505748"/>
            <a:ext cx="8866597" cy="328678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buFont typeface="Arial" panose="020B0604020202020204" pitchFamily="34" charset="0"/>
              <a:buNone/>
            </a:pPr>
            <a:r>
              <a:rPr lang="en-US" sz="2800" b="1" dirty="0">
                <a:solidFill>
                  <a:srgbClr val="0070C0"/>
                </a:solidFill>
              </a:rPr>
              <a:t>AVANÇOS RECENTES</a:t>
            </a:r>
          </a:p>
          <a:p>
            <a:pPr>
              <a:buFont typeface="Wingdings" panose="05000000000000000000" pitchFamily="2" charset="2"/>
              <a:buChar char="Ø"/>
            </a:pPr>
            <a:r>
              <a:rPr lang="en-US" sz="2400" b="1" dirty="0"/>
              <a:t>AMPLIAÇÃO E ADEQUAÇÃO DO ESPAÇO FÍSICO – 1100 M2 PARA 3500 M2</a:t>
            </a:r>
          </a:p>
          <a:p>
            <a:pPr>
              <a:buFont typeface="Wingdings" panose="05000000000000000000" pitchFamily="2" charset="2"/>
              <a:buChar char="Ø"/>
            </a:pPr>
            <a:r>
              <a:rPr lang="en-US" sz="2400" b="1" dirty="0"/>
              <a:t>NOVA SALA DE OPERAÇÃO – REDUNDÂNCIA</a:t>
            </a:r>
          </a:p>
          <a:p>
            <a:pPr>
              <a:buFont typeface="Wingdings" panose="05000000000000000000" pitchFamily="2" charset="2"/>
              <a:buChar char="Ø"/>
            </a:pPr>
            <a:r>
              <a:rPr lang="en-US" sz="2400" b="1" dirty="0"/>
              <a:t>RADAR METEOROLÓGICO</a:t>
            </a:r>
          </a:p>
          <a:p>
            <a:pPr>
              <a:buFont typeface="Wingdings" panose="05000000000000000000" pitchFamily="2" charset="2"/>
              <a:buChar char="Ø"/>
            </a:pPr>
            <a:r>
              <a:rPr lang="en-US" sz="2400" b="1" dirty="0"/>
              <a:t>DOAÇÃO PELA PMSJC de ÁREA PARA A SEDE DEFINITIVA</a:t>
            </a:r>
          </a:p>
          <a:p>
            <a:pPr>
              <a:buFont typeface="Wingdings" panose="05000000000000000000" pitchFamily="2" charset="2"/>
              <a:buChar char="Ø"/>
            </a:pPr>
            <a:r>
              <a:rPr lang="en-US" sz="2400" b="1" dirty="0"/>
              <a:t>CONTRATOS DE MANUTENÇÃO PARA TODA A REDE OBSERVACIONAL</a:t>
            </a:r>
          </a:p>
          <a:p>
            <a:pPr>
              <a:buFont typeface="Wingdings" panose="05000000000000000000" pitchFamily="2" charset="2"/>
              <a:buChar char="Ø"/>
            </a:pPr>
            <a:r>
              <a:rPr lang="en-US" sz="2400" b="1" dirty="0"/>
              <a:t>INOVAÇÃO EM SENSORES – PROJ CIGARRA (R$ 12.000.000,00)</a:t>
            </a:r>
          </a:p>
          <a:p>
            <a:pPr>
              <a:buFont typeface="Wingdings" panose="05000000000000000000" pitchFamily="2" charset="2"/>
              <a:buChar char="Ø"/>
            </a:pPr>
            <a:r>
              <a:rPr lang="en-US" sz="2400" b="1" dirty="0"/>
              <a:t>CONEXÃO PERMANENTE (24h) COM O CENAD</a:t>
            </a:r>
          </a:p>
        </p:txBody>
      </p:sp>
      <p:pic>
        <p:nvPicPr>
          <p:cNvPr id="5" name="Imagem 4">
            <a:extLst>
              <a:ext uri="{FF2B5EF4-FFF2-40B4-BE49-F238E27FC236}">
                <a16:creationId xmlns:a16="http://schemas.microsoft.com/office/drawing/2014/main" xmlns="" id="{E5BD55F8-441D-4669-977E-FDC6C379CD02}"/>
              </a:ext>
            </a:extLst>
          </p:cNvPr>
          <p:cNvPicPr>
            <a:picLocks noChangeAspect="1"/>
          </p:cNvPicPr>
          <p:nvPr/>
        </p:nvPicPr>
        <p:blipFill rotWithShape="1">
          <a:blip r:embed="rId2"/>
          <a:srcRect l="6555" t="47177" r="8232" b="34928"/>
          <a:stretch/>
        </p:blipFill>
        <p:spPr bwMode="auto">
          <a:xfrm>
            <a:off x="1408262" y="126971"/>
            <a:ext cx="6697345" cy="757555"/>
          </a:xfrm>
          <a:prstGeom prst="rect">
            <a:avLst/>
          </a:prstGeom>
          <a:ln>
            <a:noFill/>
          </a:ln>
          <a:extLst>
            <a:ext uri="{53640926-AAD7-44D8-BBD7-CCE9431645EC}">
              <a14:shadowObscured xmlns:a14="http://schemas.microsoft.com/office/drawing/2010/main"/>
            </a:ext>
          </a:extLst>
        </p:spPr>
      </p:pic>
      <p:sp>
        <p:nvSpPr>
          <p:cNvPr id="3" name="CaixaDeTexto 2">
            <a:extLst>
              <a:ext uri="{FF2B5EF4-FFF2-40B4-BE49-F238E27FC236}">
                <a16:creationId xmlns:a16="http://schemas.microsoft.com/office/drawing/2014/main" xmlns="" id="{1F1CB697-6F06-4A6A-A12B-79C35F0C6C17}"/>
              </a:ext>
            </a:extLst>
          </p:cNvPr>
          <p:cNvSpPr txBox="1"/>
          <p:nvPr/>
        </p:nvSpPr>
        <p:spPr>
          <a:xfrm>
            <a:off x="257593" y="5584429"/>
            <a:ext cx="8886407" cy="584775"/>
          </a:xfrm>
          <a:prstGeom prst="rect">
            <a:avLst/>
          </a:prstGeom>
          <a:noFill/>
        </p:spPr>
        <p:txBody>
          <a:bodyPr wrap="none" rtlCol="0">
            <a:spAutoFit/>
          </a:bodyPr>
          <a:lstStyle/>
          <a:p>
            <a:r>
              <a:rPr lang="pt-BR" sz="3200" b="1" dirty="0">
                <a:solidFill>
                  <a:srgbClr val="FF0000"/>
                </a:solidFill>
              </a:rPr>
              <a:t>FNDCT -</a:t>
            </a:r>
            <a:r>
              <a:rPr lang="pt-BR" dirty="0">
                <a:solidFill>
                  <a:srgbClr val="FF0000"/>
                </a:solidFill>
              </a:rPr>
              <a:t>  </a:t>
            </a:r>
            <a:r>
              <a:rPr lang="pt-BR" sz="2400" b="1" dirty="0">
                <a:solidFill>
                  <a:srgbClr val="FF0000"/>
                </a:solidFill>
              </a:rPr>
              <a:t>APORTE DE RECURSOS PARA PROGRAMAS INOVADORES </a:t>
            </a:r>
          </a:p>
        </p:txBody>
      </p:sp>
    </p:spTree>
    <p:extLst>
      <p:ext uri="{BB962C8B-B14F-4D97-AF65-F5344CB8AC3E}">
        <p14:creationId xmlns:p14="http://schemas.microsoft.com/office/powerpoint/2010/main" val="1581315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2834</TotalTime>
  <Words>600</Words>
  <Application>Microsoft Office PowerPoint</Application>
  <PresentationFormat>Apresentação na tela (4:3)</PresentationFormat>
  <Paragraphs>99</Paragraphs>
  <Slides>13</Slides>
  <Notes>2</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.....Rumo a uma Estratégia Nacional de Gestão de Risco de Desastres </vt:lpstr>
      <vt:lpstr>Apresentação do PowerPoint</vt:lpstr>
      <vt:lpstr>Cemaden Educação:  Rede de escolas e comunidades na prevenção de desastres</vt:lpstr>
      <vt:lpstr>Apresentação do PowerPoint</vt:lpstr>
      <vt:lpstr>Apresentação do PowerPoint</vt:lpstr>
      <vt:lpstr>Apresentação do PowerPoint</vt:lpstr>
    </vt:vector>
  </TitlesOfParts>
  <Company>INPE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Osvaldo Moraes</dc:creator>
  <cp:lastModifiedBy>Osvaldo Moraes</cp:lastModifiedBy>
  <cp:revision>32</cp:revision>
  <dcterms:created xsi:type="dcterms:W3CDTF">2017-10-19T11:44:06Z</dcterms:created>
  <dcterms:modified xsi:type="dcterms:W3CDTF">2022-03-21T19:47:08Z</dcterms:modified>
</cp:coreProperties>
</file>