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3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69" r:id="rId2"/>
    <p:sldId id="275" r:id="rId3"/>
    <p:sldId id="344" r:id="rId4"/>
    <p:sldId id="345" r:id="rId5"/>
    <p:sldId id="346" r:id="rId6"/>
    <p:sldId id="347" r:id="rId7"/>
    <p:sldId id="348" r:id="rId8"/>
    <p:sldId id="349" r:id="rId9"/>
    <p:sldId id="326" r:id="rId10"/>
    <p:sldId id="327" r:id="rId11"/>
    <p:sldId id="328" r:id="rId12"/>
    <p:sldId id="331" r:id="rId13"/>
    <p:sldId id="336" r:id="rId14"/>
    <p:sldId id="340" r:id="rId15"/>
    <p:sldId id="352" r:id="rId16"/>
    <p:sldId id="339" r:id="rId17"/>
    <p:sldId id="356" r:id="rId18"/>
    <p:sldId id="366" r:id="rId19"/>
    <p:sldId id="367" r:id="rId20"/>
    <p:sldId id="368" r:id="rId21"/>
    <p:sldId id="362" r:id="rId22"/>
    <p:sldId id="279" r:id="rId23"/>
    <p:sldId id="280" r:id="rId24"/>
    <p:sldId id="375" r:id="rId25"/>
    <p:sldId id="371" r:id="rId26"/>
    <p:sldId id="357" r:id="rId27"/>
    <p:sldId id="358" r:id="rId28"/>
    <p:sldId id="370" r:id="rId29"/>
    <p:sldId id="374" r:id="rId30"/>
    <p:sldId id="294" r:id="rId31"/>
    <p:sldId id="306" r:id="rId32"/>
    <p:sldId id="351" r:id="rId33"/>
    <p:sldId id="373" r:id="rId3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 Emanuel Souza Penido" initials="AESP" lastIdx="1" clrIdx="0">
    <p:extLst>
      <p:ext uri="{19B8F6BF-5375-455C-9EA6-DF929625EA0E}">
        <p15:presenceInfo xmlns:p15="http://schemas.microsoft.com/office/powerpoint/2012/main" userId="S-1-5-21-2135630104-1162506924-937769972-310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E"/>
    <a:srgbClr val="FFC000"/>
    <a:srgbClr val="006600"/>
    <a:srgbClr val="01662E"/>
    <a:srgbClr val="E2F0D9"/>
    <a:srgbClr val="595959"/>
    <a:srgbClr val="EAE40B"/>
    <a:srgbClr val="3DB9A4"/>
    <a:srgbClr val="106D2F"/>
    <a:srgbClr val="105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04BA9-0EF4-43D1-ACBC-A7CBC26AA6FA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8CEB7-FC13-4077-B9F6-F7D4DF9242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46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67A2-C1DD-4F3E-96F0-C5CBD8F5D62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01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F67A2-C1DD-4F3E-96F0-C5CBD8F5D62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45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57;g7229991d93_1_184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5118100"/>
            <a:ext cx="5391150" cy="4849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1" name="Google Shape;158;g7229991d93_1_184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223838" y="808038"/>
            <a:ext cx="7185026" cy="40417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3580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57;g7229991d93_1_184:notes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5118100"/>
            <a:ext cx="5391150" cy="4849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71" name="Google Shape;158;g7229991d93_1_184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-223838" y="808038"/>
            <a:ext cx="7185026" cy="40417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70812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6B3-3F60-4AC2-94CB-9D10D72CB24D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B78-1B96-448D-A597-5A9FD0B83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0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6B3-3F60-4AC2-94CB-9D10D72CB24D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B78-1B96-448D-A597-5A9FD0B83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21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6B3-3F60-4AC2-94CB-9D10D72CB24D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B78-1B96-448D-A597-5A9FD0B83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148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C0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4021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 userDrawn="1">
  <p:cSld name="1_Slide de Títul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09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6B3-3F60-4AC2-94CB-9D10D72CB24D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B78-1B96-448D-A597-5A9FD0B83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01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6B3-3F60-4AC2-94CB-9D10D72CB24D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B78-1B96-448D-A597-5A9FD0B83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17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6B3-3F60-4AC2-94CB-9D10D72CB24D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B78-1B96-448D-A597-5A9FD0B83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89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6B3-3F60-4AC2-94CB-9D10D72CB24D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B78-1B96-448D-A597-5A9FD0B83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16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6B3-3F60-4AC2-94CB-9D10D72CB24D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B78-1B96-448D-A597-5A9FD0B83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03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6B3-3F60-4AC2-94CB-9D10D72CB24D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B78-1B96-448D-A597-5A9FD0B83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7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6B3-3F60-4AC2-94CB-9D10D72CB24D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B78-1B96-448D-A597-5A9FD0B83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88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36B3-3F60-4AC2-94CB-9D10D72CB24D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8B78-1B96-448D-A597-5A9FD0B83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58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4" descr="Uma imagem contendo screenshot&#10;&#10;Descrição gerada automaticamente">
            <a:extLst>
              <a:ext uri="{FF2B5EF4-FFF2-40B4-BE49-F238E27FC236}">
                <a16:creationId xmlns:a16="http://schemas.microsoft.com/office/drawing/2014/main" id="{6931CC00-31D2-4F7C-8275-B3E2C07C2A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oogle Shape;210;p37">
            <a:extLst>
              <a:ext uri="{FF2B5EF4-FFF2-40B4-BE49-F238E27FC236}">
                <a16:creationId xmlns:a16="http://schemas.microsoft.com/office/drawing/2014/main" id="{78AC5FC6-9F06-4891-BCC2-B0F0846BE8AD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802" y="6138019"/>
            <a:ext cx="2687198" cy="52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126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36B3-3F60-4AC2-94CB-9D10D72CB24D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F8B78-1B96-448D-A597-5A9FD0B836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78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9F8B5F7-B2C9-47FB-A676-A29EA837B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60;p32">
            <a:extLst>
              <a:ext uri="{FF2B5EF4-FFF2-40B4-BE49-F238E27FC236}">
                <a16:creationId xmlns:a16="http://schemas.microsoft.com/office/drawing/2014/main" id="{C8622901-FD76-45A5-8B7F-9074F0CA1882}"/>
              </a:ext>
            </a:extLst>
          </p:cNvPr>
          <p:cNvSpPr txBox="1">
            <a:spLocks/>
          </p:cNvSpPr>
          <p:nvPr/>
        </p:nvSpPr>
        <p:spPr>
          <a:xfrm>
            <a:off x="589931" y="1049798"/>
            <a:ext cx="8050212" cy="4716462"/>
          </a:xfrm>
          <a:prstGeom prst="rect">
            <a:avLst/>
          </a:prstGeom>
        </p:spPr>
        <p:txBody>
          <a:bodyPr spcFirstLastPara="1" vert="horz" lIns="91433" tIns="45700" rIns="91433" bIns="457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6A020"/>
              </a:buClr>
              <a:buSzPts val="5600"/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Brasília, 13 de agosto de 2020</a:t>
            </a:r>
            <a:br>
              <a:rPr lang="pt-BR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</a:br>
            <a:r>
              <a:rPr lang="pt-BR" sz="2400" dirty="0">
                <a:solidFill>
                  <a:schemeClr val="bg1"/>
                </a:solidFill>
                <a:latin typeface="+mj-lt"/>
                <a:ea typeface="Fira Sans"/>
                <a:cs typeface="Fira Sans"/>
                <a:sym typeface="Fira Sans"/>
              </a:rPr>
              <a:t/>
            </a:r>
            <a:br>
              <a:rPr lang="pt-BR" sz="2400" dirty="0">
                <a:solidFill>
                  <a:schemeClr val="bg1"/>
                </a:solidFill>
                <a:latin typeface="+mj-lt"/>
                <a:ea typeface="Fira Sans"/>
                <a:cs typeface="Fira Sans"/>
                <a:sym typeface="Fira Sans"/>
              </a:rPr>
            </a:br>
            <a:r>
              <a:rPr lang="pt-BR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Audiência Pública Interativa da Comissão Mista – CN COVID-19</a:t>
            </a:r>
          </a:p>
        </p:txBody>
      </p:sp>
      <p:pic>
        <p:nvPicPr>
          <p:cNvPr id="8" name="Google Shape;210;p37">
            <a:extLst>
              <a:ext uri="{FF2B5EF4-FFF2-40B4-BE49-F238E27FC236}">
                <a16:creationId xmlns:a16="http://schemas.microsoft.com/office/drawing/2014/main" id="{8B309234-9AF6-42CD-981C-5F8ACD5418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134" y="5766260"/>
            <a:ext cx="35718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92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-142875" y="-71437"/>
            <a:ext cx="12477750" cy="7000875"/>
            <a:chOff x="-142875" y="-71437"/>
            <a:chExt cx="12477750" cy="7000875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tângulo 8"/>
            <p:cNvSpPr/>
            <p:nvPr/>
          </p:nvSpPr>
          <p:spPr>
            <a:xfrm>
              <a:off x="-142875" y="-71437"/>
              <a:ext cx="12477750" cy="7000875"/>
            </a:xfrm>
            <a:prstGeom prst="rect">
              <a:avLst/>
            </a:prstGeom>
            <a:solidFill>
              <a:srgbClr val="01662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object 4"/>
          <p:cNvSpPr/>
          <p:nvPr/>
        </p:nvSpPr>
        <p:spPr>
          <a:xfrm>
            <a:off x="1197863" y="3889247"/>
            <a:ext cx="9991344" cy="70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Google Shape;414;p18"/>
          <p:cNvSpPr txBox="1"/>
          <p:nvPr/>
        </p:nvSpPr>
        <p:spPr>
          <a:xfrm>
            <a:off x="795068" y="849779"/>
            <a:ext cx="10601864" cy="3537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020"/>
              </a:buClr>
              <a:buSzPts val="5600"/>
              <a:buFont typeface="Arial"/>
              <a:buNone/>
            </a:pPr>
            <a:r>
              <a:rPr lang="pt-BR" sz="5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5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900" b="1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DEMANDAS</a:t>
            </a:r>
            <a:r>
              <a:rPr lang="pt-BR" sz="4900" b="1" i="0" u="none" strike="noStrike" cap="none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 DE</a:t>
            </a:r>
            <a:br>
              <a:rPr lang="pt-BR" sz="4900" b="1" i="0" u="none" strike="noStrike" cap="none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pt-BR" sz="4900" b="1" i="0" u="none" strike="noStrike" cap="none" dirty="0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OSELTAMIVIR ATENDIDAS</a:t>
            </a:r>
            <a:endParaRPr sz="4900" b="1" i="0" u="none" strike="noStrike" cap="none" dirty="0">
              <a:solidFill>
                <a:srgbClr val="FFC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020"/>
              </a:buClr>
              <a:buSzPts val="5600"/>
              <a:buFont typeface="Arial"/>
              <a:buNone/>
            </a:pPr>
            <a:endParaRPr sz="5000" b="1" i="1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4756404" y="5695844"/>
            <a:ext cx="2679192" cy="52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89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819E754-28E0-4035-AC5F-24BEF5B65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93515"/>
              </p:ext>
            </p:extLst>
          </p:nvPr>
        </p:nvGraphicFramePr>
        <p:xfrm>
          <a:off x="959499" y="2363635"/>
          <a:ext cx="10273003" cy="30378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4298">
                  <a:extLst>
                    <a:ext uri="{9D8B030D-6E8A-4147-A177-3AD203B41FA5}">
                      <a16:colId xmlns:a16="http://schemas.microsoft.com/office/drawing/2014/main" val="440838110"/>
                    </a:ext>
                  </a:extLst>
                </a:gridCol>
                <a:gridCol w="2204228">
                  <a:extLst>
                    <a:ext uri="{9D8B030D-6E8A-4147-A177-3AD203B41FA5}">
                      <a16:colId xmlns:a16="http://schemas.microsoft.com/office/drawing/2014/main" val="4221373539"/>
                    </a:ext>
                  </a:extLst>
                </a:gridCol>
                <a:gridCol w="2051157">
                  <a:extLst>
                    <a:ext uri="{9D8B030D-6E8A-4147-A177-3AD203B41FA5}">
                      <a16:colId xmlns:a16="http://schemas.microsoft.com/office/drawing/2014/main" val="3489237070"/>
                    </a:ext>
                  </a:extLst>
                </a:gridCol>
                <a:gridCol w="2097079">
                  <a:extLst>
                    <a:ext uri="{9D8B030D-6E8A-4147-A177-3AD203B41FA5}">
                      <a16:colId xmlns:a16="http://schemas.microsoft.com/office/drawing/2014/main" val="338514489"/>
                    </a:ext>
                  </a:extLst>
                </a:gridCol>
                <a:gridCol w="1806241">
                  <a:extLst>
                    <a:ext uri="{9D8B030D-6E8A-4147-A177-3AD203B41FA5}">
                      <a16:colId xmlns:a16="http://schemas.microsoft.com/office/drawing/2014/main" val="3973293991"/>
                    </a:ext>
                  </a:extLst>
                </a:gridCol>
              </a:tblGrid>
              <a:tr h="62110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</a:rPr>
                        <a:t>REGIÃO​​</a:t>
                      </a:r>
                    </a:p>
                  </a:txBody>
                  <a:tcPr marL="0" marR="0" marT="0" marB="0" anchor="ctr"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</a:rPr>
                        <a:t>Oseltamivir30mg​​</a:t>
                      </a:r>
                    </a:p>
                  </a:txBody>
                  <a:tcPr marL="0" marR="0" marT="0" marB="0" anchor="ctr"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</a:rPr>
                        <a:t>Oseltamivir45mg​​</a:t>
                      </a:r>
                    </a:p>
                  </a:txBody>
                  <a:tcPr marL="0" marR="0" marT="0" marB="0" anchor="ctr"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</a:rPr>
                        <a:t>Oseltamivir75mg​​</a:t>
                      </a:r>
                    </a:p>
                  </a:txBody>
                  <a:tcPr marL="0" marR="0" marT="0" marB="0" anchor="ctr"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effectLst/>
                        </a:rPr>
                        <a:t>TOTAL  REGIÃO​​</a:t>
                      </a:r>
                    </a:p>
                  </a:txBody>
                  <a:tcPr marL="0" marR="0" marT="0" marB="0" anchor="ctr">
                    <a:solidFill>
                      <a:srgbClr val="0064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478208"/>
                  </a:ext>
                </a:extLst>
              </a:tr>
              <a:tr h="40278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NORTE​​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290.270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99.500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751.000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1.140.770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36154"/>
                  </a:ext>
                </a:extLst>
              </a:tr>
              <a:tr h="40278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NORDESTE​​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298.700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186.000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1.002.000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1.486.700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0646977"/>
                  </a:ext>
                </a:extLst>
              </a:tr>
              <a:tr h="40278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CENTRO-OESTE​​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157.920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118.000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372.500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648.420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4999472"/>
                  </a:ext>
                </a:extLst>
              </a:tr>
              <a:tr h="40278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SUDESTE​​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1.253.370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704.000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3.965.500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5.922.870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6898687"/>
                  </a:ext>
                </a:extLst>
              </a:tr>
              <a:tr h="40278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SUL​​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770.250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341.500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4.254.500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5.366.250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879086"/>
                  </a:ext>
                </a:extLst>
              </a:tr>
              <a:tr h="402783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TOTAL BRASIL​​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2.770.510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1.449.000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10.345.500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14.565.010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7791793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-142875" y="-71437"/>
            <a:ext cx="12477750" cy="1339519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405" y="82019"/>
            <a:ext cx="12304062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indent="688340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/>
              <a:t>Demandas atendidas por região </a:t>
            </a:r>
            <a:r>
              <a:rPr lang="pt-BR" sz="3200" dirty="0"/>
              <a:t>entre 20/01 e 11/08</a:t>
            </a:r>
            <a:br>
              <a:rPr lang="pt-BR" sz="3200" dirty="0"/>
            </a:br>
            <a:r>
              <a:rPr lang="pt-BR" sz="3200" spc="-5" dirty="0"/>
              <a:t>         </a:t>
            </a:r>
            <a:r>
              <a:rPr lang="pt-BR" sz="3200" dirty="0">
                <a:solidFill>
                  <a:srgbClr val="FFC000"/>
                </a:solidFill>
              </a:rPr>
              <a:t>Mais de 14 milhões de unidades de </a:t>
            </a:r>
            <a:r>
              <a:rPr lang="pt-BR" sz="3200" dirty="0" err="1">
                <a:solidFill>
                  <a:srgbClr val="FFC000"/>
                </a:solidFill>
              </a:rPr>
              <a:t>Oseltamivir</a:t>
            </a:r>
            <a:endParaRPr sz="3200" dirty="0">
              <a:solidFill>
                <a:srgbClr val="FFC000"/>
              </a:solidFill>
            </a:endParaRPr>
          </a:p>
        </p:txBody>
      </p:sp>
      <p:sp>
        <p:nvSpPr>
          <p:cNvPr id="21" name="Google Shape;259;p15"/>
          <p:cNvSpPr txBox="1"/>
          <p:nvPr/>
        </p:nvSpPr>
        <p:spPr>
          <a:xfrm>
            <a:off x="785845" y="5797780"/>
            <a:ext cx="4589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rgbClr val="000000"/>
              </a:buClr>
              <a:buSzPts val="1200"/>
            </a:pPr>
            <a:r>
              <a:rPr lang="pt-B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CGAFME/DAF/SCTIE/MS. Atualizado em 10/08/2020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object 20"/>
          <p:cNvSpPr txBox="1"/>
          <p:nvPr/>
        </p:nvSpPr>
        <p:spPr>
          <a:xfrm>
            <a:off x="7949678" y="1465140"/>
            <a:ext cx="514951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98780" algn="ctr">
              <a:lnSpc>
                <a:spcPct val="100000"/>
              </a:lnSpc>
              <a:spcBef>
                <a:spcPts val="95"/>
              </a:spcBef>
            </a:pPr>
            <a:r>
              <a:rPr lang="pt-BR" sz="2800" b="1" spc="-20" dirty="0">
                <a:solidFill>
                  <a:schemeClr val="bg1"/>
                </a:solidFill>
                <a:latin typeface="Calibri"/>
                <a:cs typeface="Calibri"/>
              </a:rPr>
              <a:t>Por estado 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81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42875" y="-71437"/>
            <a:ext cx="12477750" cy="1339519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Google Shape;127;p21"/>
          <p:cNvSpPr txBox="1"/>
          <p:nvPr/>
        </p:nvSpPr>
        <p:spPr>
          <a:xfrm>
            <a:off x="4757964" y="6385710"/>
            <a:ext cx="51942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CGAFME/DAF/SCTIE</a:t>
            </a:r>
            <a:r>
              <a:rPr lang="pt-B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05/08/2020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974692" y="235217"/>
            <a:ext cx="10242617" cy="89922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944880" marR="5080" indent="-932815" algn="ctr">
              <a:spcBef>
                <a:spcPts val="100"/>
              </a:spcBef>
            </a:pPr>
            <a:r>
              <a:rPr lang="pt-BR" sz="3200" dirty="0">
                <a:solidFill>
                  <a:srgbClr val="FFFFFF"/>
                </a:solidFill>
              </a:rPr>
              <a:t>Atendimento às demandas de</a:t>
            </a:r>
            <a:br>
              <a:rPr lang="pt-BR" sz="3200" dirty="0">
                <a:solidFill>
                  <a:srgbClr val="FFFFFF"/>
                </a:solidFill>
              </a:rPr>
            </a:br>
            <a:r>
              <a:rPr lang="pt-BR" sz="3200" spc="-5" dirty="0" err="1">
                <a:solidFill>
                  <a:srgbClr val="FFC000"/>
                </a:solidFill>
              </a:rPr>
              <a:t>Oseltamivir</a:t>
            </a:r>
            <a:r>
              <a:rPr lang="pt-BR" sz="3200" spc="-5" dirty="0">
                <a:solidFill>
                  <a:srgbClr val="FFC000"/>
                </a:solidFill>
              </a:rPr>
              <a:t> </a:t>
            </a:r>
            <a:r>
              <a:rPr lang="pt-BR" sz="3200" dirty="0">
                <a:solidFill>
                  <a:srgbClr val="FFFFFF"/>
                </a:solidFill>
              </a:rPr>
              <a:t>por estados </a:t>
            </a:r>
            <a:r>
              <a:rPr lang="pt-BR" sz="3200" dirty="0"/>
              <a:t>entre 20/01 e 11/08</a:t>
            </a:r>
            <a:endParaRPr sz="32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05" y="1984346"/>
            <a:ext cx="3850990" cy="3859098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12881"/>
              </p:ext>
            </p:extLst>
          </p:nvPr>
        </p:nvGraphicFramePr>
        <p:xfrm>
          <a:off x="535435" y="1894456"/>
          <a:ext cx="3424910" cy="4184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605">
                  <a:extLst>
                    <a:ext uri="{9D8B030D-6E8A-4147-A177-3AD203B41FA5}">
                      <a16:colId xmlns:a16="http://schemas.microsoft.com/office/drawing/2014/main" val="483444157"/>
                    </a:ext>
                  </a:extLst>
                </a:gridCol>
                <a:gridCol w="1268305">
                  <a:extLst>
                    <a:ext uri="{9D8B030D-6E8A-4147-A177-3AD203B41FA5}">
                      <a16:colId xmlns:a16="http://schemas.microsoft.com/office/drawing/2014/main" val="1645732984"/>
                    </a:ext>
                  </a:extLst>
                </a:gridCol>
              </a:tblGrid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ACRE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117.160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46376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ALAGOAS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99.000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926646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AMAPÁ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24.170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32983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AMAZONAS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350.560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101129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BAHIA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256.170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8369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CEARÁ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495.630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869970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DISTRITO FEDERAL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84.460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32620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ESPÍRITO SANTO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187.400</a:t>
                      </a:r>
                      <a:endParaRPr lang="pt-BR" sz="1800" b="1" i="0" u="none" strike="noStrike" dirty="0">
                        <a:solidFill>
                          <a:srgbClr val="0036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16525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GOIÁS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142.530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619455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MARANHÃO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52.570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98746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MATO GROSSO DO SUL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296.740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51556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MATO GROSSO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124.690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60319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MINAS GERAIS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1.242.870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660549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89203"/>
              </p:ext>
            </p:extLst>
          </p:nvPr>
        </p:nvGraphicFramePr>
        <p:xfrm>
          <a:off x="8212346" y="1747943"/>
          <a:ext cx="3424910" cy="4184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352">
                  <a:extLst>
                    <a:ext uri="{9D8B030D-6E8A-4147-A177-3AD203B41FA5}">
                      <a16:colId xmlns:a16="http://schemas.microsoft.com/office/drawing/2014/main" val="982997675"/>
                    </a:ext>
                  </a:extLst>
                </a:gridCol>
                <a:gridCol w="1285558">
                  <a:extLst>
                    <a:ext uri="{9D8B030D-6E8A-4147-A177-3AD203B41FA5}">
                      <a16:colId xmlns:a16="http://schemas.microsoft.com/office/drawing/2014/main" val="300945552"/>
                    </a:ext>
                  </a:extLst>
                </a:gridCol>
              </a:tblGrid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PARÁ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201.080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03444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PARAÍBA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69.500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705911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PARANÁ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2.225.150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10224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PERNAMBUCO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181.200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64613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PIAUÍ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102.410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018611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RIO DE JANEIRO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522.500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700915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RIO GRANDE DO NORTE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142.600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92838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RIO GRANDE DO SUL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1.193.140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58874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RONDÔNIA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192.520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8553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RORAIMA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224.280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12717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SANTA CATARINA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1.947.960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88402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SÃO PAULO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3.970.100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11430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SERGIPE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87.620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22884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TOCANTINS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31.000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0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00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142875" y="-71437"/>
            <a:ext cx="12477750" cy="7000875"/>
            <a:chOff x="-142875" y="-71437"/>
            <a:chExt cx="12477750" cy="700087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Retângulo 9"/>
            <p:cNvSpPr/>
            <p:nvPr/>
          </p:nvSpPr>
          <p:spPr>
            <a:xfrm>
              <a:off x="-142875" y="-71437"/>
              <a:ext cx="12477750" cy="7000875"/>
            </a:xfrm>
            <a:prstGeom prst="rect">
              <a:avLst/>
            </a:prstGeom>
            <a:solidFill>
              <a:srgbClr val="01662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479" y="1920242"/>
            <a:ext cx="11569043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8200" marR="5080" indent="-3365500" algn="ctr">
              <a:lnSpc>
                <a:spcPct val="100000"/>
              </a:lnSpc>
              <a:spcBef>
                <a:spcPts val="105"/>
              </a:spcBef>
            </a:pPr>
            <a:r>
              <a:rPr lang="pt-BR" sz="4800" spc="-5" dirty="0"/>
              <a:t>MEDICAMENTOS PARA INTUBAÇÃO</a:t>
            </a:r>
            <a:r>
              <a:rPr lang="pt-BR" sz="5000" spc="-5" dirty="0"/>
              <a:t/>
            </a:r>
            <a:br>
              <a:rPr lang="pt-BR" sz="5000" spc="-5" dirty="0"/>
            </a:br>
            <a:endParaRPr sz="5000" dirty="0"/>
          </a:p>
        </p:txBody>
      </p:sp>
      <p:sp>
        <p:nvSpPr>
          <p:cNvPr id="4" name="object 4"/>
          <p:cNvSpPr/>
          <p:nvPr/>
        </p:nvSpPr>
        <p:spPr>
          <a:xfrm>
            <a:off x="1100328" y="3889247"/>
            <a:ext cx="9991344" cy="70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tângulo 4"/>
          <p:cNvSpPr/>
          <p:nvPr/>
        </p:nvSpPr>
        <p:spPr>
          <a:xfrm>
            <a:off x="4617871" y="2716214"/>
            <a:ext cx="2956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</a:t>
            </a:r>
            <a:endParaRPr lang="pt-BR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4756404" y="5695844"/>
            <a:ext cx="2679192" cy="52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29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42875" y="-71437"/>
            <a:ext cx="12477750" cy="1339519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4"/>
          <p:cNvSpPr/>
          <p:nvPr/>
        </p:nvSpPr>
        <p:spPr>
          <a:xfrm>
            <a:off x="12192000" y="1292986"/>
            <a:ext cx="0" cy="5556250"/>
          </a:xfrm>
          <a:custGeom>
            <a:avLst/>
            <a:gdLst/>
            <a:ahLst/>
            <a:cxnLst/>
            <a:rect l="l" t="t" r="r" b="b"/>
            <a:pathLst>
              <a:path h="5556250">
                <a:moveTo>
                  <a:pt x="0" y="0"/>
                </a:moveTo>
                <a:lnTo>
                  <a:pt x="0" y="5555631"/>
                </a:lnTo>
              </a:path>
            </a:pathLst>
          </a:custGeom>
          <a:ln w="1270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Google Shape;127;p21"/>
          <p:cNvSpPr txBox="1"/>
          <p:nvPr/>
        </p:nvSpPr>
        <p:spPr>
          <a:xfrm>
            <a:off x="2479857" y="6416567"/>
            <a:ext cx="51942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200" b="0" i="0" u="none" strike="noStrike" cap="none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SISMAT/DLOG/SE </a:t>
            </a:r>
            <a:r>
              <a:rPr lang="pt-BR" sz="12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em 11/08/2020</a:t>
            </a:r>
            <a:endParaRPr sz="1200" b="0" i="0" u="none" strike="noStrike" cap="none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358878" y="112878"/>
            <a:ext cx="1147424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rgbClr val="FFC000"/>
                </a:solidFill>
              </a:rPr>
              <a:t>3,4 milhões de medicamentos disponibilizados</a:t>
            </a:r>
            <a:r>
              <a:rPr lang="pt-BR" sz="3200" dirty="0">
                <a:solidFill>
                  <a:srgbClr val="FFFFFF"/>
                </a:solidFill>
              </a:rPr>
              <a:t/>
            </a:r>
            <a:br>
              <a:rPr lang="pt-BR" sz="3200" dirty="0">
                <a:solidFill>
                  <a:srgbClr val="FFFFFF"/>
                </a:solidFill>
              </a:rPr>
            </a:br>
            <a:r>
              <a:rPr lang="pt-BR" sz="3200" dirty="0">
                <a:solidFill>
                  <a:srgbClr val="FFFFFF"/>
                </a:solidFill>
              </a:rPr>
              <a:t>para atender a demanda dos estados </a:t>
            </a:r>
            <a:r>
              <a:rPr lang="pt-BR" sz="3200" dirty="0">
                <a:solidFill>
                  <a:schemeClr val="bg1"/>
                </a:solidFill>
              </a:rPr>
              <a:t/>
            </a:r>
            <a:br>
              <a:rPr lang="pt-BR" sz="3200" dirty="0">
                <a:solidFill>
                  <a:schemeClr val="bg1"/>
                </a:solidFill>
              </a:rPr>
            </a:br>
            <a:endParaRPr sz="32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92988"/>
              </p:ext>
            </p:extLst>
          </p:nvPr>
        </p:nvGraphicFramePr>
        <p:xfrm>
          <a:off x="2479857" y="1425358"/>
          <a:ext cx="6646890" cy="48339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8037">
                  <a:extLst>
                    <a:ext uri="{9D8B030D-6E8A-4147-A177-3AD203B41FA5}">
                      <a16:colId xmlns:a16="http://schemas.microsoft.com/office/drawing/2014/main" val="1962008368"/>
                    </a:ext>
                  </a:extLst>
                </a:gridCol>
                <a:gridCol w="1388853">
                  <a:extLst>
                    <a:ext uri="{9D8B030D-6E8A-4147-A177-3AD203B41FA5}">
                      <a16:colId xmlns:a16="http://schemas.microsoft.com/office/drawing/2014/main" val="771938859"/>
                    </a:ext>
                  </a:extLst>
                </a:gridCol>
              </a:tblGrid>
              <a:tr h="526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Medicamento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Unidades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315182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ATRACÚRIO, BESILATO 10MG/ML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303.000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7169193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CETAMINA 50 MG/ML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      400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508213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CISATRACÚRIO, BESILATO 2 MG/ML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100.000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9802161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DEXMEDETOMIDINA, CLORIDRATO 100 MCG/ML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34.660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4781137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DEXTROCETAMINA, CLORIDRATO 50 MG/ML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150.000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9141619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FENTANILA, CITRATO 0,05 MG/ML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1.218.700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3391223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FENTANILA, CITRATO 0,05 MG/ML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400.000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0341864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MIDAZOLAM 5 MG/ML, SOLUÇÃO INJETÁVEL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285.000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3297098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MIDAZOLAM, CLORIDRATO, 1 MG/ML, SOLUÇÃO INJETÁVEL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         25.000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481980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MORFINA 10 MG/ML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 10.000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340326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NOREPINEFRINA, HEMITARTARATO 2MG/ML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101.000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4713977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PANCURÔNIO, BROMETO, 2 MG/ML, SOLUÇÃO INJETÁVEL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 60.000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9771141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PROPOFOL 10 MG/ML, EMULSÃO INJETÁVEL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220.322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0823291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ROCURÔNIO, BROMETO 10 MG/ML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380.800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4886861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ROCURÔNIO, BROMETO 10 MG/ML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   50.000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8333280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SUXAMETÔNIO, CLORETO 100 MG PÓ LIOF. INJETÁVEL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     108.660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7440788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Total Geral</a:t>
                      </a:r>
                      <a:endParaRPr lang="pt-BR" sz="16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   3.447.542 </a:t>
                      </a:r>
                      <a:endParaRPr lang="pt-BR" sz="16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16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95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14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-142875" y="-71437"/>
            <a:ext cx="12477750" cy="1339519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/>
          <p:cNvGrpSpPr/>
          <p:nvPr/>
        </p:nvGrpSpPr>
        <p:grpSpPr>
          <a:xfrm>
            <a:off x="641131" y="2342615"/>
            <a:ext cx="11084244" cy="3322461"/>
            <a:chOff x="466625" y="1752250"/>
            <a:chExt cx="11258750" cy="2431561"/>
          </a:xfrm>
        </p:grpSpPr>
        <p:sp>
          <p:nvSpPr>
            <p:cNvPr id="2" name="Retângulo Arredondado 1"/>
            <p:cNvSpPr/>
            <p:nvPr/>
          </p:nvSpPr>
          <p:spPr>
            <a:xfrm>
              <a:off x="466625" y="1752250"/>
              <a:ext cx="2548943" cy="2431561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700" marR="5080" algn="ctr">
                <a:lnSpc>
                  <a:spcPct val="100000"/>
                </a:lnSpc>
                <a:spcBef>
                  <a:spcPts val="95"/>
                </a:spcBef>
              </a:pPr>
              <a:r>
                <a:rPr lang="pt-BR" sz="2400" b="1" spc="-5" dirty="0">
                  <a:solidFill>
                    <a:srgbClr val="01662E"/>
                  </a:solidFill>
                  <a:cs typeface="Calibri"/>
                </a:rPr>
                <a:t>Requisição</a:t>
              </a:r>
            </a:p>
            <a:p>
              <a:pPr marL="12700" marR="5080" algn="ctr">
                <a:lnSpc>
                  <a:spcPct val="100000"/>
                </a:lnSpc>
                <a:spcBef>
                  <a:spcPts val="95"/>
                </a:spcBef>
              </a:pPr>
              <a:r>
                <a:rPr lang="pt-BR" sz="2400" b="1" spc="-5" dirty="0">
                  <a:solidFill>
                    <a:srgbClr val="01662E"/>
                  </a:solidFill>
                  <a:cs typeface="Calibri"/>
                </a:rPr>
                <a:t>Administrativa</a:t>
              </a:r>
            </a:p>
            <a:p>
              <a:pPr marL="12700" marR="5080" algn="ctr">
                <a:lnSpc>
                  <a:spcPct val="100000"/>
                </a:lnSpc>
                <a:spcBef>
                  <a:spcPts val="95"/>
                </a:spcBef>
              </a:pPr>
              <a:endParaRPr lang="pt-BR" b="1" i="1" spc="-5" dirty="0">
                <a:solidFill>
                  <a:srgbClr val="01662E"/>
                </a:solidFill>
                <a:cs typeface="Calibri"/>
              </a:endParaRPr>
            </a:p>
            <a:p>
              <a:pPr marL="12700" marR="5080" algn="ctr">
                <a:spcBef>
                  <a:spcPts val="95"/>
                </a:spcBef>
              </a:pPr>
              <a:r>
                <a:rPr lang="pt-BR" sz="20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Requisições realizadas entre 26/06 e 11/08</a:t>
              </a:r>
              <a:endParaRPr lang="pt-BR" sz="2000" spc="-15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95"/>
                </a:spcBef>
              </a:pPr>
              <a:endParaRPr lang="pt-BR" b="1" spc="-15" dirty="0">
                <a:solidFill>
                  <a:srgbClr val="01662E"/>
                </a:solidFill>
                <a:cs typeface="Calibri"/>
              </a:endParaRPr>
            </a:p>
          </p:txBody>
        </p:sp>
        <p:sp>
          <p:nvSpPr>
            <p:cNvPr id="26" name="Retângulo Arredondado 25"/>
            <p:cNvSpPr/>
            <p:nvPr/>
          </p:nvSpPr>
          <p:spPr>
            <a:xfrm>
              <a:off x="6273163" y="1752250"/>
              <a:ext cx="2548943" cy="2431561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700" marR="5080" algn="ctr">
                <a:spcBef>
                  <a:spcPts val="95"/>
                </a:spcBef>
              </a:pPr>
              <a:r>
                <a:rPr lang="pt-BR" sz="2400" b="1" spc="-5" dirty="0">
                  <a:solidFill>
                    <a:srgbClr val="01662E"/>
                  </a:solidFill>
                  <a:cs typeface="Calibri"/>
                </a:rPr>
                <a:t>Aquisições </a:t>
              </a:r>
            </a:p>
            <a:p>
              <a:pPr marL="12700" marR="5080" algn="ctr">
                <a:spcBef>
                  <a:spcPts val="95"/>
                </a:spcBef>
              </a:pPr>
              <a:r>
                <a:rPr lang="pt-BR" sz="2400" b="1" spc="-5" dirty="0">
                  <a:solidFill>
                    <a:srgbClr val="01662E"/>
                  </a:solidFill>
                  <a:cs typeface="Calibri"/>
                </a:rPr>
                <a:t>Internacionais</a:t>
              </a:r>
            </a:p>
            <a:p>
              <a:pPr marL="12700" marR="5080" algn="ctr">
                <a:spcBef>
                  <a:spcPts val="95"/>
                </a:spcBef>
              </a:pPr>
              <a:endParaRPr lang="pt-BR" b="1" i="1" spc="-5" dirty="0">
                <a:solidFill>
                  <a:srgbClr val="01662E"/>
                </a:solidFill>
                <a:cs typeface="Calibri"/>
              </a:endParaRPr>
            </a:p>
            <a:p>
              <a:pPr marL="12700" marR="5080" algn="ctr">
                <a:spcBef>
                  <a:spcPts val="95"/>
                </a:spcBef>
              </a:pPr>
              <a:r>
                <a:rPr lang="pt-BR" sz="2000" spc="-5" dirty="0">
                  <a:solidFill>
                    <a:srgbClr val="595959"/>
                  </a:solidFill>
                  <a:cs typeface="Calibri"/>
                </a:rPr>
                <a:t>OPAS e Operação Uruguai, Acordo União </a:t>
              </a:r>
              <a:r>
                <a:rPr lang="pt-BR" sz="2000" spc="-5" dirty="0" err="1">
                  <a:solidFill>
                    <a:srgbClr val="595959"/>
                  </a:solidFill>
                  <a:cs typeface="Calibri"/>
                </a:rPr>
                <a:t>Européia</a:t>
              </a:r>
              <a:endParaRPr lang="pt-BR" sz="2000" spc="-5" dirty="0">
                <a:solidFill>
                  <a:srgbClr val="595959"/>
                </a:solidFill>
                <a:cs typeface="Calibri"/>
              </a:endParaRPr>
            </a:p>
            <a:p>
              <a:pPr marL="12700" marR="5080" algn="ctr">
                <a:spcBef>
                  <a:spcPts val="95"/>
                </a:spcBef>
              </a:pPr>
              <a:endParaRPr lang="pt-BR" b="1" i="1" spc="-5" dirty="0">
                <a:solidFill>
                  <a:srgbClr val="01662E"/>
                </a:solidFill>
                <a:cs typeface="Calibri"/>
              </a:endParaRPr>
            </a:p>
          </p:txBody>
        </p:sp>
        <p:sp>
          <p:nvSpPr>
            <p:cNvPr id="25" name="Retângulo Arredondado 24"/>
            <p:cNvSpPr/>
            <p:nvPr/>
          </p:nvSpPr>
          <p:spPr>
            <a:xfrm>
              <a:off x="3369894" y="1752250"/>
              <a:ext cx="2548943" cy="2431561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700" marR="5080" algn="ctr">
                <a:spcBef>
                  <a:spcPts val="95"/>
                </a:spcBef>
              </a:pPr>
              <a:r>
                <a:rPr lang="pt-BR" sz="2400" b="1" spc="-5" dirty="0">
                  <a:solidFill>
                    <a:srgbClr val="01662E"/>
                  </a:solidFill>
                  <a:cs typeface="Calibri"/>
                </a:rPr>
                <a:t>Pregão </a:t>
              </a:r>
            </a:p>
            <a:p>
              <a:pPr marL="12700" marR="5080" algn="ctr">
                <a:spcBef>
                  <a:spcPts val="95"/>
                </a:spcBef>
              </a:pPr>
              <a:r>
                <a:rPr lang="pt-BR" sz="2400" b="1" spc="-5" dirty="0">
                  <a:solidFill>
                    <a:srgbClr val="01662E"/>
                  </a:solidFill>
                  <a:cs typeface="Calibri"/>
                </a:rPr>
                <a:t>Eletrônico</a:t>
              </a:r>
              <a:endParaRPr lang="pt-BR" sz="20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endParaRPr>
            </a:p>
            <a:p>
              <a:pPr marL="12700" marR="5080" algn="ctr">
                <a:spcBef>
                  <a:spcPts val="95"/>
                </a:spcBef>
              </a:pPr>
              <a:endParaRPr lang="pt-BR" sz="20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endParaRPr>
            </a:p>
            <a:p>
              <a:pPr marL="12700" marR="5080" algn="ctr">
                <a:spcBef>
                  <a:spcPts val="95"/>
                </a:spcBef>
              </a:pPr>
              <a:r>
                <a:rPr lang="pt-BR" sz="20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Homologado em 12/08</a:t>
              </a:r>
            </a:p>
            <a:p>
              <a:pPr marL="12700" marR="5080" algn="ctr">
                <a:spcBef>
                  <a:spcPts val="95"/>
                </a:spcBef>
              </a:pPr>
              <a:r>
                <a:rPr lang="pt-BR" sz="20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27 UF</a:t>
              </a:r>
            </a:p>
            <a:p>
              <a:pPr marL="12700" marR="5080" algn="ctr">
                <a:spcBef>
                  <a:spcPts val="95"/>
                </a:spcBef>
              </a:pPr>
              <a:r>
                <a:rPr lang="pt-BR" sz="20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 17 capitais </a:t>
              </a:r>
            </a:p>
            <a:p>
              <a:pPr marL="12700" marR="5080" algn="ctr">
                <a:spcBef>
                  <a:spcPts val="95"/>
                </a:spcBef>
              </a:pPr>
              <a:r>
                <a:rPr lang="pt-BR" sz="2000" spc="-5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/>
                </a:rPr>
                <a:t>Ministério da Saúde</a:t>
              </a:r>
            </a:p>
            <a:p>
              <a:pPr marL="12700" marR="5080" algn="ctr">
                <a:spcBef>
                  <a:spcPts val="95"/>
                </a:spcBef>
              </a:pPr>
              <a:endParaRPr lang="pt-BR" sz="2000" spc="-5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endParaRPr>
            </a:p>
          </p:txBody>
        </p:sp>
        <p:sp>
          <p:nvSpPr>
            <p:cNvPr id="27" name="Retângulo Arredondado 26"/>
            <p:cNvSpPr/>
            <p:nvPr/>
          </p:nvSpPr>
          <p:spPr>
            <a:xfrm>
              <a:off x="9176432" y="1752250"/>
              <a:ext cx="2548943" cy="2431561"/>
            </a:xfrm>
            <a:prstGeom prst="roundRect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2700" marR="5080" algn="ctr">
                <a:spcBef>
                  <a:spcPts val="95"/>
                </a:spcBef>
              </a:pPr>
              <a:r>
                <a:rPr lang="pt-BR" sz="2400" b="1" spc="-5" dirty="0">
                  <a:solidFill>
                    <a:srgbClr val="01662E"/>
                  </a:solidFill>
                  <a:cs typeface="Calibri"/>
                </a:rPr>
                <a:t>Acordo</a:t>
              </a:r>
            </a:p>
            <a:p>
              <a:pPr marL="12700" marR="5080" algn="ctr">
                <a:spcBef>
                  <a:spcPts val="95"/>
                </a:spcBef>
              </a:pPr>
              <a:r>
                <a:rPr lang="pt-BR" sz="2400" b="1" spc="-5" dirty="0">
                  <a:solidFill>
                    <a:srgbClr val="01662E"/>
                  </a:solidFill>
                  <a:cs typeface="Calibri"/>
                </a:rPr>
                <a:t>Tripartite</a:t>
              </a:r>
            </a:p>
            <a:p>
              <a:pPr marL="12700" marR="5080" algn="ctr">
                <a:spcBef>
                  <a:spcPts val="95"/>
                </a:spcBef>
              </a:pPr>
              <a:endParaRPr lang="pt-BR" sz="2400" b="1" spc="-5" dirty="0">
                <a:solidFill>
                  <a:srgbClr val="01662E"/>
                </a:solidFill>
                <a:cs typeface="Calibri"/>
              </a:endParaRPr>
            </a:p>
            <a:p>
              <a:pPr marL="12700" marR="5080" algn="ctr">
                <a:spcBef>
                  <a:spcPts val="95"/>
                </a:spcBef>
              </a:pPr>
              <a:r>
                <a:rPr lang="pt-BR" sz="2000" spc="-5" dirty="0">
                  <a:solidFill>
                    <a:srgbClr val="595959"/>
                  </a:solidFill>
                  <a:cs typeface="Calibri"/>
                </a:rPr>
                <a:t>Rede D’OR, UNIMED, SES RJ e Indústrias Nacionais</a:t>
              </a:r>
            </a:p>
            <a:p>
              <a:pPr marL="12700" marR="5080" algn="ctr">
                <a:spcBef>
                  <a:spcPts val="95"/>
                </a:spcBef>
              </a:pPr>
              <a:endParaRPr lang="pt-BR" b="1" i="1" spc="-5" dirty="0">
                <a:solidFill>
                  <a:srgbClr val="01662E"/>
                </a:solidFill>
                <a:cs typeface="Calibri"/>
              </a:endParaRPr>
            </a:p>
          </p:txBody>
        </p:sp>
      </p:grpSp>
      <p:sp>
        <p:nvSpPr>
          <p:cNvPr id="19" name="object 3"/>
          <p:cNvSpPr txBox="1">
            <a:spLocks noGrp="1"/>
          </p:cNvSpPr>
          <p:nvPr>
            <p:ph type="title"/>
          </p:nvPr>
        </p:nvSpPr>
        <p:spPr>
          <a:xfrm>
            <a:off x="1" y="386010"/>
            <a:ext cx="121919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4880" marR="5080" indent="-932815" algn="ctr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>
                <a:solidFill>
                  <a:srgbClr val="FFC000"/>
                </a:solidFill>
              </a:rPr>
              <a:t>Medicamentos para intubação</a:t>
            </a:r>
            <a:endParaRPr sz="3200" spc="-5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98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05" y="1984346"/>
            <a:ext cx="3850990" cy="385909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142875" y="-71437"/>
            <a:ext cx="12477750" cy="1339519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Google Shape;127;p21"/>
          <p:cNvSpPr txBox="1"/>
          <p:nvPr/>
        </p:nvSpPr>
        <p:spPr>
          <a:xfrm>
            <a:off x="3269758" y="5728172"/>
            <a:ext cx="51942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SISMAT/DLOG/SE </a:t>
            </a:r>
            <a:r>
              <a:rPr lang="pt-BR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11/08/2020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804235" y="112588"/>
            <a:ext cx="1058353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 algn="ctr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rgbClr val="FFFFFF"/>
                </a:solidFill>
              </a:rPr>
              <a:t>Atendimento às demandas de</a:t>
            </a:r>
            <a:br>
              <a:rPr lang="pt-BR" sz="3200" dirty="0">
                <a:solidFill>
                  <a:srgbClr val="FFFFFF"/>
                </a:solidFill>
              </a:rPr>
            </a:br>
            <a:r>
              <a:rPr lang="pt-BR" sz="3200" dirty="0">
                <a:solidFill>
                  <a:srgbClr val="FFC000"/>
                </a:solidFill>
              </a:rPr>
              <a:t>medicamentos de intubação </a:t>
            </a:r>
            <a:r>
              <a:rPr lang="pt-BR" sz="3200" dirty="0"/>
              <a:t>entre 26/06 e 11/08</a:t>
            </a:r>
            <a:endParaRPr sz="32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998791"/>
              </p:ext>
            </p:extLst>
          </p:nvPr>
        </p:nvGraphicFramePr>
        <p:xfrm>
          <a:off x="601397" y="1813414"/>
          <a:ext cx="3424910" cy="4184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605">
                  <a:extLst>
                    <a:ext uri="{9D8B030D-6E8A-4147-A177-3AD203B41FA5}">
                      <a16:colId xmlns:a16="http://schemas.microsoft.com/office/drawing/2014/main" val="483444157"/>
                    </a:ext>
                  </a:extLst>
                </a:gridCol>
                <a:gridCol w="1268305">
                  <a:extLst>
                    <a:ext uri="{9D8B030D-6E8A-4147-A177-3AD203B41FA5}">
                      <a16:colId xmlns:a16="http://schemas.microsoft.com/office/drawing/2014/main" val="1645732984"/>
                    </a:ext>
                  </a:extLst>
                </a:gridCol>
              </a:tblGrid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ACRE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1.295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46376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ALAGOAS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64.574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926646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AMAPÁ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193.270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32983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AMAZONAS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5.870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101129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BAHIA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153.265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8369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CEARÁ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234.890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869970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DISTRITO FEDERAL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28.300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32620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ESPÍRITO SANTO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11.540</a:t>
                      </a:r>
                      <a:endParaRPr lang="pt-BR" sz="1800" b="1" i="0" u="none" strike="noStrike" dirty="0">
                        <a:solidFill>
                          <a:srgbClr val="0036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16525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GOIÁS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118.096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619455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MARANHÃO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27.331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98746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MATO GROSSO DO SUL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112.290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51556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MATO GROSSO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158.943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60319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MINAS GERAIS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51.260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660549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673950"/>
              </p:ext>
            </p:extLst>
          </p:nvPr>
        </p:nvGraphicFramePr>
        <p:xfrm>
          <a:off x="8244209" y="1798015"/>
          <a:ext cx="3424910" cy="4184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352">
                  <a:extLst>
                    <a:ext uri="{9D8B030D-6E8A-4147-A177-3AD203B41FA5}">
                      <a16:colId xmlns:a16="http://schemas.microsoft.com/office/drawing/2014/main" val="982997675"/>
                    </a:ext>
                  </a:extLst>
                </a:gridCol>
                <a:gridCol w="1285558">
                  <a:extLst>
                    <a:ext uri="{9D8B030D-6E8A-4147-A177-3AD203B41FA5}">
                      <a16:colId xmlns:a16="http://schemas.microsoft.com/office/drawing/2014/main" val="300945552"/>
                    </a:ext>
                  </a:extLst>
                </a:gridCol>
              </a:tblGrid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PARÁ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194.151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03444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PARAÍBA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61.801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705911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PARANÁ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108.795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10224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PERNAMBUCO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84.514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64613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PIAUÍ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181.681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018611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RIO DE JANEIRO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395.644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700915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RIO GRANDE DO NORTE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167.227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92838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RIO GRANDE DO SUL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105.822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58874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RONDÔNIA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26.323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8553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RORAIMA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57.260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12717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SANTA CATARINA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109.130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88402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SÃO PAULO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679.720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11430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SERGIPE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52.765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22884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TOCANTINS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61.785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0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41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-142875" y="-142875"/>
            <a:ext cx="12477750" cy="7000875"/>
            <a:chOff x="-142875" y="-71437"/>
            <a:chExt cx="12477750" cy="7000875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tângulo 16"/>
            <p:cNvSpPr/>
            <p:nvPr/>
          </p:nvSpPr>
          <p:spPr>
            <a:xfrm>
              <a:off x="-142875" y="-71437"/>
              <a:ext cx="12477750" cy="7000875"/>
            </a:xfrm>
            <a:prstGeom prst="rect">
              <a:avLst/>
            </a:prstGeom>
            <a:solidFill>
              <a:srgbClr val="01662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-4621213" y="1411288"/>
            <a:ext cx="877888" cy="695325"/>
          </a:xfrm>
          <a:prstGeom prst="rect">
            <a:avLst/>
          </a:prstGeom>
          <a:solidFill>
            <a:srgbClr val="E5E5E5"/>
          </a:solidFill>
          <a:ln>
            <a:solidFill>
              <a:srgbClr val="056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4621213" y="2339975"/>
            <a:ext cx="877888" cy="696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83350" y="1487488"/>
            <a:ext cx="184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A020"/>
              </a:buClr>
              <a:buSzPts val="5600"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Fira Sans"/>
              <a:cs typeface="Fira Sans"/>
              <a:sym typeface="Fira Sans"/>
            </a:endParaRPr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311478" y="2019806"/>
            <a:ext cx="11569043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6A020"/>
              </a:buClr>
              <a:buSzPts val="5600"/>
              <a:defRPr/>
            </a:pPr>
            <a:r>
              <a:rPr lang="pt-BR" sz="4800" dirty="0">
                <a:solidFill>
                  <a:srgbClr val="FFC000"/>
                </a:solidFill>
              </a:rPr>
              <a:t>DIAGNÓSTICO COVID 19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6A020"/>
              </a:buClr>
              <a:buSzPts val="5600"/>
              <a:defRPr/>
            </a:pPr>
            <a:r>
              <a:rPr lang="pt-BR" sz="4000" b="0" dirty="0">
                <a:sym typeface="Fira Sans"/>
              </a:rPr>
              <a:t>ESTRATÉGIAS DE TESTAGEM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6A020"/>
              </a:buClr>
              <a:buSzPts val="5600"/>
              <a:defRPr/>
            </a:pPr>
            <a:endParaRPr lang="pt-BR" sz="4000" dirty="0"/>
          </a:p>
        </p:txBody>
      </p:sp>
      <p:sp>
        <p:nvSpPr>
          <p:cNvPr id="19" name="object 4"/>
          <p:cNvSpPr/>
          <p:nvPr/>
        </p:nvSpPr>
        <p:spPr>
          <a:xfrm>
            <a:off x="1100328" y="3889247"/>
            <a:ext cx="9991344" cy="70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/>
          <p:cNvSpPr/>
          <p:nvPr/>
        </p:nvSpPr>
        <p:spPr>
          <a:xfrm>
            <a:off x="4756404" y="5695844"/>
            <a:ext cx="2679192" cy="52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09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42875" y="-71437"/>
            <a:ext cx="12477750" cy="1339519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D:\Users\andressa.degaut\Downloads\Fluxo da Coleta das Amostras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79035"/>
            <a:ext cx="11401424" cy="35120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/>
          <p:cNvSpPr/>
          <p:nvPr/>
        </p:nvSpPr>
        <p:spPr>
          <a:xfrm>
            <a:off x="0" y="2091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Teste</a:t>
            </a:r>
            <a:r>
              <a:rPr lang="pt-BR" sz="45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 e logística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30935" y="1517134"/>
            <a:ext cx="6330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>
                <a:solidFill>
                  <a:srgbClr val="01662E"/>
                </a:solidFill>
                <a:ea typeface="Times New Roman" panose="02020603050405020304" pitchFamily="18" charset="0"/>
              </a:rPr>
              <a:t>Fluxograma da estratégia de testagem COVID-19</a:t>
            </a:r>
          </a:p>
          <a:p>
            <a:pPr algn="ctr"/>
            <a:r>
              <a:rPr lang="pt-BR" sz="2400" b="1" dirty="0">
                <a:solidFill>
                  <a:srgbClr val="01662E"/>
                </a:solidFill>
                <a:effectLst/>
                <a:ea typeface="Times New Roman" panose="02020603050405020304" pitchFamily="18" charset="0"/>
              </a:rPr>
              <a:t>RT-</a:t>
            </a:r>
            <a:r>
              <a:rPr lang="pt-BR" sz="2400" b="1" dirty="0" err="1">
                <a:solidFill>
                  <a:srgbClr val="01662E"/>
                </a:solidFill>
                <a:effectLst/>
                <a:ea typeface="Times New Roman" panose="02020603050405020304" pitchFamily="18" charset="0"/>
              </a:rPr>
              <a:t>qPCR</a:t>
            </a:r>
            <a:r>
              <a:rPr lang="pt-BR" sz="2400" b="1" dirty="0">
                <a:solidFill>
                  <a:srgbClr val="01662E"/>
                </a:solidFill>
                <a:effectLst/>
                <a:ea typeface="Times New Roman" panose="02020603050405020304" pitchFamily="18" charset="0"/>
              </a:rPr>
              <a:t> e Sorologia</a:t>
            </a:r>
            <a:endParaRPr lang="pt-BR" sz="2800" dirty="0">
              <a:solidFill>
                <a:srgbClr val="01662E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12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091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ESTRATÉGIA E LOGÍSTICA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pic>
        <p:nvPicPr>
          <p:cNvPr id="6" name="Imagem 5" descr="D:\Users\andressa.degaut\Downloads\Fluxo da Coleta das Amostras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30" y="2239356"/>
            <a:ext cx="10921340" cy="3879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ipse 2"/>
          <p:cNvSpPr/>
          <p:nvPr/>
        </p:nvSpPr>
        <p:spPr>
          <a:xfrm>
            <a:off x="8836425" y="2859582"/>
            <a:ext cx="1122219" cy="532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/>
              <a:t>Além da capacidade LACEN</a:t>
            </a:r>
          </a:p>
        </p:txBody>
      </p:sp>
      <p:sp>
        <p:nvSpPr>
          <p:cNvPr id="8" name="Retângulo 7"/>
          <p:cNvSpPr/>
          <p:nvPr/>
        </p:nvSpPr>
        <p:spPr>
          <a:xfrm>
            <a:off x="-200025" y="-123825"/>
            <a:ext cx="12687300" cy="1544307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2400" y="3615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Teste</a:t>
            </a:r>
            <a:r>
              <a:rPr lang="pt-BR" sz="45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 e logística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930935" y="1454074"/>
            <a:ext cx="63301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>
                <a:solidFill>
                  <a:srgbClr val="01662E"/>
                </a:solidFill>
                <a:ea typeface="Times New Roman" panose="02020603050405020304" pitchFamily="18" charset="0"/>
              </a:rPr>
              <a:t>Fluxograma da estratégia de testagem COVID-19</a:t>
            </a:r>
          </a:p>
          <a:p>
            <a:pPr algn="ctr"/>
            <a:r>
              <a:rPr lang="pt-BR" sz="2400" b="1" dirty="0">
                <a:solidFill>
                  <a:srgbClr val="01662E"/>
                </a:solidFill>
                <a:ea typeface="Times New Roman" panose="02020603050405020304" pitchFamily="18" charset="0"/>
              </a:rPr>
              <a:t>RT-</a:t>
            </a:r>
            <a:r>
              <a:rPr lang="pt-BR" sz="2400" b="1" dirty="0" err="1">
                <a:solidFill>
                  <a:srgbClr val="01662E"/>
                </a:solidFill>
                <a:ea typeface="Times New Roman" panose="02020603050405020304" pitchFamily="18" charset="0"/>
              </a:rPr>
              <a:t>qPCR</a:t>
            </a:r>
            <a:r>
              <a:rPr lang="pt-BR" sz="2400" b="1" dirty="0">
                <a:solidFill>
                  <a:srgbClr val="01662E"/>
                </a:solidFill>
                <a:ea typeface="Times New Roman" panose="02020603050405020304" pitchFamily="18" charset="0"/>
              </a:rPr>
              <a:t> e Sorologia</a:t>
            </a:r>
            <a:endParaRPr lang="pt-BR" sz="2800" dirty="0">
              <a:solidFill>
                <a:srgbClr val="01662E"/>
              </a:solidFill>
              <a:ea typeface="Times New Roman" panose="02020603050405020304" pitchFamily="18" charset="0"/>
            </a:endParaRPr>
          </a:p>
          <a:p>
            <a:pPr algn="just"/>
            <a:endParaRPr lang="pt-BR" sz="2400" b="1" dirty="0">
              <a:solidFill>
                <a:srgbClr val="01662E"/>
              </a:solidFill>
              <a:ea typeface="Times New Roman" panose="02020603050405020304" pitchFamily="18" charset="0"/>
            </a:endParaRPr>
          </a:p>
          <a:p>
            <a:pPr algn="just"/>
            <a:endParaRPr lang="pt-BR" sz="2800" dirty="0">
              <a:solidFill>
                <a:srgbClr val="01662E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0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-285750" y="-71438"/>
            <a:ext cx="12477750" cy="7000875"/>
            <a:chOff x="-142875" y="-71437"/>
            <a:chExt cx="12477750" cy="7000875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-142875" y="-71437"/>
              <a:ext cx="12477750" cy="7000875"/>
            </a:xfrm>
            <a:prstGeom prst="rect">
              <a:avLst/>
            </a:prstGeom>
            <a:solidFill>
              <a:srgbClr val="01662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Google Shape;160;p32"/>
          <p:cNvSpPr txBox="1">
            <a:spLocks noChangeArrowheads="1"/>
          </p:cNvSpPr>
          <p:nvPr/>
        </p:nvSpPr>
        <p:spPr bwMode="auto">
          <a:xfrm>
            <a:off x="820734" y="404801"/>
            <a:ext cx="9779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 typeface="Arial" panose="020B0604020202020204" pitchFamily="34" charset="0"/>
              <a:buNone/>
            </a:pPr>
            <a:r>
              <a:rPr lang="pt-BR" altLang="pt-BR" sz="40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LOA 2020 destinou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 typeface="Arial" panose="020B0604020202020204" pitchFamily="34" charset="0"/>
              <a:buNone/>
            </a:pPr>
            <a:r>
              <a:rPr lang="pt-BR" altLang="pt-BR" sz="6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 R</a:t>
            </a:r>
            <a:r>
              <a:rPr lang="pt-BR" altLang="pt-BR" sz="6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$ </a:t>
            </a:r>
            <a:r>
              <a:rPr lang="pt-BR" altLang="pt-BR" sz="60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174,8 </a:t>
            </a:r>
            <a:r>
              <a:rPr lang="pt-BR" altLang="pt-BR" sz="6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bilhões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 typeface="Arial" panose="020B0604020202020204" pitchFamily="34" charset="0"/>
              <a:buNone/>
            </a:pPr>
            <a:r>
              <a:rPr lang="pt-BR" altLang="pt-BR" sz="40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para o Ministério da Saúde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89" y="185904"/>
            <a:ext cx="966159" cy="966159"/>
          </a:xfrm>
          <a:prstGeom prst="rect">
            <a:avLst/>
          </a:prstGeom>
        </p:spPr>
      </p:pic>
      <p:graphicFrame>
        <p:nvGraphicFramePr>
          <p:cNvPr id="2" name="Tabela 7">
            <a:extLst>
              <a:ext uri="{FF2B5EF4-FFF2-40B4-BE49-F238E27FC236}">
                <a16:creationId xmlns:a16="http://schemas.microsoft.com/office/drawing/2014/main" id="{A528F1A4-5743-419B-8F20-13E6CDAD6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24993"/>
              </p:ext>
            </p:extLst>
          </p:nvPr>
        </p:nvGraphicFramePr>
        <p:xfrm>
          <a:off x="574678" y="4067799"/>
          <a:ext cx="10588034" cy="13032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1155">
                  <a:extLst>
                    <a:ext uri="{9D8B030D-6E8A-4147-A177-3AD203B41FA5}">
                      <a16:colId xmlns:a16="http://schemas.microsoft.com/office/drawing/2014/main" val="1888995615"/>
                    </a:ext>
                  </a:extLst>
                </a:gridCol>
                <a:gridCol w="2310938">
                  <a:extLst>
                    <a:ext uri="{9D8B030D-6E8A-4147-A177-3AD203B41FA5}">
                      <a16:colId xmlns:a16="http://schemas.microsoft.com/office/drawing/2014/main" val="2241012279"/>
                    </a:ext>
                  </a:extLst>
                </a:gridCol>
                <a:gridCol w="1961804">
                  <a:extLst>
                    <a:ext uri="{9D8B030D-6E8A-4147-A177-3AD203B41FA5}">
                      <a16:colId xmlns:a16="http://schemas.microsoft.com/office/drawing/2014/main" val="3446464522"/>
                    </a:ext>
                  </a:extLst>
                </a:gridCol>
                <a:gridCol w="2086494">
                  <a:extLst>
                    <a:ext uri="{9D8B030D-6E8A-4147-A177-3AD203B41FA5}">
                      <a16:colId xmlns:a16="http://schemas.microsoft.com/office/drawing/2014/main" val="480619194"/>
                    </a:ext>
                  </a:extLst>
                </a:gridCol>
                <a:gridCol w="1777643">
                  <a:extLst>
                    <a:ext uri="{9D8B030D-6E8A-4147-A177-3AD203B41FA5}">
                      <a16:colId xmlns:a16="http://schemas.microsoft.com/office/drawing/2014/main" val="3565590356"/>
                    </a:ext>
                  </a:extLst>
                </a:gridCol>
              </a:tblGrid>
              <a:tr h="483079"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Empenhado</a:t>
                      </a:r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Liquidado</a:t>
                      </a:r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Pago</a:t>
                      </a:r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Empenhado </a:t>
                      </a:r>
                      <a:r>
                        <a:rPr lang="pt-BR" sz="2300" dirty="0"/>
                        <a:t>%</a:t>
                      </a:r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dirty="0" smtClean="0"/>
                        <a:t>Pago %</a:t>
                      </a:r>
                    </a:p>
                    <a:p>
                      <a:pPr algn="ctr"/>
                      <a:endParaRPr lang="pt-BR" sz="2300" dirty="0"/>
                    </a:p>
                  </a:txBody>
                  <a:tcPr marL="119115" marR="119115" marT="59558" marB="59558"/>
                </a:tc>
                <a:extLst>
                  <a:ext uri="{0D108BD9-81ED-4DB2-BD59-A6C34878D82A}">
                    <a16:rowId xmlns:a16="http://schemas.microsoft.com/office/drawing/2014/main" val="789069557"/>
                  </a:ext>
                </a:extLst>
              </a:tr>
              <a:tr h="483079">
                <a:tc>
                  <a:txBody>
                    <a:bodyPr/>
                    <a:lstStyle/>
                    <a:p>
                      <a:pPr algn="ctr"/>
                      <a:r>
                        <a:rPr lang="pt-BR" sz="2300" smtClean="0"/>
                        <a:t>R$117.8bi</a:t>
                      </a:r>
                      <a:endParaRPr lang="pt-BR" sz="2300" dirty="0"/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R$95.9bi</a:t>
                      </a:r>
                      <a:endParaRPr lang="pt-BR" sz="2300" dirty="0"/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R$94.6bi</a:t>
                      </a:r>
                      <a:endParaRPr lang="pt-BR" sz="2300" dirty="0"/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67.4%</a:t>
                      </a:r>
                      <a:endParaRPr lang="pt-BR" sz="2300" dirty="0"/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54,1%</a:t>
                      </a:r>
                      <a:endParaRPr lang="pt-BR" sz="2300" dirty="0"/>
                    </a:p>
                  </a:txBody>
                  <a:tcPr marL="119115" marR="119115" marT="59558" marB="59558"/>
                </a:tc>
                <a:extLst>
                  <a:ext uri="{0D108BD9-81ED-4DB2-BD59-A6C34878D82A}">
                    <a16:rowId xmlns:a16="http://schemas.microsoft.com/office/drawing/2014/main" val="3984967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11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:\Users\andressa.degaut\Downloads\Fluxo da Coleta das Amostras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53" y="2440420"/>
            <a:ext cx="8505500" cy="26831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0" y="2091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ESTRATÉGIA E LOGÍSTICA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200025" y="-123825"/>
            <a:ext cx="12687300" cy="1544307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52400" y="3615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Teste</a:t>
            </a:r>
            <a:r>
              <a:rPr lang="pt-BR" sz="45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 e logística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930935" y="1517134"/>
            <a:ext cx="63301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400" b="1" dirty="0">
                <a:solidFill>
                  <a:srgbClr val="01662E"/>
                </a:solidFill>
                <a:ea typeface="Times New Roman" panose="02020603050405020304" pitchFamily="18" charset="0"/>
              </a:rPr>
              <a:t>Fluxograma da estratégia de testagem COVID-19</a:t>
            </a:r>
          </a:p>
          <a:p>
            <a:pPr algn="ctr"/>
            <a:r>
              <a:rPr lang="pt-BR" sz="2800" b="1" dirty="0">
                <a:solidFill>
                  <a:srgbClr val="01662E"/>
                </a:solidFill>
                <a:ea typeface="Times New Roman" panose="02020603050405020304" pitchFamily="18" charset="0"/>
              </a:rPr>
              <a:t>RT-</a:t>
            </a:r>
            <a:r>
              <a:rPr lang="pt-BR" sz="2800" b="1" dirty="0" err="1">
                <a:solidFill>
                  <a:srgbClr val="01662E"/>
                </a:solidFill>
                <a:ea typeface="Times New Roman" panose="02020603050405020304" pitchFamily="18" charset="0"/>
              </a:rPr>
              <a:t>qPCR</a:t>
            </a:r>
            <a:r>
              <a:rPr lang="pt-BR" sz="2800" b="1" dirty="0">
                <a:solidFill>
                  <a:srgbClr val="01662E"/>
                </a:solidFill>
                <a:ea typeface="Times New Roman" panose="02020603050405020304" pitchFamily="18" charset="0"/>
              </a:rPr>
              <a:t> e Sorologia</a:t>
            </a:r>
            <a:endParaRPr lang="pt-BR" sz="3200" dirty="0">
              <a:solidFill>
                <a:srgbClr val="01662E"/>
              </a:solidFill>
              <a:ea typeface="Times New Roman" panose="02020603050405020304" pitchFamily="18" charset="0"/>
            </a:endParaRPr>
          </a:p>
          <a:p>
            <a:pPr algn="just"/>
            <a:endParaRPr lang="pt-BR" sz="2800" dirty="0">
              <a:solidFill>
                <a:srgbClr val="01662E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5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091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INSUMOS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57803" y="2597784"/>
            <a:ext cx="8876393" cy="153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01662E"/>
                </a:solidFill>
                <a:ea typeface="Times New Roman" panose="02020603050405020304" pitchFamily="18" charset="0"/>
              </a:rPr>
              <a:t>5.364.900 tubos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01662E"/>
                </a:solidFill>
                <a:ea typeface="Times New Roman" panose="02020603050405020304" pitchFamily="18" charset="0"/>
              </a:rPr>
              <a:t>16.100.000 </a:t>
            </a:r>
            <a:r>
              <a:rPr lang="pt-BR" sz="4000" b="1" dirty="0" err="1">
                <a:solidFill>
                  <a:srgbClr val="01662E"/>
                </a:solidFill>
                <a:ea typeface="Times New Roman" panose="02020603050405020304" pitchFamily="18" charset="0"/>
              </a:rPr>
              <a:t>swabs</a:t>
            </a:r>
            <a:endParaRPr lang="pt-BR" sz="4000" b="1" dirty="0">
              <a:solidFill>
                <a:srgbClr val="01662E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525" y="1"/>
            <a:ext cx="12477750" cy="1420482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52400" y="3615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Ministério da Saúde adquiriu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456BBD-31E0-4782-A7C6-98917E7999C5}"/>
              </a:ext>
            </a:extLst>
          </p:cNvPr>
          <p:cNvSpPr txBox="1"/>
          <p:nvPr/>
        </p:nvSpPr>
        <p:spPr>
          <a:xfrm>
            <a:off x="3829057" y="1893387"/>
            <a:ext cx="4071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RT-PCR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E20572-CD2B-4DD5-9AAF-A92CB3096D6D}"/>
              </a:ext>
            </a:extLst>
          </p:cNvPr>
          <p:cNvSpPr txBox="1"/>
          <p:nvPr/>
        </p:nvSpPr>
        <p:spPr>
          <a:xfrm>
            <a:off x="-1464015" y="2948005"/>
            <a:ext cx="6243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Kit Coleta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B088D964-3387-45A9-A889-28BC4D4D4B34}"/>
              </a:ext>
            </a:extLst>
          </p:cNvPr>
          <p:cNvSpPr/>
          <p:nvPr/>
        </p:nvSpPr>
        <p:spPr>
          <a:xfrm>
            <a:off x="2650552" y="3035704"/>
            <a:ext cx="978408" cy="484632"/>
          </a:xfrm>
          <a:prstGeom prst="rightArrow">
            <a:avLst>
              <a:gd name="adj1" fmla="val 55896"/>
              <a:gd name="adj2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Esquerda 10">
            <a:extLst>
              <a:ext uri="{FF2B5EF4-FFF2-40B4-BE49-F238E27FC236}">
                <a16:creationId xmlns:a16="http://schemas.microsoft.com/office/drawing/2014/main" id="{B975497C-71B9-4224-A220-DF31F80A3B16}"/>
              </a:ext>
            </a:extLst>
          </p:cNvPr>
          <p:cNvSpPr/>
          <p:nvPr/>
        </p:nvSpPr>
        <p:spPr>
          <a:xfrm>
            <a:off x="3850186" y="2755643"/>
            <a:ext cx="393202" cy="142252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EF12BCA-B57F-4E9D-826B-2DC33BDC28E4}"/>
              </a:ext>
            </a:extLst>
          </p:cNvPr>
          <p:cNvSpPr txBox="1"/>
          <p:nvPr/>
        </p:nvSpPr>
        <p:spPr>
          <a:xfrm>
            <a:off x="4046787" y="4770742"/>
            <a:ext cx="2539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Amplificação</a:t>
            </a:r>
            <a:r>
              <a:rPr lang="pt-BR" sz="3200" b="1" dirty="0"/>
              <a:t> -  </a:t>
            </a:r>
          </a:p>
          <a:p>
            <a:pPr algn="ctr"/>
            <a:endParaRPr lang="pt-BR" sz="32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11BDB89-EC09-4087-94BC-63E9667B000C}"/>
              </a:ext>
            </a:extLst>
          </p:cNvPr>
          <p:cNvSpPr txBox="1"/>
          <p:nvPr/>
        </p:nvSpPr>
        <p:spPr>
          <a:xfrm>
            <a:off x="1224737" y="4274751"/>
            <a:ext cx="87201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Kit RT-PCR – Extração ( manual e automatizada)</a:t>
            </a:r>
          </a:p>
          <a:p>
            <a:pPr algn="ctr"/>
            <a:r>
              <a:rPr lang="pt-BR" sz="3200" b="1" dirty="0"/>
              <a:t>   </a:t>
            </a:r>
          </a:p>
          <a:p>
            <a:pPr algn="ctr"/>
            <a:endParaRPr lang="pt-BR" sz="3200" b="1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3CA6F04-CD38-4E46-A685-AD0D1215DB29}"/>
              </a:ext>
            </a:extLst>
          </p:cNvPr>
          <p:cNvSpPr txBox="1"/>
          <p:nvPr/>
        </p:nvSpPr>
        <p:spPr>
          <a:xfrm>
            <a:off x="4638368" y="4808598"/>
            <a:ext cx="7706032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01662E"/>
                </a:solidFill>
                <a:ea typeface="Times New Roman" panose="02020603050405020304" pitchFamily="18" charset="0"/>
              </a:rPr>
              <a:t>23.546.576 testes RT-</a:t>
            </a:r>
            <a:r>
              <a:rPr lang="pt-BR" sz="2800" b="1" dirty="0" err="1">
                <a:solidFill>
                  <a:srgbClr val="01662E"/>
                </a:solidFill>
                <a:ea typeface="Times New Roman" panose="02020603050405020304" pitchFamily="18" charset="0"/>
              </a:rPr>
              <a:t>qPCR</a:t>
            </a:r>
            <a:endParaRPr lang="pt-BR" sz="2800" b="1" dirty="0">
              <a:solidFill>
                <a:srgbClr val="01662E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06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-142875" y="-71437"/>
            <a:ext cx="12477750" cy="7000875"/>
            <a:chOff x="-142875" y="-71437"/>
            <a:chExt cx="12477750" cy="7000875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tângulo 7"/>
            <p:cNvSpPr/>
            <p:nvPr/>
          </p:nvSpPr>
          <p:spPr>
            <a:xfrm>
              <a:off x="-142875" y="-71437"/>
              <a:ext cx="12477750" cy="7000875"/>
            </a:xfrm>
            <a:prstGeom prst="rect">
              <a:avLst/>
            </a:prstGeom>
            <a:solidFill>
              <a:srgbClr val="01662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7" name="Google Shape;160;p32"/>
          <p:cNvSpPr txBox="1">
            <a:spLocks/>
          </p:cNvSpPr>
          <p:nvPr/>
        </p:nvSpPr>
        <p:spPr>
          <a:xfrm>
            <a:off x="1553273" y="483445"/>
            <a:ext cx="9280525" cy="3538538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020"/>
              </a:buClr>
              <a:buSzPts val="5600"/>
              <a:buFont typeface="Arial" panose="020B0604020202020204" pitchFamily="34" charset="0"/>
              <a:buNone/>
              <a:defRPr/>
            </a:pPr>
            <a:r>
              <a:rPr lang="pt-BR" sz="4000" dirty="0">
                <a:solidFill>
                  <a:schemeClr val="bg1"/>
                </a:solidFill>
                <a:latin typeface="+mj-lt"/>
                <a:ea typeface="Fira Sans"/>
                <a:cs typeface="Fira Sans"/>
                <a:sym typeface="Fira Sans"/>
              </a:rPr>
              <a:t/>
            </a:r>
            <a:br>
              <a:rPr lang="pt-BR" sz="4000" dirty="0">
                <a:solidFill>
                  <a:schemeClr val="bg1"/>
                </a:solidFill>
                <a:latin typeface="+mj-lt"/>
                <a:ea typeface="Fira Sans"/>
                <a:cs typeface="Fira Sans"/>
                <a:sym typeface="Fira Sans"/>
              </a:rPr>
            </a:br>
            <a:r>
              <a:rPr lang="pt-BR" sz="45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13,3 milhões de testes 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020"/>
              </a:buClr>
              <a:buSzPts val="5600"/>
              <a:buFont typeface="Arial" panose="020B0604020202020204" pitchFamily="34" charset="0"/>
              <a:buNone/>
              <a:defRPr/>
            </a:pPr>
            <a:r>
              <a:rPr lang="pt-BR" sz="4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de diagnóstico distribuídos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F6C224E-627F-49FE-B565-D8E0164E5C3E}"/>
              </a:ext>
            </a:extLst>
          </p:cNvPr>
          <p:cNvSpPr/>
          <p:nvPr/>
        </p:nvSpPr>
        <p:spPr>
          <a:xfrm>
            <a:off x="1197863" y="4021983"/>
            <a:ext cx="9991344" cy="70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/>
          <p:cNvSpPr/>
          <p:nvPr/>
        </p:nvSpPr>
        <p:spPr>
          <a:xfrm>
            <a:off x="4756404" y="5695844"/>
            <a:ext cx="2679192" cy="52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305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42875" y="-71437"/>
            <a:ext cx="12477750" cy="1322617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702" name="Retângulo 8"/>
          <p:cNvSpPr>
            <a:spLocks noChangeArrowheads="1"/>
          </p:cNvSpPr>
          <p:nvPr/>
        </p:nvSpPr>
        <p:spPr bwMode="auto">
          <a:xfrm>
            <a:off x="0" y="306222"/>
            <a:ext cx="11949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Tx/>
              <a:buNone/>
            </a:pPr>
            <a:r>
              <a:rPr lang="pt-BR" altLang="pt-BR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Enviados 5,4 mi testes RT-PCR e 7,9 mi testes rápidos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72089"/>
              </p:ext>
            </p:extLst>
          </p:nvPr>
        </p:nvGraphicFramePr>
        <p:xfrm>
          <a:off x="332735" y="1380575"/>
          <a:ext cx="5458465" cy="5381700"/>
        </p:xfrm>
        <a:graphic>
          <a:graphicData uri="http://schemas.openxmlformats.org/drawingml/2006/table">
            <a:tbl>
              <a:tblPr/>
              <a:tblGrid>
                <a:gridCol w="1086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RT-PCR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 Rápido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682.620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644.140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1.272.340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69.724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27.360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100.896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181.980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282.876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73.500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180.076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266.780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446.856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94.696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58.560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80.824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28.500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82.904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56.720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139.624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NORDESTE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1.050.720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2.041.420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3.071.160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84.004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113.220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223.792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535.100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758.892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135.312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355.000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86.212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234.400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84.748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154.660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137.920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321.120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459.040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83.356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118.780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90.688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129.380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01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124.688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79.760</a:t>
                      </a:r>
                    </a:p>
                  </a:txBody>
                  <a:tcPr marL="5755" marR="5755" marT="574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35013"/>
              </p:ext>
            </p:extLst>
          </p:nvPr>
        </p:nvGraphicFramePr>
        <p:xfrm>
          <a:off x="6096000" y="1380575"/>
          <a:ext cx="5969876" cy="5321147"/>
        </p:xfrm>
        <a:graphic>
          <a:graphicData uri="http://schemas.openxmlformats.org/drawingml/2006/table">
            <a:tbl>
              <a:tblPr/>
              <a:tblGrid>
                <a:gridCol w="944684">
                  <a:extLst>
                    <a:ext uri="{9D8B030D-6E8A-4147-A177-3AD203B41FA5}">
                      <a16:colId xmlns:a16="http://schemas.microsoft.com/office/drawing/2014/main" val="740463545"/>
                    </a:ext>
                  </a:extLst>
                </a:gridCol>
                <a:gridCol w="2112418">
                  <a:extLst>
                    <a:ext uri="{9D8B030D-6E8A-4147-A177-3AD203B41FA5}">
                      <a16:colId xmlns:a16="http://schemas.microsoft.com/office/drawing/2014/main" val="1006637304"/>
                    </a:ext>
                  </a:extLst>
                </a:gridCol>
                <a:gridCol w="1725105">
                  <a:extLst>
                    <a:ext uri="{9D8B030D-6E8A-4147-A177-3AD203B41FA5}">
                      <a16:colId xmlns:a16="http://schemas.microsoft.com/office/drawing/2014/main" val="270118545"/>
                    </a:ext>
                  </a:extLst>
                </a:gridCol>
                <a:gridCol w="1187669">
                  <a:extLst>
                    <a:ext uri="{9D8B030D-6E8A-4147-A177-3AD203B41FA5}">
                      <a16:colId xmlns:a16="http://schemas.microsoft.com/office/drawing/2014/main" val="3275653154"/>
                    </a:ext>
                  </a:extLst>
                </a:gridCol>
              </a:tblGrid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473.560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RT-PCR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Teste Rápido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445738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402.924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641.080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996.204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48794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DF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131.212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191.180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892158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87.088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225.720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312.808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1774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105.616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104.140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05818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MT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79.008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120.040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774583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SUDESTE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2.237.316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3.408.780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5.608.136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259651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90.488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202.300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292.788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50525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MG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665.640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821.520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1.487.160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8932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RJ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613.928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649.000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1.262.928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931906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867.260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1.735.960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2.603.220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604198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1.024.328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1.189.320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2.186.368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6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19135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721.464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408.580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1.130.044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15342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RS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148.544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513.800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597241"/>
                  </a:ext>
                </a:extLst>
              </a:tr>
              <a:tr h="31331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154.320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266.940</a:t>
                      </a: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421.260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451372"/>
                  </a:ext>
                </a:extLst>
              </a:tr>
              <a:tr h="6214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pt-B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5.397.908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7.924.740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13.322.648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4" marR="4894" marT="489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36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682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42875" y="-71437"/>
            <a:ext cx="12477750" cy="1339519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956041" y="375864"/>
            <a:ext cx="1410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Testes realizados no Brasil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0" y="1970176"/>
            <a:ext cx="4231508" cy="4240417"/>
          </a:xfrm>
          <a:prstGeom prst="rect">
            <a:avLst/>
          </a:prstGeom>
        </p:spPr>
      </p:pic>
      <p:sp>
        <p:nvSpPr>
          <p:cNvPr id="8" name="Retângulo Arredondado 7"/>
          <p:cNvSpPr/>
          <p:nvPr/>
        </p:nvSpPr>
        <p:spPr>
          <a:xfrm>
            <a:off x="4838275" y="2429808"/>
            <a:ext cx="1977391" cy="19773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Arredondado 8"/>
          <p:cNvSpPr/>
          <p:nvPr/>
        </p:nvSpPr>
        <p:spPr>
          <a:xfrm>
            <a:off x="7340596" y="2443530"/>
            <a:ext cx="1977391" cy="19773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>
            <a:off x="9884409" y="2443530"/>
            <a:ext cx="1977391" cy="19773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108664" y="3031081"/>
            <a:ext cx="1436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642E"/>
                </a:solidFill>
              </a:rPr>
              <a:t>RT-</a:t>
            </a:r>
            <a:r>
              <a:rPr lang="pt-BR" sz="2400" b="1" dirty="0" err="1">
                <a:solidFill>
                  <a:srgbClr val="00642E"/>
                </a:solidFill>
              </a:rPr>
              <a:t>qPCR</a:t>
            </a:r>
            <a:endParaRPr lang="pt-BR" sz="2400" b="1" dirty="0">
              <a:solidFill>
                <a:srgbClr val="00642E"/>
              </a:solidFill>
            </a:endParaRPr>
          </a:p>
          <a:p>
            <a:pPr algn="ctr"/>
            <a:r>
              <a:rPr lang="pt-BR" sz="2400" b="1" dirty="0"/>
              <a:t>3.810.322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69488" y="3031081"/>
            <a:ext cx="164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642E"/>
                </a:solidFill>
              </a:rPr>
              <a:t>Sorológicos</a:t>
            </a:r>
          </a:p>
          <a:p>
            <a:pPr algn="ctr"/>
            <a:r>
              <a:rPr lang="pt-BR" sz="2400" b="1" dirty="0"/>
              <a:t>5.532.136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808911" y="3031081"/>
            <a:ext cx="2164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642E"/>
                </a:solidFill>
              </a:rPr>
              <a:t>Total realizados</a:t>
            </a:r>
          </a:p>
          <a:p>
            <a:pPr algn="ctr"/>
            <a:r>
              <a:rPr lang="pt-BR" sz="2400" b="1" dirty="0"/>
              <a:t>9.342.458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94667" y="1549400"/>
            <a:ext cx="437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C000"/>
                </a:solidFill>
              </a:rPr>
              <a:t>Rede Pública e Privada de Saúde</a:t>
            </a:r>
          </a:p>
        </p:txBody>
      </p:sp>
    </p:spTree>
    <p:extLst>
      <p:ext uri="{BB962C8B-B14F-4D97-AF65-F5344CB8AC3E}">
        <p14:creationId xmlns:p14="http://schemas.microsoft.com/office/powerpoint/2010/main" val="157730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-142875" y="-71437"/>
            <a:ext cx="12477750" cy="7000875"/>
            <a:chOff x="-142875" y="-71437"/>
            <a:chExt cx="12477750" cy="7000875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Retângulo 16"/>
            <p:cNvSpPr/>
            <p:nvPr/>
          </p:nvSpPr>
          <p:spPr>
            <a:xfrm>
              <a:off x="-142875" y="-71437"/>
              <a:ext cx="12477750" cy="7000875"/>
            </a:xfrm>
            <a:prstGeom prst="rect">
              <a:avLst/>
            </a:prstGeom>
            <a:solidFill>
              <a:srgbClr val="01662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-4621213" y="1411288"/>
            <a:ext cx="877888" cy="695325"/>
          </a:xfrm>
          <a:prstGeom prst="rect">
            <a:avLst/>
          </a:prstGeom>
          <a:solidFill>
            <a:srgbClr val="E5E5E5"/>
          </a:solidFill>
          <a:ln>
            <a:solidFill>
              <a:srgbClr val="0560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-4621213" y="2339975"/>
            <a:ext cx="877888" cy="696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83350" y="1487488"/>
            <a:ext cx="184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A020"/>
              </a:buClr>
              <a:buSzPts val="5600"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Fira Sans"/>
              <a:cs typeface="Fira Sans"/>
              <a:sym typeface="Fira Sans"/>
            </a:endParaRPr>
          </a:p>
        </p:txBody>
      </p:sp>
      <p:sp>
        <p:nvSpPr>
          <p:cNvPr id="18" name="object 2"/>
          <p:cNvSpPr txBox="1">
            <a:spLocks/>
          </p:cNvSpPr>
          <p:nvPr/>
        </p:nvSpPr>
        <p:spPr>
          <a:xfrm>
            <a:off x="311479" y="1805942"/>
            <a:ext cx="11569043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6A020"/>
              </a:buClr>
              <a:buSzPts val="5600"/>
              <a:defRPr/>
            </a:pPr>
            <a:r>
              <a:rPr lang="pt-BR" sz="4800" dirty="0">
                <a:solidFill>
                  <a:srgbClr val="FFC000"/>
                </a:solidFill>
              </a:rPr>
              <a:t>DIAGNOSTICAR PARA CUIDAR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6A020"/>
              </a:buClr>
              <a:buSzPts val="5600"/>
              <a:defRPr/>
            </a:pPr>
            <a:r>
              <a:rPr lang="pt-BR" sz="4000" b="0" dirty="0">
                <a:sym typeface="Fira Sans"/>
              </a:rPr>
              <a:t>NOVO PLANO ESTRATÉGICO DE TESTAGEM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6A020"/>
              </a:buClr>
              <a:buSzPts val="5600"/>
              <a:defRPr/>
            </a:pPr>
            <a:r>
              <a:rPr lang="pt-BR" sz="4000" b="0" dirty="0">
                <a:sym typeface="Fira Sans"/>
              </a:rPr>
              <a:t>E DIAGNÓSTICO COVID-19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6A020"/>
              </a:buClr>
              <a:buSzPts val="5600"/>
              <a:defRPr/>
            </a:pPr>
            <a:endParaRPr lang="pt-BR" sz="4000" dirty="0"/>
          </a:p>
        </p:txBody>
      </p:sp>
      <p:sp>
        <p:nvSpPr>
          <p:cNvPr id="19" name="object 4"/>
          <p:cNvSpPr/>
          <p:nvPr/>
        </p:nvSpPr>
        <p:spPr>
          <a:xfrm>
            <a:off x="1100328" y="3889247"/>
            <a:ext cx="9991344" cy="70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/>
          <p:cNvSpPr/>
          <p:nvPr/>
        </p:nvSpPr>
        <p:spPr>
          <a:xfrm>
            <a:off x="4756404" y="5695844"/>
            <a:ext cx="2679192" cy="52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452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42875" y="-71437"/>
            <a:ext cx="12477750" cy="1339519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116364"/>
            <a:ext cx="12192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Diagnosticar para cuidar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2057" y="1478282"/>
            <a:ext cx="4782206" cy="830997"/>
          </a:xfrm>
          <a:prstGeom prst="rect">
            <a:avLst/>
          </a:prstGeom>
          <a:ln>
            <a:solidFill>
              <a:srgbClr val="01662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1662E"/>
                </a:solidFill>
              </a:rPr>
              <a:t>CONFIRMA COVID (RT- PCR) </a:t>
            </a:r>
            <a:endParaRPr lang="pt-BR" sz="2400" dirty="0">
              <a:solidFill>
                <a:srgbClr val="01662E"/>
              </a:solidFill>
            </a:endParaRPr>
          </a:p>
          <a:p>
            <a:r>
              <a:rPr lang="pt-BR" sz="2400" dirty="0">
                <a:solidFill>
                  <a:srgbClr val="01662E"/>
                </a:solidFill>
              </a:rPr>
              <a:t> 24,5 milhões de testes moleculares</a:t>
            </a:r>
          </a:p>
        </p:txBody>
      </p:sp>
      <p:pic>
        <p:nvPicPr>
          <p:cNvPr id="40" name="Imagem 39" descr="https://lh6.googleusercontent.com/yhkR4GLsqLGwzOqCBUQVJrWRn0tOwA8d014XRrw1rxVOdhuoVfxVC2zKTPmsFesP4EDTPmWGefzqaoC-0GIqFzQMofQg9e-5zXiWIh3SpgpnPBXjn0wiXGoD_lhNpteg0ll8ZIgC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09" y="2774757"/>
            <a:ext cx="8902583" cy="386286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tângulo 40"/>
          <p:cNvSpPr/>
          <p:nvPr/>
        </p:nvSpPr>
        <p:spPr>
          <a:xfrm>
            <a:off x="6186602" y="1488792"/>
            <a:ext cx="4849274" cy="830997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1662E"/>
                </a:solidFill>
              </a:rPr>
              <a:t>TESTA BRASIL </a:t>
            </a:r>
            <a:endParaRPr lang="pt-BR" sz="2400" dirty="0">
              <a:solidFill>
                <a:srgbClr val="01662E"/>
              </a:solidFill>
            </a:endParaRPr>
          </a:p>
          <a:p>
            <a:r>
              <a:rPr lang="pt-BR" sz="2400" dirty="0">
                <a:solidFill>
                  <a:srgbClr val="01662E"/>
                </a:solidFill>
              </a:rPr>
              <a:t> 22 milhões de testes sorológicos</a:t>
            </a:r>
          </a:p>
        </p:txBody>
      </p:sp>
    </p:spTree>
    <p:extLst>
      <p:ext uri="{BB962C8B-B14F-4D97-AF65-F5344CB8AC3E}">
        <p14:creationId xmlns:p14="http://schemas.microsoft.com/office/powerpoint/2010/main" val="3872501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42875" y="-71437"/>
            <a:ext cx="12477750" cy="1339519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20912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32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Objetivo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10343" y="1431438"/>
            <a:ext cx="99713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rgbClr val="01662E"/>
                </a:solidFill>
                <a:ea typeface="Times New Roman" panose="02020603050405020304" pitchFamily="18" charset="0"/>
              </a:rPr>
              <a:t>Objetivo Geral</a:t>
            </a:r>
          </a:p>
          <a:p>
            <a:r>
              <a:rPr lang="pt-BR" sz="24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Monitorar a dinâmica de transmissão do vírus SARS-CoV-2 no território nacional por meio do diagnóstico laboratorial e atenção à saúde da população.</a:t>
            </a:r>
          </a:p>
          <a:p>
            <a:pPr algn="just"/>
            <a:endParaRPr lang="pt-BR" sz="2400" b="1" dirty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pt-BR" sz="2800" b="1" dirty="0">
                <a:solidFill>
                  <a:srgbClr val="01662E"/>
                </a:solidFill>
                <a:ea typeface="Times New Roman" panose="02020603050405020304" pitchFamily="18" charset="0"/>
              </a:rPr>
              <a:t>Objetivos específicos</a:t>
            </a:r>
          </a:p>
          <a:p>
            <a:pPr algn="just"/>
            <a:endParaRPr lang="pt-BR" sz="2400" dirty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</a:endParaRPr>
          </a:p>
          <a:p>
            <a:pPr lvl="0" algn="just" fontAlgn="base"/>
            <a:r>
              <a:rPr lang="pt-BR" sz="22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Realizar </a:t>
            </a: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46,5 milhões</a:t>
            </a:r>
            <a:r>
              <a:rPr lang="pt-BR" sz="22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 de testes diagnóstico para COVID-19, representando 22% da população brasileira, sendo: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24,5 milhões</a:t>
            </a:r>
            <a:r>
              <a:rPr lang="pt-BR" sz="22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 de testes moleculares – CONFIRMA COVID; e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§"/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22 milhões</a:t>
            </a:r>
            <a:r>
              <a:rPr lang="pt-BR" sz="22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 de testes sorológicos – TESTA BRASIL;</a:t>
            </a:r>
          </a:p>
          <a:p>
            <a:pPr marL="342900" lvl="0" indent="-342900" algn="just" fontAlgn="base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</a:rPr>
              <a:t>Fortalecer e ampliar a capacidade de produção da rede de laboratórios de Laboratórios Centrais do Brasil (LACEN).</a:t>
            </a:r>
            <a:endParaRPr lang="pt-BR" sz="2800" b="1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58283ADC-07F2-4972-A4C8-F06ADBB19801}"/>
              </a:ext>
            </a:extLst>
          </p:cNvPr>
          <p:cNvSpPr/>
          <p:nvPr/>
        </p:nvSpPr>
        <p:spPr>
          <a:xfrm>
            <a:off x="110218" y="5247968"/>
            <a:ext cx="1000125" cy="3571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312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091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INSUMOS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57803" y="1782010"/>
            <a:ext cx="8876393" cy="443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01662E"/>
                </a:solidFill>
                <a:ea typeface="Times New Roman" panose="02020603050405020304" pitchFamily="18" charset="0"/>
              </a:rPr>
              <a:t>19 milhões de tubos</a:t>
            </a:r>
          </a:p>
          <a:p>
            <a:pPr lvl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1662E"/>
                </a:solidFill>
                <a:ea typeface="Times New Roman" panose="02020603050405020304" pitchFamily="18" charset="0"/>
              </a:rPr>
              <a:t> </a:t>
            </a:r>
            <a:r>
              <a:rPr lang="pt-BR" sz="4000" b="1" dirty="0">
                <a:solidFill>
                  <a:srgbClr val="01662E"/>
                </a:solidFill>
                <a:ea typeface="Times New Roman" panose="02020603050405020304" pitchFamily="18" charset="0"/>
              </a:rPr>
              <a:t>9 milhões de </a:t>
            </a:r>
            <a:r>
              <a:rPr lang="pt-BR" sz="4000" b="1" dirty="0" err="1">
                <a:solidFill>
                  <a:srgbClr val="01662E"/>
                </a:solidFill>
                <a:ea typeface="Times New Roman" panose="02020603050405020304" pitchFamily="18" charset="0"/>
              </a:rPr>
              <a:t>swabs</a:t>
            </a:r>
            <a:endParaRPr lang="pt-BR" sz="4000" b="1" dirty="0">
              <a:solidFill>
                <a:srgbClr val="01662E"/>
              </a:solidFill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01662E"/>
                </a:solidFill>
                <a:ea typeface="Times New Roman" panose="02020603050405020304" pitchFamily="18" charset="0"/>
              </a:rPr>
              <a:t>10 milhões de extração automatizada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01662E"/>
                </a:solidFill>
                <a:ea typeface="Times New Roman" panose="02020603050405020304" pitchFamily="18" charset="0"/>
              </a:rPr>
              <a:t>(32 máquinas para extração)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000" b="1" dirty="0">
                <a:solidFill>
                  <a:srgbClr val="01662E"/>
                </a:solidFill>
                <a:ea typeface="Times New Roman" panose="02020603050405020304" pitchFamily="18" charset="0"/>
              </a:rPr>
              <a:t>Equipamentos e consumíveis laboratoriais</a:t>
            </a:r>
          </a:p>
        </p:txBody>
      </p:sp>
      <p:sp>
        <p:nvSpPr>
          <p:cNvPr id="5" name="Retângulo 4"/>
          <p:cNvSpPr/>
          <p:nvPr/>
        </p:nvSpPr>
        <p:spPr>
          <a:xfrm>
            <a:off x="9525" y="1"/>
            <a:ext cx="12477750" cy="1420482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52400" y="3615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Ministério da Saúde está contratando</a:t>
            </a:r>
          </a:p>
        </p:txBody>
      </p:sp>
    </p:spTree>
    <p:extLst>
      <p:ext uri="{BB962C8B-B14F-4D97-AF65-F5344CB8AC3E}">
        <p14:creationId xmlns:p14="http://schemas.microsoft.com/office/powerpoint/2010/main" val="3954875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7945810" y="2211994"/>
            <a:ext cx="3141737" cy="3141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2091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INSUMOS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525" y="1"/>
            <a:ext cx="12477750" cy="1420482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52400" y="3615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Ampliação da Capacidade</a:t>
            </a:r>
          </a:p>
        </p:txBody>
      </p:sp>
      <p:sp>
        <p:nvSpPr>
          <p:cNvPr id="7" name="Retângulo Arredondado 6"/>
          <p:cNvSpPr/>
          <p:nvPr/>
        </p:nvSpPr>
        <p:spPr>
          <a:xfrm>
            <a:off x="799675" y="2211996"/>
            <a:ext cx="3141737" cy="3141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03578" y="2879466"/>
            <a:ext cx="261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/>
          </a:p>
          <a:p>
            <a:pPr algn="ctr"/>
            <a:endParaRPr lang="pt-BR" b="1" dirty="0"/>
          </a:p>
          <a:p>
            <a:pPr algn="ctr"/>
            <a:r>
              <a:rPr lang="pt-BR" b="1" dirty="0"/>
              <a:t>LACEN </a:t>
            </a:r>
          </a:p>
          <a:p>
            <a:pPr algn="ctr"/>
            <a:r>
              <a:rPr lang="pt-BR" b="1" dirty="0"/>
              <a:t>28.000 exames/dia</a:t>
            </a:r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7945810" y="3202647"/>
            <a:ext cx="3300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algn="ctr"/>
            <a:r>
              <a:rPr lang="pt-BR" b="1" dirty="0"/>
              <a:t>LACEN + Plataformas </a:t>
            </a:r>
          </a:p>
          <a:p>
            <a:pPr algn="ctr"/>
            <a:r>
              <a:rPr lang="pt-BR" b="1" dirty="0"/>
              <a:t>Ampliação</a:t>
            </a:r>
          </a:p>
          <a:p>
            <a:pPr algn="ctr"/>
            <a:r>
              <a:rPr lang="pt-BR" b="1" dirty="0"/>
              <a:t>De 30 a 60 dias</a:t>
            </a:r>
          </a:p>
          <a:p>
            <a:pPr algn="ctr"/>
            <a:r>
              <a:rPr lang="pt-BR" b="1" dirty="0"/>
              <a:t>115.000 exames/dia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4437175" y="2231942"/>
            <a:ext cx="3141737" cy="31417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Plataformas 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 + 47.170 exames/dia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FIOCRUZ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DASA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Curitiba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Fortaleza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12235" y="2733145"/>
            <a:ext cx="3300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642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FASE 1</a:t>
            </a:r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293487" y="2518826"/>
            <a:ext cx="3300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642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FASE 2</a:t>
            </a:r>
          </a:p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867001" y="2733144"/>
            <a:ext cx="3300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642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FASE 3</a:t>
            </a:r>
          </a:p>
          <a:p>
            <a:endParaRPr lang="pt-BR" dirty="0"/>
          </a:p>
        </p:txBody>
      </p:sp>
      <p:sp>
        <p:nvSpPr>
          <p:cNvPr id="8" name="Seta para a Direita 7"/>
          <p:cNvSpPr/>
          <p:nvPr/>
        </p:nvSpPr>
        <p:spPr>
          <a:xfrm>
            <a:off x="3655519" y="3554055"/>
            <a:ext cx="923862" cy="4576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7256583" y="3541333"/>
            <a:ext cx="923862" cy="45761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92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142875" y="-71437"/>
            <a:ext cx="12477750" cy="7000875"/>
            <a:chOff x="-142875" y="-71437"/>
            <a:chExt cx="12477750" cy="700087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-142875" y="-71437"/>
              <a:ext cx="12477750" cy="7000875"/>
            </a:xfrm>
            <a:prstGeom prst="rect">
              <a:avLst/>
            </a:prstGeom>
            <a:solidFill>
              <a:srgbClr val="01662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Google Shape;160;p32"/>
          <p:cNvSpPr txBox="1">
            <a:spLocks noChangeArrowheads="1"/>
          </p:cNvSpPr>
          <p:nvPr/>
        </p:nvSpPr>
        <p:spPr bwMode="auto">
          <a:xfrm>
            <a:off x="457597" y="354658"/>
            <a:ext cx="11276806" cy="3933825"/>
          </a:xfrm>
          <a:prstGeom prst="rect">
            <a:avLst/>
          </a:prstGeom>
        </p:spPr>
        <p:txBody>
          <a:bodyPr lIns="91433" tIns="45700" rIns="91433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 typeface="Arial" panose="020B0604020202020204" pitchFamily="34" charset="0"/>
              <a:buNone/>
            </a:pPr>
            <a:r>
              <a:rPr lang="pt-BR" altLang="pt-BR" sz="40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Além do orçamento regular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 typeface="Arial" panose="020B0604020202020204" pitchFamily="34" charset="0"/>
              <a:buNone/>
            </a:pPr>
            <a:r>
              <a:rPr lang="pt-BR" altLang="pt-BR" sz="40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foram destinados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 typeface="Arial" panose="020B0604020202020204" pitchFamily="34" charset="0"/>
              <a:buNone/>
            </a:pPr>
            <a:r>
              <a:rPr lang="pt-BR" altLang="pt-BR" sz="6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 R$ 41,7 bilhões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 typeface="Arial" panose="020B0604020202020204" pitchFamily="34" charset="0"/>
              <a:buNone/>
            </a:pPr>
            <a:r>
              <a:rPr lang="pt-BR" altLang="pt-BR" sz="40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em créditos extraordinários</a:t>
            </a:r>
            <a:br>
              <a:rPr lang="pt-BR" altLang="pt-BR" sz="40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</a:br>
            <a:r>
              <a:rPr lang="pt-BR" altLang="pt-BR" sz="40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para enfrentamento da COVID-19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13566"/>
              </p:ext>
            </p:extLst>
          </p:nvPr>
        </p:nvGraphicFramePr>
        <p:xfrm>
          <a:off x="838200" y="4294507"/>
          <a:ext cx="10588034" cy="13032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51155">
                  <a:extLst>
                    <a:ext uri="{9D8B030D-6E8A-4147-A177-3AD203B41FA5}">
                      <a16:colId xmlns:a16="http://schemas.microsoft.com/office/drawing/2014/main" val="3335340151"/>
                    </a:ext>
                  </a:extLst>
                </a:gridCol>
                <a:gridCol w="2310938">
                  <a:extLst>
                    <a:ext uri="{9D8B030D-6E8A-4147-A177-3AD203B41FA5}">
                      <a16:colId xmlns:a16="http://schemas.microsoft.com/office/drawing/2014/main" val="1267853067"/>
                    </a:ext>
                  </a:extLst>
                </a:gridCol>
                <a:gridCol w="1961804">
                  <a:extLst>
                    <a:ext uri="{9D8B030D-6E8A-4147-A177-3AD203B41FA5}">
                      <a16:colId xmlns:a16="http://schemas.microsoft.com/office/drawing/2014/main" val="1040685828"/>
                    </a:ext>
                  </a:extLst>
                </a:gridCol>
                <a:gridCol w="2086494">
                  <a:extLst>
                    <a:ext uri="{9D8B030D-6E8A-4147-A177-3AD203B41FA5}">
                      <a16:colId xmlns:a16="http://schemas.microsoft.com/office/drawing/2014/main" val="4287318268"/>
                    </a:ext>
                  </a:extLst>
                </a:gridCol>
                <a:gridCol w="1777643">
                  <a:extLst>
                    <a:ext uri="{9D8B030D-6E8A-4147-A177-3AD203B41FA5}">
                      <a16:colId xmlns:a16="http://schemas.microsoft.com/office/drawing/2014/main" val="1770520262"/>
                    </a:ext>
                  </a:extLst>
                </a:gridCol>
              </a:tblGrid>
              <a:tr h="483079"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Empenhado</a:t>
                      </a:r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Liquidado</a:t>
                      </a:r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Pago</a:t>
                      </a:r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Empenhado </a:t>
                      </a:r>
                      <a:r>
                        <a:rPr lang="pt-BR" sz="2300" dirty="0"/>
                        <a:t>%</a:t>
                      </a:r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dirty="0" smtClean="0"/>
                        <a:t>Pago %</a:t>
                      </a:r>
                    </a:p>
                    <a:p>
                      <a:pPr algn="ctr"/>
                      <a:endParaRPr lang="pt-BR" sz="2300" dirty="0"/>
                    </a:p>
                  </a:txBody>
                  <a:tcPr marL="119115" marR="119115" marT="59558" marB="59558"/>
                </a:tc>
                <a:extLst>
                  <a:ext uri="{0D108BD9-81ED-4DB2-BD59-A6C34878D82A}">
                    <a16:rowId xmlns:a16="http://schemas.microsoft.com/office/drawing/2014/main" val="1170736380"/>
                  </a:ext>
                </a:extLst>
              </a:tr>
              <a:tr h="483079"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R$26.6bi</a:t>
                      </a:r>
                      <a:endParaRPr lang="pt-BR" sz="2300" dirty="0"/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R$20.6bi</a:t>
                      </a:r>
                      <a:endParaRPr lang="pt-BR" sz="2300" dirty="0"/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R$20bi</a:t>
                      </a:r>
                      <a:endParaRPr lang="pt-BR" sz="2300" dirty="0"/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64%</a:t>
                      </a:r>
                      <a:endParaRPr lang="pt-BR" sz="2300" dirty="0"/>
                    </a:p>
                  </a:txBody>
                  <a:tcPr marL="119115" marR="119115" marT="59558" marB="59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 smtClean="0"/>
                        <a:t>48.1%</a:t>
                      </a:r>
                      <a:endParaRPr lang="pt-BR" sz="2300" dirty="0"/>
                    </a:p>
                  </a:txBody>
                  <a:tcPr marL="119115" marR="119115" marT="59558" marB="59558"/>
                </a:tc>
                <a:extLst>
                  <a:ext uri="{0D108BD9-81ED-4DB2-BD59-A6C34878D82A}">
                    <a16:rowId xmlns:a16="http://schemas.microsoft.com/office/drawing/2014/main" val="3879014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6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/>
          <p:cNvGrpSpPr/>
          <p:nvPr/>
        </p:nvGrpSpPr>
        <p:grpSpPr>
          <a:xfrm>
            <a:off x="-142875" y="-71437"/>
            <a:ext cx="12477750" cy="7000875"/>
            <a:chOff x="-142875" y="-71437"/>
            <a:chExt cx="12477750" cy="7000875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tângulo 10"/>
            <p:cNvSpPr/>
            <p:nvPr/>
          </p:nvSpPr>
          <p:spPr>
            <a:xfrm>
              <a:off x="-142875" y="-71437"/>
              <a:ext cx="12477750" cy="7000875"/>
            </a:xfrm>
            <a:prstGeom prst="rect">
              <a:avLst/>
            </a:prstGeom>
            <a:solidFill>
              <a:srgbClr val="01662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object 3"/>
          <p:cNvSpPr/>
          <p:nvPr/>
        </p:nvSpPr>
        <p:spPr>
          <a:xfrm>
            <a:off x="4756404" y="5695844"/>
            <a:ext cx="2679192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Google Shape;160;p32"/>
          <p:cNvSpPr txBox="1">
            <a:spLocks/>
          </p:cNvSpPr>
          <p:nvPr/>
        </p:nvSpPr>
        <p:spPr>
          <a:xfrm>
            <a:off x="1553273" y="565342"/>
            <a:ext cx="9280525" cy="3538538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020"/>
              </a:buClr>
              <a:buSzPts val="5600"/>
              <a:buFont typeface="Arial" panose="020B0604020202020204" pitchFamily="34" charset="0"/>
              <a:buNone/>
              <a:defRPr/>
            </a:pPr>
            <a:r>
              <a:rPr lang="pt-BR" sz="4000" dirty="0">
                <a:solidFill>
                  <a:schemeClr val="bg1"/>
                </a:solidFill>
                <a:latin typeface="+mj-lt"/>
                <a:ea typeface="Fira Sans"/>
                <a:cs typeface="Fira Sans"/>
                <a:sym typeface="Fira Sans"/>
              </a:rPr>
              <a:t/>
            </a:r>
            <a:br>
              <a:rPr lang="pt-BR" sz="4000" dirty="0">
                <a:solidFill>
                  <a:schemeClr val="bg1"/>
                </a:solidFill>
                <a:latin typeface="+mj-lt"/>
                <a:ea typeface="Fira Sans"/>
                <a:cs typeface="Fira Sans"/>
                <a:sym typeface="Fira Sans"/>
              </a:rPr>
            </a:br>
            <a:r>
              <a:rPr lang="pt-BR" sz="4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Plataforma </a:t>
            </a:r>
            <a:r>
              <a:rPr lang="pt-BR" sz="45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LocalizaSUS</a:t>
            </a:r>
            <a:endParaRPr lang="pt-BR" sz="4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020"/>
              </a:buClr>
              <a:buSzPts val="5600"/>
              <a:buFont typeface="Arial" panose="020B0604020202020204" pitchFamily="34" charset="0"/>
              <a:buNone/>
              <a:defRPr/>
            </a:pPr>
            <a:r>
              <a:rPr lang="pt-B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http://localizasus.saude.gov.br</a:t>
            </a:r>
            <a:endParaRPr lang="pt-BR" sz="4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E48F74A-F2B5-43BD-9954-93DDD08D89C6}"/>
              </a:ext>
            </a:extLst>
          </p:cNvPr>
          <p:cNvSpPr/>
          <p:nvPr/>
        </p:nvSpPr>
        <p:spPr>
          <a:xfrm>
            <a:off x="1197863" y="4021983"/>
            <a:ext cx="9991344" cy="70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2966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9F8B5F7-B2C9-47FB-A676-A29EA837B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7"/>
          <p:cNvSpPr>
            <a:spLocks noGrp="1"/>
          </p:cNvSpPr>
          <p:nvPr>
            <p:ph type="title"/>
          </p:nvPr>
        </p:nvSpPr>
        <p:spPr>
          <a:xfrm>
            <a:off x="404813" y="2811463"/>
            <a:ext cx="11382375" cy="9921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www.saude.gov.br</a:t>
            </a:r>
            <a:endParaRPr lang="pt-BR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324" name="Retângulo 1"/>
          <p:cNvSpPr>
            <a:spLocks noChangeArrowheads="1"/>
          </p:cNvSpPr>
          <p:nvPr/>
        </p:nvSpPr>
        <p:spPr bwMode="auto">
          <a:xfrm>
            <a:off x="4092575" y="1744663"/>
            <a:ext cx="40068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5000" b="1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OBRIGADO!</a:t>
            </a:r>
            <a:endParaRPr lang="pt-BR" altLang="pt-BR" sz="5000"/>
          </a:p>
        </p:txBody>
      </p:sp>
      <p:sp>
        <p:nvSpPr>
          <p:cNvPr id="7" name="object 3"/>
          <p:cNvSpPr/>
          <p:nvPr/>
        </p:nvSpPr>
        <p:spPr>
          <a:xfrm>
            <a:off x="4046799" y="5418138"/>
            <a:ext cx="4098402" cy="801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972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42875" y="-71437"/>
            <a:ext cx="12477750" cy="1339519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956040" y="327737"/>
            <a:ext cx="1410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Mais de 1,8 mi de testes RT-</a:t>
            </a:r>
            <a:r>
              <a:rPr lang="pt-BR" sz="32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qPCR</a:t>
            </a:r>
            <a:r>
              <a:rPr lang="pt-BR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realizados em todo o país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60544"/>
              </p:ext>
            </p:extLst>
          </p:nvPr>
        </p:nvGraphicFramePr>
        <p:xfrm>
          <a:off x="6427177" y="1311686"/>
          <a:ext cx="2013438" cy="5293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977">
                  <a:extLst>
                    <a:ext uri="{9D8B030D-6E8A-4147-A177-3AD203B41FA5}">
                      <a16:colId xmlns:a16="http://schemas.microsoft.com/office/drawing/2014/main" val="2675774819"/>
                    </a:ext>
                  </a:extLst>
                </a:gridCol>
                <a:gridCol w="1137461">
                  <a:extLst>
                    <a:ext uri="{9D8B030D-6E8A-4147-A177-3AD203B41FA5}">
                      <a16:colId xmlns:a16="http://schemas.microsoft.com/office/drawing/2014/main" val="3386898173"/>
                    </a:ext>
                  </a:extLst>
                </a:gridCol>
              </a:tblGrid>
              <a:tr h="2283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9" marR="7489" marT="7489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Realizados</a:t>
                      </a:r>
                      <a:endParaRPr lang="pt-BR" sz="14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 anchor="b">
                    <a:solidFill>
                      <a:srgbClr val="0166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781886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AC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21458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9631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AL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18291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726348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solidFill>
                            <a:srgbClr val="FFC000"/>
                          </a:solidFill>
                          <a:effectLst/>
                        </a:rPr>
                        <a:t>AM</a:t>
                      </a:r>
                      <a:endParaRPr lang="pt-BR" sz="1100" b="1" i="0" u="none" strike="noStrike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35044</a:t>
                      </a:r>
                      <a:endParaRPr lang="pt-BR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119325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AP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24656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39771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BA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201216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816178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solidFill>
                            <a:srgbClr val="FFC000"/>
                          </a:solidFill>
                          <a:effectLst/>
                        </a:rPr>
                        <a:t>CE</a:t>
                      </a:r>
                      <a:endParaRPr lang="pt-BR" sz="1100" b="1" i="0" u="none" strike="noStrike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86288</a:t>
                      </a:r>
                      <a:endParaRPr lang="pt-BR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16938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solidFill>
                            <a:srgbClr val="FFC000"/>
                          </a:solidFill>
                          <a:effectLst/>
                        </a:rPr>
                        <a:t>DF</a:t>
                      </a:r>
                      <a:endParaRPr lang="pt-BR" sz="1100" b="1" i="0" u="none" strike="noStrike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79955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4265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ES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85264</a:t>
                      </a:r>
                      <a:endParaRPr lang="pt-BR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839698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GO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26208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454546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MA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23570</a:t>
                      </a:r>
                      <a:endParaRPr lang="pt-BR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780932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MG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88113</a:t>
                      </a:r>
                      <a:endParaRPr lang="pt-BR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574926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MS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69141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94530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MT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34137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1721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PA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33610</a:t>
                      </a:r>
                      <a:endParaRPr lang="pt-BR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357276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PB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22440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312612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PE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90813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544641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solidFill>
                            <a:srgbClr val="FFC000"/>
                          </a:solidFill>
                          <a:effectLst/>
                        </a:rPr>
                        <a:t>PI</a:t>
                      </a:r>
                      <a:endParaRPr lang="pt-BR" sz="1100" b="1" i="0" u="none" strike="noStrike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29047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12139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solidFill>
                            <a:srgbClr val="FFC000"/>
                          </a:solidFill>
                          <a:effectLst/>
                        </a:rPr>
                        <a:t>PR</a:t>
                      </a:r>
                      <a:endParaRPr lang="pt-BR" sz="1100" b="1" i="0" u="none" strike="noStrike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89395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907397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solidFill>
                            <a:srgbClr val="FFC000"/>
                          </a:solidFill>
                          <a:effectLst/>
                        </a:rPr>
                        <a:t>RJ</a:t>
                      </a:r>
                      <a:endParaRPr lang="pt-BR" sz="1100" b="1" i="0" u="none" strike="noStrike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108270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45403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solidFill>
                            <a:srgbClr val="FFC000"/>
                          </a:solidFill>
                          <a:effectLst/>
                        </a:rPr>
                        <a:t>RN</a:t>
                      </a:r>
                      <a:endParaRPr lang="pt-BR" sz="1100" b="1" i="0" u="none" strike="noStrike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43875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700339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RO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43569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992713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RR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14749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297008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>
                          <a:solidFill>
                            <a:srgbClr val="FFC000"/>
                          </a:solidFill>
                          <a:effectLst/>
                        </a:rPr>
                        <a:t>RS</a:t>
                      </a:r>
                      <a:endParaRPr lang="pt-BR" sz="1100" b="1" i="0" u="none" strike="noStrike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85140</a:t>
                      </a:r>
                      <a:endParaRPr lang="pt-BR" sz="11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736043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SC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96745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23555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SE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64259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3804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SP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318757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631990"/>
                  </a:ext>
                </a:extLst>
              </a:tr>
              <a:tr h="53379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TO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43269</a:t>
                      </a:r>
                      <a:endParaRPr lang="pt-BR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072909"/>
                  </a:ext>
                </a:extLst>
              </a:tr>
              <a:tr h="181115">
                <a:tc>
                  <a:txBody>
                    <a:bodyPr/>
                    <a:lstStyle/>
                    <a:p>
                      <a:pPr algn="ctr" fontAlgn="t"/>
                      <a:r>
                        <a:rPr lang="pt-BR" sz="11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Total geral</a:t>
                      </a:r>
                      <a:endParaRPr lang="pt-BR" sz="1100" b="1" i="0" u="none" strike="noStrike" dirty="0">
                        <a:solidFill>
                          <a:srgbClr val="FFC000"/>
                        </a:solidFill>
                        <a:effectLst/>
                        <a:latin typeface="Tableau Bold"/>
                      </a:endParaRPr>
                    </a:p>
                  </a:txBody>
                  <a:tcPr marL="7489" marR="7489" marT="7489" marB="0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solidFill>
                            <a:srgbClr val="01662E"/>
                          </a:solidFill>
                          <a:effectLst/>
                        </a:rPr>
                        <a:t>1877279</a:t>
                      </a:r>
                      <a:endParaRPr lang="pt-BR" sz="1100" b="0" i="0" u="none" strike="noStrike" dirty="0">
                        <a:solidFill>
                          <a:srgbClr val="01662E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89" marR="7489" marT="7489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31646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12" y="1970176"/>
            <a:ext cx="4231508" cy="42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3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2091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INSUMOS</a:t>
            </a:r>
            <a:endParaRPr kumimoji="0" lang="pt-BR" sz="4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525" y="1"/>
            <a:ext cx="12477750" cy="1420482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52400" y="361528"/>
            <a:ext cx="12192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6A020"/>
              </a:buClr>
              <a:buSzPts val="5600"/>
              <a:defRPr/>
            </a:pPr>
            <a:r>
              <a:rPr lang="pt-BR" sz="45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Ampliação da Testagem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23" y="14787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6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-142875" y="-71437"/>
            <a:ext cx="12477750" cy="7000875"/>
            <a:chOff x="-142875" y="-71437"/>
            <a:chExt cx="12477750" cy="700087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-142875" y="-71437"/>
              <a:ext cx="12477750" cy="7000875"/>
            </a:xfrm>
            <a:prstGeom prst="rect">
              <a:avLst/>
            </a:prstGeom>
            <a:solidFill>
              <a:srgbClr val="01662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Google Shape;160;p32"/>
          <p:cNvSpPr txBox="1">
            <a:spLocks noChangeArrowheads="1"/>
          </p:cNvSpPr>
          <p:nvPr/>
        </p:nvSpPr>
        <p:spPr bwMode="auto">
          <a:xfrm>
            <a:off x="466206" y="1648082"/>
            <a:ext cx="11259588" cy="397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 typeface="Arial" panose="020B0604020202020204" pitchFamily="34" charset="0"/>
              <a:buNone/>
            </a:pPr>
            <a:r>
              <a:rPr lang="pt-BR" altLang="pt-BR" sz="38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0 saldo em conta dos fundos</a:t>
            </a:r>
            <a:br>
              <a:rPr lang="pt-BR" altLang="pt-BR" sz="38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</a:br>
            <a:r>
              <a:rPr lang="pt-BR" altLang="pt-BR" sz="38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municipais e estaduais de saúde</a:t>
            </a:r>
            <a:br>
              <a:rPr lang="pt-BR" altLang="pt-BR" sz="38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</a:br>
            <a:r>
              <a:rPr lang="pt-BR" altLang="pt-BR" sz="38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oriundo de repasses federais é de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 typeface="Arial" panose="020B0604020202020204" pitchFamily="34" charset="0"/>
              <a:buNone/>
            </a:pPr>
            <a:r>
              <a:rPr lang="pt-BR" altLang="pt-BR" sz="6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R$ 25,2 bilhões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6A020"/>
              </a:buClr>
              <a:buSzPts val="5600"/>
              <a:buFont typeface="Arial" panose="020B0604020202020204" pitchFamily="34" charset="0"/>
              <a:buNone/>
            </a:pPr>
            <a:r>
              <a:rPr lang="pt-BR" altLang="pt-BR" sz="38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dos quais R$ 8,1 bilhões na esfera estadual</a:t>
            </a:r>
            <a:br>
              <a:rPr lang="pt-BR" altLang="pt-BR" sz="38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</a:br>
            <a:r>
              <a:rPr lang="pt-BR" altLang="pt-BR" sz="3800" b="1" dirty="0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  <a:sym typeface="Fira Sans"/>
              </a:rPr>
              <a:t>e R$ 17,1 bilhões na esfera municipal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00" y="683282"/>
            <a:ext cx="964800" cy="9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-142875" y="-71437"/>
            <a:ext cx="12477750" cy="7000875"/>
            <a:chOff x="-142875" y="-71437"/>
            <a:chExt cx="12477750" cy="7000875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Retângulo 9"/>
            <p:cNvSpPr/>
            <p:nvPr/>
          </p:nvSpPr>
          <p:spPr>
            <a:xfrm>
              <a:off x="-142875" y="-71437"/>
              <a:ext cx="12477750" cy="7000875"/>
            </a:xfrm>
            <a:prstGeom prst="rect">
              <a:avLst/>
            </a:prstGeom>
            <a:solidFill>
              <a:srgbClr val="01662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object 2"/>
          <p:cNvSpPr txBox="1">
            <a:spLocks/>
          </p:cNvSpPr>
          <p:nvPr/>
        </p:nvSpPr>
        <p:spPr>
          <a:xfrm>
            <a:off x="1290320" y="2820710"/>
            <a:ext cx="9611360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78200" marR="5080" indent="-3365500" algn="ctr">
              <a:lnSpc>
                <a:spcPct val="100000"/>
              </a:lnSpc>
              <a:spcBef>
                <a:spcPts val="105"/>
              </a:spcBef>
            </a:pPr>
            <a:r>
              <a:rPr lang="pt-BR" sz="5000" b="1" spc="-5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MEDICAMENTOS GERAIS</a:t>
            </a:r>
            <a:endParaRPr lang="pt-BR" sz="5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4756403" y="5695844"/>
            <a:ext cx="2679192" cy="524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1100328" y="3889247"/>
            <a:ext cx="9991344" cy="70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794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-142875" y="-71437"/>
            <a:ext cx="12477750" cy="7000875"/>
            <a:chOff x="-142875" y="-71437"/>
            <a:chExt cx="12477750" cy="7000875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-142875" y="-71437"/>
              <a:ext cx="12477750" cy="7000875"/>
            </a:xfrm>
            <a:prstGeom prst="rect">
              <a:avLst/>
            </a:prstGeom>
            <a:solidFill>
              <a:srgbClr val="01662E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Google Shape;160;p32"/>
          <p:cNvSpPr txBox="1">
            <a:spLocks/>
          </p:cNvSpPr>
          <p:nvPr/>
        </p:nvSpPr>
        <p:spPr>
          <a:xfrm>
            <a:off x="1042988" y="1660525"/>
            <a:ext cx="10106025" cy="3536950"/>
          </a:xfrm>
          <a:prstGeom prst="rect">
            <a:avLst/>
          </a:prstGeom>
          <a:noFill/>
          <a:ln>
            <a:noFill/>
          </a:ln>
        </p:spPr>
        <p:txBody>
          <a:bodyPr spcFirstLastPara="1" lIns="68575" tIns="34275" rIns="68575" bIns="34275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020"/>
              </a:buClr>
              <a:buSzPts val="5600"/>
              <a:buFont typeface="Arial" panose="020B0604020202020204" pitchFamily="34" charset="0"/>
              <a:buNone/>
              <a:defRPr/>
            </a:pPr>
            <a:r>
              <a:rPr lang="pt-BR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19,4 milhões de unidades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020"/>
              </a:buClr>
              <a:buSzPts val="5600"/>
              <a:buFont typeface="Arial" panose="020B0604020202020204" pitchFamily="34" charset="0"/>
              <a:buNone/>
              <a:defRPr/>
            </a:pPr>
            <a:r>
              <a:rPr lang="pt-B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de medicamentos 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A020"/>
              </a:buClr>
              <a:buSzPts val="5600"/>
              <a:buFont typeface="Arial" panose="020B0604020202020204" pitchFamily="34" charset="0"/>
              <a:buNone/>
              <a:defRPr/>
            </a:pPr>
            <a:r>
              <a:rPr lang="pt-BR" sz="40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Fira Sans"/>
              </a:rPr>
              <a:t>já distribuídos</a:t>
            </a:r>
            <a:endParaRPr lang="pt-BR" sz="32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Fira San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00" y="1041435"/>
            <a:ext cx="964800" cy="964800"/>
          </a:xfrm>
          <a:prstGeom prst="rect">
            <a:avLst/>
          </a:prstGeom>
        </p:spPr>
      </p:pic>
      <p:sp>
        <p:nvSpPr>
          <p:cNvPr id="10" name="object 3"/>
          <p:cNvSpPr/>
          <p:nvPr/>
        </p:nvSpPr>
        <p:spPr>
          <a:xfrm>
            <a:off x="4756404" y="5695844"/>
            <a:ext cx="2679192" cy="52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77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142875" y="-71437"/>
            <a:ext cx="12477750" cy="7000875"/>
          </a:xfrm>
          <a:prstGeom prst="rect">
            <a:avLst/>
          </a:prstGeom>
          <a:solidFill>
            <a:srgbClr val="01662E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072342" y="2177935"/>
            <a:ext cx="10249593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378200" marR="5080" indent="-3365500" algn="ctr">
              <a:lnSpc>
                <a:spcPct val="100000"/>
              </a:lnSpc>
              <a:spcBef>
                <a:spcPts val="105"/>
              </a:spcBef>
            </a:pPr>
            <a:r>
              <a:rPr lang="pt-BR" sz="5000" b="1" spc="-5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DEMANDAS DE</a:t>
            </a:r>
          </a:p>
          <a:p>
            <a:pPr marL="3378200" marR="5080" indent="-3365500" algn="ctr">
              <a:lnSpc>
                <a:spcPct val="100000"/>
              </a:lnSpc>
              <a:spcBef>
                <a:spcPts val="105"/>
              </a:spcBef>
            </a:pPr>
            <a:r>
              <a:rPr lang="pt-BR" sz="5000" b="1" spc="-5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CLOROQUINA ATENDIDAS </a:t>
            </a:r>
            <a:endParaRPr lang="pt-BR" sz="50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1100328" y="3889247"/>
            <a:ext cx="9991344" cy="70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/>
          <p:nvPr/>
        </p:nvSpPr>
        <p:spPr>
          <a:xfrm>
            <a:off x="4756403" y="5695844"/>
            <a:ext cx="2679192" cy="524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055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42875" y="-71437"/>
            <a:ext cx="12477750" cy="1339519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7"/>
          <p:cNvSpPr txBox="1">
            <a:spLocks/>
          </p:cNvSpPr>
          <p:nvPr/>
        </p:nvSpPr>
        <p:spPr>
          <a:xfrm>
            <a:off x="0" y="345690"/>
            <a:ext cx="12192000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2700" marR="5080" indent="688340">
              <a:lnSpc>
                <a:spcPct val="100000"/>
              </a:lnSpc>
              <a:spcBef>
                <a:spcPts val="100"/>
              </a:spcBef>
            </a:pPr>
            <a:r>
              <a:rPr lang="pt-BR" sz="3200" spc="-5" dirty="0"/>
              <a:t>Demandas atendidas </a:t>
            </a:r>
            <a:r>
              <a:rPr lang="pt-BR" sz="3200" spc="-5" dirty="0">
                <a:solidFill>
                  <a:srgbClr val="FFC000"/>
                </a:solidFill>
              </a:rPr>
              <a:t>por região</a:t>
            </a:r>
            <a:r>
              <a:rPr lang="pt-BR" sz="3200" spc="-5" dirty="0"/>
              <a:t> </a:t>
            </a:r>
            <a:r>
              <a:rPr lang="pt-BR" sz="3200" dirty="0">
                <a:solidFill>
                  <a:srgbClr val="FFC000"/>
                </a:solidFill>
              </a:rPr>
              <a:t>entre 27/03 e 11/08</a:t>
            </a:r>
          </a:p>
        </p:txBody>
      </p:sp>
      <p:graphicFrame>
        <p:nvGraphicFramePr>
          <p:cNvPr id="12" name="Google Shape;250;p14"/>
          <p:cNvGraphicFramePr/>
          <p:nvPr>
            <p:extLst>
              <p:ext uri="{D42A27DB-BD31-4B8C-83A1-F6EECF244321}">
                <p14:modId xmlns:p14="http://schemas.microsoft.com/office/powerpoint/2010/main" val="1945778384"/>
              </p:ext>
            </p:extLst>
          </p:nvPr>
        </p:nvGraphicFramePr>
        <p:xfrm>
          <a:off x="2820025" y="2691231"/>
          <a:ext cx="6551950" cy="32690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5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 dirty="0">
                          <a:sym typeface="Calibri"/>
                        </a:rPr>
                        <a:t>REGIÃO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64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 dirty="0">
                          <a:sym typeface="Calibri"/>
                        </a:rPr>
                        <a:t>UNIDADE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0064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pt-BR" sz="2400" u="none" strike="noStrike" cap="none" dirty="0"/>
                        <a:t>NORTE</a:t>
                      </a:r>
                      <a:endParaRPr lang="pt-BR" sz="1400" u="none" strike="noStrike" cap="none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pt-BR" sz="2400" u="none" strike="noStrike" cap="none" dirty="0"/>
                        <a:t>1.682.000</a:t>
                      </a:r>
                      <a:endParaRPr lang="pt-BR" sz="1400" u="none" strike="noStrike" cap="none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 dirty="0"/>
                        <a:t>NORDESTE</a:t>
                      </a:r>
                      <a:endParaRPr lang="pt-BR" sz="1400" u="none" strike="noStrike" cap="none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 dirty="0"/>
                        <a:t>1.647.500</a:t>
                      </a:r>
                      <a:endParaRPr lang="pt-BR" sz="1400" u="none" strike="noStrike" cap="none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lang="pt-BR" sz="2400" u="none" strike="noStrike" cap="none" dirty="0"/>
                        <a:t>CENTRO - OESTE</a:t>
                      </a:r>
                      <a:endParaRPr lang="pt-BR" sz="2400" b="1" i="0" u="none" strike="noStrike" cap="none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None/>
                      </a:pPr>
                      <a:r>
                        <a:rPr lang="pt-BR" sz="2400" u="none" strike="noStrike" cap="none" dirty="0"/>
                        <a:t>296.000</a:t>
                      </a:r>
                      <a:endParaRPr lang="pt-BR" sz="2400" b="0" i="0" u="none" strike="noStrike" cap="none" dirty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 dirty="0"/>
                        <a:t>SUDESTE</a:t>
                      </a:r>
                      <a:endParaRPr sz="1400" u="none" strike="noStrike" cap="none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None/>
                      </a:pPr>
                      <a:r>
                        <a:rPr lang="pt-BR" sz="2400" u="none" strike="noStrike" cap="none" dirty="0"/>
                        <a:t>1.167.000</a:t>
                      </a:r>
                      <a:endParaRPr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pt-BR" sz="24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SUL</a:t>
                      </a:r>
                      <a:endParaRPr sz="2400" b="1" i="0" u="none" strike="noStrike" cap="non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None/>
                      </a:pPr>
                      <a:r>
                        <a:rPr lang="pt-BR" sz="2400" u="none" strike="noStrike" cap="none" dirty="0"/>
                        <a:t>492.200</a:t>
                      </a:r>
                      <a:endParaRPr sz="2400" b="0" i="0" u="none" strike="noStrike" cap="none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pt-BR" sz="2400" u="none" strike="noStrike" cap="none" dirty="0">
                          <a:sym typeface="Calibri"/>
                        </a:rPr>
                        <a:t>TOTAL BRASIL</a:t>
                      </a:r>
                      <a:endParaRPr sz="1400" u="none" strike="noStrike" cap="none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None/>
                      </a:pPr>
                      <a:r>
                        <a:rPr lang="pt-BR" sz="2400" u="none" strike="noStrike" cap="none" dirty="0"/>
                        <a:t>5.284.700</a:t>
                      </a:r>
                      <a:endParaRPr sz="2400" b="1" u="none" strike="noStrike" cap="none" dirty="0">
                        <a:latin typeface="Calibri"/>
                        <a:cs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Google Shape;259;p15">
            <a:extLst>
              <a:ext uri="{FF2B5EF4-FFF2-40B4-BE49-F238E27FC236}">
                <a16:creationId xmlns:a16="http://schemas.microsoft.com/office/drawing/2014/main" id="{FF269400-1466-44EF-9313-637CE601D376}"/>
              </a:ext>
            </a:extLst>
          </p:cNvPr>
          <p:cNvSpPr txBox="1"/>
          <p:nvPr/>
        </p:nvSpPr>
        <p:spPr>
          <a:xfrm>
            <a:off x="3102869" y="6133293"/>
            <a:ext cx="4589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1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FONTE:</a:t>
            </a:r>
            <a:r>
              <a:rPr lang="pt-BR" sz="1200" b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CGAFME/DAF/SCTIE/MS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pt-BR" sz="1200" b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1200" b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tualizado em </a:t>
            </a:r>
            <a:r>
              <a:rPr lang="pt-B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05/08/2020</a:t>
            </a:r>
            <a:r>
              <a:rPr lang="pt-BR" sz="1200" b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02138" y="1794991"/>
            <a:ext cx="10187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indent="688340" algn="ctr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 </a:t>
            </a:r>
            <a:r>
              <a:rPr lang="pt-BR" sz="3200" b="1" spc="-5" dirty="0">
                <a:solidFill>
                  <a:srgbClr val="01662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 de 5 milhões de unidades de Cloroquina</a:t>
            </a:r>
          </a:p>
        </p:txBody>
      </p:sp>
    </p:spTree>
    <p:extLst>
      <p:ext uri="{BB962C8B-B14F-4D97-AF65-F5344CB8AC3E}">
        <p14:creationId xmlns:p14="http://schemas.microsoft.com/office/powerpoint/2010/main" val="180964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142875" y="-71437"/>
            <a:ext cx="12477750" cy="1339519"/>
          </a:xfrm>
          <a:prstGeom prst="rect">
            <a:avLst/>
          </a:prstGeom>
          <a:solidFill>
            <a:srgbClr val="0166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05" y="1984346"/>
            <a:ext cx="3850990" cy="3859098"/>
          </a:xfrm>
          <a:prstGeom prst="rect">
            <a:avLst/>
          </a:prstGeom>
        </p:spPr>
      </p:pic>
      <p:sp>
        <p:nvSpPr>
          <p:cNvPr id="20" name="Google Shape;127;p21"/>
          <p:cNvSpPr txBox="1"/>
          <p:nvPr/>
        </p:nvSpPr>
        <p:spPr>
          <a:xfrm>
            <a:off x="3498900" y="6135389"/>
            <a:ext cx="519420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pt-BR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pt-BR" dirty="0">
                <a:sym typeface="Calibri"/>
              </a:rPr>
              <a:t>Fonte: </a:t>
            </a:r>
            <a:r>
              <a:rPr lang="pt-BR" b="0" dirty="0">
                <a:sym typeface="Calibri"/>
              </a:rPr>
              <a:t>CGAFME/DAF/SCTIE em 05/08/2020</a:t>
            </a:r>
            <a:endParaRPr b="0" dirty="0">
              <a:sym typeface="Arial"/>
            </a:endParaRPr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29634" y="113039"/>
            <a:ext cx="12132733" cy="99770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944880" marR="5080" indent="-932815" algn="ctr">
              <a:lnSpc>
                <a:spcPct val="100000"/>
              </a:lnSpc>
              <a:spcBef>
                <a:spcPts val="100"/>
              </a:spcBef>
            </a:pPr>
            <a:r>
              <a:rPr lang="pt-BR" sz="3200" dirty="0">
                <a:solidFill>
                  <a:srgbClr val="FFFFFF"/>
                </a:solidFill>
              </a:rPr>
              <a:t>Atendimento às demandas de cloroquina</a:t>
            </a:r>
            <a:br>
              <a:rPr lang="pt-BR" sz="3200" dirty="0">
                <a:solidFill>
                  <a:srgbClr val="FFFFFF"/>
                </a:solidFill>
              </a:rPr>
            </a:br>
            <a:r>
              <a:rPr lang="pt-BR" sz="3200" dirty="0">
                <a:solidFill>
                  <a:srgbClr val="FFC000"/>
                </a:solidFill>
              </a:rPr>
              <a:t>por estados entre 27/03 e 11/08</a:t>
            </a:r>
            <a:endParaRPr sz="3200" dirty="0">
              <a:solidFill>
                <a:srgbClr val="FFC0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850420"/>
              </p:ext>
            </p:extLst>
          </p:nvPr>
        </p:nvGraphicFramePr>
        <p:xfrm>
          <a:off x="362308" y="1747950"/>
          <a:ext cx="3424910" cy="4184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6605">
                  <a:extLst>
                    <a:ext uri="{9D8B030D-6E8A-4147-A177-3AD203B41FA5}">
                      <a16:colId xmlns:a16="http://schemas.microsoft.com/office/drawing/2014/main" val="483444157"/>
                    </a:ext>
                  </a:extLst>
                </a:gridCol>
                <a:gridCol w="1268305">
                  <a:extLst>
                    <a:ext uri="{9D8B030D-6E8A-4147-A177-3AD203B41FA5}">
                      <a16:colId xmlns:a16="http://schemas.microsoft.com/office/drawing/2014/main" val="1645732984"/>
                    </a:ext>
                  </a:extLst>
                </a:gridCol>
              </a:tblGrid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ACRE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97.000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46376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ALAGOAS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442.000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926646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AMAPÁ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110.500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932983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AMAZONAS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381.000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101129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BAHIA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81.000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78369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CEARÁ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352.000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869970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DISTRITO FEDERAL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72.000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32620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ESPÍRITO SANTO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172.000</a:t>
                      </a:r>
                      <a:endParaRPr lang="pt-BR" sz="1800" b="1" i="0" u="none" strike="noStrike" dirty="0">
                        <a:solidFill>
                          <a:srgbClr val="00368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916525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GOIÁS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54.000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619455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MARANHÃO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278.000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98746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MATO GROSSO DO SUL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56.000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951556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MATO GROSSO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114.000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60319"/>
                  </a:ext>
                </a:extLst>
              </a:tr>
              <a:tr h="32188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MINAS GERAIS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85.000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660549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07221"/>
              </p:ext>
            </p:extLst>
          </p:nvPr>
        </p:nvGraphicFramePr>
        <p:xfrm>
          <a:off x="8212346" y="1747943"/>
          <a:ext cx="3424910" cy="4184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352">
                  <a:extLst>
                    <a:ext uri="{9D8B030D-6E8A-4147-A177-3AD203B41FA5}">
                      <a16:colId xmlns:a16="http://schemas.microsoft.com/office/drawing/2014/main" val="982997675"/>
                    </a:ext>
                  </a:extLst>
                </a:gridCol>
                <a:gridCol w="1285558">
                  <a:extLst>
                    <a:ext uri="{9D8B030D-6E8A-4147-A177-3AD203B41FA5}">
                      <a16:colId xmlns:a16="http://schemas.microsoft.com/office/drawing/2014/main" val="300945552"/>
                    </a:ext>
                  </a:extLst>
                </a:gridCol>
              </a:tblGrid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PARÁ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539.000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503444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PARAÍBA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75.000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705911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PARANÁ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62.000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10224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PERNAMBUCO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224.500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64613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PIAUÍ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34.500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018611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RIO DE JANEIRO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224.000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700915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RIO GRANDE DO NORTE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>
                          <a:effectLst/>
                        </a:rPr>
                        <a:t>146.000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92838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RIO GRANDE DO SUL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370.500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58874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RONDÔNIA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171.000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88553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RORAIMA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440.500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012717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SANTA CATARINA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59.700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88402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SÃO PAULO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686.000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11430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SERGIPE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14.500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22884"/>
                  </a:ext>
                </a:extLst>
              </a:tr>
              <a:tr h="29889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u="none" strike="noStrike" kern="1200" cap="none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TOCANTINS </a:t>
                      </a:r>
                    </a:p>
                  </a:txBody>
                  <a:tcPr marL="9525" marR="9525" marT="9525" marB="0" anchor="ctr">
                    <a:solidFill>
                      <a:srgbClr val="0166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</a:rPr>
                        <a:t>43.000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0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152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1242</Words>
  <Application>Microsoft Office PowerPoint</Application>
  <PresentationFormat>Widescreen</PresentationFormat>
  <Paragraphs>611</Paragraphs>
  <Slides>33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Fira Sans</vt:lpstr>
      <vt:lpstr>Tableau Bold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Atendimento às demandas de cloroquina por estados entre 27/03 e 11/08</vt:lpstr>
      <vt:lpstr>Apresentação do PowerPoint</vt:lpstr>
      <vt:lpstr>Demandas atendidas por região entre 20/01 e 11/08          Mais de 14 milhões de unidades de Oseltamivir</vt:lpstr>
      <vt:lpstr>Atendimento às demandas de Oseltamivir por estados entre 20/01 e 11/08</vt:lpstr>
      <vt:lpstr>MEDICAMENTOS PARA INTUBAÇÃO </vt:lpstr>
      <vt:lpstr>3,4 milhões de medicamentos disponibilizados para atender a demanda dos estados  </vt:lpstr>
      <vt:lpstr>Medicamentos para intubação</vt:lpstr>
      <vt:lpstr>Atendimento às demandas de medicamentos de intubação entre 26/06 e 11/08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www.saude.gov.br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Emanuel Souza Penido</dc:creator>
  <cp:lastModifiedBy>Alexandre Emanuel Souza Penido</cp:lastModifiedBy>
  <cp:revision>128</cp:revision>
  <cp:lastPrinted>2020-08-13T01:16:09Z</cp:lastPrinted>
  <dcterms:created xsi:type="dcterms:W3CDTF">2020-08-11T14:12:16Z</dcterms:created>
  <dcterms:modified xsi:type="dcterms:W3CDTF">2020-08-13T14:35:46Z</dcterms:modified>
</cp:coreProperties>
</file>