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73" r:id="rId2"/>
    <p:sldId id="474" r:id="rId3"/>
    <p:sldId id="475" r:id="rId4"/>
    <p:sldId id="478" r:id="rId5"/>
    <p:sldId id="480" r:id="rId6"/>
    <p:sldId id="479" r:id="rId7"/>
    <p:sldId id="481" r:id="rId8"/>
    <p:sldId id="482" r:id="rId9"/>
    <p:sldId id="483" r:id="rId10"/>
    <p:sldId id="484" r:id="rId11"/>
    <p:sldId id="488" r:id="rId12"/>
    <p:sldId id="491" r:id="rId13"/>
    <p:sldId id="490" r:id="rId14"/>
    <p:sldId id="492" r:id="rId15"/>
    <p:sldId id="493" r:id="rId16"/>
    <p:sldId id="486" r:id="rId17"/>
    <p:sldId id="487" r:id="rId18"/>
    <p:sldId id="495" r:id="rId19"/>
    <p:sldId id="496" r:id="rId20"/>
    <p:sldId id="494" r:id="rId21"/>
    <p:sldId id="485" r:id="rId22"/>
    <p:sldId id="497" r:id="rId23"/>
    <p:sldId id="498" r:id="rId24"/>
    <p:sldId id="430" r:id="rId25"/>
  </p:sldIdLst>
  <p:sldSz cx="9144000" cy="5715000" type="screen16x10"/>
  <p:notesSz cx="6761163" cy="9942513"/>
  <p:defaultTextStyle>
    <a:defPPr>
      <a:defRPr lang="pt-BR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742"/>
    <a:srgbClr val="DE6746"/>
    <a:srgbClr val="ED8B09"/>
    <a:srgbClr val="7EB56F"/>
    <a:srgbClr val="FFFF66"/>
    <a:srgbClr val="6651E1"/>
    <a:srgbClr val="359B75"/>
    <a:srgbClr val="42C167"/>
    <a:srgbClr val="00D950"/>
    <a:srgbClr val="E79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7" autoAdjust="0"/>
    <p:restoredTop sz="96764" autoAdjust="0"/>
  </p:normalViewPr>
  <p:slideViewPr>
    <p:cSldViewPr>
      <p:cViewPr varScale="1">
        <p:scale>
          <a:sx n="110" d="100"/>
          <a:sy n="110" d="100"/>
        </p:scale>
        <p:origin x="1068" y="10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3004" tIns="46502" rIns="93004" bIns="4650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3004" tIns="46502" rIns="93004" bIns="46502" rtlCol="0"/>
          <a:lstStyle>
            <a:lvl1pPr algn="r">
              <a:defRPr sz="1200"/>
            </a:lvl1pPr>
          </a:lstStyle>
          <a:p>
            <a:fld id="{2E47C8F4-27D0-4DBB-90F6-F21B0173AA91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46125"/>
            <a:ext cx="59642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04" tIns="46502" rIns="93004" bIns="4650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3004" tIns="46502" rIns="93004" bIns="4650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3004" tIns="46502" rIns="93004" bIns="4650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3004" tIns="46502" rIns="93004" bIns="46502" rtlCol="0" anchor="b"/>
          <a:lstStyle>
            <a:lvl1pPr algn="r">
              <a:defRPr sz="1200"/>
            </a:lvl1pPr>
          </a:lstStyle>
          <a:p>
            <a:fld id="{32664218-0567-49F1-8402-1472C50BE5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9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93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10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19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686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74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13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72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9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22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34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90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22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86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64218-0567-49F1-8402-1472C50BE54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17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oTemplate 2017-18-0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2758" r="2658" b="2758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3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3" indent="-285728" algn="l" defTabSz="9143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8" indent="-228583" algn="l" defTabSz="9143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3" indent="-228583" algn="l" defTabSz="9143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DA62147-E264-4656-828F-5578FBB996CD}"/>
              </a:ext>
            </a:extLst>
          </p:cNvPr>
          <p:cNvSpPr txBox="1"/>
          <p:nvPr/>
        </p:nvSpPr>
        <p:spPr>
          <a:xfrm>
            <a:off x="971600" y="3217540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/>
              <a:t>Jade Cury Martins</a:t>
            </a:r>
          </a:p>
          <a:p>
            <a:pPr algn="just"/>
            <a:r>
              <a:rPr lang="pt-BR" sz="1400" i="1" dirty="0"/>
              <a:t>Coordenadora do </a:t>
            </a:r>
            <a:r>
              <a:rPr lang="pt-BR" sz="1400" i="1" dirty="0" err="1"/>
              <a:t>Depto</a:t>
            </a:r>
            <a:r>
              <a:rPr lang="pt-BR" sz="1400" i="1" dirty="0"/>
              <a:t>. De Oncologia da Sociedade Brasileira de Dermatologia - SBD</a:t>
            </a:r>
          </a:p>
          <a:p>
            <a:pPr algn="just"/>
            <a:r>
              <a:rPr lang="pt-BR" sz="1400" i="1" dirty="0"/>
              <a:t>Professora do </a:t>
            </a:r>
            <a:r>
              <a:rPr lang="pt-BR" sz="1400" i="1" dirty="0" err="1"/>
              <a:t>Depto</a:t>
            </a:r>
            <a:r>
              <a:rPr lang="pt-BR" sz="1400" i="1" dirty="0"/>
              <a:t> Dermatologia – HC / FMUSP</a:t>
            </a:r>
          </a:p>
          <a:p>
            <a:pPr algn="just"/>
            <a:r>
              <a:rPr lang="pt-BR" sz="1400" i="1" dirty="0"/>
              <a:t>Dermatologista do Instituto do Câncer do Estado de São Paulo – ICESP/FMUSP</a:t>
            </a:r>
          </a:p>
          <a:p>
            <a:pPr algn="just"/>
            <a:r>
              <a:rPr lang="pt-BR" sz="1400" i="1" dirty="0"/>
              <a:t>Doutora pelo programa de Saúde Baseada em Evidências - EPM/ UNIFESP</a:t>
            </a:r>
          </a:p>
          <a:p>
            <a:pPr lvl="0"/>
            <a:endParaRPr lang="pt-BR" sz="1400" dirty="0"/>
          </a:p>
          <a:p>
            <a:endParaRPr lang="pt-BR" sz="1400" dirty="0"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31609D0-7422-485B-8A03-5F3574D752BA}"/>
              </a:ext>
            </a:extLst>
          </p:cNvPr>
          <p:cNvSpPr txBox="1"/>
          <p:nvPr/>
        </p:nvSpPr>
        <p:spPr>
          <a:xfrm>
            <a:off x="1525385" y="1633364"/>
            <a:ext cx="6093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Projeto de Lei n° 616, de 2019</a:t>
            </a:r>
          </a:p>
          <a:p>
            <a:pPr algn="ctr"/>
            <a:r>
              <a:rPr lang="pt-BR" sz="3200" b="1" dirty="0" err="1"/>
              <a:t>Fotoprotetores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1940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Importância da prevenção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Câncer mais frequente</a:t>
            </a:r>
          </a:p>
          <a:p>
            <a:endParaRPr lang="pt-BR" sz="2400" dirty="0"/>
          </a:p>
          <a:p>
            <a:r>
              <a:rPr lang="pt-BR" sz="2400" dirty="0" err="1"/>
              <a:t>Morbi-mortalidade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33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EA9FD90-6E57-4427-8B76-EDFD6A0A0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6" t="1301"/>
          <a:stretch/>
        </p:blipFill>
        <p:spPr>
          <a:xfrm rot="5400000">
            <a:off x="4255166" y="1518150"/>
            <a:ext cx="2601895" cy="225625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ACE16C8-1660-4261-BE7B-CBE40D064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9" r="19676"/>
          <a:stretch/>
        </p:blipFill>
        <p:spPr>
          <a:xfrm>
            <a:off x="6804248" y="913284"/>
            <a:ext cx="2160240" cy="40624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39E333E-1DC3-44A2-8B84-47CAB7013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40" t="1211" r="20210"/>
          <a:stretch/>
        </p:blipFill>
        <p:spPr>
          <a:xfrm>
            <a:off x="179512" y="769268"/>
            <a:ext cx="2016224" cy="40132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BC25634-2217-4E04-ADF3-2CF043D9D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12" r="776" b="17889"/>
          <a:stretch/>
        </p:blipFill>
        <p:spPr>
          <a:xfrm rot="5400000">
            <a:off x="1739088" y="1782183"/>
            <a:ext cx="3024336" cy="172819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CF167B1-C3DD-4865-B204-2CA834E63173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387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9D37CB4-B648-4CF0-917A-2D12F58ED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7"/>
          <a:stretch/>
        </p:blipFill>
        <p:spPr>
          <a:xfrm>
            <a:off x="4788024" y="0"/>
            <a:ext cx="3944162" cy="5715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583DB76-8ABB-4608-9EE5-F71C6930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3" y="5369"/>
            <a:ext cx="4287925" cy="5715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21C2668-80EF-4C99-8C5B-8E8F36AA5DA3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140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B37540A-B7B8-4F03-9EE3-8362D476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"/>
            <a:ext cx="6096000" cy="457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34F7507-2916-4AAE-BEF9-AB1A164AF153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379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05F7E99-C483-4BA2-9E68-FE716E6F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37" y="0"/>
            <a:ext cx="4287925" cy="5715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E8FA355-90FE-4F1C-8A55-2BDF9E8C2D55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033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BCF92A0-18A8-44B9-8D7A-09B48DBBC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7" t="5900" r="16413" b="12201"/>
          <a:stretch/>
        </p:blipFill>
        <p:spPr>
          <a:xfrm>
            <a:off x="2843808" y="337220"/>
            <a:ext cx="3168352" cy="468052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31A7A8F-B8E4-41B0-AB40-8F8A9601FA27}"/>
              </a:ext>
            </a:extLst>
          </p:cNvPr>
          <p:cNvSpPr/>
          <p:nvPr/>
        </p:nvSpPr>
        <p:spPr>
          <a:xfrm>
            <a:off x="3347864" y="2209428"/>
            <a:ext cx="864096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B6DED5E-D054-4264-ACBC-6B06F699DE3A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571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383CD15-3976-4E55-8A40-66C1FE916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6" r="6337" b="9680"/>
          <a:stretch/>
        </p:blipFill>
        <p:spPr>
          <a:xfrm>
            <a:off x="827584" y="193204"/>
            <a:ext cx="3600400" cy="51617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BF4B394-C7CE-4EBA-B3C0-9865D3865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2" t="2120" r="21072"/>
          <a:stretch/>
        </p:blipFill>
        <p:spPr>
          <a:xfrm>
            <a:off x="5076056" y="38019"/>
            <a:ext cx="2592288" cy="55938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DBF7E77-0DA6-4EFA-911B-4F31652AC93A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311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C8B996F-C117-4379-96D7-DABA323CF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0" t="2121"/>
          <a:stretch/>
        </p:blipFill>
        <p:spPr>
          <a:xfrm>
            <a:off x="1043608" y="75071"/>
            <a:ext cx="3224083" cy="55938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6E24D99-FE3A-42C7-99C9-C485C89A0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4" t="17241" r="9696" b="21020"/>
          <a:stretch/>
        </p:blipFill>
        <p:spPr>
          <a:xfrm>
            <a:off x="4994496" y="769268"/>
            <a:ext cx="3537944" cy="385242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85E5630-1457-4E66-904E-47A61A693051}"/>
              </a:ext>
            </a:extLst>
          </p:cNvPr>
          <p:cNvSpPr txBox="1"/>
          <p:nvPr/>
        </p:nvSpPr>
        <p:spPr>
          <a:xfrm>
            <a:off x="6624228" y="532404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Acervo do autor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364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Branqueamento dos Corais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C27B69B-1A0B-4D1D-B931-A77C03E6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54" y="1705610"/>
            <a:ext cx="5909491" cy="12101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45DD3C0-DFA0-46F2-B0DF-4E8850274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8" y="897070"/>
            <a:ext cx="5657296" cy="8376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AD40B26-5FF2-47C7-B153-08EAD886A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920500"/>
            <a:ext cx="5334744" cy="88073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522B5C5-DDB2-451A-B663-8DB9FE9E9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3831252"/>
            <a:ext cx="4533875" cy="8214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6EF5A24-E177-4132-87FF-72CE6446A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4736717"/>
            <a:ext cx="56007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0779F69-18BF-4895-A68C-646B4E24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4" y="1417340"/>
            <a:ext cx="7407592" cy="297370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A7210AF-6502-4CB6-8CE7-8666BBFEBD5D}"/>
              </a:ext>
            </a:extLst>
          </p:cNvPr>
          <p:cNvSpPr/>
          <p:nvPr/>
        </p:nvSpPr>
        <p:spPr>
          <a:xfrm>
            <a:off x="5004048" y="141734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0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532A1C-84E4-4CF6-B2D4-47E863EF7D11}"/>
              </a:ext>
            </a:extLst>
          </p:cNvPr>
          <p:cNvSpPr txBox="1">
            <a:spLocks/>
          </p:cNvSpPr>
          <p:nvPr/>
        </p:nvSpPr>
        <p:spPr>
          <a:xfrm>
            <a:off x="755576" y="2194718"/>
            <a:ext cx="7204241" cy="1325563"/>
          </a:xfrm>
          <a:prstGeom prst="rect">
            <a:avLst/>
          </a:prstGeom>
        </p:spPr>
        <p:txBody>
          <a:bodyPr/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b="1" dirty="0"/>
              <a:t>Sem conflito de interesse</a:t>
            </a:r>
          </a:p>
        </p:txBody>
      </p:sp>
    </p:spTree>
    <p:extLst>
      <p:ext uri="{BB962C8B-B14F-4D97-AF65-F5344CB8AC3E}">
        <p14:creationId xmlns:p14="http://schemas.microsoft.com/office/powerpoint/2010/main" val="30470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Branqueamento dos Corais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Problema mundial</a:t>
            </a:r>
          </a:p>
          <a:p>
            <a:endParaRPr lang="pt-BR" sz="2000" dirty="0"/>
          </a:p>
          <a:p>
            <a:r>
              <a:rPr lang="pt-BR" sz="2000" dirty="0"/>
              <a:t>Multifatorial</a:t>
            </a:r>
          </a:p>
          <a:p>
            <a:pPr lvl="1"/>
            <a:r>
              <a:rPr lang="pt-BR" sz="1600" dirty="0"/>
              <a:t>Mudança climática parece ser o principal componente (aumento da temperatura, acidificação da água...)</a:t>
            </a:r>
          </a:p>
          <a:p>
            <a:pPr lvl="1"/>
            <a:r>
              <a:rPr lang="pt-BR" sz="1600" dirty="0"/>
              <a:t>Poluição</a:t>
            </a:r>
          </a:p>
          <a:p>
            <a:pPr lvl="1"/>
            <a:r>
              <a:rPr lang="pt-BR" sz="1600" dirty="0"/>
              <a:t>Filtros solares – qual extensão</a:t>
            </a:r>
            <a:r>
              <a:rPr lang="en-US" sz="1600" dirty="0"/>
              <a:t>???</a:t>
            </a:r>
          </a:p>
          <a:p>
            <a:pPr lvl="1"/>
            <a:r>
              <a:rPr lang="en-US" sz="1600" dirty="0"/>
              <a:t>…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06F4333-E28B-4F0D-B517-AD940EF65C2E}"/>
              </a:ext>
            </a:extLst>
          </p:cNvPr>
          <p:cNvSpPr txBox="1"/>
          <p:nvPr/>
        </p:nvSpPr>
        <p:spPr>
          <a:xfrm>
            <a:off x="971600" y="51617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Science of the Total Environment 2019;674:211-212</a:t>
            </a:r>
          </a:p>
          <a:p>
            <a:pPr algn="r"/>
            <a:r>
              <a:rPr lang="en-US" sz="1200" dirty="0"/>
              <a:t>Marine Pollution Bulletin. 2018;133:956-969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8F8947-C67F-47A8-B391-BDEF46D60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1356"/>
            <a:ext cx="4163959" cy="7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Branqueamento dos Corais</a:t>
            </a:r>
          </a:p>
          <a:p>
            <a:pPr algn="ctr"/>
            <a:r>
              <a:rPr lang="pt-BR" sz="3200" b="1" dirty="0"/>
              <a:t>e Filtros solares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992888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Evidências de </a:t>
            </a:r>
            <a:r>
              <a:rPr lang="pt-BR" sz="2000" b="1" dirty="0"/>
              <a:t>estudos em laboratório</a:t>
            </a:r>
          </a:p>
          <a:p>
            <a:pPr lvl="1"/>
            <a:r>
              <a:rPr lang="pt-BR" sz="1600" dirty="0"/>
              <a:t>Diferente da vida real </a:t>
            </a:r>
          </a:p>
          <a:p>
            <a:pPr lvl="1"/>
            <a:r>
              <a:rPr lang="pt-BR" sz="1600" dirty="0"/>
              <a:t>Concentrações muito maiores</a:t>
            </a:r>
          </a:p>
          <a:p>
            <a:pPr lvl="1"/>
            <a:endParaRPr lang="pt-BR" sz="1600" dirty="0"/>
          </a:p>
          <a:p>
            <a:r>
              <a:rPr lang="pt-BR" sz="2000" dirty="0"/>
              <a:t>Diversas substâncias, não só orgânicos, mas também inorgânicos</a:t>
            </a:r>
          </a:p>
          <a:p>
            <a:endParaRPr lang="pt-BR" sz="2000" dirty="0"/>
          </a:p>
          <a:p>
            <a:r>
              <a:rPr lang="pt-BR" sz="2000" dirty="0"/>
              <a:t>Resultados controversos, com alguns estudos não comprovando esse malefício</a:t>
            </a:r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08026B5-8719-4022-9CF7-082F36AD7581}"/>
              </a:ext>
            </a:extLst>
          </p:cNvPr>
          <p:cNvSpPr txBox="1"/>
          <p:nvPr/>
        </p:nvSpPr>
        <p:spPr>
          <a:xfrm>
            <a:off x="971600" y="5161756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Science of the Total Environment 2019;674:211-212</a:t>
            </a:r>
          </a:p>
        </p:txBody>
      </p:sp>
    </p:spTree>
    <p:extLst>
      <p:ext uri="{BB962C8B-B14F-4D97-AF65-F5344CB8AC3E}">
        <p14:creationId xmlns:p14="http://schemas.microsoft.com/office/powerpoint/2010/main" val="33386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Revisando os pontos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992888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Limitação de substâncias &gt; menos opções e menor acesso ao consumidor &gt; menor uso</a:t>
            </a:r>
          </a:p>
          <a:p>
            <a:r>
              <a:rPr lang="pt-BR" sz="2000" dirty="0"/>
              <a:t>Dados consistentes do benefício da </a:t>
            </a:r>
            <a:r>
              <a:rPr lang="pt-BR" sz="2000" dirty="0" err="1"/>
              <a:t>fotoproteção</a:t>
            </a:r>
            <a:r>
              <a:rPr lang="pt-BR" sz="2000" dirty="0"/>
              <a:t> no câncer da pele</a:t>
            </a:r>
          </a:p>
          <a:p>
            <a:r>
              <a:rPr lang="pt-BR" sz="2000" dirty="0"/>
              <a:t>Grande frequência e </a:t>
            </a:r>
            <a:r>
              <a:rPr lang="pt-BR" sz="2000" dirty="0" err="1"/>
              <a:t>morbi-mortalidade</a:t>
            </a:r>
            <a:r>
              <a:rPr lang="pt-BR" sz="2000" dirty="0"/>
              <a:t> do câncer da pele</a:t>
            </a:r>
          </a:p>
          <a:p>
            <a:r>
              <a:rPr lang="pt-BR" sz="2000" dirty="0"/>
              <a:t>Controvérsia sobre o real impacto e magnitude do impacto dos filtros solares no branqueamento dos corais quando comparado a outros fatores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827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Concluindo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992888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Dados ainda insuficientes para uma decisão com impacto tão grande na saúde</a:t>
            </a:r>
          </a:p>
          <a:p>
            <a:endParaRPr lang="pt-BR" sz="2400" dirty="0"/>
          </a:p>
          <a:p>
            <a:r>
              <a:rPr lang="pt-BR" sz="2400" dirty="0"/>
              <a:t>Seguir monitorando os estudos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764874-01E3-4DFF-A9B6-BA6EA89CA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36751"/>
            <a:ext cx="3117596" cy="2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913284"/>
            <a:ext cx="38164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PRESIDENTE</a:t>
            </a:r>
          </a:p>
          <a:p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Sérgio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Palma | PE</a:t>
            </a:r>
          </a:p>
          <a:p>
            <a:endParaRPr lang="en-US" sz="1600" dirty="0">
              <a:solidFill>
                <a:srgbClr val="359B75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VICE-PRESIDENTE</a:t>
            </a: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Mauro </a:t>
            </a:r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Enokihara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| SP</a:t>
            </a:r>
          </a:p>
          <a:p>
            <a:endParaRPr lang="en-US" sz="1600" dirty="0">
              <a:solidFill>
                <a:srgbClr val="359B75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SECRETÁRIA-GERAL</a:t>
            </a:r>
          </a:p>
          <a:p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Cláudia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Alcântara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Gomes | RJ</a:t>
            </a:r>
          </a:p>
          <a:p>
            <a:endParaRPr lang="en-US" sz="1600" dirty="0">
              <a:solidFill>
                <a:srgbClr val="359B75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TESOUREIRO</a:t>
            </a: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Egon </a:t>
            </a:r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Daxbacher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| RJ</a:t>
            </a:r>
          </a:p>
          <a:p>
            <a:endParaRPr lang="en-US" sz="1600" dirty="0">
              <a:solidFill>
                <a:srgbClr val="359B75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1</a:t>
            </a:r>
            <a:r>
              <a:rPr lang="en-US" sz="1600" baseline="30000" dirty="0">
                <a:solidFill>
                  <a:srgbClr val="359B75"/>
                </a:solidFill>
                <a:latin typeface="Calibri"/>
                <a:cs typeface="Calibri"/>
              </a:rPr>
              <a:t>o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SECRETÁRIA</a:t>
            </a:r>
          </a:p>
          <a:p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Flávia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Vasques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</a:t>
            </a:r>
            <a:r>
              <a:rPr lang="en-US" sz="1600" dirty="0" err="1">
                <a:solidFill>
                  <a:srgbClr val="359B75"/>
                </a:solidFill>
                <a:latin typeface="Calibri"/>
                <a:cs typeface="Calibri"/>
              </a:rPr>
              <a:t>Bittencourt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 | MG</a:t>
            </a:r>
          </a:p>
          <a:p>
            <a:endParaRPr lang="en-US" sz="1600" dirty="0">
              <a:solidFill>
                <a:srgbClr val="359B75"/>
              </a:solidFill>
              <a:latin typeface="Calibri"/>
              <a:cs typeface="Calibri"/>
            </a:endParaRP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2</a:t>
            </a:r>
            <a:r>
              <a:rPr lang="en-US" sz="1600" baseline="30000" dirty="0">
                <a:solidFill>
                  <a:srgbClr val="359B75"/>
                </a:solidFill>
                <a:latin typeface="Calibri"/>
                <a:cs typeface="Calibri"/>
              </a:rPr>
              <a:t>a</a:t>
            </a:r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 SECRETÁRIO</a:t>
            </a:r>
          </a:p>
          <a:p>
            <a:r>
              <a:rPr lang="en-US" sz="1600" dirty="0">
                <a:solidFill>
                  <a:srgbClr val="359B75"/>
                </a:solidFill>
                <a:latin typeface="Calibri"/>
                <a:cs typeface="Calibri"/>
              </a:rPr>
              <a:t>Leonardo Mello | 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49746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solidFill>
                  <a:srgbClr val="359B75"/>
                </a:solidFill>
                <a:latin typeface="Calibri"/>
                <a:cs typeface="Calibri"/>
              </a:rPr>
              <a:t>Diretoria</a:t>
            </a:r>
            <a:r>
              <a:rPr lang="en-US" sz="2400" b="1" dirty="0">
                <a:solidFill>
                  <a:srgbClr val="359B75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rgbClr val="359B75"/>
                </a:solidFill>
                <a:latin typeface="Calibri"/>
                <a:cs typeface="Calibri"/>
              </a:rPr>
              <a:t>Executiva</a:t>
            </a:r>
            <a:endParaRPr lang="en-US" sz="2400" b="1" dirty="0">
              <a:solidFill>
                <a:srgbClr val="359B75"/>
              </a:solidFill>
              <a:latin typeface="Calibri"/>
              <a:cs typeface="Calibri"/>
            </a:endParaRPr>
          </a:p>
          <a:p>
            <a:pPr algn="r"/>
            <a:r>
              <a:rPr lang="en-US" sz="2400" b="1" dirty="0" err="1">
                <a:solidFill>
                  <a:srgbClr val="359B75"/>
                </a:solidFill>
                <a:latin typeface="Calibri"/>
                <a:cs typeface="Calibri"/>
              </a:rPr>
              <a:t>Gestão</a:t>
            </a:r>
            <a:r>
              <a:rPr lang="en-US" sz="2400" b="1" dirty="0">
                <a:solidFill>
                  <a:srgbClr val="359B75"/>
                </a:solidFill>
                <a:latin typeface="Calibri"/>
                <a:cs typeface="Calibri"/>
              </a:rPr>
              <a:t> 2019/20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E0A5586-7974-4D5D-A568-9BF799378FE1}"/>
              </a:ext>
            </a:extLst>
          </p:cNvPr>
          <p:cNvSpPr txBox="1"/>
          <p:nvPr/>
        </p:nvSpPr>
        <p:spPr>
          <a:xfrm>
            <a:off x="323528" y="4657700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Obrigada</a:t>
            </a:r>
          </a:p>
          <a:p>
            <a:r>
              <a:rPr lang="pt-BR" b="1" dirty="0">
                <a:solidFill>
                  <a:srgbClr val="FF0000"/>
                </a:solidFill>
              </a:rPr>
              <a:t>jadederma@gmail.com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8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4812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539552" y="1345332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/>
              <a:t>Malefícios da radiação UV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Câncer da pele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UV x Carcinogênese</a:t>
            </a:r>
          </a:p>
          <a:p>
            <a:pPr lvl="1" algn="just"/>
            <a:endParaRPr lang="pt-BR" sz="2000" dirty="0"/>
          </a:p>
          <a:p>
            <a:pPr algn="just"/>
            <a:r>
              <a:rPr lang="pt-BR" sz="2400" dirty="0" err="1"/>
              <a:t>Fotoprotetores</a:t>
            </a:r>
            <a:r>
              <a:rPr lang="pt-BR" sz="2400" dirty="0"/>
              <a:t> e câncer da pele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Branqueamento dos corais</a:t>
            </a:r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1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4812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Radiação UV e malefícios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/>
              <a:t>Agudos: </a:t>
            </a:r>
          </a:p>
          <a:p>
            <a:pPr lvl="1" algn="just"/>
            <a:r>
              <a:rPr lang="pt-BR" sz="2000" dirty="0"/>
              <a:t>Eritema (queimadura)</a:t>
            </a:r>
          </a:p>
          <a:p>
            <a:pPr lvl="1" algn="just"/>
            <a:r>
              <a:rPr lang="pt-BR" sz="2000" dirty="0"/>
              <a:t>Pigmentação</a:t>
            </a:r>
          </a:p>
          <a:p>
            <a:pPr lvl="1" algn="just"/>
            <a:r>
              <a:rPr lang="pt-BR" sz="2000" dirty="0"/>
              <a:t>Imunossupressão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Crônicos:</a:t>
            </a:r>
          </a:p>
          <a:p>
            <a:pPr lvl="1"/>
            <a:r>
              <a:rPr lang="pt-BR" sz="2000" b="1" dirty="0"/>
              <a:t>Carcinogênese</a:t>
            </a:r>
          </a:p>
          <a:p>
            <a:pPr lvl="1"/>
            <a:r>
              <a:rPr lang="pt-BR" sz="2000" dirty="0" err="1"/>
              <a:t>Fotoenvelhecimento</a:t>
            </a:r>
            <a:r>
              <a:rPr lang="pt-BR" sz="2000" dirty="0"/>
              <a:t> </a:t>
            </a:r>
          </a:p>
          <a:p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F94291F-14FF-4778-A6C9-918F848A88FB}"/>
              </a:ext>
            </a:extLst>
          </p:cNvPr>
          <p:cNvSpPr txBox="1"/>
          <p:nvPr/>
        </p:nvSpPr>
        <p:spPr>
          <a:xfrm>
            <a:off x="899592" y="52017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Photodermatol</a:t>
            </a:r>
            <a:r>
              <a:rPr lang="en-US" sz="1200" dirty="0"/>
              <a:t> </a:t>
            </a:r>
            <a:r>
              <a:rPr lang="en-US" sz="1200" dirty="0" err="1"/>
              <a:t>Photoimmunol</a:t>
            </a:r>
            <a:r>
              <a:rPr lang="en-US" sz="1200" dirty="0"/>
              <a:t> </a:t>
            </a:r>
            <a:r>
              <a:rPr lang="en-US" sz="1200" dirty="0" err="1"/>
              <a:t>Photomed</a:t>
            </a:r>
            <a:r>
              <a:rPr lang="en-US" sz="1200" dirty="0"/>
              <a:t> 2014; 30: 55–61</a:t>
            </a:r>
          </a:p>
          <a:p>
            <a:pPr algn="r"/>
            <a:r>
              <a:rPr lang="en-US" sz="1200" dirty="0"/>
              <a:t>J Am </a:t>
            </a:r>
            <a:r>
              <a:rPr lang="en-US" sz="1200" dirty="0" err="1"/>
              <a:t>Acad</a:t>
            </a:r>
            <a:r>
              <a:rPr lang="en-US" sz="1200" dirty="0"/>
              <a:t> Dermatol 2017;76:S100-9</a:t>
            </a:r>
          </a:p>
        </p:txBody>
      </p:sp>
    </p:spTree>
    <p:extLst>
      <p:ext uri="{BB962C8B-B14F-4D97-AF65-F5344CB8AC3E}">
        <p14:creationId xmlns:p14="http://schemas.microsoft.com/office/powerpoint/2010/main" val="42116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4812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Câncer da pele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/>
              <a:t>É o câncer mais comum em todo o mundo – </a:t>
            </a:r>
            <a:r>
              <a:rPr lang="pt-BR" sz="2400" dirty="0"/>
              <a:t>5 milhões de novos casos nos EUA em 2018 (+ que mama, próstata, pulmão e cólon juntos)</a:t>
            </a:r>
          </a:p>
          <a:p>
            <a:pPr lvl="1" algn="just"/>
            <a:r>
              <a:rPr lang="pt-BR" sz="2000" dirty="0"/>
              <a:t>90% carcinomas</a:t>
            </a:r>
          </a:p>
          <a:p>
            <a:pPr lvl="1" algn="just"/>
            <a:r>
              <a:rPr lang="pt-BR" sz="2000" dirty="0"/>
              <a:t>3% melanoma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Exposição solar é um dos principais fatores de risco (</a:t>
            </a:r>
            <a:r>
              <a:rPr lang="pt-BR" sz="2400" b="1" dirty="0"/>
              <a:t>o principal fator ambiental </a:t>
            </a:r>
            <a:r>
              <a:rPr lang="pt-BR" sz="2400" dirty="0"/>
              <a:t>– prevenção)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743389C-F946-4EBA-AC8F-FA386696E8DA}"/>
              </a:ext>
            </a:extLst>
          </p:cNvPr>
          <p:cNvSpPr txBox="1"/>
          <p:nvPr/>
        </p:nvSpPr>
        <p:spPr>
          <a:xfrm>
            <a:off x="971600" y="502483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Photodermatol</a:t>
            </a:r>
            <a:r>
              <a:rPr lang="en-US" sz="1200" dirty="0"/>
              <a:t> </a:t>
            </a:r>
            <a:r>
              <a:rPr lang="en-US" sz="1200" dirty="0" err="1"/>
              <a:t>Photoimmunol</a:t>
            </a:r>
            <a:r>
              <a:rPr lang="en-US" sz="1200" dirty="0"/>
              <a:t> </a:t>
            </a:r>
            <a:r>
              <a:rPr lang="en-US" sz="1200" dirty="0" err="1"/>
              <a:t>Photomed</a:t>
            </a:r>
            <a:r>
              <a:rPr lang="en-US" sz="1200" dirty="0"/>
              <a:t> 2014; 30: 55–61</a:t>
            </a:r>
          </a:p>
          <a:p>
            <a:pPr algn="r"/>
            <a:r>
              <a:rPr lang="en-US" sz="1200" dirty="0"/>
              <a:t>J Am </a:t>
            </a:r>
            <a:r>
              <a:rPr lang="en-US" sz="1200" dirty="0" err="1"/>
              <a:t>Acad</a:t>
            </a:r>
            <a:r>
              <a:rPr lang="en-US" sz="1200" dirty="0"/>
              <a:t> Dermatol 2017;76:S100-9</a:t>
            </a:r>
          </a:p>
          <a:p>
            <a:pPr algn="r"/>
            <a:r>
              <a:rPr lang="en-US" sz="1200" dirty="0"/>
              <a:t>American Cancer Society</a:t>
            </a:r>
          </a:p>
        </p:txBody>
      </p:sp>
    </p:spTree>
    <p:extLst>
      <p:ext uri="{BB962C8B-B14F-4D97-AF65-F5344CB8AC3E}">
        <p14:creationId xmlns:p14="http://schemas.microsoft.com/office/powerpoint/2010/main" val="2853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4812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UV e carcinogênese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Danos ao DNA, estresse oxidativo</a:t>
            </a:r>
          </a:p>
          <a:p>
            <a:endParaRPr lang="pt-BR" dirty="0"/>
          </a:p>
          <a:p>
            <a:r>
              <a:rPr lang="pt-BR" dirty="0"/>
              <a:t>Efeito cumulativo: exposição crônica</a:t>
            </a:r>
          </a:p>
          <a:p>
            <a:endParaRPr lang="pt-BR" dirty="0"/>
          </a:p>
          <a:p>
            <a:r>
              <a:rPr lang="pt-BR" dirty="0"/>
              <a:t>Efeito intermitente: queimaduras solares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4A21AF3-83F0-4235-A5F8-AD581096C294}"/>
              </a:ext>
            </a:extLst>
          </p:cNvPr>
          <p:cNvSpPr txBox="1"/>
          <p:nvPr/>
        </p:nvSpPr>
        <p:spPr>
          <a:xfrm>
            <a:off x="899592" y="52017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Photodermatol</a:t>
            </a:r>
            <a:r>
              <a:rPr lang="en-US" sz="1200" dirty="0"/>
              <a:t> </a:t>
            </a:r>
            <a:r>
              <a:rPr lang="en-US" sz="1200" dirty="0" err="1"/>
              <a:t>Photoimmunol</a:t>
            </a:r>
            <a:r>
              <a:rPr lang="en-US" sz="1200" dirty="0"/>
              <a:t> </a:t>
            </a:r>
            <a:r>
              <a:rPr lang="en-US" sz="1200" dirty="0" err="1"/>
              <a:t>Photomed</a:t>
            </a:r>
            <a:r>
              <a:rPr lang="en-US" sz="1200" dirty="0"/>
              <a:t> 2014; 30: 55–61</a:t>
            </a:r>
          </a:p>
          <a:p>
            <a:pPr algn="r"/>
            <a:r>
              <a:rPr lang="en-US" sz="1200" dirty="0"/>
              <a:t>J Am </a:t>
            </a:r>
            <a:r>
              <a:rPr lang="en-US" sz="1200" dirty="0" err="1"/>
              <a:t>Acad</a:t>
            </a:r>
            <a:r>
              <a:rPr lang="en-US" sz="1200" dirty="0"/>
              <a:t> Dermatol 2017;76:S100-9</a:t>
            </a:r>
          </a:p>
        </p:txBody>
      </p:sp>
    </p:spTree>
    <p:extLst>
      <p:ext uri="{BB962C8B-B14F-4D97-AF65-F5344CB8AC3E}">
        <p14:creationId xmlns:p14="http://schemas.microsoft.com/office/powerpoint/2010/main" val="25174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48123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Fotoprotetores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345332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Orgânicos (químicos)</a:t>
            </a:r>
          </a:p>
          <a:p>
            <a:pPr lvl="1"/>
            <a:r>
              <a:rPr lang="pt-BR" sz="1800" dirty="0"/>
              <a:t>absorvem a radiação UV</a:t>
            </a:r>
          </a:p>
          <a:p>
            <a:pPr lvl="1"/>
            <a:endParaRPr lang="pt-BR" sz="1800" dirty="0"/>
          </a:p>
          <a:p>
            <a:r>
              <a:rPr lang="pt-BR" dirty="0"/>
              <a:t>Inorgânicos (físicos)</a:t>
            </a:r>
          </a:p>
          <a:p>
            <a:pPr lvl="1"/>
            <a:r>
              <a:rPr lang="pt-BR" sz="2000" dirty="0"/>
              <a:t>compostos minerais, refletem e dispersam a radiação</a:t>
            </a:r>
          </a:p>
          <a:p>
            <a:endParaRPr lang="pt-BR" dirty="0"/>
          </a:p>
          <a:p>
            <a:r>
              <a:rPr lang="pt-BR" dirty="0"/>
              <a:t>Diversas substâncias - diferentes espectro de proteção, veículos, custos</a:t>
            </a:r>
          </a:p>
          <a:p>
            <a:pPr marL="457200" lvl="1" indent="0">
              <a:buNone/>
            </a:pPr>
            <a:endParaRPr lang="pt-BR" sz="2000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4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Fotoprotetores</a:t>
            </a:r>
            <a:r>
              <a:rPr lang="pt-BR" sz="3200" b="1" dirty="0"/>
              <a:t> e prevenção do câncer da pele – não MM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806489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Estudo </a:t>
            </a:r>
            <a:r>
              <a:rPr lang="pt-BR" sz="2000" dirty="0" err="1"/>
              <a:t>Nambour</a:t>
            </a:r>
            <a:r>
              <a:rPr lang="pt-BR" sz="2000" dirty="0"/>
              <a:t>:</a:t>
            </a:r>
          </a:p>
          <a:p>
            <a:pPr lvl="1"/>
            <a:r>
              <a:rPr lang="pt-BR" sz="2000" dirty="0"/>
              <a:t>+ 1300 pessoas, seguidas por 4,5 anos</a:t>
            </a:r>
          </a:p>
          <a:p>
            <a:pPr lvl="1"/>
            <a:r>
              <a:rPr lang="pt-BR" sz="2000" dirty="0"/>
              <a:t>Uso diário x uso eventual</a:t>
            </a:r>
          </a:p>
          <a:p>
            <a:pPr lvl="1"/>
            <a:r>
              <a:rPr lang="pt-BR" sz="2000" dirty="0"/>
              <a:t>Redução significativa dos casos de CA pele não-MM (redução +-40%)</a:t>
            </a:r>
          </a:p>
          <a:p>
            <a:pPr lvl="1"/>
            <a:endParaRPr lang="pt-BR" sz="2000" dirty="0"/>
          </a:p>
          <a:p>
            <a:r>
              <a:rPr lang="pt-BR" sz="2000" dirty="0"/>
              <a:t>Estudo em 120 transplantados (risco CEC ↑↑↑) </a:t>
            </a:r>
          </a:p>
          <a:p>
            <a:pPr lvl="1"/>
            <a:r>
              <a:rPr lang="pt-BR" sz="2000" dirty="0"/>
              <a:t>Uso diário x uso eventual</a:t>
            </a:r>
          </a:p>
          <a:p>
            <a:pPr lvl="1"/>
            <a:r>
              <a:rPr lang="pt-BR" sz="2000" dirty="0"/>
              <a:t>Diminuição significativa das </a:t>
            </a:r>
            <a:r>
              <a:rPr lang="pt-BR" sz="2000" dirty="0" err="1"/>
              <a:t>queratoses</a:t>
            </a:r>
            <a:r>
              <a:rPr lang="pt-BR" sz="2000" dirty="0"/>
              <a:t> </a:t>
            </a:r>
            <a:r>
              <a:rPr lang="pt-BR" sz="2000" dirty="0" err="1"/>
              <a:t>actínicas</a:t>
            </a:r>
            <a:r>
              <a:rPr lang="pt-BR" sz="2000" dirty="0"/>
              <a:t> e carcinomas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D286260-2FCB-41C5-9115-4F4698AA23ED}"/>
              </a:ext>
            </a:extLst>
          </p:cNvPr>
          <p:cNvSpPr txBox="1"/>
          <p:nvPr/>
        </p:nvSpPr>
        <p:spPr>
          <a:xfrm>
            <a:off x="899592" y="531128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J Am </a:t>
            </a:r>
            <a:r>
              <a:rPr lang="en-US" sz="1200" dirty="0" err="1"/>
              <a:t>Acad</a:t>
            </a:r>
            <a:r>
              <a:rPr lang="en-US" sz="1200" dirty="0"/>
              <a:t> Dermatol 2017;76:S100-9</a:t>
            </a:r>
          </a:p>
        </p:txBody>
      </p:sp>
    </p:spTree>
    <p:extLst>
      <p:ext uri="{BB962C8B-B14F-4D97-AF65-F5344CB8AC3E}">
        <p14:creationId xmlns:p14="http://schemas.microsoft.com/office/powerpoint/2010/main" val="40512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0F860E-1C69-440D-A818-061CC28FA362}"/>
              </a:ext>
            </a:extLst>
          </p:cNvPr>
          <p:cNvSpPr txBox="1"/>
          <p:nvPr/>
        </p:nvSpPr>
        <p:spPr>
          <a:xfrm>
            <a:off x="2915816" y="26521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/>
              <a:t>Fotoprotetores</a:t>
            </a:r>
            <a:r>
              <a:rPr lang="pt-BR" sz="3200" b="1" dirty="0"/>
              <a:t> e prevenção do câncer da pele – MM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EE939-4C19-4A4C-886B-52E0D0316FB3}"/>
              </a:ext>
            </a:extLst>
          </p:cNvPr>
          <p:cNvSpPr txBox="1">
            <a:spLocks/>
          </p:cNvSpPr>
          <p:nvPr/>
        </p:nvSpPr>
        <p:spPr>
          <a:xfrm>
            <a:off x="611560" y="1561356"/>
            <a:ext cx="7704856" cy="34634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Maior número de nevos (“pintas”) &gt; maior risco de melanoma</a:t>
            </a:r>
          </a:p>
          <a:p>
            <a:endParaRPr lang="pt-BR" sz="2000" dirty="0"/>
          </a:p>
          <a:p>
            <a:r>
              <a:rPr lang="pt-BR" sz="2000" dirty="0"/>
              <a:t>Estudo randomizado em +300 crianças, após 3 anos, uso regular levou a um menor número de nevos</a:t>
            </a:r>
          </a:p>
          <a:p>
            <a:endParaRPr lang="pt-BR" sz="2000" dirty="0"/>
          </a:p>
          <a:p>
            <a:r>
              <a:rPr lang="pt-BR" sz="2000" dirty="0" err="1"/>
              <a:t>Nambour</a:t>
            </a:r>
            <a:r>
              <a:rPr lang="pt-BR" sz="2000" dirty="0"/>
              <a:t> </a:t>
            </a:r>
            <a:r>
              <a:rPr lang="pt-BR" sz="2000" dirty="0" err="1"/>
              <a:t>trial</a:t>
            </a:r>
            <a:r>
              <a:rPr lang="pt-BR" sz="2000" dirty="0"/>
              <a:t> – após 10 anos de seguimento, metade do número de casos de melanoma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06F4333-E28B-4F0D-B517-AD940EF65C2E}"/>
              </a:ext>
            </a:extLst>
          </p:cNvPr>
          <p:cNvSpPr txBox="1"/>
          <p:nvPr/>
        </p:nvSpPr>
        <p:spPr>
          <a:xfrm>
            <a:off x="899592" y="531128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J Am </a:t>
            </a:r>
            <a:r>
              <a:rPr lang="en-US" sz="1200" dirty="0" err="1"/>
              <a:t>Acad</a:t>
            </a:r>
            <a:r>
              <a:rPr lang="en-US" sz="1200" dirty="0"/>
              <a:t> Dermatol 2017;76:S100-9</a:t>
            </a:r>
          </a:p>
        </p:txBody>
      </p:sp>
    </p:spTree>
    <p:extLst>
      <p:ext uri="{BB962C8B-B14F-4D97-AF65-F5344CB8AC3E}">
        <p14:creationId xmlns:p14="http://schemas.microsoft.com/office/powerpoint/2010/main" val="24332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theme/theme1.xml><?xml version="1.0" encoding="utf-8"?>
<a:theme xmlns:a="http://schemas.openxmlformats.org/drawingml/2006/main" name="Tema do Office">
  <a:themeElements>
    <a:clrScheme name="FSB Comunicação">
      <a:dk1>
        <a:srgbClr val="000000"/>
      </a:dk1>
      <a:lt1>
        <a:srgbClr val="FFFFFF"/>
      </a:lt1>
      <a:dk2>
        <a:srgbClr val="183028"/>
      </a:dk2>
      <a:lt2>
        <a:srgbClr val="CAC7BB"/>
      </a:lt2>
      <a:accent1>
        <a:srgbClr val="00AF40"/>
      </a:accent1>
      <a:accent2>
        <a:srgbClr val="53656D"/>
      </a:accent2>
      <a:accent3>
        <a:srgbClr val="00AFCB"/>
      </a:accent3>
      <a:accent4>
        <a:srgbClr val="005163"/>
      </a:accent4>
      <a:accent5>
        <a:srgbClr val="F7A824"/>
      </a:accent5>
      <a:accent6>
        <a:srgbClr val="E94F2D"/>
      </a:accent6>
      <a:hlink>
        <a:srgbClr val="00AFCB"/>
      </a:hlink>
      <a:folHlink>
        <a:srgbClr val="53656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618</Words>
  <Application>Microsoft Office PowerPoint</Application>
  <PresentationFormat>Apresentação na tela (16:10)</PresentationFormat>
  <Paragraphs>153</Paragraphs>
  <Slides>24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Cadu Corrêa</dc:creator>
  <cp:lastModifiedBy>Ivan Cerqueira Filho</cp:lastModifiedBy>
  <cp:revision>668</cp:revision>
  <cp:lastPrinted>2017-01-30T20:41:14Z</cp:lastPrinted>
  <dcterms:created xsi:type="dcterms:W3CDTF">2015-05-15T14:08:08Z</dcterms:created>
  <dcterms:modified xsi:type="dcterms:W3CDTF">2019-06-05T10:42:48Z</dcterms:modified>
</cp:coreProperties>
</file>