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5"/>
  </p:notesMasterIdLst>
  <p:handoutMasterIdLst>
    <p:handoutMasterId r:id="rId16"/>
  </p:handoutMasterIdLst>
  <p:sldIdLst>
    <p:sldId id="277" r:id="rId2"/>
    <p:sldId id="6444" r:id="rId3"/>
    <p:sldId id="313" r:id="rId4"/>
    <p:sldId id="314" r:id="rId5"/>
    <p:sldId id="317" r:id="rId6"/>
    <p:sldId id="319" r:id="rId7"/>
    <p:sldId id="6446" r:id="rId8"/>
    <p:sldId id="325" r:id="rId9"/>
    <p:sldId id="6445" r:id="rId10"/>
    <p:sldId id="6443" r:id="rId11"/>
    <p:sldId id="315" r:id="rId12"/>
    <p:sldId id="322" r:id="rId13"/>
    <p:sldId id="312" r:id="rId14"/>
  </p:sldIdLst>
  <p:sldSz cx="12192000" cy="68580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ardo Vidinich" initials="RV" lastIdx="0" clrIdx="0">
    <p:extLst>
      <p:ext uri="{19B8F6BF-5375-455C-9EA6-DF929625EA0E}">
        <p15:presenceInfo xmlns:p15="http://schemas.microsoft.com/office/powerpoint/2012/main" userId="Ricardo Vidini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C1FD03"/>
    <a:srgbClr val="64E80A"/>
    <a:srgbClr val="336600"/>
    <a:srgbClr val="800000"/>
    <a:srgbClr val="0F0F41"/>
    <a:srgbClr val="0D6918"/>
    <a:srgbClr val="C8D4D8"/>
    <a:srgbClr val="560C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58" autoAdjust="0"/>
    <p:restoredTop sz="94434" autoAdjust="0"/>
  </p:normalViewPr>
  <p:slideViewPr>
    <p:cSldViewPr>
      <p:cViewPr varScale="1">
        <p:scale>
          <a:sx n="87" d="100"/>
          <a:sy n="87" d="100"/>
        </p:scale>
        <p:origin x="840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22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1B0CCC-41C7-4501-AB35-C801402AC779}" type="datetimeFigureOut">
              <a:rPr lang="pt-BR"/>
              <a:pPr>
                <a:defRPr/>
              </a:pPr>
              <a:t>19/06/2024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E08671A-11B5-4783-8248-805BD05344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459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611AC9-480F-4C1E-B136-E9B9F3065FD1}" type="datetimeFigureOut">
              <a:rPr lang="pt-BR"/>
              <a:pPr>
                <a:defRPr/>
              </a:pPr>
              <a:t>19/06/2024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DC15D11-E637-4E1B-97CC-54C232B78D7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852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3113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1829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7576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8374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707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3F08754-B435-E2D7-66E2-FFFD871D8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xmlns="" id="{50B7F73A-CB30-585B-D428-3973669F0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xmlns="" id="{46AECF98-0B06-5183-7AA2-516A773398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CACF242D-EDB0-8370-0378-642DAD8BEA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985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BC3B1F5-0180-7905-27B8-B5E9E73B2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xmlns="" id="{61A0A4CE-2DBC-C2D6-985F-37CBB2E770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xmlns="" id="{4D43080F-E6B0-A2F1-77F6-59DB94701B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367AA7D8-2C26-D35D-9AE9-E7CE57B8DF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3099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449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8098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7433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C15D11-E637-4E1B-97CC-54C232B78D73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8011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88F3962B-747B-6A16-AE57-9BD56B8998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9349" y="116632"/>
            <a:ext cx="960107" cy="864096"/>
          </a:xfrm>
          <a:prstGeom prst="rect">
            <a:avLst/>
          </a:prstGeom>
        </p:spPr>
      </p:pic>
      <p:pic>
        <p:nvPicPr>
          <p:cNvPr id="3" name="Imagem 2" descr="Nova Logo Concen">
            <a:extLst>
              <a:ext uri="{FF2B5EF4-FFF2-40B4-BE49-F238E27FC236}">
                <a16:creationId xmlns:a16="http://schemas.microsoft.com/office/drawing/2014/main" xmlns="" id="{4FB7DECF-61CA-C64A-EC62-0E83C28BA7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1" y="6247375"/>
            <a:ext cx="777255" cy="566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4C75A526-B14B-E99E-84E6-119F6AEF1A6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683184" y="44624"/>
            <a:ext cx="2522362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8328025" y="6492876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0631CF7-B18E-48AB-B9B3-93F2DCF700CD}" type="slidenum">
              <a:rPr lang="pt-BR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pt-BR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6627" name="CaixaDeTexto 3"/>
          <p:cNvSpPr txBox="1">
            <a:spLocks noChangeArrowheads="1"/>
          </p:cNvSpPr>
          <p:nvPr/>
        </p:nvSpPr>
        <p:spPr bwMode="auto">
          <a:xfrm>
            <a:off x="4249981" y="5395391"/>
            <a:ext cx="36920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000" b="1" dirty="0"/>
              <a:t>Rosimeire Cecília da Costa</a:t>
            </a:r>
          </a:p>
          <a:p>
            <a:pPr algn="ctr"/>
            <a:r>
              <a:rPr lang="pt-BR" sz="2000" b="1" dirty="0"/>
              <a:t>Presidente do CONCEN EMS</a:t>
            </a:r>
          </a:p>
          <a:p>
            <a:pPr algn="ctr"/>
            <a:r>
              <a:rPr lang="pt-BR" sz="2000" b="1" dirty="0"/>
              <a:t>Presidente do CONACEN</a:t>
            </a:r>
          </a:p>
          <a:p>
            <a:pPr algn="ctr"/>
            <a:endParaRPr lang="pt-BR" sz="400" b="1" dirty="0"/>
          </a:p>
        </p:txBody>
      </p:sp>
      <p:sp>
        <p:nvSpPr>
          <p:cNvPr id="3" name="AutoShape 2" descr="https://mail.google.com/mail/u/0/?ui=2&amp;ik=0076f0ee2b&amp;view=fimg&amp;th=1547267b73ff763d&amp;attid=0.1&amp;disp=emb&amp;attbid=ANGjdJ9u4IjS_BwTEtsufEOUhzBIBDKjIMEkupmG8yH9EbXj9bY7ZLvKDlPvyJWMeo1aEk7xoWHFEoW5VNx07Ldbzfm5Cf_F-GDB7IZEsLnTf6RNIcM24m4zl87O2cA&amp;sz=w1100-h198&amp;ats=1462799682451&amp;rm=1547267b73ff763d&amp;zw&amp;atsh=1"/>
          <p:cNvSpPr>
            <a:spLocks noChangeAspect="1" noChangeArrowheads="1"/>
          </p:cNvSpPr>
          <p:nvPr/>
        </p:nvSpPr>
        <p:spPr bwMode="auto">
          <a:xfrm>
            <a:off x="2135560" y="1124745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7822F782-035E-9271-9D3D-71E2FB045EC2}"/>
              </a:ext>
            </a:extLst>
          </p:cNvPr>
          <p:cNvSpPr txBox="1"/>
          <p:nvPr/>
        </p:nvSpPr>
        <p:spPr>
          <a:xfrm>
            <a:off x="2618505" y="1446133"/>
            <a:ext cx="731707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Visão da Frente dos Consumidores de Energia Elétrica Sobre PL 624/2023</a:t>
            </a:r>
          </a:p>
          <a:p>
            <a:pPr algn="ctr"/>
            <a:endParaRPr lang="pt-BR" sz="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t-BR" sz="2400" b="1" dirty="0">
                <a:latin typeface="Aptos" panose="020B0004020202020204" pitchFamily="34" charset="0"/>
                <a:cs typeface="Times New Roman" panose="02020603050405020304" pitchFamily="18" charset="0"/>
              </a:rPr>
              <a:t>19/06/2024 – 15h00</a:t>
            </a:r>
          </a:p>
          <a:p>
            <a:pPr algn="ctr"/>
            <a:endParaRPr lang="pt-BR" sz="800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t-BR" sz="2400" b="1" dirty="0">
                <a:latin typeface="Aptos" panose="020B0004020202020204" pitchFamily="34" charset="0"/>
                <a:cs typeface="Times New Roman" panose="02020603050405020304" pitchFamily="18" charset="0"/>
              </a:rPr>
              <a:t>17ª AP conjunta do Senado Federal </a:t>
            </a:r>
          </a:p>
          <a:p>
            <a:pPr algn="ctr"/>
            <a:r>
              <a:rPr lang="pt-BR" sz="2400" b="1" dirty="0">
                <a:latin typeface="Aptos" panose="020B0004020202020204" pitchFamily="34" charset="0"/>
                <a:cs typeface="Times New Roman" panose="02020603050405020304" pitchFamily="18" charset="0"/>
              </a:rPr>
              <a:t>CI - Comissão Infraestrutura</a:t>
            </a:r>
          </a:p>
          <a:p>
            <a:pPr algn="ctr"/>
            <a:r>
              <a:rPr lang="pt-BR" sz="2400" b="1" dirty="0">
                <a:latin typeface="Aptos" panose="020B0004020202020204" pitchFamily="34" charset="0"/>
                <a:cs typeface="Times New Roman" panose="02020603050405020304" pitchFamily="18" charset="0"/>
              </a:rPr>
              <a:t>CAS – Comissão de Assuntos Sociais</a:t>
            </a:r>
            <a:endParaRPr lang="pt-BR" sz="2400" b="1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72EA4848-A1E7-16E2-64CC-CF3380E08E1C}"/>
              </a:ext>
            </a:extLst>
          </p:cNvPr>
          <p:cNvSpPr/>
          <p:nvPr/>
        </p:nvSpPr>
        <p:spPr>
          <a:xfrm>
            <a:off x="47328" y="0"/>
            <a:ext cx="1368152" cy="126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419D6ADE-FDEE-ED43-125E-E42146121CB7}"/>
              </a:ext>
            </a:extLst>
          </p:cNvPr>
          <p:cNvSpPr/>
          <p:nvPr/>
        </p:nvSpPr>
        <p:spPr>
          <a:xfrm>
            <a:off x="10823848" y="1852"/>
            <a:ext cx="1368152" cy="126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CDB1653E-12C8-91EB-3B6F-D228741B2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70" y="184953"/>
            <a:ext cx="7978167" cy="999502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D34D082F-3C2F-67D3-96F0-F60603732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9719" y="71308"/>
            <a:ext cx="3078747" cy="10546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129969" y="429397"/>
            <a:ext cx="8286511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hr-HR" b="1" kern="0" dirty="0"/>
              <a:t>MP 1212</a:t>
            </a:r>
            <a:r>
              <a:rPr lang="pt-BR" b="1" kern="0" dirty="0"/>
              <a:t>/</a:t>
            </a:r>
            <a:r>
              <a:rPr lang="hr-HR" b="1" kern="0" dirty="0"/>
              <a:t>24 </a:t>
            </a:r>
            <a:endParaRPr lang="pt-BR" b="1" kern="0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13BB0973-97DB-1333-1562-703FC25B2C1E}"/>
              </a:ext>
            </a:extLst>
          </p:cNvPr>
          <p:cNvSpPr txBox="1"/>
          <p:nvPr/>
        </p:nvSpPr>
        <p:spPr>
          <a:xfrm>
            <a:off x="947309" y="1720840"/>
            <a:ext cx="10651829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 1) Prorroga por mais 36 meses a entrada em opera</a:t>
            </a:r>
            <a:r>
              <a:rPr lang="pt-BR" sz="2400" dirty="0" err="1"/>
              <a:t>ção</a:t>
            </a:r>
            <a:r>
              <a:rPr lang="hr-HR" sz="2400" dirty="0"/>
              <a:t> </a:t>
            </a:r>
            <a:r>
              <a:rPr lang="pt-BR" sz="2400" dirty="0"/>
              <a:t>Empreendimentos Solares e Eólicos com MANUTENÇÃO DE SUBSIDIOS.</a:t>
            </a:r>
          </a:p>
          <a:p>
            <a:pPr algn="ctr"/>
            <a:r>
              <a:rPr lang="pt-BR" sz="2800" b="1" dirty="0"/>
              <a:t>Estima-se que custará até 2050 mais R$ 113 bilhões.</a:t>
            </a:r>
          </a:p>
          <a:p>
            <a:endParaRPr lang="pt-BR" sz="2400" dirty="0"/>
          </a:p>
          <a:p>
            <a:endParaRPr lang="pt-BR" sz="2400" dirty="0"/>
          </a:p>
          <a:p>
            <a:r>
              <a:rPr lang="pt-BR" sz="2400" dirty="0"/>
              <a:t>2) Autoriza a CCEE a negociar recebíveis da CDE com a Eletrobras antecipando recebíveis de até 25 anos para quitação da dívida Conta Covid e Conta Escassez Hídrica. </a:t>
            </a:r>
          </a:p>
          <a:p>
            <a:pPr algn="ctr"/>
            <a:r>
              <a:rPr lang="pt-BR" sz="2400" b="1" dirty="0"/>
              <a:t>O dinheiro já é dos consumidores, resta a dúvida se é economicamente melhor antecipar? </a:t>
            </a:r>
          </a:p>
        </p:txBody>
      </p:sp>
    </p:spTree>
    <p:extLst>
      <p:ext uri="{BB962C8B-B14F-4D97-AF65-F5344CB8AC3E}">
        <p14:creationId xmlns:p14="http://schemas.microsoft.com/office/powerpoint/2010/main" val="332260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481897" y="429397"/>
            <a:ext cx="8286511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BR" kern="0" dirty="0"/>
              <a:t>Consumidor Cativo paga o que?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13BB0973-97DB-1333-1562-703FC25B2C1E}"/>
              </a:ext>
            </a:extLst>
          </p:cNvPr>
          <p:cNvSpPr txBox="1"/>
          <p:nvPr/>
        </p:nvSpPr>
        <p:spPr>
          <a:xfrm>
            <a:off x="1055440" y="1712949"/>
            <a:ext cx="106571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Energia Incentivada </a:t>
            </a:r>
            <a:r>
              <a:rPr lang="pt-BR" dirty="0"/>
              <a:t>beneficia Solar e Eólica para mercado livre pagos 50% custos consumidor cativo: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Geração Solar Distribuída </a:t>
            </a:r>
            <a:r>
              <a:rPr lang="pt-BR" dirty="0"/>
              <a:t>subsidio total do consumidor cativo sem teto solar;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err="1"/>
              <a:t>Sobrecontração</a:t>
            </a:r>
            <a:r>
              <a:rPr lang="pt-BR" dirty="0"/>
              <a:t> influencia a compra de energia da distribuidora e é paga pelo consumidor cativo;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Itaipu +US$ 1 bilhão/ano </a:t>
            </a:r>
            <a:r>
              <a:rPr lang="pt-BR" dirty="0"/>
              <a:t>trata do custo adicional anual mantido mesmo quitando-se toda a dívida de construção;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Comb. Sistemas Isolados </a:t>
            </a:r>
            <a:r>
              <a:rPr lang="pt-BR" dirty="0"/>
              <a:t>trata dos valores pagos para combustível e contratos de energia nos sistemas isolados da Amazonia;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Baixa Renda </a:t>
            </a:r>
            <a:r>
              <a:rPr lang="pt-BR" dirty="0"/>
              <a:t>considera os valores de subsídios pagos aos consumidores de Baixa Renda, que a princípio deveriam originar de fontes federais a exemplo do Bolsa Família.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Privatização Eletrobras </a:t>
            </a:r>
            <a:r>
              <a:rPr lang="pt-BR" dirty="0"/>
              <a:t>refere-se à diferença de valores entre o regime de cotas das Hidroelétricas depreciadas e o valor de venda a preços de mercado. As cotas decrescem 20% a.a. a partir de 2023 até 2027;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Leilão Transmissão 24 e 23 </a:t>
            </a:r>
            <a:r>
              <a:rPr lang="pt-BR" dirty="0"/>
              <a:t>considera os valores de RAP (Receita Anual Permitida) dos leilões 1/2024, 2/2023 e 1/2023 que foram feitos para atender a expansão de geração solar e eólica para o mercado livre, iniciando-se o pagamento da RAP a partir de 2028/2029;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131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487488" y="429397"/>
            <a:ext cx="8286511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BR" kern="0" dirty="0"/>
              <a:t>Consumidor Cativo paga o que?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9119BABE-73D7-C4BA-77CE-2A619D3EB382}"/>
              </a:ext>
            </a:extLst>
          </p:cNvPr>
          <p:cNvSpPr txBox="1"/>
          <p:nvPr/>
        </p:nvSpPr>
        <p:spPr>
          <a:xfrm>
            <a:off x="8799353" y="4617530"/>
            <a:ext cx="2505901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Tarifa Social é apenas 9% do total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xmlns="" id="{D6835069-7AE1-015F-68D2-FA2A8EC461FA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8445663" y="4940696"/>
            <a:ext cx="353690" cy="245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13BB0973-97DB-1333-1562-703FC25B2C1E}"/>
              </a:ext>
            </a:extLst>
          </p:cNvPr>
          <p:cNvSpPr txBox="1"/>
          <p:nvPr/>
        </p:nvSpPr>
        <p:spPr>
          <a:xfrm>
            <a:off x="9120336" y="594928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Aneel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4146BF06-761E-ACB3-077A-53AB023C07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9454" y="1369892"/>
            <a:ext cx="7286209" cy="505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39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1981082" y="2276873"/>
            <a:ext cx="835292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+mj-ea"/>
                <a:cs typeface="+mj-cs"/>
              </a:defRPr>
            </a:lvl1pPr>
            <a:lvl2pPr marL="742950" indent="-28575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pt-BR" sz="4400" b="1" kern="0" dirty="0">
                <a:latin typeface="Arial" pitchFamily="34" charset="0"/>
                <a:cs typeface="Arial" pitchFamily="34" charset="0"/>
              </a:rPr>
              <a:t>Obrigada!</a:t>
            </a:r>
            <a:endParaRPr lang="pt-BR" sz="3200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215680" y="3789041"/>
            <a:ext cx="55081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pt-BR" sz="3200" b="1" i="1" dirty="0" err="1"/>
              <a:t>Conacen</a:t>
            </a:r>
            <a:endParaRPr lang="hr-HR" sz="3200" b="1" i="1" dirty="0"/>
          </a:p>
          <a:p>
            <a:pPr algn="ctr" eaLnBrk="0" hangingPunct="0"/>
            <a:r>
              <a:rPr lang="pt-BR" b="1" i="1" dirty="0" err="1">
                <a:sym typeface="Poppins Light"/>
              </a:rPr>
              <a:t>St</a:t>
            </a:r>
            <a:r>
              <a:rPr lang="pt-BR" b="1" i="1" dirty="0">
                <a:sym typeface="Poppins Light"/>
              </a:rPr>
              <a:t> SIA Aérea de Serviços Públicos, Lote C, Sala 4, s/n, Bairro Sia, Brasília/DF</a:t>
            </a:r>
            <a:endParaRPr lang="pt-BR" b="1" i="1" dirty="0"/>
          </a:p>
          <a:p>
            <a:pPr algn="ctr" eaLnBrk="0" hangingPunct="0"/>
            <a:endParaRPr lang="pt-BR" sz="1400" b="1" i="1" dirty="0"/>
          </a:p>
        </p:txBody>
      </p:sp>
    </p:spTree>
    <p:extLst>
      <p:ext uri="{BB962C8B-B14F-4D97-AF65-F5344CB8AC3E}">
        <p14:creationId xmlns:p14="http://schemas.microsoft.com/office/powerpoint/2010/main" val="238615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773073" y="391265"/>
            <a:ext cx="7005894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BR" kern="0" dirty="0"/>
              <a:t>Frente Nacional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1DF71582-034B-79C4-2CCD-E8E404B817A4}"/>
              </a:ext>
            </a:extLst>
          </p:cNvPr>
          <p:cNvSpPr txBox="1"/>
          <p:nvPr/>
        </p:nvSpPr>
        <p:spPr>
          <a:xfrm>
            <a:off x="4356270" y="1229369"/>
            <a:ext cx="4620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https://consumidoresdeenergia.org/a-frente/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19713643-EEAA-2F5F-420C-9AEAE362C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44" y="101490"/>
            <a:ext cx="3075286" cy="1057130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A28D1995-3CFE-10C3-5FC3-2D6B221BEE85}"/>
              </a:ext>
            </a:extLst>
          </p:cNvPr>
          <p:cNvSpPr/>
          <p:nvPr/>
        </p:nvSpPr>
        <p:spPr>
          <a:xfrm>
            <a:off x="0" y="6093296"/>
            <a:ext cx="990180" cy="8830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C7606E5-ED41-8B41-27C3-444090597A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384" y="1559310"/>
            <a:ext cx="10650436" cy="5087060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D4B1535C-0D0A-7D50-9F82-6879358F35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99101" y="5406300"/>
            <a:ext cx="1699877" cy="1059344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6642DB38-FF99-3A43-403F-B5F271B95D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73143" y="5434371"/>
            <a:ext cx="1643810" cy="1059344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0C3AA581-8F27-B472-FD3C-D0EC3B8DCE7F}"/>
              </a:ext>
            </a:extLst>
          </p:cNvPr>
          <p:cNvSpPr txBox="1"/>
          <p:nvPr/>
        </p:nvSpPr>
        <p:spPr>
          <a:xfrm>
            <a:off x="8680390" y="5084735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Apoiadores: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80F2741E-CF64-F0F5-4426-D695C091D2D1}"/>
              </a:ext>
            </a:extLst>
          </p:cNvPr>
          <p:cNvSpPr txBox="1"/>
          <p:nvPr/>
        </p:nvSpPr>
        <p:spPr>
          <a:xfrm>
            <a:off x="9473143" y="1309112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Criada em 10/08/2022</a:t>
            </a:r>
          </a:p>
        </p:txBody>
      </p:sp>
    </p:spTree>
    <p:extLst>
      <p:ext uri="{BB962C8B-B14F-4D97-AF65-F5344CB8AC3E}">
        <p14:creationId xmlns:p14="http://schemas.microsoft.com/office/powerpoint/2010/main" val="364378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773073" y="391265"/>
            <a:ext cx="7005894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BR" kern="0" dirty="0"/>
              <a:t>Conselho Consumidores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835F4DA8-E533-AB2C-388F-945E820CD2B9}"/>
              </a:ext>
            </a:extLst>
          </p:cNvPr>
          <p:cNvSpPr txBox="1"/>
          <p:nvPr/>
        </p:nvSpPr>
        <p:spPr>
          <a:xfrm>
            <a:off x="929755" y="4460919"/>
            <a:ext cx="98650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dirty="0"/>
              <a:t>São</a:t>
            </a:r>
            <a:r>
              <a:rPr lang="pt-BR" sz="2400" b="1" dirty="0"/>
              <a:t> 51 </a:t>
            </a:r>
            <a:r>
              <a:rPr lang="pt-BR" sz="2400" dirty="0"/>
              <a:t>Conselhos representando </a:t>
            </a:r>
            <a:r>
              <a:rPr lang="pt-BR" sz="2400" b="1" dirty="0"/>
              <a:t>89,3 milhões </a:t>
            </a:r>
            <a:r>
              <a:rPr lang="pt-BR" sz="2400" dirty="0"/>
              <a:t>de consumidores, envolvendo 207,3 milhões de habitantes </a:t>
            </a:r>
          </a:p>
          <a:p>
            <a:pPr algn="ctr"/>
            <a:r>
              <a:rPr lang="pt-BR" sz="2400" dirty="0"/>
              <a:t>Em 5.568 municípios</a:t>
            </a:r>
            <a:r>
              <a:rPr lang="hr-HR" sz="2400" dirty="0"/>
              <a:t> das </a:t>
            </a:r>
            <a:r>
              <a:rPr lang="pt-BR" sz="2400" dirty="0"/>
              <a:t>27</a:t>
            </a:r>
            <a:r>
              <a:rPr lang="hr-HR" sz="2400" dirty="0"/>
              <a:t> unidades federativas.</a:t>
            </a:r>
            <a:endParaRPr lang="pt-BR" sz="24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3F73AAEC-C156-1E6D-A1AA-47BBBDE97548}"/>
              </a:ext>
            </a:extLst>
          </p:cNvPr>
          <p:cNvSpPr txBox="1"/>
          <p:nvPr/>
        </p:nvSpPr>
        <p:spPr>
          <a:xfrm>
            <a:off x="911424" y="1700808"/>
            <a:ext cx="10801200" cy="210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333333"/>
                </a:solidFill>
                <a:latin typeface="Arial" panose="020B0604020202020204" pitchFamily="34" charset="0"/>
              </a:rPr>
              <a:t>Os Conselhos de Consumidores das Distribuidoras de Energia Elétrica são de caráter consultivo e sem personalidade jurídica foram instituídos em atendimento ao art. 13 da </a:t>
            </a:r>
            <a:r>
              <a:rPr lang="pt-BR" sz="2400" b="1" dirty="0">
                <a:solidFill>
                  <a:srgbClr val="FF0000"/>
                </a:solidFill>
                <a:latin typeface="Arial" panose="020B0604020202020204" pitchFamily="34" charset="0"/>
              </a:rPr>
              <a:t>Lei nº 8.631</a:t>
            </a:r>
            <a:r>
              <a:rPr lang="pt-BR" sz="2400" dirty="0">
                <a:solidFill>
                  <a:srgbClr val="333333"/>
                </a:solidFill>
                <a:latin typeface="Arial" panose="020B0604020202020204" pitchFamily="34" charset="0"/>
              </a:rPr>
              <a:t>, de </a:t>
            </a:r>
            <a:r>
              <a:rPr lang="pt-BR" sz="2400" b="1" dirty="0">
                <a:solidFill>
                  <a:srgbClr val="333333"/>
                </a:solidFill>
                <a:latin typeface="Arial" panose="020B0604020202020204" pitchFamily="34" charset="0"/>
              </a:rPr>
              <a:t>04/03/93.</a:t>
            </a:r>
          </a:p>
          <a:p>
            <a:endParaRPr lang="pt-BR" sz="1100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r>
              <a:rPr lang="pt-BR" sz="2400" dirty="0"/>
              <a:t>Objetivos - Examinar questões ligadas ao </a:t>
            </a:r>
            <a:r>
              <a:rPr lang="pt-BR" sz="2400" b="1" dirty="0">
                <a:solidFill>
                  <a:srgbClr val="FF0000"/>
                </a:solidFill>
              </a:rPr>
              <a:t>fornecimento</a:t>
            </a:r>
            <a:r>
              <a:rPr lang="pt-BR" sz="2400" dirty="0"/>
              <a:t> de energia elétrica, </a:t>
            </a:r>
            <a:r>
              <a:rPr lang="pt-BR" sz="2400" b="1" dirty="0">
                <a:solidFill>
                  <a:srgbClr val="FF0000"/>
                </a:solidFill>
              </a:rPr>
              <a:t>tarifas </a:t>
            </a:r>
            <a:r>
              <a:rPr lang="pt-BR" sz="2400" dirty="0"/>
              <a:t>e adequação dos </a:t>
            </a:r>
            <a:r>
              <a:rPr lang="pt-BR" sz="2400" b="1" dirty="0">
                <a:solidFill>
                  <a:srgbClr val="FF0000"/>
                </a:solidFill>
              </a:rPr>
              <a:t>serviços</a:t>
            </a:r>
            <a:r>
              <a:rPr lang="pt-BR" sz="2400" dirty="0"/>
              <a:t> prestados ao consumidor final.</a:t>
            </a:r>
          </a:p>
        </p:txBody>
      </p:sp>
    </p:spTree>
    <p:extLst>
      <p:ext uri="{BB962C8B-B14F-4D97-AF65-F5344CB8AC3E}">
        <p14:creationId xmlns:p14="http://schemas.microsoft.com/office/powerpoint/2010/main" val="235324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773073" y="391265"/>
            <a:ext cx="7005894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hr-HR" kern="0" dirty="0"/>
              <a:t>Conacen</a:t>
            </a:r>
            <a:endParaRPr lang="pt-BR" kern="0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1DF71582-034B-79C4-2CCD-E8E404B817A4}"/>
              </a:ext>
            </a:extLst>
          </p:cNvPr>
          <p:cNvSpPr txBox="1"/>
          <p:nvPr/>
        </p:nvSpPr>
        <p:spPr>
          <a:xfrm>
            <a:off x="4439816" y="16288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http://www.conacen.com.br/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CD165A70-80E7-2DB2-8B49-E47987CE68F8}"/>
              </a:ext>
            </a:extLst>
          </p:cNvPr>
          <p:cNvSpPr txBox="1"/>
          <p:nvPr/>
        </p:nvSpPr>
        <p:spPr>
          <a:xfrm>
            <a:off x="917340" y="2336160"/>
            <a:ext cx="109452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Conselho Nacional de Consumidores de Energia Elétrica (</a:t>
            </a:r>
            <a:r>
              <a:rPr lang="pt-BR" sz="20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CONACEN</a:t>
            </a:r>
            <a:r>
              <a:rPr lang="pt-B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criado em 18/10/20</a:t>
            </a:r>
            <a:r>
              <a:rPr lang="hr-H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pt-B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0 associação civil de direito privado, com sede em Brasília e sem fins lucrativos ou partidários.</a:t>
            </a:r>
            <a:endParaRPr lang="pt-B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5D0ED6D-6FFC-A8E1-3FE9-C1304F27E640}"/>
              </a:ext>
            </a:extLst>
          </p:cNvPr>
          <p:cNvSpPr txBox="1"/>
          <p:nvPr/>
        </p:nvSpPr>
        <p:spPr>
          <a:xfrm>
            <a:off x="947428" y="3419475"/>
            <a:ext cx="108012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Objetivo de representar os interesses coletivos, examinar questões ligadas ao </a:t>
            </a:r>
            <a:r>
              <a:rPr lang="pt-BR" sz="2000" b="1" u="sng" dirty="0"/>
              <a:t>fornecimento </a:t>
            </a:r>
            <a:r>
              <a:rPr lang="pt-BR" sz="2000" dirty="0"/>
              <a:t>de energia elétrica, </a:t>
            </a:r>
            <a:r>
              <a:rPr lang="pt-BR" sz="2000" b="1" u="sng" dirty="0"/>
              <a:t>tarifas</a:t>
            </a:r>
            <a:r>
              <a:rPr lang="pt-BR" sz="2000" dirty="0"/>
              <a:t>, adequação dos </a:t>
            </a:r>
            <a:r>
              <a:rPr lang="pt-BR" sz="2000" b="1" u="sng" dirty="0"/>
              <a:t>serviços das distribuidoras </a:t>
            </a:r>
            <a:r>
              <a:rPr lang="pt-BR" sz="2000" dirty="0"/>
              <a:t>para os consumidores, contratar apoio técnico para realizar estudos e sugerir alterações na legislação referente a distribuição de energia elétrica, acompanhar a solução de conflitos instaurados entre consumidores e a distribuidora, dentre outros.</a:t>
            </a:r>
          </a:p>
        </p:txBody>
      </p:sp>
    </p:spTree>
    <p:extLst>
      <p:ext uri="{BB962C8B-B14F-4D97-AF65-F5344CB8AC3E}">
        <p14:creationId xmlns:p14="http://schemas.microsoft.com/office/powerpoint/2010/main" val="322157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6AA9FA4-6922-8565-5004-973B20273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159DAE2-7A11-1721-337D-A2A34E6BDB5B}"/>
              </a:ext>
            </a:extLst>
          </p:cNvPr>
          <p:cNvSpPr txBox="1">
            <a:spLocks/>
          </p:cNvSpPr>
          <p:nvPr/>
        </p:nvSpPr>
        <p:spPr>
          <a:xfrm>
            <a:off x="1956444" y="404664"/>
            <a:ext cx="7859431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BR" kern="0" dirty="0"/>
              <a:t>Geração expande mas Sobra</a:t>
            </a:r>
          </a:p>
        </p:txBody>
      </p:sp>
      <p:sp>
        <p:nvSpPr>
          <p:cNvPr id="4" name="Retângulo de cantos arredondados 3">
            <a:extLst>
              <a:ext uri="{FF2B5EF4-FFF2-40B4-BE49-F238E27FC236}">
                <a16:creationId xmlns:a16="http://schemas.microsoft.com/office/drawing/2014/main" xmlns="" id="{454E4AB3-7000-DFF7-A99B-8A36769DE985}"/>
              </a:ext>
            </a:extLst>
          </p:cNvPr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88D43D55-0CEB-FCEF-AC25-32DCF5C4AF57}"/>
              </a:ext>
            </a:extLst>
          </p:cNvPr>
          <p:cNvSpPr txBox="1"/>
          <p:nvPr/>
        </p:nvSpPr>
        <p:spPr>
          <a:xfrm>
            <a:off x="3066066" y="1483035"/>
            <a:ext cx="6686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Com  o que já foi outorgado, vamos </a:t>
            </a:r>
            <a:r>
              <a:rPr lang="pt-BR" b="1" dirty="0"/>
              <a:t>dobrar </a:t>
            </a:r>
            <a:r>
              <a:rPr lang="pt-BR" dirty="0"/>
              <a:t>a potência instalada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ACEB046B-FC43-B3CC-8728-6E2613A75790}"/>
              </a:ext>
            </a:extLst>
          </p:cNvPr>
          <p:cNvSpPr txBox="1"/>
          <p:nvPr/>
        </p:nvSpPr>
        <p:spPr>
          <a:xfrm>
            <a:off x="1990208" y="4646071"/>
            <a:ext cx="953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Mas segundo EPE no Plano Nacional Energético de 2032 a necessidade é de </a:t>
            </a:r>
            <a:r>
              <a:rPr lang="pt-BR" b="1" dirty="0"/>
              <a:t>39% a mais</a:t>
            </a:r>
            <a:r>
              <a:rPr lang="pt-BR" dirty="0"/>
              <a:t>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FE55B0E6-E5C1-696E-A329-EE9B0F2750D8}"/>
              </a:ext>
            </a:extLst>
          </p:cNvPr>
          <p:cNvSpPr txBox="1"/>
          <p:nvPr/>
        </p:nvSpPr>
        <p:spPr>
          <a:xfrm>
            <a:off x="8616280" y="6060486"/>
            <a:ext cx="2327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Fontes: SGE/Aneel e EPE.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7478DBD2-FD0F-476F-26EB-6C0675717E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4219" y="1925029"/>
            <a:ext cx="4710140" cy="2317085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xmlns="" id="{7B77573C-6FD6-E7D4-A62E-EDCD9ACF5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5690" y="5088065"/>
            <a:ext cx="4768025" cy="807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910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C5747B6-AB99-3C99-3BEE-022ED547A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58A2F10-5977-5643-B8EA-D6DE94BF6286}"/>
              </a:ext>
            </a:extLst>
          </p:cNvPr>
          <p:cNvSpPr txBox="1">
            <a:spLocks/>
          </p:cNvSpPr>
          <p:nvPr/>
        </p:nvSpPr>
        <p:spPr>
          <a:xfrm>
            <a:off x="1339337" y="429397"/>
            <a:ext cx="8712967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BR" kern="0" dirty="0"/>
              <a:t>Sobrecontratação Generalizada</a:t>
            </a:r>
          </a:p>
        </p:txBody>
      </p:sp>
      <p:sp>
        <p:nvSpPr>
          <p:cNvPr id="4" name="Retângulo de cantos arredondados 3">
            <a:extLst>
              <a:ext uri="{FF2B5EF4-FFF2-40B4-BE49-F238E27FC236}">
                <a16:creationId xmlns:a16="http://schemas.microsoft.com/office/drawing/2014/main" xmlns="" id="{ED6F5790-AC8B-7999-6C47-5637F9183BC3}"/>
              </a:ext>
            </a:extLst>
          </p:cNvPr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C3C84525-8E05-4478-2DEE-80843EF818DF}"/>
              </a:ext>
            </a:extLst>
          </p:cNvPr>
          <p:cNvSpPr txBox="1"/>
          <p:nvPr/>
        </p:nvSpPr>
        <p:spPr>
          <a:xfrm>
            <a:off x="839416" y="1900494"/>
            <a:ext cx="110014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Nos Processos Tarifárias de distribuidoras em 2023:</a:t>
            </a:r>
          </a:p>
          <a:p>
            <a:endParaRPr lang="pt-BR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O pior caso é da </a:t>
            </a:r>
            <a:r>
              <a:rPr lang="pt-BR" sz="2400" b="1" dirty="0"/>
              <a:t>CPFL Piratininga </a:t>
            </a:r>
            <a:r>
              <a:rPr lang="pt-BR" sz="2400" dirty="0"/>
              <a:t>com </a:t>
            </a:r>
            <a:r>
              <a:rPr lang="pt-BR" sz="2400" b="1" dirty="0"/>
              <a:t>38% de Sobrecontratação </a:t>
            </a:r>
            <a:r>
              <a:rPr lang="pt-BR" sz="2400" dirty="0"/>
              <a:t>da energia vendida;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Na </a:t>
            </a:r>
            <a:r>
              <a:rPr lang="pt-BR" sz="2400" b="1" dirty="0"/>
              <a:t>EMS</a:t>
            </a:r>
            <a:r>
              <a:rPr lang="pt-BR" sz="2400" dirty="0"/>
              <a:t> com </a:t>
            </a:r>
            <a:r>
              <a:rPr lang="pt-BR" sz="2400" b="1" dirty="0"/>
              <a:t>10,4% de Sobrecontratação </a:t>
            </a:r>
            <a:r>
              <a:rPr lang="pt-BR" sz="2400" dirty="0"/>
              <a:t>da energia vendida;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Na </a:t>
            </a:r>
            <a:r>
              <a:rPr lang="pt-BR" sz="2400" b="1" dirty="0"/>
              <a:t>Cemig </a:t>
            </a:r>
            <a:r>
              <a:rPr lang="pt-BR" sz="2400" dirty="0"/>
              <a:t>a </a:t>
            </a:r>
            <a:r>
              <a:rPr lang="pt-BR" sz="2400" b="1" dirty="0"/>
              <a:t>Sobrecontratação</a:t>
            </a:r>
            <a:r>
              <a:rPr lang="pt-BR" sz="2400" dirty="0"/>
              <a:t> é de </a:t>
            </a:r>
            <a:r>
              <a:rPr lang="pt-BR" sz="2400" b="1" dirty="0"/>
              <a:t>4,77 bilhões </a:t>
            </a:r>
            <a:r>
              <a:rPr lang="pt-BR" sz="2400" dirty="0"/>
              <a:t>de kWh;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/>
              <a:t>Na </a:t>
            </a:r>
            <a:r>
              <a:rPr lang="pt-BR" sz="2400" b="1" dirty="0"/>
              <a:t>média Brasil 12% de Sobrecontratação </a:t>
            </a:r>
            <a:r>
              <a:rPr lang="pt-BR" sz="2400" dirty="0"/>
              <a:t>da energia vendida;</a:t>
            </a:r>
          </a:p>
          <a:p>
            <a:endParaRPr lang="pt-BR" sz="2400" dirty="0"/>
          </a:p>
          <a:p>
            <a:r>
              <a:rPr lang="pt-BR" sz="2400" dirty="0"/>
              <a:t>Quem paga é o consumidor cativo hipossuficiente.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958A76E-3ED1-FF00-221C-75031D533F3D}"/>
              </a:ext>
            </a:extLst>
          </p:cNvPr>
          <p:cNvSpPr txBox="1"/>
          <p:nvPr/>
        </p:nvSpPr>
        <p:spPr>
          <a:xfrm>
            <a:off x="7032104" y="6243937"/>
            <a:ext cx="4147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Fonte: Processos tarifários Aneel 2023</a:t>
            </a:r>
          </a:p>
        </p:txBody>
      </p:sp>
    </p:spTree>
    <p:extLst>
      <p:ext uri="{BB962C8B-B14F-4D97-AF65-F5344CB8AC3E}">
        <p14:creationId xmlns:p14="http://schemas.microsoft.com/office/powerpoint/2010/main" val="42709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129969" y="429397"/>
            <a:ext cx="8286511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BR" kern="0" dirty="0"/>
              <a:t>PL 624/2023 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13BB0973-97DB-1333-1562-703FC25B2C1E}"/>
              </a:ext>
            </a:extLst>
          </p:cNvPr>
          <p:cNvSpPr txBox="1"/>
          <p:nvPr/>
        </p:nvSpPr>
        <p:spPr>
          <a:xfrm>
            <a:off x="1127448" y="1256312"/>
            <a:ext cx="10657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Cria o Programa Renda Básica Energética (Rebe)</a:t>
            </a:r>
          </a:p>
          <a:p>
            <a:endParaRPr lang="pt-BR" sz="600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5F7963E-5A6F-9A61-4AFC-682FF12D0EB1}"/>
              </a:ext>
            </a:extLst>
          </p:cNvPr>
          <p:cNvSpPr txBox="1"/>
          <p:nvPr/>
        </p:nvSpPr>
        <p:spPr>
          <a:xfrm>
            <a:off x="1199456" y="1786544"/>
            <a:ext cx="951638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Art. 1º </a:t>
            </a:r>
            <a:r>
              <a:rPr lang="pt-BR" sz="2400" b="1" dirty="0"/>
              <a:t> </a:t>
            </a:r>
            <a:r>
              <a:rPr lang="pt-BR" sz="2400" dirty="0"/>
              <a:t>Para consumidor Baixa Renda até 220 kWh aumenta subsídios pois hoje são de </a:t>
            </a:r>
            <a:r>
              <a:rPr lang="pt-BR" sz="2400" b="1" dirty="0"/>
              <a:t>65%</a:t>
            </a:r>
            <a:r>
              <a:rPr lang="pt-BR" sz="2400" dirty="0"/>
              <a:t> até 30 kWh/mês; </a:t>
            </a:r>
            <a:r>
              <a:rPr lang="pt-BR" sz="2400" b="1" dirty="0"/>
              <a:t>40% </a:t>
            </a:r>
            <a:r>
              <a:rPr lang="pt-BR" sz="2400" dirty="0"/>
              <a:t>de 31 a 100 kWh/mês e </a:t>
            </a:r>
            <a:r>
              <a:rPr lang="pt-BR" sz="2400" b="1" dirty="0"/>
              <a:t>10% </a:t>
            </a:r>
            <a:r>
              <a:rPr lang="pt-BR" sz="2400" dirty="0"/>
              <a:t>de 101 a 220 kWh/mês.</a:t>
            </a:r>
          </a:p>
          <a:p>
            <a:endParaRPr lang="pt-BR" sz="2400" b="1" dirty="0">
              <a:highlight>
                <a:srgbClr val="FFFF00"/>
              </a:highlight>
            </a:endParaRPr>
          </a:p>
          <a:p>
            <a:r>
              <a:rPr lang="pt-BR" sz="2400" b="1" dirty="0">
                <a:highlight>
                  <a:srgbClr val="FFFF00"/>
                </a:highlight>
              </a:rPr>
              <a:t>Art. 2º </a:t>
            </a:r>
            <a:r>
              <a:rPr lang="pt-BR" dirty="0"/>
              <a:t> </a:t>
            </a:r>
            <a:r>
              <a:rPr lang="pt-BR" sz="2400" dirty="0"/>
              <a:t>Dá preferência para </a:t>
            </a:r>
            <a:r>
              <a:rPr lang="pt-BR" sz="2400" b="1" dirty="0"/>
              <a:t>Energia Solar em lei</a:t>
            </a:r>
            <a:r>
              <a:rPr lang="pt-BR" sz="2400" dirty="0"/>
              <a:t>. (não se justifica)</a:t>
            </a:r>
          </a:p>
          <a:p>
            <a:endParaRPr lang="pt-BR" sz="2400" dirty="0"/>
          </a:p>
          <a:p>
            <a:r>
              <a:rPr lang="pt-BR" sz="2400" b="1" dirty="0">
                <a:highlight>
                  <a:srgbClr val="FFFF00"/>
                </a:highlight>
              </a:rPr>
              <a:t>Art. 5º </a:t>
            </a:r>
            <a:r>
              <a:rPr lang="pt-BR" sz="2400" b="1" dirty="0"/>
              <a:t>Recursos</a:t>
            </a:r>
            <a:r>
              <a:rPr lang="pt-BR" sz="2400" dirty="0"/>
              <a:t> vem a </a:t>
            </a:r>
            <a:r>
              <a:rPr lang="pt-BR" sz="2400" b="1" dirty="0"/>
              <a:t>CDE</a:t>
            </a:r>
            <a:r>
              <a:rPr lang="pt-BR" sz="2400" dirty="0"/>
              <a:t> e da </a:t>
            </a:r>
            <a:r>
              <a:rPr lang="pt-BR" sz="2400" b="1" dirty="0"/>
              <a:t>Tarifa Social </a:t>
            </a:r>
            <a:r>
              <a:rPr lang="pt-BR" sz="2400" dirty="0"/>
              <a:t>para pagar os subsídios que serão maiores que os atuais. Como pode?</a:t>
            </a:r>
          </a:p>
          <a:p>
            <a:endParaRPr lang="pt-BR" sz="2400" dirty="0"/>
          </a:p>
          <a:p>
            <a:r>
              <a:rPr lang="pt-BR" sz="2400" dirty="0"/>
              <a:t>Pior, hoje temos Sobrecontratação generalizada alocando custo adicional para os consumidores cativos. </a:t>
            </a:r>
          </a:p>
        </p:txBody>
      </p:sp>
    </p:spTree>
    <p:extLst>
      <p:ext uri="{BB962C8B-B14F-4D97-AF65-F5344CB8AC3E}">
        <p14:creationId xmlns:p14="http://schemas.microsoft.com/office/powerpoint/2010/main" val="42344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129969" y="429397"/>
            <a:ext cx="8286511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BR" kern="0" dirty="0"/>
              <a:t>PL 624/2023 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13BB0973-97DB-1333-1562-703FC25B2C1E}"/>
              </a:ext>
            </a:extLst>
          </p:cNvPr>
          <p:cNvSpPr txBox="1"/>
          <p:nvPr/>
        </p:nvSpPr>
        <p:spPr>
          <a:xfrm>
            <a:off x="1097023" y="1249697"/>
            <a:ext cx="10657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“Itens externos” </a:t>
            </a:r>
            <a:r>
              <a:rPr lang="pt-BR" sz="2400" dirty="0"/>
              <a:t>ao Programa Renda Básica Energética (Rebe)</a:t>
            </a:r>
          </a:p>
          <a:p>
            <a:endParaRPr lang="pt-BR" sz="600" b="1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5F7963E-5A6F-9A61-4AFC-682FF12D0EB1}"/>
              </a:ext>
            </a:extLst>
          </p:cNvPr>
          <p:cNvSpPr txBox="1"/>
          <p:nvPr/>
        </p:nvSpPr>
        <p:spPr>
          <a:xfrm>
            <a:off x="944632" y="1803695"/>
            <a:ext cx="1065718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highlight>
                  <a:srgbClr val="FFFF00"/>
                </a:highlight>
              </a:rPr>
              <a:t>Art. 12</a:t>
            </a:r>
            <a:r>
              <a:rPr lang="pt-BR" sz="2400" b="1" dirty="0"/>
              <a:t> </a:t>
            </a:r>
            <a:r>
              <a:rPr lang="pt-BR" sz="2400" dirty="0"/>
              <a:t>Altera a </a:t>
            </a:r>
            <a:r>
              <a:rPr lang="pt-BR" sz="2400" b="1" dirty="0"/>
              <a:t>lei 14.300/2022 (MMGD):</a:t>
            </a:r>
            <a:endParaRPr lang="pt-BR" sz="2400" dirty="0"/>
          </a:p>
          <a:p>
            <a:pPr lvl="2"/>
            <a:r>
              <a:rPr lang="pt-BR" sz="2400" b="1" dirty="0">
                <a:highlight>
                  <a:srgbClr val="00FFFF"/>
                </a:highlight>
              </a:rPr>
              <a:t>Art. 2º </a:t>
            </a:r>
            <a:r>
              <a:rPr lang="pt-BR" sz="2400" b="1" dirty="0"/>
              <a:t>: Não restringir </a:t>
            </a:r>
            <a:r>
              <a:rPr lang="pt-BR" sz="2400" dirty="0"/>
              <a:t>solicitações de acesso;</a:t>
            </a:r>
          </a:p>
          <a:p>
            <a:pPr lvl="2"/>
            <a:r>
              <a:rPr lang="pt-BR" sz="2400" b="1" dirty="0">
                <a:highlight>
                  <a:srgbClr val="00FFFF"/>
                </a:highlight>
              </a:rPr>
              <a:t>Art. 8º </a:t>
            </a:r>
            <a:r>
              <a:rPr lang="pt-BR" sz="2400" b="1" dirty="0"/>
              <a:t>: Melhorias e reforços arcados pela tarifa </a:t>
            </a:r>
            <a:r>
              <a:rPr lang="pt-BR" sz="2400" dirty="0"/>
              <a:t>dos demais consumidores; </a:t>
            </a:r>
          </a:p>
          <a:p>
            <a:pPr lvl="2"/>
            <a:r>
              <a:rPr lang="pt-BR" sz="2400" b="1" dirty="0">
                <a:highlight>
                  <a:srgbClr val="00FFFF"/>
                </a:highlight>
              </a:rPr>
              <a:t>Art. 11</a:t>
            </a:r>
            <a:r>
              <a:rPr lang="pt-BR" sz="2400" b="1" dirty="0"/>
              <a:t> : Centrais do ACL podem se transformar em MMGD </a:t>
            </a:r>
            <a:r>
              <a:rPr lang="pt-BR" sz="2400" dirty="0"/>
              <a:t>e ter mais subsídios ainda.</a:t>
            </a:r>
          </a:p>
          <a:p>
            <a:pPr lvl="2"/>
            <a:r>
              <a:rPr lang="pt-BR" sz="2400" b="1" dirty="0">
                <a:highlight>
                  <a:srgbClr val="00FFFF"/>
                </a:highlight>
              </a:rPr>
              <a:t>Art. 12 </a:t>
            </a:r>
            <a:r>
              <a:rPr lang="pt-BR" sz="2400" b="1" dirty="0"/>
              <a:t>: alteração de </a:t>
            </a:r>
            <a:r>
              <a:rPr lang="pt-BR" sz="2400" b="1" dirty="0" err="1"/>
              <a:t>UC´s</a:t>
            </a:r>
            <a:r>
              <a:rPr lang="pt-BR" sz="2400" b="1" dirty="0"/>
              <a:t> que recebem créditos à vontade, </a:t>
            </a:r>
            <a:r>
              <a:rPr lang="pt-BR" sz="2400" dirty="0"/>
              <a:t>o que favorece comercialização (Ex. Santander, </a:t>
            </a:r>
            <a:r>
              <a:rPr lang="pt-BR" sz="2400" dirty="0" err="1"/>
              <a:t>Heineker</a:t>
            </a:r>
            <a:r>
              <a:rPr lang="pt-BR" sz="2400" dirty="0"/>
              <a:t>, Cemig, Copel)</a:t>
            </a:r>
          </a:p>
          <a:p>
            <a:pPr lvl="2"/>
            <a:r>
              <a:rPr lang="pt-BR" sz="2400" b="1" dirty="0">
                <a:highlight>
                  <a:srgbClr val="00FFFF"/>
                </a:highlight>
              </a:rPr>
              <a:t>Art. 18 </a:t>
            </a:r>
            <a:r>
              <a:rPr lang="pt-BR" sz="2400" b="1" dirty="0"/>
              <a:t>: não a distinção entre gerador e consumo próprio.</a:t>
            </a:r>
          </a:p>
          <a:p>
            <a:endParaRPr lang="pt-BR" sz="2400" dirty="0"/>
          </a:p>
          <a:p>
            <a:r>
              <a:rPr lang="pt-BR" sz="2400" dirty="0"/>
              <a:t>Pior, hoje temos Sobrecontratação generalizada alocando custo adicional para os consumidores cativos. </a:t>
            </a:r>
          </a:p>
        </p:txBody>
      </p:sp>
    </p:spTree>
    <p:extLst>
      <p:ext uri="{BB962C8B-B14F-4D97-AF65-F5344CB8AC3E}">
        <p14:creationId xmlns:p14="http://schemas.microsoft.com/office/powerpoint/2010/main" val="274754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129969" y="429397"/>
            <a:ext cx="8286511" cy="7673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t-BR" kern="0" dirty="0"/>
              <a:t>PL 624/2023 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4007768" y="1196752"/>
            <a:ext cx="6408712" cy="72008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FBBD4E73-5D95-4500-B2BF-0AA1A5BA107B}"/>
              </a:ext>
            </a:extLst>
          </p:cNvPr>
          <p:cNvSpPr txBox="1"/>
          <p:nvPr/>
        </p:nvSpPr>
        <p:spPr>
          <a:xfrm>
            <a:off x="2495600" y="6403875"/>
            <a:ext cx="15419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/>
              <a:t>Fonte: Sparta Aneel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754DA04F-EBF9-BA31-C790-E50AE4656C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3748" y="3105144"/>
            <a:ext cx="2738836" cy="307948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8F6B1A95-EC2A-227E-C907-4B5AAD7671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7448" y="3007752"/>
            <a:ext cx="6336704" cy="333000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C82C3E98-2A60-702B-95C2-1E9AD605AC3F}"/>
              </a:ext>
            </a:extLst>
          </p:cNvPr>
          <p:cNvSpPr txBox="1"/>
          <p:nvPr/>
        </p:nvSpPr>
        <p:spPr>
          <a:xfrm>
            <a:off x="1270198" y="1628800"/>
            <a:ext cx="9146282" cy="92333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De acordo com a Aneel os subsídios da MMGD Geração Solar Distribuída: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dirty="0"/>
              <a:t>Durante o ano de 2023 ......... </a:t>
            </a:r>
            <a:r>
              <a:rPr lang="pt-BR" b="1" dirty="0"/>
              <a:t>R$ 7,14 bilhões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dirty="0"/>
              <a:t>Só em 2024 até 19/6/2024...  </a:t>
            </a:r>
            <a:r>
              <a:rPr lang="pt-BR" b="1" dirty="0"/>
              <a:t>R$ 4,41 bilhões</a:t>
            </a:r>
          </a:p>
        </p:txBody>
      </p:sp>
    </p:spTree>
    <p:extLst>
      <p:ext uri="{BB962C8B-B14F-4D97-AF65-F5344CB8AC3E}">
        <p14:creationId xmlns:p14="http://schemas.microsoft.com/office/powerpoint/2010/main" val="368578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85273</TotalTime>
  <Words>944</Words>
  <Application>Microsoft Office PowerPoint</Application>
  <PresentationFormat>Widescreen</PresentationFormat>
  <Paragraphs>99</Paragraphs>
  <Slides>13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Poppins Light</vt:lpstr>
      <vt:lpstr>Times New Roman</vt:lpstr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joao</dc:creator>
  <cp:lastModifiedBy>Ivan Cerqueira Filho</cp:lastModifiedBy>
  <cp:revision>1171</cp:revision>
  <dcterms:created xsi:type="dcterms:W3CDTF">2012-03-29T17:54:25Z</dcterms:created>
  <dcterms:modified xsi:type="dcterms:W3CDTF">2024-06-19T15:57:28Z</dcterms:modified>
</cp:coreProperties>
</file>