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2" r:id="rId3"/>
    <p:sldId id="679" r:id="rId4"/>
    <p:sldId id="259" r:id="rId5"/>
    <p:sldId id="683" r:id="rId6"/>
    <p:sldId id="267" r:id="rId7"/>
    <p:sldId id="684" r:id="rId8"/>
    <p:sldId id="678" r:id="rId9"/>
    <p:sldId id="414" r:id="rId10"/>
    <p:sldId id="688" r:id="rId11"/>
    <p:sldId id="682" r:id="rId12"/>
    <p:sldId id="685" r:id="rId13"/>
    <p:sldId id="689" r:id="rId14"/>
    <p:sldId id="687" r:id="rId15"/>
    <p:sldId id="261" r:id="rId16"/>
    <p:sldId id="276" r:id="rId17"/>
    <p:sldId id="411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0456"/>
    <a:srgbClr val="F6A539"/>
    <a:srgbClr val="C1EF00"/>
    <a:srgbClr val="E8F100"/>
    <a:srgbClr val="44546A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45" autoAdjust="0"/>
    <p:restoredTop sz="89483"/>
  </p:normalViewPr>
  <p:slideViewPr>
    <p:cSldViewPr snapToGrid="0">
      <p:cViewPr varScale="1">
        <p:scale>
          <a:sx n="88" d="100"/>
          <a:sy n="88" d="100"/>
        </p:scale>
        <p:origin x="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pedropontual\Dropbox%20(Familia%20Nery-Pontual)\Profissional\CGINF\Raio-X%20-%20Orc&#807;amento%20Prima&#769;rio\extrac&#807;a&#771;o%20Painel%20Orc&#807;amento%2020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pedropontual\Google%20Drive%20(pedro.pontual@anesp.org.br)\Pedro.Pontual\Dados%20e%20Ana&#769;lises\Comparativo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pedropontual\Google%20Drive%20(pedro.pontual@anesp.org.br)\Pedro.Pontual\Dados%20e%20Ana&#769;lises\Comparativos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800" b="0" i="0" u="none" strike="noStrike" kern="1200" cap="all" baseline="0" noProof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pt-BR" sz="1800" b="1" i="0" baseline="0" noProof="0" dirty="0">
                <a:effectLst/>
              </a:rPr>
              <a:t>Percentual do Orçamento em Salários e encargos (LOA 2020)</a:t>
            </a:r>
            <a:endParaRPr lang="pt-BR" noProof="0" dirty="0">
              <a:effectLst/>
            </a:endParaRPr>
          </a:p>
          <a:p>
            <a:pPr>
              <a:defRPr lang="pt-BR" noProof="0"/>
            </a:pPr>
            <a:r>
              <a:rPr lang="pt-BR" sz="1800" b="1" i="0" baseline="0" noProof="0" dirty="0">
                <a:effectLst/>
              </a:rPr>
              <a:t>Servidores </a:t>
            </a:r>
            <a:r>
              <a:rPr lang="pt-BR" sz="1800" b="1" i="0" baseline="0" noProof="0" dirty="0">
                <a:solidFill>
                  <a:srgbClr val="FF0000"/>
                </a:solidFill>
                <a:effectLst/>
                <a:highlight>
                  <a:srgbClr val="FFFF00"/>
                </a:highlight>
              </a:rPr>
              <a:t>ativos e inativos</a:t>
            </a:r>
            <a:r>
              <a:rPr lang="pt-BR" sz="1800" b="1" i="0" baseline="0" noProof="0" dirty="0">
                <a:effectLst/>
              </a:rPr>
              <a:t>, CIVIS E MILITARES</a:t>
            </a:r>
            <a:endParaRPr lang="pt-BR" noProof="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pt-BR" sz="1800" b="0" i="0" u="none" strike="noStrike" kern="1200" cap="all" baseline="0" noProof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B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75000"/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'Orçamento 2020 por GND (3)'!$D$1</c:f>
              <c:strCache>
                <c:ptCount val="1"/>
                <c:pt idx="0">
                  <c:v>GND 1</c:v>
                </c:pt>
              </c:strCache>
            </c:strRef>
          </c:tx>
          <c:spPr>
            <a:solidFill>
              <a:schemeClr val="accent1">
                <a:alpha val="88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1">
                  <a:lumMod val="50000"/>
                </a:schemeClr>
              </a:contourClr>
            </a:sp3d>
          </c:spPr>
          <c:invertIfNegative val="0"/>
          <c:dPt>
            <c:idx val="5"/>
            <c:invertIfNegative val="0"/>
            <c:bubble3D val="0"/>
            <c:spPr>
              <a:solidFill>
                <a:srgbClr val="C00000">
                  <a:alpha val="95000"/>
                </a:srgbClr>
              </a:solidFill>
              <a:ln>
                <a:solidFill>
                  <a:srgbClr val="FF0000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flat">
                <a:contourClr>
                  <a:srgbClr val="FF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B2A-7C41-9013-BAE59A7B9CB5}"/>
              </c:ext>
            </c:extLst>
          </c:dPt>
          <c:dLbls>
            <c:spPr>
              <a:solidFill>
                <a:schemeClr val="accent1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'Orçamento 2020 por GND (3)'!$A$2:$A$8</c:f>
              <c:strCache>
                <c:ptCount val="7"/>
                <c:pt idx="0">
                  <c:v>Ministério Público da União</c:v>
                </c:pt>
                <c:pt idx="1">
                  <c:v>Poder Legislativo</c:v>
                </c:pt>
                <c:pt idx="2">
                  <c:v>Poder Judiciário</c:v>
                </c:pt>
                <c:pt idx="3">
                  <c:v>Defensoria Pública da União</c:v>
                </c:pt>
                <c:pt idx="4">
                  <c:v>Poder Executivo</c:v>
                </c:pt>
                <c:pt idx="5">
                  <c:v>TOTAL GERAL UNIÃO 2020</c:v>
                </c:pt>
                <c:pt idx="6">
                  <c:v>Poder Executivo Outros (dívida, transferências)</c:v>
                </c:pt>
              </c:strCache>
            </c:strRef>
          </c:cat>
          <c:val>
            <c:numRef>
              <c:f>'Orçamento 2020 por GND (3)'!$D$2:$D$8</c:f>
              <c:numCache>
                <c:formatCode>0.00%</c:formatCode>
                <c:ptCount val="7"/>
                <c:pt idx="0">
                  <c:v>0.8260001604595808</c:v>
                </c:pt>
                <c:pt idx="1">
                  <c:v>0.8246224346566563</c:v>
                </c:pt>
                <c:pt idx="2">
                  <c:v>0.81716599729636596</c:v>
                </c:pt>
                <c:pt idx="3">
                  <c:v>0.57624538785106527</c:v>
                </c:pt>
                <c:pt idx="4">
                  <c:v>0.16463046929836242</c:v>
                </c:pt>
                <c:pt idx="5">
                  <c:v>9.6651824710069001E-2</c:v>
                </c:pt>
                <c:pt idx="6">
                  <c:v>4.472486499419636E-2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B2A-7C41-9013-BAE59A7B9CB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4"/>
        <c:gapDepth val="53"/>
        <c:shape val="box"/>
        <c:axId val="-1594097552"/>
        <c:axId val="-1594098640"/>
        <c:axId val="0"/>
      </c:bar3DChart>
      <c:catAx>
        <c:axId val="-1594097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BR"/>
          </a:p>
        </c:txPr>
        <c:crossAx val="-1594098640"/>
        <c:crosses val="autoZero"/>
        <c:auto val="1"/>
        <c:lblAlgn val="ctr"/>
        <c:lblOffset val="100"/>
        <c:noMultiLvlLbl val="0"/>
      </c:catAx>
      <c:valAx>
        <c:axId val="-1594098640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-1594097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6350" cap="flat" cmpd="sng" algn="ctr">
      <a:solidFill>
        <a:schemeClr val="dk1">
          <a:tint val="75000"/>
        </a:schemeClr>
      </a:solidFill>
      <a:round/>
    </a:ln>
    <a:effectLst/>
  </c:spPr>
  <c:txPr>
    <a:bodyPr/>
    <a:lstStyle/>
    <a:p>
      <a:pPr>
        <a:defRPr/>
      </a:pPr>
      <a:endParaRPr lang="en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alocação</a:t>
            </a:r>
            <a:r>
              <a:rPr lang="pt-BR" baseline="0"/>
              <a:t> da força de trabalho da administração pública federal</a:t>
            </a:r>
            <a:endParaRPr lang="pt-B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BR"/>
        </a:p>
      </c:txPr>
    </c:title>
    <c:autoTitleDeleted val="0"/>
    <c:view3D>
      <c:rotX val="30"/>
      <c:rotY val="154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6969318954154403E-2"/>
          <c:y val="0.20968756085840173"/>
          <c:w val="0.77502996928187451"/>
          <c:h val="0.70836205240618733"/>
        </c:manualLayout>
      </c:layout>
      <c:pie3DChart>
        <c:varyColors val="1"/>
        <c:ser>
          <c:idx val="0"/>
          <c:order val="0"/>
          <c:explosion val="2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EEDE-4F44-8B41-BBE72FB0E8C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EEDE-4F44-8B41-BBE72FB0E8C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EEDE-4F44-8B41-BBE72FB0E8C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EEDE-4F44-8B41-BBE72FB0E8C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EEDE-4F44-8B41-BBE72FB0E8C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EEDE-4F44-8B41-BBE72FB0E8C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EEDE-4F44-8B41-BBE72FB0E8CB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EEDE-4F44-8B41-BBE72FB0E8CB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1-EEDE-4F44-8B41-BBE72FB0E8CB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3-EEDE-4F44-8B41-BBE72FB0E8CB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5-EEDE-4F44-8B41-BBE72FB0E8CB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7-EEDE-4F44-8B41-BBE72FB0E8CB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9-EEDE-4F44-8B41-BBE72FB0E8CB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B-EEDE-4F44-8B41-BBE72FB0E8CB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D-EEDE-4F44-8B41-BBE72FB0E8CB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F-EEDE-4F44-8B41-BBE72FB0E8CB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21-EEDE-4F44-8B41-BBE72FB0E8CB}"/>
              </c:ext>
            </c:extLst>
          </c:dPt>
          <c:dLbls>
            <c:dLbl>
              <c:idx val="0"/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EEDE-4F44-8B41-BBE72FB0E8CB}"/>
                </c:ext>
              </c:extLst>
            </c:dLbl>
            <c:dLbl>
              <c:idx val="1"/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EEDE-4F44-8B41-BBE72FB0E8CB}"/>
                </c:ext>
              </c:extLst>
            </c:dLbl>
            <c:dLbl>
              <c:idx val="2"/>
              <c:layout>
                <c:manualLayout>
                  <c:x val="-2.6307923262895078E-2"/>
                  <c:y val="-7.3860913502472883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EDE-4F44-8B41-BBE72FB0E8CB}"/>
                </c:ext>
              </c:extLst>
            </c:dLbl>
            <c:dLbl>
              <c:idx val="3"/>
              <c:layout>
                <c:manualLayout>
                  <c:x val="-9.6461270968448356E-17"/>
                  <c:y val="-0.27011991223761517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EDE-4F44-8B41-BBE72FB0E8CB}"/>
                </c:ext>
              </c:extLst>
            </c:dLbl>
            <c:dLbl>
              <c:idx val="4"/>
              <c:layout>
                <c:manualLayout>
                  <c:x val="3.9461884894342616E-2"/>
                  <c:y val="-0.1582733860767277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EDE-4F44-8B41-BBE72FB0E8CB}"/>
                </c:ext>
              </c:extLst>
            </c:dLbl>
            <c:dLbl>
              <c:idx val="5"/>
              <c:layout>
                <c:manualLayout>
                  <c:x val="4.9985054199500549E-2"/>
                  <c:y val="-0.12872902067573855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EDE-4F44-8B41-BBE72FB0E8CB}"/>
                </c:ext>
              </c:extLst>
            </c:dLbl>
            <c:dLbl>
              <c:idx val="6"/>
              <c:layout>
                <c:manualLayout>
                  <c:x val="2.8938715589184393E-2"/>
                  <c:y val="-9.2853719831680198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EDE-4F44-8B41-BBE72FB0E8CB}"/>
                </c:ext>
              </c:extLst>
            </c:dLbl>
            <c:dLbl>
              <c:idx val="7"/>
              <c:layout>
                <c:manualLayout>
                  <c:x val="9.1420136913061528E-2"/>
                  <c:y val="-5.4868107173265651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514081264139214"/>
                      <c:h val="8.36000856088698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EEDE-4F44-8B41-BBE72FB0E8CB}"/>
                </c:ext>
              </c:extLst>
            </c:dLbl>
            <c:dLbl>
              <c:idx val="8"/>
              <c:layout>
                <c:manualLayout>
                  <c:x val="1.8415546284026554E-2"/>
                  <c:y val="-2.9544365400989155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EDE-4F44-8B41-BBE72FB0E8CB}"/>
                </c:ext>
              </c:extLst>
            </c:dLbl>
            <c:dLbl>
              <c:idx val="9"/>
              <c:layout>
                <c:manualLayout>
                  <c:x val="0.10786248537786972"/>
                  <c:y val="-1.0551559071781841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EDE-4F44-8B41-BBE72FB0E8CB}"/>
                </c:ext>
              </c:extLst>
            </c:dLbl>
            <c:dLbl>
              <c:idx val="10"/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5-EEDE-4F44-8B41-BBE72FB0E8CB}"/>
                </c:ext>
              </c:extLst>
            </c:dLbl>
            <c:dLbl>
              <c:idx val="11"/>
              <c:layout>
                <c:manualLayout>
                  <c:x val="0.13680120096705431"/>
                  <c:y val="1.4772182700494577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EEDE-4F44-8B41-BBE72FB0E8CB}"/>
                </c:ext>
              </c:extLst>
            </c:dLbl>
            <c:dLbl>
              <c:idx val="12"/>
              <c:layout>
                <c:manualLayout>
                  <c:x val="0.12448391415496775"/>
                  <c:y val="5.0647483544552833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EEDE-4F44-8B41-BBE72FB0E8CB}"/>
                </c:ext>
              </c:extLst>
            </c:dLbl>
            <c:dLbl>
              <c:idx val="13"/>
              <c:layout>
                <c:manualLayout>
                  <c:x val="7.7355651843015027E-3"/>
                  <c:y val="6.9640289873759989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748461245425372"/>
                      <c:h val="8.36000856088698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B-EEDE-4F44-8B41-BBE72FB0E8CB}"/>
                </c:ext>
              </c:extLst>
            </c:dLbl>
            <c:dLbl>
              <c:idx val="14"/>
              <c:layout>
                <c:manualLayout>
                  <c:x val="-7.4977581299250973E-2"/>
                  <c:y val="9.0743408017323682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EEDE-4F44-8B41-BBE72FB0E8CB}"/>
                </c:ext>
              </c:extLst>
            </c:dLbl>
            <c:dLbl>
              <c:idx val="15"/>
              <c:layout>
                <c:manualLayout>
                  <c:x val="-0.31832587148103048"/>
                  <c:y val="8.8633179286109767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661764830781015"/>
                      <c:h val="6.671759109401886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F-EEDE-4F44-8B41-BBE72FB0E8CB}"/>
                </c:ext>
              </c:extLst>
            </c:dLbl>
            <c:dLbl>
              <c:idx val="16"/>
              <c:layout>
                <c:manualLayout>
                  <c:x val="-0.19204783981913406"/>
                  <c:y val="3.7985612658414471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EEDE-4F44-8B41-BBE72FB0E8CB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Plan7!$A$2:$A$18</c:f>
              <c:strCache>
                <c:ptCount val="17"/>
                <c:pt idx="0">
                  <c:v>Ministerio Da Educacao</c:v>
                </c:pt>
                <c:pt idx="1">
                  <c:v>Ministerio Da Saude</c:v>
                </c:pt>
                <c:pt idx="2">
                  <c:v>Ministerio Da Economia</c:v>
                </c:pt>
                <c:pt idx="3">
                  <c:v>Minist. Da Justiça E Segurança Publica</c:v>
                </c:pt>
                <c:pt idx="4">
                  <c:v>Ministerio Da Defesa</c:v>
                </c:pt>
                <c:pt idx="5">
                  <c:v>Presidencia Da Republica</c:v>
                </c:pt>
                <c:pt idx="6">
                  <c:v>Minist.Da Agricultura,Pecuaria E Abast.</c:v>
                </c:pt>
                <c:pt idx="7">
                  <c:v>Ministério Ciência Tec.Inov.Comunicações</c:v>
                </c:pt>
                <c:pt idx="8">
                  <c:v>Ministerio Do Meio Ambiente</c:v>
                </c:pt>
                <c:pt idx="9">
                  <c:v>Ministerio Da Infraestrutura</c:v>
                </c:pt>
                <c:pt idx="10">
                  <c:v>Ministerio Da Cidadania</c:v>
                </c:pt>
                <c:pt idx="11">
                  <c:v>Ministerio De Minas E Energia</c:v>
                </c:pt>
                <c:pt idx="12">
                  <c:v>Ministerio Das Relacoes Exteriores</c:v>
                </c:pt>
                <c:pt idx="13">
                  <c:v>Ministerio Do Desenvolvimento Regional</c:v>
                </c:pt>
                <c:pt idx="14">
                  <c:v>Controladoria-Geral Da Uniao</c:v>
                </c:pt>
                <c:pt idx="15">
                  <c:v>Min. Da Mulher, Familia E Dir. Humanos</c:v>
                </c:pt>
                <c:pt idx="16">
                  <c:v>Ministerio Do Turismo</c:v>
                </c:pt>
              </c:strCache>
            </c:strRef>
          </c:cat>
          <c:val>
            <c:numRef>
              <c:f>Plan7!$B$2:$B$18</c:f>
              <c:numCache>
                <c:formatCode>_-* #,##0_-;\-* #,##0_-;_-* "-"??_-;_-@_-</c:formatCode>
                <c:ptCount val="17"/>
                <c:pt idx="0">
                  <c:v>300102</c:v>
                </c:pt>
                <c:pt idx="1">
                  <c:v>101099</c:v>
                </c:pt>
                <c:pt idx="2">
                  <c:v>98065</c:v>
                </c:pt>
                <c:pt idx="3">
                  <c:v>30871</c:v>
                </c:pt>
                <c:pt idx="4">
                  <c:v>16054</c:v>
                </c:pt>
                <c:pt idx="5">
                  <c:v>13593</c:v>
                </c:pt>
                <c:pt idx="6">
                  <c:v>13142</c:v>
                </c:pt>
                <c:pt idx="7">
                  <c:v>7754</c:v>
                </c:pt>
                <c:pt idx="8">
                  <c:v>7679</c:v>
                </c:pt>
                <c:pt idx="9">
                  <c:v>7566</c:v>
                </c:pt>
                <c:pt idx="10">
                  <c:v>4313</c:v>
                </c:pt>
                <c:pt idx="11">
                  <c:v>3964</c:v>
                </c:pt>
                <c:pt idx="12">
                  <c:v>3201</c:v>
                </c:pt>
                <c:pt idx="13">
                  <c:v>2749</c:v>
                </c:pt>
                <c:pt idx="14">
                  <c:v>2256</c:v>
                </c:pt>
                <c:pt idx="15">
                  <c:v>451</c:v>
                </c:pt>
                <c:pt idx="16">
                  <c:v>404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EEDE-4F44-8B41-BBE72FB0E8CB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24-EEDE-4F44-8B41-BBE72FB0E8C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26-EEDE-4F44-8B41-BBE72FB0E8C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28-EEDE-4F44-8B41-BBE72FB0E8C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2A-EEDE-4F44-8B41-BBE72FB0E8C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2C-EEDE-4F44-8B41-BBE72FB0E8C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2E-EEDE-4F44-8B41-BBE72FB0E8C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30-EEDE-4F44-8B41-BBE72FB0E8CB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32-EEDE-4F44-8B41-BBE72FB0E8CB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34-EEDE-4F44-8B41-BBE72FB0E8CB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36-EEDE-4F44-8B41-BBE72FB0E8CB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38-EEDE-4F44-8B41-BBE72FB0E8CB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3A-EEDE-4F44-8B41-BBE72FB0E8CB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3C-EEDE-4F44-8B41-BBE72FB0E8CB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3E-EEDE-4F44-8B41-BBE72FB0E8CB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40-EEDE-4F44-8B41-BBE72FB0E8CB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42-EEDE-4F44-8B41-BBE72FB0E8CB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44-EEDE-4F44-8B41-BBE72FB0E8CB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4-EEDE-4F44-8B41-BBE72FB0E8CB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6-EEDE-4F44-8B41-BBE72FB0E8CB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8-EEDE-4F44-8B41-BBE72FB0E8CB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A-EEDE-4F44-8B41-BBE72FB0E8CB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C-EEDE-4F44-8B41-BBE72FB0E8CB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E-EEDE-4F44-8B41-BBE72FB0E8CB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30-EEDE-4F44-8B41-BBE72FB0E8CB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32-EEDE-4F44-8B41-BBE72FB0E8CB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34-EEDE-4F44-8B41-BBE72FB0E8CB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36-EEDE-4F44-8B41-BBE72FB0E8CB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38-EEDE-4F44-8B41-BBE72FB0E8CB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3A-EEDE-4F44-8B41-BBE72FB0E8CB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3C-EEDE-4F44-8B41-BBE72FB0E8CB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3E-EEDE-4F44-8B41-BBE72FB0E8CB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40-EEDE-4F44-8B41-BBE72FB0E8CB}"/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42-EEDE-4F44-8B41-BBE72FB0E8CB}"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44-EEDE-4F44-8B41-BBE72FB0E8CB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Plan7!$A$2:$A$18</c:f>
              <c:strCache>
                <c:ptCount val="17"/>
                <c:pt idx="0">
                  <c:v>Ministerio Da Educacao</c:v>
                </c:pt>
                <c:pt idx="1">
                  <c:v>Ministerio Da Saude</c:v>
                </c:pt>
                <c:pt idx="2">
                  <c:v>Ministerio Da Economia</c:v>
                </c:pt>
                <c:pt idx="3">
                  <c:v>Minist. Da Justiça E Segurança Publica</c:v>
                </c:pt>
                <c:pt idx="4">
                  <c:v>Ministerio Da Defesa</c:v>
                </c:pt>
                <c:pt idx="5">
                  <c:v>Presidencia Da Republica</c:v>
                </c:pt>
                <c:pt idx="6">
                  <c:v>Minist.Da Agricultura,Pecuaria E Abast.</c:v>
                </c:pt>
                <c:pt idx="7">
                  <c:v>Ministério Ciência Tec.Inov.Comunicações</c:v>
                </c:pt>
                <c:pt idx="8">
                  <c:v>Ministerio Do Meio Ambiente</c:v>
                </c:pt>
                <c:pt idx="9">
                  <c:v>Ministerio Da Infraestrutura</c:v>
                </c:pt>
                <c:pt idx="10">
                  <c:v>Ministerio Da Cidadania</c:v>
                </c:pt>
                <c:pt idx="11">
                  <c:v>Ministerio De Minas E Energia</c:v>
                </c:pt>
                <c:pt idx="12">
                  <c:v>Ministerio Das Relacoes Exteriores</c:v>
                </c:pt>
                <c:pt idx="13">
                  <c:v>Ministerio Do Desenvolvimento Regional</c:v>
                </c:pt>
                <c:pt idx="14">
                  <c:v>Controladoria-Geral Da Uniao</c:v>
                </c:pt>
                <c:pt idx="15">
                  <c:v>Min. Da Mulher, Familia E Dir. Humanos</c:v>
                </c:pt>
                <c:pt idx="16">
                  <c:v>Ministerio Do Turismo</c:v>
                </c:pt>
              </c:strCache>
            </c:strRef>
          </c:cat>
          <c:val>
            <c:numRef>
              <c:f>Plan7!$C$2:$C$18</c:f>
              <c:numCache>
                <c:formatCode>0.00%</c:formatCode>
                <c:ptCount val="17"/>
                <c:pt idx="0">
                  <c:v>0.48935285513719234</c:v>
                </c:pt>
                <c:pt idx="1">
                  <c:v>0.16485423056665738</c:v>
                </c:pt>
                <c:pt idx="2">
                  <c:v>0.1599069241092321</c:v>
                </c:pt>
                <c:pt idx="3">
                  <c:v>5.0338924735390853E-2</c:v>
                </c:pt>
                <c:pt idx="4">
                  <c:v>2.6178001933917422E-2</c:v>
                </c:pt>
                <c:pt idx="5">
                  <c:v>2.2165041752070482E-2</c:v>
                </c:pt>
                <c:pt idx="6">
                  <c:v>2.1429631332723482E-2</c:v>
                </c:pt>
                <c:pt idx="7">
                  <c:v>1.2643841223096778E-2</c:v>
                </c:pt>
                <c:pt idx="8">
                  <c:v>1.2521544590167678E-2</c:v>
                </c:pt>
                <c:pt idx="9">
                  <c:v>1.2337284329887829E-2</c:v>
                </c:pt>
                <c:pt idx="10">
                  <c:v>7.0328717043095703E-3</c:v>
                </c:pt>
                <c:pt idx="11">
                  <c:v>6.4637847057461483E-3</c:v>
                </c:pt>
                <c:pt idx="12">
                  <c:v>5.2196202934140816E-3</c:v>
                </c:pt>
                <c:pt idx="13">
                  <c:v>4.4825792522946925E-3</c:v>
                </c:pt>
                <c:pt idx="14">
                  <c:v>3.6786827185073942E-3</c:v>
                </c:pt>
                <c:pt idx="15">
                  <c:v>7.3541041934700117E-4</c:v>
                </c:pt>
                <c:pt idx="16">
                  <c:v>6.5877119604476381E-4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5-EEDE-4F44-8B41-BBE72FB0E8CB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tx1">
        <a:lumMod val="85000"/>
        <a:lumOff val="1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Governo federal dos estados</a:t>
            </a:r>
            <a:r>
              <a:rPr lang="pt-BR" baseline="0"/>
              <a:t> unidos da américa</a:t>
            </a:r>
            <a:endParaRPr lang="pt-B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BR"/>
        </a:p>
      </c:txPr>
    </c:title>
    <c:autoTitleDeleted val="0"/>
    <c:view3D>
      <c:rotX val="40"/>
      <c:rotY val="230"/>
      <c:depthPercent val="100"/>
      <c:rAngAx val="0"/>
      <c:perspective val="4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1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B648-D24D-B330-F17B3AF8577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B648-D24D-B330-F17B3AF8577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B648-D24D-B330-F17B3AF8577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B648-D24D-B330-F17B3AF8577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B648-D24D-B330-F17B3AF8577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B648-D24D-B330-F17B3AF8577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B648-D24D-B330-F17B3AF8577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B648-D24D-B330-F17B3AF85777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1-B648-D24D-B330-F17B3AF85777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3-B648-D24D-B330-F17B3AF85777}"/>
              </c:ext>
            </c:extLst>
          </c:dPt>
          <c:dPt>
            <c:idx val="10"/>
            <c:bubble3D val="0"/>
            <c:explosion val="29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5-B648-D24D-B330-F17B3AF85777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7-B648-D24D-B330-F17B3AF85777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9-B648-D24D-B330-F17B3AF85777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B-B648-D24D-B330-F17B3AF85777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D-B648-D24D-B330-F17B3AF85777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F-B648-D24D-B330-F17B3AF85777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21-B648-D24D-B330-F17B3AF85777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23-B648-D24D-B330-F17B3AF85777}"/>
              </c:ext>
            </c:extLst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25-B648-D24D-B330-F17B3AF85777}"/>
              </c:ext>
            </c:extLst>
          </c:dPt>
          <c:dPt>
            <c:idx val="19"/>
            <c:bubble3D val="0"/>
            <c:spPr>
              <a:solidFill>
                <a:schemeClr val="accent2">
                  <a:lumMod val="8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27-B648-D24D-B330-F17B3AF85777}"/>
              </c:ext>
            </c:extLst>
          </c:dPt>
          <c:dPt>
            <c:idx val="20"/>
            <c:bubble3D val="0"/>
            <c:spPr>
              <a:solidFill>
                <a:schemeClr val="accent3">
                  <a:lumMod val="8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29-B648-D24D-B330-F17B3AF85777}"/>
              </c:ext>
            </c:extLst>
          </c:dPt>
          <c:dPt>
            <c:idx val="21"/>
            <c:bubble3D val="0"/>
            <c:spPr>
              <a:solidFill>
                <a:schemeClr val="accent4">
                  <a:lumMod val="8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2B-B648-D24D-B330-F17B3AF85777}"/>
              </c:ext>
            </c:extLst>
          </c:dPt>
          <c:dPt>
            <c:idx val="22"/>
            <c:bubble3D val="0"/>
            <c:spPr>
              <a:solidFill>
                <a:schemeClr val="accent5">
                  <a:lumMod val="8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2D-B648-D24D-B330-F17B3AF85777}"/>
              </c:ext>
            </c:extLst>
          </c:dPt>
          <c:dPt>
            <c:idx val="23"/>
            <c:bubble3D val="0"/>
            <c:spPr>
              <a:solidFill>
                <a:schemeClr val="accent6">
                  <a:lumMod val="8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2F-B648-D24D-B330-F17B3AF85777}"/>
              </c:ext>
            </c:extLst>
          </c:dPt>
          <c:dLbls>
            <c:dLbl>
              <c:idx val="0"/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B648-D24D-B330-F17B3AF85777}"/>
                </c:ext>
              </c:extLst>
            </c:dLbl>
            <c:dLbl>
              <c:idx val="1"/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B648-D24D-B330-F17B3AF85777}"/>
                </c:ext>
              </c:extLst>
            </c:dLbl>
            <c:dLbl>
              <c:idx val="2"/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B648-D24D-B330-F17B3AF85777}"/>
                </c:ext>
              </c:extLst>
            </c:dLbl>
            <c:dLbl>
              <c:idx val="3"/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B648-D24D-B330-F17B3AF85777}"/>
                </c:ext>
              </c:extLst>
            </c:dLbl>
            <c:dLbl>
              <c:idx val="4"/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B648-D24D-B330-F17B3AF85777}"/>
                </c:ext>
              </c:extLst>
            </c:dLbl>
            <c:dLbl>
              <c:idx val="5"/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B648-D24D-B330-F17B3AF85777}"/>
                </c:ext>
              </c:extLst>
            </c:dLbl>
            <c:dLbl>
              <c:idx val="6"/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B648-D24D-B330-F17B3AF85777}"/>
                </c:ext>
              </c:extLst>
            </c:dLbl>
            <c:dLbl>
              <c:idx val="7"/>
              <c:layout>
                <c:manualLayout>
                  <c:x val="0.12134578047879477"/>
                  <c:y val="1.0210209727355242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648-D24D-B330-F17B3AF85777}"/>
                </c:ext>
              </c:extLst>
            </c:dLbl>
            <c:dLbl>
              <c:idx val="8"/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1-B648-D24D-B330-F17B3AF85777}"/>
                </c:ext>
              </c:extLst>
            </c:dLbl>
            <c:dLbl>
              <c:idx val="9"/>
              <c:layout>
                <c:manualLayout>
                  <c:x val="6.6316880029108766E-2"/>
                  <c:y val="3.2672671127536773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B648-D24D-B330-F17B3AF85777}"/>
                </c:ext>
              </c:extLst>
            </c:dLbl>
            <c:dLbl>
              <c:idx val="10"/>
              <c:layout>
                <c:manualLayout>
                  <c:x val="0.15238772432220737"/>
                  <c:y val="2.654654529112363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B648-D24D-B330-F17B3AF85777}"/>
                </c:ext>
              </c:extLst>
            </c:dLbl>
            <c:dLbl>
              <c:idx val="11"/>
              <c:layout>
                <c:manualLayout>
                  <c:x val="-5.0795908107402463E-2"/>
                  <c:y val="8.1681677818841933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B648-D24D-B330-F17B3AF85777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B648-D24D-B330-F17B3AF85777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B648-D24D-B330-F17B3AF85777}"/>
                </c:ext>
              </c:extLst>
            </c:dLbl>
            <c:dLbl>
              <c:idx val="14"/>
              <c:layout>
                <c:manualLayout>
                  <c:x val="-0.18201867071819214"/>
                  <c:y val="7.555555198242879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B648-D24D-B330-F17B3AF85777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B648-D24D-B330-F17B3AF85777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B648-D24D-B330-F17B3AF85777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B648-D24D-B330-F17B3AF85777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B648-D24D-B330-F17B3AF85777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B648-D24D-B330-F17B3AF85777}"/>
                </c:ext>
              </c:extLst>
            </c:dLbl>
            <c:dLbl>
              <c:idx val="20"/>
              <c:layout>
                <c:manualLayout>
                  <c:x val="-9.4536828977665688E-2"/>
                  <c:y val="5.7177174473189353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>
                          <a:lumMod val="8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B648-D24D-B330-F17B3AF85777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B648-D24D-B330-F17B3AF85777}"/>
                </c:ext>
              </c:extLst>
            </c:dLbl>
            <c:dLbl>
              <c:idx val="22"/>
              <c:layout>
                <c:manualLayout>
                  <c:x val="-8.7481841740526464E-2"/>
                  <c:y val="0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>
                          <a:lumMod val="8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B648-D24D-B330-F17B3AF85777}"/>
                </c:ext>
              </c:extLst>
            </c:dLbl>
            <c:dLbl>
              <c:idx val="23"/>
              <c:layout>
                <c:manualLayout>
                  <c:x val="-4.0918925975407541E-2"/>
                  <c:y val="-6.5345342255073699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>
                          <a:lumMod val="8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B648-D24D-B330-F17B3AF85777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'US Federal - Resumo'!$A$2:$A$58</c:f>
              <c:strCache>
                <c:ptCount val="24"/>
                <c:pt idx="0">
                  <c:v>Ministério para Veteranos de Guerra (VA)</c:v>
                </c:pt>
                <c:pt idx="1">
                  <c:v>Ministério para Segurança Doméstica (HS)</c:v>
                </c:pt>
                <c:pt idx="2">
                  <c:v>Ministério da Justiça/Procuradoria-Geral (DJ)</c:v>
                </c:pt>
                <c:pt idx="3">
                  <c:v>Ministério do Tesouro (TR)</c:v>
                </c:pt>
                <c:pt idx="4">
                  <c:v>Ministério da Saúde e Serviços (HE)</c:v>
                </c:pt>
                <c:pt idx="5">
                  <c:v>Ministério da Agricultura (AG)</c:v>
                </c:pt>
                <c:pt idx="6">
                  <c:v>Seguridade Social (SZ)</c:v>
                </c:pt>
                <c:pt idx="7">
                  <c:v>Ministério do Interior (IN)</c:v>
                </c:pt>
                <c:pt idx="8">
                  <c:v>Ministério dos Transportes (TD)</c:v>
                </c:pt>
                <c:pt idx="9">
                  <c:v>Ministéro do Comércio (CM)</c:v>
                </c:pt>
                <c:pt idx="10">
                  <c:v>Administração para Aeronáutica e Espaço (NASA)</c:v>
                </c:pt>
                <c:pt idx="11">
                  <c:v>Agência de Proteção Ambiental (EP)</c:v>
                </c:pt>
                <c:pt idx="12">
                  <c:v>Ministério do Trabalho (DL)</c:v>
                </c:pt>
                <c:pt idx="13">
                  <c:v>Ministério da Energia (DN)</c:v>
                </c:pt>
                <c:pt idx="14">
                  <c:v>Ministério das Relações Exteriores (ST)</c:v>
                </c:pt>
                <c:pt idx="15">
                  <c:v>Administração de Serviços Gerais (GS)</c:v>
                </c:pt>
                <c:pt idx="16">
                  <c:v>Ministério de Moradia e Desenvolvimento Urbano (HU)</c:v>
                </c:pt>
                <c:pt idx="17">
                  <c:v>Corporação de Segurança para Depósitos Federais (FD)</c:v>
                </c:pt>
                <c:pt idx="18">
                  <c:v>Escritório para Gestão de Pessoas (OM)</c:v>
                </c:pt>
                <c:pt idx="19">
                  <c:v>Administração para Pequenos Negócios (SB)</c:v>
                </c:pt>
                <c:pt idx="20">
                  <c:v>Instituto Smithsonian (SM)</c:v>
                </c:pt>
                <c:pt idx="21">
                  <c:v>Comissão de Valores Mobiliários (SE)</c:v>
                </c:pt>
                <c:pt idx="22">
                  <c:v>Ministério da Educação (ED)</c:v>
                </c:pt>
                <c:pt idx="23">
                  <c:v>99 Outros (agências com menos de 3000 pessoas)</c:v>
                </c:pt>
              </c:strCache>
            </c:strRef>
          </c:cat>
          <c:val>
            <c:numRef>
              <c:f>'US Federal - Resumo'!$B$2:$B$58</c:f>
              <c:numCache>
                <c:formatCode>_-* #,##0_-;\-* #,##0_-;_-* "-"??_-;_-@_-</c:formatCode>
                <c:ptCount val="24"/>
                <c:pt idx="0">
                  <c:v>391141</c:v>
                </c:pt>
                <c:pt idx="1">
                  <c:v>203493</c:v>
                </c:pt>
                <c:pt idx="2">
                  <c:v>113281</c:v>
                </c:pt>
                <c:pt idx="3">
                  <c:v>88893</c:v>
                </c:pt>
                <c:pt idx="4">
                  <c:v>81912</c:v>
                </c:pt>
                <c:pt idx="5">
                  <c:v>81070</c:v>
                </c:pt>
                <c:pt idx="6">
                  <c:v>62522</c:v>
                </c:pt>
                <c:pt idx="7">
                  <c:v>59918</c:v>
                </c:pt>
                <c:pt idx="8">
                  <c:v>53532</c:v>
                </c:pt>
                <c:pt idx="9">
                  <c:v>46058</c:v>
                </c:pt>
                <c:pt idx="10">
                  <c:v>17147</c:v>
                </c:pt>
                <c:pt idx="11">
                  <c:v>14434</c:v>
                </c:pt>
                <c:pt idx="12">
                  <c:v>14263</c:v>
                </c:pt>
                <c:pt idx="13">
                  <c:v>12879</c:v>
                </c:pt>
                <c:pt idx="14">
                  <c:v>11591</c:v>
                </c:pt>
                <c:pt idx="15">
                  <c:v>10999</c:v>
                </c:pt>
                <c:pt idx="16">
                  <c:v>7469</c:v>
                </c:pt>
                <c:pt idx="17">
                  <c:v>5848</c:v>
                </c:pt>
                <c:pt idx="18">
                  <c:v>5563</c:v>
                </c:pt>
                <c:pt idx="19">
                  <c:v>5162</c:v>
                </c:pt>
                <c:pt idx="20">
                  <c:v>4763</c:v>
                </c:pt>
                <c:pt idx="21">
                  <c:v>4423</c:v>
                </c:pt>
                <c:pt idx="22">
                  <c:v>3686</c:v>
                </c:pt>
                <c:pt idx="23">
                  <c:v>35218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B648-D24D-B330-F17B3AF85777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32-B648-D24D-B330-F17B3AF8577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34-B648-D24D-B330-F17B3AF8577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36-B648-D24D-B330-F17B3AF8577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38-B648-D24D-B330-F17B3AF8577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3A-B648-D24D-B330-F17B3AF8577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3C-B648-D24D-B330-F17B3AF8577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3E-B648-D24D-B330-F17B3AF8577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40-B648-D24D-B330-F17B3AF85777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42-B648-D24D-B330-F17B3AF85777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44-B648-D24D-B330-F17B3AF85777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46-B648-D24D-B330-F17B3AF85777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48-B648-D24D-B330-F17B3AF85777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4A-B648-D24D-B330-F17B3AF85777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4C-B648-D24D-B330-F17B3AF85777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4E-B648-D24D-B330-F17B3AF85777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50-B648-D24D-B330-F17B3AF85777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52-B648-D24D-B330-F17B3AF85777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54-B648-D24D-B330-F17B3AF85777}"/>
              </c:ext>
            </c:extLst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56-B648-D24D-B330-F17B3AF85777}"/>
              </c:ext>
            </c:extLst>
          </c:dPt>
          <c:dPt>
            <c:idx val="19"/>
            <c:bubble3D val="0"/>
            <c:spPr>
              <a:solidFill>
                <a:schemeClr val="accent2">
                  <a:lumMod val="8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58-B648-D24D-B330-F17B3AF85777}"/>
              </c:ext>
            </c:extLst>
          </c:dPt>
          <c:dPt>
            <c:idx val="20"/>
            <c:bubble3D val="0"/>
            <c:spPr>
              <a:solidFill>
                <a:schemeClr val="accent3">
                  <a:lumMod val="8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5A-B648-D24D-B330-F17B3AF85777}"/>
              </c:ext>
            </c:extLst>
          </c:dPt>
          <c:dPt>
            <c:idx val="21"/>
            <c:bubble3D val="0"/>
            <c:spPr>
              <a:solidFill>
                <a:schemeClr val="accent4">
                  <a:lumMod val="8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5C-B648-D24D-B330-F17B3AF85777}"/>
              </c:ext>
            </c:extLst>
          </c:dPt>
          <c:dPt>
            <c:idx val="22"/>
            <c:bubble3D val="0"/>
            <c:spPr>
              <a:solidFill>
                <a:schemeClr val="accent5">
                  <a:lumMod val="8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5E-B648-D24D-B330-F17B3AF85777}"/>
              </c:ext>
            </c:extLst>
          </c:dPt>
          <c:dPt>
            <c:idx val="23"/>
            <c:bubble3D val="0"/>
            <c:spPr>
              <a:solidFill>
                <a:schemeClr val="accent6">
                  <a:lumMod val="8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60-B648-D24D-B330-F17B3AF85777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2-B648-D24D-B330-F17B3AF85777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4-B648-D24D-B330-F17B3AF85777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6-B648-D24D-B330-F17B3AF85777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8-B648-D24D-B330-F17B3AF85777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A-B648-D24D-B330-F17B3AF85777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C-B648-D24D-B330-F17B3AF85777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E-B648-D24D-B330-F17B3AF85777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40-B648-D24D-B330-F17B3AF85777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42-B648-D24D-B330-F17B3AF85777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44-B648-D24D-B330-F17B3AF85777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46-B648-D24D-B330-F17B3AF85777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48-B648-D24D-B330-F17B3AF85777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4A-B648-D24D-B330-F17B3AF85777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4C-B648-D24D-B330-F17B3AF85777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4E-B648-D24D-B330-F17B3AF85777}"/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50-B648-D24D-B330-F17B3AF85777}"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52-B648-D24D-B330-F17B3AF85777}"/>
                </c:ext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54-B648-D24D-B330-F17B3AF85777}"/>
                </c:ext>
              </c:extLst>
            </c:dLbl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8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56-B648-D24D-B330-F17B3AF85777}"/>
                </c:ext>
              </c:extLst>
            </c:dLbl>
            <c:dLbl>
              <c:idx val="1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>
                          <a:lumMod val="8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58-B648-D24D-B330-F17B3AF85777}"/>
                </c:ext>
              </c:extLst>
            </c:dLbl>
            <c:dLbl>
              <c:idx val="2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>
                          <a:lumMod val="8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5A-B648-D24D-B330-F17B3AF85777}"/>
                </c:ext>
              </c:extLst>
            </c:dLbl>
            <c:dLbl>
              <c:idx val="2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>
                          <a:lumMod val="8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5C-B648-D24D-B330-F17B3AF85777}"/>
                </c:ext>
              </c:extLst>
            </c:dLbl>
            <c:dLbl>
              <c:idx val="2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>
                          <a:lumMod val="8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5E-B648-D24D-B330-F17B3AF85777}"/>
                </c:ext>
              </c:extLst>
            </c:dLbl>
            <c:dLbl>
              <c:idx val="2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>
                          <a:lumMod val="8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60-B648-D24D-B330-F17B3AF85777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'US Federal - Resumo'!$A$2:$A$58</c:f>
              <c:strCache>
                <c:ptCount val="24"/>
                <c:pt idx="0">
                  <c:v>Ministério para Veteranos de Guerra (VA)</c:v>
                </c:pt>
                <c:pt idx="1">
                  <c:v>Ministério para Segurança Doméstica (HS)</c:v>
                </c:pt>
                <c:pt idx="2">
                  <c:v>Ministério da Justiça/Procuradoria-Geral (DJ)</c:v>
                </c:pt>
                <c:pt idx="3">
                  <c:v>Ministério do Tesouro (TR)</c:v>
                </c:pt>
                <c:pt idx="4">
                  <c:v>Ministério da Saúde e Serviços (HE)</c:v>
                </c:pt>
                <c:pt idx="5">
                  <c:v>Ministério da Agricultura (AG)</c:v>
                </c:pt>
                <c:pt idx="6">
                  <c:v>Seguridade Social (SZ)</c:v>
                </c:pt>
                <c:pt idx="7">
                  <c:v>Ministério do Interior (IN)</c:v>
                </c:pt>
                <c:pt idx="8">
                  <c:v>Ministério dos Transportes (TD)</c:v>
                </c:pt>
                <c:pt idx="9">
                  <c:v>Ministéro do Comércio (CM)</c:v>
                </c:pt>
                <c:pt idx="10">
                  <c:v>Administração para Aeronáutica e Espaço (NASA)</c:v>
                </c:pt>
                <c:pt idx="11">
                  <c:v>Agência de Proteção Ambiental (EP)</c:v>
                </c:pt>
                <c:pt idx="12">
                  <c:v>Ministério do Trabalho (DL)</c:v>
                </c:pt>
                <c:pt idx="13">
                  <c:v>Ministério da Energia (DN)</c:v>
                </c:pt>
                <c:pt idx="14">
                  <c:v>Ministério das Relações Exteriores (ST)</c:v>
                </c:pt>
                <c:pt idx="15">
                  <c:v>Administração de Serviços Gerais (GS)</c:v>
                </c:pt>
                <c:pt idx="16">
                  <c:v>Ministério de Moradia e Desenvolvimento Urbano (HU)</c:v>
                </c:pt>
                <c:pt idx="17">
                  <c:v>Corporação de Segurança para Depósitos Federais (FD)</c:v>
                </c:pt>
                <c:pt idx="18">
                  <c:v>Escritório para Gestão de Pessoas (OM)</c:v>
                </c:pt>
                <c:pt idx="19">
                  <c:v>Administração para Pequenos Negócios (SB)</c:v>
                </c:pt>
                <c:pt idx="20">
                  <c:v>Instituto Smithsonian (SM)</c:v>
                </c:pt>
                <c:pt idx="21">
                  <c:v>Comissão de Valores Mobiliários (SE)</c:v>
                </c:pt>
                <c:pt idx="22">
                  <c:v>Ministério da Educação (ED)</c:v>
                </c:pt>
                <c:pt idx="23">
                  <c:v>99 Outros (agências com menos de 3000 pessoas)</c:v>
                </c:pt>
              </c:strCache>
            </c:strRef>
          </c:cat>
          <c:val>
            <c:numRef>
              <c:f>'US Federal - Resumo'!$C$2:$C$58</c:f>
              <c:numCache>
                <c:formatCode>_-* #,##0_-;\-* #,##0_-;_-* "-"??_-;_-@_-</c:formatCode>
                <c:ptCount val="24"/>
                <c:pt idx="0">
                  <c:v>4328</c:v>
                </c:pt>
                <c:pt idx="1">
                  <c:v>2810</c:v>
                </c:pt>
                <c:pt idx="2">
                  <c:v>278</c:v>
                </c:pt>
                <c:pt idx="3">
                  <c:v>610</c:v>
                </c:pt>
                <c:pt idx="4">
                  <c:v>188</c:v>
                </c:pt>
                <c:pt idx="5">
                  <c:v>625</c:v>
                </c:pt>
                <c:pt idx="6">
                  <c:v>394</c:v>
                </c:pt>
                <c:pt idx="7">
                  <c:v>293</c:v>
                </c:pt>
                <c:pt idx="8">
                  <c:v>303</c:v>
                </c:pt>
                <c:pt idx="9">
                  <c:v>122</c:v>
                </c:pt>
                <c:pt idx="10">
                  <c:v>0</c:v>
                </c:pt>
                <c:pt idx="11">
                  <c:v>48</c:v>
                </c:pt>
                <c:pt idx="12">
                  <c:v>19</c:v>
                </c:pt>
                <c:pt idx="13">
                  <c:v>0</c:v>
                </c:pt>
                <c:pt idx="14">
                  <c:v>12</c:v>
                </c:pt>
                <c:pt idx="15">
                  <c:v>38</c:v>
                </c:pt>
                <c:pt idx="16">
                  <c:v>35</c:v>
                </c:pt>
                <c:pt idx="17">
                  <c:v>19</c:v>
                </c:pt>
                <c:pt idx="18">
                  <c:v>0</c:v>
                </c:pt>
                <c:pt idx="19">
                  <c:v>256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61-B648-D24D-B330-F17B3AF85777}"/>
            </c:ext>
          </c:extLst>
        </c:ser>
        <c:ser>
          <c:idx val="2"/>
          <c:order val="2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63-B648-D24D-B330-F17B3AF8577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65-B648-D24D-B330-F17B3AF8577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67-B648-D24D-B330-F17B3AF8577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69-B648-D24D-B330-F17B3AF8577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6B-B648-D24D-B330-F17B3AF8577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6D-B648-D24D-B330-F17B3AF8577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6F-B648-D24D-B330-F17B3AF8577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71-B648-D24D-B330-F17B3AF85777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73-B648-D24D-B330-F17B3AF85777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75-B648-D24D-B330-F17B3AF85777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77-B648-D24D-B330-F17B3AF85777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79-B648-D24D-B330-F17B3AF85777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7B-B648-D24D-B330-F17B3AF85777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7D-B648-D24D-B330-F17B3AF85777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7F-B648-D24D-B330-F17B3AF85777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81-B648-D24D-B330-F17B3AF85777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83-B648-D24D-B330-F17B3AF85777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85-B648-D24D-B330-F17B3AF85777}"/>
              </c:ext>
            </c:extLst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87-B648-D24D-B330-F17B3AF85777}"/>
              </c:ext>
            </c:extLst>
          </c:dPt>
          <c:dPt>
            <c:idx val="19"/>
            <c:bubble3D val="0"/>
            <c:spPr>
              <a:solidFill>
                <a:schemeClr val="accent2">
                  <a:lumMod val="8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89-B648-D24D-B330-F17B3AF85777}"/>
              </c:ext>
            </c:extLst>
          </c:dPt>
          <c:dPt>
            <c:idx val="20"/>
            <c:bubble3D val="0"/>
            <c:spPr>
              <a:solidFill>
                <a:schemeClr val="accent3">
                  <a:lumMod val="8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8B-B648-D24D-B330-F17B3AF85777}"/>
              </c:ext>
            </c:extLst>
          </c:dPt>
          <c:dPt>
            <c:idx val="21"/>
            <c:bubble3D val="0"/>
            <c:spPr>
              <a:solidFill>
                <a:schemeClr val="accent4">
                  <a:lumMod val="8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8D-B648-D24D-B330-F17B3AF85777}"/>
              </c:ext>
            </c:extLst>
          </c:dPt>
          <c:dPt>
            <c:idx val="22"/>
            <c:bubble3D val="0"/>
            <c:spPr>
              <a:solidFill>
                <a:schemeClr val="accent5">
                  <a:lumMod val="8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8F-B648-D24D-B330-F17B3AF85777}"/>
              </c:ext>
            </c:extLst>
          </c:dPt>
          <c:dPt>
            <c:idx val="23"/>
            <c:bubble3D val="0"/>
            <c:spPr>
              <a:solidFill>
                <a:schemeClr val="accent6">
                  <a:lumMod val="8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91-B648-D24D-B330-F17B3AF85777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63-B648-D24D-B330-F17B3AF85777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65-B648-D24D-B330-F17B3AF85777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67-B648-D24D-B330-F17B3AF85777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69-B648-D24D-B330-F17B3AF85777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6B-B648-D24D-B330-F17B3AF85777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6D-B648-D24D-B330-F17B3AF85777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6F-B648-D24D-B330-F17B3AF85777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71-B648-D24D-B330-F17B3AF85777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73-B648-D24D-B330-F17B3AF85777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75-B648-D24D-B330-F17B3AF85777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77-B648-D24D-B330-F17B3AF85777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79-B648-D24D-B330-F17B3AF85777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7B-B648-D24D-B330-F17B3AF85777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7D-B648-D24D-B330-F17B3AF85777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7F-B648-D24D-B330-F17B3AF85777}"/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81-B648-D24D-B330-F17B3AF85777}"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83-B648-D24D-B330-F17B3AF85777}"/>
                </c:ext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85-B648-D24D-B330-F17B3AF85777}"/>
                </c:ext>
              </c:extLst>
            </c:dLbl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8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87-B648-D24D-B330-F17B3AF85777}"/>
                </c:ext>
              </c:extLst>
            </c:dLbl>
            <c:dLbl>
              <c:idx val="1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>
                          <a:lumMod val="8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89-B648-D24D-B330-F17B3AF85777}"/>
                </c:ext>
              </c:extLst>
            </c:dLbl>
            <c:dLbl>
              <c:idx val="2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>
                          <a:lumMod val="8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8B-B648-D24D-B330-F17B3AF85777}"/>
                </c:ext>
              </c:extLst>
            </c:dLbl>
            <c:dLbl>
              <c:idx val="2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>
                          <a:lumMod val="8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8D-B648-D24D-B330-F17B3AF85777}"/>
                </c:ext>
              </c:extLst>
            </c:dLbl>
            <c:dLbl>
              <c:idx val="2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>
                          <a:lumMod val="8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8F-B648-D24D-B330-F17B3AF85777}"/>
                </c:ext>
              </c:extLst>
            </c:dLbl>
            <c:dLbl>
              <c:idx val="2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>
                          <a:lumMod val="8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91-B648-D24D-B330-F17B3AF85777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'US Federal - Resumo'!$A$2:$A$58</c:f>
              <c:strCache>
                <c:ptCount val="24"/>
                <c:pt idx="0">
                  <c:v>Ministério para Veteranos de Guerra (VA)</c:v>
                </c:pt>
                <c:pt idx="1">
                  <c:v>Ministério para Segurança Doméstica (HS)</c:v>
                </c:pt>
                <c:pt idx="2">
                  <c:v>Ministério da Justiça/Procuradoria-Geral (DJ)</c:v>
                </c:pt>
                <c:pt idx="3">
                  <c:v>Ministério do Tesouro (TR)</c:v>
                </c:pt>
                <c:pt idx="4">
                  <c:v>Ministério da Saúde e Serviços (HE)</c:v>
                </c:pt>
                <c:pt idx="5">
                  <c:v>Ministério da Agricultura (AG)</c:v>
                </c:pt>
                <c:pt idx="6">
                  <c:v>Seguridade Social (SZ)</c:v>
                </c:pt>
                <c:pt idx="7">
                  <c:v>Ministério do Interior (IN)</c:v>
                </c:pt>
                <c:pt idx="8">
                  <c:v>Ministério dos Transportes (TD)</c:v>
                </c:pt>
                <c:pt idx="9">
                  <c:v>Ministéro do Comércio (CM)</c:v>
                </c:pt>
                <c:pt idx="10">
                  <c:v>Administração para Aeronáutica e Espaço (NASA)</c:v>
                </c:pt>
                <c:pt idx="11">
                  <c:v>Agência de Proteção Ambiental (EP)</c:v>
                </c:pt>
                <c:pt idx="12">
                  <c:v>Ministério do Trabalho (DL)</c:v>
                </c:pt>
                <c:pt idx="13">
                  <c:v>Ministério da Energia (DN)</c:v>
                </c:pt>
                <c:pt idx="14">
                  <c:v>Ministério das Relações Exteriores (ST)</c:v>
                </c:pt>
                <c:pt idx="15">
                  <c:v>Administração de Serviços Gerais (GS)</c:v>
                </c:pt>
                <c:pt idx="16">
                  <c:v>Ministério de Moradia e Desenvolvimento Urbano (HU)</c:v>
                </c:pt>
                <c:pt idx="17">
                  <c:v>Corporação de Segurança para Depósitos Federais (FD)</c:v>
                </c:pt>
                <c:pt idx="18">
                  <c:v>Escritório para Gestão de Pessoas (OM)</c:v>
                </c:pt>
                <c:pt idx="19">
                  <c:v>Administração para Pequenos Negócios (SB)</c:v>
                </c:pt>
                <c:pt idx="20">
                  <c:v>Instituto Smithsonian (SM)</c:v>
                </c:pt>
                <c:pt idx="21">
                  <c:v>Comissão de Valores Mobiliários (SE)</c:v>
                </c:pt>
                <c:pt idx="22">
                  <c:v>Ministério da Educação (ED)</c:v>
                </c:pt>
                <c:pt idx="23">
                  <c:v>99 Outros (agências com menos de 3000 pessoas)</c:v>
                </c:pt>
              </c:strCache>
            </c:strRef>
          </c:cat>
          <c:val>
            <c:numRef>
              <c:f>'US Federal - Resumo'!$D$2:$D$58</c:f>
              <c:numCache>
                <c:formatCode>_-* #,##0_-;\-* #,##0_-;_-* "-"??_-;_-@_-</c:formatCode>
                <c:ptCount val="24"/>
                <c:pt idx="0">
                  <c:v>14</c:v>
                </c:pt>
                <c:pt idx="1">
                  <c:v>0</c:v>
                </c:pt>
                <c:pt idx="2">
                  <c:v>95</c:v>
                </c:pt>
                <c:pt idx="3">
                  <c:v>14</c:v>
                </c:pt>
                <c:pt idx="4">
                  <c:v>263</c:v>
                </c:pt>
                <c:pt idx="5">
                  <c:v>161</c:v>
                </c:pt>
                <c:pt idx="6">
                  <c:v>0</c:v>
                </c:pt>
                <c:pt idx="7">
                  <c:v>0</c:v>
                </c:pt>
                <c:pt idx="8">
                  <c:v>27</c:v>
                </c:pt>
                <c:pt idx="9">
                  <c:v>202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20</c:v>
                </c:pt>
                <c:pt idx="14">
                  <c:v>50</c:v>
                </c:pt>
                <c:pt idx="15">
                  <c:v>17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1679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92-B648-D24D-B330-F17B3AF85777}"/>
            </c:ext>
          </c:extLst>
        </c:ser>
        <c:ser>
          <c:idx val="3"/>
          <c:order val="3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94-B648-D24D-B330-F17B3AF8577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96-B648-D24D-B330-F17B3AF8577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98-B648-D24D-B330-F17B3AF8577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9A-B648-D24D-B330-F17B3AF8577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9C-B648-D24D-B330-F17B3AF8577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9E-B648-D24D-B330-F17B3AF8577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A0-B648-D24D-B330-F17B3AF8577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A2-B648-D24D-B330-F17B3AF85777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A4-B648-D24D-B330-F17B3AF85777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A6-B648-D24D-B330-F17B3AF85777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A8-B648-D24D-B330-F17B3AF85777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AA-B648-D24D-B330-F17B3AF85777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AC-B648-D24D-B330-F17B3AF85777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AE-B648-D24D-B330-F17B3AF85777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B0-B648-D24D-B330-F17B3AF85777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B2-B648-D24D-B330-F17B3AF85777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B4-B648-D24D-B330-F17B3AF85777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B6-B648-D24D-B330-F17B3AF85777}"/>
              </c:ext>
            </c:extLst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B8-B648-D24D-B330-F17B3AF85777}"/>
              </c:ext>
            </c:extLst>
          </c:dPt>
          <c:dPt>
            <c:idx val="19"/>
            <c:bubble3D val="0"/>
            <c:spPr>
              <a:solidFill>
                <a:schemeClr val="accent2">
                  <a:lumMod val="8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BA-B648-D24D-B330-F17B3AF85777}"/>
              </c:ext>
            </c:extLst>
          </c:dPt>
          <c:dPt>
            <c:idx val="20"/>
            <c:bubble3D val="0"/>
            <c:spPr>
              <a:solidFill>
                <a:schemeClr val="accent3">
                  <a:lumMod val="8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BC-B648-D24D-B330-F17B3AF85777}"/>
              </c:ext>
            </c:extLst>
          </c:dPt>
          <c:dPt>
            <c:idx val="21"/>
            <c:bubble3D val="0"/>
            <c:spPr>
              <a:solidFill>
                <a:schemeClr val="accent4">
                  <a:lumMod val="8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BE-B648-D24D-B330-F17B3AF85777}"/>
              </c:ext>
            </c:extLst>
          </c:dPt>
          <c:dPt>
            <c:idx val="22"/>
            <c:bubble3D val="0"/>
            <c:spPr>
              <a:solidFill>
                <a:schemeClr val="accent5">
                  <a:lumMod val="8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C0-B648-D24D-B330-F17B3AF85777}"/>
              </c:ext>
            </c:extLst>
          </c:dPt>
          <c:dPt>
            <c:idx val="23"/>
            <c:bubble3D val="0"/>
            <c:spPr>
              <a:solidFill>
                <a:schemeClr val="accent6">
                  <a:lumMod val="8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C2-B648-D24D-B330-F17B3AF85777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94-B648-D24D-B330-F17B3AF85777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96-B648-D24D-B330-F17B3AF85777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98-B648-D24D-B330-F17B3AF85777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9A-B648-D24D-B330-F17B3AF85777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9C-B648-D24D-B330-F17B3AF85777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9E-B648-D24D-B330-F17B3AF85777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A0-B648-D24D-B330-F17B3AF85777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A2-B648-D24D-B330-F17B3AF85777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A4-B648-D24D-B330-F17B3AF85777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A6-B648-D24D-B330-F17B3AF85777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A8-B648-D24D-B330-F17B3AF85777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AA-B648-D24D-B330-F17B3AF85777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AC-B648-D24D-B330-F17B3AF85777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AE-B648-D24D-B330-F17B3AF85777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B0-B648-D24D-B330-F17B3AF85777}"/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B2-B648-D24D-B330-F17B3AF85777}"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B4-B648-D24D-B330-F17B3AF85777}"/>
                </c:ext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B6-B648-D24D-B330-F17B3AF85777}"/>
                </c:ext>
              </c:extLst>
            </c:dLbl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8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B8-B648-D24D-B330-F17B3AF85777}"/>
                </c:ext>
              </c:extLst>
            </c:dLbl>
            <c:dLbl>
              <c:idx val="1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>
                          <a:lumMod val="8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BA-B648-D24D-B330-F17B3AF85777}"/>
                </c:ext>
              </c:extLst>
            </c:dLbl>
            <c:dLbl>
              <c:idx val="2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>
                          <a:lumMod val="8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BC-B648-D24D-B330-F17B3AF85777}"/>
                </c:ext>
              </c:extLst>
            </c:dLbl>
            <c:dLbl>
              <c:idx val="2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>
                          <a:lumMod val="8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BE-B648-D24D-B330-F17B3AF85777}"/>
                </c:ext>
              </c:extLst>
            </c:dLbl>
            <c:dLbl>
              <c:idx val="2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>
                          <a:lumMod val="8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C0-B648-D24D-B330-F17B3AF85777}"/>
                </c:ext>
              </c:extLst>
            </c:dLbl>
            <c:dLbl>
              <c:idx val="2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>
                          <a:lumMod val="8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C2-B648-D24D-B330-F17B3AF85777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'US Federal - Resumo'!$A$2:$A$58</c:f>
              <c:strCache>
                <c:ptCount val="24"/>
                <c:pt idx="0">
                  <c:v>Ministério para Veteranos de Guerra (VA)</c:v>
                </c:pt>
                <c:pt idx="1">
                  <c:v>Ministério para Segurança Doméstica (HS)</c:v>
                </c:pt>
                <c:pt idx="2">
                  <c:v>Ministério da Justiça/Procuradoria-Geral (DJ)</c:v>
                </c:pt>
                <c:pt idx="3">
                  <c:v>Ministério do Tesouro (TR)</c:v>
                </c:pt>
                <c:pt idx="4">
                  <c:v>Ministério da Saúde e Serviços (HE)</c:v>
                </c:pt>
                <c:pt idx="5">
                  <c:v>Ministério da Agricultura (AG)</c:v>
                </c:pt>
                <c:pt idx="6">
                  <c:v>Seguridade Social (SZ)</c:v>
                </c:pt>
                <c:pt idx="7">
                  <c:v>Ministério do Interior (IN)</c:v>
                </c:pt>
                <c:pt idx="8">
                  <c:v>Ministério dos Transportes (TD)</c:v>
                </c:pt>
                <c:pt idx="9">
                  <c:v>Ministéro do Comércio (CM)</c:v>
                </c:pt>
                <c:pt idx="10">
                  <c:v>Administração para Aeronáutica e Espaço (NASA)</c:v>
                </c:pt>
                <c:pt idx="11">
                  <c:v>Agência de Proteção Ambiental (EP)</c:v>
                </c:pt>
                <c:pt idx="12">
                  <c:v>Ministério do Trabalho (DL)</c:v>
                </c:pt>
                <c:pt idx="13">
                  <c:v>Ministério da Energia (DN)</c:v>
                </c:pt>
                <c:pt idx="14">
                  <c:v>Ministério das Relações Exteriores (ST)</c:v>
                </c:pt>
                <c:pt idx="15">
                  <c:v>Administração de Serviços Gerais (GS)</c:v>
                </c:pt>
                <c:pt idx="16">
                  <c:v>Ministério de Moradia e Desenvolvimento Urbano (HU)</c:v>
                </c:pt>
                <c:pt idx="17">
                  <c:v>Corporação de Segurança para Depósitos Federais (FD)</c:v>
                </c:pt>
                <c:pt idx="18">
                  <c:v>Escritório para Gestão de Pessoas (OM)</c:v>
                </c:pt>
                <c:pt idx="19">
                  <c:v>Administração para Pequenos Negócios (SB)</c:v>
                </c:pt>
                <c:pt idx="20">
                  <c:v>Instituto Smithsonian (SM)</c:v>
                </c:pt>
                <c:pt idx="21">
                  <c:v>Comissão de Valores Mobiliários (SE)</c:v>
                </c:pt>
                <c:pt idx="22">
                  <c:v>Ministério da Educação (ED)</c:v>
                </c:pt>
                <c:pt idx="23">
                  <c:v>99 Outros (agências com menos de 3000 pessoas)</c:v>
                </c:pt>
              </c:strCache>
            </c:strRef>
          </c:cat>
          <c:val>
            <c:numRef>
              <c:f>'US Federal - Resumo'!$E$2:$E$58</c:f>
              <c:numCache>
                <c:formatCode>_-* #,##0_-;\-* #,##0_-;_-* "-"??_-;_-@_-</c:formatCode>
                <c:ptCount val="24"/>
                <c:pt idx="0">
                  <c:v>95</c:v>
                </c:pt>
                <c:pt idx="1">
                  <c:v>41</c:v>
                </c:pt>
                <c:pt idx="2">
                  <c:v>0</c:v>
                </c:pt>
                <c:pt idx="3">
                  <c:v>266</c:v>
                </c:pt>
                <c:pt idx="4">
                  <c:v>0</c:v>
                </c:pt>
                <c:pt idx="5">
                  <c:v>54</c:v>
                </c:pt>
                <c:pt idx="6">
                  <c:v>30</c:v>
                </c:pt>
                <c:pt idx="7">
                  <c:v>0</c:v>
                </c:pt>
                <c:pt idx="8">
                  <c:v>145</c:v>
                </c:pt>
                <c:pt idx="9">
                  <c:v>86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C3-B648-D24D-B330-F17B3AF85777}"/>
            </c:ext>
          </c:extLst>
        </c:ser>
        <c:ser>
          <c:idx val="4"/>
          <c:order val="4"/>
          <c:dPt>
            <c:idx val="0"/>
            <c:bubble3D val="0"/>
            <c:explosion val="7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C5-B648-D24D-B330-F17B3AF85777}"/>
              </c:ext>
            </c:extLst>
          </c:dPt>
          <c:dPt>
            <c:idx val="1"/>
            <c:bubble3D val="0"/>
            <c:explosion val="7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C7-B648-D24D-B330-F17B3AF85777}"/>
              </c:ext>
            </c:extLst>
          </c:dPt>
          <c:dPt>
            <c:idx val="2"/>
            <c:bubble3D val="0"/>
            <c:explosion val="18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C9-B648-D24D-B330-F17B3AF8577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CB-B648-D24D-B330-F17B3AF8577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CD-B648-D24D-B330-F17B3AF85777}"/>
              </c:ext>
            </c:extLst>
          </c:dPt>
          <c:dPt>
            <c:idx val="5"/>
            <c:bubble3D val="0"/>
            <c:explosion val="14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CF-B648-D24D-B330-F17B3AF8577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D1-B648-D24D-B330-F17B3AF8577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D3-B648-D24D-B330-F17B3AF85777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D5-B648-D24D-B330-F17B3AF85777}"/>
              </c:ext>
            </c:extLst>
          </c:dPt>
          <c:dPt>
            <c:idx val="9"/>
            <c:bubble3D val="0"/>
            <c:explosion val="15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D7-B648-D24D-B330-F17B3AF85777}"/>
              </c:ext>
            </c:extLst>
          </c:dPt>
          <c:dPt>
            <c:idx val="10"/>
            <c:bubble3D val="0"/>
            <c:explosion val="118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D9-B648-D24D-B330-F17B3AF85777}"/>
              </c:ext>
            </c:extLst>
          </c:dPt>
          <c:dPt>
            <c:idx val="11"/>
            <c:bubble3D val="0"/>
            <c:explosion val="138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DB-B648-D24D-B330-F17B3AF85777}"/>
              </c:ext>
            </c:extLst>
          </c:dPt>
          <c:dPt>
            <c:idx val="12"/>
            <c:bubble3D val="0"/>
            <c:explosion val="129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DD-B648-D24D-B330-F17B3AF85777}"/>
              </c:ext>
            </c:extLst>
          </c:dPt>
          <c:dPt>
            <c:idx val="13"/>
            <c:bubble3D val="0"/>
            <c:explosion val="89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DF-B648-D24D-B330-F17B3AF85777}"/>
              </c:ext>
            </c:extLst>
          </c:dPt>
          <c:dPt>
            <c:idx val="14"/>
            <c:bubble3D val="0"/>
            <c:explosion val="69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E1-B648-D24D-B330-F17B3AF85777}"/>
              </c:ext>
            </c:extLst>
          </c:dPt>
          <c:dPt>
            <c:idx val="15"/>
            <c:bubble3D val="0"/>
            <c:explosion val="52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E3-B648-D24D-B330-F17B3AF85777}"/>
              </c:ext>
            </c:extLst>
          </c:dPt>
          <c:dPt>
            <c:idx val="16"/>
            <c:bubble3D val="0"/>
            <c:explosion val="15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E5-B648-D24D-B330-F17B3AF85777}"/>
              </c:ext>
            </c:extLst>
          </c:dPt>
          <c:dPt>
            <c:idx val="17"/>
            <c:bubble3D val="0"/>
            <c:explosion val="17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E7-B648-D24D-B330-F17B3AF85777}"/>
              </c:ext>
            </c:extLst>
          </c:dPt>
          <c:dPt>
            <c:idx val="18"/>
            <c:bubble3D val="0"/>
            <c:explosion val="15"/>
            <c:spPr>
              <a:solidFill>
                <a:schemeClr val="accent1">
                  <a:lumMod val="8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E9-B648-D24D-B330-F17B3AF85777}"/>
              </c:ext>
            </c:extLst>
          </c:dPt>
          <c:dPt>
            <c:idx val="19"/>
            <c:bubble3D val="0"/>
            <c:explosion val="14"/>
            <c:spPr>
              <a:solidFill>
                <a:schemeClr val="accent2">
                  <a:lumMod val="8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EB-B648-D24D-B330-F17B3AF85777}"/>
              </c:ext>
            </c:extLst>
          </c:dPt>
          <c:dPt>
            <c:idx val="20"/>
            <c:bubble3D val="0"/>
            <c:explosion val="16"/>
            <c:spPr>
              <a:solidFill>
                <a:schemeClr val="accent3">
                  <a:lumMod val="8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ED-B648-D24D-B330-F17B3AF85777}"/>
              </c:ext>
            </c:extLst>
          </c:dPt>
          <c:dPt>
            <c:idx val="21"/>
            <c:bubble3D val="0"/>
            <c:explosion val="16"/>
            <c:spPr>
              <a:solidFill>
                <a:schemeClr val="accent4">
                  <a:lumMod val="8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EF-B648-D24D-B330-F17B3AF85777}"/>
              </c:ext>
            </c:extLst>
          </c:dPt>
          <c:dPt>
            <c:idx val="22"/>
            <c:bubble3D val="0"/>
            <c:explosion val="61"/>
            <c:spPr>
              <a:solidFill>
                <a:schemeClr val="accent5">
                  <a:lumMod val="8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F1-B648-D24D-B330-F17B3AF85777}"/>
              </c:ext>
            </c:extLst>
          </c:dPt>
          <c:dPt>
            <c:idx val="23"/>
            <c:bubble3D val="0"/>
            <c:explosion val="43"/>
            <c:spPr>
              <a:solidFill>
                <a:schemeClr val="accent6">
                  <a:lumMod val="8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F3-B648-D24D-B330-F17B3AF85777}"/>
              </c:ext>
            </c:extLst>
          </c:dPt>
          <c:dLbls>
            <c:dLbl>
              <c:idx val="0"/>
              <c:layout>
                <c:manualLayout>
                  <c:x val="-3.947051904457724E-3"/>
                  <c:y val="-8.864865152338070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C5-B648-D24D-B330-F17B3AF85777}"/>
                </c:ext>
              </c:extLst>
            </c:dLbl>
            <c:dLbl>
              <c:idx val="1"/>
              <c:layout>
                <c:manualLayout>
                  <c:x val="1.1841155713373075E-2"/>
                  <c:y val="-6.75418297320996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C7-B648-D24D-B330-F17B3AF85777}"/>
                </c:ext>
              </c:extLst>
            </c:dLbl>
            <c:dLbl>
              <c:idx val="2"/>
              <c:layout>
                <c:manualLayout>
                  <c:x val="3.4207783171966842E-2"/>
                  <c:y val="-0.1055341089564056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C9-B648-D24D-B330-F17B3AF85777}"/>
                </c:ext>
              </c:extLst>
            </c:dLbl>
            <c:dLbl>
              <c:idx val="3"/>
              <c:layout>
                <c:manualLayout>
                  <c:x val="2.3682311426746344E-2"/>
                  <c:y val="-3.377091486604979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CB-B648-D24D-B330-F17B3AF85777}"/>
                </c:ext>
              </c:extLst>
            </c:dLbl>
            <c:dLbl>
              <c:idx val="4"/>
              <c:layout>
                <c:manualLayout>
                  <c:x val="6.5126408222133766E-2"/>
                  <c:y val="-5.909910101558721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84966849943856"/>
                      <c:h val="3.674697673862042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CD-B648-D24D-B330-F17B3AF85777}"/>
                </c:ext>
              </c:extLst>
            </c:dLbl>
            <c:dLbl>
              <c:idx val="5"/>
              <c:layout>
                <c:manualLayout>
                  <c:x val="6.3152830471323584E-2"/>
                  <c:y val="-3.799227922430609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CF-B648-D24D-B330-F17B3AF85777}"/>
                </c:ext>
              </c:extLst>
            </c:dLbl>
            <c:dLbl>
              <c:idx val="6"/>
              <c:layout>
                <c:manualLayout>
                  <c:x val="0.11841155713373171"/>
                  <c:y val="-1.26640930747687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1-B648-D24D-B330-F17B3AF85777}"/>
                </c:ext>
              </c:extLst>
            </c:dLbl>
            <c:dLbl>
              <c:idx val="7"/>
              <c:layout>
                <c:manualLayout>
                  <c:x val="0.14735660443308826"/>
                  <c:y val="-1.5478157175280331E-1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3-B648-D24D-B330-F17B3AF85777}"/>
                </c:ext>
              </c:extLst>
            </c:dLbl>
            <c:dLbl>
              <c:idx val="8"/>
              <c:layout>
                <c:manualLayout>
                  <c:x val="8.2888089993612205E-2"/>
                  <c:y val="4.85456901199465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5-B648-D24D-B330-F17B3AF85777}"/>
                </c:ext>
              </c:extLst>
            </c:dLbl>
            <c:dLbl>
              <c:idx val="9"/>
              <c:layout>
                <c:manualLayout>
                  <c:x val="0.13156839681525745"/>
                  <c:y val="7.176319409035580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7-B648-D24D-B330-F17B3AF85777}"/>
                </c:ext>
              </c:extLst>
            </c:dLbl>
            <c:dLbl>
              <c:idx val="10"/>
              <c:layout>
                <c:manualLayout>
                  <c:x val="0.30326515465916842"/>
                  <c:y val="-6.965251191122770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34098798956652"/>
                      <c:h val="3.252561238036420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D9-B648-D24D-B330-F17B3AF85777}"/>
                </c:ext>
              </c:extLst>
            </c:dLbl>
            <c:dLbl>
              <c:idx val="11"/>
              <c:layout>
                <c:manualLayout>
                  <c:x val="0.2486642699808366"/>
                  <c:y val="-2.743886832866545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165327811466423"/>
                      <c:h val="3.252561238036420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DB-B648-D24D-B330-F17B3AF85777}"/>
                </c:ext>
              </c:extLst>
            </c:dLbl>
            <c:dLbl>
              <c:idx val="12"/>
              <c:layout>
                <c:manualLayout>
                  <c:x val="0.19472122728658103"/>
                  <c:y val="8.231660498599636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D-B648-D24D-B330-F17B3AF85777}"/>
                </c:ext>
              </c:extLst>
            </c:dLbl>
            <c:dLbl>
              <c:idx val="13"/>
              <c:layout>
                <c:manualLayout>
                  <c:x val="-4.8680306821645286E-2"/>
                  <c:y val="0.1857400317632737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F-B648-D24D-B330-F17B3AF85777}"/>
                </c:ext>
              </c:extLst>
            </c:dLbl>
            <c:dLbl>
              <c:idx val="14"/>
              <c:layout>
                <c:manualLayout>
                  <c:x val="-3.6181309124195822E-2"/>
                  <c:y val="0.1709652565093770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990422027906175"/>
                      <c:h val="5.785379852990155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E1-B648-D24D-B330-F17B3AF85777}"/>
                </c:ext>
              </c:extLst>
            </c:dLbl>
            <c:dLbl>
              <c:idx val="15"/>
              <c:layout>
                <c:manualLayout>
                  <c:x val="-5.3943042694255559E-2"/>
                  <c:y val="0.1540797990763521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E3-B648-D24D-B330-F17B3AF85777}"/>
                </c:ext>
              </c:extLst>
            </c:dLbl>
            <c:dLbl>
              <c:idx val="16"/>
              <c:layout>
                <c:manualLayout>
                  <c:x val="-0.22915474867639085"/>
                  <c:y val="0.164633209971992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E5-B648-D24D-B330-F17B3AF85777}"/>
                </c:ext>
              </c:extLst>
            </c:dLbl>
            <c:dLbl>
              <c:idx val="17"/>
              <c:layout>
                <c:manualLayout>
                  <c:x val="-0.23813879823561601"/>
                  <c:y val="0.1266409307476867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E7-B648-D24D-B330-F17B3AF85777}"/>
                </c:ext>
              </c:extLst>
            </c:dLbl>
            <c:dLbl>
              <c:idx val="18"/>
              <c:layout>
                <c:manualLayout>
                  <c:x val="-0.19406338530250478"/>
                  <c:y val="8.653796934425260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8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461939541938928"/>
                      <c:h val="2.830424802210798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E9-B648-D24D-B330-F17B3AF85777}"/>
                </c:ext>
              </c:extLst>
            </c:dLbl>
            <c:dLbl>
              <c:idx val="19"/>
              <c:layout>
                <c:manualLayout>
                  <c:x val="-0.15848439008309942"/>
                  <c:y val="5.804375992602300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>
                          <a:lumMod val="8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976201245362213"/>
                      <c:h val="3.463629455949231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EB-B648-D24D-B330-F17B3AF85777}"/>
                </c:ext>
              </c:extLst>
            </c:dLbl>
            <c:dLbl>
              <c:idx val="20"/>
              <c:layout>
                <c:manualLayout>
                  <c:x val="-0.25129563791714177"/>
                  <c:y val="2.743886832866538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>
                          <a:lumMod val="8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ED-B648-D24D-B330-F17B3AF85777}"/>
                </c:ext>
              </c:extLst>
            </c:dLbl>
            <c:dLbl>
              <c:idx val="21"/>
              <c:layout>
                <c:manualLayout>
                  <c:x val="-0.18936950145108547"/>
                  <c:y val="-1.055341089564133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>
                          <a:lumMod val="8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122573262359607"/>
                      <c:h val="3.04149302012360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EF-B648-D24D-B330-F17B3AF85777}"/>
                </c:ext>
              </c:extLst>
            </c:dLbl>
            <c:dLbl>
              <c:idx val="22"/>
              <c:layout>
                <c:manualLayout>
                  <c:x val="-0.19866827919103877"/>
                  <c:y val="-9.920206241902133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>
                          <a:lumMod val="8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F1-B648-D24D-B330-F17B3AF85777}"/>
                </c:ext>
              </c:extLst>
            </c:dLbl>
            <c:dLbl>
              <c:idx val="23"/>
              <c:layout>
                <c:manualLayout>
                  <c:x val="-9.6044929675137947E-2"/>
                  <c:y val="-0.1118661554937900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>
                          <a:lumMod val="8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F3-B648-D24D-B330-F17B3AF85777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'US Federal - Resumo'!$A$2:$A$58</c:f>
              <c:strCache>
                <c:ptCount val="24"/>
                <c:pt idx="0">
                  <c:v>Ministério para Veteranos de Guerra (VA)</c:v>
                </c:pt>
                <c:pt idx="1">
                  <c:v>Ministério para Segurança Doméstica (HS)</c:v>
                </c:pt>
                <c:pt idx="2">
                  <c:v>Ministério da Justiça/Procuradoria-Geral (DJ)</c:v>
                </c:pt>
                <c:pt idx="3">
                  <c:v>Ministério do Tesouro (TR)</c:v>
                </c:pt>
                <c:pt idx="4">
                  <c:v>Ministério da Saúde e Serviços (HE)</c:v>
                </c:pt>
                <c:pt idx="5">
                  <c:v>Ministério da Agricultura (AG)</c:v>
                </c:pt>
                <c:pt idx="6">
                  <c:v>Seguridade Social (SZ)</c:v>
                </c:pt>
                <c:pt idx="7">
                  <c:v>Ministério do Interior (IN)</c:v>
                </c:pt>
                <c:pt idx="8">
                  <c:v>Ministério dos Transportes (TD)</c:v>
                </c:pt>
                <c:pt idx="9">
                  <c:v>Ministéro do Comércio (CM)</c:v>
                </c:pt>
                <c:pt idx="10">
                  <c:v>Administração para Aeronáutica e Espaço (NASA)</c:v>
                </c:pt>
                <c:pt idx="11">
                  <c:v>Agência de Proteção Ambiental (EP)</c:v>
                </c:pt>
                <c:pt idx="12">
                  <c:v>Ministério do Trabalho (DL)</c:v>
                </c:pt>
                <c:pt idx="13">
                  <c:v>Ministério da Energia (DN)</c:v>
                </c:pt>
                <c:pt idx="14">
                  <c:v>Ministério das Relações Exteriores (ST)</c:v>
                </c:pt>
                <c:pt idx="15">
                  <c:v>Administração de Serviços Gerais (GS)</c:v>
                </c:pt>
                <c:pt idx="16">
                  <c:v>Ministério de Moradia e Desenvolvimento Urbano (HU)</c:v>
                </c:pt>
                <c:pt idx="17">
                  <c:v>Corporação de Segurança para Depósitos Federais (FD)</c:v>
                </c:pt>
                <c:pt idx="18">
                  <c:v>Escritório para Gestão de Pessoas (OM)</c:v>
                </c:pt>
                <c:pt idx="19">
                  <c:v>Administração para Pequenos Negócios (SB)</c:v>
                </c:pt>
                <c:pt idx="20">
                  <c:v>Instituto Smithsonian (SM)</c:v>
                </c:pt>
                <c:pt idx="21">
                  <c:v>Comissão de Valores Mobiliários (SE)</c:v>
                </c:pt>
                <c:pt idx="22">
                  <c:v>Ministério da Educação (ED)</c:v>
                </c:pt>
                <c:pt idx="23">
                  <c:v>99 Outros (agências com menos de 3000 pessoas)</c:v>
                </c:pt>
              </c:strCache>
            </c:strRef>
          </c:cat>
          <c:val>
            <c:numRef>
              <c:f>'US Federal - Resumo'!$F$2:$F$58</c:f>
              <c:numCache>
                <c:formatCode>_-* #,##0_-;\-* #,##0_-;_-* "-"??_-;_-@_-</c:formatCode>
                <c:ptCount val="24"/>
                <c:pt idx="0">
                  <c:v>395578</c:v>
                </c:pt>
                <c:pt idx="1">
                  <c:v>206344</c:v>
                </c:pt>
                <c:pt idx="2">
                  <c:v>113654</c:v>
                </c:pt>
                <c:pt idx="3">
                  <c:v>89783</c:v>
                </c:pt>
                <c:pt idx="4">
                  <c:v>82363</c:v>
                </c:pt>
                <c:pt idx="5">
                  <c:v>81910</c:v>
                </c:pt>
                <c:pt idx="6">
                  <c:v>62946</c:v>
                </c:pt>
                <c:pt idx="7">
                  <c:v>60211</c:v>
                </c:pt>
                <c:pt idx="8">
                  <c:v>54007</c:v>
                </c:pt>
                <c:pt idx="9">
                  <c:v>46468</c:v>
                </c:pt>
                <c:pt idx="10">
                  <c:v>17147</c:v>
                </c:pt>
                <c:pt idx="11">
                  <c:v>14482</c:v>
                </c:pt>
                <c:pt idx="12">
                  <c:v>14282</c:v>
                </c:pt>
                <c:pt idx="13">
                  <c:v>12899</c:v>
                </c:pt>
                <c:pt idx="14">
                  <c:v>11653</c:v>
                </c:pt>
                <c:pt idx="15">
                  <c:v>11054</c:v>
                </c:pt>
                <c:pt idx="16">
                  <c:v>7504</c:v>
                </c:pt>
                <c:pt idx="17">
                  <c:v>5867</c:v>
                </c:pt>
                <c:pt idx="18">
                  <c:v>5563</c:v>
                </c:pt>
                <c:pt idx="19">
                  <c:v>5418</c:v>
                </c:pt>
                <c:pt idx="20">
                  <c:v>4763</c:v>
                </c:pt>
                <c:pt idx="21">
                  <c:v>4423</c:v>
                </c:pt>
                <c:pt idx="22">
                  <c:v>3686</c:v>
                </c:pt>
                <c:pt idx="23">
                  <c:v>36934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F4-B648-D24D-B330-F17B3AF85777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>
        <a:lumMod val="85000"/>
      </a:schemeClr>
    </a:solidFill>
    <a:ln>
      <a:noFill/>
    </a:ln>
    <a:effectLst/>
  </c:spPr>
  <c:txPr>
    <a:bodyPr/>
    <a:lstStyle/>
    <a:p>
      <a:pPr>
        <a:defRPr/>
      </a:pPr>
      <a:endParaRPr lang="en-B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1">
  <cs:axisTitle>
    <cs:lnRef idx="0"/>
    <cs:fillRef idx="0"/>
    <cs:effectRef idx="0"/>
    <cs:fontRef idx="minor">
      <a:schemeClr val="lt1">
        <a:lumMod val="75000"/>
      </a:schemeClr>
    </cs:fontRef>
    <cs:defRPr sz="900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6350" cap="flat" cmpd="sng" algn="ctr">
        <a:solidFill>
          <a:schemeClr val="dk1">
            <a:tint val="75000"/>
          </a:schemeClr>
        </a:solidFill>
        <a:round/>
      </a:ln>
    </cs:spPr>
    <cs:defRPr sz="100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</cs:dataLabel>
  <cs:dataLabelCallout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  <a:scene3d>
        <a:camera prst="orthographicFront"/>
        <a:lightRig rig="threePt" dir="t"/>
      </a:scene3d>
      <a:sp3d prstMaterial="flat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dk1">
            <a:lumMod val="75000"/>
            <a:lumOff val="2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bg2">
          <a:lumMod val="75000"/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>
        <a:solidFill>
          <a:schemeClr val="lt1">
            <a:lumMod val="50000"/>
          </a:schemeClr>
        </a:solidFill>
      </a:ln>
    </cs:spPr>
  </cs:gridlineMajor>
  <cs:gridlineMinor>
    <cs:lnRef idx="0"/>
    <cs:fillRef idx="0"/>
    <cs:effectRef idx="0"/>
    <cs:fontRef idx="minor">
      <a:schemeClr val="tx1"/>
    </cs:fontRef>
    <cs:spPr>
      <a:ln w="9525">
        <a:solidFill>
          <a:schemeClr val="lt1">
            <a:lumMod val="40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/>
    </cs:fontRef>
    <cs:defRPr sz="1800" b="0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0.81174</cdr:x>
      <cdr:y>0.92465</cdr:y>
    </cdr:from>
    <cdr:to>
      <cdr:x>0.98743</cdr:x>
      <cdr:y>1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7656249" y="5782195"/>
          <a:ext cx="1657085" cy="4712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 dirty="0"/>
            <a:t>Fonte: </a:t>
          </a:r>
          <a:r>
            <a:rPr lang="pt-BR" sz="1100" dirty="0" err="1"/>
            <a:t>fedscope.opm.gov</a:t>
          </a:r>
          <a:endParaRPr lang="pt-BR" sz="1100" dirty="0"/>
        </a:p>
        <a:p xmlns:a="http://schemas.openxmlformats.org/drawingml/2006/main">
          <a:r>
            <a:rPr lang="pt-BR" dirty="0"/>
            <a:t>Jan/20. Não inclui </a:t>
          </a:r>
          <a:r>
            <a:rPr lang="pt-BR" dirty="0" err="1"/>
            <a:t>DoD</a:t>
          </a:r>
          <a:r>
            <a:rPr lang="pt-BR" dirty="0"/>
            <a:t>.</a:t>
          </a:r>
          <a:endParaRPr lang="pt-BR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E0610E-C73E-B240-A2E9-720F18280119}" type="datetimeFigureOut">
              <a:rPr lang="pt-BR" smtClean="0"/>
              <a:t>11/03/2020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6B4026-DCE5-F149-8BA4-94C44D20E9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1695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E8966-67FF-4F7A-8FDE-A87E531FBDA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853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E8966-67FF-4F7A-8FDE-A87E531FBDA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524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Responsabilidade</a:t>
            </a:r>
            <a:r>
              <a:rPr lang="en-US" dirty="0"/>
              <a:t> fiscal é </a:t>
            </a:r>
            <a:r>
              <a:rPr lang="en-US" dirty="0" err="1"/>
              <a:t>sumamente</a:t>
            </a:r>
            <a:r>
              <a:rPr lang="en-US" dirty="0"/>
              <a:t> </a:t>
            </a:r>
            <a:r>
              <a:rPr lang="en-US" dirty="0" err="1"/>
              <a:t>importante</a:t>
            </a:r>
            <a:r>
              <a:rPr lang="en-US" dirty="0"/>
              <a:t>. </a:t>
            </a:r>
            <a:r>
              <a:rPr lang="en-US" dirty="0" err="1"/>
              <a:t>Qualquer</a:t>
            </a:r>
            <a:r>
              <a:rPr lang="en-US" dirty="0"/>
              <a:t> </a:t>
            </a:r>
            <a:r>
              <a:rPr lang="en-US" dirty="0" err="1"/>
              <a:t>pessoa</a:t>
            </a:r>
            <a:r>
              <a:rPr lang="en-US" dirty="0"/>
              <a:t> que </a:t>
            </a:r>
            <a:r>
              <a:rPr lang="en-US" dirty="0" err="1"/>
              <a:t>tenha</a:t>
            </a:r>
            <a:r>
              <a:rPr lang="en-US" dirty="0"/>
              <a:t> que </a:t>
            </a:r>
            <a:r>
              <a:rPr lang="en-US" dirty="0" err="1"/>
              <a:t>ter</a:t>
            </a:r>
            <a:r>
              <a:rPr lang="en-US" dirty="0"/>
              <a:t> </a:t>
            </a:r>
            <a:r>
              <a:rPr lang="en-US" dirty="0" err="1"/>
              <a:t>gerenciado</a:t>
            </a:r>
            <a:r>
              <a:rPr lang="en-US" dirty="0"/>
              <a:t> um </a:t>
            </a:r>
            <a:r>
              <a:rPr lang="en-US" dirty="0" err="1"/>
              <a:t>orçamento</a:t>
            </a:r>
            <a:r>
              <a:rPr lang="en-US" dirty="0"/>
              <a:t> </a:t>
            </a:r>
            <a:r>
              <a:rPr lang="en-US" dirty="0" err="1"/>
              <a:t>percebeu</a:t>
            </a:r>
            <a:r>
              <a:rPr lang="en-US" dirty="0"/>
              <a:t> </a:t>
            </a:r>
            <a:r>
              <a:rPr lang="en-US" dirty="0" err="1"/>
              <a:t>isso</a:t>
            </a:r>
            <a:r>
              <a:rPr lang="en-US" dirty="0"/>
              <a:t> </a:t>
            </a:r>
            <a:r>
              <a:rPr lang="en-US" dirty="0" err="1"/>
              <a:t>rapidamente</a:t>
            </a:r>
            <a:r>
              <a:rPr lang="en-US" dirty="0"/>
              <a:t>. A </a:t>
            </a:r>
            <a:r>
              <a:rPr lang="en-US" dirty="0" err="1"/>
              <a:t>necessidade</a:t>
            </a:r>
            <a:r>
              <a:rPr lang="en-US" dirty="0"/>
              <a:t> de </a:t>
            </a:r>
            <a:r>
              <a:rPr lang="en-US" dirty="0" err="1"/>
              <a:t>equilibrar</a:t>
            </a:r>
            <a:r>
              <a:rPr lang="en-US" dirty="0"/>
              <a:t> </a:t>
            </a:r>
            <a:r>
              <a:rPr lang="en-US" dirty="0" err="1"/>
              <a:t>despesas</a:t>
            </a:r>
            <a:r>
              <a:rPr lang="en-US" dirty="0"/>
              <a:t> e </a:t>
            </a:r>
            <a:r>
              <a:rPr lang="en-US" dirty="0" err="1"/>
              <a:t>receitas</a:t>
            </a:r>
            <a:r>
              <a:rPr lang="en-US" dirty="0"/>
              <a:t>. </a:t>
            </a:r>
            <a:r>
              <a:rPr lang="en-US" dirty="0" err="1"/>
              <a:t>Existe</a:t>
            </a:r>
            <a:r>
              <a:rPr lang="en-US" dirty="0"/>
              <a:t>, no </a:t>
            </a:r>
            <a:r>
              <a:rPr lang="en-US" dirty="0" err="1"/>
              <a:t>entanto</a:t>
            </a:r>
            <a:r>
              <a:rPr lang="en-US" dirty="0"/>
              <a:t>,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exceção</a:t>
            </a:r>
            <a:r>
              <a:rPr lang="en-US" dirty="0"/>
              <a:t> </a:t>
            </a:r>
            <a:r>
              <a:rPr lang="en-US" dirty="0" err="1"/>
              <a:t>eminente</a:t>
            </a:r>
            <a:r>
              <a:rPr lang="en-US" dirty="0"/>
              <a:t> a </a:t>
            </a:r>
            <a:r>
              <a:rPr lang="en-US" dirty="0" err="1"/>
              <a:t>essa</a:t>
            </a:r>
            <a:r>
              <a:rPr lang="en-US" dirty="0"/>
              <a:t> </a:t>
            </a:r>
            <a:r>
              <a:rPr lang="en-US" dirty="0" err="1"/>
              <a:t>regra</a:t>
            </a:r>
            <a:r>
              <a:rPr lang="en-US" dirty="0"/>
              <a:t>: o </a:t>
            </a:r>
            <a:r>
              <a:rPr lang="en-US" dirty="0" err="1"/>
              <a:t>financiamento</a:t>
            </a:r>
            <a:r>
              <a:rPr lang="en-US" dirty="0"/>
              <a:t> dos </a:t>
            </a:r>
            <a:r>
              <a:rPr lang="en-US" dirty="0" err="1"/>
              <a:t>estados</a:t>
            </a:r>
            <a:r>
              <a:rPr lang="en-US" dirty="0"/>
              <a:t> </a:t>
            </a:r>
            <a:r>
              <a:rPr lang="en-US" dirty="0" err="1"/>
              <a:t>nacionais</a:t>
            </a:r>
            <a:r>
              <a:rPr lang="en-US" dirty="0"/>
              <a:t>, que </a:t>
            </a:r>
            <a:r>
              <a:rPr lang="en-US" dirty="0" err="1"/>
              <a:t>têm</a:t>
            </a:r>
            <a:r>
              <a:rPr lang="en-US" dirty="0"/>
              <a:t> </a:t>
            </a:r>
            <a:r>
              <a:rPr lang="en-US" dirty="0" err="1"/>
              <a:t>mecanismos</a:t>
            </a:r>
            <a:r>
              <a:rPr lang="en-US" dirty="0"/>
              <a:t> para se </a:t>
            </a:r>
            <a:r>
              <a:rPr lang="en-US" dirty="0" err="1"/>
              <a:t>financiar</a:t>
            </a:r>
            <a:r>
              <a:rPr lang="en-US" dirty="0"/>
              <a:t> </a:t>
            </a:r>
            <a:r>
              <a:rPr lang="en-US" dirty="0" err="1"/>
              <a:t>fugindo</a:t>
            </a:r>
            <a:r>
              <a:rPr lang="en-US" dirty="0"/>
              <a:t> dessa </a:t>
            </a:r>
            <a:r>
              <a:rPr lang="en-US" dirty="0" err="1"/>
              <a:t>regra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Mas </a:t>
            </a:r>
            <a:r>
              <a:rPr lang="en-US" dirty="0" err="1"/>
              <a:t>além</a:t>
            </a:r>
            <a:r>
              <a:rPr lang="en-US" dirty="0"/>
              <a:t> da </a:t>
            </a:r>
            <a:r>
              <a:rPr lang="en-US" dirty="0" err="1"/>
              <a:t>responsabilidade</a:t>
            </a:r>
            <a:r>
              <a:rPr lang="en-US" dirty="0"/>
              <a:t> fiscal, </a:t>
            </a:r>
            <a:r>
              <a:rPr lang="en-US" dirty="0" err="1"/>
              <a:t>existe</a:t>
            </a:r>
            <a:r>
              <a:rPr lang="en-US" dirty="0"/>
              <a:t> a </a:t>
            </a:r>
            <a:r>
              <a:rPr lang="en-US" dirty="0" err="1"/>
              <a:t>responsabilidade</a:t>
            </a:r>
            <a:r>
              <a:rPr lang="en-US" dirty="0"/>
              <a:t> </a:t>
            </a:r>
            <a:r>
              <a:rPr lang="en-US" dirty="0" err="1"/>
              <a:t>gerencial</a:t>
            </a:r>
            <a:r>
              <a:rPr lang="en-US" dirty="0"/>
              <a:t>.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há</a:t>
            </a:r>
            <a:r>
              <a:rPr lang="en-US" dirty="0"/>
              <a:t>, </a:t>
            </a:r>
            <a:r>
              <a:rPr lang="en-US" dirty="0" err="1"/>
              <a:t>nas</a:t>
            </a:r>
            <a:r>
              <a:rPr lang="en-US" dirty="0"/>
              <a:t> </a:t>
            </a:r>
            <a:r>
              <a:rPr lang="en-US" dirty="0" err="1"/>
              <a:t>propostas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tramitação</a:t>
            </a:r>
            <a:r>
              <a:rPr lang="en-US" dirty="0"/>
              <a:t>,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avaliação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sequer</a:t>
            </a:r>
            <a:r>
              <a:rPr lang="en-US" dirty="0"/>
              <a:t> a </a:t>
            </a:r>
            <a:r>
              <a:rPr lang="en-US" dirty="0" err="1"/>
              <a:t>necessidade</a:t>
            </a:r>
            <a:r>
              <a:rPr lang="en-US" dirty="0"/>
              <a:t> de que o </a:t>
            </a:r>
            <a:r>
              <a:rPr lang="en-US" dirty="0" err="1"/>
              <a:t>governo</a:t>
            </a:r>
            <a:r>
              <a:rPr lang="en-US" dirty="0"/>
              <a:t>, antes de mandar o </a:t>
            </a:r>
            <a:r>
              <a:rPr lang="en-US" dirty="0" err="1"/>
              <a:t>servidor</a:t>
            </a:r>
            <a:r>
              <a:rPr lang="en-US" dirty="0"/>
              <a:t> para casa 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cedo</a:t>
            </a:r>
            <a:r>
              <a:rPr lang="en-US" dirty="0"/>
              <a:t>, </a:t>
            </a:r>
            <a:r>
              <a:rPr lang="en-US" dirty="0" err="1"/>
              <a:t>faça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análise</a:t>
            </a:r>
            <a:r>
              <a:rPr lang="en-US" dirty="0"/>
              <a:t> de </a:t>
            </a:r>
            <a:r>
              <a:rPr lang="en-US" dirty="0" err="1"/>
              <a:t>impacto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a </a:t>
            </a:r>
            <a:r>
              <a:rPr lang="en-US" dirty="0" err="1"/>
              <a:t>qualidade</a:t>
            </a:r>
            <a:r>
              <a:rPr lang="en-US" dirty="0"/>
              <a:t> do </a:t>
            </a:r>
            <a:r>
              <a:rPr lang="en-US" dirty="0" err="1"/>
              <a:t>serviço</a:t>
            </a:r>
            <a:r>
              <a:rPr lang="en-US" dirty="0"/>
              <a:t>. Como </a:t>
            </a:r>
            <a:r>
              <a:rPr lang="en-US" dirty="0" err="1"/>
              <a:t>vai</a:t>
            </a:r>
            <a:r>
              <a:rPr lang="en-US" dirty="0"/>
              <a:t> </a:t>
            </a:r>
            <a:r>
              <a:rPr lang="en-US" dirty="0" err="1"/>
              <a:t>ficar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serviço</a:t>
            </a:r>
            <a:r>
              <a:rPr lang="en-US" dirty="0"/>
              <a:t>? </a:t>
            </a:r>
            <a:r>
              <a:rPr lang="en-US" dirty="0" err="1"/>
              <a:t>Vai</a:t>
            </a:r>
            <a:r>
              <a:rPr lang="en-US" dirty="0"/>
              <a:t> </a:t>
            </a:r>
            <a:r>
              <a:rPr lang="en-US" dirty="0" err="1"/>
              <a:t>aumentar</a:t>
            </a:r>
            <a:r>
              <a:rPr lang="en-US" dirty="0"/>
              <a:t> a fila? </a:t>
            </a:r>
            <a:r>
              <a:rPr lang="en-US" dirty="0" err="1"/>
              <a:t>Já</a:t>
            </a:r>
            <a:r>
              <a:rPr lang="en-US" dirty="0"/>
              <a:t> </a:t>
            </a:r>
            <a:r>
              <a:rPr lang="en-US" dirty="0" err="1"/>
              <a:t>existe</a:t>
            </a:r>
            <a:r>
              <a:rPr lang="en-US" dirty="0"/>
              <a:t> fila </a:t>
            </a:r>
            <a:r>
              <a:rPr lang="en-US" dirty="0" err="1"/>
              <a:t>hoje</a:t>
            </a:r>
            <a:r>
              <a:rPr lang="en-US" dirty="0"/>
              <a:t>?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E8966-67FF-4F7A-8FDE-A87E531FBDA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484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E8966-67FF-4F7A-8FDE-A87E531FBDA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085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E8966-67FF-4F7A-8FDE-A87E531FBDA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644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E8966-67FF-4F7A-8FDE-A87E531FBDA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603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E8966-67FF-4F7A-8FDE-A87E531FBDA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7376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E8966-67FF-4F7A-8FDE-A87E531FBDA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3943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E8966-67FF-4F7A-8FDE-A87E531FBDA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915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Número de Slide 5">
            <a:extLst>
              <a:ext uri="{FF2B5EF4-FFF2-40B4-BE49-F238E27FC236}">
                <a16:creationId xmlns:a16="http://schemas.microsoft.com/office/drawing/2014/main" id="{E3845D80-25EA-45A6-AFCF-24C4BA3EEC35}"/>
              </a:ext>
            </a:extLst>
          </p:cNvPr>
          <p:cNvSpPr txBox="1">
            <a:spLocks/>
          </p:cNvSpPr>
          <p:nvPr userDrawn="1"/>
        </p:nvSpPr>
        <p:spPr>
          <a:xfrm>
            <a:off x="6135189" y="6508750"/>
            <a:ext cx="53710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500" b="0" kern="1200">
                <a:solidFill>
                  <a:srgbClr val="0B0456"/>
                </a:solidFill>
                <a:latin typeface="Biome" panose="020B0503030204020804" pitchFamily="34" charset="0"/>
                <a:ea typeface="+mn-ea"/>
                <a:cs typeface="Biome" panose="020B05030302040208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NOME DA APRESENTAÇÃO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2F1C6A-78B9-4299-B8CC-17C8D39DCA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CDE4794-3510-4C6B-A15C-C1E1FE4CA3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3C05F34-2FFC-4B2A-8D93-5E6BE2E41D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C9FEF6-CC70-443F-85E1-18BCF5290382}" type="datetimeFigureOut">
              <a:rPr lang="pt-BR" smtClean="0"/>
              <a:t>11/03/2020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DD3D878-ED98-4890-8CD8-23639A3B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D1A994D-B4C6-4F98-995D-E8F4B22FE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88574" y="6356350"/>
            <a:ext cx="5371011" cy="365125"/>
          </a:xfrm>
          <a:prstGeom prst="rect">
            <a:avLst/>
          </a:prstGeom>
        </p:spPr>
        <p:txBody>
          <a:bodyPr/>
          <a:lstStyle/>
          <a:p>
            <a:fld id="{675A96BD-44E6-44B1-A45F-3E55CC03C84B}" type="slidenum">
              <a:rPr lang="pt-BR" smtClean="0"/>
              <a:t>‹#›</a:t>
            </a:fld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6FCA2606-C0FA-420E-AFB6-901B17D39287}"/>
              </a:ext>
            </a:extLst>
          </p:cNvPr>
          <p:cNvSpPr/>
          <p:nvPr userDrawn="1"/>
        </p:nvSpPr>
        <p:spPr>
          <a:xfrm>
            <a:off x="-145774" y="-92765"/>
            <a:ext cx="12523304" cy="7076661"/>
          </a:xfrm>
          <a:prstGeom prst="rect">
            <a:avLst/>
          </a:prstGeom>
          <a:solidFill>
            <a:srgbClr val="0B04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CB70F1DC-E0AB-4C5A-B4EE-B878A98E5409}"/>
              </a:ext>
            </a:extLst>
          </p:cNvPr>
          <p:cNvSpPr txBox="1">
            <a:spLocks/>
          </p:cNvSpPr>
          <p:nvPr userDrawn="1"/>
        </p:nvSpPr>
        <p:spPr>
          <a:xfrm>
            <a:off x="1524000" y="2531165"/>
            <a:ext cx="9144000" cy="9787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>
                <a:solidFill>
                  <a:srgbClr val="C1EF00"/>
                </a:solidFill>
                <a:latin typeface="Biome" panose="020B0502040204020203" pitchFamily="34" charset="0"/>
                <a:cs typeface="Biome" panose="020B0502040204020203" pitchFamily="34" charset="0"/>
              </a:rPr>
              <a:t>Título da apresentação</a:t>
            </a:r>
            <a:endParaRPr lang="pt-BR" sz="5400" dirty="0">
              <a:solidFill>
                <a:srgbClr val="C1EF00"/>
              </a:solidFill>
              <a:latin typeface="Biome" panose="020B0502040204020203" pitchFamily="34" charset="0"/>
              <a:cs typeface="Biome" panose="020B0502040204020203" pitchFamily="34" charset="0"/>
            </a:endParaRP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DCA97AF2-A7E7-4AD4-844A-691F0CA76A85}"/>
              </a:ext>
            </a:extLst>
          </p:cNvPr>
          <p:cNvSpPr txBox="1">
            <a:spLocks/>
          </p:cNvSpPr>
          <p:nvPr userDrawn="1"/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dirty="0">
                <a:solidFill>
                  <a:srgbClr val="E8F100"/>
                </a:solidFill>
                <a:latin typeface="Biome Light" panose="020B0502040204020203" pitchFamily="34" charset="0"/>
                <a:cs typeface="Biome Light" panose="020B0502040204020203" pitchFamily="34" charset="0"/>
              </a:rPr>
              <a:t>Subtítulo da apresentação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CBEA18C4-12EF-4CDA-9D10-48F3813FA9A0}"/>
              </a:ext>
            </a:extLst>
          </p:cNvPr>
          <p:cNvSpPr/>
          <p:nvPr userDrawn="1"/>
        </p:nvSpPr>
        <p:spPr>
          <a:xfrm>
            <a:off x="616226" y="606287"/>
            <a:ext cx="10959548" cy="5645426"/>
          </a:xfrm>
          <a:prstGeom prst="roundRect">
            <a:avLst/>
          </a:prstGeom>
          <a:noFill/>
          <a:ln w="38100">
            <a:solidFill>
              <a:srgbClr val="C1E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E51FDF81-4ACF-4BF6-AD05-EA5769B4C7B3}"/>
              </a:ext>
            </a:extLst>
          </p:cNvPr>
          <p:cNvSpPr/>
          <p:nvPr userDrawn="1"/>
        </p:nvSpPr>
        <p:spPr>
          <a:xfrm>
            <a:off x="4187314" y="5565912"/>
            <a:ext cx="3817372" cy="108667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 descr="Uma imagem contendo desenho&#10;&#10;Descrição gerada automaticamente">
            <a:extLst>
              <a:ext uri="{FF2B5EF4-FFF2-40B4-BE49-F238E27FC236}">
                <a16:creationId xmlns:a16="http://schemas.microsoft.com/office/drawing/2014/main" id="{DBBC72F5-6930-451A-B2CA-2C175A1128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958" y="5689411"/>
            <a:ext cx="3606084" cy="80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864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B66127-4446-4305-A14A-B93F866D6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012262C-F865-4FDD-991D-672B99C705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6278CE5-ACD6-48E2-A138-00A6CAA98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C9FEF6-CC70-443F-85E1-18BCF5290382}" type="datetimeFigureOut">
              <a:rPr lang="pt-BR" smtClean="0"/>
              <a:t>11/03/2020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067E02C-4F57-4F0F-B299-9C23CD1C2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D1B131F-5BC9-4F45-B7F3-FADE02B66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88574" y="6356350"/>
            <a:ext cx="5371011" cy="365125"/>
          </a:xfrm>
          <a:prstGeom prst="rect">
            <a:avLst/>
          </a:prstGeom>
        </p:spPr>
        <p:txBody>
          <a:bodyPr/>
          <a:lstStyle/>
          <a:p>
            <a:fld id="{675A96BD-44E6-44B1-A45F-3E55CC03C84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7418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B3F76AF-A36F-467B-BEB2-3F56406BC3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23BD03A-43D3-443D-B7EB-7958DC406C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D2EFD34-00DC-4596-9189-76799D18AA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C9FEF6-CC70-443F-85E1-18BCF5290382}" type="datetimeFigureOut">
              <a:rPr lang="pt-BR" smtClean="0"/>
              <a:t>11/03/2020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AA7FB10-2F94-49DD-A9F5-B8E2A7622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21A5AC-2515-467E-B459-D82094CB0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88574" y="6356350"/>
            <a:ext cx="5371011" cy="365125"/>
          </a:xfrm>
          <a:prstGeom prst="rect">
            <a:avLst/>
          </a:prstGeom>
        </p:spPr>
        <p:txBody>
          <a:bodyPr/>
          <a:lstStyle/>
          <a:p>
            <a:fld id="{675A96BD-44E6-44B1-A45F-3E55CC03C84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8988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035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B86851-C20F-48F9-8C09-01D15D6B1C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595C749-9A7F-43D5-9DDB-247C6D03F2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C9FEF6-CC70-443F-85E1-18BCF5290382}" type="datetimeFigureOut">
              <a:rPr lang="pt-BR" smtClean="0"/>
              <a:t>11/03/2020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6A5AB8D-01A9-48CC-8CB0-DE313B4CD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algn="r"/>
            <a:r>
              <a:rPr kumimoji="0" lang="pt-BR" sz="1500" b="0" i="0" u="none" strike="noStrike" kern="1200" cap="none" spc="0" normalizeH="0" baseline="0" noProof="0" dirty="0">
                <a:ln>
                  <a:noFill/>
                </a:ln>
                <a:solidFill>
                  <a:srgbClr val="0B0456"/>
                </a:solidFill>
                <a:effectLst/>
                <a:uLnTx/>
                <a:uFillTx/>
                <a:latin typeface="Biome" panose="020B0503030204020804" pitchFamily="34" charset="0"/>
                <a:ea typeface="+mn-ea"/>
                <a:cs typeface="Biome" panose="020B0503030204020804" pitchFamily="34" charset="0"/>
              </a:rPr>
              <a:t>NOME DA APRESENTAÇÃO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2771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17A6EF-B908-444D-8B92-5C36C15FB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59C3E9E-71D2-42EE-9CCE-32833C17A7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86424A7-5E42-4B76-B94E-24C0EEC989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C9FEF6-CC70-443F-85E1-18BCF5290382}" type="datetimeFigureOut">
              <a:rPr lang="pt-BR" smtClean="0"/>
              <a:t>11/03/2020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1CA96A0-A71B-4989-B1C3-09A29B695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FBB6DB7-FBD5-48D4-ABA3-1106EA8B7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88574" y="6356350"/>
            <a:ext cx="5371011" cy="365125"/>
          </a:xfrm>
          <a:prstGeom prst="rect">
            <a:avLst/>
          </a:prstGeom>
        </p:spPr>
        <p:txBody>
          <a:bodyPr/>
          <a:lstStyle/>
          <a:p>
            <a:fld id="{675A96BD-44E6-44B1-A45F-3E55CC03C84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5433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2A20EC-0CFA-47DB-8511-6955CD239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E682955-089E-4D73-BE88-91B05E10FB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F356728-1067-48EE-962F-C437DFF38D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B35D673-A433-4FE9-BB1B-786087CFAC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C9FEF6-CC70-443F-85E1-18BCF5290382}" type="datetimeFigureOut">
              <a:rPr lang="pt-BR" smtClean="0"/>
              <a:t>11/03/2020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40C7B00-E48C-47CA-A13B-B3E8644A0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5196141-917D-44F6-BC23-24C9FBEE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88574" y="6356350"/>
            <a:ext cx="5371011" cy="365125"/>
          </a:xfrm>
          <a:prstGeom prst="rect">
            <a:avLst/>
          </a:prstGeom>
        </p:spPr>
        <p:txBody>
          <a:bodyPr/>
          <a:lstStyle/>
          <a:p>
            <a:fld id="{675A96BD-44E6-44B1-A45F-3E55CC03C84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6712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3C4F6B-18E9-4F3A-AD81-95E324079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B0638B9-7E02-4CBA-8CB6-54BCD67F58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E732145-C121-41B8-81CA-CEFCBCB606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AF7FB22-940D-486F-B488-28F4463C83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23F36B3-149C-488E-8C3E-4DDD40AB3E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F02648D-426F-4D1A-9687-C77EB788BE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C9FEF6-CC70-443F-85E1-18BCF5290382}" type="datetimeFigureOut">
              <a:rPr lang="pt-BR" smtClean="0"/>
              <a:t>11/03/2020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7D28BA4-F7FC-4893-A147-6F688DB0D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4097CCD-7B7A-42E3-A4E4-2F412BE75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88574" y="6356350"/>
            <a:ext cx="5371011" cy="365125"/>
          </a:xfrm>
          <a:prstGeom prst="rect">
            <a:avLst/>
          </a:prstGeom>
        </p:spPr>
        <p:txBody>
          <a:bodyPr/>
          <a:lstStyle/>
          <a:p>
            <a:fld id="{675A96BD-44E6-44B1-A45F-3E55CC03C84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3274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202B17-0BE8-4208-AB3F-8D556E385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B472506-B2E2-4B03-97B3-2D83608751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C9FEF6-CC70-443F-85E1-18BCF5290382}" type="datetimeFigureOut">
              <a:rPr lang="pt-BR" smtClean="0"/>
              <a:t>11/03/2020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6474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76E0FDF-AC21-4DC8-BD94-2ED0278292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C9FEF6-CC70-443F-85E1-18BCF5290382}" type="datetimeFigureOut">
              <a:rPr lang="pt-BR" smtClean="0"/>
              <a:t>11/03/2020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A2D64DB-9A5B-483C-BDE8-6B98FB7B4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EDC382C-77A8-4410-B4D7-D8209D214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88574" y="6356350"/>
            <a:ext cx="5371011" cy="365125"/>
          </a:xfrm>
          <a:prstGeom prst="rect">
            <a:avLst/>
          </a:prstGeom>
        </p:spPr>
        <p:txBody>
          <a:bodyPr/>
          <a:lstStyle/>
          <a:p>
            <a:fld id="{675A96BD-44E6-44B1-A45F-3E55CC03C84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0617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04275F-A752-41F2-9327-5E1827249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26688A1-52B7-4B74-B258-23E4FC572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5808D4C-9529-4D93-A18A-370B58FE00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7FFF568-ADD5-4ABC-82D9-CF2542EF5D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C9FEF6-CC70-443F-85E1-18BCF5290382}" type="datetimeFigureOut">
              <a:rPr lang="pt-BR" smtClean="0"/>
              <a:t>11/03/2020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57F8708-37BA-4C36-ABE4-6CC8C3EAC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BE6A0DC-9162-4670-B6D2-9FA03E4BE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88574" y="6356350"/>
            <a:ext cx="5371011" cy="365125"/>
          </a:xfrm>
          <a:prstGeom prst="rect">
            <a:avLst/>
          </a:prstGeom>
        </p:spPr>
        <p:txBody>
          <a:bodyPr/>
          <a:lstStyle/>
          <a:p>
            <a:fld id="{675A96BD-44E6-44B1-A45F-3E55CC03C84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1395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18B0BF-E33C-48CA-94C2-5104B28E9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BED2093-FBD6-401D-BE29-2A2C4CA507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D75AA32-B7E4-40FB-ACA4-5E80D21ABC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4EAA33F-3CFA-4B1A-B4D4-3031FA0530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C9FEF6-CC70-443F-85E1-18BCF5290382}" type="datetimeFigureOut">
              <a:rPr lang="pt-BR" smtClean="0"/>
              <a:t>11/03/2020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556DD21-CB3E-414F-9E20-4D33C3717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E792214-ABA9-4F13-A769-B61BFC5B4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88574" y="6356350"/>
            <a:ext cx="5371011" cy="365125"/>
          </a:xfrm>
          <a:prstGeom prst="rect">
            <a:avLst/>
          </a:prstGeom>
        </p:spPr>
        <p:txBody>
          <a:bodyPr/>
          <a:lstStyle/>
          <a:p>
            <a:fld id="{675A96BD-44E6-44B1-A45F-3E55CC03C84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137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AB1DDF90-9028-4896-AA13-0DF088B73EDF}"/>
              </a:ext>
            </a:extLst>
          </p:cNvPr>
          <p:cNvSpPr/>
          <p:nvPr userDrawn="1"/>
        </p:nvSpPr>
        <p:spPr>
          <a:xfrm>
            <a:off x="-106017" y="-92765"/>
            <a:ext cx="12443791" cy="7050156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D353FF9-74D7-4D2A-BCA7-5777202E8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7C417D2-6225-4AC6-8373-DFEF11E43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15CE741F-F725-4FB0-BF61-4844BC3DB96F}"/>
              </a:ext>
            </a:extLst>
          </p:cNvPr>
          <p:cNvSpPr/>
          <p:nvPr userDrawn="1"/>
        </p:nvSpPr>
        <p:spPr>
          <a:xfrm>
            <a:off x="10745983" y="378248"/>
            <a:ext cx="1099804" cy="10998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EEA5E812-644D-4C7A-B76E-56561108A0D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2185" y="467365"/>
            <a:ext cx="927400" cy="944094"/>
          </a:xfrm>
          <a:prstGeom prst="rect">
            <a:avLst/>
          </a:prstGeom>
        </p:spPr>
      </p:pic>
      <p:cxnSp>
        <p:nvCxnSpPr>
          <p:cNvPr id="8" name="Conector reto 5">
            <a:extLst>
              <a:ext uri="{FF2B5EF4-FFF2-40B4-BE49-F238E27FC236}">
                <a16:creationId xmlns:a16="http://schemas.microsoft.com/office/drawing/2014/main" id="{90329773-0AA7-CC40-8519-3E5F34F652BA}"/>
              </a:ext>
            </a:extLst>
          </p:cNvPr>
          <p:cNvCxnSpPr>
            <a:cxnSpLocks/>
          </p:cNvCxnSpPr>
          <p:nvPr userDrawn="1"/>
        </p:nvCxnSpPr>
        <p:spPr>
          <a:xfrm>
            <a:off x="956603" y="1519751"/>
            <a:ext cx="10397197" cy="0"/>
          </a:xfrm>
          <a:prstGeom prst="line">
            <a:avLst/>
          </a:prstGeom>
          <a:ln w="50800">
            <a:gradFill flip="none" rotWithShape="1">
              <a:gsLst>
                <a:gs pos="0">
                  <a:srgbClr val="DDDDDD"/>
                </a:gs>
                <a:gs pos="100000">
                  <a:srgbClr val="C1EF00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CA1C6FEB-AFEE-1046-9AAB-36B0DFFE8C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80355" y="6356350"/>
            <a:ext cx="53710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 b="0">
                <a:solidFill>
                  <a:srgbClr val="0B0456"/>
                </a:solidFill>
                <a:latin typeface="Biome" panose="020B0503030204020804" pitchFamily="34" charset="0"/>
                <a:cs typeface="Biome" panose="020B0503030204020804" pitchFamily="34" charset="0"/>
              </a:defRPr>
            </a:lvl1pPr>
          </a:lstStyle>
          <a:p>
            <a:r>
              <a:rPr lang="pt-BR" dirty="0"/>
              <a:t>Reflexões sobre a PEC 186/2019</a:t>
            </a:r>
          </a:p>
        </p:txBody>
      </p:sp>
    </p:spTree>
    <p:extLst>
      <p:ext uri="{BB962C8B-B14F-4D97-AF65-F5344CB8AC3E}">
        <p14:creationId xmlns:p14="http://schemas.microsoft.com/office/powerpoint/2010/main" val="3834637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pedro.pontual@alumni.Harvard.edu" TargetMode="External"/><Relationship Id="rId2" Type="http://schemas.openxmlformats.org/officeDocument/2006/relationships/hyperlink" Target="mailto:pedro.pontual@anesp.org.br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op.planejamento.gov.br/" TargetMode="Externa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nalto.gov.br/ccivil_03/leis/L7834.ht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planalto.gov.br/ccivil_03/decreto/1980-1989/1985-1987/D93277.htm" TargetMode="External"/><Relationship Id="rId4" Type="http://schemas.openxmlformats.org/officeDocument/2006/relationships/hyperlink" Target="http://anesp.org.br/enap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op.planejamento.gov.br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.svg"/><Relationship Id="rId18" Type="http://schemas.openxmlformats.org/officeDocument/2006/relationships/image" Target="../media/image30.png"/><Relationship Id="rId26" Type="http://schemas.openxmlformats.org/officeDocument/2006/relationships/image" Target="../media/image38.png"/><Relationship Id="rId21" Type="http://schemas.openxmlformats.org/officeDocument/2006/relationships/image" Target="../media/image33.svg"/><Relationship Id="rId34" Type="http://schemas.openxmlformats.org/officeDocument/2006/relationships/image" Target="../media/image46.png"/><Relationship Id="rId7" Type="http://schemas.openxmlformats.org/officeDocument/2006/relationships/image" Target="../media/image19.svg"/><Relationship Id="rId12" Type="http://schemas.openxmlformats.org/officeDocument/2006/relationships/image" Target="../media/image24.png"/><Relationship Id="rId17" Type="http://schemas.openxmlformats.org/officeDocument/2006/relationships/image" Target="../media/image29.svg"/><Relationship Id="rId25" Type="http://schemas.openxmlformats.org/officeDocument/2006/relationships/image" Target="../media/image37.svg"/><Relationship Id="rId33" Type="http://schemas.openxmlformats.org/officeDocument/2006/relationships/image" Target="../media/image45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29" Type="http://schemas.openxmlformats.org/officeDocument/2006/relationships/image" Target="../media/image41.sv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24" Type="http://schemas.openxmlformats.org/officeDocument/2006/relationships/image" Target="../media/image36.png"/><Relationship Id="rId32" Type="http://schemas.openxmlformats.org/officeDocument/2006/relationships/image" Target="../media/image44.png"/><Relationship Id="rId37" Type="http://schemas.openxmlformats.org/officeDocument/2006/relationships/image" Target="../media/image49.svg"/><Relationship Id="rId5" Type="http://schemas.openxmlformats.org/officeDocument/2006/relationships/image" Target="../media/image17.svg"/><Relationship Id="rId15" Type="http://schemas.openxmlformats.org/officeDocument/2006/relationships/image" Target="../media/image27.svg"/><Relationship Id="rId23" Type="http://schemas.openxmlformats.org/officeDocument/2006/relationships/image" Target="../media/image35.svg"/><Relationship Id="rId28" Type="http://schemas.openxmlformats.org/officeDocument/2006/relationships/image" Target="../media/image40.png"/><Relationship Id="rId36" Type="http://schemas.openxmlformats.org/officeDocument/2006/relationships/image" Target="../media/image48.png"/><Relationship Id="rId10" Type="http://schemas.openxmlformats.org/officeDocument/2006/relationships/image" Target="../media/image22.png"/><Relationship Id="rId19" Type="http://schemas.openxmlformats.org/officeDocument/2006/relationships/image" Target="../media/image31.svg"/><Relationship Id="rId31" Type="http://schemas.openxmlformats.org/officeDocument/2006/relationships/image" Target="../media/image43.svg"/><Relationship Id="rId4" Type="http://schemas.openxmlformats.org/officeDocument/2006/relationships/image" Target="../media/image16.png"/><Relationship Id="rId9" Type="http://schemas.openxmlformats.org/officeDocument/2006/relationships/image" Target="../media/image21.svg"/><Relationship Id="rId14" Type="http://schemas.openxmlformats.org/officeDocument/2006/relationships/image" Target="../media/image26.png"/><Relationship Id="rId22" Type="http://schemas.openxmlformats.org/officeDocument/2006/relationships/image" Target="../media/image34.png"/><Relationship Id="rId27" Type="http://schemas.openxmlformats.org/officeDocument/2006/relationships/image" Target="../media/image39.svg"/><Relationship Id="rId30" Type="http://schemas.openxmlformats.org/officeDocument/2006/relationships/image" Target="../media/image42.png"/><Relationship Id="rId35" Type="http://schemas.openxmlformats.org/officeDocument/2006/relationships/image" Target="../media/image47.svg"/><Relationship Id="rId8" Type="http://schemas.openxmlformats.org/officeDocument/2006/relationships/image" Target="../media/image20.png"/><Relationship Id="rId3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op.planejamento.gov.br/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FF0A837D-AFA4-4792-AA29-9A1B275BFD81}"/>
              </a:ext>
            </a:extLst>
          </p:cNvPr>
          <p:cNvSpPr/>
          <p:nvPr/>
        </p:nvSpPr>
        <p:spPr>
          <a:xfrm>
            <a:off x="-145774" y="-92765"/>
            <a:ext cx="12523304" cy="7076661"/>
          </a:xfrm>
          <a:prstGeom prst="rect">
            <a:avLst/>
          </a:prstGeom>
          <a:solidFill>
            <a:srgbClr val="0B04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DBBF1B4-D547-48AF-9C87-7FE7E211A1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31165"/>
            <a:ext cx="9144000" cy="978798"/>
          </a:xfrm>
        </p:spPr>
        <p:txBody>
          <a:bodyPr>
            <a:normAutofit fontScale="90000"/>
          </a:bodyPr>
          <a:lstStyle/>
          <a:p>
            <a:r>
              <a:rPr lang="pt-BR" sz="5400" b="1" dirty="0">
                <a:solidFill>
                  <a:srgbClr val="C1EF00"/>
                </a:solidFill>
                <a:latin typeface="Biome" panose="020B0502040204020203" pitchFamily="34" charset="0"/>
                <a:cs typeface="Biome" panose="020B0502040204020203" pitchFamily="34" charset="0"/>
              </a:rPr>
              <a:t>Das Políticas Públicas e da Gestão Governamental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3D5D1DF-A3AD-42A1-B0B4-875D1AEF54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963875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E8F100"/>
                </a:solidFill>
                <a:latin typeface="Biome Light" panose="020B0502040204020203" pitchFamily="34" charset="0"/>
                <a:cs typeface="Biome Light" panose="020B0502040204020203" pitchFamily="34" charset="0"/>
              </a:rPr>
              <a:t>Reflexões sobre a PEC 186/2019</a:t>
            </a:r>
          </a:p>
          <a:p>
            <a:endParaRPr lang="pt-BR" dirty="0">
              <a:solidFill>
                <a:srgbClr val="E8F100"/>
              </a:solidFill>
              <a:latin typeface="Biome Light" panose="020B0502040204020203" pitchFamily="34" charset="0"/>
              <a:cs typeface="Biome Light" panose="020B0502040204020203" pitchFamily="34" charset="0"/>
            </a:endParaRPr>
          </a:p>
          <a:p>
            <a:pPr algn="r"/>
            <a:r>
              <a:rPr lang="pt-BR" dirty="0">
                <a:solidFill>
                  <a:srgbClr val="E8F100"/>
                </a:solidFill>
                <a:latin typeface="Biome Light" panose="020B0502040204020203" pitchFamily="34" charset="0"/>
                <a:cs typeface="Biome Light" panose="020B0502040204020203" pitchFamily="34" charset="0"/>
              </a:rPr>
              <a:t>Pedro Pontual</a:t>
            </a:r>
          </a:p>
          <a:p>
            <a:pPr algn="r"/>
            <a:r>
              <a:rPr lang="pt-BR" dirty="0">
                <a:solidFill>
                  <a:srgbClr val="E8F100"/>
                </a:solidFill>
                <a:latin typeface="Biome Light" panose="020B0502040204020203" pitchFamily="34" charset="0"/>
                <a:cs typeface="Biome Light" panose="020B0502040204020203" pitchFamily="34" charset="0"/>
              </a:rPr>
              <a:t>Presidente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BA8BD928-765B-4E03-A49F-7E14865EEB7D}"/>
              </a:ext>
            </a:extLst>
          </p:cNvPr>
          <p:cNvSpPr/>
          <p:nvPr/>
        </p:nvSpPr>
        <p:spPr>
          <a:xfrm>
            <a:off x="616226" y="606287"/>
            <a:ext cx="10959548" cy="5645426"/>
          </a:xfrm>
          <a:prstGeom prst="roundRect">
            <a:avLst/>
          </a:prstGeom>
          <a:noFill/>
          <a:ln w="38100">
            <a:solidFill>
              <a:srgbClr val="C1E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55E3A5D5-3003-44CB-94B0-994A986F0302}"/>
              </a:ext>
            </a:extLst>
          </p:cNvPr>
          <p:cNvSpPr/>
          <p:nvPr/>
        </p:nvSpPr>
        <p:spPr>
          <a:xfrm>
            <a:off x="4128052" y="5617987"/>
            <a:ext cx="3935895" cy="9141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 descr="Uma imagem contendo desenho&#10;&#10;Descrição gerada automaticamente">
            <a:extLst>
              <a:ext uri="{FF2B5EF4-FFF2-40B4-BE49-F238E27FC236}">
                <a16:creationId xmlns:a16="http://schemas.microsoft.com/office/drawing/2014/main" id="{DCE70B6E-6832-4ADC-A11E-4EC9AAED3F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958" y="5670997"/>
            <a:ext cx="3606084" cy="80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167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DD0FE5-A4D1-4358-9039-9B7F88D0C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89826" cy="1325563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0B0456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3- Da Gestão Governamental </a:t>
            </a:r>
          </a:p>
        </p:txBody>
      </p: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3CFBDBF1-3F49-994B-979B-652544182E5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301307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F99D23"/>
              </a:buClr>
              <a:buFont typeface="+mj-lt"/>
              <a:buAutoNum type="arabicPeriod"/>
            </a:pPr>
            <a:r>
              <a:rPr lang="pt-BR" sz="2400" b="1" dirty="0">
                <a:solidFill>
                  <a:srgbClr val="0B0456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Afinal, qual seria então o problema que a PEC 186 pretende resolver?</a:t>
            </a:r>
          </a:p>
          <a:p>
            <a:pPr lvl="1">
              <a:buClr>
                <a:srgbClr val="F99D23"/>
              </a:buClr>
            </a:pPr>
            <a:r>
              <a:rPr lang="pt-BR" sz="2000" b="1" dirty="0">
                <a:solidFill>
                  <a:srgbClr val="0B0456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Não há, acompanhando a medida, memória de cálculo que justifique a proposta de corte de serviços em 25% </a:t>
            </a:r>
          </a:p>
          <a:p>
            <a:pPr lvl="1">
              <a:buClr>
                <a:srgbClr val="F99D23"/>
              </a:buClr>
            </a:pPr>
            <a:r>
              <a:rPr lang="pt-BR" sz="2000" b="1" dirty="0">
                <a:solidFill>
                  <a:srgbClr val="0B0456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Ou seja, </a:t>
            </a:r>
            <a:r>
              <a:rPr lang="pt-BR" b="1" dirty="0">
                <a:solidFill>
                  <a:srgbClr val="0B0456"/>
                </a:solidFill>
                <a:highlight>
                  <a:srgbClr val="C1EF00"/>
                </a:highlight>
                <a:latin typeface="Biome" panose="020B0503030204020804" pitchFamily="34" charset="0"/>
                <a:cs typeface="Biome" panose="020B0503030204020804" pitchFamily="34" charset="0"/>
              </a:rPr>
              <a:t>não sabemos o benefício a ser obtido com a medida</a:t>
            </a:r>
            <a:r>
              <a:rPr lang="pt-BR" sz="2000" b="1" dirty="0">
                <a:solidFill>
                  <a:srgbClr val="0B0456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.</a:t>
            </a:r>
          </a:p>
          <a:p>
            <a:pPr marL="914400" lvl="1" indent="-457200">
              <a:buClr>
                <a:srgbClr val="F99D23"/>
              </a:buClr>
              <a:buFont typeface="+mj-lt"/>
              <a:buAutoNum type="arabicPeriod"/>
            </a:pPr>
            <a:endParaRPr lang="pt-BR" sz="2000" b="1" dirty="0">
              <a:solidFill>
                <a:srgbClr val="0B0456"/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  <a:p>
            <a:pPr marL="457200" indent="-457200">
              <a:buClr>
                <a:srgbClr val="F99D23"/>
              </a:buClr>
              <a:buFont typeface="+mj-lt"/>
              <a:buAutoNum type="arabicPeriod"/>
            </a:pPr>
            <a:r>
              <a:rPr lang="pt-BR" sz="2400" b="1" dirty="0">
                <a:solidFill>
                  <a:srgbClr val="0B0456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E o que está nela proposto vai acarretar quais consequências?</a:t>
            </a:r>
          </a:p>
          <a:p>
            <a:pPr lvl="1">
              <a:buClr>
                <a:srgbClr val="F99D23"/>
              </a:buClr>
            </a:pPr>
            <a:r>
              <a:rPr lang="pt-BR" sz="2000" b="1" dirty="0">
                <a:solidFill>
                  <a:srgbClr val="0B0456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Não há, acompanhando a medida, estimativa de impacto, econômico e social, da proposta de corte de serviços</a:t>
            </a:r>
          </a:p>
          <a:p>
            <a:pPr lvl="1">
              <a:buClr>
                <a:srgbClr val="F99D23"/>
              </a:buClr>
            </a:pPr>
            <a:r>
              <a:rPr lang="pt-BR" sz="2000" b="1" dirty="0">
                <a:solidFill>
                  <a:srgbClr val="0B0456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Ou seja, </a:t>
            </a:r>
            <a:r>
              <a:rPr lang="pt-BR" b="1" dirty="0">
                <a:solidFill>
                  <a:srgbClr val="0B0456"/>
                </a:solidFill>
                <a:highlight>
                  <a:srgbClr val="C1EF00"/>
                </a:highlight>
                <a:latin typeface="Biome" panose="020B0503030204020804" pitchFamily="34" charset="0"/>
                <a:cs typeface="Biome" panose="020B0503030204020804" pitchFamily="34" charset="0"/>
              </a:rPr>
              <a:t>não sabemos os custos da medida quando e se implementada</a:t>
            </a:r>
            <a:r>
              <a:rPr lang="pt-BR" sz="2000" b="1" dirty="0">
                <a:solidFill>
                  <a:srgbClr val="0B0456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3710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DD0FE5-A4D1-4358-9039-9B7F88D0C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89826" cy="1325563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0B0456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3- Da Gestão Governamental </a:t>
            </a:r>
          </a:p>
        </p:txBody>
      </p: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3CFBDBF1-3F49-994B-979B-652544182E5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F99D23"/>
              </a:buClr>
              <a:buFont typeface="+mj-lt"/>
              <a:buAutoNum type="arabicPeriod"/>
            </a:pPr>
            <a:r>
              <a:rPr lang="pt-BR" b="1" dirty="0">
                <a:solidFill>
                  <a:srgbClr val="0B0456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Eficiência</a:t>
            </a:r>
          </a:p>
          <a:p>
            <a:pPr marL="457200" lvl="1" indent="0">
              <a:buClr>
                <a:srgbClr val="F99D23"/>
              </a:buClr>
              <a:buFont typeface="Arial" panose="020B0604020202020204" pitchFamily="34" charset="0"/>
              <a:buNone/>
            </a:pPr>
            <a:r>
              <a:rPr lang="pt-BR" sz="2800" dirty="0">
                <a:solidFill>
                  <a:srgbClr val="0B0456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Reduzir os recursos consumidos </a:t>
            </a:r>
            <a:r>
              <a:rPr lang="pt-BR" sz="2800" b="1" dirty="0">
                <a:solidFill>
                  <a:srgbClr val="0B0456"/>
                </a:solidFill>
                <a:highlight>
                  <a:srgbClr val="C1EF00"/>
                </a:highlight>
                <a:latin typeface="Biome" panose="020B0503030204020804" pitchFamily="34" charset="0"/>
                <a:cs typeface="Biome" panose="020B0503030204020804" pitchFamily="34" charset="0"/>
              </a:rPr>
              <a:t>mantido o mesmo resultado</a:t>
            </a:r>
            <a:r>
              <a:rPr lang="pt-BR" sz="2800" dirty="0">
                <a:solidFill>
                  <a:srgbClr val="0B0456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.</a:t>
            </a:r>
            <a:endParaRPr lang="pt-BR" b="1" dirty="0">
              <a:solidFill>
                <a:srgbClr val="0B0456"/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  <a:p>
            <a:pPr marL="457200" indent="-457200">
              <a:buClr>
                <a:srgbClr val="F99D23"/>
              </a:buClr>
              <a:buFont typeface="+mj-lt"/>
              <a:buAutoNum type="arabicPeriod"/>
            </a:pPr>
            <a:endParaRPr lang="pt-BR" b="1" dirty="0">
              <a:solidFill>
                <a:srgbClr val="0B0456"/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  <a:p>
            <a:pPr marL="457200" indent="-457200">
              <a:buClr>
                <a:srgbClr val="F99D23"/>
              </a:buClr>
              <a:buFont typeface="+mj-lt"/>
              <a:buAutoNum type="arabicPeriod"/>
            </a:pPr>
            <a:r>
              <a:rPr lang="pt-BR" b="1" dirty="0">
                <a:solidFill>
                  <a:srgbClr val="0B0456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Eficácia</a:t>
            </a:r>
          </a:p>
          <a:p>
            <a:pPr marL="457200" lvl="1" indent="0">
              <a:buClr>
                <a:srgbClr val="F99D23"/>
              </a:buClr>
              <a:buFont typeface="Arial" panose="020B0604020202020204" pitchFamily="34" charset="0"/>
              <a:buNone/>
            </a:pPr>
            <a:r>
              <a:rPr lang="pt-BR" sz="2800" dirty="0">
                <a:solidFill>
                  <a:srgbClr val="0B0456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Implementar a ação planejada.</a:t>
            </a:r>
          </a:p>
          <a:p>
            <a:pPr marL="457200" lvl="1" indent="0">
              <a:buClr>
                <a:srgbClr val="F99D23"/>
              </a:buClr>
              <a:buFont typeface="Arial" panose="020B0604020202020204" pitchFamily="34" charset="0"/>
              <a:buNone/>
            </a:pPr>
            <a:endParaRPr lang="pt-BR" b="1" dirty="0">
              <a:solidFill>
                <a:srgbClr val="0B0456"/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  <a:p>
            <a:pPr marL="457200" indent="-457200">
              <a:buClr>
                <a:srgbClr val="F99D23"/>
              </a:buClr>
              <a:buFont typeface="+mj-lt"/>
              <a:buAutoNum type="arabicPeriod"/>
            </a:pPr>
            <a:r>
              <a:rPr lang="pt-BR" b="1" dirty="0">
                <a:solidFill>
                  <a:srgbClr val="0B0456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Efetividade</a:t>
            </a:r>
          </a:p>
          <a:p>
            <a:pPr marL="457200" lvl="1" indent="0">
              <a:buClr>
                <a:srgbClr val="F99D23"/>
              </a:buClr>
              <a:buFont typeface="Arial" panose="020B0604020202020204" pitchFamily="34" charset="0"/>
              <a:buNone/>
            </a:pPr>
            <a:r>
              <a:rPr lang="pt-BR" sz="2800" dirty="0">
                <a:solidFill>
                  <a:srgbClr val="0B0456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A ação implementada atinge o impacto desejado.</a:t>
            </a:r>
            <a:endParaRPr lang="pt-BR" sz="2000" dirty="0">
              <a:solidFill>
                <a:srgbClr val="0B0456"/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491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DD0FE5-A4D1-4358-9039-9B7F88D0C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89826" cy="1325563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0B0456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3- Da Gestão Governamental </a:t>
            </a:r>
          </a:p>
        </p:txBody>
      </p:sp>
      <p:pic>
        <p:nvPicPr>
          <p:cNvPr id="12" name="Imagem 16">
            <a:extLst>
              <a:ext uri="{FF2B5EF4-FFF2-40B4-BE49-F238E27FC236}">
                <a16:creationId xmlns:a16="http://schemas.microsoft.com/office/drawing/2014/main" id="{7C2F80FC-6B37-8A4D-B59F-C468D3F0A3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138" y="-29361"/>
            <a:ext cx="10283214" cy="6887361"/>
          </a:xfrm>
          <a:prstGeom prst="rect">
            <a:avLst/>
          </a:prstGeom>
        </p:spPr>
      </p:pic>
      <p:pic>
        <p:nvPicPr>
          <p:cNvPr id="13" name="Imagem 14">
            <a:extLst>
              <a:ext uri="{FF2B5EF4-FFF2-40B4-BE49-F238E27FC236}">
                <a16:creationId xmlns:a16="http://schemas.microsoft.com/office/drawing/2014/main" id="{EBB55F0D-3094-1C40-8271-D43F4A3D35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271" y="205675"/>
            <a:ext cx="5205553" cy="5801818"/>
          </a:xfrm>
          <a:prstGeom prst="rect">
            <a:avLst/>
          </a:prstGeom>
        </p:spPr>
      </p:pic>
      <p:pic>
        <p:nvPicPr>
          <p:cNvPr id="15" name="Imagem 15">
            <a:extLst>
              <a:ext uri="{FF2B5EF4-FFF2-40B4-BE49-F238E27FC236}">
                <a16:creationId xmlns:a16="http://schemas.microsoft.com/office/drawing/2014/main" id="{8AC07CEA-596D-F24F-B613-F248654F1B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2334" y="3300986"/>
            <a:ext cx="9534595" cy="3057547"/>
          </a:xfrm>
          <a:prstGeom prst="rect">
            <a:avLst/>
          </a:prstGeom>
        </p:spPr>
      </p:pic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631A95CF-9AEE-3F4F-9BB9-7C0D9282E6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350" y="1739900"/>
            <a:ext cx="8623300" cy="3378200"/>
          </a:xfrm>
          <a:prstGeom prst="rect">
            <a:avLst/>
          </a:prstGeom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713B2596-0FEC-F14B-8B6E-F5B93FCE25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2202"/>
            <a:ext cx="12192000" cy="3173596"/>
          </a:xfrm>
          <a:prstGeom prst="rect">
            <a:avLst/>
          </a:prstGeom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C8058482-8B88-0741-BF93-F19534A587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0" y="31750"/>
            <a:ext cx="7696200" cy="6794500"/>
          </a:xfrm>
          <a:prstGeom prst="rect">
            <a:avLst/>
          </a:prstGeom>
        </p:spPr>
      </p:pic>
      <p:pic>
        <p:nvPicPr>
          <p:cNvPr id="17" name="Picture 16" descr="A screenshot of a social media post with text and people in the background&#10;&#10;Description automatically generated">
            <a:extLst>
              <a:ext uri="{FF2B5EF4-FFF2-40B4-BE49-F238E27FC236}">
                <a16:creationId xmlns:a16="http://schemas.microsoft.com/office/drawing/2014/main" id="{B8120C59-0AB4-E847-A30B-3C626D21C2B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61" y="-14681"/>
            <a:ext cx="6301619" cy="6858000"/>
          </a:xfrm>
          <a:prstGeom prst="rect">
            <a:avLst/>
          </a:prstGeom>
        </p:spPr>
      </p:pic>
      <p:pic>
        <p:nvPicPr>
          <p:cNvPr id="14" name="Picture 13" descr="A screenshot of a social media post of a person&#10;&#10;Description automatically generated">
            <a:extLst>
              <a:ext uri="{FF2B5EF4-FFF2-40B4-BE49-F238E27FC236}">
                <a16:creationId xmlns:a16="http://schemas.microsoft.com/office/drawing/2014/main" id="{33E94CCF-3A8B-C943-AA90-7023FBD3663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397" y="-14187"/>
            <a:ext cx="58655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78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DD0FE5-A4D1-4358-9039-9B7F88D0C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89826" cy="1325563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0B0456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3- Da Gestão Governamental </a:t>
            </a:r>
          </a:p>
        </p:txBody>
      </p: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3CFBDBF1-3F49-994B-979B-652544182E53}"/>
              </a:ext>
            </a:extLst>
          </p:cNvPr>
          <p:cNvSpPr txBox="1">
            <a:spLocks/>
          </p:cNvSpPr>
          <p:nvPr/>
        </p:nvSpPr>
        <p:spPr>
          <a:xfrm>
            <a:off x="522514" y="1851025"/>
            <a:ext cx="11480800" cy="488360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99D23"/>
              </a:buClr>
              <a:buNone/>
            </a:pPr>
            <a:r>
              <a:rPr lang="pt-BR" sz="4000" b="1" dirty="0">
                <a:solidFill>
                  <a:srgbClr val="0B0456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Como podemos pautar uma reforma Constitucional dos serviços públicos</a:t>
            </a:r>
          </a:p>
          <a:p>
            <a:pPr lvl="1">
              <a:buClr>
                <a:srgbClr val="F99D23"/>
              </a:buClr>
            </a:pPr>
            <a:endParaRPr lang="pt-BR" sz="3600" b="1" dirty="0">
              <a:solidFill>
                <a:srgbClr val="0B0456"/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  <a:p>
            <a:pPr lvl="1">
              <a:buClr>
                <a:srgbClr val="F99D23"/>
              </a:buClr>
            </a:pPr>
            <a:r>
              <a:rPr lang="pt-BR" sz="3600" b="1" dirty="0">
                <a:solidFill>
                  <a:srgbClr val="0B0456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sem sabermos seu impacto na sociedade, </a:t>
            </a:r>
          </a:p>
          <a:p>
            <a:pPr lvl="1">
              <a:buClr>
                <a:srgbClr val="F99D23"/>
              </a:buClr>
            </a:pPr>
            <a:r>
              <a:rPr lang="pt-BR" sz="3600" b="1" dirty="0">
                <a:solidFill>
                  <a:srgbClr val="0B0456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com base numa premissa econômica questionável</a:t>
            </a:r>
          </a:p>
          <a:p>
            <a:pPr lvl="1">
              <a:buClr>
                <a:srgbClr val="F99D23"/>
              </a:buClr>
            </a:pPr>
            <a:r>
              <a:rPr lang="pt-BR" sz="3600" b="1" dirty="0">
                <a:solidFill>
                  <a:srgbClr val="0B0456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em um momento de crise internacional, e</a:t>
            </a:r>
          </a:p>
          <a:p>
            <a:pPr lvl="1">
              <a:buClr>
                <a:srgbClr val="F99D23"/>
              </a:buClr>
            </a:pPr>
            <a:r>
              <a:rPr lang="pt-BR" sz="3600" b="1" dirty="0">
                <a:solidFill>
                  <a:srgbClr val="0B0456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sem avaliação técnica dos Gestores públicos? </a:t>
            </a:r>
          </a:p>
        </p:txBody>
      </p:sp>
    </p:spTree>
    <p:extLst>
      <p:ext uri="{BB962C8B-B14F-4D97-AF65-F5344CB8AC3E}">
        <p14:creationId xmlns:p14="http://schemas.microsoft.com/office/powerpoint/2010/main" val="4124182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DD0FE5-A4D1-4358-9039-9B7F88D0C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89826" cy="1325563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0B0456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3- Da Gestão Governamental </a:t>
            </a:r>
          </a:p>
        </p:txBody>
      </p: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3CFBDBF1-3F49-994B-979B-652544182E53}"/>
              </a:ext>
            </a:extLst>
          </p:cNvPr>
          <p:cNvSpPr txBox="1">
            <a:spLocks/>
          </p:cNvSpPr>
          <p:nvPr/>
        </p:nvSpPr>
        <p:spPr>
          <a:xfrm>
            <a:off x="838200" y="1655505"/>
            <a:ext cx="10515600" cy="160337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99D23"/>
              </a:buClr>
              <a:buNone/>
            </a:pPr>
            <a:r>
              <a:rPr lang="pt-BR" b="1" dirty="0">
                <a:solidFill>
                  <a:srgbClr val="0B0456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Como é possível fazer, então, uma análise custo-benefício que permita avaliar se a medida é meritória?</a:t>
            </a:r>
          </a:p>
          <a:p>
            <a:pPr marL="0" indent="0">
              <a:buClr>
                <a:srgbClr val="F99D23"/>
              </a:buClr>
              <a:buNone/>
            </a:pPr>
            <a:endParaRPr lang="pt-BR" sz="3200" b="1" dirty="0">
              <a:solidFill>
                <a:srgbClr val="0B0456"/>
              </a:solidFill>
              <a:highlight>
                <a:srgbClr val="C1EF00"/>
              </a:highlight>
              <a:latin typeface="Biome" panose="020B0503030204020804" pitchFamily="34" charset="0"/>
              <a:cs typeface="Biome" panose="020B0503030204020804" pitchFamily="34" charset="0"/>
            </a:endParaRPr>
          </a:p>
          <a:p>
            <a:pPr marL="0" indent="0">
              <a:buClr>
                <a:srgbClr val="F99D23"/>
              </a:buClr>
              <a:buNone/>
            </a:pPr>
            <a:r>
              <a:rPr lang="pt-BR" sz="3200" b="1" dirty="0">
                <a:solidFill>
                  <a:srgbClr val="0B0456"/>
                </a:solidFill>
                <a:highlight>
                  <a:srgbClr val="C1EF00"/>
                </a:highlight>
                <a:latin typeface="Biome" panose="020B0503030204020804" pitchFamily="34" charset="0"/>
                <a:cs typeface="Biome" panose="020B0503030204020804" pitchFamily="34" charset="0"/>
              </a:rPr>
              <a:t>Qual a responsabilidade em se reformar a Constituição Federal sem avaliação de TODAS as consequências dessa reforma?</a:t>
            </a:r>
          </a:p>
          <a:p>
            <a:pPr marL="0" indent="0">
              <a:buClr>
                <a:srgbClr val="F99D23"/>
              </a:buClr>
              <a:buNone/>
            </a:pPr>
            <a:endParaRPr lang="pt-BR" sz="3200" b="1" dirty="0">
              <a:solidFill>
                <a:srgbClr val="0B0456"/>
              </a:solidFill>
              <a:highlight>
                <a:srgbClr val="C1EF00"/>
              </a:highlight>
              <a:latin typeface="Biome" panose="020B0503030204020804" pitchFamily="34" charset="0"/>
              <a:cs typeface="Biome" panose="020B0503030204020804" pitchFamily="34" charset="0"/>
            </a:endParaRPr>
          </a:p>
          <a:p>
            <a:pPr marL="0" indent="0">
              <a:buClr>
                <a:srgbClr val="F99D23"/>
              </a:buClr>
              <a:buNone/>
            </a:pPr>
            <a:r>
              <a:rPr lang="pt-BR" sz="3200" b="1" dirty="0">
                <a:solidFill>
                  <a:srgbClr val="0B0456"/>
                </a:solidFill>
                <a:highlight>
                  <a:srgbClr val="C1EF00"/>
                </a:highlight>
                <a:latin typeface="Biome" panose="020B0503030204020804" pitchFamily="34" charset="0"/>
                <a:cs typeface="Biome" panose="020B0503030204020804" pitchFamily="34" charset="0"/>
              </a:rPr>
              <a:t>O Brasil precisa melhorar a GESTÃO dos seus serviços públicos: EFICIÊNCIA.</a:t>
            </a:r>
          </a:p>
          <a:p>
            <a:pPr marL="0" indent="0">
              <a:buClr>
                <a:srgbClr val="F99D23"/>
              </a:buClr>
              <a:buNone/>
            </a:pPr>
            <a:endParaRPr lang="pt-BR" sz="3200" b="1" dirty="0">
              <a:solidFill>
                <a:srgbClr val="0B0456"/>
              </a:solidFill>
              <a:highlight>
                <a:srgbClr val="C1EF00"/>
              </a:highlight>
              <a:latin typeface="Biome" panose="020B0503030204020804" pitchFamily="34" charset="0"/>
              <a:cs typeface="Biome" panose="020B0503030204020804" pitchFamily="34" charset="0"/>
            </a:endParaRPr>
          </a:p>
          <a:p>
            <a:pPr marL="0" indent="0">
              <a:buClr>
                <a:srgbClr val="F99D23"/>
              </a:buClr>
              <a:buNone/>
            </a:pPr>
            <a:endParaRPr lang="pt-BR" sz="3200" b="1" dirty="0">
              <a:solidFill>
                <a:srgbClr val="0B0456"/>
              </a:solidFill>
              <a:highlight>
                <a:srgbClr val="C1EF00"/>
              </a:highlight>
              <a:latin typeface="Biome" panose="020B0503030204020804" pitchFamily="34" charset="0"/>
              <a:cs typeface="Biome" panose="020B0503030204020804" pitchFamily="34" charset="0"/>
            </a:endParaRPr>
          </a:p>
          <a:p>
            <a:pPr marL="0" indent="0">
              <a:buClr>
                <a:srgbClr val="F99D23"/>
              </a:buClr>
              <a:buNone/>
            </a:pPr>
            <a:endParaRPr lang="pt-BR" sz="3200" b="1" dirty="0">
              <a:solidFill>
                <a:srgbClr val="0B0456"/>
              </a:solidFill>
              <a:highlight>
                <a:srgbClr val="C1EF00"/>
              </a:highlight>
              <a:latin typeface="Biome" panose="020B0503030204020804" pitchFamily="34" charset="0"/>
              <a:cs typeface="Biome" panose="020B05030302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003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FF0A837D-AFA4-4792-AA29-9A1B275BFD81}"/>
              </a:ext>
            </a:extLst>
          </p:cNvPr>
          <p:cNvSpPr/>
          <p:nvPr/>
        </p:nvSpPr>
        <p:spPr>
          <a:xfrm>
            <a:off x="-145774" y="-92765"/>
            <a:ext cx="12523304" cy="7076661"/>
          </a:xfrm>
          <a:prstGeom prst="rect">
            <a:avLst/>
          </a:prstGeom>
          <a:solidFill>
            <a:srgbClr val="C1E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DBBF1B4-D547-48AF-9C87-7FE7E211A1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97683"/>
            <a:ext cx="9144000" cy="978798"/>
          </a:xfrm>
        </p:spPr>
        <p:txBody>
          <a:bodyPr>
            <a:normAutofit/>
          </a:bodyPr>
          <a:lstStyle/>
          <a:p>
            <a:r>
              <a:rPr lang="pt-BR" sz="5400" b="1" dirty="0">
                <a:solidFill>
                  <a:srgbClr val="0B0456"/>
                </a:solidFill>
                <a:latin typeface="Biome" panose="020B0502040204020203" pitchFamily="34" charset="0"/>
                <a:cs typeface="Biome" panose="020B0502040204020203" pitchFamily="34" charset="0"/>
              </a:rPr>
              <a:t>Obrigado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BA8BD928-765B-4E03-A49F-7E14865EEB7D}"/>
              </a:ext>
            </a:extLst>
          </p:cNvPr>
          <p:cNvSpPr/>
          <p:nvPr/>
        </p:nvSpPr>
        <p:spPr>
          <a:xfrm>
            <a:off x="616226" y="606287"/>
            <a:ext cx="10959548" cy="5645426"/>
          </a:xfrm>
          <a:prstGeom prst="roundRect">
            <a:avLst/>
          </a:prstGeom>
          <a:noFill/>
          <a:ln w="38100">
            <a:solidFill>
              <a:srgbClr val="C1E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ubtítulo 6">
            <a:extLst>
              <a:ext uri="{FF2B5EF4-FFF2-40B4-BE49-F238E27FC236}">
                <a16:creationId xmlns:a16="http://schemas.microsoft.com/office/drawing/2014/main" id="{F8458837-1253-4470-B4A8-959C45AC5C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11146"/>
            <a:ext cx="9144000" cy="914118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0B0456"/>
                </a:solidFill>
                <a:latin typeface="Biome Light" panose="020B0303030204020804" pitchFamily="34" charset="0"/>
                <a:cs typeface="Biome Light" panose="020B0303030204020804" pitchFamily="34" charset="0"/>
                <a:hlinkClick r:id="rId2"/>
              </a:rPr>
              <a:t>pedro.pontual@anesp.org.br</a:t>
            </a:r>
            <a:endParaRPr lang="pt-BR" dirty="0">
              <a:solidFill>
                <a:srgbClr val="0B0456"/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  <a:p>
            <a:r>
              <a:rPr lang="pt-BR" dirty="0">
                <a:solidFill>
                  <a:srgbClr val="0B0456"/>
                </a:solidFill>
                <a:latin typeface="Biome Light" panose="020B0303030204020804" pitchFamily="34" charset="0"/>
                <a:cs typeface="Biome Light" panose="020B0303030204020804" pitchFamily="34" charset="0"/>
                <a:hlinkClick r:id="rId3"/>
              </a:rPr>
              <a:t>pedro.pontual@alumni.harvard.edu</a:t>
            </a:r>
            <a:r>
              <a:rPr lang="pt-BR" dirty="0">
                <a:solidFill>
                  <a:srgbClr val="0B0456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 </a:t>
            </a:r>
          </a:p>
          <a:p>
            <a:endParaRPr lang="pt-BR" dirty="0">
              <a:solidFill>
                <a:srgbClr val="0B0456"/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</p:txBody>
      </p:sp>
      <p:sp>
        <p:nvSpPr>
          <p:cNvPr id="11" name="Subtítulo 6">
            <a:extLst>
              <a:ext uri="{FF2B5EF4-FFF2-40B4-BE49-F238E27FC236}">
                <a16:creationId xmlns:a16="http://schemas.microsoft.com/office/drawing/2014/main" id="{103772E2-218D-4EB5-885A-9A69091293F2}"/>
              </a:ext>
            </a:extLst>
          </p:cNvPr>
          <p:cNvSpPr txBox="1">
            <a:spLocks/>
          </p:cNvSpPr>
          <p:nvPr/>
        </p:nvSpPr>
        <p:spPr>
          <a:xfrm>
            <a:off x="5427179" y="3962463"/>
            <a:ext cx="2269021" cy="14802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000" dirty="0">
                <a:solidFill>
                  <a:srgbClr val="0B0456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/</a:t>
            </a:r>
            <a:r>
              <a:rPr lang="pt-BR" sz="2000" dirty="0" err="1">
                <a:solidFill>
                  <a:srgbClr val="0B0456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eppgg</a:t>
            </a:r>
            <a:endParaRPr lang="pt-BR" sz="2000" dirty="0">
              <a:solidFill>
                <a:srgbClr val="0B0456"/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  <a:p>
            <a:pPr algn="l"/>
            <a:r>
              <a:rPr lang="pt-BR" sz="2000" dirty="0">
                <a:solidFill>
                  <a:srgbClr val="0B0456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@</a:t>
            </a:r>
            <a:r>
              <a:rPr lang="pt-BR" sz="2000" dirty="0" err="1">
                <a:solidFill>
                  <a:srgbClr val="0B0456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anespgestores</a:t>
            </a:r>
            <a:endParaRPr lang="pt-BR" sz="2000" dirty="0">
              <a:solidFill>
                <a:srgbClr val="0B0456"/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  <a:p>
            <a:pPr algn="l"/>
            <a:r>
              <a:rPr lang="pt-BR" sz="2000" dirty="0">
                <a:solidFill>
                  <a:srgbClr val="0B0456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@</a:t>
            </a:r>
            <a:r>
              <a:rPr lang="pt-BR" sz="2000" dirty="0" err="1">
                <a:solidFill>
                  <a:srgbClr val="0B0456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anespgestores</a:t>
            </a:r>
            <a:endParaRPr lang="pt-BR" sz="2000" dirty="0">
              <a:solidFill>
                <a:srgbClr val="0B0456"/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  <a:p>
            <a:pPr algn="l"/>
            <a:r>
              <a:rPr lang="pt-BR" sz="2000" dirty="0">
                <a:solidFill>
                  <a:srgbClr val="0B0456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/</a:t>
            </a:r>
            <a:r>
              <a:rPr lang="pt-BR" sz="2000" dirty="0" err="1">
                <a:solidFill>
                  <a:srgbClr val="0B0456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anesp</a:t>
            </a:r>
            <a:endParaRPr lang="pt-BR" sz="2000" dirty="0">
              <a:solidFill>
                <a:srgbClr val="0B0456"/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  <a:p>
            <a:pPr algn="l"/>
            <a:endParaRPr lang="pt-BR" sz="2000" dirty="0">
              <a:solidFill>
                <a:srgbClr val="0B0456"/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  <a:p>
            <a:pPr algn="l"/>
            <a:endParaRPr lang="pt-BR" sz="2000" dirty="0">
              <a:solidFill>
                <a:srgbClr val="0B0456"/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</p:txBody>
      </p:sp>
      <p:pic>
        <p:nvPicPr>
          <p:cNvPr id="14" name="Imagem 13" descr="Uma imagem contendo roda&#10;&#10;Descrição gerada automaticamente">
            <a:extLst>
              <a:ext uri="{FF2B5EF4-FFF2-40B4-BE49-F238E27FC236}">
                <a16:creationId xmlns:a16="http://schemas.microsoft.com/office/drawing/2014/main" id="{1ABBF93B-8A96-4A4E-91F8-97EE214D6C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892" y="4010025"/>
            <a:ext cx="274286" cy="1260893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7DBCEBE0-0E7B-44FF-90D2-986B9179E3AE}"/>
              </a:ext>
            </a:extLst>
          </p:cNvPr>
          <p:cNvSpPr/>
          <p:nvPr/>
        </p:nvSpPr>
        <p:spPr>
          <a:xfrm>
            <a:off x="4801904" y="3250442"/>
            <a:ext cx="26279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0B0456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anesp.org.br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55E3A5D5-3003-44CB-94B0-994A986F0302}"/>
              </a:ext>
            </a:extLst>
          </p:cNvPr>
          <p:cNvSpPr/>
          <p:nvPr/>
        </p:nvSpPr>
        <p:spPr>
          <a:xfrm>
            <a:off x="4128052" y="5617987"/>
            <a:ext cx="3935895" cy="9141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 descr="Uma imagem contendo desenho&#10;&#10;Descrição gerada automaticamente">
            <a:extLst>
              <a:ext uri="{FF2B5EF4-FFF2-40B4-BE49-F238E27FC236}">
                <a16:creationId xmlns:a16="http://schemas.microsoft.com/office/drawing/2014/main" id="{DCE70B6E-6832-4ADC-A11E-4EC9AAED3F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958" y="5670997"/>
            <a:ext cx="3606084" cy="80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4981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1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617116"/>
              </p:ext>
            </p:extLst>
          </p:nvPr>
        </p:nvGraphicFramePr>
        <p:xfrm>
          <a:off x="0" y="0"/>
          <a:ext cx="10711543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aixaDeTexto 1">
            <a:extLst>
              <a:ext uri="{FF2B5EF4-FFF2-40B4-BE49-F238E27FC236}">
                <a16:creationId xmlns:a16="http://schemas.microsoft.com/office/drawing/2014/main" id="{4B0AC828-8376-094E-8226-5FAB187B82A8}"/>
              </a:ext>
            </a:extLst>
          </p:cNvPr>
          <p:cNvSpPr txBox="1"/>
          <p:nvPr/>
        </p:nvSpPr>
        <p:spPr>
          <a:xfrm>
            <a:off x="10627635" y="5507425"/>
            <a:ext cx="1876173" cy="51675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900" dirty="0"/>
              <a:t>Fonte: Painel Estatístico de Pessoal</a:t>
            </a:r>
          </a:p>
          <a:p>
            <a:r>
              <a:rPr lang="pt-BR" sz="900" dirty="0">
                <a:hlinkClick r:id="rId3"/>
              </a:rPr>
              <a:t>painel.pep.planejamento.gov.br/</a:t>
            </a:r>
            <a:endParaRPr lang="pt-BR" sz="900" dirty="0"/>
          </a:p>
          <a:p>
            <a:r>
              <a:rPr lang="pt-BR" sz="900" dirty="0"/>
              <a:t>Jan/20. </a:t>
            </a:r>
          </a:p>
        </p:txBody>
      </p:sp>
    </p:spTree>
    <p:extLst>
      <p:ext uri="{BB962C8B-B14F-4D97-AF65-F5344CB8AC3E}">
        <p14:creationId xmlns:p14="http://schemas.microsoft.com/office/powerpoint/2010/main" val="14535019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90402"/>
              </p:ext>
            </p:extLst>
          </p:nvPr>
        </p:nvGraphicFramePr>
        <p:xfrm>
          <a:off x="0" y="0"/>
          <a:ext cx="10678886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52728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DD0FE5-A4D1-4358-9039-9B7F88D0C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0B0456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Da Carreira de Especialistas</a:t>
            </a:r>
          </a:p>
        </p:txBody>
      </p:sp>
      <p:sp>
        <p:nvSpPr>
          <p:cNvPr id="4" name="Seta: Pentágono 3">
            <a:extLst>
              <a:ext uri="{FF2B5EF4-FFF2-40B4-BE49-F238E27FC236}">
                <a16:creationId xmlns:a16="http://schemas.microsoft.com/office/drawing/2014/main" id="{F683A27D-539E-4AAC-885D-A5C45CFF60A7}"/>
              </a:ext>
            </a:extLst>
          </p:cNvPr>
          <p:cNvSpPr/>
          <p:nvPr/>
        </p:nvSpPr>
        <p:spPr>
          <a:xfrm>
            <a:off x="371330" y="2918421"/>
            <a:ext cx="1369279" cy="103972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1982</a:t>
            </a:r>
          </a:p>
        </p:txBody>
      </p:sp>
      <p:sp>
        <p:nvSpPr>
          <p:cNvPr id="5" name="Seta: Divisa 4">
            <a:extLst>
              <a:ext uri="{FF2B5EF4-FFF2-40B4-BE49-F238E27FC236}">
                <a16:creationId xmlns:a16="http://schemas.microsoft.com/office/drawing/2014/main" id="{EDFBF659-B436-4D22-A49C-36E8149FE79B}"/>
              </a:ext>
            </a:extLst>
          </p:cNvPr>
          <p:cNvSpPr/>
          <p:nvPr/>
        </p:nvSpPr>
        <p:spPr>
          <a:xfrm>
            <a:off x="3109888" y="2895600"/>
            <a:ext cx="1852009" cy="1043979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1989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1C974EA7-B144-4D20-B38D-802A4B817556}"/>
              </a:ext>
            </a:extLst>
          </p:cNvPr>
          <p:cNvSpPr/>
          <p:nvPr/>
        </p:nvSpPr>
        <p:spPr>
          <a:xfrm>
            <a:off x="3109888" y="4047907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B0456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formulação,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B0456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implementação 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B0456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avaliação de políticas públicas,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solidFill>
                <a:srgbClr val="0B0456"/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B0456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direção e assessoramento em escalões superiores da Administração Direta e Autárquica.</a:t>
            </a:r>
            <a:endParaRPr lang="en-US" dirty="0">
              <a:solidFill>
                <a:srgbClr val="0B0456"/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1A53F40-8101-4E82-B843-84D73975D412}"/>
              </a:ext>
            </a:extLst>
          </p:cNvPr>
          <p:cNvSpPr/>
          <p:nvPr/>
        </p:nvSpPr>
        <p:spPr>
          <a:xfrm>
            <a:off x="2868523" y="1917002"/>
            <a:ext cx="9492205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Biome" panose="020B0503030204020804" pitchFamily="34" charset="0"/>
                <a:cs typeface="Biome" panose="020B0503030204020804" pitchFamily="34" charset="0"/>
                <a:hlinkClick r:id="rId3"/>
              </a:rPr>
              <a:t>LEI Nº 7.834, DE 1989</a:t>
            </a:r>
            <a:r>
              <a:rPr lang="pt-BR" dirty="0">
                <a:latin typeface="Biome" panose="020B0503030204020804" pitchFamily="34" charset="0"/>
                <a:cs typeface="Biome" panose="020B0503030204020804" pitchFamily="34" charset="0"/>
              </a:rPr>
              <a:t>:  É criada a Carreira de</a:t>
            </a:r>
            <a:r>
              <a:rPr lang="pt-BR" sz="2000" b="1" dirty="0">
                <a:solidFill>
                  <a:srgbClr val="0B0456"/>
                </a:solidFill>
                <a:highlight>
                  <a:srgbClr val="C1EF00"/>
                </a:highlight>
                <a:latin typeface="Biome" panose="020B0503030204020804" pitchFamily="34" charset="0"/>
                <a:cs typeface="Biome" panose="020B0503030204020804" pitchFamily="34" charset="0"/>
              </a:rPr>
              <a:t> Especialista em Políticas Públicas e Gestão Governamental</a:t>
            </a:r>
            <a:r>
              <a:rPr lang="pt-BR" dirty="0">
                <a:latin typeface="Biome" panose="020B0503030204020804" pitchFamily="34" charset="0"/>
                <a:cs typeface="Biome" panose="020B0503030204020804" pitchFamily="34" charset="0"/>
              </a:rPr>
              <a:t> e novecentos e sessenta cargos respectivos para:</a:t>
            </a:r>
            <a:endParaRPr lang="en-US" dirty="0">
              <a:latin typeface="Biome" panose="020B0503030204020804" pitchFamily="34" charset="0"/>
              <a:cs typeface="Biome" panose="020B0503030204020804" pitchFamily="34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96BB7957-77F6-4BF4-B9A6-EA87DABB44EA}"/>
              </a:ext>
            </a:extLst>
          </p:cNvPr>
          <p:cNvSpPr/>
          <p:nvPr/>
        </p:nvSpPr>
        <p:spPr>
          <a:xfrm>
            <a:off x="371330" y="4070543"/>
            <a:ext cx="65149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B0456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Embaixador</a:t>
            </a:r>
            <a:r>
              <a:rPr lang="en-US" dirty="0">
                <a:solidFill>
                  <a:srgbClr val="0B0456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 </a:t>
            </a:r>
            <a:r>
              <a:rPr lang="en-US" dirty="0" err="1">
                <a:solidFill>
                  <a:srgbClr val="0B0456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Sérgio</a:t>
            </a:r>
            <a:r>
              <a:rPr lang="en-US" dirty="0">
                <a:solidFill>
                  <a:srgbClr val="0B0456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 Paulo </a:t>
            </a:r>
            <a:r>
              <a:rPr lang="en-US" dirty="0" err="1">
                <a:solidFill>
                  <a:srgbClr val="0B0456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Rouanet</a:t>
            </a:r>
            <a:endParaRPr lang="en-US" dirty="0">
              <a:solidFill>
                <a:srgbClr val="0B0456"/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  <a:p>
            <a:r>
              <a:rPr lang="pt-BR" dirty="0">
                <a:solidFill>
                  <a:srgbClr val="0B0456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Apoio ao Departamento Administrativo do Serviço Público (DASP) para criar no Brasil de uma Escola Superior de Administração Pública</a:t>
            </a:r>
            <a:endParaRPr lang="en-US" b="0" i="0" dirty="0">
              <a:solidFill>
                <a:srgbClr val="0B0456"/>
              </a:solidFill>
              <a:effectLst/>
              <a:latin typeface="Biome" panose="020B0503030204020804" pitchFamily="34" charset="0"/>
              <a:cs typeface="Biome" panose="020B0503030204020804" pitchFamily="34" charset="0"/>
            </a:endParaRPr>
          </a:p>
        </p:txBody>
      </p:sp>
      <p:sp>
        <p:nvSpPr>
          <p:cNvPr id="10" name="Seta: Divisa 9">
            <a:extLst>
              <a:ext uri="{FF2B5EF4-FFF2-40B4-BE49-F238E27FC236}">
                <a16:creationId xmlns:a16="http://schemas.microsoft.com/office/drawing/2014/main" id="{5B881C83-574D-4487-843B-96E68B59912D}"/>
              </a:ext>
            </a:extLst>
          </p:cNvPr>
          <p:cNvSpPr/>
          <p:nvPr/>
        </p:nvSpPr>
        <p:spPr>
          <a:xfrm>
            <a:off x="1499244" y="2913749"/>
            <a:ext cx="1852009" cy="1043979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1986</a:t>
            </a:r>
          </a:p>
        </p:txBody>
      </p:sp>
      <p:sp>
        <p:nvSpPr>
          <p:cNvPr id="11" name="Seta: Divisa 10">
            <a:extLst>
              <a:ext uri="{FF2B5EF4-FFF2-40B4-BE49-F238E27FC236}">
                <a16:creationId xmlns:a16="http://schemas.microsoft.com/office/drawing/2014/main" id="{47656079-FB04-49D5-B0D6-407FED90CAB7}"/>
              </a:ext>
            </a:extLst>
          </p:cNvPr>
          <p:cNvSpPr/>
          <p:nvPr/>
        </p:nvSpPr>
        <p:spPr>
          <a:xfrm>
            <a:off x="8660492" y="2895600"/>
            <a:ext cx="1852009" cy="1043979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2020</a:t>
            </a:r>
          </a:p>
        </p:txBody>
      </p:sp>
      <p:sp>
        <p:nvSpPr>
          <p:cNvPr id="12" name="Seta: Divisa 11">
            <a:extLst>
              <a:ext uri="{FF2B5EF4-FFF2-40B4-BE49-F238E27FC236}">
                <a16:creationId xmlns:a16="http://schemas.microsoft.com/office/drawing/2014/main" id="{1966C832-6F68-420A-9C24-38CF7C6319B0}"/>
              </a:ext>
            </a:extLst>
          </p:cNvPr>
          <p:cNvSpPr/>
          <p:nvPr/>
        </p:nvSpPr>
        <p:spPr>
          <a:xfrm>
            <a:off x="4794024" y="2904674"/>
            <a:ext cx="1031215" cy="1043979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6B240BCE-A19D-4CAB-941D-4E6D096F9B1A}"/>
              </a:ext>
            </a:extLst>
          </p:cNvPr>
          <p:cNvSpPr/>
          <p:nvPr/>
        </p:nvSpPr>
        <p:spPr>
          <a:xfrm>
            <a:off x="1431167" y="4108254"/>
            <a:ext cx="6096000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pt-BR" dirty="0">
                <a:solidFill>
                  <a:srgbClr val="0B0456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Criou-se a </a:t>
            </a:r>
            <a:r>
              <a:rPr lang="pt-BR" dirty="0">
                <a:solidFill>
                  <a:srgbClr val="0B0456"/>
                </a:solidFill>
                <a:latin typeface="Biome" panose="020B0503030204020804" pitchFamily="34" charset="0"/>
                <a:cs typeface="Biome" panose="020B05030302040208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Escola Nacional de Administração Pública</a:t>
            </a:r>
            <a:r>
              <a:rPr lang="pt-BR" dirty="0">
                <a:solidFill>
                  <a:srgbClr val="0B0456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 (ENAP) em </a:t>
            </a:r>
            <a:r>
              <a:rPr lang="pt-BR" dirty="0">
                <a:solidFill>
                  <a:srgbClr val="0B0456"/>
                </a:solidFill>
                <a:latin typeface="Biome" panose="020B0503030204020804" pitchFamily="34" charset="0"/>
                <a:cs typeface="Biome" panose="020B05030302040208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setembro de 1986</a:t>
            </a:r>
            <a:r>
              <a:rPr lang="pt-BR" dirty="0">
                <a:solidFill>
                  <a:srgbClr val="0B0456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, a exemplo da Escola Nacional de Administração (ENA), da França ou Academia Federal de Administração Pública da Alemanha.</a:t>
            </a:r>
            <a:endParaRPr lang="en-US" dirty="0">
              <a:solidFill>
                <a:srgbClr val="0B0456"/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</p:txBody>
      </p:sp>
      <p:sp>
        <p:nvSpPr>
          <p:cNvPr id="14" name="Seta: Divisa 13">
            <a:extLst>
              <a:ext uri="{FF2B5EF4-FFF2-40B4-BE49-F238E27FC236}">
                <a16:creationId xmlns:a16="http://schemas.microsoft.com/office/drawing/2014/main" id="{1C0CF143-1EB3-4511-BA5A-941ED4603785}"/>
              </a:ext>
            </a:extLst>
          </p:cNvPr>
          <p:cNvSpPr/>
          <p:nvPr/>
        </p:nvSpPr>
        <p:spPr>
          <a:xfrm>
            <a:off x="5506126" y="2918421"/>
            <a:ext cx="1031215" cy="1043979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Seta: Divisa 14">
            <a:extLst>
              <a:ext uri="{FF2B5EF4-FFF2-40B4-BE49-F238E27FC236}">
                <a16:creationId xmlns:a16="http://schemas.microsoft.com/office/drawing/2014/main" id="{5C039239-2393-4206-9383-DA750FC16BA9}"/>
              </a:ext>
            </a:extLst>
          </p:cNvPr>
          <p:cNvSpPr/>
          <p:nvPr/>
        </p:nvSpPr>
        <p:spPr>
          <a:xfrm>
            <a:off x="6242596" y="2902304"/>
            <a:ext cx="1031215" cy="1043979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58CBDE74-C0FA-4A91-A39F-2224B80AD6E0}"/>
              </a:ext>
            </a:extLst>
          </p:cNvPr>
          <p:cNvSpPr txBox="1"/>
          <p:nvPr/>
        </p:nvSpPr>
        <p:spPr>
          <a:xfrm>
            <a:off x="8655080" y="3957728"/>
            <a:ext cx="35369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B0456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População</a:t>
            </a:r>
            <a:r>
              <a:rPr lang="en-US" dirty="0">
                <a:solidFill>
                  <a:srgbClr val="0B0456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 (IBGE):</a:t>
            </a:r>
          </a:p>
          <a:p>
            <a:r>
              <a:rPr lang="en-US" dirty="0">
                <a:solidFill>
                  <a:srgbClr val="0B0456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146 </a:t>
            </a:r>
            <a:r>
              <a:rPr lang="en-US" dirty="0" err="1">
                <a:solidFill>
                  <a:srgbClr val="0B0456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milhões</a:t>
            </a:r>
            <a:r>
              <a:rPr lang="en-US" dirty="0">
                <a:solidFill>
                  <a:srgbClr val="0B0456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 (1989)</a:t>
            </a:r>
          </a:p>
          <a:p>
            <a:r>
              <a:rPr lang="en-US" dirty="0">
                <a:solidFill>
                  <a:srgbClr val="0B0456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210 </a:t>
            </a:r>
            <a:r>
              <a:rPr lang="en-US" dirty="0" err="1">
                <a:solidFill>
                  <a:srgbClr val="0B0456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milhões</a:t>
            </a:r>
            <a:r>
              <a:rPr lang="en-US" dirty="0">
                <a:solidFill>
                  <a:srgbClr val="0B0456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 (2019)</a:t>
            </a:r>
          </a:p>
          <a:p>
            <a:endParaRPr lang="en-US" dirty="0">
              <a:solidFill>
                <a:srgbClr val="0B0456"/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  <a:p>
            <a:r>
              <a:rPr lang="en-US" dirty="0">
                <a:solidFill>
                  <a:srgbClr val="0B0456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PIB per capita (Banco Mundial)</a:t>
            </a:r>
          </a:p>
          <a:p>
            <a:r>
              <a:rPr lang="en-US" dirty="0">
                <a:solidFill>
                  <a:srgbClr val="0B0456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US$ 8.389,98 (1989)</a:t>
            </a:r>
          </a:p>
          <a:p>
            <a:r>
              <a:rPr lang="en-US" dirty="0">
                <a:solidFill>
                  <a:srgbClr val="0B0456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US$ 11.026,24 (2018)</a:t>
            </a:r>
          </a:p>
        </p:txBody>
      </p:sp>
      <p:sp>
        <p:nvSpPr>
          <p:cNvPr id="17" name="Espaço Reservado para Número de Slide 5">
            <a:extLst>
              <a:ext uri="{FF2B5EF4-FFF2-40B4-BE49-F238E27FC236}">
                <a16:creationId xmlns:a16="http://schemas.microsoft.com/office/drawing/2014/main" id="{750DE601-49F0-1444-8A77-0C867AF211B6}"/>
              </a:ext>
            </a:extLst>
          </p:cNvPr>
          <p:cNvSpPr txBox="1">
            <a:spLocks/>
          </p:cNvSpPr>
          <p:nvPr/>
        </p:nvSpPr>
        <p:spPr>
          <a:xfrm>
            <a:off x="6380355" y="6356350"/>
            <a:ext cx="53710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500" b="0" kern="1200">
                <a:solidFill>
                  <a:srgbClr val="0B0456"/>
                </a:solidFill>
                <a:latin typeface="Biome" panose="020B0503030204020804" pitchFamily="34" charset="0"/>
                <a:ea typeface="+mn-ea"/>
                <a:cs typeface="Biome" panose="020B05030302040208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Reflexões sobre a PEC 186/2019</a:t>
            </a:r>
          </a:p>
        </p:txBody>
      </p:sp>
    </p:spTree>
    <p:extLst>
      <p:ext uri="{BB962C8B-B14F-4D97-AF65-F5344CB8AC3E}">
        <p14:creationId xmlns:p14="http://schemas.microsoft.com/office/powerpoint/2010/main" val="421457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9" grpId="0"/>
      <p:bldP spid="9" grpId="1"/>
      <p:bldP spid="13" grpId="0"/>
      <p:bldP spid="13" grpId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5">
            <a:extLst>
              <a:ext uri="{FF2B5EF4-FFF2-40B4-BE49-F238E27FC236}">
                <a16:creationId xmlns:a16="http://schemas.microsoft.com/office/drawing/2014/main" id="{4DFC390F-7573-6D4E-A0EA-7AF5F1E1BE7E}"/>
              </a:ext>
            </a:extLst>
          </p:cNvPr>
          <p:cNvSpPr txBox="1">
            <a:spLocks/>
          </p:cNvSpPr>
          <p:nvPr/>
        </p:nvSpPr>
        <p:spPr>
          <a:xfrm>
            <a:off x="6380355" y="6356350"/>
            <a:ext cx="53710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500" b="0" kern="1200">
                <a:solidFill>
                  <a:srgbClr val="0B0456"/>
                </a:solidFill>
                <a:latin typeface="Biome" panose="020B0503030204020804" pitchFamily="34" charset="0"/>
                <a:ea typeface="+mn-ea"/>
                <a:cs typeface="Biome" panose="020B05030302040208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Reflexões sobre a PEC 186/2019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3DD0FE5-A4D1-4358-9039-9B7F88D0C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0B0456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1- Das Diretrizes Constitucionais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DD38A-7470-8647-BA4C-88DCEA0A8161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40634" y="1690687"/>
            <a:ext cx="10913166" cy="5167313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0B0456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Art. 170. </a:t>
            </a:r>
            <a:r>
              <a:rPr lang="pt-BR" b="1" dirty="0">
                <a:solidFill>
                  <a:srgbClr val="0B0456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A ordem econômica</a:t>
            </a:r>
            <a:r>
              <a:rPr lang="pt-BR" dirty="0">
                <a:solidFill>
                  <a:srgbClr val="0B0456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, fundada na valorização do trabalho humano e na livre iniciativa, </a:t>
            </a:r>
            <a:r>
              <a:rPr lang="pt-BR" b="1" dirty="0">
                <a:solidFill>
                  <a:srgbClr val="0B0456"/>
                </a:solidFill>
                <a:highlight>
                  <a:srgbClr val="C1EF00"/>
                </a:highlight>
                <a:latin typeface="Biome" panose="020B0503030204020804" pitchFamily="34" charset="0"/>
                <a:cs typeface="Biome" panose="020B0503030204020804" pitchFamily="34" charset="0"/>
              </a:rPr>
              <a:t>tem por fim assegurar a todos existência digna</a:t>
            </a:r>
            <a:r>
              <a:rPr lang="pt-BR" dirty="0">
                <a:solidFill>
                  <a:srgbClr val="0B0456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, conforme os ditames da justiça social (...)</a:t>
            </a:r>
          </a:p>
          <a:p>
            <a:pPr lvl="1"/>
            <a:r>
              <a:rPr lang="pt-BR" sz="2000" dirty="0">
                <a:solidFill>
                  <a:srgbClr val="0B0456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livre concorrência; </a:t>
            </a:r>
          </a:p>
          <a:p>
            <a:pPr lvl="1"/>
            <a:r>
              <a:rPr lang="pt-BR" sz="2000" dirty="0">
                <a:solidFill>
                  <a:srgbClr val="0B0456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defesa do consumidor; </a:t>
            </a:r>
          </a:p>
          <a:p>
            <a:pPr lvl="1"/>
            <a:r>
              <a:rPr lang="pt-BR" sz="2000" dirty="0">
                <a:solidFill>
                  <a:srgbClr val="0B0456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busca do pleno emprego; </a:t>
            </a:r>
          </a:p>
          <a:p>
            <a:pPr lvl="1"/>
            <a:r>
              <a:rPr lang="pt-BR" sz="2000" dirty="0">
                <a:solidFill>
                  <a:srgbClr val="0B0456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redução das desigualdades regionais e sociais; </a:t>
            </a:r>
          </a:p>
          <a:p>
            <a:pPr lvl="1"/>
            <a:endParaRPr lang="pt-BR" dirty="0">
              <a:solidFill>
                <a:srgbClr val="0B0456"/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  <a:p>
            <a:r>
              <a:rPr lang="pt-BR" dirty="0">
                <a:solidFill>
                  <a:srgbClr val="0B0456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Art. 165 § 10. A administração tem o dever de executar as programações orçamentárias, adotando os meios e as medidas necessários, </a:t>
            </a:r>
            <a:r>
              <a:rPr lang="pt-BR" b="1" dirty="0">
                <a:solidFill>
                  <a:srgbClr val="0B0456"/>
                </a:solidFill>
                <a:highlight>
                  <a:srgbClr val="C1EF00"/>
                </a:highlight>
                <a:latin typeface="Biome" panose="020B0503030204020804" pitchFamily="34" charset="0"/>
                <a:cs typeface="Biome" panose="020B0503030204020804" pitchFamily="34" charset="0"/>
              </a:rPr>
              <a:t>com o propósito de garantir a efetiva entrega de bens e serviços à sociedade</a:t>
            </a:r>
            <a:r>
              <a:rPr lang="pt-BR" dirty="0">
                <a:solidFill>
                  <a:srgbClr val="0B0456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36703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6C81E9-3E43-48AD-97CB-2310E1804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0B0456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1- Das Diretrizes Constitucionais</a:t>
            </a:r>
            <a:endParaRPr lang="en-US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7EABB863-6754-43F0-BA68-403ED9EFB775}"/>
              </a:ext>
            </a:extLst>
          </p:cNvPr>
          <p:cNvSpPr/>
          <p:nvPr/>
        </p:nvSpPr>
        <p:spPr>
          <a:xfrm>
            <a:off x="1343737" y="3506670"/>
            <a:ext cx="950452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7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RESPONSABILIDADE</a:t>
            </a:r>
          </a:p>
        </p:txBody>
      </p:sp>
      <p:pic>
        <p:nvPicPr>
          <p:cNvPr id="7" name="Gráfico 6" descr="Moedas">
            <a:extLst>
              <a:ext uri="{FF2B5EF4-FFF2-40B4-BE49-F238E27FC236}">
                <a16:creationId xmlns:a16="http://schemas.microsoft.com/office/drawing/2014/main" id="{222BE9A3-F62E-4A4E-AFAF-67D9A60CA0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46475" y="4875042"/>
            <a:ext cx="914400" cy="914400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5C91E1B3-0B66-48BF-8B76-9CEC1EECCF85}"/>
              </a:ext>
            </a:extLst>
          </p:cNvPr>
          <p:cNvSpPr/>
          <p:nvPr/>
        </p:nvSpPr>
        <p:spPr>
          <a:xfrm>
            <a:off x="4479210" y="2428001"/>
            <a:ext cx="32335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gerencial</a:t>
            </a:r>
          </a:p>
        </p:txBody>
      </p:sp>
      <p:pic>
        <p:nvPicPr>
          <p:cNvPr id="14" name="Gráfico 13" descr="Cabeça com engrenagens">
            <a:extLst>
              <a:ext uri="{FF2B5EF4-FFF2-40B4-BE49-F238E27FC236}">
                <a16:creationId xmlns:a16="http://schemas.microsoft.com/office/drawing/2014/main" id="{214662E5-BC9D-46EF-8462-7A3CA10B04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64810" y="2057401"/>
            <a:ext cx="914400" cy="91440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81760E8D-3609-47F6-BB73-73CAE318348E}"/>
              </a:ext>
            </a:extLst>
          </p:cNvPr>
          <p:cNvSpPr/>
          <p:nvPr/>
        </p:nvSpPr>
        <p:spPr>
          <a:xfrm>
            <a:off x="5119610" y="4875042"/>
            <a:ext cx="19527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fiscal</a:t>
            </a:r>
            <a:endParaRPr lang="pt-BR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257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55">
            <a:extLst>
              <a:ext uri="{FF2B5EF4-FFF2-40B4-BE49-F238E27FC236}">
                <a16:creationId xmlns:a16="http://schemas.microsoft.com/office/drawing/2014/main" id="{9D76DC2E-4932-8E47-A80A-8726DFF5A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0B0456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2</a:t>
            </a:r>
            <a:r>
              <a:rPr lang="pt-BR">
                <a:solidFill>
                  <a:srgbClr val="0B0456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- </a:t>
            </a:r>
            <a:r>
              <a:rPr lang="pt-BR" dirty="0">
                <a:solidFill>
                  <a:srgbClr val="0B0456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Das Políticas Públicas </a:t>
            </a:r>
            <a:br>
              <a:rPr lang="pt-BR" dirty="0">
                <a:solidFill>
                  <a:srgbClr val="0B0456"/>
                </a:solidFill>
                <a:latin typeface="Biome" panose="020B0503030204020804" pitchFamily="34" charset="0"/>
                <a:cs typeface="Biome" panose="020B0503030204020804" pitchFamily="34" charset="0"/>
              </a:rPr>
            </a:br>
            <a:r>
              <a:rPr lang="pt-BR" sz="4000" dirty="0">
                <a:solidFill>
                  <a:srgbClr val="0B0456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(ou da formulação do problema)</a:t>
            </a:r>
            <a:endParaRPr lang="pt-BR" dirty="0"/>
          </a:p>
        </p:txBody>
      </p:sp>
      <p:sp>
        <p:nvSpPr>
          <p:cNvPr id="54" name="Espaço Reservado para Número de Slide 5">
            <a:extLst>
              <a:ext uri="{FF2B5EF4-FFF2-40B4-BE49-F238E27FC236}">
                <a16:creationId xmlns:a16="http://schemas.microsoft.com/office/drawing/2014/main" id="{1A7723D5-65BA-C94F-B59B-10B7732C3976}"/>
              </a:ext>
            </a:extLst>
          </p:cNvPr>
          <p:cNvSpPr txBox="1">
            <a:spLocks/>
          </p:cNvSpPr>
          <p:nvPr/>
        </p:nvSpPr>
        <p:spPr>
          <a:xfrm>
            <a:off x="6380355" y="6356350"/>
            <a:ext cx="53710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500" b="0" kern="1200">
                <a:solidFill>
                  <a:srgbClr val="0B0456"/>
                </a:solidFill>
                <a:latin typeface="Biome" panose="020B0503030204020804" pitchFamily="34" charset="0"/>
                <a:ea typeface="+mn-ea"/>
                <a:cs typeface="Biome" panose="020B05030302040208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Reflexões sobre a PEC 186/2019</a:t>
            </a:r>
          </a:p>
        </p:txBody>
      </p:sp>
      <p:pic>
        <p:nvPicPr>
          <p:cNvPr id="39" name="Picture 38" descr="A screenshot of a cell phone&#10;&#10;Description automatically generated">
            <a:extLst>
              <a:ext uri="{FF2B5EF4-FFF2-40B4-BE49-F238E27FC236}">
                <a16:creationId xmlns:a16="http://schemas.microsoft.com/office/drawing/2014/main" id="{B366854C-5823-1747-8F9D-3B73621588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813822"/>
            <a:ext cx="7062788" cy="4531754"/>
          </a:xfrm>
          <a:prstGeom prst="rect">
            <a:avLst/>
          </a:prstGeom>
        </p:spPr>
      </p:pic>
      <p:pic>
        <p:nvPicPr>
          <p:cNvPr id="37" name="Picture 36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BC517573-46F8-414C-9370-47DA253244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829335"/>
            <a:ext cx="7062788" cy="4737721"/>
          </a:xfrm>
          <a:prstGeom prst="rect">
            <a:avLst/>
          </a:prstGeom>
        </p:spPr>
      </p:pic>
      <p:pic>
        <p:nvPicPr>
          <p:cNvPr id="23" name="Picture 22" descr="A screenshot of a cell phone&#10;&#10;Description automatically generated">
            <a:extLst>
              <a:ext uri="{FF2B5EF4-FFF2-40B4-BE49-F238E27FC236}">
                <a16:creationId xmlns:a16="http://schemas.microsoft.com/office/drawing/2014/main" id="{DC160665-8038-A04F-BFDF-79649B544D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99185"/>
            <a:ext cx="7062788" cy="4480779"/>
          </a:xfrm>
          <a:prstGeom prst="rect">
            <a:avLst/>
          </a:prstGeom>
        </p:spPr>
      </p:pic>
      <p:pic>
        <p:nvPicPr>
          <p:cNvPr id="47" name="Picture 46" descr="A screenshot of a cell phone&#10;&#10;Description automatically generated">
            <a:extLst>
              <a:ext uri="{FF2B5EF4-FFF2-40B4-BE49-F238E27FC236}">
                <a16:creationId xmlns:a16="http://schemas.microsoft.com/office/drawing/2014/main" id="{BD53AFE3-514F-5843-89A3-D123A2A856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69139"/>
            <a:ext cx="7062787" cy="4684824"/>
          </a:xfrm>
          <a:prstGeom prst="rect">
            <a:avLst/>
          </a:prstGeom>
        </p:spPr>
      </p:pic>
      <p:pic>
        <p:nvPicPr>
          <p:cNvPr id="41" name="Picture 40" descr="A screenshot of a cell phone&#10;&#10;Description automatically generated">
            <a:extLst>
              <a:ext uri="{FF2B5EF4-FFF2-40B4-BE49-F238E27FC236}">
                <a16:creationId xmlns:a16="http://schemas.microsoft.com/office/drawing/2014/main" id="{B1B5EFCB-52CC-384A-B4D1-229ECBB581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88494"/>
            <a:ext cx="7062788" cy="3978355"/>
          </a:xfrm>
          <a:prstGeom prst="rect">
            <a:avLst/>
          </a:prstGeom>
        </p:spPr>
      </p:pic>
      <p:sp>
        <p:nvSpPr>
          <p:cNvPr id="14" name="Espaço Reservado para Conteúdo 2">
            <a:extLst>
              <a:ext uri="{FF2B5EF4-FFF2-40B4-BE49-F238E27FC236}">
                <a16:creationId xmlns:a16="http://schemas.microsoft.com/office/drawing/2014/main" id="{6FAFA645-602F-47DF-AAA4-64218083D0BD}"/>
              </a:ext>
            </a:extLst>
          </p:cNvPr>
          <p:cNvSpPr txBox="1">
            <a:spLocks/>
          </p:cNvSpPr>
          <p:nvPr/>
        </p:nvSpPr>
        <p:spPr>
          <a:xfrm>
            <a:off x="8272463" y="2598461"/>
            <a:ext cx="3919537" cy="8876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000" dirty="0">
                <a:solidFill>
                  <a:srgbClr val="0B0456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Buscas registradas pelo </a:t>
            </a:r>
            <a:r>
              <a:rPr lang="pt-BR" sz="2000" dirty="0" err="1">
                <a:solidFill>
                  <a:srgbClr val="0B0456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google</a:t>
            </a:r>
            <a:r>
              <a:rPr lang="pt-BR" sz="2000" dirty="0">
                <a:solidFill>
                  <a:srgbClr val="0B0456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.</a:t>
            </a:r>
          </a:p>
        </p:txBody>
      </p:sp>
      <p:sp>
        <p:nvSpPr>
          <p:cNvPr id="15" name="Espaço Reservado para Conteúdo 2">
            <a:extLst>
              <a:ext uri="{FF2B5EF4-FFF2-40B4-BE49-F238E27FC236}">
                <a16:creationId xmlns:a16="http://schemas.microsoft.com/office/drawing/2014/main" id="{B969E1B3-C54D-410C-AD4B-EAC62A1A936F}"/>
              </a:ext>
            </a:extLst>
          </p:cNvPr>
          <p:cNvSpPr txBox="1">
            <a:spLocks/>
          </p:cNvSpPr>
          <p:nvPr/>
        </p:nvSpPr>
        <p:spPr>
          <a:xfrm>
            <a:off x="8272463" y="2194270"/>
            <a:ext cx="3919537" cy="40419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000" b="1" dirty="0">
                <a:solidFill>
                  <a:srgbClr val="0B0456"/>
                </a:solidFill>
                <a:highlight>
                  <a:srgbClr val="C1EF00"/>
                </a:highlight>
                <a:latin typeface="Biome" panose="020B0503030204020804" pitchFamily="34" charset="0"/>
                <a:cs typeface="Biome" panose="020B0503030204020804" pitchFamily="34" charset="0"/>
              </a:rPr>
              <a:t>O que importa para a população</a:t>
            </a:r>
          </a:p>
        </p:txBody>
      </p:sp>
      <p:pic>
        <p:nvPicPr>
          <p:cNvPr id="53" name="Picture 52" descr="A screenshot of a cell phone&#10;&#10;Description automatically generated">
            <a:extLst>
              <a:ext uri="{FF2B5EF4-FFF2-40B4-BE49-F238E27FC236}">
                <a16:creationId xmlns:a16="http://schemas.microsoft.com/office/drawing/2014/main" id="{66FD20D7-361F-FB44-AC52-7285614023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1776"/>
            <a:ext cx="7244443" cy="4732593"/>
          </a:xfrm>
          <a:prstGeom prst="rect">
            <a:avLst/>
          </a:prstGeom>
        </p:spPr>
      </p:pic>
      <p:pic>
        <p:nvPicPr>
          <p:cNvPr id="51" name="Picture 50" descr="A screenshot of a cell phone&#10;&#10;Description automatically generated">
            <a:extLst>
              <a:ext uri="{FF2B5EF4-FFF2-40B4-BE49-F238E27FC236}">
                <a16:creationId xmlns:a16="http://schemas.microsoft.com/office/drawing/2014/main" id="{AA510910-97BA-FF42-B728-0EE7396EB1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32793"/>
            <a:ext cx="7244443" cy="484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48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0532" y="0"/>
            <a:ext cx="10822075" cy="6747561"/>
          </a:xfrm>
          <a:prstGeom prst="rect">
            <a:avLst/>
          </a:prstGeom>
        </p:spPr>
      </p:pic>
      <p:sp>
        <p:nvSpPr>
          <p:cNvPr id="4" name="CaixaDeTexto 1">
            <a:extLst>
              <a:ext uri="{FF2B5EF4-FFF2-40B4-BE49-F238E27FC236}">
                <a16:creationId xmlns:a16="http://schemas.microsoft.com/office/drawing/2014/main" id="{FDA7BC96-8636-EB4C-87E4-4F29D20A0746}"/>
              </a:ext>
            </a:extLst>
          </p:cNvPr>
          <p:cNvSpPr txBox="1"/>
          <p:nvPr/>
        </p:nvSpPr>
        <p:spPr>
          <a:xfrm>
            <a:off x="8639178" y="5812225"/>
            <a:ext cx="1876173" cy="51675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900" dirty="0">
                <a:solidFill>
                  <a:schemeClr val="bg1"/>
                </a:solidFill>
              </a:rPr>
              <a:t>Fonte: Painel Estatístico de Pessoal</a:t>
            </a:r>
          </a:p>
          <a:p>
            <a:r>
              <a:rPr lang="pt-BR" sz="9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painel.pep.planejamento.gov.br/</a:t>
            </a:r>
            <a:endParaRPr lang="pt-BR" sz="900" dirty="0">
              <a:solidFill>
                <a:schemeClr val="bg1"/>
              </a:solidFill>
            </a:endParaRPr>
          </a:p>
          <a:p>
            <a:r>
              <a:rPr lang="pt-BR" sz="900" dirty="0">
                <a:solidFill>
                  <a:schemeClr val="bg1"/>
                </a:solidFill>
              </a:rPr>
              <a:t>Jan/20. </a:t>
            </a:r>
          </a:p>
        </p:txBody>
      </p:sp>
    </p:spTree>
    <p:extLst>
      <p:ext uri="{BB962C8B-B14F-4D97-AF65-F5344CB8AC3E}">
        <p14:creationId xmlns:p14="http://schemas.microsoft.com/office/powerpoint/2010/main" val="194065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55">
            <a:extLst>
              <a:ext uri="{FF2B5EF4-FFF2-40B4-BE49-F238E27FC236}">
                <a16:creationId xmlns:a16="http://schemas.microsoft.com/office/drawing/2014/main" id="{9D76DC2E-4932-8E47-A80A-8726DFF5A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0B0456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2- Das Políticas Públicas </a:t>
            </a:r>
            <a:endParaRPr lang="pt-BR" dirty="0"/>
          </a:p>
        </p:txBody>
      </p:sp>
      <p:sp>
        <p:nvSpPr>
          <p:cNvPr id="54" name="Espaço Reservado para Número de Slide 5">
            <a:extLst>
              <a:ext uri="{FF2B5EF4-FFF2-40B4-BE49-F238E27FC236}">
                <a16:creationId xmlns:a16="http://schemas.microsoft.com/office/drawing/2014/main" id="{1A7723D5-65BA-C94F-B59B-10B7732C3976}"/>
              </a:ext>
            </a:extLst>
          </p:cNvPr>
          <p:cNvSpPr txBox="1">
            <a:spLocks/>
          </p:cNvSpPr>
          <p:nvPr/>
        </p:nvSpPr>
        <p:spPr>
          <a:xfrm>
            <a:off x="6380355" y="6356350"/>
            <a:ext cx="53710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500" b="0" kern="1200">
                <a:solidFill>
                  <a:srgbClr val="0B0456"/>
                </a:solidFill>
                <a:latin typeface="Biome" panose="020B0503030204020804" pitchFamily="34" charset="0"/>
                <a:ea typeface="+mn-ea"/>
                <a:cs typeface="Biome" panose="020B05030302040208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Reflexões sobre a PEC 186/2019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ECC26D-D609-5F4F-8272-A1D6136B8AB5}"/>
              </a:ext>
            </a:extLst>
          </p:cNvPr>
          <p:cNvSpPr txBox="1"/>
          <p:nvPr/>
        </p:nvSpPr>
        <p:spPr>
          <a:xfrm>
            <a:off x="774915" y="1830731"/>
            <a:ext cx="11210879" cy="414915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defPPr>
              <a:defRPr lang="pt-BR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>
                <a:solidFill>
                  <a:srgbClr val="0B0456"/>
                </a:solidFill>
                <a:latin typeface="Biome" panose="020B0503030204020804" pitchFamily="34" charset="0"/>
                <a:cs typeface="Biome" panose="020B05030302040208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t-BR" dirty="0"/>
              <a:t>Na construção de políticas públicas, realiza-se análises de custo-benefício.  </a:t>
            </a:r>
          </a:p>
          <a:p>
            <a:r>
              <a:rPr lang="pt-BR" dirty="0"/>
              <a:t>Ou seja, avalia-se o custo, o gasto, em função do resultado que ele gera.</a:t>
            </a:r>
          </a:p>
          <a:p>
            <a:r>
              <a:rPr lang="pt-BR" dirty="0"/>
              <a:t>Isso também é o usual no setor privado.</a:t>
            </a:r>
          </a:p>
          <a:p>
            <a:endParaRPr lang="pt-BR" dirty="0"/>
          </a:p>
          <a:p>
            <a:r>
              <a:rPr lang="pt-BR" b="1" dirty="0">
                <a:highlight>
                  <a:srgbClr val="C1EF00"/>
                </a:highlight>
              </a:rPr>
              <a:t>No entanto, na discussão atual sobre o setor público, tudo é considerado “gasto”, e nenhum dos benefícios é avaliado.</a:t>
            </a:r>
          </a:p>
          <a:p>
            <a:endParaRPr lang="pt-BR" dirty="0"/>
          </a:p>
          <a:p>
            <a:r>
              <a:rPr lang="pt-BR" dirty="0"/>
              <a:t>Uma fábrica de sapatos é avaliada pelo lucro e dividendos pagos, logo reduzir gastos é relevante se o benefício for um aumento na margem de lucro.</a:t>
            </a:r>
          </a:p>
          <a:p>
            <a:endParaRPr lang="pt-BR" dirty="0"/>
          </a:p>
          <a:p>
            <a:r>
              <a:rPr lang="pt-BR" dirty="0"/>
              <a:t>O Estado é avaliado por indicadores como taxa de analfabetismo, distribuição de renda, taxa de mortalidade infantil</a:t>
            </a:r>
          </a:p>
        </p:txBody>
      </p:sp>
    </p:spTree>
    <p:extLst>
      <p:ext uri="{BB962C8B-B14F-4D97-AF65-F5344CB8AC3E}">
        <p14:creationId xmlns:p14="http://schemas.microsoft.com/office/powerpoint/2010/main" val="1826956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text&#10;&#10;Description automatically generated">
            <a:extLst>
              <a:ext uri="{FF2B5EF4-FFF2-40B4-BE49-F238E27FC236}">
                <a16:creationId xmlns:a16="http://schemas.microsoft.com/office/drawing/2014/main" id="{EFDDEBA5-205C-2B48-A876-8293EACD61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70" y="1599171"/>
            <a:ext cx="7376567" cy="521414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3DD0FE5-A4D1-4358-9039-9B7F88D0C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0215"/>
            <a:ext cx="9789826" cy="1325563"/>
          </a:xfrm>
        </p:spPr>
        <p:txBody>
          <a:bodyPr/>
          <a:lstStyle/>
          <a:p>
            <a:r>
              <a:rPr lang="pt-BR" dirty="0">
                <a:solidFill>
                  <a:srgbClr val="0B0456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3- Da Gestão Governamental 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70BBD103-A346-D24C-9405-E7269D6B701B}"/>
              </a:ext>
            </a:extLst>
          </p:cNvPr>
          <p:cNvSpPr txBox="1">
            <a:spLocks/>
          </p:cNvSpPr>
          <p:nvPr/>
        </p:nvSpPr>
        <p:spPr>
          <a:xfrm>
            <a:off x="6870490" y="5027582"/>
            <a:ext cx="5321510" cy="1575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sz="3200" dirty="0">
              <a:solidFill>
                <a:srgbClr val="0B0456"/>
              </a:solidFill>
            </a:endParaRPr>
          </a:p>
        </p:txBody>
      </p:sp>
      <p:pic>
        <p:nvPicPr>
          <p:cNvPr id="28" name="Graphic 27" descr="Medical">
            <a:extLst>
              <a:ext uri="{FF2B5EF4-FFF2-40B4-BE49-F238E27FC236}">
                <a16:creationId xmlns:a16="http://schemas.microsoft.com/office/drawing/2014/main" id="{E014498B-8E04-FE4E-A0E8-68480ED682C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36437" y="1706353"/>
            <a:ext cx="914400" cy="914400"/>
          </a:xfrm>
          <a:prstGeom prst="rect">
            <a:avLst/>
          </a:prstGeom>
        </p:spPr>
      </p:pic>
      <p:pic>
        <p:nvPicPr>
          <p:cNvPr id="30" name="Graphic 29" descr="Rattle">
            <a:extLst>
              <a:ext uri="{FF2B5EF4-FFF2-40B4-BE49-F238E27FC236}">
                <a16:creationId xmlns:a16="http://schemas.microsoft.com/office/drawing/2014/main" id="{A74BDC83-0BB9-8049-8824-AF2A875D1BD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08239" y="2802337"/>
            <a:ext cx="914400" cy="914400"/>
          </a:xfrm>
          <a:prstGeom prst="rect">
            <a:avLst/>
          </a:prstGeom>
        </p:spPr>
      </p:pic>
      <p:pic>
        <p:nvPicPr>
          <p:cNvPr id="32" name="Graphic 31" descr="Microscope">
            <a:extLst>
              <a:ext uri="{FF2B5EF4-FFF2-40B4-BE49-F238E27FC236}">
                <a16:creationId xmlns:a16="http://schemas.microsoft.com/office/drawing/2014/main" id="{F5EF29F8-46A5-4043-BA3A-B48092A3918D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634637" y="2771328"/>
            <a:ext cx="914400" cy="914400"/>
          </a:xfrm>
          <a:prstGeom prst="rect">
            <a:avLst/>
          </a:prstGeom>
        </p:spPr>
      </p:pic>
      <p:pic>
        <p:nvPicPr>
          <p:cNvPr id="34" name="Graphic 33" descr="Books">
            <a:extLst>
              <a:ext uri="{FF2B5EF4-FFF2-40B4-BE49-F238E27FC236}">
                <a16:creationId xmlns:a16="http://schemas.microsoft.com/office/drawing/2014/main" id="{A323B3EE-D1E4-1040-9F61-7287F7087F62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029518" y="2457266"/>
            <a:ext cx="914400" cy="914400"/>
          </a:xfrm>
          <a:prstGeom prst="rect">
            <a:avLst/>
          </a:prstGeom>
        </p:spPr>
      </p:pic>
      <p:pic>
        <p:nvPicPr>
          <p:cNvPr id="36" name="Graphic 35" descr="Call center">
            <a:extLst>
              <a:ext uri="{FF2B5EF4-FFF2-40B4-BE49-F238E27FC236}">
                <a16:creationId xmlns:a16="http://schemas.microsoft.com/office/drawing/2014/main" id="{469608B6-8362-414D-A141-C45C9A61A51C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655191" y="4154507"/>
            <a:ext cx="914400" cy="914400"/>
          </a:xfrm>
          <a:prstGeom prst="rect">
            <a:avLst/>
          </a:prstGeom>
        </p:spPr>
      </p:pic>
      <p:pic>
        <p:nvPicPr>
          <p:cNvPr id="40" name="Graphic 39" descr="Palette">
            <a:extLst>
              <a:ext uri="{FF2B5EF4-FFF2-40B4-BE49-F238E27FC236}">
                <a16:creationId xmlns:a16="http://schemas.microsoft.com/office/drawing/2014/main" id="{8DFAD62A-5605-C240-BADA-E72346B432B6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784359" y="4978025"/>
            <a:ext cx="914400" cy="914400"/>
          </a:xfrm>
          <a:prstGeom prst="rect">
            <a:avLst/>
          </a:prstGeom>
        </p:spPr>
      </p:pic>
      <p:pic>
        <p:nvPicPr>
          <p:cNvPr id="42" name="Graphic 41" descr="Suitcase">
            <a:extLst>
              <a:ext uri="{FF2B5EF4-FFF2-40B4-BE49-F238E27FC236}">
                <a16:creationId xmlns:a16="http://schemas.microsoft.com/office/drawing/2014/main" id="{187054AC-BE6E-1948-B666-589918594108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783985" y="4061816"/>
            <a:ext cx="914400" cy="914400"/>
          </a:xfrm>
          <a:prstGeom prst="rect">
            <a:avLst/>
          </a:prstGeom>
        </p:spPr>
      </p:pic>
      <p:pic>
        <p:nvPicPr>
          <p:cNvPr id="44" name="Graphic 43" descr="Shopping cart">
            <a:extLst>
              <a:ext uri="{FF2B5EF4-FFF2-40B4-BE49-F238E27FC236}">
                <a16:creationId xmlns:a16="http://schemas.microsoft.com/office/drawing/2014/main" id="{84B06577-595D-C942-B760-5521818DBE73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981841" y="3169720"/>
            <a:ext cx="914400" cy="914400"/>
          </a:xfrm>
          <a:prstGeom prst="rect">
            <a:avLst/>
          </a:prstGeom>
        </p:spPr>
      </p:pic>
      <p:pic>
        <p:nvPicPr>
          <p:cNvPr id="46" name="Graphic 45" descr="Table setting">
            <a:extLst>
              <a:ext uri="{FF2B5EF4-FFF2-40B4-BE49-F238E27FC236}">
                <a16:creationId xmlns:a16="http://schemas.microsoft.com/office/drawing/2014/main" id="{E7DB2E8F-7B25-2D47-8664-B71D7F583BF4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989759" y="4026698"/>
            <a:ext cx="914400" cy="914400"/>
          </a:xfrm>
          <a:prstGeom prst="rect">
            <a:avLst/>
          </a:prstGeom>
        </p:spPr>
      </p:pic>
      <p:pic>
        <p:nvPicPr>
          <p:cNvPr id="52" name="Graphic 51" descr="Firefighter">
            <a:extLst>
              <a:ext uri="{FF2B5EF4-FFF2-40B4-BE49-F238E27FC236}">
                <a16:creationId xmlns:a16="http://schemas.microsoft.com/office/drawing/2014/main" id="{16983515-B177-CB4E-823A-4B1DD9757385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1353800" y="5155391"/>
            <a:ext cx="914400" cy="914400"/>
          </a:xfrm>
          <a:prstGeom prst="rect">
            <a:avLst/>
          </a:prstGeom>
        </p:spPr>
      </p:pic>
      <p:pic>
        <p:nvPicPr>
          <p:cNvPr id="54" name="Graphic 53" descr="Veterinarian">
            <a:extLst>
              <a:ext uri="{FF2B5EF4-FFF2-40B4-BE49-F238E27FC236}">
                <a16:creationId xmlns:a16="http://schemas.microsoft.com/office/drawing/2014/main" id="{3396680F-8327-9645-B5D1-5952643B7C18}"/>
              </a:ext>
            </a:extLst>
          </p:cNvPr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0196902" y="5321295"/>
            <a:ext cx="914400" cy="914400"/>
          </a:xfrm>
          <a:prstGeom prst="rect">
            <a:avLst/>
          </a:prstGeom>
        </p:spPr>
      </p:pic>
      <p:pic>
        <p:nvPicPr>
          <p:cNvPr id="56" name="Graphic 55" descr="Electrician">
            <a:extLst>
              <a:ext uri="{FF2B5EF4-FFF2-40B4-BE49-F238E27FC236}">
                <a16:creationId xmlns:a16="http://schemas.microsoft.com/office/drawing/2014/main" id="{0363B36E-D56F-8F42-A38A-950D9E91842A}"/>
              </a:ext>
            </a:extLst>
          </p:cNvPr>
          <p:cNvPicPr>
            <a:picLocks noChangeAspect="1"/>
          </p:cNvPicPr>
          <p:nvPr/>
        </p:nvPicPr>
        <p:blipFill>
          <a:blip r:embed="rId2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7684614" y="5941982"/>
            <a:ext cx="914400" cy="914400"/>
          </a:xfrm>
          <a:prstGeom prst="rect">
            <a:avLst/>
          </a:prstGeom>
        </p:spPr>
      </p:pic>
      <p:pic>
        <p:nvPicPr>
          <p:cNvPr id="58" name="Graphic 57" descr="Handcuffs">
            <a:extLst>
              <a:ext uri="{FF2B5EF4-FFF2-40B4-BE49-F238E27FC236}">
                <a16:creationId xmlns:a16="http://schemas.microsoft.com/office/drawing/2014/main" id="{2D024A75-A73A-5943-AEBE-7E05C7A84A03}"/>
              </a:ext>
            </a:extLst>
          </p:cNvPr>
          <p:cNvPicPr>
            <a:picLocks noChangeAspect="1"/>
          </p:cNvPicPr>
          <p:nvPr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8998918" y="1684223"/>
            <a:ext cx="914400" cy="914400"/>
          </a:xfrm>
          <a:prstGeom prst="rect">
            <a:avLst/>
          </a:prstGeom>
        </p:spPr>
      </p:pic>
      <p:pic>
        <p:nvPicPr>
          <p:cNvPr id="60" name="Graphic 59" descr="Scales of justice">
            <a:extLst>
              <a:ext uri="{FF2B5EF4-FFF2-40B4-BE49-F238E27FC236}">
                <a16:creationId xmlns:a16="http://schemas.microsoft.com/office/drawing/2014/main" id="{83CC4C74-1962-7944-81D2-9C76B15B5814}"/>
              </a:ext>
            </a:extLst>
          </p:cNvPr>
          <p:cNvPicPr>
            <a:picLocks noChangeAspect="1"/>
          </p:cNvPicPr>
          <p:nvPr/>
        </p:nvPicPr>
        <p:blipFill>
          <a:blip r:embed="rId3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9118382" y="5068907"/>
            <a:ext cx="914400" cy="914400"/>
          </a:xfrm>
          <a:prstGeom prst="rect">
            <a:avLst/>
          </a:prstGeom>
        </p:spPr>
      </p:pic>
      <p:pic>
        <p:nvPicPr>
          <p:cNvPr id="62" name="Graphic 61" descr="Bio hazard">
            <a:extLst>
              <a:ext uri="{FF2B5EF4-FFF2-40B4-BE49-F238E27FC236}">
                <a16:creationId xmlns:a16="http://schemas.microsoft.com/office/drawing/2014/main" id="{C446B293-5D03-E545-A008-E96533DF5C4F}"/>
              </a:ext>
            </a:extLst>
          </p:cNvPr>
          <p:cNvPicPr>
            <a:picLocks noChangeAspect="1"/>
          </p:cNvPicPr>
          <p:nvPr/>
        </p:nvPicPr>
        <p:blipFill>
          <a:blip r:embed="rId3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6475512" y="5898918"/>
            <a:ext cx="914400" cy="914400"/>
          </a:xfrm>
          <a:prstGeom prst="rect">
            <a:avLst/>
          </a:prstGeom>
        </p:spPr>
      </p:pic>
      <p:pic>
        <p:nvPicPr>
          <p:cNvPr id="64" name="Graphic 63" descr="Crane">
            <a:extLst>
              <a:ext uri="{FF2B5EF4-FFF2-40B4-BE49-F238E27FC236}">
                <a16:creationId xmlns:a16="http://schemas.microsoft.com/office/drawing/2014/main" id="{436EAB9C-CA45-484B-8F63-0451BAC6AED5}"/>
              </a:ext>
            </a:extLst>
          </p:cNvPr>
          <p:cNvPicPr>
            <a:picLocks noChangeAspect="1"/>
          </p:cNvPicPr>
          <p:nvPr/>
        </p:nvPicPr>
        <p:blipFill>
          <a:blip r:embed="rId3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10115118" y="1843359"/>
            <a:ext cx="914400" cy="914400"/>
          </a:xfrm>
          <a:prstGeom prst="rect">
            <a:avLst/>
          </a:prstGeom>
        </p:spPr>
      </p:pic>
      <p:pic>
        <p:nvPicPr>
          <p:cNvPr id="66" name="Graphic 65" descr="Train">
            <a:extLst>
              <a:ext uri="{FF2B5EF4-FFF2-40B4-BE49-F238E27FC236}">
                <a16:creationId xmlns:a16="http://schemas.microsoft.com/office/drawing/2014/main" id="{3DDBDACF-6B94-6B40-80C3-36878D7500A7}"/>
              </a:ext>
            </a:extLst>
          </p:cNvPr>
          <p:cNvPicPr>
            <a:picLocks noChangeAspect="1"/>
          </p:cNvPicPr>
          <p:nvPr/>
        </p:nvPicPr>
        <p:blipFill>
          <a:blip r:embed="rId3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8579122" y="592496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76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1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5496031"/>
              </p:ext>
            </p:extLst>
          </p:nvPr>
        </p:nvGraphicFramePr>
        <p:xfrm>
          <a:off x="0" y="0"/>
          <a:ext cx="10287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ixaDeTexto 1">
            <a:extLst>
              <a:ext uri="{FF2B5EF4-FFF2-40B4-BE49-F238E27FC236}">
                <a16:creationId xmlns:a16="http://schemas.microsoft.com/office/drawing/2014/main" id="{7304D5DC-B9ED-0D42-83C1-23BEE2120E86}"/>
              </a:ext>
            </a:extLst>
          </p:cNvPr>
          <p:cNvSpPr txBox="1"/>
          <p:nvPr/>
        </p:nvSpPr>
        <p:spPr>
          <a:xfrm>
            <a:off x="10227585" y="5456625"/>
            <a:ext cx="1876173" cy="51675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900" dirty="0"/>
              <a:t>Fonte: Painel do Orçamento Federal</a:t>
            </a:r>
          </a:p>
          <a:p>
            <a:r>
              <a:rPr lang="pt-BR" sz="900" dirty="0">
                <a:hlinkClick r:id="rId3"/>
              </a:rPr>
              <a:t>https://www.siop.planejamento.gov.br/</a:t>
            </a:r>
            <a:endParaRPr lang="pt-BR" sz="900" dirty="0"/>
          </a:p>
          <a:p>
            <a:r>
              <a:rPr lang="pt-BR" sz="900" dirty="0"/>
              <a:t>Jan/20.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39D979-1BE9-044C-9FAA-36058F5EB0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2048" y="0"/>
            <a:ext cx="2299952" cy="525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51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2265</TotalTime>
  <Words>1032</Words>
  <Application>Microsoft Macintosh PowerPoint</Application>
  <PresentationFormat>Widescreen</PresentationFormat>
  <Paragraphs>154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Biome</vt:lpstr>
      <vt:lpstr>Biome Light</vt:lpstr>
      <vt:lpstr>Calibri</vt:lpstr>
      <vt:lpstr>Calibri Light</vt:lpstr>
      <vt:lpstr>Tema do Office</vt:lpstr>
      <vt:lpstr>Das Políticas Públicas e da Gestão Governamental</vt:lpstr>
      <vt:lpstr>Da Carreira de Especialistas</vt:lpstr>
      <vt:lpstr>1- Das Diretrizes Constitucionais</vt:lpstr>
      <vt:lpstr>1- Das Diretrizes Constitucionais</vt:lpstr>
      <vt:lpstr>2- Das Políticas Públicas  (ou da formulação do problema)</vt:lpstr>
      <vt:lpstr>PowerPoint Presentation</vt:lpstr>
      <vt:lpstr>2- Das Políticas Públicas </vt:lpstr>
      <vt:lpstr>3- Da Gestão Governamental </vt:lpstr>
      <vt:lpstr>PowerPoint Presentation</vt:lpstr>
      <vt:lpstr>3- Da Gestão Governamental </vt:lpstr>
      <vt:lpstr>3- Da Gestão Governamental </vt:lpstr>
      <vt:lpstr>3- Da Gestão Governamental </vt:lpstr>
      <vt:lpstr>3- Da Gestão Governamental </vt:lpstr>
      <vt:lpstr>3- Da Gestão Governamental </vt:lpstr>
      <vt:lpstr>Obrigado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da apresentação</dc:title>
  <dc:creator>Gabriel Rizzo Hoewell</dc:creator>
  <cp:lastModifiedBy>Pedro Pontual</cp:lastModifiedBy>
  <cp:revision>86</cp:revision>
  <dcterms:created xsi:type="dcterms:W3CDTF">2020-03-09T19:17:03Z</dcterms:created>
  <dcterms:modified xsi:type="dcterms:W3CDTF">2020-03-12T12:06:49Z</dcterms:modified>
</cp:coreProperties>
</file>