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62" r:id="rId2"/>
    <p:sldId id="2147376220" r:id="rId3"/>
    <p:sldId id="2147376247" r:id="rId4"/>
    <p:sldId id="2147376248" r:id="rId5"/>
    <p:sldId id="2147376250" r:id="rId6"/>
    <p:sldId id="2147376249" r:id="rId7"/>
    <p:sldId id="2147376243" r:id="rId8"/>
    <p:sldId id="2147376245" r:id="rId9"/>
    <p:sldId id="2147376218" r:id="rId10"/>
  </p:sldIdLst>
  <p:sldSz cx="9144000" cy="5143500" type="screen16x9"/>
  <p:notesSz cx="6858000" cy="9144000"/>
  <p:embeddedFontLst>
    <p:embeddedFont>
      <p:font typeface="Open Sans"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egoe UI" panose="020B0502040204020203"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7L4K0yF++35VzxUJYszZLQF0F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A722F-EDE5-4CC1-A34C-28EFF7EEFFD3}" v="35" dt="2023-09-26T02:10:37.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p:cViewPr>
        <p:scale>
          <a:sx n="69" d="100"/>
          <a:sy n="69" d="100"/>
        </p:scale>
        <p:origin x="1200" y="36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168902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9129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314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9193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9036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918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8999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92578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pic>
        <p:nvPicPr>
          <p:cNvPr id="9" name="Google Shape;9;p8"/>
          <p:cNvPicPr preferRelativeResize="0"/>
          <p:nvPr/>
        </p:nvPicPr>
        <p:blipFill rotWithShape="1">
          <a:blip r:embed="rId3">
            <a:alphaModFix/>
          </a:blip>
          <a:srcRect/>
          <a:stretch/>
        </p:blipFill>
        <p:spPr>
          <a:xfrm>
            <a:off x="6466329" y="429150"/>
            <a:ext cx="1449095" cy="787500"/>
          </a:xfrm>
          <a:prstGeom prst="rect">
            <a:avLst/>
          </a:prstGeom>
          <a:noFill/>
          <a:ln>
            <a:noFill/>
          </a:ln>
        </p:spPr>
      </p:pic>
      <p:cxnSp>
        <p:nvCxnSpPr>
          <p:cNvPr id="10" name="Google Shape;10;p8"/>
          <p:cNvCxnSpPr/>
          <p:nvPr/>
        </p:nvCxnSpPr>
        <p:spPr>
          <a:xfrm>
            <a:off x="7395759" y="3597500"/>
            <a:ext cx="390300" cy="0"/>
          </a:xfrm>
          <a:prstGeom prst="straightConnector1">
            <a:avLst/>
          </a:prstGeom>
          <a:noFill/>
          <a:ln w="28575" cap="flat" cmpd="sng">
            <a:solidFill>
              <a:srgbClr val="D83694"/>
            </a:solidFill>
            <a:prstDash val="solid"/>
            <a:round/>
            <a:headEnd type="none" w="sm" len="sm"/>
            <a:tailEnd type="none" w="sm" len="sm"/>
          </a:ln>
        </p:spPr>
      </p:cxnSp>
      <p:sp>
        <p:nvSpPr>
          <p:cNvPr id="11" name="Google Shape;11;p8"/>
          <p:cNvSpPr txBox="1">
            <a:spLocks noGrp="1"/>
          </p:cNvSpPr>
          <p:nvPr>
            <p:ph type="ctrTitle"/>
          </p:nvPr>
        </p:nvSpPr>
        <p:spPr>
          <a:xfrm>
            <a:off x="3261825" y="2517250"/>
            <a:ext cx="4653600" cy="9165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666666"/>
              </a:buClr>
              <a:buSzPts val="4200"/>
              <a:buNone/>
              <a:defRPr sz="4200">
                <a:solidFill>
                  <a:srgbClr val="666666"/>
                </a:solidFill>
              </a:defRPr>
            </a:lvl1pPr>
            <a:lvl2pPr lvl="1" algn="r">
              <a:lnSpc>
                <a:spcPct val="100000"/>
              </a:lnSpc>
              <a:spcBef>
                <a:spcPts val="0"/>
              </a:spcBef>
              <a:spcAft>
                <a:spcPts val="0"/>
              </a:spcAft>
              <a:buClr>
                <a:srgbClr val="666666"/>
              </a:buClr>
              <a:buSzPts val="4200"/>
              <a:buNone/>
              <a:defRPr sz="4200">
                <a:solidFill>
                  <a:srgbClr val="666666"/>
                </a:solidFill>
              </a:defRPr>
            </a:lvl2pPr>
            <a:lvl3pPr lvl="2" algn="r">
              <a:lnSpc>
                <a:spcPct val="100000"/>
              </a:lnSpc>
              <a:spcBef>
                <a:spcPts val="0"/>
              </a:spcBef>
              <a:spcAft>
                <a:spcPts val="0"/>
              </a:spcAft>
              <a:buClr>
                <a:srgbClr val="666666"/>
              </a:buClr>
              <a:buSzPts val="4200"/>
              <a:buNone/>
              <a:defRPr sz="4200">
                <a:solidFill>
                  <a:srgbClr val="666666"/>
                </a:solidFill>
              </a:defRPr>
            </a:lvl3pPr>
            <a:lvl4pPr lvl="3" algn="r">
              <a:lnSpc>
                <a:spcPct val="100000"/>
              </a:lnSpc>
              <a:spcBef>
                <a:spcPts val="0"/>
              </a:spcBef>
              <a:spcAft>
                <a:spcPts val="0"/>
              </a:spcAft>
              <a:buClr>
                <a:srgbClr val="666666"/>
              </a:buClr>
              <a:buSzPts val="4200"/>
              <a:buNone/>
              <a:defRPr sz="4200">
                <a:solidFill>
                  <a:srgbClr val="666666"/>
                </a:solidFill>
              </a:defRPr>
            </a:lvl4pPr>
            <a:lvl5pPr lvl="4" algn="r">
              <a:lnSpc>
                <a:spcPct val="100000"/>
              </a:lnSpc>
              <a:spcBef>
                <a:spcPts val="0"/>
              </a:spcBef>
              <a:spcAft>
                <a:spcPts val="0"/>
              </a:spcAft>
              <a:buClr>
                <a:srgbClr val="666666"/>
              </a:buClr>
              <a:buSzPts val="4200"/>
              <a:buNone/>
              <a:defRPr sz="4200">
                <a:solidFill>
                  <a:srgbClr val="666666"/>
                </a:solidFill>
              </a:defRPr>
            </a:lvl5pPr>
            <a:lvl6pPr lvl="5" algn="r">
              <a:lnSpc>
                <a:spcPct val="100000"/>
              </a:lnSpc>
              <a:spcBef>
                <a:spcPts val="0"/>
              </a:spcBef>
              <a:spcAft>
                <a:spcPts val="0"/>
              </a:spcAft>
              <a:buClr>
                <a:srgbClr val="666666"/>
              </a:buClr>
              <a:buSzPts val="4200"/>
              <a:buNone/>
              <a:defRPr sz="4200">
                <a:solidFill>
                  <a:srgbClr val="666666"/>
                </a:solidFill>
              </a:defRPr>
            </a:lvl6pPr>
            <a:lvl7pPr lvl="6" algn="r">
              <a:lnSpc>
                <a:spcPct val="100000"/>
              </a:lnSpc>
              <a:spcBef>
                <a:spcPts val="0"/>
              </a:spcBef>
              <a:spcAft>
                <a:spcPts val="0"/>
              </a:spcAft>
              <a:buClr>
                <a:srgbClr val="666666"/>
              </a:buClr>
              <a:buSzPts val="4200"/>
              <a:buNone/>
              <a:defRPr sz="4200">
                <a:solidFill>
                  <a:srgbClr val="666666"/>
                </a:solidFill>
              </a:defRPr>
            </a:lvl7pPr>
            <a:lvl8pPr lvl="7" algn="r">
              <a:lnSpc>
                <a:spcPct val="100000"/>
              </a:lnSpc>
              <a:spcBef>
                <a:spcPts val="0"/>
              </a:spcBef>
              <a:spcAft>
                <a:spcPts val="0"/>
              </a:spcAft>
              <a:buClr>
                <a:srgbClr val="666666"/>
              </a:buClr>
              <a:buSzPts val="4200"/>
              <a:buNone/>
              <a:defRPr sz="4200">
                <a:solidFill>
                  <a:srgbClr val="666666"/>
                </a:solidFill>
              </a:defRPr>
            </a:lvl8pPr>
            <a:lvl9pPr lvl="8" algn="r">
              <a:lnSpc>
                <a:spcPct val="100000"/>
              </a:lnSpc>
              <a:spcBef>
                <a:spcPts val="0"/>
              </a:spcBef>
              <a:spcAft>
                <a:spcPts val="0"/>
              </a:spcAft>
              <a:buClr>
                <a:srgbClr val="666666"/>
              </a:buClr>
              <a:buSzPts val="4200"/>
              <a:buNone/>
              <a:defRPr sz="4200">
                <a:solidFill>
                  <a:srgbClr val="666666"/>
                </a:solidFill>
              </a:defRPr>
            </a:lvl9pPr>
          </a:lstStyle>
          <a:p>
            <a:endParaRPr/>
          </a:p>
        </p:txBody>
      </p:sp>
      <p:sp>
        <p:nvSpPr>
          <p:cNvPr id="12" name="Google Shape;12;p8"/>
          <p:cNvSpPr txBox="1">
            <a:spLocks noGrp="1"/>
          </p:cNvSpPr>
          <p:nvPr>
            <p:ph type="subTitle" idx="1"/>
          </p:nvPr>
        </p:nvSpPr>
        <p:spPr>
          <a:xfrm>
            <a:off x="3761475" y="3840650"/>
            <a:ext cx="4024500" cy="787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666666"/>
              </a:buClr>
              <a:buSzPts val="2400"/>
              <a:buNone/>
              <a:defRPr sz="2400">
                <a:solidFill>
                  <a:srgbClr val="666666"/>
                </a:solidFill>
              </a:defRPr>
            </a:lvl1pPr>
            <a:lvl2pPr lvl="1" algn="l">
              <a:lnSpc>
                <a:spcPct val="100000"/>
              </a:lnSpc>
              <a:spcBef>
                <a:spcPts val="0"/>
              </a:spcBef>
              <a:spcAft>
                <a:spcPts val="0"/>
              </a:spcAft>
              <a:buClr>
                <a:srgbClr val="666666"/>
              </a:buClr>
              <a:buSzPts val="2400"/>
              <a:buNone/>
              <a:defRPr sz="2400">
                <a:solidFill>
                  <a:srgbClr val="666666"/>
                </a:solidFill>
              </a:defRPr>
            </a:lvl2pPr>
            <a:lvl3pPr lvl="2" algn="l">
              <a:lnSpc>
                <a:spcPct val="100000"/>
              </a:lnSpc>
              <a:spcBef>
                <a:spcPts val="0"/>
              </a:spcBef>
              <a:spcAft>
                <a:spcPts val="0"/>
              </a:spcAft>
              <a:buClr>
                <a:srgbClr val="666666"/>
              </a:buClr>
              <a:buSzPts val="2400"/>
              <a:buNone/>
              <a:defRPr sz="2400">
                <a:solidFill>
                  <a:srgbClr val="666666"/>
                </a:solidFill>
              </a:defRPr>
            </a:lvl3pPr>
            <a:lvl4pPr lvl="3" algn="l">
              <a:lnSpc>
                <a:spcPct val="100000"/>
              </a:lnSpc>
              <a:spcBef>
                <a:spcPts val="0"/>
              </a:spcBef>
              <a:spcAft>
                <a:spcPts val="0"/>
              </a:spcAft>
              <a:buClr>
                <a:srgbClr val="666666"/>
              </a:buClr>
              <a:buSzPts val="2400"/>
              <a:buNone/>
              <a:defRPr sz="2400">
                <a:solidFill>
                  <a:srgbClr val="666666"/>
                </a:solidFill>
              </a:defRPr>
            </a:lvl4pPr>
            <a:lvl5pPr lvl="4" algn="l">
              <a:lnSpc>
                <a:spcPct val="100000"/>
              </a:lnSpc>
              <a:spcBef>
                <a:spcPts val="0"/>
              </a:spcBef>
              <a:spcAft>
                <a:spcPts val="0"/>
              </a:spcAft>
              <a:buClr>
                <a:srgbClr val="666666"/>
              </a:buClr>
              <a:buSzPts val="2400"/>
              <a:buNone/>
              <a:defRPr sz="2400">
                <a:solidFill>
                  <a:srgbClr val="666666"/>
                </a:solidFill>
              </a:defRPr>
            </a:lvl5pPr>
            <a:lvl6pPr lvl="5" algn="l">
              <a:lnSpc>
                <a:spcPct val="100000"/>
              </a:lnSpc>
              <a:spcBef>
                <a:spcPts val="0"/>
              </a:spcBef>
              <a:spcAft>
                <a:spcPts val="0"/>
              </a:spcAft>
              <a:buClr>
                <a:srgbClr val="666666"/>
              </a:buClr>
              <a:buSzPts val="2400"/>
              <a:buNone/>
              <a:defRPr sz="2400">
                <a:solidFill>
                  <a:srgbClr val="666666"/>
                </a:solidFill>
              </a:defRPr>
            </a:lvl6pPr>
            <a:lvl7pPr lvl="6" algn="l">
              <a:lnSpc>
                <a:spcPct val="100000"/>
              </a:lnSpc>
              <a:spcBef>
                <a:spcPts val="0"/>
              </a:spcBef>
              <a:spcAft>
                <a:spcPts val="0"/>
              </a:spcAft>
              <a:buClr>
                <a:srgbClr val="666666"/>
              </a:buClr>
              <a:buSzPts val="2400"/>
              <a:buNone/>
              <a:defRPr sz="2400">
                <a:solidFill>
                  <a:srgbClr val="666666"/>
                </a:solidFill>
              </a:defRPr>
            </a:lvl7pPr>
            <a:lvl8pPr lvl="7" algn="l">
              <a:lnSpc>
                <a:spcPct val="100000"/>
              </a:lnSpc>
              <a:spcBef>
                <a:spcPts val="0"/>
              </a:spcBef>
              <a:spcAft>
                <a:spcPts val="0"/>
              </a:spcAft>
              <a:buClr>
                <a:srgbClr val="666666"/>
              </a:buClr>
              <a:buSzPts val="2400"/>
              <a:buNone/>
              <a:defRPr sz="2400">
                <a:solidFill>
                  <a:srgbClr val="666666"/>
                </a:solidFill>
              </a:defRPr>
            </a:lvl8pPr>
            <a:lvl9pPr lvl="8" algn="l">
              <a:lnSpc>
                <a:spcPct val="100000"/>
              </a:lnSpc>
              <a:spcBef>
                <a:spcPts val="0"/>
              </a:spcBef>
              <a:spcAft>
                <a:spcPts val="0"/>
              </a:spcAft>
              <a:buClr>
                <a:srgbClr val="666666"/>
              </a:buClr>
              <a:buSzPts val="2400"/>
              <a:buNone/>
              <a:defRPr sz="2400">
                <a:solidFill>
                  <a:srgbClr val="666666"/>
                </a:solidFill>
              </a:defRPr>
            </a:lvl9pPr>
          </a:lstStyle>
          <a:p>
            <a:endParaRPr/>
          </a:p>
        </p:txBody>
      </p:sp>
      <p:sp>
        <p:nvSpPr>
          <p:cNvPr id="13" name="Google Shape;1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12"/>
          <p:cNvSpPr/>
          <p:nvPr/>
        </p:nvSpPr>
        <p:spPr>
          <a:xfrm>
            <a:off x="0" y="5045700"/>
            <a:ext cx="9144000" cy="97800"/>
          </a:xfrm>
          <a:prstGeom prst="rect">
            <a:avLst/>
          </a:prstGeom>
          <a:solidFill>
            <a:srgbClr val="97CC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2"/>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2" name="Google Shape;32;p12"/>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33" name="Google Shape;33;p12"/>
          <p:cNvPicPr preferRelativeResize="0"/>
          <p:nvPr/>
        </p:nvPicPr>
        <p:blipFill rotWithShape="1">
          <a:blip r:embed="rId2">
            <a:alphaModFix/>
          </a:blip>
          <a:srcRect/>
          <a:stretch/>
        </p:blipFill>
        <p:spPr>
          <a:xfrm>
            <a:off x="8631301" y="4608423"/>
            <a:ext cx="380575" cy="4240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14"/>
          <p:cNvSpPr txBox="1">
            <a:spLocks noGrp="1"/>
          </p:cNvSpPr>
          <p:nvPr>
            <p:ph type="body" idx="1"/>
          </p:nvPr>
        </p:nvSpPr>
        <p:spPr>
          <a:xfrm>
            <a:off x="3117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9" name="Google Shape;39;p14"/>
          <p:cNvSpPr txBox="1">
            <a:spLocks noGrp="1"/>
          </p:cNvSpPr>
          <p:nvPr>
            <p:ph type="body" idx="2"/>
          </p:nvPr>
        </p:nvSpPr>
        <p:spPr>
          <a:xfrm>
            <a:off x="4832400" y="1171675"/>
            <a:ext cx="3999900" cy="3397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pic>
        <p:nvPicPr>
          <p:cNvPr id="40" name="Google Shape;40;p14"/>
          <p:cNvPicPr preferRelativeResize="0"/>
          <p:nvPr/>
        </p:nvPicPr>
        <p:blipFill rotWithShape="1">
          <a:blip r:embed="rId2">
            <a:alphaModFix/>
          </a:blip>
          <a:srcRect/>
          <a:stretch/>
        </p:blipFill>
        <p:spPr>
          <a:xfrm>
            <a:off x="8631301" y="4608423"/>
            <a:ext cx="380575" cy="4240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5"/>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pic>
        <p:nvPicPr>
          <p:cNvPr id="43" name="Google Shape;43;p15"/>
          <p:cNvPicPr preferRelativeResize="0"/>
          <p:nvPr/>
        </p:nvPicPr>
        <p:blipFill rotWithShape="1">
          <a:blip r:embed="rId2">
            <a:alphaModFix/>
          </a:blip>
          <a:srcRect/>
          <a:stretch/>
        </p:blipFill>
        <p:spPr>
          <a:xfrm>
            <a:off x="8631301" y="4608423"/>
            <a:ext cx="380575" cy="4240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6" name="Google Shape;46;p1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7"/>
          <p:cNvSpPr txBox="1">
            <a:spLocks noGrp="1"/>
          </p:cNvSpPr>
          <p:nvPr>
            <p:ph type="title" hasCustomPrompt="1"/>
          </p:nvPr>
        </p:nvSpPr>
        <p:spPr>
          <a:xfrm>
            <a:off x="311700" y="1039650"/>
            <a:ext cx="8520600" cy="210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49" name="Google Shape;49;p17"/>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pic>
        <p:nvPicPr>
          <p:cNvPr id="50" name="Google Shape;50;p17"/>
          <p:cNvPicPr preferRelativeResize="0"/>
          <p:nvPr/>
        </p:nvPicPr>
        <p:blipFill rotWithShape="1">
          <a:blip r:embed="rId2">
            <a:alphaModFix/>
          </a:blip>
          <a:srcRect/>
          <a:stretch/>
        </p:blipFill>
        <p:spPr>
          <a:xfrm>
            <a:off x="8631301" y="4608423"/>
            <a:ext cx="380575" cy="4240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rgbClr val="FFFFFF"/>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3000"/>
              <a:buFont typeface="Helvetica Neue"/>
              <a:buNone/>
              <a:defRPr sz="30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7"/>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ixstatic.com/ugd/ba0784b70951559a2342659605e469749f5e7a.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jRDRRLUnkw&amp;t=10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3FDF0-E961-9D5B-1254-ACA6E9E943D2}"/>
              </a:ext>
            </a:extLst>
          </p:cNvPr>
          <p:cNvSpPr>
            <a:spLocks noGrp="1"/>
          </p:cNvSpPr>
          <p:nvPr>
            <p:ph type="ctrTitle"/>
          </p:nvPr>
        </p:nvSpPr>
        <p:spPr/>
        <p:txBody>
          <a:bodyPr/>
          <a:lstStyle/>
          <a:p>
            <a:endParaRPr lang="pt-BR"/>
          </a:p>
        </p:txBody>
      </p:sp>
      <p:sp>
        <p:nvSpPr>
          <p:cNvPr id="3" name="Subtitle 2">
            <a:extLst>
              <a:ext uri="{FF2B5EF4-FFF2-40B4-BE49-F238E27FC236}">
                <a16:creationId xmlns:a16="http://schemas.microsoft.com/office/drawing/2014/main" xmlns="" id="{6E7FB823-F0F2-031F-9EA6-00F3DD56A171}"/>
              </a:ext>
            </a:extLst>
          </p:cNvPr>
          <p:cNvSpPr>
            <a:spLocks noGrp="1"/>
          </p:cNvSpPr>
          <p:nvPr>
            <p:ph type="subTitle" idx="1"/>
          </p:nvPr>
        </p:nvSpPr>
        <p:spPr/>
        <p:txBody>
          <a:bodyPr/>
          <a:lstStyle/>
          <a:p>
            <a:endParaRPr lang="pt-BR"/>
          </a:p>
        </p:txBody>
      </p:sp>
      <p:pic>
        <p:nvPicPr>
          <p:cNvPr id="5" name="Picture 4">
            <a:extLst>
              <a:ext uri="{FF2B5EF4-FFF2-40B4-BE49-F238E27FC236}">
                <a16:creationId xmlns:a16="http://schemas.microsoft.com/office/drawing/2014/main" xmlns="" id="{598E359B-631A-10C7-6A15-B1A7D340A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2"/>
            <a:ext cx="9144000" cy="5143500"/>
          </a:xfrm>
          <a:prstGeom prst="rect">
            <a:avLst/>
          </a:prstGeom>
        </p:spPr>
      </p:pic>
      <p:sp>
        <p:nvSpPr>
          <p:cNvPr id="10" name="Título 1">
            <a:extLst>
              <a:ext uri="{FF2B5EF4-FFF2-40B4-BE49-F238E27FC236}">
                <a16:creationId xmlns:a16="http://schemas.microsoft.com/office/drawing/2014/main" xmlns="" id="{07075C2A-4DC5-F0FC-A6EA-E1D9571C6C9A}"/>
              </a:ext>
            </a:extLst>
          </p:cNvPr>
          <p:cNvSpPr txBox="1">
            <a:spLocks/>
          </p:cNvSpPr>
          <p:nvPr/>
        </p:nvSpPr>
        <p:spPr>
          <a:xfrm>
            <a:off x="3410640" y="-260079"/>
            <a:ext cx="5441156" cy="179093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sz="2400" b="1" dirty="0">
                <a:latin typeface="Calibri" panose="020F0502020204030204" pitchFamily="34" charset="0"/>
                <a:ea typeface="Calibri" panose="020F0502020204030204" pitchFamily="34" charset="0"/>
                <a:cs typeface="Times New Roman" panose="02020603050405020304" pitchFamily="18" charset="0"/>
              </a:rPr>
              <a:t>O estágio atual de implementação do Programa Nacional de Triagem Neonatal de acordo com a Lei 14.154/2021</a:t>
            </a:r>
            <a:endParaRPr lang="pt-BR" b="1" dirty="0">
              <a:latin typeface="+mn-lt"/>
            </a:endParaRPr>
          </a:p>
        </p:txBody>
      </p:sp>
      <p:pic>
        <p:nvPicPr>
          <p:cNvPr id="8" name="Picture 7">
            <a:extLst>
              <a:ext uri="{FF2B5EF4-FFF2-40B4-BE49-F238E27FC236}">
                <a16:creationId xmlns:a16="http://schemas.microsoft.com/office/drawing/2014/main" xmlns="" id="{28446E26-0BE9-6346-1554-5B268F610C96}"/>
              </a:ext>
            </a:extLst>
          </p:cNvPr>
          <p:cNvPicPr>
            <a:picLocks noChangeAspect="1"/>
          </p:cNvPicPr>
          <p:nvPr/>
        </p:nvPicPr>
        <p:blipFill rotWithShape="1">
          <a:blip r:embed="rId3"/>
          <a:srcRect l="21406" t="40743" r="52500" b="35113"/>
          <a:stretch/>
        </p:blipFill>
        <p:spPr>
          <a:xfrm>
            <a:off x="250031" y="395407"/>
            <a:ext cx="2386013" cy="1241822"/>
          </a:xfrm>
          <a:prstGeom prst="rect">
            <a:avLst/>
          </a:prstGeom>
        </p:spPr>
      </p:pic>
      <p:pic>
        <p:nvPicPr>
          <p:cNvPr id="7" name="Picture 6" descr="Logo&#10;&#10;Description automatically generated">
            <a:extLst>
              <a:ext uri="{FF2B5EF4-FFF2-40B4-BE49-F238E27FC236}">
                <a16:creationId xmlns:a16="http://schemas.microsoft.com/office/drawing/2014/main" xmlns="" id="{4CD5B640-2F81-B73C-1DBF-A684ADCCD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7208"/>
            <a:ext cx="3289041" cy="1611630"/>
          </a:xfrm>
          <a:prstGeom prst="rect">
            <a:avLst/>
          </a:prstGeom>
        </p:spPr>
      </p:pic>
      <p:sp>
        <p:nvSpPr>
          <p:cNvPr id="9" name="CaixaDeTexto 8">
            <a:extLst>
              <a:ext uri="{FF2B5EF4-FFF2-40B4-BE49-F238E27FC236}">
                <a16:creationId xmlns:a16="http://schemas.microsoft.com/office/drawing/2014/main" xmlns="" id="{B6678E97-5C18-41CC-983B-973256811848}"/>
              </a:ext>
            </a:extLst>
          </p:cNvPr>
          <p:cNvSpPr txBox="1"/>
          <p:nvPr/>
        </p:nvSpPr>
        <p:spPr>
          <a:xfrm>
            <a:off x="4679307" y="1784463"/>
            <a:ext cx="4653600" cy="369332"/>
          </a:xfrm>
          <a:prstGeom prst="rect">
            <a:avLst/>
          </a:prstGeom>
          <a:noFill/>
        </p:spPr>
        <p:txBody>
          <a:bodyPr wrap="square">
            <a:spAutoFit/>
          </a:bodyPr>
          <a:lstStyle/>
          <a:p>
            <a:r>
              <a:rPr lang="pt-BR" sz="1800" b="1" dirty="0">
                <a:effectLst/>
                <a:latin typeface="Calibri" panose="020F0502020204030204" pitchFamily="34" charset="0"/>
                <a:ea typeface="Calibri" panose="020F0502020204030204" pitchFamily="34" charset="0"/>
                <a:cs typeface="Times New Roman" panose="02020603050405020304" pitchFamily="18" charset="0"/>
              </a:rPr>
              <a:t>Senado Federal </a:t>
            </a: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r>
              <a:rPr lang="pt-BR" b="1" dirty="0">
                <a:latin typeface="Calibri" panose="020F0502020204030204" pitchFamily="34" charset="0"/>
                <a:ea typeface="Calibri" panose="020F0502020204030204" pitchFamily="34" charset="0"/>
                <a:cs typeface="Times New Roman" panose="02020603050405020304" pitchFamily="18" charset="0"/>
              </a:rPr>
              <a:t>27</a:t>
            </a:r>
            <a:r>
              <a:rPr lang="pt-BR" sz="1400" b="1" dirty="0">
                <a:effectLst/>
                <a:latin typeface="Calibri" panose="020F0502020204030204" pitchFamily="34" charset="0"/>
                <a:ea typeface="Calibri" panose="020F0502020204030204" pitchFamily="34" charset="0"/>
                <a:cs typeface="Times New Roman" panose="02020603050405020304" pitchFamily="18" charset="0"/>
              </a:rPr>
              <a:t> de setembro de 2023</a:t>
            </a:r>
            <a:endParaRPr lang="pt-BR" b="1" dirty="0"/>
          </a:p>
        </p:txBody>
      </p:sp>
    </p:spTree>
    <p:extLst>
      <p:ext uri="{BB962C8B-B14F-4D97-AF65-F5344CB8AC3E}">
        <p14:creationId xmlns:p14="http://schemas.microsoft.com/office/powerpoint/2010/main" val="118317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3200" b="1" dirty="0"/>
              <a:t>A importância do Teste do Pezinho  e da implantação da Lei 14.154/21</a:t>
            </a:r>
            <a:endParaRPr sz="3200" b="1" dirty="0"/>
          </a:p>
        </p:txBody>
      </p:sp>
      <p:sp>
        <p:nvSpPr>
          <p:cNvPr id="5" name="CaixaDeTexto 4">
            <a:extLst>
              <a:ext uri="{FF2B5EF4-FFF2-40B4-BE49-F238E27FC236}">
                <a16:creationId xmlns:a16="http://schemas.microsoft.com/office/drawing/2014/main" xmlns="" id="{29B7F8CF-7B59-B649-9F83-88732FAA428B}"/>
              </a:ext>
            </a:extLst>
          </p:cNvPr>
          <p:cNvSpPr txBox="1"/>
          <p:nvPr/>
        </p:nvSpPr>
        <p:spPr>
          <a:xfrm>
            <a:off x="486459" y="1355147"/>
            <a:ext cx="4572000" cy="1600438"/>
          </a:xfrm>
          <a:prstGeom prst="rect">
            <a:avLst/>
          </a:prstGeom>
          <a:noFill/>
        </p:spPr>
        <p:txBody>
          <a:bodyPr wrap="square">
            <a:spAutoFit/>
          </a:bodyPr>
          <a:lstStyle/>
          <a:p>
            <a:pPr marL="285750" indent="-285750">
              <a:buFont typeface="Wingdings" panose="05000000000000000000" pitchFamily="2" charset="2"/>
              <a:buChar char="Ø"/>
            </a:pPr>
            <a:r>
              <a:rPr lang="pt-BR" sz="1400" b="0" i="0" u="none" strike="noStrike" baseline="0" dirty="0">
                <a:solidFill>
                  <a:srgbClr val="323232"/>
                </a:solidFill>
                <a:latin typeface="Segoe UI" panose="020B0502040204020203" pitchFamily="34" charset="0"/>
              </a:rPr>
              <a:t>A Lei amplia de </a:t>
            </a:r>
            <a:r>
              <a:rPr lang="pt-BR" sz="1400" b="1" i="0" u="none" strike="noStrike" baseline="0" dirty="0">
                <a:solidFill>
                  <a:srgbClr val="323232"/>
                </a:solidFill>
                <a:latin typeface="Segoe UI" panose="020B0502040204020203" pitchFamily="34" charset="0"/>
              </a:rPr>
              <a:t>6</a:t>
            </a:r>
            <a:r>
              <a:rPr lang="pt-BR" sz="1400" b="0" i="0" u="none" strike="noStrike" baseline="0" dirty="0">
                <a:solidFill>
                  <a:srgbClr val="323232"/>
                </a:solidFill>
                <a:latin typeface="Segoe UI" panose="020B0502040204020203" pitchFamily="34" charset="0"/>
              </a:rPr>
              <a:t> para aproximadamente </a:t>
            </a:r>
            <a:r>
              <a:rPr lang="pt-BR" sz="1400" b="1" i="0" u="none" strike="noStrike" baseline="0" dirty="0">
                <a:solidFill>
                  <a:srgbClr val="323232"/>
                </a:solidFill>
                <a:latin typeface="Segoe UI" panose="020B0502040204020203" pitchFamily="34" charset="0"/>
              </a:rPr>
              <a:t>50</a:t>
            </a:r>
            <a:r>
              <a:rPr lang="pt-BR" sz="1400" b="0" i="0" u="none" strike="noStrike" baseline="0" dirty="0">
                <a:solidFill>
                  <a:srgbClr val="323232"/>
                </a:solidFill>
                <a:latin typeface="Segoe UI" panose="020B0502040204020203" pitchFamily="34" charset="0"/>
              </a:rPr>
              <a:t> o número de patologias diagnosticadas no exame.</a:t>
            </a:r>
          </a:p>
          <a:p>
            <a:endParaRPr lang="pt-BR" sz="1400" b="0" i="0" u="none" strike="noStrike" baseline="0" dirty="0">
              <a:solidFill>
                <a:srgbClr val="323232"/>
              </a:solidFill>
              <a:latin typeface="Segoe UI" panose="020B0502040204020203" pitchFamily="34" charset="0"/>
            </a:endParaRPr>
          </a:p>
          <a:p>
            <a:pPr marL="285750" indent="-285750" algn="just">
              <a:buFont typeface="Wingdings" panose="05000000000000000000" pitchFamily="2" charset="2"/>
              <a:buChar char="Ø"/>
            </a:pPr>
            <a:r>
              <a:rPr lang="pt-BR" sz="1400" b="0" i="0" u="none" strike="noStrike" baseline="0" dirty="0">
                <a:solidFill>
                  <a:srgbClr val="323232"/>
                </a:solidFill>
                <a:latin typeface="Segoe UI" panose="020B0502040204020203" pitchFamily="34" charset="0"/>
              </a:rPr>
              <a:t>Realizado a partir de </a:t>
            </a:r>
            <a:r>
              <a:rPr lang="pt-BR" sz="1400" b="1" i="0" u="none" strike="noStrike" baseline="0" dirty="0">
                <a:solidFill>
                  <a:srgbClr val="323232"/>
                </a:solidFill>
                <a:latin typeface="Segoe UI" panose="020B0502040204020203" pitchFamily="34" charset="0"/>
              </a:rPr>
              <a:t>48 horas até o quinto dia </a:t>
            </a:r>
            <a:r>
              <a:rPr lang="pt-BR" sz="1400" b="0" i="0" u="none" strike="noStrike" baseline="0" dirty="0">
                <a:solidFill>
                  <a:srgbClr val="323232"/>
                </a:solidFill>
                <a:latin typeface="Segoe UI" panose="020B0502040204020203" pitchFamily="34" charset="0"/>
              </a:rPr>
              <a:t>de vida do bebê, o exame é fundamental para o diagnóstico das patologias raras, cujo índice de mortalidade é de até </a:t>
            </a:r>
            <a:r>
              <a:rPr lang="pt-BR" sz="1400" b="1" i="0" u="sng" strike="noStrike" baseline="0" dirty="0">
                <a:solidFill>
                  <a:srgbClr val="FF0000"/>
                </a:solidFill>
                <a:latin typeface="Segoe UI" panose="020B0502040204020203" pitchFamily="34" charset="0"/>
              </a:rPr>
              <a:t>30% antes do 5 anos</a:t>
            </a:r>
            <a:r>
              <a:rPr lang="pt-BR" sz="1400" b="0" i="0" u="none" strike="noStrike" baseline="0" dirty="0">
                <a:solidFill>
                  <a:srgbClr val="323232"/>
                </a:solidFill>
                <a:latin typeface="Segoe UI" panose="020B0502040204020203" pitchFamily="34" charset="0"/>
              </a:rPr>
              <a:t>. </a:t>
            </a:r>
            <a:endParaRPr lang="pt-BR" dirty="0"/>
          </a:p>
        </p:txBody>
      </p:sp>
      <p:sp>
        <p:nvSpPr>
          <p:cNvPr id="8" name="Balão de Fala: Retângulo com Cantos Arredondados 7">
            <a:extLst>
              <a:ext uri="{FF2B5EF4-FFF2-40B4-BE49-F238E27FC236}">
                <a16:creationId xmlns:a16="http://schemas.microsoft.com/office/drawing/2014/main" xmlns="" id="{B3ECF75A-1878-5580-7808-111876E29441}"/>
              </a:ext>
            </a:extLst>
          </p:cNvPr>
          <p:cNvSpPr/>
          <p:nvPr/>
        </p:nvSpPr>
        <p:spPr>
          <a:xfrm>
            <a:off x="6474690" y="1459345"/>
            <a:ext cx="2013528" cy="1357746"/>
          </a:xfrm>
          <a:prstGeom prst="wedgeRoundRectCallout">
            <a:avLst>
              <a:gd name="adj1" fmla="val -90284"/>
              <a:gd name="adj2" fmla="val 399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solidFill>
                  <a:sysClr val="windowText" lastClr="000000"/>
                </a:solidFill>
              </a:rPr>
              <a:t>O teste do pezinho pode diagnosticar precocemente diversas doenças raras que já tem tratamento </a:t>
            </a:r>
          </a:p>
        </p:txBody>
      </p:sp>
      <p:sp>
        <p:nvSpPr>
          <p:cNvPr id="9" name="Seta: para Baixo 8">
            <a:extLst>
              <a:ext uri="{FF2B5EF4-FFF2-40B4-BE49-F238E27FC236}">
                <a16:creationId xmlns:a16="http://schemas.microsoft.com/office/drawing/2014/main" xmlns="" id="{20ECBC95-FF7E-1245-D7B2-CDE737749428}"/>
              </a:ext>
            </a:extLst>
          </p:cNvPr>
          <p:cNvSpPr/>
          <p:nvPr/>
        </p:nvSpPr>
        <p:spPr>
          <a:xfrm>
            <a:off x="6950363" y="2955585"/>
            <a:ext cx="1062182" cy="499243"/>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xmlns="" id="{E6FBE5C4-818C-C190-AFAC-CFF6E067919A}"/>
              </a:ext>
            </a:extLst>
          </p:cNvPr>
          <p:cNvSpPr txBox="1"/>
          <p:nvPr/>
        </p:nvSpPr>
        <p:spPr>
          <a:xfrm>
            <a:off x="6206837" y="3820239"/>
            <a:ext cx="2937163" cy="646331"/>
          </a:xfrm>
          <a:prstGeom prst="rect">
            <a:avLst/>
          </a:prstGeom>
          <a:noFill/>
        </p:spPr>
        <p:txBody>
          <a:bodyPr wrap="square" rtlCol="0">
            <a:spAutoFit/>
          </a:bodyPr>
          <a:lstStyle/>
          <a:p>
            <a:pPr marL="171450" indent="-171450">
              <a:buFont typeface="Wingdings" panose="05000000000000000000" pitchFamily="2" charset="2"/>
              <a:buChar char="q"/>
            </a:pPr>
            <a:r>
              <a:rPr lang="pt-BR" sz="1200" b="1" dirty="0">
                <a:solidFill>
                  <a:schemeClr val="tx1"/>
                </a:solidFill>
              </a:rPr>
              <a:t>COMORBIDADES IRREVERSIVEIS</a:t>
            </a:r>
          </a:p>
          <a:p>
            <a:pPr marL="171450" indent="-171450">
              <a:buFont typeface="Wingdings" panose="05000000000000000000" pitchFamily="2" charset="2"/>
              <a:buChar char="q"/>
            </a:pPr>
            <a:r>
              <a:rPr lang="pt-BR" sz="1200" b="1" dirty="0">
                <a:solidFill>
                  <a:schemeClr val="tx1"/>
                </a:solidFill>
              </a:rPr>
              <a:t>DANOS NEURODEGENERATIVOS</a:t>
            </a:r>
          </a:p>
          <a:p>
            <a:pPr marL="171450" indent="-171450">
              <a:buFont typeface="Wingdings" panose="05000000000000000000" pitchFamily="2" charset="2"/>
              <a:buChar char="q"/>
            </a:pPr>
            <a:r>
              <a:rPr lang="pt-BR" sz="1200" b="1" dirty="0">
                <a:solidFill>
                  <a:schemeClr val="tx1"/>
                </a:solidFill>
              </a:rPr>
              <a:t>MORTE PRECOCE</a:t>
            </a:r>
          </a:p>
        </p:txBody>
      </p:sp>
      <p:sp>
        <p:nvSpPr>
          <p:cNvPr id="11" name="CaixaDeTexto 10">
            <a:extLst>
              <a:ext uri="{FF2B5EF4-FFF2-40B4-BE49-F238E27FC236}">
                <a16:creationId xmlns:a16="http://schemas.microsoft.com/office/drawing/2014/main" xmlns="" id="{ACC60087-284B-0452-0F80-9A206E04EFD0}"/>
              </a:ext>
            </a:extLst>
          </p:cNvPr>
          <p:cNvSpPr txBox="1"/>
          <p:nvPr/>
        </p:nvSpPr>
        <p:spPr>
          <a:xfrm>
            <a:off x="6674789" y="3438163"/>
            <a:ext cx="1804192" cy="309993"/>
          </a:xfrm>
          <a:prstGeom prst="rect">
            <a:avLst/>
          </a:prstGeom>
          <a:noFill/>
        </p:spPr>
        <p:txBody>
          <a:bodyPr wrap="square" rtlCol="0">
            <a:spAutoFit/>
          </a:bodyPr>
          <a:lstStyle/>
          <a:p>
            <a:r>
              <a:rPr lang="pt-BR" sz="1200" b="1" dirty="0"/>
              <a:t>EVITANDO ASSIM</a:t>
            </a:r>
            <a:r>
              <a:rPr lang="pt-BR" dirty="0"/>
              <a:t>:</a:t>
            </a:r>
          </a:p>
        </p:txBody>
      </p:sp>
      <p:sp>
        <p:nvSpPr>
          <p:cNvPr id="13" name="CaixaDeTexto 12">
            <a:extLst>
              <a:ext uri="{FF2B5EF4-FFF2-40B4-BE49-F238E27FC236}">
                <a16:creationId xmlns:a16="http://schemas.microsoft.com/office/drawing/2014/main" xmlns="" id="{C0D5CE46-E4BE-177E-4FE2-ADCEC5A4F3AE}"/>
              </a:ext>
            </a:extLst>
          </p:cNvPr>
          <p:cNvSpPr txBox="1"/>
          <p:nvPr/>
        </p:nvSpPr>
        <p:spPr>
          <a:xfrm>
            <a:off x="486458" y="3189297"/>
            <a:ext cx="4944523" cy="954107"/>
          </a:xfrm>
          <a:prstGeom prst="rect">
            <a:avLst/>
          </a:prstGeom>
          <a:noFill/>
        </p:spPr>
        <p:txBody>
          <a:bodyPr wrap="square">
            <a:spAutoFit/>
          </a:bodyPr>
          <a:lstStyle/>
          <a:p>
            <a:pPr marL="285750" indent="-285750">
              <a:buFont typeface="Wingdings" panose="05000000000000000000" pitchFamily="2" charset="2"/>
              <a:buChar char="Ø"/>
            </a:pPr>
            <a:r>
              <a:rPr lang="pt-BR" b="1" i="0" dirty="0">
                <a:solidFill>
                  <a:srgbClr val="383838"/>
                </a:solidFill>
                <a:effectLst/>
                <a:latin typeface="Verdana" panose="020B0604030504040204" pitchFamily="34" charset="0"/>
              </a:rPr>
              <a:t>Esses distúrbios </a:t>
            </a:r>
            <a:r>
              <a:rPr lang="pt-BR" b="1" i="0" dirty="0">
                <a:solidFill>
                  <a:srgbClr val="FFC000"/>
                </a:solidFill>
                <a:effectLst/>
                <a:latin typeface="Verdana" panose="020B0604030504040204" pitchFamily="34" charset="0"/>
              </a:rPr>
              <a:t>são assintomáticos ao nascimento</a:t>
            </a:r>
            <a:r>
              <a:rPr lang="pt-BR" b="1" i="0" dirty="0">
                <a:solidFill>
                  <a:srgbClr val="383838"/>
                </a:solidFill>
                <a:effectLst/>
                <a:latin typeface="Verdana" panose="020B0604030504040204" pitchFamily="34" charset="0"/>
              </a:rPr>
              <a:t>, e a detecção e tratamento de forma precoce podem evitar sequelas e aumentar a qualidade de vida da criança.</a:t>
            </a:r>
            <a:endParaRPr lang="pt-BR" b="1" dirty="0"/>
          </a:p>
        </p:txBody>
      </p:sp>
    </p:spTree>
    <p:extLst>
      <p:ext uri="{BB962C8B-B14F-4D97-AF65-F5344CB8AC3E}">
        <p14:creationId xmlns:p14="http://schemas.microsoft.com/office/powerpoint/2010/main" val="80760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3200" b="1" dirty="0"/>
              <a:t>A História da triagem neonatal no Brasil</a:t>
            </a:r>
            <a:endParaRPr sz="3200" b="1" dirty="0"/>
          </a:p>
        </p:txBody>
      </p:sp>
      <p:sp>
        <p:nvSpPr>
          <p:cNvPr id="14" name="CaixaDeTexto 13">
            <a:extLst>
              <a:ext uri="{FF2B5EF4-FFF2-40B4-BE49-F238E27FC236}">
                <a16:creationId xmlns:a16="http://schemas.microsoft.com/office/drawing/2014/main" xmlns="" id="{00731FEB-EF1F-0B20-05A1-A8F8748D6985}"/>
              </a:ext>
            </a:extLst>
          </p:cNvPr>
          <p:cNvSpPr txBox="1"/>
          <p:nvPr/>
        </p:nvSpPr>
        <p:spPr>
          <a:xfrm>
            <a:off x="84281" y="4502005"/>
            <a:ext cx="8975436" cy="523220"/>
          </a:xfrm>
          <a:prstGeom prst="rect">
            <a:avLst/>
          </a:prstGeom>
          <a:noFill/>
        </p:spPr>
        <p:txBody>
          <a:bodyPr wrap="square">
            <a:spAutoFit/>
          </a:bodyPr>
          <a:lstStyle/>
          <a:p>
            <a:pPr marL="228600" indent="-228600" algn="just">
              <a:buAutoNum type="arabicPeriod"/>
            </a:pPr>
            <a:r>
              <a:rPr lang="pt-BR" sz="700" b="0" i="0" dirty="0" err="1">
                <a:solidFill>
                  <a:srgbClr val="383838"/>
                </a:solidFill>
                <a:effectLst/>
                <a:latin typeface="Verdana" panose="020B0604030504040204" pitchFamily="34" charset="0"/>
              </a:rPr>
              <a:t>Arduini</a:t>
            </a:r>
            <a:r>
              <a:rPr lang="pt-BR" sz="700" b="0" i="0" dirty="0">
                <a:solidFill>
                  <a:srgbClr val="383838"/>
                </a:solidFill>
                <a:effectLst/>
                <a:latin typeface="Verdana" panose="020B0604030504040204" pitchFamily="34" charset="0"/>
              </a:rPr>
              <a:t> GAO et al. Conhecimento das puérperas sobre o teste do pezinho. Ver Paul </a:t>
            </a:r>
            <a:r>
              <a:rPr lang="pt-BR" sz="700" b="0" i="0" dirty="0" err="1">
                <a:solidFill>
                  <a:srgbClr val="383838"/>
                </a:solidFill>
                <a:effectLst/>
                <a:latin typeface="Verdana" panose="020B0604030504040204" pitchFamily="34" charset="0"/>
              </a:rPr>
              <a:t>Pediatr</a:t>
            </a:r>
            <a:r>
              <a:rPr lang="pt-BR" sz="700" b="0" i="0" dirty="0">
                <a:solidFill>
                  <a:srgbClr val="383838"/>
                </a:solidFill>
                <a:effectLst/>
                <a:latin typeface="Verdana" panose="020B0604030504040204" pitchFamily="34" charset="0"/>
              </a:rPr>
              <a:t>. 2017; 35(2), 151-7.</a:t>
            </a:r>
          </a:p>
          <a:p>
            <a:pPr marL="228600" indent="-228600" algn="just">
              <a:buAutoNum type="arabicPeriod"/>
            </a:pPr>
            <a:r>
              <a:rPr lang="pt-BR" sz="700" dirty="0">
                <a:solidFill>
                  <a:srgbClr val="383838"/>
                </a:solidFill>
                <a:latin typeface="Verdana" panose="020B0604030504040204" pitchFamily="34" charset="0"/>
              </a:rPr>
              <a:t> Brasil. Associação dos Pais e Amigos dos Excepcionais (APAE). Manual técnico de triagem neonatal. Triagem neonatal do estado de Goiás. 2a ed. Ministério da Saúde. Secretaria Municipal de Saúde. Goiás, 2017.[acesso em 13 </a:t>
            </a:r>
            <a:r>
              <a:rPr lang="pt-BR" sz="700" dirty="0" err="1">
                <a:solidFill>
                  <a:srgbClr val="383838"/>
                </a:solidFill>
                <a:latin typeface="Verdana" panose="020B0604030504040204" pitchFamily="34" charset="0"/>
              </a:rPr>
              <a:t>ago</a:t>
            </a:r>
            <a:r>
              <a:rPr lang="pt-BR" sz="700" dirty="0">
                <a:solidFill>
                  <a:srgbClr val="383838"/>
                </a:solidFill>
                <a:latin typeface="Verdana" panose="020B0604030504040204" pitchFamily="34" charset="0"/>
              </a:rPr>
              <a:t> 2018]. Disponível em: </a:t>
            </a:r>
            <a:r>
              <a:rPr lang="pt-BR" sz="700" dirty="0">
                <a:solidFill>
                  <a:srgbClr val="383838"/>
                </a:solidFill>
                <a:latin typeface="Verdana" panose="020B0604030504040204" pitchFamily="34" charset="0"/>
                <a:hlinkClick r:id="rId3">
                  <a:extLst>
                    <a:ext uri="{A12FA001-AC4F-418D-AE19-62706E023703}">
                      <ahyp:hlinkClr xmlns:ahyp="http://schemas.microsoft.com/office/drawing/2018/hyperlinkcolor" xmlns="" val="tx"/>
                    </a:ext>
                  </a:extLst>
                </a:hlinkClick>
              </a:rPr>
              <a:t>https://docs.wixstatic.com/</a:t>
            </a:r>
            <a:r>
              <a:rPr lang="pt-BR" sz="700" dirty="0" err="1">
                <a:solidFill>
                  <a:srgbClr val="383838"/>
                </a:solidFill>
                <a:latin typeface="Verdana" panose="020B0604030504040204" pitchFamily="34" charset="0"/>
                <a:hlinkClick r:id="rId3">
                  <a:extLst>
                    <a:ext uri="{A12FA001-AC4F-418D-AE19-62706E023703}">
                      <ahyp:hlinkClr xmlns:ahyp="http://schemas.microsoft.com/office/drawing/2018/hyperlinkcolor" xmlns="" val="tx"/>
                    </a:ext>
                  </a:extLst>
                </a:hlinkClick>
              </a:rPr>
              <a:t>ugd</a:t>
            </a:r>
            <a:r>
              <a:rPr lang="pt-BR" sz="700" dirty="0">
                <a:solidFill>
                  <a:srgbClr val="383838"/>
                </a:solidFill>
                <a:latin typeface="Verdana" panose="020B0604030504040204" pitchFamily="34" charset="0"/>
                <a:hlinkClick r:id="rId3">
                  <a:extLst>
                    <a:ext uri="{A12FA001-AC4F-418D-AE19-62706E023703}">
                      <ahyp:hlinkClr xmlns:ahyp="http://schemas.microsoft.com/office/drawing/2018/hyperlinkcolor" xmlns="" val="tx"/>
                    </a:ext>
                  </a:extLst>
                </a:hlinkClick>
              </a:rPr>
              <a:t>/ba0784b70951559a2342659605e469749f5e7a.pdf</a:t>
            </a:r>
            <a:r>
              <a:rPr lang="pt-BR" sz="700" dirty="0">
                <a:solidFill>
                  <a:srgbClr val="383838"/>
                </a:solidFill>
                <a:latin typeface="Verdana" panose="020B0604030504040204" pitchFamily="34" charset="0"/>
              </a:rPr>
              <a:t>.</a:t>
            </a:r>
          </a:p>
          <a:p>
            <a:pPr marL="228600" indent="-228600" algn="just">
              <a:buAutoNum type="arabicPeriod"/>
            </a:pPr>
            <a:r>
              <a:rPr lang="pt-BR" sz="700" dirty="0">
                <a:solidFill>
                  <a:srgbClr val="383838"/>
                </a:solidFill>
                <a:latin typeface="Verdana" panose="020B0604030504040204" pitchFamily="34" charset="0"/>
              </a:rPr>
              <a:t>Nunes AKC et al. Prevalência de patologias detectadas pela triagem neonatal em Santa Catarina. </a:t>
            </a:r>
            <a:r>
              <a:rPr lang="pt-BR" sz="700" dirty="0" err="1">
                <a:solidFill>
                  <a:srgbClr val="383838"/>
                </a:solidFill>
                <a:latin typeface="Verdana" panose="020B0604030504040204" pitchFamily="34" charset="0"/>
              </a:rPr>
              <a:t>Arq</a:t>
            </a:r>
            <a:r>
              <a:rPr lang="pt-BR" sz="700" dirty="0">
                <a:solidFill>
                  <a:srgbClr val="383838"/>
                </a:solidFill>
                <a:latin typeface="Verdana" panose="020B0604030504040204" pitchFamily="34" charset="0"/>
              </a:rPr>
              <a:t> </a:t>
            </a:r>
            <a:r>
              <a:rPr lang="pt-BR" sz="700" dirty="0" err="1">
                <a:solidFill>
                  <a:srgbClr val="383838"/>
                </a:solidFill>
                <a:latin typeface="Verdana" panose="020B0604030504040204" pitchFamily="34" charset="0"/>
              </a:rPr>
              <a:t>Bras</a:t>
            </a:r>
            <a:r>
              <a:rPr lang="pt-BR" sz="700" dirty="0">
                <a:solidFill>
                  <a:srgbClr val="383838"/>
                </a:solidFill>
                <a:latin typeface="Verdana" panose="020B0604030504040204" pitchFamily="34" charset="0"/>
              </a:rPr>
              <a:t> </a:t>
            </a:r>
            <a:r>
              <a:rPr lang="pt-BR" sz="700" dirty="0" err="1">
                <a:solidFill>
                  <a:srgbClr val="383838"/>
                </a:solidFill>
                <a:latin typeface="Verdana" panose="020B0604030504040204" pitchFamily="34" charset="0"/>
              </a:rPr>
              <a:t>Endrocrinol</a:t>
            </a:r>
            <a:r>
              <a:rPr lang="pt-BR" sz="700" dirty="0">
                <a:solidFill>
                  <a:srgbClr val="383838"/>
                </a:solidFill>
                <a:latin typeface="Verdana" panose="020B0604030504040204" pitchFamily="34" charset="0"/>
              </a:rPr>
              <a:t> </a:t>
            </a:r>
            <a:r>
              <a:rPr lang="pt-BR" sz="700" dirty="0" err="1">
                <a:solidFill>
                  <a:srgbClr val="383838"/>
                </a:solidFill>
                <a:latin typeface="Verdana" panose="020B0604030504040204" pitchFamily="34" charset="0"/>
              </a:rPr>
              <a:t>Metab</a:t>
            </a:r>
            <a:r>
              <a:rPr lang="pt-BR" sz="700" dirty="0">
                <a:solidFill>
                  <a:srgbClr val="383838"/>
                </a:solidFill>
                <a:latin typeface="Verdana" panose="020B0604030504040204" pitchFamily="34" charset="0"/>
              </a:rPr>
              <a:t>. 2013; 5(57), 360-7.</a:t>
            </a:r>
          </a:p>
        </p:txBody>
      </p:sp>
      <p:sp>
        <p:nvSpPr>
          <p:cNvPr id="15" name="CaixaDeTexto 14">
            <a:extLst>
              <a:ext uri="{FF2B5EF4-FFF2-40B4-BE49-F238E27FC236}">
                <a16:creationId xmlns:a16="http://schemas.microsoft.com/office/drawing/2014/main" xmlns="" id="{14C124F1-852E-1971-DA21-3B9B25AA912A}"/>
              </a:ext>
            </a:extLst>
          </p:cNvPr>
          <p:cNvSpPr txBox="1"/>
          <p:nvPr/>
        </p:nvSpPr>
        <p:spPr>
          <a:xfrm>
            <a:off x="981364" y="621418"/>
            <a:ext cx="7777018"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Wingdings" panose="05000000000000000000" pitchFamily="2" charset="2"/>
              <a:buChar char="Ø"/>
            </a:pPr>
            <a:r>
              <a:rPr lang="pt-BR" sz="1200" dirty="0">
                <a:solidFill>
                  <a:srgbClr val="323232"/>
                </a:solidFill>
                <a:latin typeface="Segoe UI" panose="020B0502040204020203" pitchFamily="34" charset="0"/>
              </a:rPr>
              <a:t>No Brasil, a triagem neonatal sanguínea, conhecida popularmente como </a:t>
            </a:r>
            <a:r>
              <a:rPr lang="pt-BR" sz="1200" b="1" dirty="0">
                <a:solidFill>
                  <a:srgbClr val="323232"/>
                </a:solidFill>
                <a:latin typeface="Segoe UI" panose="020B0502040204020203" pitchFamily="34" charset="0"/>
              </a:rPr>
              <a:t>Teste do Pezinho</a:t>
            </a:r>
            <a:r>
              <a:rPr lang="pt-BR" sz="1200" dirty="0">
                <a:solidFill>
                  <a:srgbClr val="323232"/>
                </a:solidFill>
                <a:latin typeface="Segoe UI" panose="020B0502040204020203" pitchFamily="34" charset="0"/>
              </a:rPr>
              <a:t>, foi incorporada ao SUS por meio da publicação da portaria GM/MS n.º 22, de 15 de janeiro de </a:t>
            </a:r>
            <a:r>
              <a:rPr lang="pt-BR" sz="1200" b="1" dirty="0">
                <a:solidFill>
                  <a:srgbClr val="323232"/>
                </a:solidFill>
                <a:latin typeface="Segoe UI" panose="020B0502040204020203" pitchFamily="34" charset="0"/>
              </a:rPr>
              <a:t>1992</a:t>
            </a:r>
            <a:r>
              <a:rPr lang="pt-BR" sz="1200" dirty="0">
                <a:solidFill>
                  <a:srgbClr val="323232"/>
                </a:solidFill>
                <a:latin typeface="Segoe UI" panose="020B0502040204020203" pitchFamily="34" charset="0"/>
              </a:rPr>
              <a:t>, fazendo valer a obrigatoriedade da realização do teste </a:t>
            </a:r>
            <a:r>
              <a:rPr lang="pt-BR" sz="1200" b="1" u="sng" dirty="0">
                <a:solidFill>
                  <a:srgbClr val="323232"/>
                </a:solidFill>
                <a:latin typeface="Segoe UI" panose="020B0502040204020203" pitchFamily="34" charset="0"/>
              </a:rPr>
              <a:t>em todos os recém-nascidos vivos</a:t>
            </a:r>
            <a:r>
              <a:rPr lang="pt-BR" sz="1200" dirty="0">
                <a:solidFill>
                  <a:srgbClr val="323232"/>
                </a:solidFill>
                <a:latin typeface="Segoe UI" panose="020B0502040204020203" pitchFamily="34" charset="0"/>
              </a:rPr>
              <a:t>, analisando a fenilcetonúria e hipotireoidismo congênito.</a:t>
            </a:r>
            <a:r>
              <a:rPr lang="pt-BR" sz="800" dirty="0">
                <a:solidFill>
                  <a:srgbClr val="323232"/>
                </a:solidFill>
                <a:latin typeface="Segoe UI" panose="020B0502040204020203" pitchFamily="34" charset="0"/>
              </a:rPr>
              <a:t>1</a:t>
            </a:r>
            <a:endParaRPr lang="pt-BR" sz="1200" dirty="0">
              <a:solidFill>
                <a:srgbClr val="323232"/>
              </a:solidFill>
              <a:latin typeface="Segoe UI" panose="020B0502040204020203" pitchFamily="34" charset="0"/>
            </a:endParaRPr>
          </a:p>
        </p:txBody>
      </p:sp>
      <p:pic>
        <p:nvPicPr>
          <p:cNvPr id="1026" name="Picture 2" descr="1992">
            <a:extLst>
              <a:ext uri="{FF2B5EF4-FFF2-40B4-BE49-F238E27FC236}">
                <a16:creationId xmlns:a16="http://schemas.microsoft.com/office/drawing/2014/main" xmlns="" id="{D9DD4932-6225-CBFE-1A28-3708F7B984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18" y="716233"/>
            <a:ext cx="764478" cy="76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tores de Graffiti Número 2001 Pulverizado Em Preto Sobre Branco e mais  imagens de Aerografia - iStock">
            <a:extLst>
              <a:ext uri="{FF2B5EF4-FFF2-40B4-BE49-F238E27FC236}">
                <a16:creationId xmlns:a16="http://schemas.microsoft.com/office/drawing/2014/main" xmlns="" id="{CDF930FF-4506-C5CA-5FB9-324DEEAB2C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709" y="1685835"/>
            <a:ext cx="1242291" cy="816235"/>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a:extLst>
              <a:ext uri="{FF2B5EF4-FFF2-40B4-BE49-F238E27FC236}">
                <a16:creationId xmlns:a16="http://schemas.microsoft.com/office/drawing/2014/main" xmlns="" id="{12E3F534-06D9-51B3-D6DF-5049EE15F6E0}"/>
              </a:ext>
            </a:extLst>
          </p:cNvPr>
          <p:cNvSpPr txBox="1"/>
          <p:nvPr/>
        </p:nvSpPr>
        <p:spPr>
          <a:xfrm>
            <a:off x="207818" y="1774196"/>
            <a:ext cx="7777018"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pt-BR" sz="1200" b="1" dirty="0">
                <a:solidFill>
                  <a:srgbClr val="323232"/>
                </a:solidFill>
                <a:latin typeface="Segoe UI" panose="020B0502040204020203" pitchFamily="34" charset="0"/>
              </a:rPr>
              <a:t>Em 2001, </a:t>
            </a:r>
            <a:r>
              <a:rPr lang="pt-BR" sz="1200" dirty="0">
                <a:solidFill>
                  <a:srgbClr val="323232"/>
                </a:solidFill>
                <a:latin typeface="Segoe UI" panose="020B0502040204020203" pitchFamily="34" charset="0"/>
              </a:rPr>
              <a:t>com a criação do Programa Nacional de Triagem Neonatal (PNTN), houve um aumento do número das doenças triadas e o processo foi então ampliado, passando a envolver além da realização do exame laboratorial, a confirmação, o tratamento e acompanhamento dos pacientes.</a:t>
            </a:r>
            <a:r>
              <a:rPr lang="pt-BR" sz="800" dirty="0">
                <a:solidFill>
                  <a:srgbClr val="323232"/>
                </a:solidFill>
                <a:latin typeface="Segoe UI" panose="020B0502040204020203" pitchFamily="34" charset="0"/>
                <a:ea typeface="+mn-ea"/>
                <a:cs typeface="+mn-cs"/>
              </a:rPr>
              <a:t>2</a:t>
            </a:r>
          </a:p>
        </p:txBody>
      </p:sp>
      <p:sp>
        <p:nvSpPr>
          <p:cNvPr id="21" name="CaixaDeTexto 20">
            <a:extLst>
              <a:ext uri="{FF2B5EF4-FFF2-40B4-BE49-F238E27FC236}">
                <a16:creationId xmlns:a16="http://schemas.microsoft.com/office/drawing/2014/main" xmlns="" id="{EF40E836-FEC5-ABBA-77D5-BEFE2A3253AC}"/>
              </a:ext>
            </a:extLst>
          </p:cNvPr>
          <p:cNvSpPr txBox="1"/>
          <p:nvPr/>
        </p:nvSpPr>
        <p:spPr>
          <a:xfrm>
            <a:off x="1282699" y="2583613"/>
            <a:ext cx="7777018"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pt-BR" sz="1200" dirty="0">
                <a:solidFill>
                  <a:srgbClr val="323232"/>
                </a:solidFill>
                <a:latin typeface="Segoe UI" panose="020B0502040204020203" pitchFamily="34" charset="0"/>
              </a:rPr>
              <a:t>O PNTN foi implantado em três fases, de acordo com o nível de organização e a cobertura de cada estado, e possibilitou o rastreio para quatro doenças. </a:t>
            </a:r>
          </a:p>
          <a:p>
            <a:r>
              <a:rPr lang="pt-BR" sz="1200" dirty="0">
                <a:solidFill>
                  <a:srgbClr val="323232"/>
                </a:solidFill>
                <a:latin typeface="Segoe UI" panose="020B0502040204020203" pitchFamily="34" charset="0"/>
              </a:rPr>
              <a:t>- Fase I contemplou o diagnóstico de fenilcetonúria e hipotireoidismo congênito</a:t>
            </a:r>
          </a:p>
          <a:p>
            <a:r>
              <a:rPr lang="pt-BR" sz="1200" dirty="0">
                <a:solidFill>
                  <a:srgbClr val="323232"/>
                </a:solidFill>
                <a:latin typeface="Segoe UI" panose="020B0502040204020203" pitchFamily="34" charset="0"/>
              </a:rPr>
              <a:t>- Fase II incluiu o diagnóstico de hemoglobinopatias aos testes da Fase I; </a:t>
            </a:r>
          </a:p>
          <a:p>
            <a:r>
              <a:rPr lang="pt-BR" sz="1200" dirty="0">
                <a:solidFill>
                  <a:srgbClr val="323232"/>
                </a:solidFill>
                <a:latin typeface="Segoe UI" panose="020B0502040204020203" pitchFamily="34" charset="0"/>
              </a:rPr>
              <a:t>- Fase III, que contemplou o diagnóstico de fibrose cística aos demais testes preconizados no programa. </a:t>
            </a:r>
          </a:p>
        </p:txBody>
      </p:sp>
      <p:sp>
        <p:nvSpPr>
          <p:cNvPr id="23" name="CaixaDeTexto 22">
            <a:extLst>
              <a:ext uri="{FF2B5EF4-FFF2-40B4-BE49-F238E27FC236}">
                <a16:creationId xmlns:a16="http://schemas.microsoft.com/office/drawing/2014/main" xmlns="" id="{B16863B7-1EB4-A713-BBC0-02CC8F22E538}"/>
              </a:ext>
            </a:extLst>
          </p:cNvPr>
          <p:cNvSpPr txBox="1"/>
          <p:nvPr/>
        </p:nvSpPr>
        <p:spPr>
          <a:xfrm>
            <a:off x="168562" y="3819808"/>
            <a:ext cx="8806873" cy="461665"/>
          </a:xfrm>
          <a:prstGeom prst="rect">
            <a:avLst/>
          </a:prstGeom>
          <a:solidFill>
            <a:srgbClr val="92D050"/>
          </a:solidFill>
        </p:spPr>
        <p:txBody>
          <a:bodyPr wrap="square">
            <a:spAutoFit/>
          </a:bodyPr>
          <a:lstStyle/>
          <a:p>
            <a:pPr algn="ctr"/>
            <a:r>
              <a:rPr lang="pt-BR" sz="1200" b="1" dirty="0">
                <a:solidFill>
                  <a:srgbClr val="323232"/>
                </a:solidFill>
                <a:latin typeface="Segoe UI" panose="020B0502040204020203" pitchFamily="34" charset="0"/>
              </a:rPr>
              <a:t>Em novembro de 2013, foi incorporada a triagem da hiperplasia adrenal congênita e deficiência de </a:t>
            </a:r>
            <a:r>
              <a:rPr lang="pt-BR" sz="1200" b="1" dirty="0" err="1">
                <a:solidFill>
                  <a:srgbClr val="323232"/>
                </a:solidFill>
                <a:latin typeface="Segoe UI" panose="020B0502040204020203" pitchFamily="34" charset="0"/>
              </a:rPr>
              <a:t>biotinidase</a:t>
            </a:r>
            <a:r>
              <a:rPr lang="pt-BR" sz="1200" b="1" dirty="0">
                <a:solidFill>
                  <a:srgbClr val="323232"/>
                </a:solidFill>
                <a:latin typeface="Segoe UI" panose="020B0502040204020203" pitchFamily="34" charset="0"/>
              </a:rPr>
              <a:t>, compondo a Fase IV do programa</a:t>
            </a:r>
            <a:r>
              <a:rPr lang="pt-BR" sz="800" dirty="0">
                <a:solidFill>
                  <a:srgbClr val="323232"/>
                </a:solidFill>
                <a:latin typeface="Segoe UI" panose="020B0502040204020203" pitchFamily="34" charset="0"/>
                <a:ea typeface="+mn-ea"/>
                <a:cs typeface="+mn-cs"/>
              </a:rPr>
              <a:t>3</a:t>
            </a:r>
          </a:p>
        </p:txBody>
      </p:sp>
    </p:spTree>
    <p:extLst>
      <p:ext uri="{BB962C8B-B14F-4D97-AF65-F5344CB8AC3E}">
        <p14:creationId xmlns:p14="http://schemas.microsoft.com/office/powerpoint/2010/main" val="49963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3200" b="1" dirty="0"/>
              <a:t>O EXEMPLO DA MPS II</a:t>
            </a:r>
            <a:endParaRPr sz="3200" b="1" dirty="0"/>
          </a:p>
        </p:txBody>
      </p:sp>
      <p:sp>
        <p:nvSpPr>
          <p:cNvPr id="3" name="CaixaDeTexto 2">
            <a:extLst>
              <a:ext uri="{FF2B5EF4-FFF2-40B4-BE49-F238E27FC236}">
                <a16:creationId xmlns:a16="http://schemas.microsoft.com/office/drawing/2014/main" xmlns="" id="{62C99A20-C163-385A-D7CA-1680BB50ACE9}"/>
              </a:ext>
            </a:extLst>
          </p:cNvPr>
          <p:cNvSpPr txBox="1"/>
          <p:nvPr/>
        </p:nvSpPr>
        <p:spPr>
          <a:xfrm>
            <a:off x="87745" y="4755818"/>
            <a:ext cx="8714509" cy="230832"/>
          </a:xfrm>
          <a:prstGeom prst="rect">
            <a:avLst/>
          </a:prstGeom>
          <a:noFill/>
        </p:spPr>
        <p:txBody>
          <a:bodyPr wrap="square">
            <a:spAutoFit/>
          </a:bodyPr>
          <a:lstStyle/>
          <a:p>
            <a:r>
              <a:rPr lang="pt-BR" sz="900" dirty="0"/>
              <a:t>https://www.segs.com.br/saude/295996-pesquisa-jornada-do-paciente-com-mucopolissacaridose-mps-tipo-ii</a:t>
            </a:r>
          </a:p>
        </p:txBody>
      </p:sp>
      <p:grpSp>
        <p:nvGrpSpPr>
          <p:cNvPr id="23" name="Agrupar 22">
            <a:extLst>
              <a:ext uri="{FF2B5EF4-FFF2-40B4-BE49-F238E27FC236}">
                <a16:creationId xmlns:a16="http://schemas.microsoft.com/office/drawing/2014/main" xmlns="" id="{604A8189-98C7-BABB-B462-F3F8B1020521}"/>
              </a:ext>
            </a:extLst>
          </p:cNvPr>
          <p:cNvGrpSpPr/>
          <p:nvPr/>
        </p:nvGrpSpPr>
        <p:grpSpPr>
          <a:xfrm>
            <a:off x="147781" y="878056"/>
            <a:ext cx="4149436" cy="1251651"/>
            <a:chOff x="140854" y="1080286"/>
            <a:chExt cx="4149436" cy="1251651"/>
          </a:xfrm>
        </p:grpSpPr>
        <p:sp>
          <p:nvSpPr>
            <p:cNvPr id="6" name="Retângulo: Cantos Arredondados 5">
              <a:extLst>
                <a:ext uri="{FF2B5EF4-FFF2-40B4-BE49-F238E27FC236}">
                  <a16:creationId xmlns:a16="http://schemas.microsoft.com/office/drawing/2014/main" xmlns="" id="{B2441BB0-767D-6C94-7860-51AB04CB6ED3}"/>
                </a:ext>
              </a:extLst>
            </p:cNvPr>
            <p:cNvSpPr/>
            <p:nvPr/>
          </p:nvSpPr>
          <p:spPr>
            <a:xfrm>
              <a:off x="140854" y="1080286"/>
              <a:ext cx="3523673" cy="12376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xmlns="" id="{063717DF-1608-99DF-D8D1-CD1BCE70E817}"/>
                </a:ext>
              </a:extLst>
            </p:cNvPr>
            <p:cNvSpPr txBox="1"/>
            <p:nvPr/>
          </p:nvSpPr>
          <p:spPr>
            <a:xfrm>
              <a:off x="147781" y="1131608"/>
              <a:ext cx="3403600" cy="1200329"/>
            </a:xfrm>
            <a:prstGeom prst="rect">
              <a:avLst/>
            </a:prstGeom>
            <a:noFill/>
          </p:spPr>
          <p:txBody>
            <a:bodyPr wrap="square">
              <a:spAutoFit/>
            </a:bodyPr>
            <a:lstStyle/>
            <a:p>
              <a:pPr algn="just"/>
              <a:r>
                <a:rPr lang="pt-BR" sz="1200" b="0" i="0" dirty="0">
                  <a:solidFill>
                    <a:srgbClr val="666666"/>
                  </a:solidFill>
                  <a:effectLst/>
                  <a:latin typeface="Arial" panose="020B0604020202020204" pitchFamily="34" charset="0"/>
                </a:rPr>
                <a:t>Ainda não incluído no PNTN (etapa 3 da Lei 14.154), o diagnóstico da Mucopolissacaridose Tipo II, acaba sendo demorado e complexo, uma vez que ela se apresenta progressivamente e há múltiplos sintomas e muitos são comuns a outras patologias.</a:t>
              </a:r>
              <a:endParaRPr lang="pt-BR" sz="1200" dirty="0"/>
            </a:p>
          </p:txBody>
        </p:sp>
        <p:sp>
          <p:nvSpPr>
            <p:cNvPr id="7" name="Seta: para a Direita 6">
              <a:extLst>
                <a:ext uri="{FF2B5EF4-FFF2-40B4-BE49-F238E27FC236}">
                  <a16:creationId xmlns:a16="http://schemas.microsoft.com/office/drawing/2014/main" xmlns="" id="{55F5CA2B-8FBA-091B-2134-186AF6C0296D}"/>
                </a:ext>
              </a:extLst>
            </p:cNvPr>
            <p:cNvSpPr/>
            <p:nvPr/>
          </p:nvSpPr>
          <p:spPr>
            <a:xfrm>
              <a:off x="3671454" y="1444715"/>
              <a:ext cx="618836" cy="5449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CaixaDeTexto 7">
            <a:extLst>
              <a:ext uri="{FF2B5EF4-FFF2-40B4-BE49-F238E27FC236}">
                <a16:creationId xmlns:a16="http://schemas.microsoft.com/office/drawing/2014/main" xmlns="" id="{B7944169-80D2-E6D7-941F-1B263415052D}"/>
              </a:ext>
            </a:extLst>
          </p:cNvPr>
          <p:cNvSpPr txBox="1"/>
          <p:nvPr/>
        </p:nvSpPr>
        <p:spPr>
          <a:xfrm>
            <a:off x="4232562" y="1267932"/>
            <a:ext cx="2620819" cy="523220"/>
          </a:xfrm>
          <a:prstGeom prst="rect">
            <a:avLst/>
          </a:prstGeom>
          <a:noFill/>
        </p:spPr>
        <p:txBody>
          <a:bodyPr wrap="square" rtlCol="0">
            <a:spAutoFit/>
          </a:bodyPr>
          <a:lstStyle/>
          <a:p>
            <a:pPr algn="ctr"/>
            <a:r>
              <a:rPr lang="pt-BR" b="1" dirty="0"/>
              <a:t>Aproximadamente 4/5 anos para o diagnóstico</a:t>
            </a:r>
          </a:p>
        </p:txBody>
      </p:sp>
      <p:grpSp>
        <p:nvGrpSpPr>
          <p:cNvPr id="21" name="Agrupar 20">
            <a:extLst>
              <a:ext uri="{FF2B5EF4-FFF2-40B4-BE49-F238E27FC236}">
                <a16:creationId xmlns:a16="http://schemas.microsoft.com/office/drawing/2014/main" xmlns="" id="{1121C2F3-AE75-D7C7-64D6-9A19A0D7736D}"/>
              </a:ext>
            </a:extLst>
          </p:cNvPr>
          <p:cNvGrpSpPr/>
          <p:nvPr/>
        </p:nvGrpSpPr>
        <p:grpSpPr>
          <a:xfrm>
            <a:off x="600363" y="2251902"/>
            <a:ext cx="3523673" cy="1237673"/>
            <a:chOff x="1154545" y="2191107"/>
            <a:chExt cx="3523673" cy="1237673"/>
          </a:xfrm>
        </p:grpSpPr>
        <p:sp>
          <p:nvSpPr>
            <p:cNvPr id="12" name="Retângulo: Cantos Arredondados 11">
              <a:extLst>
                <a:ext uri="{FF2B5EF4-FFF2-40B4-BE49-F238E27FC236}">
                  <a16:creationId xmlns:a16="http://schemas.microsoft.com/office/drawing/2014/main" xmlns="" id="{788D6165-FA6E-F158-AF00-E8AD17DCCB39}"/>
                </a:ext>
              </a:extLst>
            </p:cNvPr>
            <p:cNvSpPr/>
            <p:nvPr/>
          </p:nvSpPr>
          <p:spPr>
            <a:xfrm>
              <a:off x="1154545" y="2191107"/>
              <a:ext cx="3523673" cy="1237673"/>
            </a:xfrm>
            <a:prstGeom prst="roundRect">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xmlns="" id="{0C749ADB-7998-939F-2671-A044FA0F26F4}"/>
                </a:ext>
              </a:extLst>
            </p:cNvPr>
            <p:cNvSpPr txBox="1"/>
            <p:nvPr/>
          </p:nvSpPr>
          <p:spPr>
            <a:xfrm>
              <a:off x="1260764" y="2240927"/>
              <a:ext cx="3311236" cy="1107996"/>
            </a:xfrm>
            <a:prstGeom prst="rect">
              <a:avLst/>
            </a:prstGeom>
            <a:noFill/>
          </p:spPr>
          <p:txBody>
            <a:bodyPr wrap="square">
              <a:spAutoFit/>
            </a:bodyPr>
            <a:lstStyle/>
            <a:p>
              <a:r>
                <a:rPr lang="pt-BR" sz="1100" b="0" i="0" dirty="0">
                  <a:solidFill>
                    <a:srgbClr val="666666"/>
                  </a:solidFill>
                  <a:effectLst/>
                  <a:latin typeface="Arial" panose="020B0604020202020204" pitchFamily="34" charset="0"/>
                </a:rPr>
                <a:t>Cuidadores de pacientes com MPS relatam que passaram por mais de cinco médicos diferentes, incluindo pediatra, otorrino, ortopedista, neurologista e cirurgião, até ser levantada a suspeita de uma doença rara e o diagnóstico ser realizado, usualmente pelo geneticista.</a:t>
              </a:r>
              <a:endParaRPr lang="pt-BR" sz="1100" dirty="0"/>
            </a:p>
          </p:txBody>
        </p:sp>
      </p:grpSp>
      <p:sp>
        <p:nvSpPr>
          <p:cNvPr id="16" name="CaixaDeTexto 15">
            <a:extLst>
              <a:ext uri="{FF2B5EF4-FFF2-40B4-BE49-F238E27FC236}">
                <a16:creationId xmlns:a16="http://schemas.microsoft.com/office/drawing/2014/main" xmlns="" id="{A710B515-45F0-488C-FA98-D7DAA6906D39}"/>
              </a:ext>
            </a:extLst>
          </p:cNvPr>
          <p:cNvSpPr txBox="1"/>
          <p:nvPr/>
        </p:nvSpPr>
        <p:spPr>
          <a:xfrm>
            <a:off x="628073" y="3516294"/>
            <a:ext cx="3669144" cy="769441"/>
          </a:xfrm>
          <a:prstGeom prst="rect">
            <a:avLst/>
          </a:prstGeom>
          <a:noFill/>
        </p:spPr>
        <p:txBody>
          <a:bodyPr wrap="square">
            <a:spAutoFit/>
          </a:bodyPr>
          <a:lstStyle/>
          <a:p>
            <a:pPr algn="just"/>
            <a:r>
              <a:rPr lang="pt-BR" sz="1100" i="0" dirty="0">
                <a:solidFill>
                  <a:srgbClr val="666666"/>
                </a:solidFill>
                <a:effectLst/>
                <a:latin typeface="Arial" panose="020B0604020202020204" pitchFamily="34" charset="0"/>
              </a:rPr>
              <a:t>Durante o período de busca pelo diagnóstico, a doença vai se agravando, reduzindo a expectativa de vida do paciente que, sem tratamento, na maioria dos casos não atinge a idade adulta.</a:t>
            </a:r>
            <a:endParaRPr lang="pt-BR" sz="1100" dirty="0"/>
          </a:p>
        </p:txBody>
      </p:sp>
      <p:sp>
        <p:nvSpPr>
          <p:cNvPr id="20" name="CaixaDeTexto 19">
            <a:extLst>
              <a:ext uri="{FF2B5EF4-FFF2-40B4-BE49-F238E27FC236}">
                <a16:creationId xmlns:a16="http://schemas.microsoft.com/office/drawing/2014/main" xmlns="" id="{349CC994-4AEC-DDFB-B082-057070E8B6CF}"/>
              </a:ext>
            </a:extLst>
          </p:cNvPr>
          <p:cNvSpPr txBox="1"/>
          <p:nvPr/>
        </p:nvSpPr>
        <p:spPr>
          <a:xfrm>
            <a:off x="969818" y="412101"/>
            <a:ext cx="7647709" cy="338554"/>
          </a:xfrm>
          <a:prstGeom prst="rect">
            <a:avLst/>
          </a:prstGeom>
          <a:noFill/>
        </p:spPr>
        <p:txBody>
          <a:bodyPr wrap="square">
            <a:spAutoFit/>
          </a:bodyPr>
          <a:lstStyle/>
          <a:p>
            <a:r>
              <a:rPr lang="pt-BR" sz="1600" b="1" i="0" dirty="0">
                <a:solidFill>
                  <a:srgbClr val="666666"/>
                </a:solidFill>
                <a:effectLst/>
                <a:latin typeface="Arial" panose="020B0604020202020204" pitchFamily="34" charset="0"/>
              </a:rPr>
              <a:t>Quanto mais tempo se passa sem tratamento, piores são as consequências</a:t>
            </a:r>
            <a:endParaRPr lang="pt-BR" sz="1600" b="1" dirty="0"/>
          </a:p>
        </p:txBody>
      </p:sp>
      <p:pic>
        <p:nvPicPr>
          <p:cNvPr id="22" name="Imagem 5">
            <a:hlinkClick r:id="rId3"/>
            <a:extLst>
              <a:ext uri="{FF2B5EF4-FFF2-40B4-BE49-F238E27FC236}">
                <a16:creationId xmlns:a16="http://schemas.microsoft.com/office/drawing/2014/main" xmlns="" id="{6C54FF15-A521-A064-2C25-31A3E6ED7BC8}"/>
              </a:ext>
            </a:extLst>
          </p:cNvPr>
          <p:cNvPicPr>
            <a:picLocks noChangeAspect="1"/>
          </p:cNvPicPr>
          <p:nvPr/>
        </p:nvPicPr>
        <p:blipFill rotWithShape="1">
          <a:blip r:embed="rId4"/>
          <a:srcRect l="4569" r="5445"/>
          <a:stretch/>
        </p:blipFill>
        <p:spPr>
          <a:xfrm>
            <a:off x="4902344" y="2110534"/>
            <a:ext cx="3902073" cy="2046613"/>
          </a:xfrm>
          <a:prstGeom prst="rect">
            <a:avLst/>
          </a:prstGeom>
          <a:ln>
            <a:solidFill>
              <a:schemeClr val="bg1">
                <a:lumMod val="85000"/>
              </a:schemeClr>
            </a:solidFill>
          </a:ln>
        </p:spPr>
      </p:pic>
      <p:sp>
        <p:nvSpPr>
          <p:cNvPr id="24" name="CaixaDeTexto 23">
            <a:extLst>
              <a:ext uri="{FF2B5EF4-FFF2-40B4-BE49-F238E27FC236}">
                <a16:creationId xmlns:a16="http://schemas.microsoft.com/office/drawing/2014/main" xmlns="" id="{43428684-78B1-936F-BB78-C76C0A0BCF40}"/>
              </a:ext>
            </a:extLst>
          </p:cNvPr>
          <p:cNvSpPr txBox="1"/>
          <p:nvPr/>
        </p:nvSpPr>
        <p:spPr>
          <a:xfrm>
            <a:off x="6255326" y="1848924"/>
            <a:ext cx="1614056" cy="261610"/>
          </a:xfrm>
          <a:prstGeom prst="rect">
            <a:avLst/>
          </a:prstGeom>
          <a:noFill/>
        </p:spPr>
        <p:txBody>
          <a:bodyPr wrap="square">
            <a:spAutoFit/>
          </a:bodyPr>
          <a:lstStyle/>
          <a:p>
            <a:pPr algn="just"/>
            <a:r>
              <a:rPr lang="pt-BR" sz="1100" b="1" i="0" dirty="0">
                <a:solidFill>
                  <a:srgbClr val="FFC000"/>
                </a:solidFill>
                <a:effectLst/>
                <a:latin typeface="Arial" panose="020B0604020202020204" pitchFamily="34" charset="0"/>
              </a:rPr>
              <a:t>Case do </a:t>
            </a:r>
            <a:r>
              <a:rPr lang="pt-BR" sz="1100" b="1" dirty="0">
                <a:solidFill>
                  <a:srgbClr val="FFC000"/>
                </a:solidFill>
                <a:latin typeface="Arial" panose="020B0604020202020204" pitchFamily="34" charset="0"/>
              </a:rPr>
              <a:t>A</a:t>
            </a:r>
            <a:r>
              <a:rPr lang="pt-BR" sz="1100" b="1" i="0" dirty="0">
                <a:solidFill>
                  <a:srgbClr val="FFC000"/>
                </a:solidFill>
                <a:effectLst/>
                <a:latin typeface="Arial" panose="020B0604020202020204" pitchFamily="34" charset="0"/>
              </a:rPr>
              <a:t>nthony</a:t>
            </a:r>
            <a:endParaRPr lang="pt-BR" sz="1100" b="1" dirty="0">
              <a:solidFill>
                <a:srgbClr val="FFC000"/>
              </a:solidFill>
            </a:endParaRPr>
          </a:p>
        </p:txBody>
      </p:sp>
      <p:sp>
        <p:nvSpPr>
          <p:cNvPr id="25" name="CaixaDeTexto 24">
            <a:extLst>
              <a:ext uri="{FF2B5EF4-FFF2-40B4-BE49-F238E27FC236}">
                <a16:creationId xmlns:a16="http://schemas.microsoft.com/office/drawing/2014/main" xmlns="" id="{9B5091E5-758D-DDD9-4672-6902FEEA0A05}"/>
              </a:ext>
            </a:extLst>
          </p:cNvPr>
          <p:cNvSpPr txBox="1"/>
          <p:nvPr/>
        </p:nvSpPr>
        <p:spPr>
          <a:xfrm>
            <a:off x="4903425" y="4154930"/>
            <a:ext cx="3899910" cy="261610"/>
          </a:xfrm>
          <a:prstGeom prst="rect">
            <a:avLst/>
          </a:prstGeom>
          <a:noFill/>
        </p:spPr>
        <p:txBody>
          <a:bodyPr wrap="square">
            <a:spAutoFit/>
          </a:bodyPr>
          <a:lstStyle/>
          <a:p>
            <a:pPr algn="just"/>
            <a:r>
              <a:rPr lang="pt-BR" sz="1100" b="1" i="0" dirty="0">
                <a:solidFill>
                  <a:srgbClr val="666666"/>
                </a:solidFill>
                <a:effectLst/>
                <a:latin typeface="Arial" panose="020B0604020202020204" pitchFamily="34" charset="0"/>
              </a:rPr>
              <a:t>“Não teve o diagnostico no teste do pezinho”</a:t>
            </a:r>
            <a:endParaRPr lang="pt-BR" sz="1100" b="1" dirty="0"/>
          </a:p>
        </p:txBody>
      </p:sp>
    </p:spTree>
    <p:extLst>
      <p:ext uri="{BB962C8B-B14F-4D97-AF65-F5344CB8AC3E}">
        <p14:creationId xmlns:p14="http://schemas.microsoft.com/office/powerpoint/2010/main" val="19678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18" name="Retângulo 17">
            <a:extLst>
              <a:ext uri="{FF2B5EF4-FFF2-40B4-BE49-F238E27FC236}">
                <a16:creationId xmlns:a16="http://schemas.microsoft.com/office/drawing/2014/main" xmlns="" id="{954F50AD-B588-2A4A-8EBA-F0237AE4A58E}"/>
              </a:ext>
            </a:extLst>
          </p:cNvPr>
          <p:cNvSpPr/>
          <p:nvPr/>
        </p:nvSpPr>
        <p:spPr>
          <a:xfrm>
            <a:off x="4156048" y="3673929"/>
            <a:ext cx="4756728" cy="858671"/>
          </a:xfrm>
          <a:prstGeom prst="rect">
            <a:avLst/>
          </a:prstGeom>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3200" b="1" dirty="0"/>
              <a:t>Cenário do DF – Exemplo de excelência</a:t>
            </a:r>
            <a:endParaRPr sz="3200" b="1" dirty="0"/>
          </a:p>
        </p:txBody>
      </p:sp>
      <p:sp>
        <p:nvSpPr>
          <p:cNvPr id="3" name="CaixaDeTexto 2">
            <a:extLst>
              <a:ext uri="{FF2B5EF4-FFF2-40B4-BE49-F238E27FC236}">
                <a16:creationId xmlns:a16="http://schemas.microsoft.com/office/drawing/2014/main" xmlns="" id="{46EF4E2B-3846-32D9-B72B-B45393AA5D2F}"/>
              </a:ext>
            </a:extLst>
          </p:cNvPr>
          <p:cNvSpPr txBox="1"/>
          <p:nvPr/>
        </p:nvSpPr>
        <p:spPr>
          <a:xfrm>
            <a:off x="-9236" y="735058"/>
            <a:ext cx="8922327" cy="1477328"/>
          </a:xfrm>
          <a:prstGeom prst="rect">
            <a:avLst/>
          </a:prstGeom>
          <a:noFill/>
        </p:spPr>
        <p:txBody>
          <a:bodyPr wrap="square">
            <a:spAutoFit/>
          </a:bodyPr>
          <a:lstStyle/>
          <a:p>
            <a:pPr marL="285750" indent="-285750" algn="just">
              <a:buFont typeface="Wingdings" panose="05000000000000000000" pitchFamily="2" charset="2"/>
              <a:buChar char="Ø"/>
            </a:pPr>
            <a:r>
              <a:rPr lang="pt-BR" b="0" i="0" dirty="0">
                <a:solidFill>
                  <a:srgbClr val="000000"/>
                </a:solidFill>
                <a:effectLst/>
                <a:latin typeface="Regular"/>
              </a:rPr>
              <a:t>O laboratório do Hospital de Apoio processa, por mês, cerca de</a:t>
            </a:r>
            <a:r>
              <a:rPr lang="pt-BR" sz="1800" b="1" i="0" dirty="0">
                <a:solidFill>
                  <a:srgbClr val="00B050"/>
                </a:solidFill>
                <a:effectLst/>
                <a:latin typeface="Regular"/>
              </a:rPr>
              <a:t> 4.500 </a:t>
            </a:r>
            <a:r>
              <a:rPr lang="pt-BR" b="0" i="0" dirty="0">
                <a:solidFill>
                  <a:srgbClr val="000000"/>
                </a:solidFill>
                <a:effectLst/>
                <a:latin typeface="Regular"/>
              </a:rPr>
              <a:t>exames que podem detectar até </a:t>
            </a:r>
            <a:r>
              <a:rPr lang="pt-BR" sz="2000" b="1" i="0" dirty="0">
                <a:solidFill>
                  <a:srgbClr val="00B050"/>
                </a:solidFill>
                <a:effectLst/>
                <a:latin typeface="Regular"/>
              </a:rPr>
              <a:t>53</a:t>
            </a:r>
            <a:r>
              <a:rPr lang="pt-BR" b="0" i="0" dirty="0">
                <a:solidFill>
                  <a:srgbClr val="000000"/>
                </a:solidFill>
                <a:effectLst/>
                <a:latin typeface="Regular"/>
              </a:rPr>
              <a:t> doenças e são fundamentais para garantir a qualidade de vida das crianças. </a:t>
            </a:r>
          </a:p>
          <a:p>
            <a:pPr marL="285750" indent="-285750" algn="just">
              <a:buFont typeface="Wingdings" panose="05000000000000000000" pitchFamily="2" charset="2"/>
              <a:buChar char="Ø"/>
            </a:pPr>
            <a:endParaRPr lang="pt-BR" dirty="0">
              <a:latin typeface="Regular"/>
            </a:endParaRPr>
          </a:p>
          <a:p>
            <a:pPr marL="285750" indent="-285750" algn="just">
              <a:buFont typeface="Wingdings" panose="05000000000000000000" pitchFamily="2" charset="2"/>
              <a:buChar char="Ø"/>
            </a:pPr>
            <a:r>
              <a:rPr lang="pt-BR" b="0" i="0" dirty="0">
                <a:solidFill>
                  <a:srgbClr val="000000"/>
                </a:solidFill>
                <a:effectLst/>
                <a:latin typeface="Regular"/>
              </a:rPr>
              <a:t>A capital do país, no entanto, a partir de </a:t>
            </a:r>
            <a:r>
              <a:rPr lang="pt-BR" b="1" i="0" dirty="0">
                <a:solidFill>
                  <a:srgbClr val="000000"/>
                </a:solidFill>
                <a:effectLst/>
                <a:latin typeface="Regular"/>
              </a:rPr>
              <a:t>2008</a:t>
            </a:r>
            <a:r>
              <a:rPr lang="pt-BR" b="0" i="0" dirty="0">
                <a:solidFill>
                  <a:srgbClr val="000000"/>
                </a:solidFill>
                <a:effectLst/>
                <a:latin typeface="Regular"/>
              </a:rPr>
              <a:t>, </a:t>
            </a:r>
            <a:r>
              <a:rPr lang="pt-BR" b="1" i="0" u="sng" dirty="0">
                <a:solidFill>
                  <a:srgbClr val="000000"/>
                </a:solidFill>
                <a:effectLst>
                  <a:outerShdw blurRad="38100" dist="38100" dir="2700000" algn="tl">
                    <a:srgbClr val="000000">
                      <a:alpha val="43137"/>
                    </a:srgbClr>
                  </a:outerShdw>
                </a:effectLst>
                <a:latin typeface="Regular"/>
              </a:rPr>
              <a:t>passou a realizar o teste ampliado</a:t>
            </a:r>
            <a:r>
              <a:rPr lang="pt-BR" b="0" i="0" dirty="0">
                <a:solidFill>
                  <a:srgbClr val="000000"/>
                </a:solidFill>
                <a:effectLst/>
                <a:latin typeface="Regular"/>
              </a:rPr>
              <a:t>, em cumprimento à Lei distrital 4.190/08</a:t>
            </a:r>
            <a:endParaRPr lang="pt-BR" dirty="0"/>
          </a:p>
          <a:p>
            <a:pPr marL="285750" indent="-285750" algn="just">
              <a:buFont typeface="Wingdings" panose="05000000000000000000" pitchFamily="2" charset="2"/>
              <a:buChar char="Ø"/>
            </a:pPr>
            <a:endParaRPr lang="pt-BR" b="0" i="0" dirty="0">
              <a:solidFill>
                <a:srgbClr val="383838"/>
              </a:solidFill>
              <a:effectLst/>
              <a:latin typeface="Verdana" panose="020B0604030504040204" pitchFamily="34" charset="0"/>
            </a:endParaRPr>
          </a:p>
        </p:txBody>
      </p:sp>
      <p:sp>
        <p:nvSpPr>
          <p:cNvPr id="4" name="CaixaDeTexto 3">
            <a:extLst>
              <a:ext uri="{FF2B5EF4-FFF2-40B4-BE49-F238E27FC236}">
                <a16:creationId xmlns:a16="http://schemas.microsoft.com/office/drawing/2014/main" xmlns="" id="{09C5962E-694C-C820-8211-6372C996919D}"/>
              </a:ext>
            </a:extLst>
          </p:cNvPr>
          <p:cNvSpPr txBox="1"/>
          <p:nvPr/>
        </p:nvSpPr>
        <p:spPr>
          <a:xfrm>
            <a:off x="318655" y="4587524"/>
            <a:ext cx="8506690" cy="261610"/>
          </a:xfrm>
          <a:prstGeom prst="rect">
            <a:avLst/>
          </a:prstGeom>
          <a:noFill/>
        </p:spPr>
        <p:txBody>
          <a:bodyPr wrap="square">
            <a:spAutoFit/>
          </a:bodyPr>
          <a:lstStyle/>
          <a:p>
            <a:r>
              <a:rPr lang="pt-BR" sz="1050" dirty="0"/>
              <a:t>https://www.agenciabrasilia.df.gov.br/2022/10/04/df-e-o-primeiro-no-pais-a-realizar-analise-ampliada-do-teste-do-pezinho/</a:t>
            </a:r>
          </a:p>
        </p:txBody>
      </p:sp>
      <p:pic>
        <p:nvPicPr>
          <p:cNvPr id="10" name="Imagem 9">
            <a:extLst>
              <a:ext uri="{FF2B5EF4-FFF2-40B4-BE49-F238E27FC236}">
                <a16:creationId xmlns:a16="http://schemas.microsoft.com/office/drawing/2014/main" xmlns="" id="{96186C02-A686-B006-320F-7353B8C89D71}"/>
              </a:ext>
            </a:extLst>
          </p:cNvPr>
          <p:cNvPicPr>
            <a:picLocks noChangeAspect="1"/>
          </p:cNvPicPr>
          <p:nvPr/>
        </p:nvPicPr>
        <p:blipFill rotWithShape="1">
          <a:blip r:embed="rId3"/>
          <a:srcRect l="8103" t="26756" r="58860" b="20988"/>
          <a:stretch/>
        </p:blipFill>
        <p:spPr>
          <a:xfrm>
            <a:off x="324336" y="1906945"/>
            <a:ext cx="2982657" cy="2339497"/>
          </a:xfrm>
          <a:prstGeom prst="rect">
            <a:avLst/>
          </a:prstGeom>
        </p:spPr>
      </p:pic>
      <p:sp>
        <p:nvSpPr>
          <p:cNvPr id="12" name="CaixaDeTexto 11">
            <a:extLst>
              <a:ext uri="{FF2B5EF4-FFF2-40B4-BE49-F238E27FC236}">
                <a16:creationId xmlns:a16="http://schemas.microsoft.com/office/drawing/2014/main" xmlns="" id="{45A08CD3-381D-9D3C-92C8-80D29DD9C208}"/>
              </a:ext>
            </a:extLst>
          </p:cNvPr>
          <p:cNvSpPr txBox="1"/>
          <p:nvPr/>
        </p:nvSpPr>
        <p:spPr>
          <a:xfrm>
            <a:off x="3870412" y="1851189"/>
            <a:ext cx="5116570" cy="954107"/>
          </a:xfrm>
          <a:prstGeom prst="rect">
            <a:avLst/>
          </a:prstGeom>
          <a:noFill/>
        </p:spPr>
        <p:txBody>
          <a:bodyPr wrap="square">
            <a:spAutoFit/>
          </a:bodyPr>
          <a:lstStyle/>
          <a:p>
            <a:pPr marL="285750" indent="-285750" algn="just">
              <a:buFont typeface="Wingdings" panose="05000000000000000000" pitchFamily="2" charset="2"/>
              <a:buChar char="Ø"/>
            </a:pPr>
            <a:r>
              <a:rPr lang="pt-BR" b="0" i="0" dirty="0">
                <a:solidFill>
                  <a:srgbClr val="000000"/>
                </a:solidFill>
                <a:effectLst/>
                <a:latin typeface="Regular"/>
              </a:rPr>
              <a:t>O </a:t>
            </a:r>
            <a:r>
              <a:rPr lang="pt-BR" b="1" i="0" u="sng" dirty="0">
                <a:solidFill>
                  <a:srgbClr val="000000"/>
                </a:solidFill>
                <a:effectLst/>
                <a:latin typeface="Regular"/>
              </a:rPr>
              <a:t>teste do pezinho </a:t>
            </a:r>
            <a:r>
              <a:rPr lang="pt-BR" b="0" i="0" dirty="0">
                <a:solidFill>
                  <a:srgbClr val="000000"/>
                </a:solidFill>
                <a:effectLst/>
                <a:latin typeface="Regular"/>
              </a:rPr>
              <a:t>é realizado de forma compulsória em todas as crianças nascidas na rede pública do Distrito Federal, nas primeiras horas de vida, por meio de amostras de sangue colhidas do pé do recém-nascido. </a:t>
            </a:r>
            <a:endParaRPr lang="pt-BR" dirty="0"/>
          </a:p>
        </p:txBody>
      </p:sp>
      <p:sp>
        <p:nvSpPr>
          <p:cNvPr id="15" name="CaixaDeTexto 14">
            <a:extLst>
              <a:ext uri="{FF2B5EF4-FFF2-40B4-BE49-F238E27FC236}">
                <a16:creationId xmlns:a16="http://schemas.microsoft.com/office/drawing/2014/main" xmlns="" id="{4B551969-C173-8889-E551-6B5D508001E3}"/>
              </a:ext>
            </a:extLst>
          </p:cNvPr>
          <p:cNvSpPr txBox="1"/>
          <p:nvPr/>
        </p:nvSpPr>
        <p:spPr>
          <a:xfrm>
            <a:off x="3870411" y="2764784"/>
            <a:ext cx="5042679" cy="954107"/>
          </a:xfrm>
          <a:prstGeom prst="rect">
            <a:avLst/>
          </a:prstGeom>
          <a:noFill/>
        </p:spPr>
        <p:txBody>
          <a:bodyPr wrap="square">
            <a:spAutoFit/>
          </a:bodyPr>
          <a:lstStyle/>
          <a:p>
            <a:pPr marL="285750" indent="-285750">
              <a:buFont typeface="Wingdings" panose="05000000000000000000" pitchFamily="2" charset="2"/>
              <a:buChar char="Ø"/>
            </a:pPr>
            <a:r>
              <a:rPr lang="pt-BR" b="0" i="0" dirty="0">
                <a:solidFill>
                  <a:srgbClr val="000000"/>
                </a:solidFill>
                <a:effectLst/>
                <a:latin typeface="Regular"/>
              </a:rPr>
              <a:t>A análise do teste fica pronta em cerca de sete dias. Quando há detecção de alguma das 53 doenças, a criança é encaminhada para um hospital de referência no DF para iniciar o tratamento necessário. </a:t>
            </a:r>
            <a:endParaRPr lang="pt-BR" dirty="0"/>
          </a:p>
        </p:txBody>
      </p:sp>
      <p:sp>
        <p:nvSpPr>
          <p:cNvPr id="17" name="CaixaDeTexto 16">
            <a:extLst>
              <a:ext uri="{FF2B5EF4-FFF2-40B4-BE49-F238E27FC236}">
                <a16:creationId xmlns:a16="http://schemas.microsoft.com/office/drawing/2014/main" xmlns="" id="{782E82D7-292F-E688-A038-23191B217209}"/>
              </a:ext>
            </a:extLst>
          </p:cNvPr>
          <p:cNvSpPr txBox="1"/>
          <p:nvPr/>
        </p:nvSpPr>
        <p:spPr>
          <a:xfrm>
            <a:off x="4405746" y="3756504"/>
            <a:ext cx="4581236" cy="738664"/>
          </a:xfrm>
          <a:prstGeom prst="rect">
            <a:avLst/>
          </a:prstGeom>
          <a:noFill/>
        </p:spPr>
        <p:txBody>
          <a:bodyPr wrap="square">
            <a:spAutoFit/>
          </a:bodyPr>
          <a:lstStyle/>
          <a:p>
            <a:r>
              <a:rPr lang="pt-BR" b="1" i="1" dirty="0">
                <a:solidFill>
                  <a:srgbClr val="000000"/>
                </a:solidFill>
                <a:effectLst/>
                <a:latin typeface="Regular"/>
              </a:rPr>
              <a:t> Muitas vezes o recém-nascido ainda está na maternidade com a mãe e já é feito o encaminhamento para se dar início ao tratamento</a:t>
            </a:r>
            <a:r>
              <a:rPr lang="pt-BR" b="1" i="1" dirty="0">
                <a:latin typeface="Regular"/>
              </a:rPr>
              <a:t>.</a:t>
            </a:r>
            <a:endParaRPr lang="pt-BR" b="1" i="1" dirty="0"/>
          </a:p>
        </p:txBody>
      </p:sp>
      <p:sp>
        <p:nvSpPr>
          <p:cNvPr id="20" name="CaixaDeTexto 19">
            <a:extLst>
              <a:ext uri="{FF2B5EF4-FFF2-40B4-BE49-F238E27FC236}">
                <a16:creationId xmlns:a16="http://schemas.microsoft.com/office/drawing/2014/main" xmlns="" id="{6B741A0F-929D-64A3-9399-F0A9E19C9CC4}"/>
              </a:ext>
            </a:extLst>
          </p:cNvPr>
          <p:cNvSpPr txBox="1"/>
          <p:nvPr/>
        </p:nvSpPr>
        <p:spPr>
          <a:xfrm>
            <a:off x="318655" y="4795551"/>
            <a:ext cx="7606145" cy="400110"/>
          </a:xfrm>
          <a:prstGeom prst="rect">
            <a:avLst/>
          </a:prstGeom>
          <a:noFill/>
        </p:spPr>
        <p:txBody>
          <a:bodyPr wrap="square">
            <a:spAutoFit/>
          </a:bodyPr>
          <a:lstStyle/>
          <a:p>
            <a:r>
              <a:rPr lang="pt-BR" sz="1000" dirty="0"/>
              <a:t>https://www.saude.df.gov.br/documents/37101/65679/Programa+de+Triagem+Neonatal+do+DF.pdf/60a13a90-bf7e-ce5d-a7d0-2071d2ea9441?t=1648424342778</a:t>
            </a:r>
          </a:p>
        </p:txBody>
      </p:sp>
    </p:spTree>
    <p:extLst>
      <p:ext uri="{BB962C8B-B14F-4D97-AF65-F5344CB8AC3E}">
        <p14:creationId xmlns:p14="http://schemas.microsoft.com/office/powerpoint/2010/main" val="234450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 name="Retângulo 6">
            <a:extLst>
              <a:ext uri="{FF2B5EF4-FFF2-40B4-BE49-F238E27FC236}">
                <a16:creationId xmlns:a16="http://schemas.microsoft.com/office/drawing/2014/main" xmlns="" id="{41F762FF-3471-B518-33B4-DD32924E06DB}"/>
              </a:ext>
            </a:extLst>
          </p:cNvPr>
          <p:cNvSpPr/>
          <p:nvPr/>
        </p:nvSpPr>
        <p:spPr>
          <a:xfrm>
            <a:off x="406400" y="3639127"/>
            <a:ext cx="8506691" cy="76931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3200" b="1" dirty="0"/>
              <a:t>Cenário atual no Brasil</a:t>
            </a:r>
            <a:endParaRPr sz="3200" b="1" dirty="0"/>
          </a:p>
        </p:txBody>
      </p:sp>
      <p:sp>
        <p:nvSpPr>
          <p:cNvPr id="3" name="CaixaDeTexto 2">
            <a:extLst>
              <a:ext uri="{FF2B5EF4-FFF2-40B4-BE49-F238E27FC236}">
                <a16:creationId xmlns:a16="http://schemas.microsoft.com/office/drawing/2014/main" xmlns="" id="{46EF4E2B-3846-32D9-B72B-B45393AA5D2F}"/>
              </a:ext>
            </a:extLst>
          </p:cNvPr>
          <p:cNvSpPr txBox="1"/>
          <p:nvPr/>
        </p:nvSpPr>
        <p:spPr>
          <a:xfrm>
            <a:off x="221673" y="735058"/>
            <a:ext cx="8922327" cy="2677656"/>
          </a:xfrm>
          <a:prstGeom prst="rect">
            <a:avLst/>
          </a:prstGeom>
          <a:noFill/>
        </p:spPr>
        <p:txBody>
          <a:bodyPr wrap="square">
            <a:spAutoFit/>
          </a:bodyPr>
          <a:lstStyle/>
          <a:p>
            <a:pPr marL="285750" indent="-285750" algn="just">
              <a:buFont typeface="Wingdings" panose="05000000000000000000" pitchFamily="2" charset="2"/>
              <a:buChar char="Ø"/>
            </a:pPr>
            <a:r>
              <a:rPr lang="pt-BR" b="0" i="0" dirty="0">
                <a:solidFill>
                  <a:srgbClr val="383838"/>
                </a:solidFill>
                <a:effectLst/>
                <a:latin typeface="Verdana" panose="020B0604030504040204" pitchFamily="34" charset="0"/>
              </a:rPr>
              <a:t>POUCA divulgação sobre a Triagem Neonatal, e uma maior orientação para as mães, que recebem alta hospitalar antes das 48h de vida do bebê, ou que estão em maternidades que não são Postos de Coleta. </a:t>
            </a:r>
          </a:p>
          <a:p>
            <a:pPr algn="just"/>
            <a:endParaRPr lang="pt-BR" dirty="0">
              <a:solidFill>
                <a:srgbClr val="383838"/>
              </a:solidFill>
              <a:latin typeface="Verdana" panose="020B0604030504040204" pitchFamily="34" charset="0"/>
            </a:endParaRPr>
          </a:p>
          <a:p>
            <a:pPr marL="285750" indent="-285750" algn="just">
              <a:buFont typeface="Wingdings" panose="05000000000000000000" pitchFamily="2" charset="2"/>
              <a:buChar char="Ø"/>
            </a:pPr>
            <a:r>
              <a:rPr lang="pt-BR" b="0" i="0" dirty="0">
                <a:solidFill>
                  <a:srgbClr val="383838"/>
                </a:solidFill>
                <a:effectLst/>
                <a:latin typeface="Verdana" panose="020B0604030504040204" pitchFamily="34" charset="0"/>
              </a:rPr>
              <a:t>O programa brasileiro tem cobertura bastante heterogênea entre Estados. Para melhorar esses índices, são necessárias campanhas visando maior divulgação da importância da triagem neonatal e a adoção do 3º dia de vida do recém-nascido como sendo o "Dia da Triagem Neonatal", como já é instituído em outros países como na França. </a:t>
            </a:r>
          </a:p>
          <a:p>
            <a:pPr algn="just"/>
            <a:endParaRPr lang="pt-BR" b="0" i="0" dirty="0">
              <a:solidFill>
                <a:srgbClr val="383838"/>
              </a:solidFill>
              <a:effectLst/>
              <a:latin typeface="Verdana" panose="020B0604030504040204" pitchFamily="34" charset="0"/>
            </a:endParaRPr>
          </a:p>
          <a:p>
            <a:pPr marL="285750" indent="-285750" algn="just">
              <a:buFont typeface="Wingdings" panose="05000000000000000000" pitchFamily="2" charset="2"/>
              <a:buChar char="Ø"/>
            </a:pPr>
            <a:r>
              <a:rPr lang="pt-BR" dirty="0">
                <a:solidFill>
                  <a:srgbClr val="383838"/>
                </a:solidFill>
                <a:latin typeface="Verdana" panose="020B0604030504040204" pitchFamily="34" charset="0"/>
              </a:rPr>
              <a:t>Há necessidade </a:t>
            </a:r>
            <a:r>
              <a:rPr lang="pt-BR" b="0" i="0" dirty="0">
                <a:solidFill>
                  <a:srgbClr val="383838"/>
                </a:solidFill>
                <a:effectLst/>
                <a:latin typeface="Verdana" panose="020B0604030504040204" pitchFamily="34" charset="0"/>
              </a:rPr>
              <a:t>que haja uma maior orientação das mães ao receberem alta hospitalar antes de 48h do parto. O papel da Estratégia de Saúde da Família é fundamental para auxiliar no monitoramento desse retorno para a coleta.</a:t>
            </a:r>
          </a:p>
        </p:txBody>
      </p:sp>
      <p:sp>
        <p:nvSpPr>
          <p:cNvPr id="6" name="CaixaDeTexto 5">
            <a:extLst>
              <a:ext uri="{FF2B5EF4-FFF2-40B4-BE49-F238E27FC236}">
                <a16:creationId xmlns:a16="http://schemas.microsoft.com/office/drawing/2014/main" xmlns="" id="{8E7831EC-A7F5-14D6-2F9B-69B77215E2D2}"/>
              </a:ext>
            </a:extLst>
          </p:cNvPr>
          <p:cNvSpPr txBox="1"/>
          <p:nvPr/>
        </p:nvSpPr>
        <p:spPr>
          <a:xfrm>
            <a:off x="364834" y="3669778"/>
            <a:ext cx="8506691" cy="738664"/>
          </a:xfrm>
          <a:prstGeom prst="rect">
            <a:avLst/>
          </a:prstGeom>
          <a:noFill/>
        </p:spPr>
        <p:txBody>
          <a:bodyPr wrap="square">
            <a:spAutoFit/>
          </a:bodyPr>
          <a:lstStyle/>
          <a:p>
            <a:pPr algn="ctr"/>
            <a:r>
              <a:rPr lang="pt-BR" b="1" i="0" dirty="0">
                <a:solidFill>
                  <a:srgbClr val="383838"/>
                </a:solidFill>
                <a:effectLst/>
                <a:latin typeface="Verdana" panose="020B0604030504040204" pitchFamily="34" charset="0"/>
              </a:rPr>
              <a:t>Ministério da Saúde deve fazer uma divulgação </a:t>
            </a:r>
            <a:r>
              <a:rPr lang="pt-BR" b="1" dirty="0">
                <a:solidFill>
                  <a:srgbClr val="383838"/>
                </a:solidFill>
                <a:latin typeface="Verdana" panose="020B0604030504040204" pitchFamily="34" charset="0"/>
              </a:rPr>
              <a:t>Pró ativa </a:t>
            </a:r>
            <a:r>
              <a:rPr lang="pt-BR" b="1" i="0" dirty="0">
                <a:solidFill>
                  <a:srgbClr val="383838"/>
                </a:solidFill>
                <a:effectLst/>
                <a:latin typeface="Verdana" panose="020B0604030504040204" pitchFamily="34" charset="0"/>
              </a:rPr>
              <a:t>sobre a Triagem Neonatal</a:t>
            </a:r>
            <a:r>
              <a:rPr lang="pt-BR" b="1" dirty="0">
                <a:solidFill>
                  <a:srgbClr val="383838"/>
                </a:solidFill>
                <a:latin typeface="Verdana" panose="020B0604030504040204" pitchFamily="34" charset="0"/>
              </a:rPr>
              <a:t> para engajar que as Mães possam garantir que seus filhos façam o teste do pezinho. </a:t>
            </a:r>
          </a:p>
        </p:txBody>
      </p:sp>
      <p:sp>
        <p:nvSpPr>
          <p:cNvPr id="14" name="CaixaDeTexto 13">
            <a:extLst>
              <a:ext uri="{FF2B5EF4-FFF2-40B4-BE49-F238E27FC236}">
                <a16:creationId xmlns:a16="http://schemas.microsoft.com/office/drawing/2014/main" xmlns="" id="{1010F3A5-6E05-EA29-E1F9-629B66DAF574}"/>
              </a:ext>
            </a:extLst>
          </p:cNvPr>
          <p:cNvSpPr txBox="1"/>
          <p:nvPr/>
        </p:nvSpPr>
        <p:spPr>
          <a:xfrm>
            <a:off x="1062182" y="4439093"/>
            <a:ext cx="8081818" cy="523220"/>
          </a:xfrm>
          <a:prstGeom prst="rect">
            <a:avLst/>
          </a:prstGeom>
          <a:noFill/>
        </p:spPr>
        <p:txBody>
          <a:bodyPr wrap="square">
            <a:spAutoFit/>
          </a:bodyPr>
          <a:lstStyle/>
          <a:p>
            <a:r>
              <a:rPr lang="pt-BR" b="1" dirty="0">
                <a:solidFill>
                  <a:srgbClr val="7A7A7A"/>
                </a:solidFill>
                <a:latin typeface="Open Sans" panose="020B0606030504020204" pitchFamily="34" charset="0"/>
              </a:rPr>
              <a:t>O</a:t>
            </a:r>
            <a:r>
              <a:rPr lang="pt-BR" b="1" i="0" dirty="0">
                <a:solidFill>
                  <a:srgbClr val="7A7A7A"/>
                </a:solidFill>
                <a:effectLst/>
                <a:latin typeface="Open Sans" panose="020B0606030504020204" pitchFamily="34" charset="0"/>
              </a:rPr>
              <a:t> PNTN é tripartite, e não depende só da atuação do Ministério da Saúde, depende também do engajamento dos gestores estaduais e municipais.</a:t>
            </a:r>
            <a:endParaRPr lang="pt-BR" b="1" dirty="0"/>
          </a:p>
        </p:txBody>
      </p:sp>
    </p:spTree>
    <p:extLst>
      <p:ext uri="{BB962C8B-B14F-4D97-AF65-F5344CB8AC3E}">
        <p14:creationId xmlns:p14="http://schemas.microsoft.com/office/powerpoint/2010/main" val="196181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0" y="0"/>
            <a:ext cx="9144000" cy="61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pt-BR" sz="2400" b="1" dirty="0"/>
              <a:t>Por que a Casa dos Raros? Melhorar a jornada dos pacientes com doenças raras</a:t>
            </a:r>
            <a:endParaRPr sz="2400" b="1" dirty="0"/>
          </a:p>
        </p:txBody>
      </p:sp>
      <p:pic>
        <p:nvPicPr>
          <p:cNvPr id="2" name="Picture 149">
            <a:extLst>
              <a:ext uri="{FF2B5EF4-FFF2-40B4-BE49-F238E27FC236}">
                <a16:creationId xmlns:a16="http://schemas.microsoft.com/office/drawing/2014/main" xmlns="" id="{E013E5FB-88A6-A6DB-4E06-8BDADE0C7BD3}"/>
              </a:ext>
            </a:extLst>
          </p:cNvPr>
          <p:cNvPicPr>
            <a:picLocks noChangeAspect="1"/>
          </p:cNvPicPr>
          <p:nvPr/>
        </p:nvPicPr>
        <p:blipFill rotWithShape="1">
          <a:blip r:embed="rId3"/>
          <a:srcRect t="18195" b="2305"/>
          <a:stretch/>
        </p:blipFill>
        <p:spPr>
          <a:xfrm>
            <a:off x="0" y="1014412"/>
            <a:ext cx="9144000" cy="4089101"/>
          </a:xfrm>
          <a:prstGeom prst="rect">
            <a:avLst/>
          </a:prstGeom>
        </p:spPr>
      </p:pic>
    </p:spTree>
    <p:extLst>
      <p:ext uri="{BB962C8B-B14F-4D97-AF65-F5344CB8AC3E}">
        <p14:creationId xmlns:p14="http://schemas.microsoft.com/office/powerpoint/2010/main" val="199549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CaixaDeTexto 2">
            <a:extLst>
              <a:ext uri="{FF2B5EF4-FFF2-40B4-BE49-F238E27FC236}">
                <a16:creationId xmlns:a16="http://schemas.microsoft.com/office/drawing/2014/main" xmlns="" id="{9208BDCF-C472-70A2-7877-FBEDCB9BAF10}"/>
              </a:ext>
            </a:extLst>
          </p:cNvPr>
          <p:cNvSpPr txBox="1"/>
          <p:nvPr/>
        </p:nvSpPr>
        <p:spPr>
          <a:xfrm>
            <a:off x="247810" y="80330"/>
            <a:ext cx="8648380" cy="1015663"/>
          </a:xfrm>
          <a:prstGeom prst="rect">
            <a:avLst/>
          </a:prstGeom>
          <a:noFill/>
        </p:spPr>
        <p:txBody>
          <a:bodyPr wrap="square">
            <a:spAutoFit/>
          </a:bodyPr>
          <a:lstStyle/>
          <a:p>
            <a:r>
              <a:rPr lang="pt-BR" sz="3000" b="1" kern="1200" dirty="0">
                <a:solidFill>
                  <a:schemeClr val="tx1"/>
                </a:solidFill>
                <a:latin typeface="Calibri" panose="020F0502020204030204" pitchFamily="34" charset="0"/>
                <a:ea typeface="+mj-ea"/>
                <a:cs typeface="Calibri" panose="020F0502020204030204" pitchFamily="34" charset="0"/>
              </a:rPr>
              <a:t>Hospital dos Raros (São Paulo) </a:t>
            </a:r>
          </a:p>
          <a:p>
            <a:r>
              <a:rPr lang="pt-BR" sz="3000" b="1" kern="1200" dirty="0">
                <a:solidFill>
                  <a:schemeClr val="tx1"/>
                </a:solidFill>
                <a:latin typeface="Calibri" panose="020F0502020204030204" pitchFamily="34" charset="0"/>
                <a:ea typeface="+mj-ea"/>
                <a:cs typeface="Calibri" panose="020F0502020204030204" pitchFamily="34" charset="0"/>
              </a:rPr>
              <a:t>1ª Estrutura Especializada Dedicada a DR</a:t>
            </a:r>
          </a:p>
        </p:txBody>
      </p:sp>
      <p:pic>
        <p:nvPicPr>
          <p:cNvPr id="4" name="Imagem 3">
            <a:extLst>
              <a:ext uri="{FF2B5EF4-FFF2-40B4-BE49-F238E27FC236}">
                <a16:creationId xmlns:a16="http://schemas.microsoft.com/office/drawing/2014/main" xmlns="" id="{A62149F4-10D1-047B-F043-EAD78C560716}"/>
              </a:ext>
            </a:extLst>
          </p:cNvPr>
          <p:cNvPicPr>
            <a:picLocks noChangeAspect="1"/>
          </p:cNvPicPr>
          <p:nvPr/>
        </p:nvPicPr>
        <p:blipFill>
          <a:blip r:embed="rId3"/>
          <a:stretch>
            <a:fillRect/>
          </a:stretch>
        </p:blipFill>
        <p:spPr>
          <a:xfrm>
            <a:off x="295001" y="1185099"/>
            <a:ext cx="4226993" cy="3763504"/>
          </a:xfrm>
          <a:prstGeom prst="rect">
            <a:avLst/>
          </a:prstGeom>
        </p:spPr>
      </p:pic>
      <p:pic>
        <p:nvPicPr>
          <p:cNvPr id="5" name="Google Shape;171;p6">
            <a:extLst>
              <a:ext uri="{FF2B5EF4-FFF2-40B4-BE49-F238E27FC236}">
                <a16:creationId xmlns:a16="http://schemas.microsoft.com/office/drawing/2014/main" xmlns="" id="{F77C7CD2-84C1-C6D3-8349-F18EDDF9EE9A}"/>
              </a:ext>
            </a:extLst>
          </p:cNvPr>
          <p:cNvPicPr/>
          <p:nvPr/>
        </p:nvPicPr>
        <p:blipFill rotWithShape="1">
          <a:blip r:embed="rId4">
            <a:alphaModFix/>
            <a:extLst>
              <a:ext uri="{28A0092B-C50C-407E-A947-70E740481C1C}">
                <a14:useLocalDpi xmlns:a14="http://schemas.microsoft.com/office/drawing/2010/main" val="0"/>
              </a:ext>
            </a:extLst>
          </a:blip>
          <a:srcRect l="29549" r="2882"/>
          <a:stretch/>
        </p:blipFill>
        <p:spPr>
          <a:xfrm>
            <a:off x="4521994" y="1011921"/>
            <a:ext cx="4327005" cy="3763504"/>
          </a:xfrm>
          <a:prstGeom prst="rect">
            <a:avLst/>
          </a:prstGeom>
          <a:noFill/>
          <a:ln>
            <a:noFill/>
          </a:ln>
        </p:spPr>
      </p:pic>
      <p:sp>
        <p:nvSpPr>
          <p:cNvPr id="6" name="TextBox 3">
            <a:extLst>
              <a:ext uri="{FF2B5EF4-FFF2-40B4-BE49-F238E27FC236}">
                <a16:creationId xmlns:a16="http://schemas.microsoft.com/office/drawing/2014/main" xmlns="" id="{50E8AB1D-655B-AE00-25F3-BEC481D784F0}"/>
              </a:ext>
            </a:extLst>
          </p:cNvPr>
          <p:cNvSpPr txBox="1"/>
          <p:nvPr/>
        </p:nvSpPr>
        <p:spPr>
          <a:xfrm>
            <a:off x="4622008" y="4599709"/>
            <a:ext cx="4226991" cy="415498"/>
          </a:xfrm>
          <a:prstGeom prst="rect">
            <a:avLst/>
          </a:prstGeom>
          <a:noFill/>
        </p:spPr>
        <p:txBody>
          <a:bodyPr wrap="square" rtlCol="0">
            <a:spAutoFit/>
          </a:bodyPr>
          <a:lstStyle/>
          <a:p>
            <a:pPr algn="ctr"/>
            <a:r>
              <a:rPr lang="en-US" sz="1050" b="1" dirty="0"/>
              <a:t>Area: 1,756.56m² / 18 floors (4 basements)                   Total built Area: 16,080m²</a:t>
            </a:r>
            <a:endParaRPr lang="pt-BR" sz="1050" b="1" dirty="0"/>
          </a:p>
        </p:txBody>
      </p:sp>
    </p:spTree>
    <p:extLst>
      <p:ext uri="{BB962C8B-B14F-4D97-AF65-F5344CB8AC3E}">
        <p14:creationId xmlns:p14="http://schemas.microsoft.com/office/powerpoint/2010/main" val="100063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3FDF0-E961-9D5B-1254-ACA6E9E943D2}"/>
              </a:ext>
            </a:extLst>
          </p:cNvPr>
          <p:cNvSpPr>
            <a:spLocks noGrp="1"/>
          </p:cNvSpPr>
          <p:nvPr>
            <p:ph type="ctrTitle"/>
          </p:nvPr>
        </p:nvSpPr>
        <p:spPr/>
        <p:txBody>
          <a:bodyPr/>
          <a:lstStyle/>
          <a:p>
            <a:endParaRPr lang="pt-BR"/>
          </a:p>
        </p:txBody>
      </p:sp>
      <p:sp>
        <p:nvSpPr>
          <p:cNvPr id="3" name="Subtitle 2">
            <a:extLst>
              <a:ext uri="{FF2B5EF4-FFF2-40B4-BE49-F238E27FC236}">
                <a16:creationId xmlns:a16="http://schemas.microsoft.com/office/drawing/2014/main" xmlns="" id="{6E7FB823-F0F2-031F-9EA6-00F3DD56A171}"/>
              </a:ext>
            </a:extLst>
          </p:cNvPr>
          <p:cNvSpPr>
            <a:spLocks noGrp="1"/>
          </p:cNvSpPr>
          <p:nvPr>
            <p:ph type="subTitle" idx="1"/>
          </p:nvPr>
        </p:nvSpPr>
        <p:spPr/>
        <p:txBody>
          <a:bodyPr/>
          <a:lstStyle/>
          <a:p>
            <a:endParaRPr lang="pt-BR"/>
          </a:p>
        </p:txBody>
      </p:sp>
      <p:pic>
        <p:nvPicPr>
          <p:cNvPr id="5" name="Picture 4">
            <a:extLst>
              <a:ext uri="{FF2B5EF4-FFF2-40B4-BE49-F238E27FC236}">
                <a16:creationId xmlns:a16="http://schemas.microsoft.com/office/drawing/2014/main" xmlns="" id="{598E359B-631A-10C7-6A15-B1A7D340A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2"/>
            <a:ext cx="9144000" cy="5143500"/>
          </a:xfrm>
          <a:prstGeom prst="rect">
            <a:avLst/>
          </a:prstGeom>
        </p:spPr>
      </p:pic>
      <p:sp>
        <p:nvSpPr>
          <p:cNvPr id="10" name="Título 1">
            <a:extLst>
              <a:ext uri="{FF2B5EF4-FFF2-40B4-BE49-F238E27FC236}">
                <a16:creationId xmlns:a16="http://schemas.microsoft.com/office/drawing/2014/main" xmlns="" id="{07075C2A-4DC5-F0FC-A6EA-E1D9571C6C9A}"/>
              </a:ext>
            </a:extLst>
          </p:cNvPr>
          <p:cNvSpPr txBox="1">
            <a:spLocks/>
          </p:cNvSpPr>
          <p:nvPr/>
        </p:nvSpPr>
        <p:spPr>
          <a:xfrm>
            <a:off x="3321844" y="304681"/>
            <a:ext cx="5441156" cy="179093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950" b="1" dirty="0" err="1">
                <a:latin typeface="+mn-lt"/>
              </a:rPr>
              <a:t>Obrigado</a:t>
            </a:r>
            <a:r>
              <a:rPr lang="en-US" sz="4950" b="1" dirty="0">
                <a:latin typeface="+mn-lt"/>
              </a:rPr>
              <a:t> !! </a:t>
            </a:r>
            <a:endParaRPr lang="pt-BR" sz="4950" b="1" dirty="0">
              <a:latin typeface="+mn-lt"/>
            </a:endParaRPr>
          </a:p>
        </p:txBody>
      </p:sp>
      <p:pic>
        <p:nvPicPr>
          <p:cNvPr id="8" name="Picture 7">
            <a:extLst>
              <a:ext uri="{FF2B5EF4-FFF2-40B4-BE49-F238E27FC236}">
                <a16:creationId xmlns:a16="http://schemas.microsoft.com/office/drawing/2014/main" xmlns="" id="{28446E26-0BE9-6346-1554-5B268F610C96}"/>
              </a:ext>
            </a:extLst>
          </p:cNvPr>
          <p:cNvPicPr>
            <a:picLocks noChangeAspect="1"/>
          </p:cNvPicPr>
          <p:nvPr/>
        </p:nvPicPr>
        <p:blipFill rotWithShape="1">
          <a:blip r:embed="rId3"/>
          <a:srcRect l="21406" t="40743" r="52500" b="35113"/>
          <a:stretch/>
        </p:blipFill>
        <p:spPr>
          <a:xfrm>
            <a:off x="250031" y="395407"/>
            <a:ext cx="2386013" cy="1241822"/>
          </a:xfrm>
          <a:prstGeom prst="rect">
            <a:avLst/>
          </a:prstGeom>
        </p:spPr>
      </p:pic>
      <p:pic>
        <p:nvPicPr>
          <p:cNvPr id="7" name="Picture 6" descr="Logo&#10;&#10;Description automatically generated">
            <a:extLst>
              <a:ext uri="{FF2B5EF4-FFF2-40B4-BE49-F238E27FC236}">
                <a16:creationId xmlns:a16="http://schemas.microsoft.com/office/drawing/2014/main" xmlns="" id="{4CD5B640-2F81-B73C-1DBF-A684ADCCD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7208"/>
            <a:ext cx="3289041" cy="1611630"/>
          </a:xfrm>
          <a:prstGeom prst="rect">
            <a:avLst/>
          </a:prstGeom>
        </p:spPr>
      </p:pic>
    </p:spTree>
    <p:extLst>
      <p:ext uri="{BB962C8B-B14F-4D97-AF65-F5344CB8AC3E}">
        <p14:creationId xmlns:p14="http://schemas.microsoft.com/office/powerpoint/2010/main" val="3136374662"/>
      </p:ext>
    </p:extLst>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TotalTime>
  <Words>979</Words>
  <Application>Microsoft Office PowerPoint</Application>
  <PresentationFormat>Apresentação na tela (16:9)</PresentationFormat>
  <Paragraphs>54</Paragraphs>
  <Slides>9</Slides>
  <Notes>7</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9</vt:i4>
      </vt:variant>
    </vt:vector>
  </HeadingPairs>
  <TitlesOfParts>
    <vt:vector size="19" baseType="lpstr">
      <vt:lpstr>Open Sans</vt:lpstr>
      <vt:lpstr>Calibri</vt:lpstr>
      <vt:lpstr>Segoe UI</vt:lpstr>
      <vt:lpstr>Times New Roman</vt:lpstr>
      <vt:lpstr>Verdana</vt:lpstr>
      <vt:lpstr>Helvetica Neue</vt:lpstr>
      <vt:lpstr>Regular</vt:lpstr>
      <vt:lpstr>Arial</vt:lpstr>
      <vt:lpstr>Wingdings</vt:lpstr>
      <vt:lpstr>Paperback</vt:lpstr>
      <vt:lpstr>Apresentação do PowerPoint</vt:lpstr>
      <vt:lpstr>A importância do Teste do Pezinho  e da implantação da Lei 14.154/21</vt:lpstr>
      <vt:lpstr>A História da triagem neonatal no Brasil</vt:lpstr>
      <vt:lpstr>O EXEMPLO DA MPS II</vt:lpstr>
      <vt:lpstr>Cenário do DF – Exemplo de excelência</vt:lpstr>
      <vt:lpstr>Cenário atual no Brasil</vt:lpstr>
      <vt:lpstr>Por que a Casa dos Raros? Melhorar a jornada dos pacientes com doenças raras</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Vanessa Tubel</dc:creator>
  <cp:lastModifiedBy>Marcia Andrea Renno Silva Negreiros</cp:lastModifiedBy>
  <cp:revision>4</cp:revision>
  <dcterms:modified xsi:type="dcterms:W3CDTF">2023-09-27T12:01:36Z</dcterms:modified>
</cp:coreProperties>
</file>