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21" r:id="rId3"/>
    <p:sldId id="422" r:id="rId4"/>
    <p:sldId id="423" r:id="rId5"/>
    <p:sldId id="415" r:id="rId6"/>
    <p:sldId id="417" r:id="rId7"/>
    <p:sldId id="418" r:id="rId8"/>
    <p:sldId id="424" r:id="rId9"/>
    <p:sldId id="420" r:id="rId10"/>
    <p:sldId id="419" r:id="rId11"/>
    <p:sldId id="290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D292"/>
    <a:srgbClr val="70AD47"/>
    <a:srgbClr val="9EDAAF"/>
    <a:srgbClr val="45B664"/>
    <a:srgbClr val="B2E4E2"/>
    <a:srgbClr val="43BEB9"/>
    <a:srgbClr val="FE3E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81" autoAdjust="0"/>
    <p:restoredTop sz="94434" autoAdjust="0"/>
  </p:normalViewPr>
  <p:slideViewPr>
    <p:cSldViewPr snapToGrid="0">
      <p:cViewPr varScale="1">
        <p:scale>
          <a:sx n="92" d="100"/>
          <a:sy n="92" d="100"/>
        </p:scale>
        <p:origin x="24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0514"/>
    </p:cViewPr>
  </p:sorterViewPr>
  <p:notesViewPr>
    <p:cSldViewPr snapToGrid="0">
      <p:cViewPr varScale="1">
        <p:scale>
          <a:sx n="88" d="100"/>
          <a:sy n="88" d="100"/>
        </p:scale>
        <p:origin x="382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C6A63-AE9B-43CF-95BA-40E8EE4D7D44}" type="datetimeFigureOut">
              <a:rPr lang="pt-BR" smtClean="0"/>
              <a:t>15/10/2019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39EA4-2D98-4D65-A0DE-0A2AC8AB1E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8918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5E06BE-A343-4765-9105-63A54BFCCA35}" type="datetimeFigureOut">
              <a:rPr lang="pt-BR" smtClean="0"/>
              <a:t>15/10/2019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4F97A-6A00-49B6-B692-A9AEE61763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126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050471" y="6356350"/>
            <a:ext cx="1692729" cy="365125"/>
          </a:xfrm>
        </p:spPr>
        <p:txBody>
          <a:bodyPr/>
          <a:lstStyle/>
          <a:p>
            <a:fld id="{E35E6B5A-F611-4089-9E75-3B2EB06473CD}" type="datetimeFigureOut">
              <a:rPr lang="pt-BR" smtClean="0"/>
              <a:t>15/10/2019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75190" y="6356350"/>
            <a:ext cx="3248024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204857" y="6378122"/>
            <a:ext cx="2405744" cy="365125"/>
          </a:xfrm>
          <a:prstGeom prst="rect">
            <a:avLst/>
          </a:prstGeom>
        </p:spPr>
        <p:txBody>
          <a:bodyPr/>
          <a:lstStyle/>
          <a:p>
            <a:fld id="{C944F360-B4DF-4567-AE27-A2C93988433D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/>
          <a:srcRect l="286" t="-973" r="-286" b="51998"/>
          <a:stretch/>
        </p:blipFill>
        <p:spPr>
          <a:xfrm>
            <a:off x="8827747" y="4916089"/>
            <a:ext cx="3802463" cy="1644595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-86971" y="0"/>
            <a:ext cx="8153400" cy="7063808"/>
          </a:xfrm>
          <a:prstGeom prst="rect">
            <a:avLst/>
          </a:prstGeom>
        </p:spPr>
      </p:pic>
      <p:sp>
        <p:nvSpPr>
          <p:cNvPr id="10" name="Título 1"/>
          <p:cNvSpPr>
            <a:spLocks noGrp="1"/>
          </p:cNvSpPr>
          <p:nvPr>
            <p:ph type="ctrTitle"/>
          </p:nvPr>
        </p:nvSpPr>
        <p:spPr>
          <a:xfrm>
            <a:off x="130629" y="106136"/>
            <a:ext cx="11887199" cy="2240642"/>
          </a:xfrm>
        </p:spPr>
        <p:txBody>
          <a:bodyPr anchor="b">
            <a:normAutofit/>
          </a:bodyPr>
          <a:lstStyle>
            <a:lvl1pPr algn="ctr">
              <a:defRPr sz="5500" b="1">
                <a:latin typeface="+mn-lt"/>
                <a:ea typeface="Kozuka Gothic Pro B" panose="020B0800000000000000" pitchFamily="34" charset="-128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130629" y="2452914"/>
            <a:ext cx="9895114" cy="3903436"/>
          </a:xfrm>
        </p:spPr>
        <p:txBody>
          <a:bodyPr/>
          <a:lstStyle>
            <a:lvl1pPr marL="0" indent="0" algn="ctr">
              <a:buNone/>
              <a:defRPr sz="2400">
                <a:latin typeface="+mj-lt"/>
                <a:ea typeface="Kozuka Gothic Pr6N L" panose="020B0200000000000000" pitchFamily="34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4016402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151" y="1244656"/>
            <a:ext cx="11993336" cy="1472520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/>
          <a:srcRect l="73201"/>
          <a:stretch/>
        </p:blipFill>
        <p:spPr>
          <a:xfrm>
            <a:off x="10787743" y="-1347107"/>
            <a:ext cx="1266846" cy="3045279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5400000">
            <a:off x="5872069" y="430493"/>
            <a:ext cx="447862" cy="12192000"/>
          </a:xfrm>
          <a:prstGeom prst="rect">
            <a:avLst/>
          </a:prstGeom>
        </p:spPr>
      </p:pic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57151" y="2717176"/>
            <a:ext cx="11993335" cy="3512174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0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099100" y="6378122"/>
            <a:ext cx="2215601" cy="365125"/>
          </a:xfrm>
        </p:spPr>
        <p:txBody>
          <a:bodyPr/>
          <a:lstStyle>
            <a:lvl1pPr>
              <a:defRPr b="1"/>
            </a:lvl1pPr>
          </a:lstStyle>
          <a:p>
            <a:fld id="{E35E6B5A-F611-4089-9E75-3B2EB06473CD}" type="datetimeFigureOut">
              <a:rPr lang="pt-BR" smtClean="0"/>
              <a:pPr/>
              <a:t>15/10/2019</a:t>
            </a:fld>
            <a:endParaRPr lang="pt-BR" dirty="0"/>
          </a:p>
        </p:txBody>
      </p:sp>
      <p:sp>
        <p:nvSpPr>
          <p:cNvPr id="11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60338" y="6378122"/>
            <a:ext cx="3225518" cy="365125"/>
          </a:xfrm>
        </p:spPr>
        <p:txBody>
          <a:bodyPr/>
          <a:lstStyle>
            <a:lvl1pPr>
              <a:defRPr b="1"/>
            </a:lvl1pPr>
          </a:lstStyle>
          <a:p>
            <a:endParaRPr lang="pt-BR" dirty="0"/>
          </a:p>
        </p:txBody>
      </p:sp>
      <p:sp>
        <p:nvSpPr>
          <p:cNvPr id="12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85857" y="6382658"/>
            <a:ext cx="3105149" cy="365125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fld id="{C944F360-B4DF-4567-AE27-A2C93988433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742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99100" y="365125"/>
            <a:ext cx="1095138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99100" y="1825625"/>
            <a:ext cx="8591907" cy="3789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099100" y="6356350"/>
            <a:ext cx="2182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E6B5A-F611-4089-9E75-3B2EB06473CD}" type="datetimeFigureOut">
              <a:rPr lang="pt-BR" smtClean="0"/>
              <a:t>15/10/2019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60338" y="6356350"/>
            <a:ext cx="29261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36542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4F360-B4DF-4567-AE27-A2C9398843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5143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Kozuka Gothic Pro B" panose="020B0800000000000000" pitchFamily="34" charset="-128"/>
          <a:ea typeface="Kozuka Gothic Pro B" panose="020B0800000000000000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18147" y="392739"/>
            <a:ext cx="11373854" cy="2268574"/>
          </a:xfrm>
        </p:spPr>
        <p:txBody>
          <a:bodyPr anchor="t">
            <a:normAutofit/>
          </a:bodyPr>
          <a:lstStyle/>
          <a:p>
            <a:pPr algn="r"/>
            <a:r>
              <a:rPr lang="pt-BR" sz="6000" dirty="0" smtClean="0">
                <a:solidFill>
                  <a:schemeClr val="accent1">
                    <a:lumMod val="75000"/>
                  </a:schemeClr>
                </a:solidFill>
              </a:rPr>
              <a:t>Educação Domiciliar</a:t>
            </a:r>
            <a:br>
              <a:rPr lang="pt-BR" sz="6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sz="4000" i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pt-BR" sz="2800" i="1" dirty="0">
                <a:solidFill>
                  <a:schemeClr val="accent1">
                    <a:lumMod val="75000"/>
                  </a:schemeClr>
                </a:solidFill>
              </a:rPr>
              <a:t>udiência </a:t>
            </a:r>
            <a:r>
              <a:rPr lang="pt-BR" sz="2800" i="1" dirty="0" smtClean="0">
                <a:solidFill>
                  <a:schemeClr val="accent1">
                    <a:lumMod val="75000"/>
                  </a:schemeClr>
                </a:solidFill>
              </a:rPr>
              <a:t>Pública </a:t>
            </a:r>
            <a:r>
              <a:rPr lang="pt-BR" sz="2800" i="1" dirty="0">
                <a:solidFill>
                  <a:schemeClr val="accent1">
                    <a:lumMod val="75000"/>
                  </a:schemeClr>
                </a:solidFill>
              </a:rPr>
              <a:t>para instrução do PLS </a:t>
            </a:r>
            <a:r>
              <a:rPr lang="pt-BR" sz="2800" i="1" dirty="0" smtClean="0">
                <a:solidFill>
                  <a:schemeClr val="accent1">
                    <a:lumMod val="75000"/>
                  </a:schemeClr>
                </a:solidFill>
              </a:rPr>
              <a:t>490/2017</a:t>
            </a:r>
            <a:endParaRPr lang="pt-BR" sz="2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94830" y="3462847"/>
            <a:ext cx="7322998" cy="1532233"/>
          </a:xfrm>
        </p:spPr>
        <p:txBody>
          <a:bodyPr>
            <a:norm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b="1" dirty="0"/>
              <a:t>Marcia Aparecida </a:t>
            </a:r>
            <a:r>
              <a:rPr lang="pt-BR" b="1" dirty="0" smtClean="0"/>
              <a:t>Baldini</a:t>
            </a:r>
            <a:endParaRPr lang="pt-BR" b="1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dirty="0"/>
              <a:t>Dirigente Municipal de Educação de </a:t>
            </a:r>
            <a:r>
              <a:rPr lang="pt-BR" dirty="0" smtClean="0"/>
              <a:t>Cascavel/ PR</a:t>
            </a:r>
            <a:endParaRPr lang="pt-BR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dirty="0" smtClean="0"/>
              <a:t>Vice-presidente </a:t>
            </a:r>
            <a:r>
              <a:rPr lang="pt-BR" dirty="0"/>
              <a:t>da </a:t>
            </a:r>
            <a:r>
              <a:rPr lang="pt-BR" dirty="0" smtClean="0"/>
              <a:t>Undime/ PR</a:t>
            </a:r>
            <a:endParaRPr lang="pt-BR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2512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2371" y="200014"/>
            <a:ext cx="10604313" cy="1023958"/>
          </a:xfrm>
        </p:spPr>
        <p:txBody>
          <a:bodyPr>
            <a:noAutofit/>
          </a:bodyPr>
          <a:lstStyle/>
          <a:p>
            <a:r>
              <a:rPr lang="pt-BR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Temas mais importantes para debatermos na atualidade</a:t>
            </a:r>
            <a:endParaRPr lang="pt-BR" sz="3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2371" y="1727316"/>
            <a:ext cx="11619073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pt-B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12371" y="5127802"/>
            <a:ext cx="11619073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pt-B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416040" y="2373202"/>
            <a:ext cx="921173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i="1" dirty="0"/>
              <a:t>A educação em sua missão emancipadora visa à construção diária e contínua da autonomia do educando, </a:t>
            </a:r>
            <a:r>
              <a:rPr lang="pt-BR" sz="3000" b="1" i="1" dirty="0" smtClean="0"/>
              <a:t>tornando-o sujeito. É inegável que a </a:t>
            </a:r>
            <a:r>
              <a:rPr lang="pt-BR" sz="3000" b="1" i="1" dirty="0"/>
              <a:t>educação é </a:t>
            </a:r>
            <a:r>
              <a:rPr lang="pt-BR" sz="3000" b="1" i="1" dirty="0" smtClean="0"/>
              <a:t>direito</a:t>
            </a:r>
            <a:r>
              <a:rPr lang="pt-BR" sz="3000" b="1" i="1" dirty="0"/>
              <a:t> </a:t>
            </a:r>
            <a:r>
              <a:rPr lang="pt-BR" sz="3000" b="1" i="1" dirty="0" smtClean="0"/>
              <a:t>inalienável e imprescindível </a:t>
            </a:r>
            <a:r>
              <a:rPr lang="pt-BR" sz="3000" b="1" i="1" dirty="0"/>
              <a:t>para o desenvolvimento humano e social.</a:t>
            </a:r>
          </a:p>
          <a:p>
            <a:r>
              <a:rPr lang="pt-BR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224187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563" y="0"/>
            <a:ext cx="5724104" cy="6259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61167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604313" cy="1023958"/>
          </a:xfrm>
        </p:spPr>
        <p:txBody>
          <a:bodyPr>
            <a:noAutofit/>
          </a:bodyPr>
          <a:lstStyle/>
          <a:p>
            <a:pPr algn="just"/>
            <a:r>
              <a:rPr lang="pt-BR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EDUCAÇÃO COMO DIREITO</a:t>
            </a:r>
            <a:endParaRPr lang="pt-BR" sz="3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66889" y="795380"/>
            <a:ext cx="10972799" cy="52937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>
              <a:spcBef>
                <a:spcPts val="1000"/>
              </a:spcBef>
              <a:buFont typeface="Wingdings" pitchFamily="2" charset="2"/>
              <a:buChar char="§"/>
            </a:pPr>
            <a:r>
              <a:rPr lang="pt-BR" sz="2400" dirty="0" smtClean="0">
                <a:solidFill>
                  <a:schemeClr val="bg1"/>
                </a:solidFill>
              </a:rPr>
              <a:t>CF art. 205. A </a:t>
            </a:r>
            <a:r>
              <a:rPr lang="pt-BR" sz="2400" dirty="0">
                <a:solidFill>
                  <a:schemeClr val="bg1"/>
                </a:solidFill>
              </a:rPr>
              <a:t>educação, direito de todos e </a:t>
            </a:r>
            <a:r>
              <a:rPr lang="pt-BR" sz="2400" b="1" u="sng" dirty="0">
                <a:solidFill>
                  <a:schemeClr val="bg1"/>
                </a:solidFill>
              </a:rPr>
              <a:t>dever do Estado e da família</a:t>
            </a:r>
            <a:r>
              <a:rPr lang="pt-BR" sz="2400" dirty="0">
                <a:solidFill>
                  <a:schemeClr val="bg1"/>
                </a:solidFill>
              </a:rPr>
              <a:t>, será promovida e incentivada com a </a:t>
            </a:r>
            <a:r>
              <a:rPr lang="pt-BR" sz="2400" b="1" dirty="0">
                <a:solidFill>
                  <a:schemeClr val="bg1"/>
                </a:solidFill>
              </a:rPr>
              <a:t>colaboração da sociedade</a:t>
            </a:r>
            <a:r>
              <a:rPr lang="pt-BR" sz="2400" dirty="0">
                <a:solidFill>
                  <a:schemeClr val="bg1"/>
                </a:solidFill>
              </a:rPr>
              <a:t>, visando ao pleno desenvolvimento da pessoa, seu preparo para o exercício da cidadania e sua qualificação para o </a:t>
            </a:r>
            <a:r>
              <a:rPr lang="pt-BR" sz="2400" dirty="0" smtClean="0">
                <a:solidFill>
                  <a:schemeClr val="bg1"/>
                </a:solidFill>
              </a:rPr>
              <a:t>trabalho. </a:t>
            </a:r>
          </a:p>
          <a:p>
            <a:pPr algn="just">
              <a:spcBef>
                <a:spcPts val="1000"/>
              </a:spcBef>
              <a:buFont typeface="Wingdings" pitchFamily="2" charset="2"/>
              <a:buChar char="§"/>
            </a:pPr>
            <a:endParaRPr lang="pt-BR" sz="2400" dirty="0" smtClean="0">
              <a:solidFill>
                <a:schemeClr val="bg1"/>
              </a:solidFill>
            </a:endParaRPr>
          </a:p>
          <a:p>
            <a:pPr algn="just">
              <a:spcBef>
                <a:spcPts val="1000"/>
              </a:spcBef>
              <a:buFont typeface="Wingdings" pitchFamily="2" charset="2"/>
              <a:buChar char="§"/>
            </a:pPr>
            <a:r>
              <a:rPr lang="pt-BR" sz="2400" dirty="0" smtClean="0">
                <a:solidFill>
                  <a:schemeClr val="bg1"/>
                </a:solidFill>
              </a:rPr>
              <a:t>Tríade: Estado, Família e Sociedade.</a:t>
            </a:r>
          </a:p>
          <a:p>
            <a:pPr algn="just">
              <a:spcBef>
                <a:spcPts val="1000"/>
              </a:spcBef>
              <a:buFont typeface="Wingdings" pitchFamily="2" charset="2"/>
              <a:buChar char="§"/>
            </a:pPr>
            <a:endParaRPr lang="pt-BR" sz="2400" dirty="0" smtClean="0">
              <a:solidFill>
                <a:schemeClr val="bg1"/>
              </a:solidFill>
            </a:endParaRPr>
          </a:p>
          <a:p>
            <a:pPr algn="just">
              <a:spcBef>
                <a:spcPts val="1000"/>
              </a:spcBef>
              <a:buFont typeface="Wingdings" pitchFamily="2" charset="2"/>
              <a:buChar char="§"/>
            </a:pPr>
            <a:r>
              <a:rPr lang="pt-BR" sz="2400" b="1" dirty="0">
                <a:solidFill>
                  <a:schemeClr val="bg1"/>
                </a:solidFill>
              </a:rPr>
              <a:t>E</a:t>
            </a:r>
            <a:r>
              <a:rPr lang="pt-BR" sz="2400" b="1" dirty="0" smtClean="0">
                <a:solidFill>
                  <a:schemeClr val="bg1"/>
                </a:solidFill>
              </a:rPr>
              <a:t>ducação</a:t>
            </a:r>
            <a:r>
              <a:rPr lang="pt-BR" sz="2400" dirty="0">
                <a:solidFill>
                  <a:schemeClr val="bg1"/>
                </a:solidFill>
              </a:rPr>
              <a:t> é um </a:t>
            </a:r>
            <a:r>
              <a:rPr lang="pt-BR" sz="2400" b="1" dirty="0">
                <a:solidFill>
                  <a:schemeClr val="bg1"/>
                </a:solidFill>
              </a:rPr>
              <a:t>direito inalienável do ser humano</a:t>
            </a:r>
            <a:r>
              <a:rPr lang="pt-BR" sz="2400" dirty="0">
                <a:solidFill>
                  <a:schemeClr val="bg1"/>
                </a:solidFill>
              </a:rPr>
              <a:t>, e a liberdade, a democracia bem como o desenvolvimento </a:t>
            </a:r>
            <a:r>
              <a:rPr lang="pt-BR" sz="2400" b="1" dirty="0">
                <a:solidFill>
                  <a:schemeClr val="bg1"/>
                </a:solidFill>
              </a:rPr>
              <a:t>humano</a:t>
            </a:r>
            <a:r>
              <a:rPr lang="pt-BR" sz="2400" dirty="0">
                <a:solidFill>
                  <a:schemeClr val="bg1"/>
                </a:solidFill>
              </a:rPr>
              <a:t> dependem diretamente desse </a:t>
            </a:r>
            <a:r>
              <a:rPr lang="pt-BR" sz="2400" b="1" dirty="0">
                <a:solidFill>
                  <a:schemeClr val="bg1"/>
                </a:solidFill>
              </a:rPr>
              <a:t>direito</a:t>
            </a:r>
            <a:r>
              <a:rPr lang="pt-BR" sz="2400" dirty="0">
                <a:solidFill>
                  <a:schemeClr val="bg1"/>
                </a:solidFill>
              </a:rPr>
              <a:t>. </a:t>
            </a:r>
            <a:endParaRPr lang="pt-BR" sz="2400" dirty="0" smtClean="0">
              <a:solidFill>
                <a:schemeClr val="bg1"/>
              </a:solidFill>
            </a:endParaRPr>
          </a:p>
          <a:p>
            <a:pPr algn="just">
              <a:spcBef>
                <a:spcPts val="1000"/>
              </a:spcBef>
              <a:buFont typeface="Wingdings" pitchFamily="2" charset="2"/>
              <a:buChar char="§"/>
            </a:pPr>
            <a:endParaRPr lang="pt-B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000"/>
              </a:spcBef>
              <a:buFont typeface="Wingdings" pitchFamily="2" charset="2"/>
              <a:buChar char="§"/>
            </a:pPr>
            <a:r>
              <a:rPr lang="pt-BR" sz="2400" dirty="0">
                <a:solidFill>
                  <a:schemeClr val="bg1"/>
                </a:solidFill>
              </a:rPr>
              <a:t>A educação se apresenta não apenas como interesse individual, mas, sobretudo como direito coletivo pertencente à sociedade.</a:t>
            </a:r>
            <a:endParaRPr lang="pt-B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44258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5911" y="440267"/>
            <a:ext cx="10604313" cy="1023958"/>
          </a:xfrm>
        </p:spPr>
        <p:txBody>
          <a:bodyPr>
            <a:noAutofit/>
          </a:bodyPr>
          <a:lstStyle/>
          <a:p>
            <a:pPr algn="just"/>
            <a:r>
              <a:rPr lang="pt-BR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EDUCAÇÃO COMO CIÊNCIA</a:t>
            </a:r>
            <a:endParaRPr lang="pt-BR" sz="3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45911" y="1563024"/>
            <a:ext cx="10972799" cy="418576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Função de promover a socialização do conhecimento cientifico; objetiva o desenvolvimento e a emancipação do sujeito em seus múltiplos aspectos.</a:t>
            </a: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pt-B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Exige cientificidade, planejamento, metodologia e intencionalidade.</a:t>
            </a: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pt-B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Escola e família são instituições complementares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e não capazes de substituir, uma a outra, no processo de ensino.</a:t>
            </a: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pt-B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pt-B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48849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8489" y="428978"/>
            <a:ext cx="10604313" cy="1023958"/>
          </a:xfrm>
        </p:spPr>
        <p:txBody>
          <a:bodyPr>
            <a:noAutofit/>
          </a:bodyPr>
          <a:lstStyle/>
          <a:p>
            <a:pPr algn="just"/>
            <a:r>
              <a:rPr lang="pt-BR" sz="3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SOCIALIZAÇÃO DO </a:t>
            </a:r>
            <a:r>
              <a:rPr lang="pt-BR" sz="3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SABER</a:t>
            </a:r>
            <a:endParaRPr lang="pt-BR" sz="3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68489" y="1721069"/>
            <a:ext cx="10972799" cy="269304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 ser humano é um ser social e o convívio com outras crianças e as interações são base para um desenvolvimento saudável.</a:t>
            </a: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pt-B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 criança não pode ser privada do convívio social independente da vontade de seus pais.</a:t>
            </a: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pt-B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14081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8489" y="474133"/>
            <a:ext cx="10604313" cy="1023958"/>
          </a:xfrm>
        </p:spPr>
        <p:txBody>
          <a:bodyPr>
            <a:noAutofit/>
          </a:bodyPr>
          <a:lstStyle/>
          <a:p>
            <a:r>
              <a:rPr lang="pt-BR" sz="3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a Undime pensa sobre educação domiciliar</a:t>
            </a:r>
            <a:endParaRPr lang="pt-BR" sz="3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68489" y="1698491"/>
            <a:ext cx="10972799" cy="232371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>
              <a:spcBef>
                <a:spcPts val="1000"/>
              </a:spcBef>
              <a:buFont typeface="Wingdings" pitchFamily="2" charset="2"/>
              <a:buChar char="§"/>
            </a:pPr>
            <a:r>
              <a:rPr lang="pt-B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é assunto cercado de polêmicas;</a:t>
            </a:r>
          </a:p>
          <a:p>
            <a:pPr algn="just">
              <a:spcBef>
                <a:spcPts val="1000"/>
              </a:spcBef>
              <a:buFont typeface="Wingdings" pitchFamily="2" charset="2"/>
              <a:buChar char="§"/>
            </a:pPr>
            <a:r>
              <a:rPr lang="pt-B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existe insegurança jurídica sobre o tema;</a:t>
            </a:r>
          </a:p>
          <a:p>
            <a:pPr algn="just">
              <a:spcBef>
                <a:spcPts val="1000"/>
              </a:spcBef>
              <a:buFont typeface="Wingdings" pitchFamily="2" charset="2"/>
              <a:buChar char="§"/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 acúmulo de dados estatísticos e estudos acadêmicos sobre o assunto são incipientes; e</a:t>
            </a:r>
          </a:p>
          <a:p>
            <a:pPr algn="just">
              <a:spcBef>
                <a:spcPts val="1000"/>
              </a:spcBef>
              <a:buFont typeface="Wingdings" pitchFamily="2" charset="2"/>
              <a:buChar char="§"/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não </a:t>
            </a:r>
            <a:r>
              <a:rPr lang="pt-B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é uma pauta 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prioritária.</a:t>
            </a:r>
            <a:endParaRPr lang="pt-B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27029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6976" y="0"/>
            <a:ext cx="10604313" cy="1023958"/>
          </a:xfrm>
        </p:spPr>
        <p:txBody>
          <a:bodyPr>
            <a:noAutofit/>
          </a:bodyPr>
          <a:lstStyle/>
          <a:p>
            <a:pPr algn="just"/>
            <a:r>
              <a:rPr lang="pt-BR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STF</a:t>
            </a:r>
            <a:endParaRPr lang="pt-BR" sz="3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6976" y="1023958"/>
            <a:ext cx="10972799" cy="460638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 tema foi apreciado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pelo STF em setembro de 2018 ao julgar o Recurso Extraordinário nº 888.815 contra decisão do Tribunal de Justiça do Estado do Rio Grande do </a:t>
            </a: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Sul, o qual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negou o pleito de uma criança de 11 anos, representada por seus pais, de ser educada em regime domiciliar</a:t>
            </a: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pt-B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discussão do tema, </a:t>
            </a: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ensejou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posições </a:t>
            </a: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divergentes, inclusive,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quanto à constitucionalidade ou não de eventual lei que viesse a regular a educação </a:t>
            </a: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domiciliar.</a:t>
            </a: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pt-BR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 oportunidade, foi sinalizado que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eventual lei editada pelo Congresso Nacional, deve respeitar o dever solidário entre a Família e Estado na formação educacional das crianças e adolescentes, observar a obrigatoriedade da educação dos 4 aos 17 anos, garantir a oferta da base nacional curricular comum e permitir a supervisão, fiscalização e avaliações periódicas pelo Poder Público. </a:t>
            </a:r>
          </a:p>
        </p:txBody>
      </p:sp>
    </p:spTree>
    <p:extLst>
      <p:ext uri="{BB962C8B-B14F-4D97-AF65-F5344CB8AC3E}">
        <p14:creationId xmlns:p14="http://schemas.microsoft.com/office/powerpoint/2010/main" val="250608637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2371" y="200722"/>
            <a:ext cx="10604313" cy="1023958"/>
          </a:xfrm>
        </p:spPr>
        <p:txBody>
          <a:bodyPr>
            <a:noAutofit/>
          </a:bodyPr>
          <a:lstStyle/>
          <a:p>
            <a:r>
              <a:rPr lang="pt-BR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CNE</a:t>
            </a:r>
            <a:endParaRPr lang="pt-BR" sz="3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2371" y="1224680"/>
            <a:ext cx="11619073" cy="491416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Em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2000, a Câmara de Educação Básica do Conselho Nacional de Educação aprovou o Parecer CEB/CNE 34/2000, sobre a validação do ensino </a:t>
            </a: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ministrado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 lar, em resposta a pedido de manifestação sobre a matéria do Conselho Estadual de Educação de Goiás</a:t>
            </a: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pt-BR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Ao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abordar a finalidade da educação de promover “o pleno desenvolvimento do educando, seu preparo para o exercício da cidadania e sua qualificação para o trabalho” (LDB, art. 2º), o Parecer </a:t>
            </a: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do CNE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conclui que a educação é dever do Estado e da família, “porque a família, só ela, jamais reunirá as condições mínimas necessárias para alcançar objetivos tão amplos e complexos”. </a:t>
            </a:r>
            <a:endParaRPr lang="pt-BR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pt-B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 Parecer destacou também que, a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solidariedade humana e a tolerância recíproca, que fundamentam a vida em sociedade, “não deverão ser cultivados no estreito (no sentido de limitado) espaço familiar. A experiência do coexistir no meio de outras pessoas, a oportunidade do convívio com os demais semelhantes, tudo são situações educativas que só a família não proporciona e que, portanto, não garante o que a lei chama de preparo para a cidadania plena”.</a:t>
            </a:r>
          </a:p>
        </p:txBody>
      </p:sp>
    </p:spTree>
    <p:extLst>
      <p:ext uri="{BB962C8B-B14F-4D97-AF65-F5344CB8AC3E}">
        <p14:creationId xmlns:p14="http://schemas.microsoft.com/office/powerpoint/2010/main" val="370687765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8489" y="440266"/>
            <a:ext cx="10604313" cy="1023958"/>
          </a:xfrm>
        </p:spPr>
        <p:txBody>
          <a:bodyPr>
            <a:noAutofit/>
          </a:bodyPr>
          <a:lstStyle/>
          <a:p>
            <a:pPr algn="just"/>
            <a:r>
              <a:rPr lang="pt-BR" sz="3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ALGUMAS PERGUNTAS</a:t>
            </a:r>
            <a:endParaRPr lang="pt-BR" sz="3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68489" y="1630758"/>
            <a:ext cx="10972799" cy="418576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Por que não melhorar </a:t>
            </a:r>
            <a:r>
              <a:rPr lang="pt-BR" sz="2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 escolas </a:t>
            </a: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existentes?</a:t>
            </a: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Qual o perfil das famílias que almejam a educação domiciliar?</a:t>
            </a: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Qual a formação escolar/acadêmica de seus pais?</a:t>
            </a: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 os problemas de evasão escolar que poderão ser tranvestidos de ensino domicilar?</a:t>
            </a: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 os casos de violência contra a criança? Muitas vezes é no ambiente escolar que eles são identificados.</a:t>
            </a: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 o isolamento social da criança que sociedade queremos construir?</a:t>
            </a: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pt-B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44147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8667" y="509796"/>
            <a:ext cx="10604313" cy="1023958"/>
          </a:xfrm>
        </p:spPr>
        <p:txBody>
          <a:bodyPr>
            <a:noAutofit/>
          </a:bodyPr>
          <a:lstStyle/>
          <a:p>
            <a:r>
              <a:rPr lang="pt-BR" sz="3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Temas mais importantes para debatermos na atualidade</a:t>
            </a:r>
            <a:endParaRPr lang="pt-BR" sz="3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38667" y="1939000"/>
            <a:ext cx="11619073" cy="337528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inanciamento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 educação </a:t>
            </a: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básica: continuidade do Fundeb; maior participação da União no financiamento da educação básica; e adoção do CAQ como parâmetro para uma educaçãod e qualidade</a:t>
            </a: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pt-BR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Plano Nacional de Educação; documento norteador do planejameto educacional brasileiro; menos de 50% de suas metas foram cumpridas. </a:t>
            </a:r>
            <a:endParaRPr lang="pt-B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Localizar e (re)inserir na educação formal, 2,5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milhões de crianças e </a:t>
            </a: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jovens, com idade entre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 </a:t>
            </a: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anos, que estão fora da escola -  Busca Ativa Escolar</a:t>
            </a: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pt-B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Implementar a BNCC em todos os recantos da Nação.   </a:t>
            </a:r>
            <a:endParaRPr lang="pt-BR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Educação Infantil: acesso e expansão da rede</a:t>
            </a:r>
            <a:endParaRPr lang="pt-B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7510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3" id="{C20F96A5-BBF1-42AE-AD67-DA62D782910F}" vid="{C97BABD0-537C-4E86-A253-B64139E5620E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01</Template>
  <TotalTime>2004</TotalTime>
  <Words>803</Words>
  <Application>Microsoft Office PowerPoint</Application>
  <PresentationFormat>Ecrã Panorâmico</PresentationFormat>
  <Paragraphs>55</Paragraphs>
  <Slides>11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Kozuka Gothic Pr6N L</vt:lpstr>
      <vt:lpstr>Kozuka Gothic Pro B</vt:lpstr>
      <vt:lpstr>Wingdings</vt:lpstr>
      <vt:lpstr>Tema do Office</vt:lpstr>
      <vt:lpstr>Educação Domiciliar Audiência Pública para instrução do PLS 490/2017</vt:lpstr>
      <vt:lpstr>EDUCAÇÃO COMO DIREITO</vt:lpstr>
      <vt:lpstr>EDUCAÇÃO COMO CIÊNCIA</vt:lpstr>
      <vt:lpstr>SOCIALIZAÇÃO DO SABER</vt:lpstr>
      <vt:lpstr>O que a Undime pensa sobre educação domiciliar</vt:lpstr>
      <vt:lpstr>STF</vt:lpstr>
      <vt:lpstr>CNE</vt:lpstr>
      <vt:lpstr>ALGUMAS PERGUNTAS</vt:lpstr>
      <vt:lpstr>Temas mais importantes para debatermos na atualidade</vt:lpstr>
      <vt:lpstr>Temas mais importantes para debatermos na atualidade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Lucas Silva</dc:creator>
  <cp:lastModifiedBy>Joana Saraiva</cp:lastModifiedBy>
  <cp:revision>143</cp:revision>
  <cp:lastPrinted>2017-03-28T15:05:46Z</cp:lastPrinted>
  <dcterms:created xsi:type="dcterms:W3CDTF">2017-03-27T20:51:53Z</dcterms:created>
  <dcterms:modified xsi:type="dcterms:W3CDTF">2019-10-15T16:29:16Z</dcterms:modified>
</cp:coreProperties>
</file>