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442" r:id="rId3"/>
    <p:sldId id="465" r:id="rId4"/>
    <p:sldId id="486" r:id="rId5"/>
    <p:sldId id="389" r:id="rId6"/>
    <p:sldId id="393" r:id="rId7"/>
    <p:sldId id="427" r:id="rId8"/>
    <p:sldId id="391" r:id="rId9"/>
    <p:sldId id="397" r:id="rId10"/>
    <p:sldId id="396" r:id="rId11"/>
    <p:sldId id="430" r:id="rId12"/>
    <p:sldId id="431" r:id="rId13"/>
    <p:sldId id="432" r:id="rId14"/>
    <p:sldId id="435" r:id="rId15"/>
    <p:sldId id="436" r:id="rId16"/>
    <p:sldId id="437" r:id="rId17"/>
    <p:sldId id="473" r:id="rId18"/>
    <p:sldId id="369" r:id="rId19"/>
    <p:sldId id="445" r:id="rId20"/>
    <p:sldId id="446" r:id="rId21"/>
    <p:sldId id="448" r:id="rId22"/>
    <p:sldId id="449" r:id="rId23"/>
    <p:sldId id="470" r:id="rId24"/>
    <p:sldId id="453" r:id="rId25"/>
    <p:sldId id="455" r:id="rId26"/>
    <p:sldId id="471" r:id="rId27"/>
    <p:sldId id="456" r:id="rId28"/>
    <p:sldId id="463" r:id="rId29"/>
    <p:sldId id="472" r:id="rId30"/>
    <p:sldId id="474" r:id="rId31"/>
    <p:sldId id="475" r:id="rId32"/>
    <p:sldId id="476" r:id="rId33"/>
    <p:sldId id="484" r:id="rId34"/>
    <p:sldId id="387" r:id="rId35"/>
    <p:sldId id="487" r:id="rId36"/>
    <p:sldId id="483" r:id="rId37"/>
    <p:sldId id="478" r:id="rId38"/>
    <p:sldId id="479" r:id="rId39"/>
    <p:sldId id="480" r:id="rId40"/>
    <p:sldId id="481" r:id="rId41"/>
    <p:sldId id="485" r:id="rId42"/>
    <p:sldId id="462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 Martinelli  Pereira" initials="MMP" lastIdx="1" clrIdx="0">
    <p:extLst>
      <p:ext uri="{19B8F6BF-5375-455C-9EA6-DF929625EA0E}">
        <p15:presenceInfo xmlns:p15="http://schemas.microsoft.com/office/powerpoint/2012/main" userId="S-1-5-21-102893970-1269636469-641664369-56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8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39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899BC-BA3D-4A22-97FA-51762FDA0FEB}" type="datetimeFigureOut">
              <a:rPr lang="pt-BR" smtClean="0"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836B5-530E-468B-B47B-FFE1C13766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0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9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41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21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3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07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66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228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3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20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35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191B-4BEC-4A6A-AA8B-BB97217F4632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D23AC-B174-4253-9BAE-69277F694E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50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5019" y="299258"/>
            <a:ext cx="10640290" cy="513726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AS CONSEQUÊNCIAS DO PROCESSO DE PRIVATIZAÇÃO DA ELETROBRAS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2800" b="1" dirty="0" smtClean="0"/>
              <a:t>MAURO MARTINELLI</a:t>
            </a:r>
            <a:br>
              <a:rPr lang="pt-BR" sz="2800" b="1" dirty="0" smtClean="0"/>
            </a:br>
            <a:r>
              <a:rPr lang="pt-BR" sz="2800" b="1" dirty="0" smtClean="0"/>
              <a:t>DIRETOR DE DISTRIBUIÇÃO  DA CEB </a:t>
            </a:r>
            <a:r>
              <a:rPr lang="pt-BR" sz="2800" b="1" dirty="0" smtClean="0"/>
              <a:t>DISTRIBUIÇÃO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718412"/>
            <a:ext cx="9144000" cy="928048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COMISSÃO SENADO DO FUTURO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DATA  : 14/06/2018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378"/>
            <a:ext cx="10515600" cy="764772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MODELO DE </a:t>
            </a: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DESESTATIZAÇÃO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513" y="1064028"/>
            <a:ext cx="11355185" cy="565265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VENDA DAS DISTRIBUIDORAS É CONDIÇÃO PARA A DESESTATIZAÇÃO DA ELB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DESESTATIZAÇÃO DE FORMA UNIFICADA E INTEGRADA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AUMENTO DE CAPITAL COM DILUIÇÃO ACIONÁRIA DA UNIÃO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DESCOTIZAÇÃO DAS 14 HIDRELÉTRICAS DA ELB MEDIANTE PAGAMENTO DE BÔNUS DE OUTORGA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“CORPORATION” SEM CONTROLE DEFINIDO E COM PREPONDERÂNCIA DE INVESTIDORES DE CURTO PRAZO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PODER DE VOTO DOS ACIONISTAS LIMITADO A 10%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UNIÃO TERÁ AÇÃO DE “GOLDEN SHARE”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02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975" y="1"/>
            <a:ext cx="11582985" cy="1396537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VENDA </a:t>
            </a:r>
            <a:r>
              <a:rPr lang="pt-BR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DAS DISTRIBUIDORAS É CONDIÇÃO PARA A DESESTATIZAÇÃO DA ELB</a:t>
            </a:r>
            <a:br>
              <a:rPr lang="pt-BR" sz="3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975" y="1280160"/>
            <a:ext cx="11724968" cy="55778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500" dirty="0" smtClean="0"/>
              <a:t>ELB FOI OBRIGADA A ASSUMIR  A GESTÃO DAS  DISTRIBUIDORAS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500" dirty="0" smtClean="0"/>
              <a:t>DISTRIBUIDORAS SÃO DEFICITÁRIAS NAS ATUAIS </a:t>
            </a:r>
            <a:r>
              <a:rPr lang="pt-BR" sz="3500" dirty="0" smtClean="0"/>
              <a:t>CONDIÇÕES (PL EM DISCUSSÃO)</a:t>
            </a:r>
            <a:endParaRPr lang="pt-BR" sz="35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500" dirty="0" smtClean="0"/>
              <a:t>ELB REVERTEU OS “PREJUÍZOS” DAS DISTRIBUIDORAS EM SUBSÍDIOS À POPULAÇÃO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500" dirty="0" smtClean="0"/>
              <a:t>PREJUÍZOS DA DISTRIBUIÇÃO ABSORVIDOS PELOS LUCROS DE G/T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35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CADA DISTRIBUIDORA SERÁ VENDIDA POR R$ 50 MIL, A ELB ASSUME UMA DÍVIDA DE MAIS DE R$ 11 BI E O ESTADO DÁ UMA “MÃOZINHA” PARA VIABILIZAR AS EMPRESAS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504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114715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DESESTATIZAÇÃO DE FORMA UNIFICADA E INTEGRADA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65" y="1296785"/>
            <a:ext cx="11255433" cy="54432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 MEGA EMPRESA PRIVADA</a:t>
            </a:r>
            <a:endParaRPr lang="pt-BR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/>
              <a:t>31% DO MERCADO DE GERAÇÃO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/>
              <a:t>47% DO MERCADO DE TRANSMISSÃO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/>
              <a:t>50% DE ENERGIA ARMAZENÁVEL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/>
              <a:t>70% DE POTÊNCIA DE </a:t>
            </a:r>
            <a:r>
              <a:rPr lang="pt-BR" sz="3600" dirty="0" smtClean="0"/>
              <a:t>TRANSFORMAÇÃO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4000" dirty="0" smtClean="0"/>
              <a:t>INIBE COMPLETAMENTE A COMPETIÇÃO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ASFIXIA OS PLAYERS PRIVADOS DE MENOR PORTE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b="1" dirty="0" smtClean="0">
                <a:solidFill>
                  <a:srgbClr val="FF0000"/>
                </a:solidFill>
              </a:rPr>
              <a:t>POSSIBILIDADE DE MANIPULAÇÃO DE PREÇOS COMO OCORREU NA CALIFÓRNIA (ENRON</a:t>
            </a:r>
            <a:r>
              <a:rPr lang="pt-BR" sz="3600" dirty="0" smtClean="0">
                <a:solidFill>
                  <a:srgbClr val="FF0000"/>
                </a:solidFill>
              </a:rPr>
              <a:t>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156279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AUMENTO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DE CAPITAL COM DILUIÇÃO ACIONÁRIA DA UNIÃO</a:t>
            </a:r>
            <a:b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200" b="1" dirty="0" smtClean="0">
                <a:solidFill>
                  <a:srgbClr val="0070C0"/>
                </a:solidFill>
              </a:rPr>
              <a:t>APRESENTAÇÃO FELIPE SOUZA CHAVES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767" y="1729046"/>
            <a:ext cx="10856422" cy="51289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1767" y="4293522"/>
            <a:ext cx="1386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40%</a:t>
            </a:r>
            <a:endParaRPr lang="pt-BR" sz="4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1767" y="5368413"/>
            <a:ext cx="121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60%</a:t>
            </a:r>
            <a:endParaRPr lang="pt-BR" sz="4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353368" y="3819832"/>
            <a:ext cx="146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57%</a:t>
            </a:r>
            <a:endParaRPr lang="pt-BR" sz="4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353367" y="5368413"/>
            <a:ext cx="1283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43%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2423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994" y="0"/>
            <a:ext cx="10515600" cy="149629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AUMENTO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DE CAPITAL COM DILUIÇÃO ACIONÁRIA DA UNIÃO</a:t>
            </a:r>
            <a:b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sz="3100" b="1" dirty="0">
                <a:solidFill>
                  <a:schemeClr val="accent1"/>
                </a:solidFill>
              </a:rPr>
              <a:t>APRESENTAÇÃO FELIPE SOUZA CHAVES</a:t>
            </a:r>
            <a:endParaRPr lang="pt-BR" sz="3100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16" y="1496292"/>
            <a:ext cx="11205556" cy="53617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34232" y="3362632"/>
            <a:ext cx="1268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57%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34232" y="5663307"/>
            <a:ext cx="1135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43%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90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83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>
                <a:solidFill>
                  <a:srgbClr val="FF0000"/>
                </a:solidFill>
              </a:rPr>
              <a:t>DESCOTIZAÇÃO DAS 14 HIDRELÉTRICAS DA ELB MEDIANTE PAGAMENTO DE BÔNUS DE OUTORGA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36369" y="1268361"/>
            <a:ext cx="10617431" cy="558963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accent5"/>
                </a:solidFill>
              </a:rPr>
              <a:t>APRESENTAÇÃO PRESIDENTE DA ELB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7" y="1897553"/>
            <a:ext cx="11282517" cy="4960447"/>
          </a:xfrm>
          <a:prstGeom prst="rect">
            <a:avLst/>
          </a:prstGeom>
        </p:spPr>
      </p:pic>
      <p:sp>
        <p:nvSpPr>
          <p:cNvPr id="19" name="Retângulo Arredondado 18"/>
          <p:cNvSpPr/>
          <p:nvPr/>
        </p:nvSpPr>
        <p:spPr>
          <a:xfrm>
            <a:off x="1076632" y="5058696"/>
            <a:ext cx="8893278" cy="1224117"/>
          </a:xfrm>
          <a:prstGeom prst="roundRect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ESTIMATIVA DE R$ 7 BI A R$ 12 BI</a:t>
            </a:r>
          </a:p>
        </p:txBody>
      </p:sp>
    </p:spTree>
    <p:extLst>
      <p:ext uri="{BB962C8B-B14F-4D97-AF65-F5344CB8AC3E}">
        <p14:creationId xmlns:p14="http://schemas.microsoft.com/office/powerpoint/2010/main" val="9955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118040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>
                <a:solidFill>
                  <a:srgbClr val="FF0000"/>
                </a:solidFill>
              </a:rPr>
              <a:t>DESCOTIZAÇÃO </a:t>
            </a:r>
            <a:r>
              <a:rPr lang="pt-BR" b="1" dirty="0">
                <a:solidFill>
                  <a:srgbClr val="FF0000"/>
                </a:solidFill>
              </a:rPr>
              <a:t>DAS 14 HIDRELÉTRICAS DA ELB </a:t>
            </a:r>
            <a:r>
              <a:rPr lang="pt-BR" b="1" dirty="0" smtClean="0">
                <a:solidFill>
                  <a:srgbClr val="FF0000"/>
                </a:solidFill>
              </a:rPr>
              <a:t>MEDIANTE </a:t>
            </a:r>
            <a:r>
              <a:rPr lang="pt-BR" b="1" dirty="0">
                <a:solidFill>
                  <a:srgbClr val="FF0000"/>
                </a:solidFill>
              </a:rPr>
              <a:t>PAGAMENTO DE BÔNUS DE OUTORGA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505" y="1330036"/>
            <a:ext cx="11804073" cy="530351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NÃO EXISTE NENHUM ESTUDO TÉCNICO QUE COMPROVE O VALOR DO BÔNUS DE OUTORGA ENTRE R$ 7 BI E R$ 12 BI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ANEEL ALERTOU QUE IMPACTO DA “DESCOTIZAÇÃO” : 4,6% A 14,2%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CONSEQUÊCIAS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AUMENTO DA RECEITA PARA A ELB PRIVADA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TARIFA PASSARÁ DE 40 R$/MWH (COTA) PARA 250 R$/MWH (MERCADO)</a:t>
            </a:r>
            <a:endParaRPr lang="pt-BR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800" dirty="0" smtClean="0"/>
              <a:t>SOCIEDADE BRASILEIRA ARCARÁ COM O AUMENTO</a:t>
            </a:r>
            <a:endParaRPr lang="pt-BR" sz="2800" dirty="0"/>
          </a:p>
          <a:p>
            <a:pPr lvl="1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62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028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AUMENTO DE RECEITA DEVIDO </a:t>
            </a: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 DESCOTIZAÇÃO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35" y="1230284"/>
            <a:ext cx="11995265" cy="5627716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>
                <a:solidFill>
                  <a:srgbClr val="0070C0"/>
                </a:solidFill>
              </a:rPr>
              <a:t>ELB : 7,6 GW COMERCIALIZADOS A 40 R$/MWH (COTAS)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TARIFA DE MERCADO A 250 R$/MWH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AUMENTO DE RECEITA/ANO: </a:t>
            </a:r>
            <a:r>
              <a:rPr lang="pt-BR" sz="3600" dirty="0" smtClean="0"/>
              <a:t>R$ 13,8 BI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AUMENTO DE RECEITA EM </a:t>
            </a:r>
            <a:r>
              <a:rPr lang="pt-BR" sz="3600" dirty="0" smtClean="0"/>
              <a:t>30 ANOS : R$ 414 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INDENIZAÇÕES DE TRANSMISSÃO (RBSE) A RECEBER ATÉ 2015, JÁ HOMOLOGADA PELA ANEEL : R$ 40 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VALOR ESTIMADO EM INDENIZAÇÕES DE GERAÇÃO : R$ 10 BI</a:t>
            </a:r>
          </a:p>
          <a:p>
            <a:pPr marL="0" indent="0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4800" b="1" dirty="0" smtClean="0">
                <a:solidFill>
                  <a:srgbClr val="FF0000"/>
                </a:solidFill>
              </a:rPr>
              <a:t>TUDO ISSO POR APENAS R$ 12 BILHÕES!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5112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50" y="139485"/>
            <a:ext cx="11768598" cy="93714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MOTIVOS ALEGADOS PARA  A DESESTATIZAÇAÕ DA ELB</a:t>
            </a:r>
            <a:endParaRPr lang="pt-B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350" y="1386348"/>
            <a:ext cx="11768598" cy="54716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dirty="0"/>
              <a:t>REDUÇÃO DO ESTADO PARA PRIORIZAR </a:t>
            </a:r>
            <a:r>
              <a:rPr lang="pt-BR" sz="3600" dirty="0" smtClean="0"/>
              <a:t>SETORES </a:t>
            </a:r>
            <a:r>
              <a:rPr lang="pt-BR" sz="3600" dirty="0"/>
              <a:t>COMO </a:t>
            </a:r>
            <a:r>
              <a:rPr lang="pt-BR" sz="3600" dirty="0" smtClean="0"/>
              <a:t>SAÚDE</a:t>
            </a:r>
            <a:r>
              <a:rPr lang="pt-BR" sz="3600" dirty="0"/>
              <a:t>, EDUCAÇÃO, SEGURANÇA E </a:t>
            </a:r>
            <a:r>
              <a:rPr lang="pt-BR" sz="3600" dirty="0" smtClean="0"/>
              <a:t>OUTROS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INEFICIÊNCIA DAS EMPRESAS ESTATAIS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REDUÇAO </a:t>
            </a:r>
            <a:r>
              <a:rPr lang="pt-BR" sz="3600" dirty="0"/>
              <a:t>DÍVIDA PÚBLICA E </a:t>
            </a:r>
            <a:r>
              <a:rPr lang="pt-BR" sz="3600" dirty="0" smtClean="0"/>
              <a:t>COBERTURA DE DÉFICIT FISCAL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dirty="0"/>
              <a:t>REDUÇÃO DA TARIFA DE E.E</a:t>
            </a:r>
            <a:r>
              <a:rPr lang="pt-BR" sz="3600" dirty="0" smtClean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INEXISTÊNCIA DE RECURSOS PARA INVESTIMENTOS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CRIAÇÃO DE UMA GRANDE “CORPORATION” BRASILEIRA</a:t>
            </a:r>
          </a:p>
        </p:txBody>
      </p:sp>
    </p:spTree>
    <p:extLst>
      <p:ext uri="{BB962C8B-B14F-4D97-AF65-F5344CB8AC3E}">
        <p14:creationId xmlns:p14="http://schemas.microsoft.com/office/powerpoint/2010/main" val="1258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019" y="1"/>
            <a:ext cx="10889672" cy="118040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REDUÇÃO DO ESTADO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2800" b="1" dirty="0" smtClean="0">
                <a:solidFill>
                  <a:srgbClr val="0070C0"/>
                </a:solidFill>
              </a:rPr>
              <a:t>FONTE : APRESENTAÇÃO ROBERTO PEREIRA D’ARAÚJO</a:t>
            </a:r>
            <a:endParaRPr lang="pt-BR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1064028"/>
            <a:ext cx="10889673" cy="5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65017" y="214290"/>
            <a:ext cx="10823171" cy="16145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6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Fornecimento de energia elétrica é reconhecido como o melhor serviço público do </a:t>
            </a: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Brasil</a:t>
            </a:r>
          </a:p>
          <a:p>
            <a:pPr algn="ctr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FONTE : APRESENTAÇÃO ABRADEE</a:t>
            </a:r>
            <a:endParaRPr lang="pt-BR" sz="2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11" y="1828800"/>
            <a:ext cx="1108917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59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255" y="149903"/>
            <a:ext cx="11787447" cy="96400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REDUÇÃO DO ESTADO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6255" y="847898"/>
            <a:ext cx="11787447" cy="60101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PERDA </a:t>
            </a:r>
            <a:r>
              <a:rPr lang="pt-BR" sz="3600" dirty="0"/>
              <a:t>DA SEGURANÇA ENERGÉTICA DO PAÍS</a:t>
            </a:r>
            <a:endParaRPr lang="pt-B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A GARANTIA DO SUPRIMENTO DE E.E. NÃO PODE FICAR SUBMETIDA APENAS AO CAPITAL PRIVADO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PRIVATIZAÇÃO DA ELB AFETARÁ A CAPACIDADE DO ESTADO DE REALIZAR OS INVESTIMENTOS NECESSÁRIOS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rgbClr val="0070C0"/>
                </a:solidFill>
              </a:rPr>
              <a:t>APRENDENDO COM A HISTÓRIA </a:t>
            </a:r>
            <a:r>
              <a:rPr lang="pt-BR" sz="3600" dirty="0" smtClean="0">
                <a:solidFill>
                  <a:srgbClr val="FF0000"/>
                </a:solidFill>
              </a:rPr>
              <a:t>: A CONJUGAÇÃO DE PRIVATIZAÇÕES E REDUÇÃO DE INVESTIMENTOS ESTATAIS NA DÉCADA DE NOVENTA TROUXE COMO CONSEQUÊNCIA O RACIONAMENTO DE 2001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0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176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ELETROBRAS É UMA EMPRESA EFICIENTE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31767"/>
            <a:ext cx="9885218" cy="167917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NOS SEGMENTOS DE G/T É REFERÊNCIA EM QUALIDADE DOS SERVIÇOS PRESTADOS</a:t>
            </a:r>
          </a:p>
          <a:p>
            <a:pPr marL="457200" lvl="1" indent="0" algn="ctr">
              <a:buNone/>
            </a:pPr>
            <a:r>
              <a:rPr lang="pt-BR" sz="2800" dirty="0"/>
              <a:t>I</a:t>
            </a:r>
            <a:r>
              <a:rPr lang="pt-BR" sz="2800" dirty="0" smtClean="0"/>
              <a:t>NDICE DE DISPONIBILIDADE DE LINHAS DE TRANSMISSÃO</a:t>
            </a:r>
          </a:p>
          <a:p>
            <a:pPr marL="457200" lvl="1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FONTE : ELETROBRAS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22" y="2310938"/>
            <a:ext cx="9376756" cy="45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4769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ELETROBRAS É UMA EMPRESA EFICIENTE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64770"/>
            <a:ext cx="10515600" cy="5769034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FATOR DE DISPONIBILIDADE POR FONTE DE ENERGIA PRIMÁRIA</a:t>
            </a:r>
          </a:p>
          <a:p>
            <a:pPr marL="457200" lvl="1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FONTE : ELETROBRAS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69" y="1645920"/>
            <a:ext cx="8927870" cy="52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873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ELETROBRAS É UMA EMPRESA EFICIENTE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9558"/>
            <a:ext cx="12191999" cy="62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11464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REDUÇÃO DA DÍVIDA PÚBLICA E COBERTURA DE DÉFICIT FISCAL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505" y="1132764"/>
            <a:ext cx="11737571" cy="53908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t-B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VALOR PREVISTO COM A PRIVATIZAÇÃO DA ELB :  R$ 12 BI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DÉFICIT PRIMÁRIO EM 2017 :R$ 159 BI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DÍVIDA PÚBLICA DO GOVERNO : R$ 4.382 BI</a:t>
            </a:r>
          </a:p>
          <a:p>
            <a:pPr marL="0" indent="0">
              <a:buNone/>
            </a:pPr>
            <a:endParaRPr lang="pt-B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>
                <a:solidFill>
                  <a:srgbClr val="0070C0"/>
                </a:solidFill>
              </a:rPr>
              <a:t>APRENDENDO </a:t>
            </a:r>
            <a:r>
              <a:rPr lang="pt-BR" sz="3600" dirty="0">
                <a:solidFill>
                  <a:srgbClr val="0070C0"/>
                </a:solidFill>
              </a:rPr>
              <a:t>COM A HISTÓRIA </a:t>
            </a:r>
            <a:r>
              <a:rPr lang="pt-BR" sz="3600" dirty="0">
                <a:solidFill>
                  <a:srgbClr val="FF0000"/>
                </a:solidFill>
              </a:rPr>
              <a:t>: NA DÉCADA DE 90, O GOVERNO PRIVATIZOU A VALE, TODAS AS </a:t>
            </a:r>
            <a:r>
              <a:rPr lang="pt-BR" sz="3600" dirty="0" smtClean="0">
                <a:solidFill>
                  <a:srgbClr val="FF0000"/>
                </a:solidFill>
              </a:rPr>
              <a:t>TELES, </a:t>
            </a:r>
            <a:r>
              <a:rPr lang="pt-BR" sz="3600" dirty="0">
                <a:solidFill>
                  <a:srgbClr val="FF0000"/>
                </a:solidFill>
              </a:rPr>
              <a:t>TODA A SIDERURGIA E 26 EMPRESAS DO SETOR </a:t>
            </a:r>
            <a:r>
              <a:rPr lang="pt-BR" sz="3600" dirty="0" smtClean="0">
                <a:solidFill>
                  <a:srgbClr val="FF0000"/>
                </a:solidFill>
              </a:rPr>
              <a:t>ELÉTRICO.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>  DÍVIDA </a:t>
            </a:r>
            <a:r>
              <a:rPr lang="pt-BR" sz="3600" dirty="0">
                <a:solidFill>
                  <a:srgbClr val="FF0000"/>
                </a:solidFill>
              </a:rPr>
              <a:t>LÍQUIDA DO SETOR PÚBLICO SUBIU DE 32% EM 1994 </a:t>
            </a:r>
            <a:r>
              <a:rPr lang="pt-BR" sz="3600" dirty="0" smtClean="0">
                <a:solidFill>
                  <a:srgbClr val="FF0000"/>
                </a:solidFill>
              </a:rPr>
              <a:t>      PARA </a:t>
            </a:r>
            <a:r>
              <a:rPr lang="pt-BR" sz="3600" dirty="0">
                <a:solidFill>
                  <a:srgbClr val="FF0000"/>
                </a:solidFill>
              </a:rPr>
              <a:t>56% DO PIB EM 2002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655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065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49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REDUÇÃO </a:t>
            </a:r>
            <a:r>
              <a:rPr lang="pt-BR" sz="4900" b="1" dirty="0">
                <a:solidFill>
                  <a:srgbClr val="FF0000"/>
                </a:solidFill>
                <a:latin typeface="Arial Black" panose="020B0A04020102020204" pitchFamily="34" charset="0"/>
              </a:rPr>
              <a:t>DA TARIFA DE E.E.</a:t>
            </a:r>
            <a:br>
              <a:rPr lang="pt-BR" sz="49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sz="49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633" y="1080656"/>
            <a:ext cx="11604567" cy="56027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COM A DESCOTIZAÇÃO A TARIFA DEIXA DE SER DE O&amp;M (30 R$/MWH) E PASSA A SER DE MERCADO (250 R$/MWH)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ESTIMATIVA ANEEL : AUMENTO DE 4,6% A 14,2%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OUTROS CUSTOS 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DESPESAS FINANCEIRAS PARA O PAGAMENTO DO BÔNUS DE OUTORGA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RISCO HIDROLÓGICO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MELHORIAS NAS USINAS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3200" dirty="0" smtClean="0"/>
              <a:t>INDENIZAÇÕES (RBSE E GERAÇÃO)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58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REDUÇÃO </a:t>
            </a:r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DA TARIFA DE E.E.</a:t>
            </a:r>
            <a:b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36978"/>
            <a:ext cx="12191999" cy="61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5141" y="0"/>
            <a:ext cx="11139053" cy="8478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COMPOSIÇÃO DA TARIFA DE ENERGIA ELÉTRICA</a:t>
            </a:r>
            <a:endParaRPr lang="pt-BR" sz="3600" b="1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89" y="1064029"/>
            <a:ext cx="11139053" cy="57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 explicativo retangular com cantos arredondados 7"/>
          <p:cNvSpPr/>
          <p:nvPr/>
        </p:nvSpPr>
        <p:spPr>
          <a:xfrm>
            <a:off x="6240016" y="1556792"/>
            <a:ext cx="3816424" cy="1800200"/>
          </a:xfrm>
          <a:prstGeom prst="wedgeRoundRectCallout">
            <a:avLst>
              <a:gd name="adj1" fmla="val -39428"/>
              <a:gd name="adj2" fmla="val 74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/>
              <a:t>A parcela de tributos (estaduais e federais) na tarifa é maior do que as parcelas dos serviços de redes (transmissão e distribuição)!</a:t>
            </a:r>
          </a:p>
          <a:p>
            <a:pPr algn="just"/>
            <a:endParaRPr lang="pt-BR" sz="1400" dirty="0"/>
          </a:p>
          <a:p>
            <a:pPr algn="ctr"/>
            <a:r>
              <a:rPr lang="pt-BR" sz="1600" b="1" dirty="0"/>
              <a:t>Não há como falar em modicidade tarifária, sem pautar na agenda de trabalho  a “modicidade tributária”!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9652" y="4704735"/>
            <a:ext cx="5501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PARA REDUZIR TARIFA , BASTA REDUZIR ENCARGOS E TRIBUTOS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969" y="250723"/>
            <a:ext cx="11562734" cy="855406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ELB GERA RECURSOS PARA INVESTIMENTO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8865"/>
            <a:ext cx="10515600" cy="4938098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 smtClean="0"/>
              <a:t>RESULTADO 2017 – GERAÇÃO E TRANSMISSÃO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1032"/>
            <a:ext cx="10515600" cy="4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535"/>
            <a:ext cx="10515600" cy="914399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ELB GERA RECURSOS PARA INVESTIMENTO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3457"/>
            <a:ext cx="12191999" cy="58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3773"/>
            <a:ext cx="12192000" cy="95534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MARCAS DE MAIOR PRESTÍGIO NO BRASIL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7" y="900752"/>
            <a:ext cx="11505062" cy="59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“CORPORATION”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46910"/>
            <a:ext cx="10515600" cy="49300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EMPRESA SEM CONTROLE DEFINIDO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INVESTIDORES DE CURTO-PRAZO NO COMANDO DE UM NEGÓCIO DE LONGO PRAZO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APESAR DA PROIBIÇÃO DE FORMAÇÃO DE BLOCOS, ELES PODEM SER FORMADOS INFORMALMENTE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DISPUTA IMPLACÁVEL ENTRE GRUPOS DE ACIONISTAS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13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1" y="1"/>
            <a:ext cx="11772558" cy="120100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AMBIENTE  DA DESESTATIZAÇÃO DA ELB</a:t>
            </a:r>
            <a:endParaRPr lang="pt-B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" y="1310184"/>
            <a:ext cx="11870575" cy="54160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VULNERABILIDADE POLÍTICA, ECONÔMICA, REGULATÓRIA E INSTITUCIONAL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NO LIMIAR DE PROFUNDAS MUDANÇAS TECNOLÓGICAS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INTRODUÇÃO DA GERAÇÃO DISTRIBUÍDA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SUSTENTABILIDADE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GESTÃO DE BACIAS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EXPANSÃO DAS REDES INTELIGENTES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EXPANSÃO DAS COMERCIALIZADORAS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3600" b="1" dirty="0" smtClean="0"/>
          </a:p>
          <a:p>
            <a:pPr marL="457200" lvl="1" indent="0" algn="ctr">
              <a:buNone/>
            </a:pPr>
            <a:r>
              <a:rPr lang="pt-BR" sz="3600" dirty="0" smtClean="0">
                <a:solidFill>
                  <a:srgbClr val="FF0000"/>
                </a:solidFill>
              </a:rPr>
              <a:t>TEMAS ABORDADOS SUPERFICIALMENTE NAS MUDANÇAS LEGAIS PROPOSTAS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379"/>
            <a:ext cx="10515600" cy="74814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AMBIENTE </a:t>
            </a:r>
            <a:r>
              <a:rPr lang="pt-BR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 DESESTATIZAÇÃO </a:t>
            </a:r>
            <a:r>
              <a:rPr lang="pt-B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DA ELB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83441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600" dirty="0" smtClean="0"/>
              <a:t>INCERTEZAS SETORIAIS ENORMES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PASSIVOS DE GSF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PASSIVOS E FUTURO DO PROGRAMA NUCLEAR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PASSIVOS DAS EMPRESAS DO AMAZONAS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VALORES DE CDE QUESTIONADOS PELA ANEEL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DÍVIDAS DAS DISTRIBUIDORAS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INVESTIGAÇÕES DE CORRUPÇÕES EM CURSO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3600" dirty="0" smtClean="0"/>
              <a:t>TRANSIÇÃO DO SETOR ELÉTRICO MUNDIAL E DO BRASIL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3600" dirty="0" smtClean="0"/>
          </a:p>
          <a:p>
            <a:pPr marL="457200" lvl="1" indent="0" algn="ctr">
              <a:buNone/>
            </a:pPr>
            <a:r>
              <a:rPr lang="pt-BR" sz="3600" dirty="0" smtClean="0">
                <a:solidFill>
                  <a:srgbClr val="FF0000"/>
                </a:solidFill>
              </a:rPr>
              <a:t>O MOMENTO É INADEQUADO PARA A DESESTATIZAÇÃO DA ELETROBRAS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87345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TRANSIÇÃO DO SETOR ELÉTRICO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660" y="887104"/>
            <a:ext cx="11764370" cy="59708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PROBLEMA : ESGOTAMENTO DO MODELO TRADICIONAL</a:t>
            </a:r>
            <a:r>
              <a:rPr lang="pt-BR" dirty="0"/>
              <a:t> </a:t>
            </a:r>
            <a:r>
              <a:rPr lang="pt-BR" dirty="0" smtClean="0"/>
              <a:t>BASEADO EM RESERVATÓRIOS E COMBUSTÍVEIS FÓSSEIS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ESTOQUES QUE VIABILIZAM O CONTROLE DA DISPONIBILIDADE DE ENERGIA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RESTRIÇÃO DA CONSTRUÇÃO DE NOVOS RESERVATÓRIOS E A UTILIAÇAO DE COMBUSTÍVEIS FÓSSEIS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GERAÇÃO INTERMITENTE (SOLAR E EÓLICA)  E HIDRELÉTRICA A FIO DE ÁGUA PASSARAM A TER UM PESO MAIOR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NESSA TRANSIÇÃO ELB DETÉM UM PODER ESTRATÉGICO E ECONÔMICO EXTRAORDINÁRIO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50% DOS RESERVATÓRIOS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45% DAS HIDRELÉTRICAS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47% DA TRANSMISSÃO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É INCONCEBÍVEL O ESTADO ABRIR MÃO DESTE  PODEROSO INSTRUMENTO DE POLÍTICA SETORIAL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3424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3005"/>
            <a:ext cx="10515600" cy="88114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PROPOSTAS ALTERNATIVAS À PRIVATIZAÇÃO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011" y="1241946"/>
            <a:ext cx="11188931" cy="53417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REESTRUTURAÇÃO DA ELETROBRAS BUSCANDO O SEU APERFEIÇOAMENTO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CISÃO DO GRUPO ELETROBRAS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ELETROBRAS DISTRIBUIÇÃO (ESTRATÉGICA)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ELETROBRAS GERAÇÃO E TRANSMISSÃO (RENTÁVEL)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600" dirty="0" smtClean="0"/>
              <a:t>ABERTURA DE CAPITAL DAS CONTROLADAS, COM AS EMPRESAS E A ELB MANTENDO O CONTROLE ACIONÁRIO</a:t>
            </a:r>
          </a:p>
        </p:txBody>
      </p:sp>
    </p:spTree>
    <p:extLst>
      <p:ext uri="{BB962C8B-B14F-4D97-AF65-F5344CB8AC3E}">
        <p14:creationId xmlns:p14="http://schemas.microsoft.com/office/powerpoint/2010/main" val="33239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b="1" dirty="0" smtClean="0">
                <a:solidFill>
                  <a:srgbClr val="FF0000"/>
                </a:solidFill>
              </a:rPr>
              <a:t>INFORMAÇÕES DADAS PELO GOVERNO, EM AUDIÊNCIAS PÚBLICAS, QUE NECESSITAM SER ESCLARECIDAS</a:t>
            </a:r>
            <a:endParaRPr lang="pt-B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7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131018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RESTABELECENDO A VERDADE</a:t>
            </a:r>
            <a:b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t-BR" b="1" dirty="0" smtClean="0">
                <a:latin typeface="Arial Black" panose="020B0A04020102020204" pitchFamily="34" charset="0"/>
              </a:rPr>
              <a:t>APRESENTAÇÃO DO MME</a:t>
            </a:r>
            <a:endParaRPr lang="pt-BR" b="1" dirty="0"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76" y="1460310"/>
            <a:ext cx="11436824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30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479"/>
            <a:ext cx="10515600" cy="76427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RESTABELECENDO A VERDADE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471" y="723331"/>
            <a:ext cx="11505063" cy="61346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2471" y="5472752"/>
            <a:ext cx="5221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REDUÇÃO 0,61% NECESSITA DE  R$ 24 BI EM 30 ANOS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58802" y="5472752"/>
            <a:ext cx="4476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REDUÇÃO 1,11% NECESSITA DE R$ 60 BI EM 30 ANOS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32394" y="2109534"/>
            <a:ext cx="6155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REC DISPONÍVEIS EM 30 ANOS : </a:t>
            </a:r>
          </a:p>
          <a:p>
            <a:pPr algn="ctr"/>
            <a:r>
              <a:rPr lang="pt-BR" sz="3200" b="1" dirty="0" smtClean="0">
                <a:solidFill>
                  <a:srgbClr val="FF0000"/>
                </a:solidFill>
              </a:rPr>
              <a:t>R$ 12 B</a:t>
            </a:r>
            <a:r>
              <a:rPr lang="pt-BR" sz="2800" b="1" dirty="0" smtClean="0">
                <a:solidFill>
                  <a:srgbClr val="FF0000"/>
                </a:solidFill>
              </a:rPr>
              <a:t>I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2013"/>
            <a:ext cx="10515600" cy="84616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RESTABELECENDO A VERDADE</a:t>
            </a:r>
            <a:endParaRPr lang="pt-B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475" y="873458"/>
            <a:ext cx="11237599" cy="57457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24586" y="4817660"/>
            <a:ext cx="7438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NÃO HAVERÁ REDUÇÃO NA TARIFA DE 2,27%</a:t>
            </a:r>
            <a:endParaRPr lang="pt-BR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655093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RESTABELECENDO A VERDADE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28" y="818866"/>
            <a:ext cx="11341290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5661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HISTÓRICO DAS AÇÕES DA ELB</a:t>
            </a:r>
            <a:endParaRPr lang="pt-BR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1" y="1160061"/>
            <a:ext cx="11737074" cy="548639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140288" y="1760561"/>
            <a:ext cx="1023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R$ 25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933063" y="262924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R$ 20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86901" y="1714842"/>
            <a:ext cx="17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IPCA : R$ 32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76513" y="3507475"/>
            <a:ext cx="206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250 R$/</a:t>
            </a:r>
            <a:r>
              <a:rPr lang="pt-BR" sz="2400" b="1" dirty="0" err="1" smtClean="0"/>
              <a:t>MWh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82687" y="4180650"/>
            <a:ext cx="230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R$ 140/</a:t>
            </a:r>
            <a:r>
              <a:rPr lang="pt-BR" sz="2400" b="1" dirty="0" err="1" smtClean="0"/>
              <a:t>MWh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16657" y="3164204"/>
            <a:ext cx="103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R$ 15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07474" y="2116357"/>
            <a:ext cx="150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7349" y="1760561"/>
            <a:ext cx="186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IPCA : R$ </a:t>
            </a:r>
            <a:r>
              <a:rPr lang="pt-BR" sz="2400" b="1" dirty="0" smtClean="0"/>
              <a:t>36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57350" y="5227093"/>
            <a:ext cx="165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Seta para Cima 13"/>
          <p:cNvSpPr/>
          <p:nvPr/>
        </p:nvSpPr>
        <p:spPr>
          <a:xfrm>
            <a:off x="3414329" y="4737889"/>
            <a:ext cx="484632" cy="1362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Cima 14"/>
          <p:cNvSpPr/>
          <p:nvPr/>
        </p:nvSpPr>
        <p:spPr>
          <a:xfrm>
            <a:off x="7314995" y="4730429"/>
            <a:ext cx="484632" cy="1362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>
            <a:off x="11215661" y="4745135"/>
            <a:ext cx="484632" cy="1362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0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28" y="136479"/>
            <a:ext cx="11423176" cy="84616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RESTABELECENDO A VERDADE 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99" y="982639"/>
            <a:ext cx="11423176" cy="58753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36777" y="982639"/>
            <a:ext cx="58002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ESTRUT CAPITAL : 70 % X 30%</a:t>
            </a: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INV. REC PRÓPRIOS : </a:t>
            </a:r>
          </a:p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R$ 2,5 BI/ANO</a:t>
            </a:r>
            <a:endParaRPr lang="pt-BR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9171297" y="2743200"/>
            <a:ext cx="3179928" cy="25930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620370" y="4653887"/>
            <a:ext cx="570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R$ 119 BI (LT – R$ 78 BI E SE R$ 41 BI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7" name="Multiplicar 6"/>
          <p:cNvSpPr/>
          <p:nvPr/>
        </p:nvSpPr>
        <p:spPr>
          <a:xfrm>
            <a:off x="1166882" y="465388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1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26924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ESTIMATIVA DE RECEITA COM ABERTURA DE CAPITAL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269243"/>
            <a:ext cx="10625918" cy="5281682"/>
          </a:xfrm>
        </p:spPr>
      </p:pic>
    </p:spTree>
    <p:extLst>
      <p:ext uri="{BB962C8B-B14F-4D97-AF65-F5344CB8AC3E}">
        <p14:creationId xmlns:p14="http://schemas.microsoft.com/office/powerpoint/2010/main" val="3256426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1723" y="3052916"/>
            <a:ext cx="10515600" cy="1991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9600" b="1" dirty="0" smtClean="0">
                <a:solidFill>
                  <a:srgbClr val="FF0000"/>
                </a:solidFill>
              </a:rPr>
              <a:t>OBRIGADO !</a:t>
            </a:r>
            <a:endParaRPr lang="pt-BR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9703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APRESENTAÇÃO DO MINISTRO DE MINAS E ENERGIA EM AUDIÊNCIA PÚBLICA NO SENADO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87" y="1197033"/>
            <a:ext cx="11421688" cy="55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9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411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ELB NÃO É APENAS UMA HOLDING EMPRESARIAL</a:t>
            </a:r>
            <a:endParaRPr lang="pt-B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2756" y="1050877"/>
            <a:ext cx="11959244" cy="58071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ÓRGÃO COM FUNÇÕES CONSTITUCIONAIS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 FUNDO DE INVESTIMENTO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CENTRO DE PESQUISA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 EXECUTOR DE PROGRAMAS ESPECIAIS (EFICIÊNCIA ENERGÉTICA)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FINANCIADOR DE POLÍTICAS ESTRATÉGICAS GOVERNAMENTAIS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UNIVERSALIZAÇÃO DO ATENDIMENTO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PROCEL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NUCLEAR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TRANSFERIDOR DE RECURSOS ENTRE REGIÕES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REDUÇÃO DA DESIGUALDADE SOCIAL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REPRESENTA OS INTERESSES DO BRASIL EM ASSUNTOS DE ENERGIA INTERNACIONAL E DE FRONTEIRA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REGULADOR DO MERCADO NA EXPANSÃO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851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256"/>
            <a:ext cx="10515600" cy="781395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REGULADOR DO MERCADO NA EXPANSÃO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838200" y="947651"/>
            <a:ext cx="10515600" cy="5229312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PARTICIPAÇÃO DA ELETROBRAS  NOS LEILÕES REDUZ TARIFA</a:t>
            </a:r>
          </a:p>
          <a:p>
            <a:pPr marL="0" indent="0" algn="ctr">
              <a:buNone/>
            </a:pPr>
            <a:r>
              <a:rPr lang="pt-BR" dirty="0" smtClean="0"/>
              <a:t>FONTE: NELSON HUBNER</a:t>
            </a:r>
          </a:p>
          <a:p>
            <a:pPr marL="0" indent="0" algn="ctr">
              <a:buNone/>
            </a:pP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86512"/>
              </p:ext>
            </p:extLst>
          </p:nvPr>
        </p:nvGraphicFramePr>
        <p:xfrm>
          <a:off x="565264" y="1878676"/>
          <a:ext cx="11022678" cy="497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26">
                  <a:extLst>
                    <a:ext uri="{9D8B030D-6E8A-4147-A177-3AD203B41FA5}">
                      <a16:colId xmlns:a16="http://schemas.microsoft.com/office/drawing/2014/main" val="3646521150"/>
                    </a:ext>
                  </a:extLst>
                </a:gridCol>
                <a:gridCol w="3674226">
                  <a:extLst>
                    <a:ext uri="{9D8B030D-6E8A-4147-A177-3AD203B41FA5}">
                      <a16:colId xmlns:a16="http://schemas.microsoft.com/office/drawing/2014/main" val="795902554"/>
                    </a:ext>
                  </a:extLst>
                </a:gridCol>
                <a:gridCol w="3674226">
                  <a:extLst>
                    <a:ext uri="{9D8B030D-6E8A-4147-A177-3AD203B41FA5}">
                      <a16:colId xmlns:a16="http://schemas.microsoft.com/office/drawing/2014/main" val="3501782486"/>
                    </a:ext>
                  </a:extLst>
                </a:gridCol>
              </a:tblGrid>
              <a:tr h="1727721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USINA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ECONOMIA POR ANO</a:t>
                      </a:r>
                    </a:p>
                    <a:p>
                      <a:pPr algn="ctr"/>
                      <a:r>
                        <a:rPr lang="pt-BR" sz="3200" dirty="0" smtClean="0"/>
                        <a:t>(R$ MI)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ECONOMIA EM</a:t>
                      </a:r>
                      <a:r>
                        <a:rPr lang="pt-BR" sz="3200" baseline="0" dirty="0" smtClean="0"/>
                        <a:t> 30 ANOS</a:t>
                      </a:r>
                    </a:p>
                    <a:p>
                      <a:pPr algn="ctr"/>
                      <a:r>
                        <a:rPr lang="pt-BR" sz="3200" baseline="0" dirty="0" smtClean="0"/>
                        <a:t>(R$ BI)</a:t>
                      </a:r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32193"/>
                  </a:ext>
                </a:extLst>
              </a:tr>
              <a:tr h="812901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SANTO ANTÔNIO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843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25.3</a:t>
                      </a:r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995369"/>
                  </a:ext>
                </a:extLst>
              </a:tr>
              <a:tr h="812901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JIRAU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933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28,0</a:t>
                      </a:r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11501"/>
                  </a:ext>
                </a:extLst>
              </a:tr>
              <a:tr h="812901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BELO MONTE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1.986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59,6</a:t>
                      </a:r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45000"/>
                  </a:ext>
                </a:extLst>
              </a:tr>
              <a:tr h="812901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TOTAL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3.762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113</a:t>
                      </a:r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170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3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383" y="249383"/>
            <a:ext cx="11737570" cy="997526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APRESENTAÇÃO PRESIDENTE DA ELETROBRAS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3" y="1036408"/>
            <a:ext cx="11737570" cy="563602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069663" y="2962112"/>
            <a:ext cx="191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R$ 42,6 BI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91136" y="4141895"/>
            <a:ext cx="200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R$ 29,6 BI</a:t>
            </a:r>
            <a:endParaRPr lang="pt-B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9629"/>
            <a:ext cx="12192000" cy="947651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VALOR DOS INVESTIMENTOS G/T</a:t>
            </a:r>
            <a:endParaRPr lang="pt-BR" sz="4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946597"/>
              </p:ext>
            </p:extLst>
          </p:nvPr>
        </p:nvGraphicFramePr>
        <p:xfrm>
          <a:off x="0" y="1097279"/>
          <a:ext cx="12192000" cy="545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588349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0586841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897096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78169594"/>
                    </a:ext>
                  </a:extLst>
                </a:gridCol>
              </a:tblGrid>
              <a:tr h="1363288">
                <a:tc>
                  <a:txBody>
                    <a:bodyPr/>
                    <a:lstStyle/>
                    <a:p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VALOR MÉDIO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ELB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TOTAL (R$)</a:t>
                      </a:r>
                      <a:endParaRPr lang="pt-BR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579736"/>
                  </a:ext>
                </a:extLst>
              </a:tr>
              <a:tr h="1363288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TRANSMISSÃO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R$ 1 MI/KM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70.000 KM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70 BI</a:t>
                      </a:r>
                      <a:endParaRPr lang="pt-BR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164417"/>
                  </a:ext>
                </a:extLst>
              </a:tr>
              <a:tr h="1363288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GERAÇÃO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R$ 5 MI/MW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47</a:t>
                      </a:r>
                      <a:r>
                        <a:rPr lang="pt-BR" sz="3600" b="1" baseline="0" dirty="0" smtClean="0"/>
                        <a:t> GW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235 BI</a:t>
                      </a:r>
                      <a:endParaRPr lang="pt-BR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59687"/>
                  </a:ext>
                </a:extLst>
              </a:tr>
              <a:tr h="1363288"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TOTAL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-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-</a:t>
                      </a:r>
                      <a:endParaRPr lang="pt-B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305 BI</a:t>
                      </a:r>
                      <a:endParaRPr lang="pt-BR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98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0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1410</Words>
  <Application>Microsoft Office PowerPoint</Application>
  <PresentationFormat>Widescreen</PresentationFormat>
  <Paragraphs>226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Wingdings</vt:lpstr>
      <vt:lpstr>Tema do Office</vt:lpstr>
      <vt:lpstr>AS CONSEQUÊNCIAS DO PROCESSO DE PRIVATIZAÇÃO DA ELETROBRAS  MAURO MARTINELLI DIRETOR DE DISTRIBUIÇÃO  DA CEB DISTRIBUIÇÃO </vt:lpstr>
      <vt:lpstr>Apresentação do PowerPoint</vt:lpstr>
      <vt:lpstr>MARCAS DE MAIOR PRESTÍGIO NO BRASIL</vt:lpstr>
      <vt:lpstr>HISTÓRICO DAS AÇÕES DA ELB</vt:lpstr>
      <vt:lpstr>APRESENTAÇÃO DO MINISTRO DE MINAS E ENERGIA EM AUDIÊNCIA PÚBLICA NO SENADO</vt:lpstr>
      <vt:lpstr>ELB NÃO É APENAS UMA HOLDING EMPRESARIAL</vt:lpstr>
      <vt:lpstr>REGULADOR DO MERCADO NA EXPANSÃO</vt:lpstr>
      <vt:lpstr>APRESENTAÇÃO PRESIDENTE DA ELETROBRAS</vt:lpstr>
      <vt:lpstr>VALOR DOS INVESTIMENTOS G/T</vt:lpstr>
      <vt:lpstr>MODELO DE DESESTATIZAÇÃO</vt:lpstr>
      <vt:lpstr> VENDA DAS DISTRIBUIDORAS É CONDIÇÃO PARA A DESESTATIZAÇÃO DA ELB </vt:lpstr>
      <vt:lpstr>DESESTATIZAÇÃO DE FORMA UNIFICADA E INTEGRADA</vt:lpstr>
      <vt:lpstr>AUMENTO DE CAPITAL COM DILUIÇÃO ACIONÁRIA DA UNIÃO APRESENTAÇÃO FELIPE SOUZA CHAVES</vt:lpstr>
      <vt:lpstr>AUMENTO DE CAPITAL COM DILUIÇÃO ACIONÁRIA DA UNIÃO APRESENTAÇÃO FELIPE SOUZA CHAVES</vt:lpstr>
      <vt:lpstr> DESCOTIZAÇÃO DAS 14 HIDRELÉTRICAS DA ELB MEDIANTE PAGAMENTO DE BÔNUS DE OUTORGA </vt:lpstr>
      <vt:lpstr> DESCOTIZAÇÃO DAS 14 HIDRELÉTRICAS DA ELB MEDIANTE PAGAMENTO DE BÔNUS DE OUTORGA </vt:lpstr>
      <vt:lpstr>AUMENTO DE RECEITA DEVIDO A DESCOTIZAÇÃO</vt:lpstr>
      <vt:lpstr> MOTIVOS ALEGADOS PARA  A DESESTATIZAÇAÕ DA ELB</vt:lpstr>
      <vt:lpstr>REDUÇÃO DO ESTADO FONTE : APRESENTAÇÃO ROBERTO PEREIRA D’ARAÚJO</vt:lpstr>
      <vt:lpstr>REDUÇÃO DO ESTADO</vt:lpstr>
      <vt:lpstr>ELETROBRAS É UMA EMPRESA EFICIENTE</vt:lpstr>
      <vt:lpstr>ELETROBRAS É UMA EMPRESA EFICIENTE</vt:lpstr>
      <vt:lpstr>ELETROBRAS É UMA EMPRESA EFICIENTE</vt:lpstr>
      <vt:lpstr>REDUÇÃO DA DÍVIDA PÚBLICA E COBERTURA DE DÉFICIT FISCAL</vt:lpstr>
      <vt:lpstr> REDUÇÃO DA TARIFA DE E.E. </vt:lpstr>
      <vt:lpstr> REDUÇÃO DA TARIFA DE E.E. </vt:lpstr>
      <vt:lpstr>Apresentação do PowerPoint</vt:lpstr>
      <vt:lpstr>ELB GERA RECURSOS PARA INVESTIMENTO</vt:lpstr>
      <vt:lpstr>ELB GERA RECURSOS PARA INVESTIMENTO</vt:lpstr>
      <vt:lpstr>“CORPORATION”</vt:lpstr>
      <vt:lpstr>AMBIENTE  DA DESESTATIZAÇÃO DA ELB</vt:lpstr>
      <vt:lpstr>AMBIENTE DA DESESTATIZAÇÃO DA ELB</vt:lpstr>
      <vt:lpstr>TRANSIÇÃO DO SETOR ELÉTRICO</vt:lpstr>
      <vt:lpstr>PROPOSTAS ALTERNATIVAS À PRIVATIZAÇÃO</vt:lpstr>
      <vt:lpstr>Apresentação do PowerPoint</vt:lpstr>
      <vt:lpstr>RESTABELECENDO A VERDADE APRESENTAÇÃO DO MME</vt:lpstr>
      <vt:lpstr>RESTABELECENDO A VERDADE</vt:lpstr>
      <vt:lpstr>RESTABELECENDO A VERDADE</vt:lpstr>
      <vt:lpstr>RESTABELECENDO A VERDADE</vt:lpstr>
      <vt:lpstr>RESTABELECENDO A VERDADE </vt:lpstr>
      <vt:lpstr>ESTIMATIVA DE RECEITA COM ABERTURA DE CAPITAL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DAS PRIVATIZAÇÕES NO FUTURO DO SETOR ELÉTRICO E DO BRASIL</dc:title>
  <dc:creator>Mauro Martinelli  Pereira</dc:creator>
  <cp:lastModifiedBy>Mauro Martinelli  Pereira</cp:lastModifiedBy>
  <cp:revision>298</cp:revision>
  <cp:lastPrinted>2018-05-09T22:38:18Z</cp:lastPrinted>
  <dcterms:created xsi:type="dcterms:W3CDTF">2017-10-16T20:32:36Z</dcterms:created>
  <dcterms:modified xsi:type="dcterms:W3CDTF">2018-06-14T16:14:23Z</dcterms:modified>
</cp:coreProperties>
</file>