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6" r:id="rId2"/>
    <p:sldId id="442" r:id="rId3"/>
    <p:sldId id="465" r:id="rId4"/>
    <p:sldId id="486" r:id="rId5"/>
    <p:sldId id="389" r:id="rId6"/>
    <p:sldId id="393" r:id="rId7"/>
    <p:sldId id="427" r:id="rId8"/>
    <p:sldId id="391" r:id="rId9"/>
    <p:sldId id="397" r:id="rId10"/>
    <p:sldId id="396" r:id="rId11"/>
    <p:sldId id="430" r:id="rId12"/>
    <p:sldId id="431" r:id="rId13"/>
    <p:sldId id="432" r:id="rId14"/>
    <p:sldId id="435" r:id="rId15"/>
    <p:sldId id="436" r:id="rId16"/>
    <p:sldId id="437" r:id="rId17"/>
    <p:sldId id="473" r:id="rId18"/>
    <p:sldId id="369" r:id="rId19"/>
    <p:sldId id="445" r:id="rId20"/>
    <p:sldId id="446" r:id="rId21"/>
    <p:sldId id="448" r:id="rId22"/>
    <p:sldId id="449" r:id="rId23"/>
    <p:sldId id="470" r:id="rId24"/>
    <p:sldId id="453" r:id="rId25"/>
    <p:sldId id="455" r:id="rId26"/>
    <p:sldId id="471" r:id="rId27"/>
    <p:sldId id="456" r:id="rId28"/>
    <p:sldId id="463" r:id="rId29"/>
    <p:sldId id="472" r:id="rId30"/>
    <p:sldId id="474" r:id="rId31"/>
    <p:sldId id="475" r:id="rId32"/>
    <p:sldId id="476" r:id="rId33"/>
    <p:sldId id="484" r:id="rId34"/>
    <p:sldId id="387" r:id="rId35"/>
    <p:sldId id="487" r:id="rId36"/>
    <p:sldId id="483" r:id="rId37"/>
    <p:sldId id="478" r:id="rId38"/>
    <p:sldId id="479" r:id="rId39"/>
    <p:sldId id="480" r:id="rId40"/>
    <p:sldId id="481" r:id="rId41"/>
    <p:sldId id="485" r:id="rId42"/>
    <p:sldId id="462" r:id="rId4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uro Martinelli  Pereira" initials="MMP" lastIdx="1" clrIdx="0">
    <p:extLst>
      <p:ext uri="{19B8F6BF-5375-455C-9EA6-DF929625EA0E}">
        <p15:presenceInfo xmlns:p15="http://schemas.microsoft.com/office/powerpoint/2012/main" userId="S-1-5-21-102893970-1269636469-641664369-5631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C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048" autoAdjust="0"/>
    <p:restoredTop sz="94343" autoAdjust="0"/>
  </p:normalViewPr>
  <p:slideViewPr>
    <p:cSldViewPr snapToGrid="0">
      <p:cViewPr varScale="1">
        <p:scale>
          <a:sx n="70" d="100"/>
          <a:sy n="70" d="100"/>
        </p:scale>
        <p:origin x="39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D899BC-BA3D-4A22-97FA-51762FDA0FEB}" type="datetimeFigureOut">
              <a:rPr lang="pt-BR" smtClean="0"/>
              <a:t>14/06/2018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4836B5-530E-468B-B47B-FFE1C137665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5004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1191B-4BEC-4A6A-AA8B-BB97217F4632}" type="datetimeFigureOut">
              <a:rPr lang="pt-BR" smtClean="0"/>
              <a:pPr/>
              <a:t>14/06/2018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D23AC-B174-4253-9BAE-69277F694E8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3983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1191B-4BEC-4A6A-AA8B-BB97217F4632}" type="datetimeFigureOut">
              <a:rPr lang="pt-BR" smtClean="0"/>
              <a:pPr/>
              <a:t>14/06/2018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D23AC-B174-4253-9BAE-69277F694E8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5413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1191B-4BEC-4A6A-AA8B-BB97217F4632}" type="datetimeFigureOut">
              <a:rPr lang="pt-BR" smtClean="0"/>
              <a:pPr/>
              <a:t>14/06/2018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D23AC-B174-4253-9BAE-69277F694E8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6212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1191B-4BEC-4A6A-AA8B-BB97217F4632}" type="datetimeFigureOut">
              <a:rPr lang="pt-BR" smtClean="0"/>
              <a:pPr/>
              <a:t>14/06/2018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D23AC-B174-4253-9BAE-69277F694E8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2388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1191B-4BEC-4A6A-AA8B-BB97217F4632}" type="datetimeFigureOut">
              <a:rPr lang="pt-BR" smtClean="0"/>
              <a:pPr/>
              <a:t>14/06/2018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D23AC-B174-4253-9BAE-69277F694E8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1075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1191B-4BEC-4A6A-AA8B-BB97217F4632}" type="datetimeFigureOut">
              <a:rPr lang="pt-BR" smtClean="0"/>
              <a:pPr/>
              <a:t>14/06/2018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D23AC-B174-4253-9BAE-69277F694E8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1667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1191B-4BEC-4A6A-AA8B-BB97217F4632}" type="datetimeFigureOut">
              <a:rPr lang="pt-BR" smtClean="0"/>
              <a:pPr/>
              <a:t>14/06/2018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D23AC-B174-4253-9BAE-69277F694E8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2284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1191B-4BEC-4A6A-AA8B-BB97217F4632}" type="datetimeFigureOut">
              <a:rPr lang="pt-BR" smtClean="0"/>
              <a:pPr/>
              <a:t>14/06/2018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D23AC-B174-4253-9BAE-69277F694E8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1354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1191B-4BEC-4A6A-AA8B-BB97217F4632}" type="datetimeFigureOut">
              <a:rPr lang="pt-BR" smtClean="0"/>
              <a:pPr/>
              <a:t>14/06/2018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D23AC-B174-4253-9BAE-69277F694E8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5205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1191B-4BEC-4A6A-AA8B-BB97217F4632}" type="datetimeFigureOut">
              <a:rPr lang="pt-BR" smtClean="0"/>
              <a:pPr/>
              <a:t>14/06/2018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D23AC-B174-4253-9BAE-69277F694E8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5357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1191B-4BEC-4A6A-AA8B-BB97217F4632}" type="datetimeFigureOut">
              <a:rPr lang="pt-BR" smtClean="0"/>
              <a:pPr/>
              <a:t>14/06/2018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D23AC-B174-4253-9BAE-69277F694E8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4703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6000"/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1191B-4BEC-4A6A-AA8B-BB97217F4632}" type="datetimeFigureOut">
              <a:rPr lang="pt-BR" smtClean="0"/>
              <a:pPr/>
              <a:t>14/06/2018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6D23AC-B174-4253-9BAE-69277F694E8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4506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65019" y="299258"/>
            <a:ext cx="10640290" cy="5137266"/>
          </a:xfrm>
        </p:spPr>
        <p:txBody>
          <a:bodyPr>
            <a:normAutofit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AS CONSEQUÊNCIAS DO PROCESSO DE PRIVATIZAÇÃO DA ELETROBRAS</a:t>
            </a:r>
            <a:br>
              <a:rPr lang="pt-BR" b="1" dirty="0" smtClean="0">
                <a:solidFill>
                  <a:srgbClr val="FF0000"/>
                </a:solidFill>
              </a:rPr>
            </a:br>
            <a:r>
              <a:rPr lang="pt-BR" b="1" dirty="0" smtClean="0">
                <a:solidFill>
                  <a:srgbClr val="FF0000"/>
                </a:solidFill>
              </a:rPr>
              <a:t/>
            </a:r>
            <a:br>
              <a:rPr lang="pt-BR" b="1" dirty="0" smtClean="0">
                <a:solidFill>
                  <a:srgbClr val="FF0000"/>
                </a:solidFill>
              </a:rPr>
            </a:br>
            <a:r>
              <a:rPr lang="pt-BR" sz="2800" b="1" dirty="0" smtClean="0"/>
              <a:t>MAURO MARTINELLI</a:t>
            </a:r>
            <a:br>
              <a:rPr lang="pt-BR" sz="2800" b="1" dirty="0" smtClean="0"/>
            </a:br>
            <a:r>
              <a:rPr lang="pt-BR" sz="2800" b="1" dirty="0" smtClean="0"/>
              <a:t>DIRETOR DE DISTRIBUIÇÃO  DA CEB </a:t>
            </a:r>
            <a:r>
              <a:rPr lang="pt-BR" sz="2800" b="1" dirty="0" smtClean="0"/>
              <a:t>DISTRIBUIÇÃO</a:t>
            </a:r>
            <a:r>
              <a:rPr lang="pt-BR" b="1" dirty="0" smtClean="0"/>
              <a:t/>
            </a:r>
            <a:br>
              <a:rPr lang="pt-BR" b="1" dirty="0" smtClean="0"/>
            </a:br>
            <a:endParaRPr lang="pt-BR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5718412"/>
            <a:ext cx="9144000" cy="928048"/>
          </a:xfrm>
        </p:spPr>
        <p:txBody>
          <a:bodyPr/>
          <a:lstStyle/>
          <a:p>
            <a:r>
              <a:rPr lang="pt-BR" dirty="0" smtClean="0">
                <a:solidFill>
                  <a:srgbClr val="FF0000"/>
                </a:solidFill>
              </a:rPr>
              <a:t>COMISSÃO SENADO DO FUTURO</a:t>
            </a:r>
          </a:p>
          <a:p>
            <a:r>
              <a:rPr lang="pt-BR" dirty="0" smtClean="0">
                <a:solidFill>
                  <a:srgbClr val="FF0000"/>
                </a:solidFill>
              </a:rPr>
              <a:t>DATA  : 14/06/2018</a:t>
            </a:r>
            <a:endParaRPr lang="pt-B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35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16378"/>
            <a:ext cx="10515600" cy="764772"/>
          </a:xfrm>
        </p:spPr>
        <p:txBody>
          <a:bodyPr>
            <a:normAutofit/>
          </a:bodyPr>
          <a:lstStyle/>
          <a:p>
            <a:pPr algn="ctr"/>
            <a:r>
              <a:rPr lang="pt-BR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MODELO DE </a:t>
            </a:r>
            <a:r>
              <a:rPr lang="pt-BR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DESESTATIZAÇÃO</a:t>
            </a:r>
            <a:endParaRPr lang="pt-BR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5513" y="1064028"/>
            <a:ext cx="11355185" cy="5652656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sz="3600" dirty="0" smtClean="0"/>
              <a:t>VENDA DAS DISTRIBUIDORAS É CONDIÇÃO PARA A DESESTATIZAÇÃO DA ELB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3600" dirty="0" smtClean="0"/>
              <a:t>DESESTATIZAÇÃO DE FORMA UNIFICADA E INTEGRADA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3600" dirty="0" smtClean="0"/>
              <a:t>AUMENTO DE CAPITAL COM DILUIÇÃO ACIONÁRIA DA UNIÃO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3600" dirty="0" smtClean="0"/>
              <a:t>DESCOTIZAÇÃO DAS 14 HIDRELÉTRICAS DA ELB MEDIANTE PAGAMENTO DE BÔNUS DE OUTORGA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3600" dirty="0" smtClean="0"/>
              <a:t>“CORPORATION” SEM CONTROLE DEFINIDO E COM PREPONDERÂNCIA DE INVESTIDORES DE CURTO PRAZO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3600" dirty="0" smtClean="0"/>
              <a:t>PODER DE VOTO DOS ACIONISTAS LIMITADO A 10%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3600" dirty="0" smtClean="0"/>
              <a:t>UNIÃO TERÁ AÇÃO DE “GOLDEN SHARE”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1027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5975" y="1"/>
            <a:ext cx="11582985" cy="1396537"/>
          </a:xfrm>
        </p:spPr>
        <p:txBody>
          <a:bodyPr>
            <a:noAutofit/>
          </a:bodyPr>
          <a:lstStyle/>
          <a:p>
            <a:pPr algn="ctr"/>
            <a:r>
              <a:rPr lang="pt-BR" sz="3600" b="1" dirty="0" smtClean="0"/>
              <a:t/>
            </a:r>
            <a:br>
              <a:rPr lang="pt-BR" sz="3600" b="1" dirty="0" smtClean="0"/>
            </a:br>
            <a:r>
              <a:rPr lang="pt-BR" sz="3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VENDA </a:t>
            </a:r>
            <a:r>
              <a:rPr lang="pt-BR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DAS DISTRIBUIDORAS É CONDIÇÃO PARA A DESESTATIZAÇÃO DA ELB</a:t>
            </a:r>
            <a:br>
              <a:rPr lang="pt-BR" sz="3600" b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endParaRPr lang="pt-BR" sz="36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35975" y="1280160"/>
            <a:ext cx="11724968" cy="557784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3500" dirty="0" smtClean="0"/>
              <a:t>ELB FOI OBRIGADA A ASSUMIR  A GESTÃO DAS  DISTRIBUIDORAS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3500" dirty="0" smtClean="0"/>
              <a:t>DISTRIBUIDORAS SÃO DEFICITÁRIAS NAS ATUAIS </a:t>
            </a:r>
            <a:r>
              <a:rPr lang="pt-BR" sz="3500" dirty="0" smtClean="0"/>
              <a:t>CONDIÇÕES (PL EM DISCUSSÃO)</a:t>
            </a:r>
            <a:endParaRPr lang="pt-BR" sz="3500" dirty="0" smtClean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3500" dirty="0" smtClean="0"/>
              <a:t>ELB REVERTEU OS “PREJUÍZOS” DAS DISTRIBUIDORAS EM SUBSÍDIOS À POPULAÇÃO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3500" dirty="0" smtClean="0"/>
              <a:t>PREJUÍZOS DA DISTRIBUIÇÃO ABSORVIDOS PELOS LUCROS DE G/T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pt-BR" sz="35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CADA DISTRIBUIDORA SERÁ VENDIDA POR R$ 50 MIL, A ELB ASSUME UMA DÍVIDA DE MAIS DE R$ 11 BI E O ESTADO DÁ UMA “MÃOZINHA” PARA VIABILIZAR AS EMPRESAS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2950454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49629"/>
            <a:ext cx="10515600" cy="1147157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>
                <a:solidFill>
                  <a:srgbClr val="FF0000"/>
                </a:solidFill>
                <a:latin typeface="Arial Black" panose="020B0A04020102020204" pitchFamily="34" charset="0"/>
              </a:rPr>
              <a:t>DESESTATIZAÇÃO DE FORMA UNIFICADA E INTEGRADA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65265" y="1296785"/>
            <a:ext cx="11255433" cy="5443227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sz="3600" dirty="0" smtClean="0"/>
              <a:t> MEGA EMPRESA PRIVADA</a:t>
            </a:r>
            <a:endParaRPr lang="pt-BR" sz="36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pt-BR" sz="3600" dirty="0"/>
              <a:t>31% DO MERCADO DE GERAÇÃO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sz="3600" dirty="0"/>
              <a:t>47% DO MERCADO DE TRANSMISSÃO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sz="3600" dirty="0"/>
              <a:t>50% DE ENERGIA ARMAZENÁVEL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sz="3600" dirty="0"/>
              <a:t>70% DE POTÊNCIA DE </a:t>
            </a:r>
            <a:r>
              <a:rPr lang="pt-BR" sz="3600" dirty="0" smtClean="0"/>
              <a:t>TRANSFORMAÇÃO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4000" dirty="0" smtClean="0"/>
              <a:t>INIBE COMPLETAMENTE A COMPETIÇÃO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3600" dirty="0" smtClean="0"/>
              <a:t>ASFIXIA OS PLAYERS PRIVADOS DE MENOR PORTE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3600" b="1" dirty="0" smtClean="0">
                <a:solidFill>
                  <a:srgbClr val="FF0000"/>
                </a:solidFill>
              </a:rPr>
              <a:t>POSSIBILIDADE DE MANIPULAÇÃO DE PREÇOS COMO OCORREU NA CALIFÓRNIA (ENRON</a:t>
            </a:r>
            <a:r>
              <a:rPr lang="pt-BR" sz="3600" dirty="0" smtClean="0">
                <a:solidFill>
                  <a:srgbClr val="FF0000"/>
                </a:solidFill>
              </a:rPr>
              <a:t>)</a:t>
            </a:r>
            <a:endParaRPr lang="pt-BR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72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66255"/>
            <a:ext cx="10515600" cy="1562792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AUMENTO </a:t>
            </a:r>
            <a:r>
              <a:rPr lang="pt-BR" b="1" dirty="0">
                <a:solidFill>
                  <a:srgbClr val="FF0000"/>
                </a:solidFill>
                <a:latin typeface="Arial Black" panose="020B0A04020102020204" pitchFamily="34" charset="0"/>
              </a:rPr>
              <a:t>DE CAPITAL COM DILUIÇÃO ACIONÁRIA DA UNIÃO</a:t>
            </a:r>
            <a:br>
              <a:rPr lang="pt-BR" b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pt-BR" sz="3200" b="1" dirty="0" smtClean="0">
                <a:solidFill>
                  <a:srgbClr val="0070C0"/>
                </a:solidFill>
              </a:rPr>
              <a:t>APRESENTAÇÃO FELIPE SOUZA CHAVES</a:t>
            </a:r>
            <a:endParaRPr lang="pt-BR" dirty="0">
              <a:solidFill>
                <a:srgbClr val="0070C0"/>
              </a:solidFill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1767" y="1729046"/>
            <a:ext cx="10856422" cy="5128953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631767" y="4293522"/>
            <a:ext cx="13863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 smtClean="0"/>
              <a:t>40%</a:t>
            </a:r>
            <a:endParaRPr lang="pt-BR" sz="4400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631767" y="5368413"/>
            <a:ext cx="12117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 smtClean="0"/>
              <a:t>60%</a:t>
            </a:r>
            <a:endParaRPr lang="pt-BR" sz="4400" b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10353368" y="3819832"/>
            <a:ext cx="14600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 smtClean="0"/>
              <a:t>57%</a:t>
            </a:r>
            <a:endParaRPr lang="pt-BR" sz="4400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10353367" y="5368413"/>
            <a:ext cx="12831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 smtClean="0"/>
              <a:t>43%</a:t>
            </a:r>
            <a:endParaRPr lang="pt-BR" sz="4400" b="1" dirty="0"/>
          </a:p>
        </p:txBody>
      </p:sp>
    </p:spTree>
    <p:extLst>
      <p:ext uri="{BB962C8B-B14F-4D97-AF65-F5344CB8AC3E}">
        <p14:creationId xmlns:p14="http://schemas.microsoft.com/office/powerpoint/2010/main" val="3242326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76994" y="0"/>
            <a:ext cx="10515600" cy="1496292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AUMENTO </a:t>
            </a:r>
            <a:r>
              <a:rPr lang="pt-BR" b="1" dirty="0">
                <a:solidFill>
                  <a:srgbClr val="FF0000"/>
                </a:solidFill>
                <a:latin typeface="Arial Black" panose="020B0A04020102020204" pitchFamily="34" charset="0"/>
              </a:rPr>
              <a:t>DE CAPITAL COM DILUIÇÃO ACIONÁRIA DA UNIÃO</a:t>
            </a:r>
            <a:br>
              <a:rPr lang="pt-BR" b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pt-BR" sz="3100" b="1" dirty="0">
                <a:solidFill>
                  <a:schemeClr val="accent1"/>
                </a:solidFill>
              </a:rPr>
              <a:t>APRESENTAÇÃO FELIPE SOUZA CHAVES</a:t>
            </a:r>
            <a:endParaRPr lang="pt-BR" sz="3100" b="1" dirty="0">
              <a:solidFill>
                <a:srgbClr val="FF0000"/>
              </a:solidFill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016" y="1496292"/>
            <a:ext cx="11205556" cy="5361708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4734232" y="3362632"/>
            <a:ext cx="1268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 smtClean="0"/>
              <a:t>57%</a:t>
            </a:r>
            <a:endParaRPr lang="pt-BR" sz="4000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4734232" y="5663307"/>
            <a:ext cx="11356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 smtClean="0"/>
              <a:t>43%</a:t>
            </a:r>
            <a:endParaRPr lang="pt-BR" sz="4000" b="1" dirty="0"/>
          </a:p>
        </p:txBody>
      </p:sp>
    </p:spTree>
    <p:extLst>
      <p:ext uri="{BB962C8B-B14F-4D97-AF65-F5344CB8AC3E}">
        <p14:creationId xmlns:p14="http://schemas.microsoft.com/office/powerpoint/2010/main" val="39075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268360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 smtClean="0"/>
              <a:t/>
            </a:r>
            <a:br>
              <a:rPr lang="pt-BR" dirty="0" smtClean="0"/>
            </a:br>
            <a:r>
              <a:rPr lang="pt-BR" b="1" dirty="0">
                <a:solidFill>
                  <a:srgbClr val="FF0000"/>
                </a:solidFill>
              </a:rPr>
              <a:t>DESCOTIZAÇÃO DAS 14 HIDRELÉTRICAS DA ELB MEDIANTE PAGAMENTO DE BÔNUS DE OUTORGA</a:t>
            </a:r>
            <a:r>
              <a:rPr lang="pt-BR" b="1" dirty="0"/>
              <a:t/>
            </a:r>
            <a:br>
              <a:rPr lang="pt-BR" b="1" dirty="0"/>
            </a:br>
            <a:endParaRPr lang="pt-BR" b="1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736369" y="1268361"/>
            <a:ext cx="10617431" cy="5589639"/>
          </a:xfrm>
        </p:spPr>
        <p:txBody>
          <a:bodyPr/>
          <a:lstStyle/>
          <a:p>
            <a:pPr marL="0" indent="0" algn="ctr">
              <a:buNone/>
            </a:pPr>
            <a:r>
              <a:rPr lang="pt-BR" b="1" dirty="0" smtClean="0">
                <a:solidFill>
                  <a:schemeClr val="accent5"/>
                </a:solidFill>
              </a:rPr>
              <a:t>APRESENTAÇÃO PRESIDENTE DA ELB</a:t>
            </a:r>
          </a:p>
          <a:p>
            <a:pPr marL="0" indent="0" algn="ctr">
              <a:buNone/>
            </a:pPr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947" y="1897553"/>
            <a:ext cx="11282517" cy="4960447"/>
          </a:xfrm>
          <a:prstGeom prst="rect">
            <a:avLst/>
          </a:prstGeom>
        </p:spPr>
      </p:pic>
      <p:sp>
        <p:nvSpPr>
          <p:cNvPr id="19" name="Retângulo Arredondado 18"/>
          <p:cNvSpPr/>
          <p:nvPr/>
        </p:nvSpPr>
        <p:spPr>
          <a:xfrm>
            <a:off x="1076632" y="5058696"/>
            <a:ext cx="8893278" cy="1224117"/>
          </a:xfrm>
          <a:prstGeom prst="roundRect">
            <a:avLst/>
          </a:prstGeom>
          <a:solidFill>
            <a:schemeClr val="accent4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ESTIMATIVA DE R$ 7 BI A R$ 12 BI</a:t>
            </a:r>
          </a:p>
        </p:txBody>
      </p:sp>
    </p:spTree>
    <p:extLst>
      <p:ext uri="{BB962C8B-B14F-4D97-AF65-F5344CB8AC3E}">
        <p14:creationId xmlns:p14="http://schemas.microsoft.com/office/powerpoint/2010/main" val="99553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49629"/>
            <a:ext cx="10515600" cy="1180407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b="1" dirty="0" smtClean="0">
                <a:solidFill>
                  <a:srgbClr val="FF0000"/>
                </a:solidFill>
              </a:rPr>
              <a:t>DESCOTIZAÇÃO </a:t>
            </a:r>
            <a:r>
              <a:rPr lang="pt-BR" b="1" dirty="0">
                <a:solidFill>
                  <a:srgbClr val="FF0000"/>
                </a:solidFill>
              </a:rPr>
              <a:t>DAS 14 HIDRELÉTRICAS DA ELB </a:t>
            </a:r>
            <a:r>
              <a:rPr lang="pt-BR" b="1" dirty="0" smtClean="0">
                <a:solidFill>
                  <a:srgbClr val="FF0000"/>
                </a:solidFill>
              </a:rPr>
              <a:t>MEDIANTE </a:t>
            </a:r>
            <a:r>
              <a:rPr lang="pt-BR" b="1" dirty="0">
                <a:solidFill>
                  <a:srgbClr val="FF0000"/>
                </a:solidFill>
              </a:rPr>
              <a:t>PAGAMENTO DE BÔNUS DE OUTORGA</a:t>
            </a:r>
            <a:r>
              <a:rPr lang="pt-BR" b="1" dirty="0"/>
              <a:t/>
            </a:r>
            <a:br>
              <a:rPr lang="pt-BR" b="1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99505" y="1330036"/>
            <a:ext cx="11804073" cy="5303519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3200" dirty="0" smtClean="0"/>
              <a:t>NÃO EXISTE NENHUM ESTUDO TÉCNICO QUE COMPROVE O VALOR DO BÔNUS DE OUTORGA ENTRE R$ 7 BI E R$ 12 BI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3200" dirty="0" smtClean="0"/>
              <a:t>ANEEL ALERTOU QUE IMPACTO DA “DESCOTIZAÇÃO” : 4,6% A 14,2%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3200" dirty="0" smtClean="0"/>
              <a:t>CONSEQUÊCIAS :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800" dirty="0" smtClean="0"/>
              <a:t>AUMENTO DA RECEITA PARA A ELB PRIVADA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800" dirty="0" smtClean="0"/>
              <a:t>TARIFA PASSARÁ DE 40 R$/MWH (COTA) PARA 250 R$/MWH (MERCADO)</a:t>
            </a:r>
            <a:endParaRPr lang="pt-BR" sz="2800" dirty="0"/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800" dirty="0" smtClean="0"/>
              <a:t>SOCIEDADE BRASILEIRA ARCARÁ COM O AUMENTO</a:t>
            </a:r>
            <a:endParaRPr lang="pt-BR" sz="2800" dirty="0"/>
          </a:p>
          <a:p>
            <a:pPr lvl="1">
              <a:buFont typeface="Wingdings" panose="05000000000000000000" pitchFamily="2" charset="2"/>
              <a:buChar char="Ø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96261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230283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AUMENTO DE RECEITA DEVIDO </a:t>
            </a:r>
            <a:r>
              <a:rPr lang="pt-BR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A DESCOTIZAÇÃO</a:t>
            </a:r>
            <a:endParaRPr lang="pt-BR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49135" y="1230284"/>
            <a:ext cx="11995265" cy="5627716"/>
          </a:xfrm>
        </p:spPr>
        <p:txBody>
          <a:bodyPr/>
          <a:lstStyle/>
          <a:p>
            <a:pPr marL="0" indent="0" algn="ctr">
              <a:buNone/>
            </a:pPr>
            <a:r>
              <a:rPr lang="pt-BR" sz="4000" b="1" dirty="0" smtClean="0">
                <a:solidFill>
                  <a:srgbClr val="0070C0"/>
                </a:solidFill>
              </a:rPr>
              <a:t>ELB : 7,6 GW COMERCIALIZADOS A 40 R$/MWH (COTAS)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3600" dirty="0" smtClean="0"/>
              <a:t>TARIFA DE MERCADO A 250 R$/MWH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sz="3600" dirty="0" smtClean="0"/>
              <a:t>AUMENTO DE RECEITA/ANO: </a:t>
            </a:r>
            <a:r>
              <a:rPr lang="pt-BR" sz="3600" dirty="0" smtClean="0"/>
              <a:t>R$ 13,8 BI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sz="3600" dirty="0" smtClean="0"/>
              <a:t>AUMENTO DE RECEITA EM </a:t>
            </a:r>
            <a:r>
              <a:rPr lang="pt-BR" sz="3600" dirty="0" smtClean="0"/>
              <a:t>30 ANOS : R$ 414 BI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3600" dirty="0" smtClean="0"/>
              <a:t>INDENIZAÇÕES DE TRANSMISSÃO (RBSE) A RECEBER ATÉ 2015, JÁ HOMOLOGADA PELA ANEEL : R$ 40 BI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3600" dirty="0" smtClean="0"/>
              <a:t>VALOR ESTIMADO EM INDENIZAÇÕES DE GERAÇÃO : R$ 10 BI</a:t>
            </a:r>
          </a:p>
          <a:p>
            <a:pPr marL="0" indent="0">
              <a:buNone/>
            </a:pPr>
            <a:endParaRPr lang="pt-BR" sz="3600" dirty="0" smtClean="0"/>
          </a:p>
          <a:p>
            <a:pPr marL="0" indent="0" algn="ctr">
              <a:buNone/>
            </a:pPr>
            <a:r>
              <a:rPr lang="pt-BR" sz="4800" b="1" dirty="0" smtClean="0">
                <a:solidFill>
                  <a:srgbClr val="FF0000"/>
                </a:solidFill>
              </a:rPr>
              <a:t>TUDO ISSO POR APENAS R$ 12 BILHÕES!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sz="4800" b="1" dirty="0"/>
          </a:p>
        </p:txBody>
      </p:sp>
    </p:spTree>
    <p:extLst>
      <p:ext uri="{BB962C8B-B14F-4D97-AF65-F5344CB8AC3E}">
        <p14:creationId xmlns:p14="http://schemas.microsoft.com/office/powerpoint/2010/main" val="151124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3350" y="139485"/>
            <a:ext cx="11768598" cy="937147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000" b="1" dirty="0" smtClean="0">
                <a:solidFill>
                  <a:srgbClr val="FF0000"/>
                </a:solidFill>
              </a:rPr>
              <a:t> </a:t>
            </a:r>
            <a:r>
              <a:rPr lang="pt-BR" sz="40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MOTIVOS ALEGADOS PARA  A DESESTATIZAÇAÕ DA ELB</a:t>
            </a:r>
            <a:endParaRPr lang="pt-BR" sz="40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3350" y="1386348"/>
            <a:ext cx="11768598" cy="547165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t-BR" sz="3600" dirty="0"/>
              <a:t>REDUÇÃO DO ESTADO PARA PRIORIZAR </a:t>
            </a:r>
            <a:r>
              <a:rPr lang="pt-BR" sz="3600" dirty="0" smtClean="0"/>
              <a:t>SETORES </a:t>
            </a:r>
            <a:r>
              <a:rPr lang="pt-BR" sz="3600" dirty="0"/>
              <a:t>COMO </a:t>
            </a:r>
            <a:r>
              <a:rPr lang="pt-BR" sz="3600" dirty="0" smtClean="0"/>
              <a:t>SAÚDE</a:t>
            </a:r>
            <a:r>
              <a:rPr lang="pt-BR" sz="3600" dirty="0"/>
              <a:t>, EDUCAÇÃO, SEGURANÇA E </a:t>
            </a:r>
            <a:r>
              <a:rPr lang="pt-BR" sz="3600" dirty="0" smtClean="0"/>
              <a:t>OUTROS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t-BR" sz="3600" dirty="0" smtClean="0"/>
              <a:t>INEFICIÊNCIA DAS EMPRESAS ESTATAIS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t-BR" sz="3600" dirty="0" smtClean="0"/>
              <a:t>REDUÇAO </a:t>
            </a:r>
            <a:r>
              <a:rPr lang="pt-BR" sz="3600" dirty="0"/>
              <a:t>DÍVIDA PÚBLICA E </a:t>
            </a:r>
            <a:r>
              <a:rPr lang="pt-BR" sz="3600" dirty="0" smtClean="0"/>
              <a:t>COBERTURA DE DÉFICIT FISCAL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t-BR" sz="3600" dirty="0"/>
              <a:t>REDUÇÃO DA TARIFA DE E.E</a:t>
            </a:r>
            <a:r>
              <a:rPr lang="pt-BR" sz="3600" dirty="0" smtClean="0"/>
              <a:t>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t-BR" sz="3600" dirty="0" smtClean="0"/>
              <a:t>INEXISTÊNCIA DE RECURSOS PARA INVESTIMENTOS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t-BR" sz="3600" dirty="0" smtClean="0"/>
              <a:t>CRIAÇÃO DE UMA GRANDE “CORPORATION” BRASILEIRA</a:t>
            </a:r>
          </a:p>
        </p:txBody>
      </p:sp>
    </p:spTree>
    <p:extLst>
      <p:ext uri="{BB962C8B-B14F-4D97-AF65-F5344CB8AC3E}">
        <p14:creationId xmlns:p14="http://schemas.microsoft.com/office/powerpoint/2010/main" val="125888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65019" y="1"/>
            <a:ext cx="10889672" cy="1180406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 smtClean="0">
                <a:solidFill>
                  <a:srgbClr val="FF0000"/>
                </a:solidFill>
              </a:rPr>
              <a:t>REDUÇÃO DO ESTADO</a:t>
            </a:r>
            <a:r>
              <a:rPr lang="pt-BR" sz="4000" b="1" dirty="0" smtClean="0"/>
              <a:t/>
            </a:r>
            <a:br>
              <a:rPr lang="pt-BR" sz="4000" b="1" dirty="0" smtClean="0"/>
            </a:br>
            <a:r>
              <a:rPr lang="pt-BR" sz="2800" b="1" dirty="0" smtClean="0">
                <a:solidFill>
                  <a:srgbClr val="0070C0"/>
                </a:solidFill>
              </a:rPr>
              <a:t>FONTE : APRESENTAÇÃO ROBERTO PEREIRA D’ARAÚJO</a:t>
            </a:r>
            <a:endParaRPr lang="pt-BR" sz="4000" b="1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5018" y="1064028"/>
            <a:ext cx="10889673" cy="5793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665017" y="214290"/>
            <a:ext cx="10823171" cy="1614510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pt-BR" sz="3600" b="1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Fornecimento de energia elétrica é reconhecido como o melhor serviço público do </a:t>
            </a:r>
            <a:r>
              <a:rPr lang="pt-BR" sz="3600" b="1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Brasil</a:t>
            </a:r>
          </a:p>
          <a:p>
            <a:pPr algn="ctr">
              <a:spcBef>
                <a:spcPct val="0"/>
              </a:spcBef>
              <a:defRPr/>
            </a:pPr>
            <a:r>
              <a:rPr lang="pt-BR" sz="2400" b="1" dirty="0" smtClean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>FONTE : APRESENTAÇÃO ABRADEE</a:t>
            </a:r>
            <a:endParaRPr lang="pt-BR" sz="2400" b="1" dirty="0">
              <a:solidFill>
                <a:srgbClr val="0070C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011" y="1828800"/>
            <a:ext cx="11089177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05923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6255" y="149903"/>
            <a:ext cx="11787447" cy="964002"/>
          </a:xfrm>
        </p:spPr>
        <p:txBody>
          <a:bodyPr/>
          <a:lstStyle/>
          <a:p>
            <a:pPr algn="ctr"/>
            <a:r>
              <a:rPr lang="pt-BR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REDUÇÃO DO ESTADO</a:t>
            </a:r>
            <a:endParaRPr lang="pt-BR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66255" y="847898"/>
            <a:ext cx="11787447" cy="601010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pt-BR" sz="3600" b="1" dirty="0" smtClean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t-BR" sz="3600" dirty="0" smtClean="0"/>
              <a:t>PERDA </a:t>
            </a:r>
            <a:r>
              <a:rPr lang="pt-BR" sz="3600" dirty="0"/>
              <a:t>DA SEGURANÇA ENERGÉTICA DO PAÍS</a:t>
            </a:r>
            <a:endParaRPr lang="pt-BR" sz="36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pt-BR" sz="3600" dirty="0" smtClean="0"/>
              <a:t>A GARANTIA DO SUPRIMENTO DE E.E. NÃO PODE FICAR SUBMETIDA APENAS AO CAPITAL PRIVADO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3600" dirty="0" smtClean="0"/>
              <a:t>PRIVATIZAÇÃO DA ELB AFETARÁ A CAPACIDADE DO ESTADO DE REALIZAR OS INVESTIMENTOS NECESSÁRIOS</a:t>
            </a:r>
          </a:p>
          <a:p>
            <a:pPr marL="0" indent="0" algn="ctr">
              <a:buNone/>
            </a:pPr>
            <a:r>
              <a:rPr lang="pt-BR" sz="3600" b="1" dirty="0" smtClean="0">
                <a:solidFill>
                  <a:srgbClr val="0070C0"/>
                </a:solidFill>
              </a:rPr>
              <a:t>APRENDENDO COM A HISTÓRIA </a:t>
            </a:r>
            <a:r>
              <a:rPr lang="pt-BR" sz="3600" dirty="0" smtClean="0">
                <a:solidFill>
                  <a:srgbClr val="FF0000"/>
                </a:solidFill>
              </a:rPr>
              <a:t>: A CONJUGAÇÃO DE PRIVATIZAÇÕES E REDUÇÃO DE INVESTIMENTOS ESTATAIS NA DÉCADA DE NOVENTA TROUXE COMO CONSEQUÊNCIA O RACIONAMENTO DE 2001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60026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31767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>
                <a:solidFill>
                  <a:srgbClr val="FF0000"/>
                </a:solidFill>
              </a:rPr>
              <a:t>ELETROBRAS É UMA EMPRESA EFICIENTE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631767"/>
            <a:ext cx="9885218" cy="1679171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NOS SEGMENTOS DE G/T É REFERÊNCIA EM QUALIDADE DOS SERVIÇOS PRESTADOS</a:t>
            </a:r>
          </a:p>
          <a:p>
            <a:pPr marL="457200" lvl="1" indent="0" algn="ctr">
              <a:buNone/>
            </a:pPr>
            <a:r>
              <a:rPr lang="pt-BR" sz="2800" dirty="0"/>
              <a:t>I</a:t>
            </a:r>
            <a:r>
              <a:rPr lang="pt-BR" sz="2800" dirty="0" smtClean="0"/>
              <a:t>NDICE DE DISPONIBILIDADE DE LINHAS DE TRANSMISSÃO</a:t>
            </a:r>
          </a:p>
          <a:p>
            <a:pPr marL="457200" lvl="1" indent="0" algn="ctr">
              <a:buNone/>
            </a:pPr>
            <a:r>
              <a:rPr lang="pt-BR" b="1" dirty="0" smtClean="0">
                <a:solidFill>
                  <a:srgbClr val="0070C0"/>
                </a:solidFill>
              </a:rPr>
              <a:t>FONTE : ELETROBRAS</a:t>
            </a:r>
            <a:endParaRPr lang="pt-BR" b="1" dirty="0">
              <a:solidFill>
                <a:srgbClr val="0070C0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7622" y="2310938"/>
            <a:ext cx="9376756" cy="4547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321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764769"/>
          </a:xfrm>
        </p:spPr>
        <p:txBody>
          <a:bodyPr/>
          <a:lstStyle/>
          <a:p>
            <a:pPr algn="ctr"/>
            <a:r>
              <a:rPr lang="pt-BR" b="1" dirty="0" smtClean="0">
                <a:solidFill>
                  <a:srgbClr val="FF0000"/>
                </a:solidFill>
              </a:rPr>
              <a:t>ELETROBRAS É UMA EMPRESA EFICIENTE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764770"/>
            <a:ext cx="10515600" cy="5769034"/>
          </a:xfrm>
        </p:spPr>
        <p:txBody>
          <a:bodyPr/>
          <a:lstStyle/>
          <a:p>
            <a:pPr lvl="1">
              <a:buFont typeface="Wingdings" panose="05000000000000000000" pitchFamily="2" charset="2"/>
              <a:buChar char="Ø"/>
            </a:pPr>
            <a:r>
              <a:rPr lang="pt-BR" dirty="0" smtClean="0"/>
              <a:t>FATOR DE DISPONIBILIDADE POR FONTE DE ENERGIA PRIMÁRIA</a:t>
            </a:r>
          </a:p>
          <a:p>
            <a:pPr marL="457200" lvl="1" indent="0" algn="ctr">
              <a:buNone/>
            </a:pPr>
            <a:r>
              <a:rPr lang="pt-BR" b="1" dirty="0" smtClean="0">
                <a:solidFill>
                  <a:srgbClr val="0070C0"/>
                </a:solidFill>
              </a:rPr>
              <a:t>FONTE : ELETROBRAS</a:t>
            </a:r>
            <a:endParaRPr lang="pt-BR" b="1" dirty="0">
              <a:solidFill>
                <a:srgbClr val="0070C0"/>
              </a:solidFill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2669" y="1645920"/>
            <a:ext cx="8927870" cy="5212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559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668739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>
                <a:solidFill>
                  <a:srgbClr val="FF0000"/>
                </a:solidFill>
              </a:rPr>
              <a:t>ELETROBRAS É UMA EMPRESA EFICIENTE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559558"/>
            <a:ext cx="12191999" cy="6298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287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77421"/>
            <a:ext cx="10515600" cy="1146412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REDUÇÃO DA DÍVIDA PÚBLICA E COBERTURA DE DÉFICIT FISCAL</a:t>
            </a:r>
            <a:endParaRPr lang="pt-BR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99505" y="1132764"/>
            <a:ext cx="11737571" cy="539086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pt-BR" sz="36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pt-BR" sz="3600" dirty="0" smtClean="0"/>
              <a:t>VALOR PREVISTO COM A PRIVATIZAÇÃO DA ELB :  R$ 12 BI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3600" dirty="0" smtClean="0"/>
              <a:t>DÉFICIT PRIMÁRIO EM 2017 :R$ 159 BI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3600" dirty="0" smtClean="0"/>
              <a:t>DÍVIDA PÚBLICA DO GOVERNO : R$ 4.382 BI</a:t>
            </a:r>
          </a:p>
          <a:p>
            <a:pPr marL="0" indent="0">
              <a:buNone/>
            </a:pPr>
            <a:endParaRPr lang="pt-BR" sz="36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pt-BR" sz="3600" dirty="0" smtClean="0">
                <a:solidFill>
                  <a:srgbClr val="0070C0"/>
                </a:solidFill>
              </a:rPr>
              <a:t>APRENDENDO </a:t>
            </a:r>
            <a:r>
              <a:rPr lang="pt-BR" sz="3600" dirty="0">
                <a:solidFill>
                  <a:srgbClr val="0070C0"/>
                </a:solidFill>
              </a:rPr>
              <a:t>COM A HISTÓRIA </a:t>
            </a:r>
            <a:r>
              <a:rPr lang="pt-BR" sz="3600" dirty="0">
                <a:solidFill>
                  <a:srgbClr val="FF0000"/>
                </a:solidFill>
              </a:rPr>
              <a:t>: NA DÉCADA DE 90, O GOVERNO PRIVATIZOU A VALE, TODAS AS </a:t>
            </a:r>
            <a:r>
              <a:rPr lang="pt-BR" sz="3600" dirty="0" smtClean="0">
                <a:solidFill>
                  <a:srgbClr val="FF0000"/>
                </a:solidFill>
              </a:rPr>
              <a:t>TELES, </a:t>
            </a:r>
            <a:r>
              <a:rPr lang="pt-BR" sz="3600" dirty="0">
                <a:solidFill>
                  <a:srgbClr val="FF0000"/>
                </a:solidFill>
              </a:rPr>
              <a:t>TODA A SIDERURGIA E 26 EMPRESAS DO SETOR </a:t>
            </a:r>
            <a:r>
              <a:rPr lang="pt-BR" sz="3600" dirty="0" smtClean="0">
                <a:solidFill>
                  <a:srgbClr val="FF0000"/>
                </a:solidFill>
              </a:rPr>
              <a:t>ELÉTRICO.</a:t>
            </a:r>
          </a:p>
          <a:p>
            <a:pPr marL="0" indent="0">
              <a:buNone/>
            </a:pPr>
            <a:r>
              <a:rPr lang="pt-BR" sz="3600" dirty="0">
                <a:solidFill>
                  <a:srgbClr val="FF0000"/>
                </a:solidFill>
              </a:rPr>
              <a:t> </a:t>
            </a:r>
            <a:r>
              <a:rPr lang="pt-BR" sz="3600" dirty="0" smtClean="0">
                <a:solidFill>
                  <a:srgbClr val="FF0000"/>
                </a:solidFill>
              </a:rPr>
              <a:t>  DÍVIDA </a:t>
            </a:r>
            <a:r>
              <a:rPr lang="pt-BR" sz="3600" dirty="0">
                <a:solidFill>
                  <a:srgbClr val="FF0000"/>
                </a:solidFill>
              </a:rPr>
              <a:t>LÍQUIDA DO SETOR PÚBLICO SUBIU DE 32% EM 1994 </a:t>
            </a:r>
            <a:r>
              <a:rPr lang="pt-BR" sz="3600" dirty="0" smtClean="0">
                <a:solidFill>
                  <a:srgbClr val="FF0000"/>
                </a:solidFill>
              </a:rPr>
              <a:t>      PARA </a:t>
            </a:r>
            <a:r>
              <a:rPr lang="pt-BR" sz="3600" dirty="0">
                <a:solidFill>
                  <a:srgbClr val="FF0000"/>
                </a:solidFill>
              </a:rPr>
              <a:t>56% DO PIB EM 2002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326553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080656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sz="49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REDUÇÃO </a:t>
            </a:r>
            <a:r>
              <a:rPr lang="pt-BR" sz="4900" b="1" dirty="0">
                <a:solidFill>
                  <a:srgbClr val="FF0000"/>
                </a:solidFill>
                <a:latin typeface="Arial Black" panose="020B0A04020102020204" pitchFamily="34" charset="0"/>
              </a:rPr>
              <a:t>DA TARIFA DE E.E.</a:t>
            </a:r>
            <a:br>
              <a:rPr lang="pt-BR" sz="4900" b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endParaRPr lang="pt-BR" sz="49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2633" y="1080656"/>
            <a:ext cx="11604567" cy="560277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t-BR" sz="3200" dirty="0" smtClean="0"/>
              <a:t>COM A DESCOTIZAÇÃO A TARIFA DEIXA DE SER DE O&amp;M (30 R$/MWH) E PASSA A SER DE MERCADO (250 R$/MWH)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t-BR" sz="3200" dirty="0" smtClean="0"/>
              <a:t>ESTIMATIVA ANEEL : AUMENTO DE 4,6% A 14,2%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t-BR" sz="3200" dirty="0" smtClean="0"/>
              <a:t>OUTROS CUSTOS :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t-BR" sz="3200" dirty="0" smtClean="0"/>
              <a:t>DESPESAS FINANCEIRAS PARA O PAGAMENTO DO BÔNUS DE OUTORGA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t-BR" sz="3200" dirty="0" smtClean="0"/>
              <a:t>RISCO HIDROLÓGICO 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t-BR" sz="3200" dirty="0" smtClean="0"/>
              <a:t>MELHORIAS NAS USINAS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t-BR" sz="3200" dirty="0" smtClean="0"/>
              <a:t>INDENIZAÇÕES (RBSE E GERAÇÃO)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55887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28047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>
                <a:solidFill>
                  <a:srgbClr val="FF0000"/>
                </a:solidFill>
              </a:rPr>
              <a:t/>
            </a:r>
            <a:br>
              <a:rPr lang="pt-BR" b="1" dirty="0" smtClean="0">
                <a:solidFill>
                  <a:srgbClr val="FF0000"/>
                </a:solidFill>
              </a:rPr>
            </a:br>
            <a:r>
              <a:rPr lang="pt-BR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REDUÇÃO </a:t>
            </a:r>
            <a:r>
              <a:rPr lang="pt-BR" b="1" dirty="0">
                <a:solidFill>
                  <a:srgbClr val="FF0000"/>
                </a:solidFill>
                <a:latin typeface="Arial Black" panose="020B0A04020102020204" pitchFamily="34" charset="0"/>
              </a:rPr>
              <a:t>DA TARIFA DE E.E.</a:t>
            </a:r>
            <a:br>
              <a:rPr lang="pt-BR" b="1" dirty="0">
                <a:solidFill>
                  <a:srgbClr val="FF0000"/>
                </a:solidFill>
                <a:latin typeface="Arial Black" panose="020B0A04020102020204" pitchFamily="34" charset="0"/>
              </a:rPr>
            </a:br>
            <a:endParaRPr lang="pt-BR" dirty="0">
              <a:latin typeface="Arial Black" panose="020B0A04020102020204" pitchFamily="34" charset="0"/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736978"/>
            <a:ext cx="12191999" cy="6121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438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615141" y="0"/>
            <a:ext cx="11139053" cy="847898"/>
          </a:xfrm>
          <a:prstGeom prst="rect">
            <a:avLst/>
          </a:prstGeom>
          <a:solidFill>
            <a:schemeClr val="bg1">
              <a:lumMod val="85000"/>
              <a:alpha val="50000"/>
            </a:schemeClr>
          </a:solidFill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pt-BR" sz="3600" b="1" dirty="0" smtClean="0">
                <a:solidFill>
                  <a:srgbClr val="FF0000"/>
                </a:solidFill>
                <a:latin typeface="Arial Black" panose="020B0A04020102020204" pitchFamily="34" charset="0"/>
                <a:ea typeface="+mj-ea"/>
                <a:cs typeface="Arial" pitchFamily="34" charset="0"/>
              </a:rPr>
              <a:t>COMPOSIÇÃO DA TARIFA DE ENERGIA ELÉTRICA</a:t>
            </a:r>
            <a:endParaRPr lang="pt-BR" sz="3600" b="1" dirty="0">
              <a:solidFill>
                <a:srgbClr val="FF0000"/>
              </a:solidFill>
              <a:latin typeface="Arial Black" panose="020B0A04020102020204" pitchFamily="34" charset="0"/>
              <a:ea typeface="+mj-ea"/>
              <a:cs typeface="Arial" pitchFamily="34" charset="0"/>
            </a:endParaRP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489" y="1064029"/>
            <a:ext cx="11139053" cy="5793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o explicativo retangular com cantos arredondados 7"/>
          <p:cNvSpPr/>
          <p:nvPr/>
        </p:nvSpPr>
        <p:spPr>
          <a:xfrm>
            <a:off x="6240016" y="1556792"/>
            <a:ext cx="3816424" cy="1800200"/>
          </a:xfrm>
          <a:prstGeom prst="wedgeRoundRectCallout">
            <a:avLst>
              <a:gd name="adj1" fmla="val -39428"/>
              <a:gd name="adj2" fmla="val 7482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/>
              <a:t>A parcela de tributos (estaduais e federais) na tarifa é maior do que as parcelas dos serviços de redes (transmissão e distribuição)!</a:t>
            </a:r>
          </a:p>
          <a:p>
            <a:pPr algn="just"/>
            <a:endParaRPr lang="pt-BR" sz="1400" dirty="0"/>
          </a:p>
          <a:p>
            <a:pPr algn="ctr"/>
            <a:r>
              <a:rPr lang="pt-BR" sz="1600" b="1" dirty="0"/>
              <a:t>Não há como falar em modicidade tarifária, sem pautar na agenda de trabalho  a “modicidade tributária”!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899652" y="4704735"/>
            <a:ext cx="55011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solidFill>
                  <a:srgbClr val="FF0000"/>
                </a:solidFill>
              </a:rPr>
              <a:t>PARA REDUZIR TARIFA , BASTA REDUZIR ENCARGOS E TRIBUTOS</a:t>
            </a:r>
            <a:endParaRPr lang="pt-BR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9014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94969" y="250723"/>
            <a:ext cx="11562734" cy="855406"/>
          </a:xfrm>
        </p:spPr>
        <p:txBody>
          <a:bodyPr>
            <a:noAutofit/>
          </a:bodyPr>
          <a:lstStyle/>
          <a:p>
            <a:pPr algn="ctr"/>
            <a:r>
              <a:rPr lang="pt-BR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ELB GERA RECURSOS PARA INVESTIMENTO</a:t>
            </a:r>
            <a:endParaRPr lang="pt-BR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238865"/>
            <a:ext cx="10515600" cy="4938098"/>
          </a:xfrm>
        </p:spPr>
        <p:txBody>
          <a:bodyPr/>
          <a:lstStyle/>
          <a:p>
            <a:pPr marL="0" indent="0" algn="ctr">
              <a:buNone/>
            </a:pPr>
            <a:r>
              <a:rPr lang="pt-BR" sz="4000" b="1" dirty="0" smtClean="0"/>
              <a:t>RESULTADO 2017 – GERAÇÃO E TRANSMISSÃO</a:t>
            </a:r>
          </a:p>
          <a:p>
            <a:pPr marL="0" indent="0" algn="ctr">
              <a:buNone/>
            </a:pP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991032"/>
            <a:ext cx="10515600" cy="470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211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95535"/>
            <a:ext cx="10515600" cy="914399"/>
          </a:xfrm>
        </p:spPr>
        <p:txBody>
          <a:bodyPr/>
          <a:lstStyle/>
          <a:p>
            <a:pPr algn="ctr"/>
            <a:r>
              <a:rPr lang="pt-BR" b="1" dirty="0">
                <a:solidFill>
                  <a:srgbClr val="FF0000"/>
                </a:solidFill>
              </a:rPr>
              <a:t>ELB GERA RECURSOS PARA INVESTIMENTO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873457"/>
            <a:ext cx="12191999" cy="5841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48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63773"/>
            <a:ext cx="12192000" cy="955343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MARCAS DE MAIOR PRESTÍGIO NO BRASIL</a:t>
            </a:r>
            <a:endParaRPr lang="pt-BR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7547" y="900752"/>
            <a:ext cx="11505062" cy="5957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75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1784"/>
          </a:xfrm>
        </p:spPr>
        <p:txBody>
          <a:bodyPr/>
          <a:lstStyle/>
          <a:p>
            <a:pPr algn="ctr"/>
            <a:r>
              <a:rPr lang="pt-BR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“CORPORATION”</a:t>
            </a:r>
            <a:endParaRPr lang="pt-BR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246910"/>
            <a:ext cx="10515600" cy="493005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3600" dirty="0" smtClean="0"/>
              <a:t>EMPRESA SEM CONTROLE DEFINIDO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3600" dirty="0" smtClean="0"/>
              <a:t>INVESTIDORES DE CURTO-PRAZO NO COMANDO DE UM NEGÓCIO DE LONGO PRAZO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3600" dirty="0" smtClean="0"/>
              <a:t>APESAR DA PROIBIÇÃO DE FORMAÇÃO DE BLOCOS, ELES PODEM SER FORMADOS INFORMALMENTE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3600" dirty="0" smtClean="0"/>
              <a:t>DISPUTA IMPLACÁVEL ENTRE GRUPOS DE ACIONISTAS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11371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2881" y="1"/>
            <a:ext cx="11772558" cy="1201002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AMBIENTE  DA DESESTATIZAÇÃO DA ELB</a:t>
            </a:r>
            <a:endParaRPr lang="pt-BR" sz="40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82880" y="1310184"/>
            <a:ext cx="11870575" cy="5416079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sz="3600" dirty="0" smtClean="0"/>
              <a:t>VULNERABILIDADE POLÍTICA, ECONÔMICA, REGULATÓRIA E INSTITUCIONAL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sz="3600" dirty="0" smtClean="0"/>
              <a:t>NO LIMIAR DE PROFUNDAS MUDANÇAS TECNOLÓGICAS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sz="3600" dirty="0" smtClean="0"/>
              <a:t>INTRODUÇÃO DA GERAÇÃO DISTRIBUÍDA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sz="3600" dirty="0" smtClean="0"/>
              <a:t>SUSTENTABILIDADE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sz="3600" dirty="0" smtClean="0"/>
              <a:t>GESTÃO DE BACIAS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sz="3600" dirty="0" smtClean="0"/>
              <a:t>EXPANSÃO DAS REDES INTELIGENTES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sz="3600" dirty="0" smtClean="0"/>
              <a:t>EXPANSÃO DAS COMERCIALIZADORAS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pt-BR" sz="3600" b="1" dirty="0" smtClean="0"/>
          </a:p>
          <a:p>
            <a:pPr marL="457200" lvl="1" indent="0" algn="ctr">
              <a:buNone/>
            </a:pPr>
            <a:r>
              <a:rPr lang="pt-BR" sz="3600" dirty="0" smtClean="0">
                <a:solidFill>
                  <a:srgbClr val="FF0000"/>
                </a:solidFill>
              </a:rPr>
              <a:t>TEMAS ABORDADOS SUPERFICIALMENTE NAS MUDANÇAS LEGAIS PROPOSTAS</a:t>
            </a:r>
            <a:endParaRPr lang="pt-BR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86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16379"/>
            <a:ext cx="10515600" cy="748145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000" b="1" dirty="0">
                <a:solidFill>
                  <a:srgbClr val="FF0000"/>
                </a:solidFill>
                <a:latin typeface="Arial Black" panose="020B0A04020102020204" pitchFamily="34" charset="0"/>
              </a:rPr>
              <a:t>AMBIENTE </a:t>
            </a:r>
            <a:r>
              <a:rPr lang="pt-BR" sz="40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DA DESESTATIZAÇÃO </a:t>
            </a:r>
            <a:r>
              <a:rPr lang="pt-BR" sz="4000" b="1" dirty="0">
                <a:solidFill>
                  <a:srgbClr val="FF0000"/>
                </a:solidFill>
                <a:latin typeface="Arial Black" panose="020B0A04020102020204" pitchFamily="34" charset="0"/>
              </a:rPr>
              <a:t>DA ELB</a:t>
            </a:r>
            <a:endParaRPr lang="pt-BR" sz="4000" dirty="0">
              <a:latin typeface="Arial Black" panose="020B0A040201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023582"/>
            <a:ext cx="10515600" cy="5834417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sz="3600" dirty="0" smtClean="0"/>
              <a:t>INCERTEZAS SETORIAIS ENORMES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sz="3600" dirty="0" smtClean="0"/>
              <a:t>PASSIVOS DE GSF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sz="3600" dirty="0" smtClean="0"/>
              <a:t>PASSIVOS E FUTURO DO PROGRAMA NUCLEAR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sz="3600" dirty="0" smtClean="0"/>
              <a:t>PASSIVOS DAS EMPRESAS DO AMAZONAS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sz="3600" dirty="0" smtClean="0"/>
              <a:t>VALORES DE CDE QUESTIONADOS PELA ANEEL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sz="3600" dirty="0" smtClean="0"/>
              <a:t>DÍVIDAS DAS DISTRIBUIDORAS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sz="3600" dirty="0" smtClean="0"/>
              <a:t>INVESTIGAÇÕES DE CORRUPÇÕES EM CURSO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sz="3600" dirty="0" smtClean="0"/>
              <a:t>TRANSIÇÃO DO SETOR ELÉTRICO MUNDIAL E DO BRASIL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pt-BR" sz="3600" dirty="0" smtClean="0"/>
          </a:p>
          <a:p>
            <a:pPr marL="457200" lvl="1" indent="0" algn="ctr">
              <a:buNone/>
            </a:pPr>
            <a:r>
              <a:rPr lang="pt-BR" sz="3600" dirty="0" smtClean="0">
                <a:solidFill>
                  <a:srgbClr val="FF0000"/>
                </a:solidFill>
              </a:rPr>
              <a:t>O MOMENTO É INADEQUADO PARA A DESESTATIZAÇÃO DA ELETROBRAS</a:t>
            </a:r>
            <a:endParaRPr lang="pt-BR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234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91069"/>
            <a:ext cx="10515600" cy="873456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TRANSIÇÃO DO SETOR ELÉTRICO</a:t>
            </a:r>
            <a:endParaRPr lang="pt-BR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45660" y="887104"/>
            <a:ext cx="11764370" cy="5970896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PROBLEMA : ESGOTAMENTO DO MODELO TRADICIONAL</a:t>
            </a:r>
            <a:r>
              <a:rPr lang="pt-BR" dirty="0"/>
              <a:t> </a:t>
            </a:r>
            <a:r>
              <a:rPr lang="pt-BR" dirty="0" smtClean="0"/>
              <a:t>BASEADO EM RESERVATÓRIOS E COMBUSTÍVEIS FÓSSEIS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 ESTOQUES QUE VIABILIZAM O CONTROLE DA DISPONIBILIDADE DE ENERGIA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RESTRIÇÃO DA CONSTRUÇÃO DE NOVOS RESERVATÓRIOS E A UTILIAÇAO DE COMBUSTÍVEIS FÓSSEIS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GERAÇÃO INTERMITENTE (SOLAR E EÓLICA)  E HIDRELÉTRICA A FIO DE ÁGUA PASSARAM A TER UM PESO MAIOR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NESSA TRANSIÇÃO ELB DETÉM UM PODER ESTRATÉGICO E ECONÔMICO EXTRAORDINÁRIO 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dirty="0" smtClean="0"/>
              <a:t>50% DOS RESERVATÓRIOS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dirty="0" smtClean="0"/>
              <a:t>45% DAS HIDRELÉTRICAS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dirty="0" smtClean="0"/>
              <a:t>47% DA TRANSMISSÃO</a:t>
            </a:r>
          </a:p>
          <a:p>
            <a:pPr marL="0" indent="0" algn="ctr">
              <a:buNone/>
            </a:pPr>
            <a:r>
              <a:rPr lang="pt-BR" b="1" dirty="0" smtClean="0">
                <a:solidFill>
                  <a:srgbClr val="FF0000"/>
                </a:solidFill>
              </a:rPr>
              <a:t>É INCONCEBÍVEL O ESTADO ABRIR MÃO DESTE  PODEROSO INSTRUMENTO DE POLÍTICA SETORIAL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434248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33005"/>
            <a:ext cx="10515600" cy="881147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PROPOSTAS ALTERNATIVAS À PRIVATIZAÇÃO</a:t>
            </a:r>
            <a:endParaRPr lang="pt-BR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9011" y="1241946"/>
            <a:ext cx="11188931" cy="534173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pt-BR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3600" dirty="0" smtClean="0"/>
              <a:t>REESTRUTURAÇÃO DA ELETROBRAS BUSCANDO O SEU APERFEIÇOAMENTO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3600" dirty="0" smtClean="0"/>
              <a:t>CISÃO DO GRUPO ELETROBRAS :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3600" dirty="0" smtClean="0"/>
              <a:t>ELETROBRAS DISTRIBUIÇÃO (ESTRATÉGICA)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3600" dirty="0" smtClean="0"/>
              <a:t>ELETROBRAS GERAÇÃO E TRANSMISSÃO (RENTÁVEL)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3600" dirty="0" smtClean="0"/>
              <a:t>ABERTURA DE CAPITAL DAS CONTROLADAS, COM AS EMPRESAS E A ELB MANTENDO O CONTROLE ACIONÁRIO</a:t>
            </a:r>
          </a:p>
        </p:txBody>
      </p:sp>
    </p:spTree>
    <p:extLst>
      <p:ext uri="{BB962C8B-B14F-4D97-AF65-F5344CB8AC3E}">
        <p14:creationId xmlns:p14="http://schemas.microsoft.com/office/powerpoint/2010/main" val="3323995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5400" b="1" dirty="0" smtClean="0">
                <a:solidFill>
                  <a:srgbClr val="FF0000"/>
                </a:solidFill>
              </a:rPr>
              <a:t>INFORMAÇÕES DADAS PELO GOVERNO, EM AUDIÊNCIAS PÚBLICAS, QUE NECESSITAM SER ESCLARECIDAS</a:t>
            </a:r>
            <a:endParaRPr lang="pt-BR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2771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50125"/>
            <a:ext cx="10515600" cy="1310185"/>
          </a:xfrm>
        </p:spPr>
        <p:txBody>
          <a:bodyPr>
            <a:normAutofit/>
          </a:bodyPr>
          <a:lstStyle/>
          <a:p>
            <a:pPr algn="ctr"/>
            <a:r>
              <a:rPr lang="pt-BR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RESTABELECENDO A VERDADE</a:t>
            </a:r>
            <a:br>
              <a:rPr lang="pt-BR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pt-BR" b="1" dirty="0" smtClean="0">
                <a:latin typeface="Arial Black" panose="020B0A04020102020204" pitchFamily="34" charset="0"/>
              </a:rPr>
              <a:t>APRESENTAÇÃO DO MME</a:t>
            </a:r>
            <a:endParaRPr lang="pt-BR" b="1" dirty="0">
              <a:latin typeface="Arial Black" panose="020B0A04020102020204" pitchFamily="34" charset="0"/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0376" y="1460310"/>
            <a:ext cx="11436824" cy="5172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5304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36479"/>
            <a:ext cx="10515600" cy="764273"/>
          </a:xfrm>
        </p:spPr>
        <p:txBody>
          <a:bodyPr/>
          <a:lstStyle/>
          <a:p>
            <a:pPr algn="ctr"/>
            <a:r>
              <a:rPr lang="pt-BR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RESTABELECENDO A VERDADE</a:t>
            </a:r>
            <a:endParaRPr lang="pt-BR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2471" y="723331"/>
            <a:ext cx="11505063" cy="6134669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782471" y="5472752"/>
            <a:ext cx="52214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FF0000"/>
                </a:solidFill>
              </a:rPr>
              <a:t>REDUÇÃO 0,61% NECESSITA DE  R$ 24 BI EM 30 ANOS</a:t>
            </a:r>
            <a:endParaRPr lang="pt-BR" sz="2800" b="1" dirty="0">
              <a:solidFill>
                <a:srgbClr val="FF0000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6458802" y="5472752"/>
            <a:ext cx="44764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FF0000"/>
                </a:solidFill>
              </a:rPr>
              <a:t>REDUÇÃO 1,11% NECESSITA DE R$ 60 BI EM 30 ANOS</a:t>
            </a:r>
            <a:endParaRPr lang="pt-BR" sz="2800" b="1" dirty="0">
              <a:solidFill>
                <a:srgbClr val="FF0000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6132394" y="2109534"/>
            <a:ext cx="61551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rgbClr val="FF0000"/>
                </a:solidFill>
              </a:rPr>
              <a:t>REC DISPONÍVEIS EM 30 ANOS : </a:t>
            </a:r>
          </a:p>
          <a:p>
            <a:pPr algn="ctr"/>
            <a:r>
              <a:rPr lang="pt-BR" sz="3200" b="1" dirty="0" smtClean="0">
                <a:solidFill>
                  <a:srgbClr val="FF0000"/>
                </a:solidFill>
              </a:rPr>
              <a:t>R$ 12 B</a:t>
            </a:r>
            <a:r>
              <a:rPr lang="pt-BR" sz="2800" b="1" dirty="0" smtClean="0">
                <a:solidFill>
                  <a:srgbClr val="FF0000"/>
                </a:solidFill>
              </a:rPr>
              <a:t>I</a:t>
            </a:r>
            <a:endParaRPr lang="pt-B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02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232013"/>
            <a:ext cx="10515600" cy="846160"/>
          </a:xfrm>
        </p:spPr>
        <p:txBody>
          <a:bodyPr/>
          <a:lstStyle/>
          <a:p>
            <a:pPr algn="ctr"/>
            <a:r>
              <a:rPr lang="pt-BR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RESTABELECENDO A VERDADE</a:t>
            </a:r>
            <a:endParaRPr lang="pt-BR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9475" y="873458"/>
            <a:ext cx="11237599" cy="5745707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2224586" y="4817660"/>
            <a:ext cx="74380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NÃO HAVERÁ REDUÇÃO NA TARIFA DE 2,27%</a:t>
            </a:r>
            <a:endParaRPr lang="pt-BR" sz="36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16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63773"/>
            <a:ext cx="10515600" cy="655093"/>
          </a:xfrm>
        </p:spPr>
        <p:txBody>
          <a:bodyPr>
            <a:noAutofit/>
          </a:bodyPr>
          <a:lstStyle/>
          <a:p>
            <a:pPr algn="ctr"/>
            <a:r>
              <a:rPr lang="pt-BR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RESTABELECENDO A VERDADE</a:t>
            </a:r>
            <a:endParaRPr lang="pt-BR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6728" y="818866"/>
            <a:ext cx="11341290" cy="5827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382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245661"/>
            <a:ext cx="10515600" cy="914400"/>
          </a:xfrm>
        </p:spPr>
        <p:txBody>
          <a:bodyPr>
            <a:normAutofit/>
          </a:bodyPr>
          <a:lstStyle/>
          <a:p>
            <a:pPr algn="ctr"/>
            <a:r>
              <a:rPr lang="pt-BR" sz="40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HISTÓRICO DAS AÇÕES DA ELB</a:t>
            </a:r>
            <a:endParaRPr lang="pt-BR" sz="40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0251" y="1160061"/>
            <a:ext cx="11737074" cy="5486398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0140288" y="1760561"/>
            <a:ext cx="10235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R$ 25</a:t>
            </a:r>
            <a:endParaRPr lang="pt-BR" sz="2400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6933063" y="2629242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R$ 20</a:t>
            </a:r>
            <a:endParaRPr lang="pt-BR" sz="2400" b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6086901" y="1714842"/>
            <a:ext cx="1760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IPCA : R$ 32</a:t>
            </a:r>
            <a:endParaRPr lang="pt-BR" sz="2400" b="1" dirty="0"/>
          </a:p>
        </p:txBody>
      </p:sp>
      <p:sp>
        <p:nvSpPr>
          <p:cNvPr id="8" name="CaixaDeTexto 7"/>
          <p:cNvSpPr txBox="1"/>
          <p:nvPr/>
        </p:nvSpPr>
        <p:spPr>
          <a:xfrm>
            <a:off x="9976513" y="3507475"/>
            <a:ext cx="20608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250 R$/</a:t>
            </a:r>
            <a:r>
              <a:rPr lang="pt-BR" sz="2400" b="1" dirty="0" err="1" smtClean="0"/>
              <a:t>MWh</a:t>
            </a:r>
            <a:endParaRPr lang="pt-BR" sz="2400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6482687" y="4180650"/>
            <a:ext cx="23020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R$ 140/</a:t>
            </a:r>
            <a:r>
              <a:rPr lang="pt-BR" sz="2400" b="1" dirty="0" err="1" smtClean="0"/>
              <a:t>MWh</a:t>
            </a:r>
            <a:endParaRPr lang="pt-BR" sz="2400" b="1" dirty="0"/>
          </a:p>
        </p:txBody>
      </p:sp>
      <p:sp>
        <p:nvSpPr>
          <p:cNvPr id="10" name="CaixaDeTexto 9"/>
          <p:cNvSpPr txBox="1"/>
          <p:nvPr/>
        </p:nvSpPr>
        <p:spPr>
          <a:xfrm>
            <a:off x="3616657" y="3164204"/>
            <a:ext cx="10372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R$ 15</a:t>
            </a:r>
            <a:endParaRPr lang="pt-BR" sz="2400" b="1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3507474" y="2116357"/>
            <a:ext cx="1501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3357349" y="1760561"/>
            <a:ext cx="1869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IPCA : R$ </a:t>
            </a:r>
            <a:r>
              <a:rPr lang="pt-BR" sz="2400" b="1" dirty="0" smtClean="0"/>
              <a:t>36</a:t>
            </a:r>
            <a:endParaRPr lang="pt-BR" sz="2400" b="1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3357350" y="5227093"/>
            <a:ext cx="1651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14" name="Seta para Cima 13"/>
          <p:cNvSpPr/>
          <p:nvPr/>
        </p:nvSpPr>
        <p:spPr>
          <a:xfrm>
            <a:off x="3414329" y="4737889"/>
            <a:ext cx="484632" cy="136266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F0000"/>
              </a:solidFill>
            </a:endParaRPr>
          </a:p>
        </p:txBody>
      </p:sp>
      <p:sp>
        <p:nvSpPr>
          <p:cNvPr id="15" name="Seta para Cima 14"/>
          <p:cNvSpPr/>
          <p:nvPr/>
        </p:nvSpPr>
        <p:spPr>
          <a:xfrm>
            <a:off x="7314995" y="4730429"/>
            <a:ext cx="484632" cy="136266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Seta para Cima 15"/>
          <p:cNvSpPr/>
          <p:nvPr/>
        </p:nvSpPr>
        <p:spPr>
          <a:xfrm>
            <a:off x="11215661" y="4745135"/>
            <a:ext cx="484632" cy="136266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909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36728" y="136479"/>
            <a:ext cx="11423176" cy="846160"/>
          </a:xfrm>
        </p:spPr>
        <p:txBody>
          <a:bodyPr>
            <a:normAutofit/>
          </a:bodyPr>
          <a:lstStyle/>
          <a:p>
            <a:pPr algn="ctr"/>
            <a:r>
              <a:rPr lang="pt-BR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RESTABELECENDO A VERDADE </a:t>
            </a:r>
            <a:endParaRPr lang="pt-BR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3899" y="982639"/>
            <a:ext cx="11423176" cy="5875361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5936777" y="982639"/>
            <a:ext cx="580029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solidFill>
                  <a:srgbClr val="FF0000"/>
                </a:solidFill>
              </a:rPr>
              <a:t>ESTRUT CAPITAL : 70 % X 30%</a:t>
            </a:r>
          </a:p>
          <a:p>
            <a:pPr algn="ctr"/>
            <a:r>
              <a:rPr lang="pt-BR" sz="3600" b="1" dirty="0" smtClean="0">
                <a:solidFill>
                  <a:srgbClr val="FF0000"/>
                </a:solidFill>
              </a:rPr>
              <a:t>INV. REC PRÓPRIOS : </a:t>
            </a:r>
          </a:p>
          <a:p>
            <a:pPr algn="ctr"/>
            <a:r>
              <a:rPr lang="pt-BR" sz="44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R$ 2,5 BI/ANO</a:t>
            </a:r>
            <a:endParaRPr lang="pt-BR" sz="44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Multiplicar 5"/>
          <p:cNvSpPr/>
          <p:nvPr/>
        </p:nvSpPr>
        <p:spPr>
          <a:xfrm>
            <a:off x="9171297" y="2743200"/>
            <a:ext cx="3179928" cy="2593075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2620370" y="4653887"/>
            <a:ext cx="57047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rgbClr val="FF0000"/>
                </a:solidFill>
              </a:rPr>
              <a:t>R$ 119 BI (LT – R$ 78 BI E SE R$ 41 BI</a:t>
            </a:r>
            <a:endParaRPr lang="pt-BR" sz="2800" b="1" dirty="0">
              <a:solidFill>
                <a:srgbClr val="FF0000"/>
              </a:solidFill>
            </a:endParaRPr>
          </a:p>
        </p:txBody>
      </p:sp>
      <p:sp>
        <p:nvSpPr>
          <p:cNvPr id="7" name="Multiplicar 6"/>
          <p:cNvSpPr/>
          <p:nvPr/>
        </p:nvSpPr>
        <p:spPr>
          <a:xfrm>
            <a:off x="1166882" y="4653887"/>
            <a:ext cx="914400" cy="91440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817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1" y="0"/>
            <a:ext cx="10515600" cy="1269242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ESTIMATIVA DE RECEITA COM ABERTURA DE CAPITAL</a:t>
            </a:r>
            <a:endParaRPr lang="pt-BR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1269243"/>
            <a:ext cx="10625918" cy="5281682"/>
          </a:xfrm>
        </p:spPr>
      </p:pic>
    </p:spTree>
    <p:extLst>
      <p:ext uri="{BB962C8B-B14F-4D97-AF65-F5344CB8AC3E}">
        <p14:creationId xmlns:p14="http://schemas.microsoft.com/office/powerpoint/2010/main" val="32564266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31723" y="3052916"/>
            <a:ext cx="10515600" cy="199103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9600" b="1" dirty="0" smtClean="0">
                <a:solidFill>
                  <a:srgbClr val="FF0000"/>
                </a:solidFill>
              </a:rPr>
              <a:t>OBRIGADO !</a:t>
            </a:r>
            <a:endParaRPr lang="pt-BR" sz="9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969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-1"/>
            <a:ext cx="10515600" cy="1197033"/>
          </a:xfrm>
        </p:spPr>
        <p:txBody>
          <a:bodyPr>
            <a:normAutofit/>
          </a:bodyPr>
          <a:lstStyle/>
          <a:p>
            <a:pPr algn="ctr"/>
            <a:r>
              <a:rPr lang="pt-BR" sz="3600" b="1" dirty="0" smtClean="0">
                <a:solidFill>
                  <a:srgbClr val="FF0000"/>
                </a:solidFill>
              </a:rPr>
              <a:t>APRESENTAÇÃO DO MINISTRO DE MINAS E ENERGIA EM AUDIÊNCIA PÚBLICA NO SENADO</a:t>
            </a:r>
            <a:endParaRPr lang="pt-BR" sz="3600" b="1" dirty="0">
              <a:solidFill>
                <a:srgbClr val="FF0000"/>
              </a:solidFill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8887" y="1197033"/>
            <a:ext cx="11421688" cy="5563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49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146411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ELB NÃO É APENAS UMA HOLDING EMPRESARIAL</a:t>
            </a:r>
            <a:endParaRPr lang="pt-BR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32756" y="1050877"/>
            <a:ext cx="11959244" cy="580712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 ÓRGÃO COM FUNÇÕES CONSTITUCIONAIS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dirty="0" smtClean="0"/>
              <a:t> FUNDO DE INVESTIMENTO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dirty="0" smtClean="0"/>
              <a:t>CENTRO DE PESQUISA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dirty="0" smtClean="0"/>
              <a:t> EXECUTOR DE PROGRAMAS ESPECIAIS (EFICIÊNCIA ENERGÉTICA)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FINANCIADOR DE POLÍTICAS ESTRATÉGICAS GOVERNAMENTAIS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dirty="0" smtClean="0"/>
              <a:t>UNIVERSALIZAÇÃO DO ATENDIMENTO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dirty="0" smtClean="0"/>
              <a:t>PROCEL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dirty="0" smtClean="0"/>
              <a:t>NUCLEAR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 TRANSFERIDOR DE RECURSOS ENTRE REGIÕES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dirty="0" smtClean="0"/>
              <a:t>REDUÇÃO DA DESIGUALDADE SOCIAL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REPRESENTA OS INTERESSES DO BRASIL EM ASSUNTOS DE ENERGIA INTERNACIONAL E DE FRONTEIRA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pt-BR" dirty="0" smtClean="0"/>
              <a:t>REGULADOR DO MERCADO NA EXPANSÃO</a:t>
            </a:r>
          </a:p>
          <a:p>
            <a:pPr>
              <a:buFont typeface="Wingdings" panose="05000000000000000000" pitchFamily="2" charset="2"/>
              <a:buChar char="Ø"/>
            </a:pPr>
            <a:endParaRPr lang="pt-BR" dirty="0" smtClean="0"/>
          </a:p>
          <a:p>
            <a:pPr marL="0" indent="0">
              <a:buNone/>
            </a:pPr>
            <a:endParaRPr lang="pt-BR" dirty="0" smtClean="0"/>
          </a:p>
          <a:p>
            <a:endParaRPr lang="pt-BR" dirty="0"/>
          </a:p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408519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66256"/>
            <a:ext cx="10515600" cy="781395"/>
          </a:xfrm>
        </p:spPr>
        <p:txBody>
          <a:bodyPr/>
          <a:lstStyle/>
          <a:p>
            <a:pPr algn="ctr"/>
            <a:r>
              <a:rPr lang="pt-BR" b="1" dirty="0" smtClean="0">
                <a:solidFill>
                  <a:srgbClr val="FF0000"/>
                </a:solidFill>
              </a:rPr>
              <a:t>REGULADOR DO MERCADO NA EXPANSÃO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>
          <a:xfrm>
            <a:off x="838200" y="947651"/>
            <a:ext cx="10515600" cy="5229312"/>
          </a:xfrm>
        </p:spPr>
        <p:txBody>
          <a:bodyPr/>
          <a:lstStyle/>
          <a:p>
            <a:pPr marL="0" indent="0" algn="ctr">
              <a:buNone/>
            </a:pPr>
            <a:r>
              <a:rPr lang="pt-BR" b="1" dirty="0" smtClean="0">
                <a:solidFill>
                  <a:srgbClr val="0070C0"/>
                </a:solidFill>
              </a:rPr>
              <a:t>PARTICIPAÇÃO DA ELETROBRAS  NOS LEILÕES REDUZ TARIFA</a:t>
            </a:r>
          </a:p>
          <a:p>
            <a:pPr marL="0" indent="0" algn="ctr">
              <a:buNone/>
            </a:pPr>
            <a:r>
              <a:rPr lang="pt-BR" dirty="0" smtClean="0"/>
              <a:t>FONTE: NELSON HUBNER</a:t>
            </a:r>
          </a:p>
          <a:p>
            <a:pPr marL="0" indent="0" algn="ctr">
              <a:buNone/>
            </a:pPr>
            <a:endParaRPr lang="pt-BR" dirty="0"/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9286512"/>
              </p:ext>
            </p:extLst>
          </p:nvPr>
        </p:nvGraphicFramePr>
        <p:xfrm>
          <a:off x="565264" y="1878676"/>
          <a:ext cx="11022678" cy="49793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4226">
                  <a:extLst>
                    <a:ext uri="{9D8B030D-6E8A-4147-A177-3AD203B41FA5}">
                      <a16:colId xmlns:a16="http://schemas.microsoft.com/office/drawing/2014/main" val="3646521150"/>
                    </a:ext>
                  </a:extLst>
                </a:gridCol>
                <a:gridCol w="3674226">
                  <a:extLst>
                    <a:ext uri="{9D8B030D-6E8A-4147-A177-3AD203B41FA5}">
                      <a16:colId xmlns:a16="http://schemas.microsoft.com/office/drawing/2014/main" val="795902554"/>
                    </a:ext>
                  </a:extLst>
                </a:gridCol>
                <a:gridCol w="3674226">
                  <a:extLst>
                    <a:ext uri="{9D8B030D-6E8A-4147-A177-3AD203B41FA5}">
                      <a16:colId xmlns:a16="http://schemas.microsoft.com/office/drawing/2014/main" val="3501782486"/>
                    </a:ext>
                  </a:extLst>
                </a:gridCol>
              </a:tblGrid>
              <a:tr h="1727721">
                <a:tc>
                  <a:txBody>
                    <a:bodyPr/>
                    <a:lstStyle/>
                    <a:p>
                      <a:pPr algn="ctr"/>
                      <a:r>
                        <a:rPr lang="pt-BR" sz="3200" dirty="0" smtClean="0"/>
                        <a:t>USINA</a:t>
                      </a:r>
                      <a:endParaRPr lang="pt-B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200" dirty="0" smtClean="0"/>
                        <a:t>ECONOMIA POR ANO</a:t>
                      </a:r>
                    </a:p>
                    <a:p>
                      <a:pPr algn="ctr"/>
                      <a:r>
                        <a:rPr lang="pt-BR" sz="3200" dirty="0" smtClean="0"/>
                        <a:t>(R$ MI)</a:t>
                      </a:r>
                      <a:endParaRPr lang="pt-B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200" dirty="0" smtClean="0"/>
                        <a:t>ECONOMIA EM</a:t>
                      </a:r>
                      <a:r>
                        <a:rPr lang="pt-BR" sz="3200" baseline="0" dirty="0" smtClean="0"/>
                        <a:t> 30 ANOS</a:t>
                      </a:r>
                    </a:p>
                    <a:p>
                      <a:pPr algn="ctr"/>
                      <a:r>
                        <a:rPr lang="pt-BR" sz="3200" baseline="0" dirty="0" smtClean="0"/>
                        <a:t>(R$ BI)</a:t>
                      </a:r>
                      <a:endParaRPr lang="pt-BR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4432193"/>
                  </a:ext>
                </a:extLst>
              </a:tr>
              <a:tr h="812901">
                <a:tc>
                  <a:txBody>
                    <a:bodyPr/>
                    <a:lstStyle/>
                    <a:p>
                      <a:pPr algn="ctr"/>
                      <a:r>
                        <a:rPr lang="pt-BR" sz="3200" dirty="0" smtClean="0"/>
                        <a:t>SANTO ANTÔNIO</a:t>
                      </a:r>
                      <a:endParaRPr lang="pt-B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200" dirty="0" smtClean="0"/>
                        <a:t>843</a:t>
                      </a:r>
                      <a:endParaRPr lang="pt-B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200" dirty="0" smtClean="0"/>
                        <a:t>25.3</a:t>
                      </a:r>
                      <a:endParaRPr lang="pt-BR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3995369"/>
                  </a:ext>
                </a:extLst>
              </a:tr>
              <a:tr h="812901">
                <a:tc>
                  <a:txBody>
                    <a:bodyPr/>
                    <a:lstStyle/>
                    <a:p>
                      <a:pPr algn="ctr"/>
                      <a:r>
                        <a:rPr lang="pt-BR" sz="3200" dirty="0" smtClean="0"/>
                        <a:t>JIRAU</a:t>
                      </a:r>
                      <a:endParaRPr lang="pt-B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200" dirty="0" smtClean="0"/>
                        <a:t>933</a:t>
                      </a:r>
                      <a:endParaRPr lang="pt-B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200" dirty="0" smtClean="0"/>
                        <a:t>28,0</a:t>
                      </a:r>
                      <a:endParaRPr lang="pt-BR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4211501"/>
                  </a:ext>
                </a:extLst>
              </a:tr>
              <a:tr h="812901">
                <a:tc>
                  <a:txBody>
                    <a:bodyPr/>
                    <a:lstStyle/>
                    <a:p>
                      <a:pPr algn="ctr"/>
                      <a:r>
                        <a:rPr lang="pt-BR" sz="3200" dirty="0" smtClean="0"/>
                        <a:t>BELO MONTE</a:t>
                      </a:r>
                      <a:endParaRPr lang="pt-B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200" dirty="0" smtClean="0"/>
                        <a:t>1.986</a:t>
                      </a:r>
                      <a:endParaRPr lang="pt-B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200" dirty="0" smtClean="0"/>
                        <a:t>59,6</a:t>
                      </a:r>
                      <a:endParaRPr lang="pt-BR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145000"/>
                  </a:ext>
                </a:extLst>
              </a:tr>
              <a:tr h="812901">
                <a:tc>
                  <a:txBody>
                    <a:bodyPr/>
                    <a:lstStyle/>
                    <a:p>
                      <a:pPr algn="ctr"/>
                      <a:r>
                        <a:rPr lang="pt-BR" sz="3200" dirty="0" smtClean="0"/>
                        <a:t>TOTAL</a:t>
                      </a:r>
                      <a:endParaRPr lang="pt-B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200" dirty="0" smtClean="0"/>
                        <a:t>3.762</a:t>
                      </a:r>
                      <a:endParaRPr lang="pt-B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200" dirty="0" smtClean="0"/>
                        <a:t>113</a:t>
                      </a:r>
                      <a:endParaRPr lang="pt-BR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71704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230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49383" y="249383"/>
            <a:ext cx="11737570" cy="997526"/>
          </a:xfrm>
        </p:spPr>
        <p:txBody>
          <a:bodyPr/>
          <a:lstStyle/>
          <a:p>
            <a:pPr algn="ctr"/>
            <a:r>
              <a:rPr lang="pt-BR" b="1" dirty="0">
                <a:solidFill>
                  <a:srgbClr val="FF0000"/>
                </a:solidFill>
              </a:rPr>
              <a:t>APRESENTAÇÃO PRESIDENTE DA ELETROBRAS</a:t>
            </a: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9383" y="1036408"/>
            <a:ext cx="11737570" cy="5636029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0069663" y="2962112"/>
            <a:ext cx="1917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rgbClr val="FF0000"/>
                </a:solidFill>
              </a:rPr>
              <a:t>R$ 42,6 BI</a:t>
            </a:r>
            <a:endParaRPr lang="pt-BR" sz="3200" b="1" dirty="0">
              <a:solidFill>
                <a:srgbClr val="FF0000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0191136" y="4141895"/>
            <a:ext cx="2000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 smtClean="0">
                <a:solidFill>
                  <a:srgbClr val="FF0000"/>
                </a:solidFill>
              </a:rPr>
              <a:t>R$ 29,6 BI</a:t>
            </a:r>
            <a:endParaRPr lang="pt-BR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98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49629"/>
            <a:ext cx="12192000" cy="947651"/>
          </a:xfrm>
        </p:spPr>
        <p:txBody>
          <a:bodyPr>
            <a:normAutofit/>
          </a:bodyPr>
          <a:lstStyle/>
          <a:p>
            <a:pPr algn="ctr"/>
            <a:r>
              <a:rPr lang="pt-BR" sz="48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VALOR DOS INVESTIMENTOS G/T</a:t>
            </a:r>
            <a:endParaRPr lang="pt-BR" sz="48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8946597"/>
              </p:ext>
            </p:extLst>
          </p:nvPr>
        </p:nvGraphicFramePr>
        <p:xfrm>
          <a:off x="0" y="1097279"/>
          <a:ext cx="12192000" cy="54531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155883499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4105868415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89709637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678169594"/>
                    </a:ext>
                  </a:extLst>
                </a:gridCol>
              </a:tblGrid>
              <a:tr h="1363288">
                <a:tc>
                  <a:txBody>
                    <a:bodyPr/>
                    <a:lstStyle/>
                    <a:p>
                      <a:endParaRPr lang="pt-BR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600" b="1" dirty="0" smtClean="0"/>
                        <a:t>VALOR MÉDIO</a:t>
                      </a:r>
                      <a:endParaRPr lang="pt-BR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600" b="1" dirty="0" smtClean="0"/>
                        <a:t>ELB</a:t>
                      </a:r>
                      <a:endParaRPr lang="pt-BR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600" b="1" dirty="0" smtClean="0"/>
                        <a:t>TOTAL (R$)</a:t>
                      </a:r>
                      <a:endParaRPr lang="pt-BR" sz="3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1579736"/>
                  </a:ext>
                </a:extLst>
              </a:tr>
              <a:tr h="1363288">
                <a:tc>
                  <a:txBody>
                    <a:bodyPr/>
                    <a:lstStyle/>
                    <a:p>
                      <a:pPr algn="ctr"/>
                      <a:r>
                        <a:rPr lang="pt-BR" sz="3600" b="1" dirty="0" smtClean="0"/>
                        <a:t>TRANSMISSÃO</a:t>
                      </a:r>
                      <a:endParaRPr lang="pt-BR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600" b="1" dirty="0" smtClean="0"/>
                        <a:t>R$ 1 MI/KM</a:t>
                      </a:r>
                      <a:endParaRPr lang="pt-BR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600" b="1" dirty="0" smtClean="0"/>
                        <a:t>70.000 KM</a:t>
                      </a:r>
                      <a:endParaRPr lang="pt-BR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600" b="1" dirty="0" smtClean="0"/>
                        <a:t>70 BI</a:t>
                      </a:r>
                      <a:endParaRPr lang="pt-BR" sz="3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7164417"/>
                  </a:ext>
                </a:extLst>
              </a:tr>
              <a:tr h="1363288">
                <a:tc>
                  <a:txBody>
                    <a:bodyPr/>
                    <a:lstStyle/>
                    <a:p>
                      <a:pPr algn="ctr"/>
                      <a:r>
                        <a:rPr lang="pt-BR" sz="3600" b="1" dirty="0" smtClean="0"/>
                        <a:t>GERAÇÃO</a:t>
                      </a:r>
                      <a:endParaRPr lang="pt-BR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600" b="1" dirty="0" smtClean="0"/>
                        <a:t>R$ 5 MI/MW</a:t>
                      </a:r>
                      <a:endParaRPr lang="pt-BR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600" b="1" dirty="0" smtClean="0"/>
                        <a:t>47</a:t>
                      </a:r>
                      <a:r>
                        <a:rPr lang="pt-BR" sz="3600" b="1" baseline="0" dirty="0" smtClean="0"/>
                        <a:t> GW</a:t>
                      </a:r>
                      <a:endParaRPr lang="pt-BR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600" b="1" dirty="0" smtClean="0"/>
                        <a:t>235 BI</a:t>
                      </a:r>
                      <a:endParaRPr lang="pt-BR" sz="3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959687"/>
                  </a:ext>
                </a:extLst>
              </a:tr>
              <a:tr h="1363288">
                <a:tc>
                  <a:txBody>
                    <a:bodyPr/>
                    <a:lstStyle/>
                    <a:p>
                      <a:pPr algn="ctr"/>
                      <a:r>
                        <a:rPr lang="pt-BR" sz="3600" b="1" dirty="0" smtClean="0"/>
                        <a:t>TOTAL</a:t>
                      </a:r>
                      <a:endParaRPr lang="pt-BR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600" b="1" dirty="0" smtClean="0"/>
                        <a:t>-</a:t>
                      </a:r>
                      <a:endParaRPr lang="pt-BR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600" b="1" dirty="0" smtClean="0"/>
                        <a:t>-</a:t>
                      </a:r>
                      <a:endParaRPr lang="pt-BR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3600" b="1" dirty="0" smtClean="0"/>
                        <a:t>305 BI</a:t>
                      </a:r>
                      <a:endParaRPr lang="pt-BR" sz="36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098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4021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8268</TotalTime>
  <Words>1410</Words>
  <Application>Microsoft Office PowerPoint</Application>
  <PresentationFormat>Widescreen</PresentationFormat>
  <Paragraphs>226</Paragraphs>
  <Slides>42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42</vt:i4>
      </vt:variant>
    </vt:vector>
  </HeadingPairs>
  <TitlesOfParts>
    <vt:vector size="48" baseType="lpstr">
      <vt:lpstr>Arial</vt:lpstr>
      <vt:lpstr>Arial Black</vt:lpstr>
      <vt:lpstr>Calibri</vt:lpstr>
      <vt:lpstr>Calibri Light</vt:lpstr>
      <vt:lpstr>Wingdings</vt:lpstr>
      <vt:lpstr>Tema do Office</vt:lpstr>
      <vt:lpstr>AS CONSEQUÊNCIAS DO PROCESSO DE PRIVATIZAÇÃO DA ELETROBRAS  MAURO MARTINELLI DIRETOR DE DISTRIBUIÇÃO  DA CEB DISTRIBUIÇÃO </vt:lpstr>
      <vt:lpstr>Apresentação do PowerPoint</vt:lpstr>
      <vt:lpstr>MARCAS DE MAIOR PRESTÍGIO NO BRASIL</vt:lpstr>
      <vt:lpstr>HISTÓRICO DAS AÇÕES DA ELB</vt:lpstr>
      <vt:lpstr>APRESENTAÇÃO DO MINISTRO DE MINAS E ENERGIA EM AUDIÊNCIA PÚBLICA NO SENADO</vt:lpstr>
      <vt:lpstr>ELB NÃO É APENAS UMA HOLDING EMPRESARIAL</vt:lpstr>
      <vt:lpstr>REGULADOR DO MERCADO NA EXPANSÃO</vt:lpstr>
      <vt:lpstr>APRESENTAÇÃO PRESIDENTE DA ELETROBRAS</vt:lpstr>
      <vt:lpstr>VALOR DOS INVESTIMENTOS G/T</vt:lpstr>
      <vt:lpstr>MODELO DE DESESTATIZAÇÃO</vt:lpstr>
      <vt:lpstr> VENDA DAS DISTRIBUIDORAS É CONDIÇÃO PARA A DESESTATIZAÇÃO DA ELB </vt:lpstr>
      <vt:lpstr>DESESTATIZAÇÃO DE FORMA UNIFICADA E INTEGRADA</vt:lpstr>
      <vt:lpstr>AUMENTO DE CAPITAL COM DILUIÇÃO ACIONÁRIA DA UNIÃO APRESENTAÇÃO FELIPE SOUZA CHAVES</vt:lpstr>
      <vt:lpstr>AUMENTO DE CAPITAL COM DILUIÇÃO ACIONÁRIA DA UNIÃO APRESENTAÇÃO FELIPE SOUZA CHAVES</vt:lpstr>
      <vt:lpstr> DESCOTIZAÇÃO DAS 14 HIDRELÉTRICAS DA ELB MEDIANTE PAGAMENTO DE BÔNUS DE OUTORGA </vt:lpstr>
      <vt:lpstr> DESCOTIZAÇÃO DAS 14 HIDRELÉTRICAS DA ELB MEDIANTE PAGAMENTO DE BÔNUS DE OUTORGA </vt:lpstr>
      <vt:lpstr>AUMENTO DE RECEITA DEVIDO A DESCOTIZAÇÃO</vt:lpstr>
      <vt:lpstr> MOTIVOS ALEGADOS PARA  A DESESTATIZAÇAÕ DA ELB</vt:lpstr>
      <vt:lpstr>REDUÇÃO DO ESTADO FONTE : APRESENTAÇÃO ROBERTO PEREIRA D’ARAÚJO</vt:lpstr>
      <vt:lpstr>REDUÇÃO DO ESTADO</vt:lpstr>
      <vt:lpstr>ELETROBRAS É UMA EMPRESA EFICIENTE</vt:lpstr>
      <vt:lpstr>ELETROBRAS É UMA EMPRESA EFICIENTE</vt:lpstr>
      <vt:lpstr>ELETROBRAS É UMA EMPRESA EFICIENTE</vt:lpstr>
      <vt:lpstr>REDUÇÃO DA DÍVIDA PÚBLICA E COBERTURA DE DÉFICIT FISCAL</vt:lpstr>
      <vt:lpstr> REDUÇÃO DA TARIFA DE E.E. </vt:lpstr>
      <vt:lpstr> REDUÇÃO DA TARIFA DE E.E. </vt:lpstr>
      <vt:lpstr>Apresentação do PowerPoint</vt:lpstr>
      <vt:lpstr>ELB GERA RECURSOS PARA INVESTIMENTO</vt:lpstr>
      <vt:lpstr>ELB GERA RECURSOS PARA INVESTIMENTO</vt:lpstr>
      <vt:lpstr>“CORPORATION”</vt:lpstr>
      <vt:lpstr>AMBIENTE  DA DESESTATIZAÇÃO DA ELB</vt:lpstr>
      <vt:lpstr>AMBIENTE DA DESESTATIZAÇÃO DA ELB</vt:lpstr>
      <vt:lpstr>TRANSIÇÃO DO SETOR ELÉTRICO</vt:lpstr>
      <vt:lpstr>PROPOSTAS ALTERNATIVAS À PRIVATIZAÇÃO</vt:lpstr>
      <vt:lpstr>Apresentação do PowerPoint</vt:lpstr>
      <vt:lpstr>RESTABELECENDO A VERDADE APRESENTAÇÃO DO MME</vt:lpstr>
      <vt:lpstr>RESTABELECENDO A VERDADE</vt:lpstr>
      <vt:lpstr>RESTABELECENDO A VERDADE</vt:lpstr>
      <vt:lpstr>RESTABELECENDO A VERDADE</vt:lpstr>
      <vt:lpstr>RESTABELECENDO A VERDADE </vt:lpstr>
      <vt:lpstr>ESTIMATIVA DE RECEITA COM ABERTURA DE CAPITAL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IMPACTO DAS PRIVATIZAÇÕES NO FUTURO DO SETOR ELÉTRICO E DO BRASIL</dc:title>
  <dc:creator>Mauro Martinelli  Pereira</dc:creator>
  <cp:lastModifiedBy>Mauro Martinelli  Pereira</cp:lastModifiedBy>
  <cp:revision>298</cp:revision>
  <cp:lastPrinted>2018-05-09T22:38:18Z</cp:lastPrinted>
  <dcterms:created xsi:type="dcterms:W3CDTF">2017-10-16T20:32:36Z</dcterms:created>
  <dcterms:modified xsi:type="dcterms:W3CDTF">2018-06-14T16:14:23Z</dcterms:modified>
</cp:coreProperties>
</file>