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sldIdLst>
    <p:sldId id="398" r:id="rId5"/>
    <p:sldId id="406" r:id="rId6"/>
    <p:sldId id="400" r:id="rId7"/>
    <p:sldId id="401" r:id="rId8"/>
    <p:sldId id="405" r:id="rId9"/>
    <p:sldId id="404" r:id="rId10"/>
    <p:sldId id="402" r:id="rId1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E406B"/>
    <a:srgbClr val="B48C4A"/>
    <a:srgbClr val="767171"/>
    <a:srgbClr val="4472C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BCAD9F5-5183-4B52-85B5-01BFE9D3BCB0}" v="26" dt="2023-10-04T15:38:13.162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3814" autoAdjust="0"/>
    <p:restoredTop sz="94660"/>
  </p:normalViewPr>
  <p:slideViewPr>
    <p:cSldViewPr snapToGrid="0">
      <p:cViewPr varScale="1">
        <p:scale>
          <a:sx n="72" d="100"/>
          <a:sy n="72" d="100"/>
        </p:scale>
        <p:origin x="1050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microsoft.com/office/2015/10/relationships/revisionInfo" Target="revisionInfo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tableStyles" Target="tableStyles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D48769F-9577-334F-9719-72A0282B68D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C664BAF3-A693-1048-9223-9800C28F668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CFEF4D33-9AFE-F44D-8647-2A868C7346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0D8E5F-5D35-9C41-BF69-C037A917F825}" type="datetimeFigureOut">
              <a:rPr lang="pt-BR" smtClean="0"/>
              <a:t>04/10/2023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1B03F908-3F97-5243-9E0C-86E3D73EB1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9AE06714-0A27-DD4A-9706-828ABF06BB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297875-089B-5747-9D7B-B005910DBD5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050559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EAB991D-3C27-294D-ACA7-87F24D1E8A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8C9E719B-7F47-CB43-8B04-5D3AD51E2FF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28013255-5D1F-8C4F-82E0-385A045949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0D8E5F-5D35-9C41-BF69-C037A917F825}" type="datetimeFigureOut">
              <a:rPr lang="pt-BR" smtClean="0"/>
              <a:t>04/10/2023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28543DF4-79DF-8B4D-B63F-81F95BBEF2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7AF8A130-A4BB-784B-9CE0-8391FB5EE1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297875-089B-5747-9D7B-B005910DBD5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61400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C12B33B8-8714-CD4F-8B11-C5138E445F4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F1973A15-E078-2140-B515-BE69D213D3D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9A4BAC24-E64B-BB46-A496-3F2CFA6DC7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0D8E5F-5D35-9C41-BF69-C037A917F825}" type="datetimeFigureOut">
              <a:rPr lang="pt-BR" smtClean="0"/>
              <a:t>04/10/2023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58ABD49C-AAA6-EA43-8BFA-3F61D0326F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1132124B-3548-C046-BC95-71F05519B0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297875-089B-5747-9D7B-B005910DBD5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9206547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88085E7-6675-3745-8850-692F5588CB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2C084D76-F631-414A-9799-0F786495D79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79B2B936-6652-E64F-90EC-415C401C18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0D8E5F-5D35-9C41-BF69-C037A917F825}" type="datetimeFigureOut">
              <a:rPr lang="pt-BR" smtClean="0"/>
              <a:t>04/10/2023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72AA8AFF-BD41-634E-8BDA-1C5CA74DFE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E2C0EEA0-4F76-5741-9B60-F70CE8801D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297875-089B-5747-9D7B-B005910DBD5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573108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AD32309-4E19-A840-A14A-9B62493FE9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28FB5145-1816-4C44-97FC-FB6E01B25A0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0FC0DF2B-D134-3346-A8BD-D6BE34601D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0D8E5F-5D35-9C41-BF69-C037A917F825}" type="datetimeFigureOut">
              <a:rPr lang="pt-BR" smtClean="0"/>
              <a:t>04/10/2023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C5EECC2C-9EE9-3C4B-BFA5-C3BCC904B8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B9B05718-4A21-3940-96AE-7677C53122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297875-089B-5747-9D7B-B005910DBD5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391136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BF46655-1F0F-5F43-B182-CFDC674478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5984697D-CFAB-8C4E-A1F2-D4386D2E619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5599B84C-0045-1E49-BB04-EB72169795D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12A8078E-1AEF-BF47-AE61-4E8F7B05A0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0D8E5F-5D35-9C41-BF69-C037A917F825}" type="datetimeFigureOut">
              <a:rPr lang="pt-BR" smtClean="0"/>
              <a:t>04/10/2023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68B8D6D7-DA4A-9641-9C98-6CD979CDEE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519741F8-D97C-3148-A397-2BF5D99A93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297875-089B-5747-9D7B-B005910DBD5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8881852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282F59A-5F3D-CA4C-8DF7-AE2646B516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05A754D5-18CD-3047-9984-022826FE1F9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A020FF2E-A748-5540-9E9E-7A73A58FBCE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E7AA8E23-60C5-584C-8803-AA354904479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id="{1CCBDC2C-7B96-D045-A4D5-FA7E48B234E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>
            <a:extLst>
              <a:ext uri="{FF2B5EF4-FFF2-40B4-BE49-F238E27FC236}">
                <a16:creationId xmlns:a16="http://schemas.microsoft.com/office/drawing/2014/main" id="{6FA47E03-51AA-8F43-93C4-E6262449BF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0D8E5F-5D35-9C41-BF69-C037A917F825}" type="datetimeFigureOut">
              <a:rPr lang="pt-BR" smtClean="0"/>
              <a:t>04/10/2023</a:t>
            </a:fld>
            <a:endParaRPr lang="pt-BR"/>
          </a:p>
        </p:txBody>
      </p:sp>
      <p:sp>
        <p:nvSpPr>
          <p:cNvPr id="8" name="Espaço Reservado para Rodapé 7">
            <a:extLst>
              <a:ext uri="{FF2B5EF4-FFF2-40B4-BE49-F238E27FC236}">
                <a16:creationId xmlns:a16="http://schemas.microsoft.com/office/drawing/2014/main" id="{3CE9FAAB-7888-B144-A50F-45EE7DF63E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>
            <a:extLst>
              <a:ext uri="{FF2B5EF4-FFF2-40B4-BE49-F238E27FC236}">
                <a16:creationId xmlns:a16="http://schemas.microsoft.com/office/drawing/2014/main" id="{C52851B7-D4B2-8A4E-A813-C46BD4954F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297875-089B-5747-9D7B-B005910DBD5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075105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30278F7-B937-6A46-9999-1A15DB74DB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12D57F0F-5516-A44F-8F7F-2FFBC29813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0D8E5F-5D35-9C41-BF69-C037A917F825}" type="datetimeFigureOut">
              <a:rPr lang="pt-BR" smtClean="0"/>
              <a:t>04/10/2023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AABFE142-002C-034A-BCAE-9D52BB51AF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4E964E32-103C-6940-8943-CC5D517421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297875-089B-5747-9D7B-B005910DBD5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187756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id="{F2349FE0-F315-644D-B9F5-7A7C6CD9D1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0D8E5F-5D35-9C41-BF69-C037A917F825}" type="datetimeFigureOut">
              <a:rPr lang="pt-BR" smtClean="0"/>
              <a:t>04/10/2023</a:t>
            </a:fld>
            <a:endParaRPr lang="pt-BR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C218B640-4195-B04B-89DE-CF05195344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8FF6AEA2-578A-9642-B1D1-58D69A4B36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297875-089B-5747-9D7B-B005910DBD5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829466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538E6AC-821F-744E-9989-172A678AB5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96CF06B0-B3F2-A44A-8D73-2B8BBB9386E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91BF3F2E-D318-BD4A-A4F9-78645C71107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F1F3C88A-80CB-AE4E-A82A-07FA376A25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0D8E5F-5D35-9C41-BF69-C037A917F825}" type="datetimeFigureOut">
              <a:rPr lang="pt-BR" smtClean="0"/>
              <a:t>04/10/2023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1A208E8A-186B-9A40-B90D-F96C1D5F4E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F48A59AA-E642-F448-A6F2-3DABA5651D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297875-089B-5747-9D7B-B005910DBD5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106240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CD91BCF-8935-CC4A-BD06-0AB56418E6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>
            <a:extLst>
              <a:ext uri="{FF2B5EF4-FFF2-40B4-BE49-F238E27FC236}">
                <a16:creationId xmlns:a16="http://schemas.microsoft.com/office/drawing/2014/main" id="{D934E097-AD88-A54E-94F0-85604148235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1462F279-2B8E-7C40-B5BB-7885F34E7B2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B6885E4D-D6CF-1E41-BF34-3D715A104F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0D8E5F-5D35-9C41-BF69-C037A917F825}" type="datetimeFigureOut">
              <a:rPr lang="pt-BR" smtClean="0"/>
              <a:t>04/10/2023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884A282D-B5C3-CB41-8067-40DF8296A6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83358663-5976-7140-8EB3-FA8D9CA417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297875-089B-5747-9D7B-B005910DBD5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418415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id="{094EAD24-0B63-444D-8C53-FBB0C9501F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3C722BCC-A41E-EF42-8262-55845B3FBAB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85282FC0-A529-0742-933E-913D5B56C80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0D8E5F-5D35-9C41-BF69-C037A917F825}" type="datetimeFigureOut">
              <a:rPr lang="pt-BR" smtClean="0"/>
              <a:t>04/10/2023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1815B876-8E87-BD44-9B6A-D71D9A944BC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002E8E93-8875-CA42-9C6F-2CDB80FFEB9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F297875-089B-5747-9D7B-B005910DBD5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281226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7" Type="http://schemas.microsoft.com/office/2007/relationships/hdphoto" Target="../media/hdphoto1.wdp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7" Type="http://schemas.openxmlformats.org/officeDocument/2006/relationships/image" Target="../media/image7.png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13" Type="http://schemas.openxmlformats.org/officeDocument/2006/relationships/image" Target="../media/image16.png"/><Relationship Id="rId18" Type="http://schemas.openxmlformats.org/officeDocument/2006/relationships/image" Target="../media/image21.png"/><Relationship Id="rId3" Type="http://schemas.openxmlformats.org/officeDocument/2006/relationships/image" Target="../media/image2.emf"/><Relationship Id="rId7" Type="http://schemas.openxmlformats.org/officeDocument/2006/relationships/image" Target="../media/image10.png"/><Relationship Id="rId12" Type="http://schemas.openxmlformats.org/officeDocument/2006/relationships/image" Target="../media/image15.png"/><Relationship Id="rId17" Type="http://schemas.openxmlformats.org/officeDocument/2006/relationships/image" Target="../media/image20.png"/><Relationship Id="rId2" Type="http://schemas.openxmlformats.org/officeDocument/2006/relationships/image" Target="../media/image1.emf"/><Relationship Id="rId16" Type="http://schemas.openxmlformats.org/officeDocument/2006/relationships/image" Target="../media/image19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png"/><Relationship Id="rId11" Type="http://schemas.openxmlformats.org/officeDocument/2006/relationships/image" Target="../media/image14.png"/><Relationship Id="rId5" Type="http://schemas.openxmlformats.org/officeDocument/2006/relationships/image" Target="../media/image8.png"/><Relationship Id="rId15" Type="http://schemas.openxmlformats.org/officeDocument/2006/relationships/image" Target="../media/image18.png"/><Relationship Id="rId10" Type="http://schemas.openxmlformats.org/officeDocument/2006/relationships/image" Target="../media/image13.png"/><Relationship Id="rId19" Type="http://schemas.openxmlformats.org/officeDocument/2006/relationships/image" Target="../media/image4.png"/><Relationship Id="rId4" Type="http://schemas.openxmlformats.org/officeDocument/2006/relationships/image" Target="../media/image3.png"/><Relationship Id="rId9" Type="http://schemas.openxmlformats.org/officeDocument/2006/relationships/image" Target="../media/image12.png"/><Relationship Id="rId14" Type="http://schemas.openxmlformats.org/officeDocument/2006/relationships/image" Target="../media/image1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7" Type="http://schemas.microsoft.com/office/2007/relationships/hdphoto" Target="../media/hdphoto2.wdp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2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>
            <a:extLst>
              <a:ext uri="{FF2B5EF4-FFF2-40B4-BE49-F238E27FC236}">
                <a16:creationId xmlns:a16="http://schemas.microsoft.com/office/drawing/2014/main" id="{65010516-71DC-E6AA-69BC-5811E9E251E7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35000"/>
          </a:blip>
          <a:stretch>
            <a:fillRect/>
          </a:stretch>
        </p:blipFill>
        <p:spPr>
          <a:xfrm>
            <a:off x="0" y="0"/>
            <a:ext cx="3561907" cy="1077647"/>
          </a:xfrm>
          <a:prstGeom prst="rect">
            <a:avLst/>
          </a:prstGeom>
        </p:spPr>
      </p:pic>
      <p:pic>
        <p:nvPicPr>
          <p:cNvPr id="7" name="Imagem 6">
            <a:extLst>
              <a:ext uri="{FF2B5EF4-FFF2-40B4-BE49-F238E27FC236}">
                <a16:creationId xmlns:a16="http://schemas.microsoft.com/office/drawing/2014/main" id="{2686234C-C538-2BB5-513D-1F6BEADB010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90882" y="6591364"/>
            <a:ext cx="12282881" cy="268624"/>
          </a:xfrm>
          <a:prstGeom prst="rect">
            <a:avLst/>
          </a:prstGeom>
        </p:spPr>
      </p:pic>
      <p:sp>
        <p:nvSpPr>
          <p:cNvPr id="8" name="CaixaDeTexto 7">
            <a:extLst>
              <a:ext uri="{FF2B5EF4-FFF2-40B4-BE49-F238E27FC236}">
                <a16:creationId xmlns:a16="http://schemas.microsoft.com/office/drawing/2014/main" id="{63558B33-3B81-1ACF-AEEB-D31203855983}"/>
              </a:ext>
            </a:extLst>
          </p:cNvPr>
          <p:cNvSpPr txBox="1"/>
          <p:nvPr/>
        </p:nvSpPr>
        <p:spPr>
          <a:xfrm>
            <a:off x="-136322" y="2179210"/>
            <a:ext cx="1237376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kumimoji="0" lang="pt-BR" sz="2800" b="1" i="0" u="none" strike="noStrike" kern="1200" cap="none" spc="0" normalizeH="0" baseline="0" noProof="0" dirty="0">
                <a:ln>
                  <a:noFill/>
                </a:ln>
                <a:solidFill>
                  <a:srgbClr val="0E406B"/>
                </a:solidFill>
                <a:effectLst/>
                <a:uLnTx/>
                <a:uFillTx/>
                <a:latin typeface="Segoe UI" panose="020B0502040204020203" pitchFamily="34" charset="0"/>
                <a:ea typeface="Red Hat Display" panose="02010303040201060303" pitchFamily="2" charset="0"/>
                <a:cs typeface="Segoe UI" panose="020B0502040204020203" pitchFamily="34" charset="0"/>
              </a:rPr>
              <a:t>EFEITOS ESPERADOS DO ATUAL TEXTO DA PEC 45/2019 </a:t>
            </a:r>
          </a:p>
          <a:p>
            <a:pPr lvl="0" algn="ctr">
              <a:defRPr/>
            </a:pPr>
            <a:r>
              <a:rPr kumimoji="0" lang="pt-BR" sz="2800" b="1" i="0" u="none" strike="noStrike" kern="1200" cap="none" spc="0" normalizeH="0" baseline="0" noProof="0" dirty="0">
                <a:ln>
                  <a:noFill/>
                </a:ln>
                <a:solidFill>
                  <a:srgbClr val="0E406B"/>
                </a:solidFill>
                <a:effectLst/>
                <a:uLnTx/>
                <a:uFillTx/>
                <a:latin typeface="Segoe UI" panose="020B0502040204020203" pitchFamily="34" charset="0"/>
                <a:ea typeface="Red Hat Display" panose="02010303040201060303" pitchFamily="2" charset="0"/>
                <a:cs typeface="Segoe UI" panose="020B0502040204020203" pitchFamily="34" charset="0"/>
              </a:rPr>
              <a:t>PARA OS SERVIÇOS CARTORÁRIOS</a:t>
            </a:r>
          </a:p>
        </p:txBody>
      </p:sp>
      <p:cxnSp>
        <p:nvCxnSpPr>
          <p:cNvPr id="11" name="Conector reto 10">
            <a:extLst>
              <a:ext uri="{FF2B5EF4-FFF2-40B4-BE49-F238E27FC236}">
                <a16:creationId xmlns:a16="http://schemas.microsoft.com/office/drawing/2014/main" id="{849FE169-2A61-5C11-FFAA-EE33B05528B8}"/>
              </a:ext>
            </a:extLst>
          </p:cNvPr>
          <p:cNvCxnSpPr>
            <a:cxnSpLocks/>
          </p:cNvCxnSpPr>
          <p:nvPr/>
        </p:nvCxnSpPr>
        <p:spPr>
          <a:xfrm>
            <a:off x="637943" y="3236478"/>
            <a:ext cx="10916107" cy="0"/>
          </a:xfrm>
          <a:prstGeom prst="line">
            <a:avLst/>
          </a:prstGeom>
          <a:ln w="19050">
            <a:solidFill>
              <a:srgbClr val="B48C4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6" name="Picture 2">
            <a:extLst>
              <a:ext uri="{FF2B5EF4-FFF2-40B4-BE49-F238E27FC236}">
                <a16:creationId xmlns:a16="http://schemas.microsoft.com/office/drawing/2014/main" id="{9E7C1989-8BF8-785A-3E95-205B35D479A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67931" y="129678"/>
            <a:ext cx="1146241" cy="10420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Quem somos | Análise Editorial">
            <a:extLst>
              <a:ext uri="{FF2B5EF4-FFF2-40B4-BE49-F238E27FC236}">
                <a16:creationId xmlns:a16="http://schemas.microsoft.com/office/drawing/2014/main" id="{29CA6F76-F5FE-B79E-97C7-77B1718B345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36387" y="129678"/>
            <a:ext cx="1749244" cy="8182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CaixaDeTexto 11">
            <a:extLst>
              <a:ext uri="{FF2B5EF4-FFF2-40B4-BE49-F238E27FC236}">
                <a16:creationId xmlns:a16="http://schemas.microsoft.com/office/drawing/2014/main" id="{10A37248-CF07-0872-4F30-74DB953F30CF}"/>
              </a:ext>
            </a:extLst>
          </p:cNvPr>
          <p:cNvSpPr txBox="1"/>
          <p:nvPr/>
        </p:nvSpPr>
        <p:spPr>
          <a:xfrm>
            <a:off x="2531162" y="3757826"/>
            <a:ext cx="7129668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pt-BR" sz="1400" b="1" dirty="0">
                <a:solidFill>
                  <a:srgbClr val="0E406B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Dr. Tiago Conde Teixeira</a:t>
            </a:r>
          </a:p>
          <a:p>
            <a:pPr algn="ctr">
              <a:defRPr/>
            </a:pPr>
            <a:endParaRPr lang="pt-BR" sz="1400" b="1" dirty="0">
              <a:solidFill>
                <a:srgbClr val="0E406B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algn="ctr">
              <a:defRPr/>
            </a:pPr>
            <a:r>
              <a:rPr lang="pt-BR" sz="1400" dirty="0">
                <a:solidFill>
                  <a:srgbClr val="0E406B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Confederação Nacional de Notários e Registradores (CNR) e Associação dos Notários e Registradores do Brasil (ANOREG-BR)</a:t>
            </a:r>
          </a:p>
        </p:txBody>
      </p:sp>
    </p:spTree>
    <p:extLst>
      <p:ext uri="{BB962C8B-B14F-4D97-AF65-F5344CB8AC3E}">
        <p14:creationId xmlns:p14="http://schemas.microsoft.com/office/powerpoint/2010/main" val="32433548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756"/>
    </mc:Choice>
    <mc:Fallback xmlns="">
      <p:transition spd="slow" advTm="5756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>
            <a:extLst>
              <a:ext uri="{FF2B5EF4-FFF2-40B4-BE49-F238E27FC236}">
                <a16:creationId xmlns:a16="http://schemas.microsoft.com/office/drawing/2014/main" id="{65010516-71DC-E6AA-69BC-5811E9E251E7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35000"/>
          </a:blip>
          <a:stretch>
            <a:fillRect/>
          </a:stretch>
        </p:blipFill>
        <p:spPr>
          <a:xfrm>
            <a:off x="0" y="0"/>
            <a:ext cx="3561907" cy="1077647"/>
          </a:xfrm>
          <a:prstGeom prst="rect">
            <a:avLst/>
          </a:prstGeom>
        </p:spPr>
      </p:pic>
      <p:pic>
        <p:nvPicPr>
          <p:cNvPr id="7" name="Imagem 6">
            <a:extLst>
              <a:ext uri="{FF2B5EF4-FFF2-40B4-BE49-F238E27FC236}">
                <a16:creationId xmlns:a16="http://schemas.microsoft.com/office/drawing/2014/main" id="{2686234C-C538-2BB5-513D-1F6BEADB010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90882" y="6591364"/>
            <a:ext cx="12282881" cy="268624"/>
          </a:xfrm>
          <a:prstGeom prst="rect">
            <a:avLst/>
          </a:prstGeom>
        </p:spPr>
      </p:pic>
      <p:sp>
        <p:nvSpPr>
          <p:cNvPr id="8" name="CaixaDeTexto 7">
            <a:extLst>
              <a:ext uri="{FF2B5EF4-FFF2-40B4-BE49-F238E27FC236}">
                <a16:creationId xmlns:a16="http://schemas.microsoft.com/office/drawing/2014/main" id="{63558B33-3B81-1ACF-AEEB-D31203855983}"/>
              </a:ext>
            </a:extLst>
          </p:cNvPr>
          <p:cNvSpPr txBox="1"/>
          <p:nvPr/>
        </p:nvSpPr>
        <p:spPr>
          <a:xfrm>
            <a:off x="696681" y="1614729"/>
            <a:ext cx="1106367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pt-BR" sz="2400" b="1" dirty="0">
                <a:solidFill>
                  <a:srgbClr val="0E406B"/>
                </a:solidFill>
                <a:latin typeface="Segoe UI" panose="020B0502040204020203" pitchFamily="34" charset="0"/>
                <a:ea typeface="Red Hat Display" panose="02010303040201060303" pitchFamily="2" charset="0"/>
                <a:cs typeface="Segoe UI" panose="020B0502040204020203" pitchFamily="34" charset="0"/>
              </a:rPr>
              <a:t>IVA de 25%-27% gerará cenário adverso para os usuários e para a economia</a:t>
            </a:r>
            <a:endParaRPr kumimoji="0" lang="pt-BR" sz="2400" b="1" i="0" u="none" strike="noStrike" kern="1200" cap="none" spc="0" normalizeH="0" baseline="0" noProof="0" dirty="0">
              <a:ln>
                <a:noFill/>
              </a:ln>
              <a:solidFill>
                <a:srgbClr val="0E406B"/>
              </a:solidFill>
              <a:effectLst/>
              <a:uLnTx/>
              <a:uFillTx/>
              <a:latin typeface="Segoe UI" panose="020B0502040204020203" pitchFamily="34" charset="0"/>
              <a:ea typeface="Red Hat Display" panose="02010303040201060303" pitchFamily="2" charset="0"/>
              <a:cs typeface="Segoe UI" panose="020B0502040204020203" pitchFamily="34" charset="0"/>
            </a:endParaRPr>
          </a:p>
        </p:txBody>
      </p:sp>
      <p:cxnSp>
        <p:nvCxnSpPr>
          <p:cNvPr id="11" name="Conector reto 10">
            <a:extLst>
              <a:ext uri="{FF2B5EF4-FFF2-40B4-BE49-F238E27FC236}">
                <a16:creationId xmlns:a16="http://schemas.microsoft.com/office/drawing/2014/main" id="{849FE169-2A61-5C11-FFAA-EE33B05528B8}"/>
              </a:ext>
            </a:extLst>
          </p:cNvPr>
          <p:cNvCxnSpPr>
            <a:cxnSpLocks/>
          </p:cNvCxnSpPr>
          <p:nvPr/>
        </p:nvCxnSpPr>
        <p:spPr>
          <a:xfrm>
            <a:off x="770466" y="2092594"/>
            <a:ext cx="10916107" cy="0"/>
          </a:xfrm>
          <a:prstGeom prst="line">
            <a:avLst/>
          </a:prstGeom>
          <a:ln w="19050">
            <a:solidFill>
              <a:srgbClr val="B48C4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6" name="Picture 2">
            <a:extLst>
              <a:ext uri="{FF2B5EF4-FFF2-40B4-BE49-F238E27FC236}">
                <a16:creationId xmlns:a16="http://schemas.microsoft.com/office/drawing/2014/main" id="{9E7C1989-8BF8-785A-3E95-205B35D479A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15785" y="216107"/>
            <a:ext cx="1146241" cy="10420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Quem somos | Análise Editorial">
            <a:extLst>
              <a:ext uri="{FF2B5EF4-FFF2-40B4-BE49-F238E27FC236}">
                <a16:creationId xmlns:a16="http://schemas.microsoft.com/office/drawing/2014/main" id="{29CA6F76-F5FE-B79E-97C7-77B1718B345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62026" y="396605"/>
            <a:ext cx="1455852" cy="6810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Imagem 4">
            <a:extLst>
              <a:ext uri="{FF2B5EF4-FFF2-40B4-BE49-F238E27FC236}">
                <a16:creationId xmlns:a16="http://schemas.microsoft.com/office/drawing/2014/main" id="{E2B92A4E-E13A-1CB8-A3B8-A704A5D344ED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rcRect l="1202" t="-699" r="8390"/>
          <a:stretch/>
        </p:blipFill>
        <p:spPr>
          <a:xfrm>
            <a:off x="3082071" y="2359201"/>
            <a:ext cx="5936974" cy="39331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667290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5756"/>
    </mc:Choice>
    <mc:Fallback>
      <p:transition spd="slow" advTm="5756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>
            <a:extLst>
              <a:ext uri="{FF2B5EF4-FFF2-40B4-BE49-F238E27FC236}">
                <a16:creationId xmlns:a16="http://schemas.microsoft.com/office/drawing/2014/main" id="{65010516-71DC-E6AA-69BC-5811E9E251E7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35000"/>
          </a:blip>
          <a:stretch>
            <a:fillRect/>
          </a:stretch>
        </p:blipFill>
        <p:spPr>
          <a:xfrm>
            <a:off x="0" y="0"/>
            <a:ext cx="3561907" cy="1077647"/>
          </a:xfrm>
          <a:prstGeom prst="rect">
            <a:avLst/>
          </a:prstGeom>
        </p:spPr>
      </p:pic>
      <p:pic>
        <p:nvPicPr>
          <p:cNvPr id="7" name="Imagem 6">
            <a:extLst>
              <a:ext uri="{FF2B5EF4-FFF2-40B4-BE49-F238E27FC236}">
                <a16:creationId xmlns:a16="http://schemas.microsoft.com/office/drawing/2014/main" id="{2686234C-C538-2BB5-513D-1F6BEADB010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90882" y="6591364"/>
            <a:ext cx="12282881" cy="268624"/>
          </a:xfrm>
          <a:prstGeom prst="rect">
            <a:avLst/>
          </a:prstGeom>
        </p:spPr>
      </p:pic>
      <p:sp>
        <p:nvSpPr>
          <p:cNvPr id="8" name="CaixaDeTexto 7">
            <a:extLst>
              <a:ext uri="{FF2B5EF4-FFF2-40B4-BE49-F238E27FC236}">
                <a16:creationId xmlns:a16="http://schemas.microsoft.com/office/drawing/2014/main" id="{63558B33-3B81-1ACF-AEEB-D31203855983}"/>
              </a:ext>
            </a:extLst>
          </p:cNvPr>
          <p:cNvSpPr txBox="1"/>
          <p:nvPr/>
        </p:nvSpPr>
        <p:spPr>
          <a:xfrm>
            <a:off x="-1457742" y="627171"/>
            <a:ext cx="123737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kumimoji="0" lang="pt-BR" sz="2400" b="1" i="0" u="none" strike="noStrike" kern="1200" cap="none" spc="0" normalizeH="0" baseline="0" noProof="0" dirty="0">
                <a:ln>
                  <a:noFill/>
                </a:ln>
                <a:solidFill>
                  <a:srgbClr val="0E406B"/>
                </a:solidFill>
                <a:effectLst/>
                <a:uLnTx/>
                <a:uFillTx/>
                <a:latin typeface="Segoe UI" panose="020B0502040204020203" pitchFamily="34" charset="0"/>
                <a:ea typeface="Red Hat Display" panose="02010303040201060303" pitchFamily="2" charset="0"/>
                <a:cs typeface="Segoe UI" panose="020B0502040204020203" pitchFamily="34" charset="0"/>
              </a:rPr>
              <a:t>Importância social e econômica dos serviços cartorários</a:t>
            </a:r>
          </a:p>
        </p:txBody>
      </p:sp>
      <p:cxnSp>
        <p:nvCxnSpPr>
          <p:cNvPr id="11" name="Conector reto 10">
            <a:extLst>
              <a:ext uri="{FF2B5EF4-FFF2-40B4-BE49-F238E27FC236}">
                <a16:creationId xmlns:a16="http://schemas.microsoft.com/office/drawing/2014/main" id="{849FE169-2A61-5C11-FFAA-EE33B05528B8}"/>
              </a:ext>
            </a:extLst>
          </p:cNvPr>
          <p:cNvCxnSpPr>
            <a:cxnSpLocks/>
          </p:cNvCxnSpPr>
          <p:nvPr/>
        </p:nvCxnSpPr>
        <p:spPr>
          <a:xfrm flipV="1">
            <a:off x="297207" y="1196926"/>
            <a:ext cx="8863862" cy="28653"/>
          </a:xfrm>
          <a:prstGeom prst="line">
            <a:avLst/>
          </a:prstGeom>
          <a:ln w="19050">
            <a:solidFill>
              <a:srgbClr val="B48C4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6" name="Picture 2">
            <a:extLst>
              <a:ext uri="{FF2B5EF4-FFF2-40B4-BE49-F238E27FC236}">
                <a16:creationId xmlns:a16="http://schemas.microsoft.com/office/drawing/2014/main" id="{9E7C1989-8BF8-785A-3E95-205B35D479A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67797" y="95057"/>
            <a:ext cx="1080848" cy="9825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Quem somos | Análise Editorial">
            <a:extLst>
              <a:ext uri="{FF2B5EF4-FFF2-40B4-BE49-F238E27FC236}">
                <a16:creationId xmlns:a16="http://schemas.microsoft.com/office/drawing/2014/main" id="{29CA6F76-F5FE-B79E-97C7-77B1718B345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04654" y="245831"/>
            <a:ext cx="1455852" cy="6810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aixaDeTexto 1">
            <a:extLst>
              <a:ext uri="{FF2B5EF4-FFF2-40B4-BE49-F238E27FC236}">
                <a16:creationId xmlns:a16="http://schemas.microsoft.com/office/drawing/2014/main" id="{BAE8461C-F979-1CD3-F68C-314E7FA194B0}"/>
              </a:ext>
            </a:extLst>
          </p:cNvPr>
          <p:cNvSpPr txBox="1"/>
          <p:nvPr/>
        </p:nvSpPr>
        <p:spPr>
          <a:xfrm>
            <a:off x="605365" y="1448042"/>
            <a:ext cx="6780487" cy="489364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 algn="just">
              <a:buFont typeface="Courier New" panose="02070309020205020404" pitchFamily="49" charset="0"/>
              <a:buChar char="o"/>
              <a:defRPr/>
            </a:pPr>
            <a:r>
              <a:rPr lang="pt-BR" dirty="0">
                <a:solidFill>
                  <a:srgbClr val="0E406B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Acesso a </a:t>
            </a:r>
            <a:r>
              <a:rPr lang="pt-BR" b="1" dirty="0">
                <a:solidFill>
                  <a:srgbClr val="0E406B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direitos fundamentais</a:t>
            </a:r>
            <a:r>
              <a:rPr lang="pt-BR" dirty="0">
                <a:solidFill>
                  <a:srgbClr val="0E406B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e à </a:t>
            </a:r>
            <a:r>
              <a:rPr lang="pt-BR" b="1" dirty="0">
                <a:solidFill>
                  <a:srgbClr val="0E406B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cidadania</a:t>
            </a:r>
          </a:p>
          <a:p>
            <a:pPr marL="742950" lvl="1" indent="-285750" algn="just">
              <a:buFont typeface="Segoe UI" panose="020B0502040204020203" pitchFamily="34" charset="0"/>
              <a:buChar char="›"/>
              <a:defRPr/>
            </a:pPr>
            <a:r>
              <a:rPr lang="pt-BR" dirty="0">
                <a:solidFill>
                  <a:srgbClr val="0E406B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Registros de nascimentos, casamentos e óbitos</a:t>
            </a:r>
          </a:p>
          <a:p>
            <a:pPr marL="742950" lvl="1" indent="-285750" algn="just">
              <a:buFont typeface="Segoe UI" panose="020B0502040204020203" pitchFamily="34" charset="0"/>
              <a:buChar char="›"/>
              <a:defRPr/>
            </a:pPr>
            <a:r>
              <a:rPr lang="pt-BR" dirty="0">
                <a:solidFill>
                  <a:srgbClr val="0E406B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Registros imobiliários</a:t>
            </a:r>
          </a:p>
          <a:p>
            <a:pPr marL="742950" lvl="1" indent="-285750" algn="just">
              <a:buFont typeface="Segoe UI" panose="020B0502040204020203" pitchFamily="34" charset="0"/>
              <a:buChar char="›"/>
              <a:defRPr/>
            </a:pPr>
            <a:r>
              <a:rPr lang="pt-BR" dirty="0">
                <a:solidFill>
                  <a:srgbClr val="0E406B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Publicidade aos fatos e negócios jurídicos, conferindo direito de propriedade e direitos de garantia</a:t>
            </a:r>
          </a:p>
          <a:p>
            <a:pPr marL="742950" lvl="1" indent="-285750" algn="just">
              <a:buFont typeface="Segoe UI" panose="020B0502040204020203" pitchFamily="34" charset="0"/>
              <a:buChar char="›"/>
              <a:defRPr/>
            </a:pPr>
            <a:r>
              <a:rPr lang="pt-BR" dirty="0">
                <a:solidFill>
                  <a:srgbClr val="0E406B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Papel fundamental na legalização, reconhecimento, inclusão e concretização de mudanças culturais</a:t>
            </a:r>
          </a:p>
          <a:p>
            <a:pPr marL="285750" indent="-285750" algn="just">
              <a:buFont typeface="Courier New" panose="02070309020205020404" pitchFamily="49" charset="0"/>
              <a:buChar char="o"/>
              <a:defRPr/>
            </a:pPr>
            <a:endParaRPr lang="pt-BR" sz="1200" dirty="0">
              <a:solidFill>
                <a:srgbClr val="0E406B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285750" indent="-285750" algn="just">
              <a:buFont typeface="Courier New" panose="02070309020205020404" pitchFamily="49" charset="0"/>
              <a:buChar char="o"/>
              <a:defRPr/>
            </a:pPr>
            <a:r>
              <a:rPr lang="pt-BR" b="1" dirty="0">
                <a:solidFill>
                  <a:srgbClr val="0E406B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Segurança jurídica</a:t>
            </a:r>
            <a:endParaRPr lang="pt-BR" dirty="0">
              <a:solidFill>
                <a:srgbClr val="0E406B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742950" lvl="1" indent="-285750" algn="just">
              <a:buFont typeface="Segoe UI" panose="020B0502040204020203" pitchFamily="34" charset="0"/>
              <a:buChar char="›"/>
              <a:defRPr/>
            </a:pPr>
            <a:r>
              <a:rPr lang="pt-BR" dirty="0">
                <a:solidFill>
                  <a:srgbClr val="0E406B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Contribui para a redução de conflitos e irregularidades</a:t>
            </a:r>
          </a:p>
          <a:p>
            <a:pPr marL="742950" lvl="1" indent="-285750" algn="just">
              <a:buFont typeface="Segoe UI" panose="020B0502040204020203" pitchFamily="34" charset="0"/>
              <a:buChar char="›"/>
              <a:defRPr/>
            </a:pPr>
            <a:r>
              <a:rPr lang="pt-BR" dirty="0">
                <a:solidFill>
                  <a:srgbClr val="0E406B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Impactos positivos na economia</a:t>
            </a:r>
          </a:p>
          <a:p>
            <a:pPr marL="285750" indent="-285750" algn="just">
              <a:buFont typeface="Courier New" panose="02070309020205020404" pitchFamily="49" charset="0"/>
              <a:buChar char="o"/>
              <a:defRPr/>
            </a:pPr>
            <a:endParaRPr lang="pt-BR" dirty="0">
              <a:solidFill>
                <a:srgbClr val="0E406B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285750" indent="-285750" algn="just">
              <a:buFont typeface="Courier New" panose="02070309020205020404" pitchFamily="49" charset="0"/>
              <a:buChar char="o"/>
              <a:defRPr/>
            </a:pPr>
            <a:r>
              <a:rPr lang="pt-BR" b="1" dirty="0">
                <a:solidFill>
                  <a:srgbClr val="0E406B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Agente fiscalizador </a:t>
            </a:r>
            <a:r>
              <a:rPr lang="pt-BR" dirty="0">
                <a:solidFill>
                  <a:srgbClr val="0E406B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do Estado</a:t>
            </a:r>
          </a:p>
          <a:p>
            <a:pPr marL="742950" lvl="1" indent="-285750" algn="just">
              <a:buFont typeface="Segoe UI" panose="020B0502040204020203" pitchFamily="34" charset="0"/>
              <a:buChar char="›"/>
              <a:defRPr/>
            </a:pPr>
            <a:r>
              <a:rPr lang="pt-BR" dirty="0">
                <a:solidFill>
                  <a:srgbClr val="0E406B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Recolhimento de tributos</a:t>
            </a:r>
          </a:p>
          <a:p>
            <a:pPr marL="742950" lvl="1" indent="-285750" algn="just">
              <a:buFont typeface="Segoe UI" panose="020B0502040204020203" pitchFamily="34" charset="0"/>
              <a:buChar char="›"/>
              <a:defRPr/>
            </a:pPr>
            <a:r>
              <a:rPr lang="pt-BR" dirty="0">
                <a:solidFill>
                  <a:srgbClr val="0E406B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Facilitador na recuperação de créditos não tributários</a:t>
            </a:r>
          </a:p>
          <a:p>
            <a:pPr lvl="1" algn="just">
              <a:defRPr/>
            </a:pPr>
            <a:endParaRPr lang="pt-BR" sz="1200" dirty="0">
              <a:solidFill>
                <a:srgbClr val="0E406B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285750" indent="-285750" algn="just">
              <a:buFont typeface="Courier New" panose="02070309020205020404" pitchFamily="49" charset="0"/>
              <a:buChar char="o"/>
              <a:defRPr/>
            </a:pPr>
            <a:r>
              <a:rPr lang="pt-BR" dirty="0">
                <a:solidFill>
                  <a:srgbClr val="0E406B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Veículo do processo de </a:t>
            </a:r>
            <a:r>
              <a:rPr lang="pt-BR" b="1" dirty="0">
                <a:solidFill>
                  <a:srgbClr val="0E406B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desjudicialização</a:t>
            </a:r>
            <a:endParaRPr lang="pt-BR" dirty="0">
              <a:solidFill>
                <a:srgbClr val="0E406B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algn="just">
              <a:defRPr/>
            </a:pPr>
            <a:endParaRPr lang="pt-BR" dirty="0">
              <a:solidFill>
                <a:srgbClr val="0E406B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pic>
        <p:nvPicPr>
          <p:cNvPr id="10" name="Imagem 9">
            <a:extLst>
              <a:ext uri="{FF2B5EF4-FFF2-40B4-BE49-F238E27FC236}">
                <a16:creationId xmlns:a16="http://schemas.microsoft.com/office/drawing/2014/main" id="{0AC46F26-8B3F-CFD9-75E5-85036227273D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r="48963"/>
          <a:stretch/>
        </p:blipFill>
        <p:spPr>
          <a:xfrm>
            <a:off x="7643213" y="1868507"/>
            <a:ext cx="4362450" cy="1319916"/>
          </a:xfrm>
          <a:prstGeom prst="rect">
            <a:avLst/>
          </a:prstGeom>
        </p:spPr>
      </p:pic>
      <p:sp>
        <p:nvSpPr>
          <p:cNvPr id="12" name="Retângulo 11">
            <a:extLst>
              <a:ext uri="{FF2B5EF4-FFF2-40B4-BE49-F238E27FC236}">
                <a16:creationId xmlns:a16="http://schemas.microsoft.com/office/drawing/2014/main" id="{A0FA3FAA-71F3-861D-7159-007698E290A4}"/>
              </a:ext>
            </a:extLst>
          </p:cNvPr>
          <p:cNvSpPr/>
          <p:nvPr/>
        </p:nvSpPr>
        <p:spPr>
          <a:xfrm>
            <a:off x="11870324" y="1868507"/>
            <a:ext cx="270678" cy="41702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5" name="Retângulo 14">
            <a:extLst>
              <a:ext uri="{FF2B5EF4-FFF2-40B4-BE49-F238E27FC236}">
                <a16:creationId xmlns:a16="http://schemas.microsoft.com/office/drawing/2014/main" id="{2F4F8D6B-B0FD-4FE8-1AB4-2A49D33ECDB9}"/>
              </a:ext>
            </a:extLst>
          </p:cNvPr>
          <p:cNvSpPr/>
          <p:nvPr/>
        </p:nvSpPr>
        <p:spPr>
          <a:xfrm>
            <a:off x="7521191" y="4399228"/>
            <a:ext cx="244173" cy="41702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17" name="Imagem 16">
            <a:extLst>
              <a:ext uri="{FF2B5EF4-FFF2-40B4-BE49-F238E27FC236}">
                <a16:creationId xmlns:a16="http://schemas.microsoft.com/office/drawing/2014/main" id="{11E3E856-7ED8-7CFE-7DF7-D4C77EAB005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958103" y="3324926"/>
            <a:ext cx="3955118" cy="2086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937005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5756"/>
    </mc:Choice>
    <mc:Fallback>
      <p:transition spd="slow" advTm="5756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>
            <a:extLst>
              <a:ext uri="{FF2B5EF4-FFF2-40B4-BE49-F238E27FC236}">
                <a16:creationId xmlns:a16="http://schemas.microsoft.com/office/drawing/2014/main" id="{65010516-71DC-E6AA-69BC-5811E9E251E7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35000"/>
          </a:blip>
          <a:stretch>
            <a:fillRect/>
          </a:stretch>
        </p:blipFill>
        <p:spPr>
          <a:xfrm>
            <a:off x="0" y="0"/>
            <a:ext cx="3561907" cy="1077647"/>
          </a:xfrm>
          <a:prstGeom prst="rect">
            <a:avLst/>
          </a:prstGeom>
        </p:spPr>
      </p:pic>
      <p:pic>
        <p:nvPicPr>
          <p:cNvPr id="7" name="Imagem 6">
            <a:extLst>
              <a:ext uri="{FF2B5EF4-FFF2-40B4-BE49-F238E27FC236}">
                <a16:creationId xmlns:a16="http://schemas.microsoft.com/office/drawing/2014/main" id="{2686234C-C538-2BB5-513D-1F6BEADB010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90882" y="6591364"/>
            <a:ext cx="12282881" cy="268624"/>
          </a:xfrm>
          <a:prstGeom prst="rect">
            <a:avLst/>
          </a:prstGeom>
        </p:spPr>
      </p:pic>
      <p:cxnSp>
        <p:nvCxnSpPr>
          <p:cNvPr id="11" name="Conector reto 10">
            <a:extLst>
              <a:ext uri="{FF2B5EF4-FFF2-40B4-BE49-F238E27FC236}">
                <a16:creationId xmlns:a16="http://schemas.microsoft.com/office/drawing/2014/main" id="{849FE169-2A61-5C11-FFAA-EE33B05528B8}"/>
              </a:ext>
            </a:extLst>
          </p:cNvPr>
          <p:cNvCxnSpPr>
            <a:cxnSpLocks/>
          </p:cNvCxnSpPr>
          <p:nvPr/>
        </p:nvCxnSpPr>
        <p:spPr>
          <a:xfrm>
            <a:off x="213877" y="849351"/>
            <a:ext cx="9009636" cy="0"/>
          </a:xfrm>
          <a:prstGeom prst="line">
            <a:avLst/>
          </a:prstGeom>
          <a:ln w="19050">
            <a:solidFill>
              <a:srgbClr val="B48C4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6" name="Picture 2">
            <a:extLst>
              <a:ext uri="{FF2B5EF4-FFF2-40B4-BE49-F238E27FC236}">
                <a16:creationId xmlns:a16="http://schemas.microsoft.com/office/drawing/2014/main" id="{9E7C1989-8BF8-785A-3E95-205B35D479A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60750" y="118989"/>
            <a:ext cx="1054521" cy="9586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CaixaDeTexto 4">
            <a:extLst>
              <a:ext uri="{FF2B5EF4-FFF2-40B4-BE49-F238E27FC236}">
                <a16:creationId xmlns:a16="http://schemas.microsoft.com/office/drawing/2014/main" id="{3C1E9B18-7010-FC3C-6CC2-5E6C88FD8BAA}"/>
              </a:ext>
            </a:extLst>
          </p:cNvPr>
          <p:cNvSpPr txBox="1"/>
          <p:nvPr/>
        </p:nvSpPr>
        <p:spPr>
          <a:xfrm>
            <a:off x="-1351725" y="387686"/>
            <a:ext cx="123737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pt-BR" sz="2400" b="1" dirty="0">
                <a:solidFill>
                  <a:srgbClr val="0E406B"/>
                </a:solidFill>
                <a:latin typeface="Segoe UI" panose="020B0502040204020203" pitchFamily="34" charset="0"/>
                <a:ea typeface="Red Hat Display" panose="02010303040201060303" pitchFamily="2" charset="0"/>
                <a:cs typeface="Segoe UI" panose="020B0502040204020203" pitchFamily="34" charset="0"/>
              </a:rPr>
              <a:t>Relação direta com a soberania e a segurança da informação </a:t>
            </a:r>
            <a:endParaRPr kumimoji="0" lang="pt-BR" sz="2400" b="1" i="0" u="none" strike="noStrike" kern="1200" cap="none" spc="0" normalizeH="0" baseline="0" noProof="0" dirty="0">
              <a:ln>
                <a:noFill/>
              </a:ln>
              <a:solidFill>
                <a:srgbClr val="0E406B"/>
              </a:solidFill>
              <a:effectLst/>
              <a:uLnTx/>
              <a:uFillTx/>
              <a:latin typeface="Segoe UI" panose="020B0502040204020203" pitchFamily="34" charset="0"/>
              <a:ea typeface="Red Hat Display" panose="02010303040201060303" pitchFamily="2" charset="0"/>
              <a:cs typeface="Segoe UI" panose="020B0502040204020203" pitchFamily="34" charset="0"/>
            </a:endParaRPr>
          </a:p>
        </p:txBody>
      </p:sp>
      <p:sp>
        <p:nvSpPr>
          <p:cNvPr id="9" name="CaixaDeTexto 8">
            <a:extLst>
              <a:ext uri="{FF2B5EF4-FFF2-40B4-BE49-F238E27FC236}">
                <a16:creationId xmlns:a16="http://schemas.microsoft.com/office/drawing/2014/main" id="{9CAEDB73-CD99-B544-E181-B8AB3480FABA}"/>
              </a:ext>
            </a:extLst>
          </p:cNvPr>
          <p:cNvSpPr txBox="1"/>
          <p:nvPr/>
        </p:nvSpPr>
        <p:spPr>
          <a:xfrm>
            <a:off x="213877" y="1020930"/>
            <a:ext cx="6722696" cy="69865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lvl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pt-BR" sz="1600" b="0" i="0" u="none" strike="noStrike" kern="1200" cap="none" spc="0" normalizeH="0" baseline="0" noProof="0" dirty="0">
              <a:ln>
                <a:noFill/>
              </a:ln>
              <a:solidFill>
                <a:srgbClr val="0E406B"/>
              </a:solidFill>
              <a:effectLst/>
              <a:uLnTx/>
              <a:uFillTx/>
              <a:latin typeface="Segoe UI" panose="020B0502040204020203" pitchFamily="34" charset="0"/>
              <a:ea typeface="Red Hat Display" panose="02010303040201060303" pitchFamily="2" charset="0"/>
              <a:cs typeface="Segoe UI" panose="020B0502040204020203" pitchFamily="34" charset="0"/>
            </a:endParaRPr>
          </a:p>
          <a:p>
            <a:pPr marL="285750" indent="-285750" algn="just">
              <a:buFont typeface="Courier New" panose="02070309020205020404" pitchFamily="49" charset="0"/>
              <a:buChar char="o"/>
              <a:defRPr/>
            </a:pPr>
            <a:r>
              <a:rPr lang="pt-BR" dirty="0">
                <a:solidFill>
                  <a:srgbClr val="0E406B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Cartórios como intermediários </a:t>
            </a:r>
            <a:r>
              <a:rPr lang="pt-BR" b="1" dirty="0">
                <a:solidFill>
                  <a:srgbClr val="0E406B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confiáveis</a:t>
            </a:r>
            <a:r>
              <a:rPr lang="pt-BR" dirty="0">
                <a:solidFill>
                  <a:srgbClr val="0E406B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na certificação, registro e proteção de documentos e atos jurídicos</a:t>
            </a:r>
          </a:p>
          <a:p>
            <a:pPr marL="742950" lvl="1" indent="-285750" algn="just">
              <a:buFont typeface="Wingdings" panose="05000000000000000000" pitchFamily="2" charset="2"/>
              <a:buChar char="ü"/>
              <a:defRPr/>
            </a:pPr>
            <a:r>
              <a:rPr lang="pt-BR" dirty="0">
                <a:solidFill>
                  <a:srgbClr val="0E406B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Autenticidade e integridade aos documentos registrados</a:t>
            </a:r>
          </a:p>
          <a:p>
            <a:pPr marL="742950" lvl="1" indent="-285750" algn="just">
              <a:buFont typeface="Wingdings" panose="05000000000000000000" pitchFamily="2" charset="2"/>
              <a:buChar char="ü"/>
              <a:defRPr/>
            </a:pPr>
            <a:r>
              <a:rPr lang="pt-BR" dirty="0">
                <a:solidFill>
                  <a:srgbClr val="0E406B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Transparência e publicidade</a:t>
            </a:r>
          </a:p>
          <a:p>
            <a:pPr marL="742950" lvl="1" indent="-285750" algn="just">
              <a:buFont typeface="Wingdings" panose="05000000000000000000" pitchFamily="2" charset="2"/>
              <a:buChar char="ü"/>
              <a:defRPr/>
            </a:pPr>
            <a:r>
              <a:rPr lang="pt-BR" dirty="0">
                <a:solidFill>
                  <a:srgbClr val="0E406B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Armazenamento seguro</a:t>
            </a:r>
          </a:p>
          <a:p>
            <a:pPr marL="742950" lvl="1" indent="-285750" algn="just">
              <a:buFont typeface="Wingdings" panose="05000000000000000000" pitchFamily="2" charset="2"/>
              <a:buChar char="ü"/>
              <a:defRPr/>
            </a:pPr>
            <a:r>
              <a:rPr lang="pt-BR" dirty="0">
                <a:solidFill>
                  <a:srgbClr val="0E406B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Rastreabilidade de dados</a:t>
            </a:r>
          </a:p>
          <a:p>
            <a:pPr marL="285750" indent="-285750" algn="just">
              <a:buFont typeface="Courier New" panose="02070309020205020404" pitchFamily="49" charset="0"/>
              <a:buChar char="o"/>
              <a:defRPr/>
            </a:pPr>
            <a:endParaRPr lang="pt-BR" sz="1400" dirty="0">
              <a:solidFill>
                <a:srgbClr val="0E406B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285750" indent="-285750" algn="just">
              <a:buFont typeface="Courier New" panose="02070309020205020404" pitchFamily="49" charset="0"/>
              <a:buChar char="o"/>
              <a:defRPr/>
            </a:pPr>
            <a:r>
              <a:rPr lang="pt-BR" dirty="0">
                <a:solidFill>
                  <a:srgbClr val="0E406B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Registro dos cidadãos e contribuição direta para o exercício da </a:t>
            </a:r>
            <a:r>
              <a:rPr lang="pt-BR" b="1" dirty="0">
                <a:solidFill>
                  <a:srgbClr val="0E406B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cidadania</a:t>
            </a:r>
          </a:p>
          <a:p>
            <a:pPr algn="just">
              <a:defRPr/>
            </a:pPr>
            <a:endParaRPr lang="pt-BR" sz="1400" b="1" dirty="0">
              <a:solidFill>
                <a:srgbClr val="0E406B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285750" indent="-285750" algn="just">
              <a:buFont typeface="Courier New" panose="02070309020205020404" pitchFamily="49" charset="0"/>
              <a:buChar char="o"/>
              <a:defRPr/>
            </a:pPr>
            <a:r>
              <a:rPr lang="pt-BR" dirty="0">
                <a:solidFill>
                  <a:srgbClr val="0E406B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Manutenção da ordem legal, da proteção dos direitos individuais e do funcionamento adequado da sociedade</a:t>
            </a:r>
          </a:p>
          <a:p>
            <a:pPr algn="just">
              <a:defRPr/>
            </a:pPr>
            <a:endParaRPr lang="pt-BR" sz="1400" dirty="0">
              <a:solidFill>
                <a:srgbClr val="0E406B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285750" indent="-285750" algn="just">
              <a:buFont typeface="Courier New" panose="02070309020205020404" pitchFamily="49" charset="0"/>
              <a:buChar char="o"/>
              <a:defRPr/>
            </a:pPr>
            <a:r>
              <a:rPr lang="pt-BR" dirty="0">
                <a:solidFill>
                  <a:srgbClr val="0E406B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Compartilhamento de informações a </a:t>
            </a:r>
            <a:r>
              <a:rPr lang="pt-BR" b="1" dirty="0">
                <a:solidFill>
                  <a:srgbClr val="0E406B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diversos órgãos públicos</a:t>
            </a:r>
          </a:p>
          <a:p>
            <a:pPr marL="285750" indent="-285750" algn="just">
              <a:buFont typeface="Courier New" panose="02070309020205020404" pitchFamily="49" charset="0"/>
              <a:buChar char="o"/>
              <a:defRPr/>
            </a:pPr>
            <a:endParaRPr lang="pt-BR" sz="1400" dirty="0">
              <a:solidFill>
                <a:srgbClr val="0E406B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285750" indent="-285750" algn="just">
              <a:buFont typeface="Courier New" panose="02070309020205020404" pitchFamily="49" charset="0"/>
              <a:buChar char="o"/>
              <a:defRPr/>
            </a:pPr>
            <a:r>
              <a:rPr lang="pt-BR" dirty="0">
                <a:solidFill>
                  <a:srgbClr val="0E406B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Atuação como </a:t>
            </a:r>
            <a:r>
              <a:rPr lang="pt-BR" b="1" i="1" dirty="0">
                <a:solidFill>
                  <a:srgbClr val="0E406B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longa manus</a:t>
            </a:r>
            <a:r>
              <a:rPr lang="pt-BR" b="1" dirty="0">
                <a:solidFill>
                  <a:srgbClr val="0E406B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do </a:t>
            </a:r>
            <a:r>
              <a:rPr lang="pt-BR" dirty="0">
                <a:solidFill>
                  <a:srgbClr val="0E406B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Estado</a:t>
            </a:r>
          </a:p>
          <a:p>
            <a:pPr marL="742950" lvl="1" indent="-285750" algn="just">
              <a:buFont typeface="Segoe UI" panose="020B0502040204020203" pitchFamily="34" charset="0"/>
              <a:buChar char="›"/>
              <a:defRPr/>
            </a:pPr>
            <a:r>
              <a:rPr lang="pt-BR" dirty="0">
                <a:solidFill>
                  <a:srgbClr val="0E406B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Atividade desempenhada em caráter privativo mediante delegação do Poder Público</a:t>
            </a:r>
          </a:p>
          <a:p>
            <a:pPr marL="285750" indent="-285750" algn="just">
              <a:buFont typeface="Courier New" panose="02070309020205020404" pitchFamily="49" charset="0"/>
              <a:buChar char="o"/>
              <a:defRPr/>
            </a:pPr>
            <a:endParaRPr lang="pt-BR" dirty="0">
              <a:solidFill>
                <a:srgbClr val="0E406B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algn="just">
              <a:defRPr/>
            </a:pPr>
            <a:endParaRPr lang="pt-BR" dirty="0">
              <a:solidFill>
                <a:srgbClr val="0E406B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285750" indent="-285750" algn="just">
              <a:buFont typeface="Courier New" panose="02070309020205020404" pitchFamily="49" charset="0"/>
              <a:buChar char="o"/>
              <a:defRPr/>
            </a:pPr>
            <a:endParaRPr lang="pt-BR" dirty="0">
              <a:solidFill>
                <a:srgbClr val="0E406B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742950" lvl="1" indent="-285750" algn="just">
              <a:buFont typeface="Courier New" panose="02070309020205020404" pitchFamily="49" charset="0"/>
              <a:buChar char="o"/>
              <a:defRPr/>
            </a:pPr>
            <a:endParaRPr lang="pt-BR" dirty="0">
              <a:solidFill>
                <a:srgbClr val="0E406B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algn="just">
              <a:defRPr/>
            </a:pPr>
            <a:endParaRPr lang="pt-BR" dirty="0">
              <a:solidFill>
                <a:srgbClr val="0E406B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pic>
        <p:nvPicPr>
          <p:cNvPr id="12" name="Imagem 11">
            <a:extLst>
              <a:ext uri="{FF2B5EF4-FFF2-40B4-BE49-F238E27FC236}">
                <a16:creationId xmlns:a16="http://schemas.microsoft.com/office/drawing/2014/main" id="{68D45373-1289-C276-ECFF-406240BA08F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884216" y="1377207"/>
            <a:ext cx="3924300" cy="1562100"/>
          </a:xfrm>
          <a:prstGeom prst="rect">
            <a:avLst/>
          </a:prstGeom>
        </p:spPr>
      </p:pic>
      <p:pic>
        <p:nvPicPr>
          <p:cNvPr id="14" name="Imagem 13">
            <a:extLst>
              <a:ext uri="{FF2B5EF4-FFF2-40B4-BE49-F238E27FC236}">
                <a16:creationId xmlns:a16="http://schemas.microsoft.com/office/drawing/2014/main" id="{86FEBAF2-F480-640F-5356-6575D8119AD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913166" y="3025097"/>
            <a:ext cx="895350" cy="781050"/>
          </a:xfrm>
          <a:prstGeom prst="rect">
            <a:avLst/>
          </a:prstGeom>
        </p:spPr>
      </p:pic>
      <p:pic>
        <p:nvPicPr>
          <p:cNvPr id="16" name="Imagem 15">
            <a:extLst>
              <a:ext uri="{FF2B5EF4-FFF2-40B4-BE49-F238E27FC236}">
                <a16:creationId xmlns:a16="http://schemas.microsoft.com/office/drawing/2014/main" id="{35516E01-6E9C-D0BB-5323-BB788D9E0F9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808391" y="4098695"/>
            <a:ext cx="1104900" cy="390525"/>
          </a:xfrm>
          <a:prstGeom prst="rect">
            <a:avLst/>
          </a:prstGeom>
        </p:spPr>
      </p:pic>
      <p:pic>
        <p:nvPicPr>
          <p:cNvPr id="18" name="Imagem 17">
            <a:extLst>
              <a:ext uri="{FF2B5EF4-FFF2-40B4-BE49-F238E27FC236}">
                <a16:creationId xmlns:a16="http://schemas.microsoft.com/office/drawing/2014/main" id="{02B98CF8-B683-D6C6-98A9-51335722969C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960791" y="4781768"/>
            <a:ext cx="800100" cy="600075"/>
          </a:xfrm>
          <a:prstGeom prst="rect">
            <a:avLst/>
          </a:prstGeom>
        </p:spPr>
      </p:pic>
      <p:pic>
        <p:nvPicPr>
          <p:cNvPr id="20" name="Imagem 19">
            <a:extLst>
              <a:ext uri="{FF2B5EF4-FFF2-40B4-BE49-F238E27FC236}">
                <a16:creationId xmlns:a16="http://schemas.microsoft.com/office/drawing/2014/main" id="{EA0A4941-CD99-3E61-0997-4DCEDAF1999D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476176" y="2951495"/>
            <a:ext cx="1085850" cy="847725"/>
          </a:xfrm>
          <a:prstGeom prst="rect">
            <a:avLst/>
          </a:prstGeom>
        </p:spPr>
      </p:pic>
      <p:pic>
        <p:nvPicPr>
          <p:cNvPr id="22" name="Imagem 21">
            <a:extLst>
              <a:ext uri="{FF2B5EF4-FFF2-40B4-BE49-F238E27FC236}">
                <a16:creationId xmlns:a16="http://schemas.microsoft.com/office/drawing/2014/main" id="{66C466C8-F536-14CD-CBC3-3C61B1935A33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581517" y="2958422"/>
            <a:ext cx="1543050" cy="847725"/>
          </a:xfrm>
          <a:prstGeom prst="rect">
            <a:avLst/>
          </a:prstGeom>
        </p:spPr>
      </p:pic>
      <p:pic>
        <p:nvPicPr>
          <p:cNvPr id="24" name="Imagem 23">
            <a:extLst>
              <a:ext uri="{FF2B5EF4-FFF2-40B4-BE49-F238E27FC236}">
                <a16:creationId xmlns:a16="http://schemas.microsoft.com/office/drawing/2014/main" id="{3A1DD1FE-6F47-820D-F473-754B51BD7446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672332" y="3891808"/>
            <a:ext cx="1276350" cy="609600"/>
          </a:xfrm>
          <a:prstGeom prst="rect">
            <a:avLst/>
          </a:prstGeom>
        </p:spPr>
      </p:pic>
      <p:pic>
        <p:nvPicPr>
          <p:cNvPr id="26" name="Imagem 25">
            <a:extLst>
              <a:ext uri="{FF2B5EF4-FFF2-40B4-BE49-F238E27FC236}">
                <a16:creationId xmlns:a16="http://schemas.microsoft.com/office/drawing/2014/main" id="{B7A6DE6A-6A3C-C9B1-D1B2-6B5AA73DB867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9661913" y="3891808"/>
            <a:ext cx="714375" cy="628650"/>
          </a:xfrm>
          <a:prstGeom prst="rect">
            <a:avLst/>
          </a:prstGeom>
        </p:spPr>
      </p:pic>
      <p:pic>
        <p:nvPicPr>
          <p:cNvPr id="28" name="Imagem 27">
            <a:extLst>
              <a:ext uri="{FF2B5EF4-FFF2-40B4-BE49-F238E27FC236}">
                <a16:creationId xmlns:a16="http://schemas.microsoft.com/office/drawing/2014/main" id="{CDE23363-4DD1-BDD7-8D22-CE08131CE911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772987" y="4575634"/>
            <a:ext cx="866775" cy="495300"/>
          </a:xfrm>
          <a:prstGeom prst="rect">
            <a:avLst/>
          </a:prstGeom>
        </p:spPr>
      </p:pic>
      <p:pic>
        <p:nvPicPr>
          <p:cNvPr id="30" name="Imagem 29">
            <a:extLst>
              <a:ext uri="{FF2B5EF4-FFF2-40B4-BE49-F238E27FC236}">
                <a16:creationId xmlns:a16="http://schemas.microsoft.com/office/drawing/2014/main" id="{57A3E6A6-17FA-5BC2-75C4-31E831EF0685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9476176" y="4575634"/>
            <a:ext cx="1171575" cy="600075"/>
          </a:xfrm>
          <a:prstGeom prst="rect">
            <a:avLst/>
          </a:prstGeom>
        </p:spPr>
      </p:pic>
      <p:pic>
        <p:nvPicPr>
          <p:cNvPr id="32" name="Imagem 31">
            <a:extLst>
              <a:ext uri="{FF2B5EF4-FFF2-40B4-BE49-F238E27FC236}">
                <a16:creationId xmlns:a16="http://schemas.microsoft.com/office/drawing/2014/main" id="{80AFCD58-DA26-E5CC-5563-02A96E3CC182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912719" y="5422059"/>
            <a:ext cx="657225" cy="828675"/>
          </a:xfrm>
          <a:prstGeom prst="rect">
            <a:avLst/>
          </a:prstGeom>
        </p:spPr>
      </p:pic>
      <p:pic>
        <p:nvPicPr>
          <p:cNvPr id="34" name="Imagem 33">
            <a:extLst>
              <a:ext uri="{FF2B5EF4-FFF2-40B4-BE49-F238E27FC236}">
                <a16:creationId xmlns:a16="http://schemas.microsoft.com/office/drawing/2014/main" id="{F6E3126C-F720-0966-5949-787AAE59D42E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9594489" y="5284542"/>
            <a:ext cx="695325" cy="933450"/>
          </a:xfrm>
          <a:prstGeom prst="rect">
            <a:avLst/>
          </a:prstGeom>
        </p:spPr>
      </p:pic>
      <p:pic>
        <p:nvPicPr>
          <p:cNvPr id="36" name="Imagem 35">
            <a:extLst>
              <a:ext uri="{FF2B5EF4-FFF2-40B4-BE49-F238E27FC236}">
                <a16:creationId xmlns:a16="http://schemas.microsoft.com/office/drawing/2014/main" id="{F759E8AC-45CA-0D98-4D03-BE953911419A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10684378" y="5488734"/>
            <a:ext cx="1333500" cy="762000"/>
          </a:xfrm>
          <a:prstGeom prst="rect">
            <a:avLst/>
          </a:prstGeom>
        </p:spPr>
      </p:pic>
      <p:pic>
        <p:nvPicPr>
          <p:cNvPr id="38" name="Imagem 37">
            <a:extLst>
              <a:ext uri="{FF2B5EF4-FFF2-40B4-BE49-F238E27FC236}">
                <a16:creationId xmlns:a16="http://schemas.microsoft.com/office/drawing/2014/main" id="{28297FA4-F92C-BAD7-592B-9D7847DCA74B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7670938" y="5262781"/>
            <a:ext cx="1552575" cy="942975"/>
          </a:xfrm>
          <a:prstGeom prst="rect">
            <a:avLst/>
          </a:prstGeom>
        </p:spPr>
      </p:pic>
      <p:pic>
        <p:nvPicPr>
          <p:cNvPr id="39" name="Picture 4" descr="Quem somos | Análise Editorial">
            <a:extLst>
              <a:ext uri="{FF2B5EF4-FFF2-40B4-BE49-F238E27FC236}">
                <a16:creationId xmlns:a16="http://schemas.microsoft.com/office/drawing/2014/main" id="{A690A97D-985D-70AB-A499-98398D36562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04654" y="245831"/>
            <a:ext cx="1455852" cy="6810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9348741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5756"/>
    </mc:Choice>
    <mc:Fallback>
      <p:transition spd="slow" advTm="5756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>
            <a:extLst>
              <a:ext uri="{FF2B5EF4-FFF2-40B4-BE49-F238E27FC236}">
                <a16:creationId xmlns:a16="http://schemas.microsoft.com/office/drawing/2014/main" id="{65010516-71DC-E6AA-69BC-5811E9E251E7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35000"/>
          </a:blip>
          <a:stretch>
            <a:fillRect/>
          </a:stretch>
        </p:blipFill>
        <p:spPr>
          <a:xfrm>
            <a:off x="0" y="0"/>
            <a:ext cx="3561907" cy="1077647"/>
          </a:xfrm>
          <a:prstGeom prst="rect">
            <a:avLst/>
          </a:prstGeom>
        </p:spPr>
      </p:pic>
      <p:pic>
        <p:nvPicPr>
          <p:cNvPr id="7" name="Imagem 6">
            <a:extLst>
              <a:ext uri="{FF2B5EF4-FFF2-40B4-BE49-F238E27FC236}">
                <a16:creationId xmlns:a16="http://schemas.microsoft.com/office/drawing/2014/main" id="{2686234C-C538-2BB5-513D-1F6BEADB010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90882" y="6591364"/>
            <a:ext cx="12282881" cy="268624"/>
          </a:xfrm>
          <a:prstGeom prst="rect">
            <a:avLst/>
          </a:prstGeom>
        </p:spPr>
      </p:pic>
      <p:cxnSp>
        <p:nvCxnSpPr>
          <p:cNvPr id="11" name="Conector reto 10">
            <a:extLst>
              <a:ext uri="{FF2B5EF4-FFF2-40B4-BE49-F238E27FC236}">
                <a16:creationId xmlns:a16="http://schemas.microsoft.com/office/drawing/2014/main" id="{849FE169-2A61-5C11-FFAA-EE33B05528B8}"/>
              </a:ext>
            </a:extLst>
          </p:cNvPr>
          <p:cNvCxnSpPr>
            <a:cxnSpLocks/>
          </p:cNvCxnSpPr>
          <p:nvPr/>
        </p:nvCxnSpPr>
        <p:spPr>
          <a:xfrm>
            <a:off x="213877" y="849351"/>
            <a:ext cx="9009636" cy="0"/>
          </a:xfrm>
          <a:prstGeom prst="line">
            <a:avLst/>
          </a:prstGeom>
          <a:ln w="19050">
            <a:solidFill>
              <a:srgbClr val="B48C4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6" name="Picture 2">
            <a:extLst>
              <a:ext uri="{FF2B5EF4-FFF2-40B4-BE49-F238E27FC236}">
                <a16:creationId xmlns:a16="http://schemas.microsoft.com/office/drawing/2014/main" id="{9E7C1989-8BF8-785A-3E95-205B35D479A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15785" y="121573"/>
            <a:ext cx="1146241" cy="10420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Quem somos | Análise Editorial">
            <a:extLst>
              <a:ext uri="{FF2B5EF4-FFF2-40B4-BE49-F238E27FC236}">
                <a16:creationId xmlns:a16="http://schemas.microsoft.com/office/drawing/2014/main" id="{29CA6F76-F5FE-B79E-97C7-77B1718B345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62026" y="250391"/>
            <a:ext cx="1455852" cy="6810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CaixaDeTexto 4">
            <a:extLst>
              <a:ext uri="{FF2B5EF4-FFF2-40B4-BE49-F238E27FC236}">
                <a16:creationId xmlns:a16="http://schemas.microsoft.com/office/drawing/2014/main" id="{3C1E9B18-7010-FC3C-6CC2-5E6C88FD8BAA}"/>
              </a:ext>
            </a:extLst>
          </p:cNvPr>
          <p:cNvSpPr txBox="1"/>
          <p:nvPr/>
        </p:nvSpPr>
        <p:spPr>
          <a:xfrm>
            <a:off x="-90882" y="307990"/>
            <a:ext cx="96399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pt-BR" sz="2400" b="1" dirty="0">
                <a:solidFill>
                  <a:srgbClr val="0E406B"/>
                </a:solidFill>
                <a:latin typeface="Segoe UI" panose="020B0502040204020203" pitchFamily="34" charset="0"/>
                <a:ea typeface="Red Hat Display" panose="02010303040201060303" pitchFamily="2" charset="0"/>
                <a:cs typeface="Segoe UI" panose="020B0502040204020203" pitchFamily="34" charset="0"/>
              </a:rPr>
              <a:t>Impactos sociais e econômicos do atual texto da PEC 45/2019</a:t>
            </a:r>
            <a:endParaRPr kumimoji="0" lang="pt-BR" sz="2400" b="1" i="0" u="none" strike="noStrike" kern="1200" cap="none" spc="0" normalizeH="0" baseline="0" noProof="0" dirty="0">
              <a:ln>
                <a:noFill/>
              </a:ln>
              <a:solidFill>
                <a:srgbClr val="0E406B"/>
              </a:solidFill>
              <a:effectLst/>
              <a:uLnTx/>
              <a:uFillTx/>
              <a:latin typeface="Segoe UI" panose="020B0502040204020203" pitchFamily="34" charset="0"/>
              <a:ea typeface="Red Hat Display" panose="02010303040201060303" pitchFamily="2" charset="0"/>
              <a:cs typeface="Segoe UI" panose="020B0502040204020203" pitchFamily="34" charset="0"/>
            </a:endParaRPr>
          </a:p>
        </p:txBody>
      </p:sp>
      <p:sp>
        <p:nvSpPr>
          <p:cNvPr id="9" name="CaixaDeTexto 8">
            <a:extLst>
              <a:ext uri="{FF2B5EF4-FFF2-40B4-BE49-F238E27FC236}">
                <a16:creationId xmlns:a16="http://schemas.microsoft.com/office/drawing/2014/main" id="{9CAEDB73-CD99-B544-E181-B8AB3480FABA}"/>
              </a:ext>
            </a:extLst>
          </p:cNvPr>
          <p:cNvSpPr txBox="1"/>
          <p:nvPr/>
        </p:nvSpPr>
        <p:spPr>
          <a:xfrm>
            <a:off x="353044" y="1093210"/>
            <a:ext cx="11395027" cy="477053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lvl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pt-BR" sz="1600" b="0" i="0" u="none" strike="noStrike" kern="1200" cap="none" spc="0" normalizeH="0" baseline="0" noProof="0" dirty="0">
              <a:ln>
                <a:noFill/>
              </a:ln>
              <a:solidFill>
                <a:srgbClr val="0E406B"/>
              </a:solidFill>
              <a:effectLst/>
              <a:uLnTx/>
              <a:uFillTx/>
              <a:latin typeface="Segoe UI" panose="020B0502040204020203" pitchFamily="34" charset="0"/>
              <a:ea typeface="Red Hat Display" panose="02010303040201060303" pitchFamily="2" charset="0"/>
              <a:cs typeface="Segoe UI" panose="020B0502040204020203" pitchFamily="34" charset="0"/>
            </a:endParaRPr>
          </a:p>
          <a:p>
            <a:pPr marL="285750" indent="-285750" algn="just">
              <a:buFont typeface="Courier New" panose="02070309020205020404" pitchFamily="49" charset="0"/>
              <a:buChar char="o"/>
              <a:defRPr/>
            </a:pPr>
            <a:r>
              <a:rPr lang="pt-BR" dirty="0">
                <a:solidFill>
                  <a:srgbClr val="0E406B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Redução no acesso a </a:t>
            </a:r>
            <a:r>
              <a:rPr lang="pt-BR" b="1" dirty="0">
                <a:solidFill>
                  <a:srgbClr val="0E406B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serviços públicos essenciais</a:t>
            </a:r>
            <a:r>
              <a:rPr lang="pt-BR" dirty="0">
                <a:solidFill>
                  <a:srgbClr val="0E406B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;</a:t>
            </a:r>
          </a:p>
          <a:p>
            <a:pPr marL="285750" indent="-285750" algn="just">
              <a:buFont typeface="Courier New" panose="02070309020205020404" pitchFamily="49" charset="0"/>
              <a:buChar char="o"/>
              <a:defRPr/>
            </a:pPr>
            <a:endParaRPr lang="pt-BR" dirty="0">
              <a:solidFill>
                <a:srgbClr val="0E406B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285750" indent="-285750" algn="just">
              <a:buFont typeface="Courier New" panose="02070309020205020404" pitchFamily="49" charset="0"/>
              <a:buChar char="o"/>
              <a:defRPr/>
            </a:pPr>
            <a:r>
              <a:rPr lang="pt-BR" dirty="0">
                <a:solidFill>
                  <a:srgbClr val="0E406B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Dificuldade no acesso à cidadania</a:t>
            </a:r>
          </a:p>
          <a:p>
            <a:pPr marL="285750" indent="-285750" algn="just">
              <a:buFont typeface="Courier New" panose="02070309020205020404" pitchFamily="49" charset="0"/>
              <a:buChar char="o"/>
              <a:defRPr/>
            </a:pPr>
            <a:endParaRPr lang="pt-BR" dirty="0">
              <a:solidFill>
                <a:srgbClr val="0E406B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285750" indent="-285750" algn="just">
              <a:buFont typeface="Courier New" panose="02070309020205020404" pitchFamily="49" charset="0"/>
              <a:buChar char="o"/>
              <a:defRPr/>
            </a:pPr>
            <a:r>
              <a:rPr lang="pt-BR" dirty="0">
                <a:solidFill>
                  <a:srgbClr val="0E406B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Aumento da incidência de conflitos e da </a:t>
            </a:r>
            <a:r>
              <a:rPr lang="pt-BR" b="1" dirty="0">
                <a:solidFill>
                  <a:srgbClr val="0E406B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insegurança jurídica</a:t>
            </a:r>
          </a:p>
          <a:p>
            <a:pPr marL="285750" indent="-285750" algn="just">
              <a:buFont typeface="Courier New" panose="02070309020205020404" pitchFamily="49" charset="0"/>
              <a:buChar char="o"/>
              <a:defRPr/>
            </a:pPr>
            <a:endParaRPr lang="pt-BR" dirty="0">
              <a:solidFill>
                <a:srgbClr val="0E406B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285750" indent="-285750" algn="just">
              <a:buFont typeface="Courier New" panose="02070309020205020404" pitchFamily="49" charset="0"/>
              <a:buChar char="o"/>
              <a:defRPr/>
            </a:pPr>
            <a:r>
              <a:rPr lang="pt-BR" dirty="0">
                <a:solidFill>
                  <a:srgbClr val="0E406B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Impactos negativos para a economia como um todo, principalmente no mercado de crédito e imobiliário</a:t>
            </a:r>
          </a:p>
          <a:p>
            <a:pPr marL="285750" indent="-285750" algn="just">
              <a:buFont typeface="Courier New" panose="02070309020205020404" pitchFamily="49" charset="0"/>
              <a:buChar char="o"/>
              <a:defRPr/>
            </a:pPr>
            <a:endParaRPr lang="pt-BR" dirty="0">
              <a:solidFill>
                <a:srgbClr val="0E406B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285750" indent="-285750" algn="just">
              <a:buFont typeface="Courier New" panose="02070309020205020404" pitchFamily="49" charset="0"/>
              <a:buChar char="o"/>
              <a:defRPr/>
            </a:pPr>
            <a:r>
              <a:rPr lang="pt-BR" dirty="0">
                <a:solidFill>
                  <a:srgbClr val="0E406B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Impacto negativo sobre a finança dos cartórios gera </a:t>
            </a:r>
            <a:r>
              <a:rPr lang="pt-BR" b="1" dirty="0">
                <a:solidFill>
                  <a:srgbClr val="0E406B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riscos de queda na qualidade</a:t>
            </a:r>
            <a:r>
              <a:rPr lang="pt-BR" dirty="0">
                <a:solidFill>
                  <a:srgbClr val="0E406B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dos serviços e, no limite, até mesmo à </a:t>
            </a:r>
            <a:r>
              <a:rPr lang="pt-BR" b="1" dirty="0">
                <a:solidFill>
                  <a:srgbClr val="0E406B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continuidade da prestação dos serviços gratuitos </a:t>
            </a:r>
          </a:p>
          <a:p>
            <a:pPr marL="285750" indent="-285750" algn="just">
              <a:buFont typeface="Courier New" panose="02070309020205020404" pitchFamily="49" charset="0"/>
              <a:buChar char="o"/>
              <a:defRPr/>
            </a:pPr>
            <a:endParaRPr lang="pt-BR" dirty="0">
              <a:solidFill>
                <a:srgbClr val="0E406B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285750" indent="-285750" algn="just">
              <a:buFont typeface="Courier New" panose="02070309020205020404" pitchFamily="49" charset="0"/>
              <a:buChar char="o"/>
              <a:defRPr/>
            </a:pPr>
            <a:r>
              <a:rPr lang="pt-BR" dirty="0">
                <a:solidFill>
                  <a:srgbClr val="0E406B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Impactos significativos na política de desjudicialização</a:t>
            </a:r>
          </a:p>
          <a:p>
            <a:pPr algn="just">
              <a:defRPr/>
            </a:pPr>
            <a:endParaRPr lang="pt-BR" dirty="0">
              <a:solidFill>
                <a:srgbClr val="0E406B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285750" indent="-285750" algn="just">
              <a:buFont typeface="Courier New" panose="02070309020205020404" pitchFamily="49" charset="0"/>
              <a:buChar char="o"/>
              <a:defRPr/>
            </a:pPr>
            <a:r>
              <a:rPr lang="pt-BR" dirty="0">
                <a:solidFill>
                  <a:srgbClr val="0E406B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Redução do compartilhamento de dados e informações a diversos órgãos públicos</a:t>
            </a:r>
          </a:p>
          <a:p>
            <a:pPr marL="285750" indent="-285750" algn="just">
              <a:buFont typeface="Courier New" panose="02070309020205020404" pitchFamily="49" charset="0"/>
              <a:buChar char="o"/>
              <a:defRPr/>
            </a:pPr>
            <a:endParaRPr lang="pt-BR" dirty="0">
              <a:solidFill>
                <a:srgbClr val="0E406B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algn="just">
              <a:defRPr/>
            </a:pPr>
            <a:endParaRPr lang="pt-BR" dirty="0">
              <a:solidFill>
                <a:srgbClr val="0E406B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7741383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5756"/>
    </mc:Choice>
    <mc:Fallback>
      <p:transition spd="slow" advTm="5756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>
            <a:extLst>
              <a:ext uri="{FF2B5EF4-FFF2-40B4-BE49-F238E27FC236}">
                <a16:creationId xmlns:a16="http://schemas.microsoft.com/office/drawing/2014/main" id="{65010516-71DC-E6AA-69BC-5811E9E251E7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35000"/>
          </a:blip>
          <a:stretch>
            <a:fillRect/>
          </a:stretch>
        </p:blipFill>
        <p:spPr>
          <a:xfrm>
            <a:off x="192272" y="4254"/>
            <a:ext cx="3561907" cy="1077647"/>
          </a:xfrm>
          <a:prstGeom prst="rect">
            <a:avLst/>
          </a:prstGeom>
        </p:spPr>
      </p:pic>
      <p:pic>
        <p:nvPicPr>
          <p:cNvPr id="7" name="Imagem 6">
            <a:extLst>
              <a:ext uri="{FF2B5EF4-FFF2-40B4-BE49-F238E27FC236}">
                <a16:creationId xmlns:a16="http://schemas.microsoft.com/office/drawing/2014/main" id="{2686234C-C538-2BB5-513D-1F6BEADB010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90882" y="6591364"/>
            <a:ext cx="12282881" cy="268624"/>
          </a:xfrm>
          <a:prstGeom prst="rect">
            <a:avLst/>
          </a:prstGeom>
        </p:spPr>
      </p:pic>
      <p:cxnSp>
        <p:nvCxnSpPr>
          <p:cNvPr id="11" name="Conector reto 10">
            <a:extLst>
              <a:ext uri="{FF2B5EF4-FFF2-40B4-BE49-F238E27FC236}">
                <a16:creationId xmlns:a16="http://schemas.microsoft.com/office/drawing/2014/main" id="{849FE169-2A61-5C11-FFAA-EE33B05528B8}"/>
              </a:ext>
            </a:extLst>
          </p:cNvPr>
          <p:cNvCxnSpPr>
            <a:cxnSpLocks/>
          </p:cNvCxnSpPr>
          <p:nvPr/>
        </p:nvCxnSpPr>
        <p:spPr>
          <a:xfrm>
            <a:off x="192272" y="1105363"/>
            <a:ext cx="9009636" cy="0"/>
          </a:xfrm>
          <a:prstGeom prst="line">
            <a:avLst/>
          </a:prstGeom>
          <a:ln w="19050">
            <a:solidFill>
              <a:srgbClr val="B48C4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6" name="Picture 2">
            <a:extLst>
              <a:ext uri="{FF2B5EF4-FFF2-40B4-BE49-F238E27FC236}">
                <a16:creationId xmlns:a16="http://schemas.microsoft.com/office/drawing/2014/main" id="{9E7C1989-8BF8-785A-3E95-205B35D479A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15785" y="140766"/>
            <a:ext cx="1146241" cy="10420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Quem somos | Análise Editorial">
            <a:extLst>
              <a:ext uri="{FF2B5EF4-FFF2-40B4-BE49-F238E27FC236}">
                <a16:creationId xmlns:a16="http://schemas.microsoft.com/office/drawing/2014/main" id="{29CA6F76-F5FE-B79E-97C7-77B1718B345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62026" y="216107"/>
            <a:ext cx="1455852" cy="6810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CaixaDeTexto 4">
            <a:extLst>
              <a:ext uri="{FF2B5EF4-FFF2-40B4-BE49-F238E27FC236}">
                <a16:creationId xmlns:a16="http://schemas.microsoft.com/office/drawing/2014/main" id="{3C1E9B18-7010-FC3C-6CC2-5E6C88FD8BAA}"/>
              </a:ext>
            </a:extLst>
          </p:cNvPr>
          <p:cNvSpPr txBox="1"/>
          <p:nvPr/>
        </p:nvSpPr>
        <p:spPr>
          <a:xfrm>
            <a:off x="192272" y="586727"/>
            <a:ext cx="54188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pt-BR" sz="2400" b="1" dirty="0">
                <a:solidFill>
                  <a:srgbClr val="0E406B"/>
                </a:solidFill>
                <a:latin typeface="Segoe UI" panose="020B0502040204020203" pitchFamily="34" charset="0"/>
                <a:ea typeface="Red Hat Display" panose="02010303040201060303" pitchFamily="2" charset="0"/>
                <a:cs typeface="Segoe UI" panose="020B0502040204020203" pitchFamily="34" charset="0"/>
              </a:rPr>
              <a:t>Riscos à sustentabilidade do sistema</a:t>
            </a:r>
            <a:endParaRPr kumimoji="0" lang="pt-BR" sz="2400" b="1" i="0" u="none" strike="noStrike" kern="1200" cap="none" spc="0" normalizeH="0" baseline="0" noProof="0" dirty="0">
              <a:ln>
                <a:noFill/>
              </a:ln>
              <a:solidFill>
                <a:srgbClr val="0E406B"/>
              </a:solidFill>
              <a:effectLst/>
              <a:uLnTx/>
              <a:uFillTx/>
              <a:latin typeface="Segoe UI" panose="020B0502040204020203" pitchFamily="34" charset="0"/>
              <a:ea typeface="Red Hat Display" panose="02010303040201060303" pitchFamily="2" charset="0"/>
              <a:cs typeface="Segoe UI" panose="020B0502040204020203" pitchFamily="34" charset="0"/>
            </a:endParaRPr>
          </a:p>
        </p:txBody>
      </p:sp>
      <p:sp>
        <p:nvSpPr>
          <p:cNvPr id="9" name="CaixaDeTexto 8">
            <a:extLst>
              <a:ext uri="{FF2B5EF4-FFF2-40B4-BE49-F238E27FC236}">
                <a16:creationId xmlns:a16="http://schemas.microsoft.com/office/drawing/2014/main" id="{9CAEDB73-CD99-B544-E181-B8AB3480FABA}"/>
              </a:ext>
            </a:extLst>
          </p:cNvPr>
          <p:cNvSpPr txBox="1"/>
          <p:nvPr/>
        </p:nvSpPr>
        <p:spPr>
          <a:xfrm>
            <a:off x="192272" y="991421"/>
            <a:ext cx="10916108" cy="28315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lvl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pt-BR" sz="1600" b="0" i="0" u="none" strike="noStrike" kern="1200" cap="none" spc="0" normalizeH="0" baseline="0" noProof="0" dirty="0">
              <a:ln>
                <a:noFill/>
              </a:ln>
              <a:solidFill>
                <a:srgbClr val="0E406B"/>
              </a:solidFill>
              <a:effectLst/>
              <a:uLnTx/>
              <a:uFillTx/>
              <a:latin typeface="Segoe UI" panose="020B0502040204020203" pitchFamily="34" charset="0"/>
              <a:ea typeface="Red Hat Display" panose="02010303040201060303" pitchFamily="2" charset="0"/>
              <a:cs typeface="Segoe UI" panose="020B0502040204020203" pitchFamily="34" charset="0"/>
            </a:endParaRPr>
          </a:p>
          <a:p>
            <a:pPr marL="285750" indent="-285750" algn="just">
              <a:buFont typeface="Courier New" panose="02070309020205020404" pitchFamily="49" charset="0"/>
              <a:buChar char="o"/>
              <a:defRPr/>
            </a:pPr>
            <a:r>
              <a:rPr lang="pt-BR" dirty="0">
                <a:solidFill>
                  <a:srgbClr val="0E406B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Os cartórios oferecem gratuidades em inúmeros serviços sem nenhuma contrapartida do Estado, mas apenas de fundos de compensação mantidos pelos cartórios. </a:t>
            </a:r>
          </a:p>
          <a:p>
            <a:pPr marL="285750" indent="-285750" algn="just">
              <a:buFont typeface="Courier New" panose="02070309020205020404" pitchFamily="49" charset="0"/>
              <a:buChar char="o"/>
              <a:defRPr/>
            </a:pPr>
            <a:endParaRPr lang="pt-BR" sz="1200" dirty="0">
              <a:solidFill>
                <a:srgbClr val="0E406B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285750" indent="-285750" algn="just">
              <a:buFont typeface="Courier New" panose="02070309020205020404" pitchFamily="49" charset="0"/>
              <a:buChar char="o"/>
              <a:defRPr/>
            </a:pPr>
            <a:r>
              <a:rPr lang="pt-BR" b="1" dirty="0">
                <a:solidFill>
                  <a:srgbClr val="0E406B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A reforma tributária coloca em risco a sustentabilidade da oferta de serviços essenciais</a:t>
            </a:r>
            <a:r>
              <a:rPr lang="pt-BR" dirty="0">
                <a:solidFill>
                  <a:srgbClr val="0E406B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, como de registro civil, </a:t>
            </a:r>
            <a:r>
              <a:rPr lang="pt-BR" b="1" dirty="0">
                <a:solidFill>
                  <a:srgbClr val="FF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comprometendo o acesso à cidadania</a:t>
            </a:r>
            <a:r>
              <a:rPr lang="pt-BR" dirty="0">
                <a:solidFill>
                  <a:srgbClr val="0E406B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.</a:t>
            </a:r>
          </a:p>
          <a:p>
            <a:pPr marL="285750" indent="-285750" algn="just">
              <a:buFont typeface="Courier New" panose="02070309020205020404" pitchFamily="49" charset="0"/>
              <a:buChar char="o"/>
              <a:defRPr/>
            </a:pPr>
            <a:endParaRPr lang="pt-BR" b="1" dirty="0">
              <a:solidFill>
                <a:srgbClr val="FF0000"/>
              </a:solidFill>
              <a:latin typeface="Segoe UI" panose="020B0502040204020203" pitchFamily="34" charset="0"/>
              <a:cs typeface="Segoe UI" panose="020B0502040204020203" pitchFamily="34" charset="0"/>
              <a:sym typeface="Wingdings" panose="05000000000000000000" pitchFamily="2" charset="2"/>
            </a:endParaRPr>
          </a:p>
          <a:p>
            <a:pPr marL="285750" indent="-285750" algn="just">
              <a:buFont typeface="Courier New" panose="02070309020205020404" pitchFamily="49" charset="0"/>
              <a:buChar char="o"/>
              <a:defRPr/>
            </a:pPr>
            <a:endParaRPr lang="pt-BR" dirty="0">
              <a:solidFill>
                <a:srgbClr val="0E406B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742950" lvl="1" indent="-285750" algn="just">
              <a:buFont typeface="Courier New" panose="02070309020205020404" pitchFamily="49" charset="0"/>
              <a:buChar char="o"/>
              <a:defRPr/>
            </a:pPr>
            <a:endParaRPr lang="pt-BR" dirty="0">
              <a:solidFill>
                <a:srgbClr val="0E406B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algn="just">
              <a:defRPr/>
            </a:pPr>
            <a:endParaRPr lang="pt-BR" dirty="0">
              <a:solidFill>
                <a:srgbClr val="0E406B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9829C079-810A-DD0F-74C4-4FF4418BCE1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742661" y="2829820"/>
            <a:ext cx="8706678" cy="36821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249510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5756"/>
    </mc:Choice>
    <mc:Fallback>
      <p:transition spd="slow" advTm="5756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>
            <a:extLst>
              <a:ext uri="{FF2B5EF4-FFF2-40B4-BE49-F238E27FC236}">
                <a16:creationId xmlns:a16="http://schemas.microsoft.com/office/drawing/2014/main" id="{65010516-71DC-E6AA-69BC-5811E9E251E7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35000"/>
          </a:blip>
          <a:stretch>
            <a:fillRect/>
          </a:stretch>
        </p:blipFill>
        <p:spPr>
          <a:xfrm>
            <a:off x="192272" y="4254"/>
            <a:ext cx="3561907" cy="1077647"/>
          </a:xfrm>
          <a:prstGeom prst="rect">
            <a:avLst/>
          </a:prstGeom>
        </p:spPr>
      </p:pic>
      <p:pic>
        <p:nvPicPr>
          <p:cNvPr id="7" name="Imagem 6">
            <a:extLst>
              <a:ext uri="{FF2B5EF4-FFF2-40B4-BE49-F238E27FC236}">
                <a16:creationId xmlns:a16="http://schemas.microsoft.com/office/drawing/2014/main" id="{2686234C-C538-2BB5-513D-1F6BEADB010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90882" y="6591364"/>
            <a:ext cx="12282881" cy="268624"/>
          </a:xfrm>
          <a:prstGeom prst="rect">
            <a:avLst/>
          </a:prstGeom>
        </p:spPr>
      </p:pic>
      <p:cxnSp>
        <p:nvCxnSpPr>
          <p:cNvPr id="11" name="Conector reto 10">
            <a:extLst>
              <a:ext uri="{FF2B5EF4-FFF2-40B4-BE49-F238E27FC236}">
                <a16:creationId xmlns:a16="http://schemas.microsoft.com/office/drawing/2014/main" id="{849FE169-2A61-5C11-FFAA-EE33B05528B8}"/>
              </a:ext>
            </a:extLst>
          </p:cNvPr>
          <p:cNvCxnSpPr>
            <a:cxnSpLocks/>
          </p:cNvCxnSpPr>
          <p:nvPr/>
        </p:nvCxnSpPr>
        <p:spPr>
          <a:xfrm>
            <a:off x="592504" y="2352400"/>
            <a:ext cx="10916108" cy="0"/>
          </a:xfrm>
          <a:prstGeom prst="line">
            <a:avLst/>
          </a:prstGeom>
          <a:ln w="19050">
            <a:solidFill>
              <a:srgbClr val="B48C4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6" name="Picture 2">
            <a:extLst>
              <a:ext uri="{FF2B5EF4-FFF2-40B4-BE49-F238E27FC236}">
                <a16:creationId xmlns:a16="http://schemas.microsoft.com/office/drawing/2014/main" id="{9E7C1989-8BF8-785A-3E95-205B35D479A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15785" y="216107"/>
            <a:ext cx="1146241" cy="10420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Quem somos | Análise Editorial">
            <a:extLst>
              <a:ext uri="{FF2B5EF4-FFF2-40B4-BE49-F238E27FC236}">
                <a16:creationId xmlns:a16="http://schemas.microsoft.com/office/drawing/2014/main" id="{29CA6F76-F5FE-B79E-97C7-77B1718B345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62026" y="396605"/>
            <a:ext cx="1455852" cy="6810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CaixaDeTexto 4">
            <a:extLst>
              <a:ext uri="{FF2B5EF4-FFF2-40B4-BE49-F238E27FC236}">
                <a16:creationId xmlns:a16="http://schemas.microsoft.com/office/drawing/2014/main" id="{3C1E9B18-7010-FC3C-6CC2-5E6C88FD8BAA}"/>
              </a:ext>
            </a:extLst>
          </p:cNvPr>
          <p:cNvSpPr txBox="1"/>
          <p:nvPr/>
        </p:nvSpPr>
        <p:spPr>
          <a:xfrm>
            <a:off x="1415139" y="1886481"/>
            <a:ext cx="936172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pt-BR" sz="2400" b="1" dirty="0">
                <a:solidFill>
                  <a:srgbClr val="0E406B"/>
                </a:solidFill>
                <a:latin typeface="Segoe UI" panose="020B0502040204020203" pitchFamily="34" charset="0"/>
                <a:ea typeface="Red Hat Display" panose="02010303040201060303" pitchFamily="2" charset="0"/>
                <a:cs typeface="Segoe UI" panose="020B0502040204020203" pitchFamily="34" charset="0"/>
              </a:rPr>
              <a:t>Necessidade de Regime Tributário Diferenciado aos Cartórios</a:t>
            </a:r>
            <a:endParaRPr kumimoji="0" lang="pt-BR" sz="2400" b="1" i="0" u="none" strike="noStrike" kern="1200" cap="none" spc="0" normalizeH="0" baseline="0" noProof="0" dirty="0">
              <a:ln>
                <a:noFill/>
              </a:ln>
              <a:solidFill>
                <a:srgbClr val="0E406B"/>
              </a:solidFill>
              <a:effectLst/>
              <a:uLnTx/>
              <a:uFillTx/>
              <a:latin typeface="Segoe UI" panose="020B0502040204020203" pitchFamily="34" charset="0"/>
              <a:ea typeface="Red Hat Display" panose="02010303040201060303" pitchFamily="2" charset="0"/>
              <a:cs typeface="Segoe UI" panose="020B0502040204020203" pitchFamily="34" charset="0"/>
            </a:endParaRPr>
          </a:p>
        </p:txBody>
      </p:sp>
      <p:sp>
        <p:nvSpPr>
          <p:cNvPr id="9" name="CaixaDeTexto 8">
            <a:extLst>
              <a:ext uri="{FF2B5EF4-FFF2-40B4-BE49-F238E27FC236}">
                <a16:creationId xmlns:a16="http://schemas.microsoft.com/office/drawing/2014/main" id="{9CAEDB73-CD99-B544-E181-B8AB3480FABA}"/>
              </a:ext>
            </a:extLst>
          </p:cNvPr>
          <p:cNvSpPr txBox="1"/>
          <p:nvPr/>
        </p:nvSpPr>
        <p:spPr>
          <a:xfrm>
            <a:off x="592504" y="2557233"/>
            <a:ext cx="10916108" cy="3416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 algn="just">
              <a:buFont typeface="Courier New" panose="02070309020205020404" pitchFamily="49" charset="0"/>
              <a:buChar char="o"/>
              <a:defRPr/>
            </a:pPr>
            <a:endParaRPr lang="pt-BR" dirty="0">
              <a:solidFill>
                <a:srgbClr val="0E406B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285750" indent="-285750" algn="just">
              <a:buFont typeface="Courier New" panose="02070309020205020404" pitchFamily="49" charset="0"/>
              <a:buChar char="o"/>
              <a:defRPr/>
            </a:pPr>
            <a:r>
              <a:rPr lang="pt-BR" dirty="0">
                <a:solidFill>
                  <a:srgbClr val="0E406B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Apesar da relação direta dos cartórios com os serviços de segurança da informação e soberania nacional, a ausência de especificação quanto ao seu enquadramento nos regimes tributários diferenciados gera cenário de </a:t>
            </a:r>
            <a:r>
              <a:rPr lang="pt-BR" b="1" dirty="0">
                <a:solidFill>
                  <a:srgbClr val="0E406B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insegurança jurídica</a:t>
            </a:r>
            <a:r>
              <a:rPr lang="pt-BR" dirty="0">
                <a:solidFill>
                  <a:srgbClr val="0E406B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, sobretudo quando considerado que o atual texto da PEC 45/2019 acarreta:</a:t>
            </a:r>
          </a:p>
          <a:p>
            <a:pPr marL="742950" lvl="1" indent="-285750" algn="just">
              <a:buFont typeface="Segoe UI" panose="020B0502040204020203" pitchFamily="34" charset="0"/>
              <a:buChar char="›"/>
              <a:defRPr/>
            </a:pPr>
            <a:r>
              <a:rPr lang="pt-BR" dirty="0">
                <a:solidFill>
                  <a:srgbClr val="0E406B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Carga tributária excessiva, com aumento que pode chegar a 27%</a:t>
            </a:r>
          </a:p>
          <a:p>
            <a:pPr marL="742950" lvl="1" indent="-285750" algn="just">
              <a:buFont typeface="Segoe UI" panose="020B0502040204020203" pitchFamily="34" charset="0"/>
              <a:buChar char="›"/>
              <a:defRPr/>
            </a:pPr>
            <a:r>
              <a:rPr lang="pt-BR" dirty="0">
                <a:solidFill>
                  <a:srgbClr val="0E406B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Dificuldade de creditamento pelo setor na sistemática não-cumulativa</a:t>
            </a:r>
          </a:p>
          <a:p>
            <a:pPr marL="285750" indent="-285750" algn="just">
              <a:buFont typeface="Courier New" panose="02070309020205020404" pitchFamily="49" charset="0"/>
              <a:buChar char="o"/>
              <a:defRPr/>
            </a:pPr>
            <a:endParaRPr lang="pt-BR" b="1" dirty="0">
              <a:solidFill>
                <a:srgbClr val="0E406B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285750" indent="-285750" algn="just">
              <a:buFont typeface="Courier New" panose="02070309020205020404" pitchFamily="49" charset="0"/>
              <a:buChar char="o"/>
              <a:defRPr/>
            </a:pPr>
            <a:r>
              <a:rPr lang="pt-BR" dirty="0">
                <a:solidFill>
                  <a:srgbClr val="0E406B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Inclusão dos serviços de notários e registradores no </a:t>
            </a:r>
            <a:r>
              <a:rPr lang="pt-BR" b="1" dirty="0">
                <a:solidFill>
                  <a:srgbClr val="0E406B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regime tributário diferenciado previsto no art. 156-A, § 5°, V, do texto da PEC</a:t>
            </a:r>
          </a:p>
          <a:p>
            <a:pPr marL="742950" lvl="1" indent="-285750" algn="just">
              <a:buFont typeface="Courier New" panose="02070309020205020404" pitchFamily="49" charset="0"/>
              <a:buChar char="o"/>
              <a:defRPr/>
            </a:pPr>
            <a:endParaRPr lang="pt-BR" dirty="0">
              <a:solidFill>
                <a:srgbClr val="0E406B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algn="just">
              <a:defRPr/>
            </a:pPr>
            <a:endParaRPr lang="pt-BR" dirty="0">
              <a:solidFill>
                <a:srgbClr val="0E406B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2749217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5756"/>
    </mc:Choice>
    <mc:Fallback>
      <p:transition spd="slow" advTm="5756"/>
    </mc:Fallback>
  </mc:AlternateContent>
</p:sld>
</file>

<file path=ppt/theme/theme1.xml><?xml version="1.0" encoding="utf-8"?>
<a:theme xmlns:a="http://schemas.openxmlformats.org/drawingml/2006/main" name="1_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Apresentação - Grupo Plantar - Alienação de Imóveis Rurais (versão correção)" id="{745C1173-3713-5245-80F4-7D3B512E930E}" vid="{B477B218-168F-F24B-8BA9-8971739FF0FF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activity xmlns="59bc4acb-a680-4541-92b1-8335cd9a4ab6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F4B70A201542514F9BE7A35DE964B5BA" ma:contentTypeVersion="11" ma:contentTypeDescription="Crie um novo documento." ma:contentTypeScope="" ma:versionID="9f1a59fe2bc2d3406ae07fe990e47d99">
  <xsd:schema xmlns:xsd="http://www.w3.org/2001/XMLSchema" xmlns:xs="http://www.w3.org/2001/XMLSchema" xmlns:p="http://schemas.microsoft.com/office/2006/metadata/properties" xmlns:ns3="59bc4acb-a680-4541-92b1-8335cd9a4ab6" xmlns:ns4="f30508ef-620a-45a5-97b1-f612e7252d60" targetNamespace="http://schemas.microsoft.com/office/2006/metadata/properties" ma:root="true" ma:fieldsID="88f5ad0f23942c94f21b4555534ddc97" ns3:_="" ns4:_="">
    <xsd:import namespace="59bc4acb-a680-4541-92b1-8335cd9a4ab6"/>
    <xsd:import namespace="f30508ef-620a-45a5-97b1-f612e7252d60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_activity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ObjectDetectorVersions" minOccurs="0"/>
                <xsd:element ref="ns3:MediaServiceAutoTags" minOccurs="0"/>
                <xsd:element ref="ns3:MediaServiceOCR" minOccurs="0"/>
                <xsd:element ref="ns3:MediaServiceGenerationTime" minOccurs="0"/>
                <xsd:element ref="ns3:MediaServiceEventHashCod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9bc4acb-a680-4541-92b1-8335cd9a4ab6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_activity" ma:index="10" nillable="true" ma:displayName="_activity" ma:hidden="true" ma:internalName="_activity">
      <xsd:simpleType>
        <xsd:restriction base="dms:Note"/>
      </xsd:simpleType>
    </xsd:element>
    <xsd:element name="MediaServiceObjectDetectorVersions" ma:index="1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AutoTags" ma:index="15" nillable="true" ma:displayName="Tags" ma:internalName="MediaServiceAutoTags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30508ef-620a-45a5-97b1-f612e7252d60" elementFormDefault="qualified">
    <xsd:import namespace="http://schemas.microsoft.com/office/2006/documentManagement/types"/>
    <xsd:import namespace="http://schemas.microsoft.com/office/infopath/2007/PartnerControls"/>
    <xsd:element name="SharedWithUsers" ma:index="11" nillable="true" ma:displayName="Compartilhado com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2" nillable="true" ma:displayName="Detalhes de Compartilhado Com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3" nillable="true" ma:displayName="Hash de Dica de Compartilhamento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údo"/>
        <xsd:element ref="dc:title" minOccurs="0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63A6A7DE-C883-4465-972D-C5BF0B517C36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52A328DA-FD5E-4A48-928F-EFBBBE85B6CC}">
  <ds:schemaRefs>
    <ds:schemaRef ds:uri="http://purl.org/dc/elements/1.1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purl.org/dc/dcmitype/"/>
    <ds:schemaRef ds:uri="59bc4acb-a680-4541-92b1-8335cd9a4ab6"/>
    <ds:schemaRef ds:uri="http://schemas.openxmlformats.org/package/2006/metadata/core-properties"/>
    <ds:schemaRef ds:uri="f30508ef-620a-45a5-97b1-f612e7252d60"/>
    <ds:schemaRef ds:uri="http://www.w3.org/XML/1998/namespace"/>
    <ds:schemaRef ds:uri="http://purl.org/dc/terms/"/>
  </ds:schemaRefs>
</ds:datastoreItem>
</file>

<file path=customXml/itemProps3.xml><?xml version="1.0" encoding="utf-8"?>
<ds:datastoreItem xmlns:ds="http://schemas.openxmlformats.org/officeDocument/2006/customXml" ds:itemID="{70E178C7-C07B-440F-B9EE-15A106176221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59bc4acb-a680-4541-92b1-8335cd9a4ab6"/>
    <ds:schemaRef ds:uri="f30508ef-620a-45a5-97b1-f612e7252d6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5156</TotalTime>
  <Words>473</Words>
  <Application>Microsoft Office PowerPoint</Application>
  <PresentationFormat>Widescreen</PresentationFormat>
  <Paragraphs>70</Paragraphs>
  <Slides>7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7</vt:i4>
      </vt:variant>
    </vt:vector>
  </HeadingPairs>
  <TitlesOfParts>
    <vt:vector size="14" baseType="lpstr">
      <vt:lpstr>Arial</vt:lpstr>
      <vt:lpstr>Calibri</vt:lpstr>
      <vt:lpstr>Calibri Light</vt:lpstr>
      <vt:lpstr>Courier New</vt:lpstr>
      <vt:lpstr>Segoe UI</vt:lpstr>
      <vt:lpstr>Wingdings</vt:lpstr>
      <vt:lpstr>1_Tema do Office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Maira Dias Leite</dc:creator>
  <cp:lastModifiedBy>APP - Ana Paula dos Santos Pereira</cp:lastModifiedBy>
  <cp:revision>267</cp:revision>
  <dcterms:created xsi:type="dcterms:W3CDTF">2023-04-19T22:21:12Z</dcterms:created>
  <dcterms:modified xsi:type="dcterms:W3CDTF">2023-10-04T15:48:10Z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0x010100F4B70A201542514F9BE7A35DE964B5BA</vt:lpwstr>
  </property>
  <property fmtid="{D5CDD505-2E9C-101B-9397-08002B2CF9AE}" pid="3" name="_dlc_DocIdItemGuid">
    <vt:lpwstr>5de87990-65c4-42c7-8c68-1054f9583f04</vt:lpwstr>
  </property>
</Properties>
</file>