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41"/>
  </p:handoutMasterIdLst>
  <p:sldIdLst>
    <p:sldId id="256" r:id="rId5"/>
    <p:sldId id="268" r:id="rId6"/>
    <p:sldId id="280" r:id="rId7"/>
    <p:sldId id="282" r:id="rId8"/>
    <p:sldId id="279" r:id="rId9"/>
    <p:sldId id="273" r:id="rId10"/>
    <p:sldId id="274" r:id="rId11"/>
    <p:sldId id="272" r:id="rId12"/>
    <p:sldId id="270" r:id="rId13"/>
    <p:sldId id="271" r:id="rId14"/>
    <p:sldId id="275" r:id="rId15"/>
    <p:sldId id="277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91" r:id="rId27"/>
    <p:sldId id="292" r:id="rId28"/>
    <p:sldId id="287" r:id="rId29"/>
    <p:sldId id="289" r:id="rId30"/>
    <p:sldId id="312" r:id="rId31"/>
    <p:sldId id="285" r:id="rId32"/>
    <p:sldId id="286" r:id="rId33"/>
    <p:sldId id="313" r:id="rId34"/>
    <p:sldId id="316" r:id="rId35"/>
    <p:sldId id="314" r:id="rId36"/>
    <p:sldId id="315" r:id="rId37"/>
    <p:sldId id="297" r:id="rId38"/>
    <p:sldId id="278" r:id="rId39"/>
    <p:sldId id="318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F62"/>
    <a:srgbClr val="004181"/>
    <a:srgbClr val="7E7E7E"/>
    <a:srgbClr val="F6F6F6"/>
    <a:srgbClr val="716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F9648-C144-4893-A658-9B4AFAF97CB5}" v="56" dt="2020-12-07T12:16:51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40" autoAdjust="0"/>
  </p:normalViewPr>
  <p:slideViewPr>
    <p:cSldViewPr snapToGrid="0" showGuides="1">
      <p:cViewPr varScale="1">
        <p:scale>
          <a:sx n="91" d="100"/>
          <a:sy n="91" d="100"/>
        </p:scale>
        <p:origin x="20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e Giselle Pizatto" userId="S::alineg@tcu.gov.br::f54ea64b-cf25-41c7-bdb2-a4264ab2e00e" providerId="AD" clId="Web-{E66F9648-C144-4893-A658-9B4AFAF97CB5}"/>
    <pc:docChg chg="modSld">
      <pc:chgData name="Aline Giselle Pizatto" userId="S::alineg@tcu.gov.br::f54ea64b-cf25-41c7-bdb2-a4264ab2e00e" providerId="AD" clId="Web-{E66F9648-C144-4893-A658-9B4AFAF97CB5}" dt="2020-12-07T12:16:51.926" v="51" actId="20577"/>
      <pc:docMkLst>
        <pc:docMk/>
      </pc:docMkLst>
      <pc:sldChg chg="modSp">
        <pc:chgData name="Aline Giselle Pizatto" userId="S::alineg@tcu.gov.br::f54ea64b-cf25-41c7-bdb2-a4264ab2e00e" providerId="AD" clId="Web-{E66F9648-C144-4893-A658-9B4AFAF97CB5}" dt="2020-12-07T12:16:51.926" v="50" actId="20577"/>
        <pc:sldMkLst>
          <pc:docMk/>
          <pc:sldMk cId="2760972950" sldId="279"/>
        </pc:sldMkLst>
        <pc:spChg chg="mod">
          <ac:chgData name="Aline Giselle Pizatto" userId="S::alineg@tcu.gov.br::f54ea64b-cf25-41c7-bdb2-a4264ab2e00e" providerId="AD" clId="Web-{E66F9648-C144-4893-A658-9B4AFAF97CB5}" dt="2020-12-07T12:16:51.926" v="50" actId="20577"/>
          <ac:spMkLst>
            <pc:docMk/>
            <pc:sldMk cId="2760972950" sldId="279"/>
            <ac:spMk id="2" creationId="{00000000-0000-0000-0000-000000000000}"/>
          </ac:spMkLst>
        </pc:spChg>
      </pc:sldChg>
    </pc:docChg>
  </pc:docChgLst>
  <pc:docChgLst>
    <pc:chgData clId="Web-{E66F9648-C144-4893-A658-9B4AFAF97CB5}"/>
    <pc:docChg chg="modSld">
      <pc:chgData name="" userId="" providerId="" clId="Web-{E66F9648-C144-4893-A658-9B4AFAF97CB5}" dt="2020-12-07T12:16:05.456" v="3" actId="20577"/>
      <pc:docMkLst>
        <pc:docMk/>
      </pc:docMkLst>
      <pc:sldChg chg="modSp">
        <pc:chgData name="" userId="" providerId="" clId="Web-{E66F9648-C144-4893-A658-9B4AFAF97CB5}" dt="2020-12-07T12:16:05.456" v="2" actId="20577"/>
        <pc:sldMkLst>
          <pc:docMk/>
          <pc:sldMk cId="2760972950" sldId="279"/>
        </pc:sldMkLst>
        <pc:spChg chg="mod">
          <ac:chgData name="" userId="" providerId="" clId="Web-{E66F9648-C144-4893-A658-9B4AFAF97CB5}" dt="2020-12-07T12:16:05.456" v="2" actId="20577"/>
          <ac:spMkLst>
            <pc:docMk/>
            <pc:sldMk cId="2760972950" sldId="279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Lima\Desktop\Teletrabalho\RACOM%20Covid%2019\2&#186;%20racom\Planilhas%20Din&#226;micas\Din&#226;mica%20-%20por%20RP%20-%2024-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50295275590553"/>
          <c:y val="0.11433080148801028"/>
          <c:w val="0.56679449939184434"/>
          <c:h val="0.8333094304856455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100000">
                  <a:srgbClr val="0070C0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100000">
                    <a:srgbClr val="A9F159"/>
                  </a:gs>
                  <a:gs pos="100000">
                    <a:srgbClr val="55D155"/>
                  </a:gs>
                  <a:gs pos="68000">
                    <a:srgbClr val="00B050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A6F-4256-800B-C417F85A3B91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100000">
                    <a:srgbClr val="0070C0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A6F-4256-800B-C417F85A3B91}"/>
              </c:ext>
            </c:extLst>
          </c:dPt>
          <c:dLbls>
            <c:dLbl>
              <c:idx val="0"/>
              <c:layout>
                <c:manualLayout>
                  <c:x val="-5.9602091538071847E-2"/>
                  <c:y val="-0.11199528440907752"/>
                </c:manualLayout>
              </c:layout>
              <c:numFmt formatCode="#,##0.0,,,;\-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81235032872399"/>
                      <c:h val="6.2584191651524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6F-4256-800B-C417F85A3B91}"/>
                </c:ext>
              </c:extLst>
            </c:dLbl>
            <c:numFmt formatCode="#,##0.0,,,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('Gráfico part relativa - particã'!$E$111,'Gráfico part relativa - particã'!$E$114,'Gráfico part relativa - particã'!$E$117,'Gráfico part relativa - particã'!$E$123,'Gráfico part relativa - particã'!$E$127)</c:f>
              <c:strCache>
                <c:ptCount val="5"/>
                <c:pt idx="0">
                  <c:v>Total </c:v>
                </c:pt>
                <c:pt idx="1">
                  <c:v>Saúde e demais despesas dos Ministérios </c:v>
                </c:pt>
                <c:pt idx="2">
                  <c:v>Auxílio Financeiro a Estados/DF/Municípios</c:v>
                </c:pt>
                <c:pt idx="3">
                  <c:v>Manutenção de empregos e Financiamento ao setor privado </c:v>
                </c:pt>
                <c:pt idx="4">
                  <c:v>Assistência social e Auxílio aos mais vulneráveis </c:v>
                </c:pt>
              </c:strCache>
            </c:strRef>
          </c:cat>
          <c:val>
            <c:numRef>
              <c:f>('Gráfico part relativa - particã'!$F$111,'Gráfico part relativa - particã'!$F$114,'Gráfico part relativa - particã'!$F$117,'Gráfico part relativa - particã'!$F$123,'Gráfico part relativa - particã'!$F$127)</c:f>
              <c:numCache>
                <c:formatCode>"R$"#,##0.0,,,;\-"R$"#,##0.0</c:formatCode>
                <c:ptCount val="5"/>
                <c:pt idx="0">
                  <c:v>605377470454</c:v>
                </c:pt>
                <c:pt idx="1">
                  <c:v>48278979921</c:v>
                </c:pt>
                <c:pt idx="2">
                  <c:v>79189488452</c:v>
                </c:pt>
                <c:pt idx="3">
                  <c:v>148541629500</c:v>
                </c:pt>
                <c:pt idx="4">
                  <c:v>329367372581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6F-4256-800B-C417F85A3B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7690640"/>
        <c:axId val="52130870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('Gráfico part relativa - particã'!$E$111,'Gráfico part relativa - particã'!$E$114,'Gráfico part relativa - particã'!$E$117,'Gráfico part relativa - particã'!$E$123,'Gráfico part relativa - particã'!$E$127)</c15:sqref>
                        </c15:formulaRef>
                      </c:ext>
                    </c:extLst>
                    <c:strCache>
                      <c:ptCount val="5"/>
                      <c:pt idx="0">
                        <c:v>Total </c:v>
                      </c:pt>
                      <c:pt idx="1">
                        <c:v>Saúde e demais despesas dos Ministérios </c:v>
                      </c:pt>
                      <c:pt idx="2">
                        <c:v>Auxílio Financeiro a Estados/DF/Municípios</c:v>
                      </c:pt>
                      <c:pt idx="3">
                        <c:v>Manutenção de empregos e Financiamento ao setor privado </c:v>
                      </c:pt>
                      <c:pt idx="4">
                        <c:v>Assistência social e Auxílio aos mais vulneráveis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('Gráfico part relativa - particã'!$G$111,'Gráfico part relativa - particã'!$G$114,'Gráfico part relativa - particã'!$G$117,'Gráfico part relativa - particã'!$G$123,'Gráfico part relativa - particã'!$G$127)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 formatCode="0%">
                        <c:v>1</c:v>
                      </c:pt>
                      <c:pt idx="1">
                        <c:v>7.9750209212102671E-2</c:v>
                      </c:pt>
                      <c:pt idx="2">
                        <c:v>0.13081010165874229</c:v>
                      </c:pt>
                      <c:pt idx="3">
                        <c:v>0.24537026359537611</c:v>
                      </c:pt>
                      <c:pt idx="4">
                        <c:v>0.54406942553377891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A6F-4256-800B-C417F85A3B91}"/>
                  </c:ext>
                </c:extLst>
              </c15:ser>
            </c15:filteredBarSeries>
          </c:ext>
        </c:extLst>
      </c:barChart>
      <c:catAx>
        <c:axId val="111769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308704"/>
        <c:crosses val="autoZero"/>
        <c:auto val="1"/>
        <c:lblAlgn val="ctr"/>
        <c:lblOffset val="0"/>
        <c:noMultiLvlLbl val="0"/>
      </c:catAx>
      <c:valAx>
        <c:axId val="521308704"/>
        <c:scaling>
          <c:orientation val="minMax"/>
        </c:scaling>
        <c:delete val="1"/>
        <c:axPos val="b"/>
        <c:numFmt formatCode="&quot;R$&quot;#,##0.0,,,;\-&quot;R$&quot;#,##0.0" sourceLinked="1"/>
        <c:majorTickMark val="none"/>
        <c:minorTickMark val="none"/>
        <c:tickLblPos val="nextTo"/>
        <c:crossAx val="111769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53199941390695"/>
          <c:y val="1.7026674595384907E-2"/>
          <c:w val="0.46593839370513235"/>
          <c:h val="0.8867518942937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Planilha1!$B$19</c:f>
              <c:strCache>
                <c:ptCount val="1"/>
                <c:pt idx="0">
                  <c:v>%Execução</c:v>
                </c:pt>
              </c:strCache>
            </c:strRef>
          </c:tx>
          <c:spPr>
            <a:solidFill>
              <a:srgbClr val="FCC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rgbClr val="31006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Planilha1!$A$20:$A$26</c:f>
              <c:strCache>
                <c:ptCount val="7"/>
                <c:pt idx="0">
                  <c:v>BEm - Manutenção do Emprego e Renda</c:v>
                </c:pt>
                <c:pt idx="1">
                  <c:v>Outras despesas</c:v>
                </c:pt>
                <c:pt idx="2">
                  <c:v>Ministério da Saúde</c:v>
                </c:pt>
                <c:pt idx="3">
                  <c:v>Auxílio Emergencial - Subsistência</c:v>
                </c:pt>
                <c:pt idx="4">
                  <c:v>Auxílio Financeiro a Estados, Municípios e DF</c:v>
                </c:pt>
                <c:pt idx="5">
                  <c:v>Cotas dos Fundos Garantidores de Operações e de Crédito</c:v>
                </c:pt>
                <c:pt idx="6">
                  <c:v>Total</c:v>
                </c:pt>
              </c:strCache>
            </c:strRef>
          </c:cat>
          <c:val>
            <c:numRef>
              <c:f>Planilha1!$B$20:$B$26</c:f>
              <c:numCache>
                <c:formatCode>0%</c:formatCode>
                <c:ptCount val="7"/>
                <c:pt idx="0">
                  <c:v>0.60135790494665375</c:v>
                </c:pt>
                <c:pt idx="1">
                  <c:v>0.64777998674618908</c:v>
                </c:pt>
                <c:pt idx="2">
                  <c:v>0.82267573696145124</c:v>
                </c:pt>
                <c:pt idx="3">
                  <c:v>0.8571428571428571</c:v>
                </c:pt>
                <c:pt idx="4">
                  <c:v>0.98497285010733682</c:v>
                </c:pt>
                <c:pt idx="5">
                  <c:v>1</c:v>
                </c:pt>
                <c:pt idx="6">
                  <c:v>0.85025742712029506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6-4B30-9946-0433CCF65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864800"/>
        <c:axId val="252958032"/>
      </c:barChart>
      <c:catAx>
        <c:axId val="52486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rgbClr val="31006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958032"/>
        <c:crosses val="autoZero"/>
        <c:auto val="1"/>
        <c:lblAlgn val="ctr"/>
        <c:lblOffset val="100"/>
        <c:noMultiLvlLbl val="0"/>
      </c:catAx>
      <c:valAx>
        <c:axId val="252958032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rgbClr val="31006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6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000" b="1">
          <a:solidFill>
            <a:srgbClr val="310065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2199849968843"/>
          <c:y val="2.7843875479836234E-2"/>
          <c:w val="0.88483521033406476"/>
          <c:h val="0.59990235791056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Receita Primária Líquida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Planilha1!$B$2:$C$2</c:f>
              <c:strCache>
                <c:ptCount val="2"/>
                <c:pt idx="0">
                  <c:v>LOA 2020</c:v>
                </c:pt>
                <c:pt idx="1">
                  <c:v>Avaliação 5º Bimestre</c:v>
                </c:pt>
              </c:strCache>
            </c:strRef>
          </c:cat>
          <c:val>
            <c:numRef>
              <c:f>Planilha1!$B$3:$C$3</c:f>
              <c:numCache>
                <c:formatCode>General</c:formatCode>
                <c:ptCount val="2"/>
                <c:pt idx="0">
                  <c:v>1355</c:v>
                </c:pt>
                <c:pt idx="1">
                  <c:v>1190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B-4766-9066-78AF689E4A5C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Despesas Primárias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Planilha1!$B$2:$C$2</c:f>
              <c:strCache>
                <c:ptCount val="2"/>
                <c:pt idx="0">
                  <c:v>LOA 2020</c:v>
                </c:pt>
                <c:pt idx="1">
                  <c:v>Avaliação 5º Bimestre</c:v>
                </c:pt>
              </c:strCache>
            </c:strRef>
          </c:cat>
          <c:val>
            <c:numRef>
              <c:f>Planilha1!$B$4:$C$4</c:f>
              <c:numCache>
                <c:formatCode>General</c:formatCode>
                <c:ptCount val="2"/>
                <c:pt idx="0">
                  <c:v>1480</c:v>
                </c:pt>
                <c:pt idx="1">
                  <c:v>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8B-4766-9066-78AF689E4A5C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Resultado Primário do Governo Central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Planilha1!$B$2:$C$2</c:f>
              <c:strCache>
                <c:ptCount val="2"/>
                <c:pt idx="0">
                  <c:v>LOA 2020</c:v>
                </c:pt>
                <c:pt idx="1">
                  <c:v>Avaliação 5º Bimestre</c:v>
                </c:pt>
              </c:strCache>
            </c:strRef>
          </c:cat>
          <c:val>
            <c:numRef>
              <c:f>Planilha1!$B$5:$C$5</c:f>
              <c:numCache>
                <c:formatCode>General</c:formatCode>
                <c:ptCount val="2"/>
                <c:pt idx="0">
                  <c:v>-124</c:v>
                </c:pt>
                <c:pt idx="1">
                  <c:v>-845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8B-4766-9066-78AF689E4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236208"/>
        <c:axId val="441344320"/>
      </c:barChart>
      <c:catAx>
        <c:axId val="5612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44320"/>
        <c:crosses val="autoZero"/>
        <c:auto val="1"/>
        <c:lblAlgn val="ctr"/>
        <c:lblOffset val="100"/>
        <c:noMultiLvlLbl val="0"/>
      </c:catAx>
      <c:valAx>
        <c:axId val="44134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3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58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F441B-3442-4A21-AD88-DC3238C7AE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2B492-2765-4402-BD5F-B63E8B8DAB9C}">
      <dgm:prSet phldrT="[Texto]"/>
      <dgm:spPr>
        <a:solidFill>
          <a:srgbClr val="FCCA00"/>
        </a:solidFill>
      </dgm:spPr>
      <dgm:t>
        <a:bodyPr/>
        <a:lstStyle/>
        <a:p>
          <a:r>
            <a:rPr lang="pt-BR" b="1" dirty="0">
              <a:solidFill>
                <a:srgbClr val="310065"/>
              </a:solidFill>
            </a:rPr>
            <a:t>Execução do Orçamento</a:t>
          </a:r>
        </a:p>
        <a:p>
          <a:r>
            <a:rPr lang="pt-BR" b="1" dirty="0">
              <a:solidFill>
                <a:srgbClr val="310065"/>
              </a:solidFill>
            </a:rPr>
            <a:t>Riscos de insucesso</a:t>
          </a:r>
        </a:p>
        <a:p>
          <a:r>
            <a:rPr lang="pt-BR" b="1" dirty="0">
              <a:solidFill>
                <a:srgbClr val="310065"/>
              </a:solidFill>
            </a:rPr>
            <a:t>Oportunidades de melhoria</a:t>
          </a:r>
          <a:endParaRPr lang="en-US" b="1" dirty="0">
            <a:solidFill>
              <a:srgbClr val="310065"/>
            </a:solidFill>
          </a:endParaRPr>
        </a:p>
      </dgm:t>
    </dgm:pt>
    <dgm:pt modelId="{83D8D790-CDF8-4EEA-953E-1A2B7C574DB3}" type="parTrans" cxnId="{998ADE2A-58D3-4C1F-B34B-CA4C06AB86DC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8B3DA638-5042-4AC7-8B48-6A7682C0E10A}" type="sibTrans" cxnId="{998ADE2A-58D3-4C1F-B34B-CA4C06AB86DC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CE102790-478C-45D8-B9B3-9DADCCE4D60B}">
      <dgm:prSet phldrT="[Texto]"/>
      <dgm:spPr>
        <a:solidFill>
          <a:srgbClr val="FCCA00"/>
        </a:solidFill>
      </dgm:spPr>
      <dgm:t>
        <a:bodyPr/>
        <a:lstStyle/>
        <a:p>
          <a:r>
            <a:rPr lang="pt-BR" b="1" dirty="0">
              <a:solidFill>
                <a:srgbClr val="310065"/>
              </a:solidFill>
            </a:rPr>
            <a:t>Cruzamentos de dados para verificar se benefício está indo para quem precisa e cumpre os requisitos da lei</a:t>
          </a:r>
          <a:endParaRPr lang="en-US" b="1" dirty="0">
            <a:solidFill>
              <a:srgbClr val="310065"/>
            </a:solidFill>
          </a:endParaRPr>
        </a:p>
      </dgm:t>
    </dgm:pt>
    <dgm:pt modelId="{44832508-6EAC-42DC-90B9-863BE554C1B3}" type="parTrans" cxnId="{AD731213-F0A1-4E1D-8771-BC32EFDC3F1B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803EF669-0055-49C7-87D7-F50889A8CA9B}" type="sibTrans" cxnId="{AD731213-F0A1-4E1D-8771-BC32EFDC3F1B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DDA29428-5213-4674-ACC0-72B184F13DD4}">
      <dgm:prSet phldrT="[Texto]"/>
      <dgm:spPr>
        <a:solidFill>
          <a:srgbClr val="FCCA00"/>
        </a:solidFill>
      </dgm:spPr>
      <dgm:t>
        <a:bodyPr/>
        <a:lstStyle/>
        <a:p>
          <a:r>
            <a:rPr lang="pt-BR" b="1" dirty="0">
              <a:solidFill>
                <a:srgbClr val="310065"/>
              </a:solidFill>
            </a:rPr>
            <a:t>Apuração de irregularidades </a:t>
          </a:r>
        </a:p>
        <a:p>
          <a:r>
            <a:rPr lang="pt-BR" b="1" dirty="0">
              <a:solidFill>
                <a:srgbClr val="310065"/>
              </a:solidFill>
            </a:rPr>
            <a:t>Militares e Candidatos com patrimônio elevado</a:t>
          </a:r>
          <a:endParaRPr lang="en-US" b="1" dirty="0">
            <a:solidFill>
              <a:srgbClr val="310065"/>
            </a:solidFill>
          </a:endParaRPr>
        </a:p>
      </dgm:t>
    </dgm:pt>
    <dgm:pt modelId="{AA952960-789B-483E-BF1F-23E0FA7E6BA6}" type="parTrans" cxnId="{4872343D-4FFF-45A7-B812-8115D845BA1C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95E34FC2-2951-403F-BD00-80E7D86F6C45}" type="sibTrans" cxnId="{4872343D-4FFF-45A7-B812-8115D845BA1C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CA606D73-4057-4629-9E96-AEFDF28B0FD8}">
      <dgm:prSet phldrT="[Texto]" custT="1"/>
      <dgm:spPr>
        <a:solidFill>
          <a:srgbClr val="FCCA00"/>
        </a:solidFill>
      </dgm:spPr>
      <dgm:t>
        <a:bodyPr/>
        <a:lstStyle/>
        <a:p>
          <a:r>
            <a:rPr lang="pt-BR" sz="2500" b="1" dirty="0">
              <a:solidFill>
                <a:srgbClr val="310065"/>
              </a:solidFill>
            </a:rPr>
            <a:t>+ de 10 relatórios</a:t>
          </a:r>
        </a:p>
        <a:p>
          <a:r>
            <a:rPr lang="pt-BR" sz="2500" b="1" dirty="0">
              <a:solidFill>
                <a:srgbClr val="310065"/>
              </a:solidFill>
            </a:rPr>
            <a:t>+ de 30 propostas de aprimoramento</a:t>
          </a:r>
          <a:endParaRPr lang="en-US" sz="2500" b="1" dirty="0">
            <a:solidFill>
              <a:srgbClr val="310065"/>
            </a:solidFill>
          </a:endParaRPr>
        </a:p>
      </dgm:t>
    </dgm:pt>
    <dgm:pt modelId="{C4D7564D-F14E-4E19-B33D-C97C9EC91F94}" type="parTrans" cxnId="{A12DF9DE-D831-450E-94CC-0801B57C2BB5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A8FF5B88-F9C7-4120-B151-EF428B8DAF1C}" type="sibTrans" cxnId="{A12DF9DE-D831-450E-94CC-0801B57C2BB5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FB48FF29-5D65-43C4-B5A5-D080C9F27512}" type="pres">
      <dgm:prSet presAssocID="{62CF441B-3442-4A21-AD88-DC3238C7AE4E}" presName="diagram" presStyleCnt="0">
        <dgm:presLayoutVars>
          <dgm:dir/>
          <dgm:resizeHandles val="exact"/>
        </dgm:presLayoutVars>
      </dgm:prSet>
      <dgm:spPr/>
    </dgm:pt>
    <dgm:pt modelId="{46F93133-8C34-4FD8-BCEC-CC2BBF0BA18B}" type="pres">
      <dgm:prSet presAssocID="{1322B492-2765-4402-BD5F-B63E8B8DAB9C}" presName="node" presStyleLbl="node1" presStyleIdx="0" presStyleCnt="4">
        <dgm:presLayoutVars>
          <dgm:bulletEnabled val="1"/>
        </dgm:presLayoutVars>
      </dgm:prSet>
      <dgm:spPr/>
    </dgm:pt>
    <dgm:pt modelId="{589ED9E1-57F7-44C7-86CF-D54F149D1F4D}" type="pres">
      <dgm:prSet presAssocID="{8B3DA638-5042-4AC7-8B48-6A7682C0E10A}" presName="sibTrans" presStyleCnt="0"/>
      <dgm:spPr/>
    </dgm:pt>
    <dgm:pt modelId="{48A01E20-EB48-4646-86B4-039F5A47DFFC}" type="pres">
      <dgm:prSet presAssocID="{CE102790-478C-45D8-B9B3-9DADCCE4D60B}" presName="node" presStyleLbl="node1" presStyleIdx="1" presStyleCnt="4">
        <dgm:presLayoutVars>
          <dgm:bulletEnabled val="1"/>
        </dgm:presLayoutVars>
      </dgm:prSet>
      <dgm:spPr/>
    </dgm:pt>
    <dgm:pt modelId="{49E59866-285B-4CBD-AC74-4EC968DED865}" type="pres">
      <dgm:prSet presAssocID="{803EF669-0055-49C7-87D7-F50889A8CA9B}" presName="sibTrans" presStyleCnt="0"/>
      <dgm:spPr/>
    </dgm:pt>
    <dgm:pt modelId="{B7FF3741-2632-4F18-9392-EB5FC1F3C3FE}" type="pres">
      <dgm:prSet presAssocID="{DDA29428-5213-4674-ACC0-72B184F13DD4}" presName="node" presStyleLbl="node1" presStyleIdx="2" presStyleCnt="4">
        <dgm:presLayoutVars>
          <dgm:bulletEnabled val="1"/>
        </dgm:presLayoutVars>
      </dgm:prSet>
      <dgm:spPr/>
    </dgm:pt>
    <dgm:pt modelId="{9694C68E-5773-4D99-9257-093252964FCE}" type="pres">
      <dgm:prSet presAssocID="{95E34FC2-2951-403F-BD00-80E7D86F6C45}" presName="sibTrans" presStyleCnt="0"/>
      <dgm:spPr/>
    </dgm:pt>
    <dgm:pt modelId="{0F39F69E-BFEB-45F5-94E2-0FE1EE525316}" type="pres">
      <dgm:prSet presAssocID="{CA606D73-4057-4629-9E96-AEFDF28B0FD8}" presName="node" presStyleLbl="node1" presStyleIdx="3" presStyleCnt="4">
        <dgm:presLayoutVars>
          <dgm:bulletEnabled val="1"/>
        </dgm:presLayoutVars>
      </dgm:prSet>
      <dgm:spPr/>
    </dgm:pt>
  </dgm:ptLst>
  <dgm:cxnLst>
    <dgm:cxn modelId="{69430B06-323D-4D0B-86F6-5932C31088A9}" type="presOf" srcId="{62CF441B-3442-4A21-AD88-DC3238C7AE4E}" destId="{FB48FF29-5D65-43C4-B5A5-D080C9F27512}" srcOrd="0" destOrd="0" presId="urn:microsoft.com/office/officeart/2005/8/layout/default"/>
    <dgm:cxn modelId="{AD731213-F0A1-4E1D-8771-BC32EFDC3F1B}" srcId="{62CF441B-3442-4A21-AD88-DC3238C7AE4E}" destId="{CE102790-478C-45D8-B9B3-9DADCCE4D60B}" srcOrd="1" destOrd="0" parTransId="{44832508-6EAC-42DC-90B9-863BE554C1B3}" sibTransId="{803EF669-0055-49C7-87D7-F50889A8CA9B}"/>
    <dgm:cxn modelId="{EA14BB23-D536-4754-A264-54C71C5EBFE6}" type="presOf" srcId="{CE102790-478C-45D8-B9B3-9DADCCE4D60B}" destId="{48A01E20-EB48-4646-86B4-039F5A47DFFC}" srcOrd="0" destOrd="0" presId="urn:microsoft.com/office/officeart/2005/8/layout/default"/>
    <dgm:cxn modelId="{998ADE2A-58D3-4C1F-B34B-CA4C06AB86DC}" srcId="{62CF441B-3442-4A21-AD88-DC3238C7AE4E}" destId="{1322B492-2765-4402-BD5F-B63E8B8DAB9C}" srcOrd="0" destOrd="0" parTransId="{83D8D790-CDF8-4EEA-953E-1A2B7C574DB3}" sibTransId="{8B3DA638-5042-4AC7-8B48-6A7682C0E10A}"/>
    <dgm:cxn modelId="{B613A130-81C0-4555-BD67-FA51FEE534FE}" type="presOf" srcId="{DDA29428-5213-4674-ACC0-72B184F13DD4}" destId="{B7FF3741-2632-4F18-9392-EB5FC1F3C3FE}" srcOrd="0" destOrd="0" presId="urn:microsoft.com/office/officeart/2005/8/layout/default"/>
    <dgm:cxn modelId="{4872343D-4FFF-45A7-B812-8115D845BA1C}" srcId="{62CF441B-3442-4A21-AD88-DC3238C7AE4E}" destId="{DDA29428-5213-4674-ACC0-72B184F13DD4}" srcOrd="2" destOrd="0" parTransId="{AA952960-789B-483E-BF1F-23E0FA7E6BA6}" sibTransId="{95E34FC2-2951-403F-BD00-80E7D86F6C45}"/>
    <dgm:cxn modelId="{95C7656B-B439-419B-98DE-BA7C38311327}" type="presOf" srcId="{1322B492-2765-4402-BD5F-B63E8B8DAB9C}" destId="{46F93133-8C34-4FD8-BCEC-CC2BBF0BA18B}" srcOrd="0" destOrd="0" presId="urn:microsoft.com/office/officeart/2005/8/layout/default"/>
    <dgm:cxn modelId="{D45531DC-01EC-4F44-8B5B-A1278B04935F}" type="presOf" srcId="{CA606D73-4057-4629-9E96-AEFDF28B0FD8}" destId="{0F39F69E-BFEB-45F5-94E2-0FE1EE525316}" srcOrd="0" destOrd="0" presId="urn:microsoft.com/office/officeart/2005/8/layout/default"/>
    <dgm:cxn modelId="{A12DF9DE-D831-450E-94CC-0801B57C2BB5}" srcId="{62CF441B-3442-4A21-AD88-DC3238C7AE4E}" destId="{CA606D73-4057-4629-9E96-AEFDF28B0FD8}" srcOrd="3" destOrd="0" parTransId="{C4D7564D-F14E-4E19-B33D-C97C9EC91F94}" sibTransId="{A8FF5B88-F9C7-4120-B151-EF428B8DAF1C}"/>
    <dgm:cxn modelId="{1DA40D72-5F51-4C96-92A2-4A0F292F5D3D}" type="presParOf" srcId="{FB48FF29-5D65-43C4-B5A5-D080C9F27512}" destId="{46F93133-8C34-4FD8-BCEC-CC2BBF0BA18B}" srcOrd="0" destOrd="0" presId="urn:microsoft.com/office/officeart/2005/8/layout/default"/>
    <dgm:cxn modelId="{B28C6642-DAC2-48A1-996C-C3B26E9560A4}" type="presParOf" srcId="{FB48FF29-5D65-43C4-B5A5-D080C9F27512}" destId="{589ED9E1-57F7-44C7-86CF-D54F149D1F4D}" srcOrd="1" destOrd="0" presId="urn:microsoft.com/office/officeart/2005/8/layout/default"/>
    <dgm:cxn modelId="{11B40000-149A-4C00-BB41-969892A2FDF2}" type="presParOf" srcId="{FB48FF29-5D65-43C4-B5A5-D080C9F27512}" destId="{48A01E20-EB48-4646-86B4-039F5A47DFFC}" srcOrd="2" destOrd="0" presId="urn:microsoft.com/office/officeart/2005/8/layout/default"/>
    <dgm:cxn modelId="{7A9AC88E-5071-43FE-ACEA-7A9496E46203}" type="presParOf" srcId="{FB48FF29-5D65-43C4-B5A5-D080C9F27512}" destId="{49E59866-285B-4CBD-AC74-4EC968DED865}" srcOrd="3" destOrd="0" presId="urn:microsoft.com/office/officeart/2005/8/layout/default"/>
    <dgm:cxn modelId="{EE396380-A5A0-41CC-A0BA-20565365FB03}" type="presParOf" srcId="{FB48FF29-5D65-43C4-B5A5-D080C9F27512}" destId="{B7FF3741-2632-4F18-9392-EB5FC1F3C3FE}" srcOrd="4" destOrd="0" presId="urn:microsoft.com/office/officeart/2005/8/layout/default"/>
    <dgm:cxn modelId="{A99AA17E-6CC6-4AC0-90EB-8DC7CC0B7909}" type="presParOf" srcId="{FB48FF29-5D65-43C4-B5A5-D080C9F27512}" destId="{9694C68E-5773-4D99-9257-093252964FCE}" srcOrd="5" destOrd="0" presId="urn:microsoft.com/office/officeart/2005/8/layout/default"/>
    <dgm:cxn modelId="{3796F879-22DF-4AAF-9268-72E9055246E5}" type="presParOf" srcId="{FB48FF29-5D65-43C4-B5A5-D080C9F27512}" destId="{0F39F69E-BFEB-45F5-94E2-0FE1EE5253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F441B-3442-4A21-AD88-DC3238C7AE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2B492-2765-4402-BD5F-B63E8B8DAB9C}">
      <dgm:prSet phldrT="[Texto]"/>
      <dgm:spPr>
        <a:solidFill>
          <a:srgbClr val="006633"/>
        </a:solidFill>
      </dgm:spPr>
      <dgm:t>
        <a:bodyPr/>
        <a:lstStyle/>
        <a:p>
          <a:r>
            <a:rPr lang="pt-BR" b="1" dirty="0">
              <a:solidFill>
                <a:srgbClr val="FCCA00"/>
              </a:solidFill>
            </a:rPr>
            <a:t>Estimativa de mais de 7 milhões de beneficiários acima do público-alvo</a:t>
          </a:r>
          <a:endParaRPr lang="en-US" b="1" dirty="0">
            <a:solidFill>
              <a:srgbClr val="FCCA00"/>
            </a:solidFill>
          </a:endParaRPr>
        </a:p>
      </dgm:t>
    </dgm:pt>
    <dgm:pt modelId="{83D8D790-CDF8-4EEA-953E-1A2B7C574DB3}" type="parTrans" cxnId="{998ADE2A-58D3-4C1F-B34B-CA4C06AB86DC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8B3DA638-5042-4AC7-8B48-6A7682C0E10A}" type="sibTrans" cxnId="{998ADE2A-58D3-4C1F-B34B-CA4C06AB86DC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CE102790-478C-45D8-B9B3-9DADCCE4D60B}">
      <dgm:prSet phldrT="[Texto]"/>
      <dgm:spPr>
        <a:solidFill>
          <a:srgbClr val="006633"/>
        </a:solidFill>
      </dgm:spPr>
      <dgm:t>
        <a:bodyPr/>
        <a:lstStyle/>
        <a:p>
          <a:r>
            <a:rPr lang="pt-BR" b="1" dirty="0">
              <a:solidFill>
                <a:srgbClr val="FCCA00"/>
              </a:solidFill>
            </a:rPr>
            <a:t>Mais de 1 milhão de indícios de pagamentos indevidos detectados pelo TCU</a:t>
          </a:r>
          <a:endParaRPr lang="en-US" b="1" dirty="0">
            <a:solidFill>
              <a:srgbClr val="FCCA00"/>
            </a:solidFill>
          </a:endParaRPr>
        </a:p>
      </dgm:t>
    </dgm:pt>
    <dgm:pt modelId="{44832508-6EAC-42DC-90B9-863BE554C1B3}" type="parTrans" cxnId="{AD731213-F0A1-4E1D-8771-BC32EFDC3F1B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803EF669-0055-49C7-87D7-F50889A8CA9B}" type="sibTrans" cxnId="{AD731213-F0A1-4E1D-8771-BC32EFDC3F1B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DDA29428-5213-4674-ACC0-72B184F13DD4}">
      <dgm:prSet phldrT="[Texto]"/>
      <dgm:spPr>
        <a:solidFill>
          <a:srgbClr val="006633"/>
        </a:solidFill>
      </dgm:spPr>
      <dgm:t>
        <a:bodyPr/>
        <a:lstStyle/>
        <a:p>
          <a:r>
            <a:rPr lang="pt-BR" b="1" dirty="0">
              <a:solidFill>
                <a:srgbClr val="FCCA00"/>
              </a:solidFill>
            </a:rPr>
            <a:t>59% das propostas do TCU estão implementadas ou em implementação</a:t>
          </a:r>
          <a:endParaRPr lang="en-US" b="1" dirty="0">
            <a:solidFill>
              <a:srgbClr val="FCCA00"/>
            </a:solidFill>
          </a:endParaRPr>
        </a:p>
      </dgm:t>
    </dgm:pt>
    <dgm:pt modelId="{AA952960-789B-483E-BF1F-23E0FA7E6BA6}" type="parTrans" cxnId="{4872343D-4FFF-45A7-B812-8115D845BA1C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95E34FC2-2951-403F-BD00-80E7D86F6C45}" type="sibTrans" cxnId="{4872343D-4FFF-45A7-B812-8115D845BA1C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CA606D73-4057-4629-9E96-AEFDF28B0FD8}">
      <dgm:prSet phldrT="[Texto]"/>
      <dgm:spPr>
        <a:solidFill>
          <a:srgbClr val="006633"/>
        </a:solidFill>
      </dgm:spPr>
      <dgm:t>
        <a:bodyPr/>
        <a:lstStyle/>
        <a:p>
          <a:r>
            <a:rPr lang="pt-BR" b="1" dirty="0">
              <a:solidFill>
                <a:srgbClr val="FCCA00"/>
              </a:solidFill>
            </a:rPr>
            <a:t>3,7 milhões de benefícios cancelados (5,5% do total) e economia estimada de R$ 8,8 bilhões</a:t>
          </a:r>
          <a:endParaRPr lang="en-US" b="1" dirty="0">
            <a:solidFill>
              <a:srgbClr val="FCCA00"/>
            </a:solidFill>
          </a:endParaRPr>
        </a:p>
      </dgm:t>
    </dgm:pt>
    <dgm:pt modelId="{C4D7564D-F14E-4E19-B33D-C97C9EC91F94}" type="parTrans" cxnId="{A12DF9DE-D831-450E-94CC-0801B57C2BB5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A8FF5B88-F9C7-4120-B151-EF428B8DAF1C}" type="sibTrans" cxnId="{A12DF9DE-D831-450E-94CC-0801B57C2BB5}">
      <dgm:prSet/>
      <dgm:spPr/>
      <dgm:t>
        <a:bodyPr/>
        <a:lstStyle/>
        <a:p>
          <a:endParaRPr lang="en-US" b="1">
            <a:solidFill>
              <a:srgbClr val="310065"/>
            </a:solidFill>
          </a:endParaRPr>
        </a:p>
      </dgm:t>
    </dgm:pt>
    <dgm:pt modelId="{FB48FF29-5D65-43C4-B5A5-D080C9F27512}" type="pres">
      <dgm:prSet presAssocID="{62CF441B-3442-4A21-AD88-DC3238C7AE4E}" presName="diagram" presStyleCnt="0">
        <dgm:presLayoutVars>
          <dgm:dir/>
          <dgm:resizeHandles val="exact"/>
        </dgm:presLayoutVars>
      </dgm:prSet>
      <dgm:spPr/>
    </dgm:pt>
    <dgm:pt modelId="{46F93133-8C34-4FD8-BCEC-CC2BBF0BA18B}" type="pres">
      <dgm:prSet presAssocID="{1322B492-2765-4402-BD5F-B63E8B8DAB9C}" presName="node" presStyleLbl="node1" presStyleIdx="0" presStyleCnt="4">
        <dgm:presLayoutVars>
          <dgm:bulletEnabled val="1"/>
        </dgm:presLayoutVars>
      </dgm:prSet>
      <dgm:spPr/>
    </dgm:pt>
    <dgm:pt modelId="{589ED9E1-57F7-44C7-86CF-D54F149D1F4D}" type="pres">
      <dgm:prSet presAssocID="{8B3DA638-5042-4AC7-8B48-6A7682C0E10A}" presName="sibTrans" presStyleCnt="0"/>
      <dgm:spPr/>
    </dgm:pt>
    <dgm:pt modelId="{48A01E20-EB48-4646-86B4-039F5A47DFFC}" type="pres">
      <dgm:prSet presAssocID="{CE102790-478C-45D8-B9B3-9DADCCE4D60B}" presName="node" presStyleLbl="node1" presStyleIdx="1" presStyleCnt="4">
        <dgm:presLayoutVars>
          <dgm:bulletEnabled val="1"/>
        </dgm:presLayoutVars>
      </dgm:prSet>
      <dgm:spPr/>
    </dgm:pt>
    <dgm:pt modelId="{49E59866-285B-4CBD-AC74-4EC968DED865}" type="pres">
      <dgm:prSet presAssocID="{803EF669-0055-49C7-87D7-F50889A8CA9B}" presName="sibTrans" presStyleCnt="0"/>
      <dgm:spPr/>
    </dgm:pt>
    <dgm:pt modelId="{B7FF3741-2632-4F18-9392-EB5FC1F3C3FE}" type="pres">
      <dgm:prSet presAssocID="{DDA29428-5213-4674-ACC0-72B184F13DD4}" presName="node" presStyleLbl="node1" presStyleIdx="2" presStyleCnt="4">
        <dgm:presLayoutVars>
          <dgm:bulletEnabled val="1"/>
        </dgm:presLayoutVars>
      </dgm:prSet>
      <dgm:spPr/>
    </dgm:pt>
    <dgm:pt modelId="{9694C68E-5773-4D99-9257-093252964FCE}" type="pres">
      <dgm:prSet presAssocID="{95E34FC2-2951-403F-BD00-80E7D86F6C45}" presName="sibTrans" presStyleCnt="0"/>
      <dgm:spPr/>
    </dgm:pt>
    <dgm:pt modelId="{0F39F69E-BFEB-45F5-94E2-0FE1EE525316}" type="pres">
      <dgm:prSet presAssocID="{CA606D73-4057-4629-9E96-AEFDF28B0FD8}" presName="node" presStyleLbl="node1" presStyleIdx="3" presStyleCnt="4">
        <dgm:presLayoutVars>
          <dgm:bulletEnabled val="1"/>
        </dgm:presLayoutVars>
      </dgm:prSet>
      <dgm:spPr/>
    </dgm:pt>
  </dgm:ptLst>
  <dgm:cxnLst>
    <dgm:cxn modelId="{69430B06-323D-4D0B-86F6-5932C31088A9}" type="presOf" srcId="{62CF441B-3442-4A21-AD88-DC3238C7AE4E}" destId="{FB48FF29-5D65-43C4-B5A5-D080C9F27512}" srcOrd="0" destOrd="0" presId="urn:microsoft.com/office/officeart/2005/8/layout/default"/>
    <dgm:cxn modelId="{AD731213-F0A1-4E1D-8771-BC32EFDC3F1B}" srcId="{62CF441B-3442-4A21-AD88-DC3238C7AE4E}" destId="{CE102790-478C-45D8-B9B3-9DADCCE4D60B}" srcOrd="1" destOrd="0" parTransId="{44832508-6EAC-42DC-90B9-863BE554C1B3}" sibTransId="{803EF669-0055-49C7-87D7-F50889A8CA9B}"/>
    <dgm:cxn modelId="{EA14BB23-D536-4754-A264-54C71C5EBFE6}" type="presOf" srcId="{CE102790-478C-45D8-B9B3-9DADCCE4D60B}" destId="{48A01E20-EB48-4646-86B4-039F5A47DFFC}" srcOrd="0" destOrd="0" presId="urn:microsoft.com/office/officeart/2005/8/layout/default"/>
    <dgm:cxn modelId="{998ADE2A-58D3-4C1F-B34B-CA4C06AB86DC}" srcId="{62CF441B-3442-4A21-AD88-DC3238C7AE4E}" destId="{1322B492-2765-4402-BD5F-B63E8B8DAB9C}" srcOrd="0" destOrd="0" parTransId="{83D8D790-CDF8-4EEA-953E-1A2B7C574DB3}" sibTransId="{8B3DA638-5042-4AC7-8B48-6A7682C0E10A}"/>
    <dgm:cxn modelId="{B613A130-81C0-4555-BD67-FA51FEE534FE}" type="presOf" srcId="{DDA29428-5213-4674-ACC0-72B184F13DD4}" destId="{B7FF3741-2632-4F18-9392-EB5FC1F3C3FE}" srcOrd="0" destOrd="0" presId="urn:microsoft.com/office/officeart/2005/8/layout/default"/>
    <dgm:cxn modelId="{4872343D-4FFF-45A7-B812-8115D845BA1C}" srcId="{62CF441B-3442-4A21-AD88-DC3238C7AE4E}" destId="{DDA29428-5213-4674-ACC0-72B184F13DD4}" srcOrd="2" destOrd="0" parTransId="{AA952960-789B-483E-BF1F-23E0FA7E6BA6}" sibTransId="{95E34FC2-2951-403F-BD00-80E7D86F6C45}"/>
    <dgm:cxn modelId="{95C7656B-B439-419B-98DE-BA7C38311327}" type="presOf" srcId="{1322B492-2765-4402-BD5F-B63E8B8DAB9C}" destId="{46F93133-8C34-4FD8-BCEC-CC2BBF0BA18B}" srcOrd="0" destOrd="0" presId="urn:microsoft.com/office/officeart/2005/8/layout/default"/>
    <dgm:cxn modelId="{D45531DC-01EC-4F44-8B5B-A1278B04935F}" type="presOf" srcId="{CA606D73-4057-4629-9E96-AEFDF28B0FD8}" destId="{0F39F69E-BFEB-45F5-94E2-0FE1EE525316}" srcOrd="0" destOrd="0" presId="urn:microsoft.com/office/officeart/2005/8/layout/default"/>
    <dgm:cxn modelId="{A12DF9DE-D831-450E-94CC-0801B57C2BB5}" srcId="{62CF441B-3442-4A21-AD88-DC3238C7AE4E}" destId="{CA606D73-4057-4629-9E96-AEFDF28B0FD8}" srcOrd="3" destOrd="0" parTransId="{C4D7564D-F14E-4E19-B33D-C97C9EC91F94}" sibTransId="{A8FF5B88-F9C7-4120-B151-EF428B8DAF1C}"/>
    <dgm:cxn modelId="{1DA40D72-5F51-4C96-92A2-4A0F292F5D3D}" type="presParOf" srcId="{FB48FF29-5D65-43C4-B5A5-D080C9F27512}" destId="{46F93133-8C34-4FD8-BCEC-CC2BBF0BA18B}" srcOrd="0" destOrd="0" presId="urn:microsoft.com/office/officeart/2005/8/layout/default"/>
    <dgm:cxn modelId="{B28C6642-DAC2-48A1-996C-C3B26E9560A4}" type="presParOf" srcId="{FB48FF29-5D65-43C4-B5A5-D080C9F27512}" destId="{589ED9E1-57F7-44C7-86CF-D54F149D1F4D}" srcOrd="1" destOrd="0" presId="urn:microsoft.com/office/officeart/2005/8/layout/default"/>
    <dgm:cxn modelId="{11B40000-149A-4C00-BB41-969892A2FDF2}" type="presParOf" srcId="{FB48FF29-5D65-43C4-B5A5-D080C9F27512}" destId="{48A01E20-EB48-4646-86B4-039F5A47DFFC}" srcOrd="2" destOrd="0" presId="urn:microsoft.com/office/officeart/2005/8/layout/default"/>
    <dgm:cxn modelId="{7A9AC88E-5071-43FE-ACEA-7A9496E46203}" type="presParOf" srcId="{FB48FF29-5D65-43C4-B5A5-D080C9F27512}" destId="{49E59866-285B-4CBD-AC74-4EC968DED865}" srcOrd="3" destOrd="0" presId="urn:microsoft.com/office/officeart/2005/8/layout/default"/>
    <dgm:cxn modelId="{EE396380-A5A0-41CC-A0BA-20565365FB03}" type="presParOf" srcId="{FB48FF29-5D65-43C4-B5A5-D080C9F27512}" destId="{B7FF3741-2632-4F18-9392-EB5FC1F3C3FE}" srcOrd="4" destOrd="0" presId="urn:microsoft.com/office/officeart/2005/8/layout/default"/>
    <dgm:cxn modelId="{A99AA17E-6CC6-4AC0-90EB-8DC7CC0B7909}" type="presParOf" srcId="{FB48FF29-5D65-43C4-B5A5-D080C9F27512}" destId="{9694C68E-5773-4D99-9257-093252964FCE}" srcOrd="5" destOrd="0" presId="urn:microsoft.com/office/officeart/2005/8/layout/default"/>
    <dgm:cxn modelId="{3796F879-22DF-4AAF-9268-72E9055246E5}" type="presParOf" srcId="{FB48FF29-5D65-43C4-B5A5-D080C9F27512}" destId="{0F39F69E-BFEB-45F5-94E2-0FE1EE5253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93133-8C34-4FD8-BCEC-CC2BBF0BA18B}">
      <dsp:nvSpPr>
        <dsp:cNvPr id="0" name=""/>
        <dsp:cNvSpPr/>
      </dsp:nvSpPr>
      <dsp:spPr>
        <a:xfrm>
          <a:off x="396849" y="1932"/>
          <a:ext cx="3492272" cy="2095363"/>
        </a:xfrm>
        <a:prstGeom prst="rect">
          <a:avLst/>
        </a:prstGeom>
        <a:solidFill>
          <a:srgbClr val="FCC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rgbClr val="310065"/>
              </a:solidFill>
            </a:rPr>
            <a:t>Execução do Orçamento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rgbClr val="310065"/>
              </a:solidFill>
            </a:rPr>
            <a:t>Riscos de insucesso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rgbClr val="310065"/>
              </a:solidFill>
            </a:rPr>
            <a:t>Oportunidades de melhoria</a:t>
          </a:r>
          <a:endParaRPr lang="en-US" sz="2500" b="1" kern="1200" dirty="0">
            <a:solidFill>
              <a:srgbClr val="310065"/>
            </a:solidFill>
          </a:endParaRPr>
        </a:p>
      </dsp:txBody>
      <dsp:txXfrm>
        <a:off x="396849" y="1932"/>
        <a:ext cx="3492272" cy="2095363"/>
      </dsp:txXfrm>
    </dsp:sp>
    <dsp:sp modelId="{48A01E20-EB48-4646-86B4-039F5A47DFFC}">
      <dsp:nvSpPr>
        <dsp:cNvPr id="0" name=""/>
        <dsp:cNvSpPr/>
      </dsp:nvSpPr>
      <dsp:spPr>
        <a:xfrm>
          <a:off x="4238349" y="1932"/>
          <a:ext cx="3492272" cy="2095363"/>
        </a:xfrm>
        <a:prstGeom prst="rect">
          <a:avLst/>
        </a:prstGeom>
        <a:solidFill>
          <a:srgbClr val="FCC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rgbClr val="310065"/>
              </a:solidFill>
            </a:rPr>
            <a:t>Cruzamentos de dados para verificar se benefício está indo para quem precisa e cumpre os requisitos da lei</a:t>
          </a:r>
          <a:endParaRPr lang="en-US" sz="2500" b="1" kern="1200" dirty="0">
            <a:solidFill>
              <a:srgbClr val="310065"/>
            </a:solidFill>
          </a:endParaRPr>
        </a:p>
      </dsp:txBody>
      <dsp:txXfrm>
        <a:off x="4238349" y="1932"/>
        <a:ext cx="3492272" cy="2095363"/>
      </dsp:txXfrm>
    </dsp:sp>
    <dsp:sp modelId="{B7FF3741-2632-4F18-9392-EB5FC1F3C3FE}">
      <dsp:nvSpPr>
        <dsp:cNvPr id="0" name=""/>
        <dsp:cNvSpPr/>
      </dsp:nvSpPr>
      <dsp:spPr>
        <a:xfrm>
          <a:off x="396849" y="2446523"/>
          <a:ext cx="3492272" cy="2095363"/>
        </a:xfrm>
        <a:prstGeom prst="rect">
          <a:avLst/>
        </a:prstGeom>
        <a:solidFill>
          <a:srgbClr val="FCC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rgbClr val="310065"/>
              </a:solidFill>
            </a:rPr>
            <a:t>Apuração de irregularidades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rgbClr val="310065"/>
              </a:solidFill>
            </a:rPr>
            <a:t>Militares e Candidatos com patrimônio elevado</a:t>
          </a:r>
          <a:endParaRPr lang="en-US" sz="2500" b="1" kern="1200" dirty="0">
            <a:solidFill>
              <a:srgbClr val="310065"/>
            </a:solidFill>
          </a:endParaRPr>
        </a:p>
      </dsp:txBody>
      <dsp:txXfrm>
        <a:off x="396849" y="2446523"/>
        <a:ext cx="3492272" cy="2095363"/>
      </dsp:txXfrm>
    </dsp:sp>
    <dsp:sp modelId="{0F39F69E-BFEB-45F5-94E2-0FE1EE525316}">
      <dsp:nvSpPr>
        <dsp:cNvPr id="0" name=""/>
        <dsp:cNvSpPr/>
      </dsp:nvSpPr>
      <dsp:spPr>
        <a:xfrm>
          <a:off x="4238349" y="2446523"/>
          <a:ext cx="3492272" cy="2095363"/>
        </a:xfrm>
        <a:prstGeom prst="rect">
          <a:avLst/>
        </a:prstGeom>
        <a:solidFill>
          <a:srgbClr val="FCC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rgbClr val="310065"/>
              </a:solidFill>
            </a:rPr>
            <a:t>+ de 10 relatórios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rgbClr val="310065"/>
              </a:solidFill>
            </a:rPr>
            <a:t>+ de 30 propostas de aprimoramento</a:t>
          </a:r>
          <a:endParaRPr lang="en-US" sz="2500" b="1" kern="1200" dirty="0">
            <a:solidFill>
              <a:srgbClr val="310065"/>
            </a:solidFill>
          </a:endParaRPr>
        </a:p>
      </dsp:txBody>
      <dsp:txXfrm>
        <a:off x="4238349" y="2446523"/>
        <a:ext cx="3492272" cy="2095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93133-8C34-4FD8-BCEC-CC2BBF0BA18B}">
      <dsp:nvSpPr>
        <dsp:cNvPr id="0" name=""/>
        <dsp:cNvSpPr/>
      </dsp:nvSpPr>
      <dsp:spPr>
        <a:xfrm>
          <a:off x="396849" y="1932"/>
          <a:ext cx="3492272" cy="2095363"/>
        </a:xfrm>
        <a:prstGeom prst="rect">
          <a:avLst/>
        </a:prstGeom>
        <a:solidFill>
          <a:srgbClr val="0066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rgbClr val="FCCA00"/>
              </a:solidFill>
            </a:rPr>
            <a:t>Estimativa de mais de 7 milhões de beneficiários acima do público-alvo</a:t>
          </a:r>
          <a:endParaRPr lang="en-US" sz="2700" b="1" kern="1200" dirty="0">
            <a:solidFill>
              <a:srgbClr val="FCCA00"/>
            </a:solidFill>
          </a:endParaRPr>
        </a:p>
      </dsp:txBody>
      <dsp:txXfrm>
        <a:off x="396849" y="1932"/>
        <a:ext cx="3492272" cy="2095363"/>
      </dsp:txXfrm>
    </dsp:sp>
    <dsp:sp modelId="{48A01E20-EB48-4646-86B4-039F5A47DFFC}">
      <dsp:nvSpPr>
        <dsp:cNvPr id="0" name=""/>
        <dsp:cNvSpPr/>
      </dsp:nvSpPr>
      <dsp:spPr>
        <a:xfrm>
          <a:off x="4238349" y="1932"/>
          <a:ext cx="3492272" cy="2095363"/>
        </a:xfrm>
        <a:prstGeom prst="rect">
          <a:avLst/>
        </a:prstGeom>
        <a:solidFill>
          <a:srgbClr val="0066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rgbClr val="FCCA00"/>
              </a:solidFill>
            </a:rPr>
            <a:t>Mais de 1 milhão de indícios de pagamentos indevidos detectados pelo TCU</a:t>
          </a:r>
          <a:endParaRPr lang="en-US" sz="2700" b="1" kern="1200" dirty="0">
            <a:solidFill>
              <a:srgbClr val="FCCA00"/>
            </a:solidFill>
          </a:endParaRPr>
        </a:p>
      </dsp:txBody>
      <dsp:txXfrm>
        <a:off x="4238349" y="1932"/>
        <a:ext cx="3492272" cy="2095363"/>
      </dsp:txXfrm>
    </dsp:sp>
    <dsp:sp modelId="{B7FF3741-2632-4F18-9392-EB5FC1F3C3FE}">
      <dsp:nvSpPr>
        <dsp:cNvPr id="0" name=""/>
        <dsp:cNvSpPr/>
      </dsp:nvSpPr>
      <dsp:spPr>
        <a:xfrm>
          <a:off x="396849" y="2446523"/>
          <a:ext cx="3492272" cy="2095363"/>
        </a:xfrm>
        <a:prstGeom prst="rect">
          <a:avLst/>
        </a:prstGeom>
        <a:solidFill>
          <a:srgbClr val="0066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rgbClr val="FCCA00"/>
              </a:solidFill>
            </a:rPr>
            <a:t>59% das propostas do TCU estão implementadas ou em implementação</a:t>
          </a:r>
          <a:endParaRPr lang="en-US" sz="2700" b="1" kern="1200" dirty="0">
            <a:solidFill>
              <a:srgbClr val="FCCA00"/>
            </a:solidFill>
          </a:endParaRPr>
        </a:p>
      </dsp:txBody>
      <dsp:txXfrm>
        <a:off x="396849" y="2446523"/>
        <a:ext cx="3492272" cy="2095363"/>
      </dsp:txXfrm>
    </dsp:sp>
    <dsp:sp modelId="{0F39F69E-BFEB-45F5-94E2-0FE1EE525316}">
      <dsp:nvSpPr>
        <dsp:cNvPr id="0" name=""/>
        <dsp:cNvSpPr/>
      </dsp:nvSpPr>
      <dsp:spPr>
        <a:xfrm>
          <a:off x="4238349" y="2446523"/>
          <a:ext cx="3492272" cy="2095363"/>
        </a:xfrm>
        <a:prstGeom prst="rect">
          <a:avLst/>
        </a:prstGeom>
        <a:solidFill>
          <a:srgbClr val="0066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rgbClr val="FCCA00"/>
              </a:solidFill>
            </a:rPr>
            <a:t>3,7 milhões de benefícios cancelados (5,5% do total) e economia estimada de R$ 8,8 bilhões</a:t>
          </a:r>
          <a:endParaRPr lang="en-US" sz="2700" b="1" kern="1200" dirty="0">
            <a:solidFill>
              <a:srgbClr val="FCCA00"/>
            </a:solidFill>
          </a:endParaRPr>
        </a:p>
      </dsp:txBody>
      <dsp:txXfrm>
        <a:off x="4238349" y="2446523"/>
        <a:ext cx="3492272" cy="2095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272C-5535-4A9E-A29F-847F43465C9A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CEA9B-C7E4-4B39-A668-14840E8F896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246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354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34" t="74436" b="1"/>
          <a:stretch/>
        </p:blipFill>
        <p:spPr>
          <a:xfrm>
            <a:off x="6709025" y="-64207"/>
            <a:ext cx="5482975" cy="4153123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 userDrawn="1"/>
        </p:nvSpPr>
        <p:spPr>
          <a:xfrm>
            <a:off x="11498580" y="6137910"/>
            <a:ext cx="605790" cy="72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678193"/>
            <a:ext cx="9829800" cy="183177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894729"/>
            <a:ext cx="10515600" cy="132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‹#›</a:t>
            </a:fld>
            <a:endParaRPr lang="pt-BR"/>
          </a:p>
        </p:txBody>
      </p:sp>
      <p:cxnSp>
        <p:nvCxnSpPr>
          <p:cNvPr id="11" name="Conector reto 10"/>
          <p:cNvCxnSpPr/>
          <p:nvPr userDrawn="1"/>
        </p:nvCxnSpPr>
        <p:spPr>
          <a:xfrm flipH="1">
            <a:off x="838200" y="3981731"/>
            <a:ext cx="6293735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530"/>
            <a:ext cx="2218763" cy="4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9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4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 userDrawn="1"/>
        </p:nvSpPr>
        <p:spPr>
          <a:xfrm>
            <a:off x="11315700" y="6183630"/>
            <a:ext cx="876300" cy="6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4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1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5">
            <a:extLst>
              <a:ext uri="{FF2B5EF4-FFF2-40B4-BE49-F238E27FC236}">
                <a16:creationId xmlns:a16="http://schemas.microsoft.com/office/drawing/2014/main" id="{3D3543F8-58E9-AF4F-85A7-E4F08033E460}"/>
              </a:ext>
            </a:extLst>
          </p:cNvPr>
          <p:cNvSpPr/>
          <p:nvPr userDrawn="1"/>
        </p:nvSpPr>
        <p:spPr>
          <a:xfrm>
            <a:off x="10003656" y="380314"/>
            <a:ext cx="1613639" cy="380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24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60DF592-4F37-CF48-AC29-628A45C9292E}"/>
              </a:ext>
            </a:extLst>
          </p:cNvPr>
          <p:cNvGrpSpPr/>
          <p:nvPr userDrawn="1"/>
        </p:nvGrpSpPr>
        <p:grpSpPr>
          <a:xfrm>
            <a:off x="31" y="1"/>
            <a:ext cx="12192150" cy="6857747"/>
            <a:chOff x="0" y="0"/>
            <a:chExt cx="20104449" cy="1130893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0B7396AF-DA2F-1D4D-BB4B-AC33CF7F58E1}"/>
                </a:ext>
              </a:extLst>
            </p:cNvPr>
            <p:cNvSpPr/>
            <p:nvPr/>
          </p:nvSpPr>
          <p:spPr>
            <a:xfrm>
              <a:off x="12163282" y="8876728"/>
              <a:ext cx="4159016" cy="2431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15F64D1E-9D08-3544-A932-E8C18AE66A71}"/>
                </a:ext>
              </a:extLst>
            </p:cNvPr>
            <p:cNvSpPr/>
            <p:nvPr/>
          </p:nvSpPr>
          <p:spPr>
            <a:xfrm>
              <a:off x="18024042" y="2092736"/>
              <a:ext cx="2080057" cy="40018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A37BF891-E3C7-CA42-A7DA-77447B6269DB}"/>
                </a:ext>
              </a:extLst>
            </p:cNvPr>
            <p:cNvSpPr/>
            <p:nvPr/>
          </p:nvSpPr>
          <p:spPr>
            <a:xfrm>
              <a:off x="17905214" y="7004404"/>
              <a:ext cx="1185367" cy="11890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20F8B76D-2BAD-3440-8A90-A9D1BB4A2433}"/>
                </a:ext>
              </a:extLst>
            </p:cNvPr>
            <p:cNvSpPr/>
            <p:nvPr/>
          </p:nvSpPr>
          <p:spPr>
            <a:xfrm>
              <a:off x="6222620" y="0"/>
              <a:ext cx="2308931" cy="14226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89F50365-7213-E740-8731-ED3D3E32EB66}"/>
                </a:ext>
              </a:extLst>
            </p:cNvPr>
            <p:cNvSpPr/>
            <p:nvPr/>
          </p:nvSpPr>
          <p:spPr>
            <a:xfrm>
              <a:off x="9635806" y="361948"/>
              <a:ext cx="1279651" cy="12789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2DC1AACF-1C0E-0C46-8C87-98BC67D60024}"/>
                </a:ext>
              </a:extLst>
            </p:cNvPr>
            <p:cNvSpPr/>
            <p:nvPr/>
          </p:nvSpPr>
          <p:spPr>
            <a:xfrm>
              <a:off x="452157" y="2890546"/>
              <a:ext cx="1206775" cy="1205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AA020E0E-DBED-9E4D-9DDA-17CC9E868148}"/>
                </a:ext>
              </a:extLst>
            </p:cNvPr>
            <p:cNvSpPr/>
            <p:nvPr/>
          </p:nvSpPr>
          <p:spPr>
            <a:xfrm>
              <a:off x="2068348" y="8193468"/>
              <a:ext cx="2042957" cy="20420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484A87BC-0E50-714D-A979-24D9F20B35D6}"/>
                </a:ext>
              </a:extLst>
            </p:cNvPr>
            <p:cNvSpPr/>
            <p:nvPr/>
          </p:nvSpPr>
          <p:spPr>
            <a:xfrm>
              <a:off x="16357314" y="7561768"/>
              <a:ext cx="3747135" cy="3747135"/>
            </a:xfrm>
            <a:custGeom>
              <a:avLst/>
              <a:gdLst/>
              <a:ahLst/>
              <a:cxnLst/>
              <a:rect l="l" t="t" r="r" b="b"/>
              <a:pathLst>
                <a:path w="3747134" h="3747134">
                  <a:moveTo>
                    <a:pt x="3746784" y="0"/>
                  </a:moveTo>
                  <a:lnTo>
                    <a:pt x="0" y="3746787"/>
                  </a:lnTo>
                  <a:lnTo>
                    <a:pt x="3746784" y="3746787"/>
                  </a:lnTo>
                  <a:lnTo>
                    <a:pt x="3746784" y="0"/>
                  </a:lnTo>
                  <a:close/>
                </a:path>
              </a:pathLst>
            </a:custGeom>
            <a:solidFill>
              <a:srgbClr val="006633"/>
            </a:solid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1D89F313-52D0-BC40-8E5A-0CA8BA516D7E}"/>
                </a:ext>
              </a:extLst>
            </p:cNvPr>
            <p:cNvSpPr/>
            <p:nvPr/>
          </p:nvSpPr>
          <p:spPr>
            <a:xfrm>
              <a:off x="0" y="4369951"/>
              <a:ext cx="1623123" cy="28466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05E60382-129D-5645-8731-25EC232CCC82}"/>
                </a:ext>
              </a:extLst>
            </p:cNvPr>
            <p:cNvSpPr/>
            <p:nvPr/>
          </p:nvSpPr>
          <p:spPr>
            <a:xfrm>
              <a:off x="0" y="0"/>
              <a:ext cx="10131425" cy="10131425"/>
            </a:xfrm>
            <a:custGeom>
              <a:avLst/>
              <a:gdLst/>
              <a:ahLst/>
              <a:cxnLst/>
              <a:rect l="l" t="t" r="r" b="b"/>
              <a:pathLst>
                <a:path w="10131425" h="10131425">
                  <a:moveTo>
                    <a:pt x="10130906" y="0"/>
                  </a:moveTo>
                  <a:lnTo>
                    <a:pt x="0" y="0"/>
                  </a:lnTo>
                  <a:lnTo>
                    <a:pt x="0" y="10130906"/>
                  </a:lnTo>
                  <a:lnTo>
                    <a:pt x="10130906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9D538405-DDB8-3D4D-8431-C82C07821797}"/>
                </a:ext>
              </a:extLst>
            </p:cNvPr>
            <p:cNvSpPr/>
            <p:nvPr/>
          </p:nvSpPr>
          <p:spPr>
            <a:xfrm>
              <a:off x="0" y="0"/>
              <a:ext cx="2863850" cy="2863850"/>
            </a:xfrm>
            <a:custGeom>
              <a:avLst/>
              <a:gdLst/>
              <a:ahLst/>
              <a:cxnLst/>
              <a:rect l="l" t="t" r="r" b="b"/>
              <a:pathLst>
                <a:path w="2863850" h="2863850">
                  <a:moveTo>
                    <a:pt x="2863382" y="0"/>
                  </a:moveTo>
                  <a:lnTo>
                    <a:pt x="0" y="0"/>
                  </a:lnTo>
                  <a:lnTo>
                    <a:pt x="0" y="2863382"/>
                  </a:lnTo>
                  <a:lnTo>
                    <a:pt x="2863382" y="0"/>
                  </a:lnTo>
                  <a:close/>
                </a:path>
              </a:pathLst>
            </a:custGeom>
            <a:solidFill>
              <a:srgbClr val="FCCA00"/>
            </a:solid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4CA7E7FC-8CEA-7741-AC8A-D48781C6370F}"/>
                </a:ext>
              </a:extLst>
            </p:cNvPr>
            <p:cNvSpPr/>
            <p:nvPr/>
          </p:nvSpPr>
          <p:spPr>
            <a:xfrm>
              <a:off x="0" y="8885773"/>
              <a:ext cx="1263015" cy="2423160"/>
            </a:xfrm>
            <a:custGeom>
              <a:avLst/>
              <a:gdLst/>
              <a:ahLst/>
              <a:cxnLst/>
              <a:rect l="l" t="t" r="r" b="b"/>
              <a:pathLst>
                <a:path w="1263015" h="2423159">
                  <a:moveTo>
                    <a:pt x="1250047" y="0"/>
                  </a:moveTo>
                  <a:lnTo>
                    <a:pt x="0" y="1250047"/>
                  </a:lnTo>
                  <a:lnTo>
                    <a:pt x="0" y="2422782"/>
                  </a:lnTo>
                  <a:lnTo>
                    <a:pt x="1262606" y="2422782"/>
                  </a:lnTo>
                  <a:lnTo>
                    <a:pt x="1250047" y="0"/>
                  </a:lnTo>
                  <a:close/>
                </a:path>
              </a:pathLst>
            </a:custGeom>
            <a:solidFill>
              <a:srgbClr val="310065"/>
            </a:solid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9AAB0611-E9D5-A645-9299-D87E5FE2B3AD}"/>
                </a:ext>
              </a:extLst>
            </p:cNvPr>
            <p:cNvSpPr/>
            <p:nvPr/>
          </p:nvSpPr>
          <p:spPr>
            <a:xfrm>
              <a:off x="1258240" y="0"/>
              <a:ext cx="2641600" cy="2641600"/>
            </a:xfrm>
            <a:custGeom>
              <a:avLst/>
              <a:gdLst/>
              <a:ahLst/>
              <a:cxnLst/>
              <a:rect l="l" t="t" r="r" b="b"/>
              <a:pathLst>
                <a:path w="2641600" h="2641600">
                  <a:moveTo>
                    <a:pt x="2641274" y="0"/>
                  </a:moveTo>
                  <a:lnTo>
                    <a:pt x="1595059" y="0"/>
                  </a:lnTo>
                  <a:lnTo>
                    <a:pt x="0" y="1595065"/>
                  </a:lnTo>
                  <a:lnTo>
                    <a:pt x="0" y="2641274"/>
                  </a:lnTo>
                  <a:lnTo>
                    <a:pt x="2641274" y="0"/>
                  </a:lnTo>
                  <a:close/>
                </a:path>
              </a:pathLst>
            </a:custGeom>
            <a:solidFill>
              <a:srgbClr val="006633"/>
            </a:solidFill>
          </p:spPr>
          <p:txBody>
            <a:bodyPr wrap="square" lIns="0" tIns="0" rIns="0" bIns="0" rtlCol="0"/>
            <a:lstStyle/>
            <a:p>
              <a:endParaRPr sz="1324"/>
            </a:p>
          </p:txBody>
        </p:sp>
      </p:grpSp>
      <p:sp>
        <p:nvSpPr>
          <p:cNvPr id="22" name="object 16">
            <a:extLst>
              <a:ext uri="{FF2B5EF4-FFF2-40B4-BE49-F238E27FC236}">
                <a16:creationId xmlns:a16="http://schemas.microsoft.com/office/drawing/2014/main" id="{EC5390A9-EFE9-6C4E-BAA4-D688FD6502B3}"/>
              </a:ext>
            </a:extLst>
          </p:cNvPr>
          <p:cNvSpPr txBox="1"/>
          <p:nvPr userDrawn="1"/>
        </p:nvSpPr>
        <p:spPr>
          <a:xfrm>
            <a:off x="1215272" y="6296834"/>
            <a:ext cx="49292" cy="191759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2">
              <a:spcBef>
                <a:spcPts val="76"/>
              </a:spcBef>
            </a:pPr>
            <a:r>
              <a:rPr sz="1183" b="1" spc="3" dirty="0">
                <a:solidFill>
                  <a:srgbClr val="006633"/>
                </a:solidFill>
                <a:latin typeface="Avenir"/>
                <a:cs typeface="Avenir"/>
              </a:rPr>
              <a:t>|</a:t>
            </a:r>
            <a:endParaRPr sz="1183" dirty="0">
              <a:latin typeface="Avenir"/>
              <a:cs typeface="Avenir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4EE11624-8855-0B40-936F-321C7644AC3B}"/>
              </a:ext>
            </a:extLst>
          </p:cNvPr>
          <p:cNvSpPr txBox="1">
            <a:spLocks noGrp="1"/>
          </p:cNvSpPr>
          <p:nvPr>
            <p:ph type="ftr" sz="quarter" idx="4294967295"/>
          </p:nvPr>
        </p:nvSpPr>
        <p:spPr>
          <a:xfrm>
            <a:off x="1384436" y="6316077"/>
            <a:ext cx="4785123" cy="204107"/>
          </a:xfrm>
          <a:prstGeom prst="rect">
            <a:avLst/>
          </a:prstGeom>
        </p:spPr>
        <p:txBody>
          <a:bodyPr vert="horz" wrap="square" lIns="0" tIns="19253" rIns="0" bIns="0" rtlCol="0">
            <a:spAutoFit/>
          </a:bodyPr>
          <a:lstStyle/>
          <a:p>
            <a:pPr marL="7702">
              <a:spcBef>
                <a:spcPts val="76"/>
              </a:spcBef>
            </a:pPr>
            <a:r>
              <a:rPr lang="pt-BR" spc="6"/>
              <a:t>Programa especial </a:t>
            </a:r>
            <a:r>
              <a:rPr lang="pt-BR" spc="9"/>
              <a:t>de </a:t>
            </a:r>
            <a:r>
              <a:rPr lang="pt-BR" spc="6"/>
              <a:t>atuação </a:t>
            </a:r>
            <a:r>
              <a:rPr lang="pt-BR" spc="9"/>
              <a:t>no </a:t>
            </a:r>
            <a:r>
              <a:rPr lang="pt-BR" spc="6"/>
              <a:t>enfrentamento à crise </a:t>
            </a:r>
            <a:r>
              <a:rPr lang="pt-BR" spc="9"/>
              <a:t>da</a:t>
            </a:r>
            <a:r>
              <a:rPr lang="pt-BR" spc="-18"/>
              <a:t> </a:t>
            </a:r>
            <a:r>
              <a:rPr lang="pt-BR" b="1" spc="9">
                <a:solidFill>
                  <a:srgbClr val="006633"/>
                </a:solidFill>
                <a:latin typeface="Avenir"/>
                <a:cs typeface="Avenir"/>
              </a:rPr>
              <a:t>COVID-19</a:t>
            </a:r>
            <a:endParaRPr lang="pt-BR" b="1" spc="9" dirty="0">
              <a:solidFill>
                <a:srgbClr val="006633"/>
              </a:solidFill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17763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98243D6B-28DA-9744-901C-A2A70A4004AA}"/>
              </a:ext>
            </a:extLst>
          </p:cNvPr>
          <p:cNvGrpSpPr/>
          <p:nvPr userDrawn="1"/>
        </p:nvGrpSpPr>
        <p:grpSpPr>
          <a:xfrm>
            <a:off x="31" y="1"/>
            <a:ext cx="12192308" cy="6857889"/>
            <a:chOff x="0" y="0"/>
            <a:chExt cx="20104710" cy="11309167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139AC9EA-C849-0E43-8C51-5574F571EEC5}"/>
                </a:ext>
              </a:extLst>
            </p:cNvPr>
            <p:cNvSpPr/>
            <p:nvPr/>
          </p:nvSpPr>
          <p:spPr>
            <a:xfrm>
              <a:off x="11160292" y="8193468"/>
              <a:ext cx="5535755" cy="3115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B6BC5D5D-00DA-EF45-8298-D44DE135D01D}"/>
                </a:ext>
              </a:extLst>
            </p:cNvPr>
            <p:cNvSpPr/>
            <p:nvPr/>
          </p:nvSpPr>
          <p:spPr>
            <a:xfrm>
              <a:off x="18013160" y="1844689"/>
              <a:ext cx="2090939" cy="41102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03F9CE2B-9E96-C84D-89E0-1DF478B0730C}"/>
                </a:ext>
              </a:extLst>
            </p:cNvPr>
            <p:cNvSpPr/>
            <p:nvPr/>
          </p:nvSpPr>
          <p:spPr>
            <a:xfrm>
              <a:off x="18432998" y="5846753"/>
              <a:ext cx="1185365" cy="11890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E689F040-7CED-8E4C-9BC6-B5C6447E98E1}"/>
                </a:ext>
              </a:extLst>
            </p:cNvPr>
            <p:cNvSpPr/>
            <p:nvPr/>
          </p:nvSpPr>
          <p:spPr>
            <a:xfrm>
              <a:off x="10700338" y="0"/>
              <a:ext cx="2618242" cy="1592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E86159EB-E6B9-B049-B09C-B72B425E43BA}"/>
                </a:ext>
              </a:extLst>
            </p:cNvPr>
            <p:cNvSpPr/>
            <p:nvPr/>
          </p:nvSpPr>
          <p:spPr>
            <a:xfrm>
              <a:off x="13581104" y="466320"/>
              <a:ext cx="1075412" cy="10701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285190DF-C837-504F-8502-C6E8CDC9B432}"/>
                </a:ext>
              </a:extLst>
            </p:cNvPr>
            <p:cNvSpPr/>
            <p:nvPr/>
          </p:nvSpPr>
          <p:spPr>
            <a:xfrm>
              <a:off x="428406" y="4839287"/>
              <a:ext cx="1010656" cy="10155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75CFF3BC-473B-F94D-A291-C872A2324469}"/>
                </a:ext>
              </a:extLst>
            </p:cNvPr>
            <p:cNvSpPr/>
            <p:nvPr/>
          </p:nvSpPr>
          <p:spPr>
            <a:xfrm>
              <a:off x="16028750" y="8817836"/>
              <a:ext cx="2042950" cy="20420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D5FBF8EF-CA6F-694E-A4D5-304221151C02}"/>
                </a:ext>
              </a:extLst>
            </p:cNvPr>
            <p:cNvSpPr/>
            <p:nvPr/>
          </p:nvSpPr>
          <p:spPr>
            <a:xfrm>
              <a:off x="17383100" y="8587557"/>
              <a:ext cx="2721610" cy="2721610"/>
            </a:xfrm>
            <a:custGeom>
              <a:avLst/>
              <a:gdLst/>
              <a:ahLst/>
              <a:cxnLst/>
              <a:rect l="l" t="t" r="r" b="b"/>
              <a:pathLst>
                <a:path w="2721609" h="2721609">
                  <a:moveTo>
                    <a:pt x="2720999" y="0"/>
                  </a:moveTo>
                  <a:lnTo>
                    <a:pt x="0" y="2720999"/>
                  </a:lnTo>
                  <a:lnTo>
                    <a:pt x="2720999" y="2720999"/>
                  </a:lnTo>
                  <a:lnTo>
                    <a:pt x="2720999" y="0"/>
                  </a:lnTo>
                  <a:close/>
                </a:path>
              </a:pathLst>
            </a:custGeom>
            <a:solidFill>
              <a:srgbClr val="310065"/>
            </a:solid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99A69017-8E30-4449-AD2D-A4A11854D243}"/>
                </a:ext>
              </a:extLst>
            </p:cNvPr>
            <p:cNvSpPr/>
            <p:nvPr/>
          </p:nvSpPr>
          <p:spPr>
            <a:xfrm>
              <a:off x="18250755" y="7538966"/>
              <a:ext cx="1853564" cy="2900045"/>
            </a:xfrm>
            <a:custGeom>
              <a:avLst/>
              <a:gdLst/>
              <a:ahLst/>
              <a:cxnLst/>
              <a:rect l="l" t="t" r="r" b="b"/>
              <a:pathLst>
                <a:path w="1853565" h="2900045">
                  <a:moveTo>
                    <a:pt x="1853343" y="0"/>
                  </a:moveTo>
                  <a:lnTo>
                    <a:pt x="0" y="1853350"/>
                  </a:lnTo>
                  <a:lnTo>
                    <a:pt x="0" y="2899559"/>
                  </a:lnTo>
                  <a:lnTo>
                    <a:pt x="1853343" y="1046215"/>
                  </a:lnTo>
                  <a:lnTo>
                    <a:pt x="1853343" y="0"/>
                  </a:lnTo>
                  <a:close/>
                </a:path>
              </a:pathLst>
            </a:custGeom>
            <a:solidFill>
              <a:srgbClr val="FCCA00"/>
            </a:solid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D61AAA7C-F8A4-884C-B03B-2E5DAE0636F1}"/>
                </a:ext>
              </a:extLst>
            </p:cNvPr>
            <p:cNvSpPr/>
            <p:nvPr/>
          </p:nvSpPr>
          <p:spPr>
            <a:xfrm>
              <a:off x="0" y="1075626"/>
              <a:ext cx="2011279" cy="3664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78FD9198-CBFD-4046-9CDA-2F62DCE17E19}"/>
                </a:ext>
              </a:extLst>
            </p:cNvPr>
            <p:cNvSpPr/>
            <p:nvPr/>
          </p:nvSpPr>
          <p:spPr>
            <a:xfrm>
              <a:off x="0" y="0"/>
              <a:ext cx="10131425" cy="10131425"/>
            </a:xfrm>
            <a:custGeom>
              <a:avLst/>
              <a:gdLst/>
              <a:ahLst/>
              <a:cxnLst/>
              <a:rect l="l" t="t" r="r" b="b"/>
              <a:pathLst>
                <a:path w="10131425" h="10131425">
                  <a:moveTo>
                    <a:pt x="10130906" y="0"/>
                  </a:moveTo>
                  <a:lnTo>
                    <a:pt x="0" y="0"/>
                  </a:lnTo>
                  <a:lnTo>
                    <a:pt x="0" y="10130906"/>
                  </a:lnTo>
                  <a:lnTo>
                    <a:pt x="10130906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B8FB9D83-27A7-7A4F-9FAF-A6D6DD5969D8}"/>
                </a:ext>
              </a:extLst>
            </p:cNvPr>
            <p:cNvSpPr/>
            <p:nvPr/>
          </p:nvSpPr>
          <p:spPr>
            <a:xfrm>
              <a:off x="0" y="0"/>
              <a:ext cx="2746375" cy="2746375"/>
            </a:xfrm>
            <a:custGeom>
              <a:avLst/>
              <a:gdLst/>
              <a:ahLst/>
              <a:cxnLst/>
              <a:rect l="l" t="t" r="r" b="b"/>
              <a:pathLst>
                <a:path w="2746375" h="2746375">
                  <a:moveTo>
                    <a:pt x="2746138" y="0"/>
                  </a:moveTo>
                  <a:lnTo>
                    <a:pt x="0" y="0"/>
                  </a:lnTo>
                  <a:lnTo>
                    <a:pt x="0" y="2746138"/>
                  </a:lnTo>
                  <a:lnTo>
                    <a:pt x="2746138" y="0"/>
                  </a:lnTo>
                  <a:close/>
                </a:path>
              </a:pathLst>
            </a:custGeom>
            <a:solidFill>
              <a:srgbClr val="310065"/>
            </a:solidFill>
          </p:spPr>
          <p:txBody>
            <a:bodyPr wrap="square" lIns="0" tIns="0" rIns="0" bIns="0" rtlCol="0"/>
            <a:lstStyle/>
            <a:p>
              <a:endParaRPr sz="1324"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D5BCB904-74FA-CE43-B5BB-B11AE6789CCA}"/>
                </a:ext>
              </a:extLst>
            </p:cNvPr>
            <p:cNvSpPr/>
            <p:nvPr/>
          </p:nvSpPr>
          <p:spPr>
            <a:xfrm>
              <a:off x="0" y="8879311"/>
              <a:ext cx="1256665" cy="2429510"/>
            </a:xfrm>
            <a:custGeom>
              <a:avLst/>
              <a:gdLst/>
              <a:ahLst/>
              <a:cxnLst/>
              <a:rect l="l" t="t" r="r" b="b"/>
              <a:pathLst>
                <a:path w="1256665" h="2429509">
                  <a:moveTo>
                    <a:pt x="1256505" y="0"/>
                  </a:moveTo>
                  <a:lnTo>
                    <a:pt x="0" y="1256502"/>
                  </a:lnTo>
                  <a:lnTo>
                    <a:pt x="0" y="2429244"/>
                  </a:lnTo>
                  <a:lnTo>
                    <a:pt x="632472" y="2429244"/>
                  </a:lnTo>
                  <a:lnTo>
                    <a:pt x="1256505" y="1805212"/>
                  </a:lnTo>
                  <a:lnTo>
                    <a:pt x="1256505" y="0"/>
                  </a:lnTo>
                  <a:close/>
                </a:path>
              </a:pathLst>
            </a:custGeom>
            <a:solidFill>
              <a:srgbClr val="006633"/>
            </a:solidFill>
          </p:spPr>
          <p:txBody>
            <a:bodyPr wrap="square" lIns="0" tIns="0" rIns="0" bIns="0" rtlCol="0"/>
            <a:lstStyle/>
            <a:p>
              <a:endParaRPr sz="1324"/>
            </a:p>
          </p:txBody>
        </p:sp>
      </p:grpSp>
    </p:spTree>
    <p:extLst>
      <p:ext uri="{BB962C8B-B14F-4D97-AF65-F5344CB8AC3E}">
        <p14:creationId xmlns:p14="http://schemas.microsoft.com/office/powerpoint/2010/main" val="200573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FE88-8AFA-4CAB-8D9E-C2EDA41CC309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A019-E8B9-43C2-B82B-7CC0C2616060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Conector reto 9"/>
          <p:cNvCxnSpPr/>
          <p:nvPr userDrawn="1"/>
        </p:nvCxnSpPr>
        <p:spPr>
          <a:xfrm flipH="1">
            <a:off x="838200" y="1341334"/>
            <a:ext cx="920944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340" y="6271451"/>
            <a:ext cx="595275" cy="5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62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20000"/>
              <a:lumOff val="8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ortal.tcu.gov.br/relatorio-de-politicas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tcu.gov.br/cooper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tcu.gov.br/coopera/" TargetMode="External"/><Relationship Id="rId2" Type="http://schemas.openxmlformats.org/officeDocument/2006/relationships/hyperlink" Target="https://portal.tcu.gov.br/relatorio-de-politica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hlinkClick r:id="rId2"/>
            <a:extLst>
              <a:ext uri="{FF2B5EF4-FFF2-40B4-BE49-F238E27FC236}">
                <a16:creationId xmlns:a16="http://schemas.microsoft.com/office/drawing/2014/main" id="{232E607B-7838-450A-AB21-CCA6F5D34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b="-1"/>
          <a:stretch/>
        </p:blipFill>
        <p:spPr bwMode="auto">
          <a:xfrm>
            <a:off x="0" y="143840"/>
            <a:ext cx="12192000" cy="437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F20F2F1-D896-428B-B647-23869E52DD39}"/>
              </a:ext>
            </a:extLst>
          </p:cNvPr>
          <p:cNvSpPr/>
          <p:nvPr/>
        </p:nvSpPr>
        <p:spPr>
          <a:xfrm>
            <a:off x="359595" y="4673589"/>
            <a:ext cx="92878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dirty="0">
                <a:solidFill>
                  <a:schemeClr val="bg1"/>
                </a:solidFill>
                <a:latin typeface="-apple-system"/>
              </a:rPr>
              <a:t>Atendimento ao art. 124 da Lei de Diretrizes Orçamentárias (LDO) de 2020, que assim determina:</a:t>
            </a:r>
          </a:p>
          <a:p>
            <a:pPr algn="just" fontAlgn="base"/>
            <a:endParaRPr lang="pt-BR" dirty="0">
              <a:solidFill>
                <a:schemeClr val="bg1"/>
              </a:solidFill>
              <a:latin typeface="-apple-system"/>
            </a:endParaRPr>
          </a:p>
          <a:p>
            <a:pPr algn="just" fontAlgn="base"/>
            <a:r>
              <a:rPr lang="pt-BR" i="1" dirty="0">
                <a:solidFill>
                  <a:schemeClr val="bg1"/>
                </a:solidFill>
                <a:latin typeface="-apple-system"/>
              </a:rPr>
              <a:t>O Tribunal de Contas da União enviará à Comissão Mista a que se refere o § 1º do art. 166 da Constituição, no prazo de até trinta dias após o encaminhamento do Projeto de Lei Orçamentária de 2020, quadro-resumo relativo à qualidade da implementação e ao alcance de metas e dos objetivos dos programas e das ações governamentais objeto de auditorias operacionais realizadas para subsidiar a discussão do Projeto de Lei Orçamentária de 2020.</a:t>
            </a:r>
            <a:endParaRPr lang="pt-BR" b="0" i="1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56735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196619C-5479-48FC-9779-D9E4AC54F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" b="2"/>
          <a:stretch/>
        </p:blipFill>
        <p:spPr bwMode="auto">
          <a:xfrm>
            <a:off x="4641211" y="0"/>
            <a:ext cx="7550789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DA7E89-DE5F-4508-A1EB-4B59364F9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331F62"/>
                </a:solidFill>
              </a:rPr>
              <a:t>Riscos</a:t>
            </a:r>
            <a:r>
              <a:rPr lang="en-US" dirty="0"/>
              <a:t> </a:t>
            </a:r>
            <a:r>
              <a:rPr lang="en-US" dirty="0">
                <a:solidFill>
                  <a:srgbClr val="331F62"/>
                </a:solidFill>
              </a:rPr>
              <a:t>e </a:t>
            </a:r>
            <a:r>
              <a:rPr lang="en-US" dirty="0" err="1">
                <a:solidFill>
                  <a:srgbClr val="331F62"/>
                </a:solidFill>
              </a:rPr>
              <a:t>problemas</a:t>
            </a:r>
            <a:r>
              <a:rPr lang="en-US" dirty="0">
                <a:solidFill>
                  <a:srgbClr val="331F62"/>
                </a:solidFill>
              </a:rPr>
              <a:t> </a:t>
            </a:r>
            <a:r>
              <a:rPr lang="en-US" dirty="0" err="1">
                <a:solidFill>
                  <a:srgbClr val="331F62"/>
                </a:solidFill>
              </a:rPr>
              <a:t>identificados</a:t>
            </a:r>
            <a:r>
              <a:rPr lang="en-US" dirty="0">
                <a:solidFill>
                  <a:srgbClr val="331F62"/>
                </a:solidFill>
              </a:rPr>
              <a:t> </a:t>
            </a:r>
            <a:r>
              <a:rPr lang="en-US" dirty="0" err="1">
                <a:solidFill>
                  <a:srgbClr val="331F62"/>
                </a:solidFill>
              </a:rPr>
              <a:t>na</a:t>
            </a:r>
            <a:r>
              <a:rPr lang="en-US" dirty="0">
                <a:solidFill>
                  <a:srgbClr val="331F62"/>
                </a:solidFill>
              </a:rPr>
              <a:t> </a:t>
            </a:r>
            <a:r>
              <a:rPr lang="en-US" u="sng" dirty="0">
                <a:solidFill>
                  <a:srgbClr val="331F62"/>
                </a:solidFill>
              </a:rPr>
              <a:t>governança das </a:t>
            </a:r>
            <a:r>
              <a:rPr lang="en-US" u="sng" dirty="0" err="1">
                <a:solidFill>
                  <a:srgbClr val="331F62"/>
                </a:solidFill>
              </a:rPr>
              <a:t>medidas</a:t>
            </a:r>
            <a:endParaRPr lang="en-US" u="sng" dirty="0">
              <a:solidFill>
                <a:srgbClr val="331F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3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7259080-4075-4783-959A-764B3B03A2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701" y="1825625"/>
            <a:ext cx="92145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C73752E-6A76-4A14-A6BF-65331AC93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331F62"/>
                </a:solidFill>
              </a:rPr>
              <a:t>Riscos</a:t>
            </a:r>
            <a:r>
              <a:rPr lang="pt-BR" dirty="0"/>
              <a:t> </a:t>
            </a:r>
            <a:r>
              <a:rPr lang="pt-BR" dirty="0">
                <a:solidFill>
                  <a:srgbClr val="331F62"/>
                </a:solidFill>
              </a:rPr>
              <a:t>e problemas identificados na </a:t>
            </a:r>
            <a:r>
              <a:rPr lang="pt-BR" u="sng" dirty="0">
                <a:solidFill>
                  <a:srgbClr val="331F62"/>
                </a:solidFill>
              </a:rPr>
              <a:t>implementação das medidas</a:t>
            </a:r>
          </a:p>
        </p:txBody>
      </p:sp>
    </p:spTree>
    <p:extLst>
      <p:ext uri="{BB962C8B-B14F-4D97-AF65-F5344CB8AC3E}">
        <p14:creationId xmlns:p14="http://schemas.microsoft.com/office/powerpoint/2010/main" val="253737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DC4EFDE-E92A-4F8C-8529-51D9AEACA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pt-BR" b="1" dirty="0">
                <a:solidFill>
                  <a:srgbClr val="331F62"/>
                </a:solidFill>
              </a:rPr>
              <a:t>frustração de receitas </a:t>
            </a:r>
            <a:r>
              <a:rPr lang="pt-BR" dirty="0"/>
              <a:t>originalmente previstas na LOA;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/>
              <a:t>ações fiscais temporárias tornarem-se de </a:t>
            </a:r>
            <a:r>
              <a:rPr lang="pt-BR" b="1" dirty="0">
                <a:solidFill>
                  <a:srgbClr val="331F62"/>
                </a:solidFill>
              </a:rPr>
              <a:t>caráter continuado</a:t>
            </a:r>
            <a:r>
              <a:rPr lang="pt-BR" dirty="0"/>
              <a:t>;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/>
              <a:t>aumento do </a:t>
            </a:r>
            <a:r>
              <a:rPr lang="pt-BR" b="1" dirty="0">
                <a:solidFill>
                  <a:srgbClr val="331F62"/>
                </a:solidFill>
              </a:rPr>
              <a:t>endividamento estatal</a:t>
            </a:r>
            <a:r>
              <a:rPr lang="pt-BR" dirty="0"/>
              <a:t>;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/>
              <a:t>piora do </a:t>
            </a:r>
            <a:r>
              <a:rPr lang="pt-BR" b="1" dirty="0">
                <a:solidFill>
                  <a:srgbClr val="331F62"/>
                </a:solidFill>
              </a:rPr>
              <a:t>perfil da dívida </a:t>
            </a:r>
            <a:r>
              <a:rPr lang="pt-BR" dirty="0"/>
              <a:t>pública;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/>
              <a:t>irregularidades na execução de despesas autorizadas com base no </a:t>
            </a:r>
            <a:r>
              <a:rPr lang="pt-BR" b="1" dirty="0">
                <a:solidFill>
                  <a:srgbClr val="331F62"/>
                </a:solidFill>
              </a:rPr>
              <a:t>Orçamento de Guerra</a:t>
            </a:r>
            <a:r>
              <a:rPr lang="pt-BR" dirty="0"/>
              <a:t>; e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/>
              <a:t>movimentos que poderiam não se alinhar aos preceitos estabelecidos pelo </a:t>
            </a:r>
            <a:r>
              <a:rPr lang="pt-BR" b="1" dirty="0">
                <a:solidFill>
                  <a:srgbClr val="331F62"/>
                </a:solidFill>
              </a:rPr>
              <a:t>Teto de Gastos</a:t>
            </a:r>
            <a:r>
              <a:rPr lang="pt-BR" dirty="0"/>
              <a:t>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B10ED95-39EA-430B-AA0C-E2F016057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u="sng" dirty="0">
                <a:solidFill>
                  <a:srgbClr val="331F62"/>
                </a:solidFill>
              </a:rPr>
              <a:t>Riscos fiscais</a:t>
            </a:r>
            <a:r>
              <a:rPr lang="pt-BR" dirty="0">
                <a:solidFill>
                  <a:srgbClr val="331F62"/>
                </a:solidFill>
              </a:rPr>
              <a:t> relacionados às medidas de enfrentamento à crise</a:t>
            </a:r>
          </a:p>
        </p:txBody>
      </p:sp>
    </p:spTree>
    <p:extLst>
      <p:ext uri="{BB962C8B-B14F-4D97-AF65-F5344CB8AC3E}">
        <p14:creationId xmlns:p14="http://schemas.microsoft.com/office/powerpoint/2010/main" val="7704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07970" y="330358"/>
            <a:ext cx="9576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310065"/>
                </a:solidFill>
              </a:rPr>
              <a:t>Fiscalização do Auxílio Emergencial</a:t>
            </a:r>
          </a:p>
          <a:p>
            <a:pPr algn="ctr"/>
            <a:r>
              <a:rPr lang="pt-BR" sz="4000" b="1" dirty="0">
                <a:solidFill>
                  <a:srgbClr val="310065"/>
                </a:solidFill>
              </a:rPr>
              <a:t>Principais ações</a:t>
            </a:r>
            <a:endParaRPr lang="pt-BR" sz="3000" b="1" dirty="0">
              <a:solidFill>
                <a:srgbClr val="310065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D661708-3D6C-414C-8FF3-055D64822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032543"/>
              </p:ext>
            </p:extLst>
          </p:nvPr>
        </p:nvGraphicFramePr>
        <p:xfrm>
          <a:off x="2032264" y="1899138"/>
          <a:ext cx="8127471" cy="454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8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07970" y="154512"/>
            <a:ext cx="95760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310065"/>
                </a:solidFill>
              </a:rPr>
              <a:t>Fiscalização do Auxílio Emergencial</a:t>
            </a:r>
          </a:p>
          <a:p>
            <a:pPr algn="ctr"/>
            <a:r>
              <a:rPr lang="pt-BR" sz="4000" b="1" dirty="0">
                <a:solidFill>
                  <a:srgbClr val="310065"/>
                </a:solidFill>
              </a:rPr>
              <a:t>Principais resultados</a:t>
            </a:r>
          </a:p>
          <a:p>
            <a:pPr algn="ctr"/>
            <a:endParaRPr lang="pt-BR" sz="3000" b="1" dirty="0">
              <a:solidFill>
                <a:srgbClr val="310065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D661708-3D6C-414C-8FF3-055D64822620}"/>
              </a:ext>
            </a:extLst>
          </p:cNvPr>
          <p:cNvGraphicFramePr/>
          <p:nvPr/>
        </p:nvGraphicFramePr>
        <p:xfrm>
          <a:off x="2032265" y="1770184"/>
          <a:ext cx="8127471" cy="454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1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FCD1D1-5F7E-4242-A09E-4A480B8FB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05" r="3995" b="12393"/>
          <a:stretch/>
        </p:blipFill>
        <p:spPr>
          <a:xfrm>
            <a:off x="-9677" y="1324708"/>
            <a:ext cx="12201280" cy="553329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658AD7C-65E1-490B-8619-2950D79DF0B1}"/>
              </a:ext>
            </a:extLst>
          </p:cNvPr>
          <p:cNvSpPr/>
          <p:nvPr/>
        </p:nvSpPr>
        <p:spPr>
          <a:xfrm>
            <a:off x="1472093" y="274356"/>
            <a:ext cx="9576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310065"/>
                </a:solidFill>
              </a:rPr>
              <a:t>Painel de Dados – Auxílio Emergencial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CDC6E51-42DD-4A5F-87C1-AFFCB2BC5095}"/>
              </a:ext>
            </a:extLst>
          </p:cNvPr>
          <p:cNvSpPr/>
          <p:nvPr/>
        </p:nvSpPr>
        <p:spPr>
          <a:xfrm>
            <a:off x="3083566" y="2426677"/>
            <a:ext cx="5345724" cy="1002323"/>
          </a:xfrm>
          <a:prstGeom prst="rect">
            <a:avLst/>
          </a:prstGeom>
          <a:noFill/>
          <a:ln w="285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62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2093" y="215740"/>
            <a:ext cx="9576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310065"/>
                </a:solidFill>
              </a:rPr>
              <a:t>Painel de Dados - </a:t>
            </a:r>
            <a:r>
              <a:rPr lang="pt-BR" sz="4000" b="1" dirty="0" err="1">
                <a:solidFill>
                  <a:srgbClr val="310065"/>
                </a:solidFill>
              </a:rPr>
              <a:t>BEm</a:t>
            </a:r>
            <a:endParaRPr lang="pt-BR" sz="4000" b="1" dirty="0">
              <a:solidFill>
                <a:srgbClr val="310065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D81B64-D5F2-4144-9BB9-667821A20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2" r="2211" b="7766"/>
          <a:stretch/>
        </p:blipFill>
        <p:spPr>
          <a:xfrm>
            <a:off x="-51460" y="1071786"/>
            <a:ext cx="12243063" cy="578621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2D861D8-308B-42A2-B908-78F62C86A9B1}"/>
              </a:ext>
            </a:extLst>
          </p:cNvPr>
          <p:cNvSpPr/>
          <p:nvPr/>
        </p:nvSpPr>
        <p:spPr>
          <a:xfrm>
            <a:off x="4724797" y="2174631"/>
            <a:ext cx="3798277" cy="2508739"/>
          </a:xfrm>
          <a:prstGeom prst="rect">
            <a:avLst/>
          </a:prstGeom>
          <a:noFill/>
          <a:ln w="285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188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FE88AC-1709-454F-9851-8B21F214D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5" r="24914" b="6325"/>
          <a:stretch/>
        </p:blipFill>
        <p:spPr>
          <a:xfrm>
            <a:off x="398" y="-23377"/>
            <a:ext cx="12191206" cy="690104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-2434201" y="4035879"/>
            <a:ext cx="95760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310065"/>
                </a:solidFill>
              </a:rPr>
              <a:t>Painel de Dados</a:t>
            </a:r>
          </a:p>
          <a:p>
            <a:pPr algn="ctr"/>
            <a:r>
              <a:rPr lang="pt-BR" sz="4000" b="1" dirty="0">
                <a:solidFill>
                  <a:srgbClr val="310065"/>
                </a:solidFill>
              </a:rPr>
              <a:t>Perda de </a:t>
            </a:r>
          </a:p>
          <a:p>
            <a:pPr algn="ctr"/>
            <a:r>
              <a:rPr lang="pt-BR" sz="4000" b="1" dirty="0">
                <a:solidFill>
                  <a:srgbClr val="310065"/>
                </a:solidFill>
              </a:rPr>
              <a:t>Arrecadação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8EF5B2D-9A02-4C6A-A889-670ACCB57131}"/>
              </a:ext>
            </a:extLst>
          </p:cNvPr>
          <p:cNvSpPr/>
          <p:nvPr/>
        </p:nvSpPr>
        <p:spPr>
          <a:xfrm>
            <a:off x="5475074" y="2180493"/>
            <a:ext cx="4466492" cy="1248508"/>
          </a:xfrm>
          <a:prstGeom prst="rect">
            <a:avLst/>
          </a:prstGeom>
          <a:noFill/>
          <a:ln w="285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526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4433" y="1898468"/>
            <a:ext cx="10894423" cy="42149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400" dirty="0"/>
              <a:t>Acompanhamento para avaliar as medidas adotadas pelo Ministério da Saúde (inclusive órgãos e entidades vinculados) para o combate à crise gerada pelo covid-19 (</a:t>
            </a:r>
            <a:r>
              <a:rPr lang="pt-BR" sz="2400" b="1" dirty="0">
                <a:solidFill>
                  <a:srgbClr val="002060"/>
                </a:solidFill>
              </a:rPr>
              <a:t>TC 014.575/2020-5</a:t>
            </a:r>
            <a:r>
              <a:rPr lang="pt-BR" sz="2400" dirty="0"/>
              <a:t>). Aspectos relevantes analisados:</a:t>
            </a:r>
          </a:p>
          <a:p>
            <a:pPr lvl="0" algn="just">
              <a:lnSpc>
                <a:spcPct val="100000"/>
              </a:lnSpc>
            </a:pPr>
            <a:r>
              <a:rPr lang="pt-BR" sz="2400" dirty="0"/>
              <a:t>planejamento e execução orçamentária e financeira (Ação Orçamentária 21C0);</a:t>
            </a:r>
          </a:p>
          <a:p>
            <a:pPr lvl="0" algn="just">
              <a:lnSpc>
                <a:spcPct val="100000"/>
              </a:lnSpc>
            </a:pPr>
            <a:r>
              <a:rPr lang="pt-BR" sz="2400" dirty="0"/>
              <a:t>critérios para rateio e transferência de recursos fundo a fundo para Estados, DF e Municípios;</a:t>
            </a:r>
          </a:p>
          <a:p>
            <a:pPr lvl="0" algn="just">
              <a:lnSpc>
                <a:spcPct val="100000"/>
              </a:lnSpc>
            </a:pPr>
            <a:r>
              <a:rPr lang="pt-BR" sz="2400" dirty="0"/>
              <a:t>regularidade dos processos de aquisição de bens e contratação de serviços  pelo MS e pela Fiocruz e execução dos contratos (serviço de telemedicina, atendimento pré-clínico, aventais, máscaras, respiradores, reagentes e testes PCR, anestésicos e medicamentos para intubação de pacientes, seringas e agulhas para vacinação </a:t>
            </a:r>
            <a:r>
              <a:rPr lang="pt-BR" sz="2400" dirty="0" err="1"/>
              <a:t>etc</a:t>
            </a:r>
            <a:r>
              <a:rPr lang="pt-BR" sz="2400" dirty="0"/>
              <a:t>);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Acompanhamento das ações do MS</a:t>
            </a:r>
          </a:p>
        </p:txBody>
      </p:sp>
    </p:spTree>
    <p:extLst>
      <p:ext uri="{BB962C8B-B14F-4D97-AF65-F5344CB8AC3E}">
        <p14:creationId xmlns:p14="http://schemas.microsoft.com/office/powerpoint/2010/main" val="164163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8307" y="1793965"/>
            <a:ext cx="10894423" cy="45720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dirty="0"/>
              <a:t>modelo e estrutura de governança do Ministério da Saúde para enfrentar a pandemia (funcionamento do Centro de Operações de Emergência em Saúde Pública - COE-</a:t>
            </a:r>
            <a:r>
              <a:rPr lang="pt-BR" sz="2400" dirty="0" err="1"/>
              <a:t>nCOV</a:t>
            </a:r>
            <a:r>
              <a:rPr lang="pt-BR" sz="2400" dirty="0"/>
              <a:t>, do Grupo Executivo Interministerial de Emergência em Saúde Pública de Importância Nacional e Internacional (GEI-ESPII) e do Gabinete de Crise da Covid-19 no âmbito do MS). </a:t>
            </a:r>
          </a:p>
          <a:p>
            <a:pPr lvl="0" algn="just"/>
            <a:r>
              <a:rPr lang="pt-BR" sz="2400" dirty="0"/>
              <a:t>planejamento e implementação das ações previstas no Plano de Contingência Nacional;</a:t>
            </a:r>
          </a:p>
          <a:p>
            <a:pPr lvl="0" algn="just"/>
            <a:r>
              <a:rPr lang="pt-BR" sz="2400" dirty="0"/>
              <a:t>estratégia de comunicação das ações de enfrentamento;</a:t>
            </a:r>
          </a:p>
          <a:p>
            <a:pPr lvl="0" algn="just"/>
            <a:r>
              <a:rPr lang="pt-BR" sz="2400" dirty="0"/>
              <a:t>gestão da informação e dados epidemiológicos;</a:t>
            </a:r>
          </a:p>
          <a:p>
            <a:pPr lvl="0" algn="just"/>
            <a:r>
              <a:rPr lang="pt-BR" sz="2400" dirty="0"/>
              <a:t>transparência dos contratos e das informações atinentes à pandemia, disponíveis no </a:t>
            </a:r>
            <a:r>
              <a:rPr lang="pt-BR" sz="2400" i="1" dirty="0"/>
              <a:t>site </a:t>
            </a:r>
            <a:r>
              <a:rPr lang="pt-BR" sz="2400" dirty="0"/>
              <a:t>do Ministério e da Fiocruz;</a:t>
            </a:r>
          </a:p>
          <a:p>
            <a:pPr algn="just">
              <a:lnSpc>
                <a:spcPct val="100000"/>
              </a:lnSpc>
            </a:pPr>
            <a:endParaRPr lang="pt-BR" sz="2400" dirty="0"/>
          </a:p>
          <a:p>
            <a:pPr algn="just">
              <a:lnSpc>
                <a:spcPct val="100000"/>
              </a:lnSpc>
            </a:pPr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Acompanhamento das ações do MS</a:t>
            </a:r>
          </a:p>
        </p:txBody>
      </p:sp>
    </p:spTree>
    <p:extLst>
      <p:ext uri="{BB962C8B-B14F-4D97-AF65-F5344CB8AC3E}">
        <p14:creationId xmlns:p14="http://schemas.microsoft.com/office/powerpoint/2010/main" val="329641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Em atendimento ao </a:t>
            </a:r>
            <a:r>
              <a:rPr lang="pt-BR" b="1" dirty="0">
                <a:solidFill>
                  <a:srgbClr val="0070C0"/>
                </a:solidFill>
              </a:rPr>
              <a:t>art. 124 </a:t>
            </a:r>
            <a:r>
              <a:rPr lang="pt-BR" dirty="0"/>
              <a:t>da Lei 13.898/2019 – </a:t>
            </a:r>
            <a:r>
              <a:rPr lang="pt-BR" b="1" dirty="0">
                <a:solidFill>
                  <a:srgbClr val="0070C0"/>
                </a:solidFill>
              </a:rPr>
              <a:t>Lei de Diretrizes Orçamentárias (LDO)</a:t>
            </a:r>
            <a:r>
              <a:rPr lang="pt-BR" dirty="0"/>
              <a:t>, o Tribunal de Contas da União (TCU) elaborou, pela 4ª vez, o Relatório de Fiscalizações em Políticas e Programas de Governo (</a:t>
            </a:r>
            <a:r>
              <a:rPr lang="pt-BR" dirty="0" err="1"/>
              <a:t>RePP</a:t>
            </a:r>
            <a:r>
              <a:rPr lang="pt-BR" dirty="0"/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Considerando a excepcionalidade deste ano, o presente relatório apresentou </a:t>
            </a:r>
            <a:r>
              <a:rPr lang="pt-BR" b="1" dirty="0">
                <a:solidFill>
                  <a:srgbClr val="0070C0"/>
                </a:solidFill>
              </a:rPr>
              <a:t>quadro-resumo das principais ações de controle realizadas </a:t>
            </a:r>
            <a:r>
              <a:rPr lang="pt-BR" dirty="0"/>
              <a:t>pelo TCU em resposta à pandemia, no âmbito do Programa Especial de Atuação no Enfrentamento à Crise da Covid-19 (Coopera).</a:t>
            </a:r>
            <a:endParaRPr lang="pt-BR" sz="16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99403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825625"/>
            <a:ext cx="10578737" cy="459259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pt-BR" sz="2600" dirty="0"/>
              <a:t>gastos dos entes federativos com saúde (fundos estaduais e municipais de saúde), por meio de consulta ao Sistema de Informação sobre Orçamento Público em Saúde e por meio de consulta aos saldos bancários das contas correntes para os depósitos do Fundo Nacional de Saúde; </a:t>
            </a:r>
          </a:p>
          <a:p>
            <a:pPr lvl="0" algn="just">
              <a:lnSpc>
                <a:spcPct val="110000"/>
              </a:lnSpc>
            </a:pPr>
            <a:r>
              <a:rPr lang="pt-BR" sz="2600" dirty="0"/>
              <a:t>estratégia de testagem de casos suspeitos de contaminação; </a:t>
            </a:r>
          </a:p>
          <a:p>
            <a:pPr lvl="0" algn="just">
              <a:lnSpc>
                <a:spcPct val="110000"/>
              </a:lnSpc>
            </a:pPr>
            <a:r>
              <a:rPr lang="pt-BR" sz="2600" dirty="0"/>
              <a:t>ações de vigilância em saúde da Covid-19;</a:t>
            </a:r>
          </a:p>
          <a:p>
            <a:pPr lvl="0" algn="just">
              <a:lnSpc>
                <a:spcPct val="110000"/>
              </a:lnSpc>
            </a:pPr>
            <a:r>
              <a:rPr lang="pt-BR" sz="2600" dirty="0"/>
              <a:t>Encomenda Tecnológica para a produção no Brasil da vacina da Covid-19, firmada pela Fundação Oswaldo (Fiocruz) com o Laboratório AstraZeneca;</a:t>
            </a:r>
          </a:p>
          <a:p>
            <a:pPr lvl="0" algn="just">
              <a:lnSpc>
                <a:spcPct val="110000"/>
              </a:lnSpc>
            </a:pPr>
            <a:r>
              <a:rPr lang="pt-BR" sz="2600" dirty="0"/>
              <a:t>estratégias e ações para aquisição de vacinas, medidas adotadas pela Anvisa e iniciativas relacionadas ao Plano Nacional de Imunização (PNI)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Acompanhamento das ações do MS</a:t>
            </a:r>
          </a:p>
        </p:txBody>
      </p:sp>
    </p:spTree>
    <p:extLst>
      <p:ext uri="{BB962C8B-B14F-4D97-AF65-F5344CB8AC3E}">
        <p14:creationId xmlns:p14="http://schemas.microsoft.com/office/powerpoint/2010/main" val="37085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30717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Relatórios do Acompanhamento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88817" y="1554480"/>
          <a:ext cx="1087351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RELATÓRIOS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DELIBERAÇÃO TCU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200" b="1" dirty="0"/>
                        <a:t>1º Relatório do Acompanhamento </a:t>
                      </a:r>
                      <a:r>
                        <a:rPr lang="pt-BR" sz="2000" dirty="0"/>
                        <a:t>(aquisições e critérios para rateio e transferência de recursos aos fundos)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Acórdão 1335/2020-P</a:t>
                      </a:r>
                      <a:endParaRPr lang="pt-BR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01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/>
                        <a:t>2º Relatório do Acompanhamento </a:t>
                      </a:r>
                      <a:r>
                        <a:rPr lang="pt-BR" sz="2000" dirty="0"/>
                        <a:t>(execução orçamentária; aquisições e contratações, </a:t>
                      </a: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transferências de recursos para Estados, DF e Municípios; estrutura de governança; planejamento das ações; estratégia de comunicação e transparência).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Acórdão 1888/2020-P</a:t>
                      </a:r>
                      <a:endParaRPr lang="pt-BR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/>
                        <a:t>3º Relatório do Acompanhamento </a:t>
                      </a:r>
                      <a:r>
                        <a:rPr lang="pt-BR" sz="2000" dirty="0"/>
                        <a:t>(contratações; </a:t>
                      </a:r>
                      <a:r>
                        <a:rPr lang="pt-BR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critérios para transferências de recursos; avaliação quantitativa dos gastos dos entes federativos; ETEC </a:t>
                      </a:r>
                      <a:r>
                        <a:rPr lang="pt-BR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Ficocruz</a:t>
                      </a:r>
                      <a:r>
                        <a:rPr lang="pt-BR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pt-BR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</a:t>
                      </a:r>
                      <a:r>
                        <a:rPr lang="pt-BR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papel do MS na coordenação do PNI; estratégia de testagem).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Acórdão 2817/2020-P</a:t>
                      </a:r>
                      <a:endParaRPr lang="pt-BR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/>
                        <a:t>4º Relatório do Acompanhamento </a:t>
                      </a:r>
                      <a:r>
                        <a:rPr lang="pt-BR" sz="2200" dirty="0"/>
                        <a:t>(contratações; execução orçamentárias; medidas da Anvisa; Plano Nacional de Vacinação).</a:t>
                      </a:r>
                    </a:p>
                    <a:p>
                      <a:pPr algn="just"/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b="1" dirty="0"/>
                        <a:t>Na pauta da sessão plenária de 9/12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83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249444"/>
            <a:ext cx="9829800" cy="960520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Riscos identificados e Deliberações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6526" y="1813097"/>
          <a:ext cx="10873510" cy="394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1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532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RISCOS/PROBLEMAS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MEDIDAS ADOTADAS PELO TCU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123">
                <a:tc>
                  <a:txBody>
                    <a:bodyPr/>
                    <a:lstStyle/>
                    <a:p>
                      <a:pPr algn="l"/>
                      <a:r>
                        <a:rPr lang="pt-BR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Inefetividade</a:t>
                      </a:r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alocação dos recursos, baixa execução de recursos transferidos aos fundos estaduais e municipais de saúde e sobreposição de aquisições do MS com a dos estados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Acórdão 2817/2020-P </a:t>
                      </a:r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recomendou que, no prazo de 60 dias, o MS elaborasse em parceria com o </a:t>
                      </a:r>
                      <a:r>
                        <a:rPr lang="pt-BR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Conass</a:t>
                      </a:r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Conasems</a:t>
                      </a:r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plano de ação com vistas a possibilitar que o sistema de registro eletrônico centralizado de que trata o art. 39 da Lei Complementar 141/2012 atenda ao requerido na LRF e possibilite, entre outras informações, a disponibilização, em tempo real, de dados da execução orçamentária e financeira das receitas e das despesas com ações e serviços públicos em saúde.</a:t>
                      </a:r>
                    </a:p>
                    <a:p>
                      <a:pPr algn="l"/>
                      <a:endParaRPr lang="pt-BR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189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249444"/>
            <a:ext cx="9829800" cy="960520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Riscos identificados e Deliberações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4308" y="1801090"/>
          <a:ext cx="1076267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356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RISCOS/PROBLEMAS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MEDIDAS ADOTADAS PELO TCU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Ausência de estratégia detalhada para o enfrentamento à pandemia e de planos táticos operacionais para execução das ações previstas no Plano de Contingência Nacional</a:t>
                      </a:r>
                      <a:endParaRPr lang="pt-B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200" b="1" dirty="0"/>
                        <a:t>Acórdão 1888/2020-P </a:t>
                      </a:r>
                      <a:r>
                        <a:rPr lang="pt-BR" sz="2200" dirty="0"/>
                        <a:t>determinou ao MS que elabore plano tático-operacional detalhado para a viabilização das medidas mencionadas nos itens “a” a “i” do Plano de Contingência Nacional para Infecção Humana pelo novo </a:t>
                      </a:r>
                      <a:r>
                        <a:rPr lang="pt-BR" sz="2200" dirty="0" err="1"/>
                        <a:t>Coronavírus</a:t>
                      </a:r>
                      <a:r>
                        <a:rPr lang="pt-BR" sz="2200" dirty="0"/>
                        <a:t>.</a:t>
                      </a:r>
                      <a:endParaRPr lang="pt-BR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Acórdão 2817/2020-P </a:t>
                      </a:r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determinou ao MS que </a:t>
                      </a:r>
                      <a:r>
                        <a:rPr lang="pt-BR" sz="2200" dirty="0"/>
                        <a:t>elabore plano estratégico detalhado para a viabilização, em especial, de medidas de gestão e assistência farmacêutica previstas no Plano de Contingência Nacional para Infecção Humana pelo novo </a:t>
                      </a:r>
                      <a:r>
                        <a:rPr lang="pt-BR" sz="2200" dirty="0" err="1"/>
                        <a:t>Coronavírus</a:t>
                      </a:r>
                      <a:r>
                        <a:rPr lang="pt-BR" sz="2200" dirty="0"/>
                        <a:t> (nível de resposta Emergência de Saúde Pública de Importância Nacional).</a:t>
                      </a:r>
                      <a:endParaRPr lang="pt-BR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13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249444"/>
            <a:ext cx="9829800" cy="960520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Riscos identificados e Deliberações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6526" y="1489824"/>
          <a:ext cx="1087351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532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RISCOS/</a:t>
                      </a:r>
                    </a:p>
                    <a:p>
                      <a:pPr algn="ctr"/>
                      <a:r>
                        <a:rPr lang="pt-BR" sz="2600" dirty="0"/>
                        <a:t>PROBLEMAS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MEDIDAS ADOTADAS PELO TCU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Falhas e deficiências na definição de critérios para rateio e transferência de recursos aos estados e municípios via fundo-a-fundo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000" b="1" dirty="0"/>
                        <a:t>Acórdão 1335/2020-P </a:t>
                      </a:r>
                      <a:r>
                        <a:rPr lang="pt-BR" sz="2000" dirty="0"/>
                        <a:t>recomendou ao MS adotar critérios técnicos para disponibilizar recursos aos entes subnacionais (p. </a:t>
                      </a:r>
                      <a:r>
                        <a:rPr lang="pt-BR" sz="2000" dirty="0" err="1"/>
                        <a:t>ex</a:t>
                      </a:r>
                      <a:r>
                        <a:rPr lang="pt-BR" sz="2000" dirty="0"/>
                        <a:t>: a incidência per capita da doença, as estimativas de sua propagação, a taxa de ocupação de leitos e a estrutura dos serviços de saúde existentes);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000" b="1" dirty="0"/>
                        <a:t>Acórdão 2817/2020-P </a:t>
                      </a:r>
                      <a:r>
                        <a:rPr lang="pt-BR" sz="2000" dirty="0"/>
                        <a:t>deu ciência ao MS de que os critérios de transferência de recursos constantes do art. 2º da Portaria GM/MS 1.666/2020 não foram apresentados de modo a suficientemente indicar como foi feito o rateio de recursos entre os diversos entes subnacionais;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000" b="1" dirty="0"/>
                        <a:t>Acórdão 2817/2020-P </a:t>
                      </a:r>
                      <a:r>
                        <a:rPr lang="pt-BR" sz="2000" dirty="0"/>
                        <a:t>deu ciência ao MS de que utilizar a incidência de Covid-19 como critério para transferência de recursos, com base em dados declarados pelas Secretarias Estaduais de Saúde, pode incentivar a </a:t>
                      </a:r>
                      <a:r>
                        <a:rPr lang="pt-BR" sz="2000" dirty="0" err="1"/>
                        <a:t>supernotificação</a:t>
                      </a:r>
                      <a:r>
                        <a:rPr lang="pt-BR" sz="2000" dirty="0"/>
                        <a:t> do número de casos da doença, devendo, na medida do possível, serem confirmados os dados apresentados pelos entes subnacionais.</a:t>
                      </a:r>
                      <a:endParaRPr lang="pt-BR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678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249444"/>
            <a:ext cx="9829800" cy="960520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Riscos identificados e Deliberações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98053" y="1702260"/>
          <a:ext cx="10873510" cy="455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532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RISCOS/PROBLEMAS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MEDIDAS ADOTADAS PELO TCU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123">
                <a:tc>
                  <a:txBody>
                    <a:bodyPr/>
                    <a:lstStyle/>
                    <a:p>
                      <a:pPr algn="l"/>
                      <a:r>
                        <a:rPr lang="pt-BR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Ausência de estratégia para a aquisição de bens e serviços e distribuição aos entes subnacionais (quantidades e preços excessivos e solução inadequada) </a:t>
                      </a:r>
                      <a:endParaRPr lang="pt-B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000" b="1" dirty="0"/>
                        <a:t>Acórdão 1335/2020-P </a:t>
                      </a:r>
                      <a:r>
                        <a:rPr lang="pt-BR" sz="2000" b="0" dirty="0"/>
                        <a:t>determinou ao MS </a:t>
                      </a:r>
                      <a:r>
                        <a:rPr lang="pt-BR" sz="2000" dirty="0"/>
                        <a:t>que instrua os processos de contratação relacionados à Covid-19 com a devida motivação dos atos por meio da inclusão nos autos, no mínimo, de justificativas específicas da necessidade da contratação, da quantidade dos bens ou serviços a serem contratados com as respectivas memórias de cálculo e com a destinação do objeto contratado;</a:t>
                      </a:r>
                      <a:r>
                        <a:rPr lang="pt-BR" sz="2000" b="0" dirty="0"/>
                        <a:t>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000" b="1" dirty="0"/>
                        <a:t>Acórdão 1888/2020-P </a:t>
                      </a:r>
                      <a:r>
                        <a:rPr lang="pt-BR" sz="2000" dirty="0"/>
                        <a:t>determinou diligenciar o MS para que informe como se deu a definição da estratégia de aquisições para o combate à Covid-19 desde o início da pandemia e se houve mudança nessa estratégia e apresente documentos que demonstrem a formalização da estratégia, tais como planos, identificação de necessidades, cronogramas e planos de logística e distribuição de equipamentos e insumos.</a:t>
                      </a:r>
                      <a:endParaRPr lang="pt-BR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147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249444"/>
            <a:ext cx="9829800" cy="960520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Riscos identificados e Deliberações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98053" y="1819563"/>
          <a:ext cx="1087351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6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228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RISCOS/PROBLEMAS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DELIBERAÇÃO TCU</a:t>
                      </a:r>
                    </a:p>
                  </a:txBody>
                  <a:tcPr>
                    <a:solidFill>
                      <a:srgbClr val="004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/>
                        <a:t>Deficiência na estrutura de governança do MS para o enfrentamento à pandemia (falhas no processo decisório e na coordenação e supervisão das ações, o</a:t>
                      </a:r>
                      <a:r>
                        <a:rPr lang="pt-BR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missão de responsabilidades e/ou duplicidade de comando) </a:t>
                      </a:r>
                      <a:endParaRPr lang="pt-B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/>
                        <a:t>Acórdão 1888/2020-P </a:t>
                      </a:r>
                      <a:r>
                        <a:rPr lang="pt-BR" sz="1600" b="0" dirty="0"/>
                        <a:t>determinou ao MS </a:t>
                      </a:r>
                      <a:r>
                        <a:rPr lang="pt-BR" sz="1600" dirty="0"/>
                        <a:t>que, no prazo de 15 dias: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dirty="0"/>
                        <a:t>adote as medidas necessárias visando adequar o funcionamento do COE-</a:t>
                      </a:r>
                      <a:r>
                        <a:rPr lang="pt-BR" sz="1600" dirty="0" err="1"/>
                        <a:t>nCoV</a:t>
                      </a:r>
                      <a:r>
                        <a:rPr lang="pt-BR" sz="1600" dirty="0"/>
                        <a:t> aos normativos de regência de sua atuação, reforçando o seu papel de articulação e coordenação no enfrentamento da pandemia, nos termos da Portaria GM/MS 188/2020;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dirty="0"/>
                        <a:t>ajuste sua estratégia de comunicação a respeito das medidas adotadas para o enfrentamento da pandemia da Covid-19 e das demais informações epidemiológicas e de prevenção e controle da doença segundo as diretrizes do Decreto 9.203/2017 e boas práticas internacionais;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dirty="0"/>
                        <a:t>adapte o funcionamento do GEI-ESPII aos normativos de regência do órgão, disciplinando a sua atuação coordenada com o Comitê de Crise de Crise da Casa Civil, conforme as diretrizes de governança pública;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dirty="0"/>
                        <a:t>elabore instrumento legal para regular o funcionamento do Gabinete de Crise – Covid-19 de forma que as diversas instâncias existentes no âmbito do MS tenham suas funções definidas e possam trabalhar de forma coordenada e colaborativa buscando proteger vidas de maneira eficiente, racional e ao menor custo para a administração pública.</a:t>
                      </a:r>
                      <a:endParaRPr lang="pt-B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246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8307" y="1830911"/>
            <a:ext cx="10894423" cy="4572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400" dirty="0"/>
              <a:t>Até o momento, o TCU instaurou mais de</a:t>
            </a:r>
            <a:r>
              <a:rPr lang="pt-BR" sz="2400" b="1" dirty="0"/>
              <a:t> 130 processos para apurar irregularidades e ilegalidades</a:t>
            </a:r>
            <a:r>
              <a:rPr lang="pt-BR" sz="2400" dirty="0"/>
              <a:t> relatadas em denúncias e representações, que podem ser consultados no endereço eletrônico </a:t>
            </a:r>
            <a:r>
              <a:rPr lang="pt-BR" sz="2400" u="sng" dirty="0">
                <a:solidFill>
                  <a:srgbClr val="002060"/>
                </a:solidFill>
                <a:hlinkClick r:id="rId2"/>
              </a:rPr>
              <a:t>https://portal.tcu.gov.br/coopera/</a:t>
            </a:r>
            <a:r>
              <a:rPr lang="pt-BR" sz="2400" u="sng" dirty="0">
                <a:solidFill>
                  <a:srgbClr val="002060"/>
                </a:solidFill>
              </a:rPr>
              <a:t>.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/>
              <a:t>No âmbito da </a:t>
            </a:r>
            <a:r>
              <a:rPr lang="pt-BR" sz="2400" dirty="0" err="1"/>
              <a:t>SecexSaúde</a:t>
            </a:r>
            <a:r>
              <a:rPr lang="pt-BR" sz="2400" dirty="0"/>
              <a:t> são aproximadamente </a:t>
            </a:r>
            <a:r>
              <a:rPr lang="pt-BR" sz="2400" b="1" dirty="0"/>
              <a:t>60 processos instruídos ou em instrução</a:t>
            </a:r>
            <a:r>
              <a:rPr lang="pt-BR" sz="2400" dirty="0"/>
              <a:t>, cabendo destacar os seguintes:</a:t>
            </a:r>
          </a:p>
          <a:p>
            <a:pPr algn="just"/>
            <a:r>
              <a:rPr lang="pt-BR" sz="2400" b="1" dirty="0"/>
              <a:t>TC 018.706/2020-7: </a:t>
            </a:r>
            <a:r>
              <a:rPr lang="pt-BR" sz="2400" dirty="0"/>
              <a:t>Irregularidades referentes à dispensa de licitação para o fornecimento de oitenta milhões de aventais (R$ 1 bilhão).</a:t>
            </a:r>
          </a:p>
          <a:p>
            <a:pPr algn="just"/>
            <a:r>
              <a:rPr lang="pt-BR" sz="2400" b="1" dirty="0"/>
              <a:t>TC 018.717/2020-9: </a:t>
            </a:r>
            <a:r>
              <a:rPr lang="pt-BR" sz="2400" dirty="0"/>
              <a:t>Irregularidades verificadas na contratação de empresa para prestar serviços de atendimento pré-clínico (R$ 144 milhões).</a:t>
            </a:r>
          </a:p>
          <a:p>
            <a:pPr algn="just"/>
            <a:r>
              <a:rPr lang="pt-BR" sz="2400" b="1" dirty="0"/>
              <a:t>TC 018.977/2020-0</a:t>
            </a:r>
            <a:r>
              <a:rPr lang="pt-BR" sz="2400" dirty="0"/>
              <a:t>: Irregularidades verificadas na contratação de empresa para fornecer serviço de atendimento automatizado por via telefônica (R$ 46,8 milhões).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15939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Processos de Representação e Denúncias</a:t>
            </a:r>
          </a:p>
        </p:txBody>
      </p:sp>
    </p:spTree>
    <p:extLst>
      <p:ext uri="{BB962C8B-B14F-4D97-AF65-F5344CB8AC3E}">
        <p14:creationId xmlns:p14="http://schemas.microsoft.com/office/powerpoint/2010/main" val="2716681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8307" y="1757020"/>
            <a:ext cx="10894423" cy="4572000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/>
              <a:t>TC 020.437/2020-0: </a:t>
            </a:r>
            <a:r>
              <a:rPr lang="pt-BR" sz="2400" dirty="0"/>
              <a:t>Supostas irregularidades na utilização dos hospitais federais localizados no Município do Rio de Janeiro/RJ para combate à </a:t>
            </a:r>
            <a:r>
              <a:rPr lang="pt-BR" sz="2400" dirty="0" err="1"/>
              <a:t>Covid</a:t>
            </a:r>
            <a:r>
              <a:rPr lang="pt-BR" sz="2400" dirty="0"/>
              <a:t>.</a:t>
            </a:r>
          </a:p>
          <a:p>
            <a:pPr algn="just"/>
            <a:r>
              <a:rPr lang="pt-BR" sz="2400" b="1" dirty="0" err="1"/>
              <a:t>TCs</a:t>
            </a:r>
            <a:r>
              <a:rPr lang="pt-BR" sz="2400" b="1" dirty="0"/>
              <a:t> 019.895/2020-8 e 020.342/2020-9: </a:t>
            </a:r>
            <a:r>
              <a:rPr lang="pt-BR" sz="2400" dirty="0"/>
              <a:t>Possíveis irregularidades na elaboração de protocolo para tratamento da Covid-19 com recomendação do uso de cloroquina. Em instrução pela Unidade Técnica.</a:t>
            </a:r>
          </a:p>
          <a:p>
            <a:pPr algn="just"/>
            <a:r>
              <a:rPr lang="pt-BR" sz="2400" b="1" dirty="0" err="1"/>
              <a:t>TCs</a:t>
            </a:r>
            <a:r>
              <a:rPr lang="pt-BR" sz="2400" b="1" dirty="0"/>
              <a:t> 021.139/2020-2; TC 021.181/2020-9; TC 021.300/2020-8; TC 021.242/2020-8; TC 021.133/2020-4: </a:t>
            </a:r>
            <a:r>
              <a:rPr lang="pt-BR" sz="2400" dirty="0"/>
              <a:t>Possíveis irregularidades na divulgação/transparência de informações relacionadas ao Covid-19 pelo Ministério da Saúde. Julgados parcialmente procedentes por meio do Acórdão 1924/2020 – Plenário.</a:t>
            </a:r>
          </a:p>
          <a:p>
            <a:pPr algn="just"/>
            <a:r>
              <a:rPr lang="pt-BR" sz="2400" b="1" dirty="0"/>
              <a:t>TC 022.765/2020-4: </a:t>
            </a:r>
            <a:r>
              <a:rPr lang="pt-BR" sz="2400" dirty="0"/>
              <a:t>Suposto superfaturamento na compra, pelo Exército, de insumos da Índia para fabricação da cloroquina. Em instrução pela Unidade Técnica.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15939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Processos de Representação e Denúncias</a:t>
            </a:r>
          </a:p>
        </p:txBody>
      </p:sp>
    </p:spTree>
    <p:extLst>
      <p:ext uri="{BB962C8B-B14F-4D97-AF65-F5344CB8AC3E}">
        <p14:creationId xmlns:p14="http://schemas.microsoft.com/office/powerpoint/2010/main" val="753406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8380" y="2043348"/>
            <a:ext cx="10894423" cy="389563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dirty="0"/>
              <a:t>TC 022.754/2020-2: </a:t>
            </a:r>
            <a:r>
              <a:rPr lang="pt-BR" sz="2400" dirty="0"/>
              <a:t>Supostas irregularidades na administração do Hospital de Campanha de Manaus realizado por empresa privada sem instrumento contratual. Em instrução pela Unidade Técnica.</a:t>
            </a:r>
          </a:p>
          <a:p>
            <a:pPr algn="just">
              <a:lnSpc>
                <a:spcPct val="100000"/>
              </a:lnSpc>
            </a:pPr>
            <a:r>
              <a:rPr lang="pt-BR" sz="2400" b="1" dirty="0" err="1"/>
              <a:t>TCs</a:t>
            </a:r>
            <a:r>
              <a:rPr lang="pt-BR" sz="2400" b="1" dirty="0"/>
              <a:t> 044.349/2020-3 e 044.541/2020-1</a:t>
            </a:r>
            <a:r>
              <a:rPr lang="pt-BR" sz="2400" dirty="0"/>
              <a:t>:  Possível prejuízo de R$ 290 milhões e à prestação dos serviços públicos de saúde no Brasil decorrente da existência de testes diagnósticos de Covid-19 armazenados e cujo prazo de validade encerrará entre dezembro/2020 e janeiro/2021.</a:t>
            </a:r>
          </a:p>
          <a:p>
            <a:pPr algn="just">
              <a:lnSpc>
                <a:spcPct val="100000"/>
              </a:lnSpc>
            </a:pPr>
            <a:r>
              <a:rPr lang="pt-BR" sz="2400" b="1" dirty="0"/>
              <a:t>TC 039.647/2020-0:  </a:t>
            </a:r>
            <a:r>
              <a:rPr lang="pt-BR" sz="2400" dirty="0"/>
              <a:t>Possível irregularidade no processo de tomada de decisões da Agência Nacional de Vigilância Sanitária (Anvisa) nas suspensões de testes de imunizantes (vacinas) contra a Covid-19, em especial da vacina </a:t>
            </a:r>
            <a:r>
              <a:rPr lang="pt-BR" sz="2400" dirty="0" err="1"/>
              <a:t>CoronaVac</a:t>
            </a:r>
            <a:r>
              <a:rPr lang="pt-BR" sz="24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400" dirty="0"/>
          </a:p>
          <a:p>
            <a:pPr algn="just">
              <a:lnSpc>
                <a:spcPct val="100000"/>
              </a:lnSpc>
            </a:pPr>
            <a:endParaRPr lang="pt-BR" sz="2400" dirty="0"/>
          </a:p>
          <a:p>
            <a:pPr algn="just">
              <a:lnSpc>
                <a:spcPct val="100000"/>
              </a:lnSpc>
            </a:pPr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15939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Processos de Representação e Denúncias</a:t>
            </a:r>
          </a:p>
        </p:txBody>
      </p:sp>
    </p:spTree>
    <p:extLst>
      <p:ext uri="{BB962C8B-B14F-4D97-AF65-F5344CB8AC3E}">
        <p14:creationId xmlns:p14="http://schemas.microsoft.com/office/powerpoint/2010/main" val="44581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0D6684F1-0FF3-F849-8548-EB425F8CF21E}"/>
              </a:ext>
            </a:extLst>
          </p:cNvPr>
          <p:cNvSpPr/>
          <p:nvPr/>
        </p:nvSpPr>
        <p:spPr>
          <a:xfrm>
            <a:off x="1292484" y="44594"/>
            <a:ext cx="95760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/>
              <a:t>Plano Especial de Acompanhamento</a:t>
            </a:r>
          </a:p>
          <a:p>
            <a:pPr algn="ctr"/>
            <a:r>
              <a:rPr lang="pt-BR" sz="3000" dirty="0"/>
              <a:t>das ações de combate à Covid-19 e às suas consequências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8E947C5-D71A-CE47-9B69-BE1316E5FA76}"/>
              </a:ext>
            </a:extLst>
          </p:cNvPr>
          <p:cNvSpPr txBox="1"/>
          <p:nvPr/>
        </p:nvSpPr>
        <p:spPr>
          <a:xfrm>
            <a:off x="4430052" y="1397531"/>
            <a:ext cx="33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29 ACOMPANHAMENTOS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806B44C-ED6F-D64B-BD12-5BB7275EE390}"/>
              </a:ext>
            </a:extLst>
          </p:cNvPr>
          <p:cNvSpPr txBox="1"/>
          <p:nvPr/>
        </p:nvSpPr>
        <p:spPr>
          <a:xfrm>
            <a:off x="1531650" y="2540000"/>
            <a:ext cx="2061555" cy="489109"/>
          </a:xfrm>
          <a:prstGeom prst="roundRect">
            <a:avLst>
              <a:gd name="adj" fmla="val 32234"/>
            </a:avLst>
          </a:prstGeom>
          <a:solidFill>
            <a:srgbClr val="4BC0C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ADMINISTRAÇÃO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92DFD73-ABB4-B843-9048-115967BC229E}"/>
              </a:ext>
            </a:extLst>
          </p:cNvPr>
          <p:cNvSpPr txBox="1"/>
          <p:nvPr/>
        </p:nvSpPr>
        <p:spPr>
          <a:xfrm>
            <a:off x="3572999" y="2540000"/>
            <a:ext cx="1746596" cy="489109"/>
          </a:xfrm>
          <a:prstGeom prst="roundRect">
            <a:avLst>
              <a:gd name="adj" fmla="val 32234"/>
            </a:avLst>
          </a:prstGeom>
          <a:solidFill>
            <a:srgbClr val="36A2EB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AGRICULTURA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30B745C-A95A-1F4D-9126-2669C7FAF779}"/>
              </a:ext>
            </a:extLst>
          </p:cNvPr>
          <p:cNvSpPr txBox="1"/>
          <p:nvPr/>
        </p:nvSpPr>
        <p:spPr>
          <a:xfrm>
            <a:off x="5299437" y="2540873"/>
            <a:ext cx="2387042" cy="489109"/>
          </a:xfrm>
          <a:prstGeom prst="roundRect">
            <a:avLst>
              <a:gd name="adj" fmla="val 32234"/>
            </a:avLst>
          </a:prstGeom>
          <a:solidFill>
            <a:srgbClr val="362B6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solidFill>
                  <a:srgbClr val="FCFCFC"/>
                </a:solidFill>
              </a:rPr>
              <a:t>ASSISTÊNCIA SOCIAL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FB486F1-4C26-D844-9CAA-67112842AC28}"/>
              </a:ext>
            </a:extLst>
          </p:cNvPr>
          <p:cNvSpPr txBox="1"/>
          <p:nvPr/>
        </p:nvSpPr>
        <p:spPr>
          <a:xfrm>
            <a:off x="7670537" y="2545953"/>
            <a:ext cx="2706519" cy="489109"/>
          </a:xfrm>
          <a:prstGeom prst="roundRect">
            <a:avLst>
              <a:gd name="adj" fmla="val 32234"/>
            </a:avLst>
          </a:prstGeom>
          <a:solidFill>
            <a:srgbClr val="FF638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CIÊNCIA E TECNOLOGIA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0544141-3B57-7445-B60D-BA6056AE29DE}"/>
              </a:ext>
            </a:extLst>
          </p:cNvPr>
          <p:cNvSpPr txBox="1"/>
          <p:nvPr/>
        </p:nvSpPr>
        <p:spPr>
          <a:xfrm>
            <a:off x="1461819" y="3225800"/>
            <a:ext cx="2668581" cy="489109"/>
          </a:xfrm>
          <a:prstGeom prst="roundRect">
            <a:avLst>
              <a:gd name="adj" fmla="val 32234"/>
            </a:avLst>
          </a:prstGeom>
          <a:solidFill>
            <a:srgbClr val="F3901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COMÉRCIO E SERVIÇOS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A23E510-7DC8-3A42-AF29-9731011F6DE2}"/>
              </a:ext>
            </a:extLst>
          </p:cNvPr>
          <p:cNvSpPr txBox="1"/>
          <p:nvPr/>
        </p:nvSpPr>
        <p:spPr>
          <a:xfrm>
            <a:off x="4110200" y="3225800"/>
            <a:ext cx="2005810" cy="489109"/>
          </a:xfrm>
          <a:prstGeom prst="roundRect">
            <a:avLst>
              <a:gd name="adj" fmla="val 32234"/>
            </a:avLst>
          </a:prstGeom>
          <a:solidFill>
            <a:srgbClr val="F9FFC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COMUNICAÇÕES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4D8407E-9302-CD40-9DCF-D95F4916B454}"/>
              </a:ext>
            </a:extLst>
          </p:cNvPr>
          <p:cNvSpPr txBox="1"/>
          <p:nvPr/>
        </p:nvSpPr>
        <p:spPr>
          <a:xfrm>
            <a:off x="6080514" y="3225800"/>
            <a:ext cx="2999869" cy="489109"/>
          </a:xfrm>
          <a:prstGeom prst="roundRect">
            <a:avLst>
              <a:gd name="adj" fmla="val 32234"/>
            </a:avLst>
          </a:prstGeom>
          <a:solidFill>
            <a:srgbClr val="BBFDCB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CONTRATAÇÕES PÚBLICAS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FADC3A2-D3C8-6642-96C0-F4E550585190}"/>
              </a:ext>
            </a:extLst>
          </p:cNvPr>
          <p:cNvSpPr txBox="1"/>
          <p:nvPr/>
        </p:nvSpPr>
        <p:spPr>
          <a:xfrm>
            <a:off x="9043161" y="3225800"/>
            <a:ext cx="1447113" cy="489109"/>
          </a:xfrm>
          <a:prstGeom prst="roundRect">
            <a:avLst>
              <a:gd name="adj" fmla="val 32234"/>
            </a:avLst>
          </a:prstGeom>
          <a:solidFill>
            <a:srgbClr val="A3A0FB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EDUCAÇÃO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AE58ED5-B59F-2047-B9E5-D9A55C7902B2}"/>
              </a:ext>
            </a:extLst>
          </p:cNvPr>
          <p:cNvSpPr txBox="1"/>
          <p:nvPr/>
        </p:nvSpPr>
        <p:spPr>
          <a:xfrm>
            <a:off x="2377663" y="3910728"/>
            <a:ext cx="1198073" cy="489109"/>
          </a:xfrm>
          <a:prstGeom prst="roundRect">
            <a:avLst>
              <a:gd name="adj" fmla="val 32234"/>
            </a:avLst>
          </a:prstGeom>
          <a:solidFill>
            <a:srgbClr val="DCDCD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ENERGIA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268FD4C-97C0-4543-AEFA-C07932031906}"/>
              </a:ext>
            </a:extLst>
          </p:cNvPr>
          <p:cNvSpPr txBox="1"/>
          <p:nvPr/>
        </p:nvSpPr>
        <p:spPr>
          <a:xfrm>
            <a:off x="3570921" y="3910728"/>
            <a:ext cx="2388823" cy="489109"/>
          </a:xfrm>
          <a:prstGeom prst="roundRect">
            <a:avLst>
              <a:gd name="adj" fmla="val 32234"/>
            </a:avLst>
          </a:prstGeom>
          <a:solidFill>
            <a:srgbClr val="E1587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FINANÇAS PÚBLICAS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6E6B2FF-6566-4746-A3EB-A4066094EF33}"/>
              </a:ext>
            </a:extLst>
          </p:cNvPr>
          <p:cNvSpPr txBox="1"/>
          <p:nvPr/>
        </p:nvSpPr>
        <p:spPr>
          <a:xfrm>
            <a:off x="5958379" y="3911600"/>
            <a:ext cx="2461402" cy="489109"/>
          </a:xfrm>
          <a:prstGeom prst="roundRect">
            <a:avLst>
              <a:gd name="adj" fmla="val 32234"/>
            </a:avLst>
          </a:prstGeom>
          <a:solidFill>
            <a:srgbClr val="AED2D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PREVIDÊNCIA SOCIAL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30338DE-E2E8-5A43-8AB4-3394F0099746}"/>
              </a:ext>
            </a:extLst>
          </p:cNvPr>
          <p:cNvSpPr txBox="1"/>
          <p:nvPr/>
        </p:nvSpPr>
        <p:spPr>
          <a:xfrm>
            <a:off x="8414823" y="3912473"/>
            <a:ext cx="980139" cy="489109"/>
          </a:xfrm>
          <a:prstGeom prst="roundRect">
            <a:avLst>
              <a:gd name="adj" fmla="val 32234"/>
            </a:avLst>
          </a:prstGeom>
          <a:solidFill>
            <a:srgbClr val="BAE9CB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SAÚDE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8A6EDC5-8B78-594F-8032-B0417241D345}"/>
              </a:ext>
            </a:extLst>
          </p:cNvPr>
          <p:cNvSpPr txBox="1"/>
          <p:nvPr/>
        </p:nvSpPr>
        <p:spPr>
          <a:xfrm>
            <a:off x="1532949" y="4597400"/>
            <a:ext cx="2526327" cy="489109"/>
          </a:xfrm>
          <a:prstGeom prst="roundRect">
            <a:avLst>
              <a:gd name="adj" fmla="val 32234"/>
            </a:avLst>
          </a:prstGeom>
          <a:solidFill>
            <a:srgbClr val="A3A0FB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SISTEMA FINANCEIRO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4F69E55-44A7-2E4B-8DCF-CFAD610DF43D}"/>
              </a:ext>
            </a:extLst>
          </p:cNvPr>
          <p:cNvSpPr txBox="1"/>
          <p:nvPr/>
        </p:nvSpPr>
        <p:spPr>
          <a:xfrm>
            <a:off x="4038313" y="4597400"/>
            <a:ext cx="3508348" cy="489109"/>
          </a:xfrm>
          <a:prstGeom prst="roundRect">
            <a:avLst>
              <a:gd name="adj" fmla="val 32234"/>
            </a:avLst>
          </a:prstGeom>
          <a:solidFill>
            <a:srgbClr val="D2DED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TECNOLOGIA DA INFORMAÇÃO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3A69A30-5829-0246-AAC0-5D905ED608BA}"/>
              </a:ext>
            </a:extLst>
          </p:cNvPr>
          <p:cNvSpPr txBox="1"/>
          <p:nvPr/>
        </p:nvSpPr>
        <p:spPr>
          <a:xfrm>
            <a:off x="7515149" y="4592321"/>
            <a:ext cx="1411391" cy="489109"/>
          </a:xfrm>
          <a:prstGeom prst="roundRect">
            <a:avLst>
              <a:gd name="adj" fmla="val 32234"/>
            </a:avLst>
          </a:prstGeom>
          <a:solidFill>
            <a:srgbClr val="E1558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TRABALHO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5950895-E49F-3B4B-9E57-02F7D4BA9EDB}"/>
              </a:ext>
            </a:extLst>
          </p:cNvPr>
          <p:cNvSpPr txBox="1"/>
          <p:nvPr/>
        </p:nvSpPr>
        <p:spPr>
          <a:xfrm>
            <a:off x="8895402" y="4584968"/>
            <a:ext cx="1647984" cy="489109"/>
          </a:xfrm>
          <a:prstGeom prst="roundRect">
            <a:avLst>
              <a:gd name="adj" fmla="val 3223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TRANSPORTE</a:t>
            </a:r>
          </a:p>
        </p:txBody>
      </p:sp>
    </p:spTree>
    <p:extLst>
      <p:ext uri="{BB962C8B-B14F-4D97-AF65-F5344CB8AC3E}">
        <p14:creationId xmlns:p14="http://schemas.microsoft.com/office/powerpoint/2010/main" val="304981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6D1AAC7-E487-DB4C-9CA1-B3A7A2FAEF59}"/>
              </a:ext>
            </a:extLst>
          </p:cNvPr>
          <p:cNvSpPr/>
          <p:nvPr/>
        </p:nvSpPr>
        <p:spPr>
          <a:xfrm>
            <a:off x="101338" y="909179"/>
            <a:ext cx="4835723" cy="5291787"/>
          </a:xfrm>
          <a:prstGeom prst="rect">
            <a:avLst/>
          </a:prstGeom>
          <a:noFill/>
        </p:spPr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69DFF6-4085-475F-AB8B-161BD518D716}"/>
              </a:ext>
            </a:extLst>
          </p:cNvPr>
          <p:cNvSpPr txBox="1"/>
          <p:nvPr/>
        </p:nvSpPr>
        <p:spPr>
          <a:xfrm>
            <a:off x="2212918" y="81156"/>
            <a:ext cx="7013122" cy="132343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IMPACTO FISCAL E FINANCEIRO</a:t>
            </a:r>
          </a:p>
          <a:p>
            <a:pPr algn="ctr"/>
            <a:r>
              <a:rPr lang="pt-BR" sz="4000" b="1" dirty="0">
                <a:solidFill>
                  <a:schemeClr val="tx1"/>
                </a:solidFill>
              </a:rPr>
              <a:t>DESPESAS (</a:t>
            </a:r>
            <a:r>
              <a:rPr lang="pt-BR" sz="4000" b="1" dirty="0" err="1">
                <a:solidFill>
                  <a:schemeClr val="tx1"/>
                </a:solidFill>
              </a:rPr>
              <a:t>R</a:t>
            </a:r>
            <a:r>
              <a:rPr lang="pt-BR" sz="4000" b="1" dirty="0">
                <a:solidFill>
                  <a:schemeClr val="tx1"/>
                </a:solidFill>
              </a:rPr>
              <a:t>$ 574,9 bilhões)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AFEE8D9-74C7-427E-ADC6-7E5A819A9CF9}"/>
              </a:ext>
            </a:extLst>
          </p:cNvPr>
          <p:cNvGraphicFramePr>
            <a:graphicFrameLocks/>
          </p:cNvGraphicFramePr>
          <p:nvPr/>
        </p:nvGraphicFramePr>
        <p:xfrm>
          <a:off x="765711" y="1022859"/>
          <a:ext cx="10873409" cy="575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64B6C377-90D7-4D79-BA4F-9C8AEECB44D5}"/>
              </a:ext>
            </a:extLst>
          </p:cNvPr>
          <p:cNvSpPr txBox="1"/>
          <p:nvPr/>
        </p:nvSpPr>
        <p:spPr>
          <a:xfrm>
            <a:off x="8091323" y="6500192"/>
            <a:ext cx="2269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Posição: 24/11/2020</a:t>
            </a:r>
          </a:p>
        </p:txBody>
      </p:sp>
    </p:spTree>
    <p:extLst>
      <p:ext uri="{BB962C8B-B14F-4D97-AF65-F5344CB8AC3E}">
        <p14:creationId xmlns:p14="http://schemas.microsoft.com/office/powerpoint/2010/main" val="2362340568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0770377-540B-DA42-8723-44669DEAB9E7}"/>
              </a:ext>
            </a:extLst>
          </p:cNvPr>
          <p:cNvSpPr/>
          <p:nvPr/>
        </p:nvSpPr>
        <p:spPr>
          <a:xfrm>
            <a:off x="1431298" y="6314329"/>
            <a:ext cx="35588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2">
              <a:spcBef>
                <a:spcPts val="76"/>
              </a:spcBef>
            </a:pPr>
            <a:r>
              <a:rPr lang="pt-BR" sz="900" spc="6" dirty="0">
                <a:solidFill>
                  <a:srgbClr val="370068"/>
                </a:solidFill>
              </a:rPr>
              <a:t>Programa especial </a:t>
            </a:r>
            <a:r>
              <a:rPr lang="pt-BR" sz="900" spc="9" dirty="0">
                <a:solidFill>
                  <a:srgbClr val="370068"/>
                </a:solidFill>
              </a:rPr>
              <a:t>de </a:t>
            </a:r>
            <a:r>
              <a:rPr lang="pt-BR" sz="900" spc="6" dirty="0">
                <a:solidFill>
                  <a:srgbClr val="370068"/>
                </a:solidFill>
              </a:rPr>
              <a:t>atuação </a:t>
            </a:r>
            <a:r>
              <a:rPr lang="pt-BR" sz="900" spc="9" dirty="0">
                <a:solidFill>
                  <a:srgbClr val="370068"/>
                </a:solidFill>
              </a:rPr>
              <a:t>no </a:t>
            </a:r>
            <a:r>
              <a:rPr lang="pt-BR" sz="900" spc="6" dirty="0">
                <a:solidFill>
                  <a:srgbClr val="370068"/>
                </a:solidFill>
              </a:rPr>
              <a:t>enfrentamento à crise </a:t>
            </a:r>
            <a:r>
              <a:rPr lang="pt-BR" sz="900" spc="9" dirty="0">
                <a:solidFill>
                  <a:srgbClr val="370068"/>
                </a:solidFill>
              </a:rPr>
              <a:t>da</a:t>
            </a:r>
            <a:r>
              <a:rPr lang="pt-BR" sz="900" spc="-18" dirty="0">
                <a:solidFill>
                  <a:srgbClr val="370068"/>
                </a:solidFill>
              </a:rPr>
              <a:t> </a:t>
            </a:r>
            <a:r>
              <a:rPr lang="pt-BR" sz="900" b="1" spc="9" dirty="0">
                <a:solidFill>
                  <a:srgbClr val="006633"/>
                </a:solidFill>
                <a:latin typeface="Avenir"/>
                <a:cs typeface="Avenir"/>
              </a:rPr>
              <a:t>COVID-19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6BACAD7-49FF-4B24-90EE-1B17DC8D26AC}"/>
              </a:ext>
            </a:extLst>
          </p:cNvPr>
          <p:cNvSpPr/>
          <p:nvPr/>
        </p:nvSpPr>
        <p:spPr>
          <a:xfrm>
            <a:off x="1713661" y="1046947"/>
            <a:ext cx="9576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310065"/>
                </a:solidFill>
              </a:rPr>
              <a:t>Orçamento Covid-19 – % de execução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D579051-11D1-444D-81C8-2E73645D0A5C}"/>
              </a:ext>
            </a:extLst>
          </p:cNvPr>
          <p:cNvGraphicFramePr>
            <a:graphicFrameLocks/>
          </p:cNvGraphicFramePr>
          <p:nvPr/>
        </p:nvGraphicFramePr>
        <p:xfrm>
          <a:off x="1266490" y="1708667"/>
          <a:ext cx="9800492" cy="410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9C9626F1-109F-411E-A7F2-E671057AEE99}"/>
              </a:ext>
            </a:extLst>
          </p:cNvPr>
          <p:cNvSpPr/>
          <p:nvPr/>
        </p:nvSpPr>
        <p:spPr>
          <a:xfrm>
            <a:off x="1307970" y="6008830"/>
            <a:ext cx="95760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rgbClr val="310065"/>
                </a:solidFill>
              </a:rPr>
              <a:t>Fonte: Tesouro Transparente (4/dez)</a:t>
            </a:r>
          </a:p>
        </p:txBody>
      </p:sp>
    </p:spTree>
    <p:extLst>
      <p:ext uri="{BB962C8B-B14F-4D97-AF65-F5344CB8AC3E}">
        <p14:creationId xmlns:p14="http://schemas.microsoft.com/office/powerpoint/2010/main" val="26399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0770377-540B-DA42-8723-44669DEAB9E7}"/>
              </a:ext>
            </a:extLst>
          </p:cNvPr>
          <p:cNvSpPr/>
          <p:nvPr/>
        </p:nvSpPr>
        <p:spPr>
          <a:xfrm>
            <a:off x="1431298" y="6314329"/>
            <a:ext cx="35588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2">
              <a:spcBef>
                <a:spcPts val="76"/>
              </a:spcBef>
            </a:pPr>
            <a:r>
              <a:rPr lang="pt-BR" sz="900" spc="6" dirty="0">
                <a:solidFill>
                  <a:srgbClr val="370068"/>
                </a:solidFill>
              </a:rPr>
              <a:t>Programa especial </a:t>
            </a:r>
            <a:r>
              <a:rPr lang="pt-BR" sz="900" spc="9" dirty="0">
                <a:solidFill>
                  <a:srgbClr val="370068"/>
                </a:solidFill>
              </a:rPr>
              <a:t>de </a:t>
            </a:r>
            <a:r>
              <a:rPr lang="pt-BR" sz="900" spc="6" dirty="0">
                <a:solidFill>
                  <a:srgbClr val="370068"/>
                </a:solidFill>
              </a:rPr>
              <a:t>atuação </a:t>
            </a:r>
            <a:r>
              <a:rPr lang="pt-BR" sz="900" spc="9" dirty="0">
                <a:solidFill>
                  <a:srgbClr val="370068"/>
                </a:solidFill>
              </a:rPr>
              <a:t>no </a:t>
            </a:r>
            <a:r>
              <a:rPr lang="pt-BR" sz="900" spc="6" dirty="0">
                <a:solidFill>
                  <a:srgbClr val="370068"/>
                </a:solidFill>
              </a:rPr>
              <a:t>enfrentamento à crise </a:t>
            </a:r>
            <a:r>
              <a:rPr lang="pt-BR" sz="900" spc="9" dirty="0">
                <a:solidFill>
                  <a:srgbClr val="370068"/>
                </a:solidFill>
              </a:rPr>
              <a:t>da</a:t>
            </a:r>
            <a:r>
              <a:rPr lang="pt-BR" sz="900" spc="-18" dirty="0">
                <a:solidFill>
                  <a:srgbClr val="370068"/>
                </a:solidFill>
              </a:rPr>
              <a:t> </a:t>
            </a:r>
            <a:r>
              <a:rPr lang="pt-BR" sz="900" b="1" spc="9" dirty="0">
                <a:solidFill>
                  <a:srgbClr val="006633"/>
                </a:solidFill>
                <a:latin typeface="Avenir"/>
                <a:cs typeface="Avenir"/>
              </a:rPr>
              <a:t>COVID-19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ED2D27D-5CA7-4594-8A2C-950D28EAEC07}"/>
              </a:ext>
            </a:extLst>
          </p:cNvPr>
          <p:cNvSpPr txBox="1"/>
          <p:nvPr/>
        </p:nvSpPr>
        <p:spPr>
          <a:xfrm>
            <a:off x="352090" y="1257541"/>
            <a:ext cx="54629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50" b="1" dirty="0"/>
              <a:t>Deterioração do Resultado Primário em 2020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740ADE-38EB-44D7-B659-49927BE8375B}"/>
              </a:ext>
            </a:extLst>
          </p:cNvPr>
          <p:cNvSpPr txBox="1"/>
          <p:nvPr/>
        </p:nvSpPr>
        <p:spPr>
          <a:xfrm>
            <a:off x="6196043" y="1257541"/>
            <a:ext cx="54629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50" b="1" dirty="0"/>
              <a:t>Elevação da Dívida Pública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776B4960-2831-4574-AF19-30CE4EDB7A7E}"/>
              </a:ext>
            </a:extLst>
          </p:cNvPr>
          <p:cNvSpPr/>
          <p:nvPr/>
        </p:nvSpPr>
        <p:spPr>
          <a:xfrm>
            <a:off x="5932274" y="1316155"/>
            <a:ext cx="1254369" cy="31035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10D589-0E6E-4CDD-935E-F19DD8E49265}"/>
              </a:ext>
            </a:extLst>
          </p:cNvPr>
          <p:cNvSpPr txBox="1"/>
          <p:nvPr/>
        </p:nvSpPr>
        <p:spPr>
          <a:xfrm>
            <a:off x="5349638" y="5814397"/>
            <a:ext cx="6309359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50" b="1" dirty="0">
                <a:solidFill>
                  <a:srgbClr val="C00000"/>
                </a:solidFill>
              </a:rPr>
              <a:t>Em que pesem os sinais de recuperação observados recentemente, a deterioração das contas públicas demanda rigorosa responsabilidade fiscal.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4F05F83-6E0E-4FD6-AB4D-CE72E469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426" y="1777164"/>
            <a:ext cx="5462953" cy="3846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21611BB-9D22-4C20-8B30-34112856653A}"/>
              </a:ext>
            </a:extLst>
          </p:cNvPr>
          <p:cNvGraphicFramePr>
            <a:graphicFrameLocks/>
          </p:cNvGraphicFramePr>
          <p:nvPr/>
        </p:nvGraphicFramePr>
        <p:xfrm>
          <a:off x="165124" y="1777164"/>
          <a:ext cx="5999420" cy="397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ítulo 3">
            <a:extLst>
              <a:ext uri="{FF2B5EF4-FFF2-40B4-BE49-F238E27FC236}">
                <a16:creationId xmlns:a16="http://schemas.microsoft.com/office/drawing/2014/main" id="{06584732-6BB5-405D-8760-F26846D31CF6}"/>
              </a:ext>
            </a:extLst>
          </p:cNvPr>
          <p:cNvSpPr txBox="1">
            <a:spLocks/>
          </p:cNvSpPr>
          <p:nvPr/>
        </p:nvSpPr>
        <p:spPr>
          <a:xfrm>
            <a:off x="1641469" y="288579"/>
            <a:ext cx="798506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/>
            </a:lvl1pPr>
          </a:lstStyle>
          <a:p>
            <a:r>
              <a:rPr lang="pt-BR" sz="4000" b="1" dirty="0"/>
              <a:t>GESTÃO FISCAL E ORÇAMENTÁRIA</a:t>
            </a:r>
          </a:p>
        </p:txBody>
      </p:sp>
    </p:spTree>
    <p:extLst>
      <p:ext uri="{BB962C8B-B14F-4D97-AF65-F5344CB8AC3E}">
        <p14:creationId xmlns:p14="http://schemas.microsoft.com/office/powerpoint/2010/main" val="1792973640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0770377-540B-DA42-8723-44669DEAB9E7}"/>
              </a:ext>
            </a:extLst>
          </p:cNvPr>
          <p:cNvSpPr/>
          <p:nvPr/>
        </p:nvSpPr>
        <p:spPr>
          <a:xfrm>
            <a:off x="1431298" y="6314329"/>
            <a:ext cx="35588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2">
              <a:spcBef>
                <a:spcPts val="76"/>
              </a:spcBef>
            </a:pPr>
            <a:r>
              <a:rPr lang="pt-BR" sz="900" spc="6" dirty="0">
                <a:solidFill>
                  <a:srgbClr val="370068"/>
                </a:solidFill>
              </a:rPr>
              <a:t>Programa especial </a:t>
            </a:r>
            <a:r>
              <a:rPr lang="pt-BR" sz="900" spc="9" dirty="0">
                <a:solidFill>
                  <a:srgbClr val="370068"/>
                </a:solidFill>
              </a:rPr>
              <a:t>de </a:t>
            </a:r>
            <a:r>
              <a:rPr lang="pt-BR" sz="900" spc="6" dirty="0">
                <a:solidFill>
                  <a:srgbClr val="370068"/>
                </a:solidFill>
              </a:rPr>
              <a:t>atuação </a:t>
            </a:r>
            <a:r>
              <a:rPr lang="pt-BR" sz="900" spc="9" dirty="0">
                <a:solidFill>
                  <a:srgbClr val="370068"/>
                </a:solidFill>
              </a:rPr>
              <a:t>no </a:t>
            </a:r>
            <a:r>
              <a:rPr lang="pt-BR" sz="900" spc="6" dirty="0">
                <a:solidFill>
                  <a:srgbClr val="370068"/>
                </a:solidFill>
              </a:rPr>
              <a:t>enfrentamento à crise </a:t>
            </a:r>
            <a:r>
              <a:rPr lang="pt-BR" sz="900" spc="9" dirty="0">
                <a:solidFill>
                  <a:srgbClr val="370068"/>
                </a:solidFill>
              </a:rPr>
              <a:t>da</a:t>
            </a:r>
            <a:r>
              <a:rPr lang="pt-BR" sz="900" spc="-18" dirty="0">
                <a:solidFill>
                  <a:srgbClr val="370068"/>
                </a:solidFill>
              </a:rPr>
              <a:t> </a:t>
            </a:r>
            <a:r>
              <a:rPr lang="pt-BR" sz="900" b="1" spc="9" dirty="0">
                <a:solidFill>
                  <a:srgbClr val="006633"/>
                </a:solidFill>
                <a:latin typeface="Avenir"/>
                <a:cs typeface="Avenir"/>
              </a:rPr>
              <a:t>COVID-19</a:t>
            </a: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B902D517-4290-44FC-821F-493EC20F715D}"/>
              </a:ext>
            </a:extLst>
          </p:cNvPr>
          <p:cNvSpPr/>
          <p:nvPr/>
        </p:nvSpPr>
        <p:spPr>
          <a:xfrm>
            <a:off x="1022390" y="1501010"/>
            <a:ext cx="10196992" cy="4653606"/>
          </a:xfrm>
          <a:custGeom>
            <a:avLst/>
            <a:gdLst>
              <a:gd name="connsiteX0" fmla="*/ 0 w 10192106"/>
              <a:gd name="connsiteY0" fmla="*/ 0 h 1020331"/>
              <a:gd name="connsiteX1" fmla="*/ 10192106 w 10192106"/>
              <a:gd name="connsiteY1" fmla="*/ 0 h 1020331"/>
              <a:gd name="connsiteX2" fmla="*/ 10192106 w 10192106"/>
              <a:gd name="connsiteY2" fmla="*/ 1020331 h 1020331"/>
              <a:gd name="connsiteX3" fmla="*/ 0 w 10192106"/>
              <a:gd name="connsiteY3" fmla="*/ 1020331 h 1020331"/>
              <a:gd name="connsiteX4" fmla="*/ 0 w 10192106"/>
              <a:gd name="connsiteY4" fmla="*/ 0 h 102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2106" h="1020331">
                <a:moveTo>
                  <a:pt x="0" y="0"/>
                </a:moveTo>
                <a:lnTo>
                  <a:pt x="10192106" y="0"/>
                </a:lnTo>
                <a:lnTo>
                  <a:pt x="10192106" y="1020331"/>
                </a:lnTo>
                <a:lnTo>
                  <a:pt x="0" y="10203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t" anchorCtr="0">
            <a:noAutofit/>
          </a:bodyPr>
          <a:lstStyle/>
          <a:p>
            <a:pPr defTabSz="577850">
              <a:spcBef>
                <a:spcPts val="1200"/>
              </a:spcBef>
              <a:spcAft>
                <a:spcPts val="1800"/>
              </a:spcAft>
              <a:buClr>
                <a:srgbClr val="C00000"/>
              </a:buClr>
            </a:pPr>
            <a:endParaRPr lang="pt-BR" sz="3000" b="1" dirty="0">
              <a:solidFill>
                <a:srgbClr val="C00000"/>
              </a:solidFill>
            </a:endParaRPr>
          </a:p>
          <a:p>
            <a:pPr marL="538957" indent="-538957" defTabSz="5778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700" b="1" dirty="0">
                <a:solidFill>
                  <a:schemeClr val="tx1"/>
                </a:solidFill>
              </a:rPr>
              <a:t>Ampliação de mecanismos de escape ao Teto de Gastos</a:t>
            </a:r>
          </a:p>
          <a:p>
            <a:pPr marL="538957" indent="-538957" defTabSz="5778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700" b="1" dirty="0">
                <a:solidFill>
                  <a:schemeClr val="tx1"/>
                </a:solidFill>
              </a:rPr>
              <a:t>Realização de despesas não relacionadas à Covid-19 no âmbito das regras do Orçamento de Guerra</a:t>
            </a:r>
          </a:p>
          <a:p>
            <a:pPr marL="538957" indent="-538957" defTabSz="5778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700" b="1" dirty="0">
                <a:solidFill>
                  <a:schemeClr val="tx1"/>
                </a:solidFill>
              </a:rPr>
              <a:t>Expansão indevida de despesas ou renúncias tributárias</a:t>
            </a:r>
          </a:p>
          <a:p>
            <a:pPr marL="538957" indent="-538957" defTabSz="5778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700" b="1" dirty="0">
                <a:solidFill>
                  <a:schemeClr val="tx1"/>
                </a:solidFill>
              </a:rPr>
              <a:t>Desvinculação irregular, pelos entes subnacionais, dos recursos transferidos pela LC 173/2020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22390" y="1167237"/>
            <a:ext cx="10636624" cy="63094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5400"/>
            </a:lvl1pPr>
          </a:lstStyle>
          <a:p>
            <a:r>
              <a:rPr lang="pt-BR" sz="3500" b="1" dirty="0"/>
              <a:t>Risco de descumprimento das regras fiscais</a:t>
            </a:r>
          </a:p>
        </p:txBody>
      </p:sp>
    </p:spTree>
    <p:extLst>
      <p:ext uri="{BB962C8B-B14F-4D97-AF65-F5344CB8AC3E}">
        <p14:creationId xmlns:p14="http://schemas.microsoft.com/office/powerpoint/2010/main" val="2103045044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70770377-540B-DA42-8723-44669DEAB9E7}"/>
              </a:ext>
            </a:extLst>
          </p:cNvPr>
          <p:cNvSpPr/>
          <p:nvPr/>
        </p:nvSpPr>
        <p:spPr>
          <a:xfrm>
            <a:off x="1431298" y="6314329"/>
            <a:ext cx="35588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2">
              <a:spcBef>
                <a:spcPts val="76"/>
              </a:spcBef>
            </a:pPr>
            <a:r>
              <a:rPr lang="pt-BR" sz="900" spc="6" dirty="0">
                <a:solidFill>
                  <a:srgbClr val="370068"/>
                </a:solidFill>
              </a:rPr>
              <a:t>Programa especial </a:t>
            </a:r>
            <a:r>
              <a:rPr lang="pt-BR" sz="900" spc="9" dirty="0">
                <a:solidFill>
                  <a:srgbClr val="370068"/>
                </a:solidFill>
              </a:rPr>
              <a:t>de </a:t>
            </a:r>
            <a:r>
              <a:rPr lang="pt-BR" sz="900" spc="6" dirty="0">
                <a:solidFill>
                  <a:srgbClr val="370068"/>
                </a:solidFill>
              </a:rPr>
              <a:t>atuação </a:t>
            </a:r>
            <a:r>
              <a:rPr lang="pt-BR" sz="900" spc="9" dirty="0">
                <a:solidFill>
                  <a:srgbClr val="370068"/>
                </a:solidFill>
              </a:rPr>
              <a:t>no </a:t>
            </a:r>
            <a:r>
              <a:rPr lang="pt-BR" sz="900" spc="6" dirty="0">
                <a:solidFill>
                  <a:srgbClr val="370068"/>
                </a:solidFill>
              </a:rPr>
              <a:t>enfrentamento à crise </a:t>
            </a:r>
            <a:r>
              <a:rPr lang="pt-BR" sz="900" spc="9" dirty="0">
                <a:solidFill>
                  <a:srgbClr val="370068"/>
                </a:solidFill>
              </a:rPr>
              <a:t>da</a:t>
            </a:r>
            <a:r>
              <a:rPr lang="pt-BR" sz="900" spc="-18" dirty="0">
                <a:solidFill>
                  <a:srgbClr val="370068"/>
                </a:solidFill>
              </a:rPr>
              <a:t> </a:t>
            </a:r>
            <a:r>
              <a:rPr lang="pt-BR" sz="900" b="1" spc="9" dirty="0">
                <a:solidFill>
                  <a:srgbClr val="006633"/>
                </a:solidFill>
                <a:latin typeface="Avenir"/>
                <a:cs typeface="Avenir"/>
              </a:rPr>
              <a:t>COVID-19</a:t>
            </a:r>
          </a:p>
        </p:txBody>
      </p:sp>
      <p:sp>
        <p:nvSpPr>
          <p:cNvPr id="10" name="Forma Livre: Forma 4">
            <a:extLst>
              <a:ext uri="{FF2B5EF4-FFF2-40B4-BE49-F238E27FC236}">
                <a16:creationId xmlns:a16="http://schemas.microsoft.com/office/drawing/2014/main" id="{B902D517-4290-44FC-821F-493EC20F715D}"/>
              </a:ext>
            </a:extLst>
          </p:cNvPr>
          <p:cNvSpPr/>
          <p:nvPr/>
        </p:nvSpPr>
        <p:spPr>
          <a:xfrm>
            <a:off x="1022390" y="1501010"/>
            <a:ext cx="10607300" cy="4637474"/>
          </a:xfrm>
          <a:custGeom>
            <a:avLst/>
            <a:gdLst>
              <a:gd name="connsiteX0" fmla="*/ 0 w 10192106"/>
              <a:gd name="connsiteY0" fmla="*/ 0 h 1020331"/>
              <a:gd name="connsiteX1" fmla="*/ 10192106 w 10192106"/>
              <a:gd name="connsiteY1" fmla="*/ 0 h 1020331"/>
              <a:gd name="connsiteX2" fmla="*/ 10192106 w 10192106"/>
              <a:gd name="connsiteY2" fmla="*/ 1020331 h 1020331"/>
              <a:gd name="connsiteX3" fmla="*/ 0 w 10192106"/>
              <a:gd name="connsiteY3" fmla="*/ 1020331 h 1020331"/>
              <a:gd name="connsiteX4" fmla="*/ 0 w 10192106"/>
              <a:gd name="connsiteY4" fmla="*/ 0 h 102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2106" h="1020331">
                <a:moveTo>
                  <a:pt x="0" y="0"/>
                </a:moveTo>
                <a:lnTo>
                  <a:pt x="10192106" y="0"/>
                </a:lnTo>
                <a:lnTo>
                  <a:pt x="10192106" y="1020331"/>
                </a:lnTo>
                <a:lnTo>
                  <a:pt x="0" y="10203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t" anchorCtr="0">
            <a:noAutofit/>
          </a:bodyPr>
          <a:lstStyle/>
          <a:p>
            <a:pPr defTabSz="577850">
              <a:spcBef>
                <a:spcPts val="1200"/>
              </a:spcBef>
              <a:spcAft>
                <a:spcPts val="1800"/>
              </a:spcAft>
              <a:buClr>
                <a:srgbClr val="C00000"/>
              </a:buClr>
            </a:pPr>
            <a:endParaRPr lang="pt-BR" sz="3000" b="1" dirty="0">
              <a:solidFill>
                <a:srgbClr val="C00000"/>
              </a:solidFill>
            </a:endParaRPr>
          </a:p>
          <a:p>
            <a:pPr marL="538957" indent="-538957" defTabSz="5778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700" b="1" dirty="0">
                <a:solidFill>
                  <a:schemeClr val="tx1"/>
                </a:solidFill>
              </a:rPr>
              <a:t>Elevação dos juros pagos para emissão e rolagem de dívida</a:t>
            </a:r>
          </a:p>
          <a:p>
            <a:pPr marL="538957" indent="-538957" defTabSz="577850"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700" b="1" dirty="0">
                <a:solidFill>
                  <a:schemeClr val="tx1"/>
                </a:solidFill>
              </a:rPr>
              <a:t>Redução drástica da reserva de liquidez para gestão da dívida</a:t>
            </a:r>
          </a:p>
          <a:p>
            <a:pPr marL="538957" indent="-538957" defTabSz="577850"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700" b="1" dirty="0">
                <a:solidFill>
                  <a:schemeClr val="tx1"/>
                </a:solidFill>
              </a:rPr>
              <a:t>Aumento de despesas com a honra de garantias em operações de crédito dos entes subnacionais</a:t>
            </a:r>
          </a:p>
          <a:p>
            <a:pPr marL="538957" indent="-538957" defTabSz="577850"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700" b="1" dirty="0">
                <a:solidFill>
                  <a:schemeClr val="tx1"/>
                </a:solidFill>
              </a:rPr>
              <a:t>Espaço insuficiente para as despesas discricionárias em 2021 (expansão de despesas obrigatórias x Teto de Gastos)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22390" y="1071249"/>
            <a:ext cx="10636624" cy="63094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5400"/>
            </a:lvl1pPr>
          </a:lstStyle>
          <a:p>
            <a:r>
              <a:rPr lang="pt-BR" sz="3500" b="1" dirty="0"/>
              <a:t>Risco de impactos severos</a:t>
            </a:r>
          </a:p>
        </p:txBody>
      </p:sp>
    </p:spTree>
    <p:extLst>
      <p:ext uri="{BB962C8B-B14F-4D97-AF65-F5344CB8AC3E}">
        <p14:creationId xmlns:p14="http://schemas.microsoft.com/office/powerpoint/2010/main" val="1626712948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6C3D433-410B-4977-9C6C-9E0349CFF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pt-BR" sz="2400" b="1" dirty="0"/>
              <a:t>Relatório de Fiscalizações em Políticas e Programas de Governo (</a:t>
            </a:r>
            <a:r>
              <a:rPr lang="pt-BR" sz="2400" b="1" dirty="0" err="1"/>
              <a:t>RePP</a:t>
            </a:r>
            <a:r>
              <a:rPr lang="pt-BR" sz="2400" b="1" dirty="0"/>
              <a:t>)</a:t>
            </a:r>
            <a:endParaRPr lang="pt-BR" b="1" dirty="0"/>
          </a:p>
          <a:p>
            <a:pPr fontAlgn="base"/>
            <a:r>
              <a:rPr lang="pt-BR" dirty="0">
                <a:hlinkClick r:id="rId2"/>
              </a:rPr>
              <a:t>https://portal.tcu.gov.br/relatorio-de-politicas/</a:t>
            </a:r>
            <a:r>
              <a:rPr lang="pt-BR" dirty="0"/>
              <a:t> </a:t>
            </a:r>
            <a:endParaRPr lang="pt-BR" dirty="0">
              <a:hlinkClick r:id="rId3"/>
            </a:endParaRPr>
          </a:p>
          <a:p>
            <a:pPr marL="0" indent="0" fontAlgn="base">
              <a:buNone/>
            </a:pPr>
            <a:endParaRPr lang="pt-BR" b="1" dirty="0"/>
          </a:p>
          <a:p>
            <a:pPr marL="0" indent="0" fontAlgn="base">
              <a:buNone/>
            </a:pPr>
            <a:r>
              <a:rPr lang="pt-BR" sz="2400" b="1" dirty="0"/>
              <a:t>Programa Especial de Atuação no Enfrentamento à Crise da Covid-19 (Coopera)</a:t>
            </a:r>
            <a:endParaRPr lang="pt-BR" sz="2400" b="1" dirty="0">
              <a:hlinkClick r:id="rId3"/>
            </a:endParaRPr>
          </a:p>
          <a:p>
            <a:pPr fontAlgn="base"/>
            <a:r>
              <a:rPr lang="pt-BR" dirty="0">
                <a:hlinkClick r:id="rId3"/>
              </a:rPr>
              <a:t>https://portal.tcu.gov.br/coopera/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A0AB68F-E6A8-480E-A8B9-3122D00B7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331F62"/>
                </a:solidFill>
              </a:rPr>
              <a:t>Para mais informações acesse:</a:t>
            </a:r>
          </a:p>
        </p:txBody>
      </p:sp>
    </p:spTree>
    <p:extLst>
      <p:ext uri="{BB962C8B-B14F-4D97-AF65-F5344CB8AC3E}">
        <p14:creationId xmlns:p14="http://schemas.microsoft.com/office/powerpoint/2010/main" val="975311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E4C8BC1-6201-E24C-9BC2-8D5C8607515C}"/>
              </a:ext>
            </a:extLst>
          </p:cNvPr>
          <p:cNvSpPr txBox="1"/>
          <p:nvPr/>
        </p:nvSpPr>
        <p:spPr>
          <a:xfrm>
            <a:off x="3887337" y="1671320"/>
            <a:ext cx="5148974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500" dirty="0"/>
              <a:t>Obrigado!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7753D6-3380-DF4F-B17A-4ABB75170E33}"/>
              </a:ext>
            </a:extLst>
          </p:cNvPr>
          <p:cNvSpPr txBox="1"/>
          <p:nvPr/>
        </p:nvSpPr>
        <p:spPr>
          <a:xfrm>
            <a:off x="1220637" y="2959199"/>
            <a:ext cx="96856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sz="3000" dirty="0">
              <a:solidFill>
                <a:srgbClr val="002060"/>
              </a:solidFill>
            </a:endParaRPr>
          </a:p>
          <a:p>
            <a:pPr algn="ctr"/>
            <a:r>
              <a:rPr lang="pt-BR" sz="3000" dirty="0">
                <a:solidFill>
                  <a:srgbClr val="002060"/>
                </a:solidFill>
              </a:rPr>
              <a:t>Coordenador-Geral de Controle Externo de Políticas Públicas </a:t>
            </a:r>
          </a:p>
          <a:p>
            <a:pPr algn="ctr"/>
            <a:r>
              <a:rPr lang="pt-BR" sz="3000" dirty="0">
                <a:solidFill>
                  <a:srgbClr val="002060"/>
                </a:solidFill>
              </a:rPr>
              <a:t>Junnius Marques Arifa</a:t>
            </a:r>
          </a:p>
          <a:p>
            <a:pPr algn="ctr"/>
            <a:r>
              <a:rPr lang="pt-BR" sz="3000" dirty="0" err="1">
                <a:solidFill>
                  <a:srgbClr val="002060"/>
                </a:solidFill>
              </a:rPr>
              <a:t>junniusma@tcu.gov.br</a:t>
            </a:r>
            <a:endParaRPr lang="pt-BR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0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1352D48-FD28-7F49-8FA7-46A6D1A891B2}"/>
              </a:ext>
            </a:extLst>
          </p:cNvPr>
          <p:cNvSpPr/>
          <p:nvPr/>
        </p:nvSpPr>
        <p:spPr>
          <a:xfrm>
            <a:off x="1397138" y="187067"/>
            <a:ext cx="9576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/>
              <a:t>Plano Especial de Acompanhamento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1A949F-8AB3-7F4F-B657-06E7DF8ECBA4}"/>
              </a:ext>
            </a:extLst>
          </p:cNvPr>
          <p:cNvSpPr txBox="1"/>
          <p:nvPr/>
        </p:nvSpPr>
        <p:spPr>
          <a:xfrm>
            <a:off x="4357680" y="858277"/>
            <a:ext cx="30523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dirty="0"/>
              <a:t>PRINCIPAIS OBJETOS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B07E3D-F954-CF4B-A49B-8F6CBEDCB13C}"/>
              </a:ext>
            </a:extLst>
          </p:cNvPr>
          <p:cNvSpPr txBox="1">
            <a:spLocks/>
          </p:cNvSpPr>
          <p:nvPr/>
        </p:nvSpPr>
        <p:spPr>
          <a:xfrm>
            <a:off x="792877" y="1605482"/>
            <a:ext cx="11135360" cy="496413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002060"/>
                </a:solidFill>
              </a:rPr>
              <a:t>Aquisições logísticas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002060"/>
                </a:solidFill>
              </a:rPr>
              <a:t>Outras aquisições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002060"/>
                </a:solidFill>
              </a:rPr>
              <a:t>Obras e serviços de engenharia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002060"/>
                </a:solidFill>
              </a:rPr>
              <a:t>Transferências de recursos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002060"/>
                </a:solidFill>
              </a:rPr>
              <a:t>Auxílios e subvenções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002060"/>
                </a:solidFill>
              </a:rPr>
              <a:t>Renúncias de receita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002060"/>
                </a:solidFill>
              </a:rPr>
              <a:t>Linhas de crédito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002060"/>
                </a:solidFill>
              </a:rPr>
              <a:t>Transferência de renda a pessoas</a:t>
            </a:r>
            <a:r>
              <a:rPr lang="pt-BR" sz="2700" dirty="0"/>
              <a:t> </a:t>
            </a:r>
            <a:endParaRPr lang="pt-BR" sz="2700" dirty="0">
              <a:solidFill>
                <a:srgbClr val="00B05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/>
              <a:t>Medidas restritivas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/>
              <a:t>Pesquisa, desenvolvimento e inovação </a:t>
            </a:r>
            <a:endParaRPr lang="pt-BR" sz="2700" dirty="0">
              <a:solidFill>
                <a:srgbClr val="FF0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pt-BR" sz="27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pt-BR" sz="27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pt-BR" sz="27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/>
              <a:t>Previdência complementar </a:t>
            </a:r>
            <a:endParaRPr lang="pt-BR" sz="2700" dirty="0">
              <a:solidFill>
                <a:srgbClr val="FF0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/>
              <a:t>Avaliação de governança do Centro de Governo </a:t>
            </a:r>
            <a:endParaRPr lang="pt-BR" sz="2700" dirty="0">
              <a:solidFill>
                <a:srgbClr val="FF0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/>
              <a:t>Execução da política monetária e cambial </a:t>
            </a:r>
            <a:endParaRPr lang="pt-BR" sz="2700" dirty="0">
              <a:solidFill>
                <a:srgbClr val="FF0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/>
              <a:t>Prestação de serviços públicos essenciais </a:t>
            </a:r>
            <a:endParaRPr lang="pt-BR" sz="2700" dirty="0">
              <a:solidFill>
                <a:srgbClr val="FF0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/>
              <a:t>Segurança do abastecimento de combustíveis </a:t>
            </a:r>
            <a:endParaRPr lang="pt-BR" sz="2700" dirty="0">
              <a:solidFill>
                <a:srgbClr val="FF0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/>
              <a:t>Governança e gestão de TI </a:t>
            </a:r>
            <a:endParaRPr lang="pt-BR" sz="2700" dirty="0">
              <a:solidFill>
                <a:srgbClr val="FF0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2700" dirty="0"/>
              <a:t>Transformação digital </a:t>
            </a:r>
            <a:endParaRPr lang="pt-BR" sz="2700" dirty="0">
              <a:solidFill>
                <a:srgbClr val="FF0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pt-BR" sz="27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52530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das ações do </a:t>
            </a:r>
            <a:r>
              <a:rPr lang="pt-BR" b="1" dirty="0">
                <a:solidFill>
                  <a:srgbClr val="0070C0"/>
                </a:solidFill>
              </a:rPr>
              <a:t>Ministério da Saúde </a:t>
            </a:r>
            <a:r>
              <a:rPr lang="pt-BR" dirty="0"/>
              <a:t>no combate à crise da covid-19 </a:t>
            </a:r>
            <a:br>
              <a:rPr lang="pt-BR" dirty="0"/>
            </a:br>
            <a:r>
              <a:rPr lang="pt-BR" sz="1700" dirty="0"/>
              <a:t>(Acórdãos 1.355/2020, 1.888/2020 e 1.748/2020, todos do Plenário do TCU);</a:t>
            </a:r>
            <a:endParaRPr lang="pt-BR" sz="1700" dirty="0">
              <a:cs typeface="Calibri"/>
            </a:endParaRPr>
          </a:p>
          <a:p>
            <a:r>
              <a:rPr lang="pt-BR" dirty="0"/>
              <a:t>da </a:t>
            </a:r>
            <a:r>
              <a:rPr lang="pt-BR" b="1" dirty="0">
                <a:solidFill>
                  <a:srgbClr val="0070C0"/>
                </a:solidFill>
              </a:rPr>
              <a:t>governança do centro de governo </a:t>
            </a:r>
            <a:r>
              <a:rPr lang="pt-BR" dirty="0"/>
              <a:t>durante o enfrentamento à covid-19 </a:t>
            </a:r>
            <a:r>
              <a:rPr lang="pt-BR" sz="1700" dirty="0"/>
              <a:t>(Acórdãos 1.616/2018 e 2.092/2020, ambos do Plenário do TCU);</a:t>
            </a:r>
          </a:p>
          <a:p>
            <a:r>
              <a:rPr lang="pt-BR" dirty="0"/>
              <a:t>dos </a:t>
            </a:r>
            <a:r>
              <a:rPr lang="pt-BR" b="1" dirty="0">
                <a:solidFill>
                  <a:srgbClr val="0070C0"/>
                </a:solidFill>
              </a:rPr>
              <a:t>impactos fiscais</a:t>
            </a:r>
            <a:r>
              <a:rPr lang="pt-BR" dirty="0"/>
              <a:t> das medidas de enfrentamento à covid-19 </a:t>
            </a:r>
            <a:br>
              <a:rPr lang="pt-BR" dirty="0"/>
            </a:br>
            <a:r>
              <a:rPr lang="pt-BR" sz="1600" dirty="0"/>
              <a:t>(Acórdãos 1.557/2020, 2.026/2020 e 2.283/2020, </a:t>
            </a:r>
            <a:r>
              <a:rPr lang="pt-BR" sz="1600">
                <a:ea typeface="+mn-lt"/>
                <a:cs typeface="+mn-lt"/>
              </a:rPr>
              <a:t>2.710/2020 e 2.897/2020, todos</a:t>
            </a:r>
            <a:r>
              <a:rPr lang="pt-BR" sz="1600" dirty="0"/>
              <a:t> do Plenário do TCU);</a:t>
            </a:r>
            <a:endParaRPr lang="pt-BR" dirty="0">
              <a:cs typeface="Calibri" panose="020F0502020204030204"/>
            </a:endParaRPr>
          </a:p>
          <a:p>
            <a:r>
              <a:rPr lang="pt-BR" dirty="0"/>
              <a:t>das medidas adotadas pela </a:t>
            </a:r>
            <a:r>
              <a:rPr lang="pt-BR" b="1" dirty="0">
                <a:solidFill>
                  <a:srgbClr val="0070C0"/>
                </a:solidFill>
              </a:rPr>
              <a:t>administração tributária federal </a:t>
            </a:r>
            <a:r>
              <a:rPr lang="pt-BR" dirty="0"/>
              <a:t>no enfrentamento à covid-19 </a:t>
            </a:r>
            <a:r>
              <a:rPr lang="pt-BR" sz="1600" dirty="0"/>
              <a:t>(Acórdão 2.193/2020-TCU-Plenário);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COMPONENTES (1)</a:t>
            </a:r>
          </a:p>
        </p:txBody>
      </p:sp>
    </p:spTree>
    <p:extLst>
      <p:ext uri="{BB962C8B-B14F-4D97-AF65-F5344CB8AC3E}">
        <p14:creationId xmlns:p14="http://schemas.microsoft.com/office/powerpoint/2010/main" val="276097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 Programa Emergencial para </a:t>
            </a:r>
            <a:r>
              <a:rPr lang="pt-BR" b="1" dirty="0">
                <a:solidFill>
                  <a:srgbClr val="0070C0"/>
                </a:solidFill>
              </a:rPr>
              <a:t>Manutenção do Emprego e da Renda </a:t>
            </a:r>
            <a:r>
              <a:rPr lang="pt-BR" sz="1600" dirty="0"/>
              <a:t>(Acórdão 2.025/2020-TCU-Plenário);</a:t>
            </a:r>
          </a:p>
          <a:p>
            <a:r>
              <a:rPr lang="pt-BR" dirty="0"/>
              <a:t>das medidas adotadas pelo </a:t>
            </a:r>
            <a:r>
              <a:rPr lang="pt-BR" b="1" dirty="0">
                <a:solidFill>
                  <a:srgbClr val="0070C0"/>
                </a:solidFill>
              </a:rPr>
              <a:t>Banco Nacional de Desenvolvimento Econômico e Social (BNDES) </a:t>
            </a:r>
            <a:r>
              <a:rPr lang="pt-BR" dirty="0"/>
              <a:t>para minimizar os danos econômicos provocados pela pandemia da covid-19 </a:t>
            </a:r>
            <a:r>
              <a:rPr lang="pt-BR" sz="1700" dirty="0"/>
              <a:t>(Acórdãos 1.493/2020 e 1.933/2020, ambos do Plenário do TCU);</a:t>
            </a:r>
          </a:p>
          <a:p>
            <a:r>
              <a:rPr lang="pt-BR" dirty="0"/>
              <a:t>do </a:t>
            </a:r>
            <a:r>
              <a:rPr lang="pt-BR" b="1" dirty="0">
                <a:solidFill>
                  <a:srgbClr val="0070C0"/>
                </a:solidFill>
              </a:rPr>
              <a:t>auxílio emergencial</a:t>
            </a:r>
            <a:r>
              <a:rPr lang="pt-BR" dirty="0"/>
              <a:t> de proteção social para as pessoas em situação de vulnerabilidade </a:t>
            </a:r>
            <a:r>
              <a:rPr lang="pt-BR" sz="1700" dirty="0"/>
              <a:t>(Acórdãos 1.196/2020, 1.695/2020, 1.428/2020, 1.764/2020 e 1.706/2020, todos do Plenário do TCU);</a:t>
            </a:r>
          </a:p>
          <a:p>
            <a:r>
              <a:rPr lang="pt-BR" dirty="0"/>
              <a:t>da gestão de </a:t>
            </a:r>
            <a:r>
              <a:rPr lang="pt-BR" b="1" dirty="0">
                <a:solidFill>
                  <a:srgbClr val="0070C0"/>
                </a:solidFill>
              </a:rPr>
              <a:t>benefícios do Instituto Nacional do Seguro Social (INSS) </a:t>
            </a:r>
            <a:br>
              <a:rPr lang="pt-BR" b="1" dirty="0">
                <a:solidFill>
                  <a:srgbClr val="0070C0"/>
                </a:solidFill>
              </a:rPr>
            </a:br>
            <a:r>
              <a:rPr lang="pt-BR" sz="1700" dirty="0"/>
              <a:t>(Acórdão 1.968/2020-TCU-Plenário);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COMPONENTES (2)</a:t>
            </a:r>
          </a:p>
        </p:txBody>
      </p:sp>
    </p:spTree>
    <p:extLst>
      <p:ext uri="{BB962C8B-B14F-4D97-AF65-F5344CB8AC3E}">
        <p14:creationId xmlns:p14="http://schemas.microsoft.com/office/powerpoint/2010/main" val="289258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das ações relacionadas à </a:t>
            </a:r>
            <a:r>
              <a:rPr lang="pt-BR" b="1" dirty="0">
                <a:solidFill>
                  <a:srgbClr val="0070C0"/>
                </a:solidFill>
              </a:rPr>
              <a:t>educação básica </a:t>
            </a:r>
            <a:r>
              <a:rPr lang="pt-BR" dirty="0"/>
              <a:t>decorrentes da pandemia da covid-19</a:t>
            </a:r>
            <a:r>
              <a:rPr lang="pt-BR" sz="1700" dirty="0"/>
              <a:t> (Acórdão 1.955/2020-TCU-Plenário);</a:t>
            </a:r>
          </a:p>
          <a:p>
            <a:r>
              <a:rPr lang="pt-BR" dirty="0"/>
              <a:t>das ações da Superintendência Nacional de </a:t>
            </a:r>
            <a:r>
              <a:rPr lang="pt-BR" b="1" dirty="0">
                <a:solidFill>
                  <a:srgbClr val="0070C0"/>
                </a:solidFill>
              </a:rPr>
              <a:t>Previdência Complementar (</a:t>
            </a:r>
            <a:r>
              <a:rPr lang="pt-BR" b="1" dirty="0" err="1">
                <a:solidFill>
                  <a:srgbClr val="0070C0"/>
                </a:solidFill>
              </a:rPr>
              <a:t>Previc</a:t>
            </a:r>
            <a:r>
              <a:rPr lang="pt-BR" b="1" dirty="0">
                <a:solidFill>
                  <a:srgbClr val="0070C0"/>
                </a:solidFill>
              </a:rPr>
              <a:t>)</a:t>
            </a:r>
            <a:r>
              <a:rPr lang="pt-BR" dirty="0"/>
              <a:t> e do impacto da crise no sistema fechado de previdência complementar </a:t>
            </a:r>
            <a:r>
              <a:rPr lang="pt-BR" sz="1700" dirty="0"/>
              <a:t>(Acórdão 3.470/2020-TCU-Plenário);</a:t>
            </a:r>
            <a:endParaRPr lang="pt-BR" dirty="0"/>
          </a:p>
          <a:p>
            <a:r>
              <a:rPr lang="pt-BR" dirty="0"/>
              <a:t>da atuação do </a:t>
            </a:r>
            <a:r>
              <a:rPr lang="pt-BR" b="1" dirty="0">
                <a:solidFill>
                  <a:srgbClr val="0070C0"/>
                </a:solidFill>
              </a:rPr>
              <a:t>Banco Central do Brasil (Bacen) </a:t>
            </a:r>
            <a:r>
              <a:rPr lang="pt-BR" dirty="0"/>
              <a:t>na mitigação dos efeitos econômico-financeiros decorrentes da covid-19 </a:t>
            </a:r>
            <a:r>
              <a:rPr lang="pt-BR" sz="1900" dirty="0"/>
              <a:t>(Acórdãos 2.709/2020 e 1.842/2020, ambos do Plenário do TCU);</a:t>
            </a:r>
          </a:p>
          <a:p>
            <a:r>
              <a:rPr lang="pt-BR" dirty="0"/>
              <a:t>das </a:t>
            </a:r>
            <a:r>
              <a:rPr lang="pt-BR" b="1" dirty="0">
                <a:solidFill>
                  <a:srgbClr val="0070C0"/>
                </a:solidFill>
              </a:rPr>
              <a:t>aquisições públicas para enfrentamento à pandemia </a:t>
            </a:r>
            <a:r>
              <a:rPr lang="pt-BR" dirty="0"/>
              <a:t>da covid-19 </a:t>
            </a:r>
            <a:br>
              <a:rPr lang="pt-BR" dirty="0"/>
            </a:br>
            <a:r>
              <a:rPr lang="pt-BR" sz="1700" dirty="0"/>
              <a:t>(TC 016.867/2020-3);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COMPONENTES (3)</a:t>
            </a:r>
          </a:p>
        </p:txBody>
      </p:sp>
    </p:spTree>
    <p:extLst>
      <p:ext uri="{BB962C8B-B14F-4D97-AF65-F5344CB8AC3E}">
        <p14:creationId xmlns:p14="http://schemas.microsoft.com/office/powerpoint/2010/main" val="200531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642"/>
          </a:xfrm>
        </p:spPr>
        <p:txBody>
          <a:bodyPr>
            <a:normAutofit/>
          </a:bodyPr>
          <a:lstStyle/>
          <a:p>
            <a:r>
              <a:rPr lang="pt-BR" dirty="0"/>
              <a:t>da Medida Provisória (MP) 983/2020, que dispõe sobre as </a:t>
            </a:r>
            <a:r>
              <a:rPr lang="pt-BR" b="1" dirty="0">
                <a:solidFill>
                  <a:srgbClr val="0070C0"/>
                </a:solidFill>
              </a:rPr>
              <a:t>assinaturas eletrônicas </a:t>
            </a:r>
            <a:r>
              <a:rPr lang="pt-BR" dirty="0"/>
              <a:t>em comunicações com entes públicos </a:t>
            </a:r>
            <a:r>
              <a:rPr lang="pt-BR" sz="1700" dirty="0"/>
              <a:t>(TC 016.863/2020-8);</a:t>
            </a:r>
          </a:p>
          <a:p>
            <a:r>
              <a:rPr lang="pt-BR" dirty="0"/>
              <a:t>da segurança do </a:t>
            </a:r>
            <a:r>
              <a:rPr lang="pt-BR" b="1" dirty="0">
                <a:solidFill>
                  <a:srgbClr val="0070C0"/>
                </a:solidFill>
              </a:rPr>
              <a:t>abastecimento de combustíveis durante o isolamento social</a:t>
            </a:r>
            <a:r>
              <a:rPr lang="pt-BR" dirty="0"/>
              <a:t>, provocado pela epidemia da covid-19 </a:t>
            </a:r>
            <a:r>
              <a:rPr lang="pt-BR" sz="1700" dirty="0"/>
              <a:t>(TC 016.778/2020-0);</a:t>
            </a:r>
          </a:p>
          <a:p>
            <a:r>
              <a:rPr lang="pt-BR" dirty="0"/>
              <a:t>do crédito extraordinário aberto por meio da MP 963/2020 – </a:t>
            </a:r>
            <a:r>
              <a:rPr lang="pt-BR" b="1" dirty="0">
                <a:solidFill>
                  <a:srgbClr val="0070C0"/>
                </a:solidFill>
              </a:rPr>
              <a:t>Lei 14.051/2020 </a:t>
            </a:r>
            <a:r>
              <a:rPr lang="pt-BR" dirty="0"/>
              <a:t>para enfrentamento da crise econômica, decorrente da pandemia da covid-19, no setor de </a:t>
            </a:r>
            <a:r>
              <a:rPr lang="pt-BR" b="1" dirty="0">
                <a:solidFill>
                  <a:srgbClr val="0070C0"/>
                </a:solidFill>
              </a:rPr>
              <a:t>turismo</a:t>
            </a:r>
            <a:r>
              <a:rPr lang="pt-BR" dirty="0"/>
              <a:t> </a:t>
            </a:r>
            <a:r>
              <a:rPr lang="pt-BR" sz="1700" dirty="0"/>
              <a:t>(TC 025.461/2020-6);</a:t>
            </a:r>
          </a:p>
          <a:p>
            <a:r>
              <a:rPr lang="pt-BR" dirty="0"/>
              <a:t>das ações do </a:t>
            </a:r>
            <a:r>
              <a:rPr lang="pt-BR" b="1" dirty="0">
                <a:solidFill>
                  <a:srgbClr val="0070C0"/>
                </a:solidFill>
              </a:rPr>
              <a:t>Ministério da Ciência, Tecnologia e Inovações (MCTI) </a:t>
            </a:r>
            <a:r>
              <a:rPr lang="pt-BR" dirty="0"/>
              <a:t>para combate à covid-19</a:t>
            </a:r>
            <a:r>
              <a:rPr lang="pt-BR" sz="2100" dirty="0"/>
              <a:t> </a:t>
            </a:r>
            <a:r>
              <a:rPr lang="pt-BR" sz="1700" dirty="0"/>
              <a:t>(TC 016.758/2020-0);</a:t>
            </a:r>
          </a:p>
          <a:p>
            <a:endParaRPr lang="pt-BR" sz="17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COMPONENTES (4)</a:t>
            </a:r>
          </a:p>
        </p:txBody>
      </p:sp>
    </p:spTree>
    <p:extLst>
      <p:ext uri="{BB962C8B-B14F-4D97-AF65-F5344CB8AC3E}">
        <p14:creationId xmlns:p14="http://schemas.microsoft.com/office/powerpoint/2010/main" val="44737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42B3F5F-BF95-452E-BF61-17ADADD04F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4806" y="1825625"/>
            <a:ext cx="75623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CA81D4-8ED4-44FD-95EE-40445A583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331F62"/>
                </a:solidFill>
              </a:rPr>
              <a:t>Riscos</a:t>
            </a:r>
            <a:r>
              <a:rPr lang="pt-BR" dirty="0"/>
              <a:t> </a:t>
            </a:r>
            <a:r>
              <a:rPr lang="pt-BR" dirty="0">
                <a:solidFill>
                  <a:srgbClr val="331F62"/>
                </a:solidFill>
              </a:rPr>
              <a:t>e problemas identificados na </a:t>
            </a:r>
            <a:r>
              <a:rPr lang="pt-BR" u="sng" dirty="0">
                <a:solidFill>
                  <a:srgbClr val="331F62"/>
                </a:solidFill>
              </a:rPr>
              <a:t>formulação das medidas</a:t>
            </a:r>
          </a:p>
        </p:txBody>
      </p:sp>
    </p:spTree>
    <p:extLst>
      <p:ext uri="{BB962C8B-B14F-4D97-AF65-F5344CB8AC3E}">
        <p14:creationId xmlns:p14="http://schemas.microsoft.com/office/powerpoint/2010/main" val="874092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5550DBD687B439CEAD4E1D63A9279" ma:contentTypeVersion="12" ma:contentTypeDescription="Create a new document." ma:contentTypeScope="" ma:versionID="432726dfbf46b2ea57400930dc9f9bf4">
  <xsd:schema xmlns:xsd="http://www.w3.org/2001/XMLSchema" xmlns:xs="http://www.w3.org/2001/XMLSchema" xmlns:p="http://schemas.microsoft.com/office/2006/metadata/properties" xmlns:ns3="c441d51f-d33b-4a6f-b9f1-1814d68a6022" xmlns:ns4="b156dcab-04e6-4d26-9927-2255c2c54f1a" targetNamespace="http://schemas.microsoft.com/office/2006/metadata/properties" ma:root="true" ma:fieldsID="2c318529069479366c477ae12989b465" ns3:_="" ns4:_="">
    <xsd:import namespace="c441d51f-d33b-4a6f-b9f1-1814d68a6022"/>
    <xsd:import namespace="b156dcab-04e6-4d26-9927-2255c2c54f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1d51f-d33b-4a6f-b9f1-1814d68a6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6dcab-04e6-4d26-9927-2255c2c54f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78B025-91A1-46C1-ABF7-BA90588578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173654-D8C7-4C50-88AF-8A0D965C266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372013-80AF-4D96-8B15-ABBBBB9D3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1d51f-d33b-4a6f-b9f1-1814d68a6022"/>
    <ds:schemaRef ds:uri="b156dcab-04e6-4d26-9927-2255c2c54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</TotalTime>
  <Words>2841</Words>
  <Application>Microsoft Office PowerPoint</Application>
  <PresentationFormat>Widescreen</PresentationFormat>
  <Paragraphs>213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Tema do Office</vt:lpstr>
      <vt:lpstr>PowerPoint Presentation</vt:lpstr>
      <vt:lpstr>INTRODUÇÃO</vt:lpstr>
      <vt:lpstr>PowerPoint Presentation</vt:lpstr>
      <vt:lpstr>PowerPoint Presentation</vt:lpstr>
      <vt:lpstr>COMPONENTES (1)</vt:lpstr>
      <vt:lpstr>COMPONENTES (2)</vt:lpstr>
      <vt:lpstr>COMPONENTES (3)</vt:lpstr>
      <vt:lpstr>COMPONENTES (4)</vt:lpstr>
      <vt:lpstr>Riscos e problemas identificados na formulação das medidas</vt:lpstr>
      <vt:lpstr>Riscos e problemas identificados na governança das medidas</vt:lpstr>
      <vt:lpstr>Riscos e problemas identificados na implementação das medidas</vt:lpstr>
      <vt:lpstr>Riscos fiscais relacionados às medidas de enfrentamento à crise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Acompanhamento das ações do MS</vt:lpstr>
      <vt:lpstr>Acompanhamento das ações do MS</vt:lpstr>
      <vt:lpstr>Acompanhamento das ações do MS</vt:lpstr>
      <vt:lpstr>Relatórios do Acompanhamento</vt:lpstr>
      <vt:lpstr>Riscos identificados e Deliberações</vt:lpstr>
      <vt:lpstr>Riscos identificados e Deliberações</vt:lpstr>
      <vt:lpstr>Riscos identificados e Deliberações</vt:lpstr>
      <vt:lpstr>Riscos identificados e Deliberações</vt:lpstr>
      <vt:lpstr>Riscos identificados e Deliberações</vt:lpstr>
      <vt:lpstr>Processos de Representação e Denúncias</vt:lpstr>
      <vt:lpstr>Processos de Representação e Denúncias</vt:lpstr>
      <vt:lpstr>Processos de Representação e Denúncias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 mais informações acesse: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Passos</dc:creator>
  <cp:lastModifiedBy>Junnius Marques Arifa</cp:lastModifiedBy>
  <cp:revision>24</cp:revision>
  <dcterms:created xsi:type="dcterms:W3CDTF">2020-12-04T20:11:50Z</dcterms:created>
  <dcterms:modified xsi:type="dcterms:W3CDTF">2020-12-07T12:16:55Z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0x01010015F5550DBD687B439CEAD4E1D63A9279</vt:lpwstr>
  </property>
</Properties>
</file>