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22" r:id="rId1"/>
  </p:sldMasterIdLst>
  <p:notesMasterIdLst>
    <p:notesMasterId r:id="rId13"/>
  </p:notesMasterIdLst>
  <p:handoutMasterIdLst>
    <p:handoutMasterId r:id="rId14"/>
  </p:handoutMasterIdLst>
  <p:sldIdLst>
    <p:sldId id="665" r:id="rId2"/>
    <p:sldId id="691" r:id="rId3"/>
    <p:sldId id="683" r:id="rId4"/>
    <p:sldId id="684" r:id="rId5"/>
    <p:sldId id="685" r:id="rId6"/>
    <p:sldId id="686" r:id="rId7"/>
    <p:sldId id="687" r:id="rId8"/>
    <p:sldId id="688" r:id="rId9"/>
    <p:sldId id="690" r:id="rId10"/>
    <p:sldId id="692" r:id="rId11"/>
    <p:sldId id="689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AE298127-C324-4ADA-B99D-445FFCF8F9A8}">
          <p14:sldIdLst>
            <p14:sldId id="665"/>
            <p14:sldId id="691"/>
            <p14:sldId id="683"/>
            <p14:sldId id="684"/>
            <p14:sldId id="685"/>
            <p14:sldId id="686"/>
            <p14:sldId id="687"/>
            <p14:sldId id="688"/>
            <p14:sldId id="690"/>
            <p14:sldId id="692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160"/>
    <a:srgbClr val="FFFFFF"/>
    <a:srgbClr val="344758"/>
    <a:srgbClr val="00714B"/>
    <a:srgbClr val="213D58"/>
    <a:srgbClr val="990000"/>
    <a:srgbClr val="223A58"/>
    <a:srgbClr val="8C2A3C"/>
    <a:srgbClr val="717D85"/>
    <a:srgbClr val="254A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Estilo E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4824" autoAdjust="0"/>
  </p:normalViewPr>
  <p:slideViewPr>
    <p:cSldViewPr snapToGrid="0" snapToObjects="1">
      <p:cViewPr varScale="1">
        <p:scale>
          <a:sx n="75" d="100"/>
          <a:sy n="75" d="100"/>
        </p:scale>
        <p:origin x="19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5" y="2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E536964D-2448-4BD2-A3F5-9BB605BEB9CF}" type="datetimeFigureOut">
              <a:rPr lang="pt-BR" smtClean="0"/>
              <a:t>25/11/2024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9428586"/>
            <a:ext cx="2945659" cy="49805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5" y="9428586"/>
            <a:ext cx="2945659" cy="49805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00D7E77F-F036-45A4-B469-57E23F830A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6026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055"/>
          </a:xfrm>
          <a:prstGeom prst="rect">
            <a:avLst/>
          </a:prstGeom>
        </p:spPr>
        <p:txBody>
          <a:bodyPr vert="horz" lIns="91429" tIns="45716" rIns="91429" bIns="45716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8055"/>
          </a:xfrm>
          <a:prstGeom prst="rect">
            <a:avLst/>
          </a:prstGeom>
        </p:spPr>
        <p:txBody>
          <a:bodyPr vert="horz" lIns="91429" tIns="45716" rIns="91429" bIns="45716" rtlCol="0"/>
          <a:lstStyle>
            <a:lvl1pPr algn="r">
              <a:defRPr sz="1200"/>
            </a:lvl1pPr>
          </a:lstStyle>
          <a:p>
            <a:fld id="{EC558C3A-E340-4EE1-89ED-6354804A4D41}" type="datetimeFigureOut">
              <a:rPr lang="pt-BR" smtClean="0"/>
              <a:t>25/11/2024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6" rIns="91429" bIns="45716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29" tIns="45716" rIns="91429" bIns="45716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28588"/>
            <a:ext cx="2945659" cy="498054"/>
          </a:xfrm>
          <a:prstGeom prst="rect">
            <a:avLst/>
          </a:prstGeom>
        </p:spPr>
        <p:txBody>
          <a:bodyPr vert="horz" lIns="91429" tIns="45716" rIns="91429" bIns="45716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6" y="9428588"/>
            <a:ext cx="2945659" cy="498054"/>
          </a:xfrm>
          <a:prstGeom prst="rect">
            <a:avLst/>
          </a:prstGeom>
        </p:spPr>
        <p:txBody>
          <a:bodyPr vert="horz" lIns="91429" tIns="45716" rIns="91429" bIns="45716" rtlCol="0" anchor="b"/>
          <a:lstStyle>
            <a:lvl1pPr algn="r">
              <a:defRPr sz="1200"/>
            </a:lvl1pPr>
          </a:lstStyle>
          <a:p>
            <a:fld id="{28CD7EA0-08CA-48A9-BF20-5F109827BD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7174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id="{FE81204A-84FE-7109-880F-47784F46F3A5}"/>
              </a:ext>
            </a:extLst>
          </p:cNvPr>
          <p:cNvGrpSpPr/>
          <p:nvPr userDrawn="1"/>
        </p:nvGrpSpPr>
        <p:grpSpPr>
          <a:xfrm>
            <a:off x="0" y="0"/>
            <a:ext cx="987526" cy="6858000"/>
            <a:chOff x="0" y="0"/>
            <a:chExt cx="1316701" cy="6858000"/>
          </a:xfrm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946D99BB-CDFF-83DE-412B-BB043DF8FD75}"/>
                </a:ext>
              </a:extLst>
            </p:cNvPr>
            <p:cNvSpPr/>
            <p:nvPr userDrawn="1"/>
          </p:nvSpPr>
          <p:spPr>
            <a:xfrm>
              <a:off x="0" y="0"/>
              <a:ext cx="77638" cy="6858000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 dirty="0">
                <a:latin typeface="Century Gothic" panose="020B0502020202020204" pitchFamily="34" charset="0"/>
              </a:endParaRPr>
            </a:p>
          </p:txBody>
        </p:sp>
        <p:pic>
          <p:nvPicPr>
            <p:cNvPr id="11" name="Imagem 10" descr="Interface gráfica do usuário, Texto&#10;&#10;Descrição gerada automaticamente">
              <a:extLst>
                <a:ext uri="{FF2B5EF4-FFF2-40B4-BE49-F238E27FC236}">
                  <a16:creationId xmlns:a16="http://schemas.microsoft.com/office/drawing/2014/main" id="{DA743F83-2566-ED79-1D19-364F8A94E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38" y="6175465"/>
              <a:ext cx="1239063" cy="6825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61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id="{FE81204A-84FE-7109-880F-47784F46F3A5}"/>
              </a:ext>
            </a:extLst>
          </p:cNvPr>
          <p:cNvGrpSpPr/>
          <p:nvPr userDrawn="1"/>
        </p:nvGrpSpPr>
        <p:grpSpPr>
          <a:xfrm>
            <a:off x="0" y="0"/>
            <a:ext cx="987526" cy="6858000"/>
            <a:chOff x="0" y="0"/>
            <a:chExt cx="1316701" cy="6858000"/>
          </a:xfrm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946D99BB-CDFF-83DE-412B-BB043DF8FD75}"/>
                </a:ext>
              </a:extLst>
            </p:cNvPr>
            <p:cNvSpPr/>
            <p:nvPr userDrawn="1"/>
          </p:nvSpPr>
          <p:spPr>
            <a:xfrm>
              <a:off x="0" y="0"/>
              <a:ext cx="77638" cy="6858000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 dirty="0">
                <a:latin typeface="Century Gothic" panose="020B0502020202020204" pitchFamily="34" charset="0"/>
              </a:endParaRPr>
            </a:p>
          </p:txBody>
        </p:sp>
        <p:pic>
          <p:nvPicPr>
            <p:cNvPr id="11" name="Imagem 10" descr="Interface gráfica do usuário, Texto&#10;&#10;Descrição gerada automaticamente">
              <a:extLst>
                <a:ext uri="{FF2B5EF4-FFF2-40B4-BE49-F238E27FC236}">
                  <a16:creationId xmlns:a16="http://schemas.microsoft.com/office/drawing/2014/main" id="{DA743F83-2566-ED79-1D19-364F8A94E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38" y="6175465"/>
              <a:ext cx="1239063" cy="682535"/>
            </a:xfrm>
            <a:prstGeom prst="rect">
              <a:avLst/>
            </a:prstGeom>
          </p:spPr>
        </p:pic>
      </p:grpSp>
      <p:sp>
        <p:nvSpPr>
          <p:cNvPr id="2" name="Retângulo 77">
            <a:extLst>
              <a:ext uri="{FF2B5EF4-FFF2-40B4-BE49-F238E27FC236}">
                <a16:creationId xmlns:a16="http://schemas.microsoft.com/office/drawing/2014/main" id="{3B621174-10A1-E19B-57F3-CC574E6B2D92}"/>
              </a:ext>
            </a:extLst>
          </p:cNvPr>
          <p:cNvSpPr/>
          <p:nvPr userDrawn="1"/>
        </p:nvSpPr>
        <p:spPr>
          <a:xfrm>
            <a:off x="2746400" y="0"/>
            <a:ext cx="6397600" cy="6858000"/>
          </a:xfrm>
          <a:custGeom>
            <a:avLst/>
            <a:gdLst>
              <a:gd name="connsiteX0" fmla="*/ 0 w 8210550"/>
              <a:gd name="connsiteY0" fmla="*/ 0 h 6858000"/>
              <a:gd name="connsiteX1" fmla="*/ 8210550 w 8210550"/>
              <a:gd name="connsiteY1" fmla="*/ 0 h 6858000"/>
              <a:gd name="connsiteX2" fmla="*/ 8210550 w 8210550"/>
              <a:gd name="connsiteY2" fmla="*/ 6858000 h 6858000"/>
              <a:gd name="connsiteX3" fmla="*/ 0 w 8210550"/>
              <a:gd name="connsiteY3" fmla="*/ 6858000 h 6858000"/>
              <a:gd name="connsiteX4" fmla="*/ 0 w 8210550"/>
              <a:gd name="connsiteY4" fmla="*/ 0 h 6858000"/>
              <a:gd name="connsiteX0" fmla="*/ 0 w 8210550"/>
              <a:gd name="connsiteY0" fmla="*/ 0 h 6858000"/>
              <a:gd name="connsiteX1" fmla="*/ 8210550 w 8210550"/>
              <a:gd name="connsiteY1" fmla="*/ 0 h 6858000"/>
              <a:gd name="connsiteX2" fmla="*/ 8210550 w 8210550"/>
              <a:gd name="connsiteY2" fmla="*/ 6858000 h 6858000"/>
              <a:gd name="connsiteX3" fmla="*/ 0 w 8210550"/>
              <a:gd name="connsiteY3" fmla="*/ 6858000 h 6858000"/>
              <a:gd name="connsiteX4" fmla="*/ 685800 w 8210550"/>
              <a:gd name="connsiteY4" fmla="*/ 1466850 h 6858000"/>
              <a:gd name="connsiteX5" fmla="*/ 0 w 8210550"/>
              <a:gd name="connsiteY5" fmla="*/ 0 h 6858000"/>
              <a:gd name="connsiteX0" fmla="*/ 290644 w 8501194"/>
              <a:gd name="connsiteY0" fmla="*/ 0 h 6858000"/>
              <a:gd name="connsiteX1" fmla="*/ 8501194 w 8501194"/>
              <a:gd name="connsiteY1" fmla="*/ 0 h 6858000"/>
              <a:gd name="connsiteX2" fmla="*/ 8501194 w 8501194"/>
              <a:gd name="connsiteY2" fmla="*/ 6858000 h 6858000"/>
              <a:gd name="connsiteX3" fmla="*/ 290644 w 8501194"/>
              <a:gd name="connsiteY3" fmla="*/ 6858000 h 6858000"/>
              <a:gd name="connsiteX4" fmla="*/ 976444 w 8501194"/>
              <a:gd name="connsiteY4" fmla="*/ 1466850 h 6858000"/>
              <a:gd name="connsiteX5" fmla="*/ 290644 w 8501194"/>
              <a:gd name="connsiteY5" fmla="*/ 0 h 6858000"/>
              <a:gd name="connsiteX0" fmla="*/ 290644 w 8501194"/>
              <a:gd name="connsiteY0" fmla="*/ 0 h 6858000"/>
              <a:gd name="connsiteX1" fmla="*/ 8501194 w 8501194"/>
              <a:gd name="connsiteY1" fmla="*/ 0 h 6858000"/>
              <a:gd name="connsiteX2" fmla="*/ 8501194 w 8501194"/>
              <a:gd name="connsiteY2" fmla="*/ 6858000 h 6858000"/>
              <a:gd name="connsiteX3" fmla="*/ 290644 w 8501194"/>
              <a:gd name="connsiteY3" fmla="*/ 6858000 h 6858000"/>
              <a:gd name="connsiteX4" fmla="*/ 976444 w 8501194"/>
              <a:gd name="connsiteY4" fmla="*/ 1466850 h 6858000"/>
              <a:gd name="connsiteX5" fmla="*/ 290644 w 8501194"/>
              <a:gd name="connsiteY5" fmla="*/ 0 h 6858000"/>
              <a:gd name="connsiteX0" fmla="*/ 416053 w 8626603"/>
              <a:gd name="connsiteY0" fmla="*/ 0 h 6858000"/>
              <a:gd name="connsiteX1" fmla="*/ 8626603 w 8626603"/>
              <a:gd name="connsiteY1" fmla="*/ 0 h 6858000"/>
              <a:gd name="connsiteX2" fmla="*/ 8626603 w 8626603"/>
              <a:gd name="connsiteY2" fmla="*/ 6858000 h 6858000"/>
              <a:gd name="connsiteX3" fmla="*/ 416053 w 8626603"/>
              <a:gd name="connsiteY3" fmla="*/ 6858000 h 6858000"/>
              <a:gd name="connsiteX4" fmla="*/ 892303 w 8626603"/>
              <a:gd name="connsiteY4" fmla="*/ 2114550 h 6858000"/>
              <a:gd name="connsiteX5" fmla="*/ 416053 w 8626603"/>
              <a:gd name="connsiteY5" fmla="*/ 0 h 6858000"/>
              <a:gd name="connsiteX0" fmla="*/ 416053 w 8626603"/>
              <a:gd name="connsiteY0" fmla="*/ 0 h 6858000"/>
              <a:gd name="connsiteX1" fmla="*/ 8626603 w 8626603"/>
              <a:gd name="connsiteY1" fmla="*/ 0 h 6858000"/>
              <a:gd name="connsiteX2" fmla="*/ 8626603 w 8626603"/>
              <a:gd name="connsiteY2" fmla="*/ 6858000 h 6858000"/>
              <a:gd name="connsiteX3" fmla="*/ 416053 w 8626603"/>
              <a:gd name="connsiteY3" fmla="*/ 6858000 h 6858000"/>
              <a:gd name="connsiteX4" fmla="*/ 892303 w 8626603"/>
              <a:gd name="connsiteY4" fmla="*/ 2114550 h 6858000"/>
              <a:gd name="connsiteX5" fmla="*/ 416053 w 8626603"/>
              <a:gd name="connsiteY5" fmla="*/ 0 h 6858000"/>
              <a:gd name="connsiteX0" fmla="*/ 730987 w 8941537"/>
              <a:gd name="connsiteY0" fmla="*/ 0 h 6858000"/>
              <a:gd name="connsiteX1" fmla="*/ 8941537 w 8941537"/>
              <a:gd name="connsiteY1" fmla="*/ 0 h 6858000"/>
              <a:gd name="connsiteX2" fmla="*/ 8941537 w 8941537"/>
              <a:gd name="connsiteY2" fmla="*/ 6858000 h 6858000"/>
              <a:gd name="connsiteX3" fmla="*/ 730987 w 8941537"/>
              <a:gd name="connsiteY3" fmla="*/ 6858000 h 6858000"/>
              <a:gd name="connsiteX4" fmla="*/ 750037 w 8941537"/>
              <a:gd name="connsiteY4" fmla="*/ 3124200 h 6858000"/>
              <a:gd name="connsiteX5" fmla="*/ 730987 w 8941537"/>
              <a:gd name="connsiteY5" fmla="*/ 0 h 6858000"/>
              <a:gd name="connsiteX0" fmla="*/ 316163 w 8526713"/>
              <a:gd name="connsiteY0" fmla="*/ 0 h 6858000"/>
              <a:gd name="connsiteX1" fmla="*/ 8526713 w 8526713"/>
              <a:gd name="connsiteY1" fmla="*/ 0 h 6858000"/>
              <a:gd name="connsiteX2" fmla="*/ 8526713 w 8526713"/>
              <a:gd name="connsiteY2" fmla="*/ 6858000 h 6858000"/>
              <a:gd name="connsiteX3" fmla="*/ 316163 w 8526713"/>
              <a:gd name="connsiteY3" fmla="*/ 6858000 h 6858000"/>
              <a:gd name="connsiteX4" fmla="*/ 335213 w 8526713"/>
              <a:gd name="connsiteY4" fmla="*/ 3124200 h 6858000"/>
              <a:gd name="connsiteX5" fmla="*/ 316163 w 8526713"/>
              <a:gd name="connsiteY5" fmla="*/ 0 h 6858000"/>
              <a:gd name="connsiteX0" fmla="*/ 316163 w 8526713"/>
              <a:gd name="connsiteY0" fmla="*/ 0 h 6858000"/>
              <a:gd name="connsiteX1" fmla="*/ 8526713 w 8526713"/>
              <a:gd name="connsiteY1" fmla="*/ 0 h 6858000"/>
              <a:gd name="connsiteX2" fmla="*/ 8526713 w 8526713"/>
              <a:gd name="connsiteY2" fmla="*/ 6858000 h 6858000"/>
              <a:gd name="connsiteX3" fmla="*/ 316163 w 8526713"/>
              <a:gd name="connsiteY3" fmla="*/ 6858000 h 6858000"/>
              <a:gd name="connsiteX4" fmla="*/ 335213 w 8526713"/>
              <a:gd name="connsiteY4" fmla="*/ 3124200 h 6858000"/>
              <a:gd name="connsiteX5" fmla="*/ 316163 w 8526713"/>
              <a:gd name="connsiteY5" fmla="*/ 0 h 6858000"/>
              <a:gd name="connsiteX0" fmla="*/ 316163 w 8526713"/>
              <a:gd name="connsiteY0" fmla="*/ 0 h 6858000"/>
              <a:gd name="connsiteX1" fmla="*/ 8526713 w 8526713"/>
              <a:gd name="connsiteY1" fmla="*/ 0 h 6858000"/>
              <a:gd name="connsiteX2" fmla="*/ 8526713 w 8526713"/>
              <a:gd name="connsiteY2" fmla="*/ 6858000 h 6858000"/>
              <a:gd name="connsiteX3" fmla="*/ 316163 w 8526713"/>
              <a:gd name="connsiteY3" fmla="*/ 6858000 h 6858000"/>
              <a:gd name="connsiteX4" fmla="*/ 335213 w 8526713"/>
              <a:gd name="connsiteY4" fmla="*/ 3162300 h 6858000"/>
              <a:gd name="connsiteX5" fmla="*/ 316163 w 8526713"/>
              <a:gd name="connsiteY5" fmla="*/ 0 h 6858000"/>
              <a:gd name="connsiteX0" fmla="*/ 265376 w 8475926"/>
              <a:gd name="connsiteY0" fmla="*/ 0 h 6858000"/>
              <a:gd name="connsiteX1" fmla="*/ 8475926 w 8475926"/>
              <a:gd name="connsiteY1" fmla="*/ 0 h 6858000"/>
              <a:gd name="connsiteX2" fmla="*/ 8475926 w 8475926"/>
              <a:gd name="connsiteY2" fmla="*/ 6858000 h 6858000"/>
              <a:gd name="connsiteX3" fmla="*/ 265376 w 8475926"/>
              <a:gd name="connsiteY3" fmla="*/ 6858000 h 6858000"/>
              <a:gd name="connsiteX4" fmla="*/ 284426 w 8475926"/>
              <a:gd name="connsiteY4" fmla="*/ 3162300 h 6858000"/>
              <a:gd name="connsiteX5" fmla="*/ 265376 w 8475926"/>
              <a:gd name="connsiteY5" fmla="*/ 0 h 6858000"/>
              <a:gd name="connsiteX0" fmla="*/ 265376 w 8475926"/>
              <a:gd name="connsiteY0" fmla="*/ 0 h 6858000"/>
              <a:gd name="connsiteX1" fmla="*/ 8475926 w 8475926"/>
              <a:gd name="connsiteY1" fmla="*/ 0 h 6858000"/>
              <a:gd name="connsiteX2" fmla="*/ 8475926 w 8475926"/>
              <a:gd name="connsiteY2" fmla="*/ 6858000 h 6858000"/>
              <a:gd name="connsiteX3" fmla="*/ 265376 w 8475926"/>
              <a:gd name="connsiteY3" fmla="*/ 6858000 h 6858000"/>
              <a:gd name="connsiteX4" fmla="*/ 284426 w 8475926"/>
              <a:gd name="connsiteY4" fmla="*/ 3162300 h 6858000"/>
              <a:gd name="connsiteX5" fmla="*/ 265376 w 8475926"/>
              <a:gd name="connsiteY5" fmla="*/ 0 h 6858000"/>
              <a:gd name="connsiteX0" fmla="*/ 319583 w 8530133"/>
              <a:gd name="connsiteY0" fmla="*/ 0 h 6858000"/>
              <a:gd name="connsiteX1" fmla="*/ 8530133 w 8530133"/>
              <a:gd name="connsiteY1" fmla="*/ 0 h 6858000"/>
              <a:gd name="connsiteX2" fmla="*/ 8530133 w 8530133"/>
              <a:gd name="connsiteY2" fmla="*/ 6858000 h 6858000"/>
              <a:gd name="connsiteX3" fmla="*/ 319583 w 8530133"/>
              <a:gd name="connsiteY3" fmla="*/ 6858000 h 6858000"/>
              <a:gd name="connsiteX4" fmla="*/ 338633 w 8530133"/>
              <a:gd name="connsiteY4" fmla="*/ 3162300 h 6858000"/>
              <a:gd name="connsiteX5" fmla="*/ 319583 w 8530133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30133" h="6858000">
                <a:moveTo>
                  <a:pt x="319583" y="0"/>
                </a:moveTo>
                <a:lnTo>
                  <a:pt x="8530133" y="0"/>
                </a:lnTo>
                <a:lnTo>
                  <a:pt x="8530133" y="6858000"/>
                </a:lnTo>
                <a:lnTo>
                  <a:pt x="319583" y="6858000"/>
                </a:lnTo>
                <a:cubicBezTo>
                  <a:pt x="110033" y="6235700"/>
                  <a:pt x="-290017" y="5613400"/>
                  <a:pt x="338633" y="3162300"/>
                </a:cubicBezTo>
                <a:cubicBezTo>
                  <a:pt x="700583" y="1530350"/>
                  <a:pt x="548183" y="488950"/>
                  <a:pt x="319583" y="0"/>
                </a:cubicBezTo>
                <a:close/>
              </a:path>
            </a:pathLst>
          </a:custGeom>
          <a:solidFill>
            <a:srgbClr val="44546A">
              <a:alpha val="20000"/>
            </a:srgbClr>
          </a:solidFill>
        </p:spPr>
        <p:txBody>
          <a:bodyPr wrap="none">
            <a:noAutofit/>
          </a:bodyPr>
          <a:lstStyle/>
          <a:p>
            <a:pPr algn="ctr"/>
            <a:endParaRPr lang="pt-BR" sz="1050" b="1" dirty="0">
              <a:solidFill>
                <a:srgbClr val="C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32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id="{FE81204A-84FE-7109-880F-47784F46F3A5}"/>
              </a:ext>
            </a:extLst>
          </p:cNvPr>
          <p:cNvGrpSpPr/>
          <p:nvPr userDrawn="1"/>
        </p:nvGrpSpPr>
        <p:grpSpPr>
          <a:xfrm>
            <a:off x="0" y="0"/>
            <a:ext cx="987526" cy="6858000"/>
            <a:chOff x="0" y="0"/>
            <a:chExt cx="1316701" cy="6858000"/>
          </a:xfrm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946D99BB-CDFF-83DE-412B-BB043DF8FD75}"/>
                </a:ext>
              </a:extLst>
            </p:cNvPr>
            <p:cNvSpPr/>
            <p:nvPr userDrawn="1"/>
          </p:nvSpPr>
          <p:spPr>
            <a:xfrm>
              <a:off x="0" y="0"/>
              <a:ext cx="77638" cy="6858000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 dirty="0">
                <a:latin typeface="Century Gothic" panose="020B0502020202020204" pitchFamily="34" charset="0"/>
              </a:endParaRPr>
            </a:p>
          </p:txBody>
        </p:sp>
        <p:pic>
          <p:nvPicPr>
            <p:cNvPr id="11" name="Imagem 10" descr="Interface gráfica do usuário, Texto&#10;&#10;Descrição gerada automaticamente">
              <a:extLst>
                <a:ext uri="{FF2B5EF4-FFF2-40B4-BE49-F238E27FC236}">
                  <a16:creationId xmlns:a16="http://schemas.microsoft.com/office/drawing/2014/main" id="{DA743F83-2566-ED79-1D19-364F8A94E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38" y="6175465"/>
              <a:ext cx="1239063" cy="682535"/>
            </a:xfrm>
            <a:prstGeom prst="rect">
              <a:avLst/>
            </a:prstGeom>
          </p:spPr>
        </p:pic>
      </p:grpSp>
      <p:sp>
        <p:nvSpPr>
          <p:cNvPr id="2" name="Retângulo 77">
            <a:extLst>
              <a:ext uri="{FF2B5EF4-FFF2-40B4-BE49-F238E27FC236}">
                <a16:creationId xmlns:a16="http://schemas.microsoft.com/office/drawing/2014/main" id="{3B621174-10A1-E19B-57F3-CC574E6B2D92}"/>
              </a:ext>
            </a:extLst>
          </p:cNvPr>
          <p:cNvSpPr/>
          <p:nvPr userDrawn="1"/>
        </p:nvSpPr>
        <p:spPr>
          <a:xfrm>
            <a:off x="2746400" y="0"/>
            <a:ext cx="6397600" cy="6858000"/>
          </a:xfrm>
          <a:custGeom>
            <a:avLst/>
            <a:gdLst>
              <a:gd name="connsiteX0" fmla="*/ 0 w 8210550"/>
              <a:gd name="connsiteY0" fmla="*/ 0 h 6858000"/>
              <a:gd name="connsiteX1" fmla="*/ 8210550 w 8210550"/>
              <a:gd name="connsiteY1" fmla="*/ 0 h 6858000"/>
              <a:gd name="connsiteX2" fmla="*/ 8210550 w 8210550"/>
              <a:gd name="connsiteY2" fmla="*/ 6858000 h 6858000"/>
              <a:gd name="connsiteX3" fmla="*/ 0 w 8210550"/>
              <a:gd name="connsiteY3" fmla="*/ 6858000 h 6858000"/>
              <a:gd name="connsiteX4" fmla="*/ 0 w 8210550"/>
              <a:gd name="connsiteY4" fmla="*/ 0 h 6858000"/>
              <a:gd name="connsiteX0" fmla="*/ 0 w 8210550"/>
              <a:gd name="connsiteY0" fmla="*/ 0 h 6858000"/>
              <a:gd name="connsiteX1" fmla="*/ 8210550 w 8210550"/>
              <a:gd name="connsiteY1" fmla="*/ 0 h 6858000"/>
              <a:gd name="connsiteX2" fmla="*/ 8210550 w 8210550"/>
              <a:gd name="connsiteY2" fmla="*/ 6858000 h 6858000"/>
              <a:gd name="connsiteX3" fmla="*/ 0 w 8210550"/>
              <a:gd name="connsiteY3" fmla="*/ 6858000 h 6858000"/>
              <a:gd name="connsiteX4" fmla="*/ 685800 w 8210550"/>
              <a:gd name="connsiteY4" fmla="*/ 1466850 h 6858000"/>
              <a:gd name="connsiteX5" fmla="*/ 0 w 8210550"/>
              <a:gd name="connsiteY5" fmla="*/ 0 h 6858000"/>
              <a:gd name="connsiteX0" fmla="*/ 290644 w 8501194"/>
              <a:gd name="connsiteY0" fmla="*/ 0 h 6858000"/>
              <a:gd name="connsiteX1" fmla="*/ 8501194 w 8501194"/>
              <a:gd name="connsiteY1" fmla="*/ 0 h 6858000"/>
              <a:gd name="connsiteX2" fmla="*/ 8501194 w 8501194"/>
              <a:gd name="connsiteY2" fmla="*/ 6858000 h 6858000"/>
              <a:gd name="connsiteX3" fmla="*/ 290644 w 8501194"/>
              <a:gd name="connsiteY3" fmla="*/ 6858000 h 6858000"/>
              <a:gd name="connsiteX4" fmla="*/ 976444 w 8501194"/>
              <a:gd name="connsiteY4" fmla="*/ 1466850 h 6858000"/>
              <a:gd name="connsiteX5" fmla="*/ 290644 w 8501194"/>
              <a:gd name="connsiteY5" fmla="*/ 0 h 6858000"/>
              <a:gd name="connsiteX0" fmla="*/ 290644 w 8501194"/>
              <a:gd name="connsiteY0" fmla="*/ 0 h 6858000"/>
              <a:gd name="connsiteX1" fmla="*/ 8501194 w 8501194"/>
              <a:gd name="connsiteY1" fmla="*/ 0 h 6858000"/>
              <a:gd name="connsiteX2" fmla="*/ 8501194 w 8501194"/>
              <a:gd name="connsiteY2" fmla="*/ 6858000 h 6858000"/>
              <a:gd name="connsiteX3" fmla="*/ 290644 w 8501194"/>
              <a:gd name="connsiteY3" fmla="*/ 6858000 h 6858000"/>
              <a:gd name="connsiteX4" fmla="*/ 976444 w 8501194"/>
              <a:gd name="connsiteY4" fmla="*/ 1466850 h 6858000"/>
              <a:gd name="connsiteX5" fmla="*/ 290644 w 8501194"/>
              <a:gd name="connsiteY5" fmla="*/ 0 h 6858000"/>
              <a:gd name="connsiteX0" fmla="*/ 416053 w 8626603"/>
              <a:gd name="connsiteY0" fmla="*/ 0 h 6858000"/>
              <a:gd name="connsiteX1" fmla="*/ 8626603 w 8626603"/>
              <a:gd name="connsiteY1" fmla="*/ 0 h 6858000"/>
              <a:gd name="connsiteX2" fmla="*/ 8626603 w 8626603"/>
              <a:gd name="connsiteY2" fmla="*/ 6858000 h 6858000"/>
              <a:gd name="connsiteX3" fmla="*/ 416053 w 8626603"/>
              <a:gd name="connsiteY3" fmla="*/ 6858000 h 6858000"/>
              <a:gd name="connsiteX4" fmla="*/ 892303 w 8626603"/>
              <a:gd name="connsiteY4" fmla="*/ 2114550 h 6858000"/>
              <a:gd name="connsiteX5" fmla="*/ 416053 w 8626603"/>
              <a:gd name="connsiteY5" fmla="*/ 0 h 6858000"/>
              <a:gd name="connsiteX0" fmla="*/ 416053 w 8626603"/>
              <a:gd name="connsiteY0" fmla="*/ 0 h 6858000"/>
              <a:gd name="connsiteX1" fmla="*/ 8626603 w 8626603"/>
              <a:gd name="connsiteY1" fmla="*/ 0 h 6858000"/>
              <a:gd name="connsiteX2" fmla="*/ 8626603 w 8626603"/>
              <a:gd name="connsiteY2" fmla="*/ 6858000 h 6858000"/>
              <a:gd name="connsiteX3" fmla="*/ 416053 w 8626603"/>
              <a:gd name="connsiteY3" fmla="*/ 6858000 h 6858000"/>
              <a:gd name="connsiteX4" fmla="*/ 892303 w 8626603"/>
              <a:gd name="connsiteY4" fmla="*/ 2114550 h 6858000"/>
              <a:gd name="connsiteX5" fmla="*/ 416053 w 8626603"/>
              <a:gd name="connsiteY5" fmla="*/ 0 h 6858000"/>
              <a:gd name="connsiteX0" fmla="*/ 730987 w 8941537"/>
              <a:gd name="connsiteY0" fmla="*/ 0 h 6858000"/>
              <a:gd name="connsiteX1" fmla="*/ 8941537 w 8941537"/>
              <a:gd name="connsiteY1" fmla="*/ 0 h 6858000"/>
              <a:gd name="connsiteX2" fmla="*/ 8941537 w 8941537"/>
              <a:gd name="connsiteY2" fmla="*/ 6858000 h 6858000"/>
              <a:gd name="connsiteX3" fmla="*/ 730987 w 8941537"/>
              <a:gd name="connsiteY3" fmla="*/ 6858000 h 6858000"/>
              <a:gd name="connsiteX4" fmla="*/ 750037 w 8941537"/>
              <a:gd name="connsiteY4" fmla="*/ 3124200 h 6858000"/>
              <a:gd name="connsiteX5" fmla="*/ 730987 w 8941537"/>
              <a:gd name="connsiteY5" fmla="*/ 0 h 6858000"/>
              <a:gd name="connsiteX0" fmla="*/ 316163 w 8526713"/>
              <a:gd name="connsiteY0" fmla="*/ 0 h 6858000"/>
              <a:gd name="connsiteX1" fmla="*/ 8526713 w 8526713"/>
              <a:gd name="connsiteY1" fmla="*/ 0 h 6858000"/>
              <a:gd name="connsiteX2" fmla="*/ 8526713 w 8526713"/>
              <a:gd name="connsiteY2" fmla="*/ 6858000 h 6858000"/>
              <a:gd name="connsiteX3" fmla="*/ 316163 w 8526713"/>
              <a:gd name="connsiteY3" fmla="*/ 6858000 h 6858000"/>
              <a:gd name="connsiteX4" fmla="*/ 335213 w 8526713"/>
              <a:gd name="connsiteY4" fmla="*/ 3124200 h 6858000"/>
              <a:gd name="connsiteX5" fmla="*/ 316163 w 8526713"/>
              <a:gd name="connsiteY5" fmla="*/ 0 h 6858000"/>
              <a:gd name="connsiteX0" fmla="*/ 316163 w 8526713"/>
              <a:gd name="connsiteY0" fmla="*/ 0 h 6858000"/>
              <a:gd name="connsiteX1" fmla="*/ 8526713 w 8526713"/>
              <a:gd name="connsiteY1" fmla="*/ 0 h 6858000"/>
              <a:gd name="connsiteX2" fmla="*/ 8526713 w 8526713"/>
              <a:gd name="connsiteY2" fmla="*/ 6858000 h 6858000"/>
              <a:gd name="connsiteX3" fmla="*/ 316163 w 8526713"/>
              <a:gd name="connsiteY3" fmla="*/ 6858000 h 6858000"/>
              <a:gd name="connsiteX4" fmla="*/ 335213 w 8526713"/>
              <a:gd name="connsiteY4" fmla="*/ 3124200 h 6858000"/>
              <a:gd name="connsiteX5" fmla="*/ 316163 w 8526713"/>
              <a:gd name="connsiteY5" fmla="*/ 0 h 6858000"/>
              <a:gd name="connsiteX0" fmla="*/ 316163 w 8526713"/>
              <a:gd name="connsiteY0" fmla="*/ 0 h 6858000"/>
              <a:gd name="connsiteX1" fmla="*/ 8526713 w 8526713"/>
              <a:gd name="connsiteY1" fmla="*/ 0 h 6858000"/>
              <a:gd name="connsiteX2" fmla="*/ 8526713 w 8526713"/>
              <a:gd name="connsiteY2" fmla="*/ 6858000 h 6858000"/>
              <a:gd name="connsiteX3" fmla="*/ 316163 w 8526713"/>
              <a:gd name="connsiteY3" fmla="*/ 6858000 h 6858000"/>
              <a:gd name="connsiteX4" fmla="*/ 335213 w 8526713"/>
              <a:gd name="connsiteY4" fmla="*/ 3162300 h 6858000"/>
              <a:gd name="connsiteX5" fmla="*/ 316163 w 8526713"/>
              <a:gd name="connsiteY5" fmla="*/ 0 h 6858000"/>
              <a:gd name="connsiteX0" fmla="*/ 265376 w 8475926"/>
              <a:gd name="connsiteY0" fmla="*/ 0 h 6858000"/>
              <a:gd name="connsiteX1" fmla="*/ 8475926 w 8475926"/>
              <a:gd name="connsiteY1" fmla="*/ 0 h 6858000"/>
              <a:gd name="connsiteX2" fmla="*/ 8475926 w 8475926"/>
              <a:gd name="connsiteY2" fmla="*/ 6858000 h 6858000"/>
              <a:gd name="connsiteX3" fmla="*/ 265376 w 8475926"/>
              <a:gd name="connsiteY3" fmla="*/ 6858000 h 6858000"/>
              <a:gd name="connsiteX4" fmla="*/ 284426 w 8475926"/>
              <a:gd name="connsiteY4" fmla="*/ 3162300 h 6858000"/>
              <a:gd name="connsiteX5" fmla="*/ 265376 w 8475926"/>
              <a:gd name="connsiteY5" fmla="*/ 0 h 6858000"/>
              <a:gd name="connsiteX0" fmla="*/ 265376 w 8475926"/>
              <a:gd name="connsiteY0" fmla="*/ 0 h 6858000"/>
              <a:gd name="connsiteX1" fmla="*/ 8475926 w 8475926"/>
              <a:gd name="connsiteY1" fmla="*/ 0 h 6858000"/>
              <a:gd name="connsiteX2" fmla="*/ 8475926 w 8475926"/>
              <a:gd name="connsiteY2" fmla="*/ 6858000 h 6858000"/>
              <a:gd name="connsiteX3" fmla="*/ 265376 w 8475926"/>
              <a:gd name="connsiteY3" fmla="*/ 6858000 h 6858000"/>
              <a:gd name="connsiteX4" fmla="*/ 284426 w 8475926"/>
              <a:gd name="connsiteY4" fmla="*/ 3162300 h 6858000"/>
              <a:gd name="connsiteX5" fmla="*/ 265376 w 8475926"/>
              <a:gd name="connsiteY5" fmla="*/ 0 h 6858000"/>
              <a:gd name="connsiteX0" fmla="*/ 319583 w 8530133"/>
              <a:gd name="connsiteY0" fmla="*/ 0 h 6858000"/>
              <a:gd name="connsiteX1" fmla="*/ 8530133 w 8530133"/>
              <a:gd name="connsiteY1" fmla="*/ 0 h 6858000"/>
              <a:gd name="connsiteX2" fmla="*/ 8530133 w 8530133"/>
              <a:gd name="connsiteY2" fmla="*/ 6858000 h 6858000"/>
              <a:gd name="connsiteX3" fmla="*/ 319583 w 8530133"/>
              <a:gd name="connsiteY3" fmla="*/ 6858000 h 6858000"/>
              <a:gd name="connsiteX4" fmla="*/ 338633 w 8530133"/>
              <a:gd name="connsiteY4" fmla="*/ 3162300 h 6858000"/>
              <a:gd name="connsiteX5" fmla="*/ 319583 w 8530133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30133" h="6858000">
                <a:moveTo>
                  <a:pt x="319583" y="0"/>
                </a:moveTo>
                <a:lnTo>
                  <a:pt x="8530133" y="0"/>
                </a:lnTo>
                <a:lnTo>
                  <a:pt x="8530133" y="6858000"/>
                </a:lnTo>
                <a:lnTo>
                  <a:pt x="319583" y="6858000"/>
                </a:lnTo>
                <a:cubicBezTo>
                  <a:pt x="110033" y="6235700"/>
                  <a:pt x="-290017" y="5613400"/>
                  <a:pt x="338633" y="3162300"/>
                </a:cubicBezTo>
                <a:cubicBezTo>
                  <a:pt x="700583" y="1530350"/>
                  <a:pt x="548183" y="488950"/>
                  <a:pt x="319583" y="0"/>
                </a:cubicBezTo>
                <a:close/>
              </a:path>
            </a:pathLst>
          </a:custGeom>
          <a:solidFill>
            <a:srgbClr val="FF0000">
              <a:alpha val="20000"/>
            </a:srgbClr>
          </a:solidFill>
        </p:spPr>
        <p:txBody>
          <a:bodyPr wrap="none">
            <a:noAutofit/>
          </a:bodyPr>
          <a:lstStyle/>
          <a:p>
            <a:pPr algn="ctr"/>
            <a:endParaRPr lang="pt-BR" sz="1050" b="1" dirty="0">
              <a:solidFill>
                <a:srgbClr val="C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96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CA0740B0-9D5A-4B9B-A0AB-D73A25275F12}"/>
              </a:ext>
            </a:extLst>
          </p:cNvPr>
          <p:cNvSpPr/>
          <p:nvPr userDrawn="1"/>
        </p:nvSpPr>
        <p:spPr>
          <a:xfrm>
            <a:off x="0" y="2432687"/>
            <a:ext cx="9144000" cy="4425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825" b="1" dirty="0">
              <a:solidFill>
                <a:srgbClr val="9BAABF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2DF727D9-B81B-4429-8039-F71D915BFD92}"/>
              </a:ext>
            </a:extLst>
          </p:cNvPr>
          <p:cNvGrpSpPr/>
          <p:nvPr userDrawn="1"/>
        </p:nvGrpSpPr>
        <p:grpSpPr>
          <a:xfrm>
            <a:off x="0" y="0"/>
            <a:ext cx="987526" cy="6858000"/>
            <a:chOff x="0" y="0"/>
            <a:chExt cx="1316701" cy="6858000"/>
          </a:xfrm>
        </p:grpSpPr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1465B895-6E83-4202-9666-CE302C1C6A00}"/>
                </a:ext>
              </a:extLst>
            </p:cNvPr>
            <p:cNvSpPr/>
            <p:nvPr userDrawn="1"/>
          </p:nvSpPr>
          <p:spPr>
            <a:xfrm>
              <a:off x="0" y="0"/>
              <a:ext cx="77638" cy="6858000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 dirty="0">
                <a:latin typeface="Century Gothic" panose="020B0502020202020204" pitchFamily="34" charset="0"/>
              </a:endParaRPr>
            </a:p>
          </p:txBody>
        </p:sp>
        <p:pic>
          <p:nvPicPr>
            <p:cNvPr id="21" name="Imagem 20" descr="Interface gráfica do usuário, Texto&#10;&#10;Descrição gerada automaticamente">
              <a:extLst>
                <a:ext uri="{FF2B5EF4-FFF2-40B4-BE49-F238E27FC236}">
                  <a16:creationId xmlns:a16="http://schemas.microsoft.com/office/drawing/2014/main" id="{B9DE8046-6A41-45F7-B32B-0DC321E5A7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38" y="6175465"/>
              <a:ext cx="1239063" cy="6825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89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33769D-5067-4E52-AF6A-BF1F44408F92}" type="datetime1">
              <a:rPr lang="en-US" smtClean="0"/>
              <a:t>11/25/2024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24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585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5947EAFA-4DE2-4AA2-3136-8DB96D7271C4}"/>
              </a:ext>
            </a:extLst>
          </p:cNvPr>
          <p:cNvSpPr/>
          <p:nvPr/>
        </p:nvSpPr>
        <p:spPr>
          <a:xfrm>
            <a:off x="0" y="2"/>
            <a:ext cx="9144001" cy="685799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Fundo de Compensação de Benefícios Fiscais ou Financeiro-Fiscais do ICMS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A17C20-7ADC-F5BC-4940-C03A5BD4BCAF}"/>
              </a:ext>
            </a:extLst>
          </p:cNvPr>
          <p:cNvSpPr txBox="1"/>
          <p:nvPr/>
        </p:nvSpPr>
        <p:spPr>
          <a:xfrm>
            <a:off x="1936208" y="4315095"/>
            <a:ext cx="52715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Tacio Lacerda Gama. Livre docente em Direito Tributário. Presidente do IAT. Professor de direito tributário e de teoria do direito da PUC-SP. Advogado.</a:t>
            </a:r>
          </a:p>
        </p:txBody>
      </p:sp>
    </p:spTree>
    <p:extLst>
      <p:ext uri="{BB962C8B-B14F-4D97-AF65-F5344CB8AC3E}">
        <p14:creationId xmlns:p14="http://schemas.microsoft.com/office/powerpoint/2010/main" val="405319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157265-4BDB-BB50-2311-99926C16D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D28C70-6125-D9D6-F52B-092B1738B784}"/>
              </a:ext>
            </a:extLst>
          </p:cNvPr>
          <p:cNvSpPr txBox="1"/>
          <p:nvPr/>
        </p:nvSpPr>
        <p:spPr>
          <a:xfrm>
            <a:off x="509667" y="1559008"/>
            <a:ext cx="8094688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proposta se preocupa em dar tratamento aos seguintes temas, para afastar regras do no PLP 68 que impõem restrições inconstitucionais de acesso ao FCBF: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tabLst>
                <a:tab pos="720725" algn="l"/>
              </a:tabLst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Incentivos elegíveis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Os incentivos compensados não podem ser restringidos com base no controverso conceito de “implantação ou expansão de empreendimento econômico”, adotado pela RFB;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tabLst>
                <a:tab pos="720725" algn="l"/>
              </a:tabLst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Correção monetária: 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correção dos créditos pela SELIC deve ocorrer desde a entrega da declaração em que ocorrer sua apuração pelo contribuinte;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tabLst>
                <a:tab pos="720725" algn="l"/>
              </a:tabLst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Discricionariedade da RFB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deve ser suprimida a competência da RFB para (i) estabelecer novos requisitos à habilitação dos contribuintes, que devem estar previstas no PLP 68, e (</a:t>
            </a:r>
            <a:r>
              <a:rPr lang="pt-BR" sz="1600" kern="100" dirty="0" err="1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ii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) para reter total ou parcialmente valores; 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tabLst>
                <a:tab pos="720725" algn="l"/>
              </a:tabLst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Tributação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deve ser prevista a não incidência do IRPJ, CSLL, PIS e COFINS sobre os valores compensados;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tabLst>
                <a:tab pos="720725" algn="l"/>
              </a:tabLst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Prazos 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o prazo para o pleito da compensação dos créditos, de um ano para cinco anos, em linha com os demais prazos prescricionais em matéria tributária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EC3EE6A-2DF0-9264-8DC5-DDE7E4FB640B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7. Proposta de emenda ao PLP 68</a:t>
            </a:r>
          </a:p>
        </p:txBody>
      </p:sp>
    </p:spTree>
    <p:extLst>
      <p:ext uri="{BB962C8B-B14F-4D97-AF65-F5344CB8AC3E}">
        <p14:creationId xmlns:p14="http://schemas.microsoft.com/office/powerpoint/2010/main" val="1982061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37F079-A0E1-78A2-2E2A-373A716F5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6E590D7-AC4D-BAAF-4728-0035CCF3CD16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Obrigado</a:t>
            </a:r>
          </a:p>
        </p:txBody>
      </p:sp>
      <p:sp>
        <p:nvSpPr>
          <p:cNvPr id="3" name="CaixaDeTexto 4">
            <a:extLst>
              <a:ext uri="{FF2B5EF4-FFF2-40B4-BE49-F238E27FC236}">
                <a16:creationId xmlns:a16="http://schemas.microsoft.com/office/drawing/2014/main" id="{8109B412-42F0-6033-921A-30D66EE2C909}"/>
              </a:ext>
            </a:extLst>
          </p:cNvPr>
          <p:cNvSpPr txBox="1"/>
          <p:nvPr/>
        </p:nvSpPr>
        <p:spPr>
          <a:xfrm>
            <a:off x="1661319" y="3054538"/>
            <a:ext cx="5821362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b="1" kern="100" dirty="0">
                <a:solidFill>
                  <a:srgbClr val="0231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lacerdagama.com.br</a:t>
            </a:r>
          </a:p>
          <a:p>
            <a:pPr algn="ctr">
              <a:spcAft>
                <a:spcPts val="800"/>
              </a:spcAft>
            </a:pPr>
            <a:r>
              <a:rPr lang="en-US" b="1" kern="100" dirty="0">
                <a:solidFill>
                  <a:srgbClr val="0231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institutoiat.org</a:t>
            </a:r>
          </a:p>
        </p:txBody>
      </p:sp>
    </p:spTree>
    <p:extLst>
      <p:ext uri="{BB962C8B-B14F-4D97-AF65-F5344CB8AC3E}">
        <p14:creationId xmlns:p14="http://schemas.microsoft.com/office/powerpoint/2010/main" val="392157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01ADAC-0A21-123D-EC26-6C95B737E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152E4C01-BEE9-23A0-9426-1A84099D4EEA}"/>
              </a:ext>
            </a:extLst>
          </p:cNvPr>
          <p:cNvGrpSpPr/>
          <p:nvPr/>
        </p:nvGrpSpPr>
        <p:grpSpPr>
          <a:xfrm>
            <a:off x="366548" y="1239081"/>
            <a:ext cx="8447048" cy="620022"/>
            <a:chOff x="488731" y="1557924"/>
            <a:chExt cx="11262730" cy="1280032"/>
          </a:xfrm>
        </p:grpSpPr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29DF1586-7700-8CA4-F3CF-7E8EB4E1A890}"/>
                </a:ext>
              </a:extLst>
            </p:cNvPr>
            <p:cNvGrpSpPr/>
            <p:nvPr/>
          </p:nvGrpSpPr>
          <p:grpSpPr>
            <a:xfrm>
              <a:off x="488731" y="1557924"/>
              <a:ext cx="11262730" cy="1179861"/>
              <a:chOff x="392540" y="583886"/>
              <a:chExt cx="5779561" cy="605455"/>
            </a:xfrm>
          </p:grpSpPr>
          <p:sp>
            <p:nvSpPr>
              <p:cNvPr id="8" name="Retângulo: Cantos Arredondados 7">
                <a:extLst>
                  <a:ext uri="{FF2B5EF4-FFF2-40B4-BE49-F238E27FC236}">
                    <a16:creationId xmlns:a16="http://schemas.microsoft.com/office/drawing/2014/main" id="{2666ED0D-63E5-F87C-78F0-AAD890BB01EC}"/>
                  </a:ext>
                </a:extLst>
              </p:cNvPr>
              <p:cNvSpPr/>
              <p:nvPr/>
            </p:nvSpPr>
            <p:spPr>
              <a:xfrm>
                <a:off x="392540" y="583886"/>
                <a:ext cx="3828407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Retângulo: Cantos Arredondados 8">
                <a:extLst>
                  <a:ext uri="{FF2B5EF4-FFF2-40B4-BE49-F238E27FC236}">
                    <a16:creationId xmlns:a16="http://schemas.microsoft.com/office/drawing/2014/main" id="{2DFDEEB9-3C16-56D0-E655-6D19A3382B98}"/>
                  </a:ext>
                </a:extLst>
              </p:cNvPr>
              <p:cNvSpPr/>
              <p:nvPr/>
            </p:nvSpPr>
            <p:spPr>
              <a:xfrm>
                <a:off x="867986" y="583886"/>
                <a:ext cx="5304115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9EDF7E72-4898-84E1-F29C-7936739ABC3F}"/>
                </a:ext>
              </a:extLst>
            </p:cNvPr>
            <p:cNvSpPr txBox="1"/>
            <p:nvPr/>
          </p:nvSpPr>
          <p:spPr>
            <a:xfrm>
              <a:off x="1832419" y="1899579"/>
              <a:ext cx="8944339" cy="4965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defTabSz="685800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pt-BR" sz="1600" dirty="0">
                  <a:solidFill>
                    <a:schemeClr val="accent5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Contextualização econômica, política e histórica</a:t>
              </a:r>
              <a:endParaRPr lang="pt-BR" sz="1200" dirty="0">
                <a:solidFill>
                  <a:schemeClr val="accent5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D6137D00-68CC-A5DE-B2A0-6FDE7EBB2839}"/>
                </a:ext>
              </a:extLst>
            </p:cNvPr>
            <p:cNvSpPr txBox="1"/>
            <p:nvPr/>
          </p:nvSpPr>
          <p:spPr>
            <a:xfrm>
              <a:off x="565370" y="1732355"/>
              <a:ext cx="961327" cy="11056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685800">
                <a:lnSpc>
                  <a:spcPct val="80000"/>
                </a:lnSpc>
                <a:spcBef>
                  <a:spcPts val="450"/>
                </a:spcBef>
                <a:defRPr/>
              </a:pPr>
              <a:r>
                <a:rPr lang="pt-BR" sz="3600" b="1" dirty="0">
                  <a:solidFill>
                    <a:prstClr val="white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9F76E68-3DF0-BF4D-8B40-074E8E9F5E84}"/>
              </a:ext>
            </a:extLst>
          </p:cNvPr>
          <p:cNvSpPr txBox="1"/>
          <p:nvPr/>
        </p:nvSpPr>
        <p:spPr>
          <a:xfrm>
            <a:off x="355578" y="294821"/>
            <a:ext cx="845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lnSpc>
                <a:spcPct val="80000"/>
              </a:lnSpc>
              <a:spcBef>
                <a:spcPts val="450"/>
              </a:spcBef>
              <a:defRPr/>
            </a:pPr>
            <a:r>
              <a:rPr lang="pt-BR" sz="3000" dirty="0">
                <a:solidFill>
                  <a:schemeClr val="accent5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Índice</a:t>
            </a:r>
          </a:p>
        </p:txBody>
      </p:sp>
      <p:grpSp>
        <p:nvGrpSpPr>
          <p:cNvPr id="39" name="Agrupar 1">
            <a:extLst>
              <a:ext uri="{FF2B5EF4-FFF2-40B4-BE49-F238E27FC236}">
                <a16:creationId xmlns:a16="http://schemas.microsoft.com/office/drawing/2014/main" id="{22C167DD-82EF-60AB-B4FB-D7AC26E92E5A}"/>
              </a:ext>
            </a:extLst>
          </p:cNvPr>
          <p:cNvGrpSpPr/>
          <p:nvPr/>
        </p:nvGrpSpPr>
        <p:grpSpPr>
          <a:xfrm>
            <a:off x="366548" y="1985795"/>
            <a:ext cx="8447048" cy="620022"/>
            <a:chOff x="488731" y="1557924"/>
            <a:chExt cx="11262730" cy="1280032"/>
          </a:xfrm>
        </p:grpSpPr>
        <p:grpSp>
          <p:nvGrpSpPr>
            <p:cNvPr id="40" name="Agrupar 2">
              <a:extLst>
                <a:ext uri="{FF2B5EF4-FFF2-40B4-BE49-F238E27FC236}">
                  <a16:creationId xmlns:a16="http://schemas.microsoft.com/office/drawing/2014/main" id="{7CC1C98A-8E51-4400-04F1-ACEF2EDB2CFA}"/>
                </a:ext>
              </a:extLst>
            </p:cNvPr>
            <p:cNvGrpSpPr/>
            <p:nvPr/>
          </p:nvGrpSpPr>
          <p:grpSpPr>
            <a:xfrm>
              <a:off x="488731" y="1557924"/>
              <a:ext cx="11262730" cy="1179861"/>
              <a:chOff x="392540" y="583886"/>
              <a:chExt cx="5779561" cy="605455"/>
            </a:xfrm>
          </p:grpSpPr>
          <p:sp>
            <p:nvSpPr>
              <p:cNvPr id="43" name="Retângulo: Cantos Arredondados 7">
                <a:extLst>
                  <a:ext uri="{FF2B5EF4-FFF2-40B4-BE49-F238E27FC236}">
                    <a16:creationId xmlns:a16="http://schemas.microsoft.com/office/drawing/2014/main" id="{4511AFE4-F9CB-4094-4420-1AD03E15AF4F}"/>
                  </a:ext>
                </a:extLst>
              </p:cNvPr>
              <p:cNvSpPr/>
              <p:nvPr/>
            </p:nvSpPr>
            <p:spPr>
              <a:xfrm>
                <a:off x="392540" y="583886"/>
                <a:ext cx="3828407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Retângulo: Cantos Arredondados 8">
                <a:extLst>
                  <a:ext uri="{FF2B5EF4-FFF2-40B4-BE49-F238E27FC236}">
                    <a16:creationId xmlns:a16="http://schemas.microsoft.com/office/drawing/2014/main" id="{1B00FB59-D1C8-2984-45B1-DEEBFA749604}"/>
                  </a:ext>
                </a:extLst>
              </p:cNvPr>
              <p:cNvSpPr/>
              <p:nvPr/>
            </p:nvSpPr>
            <p:spPr>
              <a:xfrm>
                <a:off x="867986" y="583886"/>
                <a:ext cx="5304115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1" name="CaixaDeTexto 3">
              <a:extLst>
                <a:ext uri="{FF2B5EF4-FFF2-40B4-BE49-F238E27FC236}">
                  <a16:creationId xmlns:a16="http://schemas.microsoft.com/office/drawing/2014/main" id="{36C66C33-F2F3-A0B6-F9F2-D5909020FCEC}"/>
                </a:ext>
              </a:extLst>
            </p:cNvPr>
            <p:cNvSpPr txBox="1"/>
            <p:nvPr/>
          </p:nvSpPr>
          <p:spPr>
            <a:xfrm>
              <a:off x="1832419" y="1798382"/>
              <a:ext cx="8944339" cy="698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defTabSz="685800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pt-BR" sz="1600" dirty="0">
                  <a:solidFill>
                    <a:schemeClr val="accent5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O tema – fim dos benefícios fiscais e o FCBF</a:t>
              </a:r>
            </a:p>
          </p:txBody>
        </p:sp>
        <p:sp>
          <p:nvSpPr>
            <p:cNvPr id="42" name="CaixaDeTexto 4">
              <a:extLst>
                <a:ext uri="{FF2B5EF4-FFF2-40B4-BE49-F238E27FC236}">
                  <a16:creationId xmlns:a16="http://schemas.microsoft.com/office/drawing/2014/main" id="{A4BDC63E-C551-E83E-93F9-318EE0B2283A}"/>
                </a:ext>
              </a:extLst>
            </p:cNvPr>
            <p:cNvSpPr txBox="1"/>
            <p:nvPr/>
          </p:nvSpPr>
          <p:spPr>
            <a:xfrm>
              <a:off x="565370" y="1732355"/>
              <a:ext cx="961327" cy="11056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685800">
                <a:lnSpc>
                  <a:spcPct val="80000"/>
                </a:lnSpc>
                <a:spcBef>
                  <a:spcPts val="450"/>
                </a:spcBef>
                <a:defRPr/>
              </a:pPr>
              <a:r>
                <a:rPr lang="pt-BR" sz="3600" b="1" dirty="0">
                  <a:solidFill>
                    <a:prstClr val="white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5" name="Agrupar 1">
            <a:extLst>
              <a:ext uri="{FF2B5EF4-FFF2-40B4-BE49-F238E27FC236}">
                <a16:creationId xmlns:a16="http://schemas.microsoft.com/office/drawing/2014/main" id="{12FC30F5-57A4-3B8C-8D72-9EFE575AB0AE}"/>
              </a:ext>
            </a:extLst>
          </p:cNvPr>
          <p:cNvGrpSpPr/>
          <p:nvPr/>
        </p:nvGrpSpPr>
        <p:grpSpPr>
          <a:xfrm>
            <a:off x="366548" y="2732509"/>
            <a:ext cx="8447048" cy="620022"/>
            <a:chOff x="488731" y="1557924"/>
            <a:chExt cx="11262730" cy="1280032"/>
          </a:xfrm>
        </p:grpSpPr>
        <p:grpSp>
          <p:nvGrpSpPr>
            <p:cNvPr id="46" name="Agrupar 2">
              <a:extLst>
                <a:ext uri="{FF2B5EF4-FFF2-40B4-BE49-F238E27FC236}">
                  <a16:creationId xmlns:a16="http://schemas.microsoft.com/office/drawing/2014/main" id="{1741A907-D389-F370-5C69-B0938DC862ED}"/>
                </a:ext>
              </a:extLst>
            </p:cNvPr>
            <p:cNvGrpSpPr/>
            <p:nvPr/>
          </p:nvGrpSpPr>
          <p:grpSpPr>
            <a:xfrm>
              <a:off x="488731" y="1557924"/>
              <a:ext cx="11262730" cy="1179861"/>
              <a:chOff x="392540" y="583886"/>
              <a:chExt cx="5779561" cy="605455"/>
            </a:xfrm>
          </p:grpSpPr>
          <p:sp>
            <p:nvSpPr>
              <p:cNvPr id="49" name="Retângulo: Cantos Arredondados 7">
                <a:extLst>
                  <a:ext uri="{FF2B5EF4-FFF2-40B4-BE49-F238E27FC236}">
                    <a16:creationId xmlns:a16="http://schemas.microsoft.com/office/drawing/2014/main" id="{68C22982-B5C4-CABB-362D-1E0940AE8448}"/>
                  </a:ext>
                </a:extLst>
              </p:cNvPr>
              <p:cNvSpPr/>
              <p:nvPr/>
            </p:nvSpPr>
            <p:spPr>
              <a:xfrm>
                <a:off x="392540" y="583886"/>
                <a:ext cx="3828407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Retângulo: Cantos Arredondados 8">
                <a:extLst>
                  <a:ext uri="{FF2B5EF4-FFF2-40B4-BE49-F238E27FC236}">
                    <a16:creationId xmlns:a16="http://schemas.microsoft.com/office/drawing/2014/main" id="{D121FFF3-4402-2D1E-FE1B-6340D6F10A43}"/>
                  </a:ext>
                </a:extLst>
              </p:cNvPr>
              <p:cNvSpPr/>
              <p:nvPr/>
            </p:nvSpPr>
            <p:spPr>
              <a:xfrm>
                <a:off x="867986" y="583886"/>
                <a:ext cx="5304115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7" name="CaixaDeTexto 3">
              <a:extLst>
                <a:ext uri="{FF2B5EF4-FFF2-40B4-BE49-F238E27FC236}">
                  <a16:creationId xmlns:a16="http://schemas.microsoft.com/office/drawing/2014/main" id="{B89C5D64-E2A9-904B-64C5-B4623E3D07BF}"/>
                </a:ext>
              </a:extLst>
            </p:cNvPr>
            <p:cNvSpPr txBox="1"/>
            <p:nvPr/>
          </p:nvSpPr>
          <p:spPr>
            <a:xfrm>
              <a:off x="1832419" y="1798382"/>
              <a:ext cx="8944339" cy="698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defTabSz="685800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pt-BR" sz="1600" dirty="0">
                  <a:solidFill>
                    <a:schemeClr val="accent5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Acordo rompido e o tratamento do dano</a:t>
              </a:r>
            </a:p>
          </p:txBody>
        </p:sp>
        <p:sp>
          <p:nvSpPr>
            <p:cNvPr id="48" name="CaixaDeTexto 4">
              <a:extLst>
                <a:ext uri="{FF2B5EF4-FFF2-40B4-BE49-F238E27FC236}">
                  <a16:creationId xmlns:a16="http://schemas.microsoft.com/office/drawing/2014/main" id="{D43055A7-A172-A153-FDAA-913C964B974B}"/>
                </a:ext>
              </a:extLst>
            </p:cNvPr>
            <p:cNvSpPr txBox="1"/>
            <p:nvPr/>
          </p:nvSpPr>
          <p:spPr>
            <a:xfrm>
              <a:off x="565370" y="1732355"/>
              <a:ext cx="961327" cy="11056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685800">
                <a:lnSpc>
                  <a:spcPct val="80000"/>
                </a:lnSpc>
                <a:spcBef>
                  <a:spcPts val="450"/>
                </a:spcBef>
                <a:defRPr/>
              </a:pPr>
              <a:r>
                <a:rPr lang="pt-BR" sz="3600" b="1" dirty="0">
                  <a:solidFill>
                    <a:prstClr val="white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1" name="Agrupar 1">
            <a:extLst>
              <a:ext uri="{FF2B5EF4-FFF2-40B4-BE49-F238E27FC236}">
                <a16:creationId xmlns:a16="http://schemas.microsoft.com/office/drawing/2014/main" id="{FCCD4596-627C-D890-1837-CFF034EFDB81}"/>
              </a:ext>
            </a:extLst>
          </p:cNvPr>
          <p:cNvGrpSpPr/>
          <p:nvPr/>
        </p:nvGrpSpPr>
        <p:grpSpPr>
          <a:xfrm>
            <a:off x="370414" y="3479223"/>
            <a:ext cx="8447048" cy="620022"/>
            <a:chOff x="488731" y="1557924"/>
            <a:chExt cx="11262730" cy="1280032"/>
          </a:xfrm>
        </p:grpSpPr>
        <p:grpSp>
          <p:nvGrpSpPr>
            <p:cNvPr id="52" name="Agrupar 2">
              <a:extLst>
                <a:ext uri="{FF2B5EF4-FFF2-40B4-BE49-F238E27FC236}">
                  <a16:creationId xmlns:a16="http://schemas.microsoft.com/office/drawing/2014/main" id="{8B2E7F1D-1131-3923-4F37-460D53E6BA32}"/>
                </a:ext>
              </a:extLst>
            </p:cNvPr>
            <p:cNvGrpSpPr/>
            <p:nvPr/>
          </p:nvGrpSpPr>
          <p:grpSpPr>
            <a:xfrm>
              <a:off x="488731" y="1557924"/>
              <a:ext cx="11262730" cy="1179861"/>
              <a:chOff x="392540" y="583886"/>
              <a:chExt cx="5779561" cy="605455"/>
            </a:xfrm>
          </p:grpSpPr>
          <p:sp>
            <p:nvSpPr>
              <p:cNvPr id="55" name="Retângulo: Cantos Arredondados 7">
                <a:extLst>
                  <a:ext uri="{FF2B5EF4-FFF2-40B4-BE49-F238E27FC236}">
                    <a16:creationId xmlns:a16="http://schemas.microsoft.com/office/drawing/2014/main" id="{7E062078-B7A8-BCBC-29B9-339306A31EE6}"/>
                  </a:ext>
                </a:extLst>
              </p:cNvPr>
              <p:cNvSpPr/>
              <p:nvPr/>
            </p:nvSpPr>
            <p:spPr>
              <a:xfrm>
                <a:off x="392540" y="583886"/>
                <a:ext cx="3828407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Retângulo: Cantos Arredondados 8">
                <a:extLst>
                  <a:ext uri="{FF2B5EF4-FFF2-40B4-BE49-F238E27FC236}">
                    <a16:creationId xmlns:a16="http://schemas.microsoft.com/office/drawing/2014/main" id="{776DAE14-5DF3-0FB4-74D0-0BBD6AAD861D}"/>
                  </a:ext>
                </a:extLst>
              </p:cNvPr>
              <p:cNvSpPr/>
              <p:nvPr/>
            </p:nvSpPr>
            <p:spPr>
              <a:xfrm>
                <a:off x="867986" y="583886"/>
                <a:ext cx="5304115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3" name="CaixaDeTexto 3">
              <a:extLst>
                <a:ext uri="{FF2B5EF4-FFF2-40B4-BE49-F238E27FC236}">
                  <a16:creationId xmlns:a16="http://schemas.microsoft.com/office/drawing/2014/main" id="{ED0868D2-0866-444E-76BC-533CCFAE65AF}"/>
                </a:ext>
              </a:extLst>
            </p:cNvPr>
            <p:cNvSpPr txBox="1"/>
            <p:nvPr/>
          </p:nvSpPr>
          <p:spPr>
            <a:xfrm>
              <a:off x="1832419" y="1798382"/>
              <a:ext cx="8944339" cy="698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defTabSz="685800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pt-BR" sz="1600" dirty="0">
                  <a:solidFill>
                    <a:schemeClr val="accent5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A compensação</a:t>
              </a:r>
            </a:p>
          </p:txBody>
        </p:sp>
        <p:sp>
          <p:nvSpPr>
            <p:cNvPr id="54" name="CaixaDeTexto 4">
              <a:extLst>
                <a:ext uri="{FF2B5EF4-FFF2-40B4-BE49-F238E27FC236}">
                  <a16:creationId xmlns:a16="http://schemas.microsoft.com/office/drawing/2014/main" id="{DED33230-C806-07C9-7448-CE0388A6EBAE}"/>
                </a:ext>
              </a:extLst>
            </p:cNvPr>
            <p:cNvSpPr txBox="1"/>
            <p:nvPr/>
          </p:nvSpPr>
          <p:spPr>
            <a:xfrm>
              <a:off x="565370" y="1732355"/>
              <a:ext cx="961327" cy="11056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685800">
                <a:lnSpc>
                  <a:spcPct val="80000"/>
                </a:lnSpc>
                <a:spcBef>
                  <a:spcPts val="450"/>
                </a:spcBef>
                <a:defRPr/>
              </a:pPr>
              <a:r>
                <a:rPr lang="pt-BR" sz="3600" b="1" dirty="0">
                  <a:solidFill>
                    <a:prstClr val="white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7" name="Agrupar 1">
            <a:extLst>
              <a:ext uri="{FF2B5EF4-FFF2-40B4-BE49-F238E27FC236}">
                <a16:creationId xmlns:a16="http://schemas.microsoft.com/office/drawing/2014/main" id="{C65760B0-57A5-CD8D-358A-FA5DEDEF3262}"/>
              </a:ext>
            </a:extLst>
          </p:cNvPr>
          <p:cNvGrpSpPr/>
          <p:nvPr/>
        </p:nvGrpSpPr>
        <p:grpSpPr>
          <a:xfrm>
            <a:off x="366548" y="4216670"/>
            <a:ext cx="8447048" cy="626660"/>
            <a:chOff x="488731" y="1544220"/>
            <a:chExt cx="11262730" cy="1293736"/>
          </a:xfrm>
        </p:grpSpPr>
        <p:grpSp>
          <p:nvGrpSpPr>
            <p:cNvPr id="58" name="Agrupar 2">
              <a:extLst>
                <a:ext uri="{FF2B5EF4-FFF2-40B4-BE49-F238E27FC236}">
                  <a16:creationId xmlns:a16="http://schemas.microsoft.com/office/drawing/2014/main" id="{4EC7EA9E-184D-3054-EA22-01E1743A886F}"/>
                </a:ext>
              </a:extLst>
            </p:cNvPr>
            <p:cNvGrpSpPr/>
            <p:nvPr/>
          </p:nvGrpSpPr>
          <p:grpSpPr>
            <a:xfrm>
              <a:off x="488731" y="1557924"/>
              <a:ext cx="11262730" cy="1179861"/>
              <a:chOff x="392540" y="583886"/>
              <a:chExt cx="5779561" cy="605455"/>
            </a:xfrm>
          </p:grpSpPr>
          <p:sp>
            <p:nvSpPr>
              <p:cNvPr id="61" name="Retângulo: Cantos Arredondados 7">
                <a:extLst>
                  <a:ext uri="{FF2B5EF4-FFF2-40B4-BE49-F238E27FC236}">
                    <a16:creationId xmlns:a16="http://schemas.microsoft.com/office/drawing/2014/main" id="{B25703CF-8A77-8C30-FCD1-F1C6B398A673}"/>
                  </a:ext>
                </a:extLst>
              </p:cNvPr>
              <p:cNvSpPr/>
              <p:nvPr/>
            </p:nvSpPr>
            <p:spPr>
              <a:xfrm>
                <a:off x="392540" y="583886"/>
                <a:ext cx="3828407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Retângulo: Cantos Arredondados 8">
                <a:extLst>
                  <a:ext uri="{FF2B5EF4-FFF2-40B4-BE49-F238E27FC236}">
                    <a16:creationId xmlns:a16="http://schemas.microsoft.com/office/drawing/2014/main" id="{3DD54656-677C-0CA3-7967-29D6FF4AE0B7}"/>
                  </a:ext>
                </a:extLst>
              </p:cNvPr>
              <p:cNvSpPr/>
              <p:nvPr/>
            </p:nvSpPr>
            <p:spPr>
              <a:xfrm>
                <a:off x="867986" y="583886"/>
                <a:ext cx="5304115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9" name="CaixaDeTexto 3">
              <a:extLst>
                <a:ext uri="{FF2B5EF4-FFF2-40B4-BE49-F238E27FC236}">
                  <a16:creationId xmlns:a16="http://schemas.microsoft.com/office/drawing/2014/main" id="{13E2BCA8-DF31-AC0A-D1B2-F8EE817D5CB5}"/>
                </a:ext>
              </a:extLst>
            </p:cNvPr>
            <p:cNvSpPr txBox="1"/>
            <p:nvPr/>
          </p:nvSpPr>
          <p:spPr>
            <a:xfrm>
              <a:off x="1832419" y="1544220"/>
              <a:ext cx="8944339" cy="12072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defTabSz="685800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pt-BR" sz="1600" dirty="0">
                  <a:solidFill>
                    <a:schemeClr val="accent5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Os problemas da regulamentação – limites administrativos, financeiros, tributários e temporais</a:t>
              </a:r>
            </a:p>
          </p:txBody>
        </p:sp>
        <p:sp>
          <p:nvSpPr>
            <p:cNvPr id="60" name="CaixaDeTexto 4">
              <a:extLst>
                <a:ext uri="{FF2B5EF4-FFF2-40B4-BE49-F238E27FC236}">
                  <a16:creationId xmlns:a16="http://schemas.microsoft.com/office/drawing/2014/main" id="{AAD08F86-6F6C-1950-8534-563512D2FD6C}"/>
                </a:ext>
              </a:extLst>
            </p:cNvPr>
            <p:cNvSpPr txBox="1"/>
            <p:nvPr/>
          </p:nvSpPr>
          <p:spPr>
            <a:xfrm>
              <a:off x="565370" y="1732355"/>
              <a:ext cx="961327" cy="11056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685800">
                <a:lnSpc>
                  <a:spcPct val="80000"/>
                </a:lnSpc>
                <a:spcBef>
                  <a:spcPts val="450"/>
                </a:spcBef>
                <a:defRPr/>
              </a:pPr>
              <a:r>
                <a:rPr lang="pt-BR" sz="3600" b="1" dirty="0">
                  <a:solidFill>
                    <a:prstClr val="white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63" name="Agrupar 1">
            <a:extLst>
              <a:ext uri="{FF2B5EF4-FFF2-40B4-BE49-F238E27FC236}">
                <a16:creationId xmlns:a16="http://schemas.microsoft.com/office/drawing/2014/main" id="{6E3ACE92-9C95-809D-78BA-44B1C41C6688}"/>
              </a:ext>
            </a:extLst>
          </p:cNvPr>
          <p:cNvGrpSpPr/>
          <p:nvPr/>
        </p:nvGrpSpPr>
        <p:grpSpPr>
          <a:xfrm>
            <a:off x="370414" y="4960755"/>
            <a:ext cx="8447048" cy="626660"/>
            <a:chOff x="488731" y="1544220"/>
            <a:chExt cx="11262730" cy="1293736"/>
          </a:xfrm>
        </p:grpSpPr>
        <p:grpSp>
          <p:nvGrpSpPr>
            <p:cNvPr id="64" name="Agrupar 2">
              <a:extLst>
                <a:ext uri="{FF2B5EF4-FFF2-40B4-BE49-F238E27FC236}">
                  <a16:creationId xmlns:a16="http://schemas.microsoft.com/office/drawing/2014/main" id="{BA8B60DA-66A8-705A-B3B2-438F65C01408}"/>
                </a:ext>
              </a:extLst>
            </p:cNvPr>
            <p:cNvGrpSpPr/>
            <p:nvPr/>
          </p:nvGrpSpPr>
          <p:grpSpPr>
            <a:xfrm>
              <a:off x="488731" y="1557924"/>
              <a:ext cx="11262730" cy="1179861"/>
              <a:chOff x="392540" y="583886"/>
              <a:chExt cx="5779561" cy="605455"/>
            </a:xfrm>
          </p:grpSpPr>
          <p:sp>
            <p:nvSpPr>
              <p:cNvPr id="67" name="Retângulo: Cantos Arredondados 7">
                <a:extLst>
                  <a:ext uri="{FF2B5EF4-FFF2-40B4-BE49-F238E27FC236}">
                    <a16:creationId xmlns:a16="http://schemas.microsoft.com/office/drawing/2014/main" id="{133456CE-5095-FB22-9D88-7436C0F005FC}"/>
                  </a:ext>
                </a:extLst>
              </p:cNvPr>
              <p:cNvSpPr/>
              <p:nvPr/>
            </p:nvSpPr>
            <p:spPr>
              <a:xfrm>
                <a:off x="392540" y="583886"/>
                <a:ext cx="3828407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Retângulo: Cantos Arredondados 8">
                <a:extLst>
                  <a:ext uri="{FF2B5EF4-FFF2-40B4-BE49-F238E27FC236}">
                    <a16:creationId xmlns:a16="http://schemas.microsoft.com/office/drawing/2014/main" id="{8666E5EB-B8E5-BC1F-9E5B-5768F61AF8EC}"/>
                  </a:ext>
                </a:extLst>
              </p:cNvPr>
              <p:cNvSpPr/>
              <p:nvPr/>
            </p:nvSpPr>
            <p:spPr>
              <a:xfrm>
                <a:off x="867986" y="583886"/>
                <a:ext cx="5304115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5" name="CaixaDeTexto 3">
              <a:extLst>
                <a:ext uri="{FF2B5EF4-FFF2-40B4-BE49-F238E27FC236}">
                  <a16:creationId xmlns:a16="http://schemas.microsoft.com/office/drawing/2014/main" id="{EA08D5B0-539B-FEED-E489-96492D9E2880}"/>
                </a:ext>
              </a:extLst>
            </p:cNvPr>
            <p:cNvSpPr txBox="1"/>
            <p:nvPr/>
          </p:nvSpPr>
          <p:spPr>
            <a:xfrm>
              <a:off x="1832419" y="1544220"/>
              <a:ext cx="8944339" cy="12072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defTabSz="685800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pt-BR" sz="1600" dirty="0">
                  <a:solidFill>
                    <a:schemeClr val="accent5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Um grande acerto e erros que já conhecemos e que podem ser evitados – propostas</a:t>
              </a:r>
            </a:p>
          </p:txBody>
        </p:sp>
        <p:sp>
          <p:nvSpPr>
            <p:cNvPr id="66" name="CaixaDeTexto 4">
              <a:extLst>
                <a:ext uri="{FF2B5EF4-FFF2-40B4-BE49-F238E27FC236}">
                  <a16:creationId xmlns:a16="http://schemas.microsoft.com/office/drawing/2014/main" id="{DCCAD2BE-ED9D-A20A-ADAA-B8DE44CCEA7E}"/>
                </a:ext>
              </a:extLst>
            </p:cNvPr>
            <p:cNvSpPr txBox="1"/>
            <p:nvPr/>
          </p:nvSpPr>
          <p:spPr>
            <a:xfrm>
              <a:off x="565370" y="1732355"/>
              <a:ext cx="961327" cy="11056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685800">
                <a:lnSpc>
                  <a:spcPct val="80000"/>
                </a:lnSpc>
                <a:spcBef>
                  <a:spcPts val="450"/>
                </a:spcBef>
                <a:defRPr/>
              </a:pPr>
              <a:r>
                <a:rPr lang="pt-BR" sz="3600" b="1" dirty="0">
                  <a:solidFill>
                    <a:prstClr val="white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69" name="Agrupar 1">
            <a:extLst>
              <a:ext uri="{FF2B5EF4-FFF2-40B4-BE49-F238E27FC236}">
                <a16:creationId xmlns:a16="http://schemas.microsoft.com/office/drawing/2014/main" id="{42C358FA-61FB-D423-839C-6F8EF8ADB820}"/>
              </a:ext>
            </a:extLst>
          </p:cNvPr>
          <p:cNvGrpSpPr/>
          <p:nvPr/>
        </p:nvGrpSpPr>
        <p:grpSpPr>
          <a:xfrm>
            <a:off x="370414" y="5675694"/>
            <a:ext cx="8447048" cy="620022"/>
            <a:chOff x="488731" y="1557924"/>
            <a:chExt cx="11262730" cy="1280032"/>
          </a:xfrm>
        </p:grpSpPr>
        <p:grpSp>
          <p:nvGrpSpPr>
            <p:cNvPr id="70" name="Agrupar 2">
              <a:extLst>
                <a:ext uri="{FF2B5EF4-FFF2-40B4-BE49-F238E27FC236}">
                  <a16:creationId xmlns:a16="http://schemas.microsoft.com/office/drawing/2014/main" id="{98AB964B-71FE-590A-BD97-FF4110F5E5BB}"/>
                </a:ext>
              </a:extLst>
            </p:cNvPr>
            <p:cNvGrpSpPr/>
            <p:nvPr/>
          </p:nvGrpSpPr>
          <p:grpSpPr>
            <a:xfrm>
              <a:off x="488731" y="1557924"/>
              <a:ext cx="11262730" cy="1179861"/>
              <a:chOff x="392540" y="583886"/>
              <a:chExt cx="5779561" cy="605455"/>
            </a:xfrm>
          </p:grpSpPr>
          <p:sp>
            <p:nvSpPr>
              <p:cNvPr id="73" name="Retângulo: Cantos Arredondados 7">
                <a:extLst>
                  <a:ext uri="{FF2B5EF4-FFF2-40B4-BE49-F238E27FC236}">
                    <a16:creationId xmlns:a16="http://schemas.microsoft.com/office/drawing/2014/main" id="{88415E0B-FB30-194E-2F0F-1773F489CE12}"/>
                  </a:ext>
                </a:extLst>
              </p:cNvPr>
              <p:cNvSpPr/>
              <p:nvPr/>
            </p:nvSpPr>
            <p:spPr>
              <a:xfrm>
                <a:off x="392540" y="583886"/>
                <a:ext cx="3828407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Retângulo: Cantos Arredondados 8">
                <a:extLst>
                  <a:ext uri="{FF2B5EF4-FFF2-40B4-BE49-F238E27FC236}">
                    <a16:creationId xmlns:a16="http://schemas.microsoft.com/office/drawing/2014/main" id="{8950E64C-4332-8337-FF56-D8D97625373C}"/>
                  </a:ext>
                </a:extLst>
              </p:cNvPr>
              <p:cNvSpPr/>
              <p:nvPr/>
            </p:nvSpPr>
            <p:spPr>
              <a:xfrm>
                <a:off x="867986" y="583886"/>
                <a:ext cx="5304115" cy="60545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000" tIns="27000" rIns="27000" bIns="27000" rtlCol="0" anchor="ctr"/>
              <a:lstStyle/>
              <a:p>
                <a:pPr algn="ctr" defTabSz="685800"/>
                <a:endParaRPr lang="pt-BR" sz="1350" b="1" dirty="0">
                  <a:solidFill>
                    <a:prstClr val="white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1" name="CaixaDeTexto 3">
              <a:extLst>
                <a:ext uri="{FF2B5EF4-FFF2-40B4-BE49-F238E27FC236}">
                  <a16:creationId xmlns:a16="http://schemas.microsoft.com/office/drawing/2014/main" id="{1FD03120-2E27-6E5E-C048-481AE8C3FB5B}"/>
                </a:ext>
              </a:extLst>
            </p:cNvPr>
            <p:cNvSpPr txBox="1"/>
            <p:nvPr/>
          </p:nvSpPr>
          <p:spPr>
            <a:xfrm>
              <a:off x="1832419" y="1798382"/>
              <a:ext cx="8944339" cy="698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defTabSz="685800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pt-BR" sz="1600" dirty="0">
                  <a:solidFill>
                    <a:schemeClr val="accent5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Proposta de emenda ao PLP 68</a:t>
              </a:r>
              <a:endParaRPr lang="pt-BR" sz="1200" dirty="0">
                <a:solidFill>
                  <a:schemeClr val="accent5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2" name="CaixaDeTexto 4">
              <a:extLst>
                <a:ext uri="{FF2B5EF4-FFF2-40B4-BE49-F238E27FC236}">
                  <a16:creationId xmlns:a16="http://schemas.microsoft.com/office/drawing/2014/main" id="{1ABA590E-9D73-A147-E55C-98D475554703}"/>
                </a:ext>
              </a:extLst>
            </p:cNvPr>
            <p:cNvSpPr txBox="1"/>
            <p:nvPr/>
          </p:nvSpPr>
          <p:spPr>
            <a:xfrm>
              <a:off x="565370" y="1732355"/>
              <a:ext cx="961327" cy="11056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685800">
                <a:lnSpc>
                  <a:spcPct val="80000"/>
                </a:lnSpc>
                <a:spcBef>
                  <a:spcPts val="450"/>
                </a:spcBef>
                <a:defRPr/>
              </a:pPr>
              <a:r>
                <a:rPr lang="pt-BR" sz="3600" b="1" dirty="0">
                  <a:solidFill>
                    <a:prstClr val="white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774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E0A70F-3C21-21B6-795A-3CCF4EC9D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3DBDDB20-1D0B-67A2-A88D-08B8C61467A1}"/>
              </a:ext>
            </a:extLst>
          </p:cNvPr>
          <p:cNvSpPr txBox="1"/>
          <p:nvPr/>
        </p:nvSpPr>
        <p:spPr>
          <a:xfrm>
            <a:off x="509667" y="1559008"/>
            <a:ext cx="809468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Ausência de um plano nacional de desenvolvimento.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não cobrança de ICMS se tornou uma forma de política tributária que visa ao desenvolvimento.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CR/88 estimulou o uso de tributos como indutores do desenvolvimento nacional.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Descentralização da indústria nacional e benefícios fiscais.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Indústria está relacionada a: 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aumento de empregos, 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aumento de salários, 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aumento do IDH, 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diminuição de desigualdades sociais, e 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aumento da capacidade de pagamento da previdência social.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Descentralização industrial e populacional é objetivo da República desde, pelo menos, Juscelino Kubitschek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0746A4F-F2B2-ABA5-83D6-2423D875BA17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1. Contextualização econômica, política e histórica</a:t>
            </a:r>
          </a:p>
        </p:txBody>
      </p:sp>
    </p:spTree>
    <p:extLst>
      <p:ext uri="{BB962C8B-B14F-4D97-AF65-F5344CB8AC3E}">
        <p14:creationId xmlns:p14="http://schemas.microsoft.com/office/powerpoint/2010/main" val="225926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B0B04E-5756-F8C4-7CBD-5B4304265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8437455E-710A-D23D-6927-B9092A988C9E}"/>
              </a:ext>
            </a:extLst>
          </p:cNvPr>
          <p:cNvSpPr txBox="1"/>
          <p:nvPr/>
        </p:nvSpPr>
        <p:spPr>
          <a:xfrm>
            <a:off x="509667" y="1559008"/>
            <a:ext cx="8094688" cy="3867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noProof="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Rico debate jurisprudencial e doutrinário.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1945: Carlos Alberto Lúcio Bittencourt – a lei poderia revogar, sem qualquer compensação, todos os tipos de benefícios fiscais.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noProof="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1950: 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Francisco Campos –artigo paradigmático ditou a forma pela qual a doutrina e a jurisprudência interpretaram o assunto.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1959: Seabra Fagundes.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1962: </a:t>
            </a:r>
            <a:r>
              <a:rPr lang="pt-BR" sz="1600" kern="100" dirty="0" err="1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Amilcar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de Araújo Falcão.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1969: Rubens Gomes de Sousa.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Atualmente: Paulo de Barros Carvalho, Roque Antônio Carrazza, Regina Helena Costa, Edvaldo Brito, Luís Eduardo </a:t>
            </a:r>
            <a:r>
              <a:rPr lang="pt-BR" sz="1600" kern="100" dirty="0" err="1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Schoueri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, dentre outros.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Jurisprudência pacífica do STF, STJ, TJ e TRF. P.ex. Súmula 544.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Art. 178 do CTN.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3680170-1F8F-BE77-D9AA-56C31C4C7A98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2. O tema – fim dos benefícios fiscais e o FCBF</a:t>
            </a:r>
          </a:p>
        </p:txBody>
      </p:sp>
    </p:spTree>
    <p:extLst>
      <p:ext uri="{BB962C8B-B14F-4D97-AF65-F5344CB8AC3E}">
        <p14:creationId xmlns:p14="http://schemas.microsoft.com/office/powerpoint/2010/main" val="1107074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C63CC7-C582-DC6D-2232-BA78FA74D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EF22ACE-A64E-EA2F-673D-70386F7A884A}"/>
              </a:ext>
            </a:extLst>
          </p:cNvPr>
          <p:cNvSpPr txBox="1"/>
          <p:nvPr/>
        </p:nvSpPr>
        <p:spPr>
          <a:xfrm>
            <a:off x="509667" y="1559008"/>
            <a:ext cx="8094688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noProof="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Art. 12 da EC 132: indenização dos contribuintes lesados pelo fim dos benefícios fiscais.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 que quer dizer compensar?</a:t>
            </a:r>
            <a:endParaRPr lang="pt-BR" sz="1600" kern="100" noProof="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817563" lvl="1" indent="-360363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Compensar no direito civil.</a:t>
            </a:r>
          </a:p>
          <a:p>
            <a:pPr marL="817563" lvl="1" indent="-360363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Compensar no direito financeiro.</a:t>
            </a:r>
          </a:p>
          <a:p>
            <a:pPr marL="817563" lvl="1" indent="-360363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Compensar no direito tributário.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Em todos os casos, compensar é quantificar e quitar valores.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Rompimento de contrato público em razão de nova legislação.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Violação, por via legislativa, de direito público subjetivo que pertence ao patrimônio do contribuinte.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5F67385-B69E-67E5-DB2E-11B5C91B1B2B}"/>
              </a:ext>
            </a:extLst>
          </p:cNvPr>
          <p:cNvSpPr/>
          <p:nvPr/>
        </p:nvSpPr>
        <p:spPr>
          <a:xfrm>
            <a:off x="1" y="0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3. Acordo rompido e o tratamento do dano</a:t>
            </a:r>
          </a:p>
        </p:txBody>
      </p:sp>
    </p:spTree>
    <p:extLst>
      <p:ext uri="{BB962C8B-B14F-4D97-AF65-F5344CB8AC3E}">
        <p14:creationId xmlns:p14="http://schemas.microsoft.com/office/powerpoint/2010/main" val="2220376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2C6DA-181B-179A-3A96-698BB4D49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3B97158C-BCE8-DEC1-8B37-672BA285160A}"/>
              </a:ext>
            </a:extLst>
          </p:cNvPr>
          <p:cNvSpPr txBox="1"/>
          <p:nvPr/>
        </p:nvSpPr>
        <p:spPr>
          <a:xfrm>
            <a:off x="509667" y="1559008"/>
            <a:ext cx="8094688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 que é?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Quantificação e quitação dos valores devidos pelo fim dos benefícios fiscais de ICMS.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Por que existe?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Decorre de histórica jurisprudência e doutrina, consolidadas há, pelo menos, 70 (setenta) anos.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Como existe?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regulamentação da compensação se dará por meio de lei complementar. </a:t>
            </a:r>
            <a:endParaRPr lang="pt-BR" sz="1600" kern="10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Quanto deve ser?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 valor será equivalente ao benefício financeiro que seria apurado em caso de não extinção do benefício de ICMS.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Que acontecerá se não for suficiente?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Demandas chegarão no Poder Judiciário com chances prováveis de êxito a favor dos contribuintes.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B032226-6ADE-AED1-0627-8E2F4113B91A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4. A compensação</a:t>
            </a:r>
          </a:p>
        </p:txBody>
      </p:sp>
    </p:spTree>
    <p:extLst>
      <p:ext uri="{BB962C8B-B14F-4D97-AF65-F5344CB8AC3E}">
        <p14:creationId xmlns:p14="http://schemas.microsoft.com/office/powerpoint/2010/main" val="148504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31BC49-73E4-A264-6D60-2B53F4DCB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FA893D1-3EB8-4061-DED5-06888FB61FC1}"/>
              </a:ext>
            </a:extLst>
          </p:cNvPr>
          <p:cNvSpPr txBox="1"/>
          <p:nvPr/>
        </p:nvSpPr>
        <p:spPr>
          <a:xfrm>
            <a:off x="509667" y="1559008"/>
            <a:ext cx="8094688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Limitações administrativas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Margem para exercício discricionário de competência regulatória, pela RFB.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Limitações financeiras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 há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no PLP 68, regulamentação de quaisquer aspectos acerca da necessidade de complementação do FCBF, pela União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Limitações tributárias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Ausência de critérios para quantificar o efetivo prejuízo que a revogação dos benefícios ensejará aos titulares do direito de compensar. Possibilidade de tributação dos valores via IRPJ, CSLL, IBS e CBS.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i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Limitações temporais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Ausência de previsão específica sobre o prazo final para o pagamento da compensação devida aos contribuintes, de forma que a União poderá postergar, indefinidamente, a indenização aos contribuintes.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1C6979D-B0F0-0351-741E-4C54B3BAD0A3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5. Os problemas da regulamentação</a:t>
            </a:r>
          </a:p>
        </p:txBody>
      </p:sp>
    </p:spTree>
    <p:extLst>
      <p:ext uri="{BB962C8B-B14F-4D97-AF65-F5344CB8AC3E}">
        <p14:creationId xmlns:p14="http://schemas.microsoft.com/office/powerpoint/2010/main" val="2542157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6DF0B0-1A7E-2F27-2DD6-B5DB845C2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9D503B3-55CE-9CB1-3380-B599BEFF3DB7}"/>
              </a:ext>
            </a:extLst>
          </p:cNvPr>
          <p:cNvSpPr txBox="1"/>
          <p:nvPr/>
        </p:nvSpPr>
        <p:spPr>
          <a:xfrm>
            <a:off x="509667" y="1559008"/>
            <a:ext cx="8094688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 acerto: 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reconhecimento constitucional do prejuízo e do dever de indenizar/compensar.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Sugestões para corrigir erros que levarão ao litígio: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delegação de atribuições à Receita Federal deve estar restrita à competência fiscalizatória;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As condições onerosas para acesso ao FCBF não podem extrapolar aquelas previstas no ato normativo concessivo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Os valores a serem compensados devem ser 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devidamente atualizados pela SELIC e pagos até a data-limite de 31 de dezembro de 2032</a:t>
            </a:r>
            <a:endParaRPr lang="pt-BR" sz="1600" kern="1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Os valores compensados devem ser imunes à incidência de IBS, CBS, IRPJ e CSLL;</a:t>
            </a:r>
          </a:p>
          <a:p>
            <a:pPr marL="857250" lvl="1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É necessário dispor, pormenorizadamente, sobre a complementação do FCBF, pela União, caso seja constatada a insuficiência de recursos para realizar a compensação dos contribuintes.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E4FB213-FAAF-5815-4596-E697045D9182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6. Acerto e sugestões para evitar litígio</a:t>
            </a:r>
          </a:p>
        </p:txBody>
      </p:sp>
    </p:spTree>
    <p:extLst>
      <p:ext uri="{BB962C8B-B14F-4D97-AF65-F5344CB8AC3E}">
        <p14:creationId xmlns:p14="http://schemas.microsoft.com/office/powerpoint/2010/main" val="7382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C312B0-9FC7-70E2-7F3C-998CB87E6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C9B46063-3390-3077-E8E9-F1FC7B7E97C5}"/>
              </a:ext>
            </a:extLst>
          </p:cNvPr>
          <p:cNvSpPr txBox="1"/>
          <p:nvPr/>
        </p:nvSpPr>
        <p:spPr>
          <a:xfrm>
            <a:off x="509667" y="1559008"/>
            <a:ext cx="8094688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</a:t>
            </a: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proposta de emenda ao PLP 68 nº 655-U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tem, neste sentido, um mérito enorme: tenta introduzir no projeto de lei, justamente, os pontos sensíveis que podem gerar os erros que já conhecemos. </a:t>
            </a:r>
          </a:p>
          <a:p>
            <a:pPr marL="285750" lvl="1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6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Justificativa: </a:t>
            </a:r>
            <a:r>
              <a:rPr lang="pt-BR" sz="1600" i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“o que a proposta legislativa consubstanciada no PLP 68 apresenta é justamente uma intrincada trama de mecanismos que, em última instância, dificultarão o acesso dos contribuintes aos recursos desse Fundo criado pela Emenda Constitucional nº 132 de 2023 (“EC 132")”</a:t>
            </a:r>
          </a:p>
          <a:p>
            <a:pPr marL="355600" indent="-3556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proposta modifica os artigos 384, 385, 388, 390, 391, 392 e 400 do substitutivo do PLP 68, para possibilitar maior previsibilidade e segurança jurídica na regulamentação da compensação constitucional, especificamente, sobre:</a:t>
            </a:r>
          </a:p>
          <a:p>
            <a:pPr marL="720725" algn="just">
              <a:spcBef>
                <a:spcPts val="600"/>
              </a:spcBef>
              <a:spcAft>
                <a:spcPts val="600"/>
              </a:spcAft>
              <a:tabLst>
                <a:tab pos="720725" algn="l"/>
              </a:tabLs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(i) os procedimentos de análise para habilitação dos contribuintes que receberão esses valores e; </a:t>
            </a:r>
          </a:p>
          <a:p>
            <a:pPr marL="720725" algn="just">
              <a:spcBef>
                <a:spcPts val="600"/>
              </a:spcBef>
              <a:spcAft>
                <a:spcPts val="600"/>
              </a:spcAft>
              <a:tabLst>
                <a:tab pos="720725" algn="l"/>
              </a:tabLst>
            </a:pP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pt-BR" sz="1600" kern="100" dirty="0" err="1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ii</a:t>
            </a:r>
            <a:r>
              <a:rPr lang="pt-BR" sz="1600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) os critérios e limites para apuração do valor da compensação.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5572CA2-DBAD-4C56-E979-D2198BDD70F5}"/>
              </a:ext>
            </a:extLst>
          </p:cNvPr>
          <p:cNvSpPr/>
          <p:nvPr/>
        </p:nvSpPr>
        <p:spPr>
          <a:xfrm>
            <a:off x="0" y="2"/>
            <a:ext cx="9144001" cy="8736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7. Proposta de emenda ao PLP 68</a:t>
            </a:r>
          </a:p>
        </p:txBody>
      </p:sp>
    </p:spTree>
    <p:extLst>
      <p:ext uri="{BB962C8B-B14F-4D97-AF65-F5344CB8AC3E}">
        <p14:creationId xmlns:p14="http://schemas.microsoft.com/office/powerpoint/2010/main" val="3308035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LGA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5B100A"/>
      </a:accent1>
      <a:accent2>
        <a:srgbClr val="93383B"/>
      </a:accent2>
      <a:accent3>
        <a:srgbClr val="ECBFBA"/>
      </a:accent3>
      <a:accent4>
        <a:srgbClr val="818A93"/>
      </a:accent4>
      <a:accent5>
        <a:srgbClr val="023160"/>
      </a:accent5>
      <a:accent6>
        <a:srgbClr val="C00000"/>
      </a:accent6>
      <a:hlink>
        <a:srgbClr val="525252"/>
      </a:hlink>
      <a:folHlink>
        <a:srgbClr val="1F386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44546A"/>
        </a:solidFill>
        <a:ln>
          <a:noFill/>
        </a:ln>
      </a:spPr>
      <a:bodyPr rtlCol="0" anchor="ctr"/>
      <a:lstStyle>
        <a:defPPr algn="ctr">
          <a:defRPr sz="1100" b="1" dirty="0">
            <a:solidFill>
              <a:srgbClr val="9BAABF"/>
            </a:solidFill>
            <a:latin typeface="Century Gothic" panose="020B0502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1127</Words>
  <Application>Microsoft Office PowerPoint</Application>
  <PresentationFormat>Apresentação na tela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/>
  <cp:revision>2</cp:revision>
  <dcterms:created xsi:type="dcterms:W3CDTF">2023-04-26T18:21:01Z</dcterms:created>
  <dcterms:modified xsi:type="dcterms:W3CDTF">2024-11-25T19:48:33Z</dcterms:modified>
</cp:coreProperties>
</file>