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318" r:id="rId3"/>
    <p:sldId id="297" r:id="rId4"/>
    <p:sldId id="319" r:id="rId5"/>
    <p:sldId id="321" r:id="rId6"/>
    <p:sldId id="298" r:id="rId7"/>
    <p:sldId id="299" r:id="rId8"/>
    <p:sldId id="261" r:id="rId9"/>
    <p:sldId id="316" r:id="rId10"/>
    <p:sldId id="305" r:id="rId11"/>
    <p:sldId id="306" r:id="rId12"/>
    <p:sldId id="308" r:id="rId13"/>
    <p:sldId id="309" r:id="rId14"/>
    <p:sldId id="310" r:id="rId15"/>
    <p:sldId id="311" r:id="rId16"/>
    <p:sldId id="312" r:id="rId17"/>
    <p:sldId id="317" r:id="rId18"/>
    <p:sldId id="313" r:id="rId19"/>
    <p:sldId id="263" r:id="rId20"/>
    <p:sldId id="314" r:id="rId21"/>
    <p:sldId id="296" r:id="rId22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3A548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68" autoAdjust="0"/>
  </p:normalViewPr>
  <p:slideViewPr>
    <p:cSldViewPr>
      <p:cViewPr>
        <p:scale>
          <a:sx n="80" d="100"/>
          <a:sy n="80" d="100"/>
        </p:scale>
        <p:origin x="-216" y="-72"/>
      </p:cViewPr>
      <p:guideLst>
        <p:guide orient="horz" pos="411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bbaprod3\fo\tesouraria\macro-economia\Apresentacoes\Ilan%20Goldfajn\Arquivos%20Excel\NEW\ULC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289320866141772"/>
          <c:y val="2.7709344551109426E-2"/>
          <c:w val="0.85273179133858812"/>
          <c:h val="0.78933088843346633"/>
        </c:manualLayout>
      </c:layout>
      <c:barChart>
        <c:barDir val="col"/>
        <c:grouping val="stacked"/>
        <c:ser>
          <c:idx val="0"/>
          <c:order val="0"/>
          <c:tx>
            <c:v>Câmbio real</c:v>
          </c:tx>
          <c:spPr>
            <a:solidFill>
              <a:srgbClr val="0032C1"/>
            </a:solidFill>
            <a:ln w="25400">
              <a:noFill/>
            </a:ln>
            <a:effectLst/>
          </c:spPr>
          <c:dLbls>
            <c:dLbl>
              <c:idx val="3"/>
              <c:layout>
                <c:manualLayout>
                  <c:x val="-1.981677441582654E-3"/>
                  <c:y val="-3.7878416559380269E-2"/>
                </c:manualLayout>
              </c:layout>
              <c:spPr>
                <a:noFill/>
                <a:effectLst/>
              </c:spPr>
              <c:txPr>
                <a:bodyPr/>
                <a:lstStyle/>
                <a:p>
                  <a:pPr>
                    <a:defRPr sz="1000">
                      <a:solidFill>
                        <a:sysClr val="windowText" lastClr="000000"/>
                      </a:solidFill>
                    </a:defRPr>
                  </a:pPr>
                  <a:endParaRPr lang="pt-BR"/>
                </a:p>
              </c:txPr>
              <c:dLblPos val="ctr"/>
              <c:showVal val="1"/>
            </c:dLbl>
            <c:spPr>
              <a:noFill/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'Unit labor cost'!$B$26:$G$26</c:f>
              <c:strCache>
                <c:ptCount val="6"/>
                <c:pt idx="0">
                  <c:v>China</c:v>
                </c:pt>
                <c:pt idx="1">
                  <c:v>Coréia do Sul</c:v>
                </c:pt>
                <c:pt idx="2">
                  <c:v>Israel</c:v>
                </c:pt>
                <c:pt idx="3">
                  <c:v>México</c:v>
                </c:pt>
                <c:pt idx="4">
                  <c:v>Polônia</c:v>
                </c:pt>
                <c:pt idx="5">
                  <c:v>Brasil</c:v>
                </c:pt>
              </c:strCache>
            </c:strRef>
          </c:cat>
          <c:val>
            <c:numRef>
              <c:f>'Unit labor cost'!$B$20:$G$20</c:f>
              <c:numCache>
                <c:formatCode>0%</c:formatCode>
                <c:ptCount val="6"/>
                <c:pt idx="0">
                  <c:v>0.2608221164691068</c:v>
                </c:pt>
                <c:pt idx="1">
                  <c:v>-8.1377791376554709E-2</c:v>
                </c:pt>
                <c:pt idx="2">
                  <c:v>0.19915204022987568</c:v>
                </c:pt>
                <c:pt idx="3">
                  <c:v>-2.8887771280459759E-2</c:v>
                </c:pt>
                <c:pt idx="4">
                  <c:v>0.12130269969419041</c:v>
                </c:pt>
                <c:pt idx="5">
                  <c:v>0.42474423809788298</c:v>
                </c:pt>
              </c:numCache>
            </c:numRef>
          </c:val>
        </c:ser>
        <c:ser>
          <c:idx val="1"/>
          <c:order val="1"/>
          <c:tx>
            <c:v>Custos</c:v>
          </c:tx>
          <c:spPr>
            <a:solidFill>
              <a:srgbClr val="FF5900"/>
            </a:solidFill>
            <a:ln w="25400">
              <a:noFill/>
            </a:ln>
            <a:effectLst/>
          </c:spPr>
          <c:dLbls>
            <c:dLbl>
              <c:idx val="1"/>
              <c:layout>
                <c:manualLayout>
                  <c:x val="0"/>
                  <c:y val="-2.4242424242424229E-2"/>
                </c:manualLayout>
              </c:layout>
              <c:dLblPos val="ctr"/>
              <c:showVal val="1"/>
            </c:dLbl>
            <c:dLbl>
              <c:idx val="3"/>
              <c:dLblPos val="inBase"/>
              <c:showVal val="1"/>
            </c:dLbl>
            <c:dLbl>
              <c:idx val="4"/>
              <c:layout>
                <c:manualLayout>
                  <c:x val="0"/>
                  <c:y val="-3.4246194867236984E-2"/>
                </c:manualLayout>
              </c:layout>
              <c:dLblPos val="ctr"/>
              <c:showVal val="1"/>
            </c:dLbl>
            <c:numFmt formatCode="0%" sourceLinked="0"/>
            <c:spPr>
              <a:noFill/>
              <a:effectLst/>
            </c:spPr>
            <c:txPr>
              <a:bodyPr/>
              <a:lstStyle/>
              <a:p>
                <a:pPr>
                  <a:defRPr sz="1000"/>
                </a:pPr>
                <a:endParaRPr lang="pt-BR"/>
              </a:p>
            </c:txPr>
            <c:dLblPos val="ctr"/>
            <c:showVal val="1"/>
          </c:dLbls>
          <c:cat>
            <c:strRef>
              <c:f>'Unit labor cost'!$B$26:$G$26</c:f>
              <c:strCache>
                <c:ptCount val="6"/>
                <c:pt idx="0">
                  <c:v>China</c:v>
                </c:pt>
                <c:pt idx="1">
                  <c:v>Coréia do Sul</c:v>
                </c:pt>
                <c:pt idx="2">
                  <c:v>Israel</c:v>
                </c:pt>
                <c:pt idx="3">
                  <c:v>México</c:v>
                </c:pt>
                <c:pt idx="4">
                  <c:v>Polônia</c:v>
                </c:pt>
                <c:pt idx="5">
                  <c:v>Brasil</c:v>
                </c:pt>
              </c:strCache>
            </c:strRef>
          </c:cat>
          <c:val>
            <c:numRef>
              <c:f>'Unit labor cost'!$B$21:$G$21</c:f>
              <c:numCache>
                <c:formatCode>0%</c:formatCode>
                <c:ptCount val="6"/>
                <c:pt idx="0">
                  <c:v>8.8302323087614515E-2</c:v>
                </c:pt>
                <c:pt idx="1">
                  <c:v>-1.185444675880044E-2</c:v>
                </c:pt>
                <c:pt idx="2">
                  <c:v>9.6347959770124336E-2</c:v>
                </c:pt>
                <c:pt idx="3">
                  <c:v>2.2481582042038782E-2</c:v>
                </c:pt>
                <c:pt idx="4">
                  <c:v>3.8091779379718416E-2</c:v>
                </c:pt>
                <c:pt idx="5">
                  <c:v>0.35812302749746194</c:v>
                </c:pt>
              </c:numCache>
            </c:numRef>
          </c:val>
        </c:ser>
        <c:dLbls>
          <c:showVal val="1"/>
        </c:dLbls>
        <c:gapWidth val="60"/>
        <c:overlap val="100"/>
        <c:axId val="34882304"/>
        <c:axId val="34883840"/>
      </c:barChart>
      <c:catAx>
        <c:axId val="34882304"/>
        <c:scaling>
          <c:orientation val="minMax"/>
        </c:scaling>
        <c:axPos val="b"/>
        <c:majorTickMark val="none"/>
        <c:tickLblPos val="low"/>
        <c:spPr>
          <a:ln w="3175">
            <a:solidFill>
              <a:srgbClr val="BFBFBF"/>
            </a:solidFill>
            <a:prstDash val="solid"/>
          </a:ln>
        </c:spPr>
        <c:crossAx val="34883840"/>
        <c:crosses val="autoZero"/>
        <c:auto val="1"/>
        <c:lblAlgn val="ctr"/>
        <c:lblOffset val="100"/>
      </c:catAx>
      <c:valAx>
        <c:axId val="34883840"/>
        <c:scaling>
          <c:orientation val="minMax"/>
          <c:max val="0.8"/>
        </c:scaling>
        <c:axPos val="l"/>
        <c:numFmt formatCode="0%" sourceLinked="1"/>
        <c:majorTickMark val="none"/>
        <c:tickLblPos val="nextTo"/>
        <c:spPr>
          <a:ln w="3175">
            <a:solidFill>
              <a:srgbClr val="BFBFBF"/>
            </a:solidFill>
            <a:prstDash val="solid"/>
          </a:ln>
          <a:effectLst/>
        </c:spPr>
        <c:crossAx val="34882304"/>
        <c:crossesAt val="1"/>
        <c:crossBetween val="between"/>
        <c:majorUnit val="0.2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4553346456693051"/>
          <c:y val="0"/>
          <c:w val="0.45893282480314962"/>
          <c:h val="7.8677667124526909E-2"/>
        </c:manualLayout>
      </c:layout>
      <c:spPr>
        <a:noFill/>
        <a:ln w="25400">
          <a:noFill/>
        </a:ln>
        <a:effectLst/>
      </c:spPr>
    </c:legend>
    <c:plotVisOnly val="1"/>
    <c:dispBlanksAs val="gap"/>
  </c:chart>
  <c:spPr>
    <a:solidFill>
      <a:sysClr val="window" lastClr="FFFFFF"/>
    </a:solidFill>
    <a:ln w="25400">
      <a:noFill/>
    </a:ln>
  </c:spPr>
  <c:txPr>
    <a:bodyPr/>
    <a:lstStyle/>
    <a:p>
      <a:pPr>
        <a:defRPr sz="1100" b="1">
          <a:latin typeface="Arial" pitchFamily="34" charset="0"/>
          <a:cs typeface="Arial" pitchFamily="34" charset="0"/>
        </a:defRPr>
      </a:pPr>
      <a:endParaRPr lang="pt-BR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826F7A-B15E-472B-91A0-FA6908937B67}" type="doc">
      <dgm:prSet loTypeId="urn:microsoft.com/office/officeart/2005/8/layout/vList3" loCatId="list" qsTypeId="urn:microsoft.com/office/officeart/2005/8/quickstyle/simple1#1" qsCatId="simple" csTypeId="urn:microsoft.com/office/officeart/2005/8/colors/accent1_2#1" csCatId="accent1" phldr="1"/>
      <dgm:spPr/>
    </dgm:pt>
    <dgm:pt modelId="{EEBAFC14-F251-48CA-A5B0-0504E081F720}">
      <dgm:prSet phldrT="[Texto]" custT="1"/>
      <dgm:spPr/>
      <dgm:t>
        <a:bodyPr/>
        <a:lstStyle/>
        <a:p>
          <a:pPr algn="l"/>
          <a:r>
            <a:rPr lang="pt-BR" sz="1600" b="1" dirty="0" smtClean="0">
              <a:latin typeface="Arial" pitchFamily="34" charset="0"/>
              <a:cs typeface="Arial" pitchFamily="34" charset="0"/>
            </a:rPr>
            <a:t>Ponto de partida do Mapa: avaliação de cenários</a:t>
          </a:r>
          <a:endParaRPr lang="pt-BR" sz="1600" b="1" dirty="0">
            <a:latin typeface="Arial" pitchFamily="34" charset="0"/>
            <a:cs typeface="Arial" pitchFamily="34" charset="0"/>
          </a:endParaRPr>
        </a:p>
      </dgm:t>
    </dgm:pt>
    <dgm:pt modelId="{8FDCFB5E-57BD-45B5-B4F9-07FD5027B9CB}" type="parTrans" cxnId="{4133C360-2D04-4DB4-8ECF-E2FCFCF416F7}">
      <dgm:prSet/>
      <dgm:spPr/>
      <dgm:t>
        <a:bodyPr/>
        <a:lstStyle/>
        <a:p>
          <a:endParaRPr lang="pt-BR"/>
        </a:p>
      </dgm:t>
    </dgm:pt>
    <dgm:pt modelId="{47411648-B141-4B6F-BA61-7C913EFF5B08}" type="sibTrans" cxnId="{4133C360-2D04-4DB4-8ECF-E2FCFCF416F7}">
      <dgm:prSet/>
      <dgm:spPr/>
      <dgm:t>
        <a:bodyPr/>
        <a:lstStyle/>
        <a:p>
          <a:endParaRPr lang="pt-BR"/>
        </a:p>
      </dgm:t>
    </dgm:pt>
    <dgm:pt modelId="{69FC9852-3334-4C17-AB23-94E91462356F}">
      <dgm:prSet phldrT="[Texto]" custT="1"/>
      <dgm:spPr/>
      <dgm:t>
        <a:bodyPr/>
        <a:lstStyle/>
        <a:p>
          <a:pPr algn="l"/>
          <a:r>
            <a:rPr lang="pt-BR" sz="1600" b="1" dirty="0" smtClean="0">
              <a:latin typeface="Arial" pitchFamily="34" charset="0"/>
              <a:cs typeface="Arial" pitchFamily="34" charset="0"/>
            </a:rPr>
            <a:t>A posição do Brasil perante os competidores</a:t>
          </a:r>
          <a:endParaRPr lang="pt-BR" sz="1600" b="1" dirty="0">
            <a:latin typeface="Arial" pitchFamily="34" charset="0"/>
            <a:cs typeface="Arial" pitchFamily="34" charset="0"/>
          </a:endParaRPr>
        </a:p>
      </dgm:t>
    </dgm:pt>
    <dgm:pt modelId="{14176DA3-37AA-4AF1-AE8A-B93DFDDA24C0}" type="parTrans" cxnId="{DBDE90F4-279C-4989-B1E6-FEFE23CFBAA4}">
      <dgm:prSet/>
      <dgm:spPr/>
      <dgm:t>
        <a:bodyPr/>
        <a:lstStyle/>
        <a:p>
          <a:endParaRPr lang="pt-BR"/>
        </a:p>
      </dgm:t>
    </dgm:pt>
    <dgm:pt modelId="{F7F4AC88-1E71-43A6-B1D6-8AA5A3BE1A2B}" type="sibTrans" cxnId="{DBDE90F4-279C-4989-B1E6-FEFE23CFBAA4}">
      <dgm:prSet/>
      <dgm:spPr/>
      <dgm:t>
        <a:bodyPr/>
        <a:lstStyle/>
        <a:p>
          <a:endParaRPr lang="pt-BR"/>
        </a:p>
      </dgm:t>
    </dgm:pt>
    <dgm:pt modelId="{CCB8A0C1-50D4-457B-9011-4E3AB9403970}">
      <dgm:prSet phldrT="[Texto]" custT="1"/>
      <dgm:spPr/>
      <dgm:t>
        <a:bodyPr/>
        <a:lstStyle/>
        <a:p>
          <a:pPr algn="l"/>
          <a:r>
            <a:rPr lang="pt-BR" sz="1600" b="1" smtClean="0">
              <a:latin typeface="Arial" pitchFamily="34" charset="0"/>
              <a:cs typeface="Arial" pitchFamily="34" charset="0"/>
            </a:rPr>
            <a:t>Desafio: como tornar competitivo um país de custos elevados?</a:t>
          </a:r>
          <a:endParaRPr lang="pt-BR" sz="1600" b="1" dirty="0">
            <a:latin typeface="Arial" pitchFamily="34" charset="0"/>
            <a:cs typeface="Arial" pitchFamily="34" charset="0"/>
          </a:endParaRPr>
        </a:p>
      </dgm:t>
    </dgm:pt>
    <dgm:pt modelId="{9B4EE296-348E-43C6-9D12-C7111400A9C3}" type="parTrans" cxnId="{2FB4DCCF-E32C-4000-B01D-BBA2B7579926}">
      <dgm:prSet/>
      <dgm:spPr/>
      <dgm:t>
        <a:bodyPr/>
        <a:lstStyle/>
        <a:p>
          <a:endParaRPr lang="pt-BR"/>
        </a:p>
      </dgm:t>
    </dgm:pt>
    <dgm:pt modelId="{692A5E4F-B763-4584-BE00-FE3AADED3C4C}" type="sibTrans" cxnId="{2FB4DCCF-E32C-4000-B01D-BBA2B7579926}">
      <dgm:prSet/>
      <dgm:spPr/>
      <dgm:t>
        <a:bodyPr/>
        <a:lstStyle/>
        <a:p>
          <a:endParaRPr lang="pt-BR"/>
        </a:p>
      </dgm:t>
    </dgm:pt>
    <dgm:pt modelId="{952C5473-F782-4D17-9F8C-C86BC53D3D90}">
      <dgm:prSet phldrT="[Texto]"/>
      <dgm:spPr/>
      <dgm:t>
        <a:bodyPr/>
        <a:lstStyle/>
        <a:p>
          <a:endParaRPr lang="pt-BR" dirty="0"/>
        </a:p>
      </dgm:t>
    </dgm:pt>
    <dgm:pt modelId="{B0494EB8-8A22-4735-B6F7-FC2AFD677572}" type="parTrans" cxnId="{66DE5ED7-F2B9-4DF6-999E-A8384DF37A08}">
      <dgm:prSet/>
      <dgm:spPr/>
      <dgm:t>
        <a:bodyPr/>
        <a:lstStyle/>
        <a:p>
          <a:endParaRPr lang="pt-BR"/>
        </a:p>
      </dgm:t>
    </dgm:pt>
    <dgm:pt modelId="{A4E09D04-23C4-4C16-8EA0-45292BDACFB2}" type="sibTrans" cxnId="{66DE5ED7-F2B9-4DF6-999E-A8384DF37A08}">
      <dgm:prSet/>
      <dgm:spPr/>
      <dgm:t>
        <a:bodyPr/>
        <a:lstStyle/>
        <a:p>
          <a:endParaRPr lang="pt-BR"/>
        </a:p>
      </dgm:t>
    </dgm:pt>
    <dgm:pt modelId="{B25E289C-A1F4-4230-B1AC-B705A0EB0670}">
      <dgm:prSet phldrT="[Texto]"/>
      <dgm:spPr/>
      <dgm:t>
        <a:bodyPr/>
        <a:lstStyle/>
        <a:p>
          <a:endParaRPr lang="pt-BR" b="1" dirty="0">
            <a:solidFill>
              <a:schemeClr val="bg1"/>
            </a:solidFill>
          </a:endParaRPr>
        </a:p>
      </dgm:t>
    </dgm:pt>
    <dgm:pt modelId="{A7A9A2DA-303C-4296-BDB7-669C1679E893}" type="parTrans" cxnId="{C708A2BE-2B9F-4BAA-8D8B-6D04E24267BD}">
      <dgm:prSet/>
      <dgm:spPr/>
      <dgm:t>
        <a:bodyPr/>
        <a:lstStyle/>
        <a:p>
          <a:endParaRPr lang="pt-BR"/>
        </a:p>
      </dgm:t>
    </dgm:pt>
    <dgm:pt modelId="{55EA17FB-A4D0-4D5A-B743-C82614487AFF}" type="sibTrans" cxnId="{C708A2BE-2B9F-4BAA-8D8B-6D04E24267BD}">
      <dgm:prSet/>
      <dgm:spPr/>
      <dgm:t>
        <a:bodyPr/>
        <a:lstStyle/>
        <a:p>
          <a:endParaRPr lang="pt-BR"/>
        </a:p>
      </dgm:t>
    </dgm:pt>
    <dgm:pt modelId="{DFC30156-920E-4D2A-895E-CB04A0740010}">
      <dgm:prSet phldrT="[Texto]"/>
      <dgm:spPr/>
      <dgm:t>
        <a:bodyPr/>
        <a:lstStyle/>
        <a:p>
          <a:endParaRPr lang="pt-BR" dirty="0"/>
        </a:p>
      </dgm:t>
    </dgm:pt>
    <dgm:pt modelId="{B74B8AB3-3D87-4182-9FAE-69FC46B3AA9C}" type="parTrans" cxnId="{BA6E9DCB-51AE-41E5-9ADA-C13F3EAA31C6}">
      <dgm:prSet/>
      <dgm:spPr/>
      <dgm:t>
        <a:bodyPr/>
        <a:lstStyle/>
        <a:p>
          <a:endParaRPr lang="pt-BR"/>
        </a:p>
      </dgm:t>
    </dgm:pt>
    <dgm:pt modelId="{11CBB68D-8E27-4C66-A40B-FD8C72CB337D}" type="sibTrans" cxnId="{BA6E9DCB-51AE-41E5-9ADA-C13F3EAA31C6}">
      <dgm:prSet/>
      <dgm:spPr/>
      <dgm:t>
        <a:bodyPr/>
        <a:lstStyle/>
        <a:p>
          <a:endParaRPr lang="pt-BR"/>
        </a:p>
      </dgm:t>
    </dgm:pt>
    <dgm:pt modelId="{119A44AF-2AB1-4272-BDF5-49263B1A5A82}">
      <dgm:prSet phldrT="[Texto]"/>
      <dgm:spPr/>
      <dgm:t>
        <a:bodyPr/>
        <a:lstStyle/>
        <a:p>
          <a:endParaRPr lang="pt-BR" dirty="0"/>
        </a:p>
      </dgm:t>
    </dgm:pt>
    <dgm:pt modelId="{1FE52308-0F1B-492B-9453-B94A466CAE63}" type="parTrans" cxnId="{5A144BB9-6487-4DAA-BCA2-628579162543}">
      <dgm:prSet/>
      <dgm:spPr/>
      <dgm:t>
        <a:bodyPr/>
        <a:lstStyle/>
        <a:p>
          <a:endParaRPr lang="pt-BR"/>
        </a:p>
      </dgm:t>
    </dgm:pt>
    <dgm:pt modelId="{4F29E18E-D5B0-476E-AD58-0E18F84D550D}" type="sibTrans" cxnId="{5A144BB9-6487-4DAA-BCA2-628579162543}">
      <dgm:prSet/>
      <dgm:spPr/>
      <dgm:t>
        <a:bodyPr/>
        <a:lstStyle/>
        <a:p>
          <a:endParaRPr lang="pt-BR"/>
        </a:p>
      </dgm:t>
    </dgm:pt>
    <dgm:pt modelId="{5043BE12-CA37-4BCD-99B7-3BD8D60119DC}">
      <dgm:prSet phldrT="[Texto]"/>
      <dgm:spPr/>
      <dgm:t>
        <a:bodyPr/>
        <a:lstStyle/>
        <a:p>
          <a:endParaRPr lang="pt-BR" dirty="0"/>
        </a:p>
      </dgm:t>
    </dgm:pt>
    <dgm:pt modelId="{FE422030-84D4-498A-A669-815215950BF3}" type="parTrans" cxnId="{475CF4CD-19A2-44A7-BEBF-E34343E8C653}">
      <dgm:prSet/>
      <dgm:spPr/>
      <dgm:t>
        <a:bodyPr/>
        <a:lstStyle/>
        <a:p>
          <a:endParaRPr lang="pt-BR"/>
        </a:p>
      </dgm:t>
    </dgm:pt>
    <dgm:pt modelId="{EB050FCB-AC6F-4168-B998-4009DFDDAAE0}" type="sibTrans" cxnId="{475CF4CD-19A2-44A7-BEBF-E34343E8C653}">
      <dgm:prSet/>
      <dgm:spPr/>
      <dgm:t>
        <a:bodyPr/>
        <a:lstStyle/>
        <a:p>
          <a:endParaRPr lang="pt-BR"/>
        </a:p>
      </dgm:t>
    </dgm:pt>
    <dgm:pt modelId="{6A507C67-F509-4E2D-812B-D255212D6601}" type="pres">
      <dgm:prSet presAssocID="{CE826F7A-B15E-472B-91A0-FA6908937B67}" presName="linearFlow" presStyleCnt="0">
        <dgm:presLayoutVars>
          <dgm:dir/>
          <dgm:resizeHandles val="exact"/>
        </dgm:presLayoutVars>
      </dgm:prSet>
      <dgm:spPr/>
    </dgm:pt>
    <dgm:pt modelId="{6B2A3C6E-4843-40A1-91F4-6A85D85CF71C}" type="pres">
      <dgm:prSet presAssocID="{EEBAFC14-F251-48CA-A5B0-0504E081F720}" presName="composite" presStyleCnt="0"/>
      <dgm:spPr/>
    </dgm:pt>
    <dgm:pt modelId="{9E7B6409-6363-4BEE-9467-2418E838CDBE}" type="pres">
      <dgm:prSet presAssocID="{EEBAFC14-F251-48CA-A5B0-0504E081F720}" presName="imgShp" presStyleLbl="fgImgPlace1" presStyleIdx="0" presStyleCnt="8"/>
      <dgm:spPr/>
    </dgm:pt>
    <dgm:pt modelId="{40B8BC4B-5564-49BB-B61E-A58C4A668D36}" type="pres">
      <dgm:prSet presAssocID="{EEBAFC14-F251-48CA-A5B0-0504E081F720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06595F-8C9D-47FB-8FB5-D1456F9CC5BD}" type="pres">
      <dgm:prSet presAssocID="{47411648-B141-4B6F-BA61-7C913EFF5B08}" presName="spacing" presStyleCnt="0"/>
      <dgm:spPr/>
    </dgm:pt>
    <dgm:pt modelId="{D0669AF9-6B41-4272-ABCA-87F222A76F8D}" type="pres">
      <dgm:prSet presAssocID="{69FC9852-3334-4C17-AB23-94E91462356F}" presName="composite" presStyleCnt="0"/>
      <dgm:spPr/>
    </dgm:pt>
    <dgm:pt modelId="{91D9A1AC-ED32-403A-BFF1-674C551F6E8C}" type="pres">
      <dgm:prSet presAssocID="{69FC9852-3334-4C17-AB23-94E91462356F}" presName="imgShp" presStyleLbl="fgImgPlace1" presStyleIdx="1" presStyleCnt="8"/>
      <dgm:spPr/>
    </dgm:pt>
    <dgm:pt modelId="{538C545C-4611-4DCC-A5E2-63E81EE0BDE6}" type="pres">
      <dgm:prSet presAssocID="{69FC9852-3334-4C17-AB23-94E91462356F}" presName="txShp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4B4157-6DA0-4A1E-943D-B6CCF9E3626D}" type="pres">
      <dgm:prSet presAssocID="{F7F4AC88-1E71-43A6-B1D6-8AA5A3BE1A2B}" presName="spacing" presStyleCnt="0"/>
      <dgm:spPr/>
    </dgm:pt>
    <dgm:pt modelId="{E045F22A-CEA2-4B55-B12E-2DBABB13161F}" type="pres">
      <dgm:prSet presAssocID="{CCB8A0C1-50D4-457B-9011-4E3AB9403970}" presName="composite" presStyleCnt="0"/>
      <dgm:spPr/>
    </dgm:pt>
    <dgm:pt modelId="{914D3C25-C65D-4ACE-BD11-FEF808745114}" type="pres">
      <dgm:prSet presAssocID="{CCB8A0C1-50D4-457B-9011-4E3AB9403970}" presName="imgShp" presStyleLbl="fgImgPlace1" presStyleIdx="2" presStyleCnt="8"/>
      <dgm:spPr/>
    </dgm:pt>
    <dgm:pt modelId="{958DB0BA-9C2D-4106-8612-0173909E6F9F}" type="pres">
      <dgm:prSet presAssocID="{CCB8A0C1-50D4-457B-9011-4E3AB9403970}" presName="txShp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87928F-8087-4041-9938-92B1EC6D2617}" type="pres">
      <dgm:prSet presAssocID="{692A5E4F-B763-4584-BE00-FE3AADED3C4C}" presName="spacing" presStyleCnt="0"/>
      <dgm:spPr/>
    </dgm:pt>
    <dgm:pt modelId="{4248DFA9-EE78-416F-A802-4D4000A9BD42}" type="pres">
      <dgm:prSet presAssocID="{B25E289C-A1F4-4230-B1AC-B705A0EB0670}" presName="composite" presStyleCnt="0"/>
      <dgm:spPr/>
    </dgm:pt>
    <dgm:pt modelId="{2FDEF0C4-9AD8-4322-90A0-FBDC1B30D86D}" type="pres">
      <dgm:prSet presAssocID="{B25E289C-A1F4-4230-B1AC-B705A0EB0670}" presName="imgShp" presStyleLbl="fgImgPlace1" presStyleIdx="3" presStyleCnt="8"/>
      <dgm:spPr/>
    </dgm:pt>
    <dgm:pt modelId="{C62A2D88-41DB-40E5-B4F1-F6D8B2892BBA}" type="pres">
      <dgm:prSet presAssocID="{B25E289C-A1F4-4230-B1AC-B705A0EB0670}" presName="tx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569FA9-9DDC-4971-A837-DEAF83845FB3}" type="pres">
      <dgm:prSet presAssocID="{55EA17FB-A4D0-4D5A-B743-C82614487AFF}" presName="spacing" presStyleCnt="0"/>
      <dgm:spPr/>
    </dgm:pt>
    <dgm:pt modelId="{20D0E28C-0DEC-40DA-9E91-31A1ACF48CB1}" type="pres">
      <dgm:prSet presAssocID="{DFC30156-920E-4D2A-895E-CB04A0740010}" presName="composite" presStyleCnt="0"/>
      <dgm:spPr/>
    </dgm:pt>
    <dgm:pt modelId="{8C25CBD8-BA92-4324-90D2-1654FE2DED1D}" type="pres">
      <dgm:prSet presAssocID="{DFC30156-920E-4D2A-895E-CB04A0740010}" presName="imgShp" presStyleLbl="fgImgPlace1" presStyleIdx="4" presStyleCnt="8"/>
      <dgm:spPr/>
    </dgm:pt>
    <dgm:pt modelId="{E2747BBF-00C2-4FBD-BFE3-EC79BA238B1D}" type="pres">
      <dgm:prSet presAssocID="{DFC30156-920E-4D2A-895E-CB04A0740010}" presName="txShp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393113-E4EC-4EFD-B74E-C1C672DEBD09}" type="pres">
      <dgm:prSet presAssocID="{11CBB68D-8E27-4C66-A40B-FD8C72CB337D}" presName="spacing" presStyleCnt="0"/>
      <dgm:spPr/>
    </dgm:pt>
    <dgm:pt modelId="{C38AEDB4-3827-452E-9310-B5ACEFB8AF77}" type="pres">
      <dgm:prSet presAssocID="{119A44AF-2AB1-4272-BDF5-49263B1A5A82}" presName="composite" presStyleCnt="0"/>
      <dgm:spPr/>
    </dgm:pt>
    <dgm:pt modelId="{4636183A-CD94-4985-97D6-A6DB1F6F826B}" type="pres">
      <dgm:prSet presAssocID="{119A44AF-2AB1-4272-BDF5-49263B1A5A82}" presName="imgShp" presStyleLbl="fgImgPlace1" presStyleIdx="5" presStyleCnt="8"/>
      <dgm:spPr/>
    </dgm:pt>
    <dgm:pt modelId="{AEDF0024-AAE0-4114-A338-5C68903ABA63}" type="pres">
      <dgm:prSet presAssocID="{119A44AF-2AB1-4272-BDF5-49263B1A5A82}" presName="txShp" presStyleLbl="node1" presStyleIdx="5" presStyleCnt="8" custScaleY="1058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910425-A767-4968-866E-3A5993F42F62}" type="pres">
      <dgm:prSet presAssocID="{4F29E18E-D5B0-476E-AD58-0E18F84D550D}" presName="spacing" presStyleCnt="0"/>
      <dgm:spPr/>
    </dgm:pt>
    <dgm:pt modelId="{1FB7A59A-A38E-471B-B17C-220E826EE260}" type="pres">
      <dgm:prSet presAssocID="{5043BE12-CA37-4BCD-99B7-3BD8D60119DC}" presName="composite" presStyleCnt="0"/>
      <dgm:spPr/>
    </dgm:pt>
    <dgm:pt modelId="{B1E32C69-B8A6-4EFE-AD2F-AE8C80BD32E7}" type="pres">
      <dgm:prSet presAssocID="{5043BE12-CA37-4BCD-99B7-3BD8D60119DC}" presName="imgShp" presStyleLbl="fgImgPlace1" presStyleIdx="6" presStyleCnt="8"/>
      <dgm:spPr/>
    </dgm:pt>
    <dgm:pt modelId="{78933F6C-5A77-47D4-9FAE-B91B4F190400}" type="pres">
      <dgm:prSet presAssocID="{5043BE12-CA37-4BCD-99B7-3BD8D60119DC}" presName="tx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7EAB9B-910F-4B02-87A0-37AE9A89A013}" type="pres">
      <dgm:prSet presAssocID="{EB050FCB-AC6F-4168-B998-4009DFDDAAE0}" presName="spacing" presStyleCnt="0"/>
      <dgm:spPr/>
    </dgm:pt>
    <dgm:pt modelId="{A0CDD269-4E46-4463-86F3-0A49ED212C29}" type="pres">
      <dgm:prSet presAssocID="{952C5473-F782-4D17-9F8C-C86BC53D3D90}" presName="composite" presStyleCnt="0"/>
      <dgm:spPr/>
    </dgm:pt>
    <dgm:pt modelId="{02712051-760D-484B-B07C-84FCBD1B94A8}" type="pres">
      <dgm:prSet presAssocID="{952C5473-F782-4D17-9F8C-C86BC53D3D90}" presName="imgShp" presStyleLbl="fgImgPlace1" presStyleIdx="7" presStyleCnt="8"/>
      <dgm:spPr/>
    </dgm:pt>
    <dgm:pt modelId="{2D5610A0-C299-494F-8ABE-468E17B4CE81}" type="pres">
      <dgm:prSet presAssocID="{952C5473-F782-4D17-9F8C-C86BC53D3D90}" presName="tx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789D3D1-66D9-49C7-8A83-69350F7D5D64}" type="presOf" srcId="{DFC30156-920E-4D2A-895E-CB04A0740010}" destId="{E2747BBF-00C2-4FBD-BFE3-EC79BA238B1D}" srcOrd="0" destOrd="0" presId="urn:microsoft.com/office/officeart/2005/8/layout/vList3"/>
    <dgm:cxn modelId="{475CF4CD-19A2-44A7-BEBF-E34343E8C653}" srcId="{CE826F7A-B15E-472B-91A0-FA6908937B67}" destId="{5043BE12-CA37-4BCD-99B7-3BD8D60119DC}" srcOrd="6" destOrd="0" parTransId="{FE422030-84D4-498A-A669-815215950BF3}" sibTransId="{EB050FCB-AC6F-4168-B998-4009DFDDAAE0}"/>
    <dgm:cxn modelId="{4133C360-2D04-4DB4-8ECF-E2FCFCF416F7}" srcId="{CE826F7A-B15E-472B-91A0-FA6908937B67}" destId="{EEBAFC14-F251-48CA-A5B0-0504E081F720}" srcOrd="0" destOrd="0" parTransId="{8FDCFB5E-57BD-45B5-B4F9-07FD5027B9CB}" sibTransId="{47411648-B141-4B6F-BA61-7C913EFF5B08}"/>
    <dgm:cxn modelId="{057049ED-F03F-4DA2-B1C9-0FCC83BA2627}" type="presOf" srcId="{CE826F7A-B15E-472B-91A0-FA6908937B67}" destId="{6A507C67-F509-4E2D-812B-D255212D6601}" srcOrd="0" destOrd="0" presId="urn:microsoft.com/office/officeart/2005/8/layout/vList3"/>
    <dgm:cxn modelId="{66DE5ED7-F2B9-4DF6-999E-A8384DF37A08}" srcId="{CE826F7A-B15E-472B-91A0-FA6908937B67}" destId="{952C5473-F782-4D17-9F8C-C86BC53D3D90}" srcOrd="7" destOrd="0" parTransId="{B0494EB8-8A22-4735-B6F7-FC2AFD677572}" sibTransId="{A4E09D04-23C4-4C16-8EA0-45292BDACFB2}"/>
    <dgm:cxn modelId="{A7E3DDC0-7526-4B70-A090-CE66CB83DF0B}" type="presOf" srcId="{B25E289C-A1F4-4230-B1AC-B705A0EB0670}" destId="{C62A2D88-41DB-40E5-B4F1-F6D8B2892BBA}" srcOrd="0" destOrd="0" presId="urn:microsoft.com/office/officeart/2005/8/layout/vList3"/>
    <dgm:cxn modelId="{52762206-51E5-4FFD-A06B-803B947A985A}" type="presOf" srcId="{952C5473-F782-4D17-9F8C-C86BC53D3D90}" destId="{2D5610A0-C299-494F-8ABE-468E17B4CE81}" srcOrd="0" destOrd="0" presId="urn:microsoft.com/office/officeart/2005/8/layout/vList3"/>
    <dgm:cxn modelId="{2FB4DCCF-E32C-4000-B01D-BBA2B7579926}" srcId="{CE826F7A-B15E-472B-91A0-FA6908937B67}" destId="{CCB8A0C1-50D4-457B-9011-4E3AB9403970}" srcOrd="2" destOrd="0" parTransId="{9B4EE296-348E-43C6-9D12-C7111400A9C3}" sibTransId="{692A5E4F-B763-4584-BE00-FE3AADED3C4C}"/>
    <dgm:cxn modelId="{C708A2BE-2B9F-4BAA-8D8B-6D04E24267BD}" srcId="{CE826F7A-B15E-472B-91A0-FA6908937B67}" destId="{B25E289C-A1F4-4230-B1AC-B705A0EB0670}" srcOrd="3" destOrd="0" parTransId="{A7A9A2DA-303C-4296-BDB7-669C1679E893}" sibTransId="{55EA17FB-A4D0-4D5A-B743-C82614487AFF}"/>
    <dgm:cxn modelId="{C36C0534-9F67-40F3-879D-701C18B2F5E3}" type="presOf" srcId="{5043BE12-CA37-4BCD-99B7-3BD8D60119DC}" destId="{78933F6C-5A77-47D4-9FAE-B91B4F190400}" srcOrd="0" destOrd="0" presId="urn:microsoft.com/office/officeart/2005/8/layout/vList3"/>
    <dgm:cxn modelId="{10BF26BC-FE5C-45B5-BDBB-9D539A7A9308}" type="presOf" srcId="{EEBAFC14-F251-48CA-A5B0-0504E081F720}" destId="{40B8BC4B-5564-49BB-B61E-A58C4A668D36}" srcOrd="0" destOrd="0" presId="urn:microsoft.com/office/officeart/2005/8/layout/vList3"/>
    <dgm:cxn modelId="{54165A3C-A115-41D2-A140-53BDA39F6ECE}" type="presOf" srcId="{119A44AF-2AB1-4272-BDF5-49263B1A5A82}" destId="{AEDF0024-AAE0-4114-A338-5C68903ABA63}" srcOrd="0" destOrd="0" presId="urn:microsoft.com/office/officeart/2005/8/layout/vList3"/>
    <dgm:cxn modelId="{5A144BB9-6487-4DAA-BCA2-628579162543}" srcId="{CE826F7A-B15E-472B-91A0-FA6908937B67}" destId="{119A44AF-2AB1-4272-BDF5-49263B1A5A82}" srcOrd="5" destOrd="0" parTransId="{1FE52308-0F1B-492B-9453-B94A466CAE63}" sibTransId="{4F29E18E-D5B0-476E-AD58-0E18F84D550D}"/>
    <dgm:cxn modelId="{7E525A56-0F3F-448D-A029-C466DACEE25D}" type="presOf" srcId="{69FC9852-3334-4C17-AB23-94E91462356F}" destId="{538C545C-4611-4DCC-A5E2-63E81EE0BDE6}" srcOrd="0" destOrd="0" presId="urn:microsoft.com/office/officeart/2005/8/layout/vList3"/>
    <dgm:cxn modelId="{BA6E9DCB-51AE-41E5-9ADA-C13F3EAA31C6}" srcId="{CE826F7A-B15E-472B-91A0-FA6908937B67}" destId="{DFC30156-920E-4D2A-895E-CB04A0740010}" srcOrd="4" destOrd="0" parTransId="{B74B8AB3-3D87-4182-9FAE-69FC46B3AA9C}" sibTransId="{11CBB68D-8E27-4C66-A40B-FD8C72CB337D}"/>
    <dgm:cxn modelId="{16888BD2-7E14-4B7D-85C3-911F48235C19}" type="presOf" srcId="{CCB8A0C1-50D4-457B-9011-4E3AB9403970}" destId="{958DB0BA-9C2D-4106-8612-0173909E6F9F}" srcOrd="0" destOrd="0" presId="urn:microsoft.com/office/officeart/2005/8/layout/vList3"/>
    <dgm:cxn modelId="{DBDE90F4-279C-4989-B1E6-FEFE23CFBAA4}" srcId="{CE826F7A-B15E-472B-91A0-FA6908937B67}" destId="{69FC9852-3334-4C17-AB23-94E91462356F}" srcOrd="1" destOrd="0" parTransId="{14176DA3-37AA-4AF1-AE8A-B93DFDDA24C0}" sibTransId="{F7F4AC88-1E71-43A6-B1D6-8AA5A3BE1A2B}"/>
    <dgm:cxn modelId="{4C9F1411-FAE0-41CB-BD6E-53ABF72056F7}" type="presParOf" srcId="{6A507C67-F509-4E2D-812B-D255212D6601}" destId="{6B2A3C6E-4843-40A1-91F4-6A85D85CF71C}" srcOrd="0" destOrd="0" presId="urn:microsoft.com/office/officeart/2005/8/layout/vList3"/>
    <dgm:cxn modelId="{36F72574-8D57-440E-A230-A350549B79A5}" type="presParOf" srcId="{6B2A3C6E-4843-40A1-91F4-6A85D85CF71C}" destId="{9E7B6409-6363-4BEE-9467-2418E838CDBE}" srcOrd="0" destOrd="0" presId="urn:microsoft.com/office/officeart/2005/8/layout/vList3"/>
    <dgm:cxn modelId="{B30D5CC0-5A98-4DE7-8CE5-C393F6F6842A}" type="presParOf" srcId="{6B2A3C6E-4843-40A1-91F4-6A85D85CF71C}" destId="{40B8BC4B-5564-49BB-B61E-A58C4A668D36}" srcOrd="1" destOrd="0" presId="urn:microsoft.com/office/officeart/2005/8/layout/vList3"/>
    <dgm:cxn modelId="{FB691FAD-AA06-4377-88C2-AB98CEA372C8}" type="presParOf" srcId="{6A507C67-F509-4E2D-812B-D255212D6601}" destId="{E006595F-8C9D-47FB-8FB5-D1456F9CC5BD}" srcOrd="1" destOrd="0" presId="urn:microsoft.com/office/officeart/2005/8/layout/vList3"/>
    <dgm:cxn modelId="{0CD4D452-81A9-4A85-A014-074CAE53DDF7}" type="presParOf" srcId="{6A507C67-F509-4E2D-812B-D255212D6601}" destId="{D0669AF9-6B41-4272-ABCA-87F222A76F8D}" srcOrd="2" destOrd="0" presId="urn:microsoft.com/office/officeart/2005/8/layout/vList3"/>
    <dgm:cxn modelId="{CEBCE2EA-9F48-4425-8F89-D31AEC4AB4FD}" type="presParOf" srcId="{D0669AF9-6B41-4272-ABCA-87F222A76F8D}" destId="{91D9A1AC-ED32-403A-BFF1-674C551F6E8C}" srcOrd="0" destOrd="0" presId="urn:microsoft.com/office/officeart/2005/8/layout/vList3"/>
    <dgm:cxn modelId="{8F71859D-444E-4683-B615-958A919D6FB8}" type="presParOf" srcId="{D0669AF9-6B41-4272-ABCA-87F222A76F8D}" destId="{538C545C-4611-4DCC-A5E2-63E81EE0BDE6}" srcOrd="1" destOrd="0" presId="urn:microsoft.com/office/officeart/2005/8/layout/vList3"/>
    <dgm:cxn modelId="{45B761B7-DEB0-4E18-8C79-4865CD61BBA3}" type="presParOf" srcId="{6A507C67-F509-4E2D-812B-D255212D6601}" destId="{BB4B4157-6DA0-4A1E-943D-B6CCF9E3626D}" srcOrd="3" destOrd="0" presId="urn:microsoft.com/office/officeart/2005/8/layout/vList3"/>
    <dgm:cxn modelId="{8459AFF9-E745-421D-A574-6FC8842B9AB5}" type="presParOf" srcId="{6A507C67-F509-4E2D-812B-D255212D6601}" destId="{E045F22A-CEA2-4B55-B12E-2DBABB13161F}" srcOrd="4" destOrd="0" presId="urn:microsoft.com/office/officeart/2005/8/layout/vList3"/>
    <dgm:cxn modelId="{24DA55D1-A8FD-477C-9757-F4A63AFBF210}" type="presParOf" srcId="{E045F22A-CEA2-4B55-B12E-2DBABB13161F}" destId="{914D3C25-C65D-4ACE-BD11-FEF808745114}" srcOrd="0" destOrd="0" presId="urn:microsoft.com/office/officeart/2005/8/layout/vList3"/>
    <dgm:cxn modelId="{4D19F785-223C-44BD-B5F8-2475664F8FA0}" type="presParOf" srcId="{E045F22A-CEA2-4B55-B12E-2DBABB13161F}" destId="{958DB0BA-9C2D-4106-8612-0173909E6F9F}" srcOrd="1" destOrd="0" presId="urn:microsoft.com/office/officeart/2005/8/layout/vList3"/>
    <dgm:cxn modelId="{D534A315-E1DC-4D6D-9EF9-41CB24FC4CBE}" type="presParOf" srcId="{6A507C67-F509-4E2D-812B-D255212D6601}" destId="{8C87928F-8087-4041-9938-92B1EC6D2617}" srcOrd="5" destOrd="0" presId="urn:microsoft.com/office/officeart/2005/8/layout/vList3"/>
    <dgm:cxn modelId="{4DFED123-5AA0-4BA9-AB3B-F7F46899E201}" type="presParOf" srcId="{6A507C67-F509-4E2D-812B-D255212D6601}" destId="{4248DFA9-EE78-416F-A802-4D4000A9BD42}" srcOrd="6" destOrd="0" presId="urn:microsoft.com/office/officeart/2005/8/layout/vList3"/>
    <dgm:cxn modelId="{DDAA402E-7447-496C-AD1B-1625A441B5B5}" type="presParOf" srcId="{4248DFA9-EE78-416F-A802-4D4000A9BD42}" destId="{2FDEF0C4-9AD8-4322-90A0-FBDC1B30D86D}" srcOrd="0" destOrd="0" presId="urn:microsoft.com/office/officeart/2005/8/layout/vList3"/>
    <dgm:cxn modelId="{D776B109-9B6A-4CDE-8E3F-928FADA7B8DA}" type="presParOf" srcId="{4248DFA9-EE78-416F-A802-4D4000A9BD42}" destId="{C62A2D88-41DB-40E5-B4F1-F6D8B2892BBA}" srcOrd="1" destOrd="0" presId="urn:microsoft.com/office/officeart/2005/8/layout/vList3"/>
    <dgm:cxn modelId="{D9FC1F16-E309-43BA-A3F6-2C7C5ECD87E1}" type="presParOf" srcId="{6A507C67-F509-4E2D-812B-D255212D6601}" destId="{15569FA9-9DDC-4971-A837-DEAF83845FB3}" srcOrd="7" destOrd="0" presId="urn:microsoft.com/office/officeart/2005/8/layout/vList3"/>
    <dgm:cxn modelId="{1FF3298A-8301-42F8-8C10-89B6BFCC4FB6}" type="presParOf" srcId="{6A507C67-F509-4E2D-812B-D255212D6601}" destId="{20D0E28C-0DEC-40DA-9E91-31A1ACF48CB1}" srcOrd="8" destOrd="0" presId="urn:microsoft.com/office/officeart/2005/8/layout/vList3"/>
    <dgm:cxn modelId="{259B733A-3E5B-4937-81D3-FEDC4833DA5E}" type="presParOf" srcId="{20D0E28C-0DEC-40DA-9E91-31A1ACF48CB1}" destId="{8C25CBD8-BA92-4324-90D2-1654FE2DED1D}" srcOrd="0" destOrd="0" presId="urn:microsoft.com/office/officeart/2005/8/layout/vList3"/>
    <dgm:cxn modelId="{E4A05FC0-D4A8-42F3-84A0-8D7A148B525F}" type="presParOf" srcId="{20D0E28C-0DEC-40DA-9E91-31A1ACF48CB1}" destId="{E2747BBF-00C2-4FBD-BFE3-EC79BA238B1D}" srcOrd="1" destOrd="0" presId="urn:microsoft.com/office/officeart/2005/8/layout/vList3"/>
    <dgm:cxn modelId="{42DA1E0E-5B87-43F6-B0C4-023B791B8D1E}" type="presParOf" srcId="{6A507C67-F509-4E2D-812B-D255212D6601}" destId="{7C393113-E4EC-4EFD-B74E-C1C672DEBD09}" srcOrd="9" destOrd="0" presId="urn:microsoft.com/office/officeart/2005/8/layout/vList3"/>
    <dgm:cxn modelId="{70D71CBF-6A6A-46C8-98D9-CD0E02FDFA0F}" type="presParOf" srcId="{6A507C67-F509-4E2D-812B-D255212D6601}" destId="{C38AEDB4-3827-452E-9310-B5ACEFB8AF77}" srcOrd="10" destOrd="0" presId="urn:microsoft.com/office/officeart/2005/8/layout/vList3"/>
    <dgm:cxn modelId="{693B8468-B46B-4ABB-900C-1CC838268EC3}" type="presParOf" srcId="{C38AEDB4-3827-452E-9310-B5ACEFB8AF77}" destId="{4636183A-CD94-4985-97D6-A6DB1F6F826B}" srcOrd="0" destOrd="0" presId="urn:microsoft.com/office/officeart/2005/8/layout/vList3"/>
    <dgm:cxn modelId="{7B55B439-2FB3-4B92-A31E-E2504BBB9728}" type="presParOf" srcId="{C38AEDB4-3827-452E-9310-B5ACEFB8AF77}" destId="{AEDF0024-AAE0-4114-A338-5C68903ABA63}" srcOrd="1" destOrd="0" presId="urn:microsoft.com/office/officeart/2005/8/layout/vList3"/>
    <dgm:cxn modelId="{AFF0134A-4B55-44CD-89A2-55ED3C2E4C08}" type="presParOf" srcId="{6A507C67-F509-4E2D-812B-D255212D6601}" destId="{0D910425-A767-4968-866E-3A5993F42F62}" srcOrd="11" destOrd="0" presId="urn:microsoft.com/office/officeart/2005/8/layout/vList3"/>
    <dgm:cxn modelId="{AE5217C4-60AA-46D3-91D0-5244574EA5D6}" type="presParOf" srcId="{6A507C67-F509-4E2D-812B-D255212D6601}" destId="{1FB7A59A-A38E-471B-B17C-220E826EE260}" srcOrd="12" destOrd="0" presId="urn:microsoft.com/office/officeart/2005/8/layout/vList3"/>
    <dgm:cxn modelId="{2C577205-486D-4D5F-A131-32158D64CAC5}" type="presParOf" srcId="{1FB7A59A-A38E-471B-B17C-220E826EE260}" destId="{B1E32C69-B8A6-4EFE-AD2F-AE8C80BD32E7}" srcOrd="0" destOrd="0" presId="urn:microsoft.com/office/officeart/2005/8/layout/vList3"/>
    <dgm:cxn modelId="{A31BC61E-4F8C-4F77-BE44-BA538F5CDD62}" type="presParOf" srcId="{1FB7A59A-A38E-471B-B17C-220E826EE260}" destId="{78933F6C-5A77-47D4-9FAE-B91B4F190400}" srcOrd="1" destOrd="0" presId="urn:microsoft.com/office/officeart/2005/8/layout/vList3"/>
    <dgm:cxn modelId="{2055C141-D454-49E8-8F4F-B4F7DBA2FDA0}" type="presParOf" srcId="{6A507C67-F509-4E2D-812B-D255212D6601}" destId="{9B7EAB9B-910F-4B02-87A0-37AE9A89A013}" srcOrd="13" destOrd="0" presId="urn:microsoft.com/office/officeart/2005/8/layout/vList3"/>
    <dgm:cxn modelId="{84008689-29F1-4889-BC86-DF147436F159}" type="presParOf" srcId="{6A507C67-F509-4E2D-812B-D255212D6601}" destId="{A0CDD269-4E46-4463-86F3-0A49ED212C29}" srcOrd="14" destOrd="0" presId="urn:microsoft.com/office/officeart/2005/8/layout/vList3"/>
    <dgm:cxn modelId="{A9DADED9-F24A-4510-8BE4-D44EAA05C256}" type="presParOf" srcId="{A0CDD269-4E46-4463-86F3-0A49ED212C29}" destId="{02712051-760D-484B-B07C-84FCBD1B94A8}" srcOrd="0" destOrd="0" presId="urn:microsoft.com/office/officeart/2005/8/layout/vList3"/>
    <dgm:cxn modelId="{F4F3DA2A-225E-45EE-9D3E-FE98EB0BD8AF}" type="presParOf" srcId="{A0CDD269-4E46-4463-86F3-0A49ED212C29}" destId="{2D5610A0-C299-494F-8ABE-468E17B4CE8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77680B-2E5D-4CD5-82F8-AE9865E588AE}" type="doc">
      <dgm:prSet loTypeId="urn:microsoft.com/office/officeart/2005/8/layout/radial4" loCatId="relationship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pt-BR"/>
        </a:p>
      </dgm:t>
    </dgm:pt>
    <dgm:pt modelId="{E0150D01-846C-4FEF-97F4-9938FD52CD3F}">
      <dgm:prSet phldrT="[Texto]" custT="1"/>
      <dgm:spPr>
        <a:solidFill>
          <a:srgbClr val="0070C0"/>
        </a:solidFill>
      </dgm:spPr>
      <dgm:t>
        <a:bodyPr/>
        <a:lstStyle/>
        <a:p>
          <a:r>
            <a:rPr lang="en-US" sz="1800" noProof="0" dirty="0" err="1" smtClean="0">
              <a:latin typeface="Arial Black" pitchFamily="34" charset="0"/>
            </a:rPr>
            <a:t>Crescimento</a:t>
          </a:r>
          <a:r>
            <a:rPr lang="en-US" sz="1800" noProof="0" dirty="0" smtClean="0">
              <a:latin typeface="Arial Black" pitchFamily="34" charset="0"/>
            </a:rPr>
            <a:t> </a:t>
          </a:r>
          <a:r>
            <a:rPr lang="en-US" sz="1800" noProof="0" dirty="0" err="1" smtClean="0">
              <a:latin typeface="Arial Black" pitchFamily="34" charset="0"/>
            </a:rPr>
            <a:t>da</a:t>
          </a:r>
          <a:r>
            <a:rPr lang="en-US" sz="1800" noProof="0" dirty="0" smtClean="0">
              <a:latin typeface="Arial Black" pitchFamily="34" charset="0"/>
            </a:rPr>
            <a:t> </a:t>
          </a:r>
          <a:r>
            <a:rPr lang="en-US" sz="1800" noProof="0" dirty="0" err="1" smtClean="0">
              <a:latin typeface="Arial Black" pitchFamily="34" charset="0"/>
            </a:rPr>
            <a:t>produtividade</a:t>
          </a:r>
          <a:endParaRPr lang="en-US" sz="1800" noProof="0" dirty="0">
            <a:latin typeface="Arial Black" pitchFamily="34" charset="0"/>
          </a:endParaRPr>
        </a:p>
      </dgm:t>
    </dgm:pt>
    <dgm:pt modelId="{B8703F6F-4257-410E-99F4-8163540EB11A}" type="parTrans" cxnId="{ADB8F156-D6DB-4F3F-B4E7-D736EB18A233}">
      <dgm:prSet/>
      <dgm:spPr/>
      <dgm:t>
        <a:bodyPr/>
        <a:lstStyle/>
        <a:p>
          <a:endParaRPr lang="pt-BR"/>
        </a:p>
      </dgm:t>
    </dgm:pt>
    <dgm:pt modelId="{EB654401-1340-45CC-ABAF-315404E89CC4}" type="sibTrans" cxnId="{ADB8F156-D6DB-4F3F-B4E7-D736EB18A233}">
      <dgm:prSet/>
      <dgm:spPr/>
      <dgm:t>
        <a:bodyPr/>
        <a:lstStyle/>
        <a:p>
          <a:endParaRPr lang="pt-BR"/>
        </a:p>
      </dgm:t>
    </dgm:pt>
    <dgm:pt modelId="{EAE65EB5-BA5A-420E-943F-57D26D509C99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n-US" sz="1800" i="0" noProof="0" dirty="0" err="1" smtClean="0">
              <a:latin typeface="Arial Black" pitchFamily="34" charset="0"/>
            </a:rPr>
            <a:t>Aprender</a:t>
          </a:r>
          <a:r>
            <a:rPr lang="en-US" sz="1800" i="0" noProof="0" dirty="0" smtClean="0">
              <a:latin typeface="Arial Black" pitchFamily="34" charset="0"/>
            </a:rPr>
            <a:t> </a:t>
          </a:r>
          <a:r>
            <a:rPr lang="en-US" sz="1800" i="0" noProof="0" dirty="0" err="1" smtClean="0">
              <a:latin typeface="Arial Black" pitchFamily="34" charset="0"/>
            </a:rPr>
            <a:t>fazendo</a:t>
          </a:r>
          <a:endParaRPr lang="en-US" sz="1800" i="0" noProof="0" dirty="0">
            <a:latin typeface="Arial Black" pitchFamily="34" charset="0"/>
          </a:endParaRPr>
        </a:p>
      </dgm:t>
    </dgm:pt>
    <dgm:pt modelId="{867F66FD-B275-4306-88A1-BE10999DB8A0}" type="parTrans" cxnId="{132EEB59-0587-445D-83B4-8E99471F613B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 noProof="0"/>
        </a:p>
      </dgm:t>
    </dgm:pt>
    <dgm:pt modelId="{6E49BAEA-5116-4675-AE3D-B12120ABFDD4}" type="sibTrans" cxnId="{132EEB59-0587-445D-83B4-8E99471F613B}">
      <dgm:prSet/>
      <dgm:spPr/>
      <dgm:t>
        <a:bodyPr/>
        <a:lstStyle/>
        <a:p>
          <a:endParaRPr lang="pt-BR"/>
        </a:p>
      </dgm:t>
    </dgm:pt>
    <dgm:pt modelId="{371D7FEE-A539-4498-8E7B-AF83224E3CB8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n-US" sz="1800" noProof="0" dirty="0" err="1" smtClean="0">
              <a:latin typeface="Arial Black" pitchFamily="34" charset="0"/>
            </a:rPr>
            <a:t>Economias</a:t>
          </a:r>
          <a:r>
            <a:rPr lang="en-US" sz="1800" noProof="0" dirty="0" smtClean="0">
              <a:latin typeface="Arial Black" pitchFamily="34" charset="0"/>
            </a:rPr>
            <a:t> de </a:t>
          </a:r>
          <a:r>
            <a:rPr lang="en-US" sz="1800" noProof="0" dirty="0" err="1" smtClean="0">
              <a:latin typeface="Arial Black" pitchFamily="34" charset="0"/>
            </a:rPr>
            <a:t>escala</a:t>
          </a:r>
          <a:endParaRPr lang="en-US" sz="1800" noProof="0" dirty="0">
            <a:latin typeface="Arial Black" pitchFamily="34" charset="0"/>
          </a:endParaRPr>
        </a:p>
      </dgm:t>
    </dgm:pt>
    <dgm:pt modelId="{42D810B6-E563-44C0-B1A7-71D7DB516CF3}" type="parTrans" cxnId="{45717832-FCDD-4F8D-B999-E490C91A3D7F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 noProof="0"/>
        </a:p>
      </dgm:t>
    </dgm:pt>
    <dgm:pt modelId="{BD43E644-5EE5-4E88-A0C3-3680260DE1F4}" type="sibTrans" cxnId="{45717832-FCDD-4F8D-B999-E490C91A3D7F}">
      <dgm:prSet/>
      <dgm:spPr/>
      <dgm:t>
        <a:bodyPr/>
        <a:lstStyle/>
        <a:p>
          <a:endParaRPr lang="pt-BR"/>
        </a:p>
      </dgm:t>
    </dgm:pt>
    <dgm:pt modelId="{E145542A-5740-43E5-A4D1-68B0E8C11DDA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n-US" sz="1800" noProof="0" dirty="0" err="1" smtClean="0">
              <a:latin typeface="Arial Black" pitchFamily="34" charset="0"/>
            </a:rPr>
            <a:t>Inovação</a:t>
          </a:r>
          <a:endParaRPr lang="en-US" sz="1800" noProof="0" dirty="0">
            <a:latin typeface="Arial Black" pitchFamily="34" charset="0"/>
          </a:endParaRPr>
        </a:p>
      </dgm:t>
    </dgm:pt>
    <dgm:pt modelId="{6CFC48F0-365B-4C66-8D9F-9F1D93112C6D}" type="parTrans" cxnId="{F51BB56B-EDBB-4CD1-A9CF-36F0B7BDCF37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 noProof="0"/>
        </a:p>
      </dgm:t>
    </dgm:pt>
    <dgm:pt modelId="{86D2A80E-206C-4B69-BB79-E2F0CE72CC1B}" type="sibTrans" cxnId="{F51BB56B-EDBB-4CD1-A9CF-36F0B7BDCF37}">
      <dgm:prSet/>
      <dgm:spPr/>
      <dgm:t>
        <a:bodyPr/>
        <a:lstStyle/>
        <a:p>
          <a:endParaRPr lang="pt-BR"/>
        </a:p>
      </dgm:t>
    </dgm:pt>
    <dgm:pt modelId="{8AF273C2-6523-4BBA-ABBC-235EEE9791B4}">
      <dgm:prSet custT="1"/>
      <dgm:spPr>
        <a:solidFill>
          <a:schemeClr val="accent1"/>
        </a:solidFill>
      </dgm:spPr>
      <dgm:t>
        <a:bodyPr/>
        <a:lstStyle/>
        <a:p>
          <a:r>
            <a:rPr lang="en-US" sz="1800" noProof="0" dirty="0" err="1" smtClean="0">
              <a:latin typeface="Arial Black" pitchFamily="34" charset="0"/>
            </a:rPr>
            <a:t>Externalidades</a:t>
          </a:r>
          <a:endParaRPr lang="en-US" sz="1800" noProof="0" dirty="0">
            <a:latin typeface="Arial Black" pitchFamily="34" charset="0"/>
          </a:endParaRPr>
        </a:p>
      </dgm:t>
    </dgm:pt>
    <dgm:pt modelId="{F31FFE2F-0DF3-4529-AFD4-2E19138B3C69}" type="parTrans" cxnId="{A532E7EA-DA83-4180-A437-BE888EA49CDF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 noProof="0"/>
        </a:p>
      </dgm:t>
    </dgm:pt>
    <dgm:pt modelId="{702E84FD-1B6D-46DB-921E-7805857A5B18}" type="sibTrans" cxnId="{A532E7EA-DA83-4180-A437-BE888EA49CDF}">
      <dgm:prSet/>
      <dgm:spPr/>
      <dgm:t>
        <a:bodyPr/>
        <a:lstStyle/>
        <a:p>
          <a:endParaRPr lang="pt-BR"/>
        </a:p>
      </dgm:t>
    </dgm:pt>
    <dgm:pt modelId="{DD5E0E0A-C553-405B-A05B-56103F239F6F}" type="pres">
      <dgm:prSet presAssocID="{2177680B-2E5D-4CD5-82F8-AE9865E588A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BB29B97-B3C7-4241-88A0-F4C5CF8D42B9}" type="pres">
      <dgm:prSet presAssocID="{E0150D01-846C-4FEF-97F4-9938FD52CD3F}" presName="centerShape" presStyleLbl="node0" presStyleIdx="0" presStyleCnt="1" custScaleX="132385" custScaleY="119075"/>
      <dgm:spPr/>
      <dgm:t>
        <a:bodyPr/>
        <a:lstStyle/>
        <a:p>
          <a:endParaRPr lang="pt-BR"/>
        </a:p>
      </dgm:t>
    </dgm:pt>
    <dgm:pt modelId="{FAF79EFF-97B4-4C47-9664-D59A89A6626A}" type="pres">
      <dgm:prSet presAssocID="{867F66FD-B275-4306-88A1-BE10999DB8A0}" presName="parTrans" presStyleLbl="bgSibTrans2D1" presStyleIdx="0" presStyleCnt="4"/>
      <dgm:spPr/>
      <dgm:t>
        <a:bodyPr/>
        <a:lstStyle/>
        <a:p>
          <a:endParaRPr lang="pt-BR"/>
        </a:p>
      </dgm:t>
    </dgm:pt>
    <dgm:pt modelId="{B061FD07-39B7-4FEB-B1DB-A3D0581901E4}" type="pres">
      <dgm:prSet presAssocID="{EAE65EB5-BA5A-420E-943F-57D26D509C99}" presName="node" presStyleLbl="node1" presStyleIdx="0" presStyleCnt="4" custScaleX="102573" custScaleY="69218" custRadScaleRad="120814" custRadScaleInc="-65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FD2538-D84A-4FC5-A800-5FB60B9A3B3D}" type="pres">
      <dgm:prSet presAssocID="{42D810B6-E563-44C0-B1A7-71D7DB516CF3}" presName="parTrans" presStyleLbl="bgSibTrans2D1" presStyleIdx="1" presStyleCnt="4"/>
      <dgm:spPr/>
      <dgm:t>
        <a:bodyPr/>
        <a:lstStyle/>
        <a:p>
          <a:endParaRPr lang="pt-BR"/>
        </a:p>
      </dgm:t>
    </dgm:pt>
    <dgm:pt modelId="{A088FCD5-BE7B-474A-81CF-D64719F9872D}" type="pres">
      <dgm:prSet presAssocID="{371D7FEE-A539-4498-8E7B-AF83224E3CB8}" presName="node" presStyleLbl="node1" presStyleIdx="1" presStyleCnt="4" custScaleX="113835" custScaleY="66851" custRadScaleRad="107329" custRadScaleInc="-2860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80A212-7396-4499-8721-50D91776FE13}" type="pres">
      <dgm:prSet presAssocID="{6CFC48F0-365B-4C66-8D9F-9F1D93112C6D}" presName="parTrans" presStyleLbl="bgSibTrans2D1" presStyleIdx="2" presStyleCnt="4" custLinFactNeighborX="-6355" custLinFactNeighborY="8210"/>
      <dgm:spPr/>
      <dgm:t>
        <a:bodyPr/>
        <a:lstStyle/>
        <a:p>
          <a:endParaRPr lang="pt-BR"/>
        </a:p>
      </dgm:t>
    </dgm:pt>
    <dgm:pt modelId="{508B27E8-FAA3-45FD-9AB9-989F5FC6F704}" type="pres">
      <dgm:prSet presAssocID="{E145542A-5740-43E5-A4D1-68B0E8C11DDA}" presName="node" presStyleLbl="node1" presStyleIdx="2" presStyleCnt="4" custScaleY="68376" custRadScaleRad="111502" custRadScaleInc="1094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383420-EEC8-4F10-ACD9-AEBEC0F46DE1}" type="pres">
      <dgm:prSet presAssocID="{F31FFE2F-0DF3-4529-AFD4-2E19138B3C69}" presName="parTrans" presStyleLbl="bgSibTrans2D1" presStyleIdx="3" presStyleCnt="4" custScaleX="101634" custLinFactNeighborX="15091"/>
      <dgm:spPr/>
      <dgm:t>
        <a:bodyPr/>
        <a:lstStyle/>
        <a:p>
          <a:endParaRPr lang="pt-BR"/>
        </a:p>
      </dgm:t>
    </dgm:pt>
    <dgm:pt modelId="{6B125480-F24F-4B2C-9ABC-CC1BAFF28CD0}" type="pres">
      <dgm:prSet presAssocID="{8AF273C2-6523-4BBA-ABBC-235EEE9791B4}" presName="node" presStyleLbl="node1" presStyleIdx="3" presStyleCnt="4" custScaleX="111205" custScaleY="72446" custRadScaleRad="96855" custRadScaleInc="-11078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5717832-FCDD-4F8D-B999-E490C91A3D7F}" srcId="{E0150D01-846C-4FEF-97F4-9938FD52CD3F}" destId="{371D7FEE-A539-4498-8E7B-AF83224E3CB8}" srcOrd="1" destOrd="0" parTransId="{42D810B6-E563-44C0-B1A7-71D7DB516CF3}" sibTransId="{BD43E644-5EE5-4E88-A0C3-3680260DE1F4}"/>
    <dgm:cxn modelId="{59C2C758-68BF-451B-9940-48E2684F08C1}" type="presOf" srcId="{6CFC48F0-365B-4C66-8D9F-9F1D93112C6D}" destId="{8C80A212-7396-4499-8721-50D91776FE13}" srcOrd="0" destOrd="0" presId="urn:microsoft.com/office/officeart/2005/8/layout/radial4"/>
    <dgm:cxn modelId="{ADB8F156-D6DB-4F3F-B4E7-D736EB18A233}" srcId="{2177680B-2E5D-4CD5-82F8-AE9865E588AE}" destId="{E0150D01-846C-4FEF-97F4-9938FD52CD3F}" srcOrd="0" destOrd="0" parTransId="{B8703F6F-4257-410E-99F4-8163540EB11A}" sibTransId="{EB654401-1340-45CC-ABAF-315404E89CC4}"/>
    <dgm:cxn modelId="{1C04B5BD-A887-43F6-8E4E-414BD9E99C74}" type="presOf" srcId="{F31FFE2F-0DF3-4529-AFD4-2E19138B3C69}" destId="{5C383420-EEC8-4F10-ACD9-AEBEC0F46DE1}" srcOrd="0" destOrd="0" presId="urn:microsoft.com/office/officeart/2005/8/layout/radial4"/>
    <dgm:cxn modelId="{096E5483-019B-454E-B378-4762356CF982}" type="presOf" srcId="{E145542A-5740-43E5-A4D1-68B0E8C11DDA}" destId="{508B27E8-FAA3-45FD-9AB9-989F5FC6F704}" srcOrd="0" destOrd="0" presId="urn:microsoft.com/office/officeart/2005/8/layout/radial4"/>
    <dgm:cxn modelId="{DC1CCBDE-F65C-4D4E-90DC-31968F65C533}" type="presOf" srcId="{867F66FD-B275-4306-88A1-BE10999DB8A0}" destId="{FAF79EFF-97B4-4C47-9664-D59A89A6626A}" srcOrd="0" destOrd="0" presId="urn:microsoft.com/office/officeart/2005/8/layout/radial4"/>
    <dgm:cxn modelId="{2548A254-1B14-4E24-A1DF-522B483E29EB}" type="presOf" srcId="{42D810B6-E563-44C0-B1A7-71D7DB516CF3}" destId="{D8FD2538-D84A-4FC5-A800-5FB60B9A3B3D}" srcOrd="0" destOrd="0" presId="urn:microsoft.com/office/officeart/2005/8/layout/radial4"/>
    <dgm:cxn modelId="{37FB39A5-F8AA-4154-B20C-4C491A11362D}" type="presOf" srcId="{8AF273C2-6523-4BBA-ABBC-235EEE9791B4}" destId="{6B125480-F24F-4B2C-9ABC-CC1BAFF28CD0}" srcOrd="0" destOrd="0" presId="urn:microsoft.com/office/officeart/2005/8/layout/radial4"/>
    <dgm:cxn modelId="{F51BB56B-EDBB-4CD1-A9CF-36F0B7BDCF37}" srcId="{E0150D01-846C-4FEF-97F4-9938FD52CD3F}" destId="{E145542A-5740-43E5-A4D1-68B0E8C11DDA}" srcOrd="2" destOrd="0" parTransId="{6CFC48F0-365B-4C66-8D9F-9F1D93112C6D}" sibTransId="{86D2A80E-206C-4B69-BB79-E2F0CE72CC1B}"/>
    <dgm:cxn modelId="{00870899-28AF-45A2-A028-595DBBD22775}" type="presOf" srcId="{371D7FEE-A539-4498-8E7B-AF83224E3CB8}" destId="{A088FCD5-BE7B-474A-81CF-D64719F9872D}" srcOrd="0" destOrd="0" presId="urn:microsoft.com/office/officeart/2005/8/layout/radial4"/>
    <dgm:cxn modelId="{A532E7EA-DA83-4180-A437-BE888EA49CDF}" srcId="{E0150D01-846C-4FEF-97F4-9938FD52CD3F}" destId="{8AF273C2-6523-4BBA-ABBC-235EEE9791B4}" srcOrd="3" destOrd="0" parTransId="{F31FFE2F-0DF3-4529-AFD4-2E19138B3C69}" sibTransId="{702E84FD-1B6D-46DB-921E-7805857A5B18}"/>
    <dgm:cxn modelId="{2BB8BE4E-8202-4F57-871B-98D013BAFC41}" type="presOf" srcId="{2177680B-2E5D-4CD5-82F8-AE9865E588AE}" destId="{DD5E0E0A-C553-405B-A05B-56103F239F6F}" srcOrd="0" destOrd="0" presId="urn:microsoft.com/office/officeart/2005/8/layout/radial4"/>
    <dgm:cxn modelId="{0CE84A60-7875-4857-82D0-EF2B940A34FE}" type="presOf" srcId="{EAE65EB5-BA5A-420E-943F-57D26D509C99}" destId="{B061FD07-39B7-4FEB-B1DB-A3D0581901E4}" srcOrd="0" destOrd="0" presId="urn:microsoft.com/office/officeart/2005/8/layout/radial4"/>
    <dgm:cxn modelId="{132EEB59-0587-445D-83B4-8E99471F613B}" srcId="{E0150D01-846C-4FEF-97F4-9938FD52CD3F}" destId="{EAE65EB5-BA5A-420E-943F-57D26D509C99}" srcOrd="0" destOrd="0" parTransId="{867F66FD-B275-4306-88A1-BE10999DB8A0}" sibTransId="{6E49BAEA-5116-4675-AE3D-B12120ABFDD4}"/>
    <dgm:cxn modelId="{4A4C5506-7EED-4864-BF40-2B532317ED9B}" type="presOf" srcId="{E0150D01-846C-4FEF-97F4-9938FD52CD3F}" destId="{1BB29B97-B3C7-4241-88A0-F4C5CF8D42B9}" srcOrd="0" destOrd="0" presId="urn:microsoft.com/office/officeart/2005/8/layout/radial4"/>
    <dgm:cxn modelId="{6EB6C463-66B8-4567-94B1-F54582E1AF23}" type="presParOf" srcId="{DD5E0E0A-C553-405B-A05B-56103F239F6F}" destId="{1BB29B97-B3C7-4241-88A0-F4C5CF8D42B9}" srcOrd="0" destOrd="0" presId="urn:microsoft.com/office/officeart/2005/8/layout/radial4"/>
    <dgm:cxn modelId="{B8B8C275-7978-449C-B893-B44E3438E48C}" type="presParOf" srcId="{DD5E0E0A-C553-405B-A05B-56103F239F6F}" destId="{FAF79EFF-97B4-4C47-9664-D59A89A6626A}" srcOrd="1" destOrd="0" presId="urn:microsoft.com/office/officeart/2005/8/layout/radial4"/>
    <dgm:cxn modelId="{CA8EF6B7-78AB-4AB1-A24B-D01C8D03D26B}" type="presParOf" srcId="{DD5E0E0A-C553-405B-A05B-56103F239F6F}" destId="{B061FD07-39B7-4FEB-B1DB-A3D0581901E4}" srcOrd="2" destOrd="0" presId="urn:microsoft.com/office/officeart/2005/8/layout/radial4"/>
    <dgm:cxn modelId="{DDCB2618-D744-4FF6-BFCC-AED42CE53FD4}" type="presParOf" srcId="{DD5E0E0A-C553-405B-A05B-56103F239F6F}" destId="{D8FD2538-D84A-4FC5-A800-5FB60B9A3B3D}" srcOrd="3" destOrd="0" presId="urn:microsoft.com/office/officeart/2005/8/layout/radial4"/>
    <dgm:cxn modelId="{9A808255-71F2-4CCD-A1F3-29421BB7C8E0}" type="presParOf" srcId="{DD5E0E0A-C553-405B-A05B-56103F239F6F}" destId="{A088FCD5-BE7B-474A-81CF-D64719F9872D}" srcOrd="4" destOrd="0" presId="urn:microsoft.com/office/officeart/2005/8/layout/radial4"/>
    <dgm:cxn modelId="{256044A8-E7B4-403C-9CB6-1F51D6022926}" type="presParOf" srcId="{DD5E0E0A-C553-405B-A05B-56103F239F6F}" destId="{8C80A212-7396-4499-8721-50D91776FE13}" srcOrd="5" destOrd="0" presId="urn:microsoft.com/office/officeart/2005/8/layout/radial4"/>
    <dgm:cxn modelId="{B9626625-2D33-4C7A-AC42-F237926BAE72}" type="presParOf" srcId="{DD5E0E0A-C553-405B-A05B-56103F239F6F}" destId="{508B27E8-FAA3-45FD-9AB9-989F5FC6F704}" srcOrd="6" destOrd="0" presId="urn:microsoft.com/office/officeart/2005/8/layout/radial4"/>
    <dgm:cxn modelId="{4F6FE0DF-4199-47FB-9B1D-0ABFF7341CD8}" type="presParOf" srcId="{DD5E0E0A-C553-405B-A05B-56103F239F6F}" destId="{5C383420-EEC8-4F10-ACD9-AEBEC0F46DE1}" srcOrd="7" destOrd="0" presId="urn:microsoft.com/office/officeart/2005/8/layout/radial4"/>
    <dgm:cxn modelId="{333F550C-CF71-4C8D-B984-4F9647B1B946}" type="presParOf" srcId="{DD5E0E0A-C553-405B-A05B-56103F239F6F}" destId="{6B125480-F24F-4B2C-9ABC-CC1BAFF28CD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3" rIns="99048" bIns="495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3" rIns="99048" bIns="495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4E72ED98-BE43-4604-B914-CDA143ED5A2C}" type="datetimeFigureOut">
              <a:rPr lang="pt-BR"/>
              <a:pPr>
                <a:defRPr/>
              </a:pPr>
              <a:t>18/06/2013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3" rIns="99048" bIns="49523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3" rIns="99048" bIns="49523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3" rIns="99048" bIns="495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3" rIns="99048" bIns="495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09468A67-52B5-45BB-BBD2-C9B3E7E0DE0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35BE99-D978-4B05-9BDF-41490B2F5933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355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68E3AA-6A51-4C00-8C33-53291BE9BCFC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662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BB21ED-1DD3-4A3D-9E2C-46B4EB3ED4FB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867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A36BB6-D35E-48E9-BE53-32B0523B76FC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789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6756DD-B5BE-4123-8318-D8F8C802F786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26673-2EA5-472C-AAAB-2EB35391B261}" type="datetime1">
              <a:rPr lang="pt-BR"/>
              <a:pPr>
                <a:defRPr/>
              </a:pPr>
              <a:t>18/06/2013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7269C-FF60-49C9-AC3C-289E76911FF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34C26-8352-41D4-A6C4-B46D29A1C2C3}" type="datetime1">
              <a:rPr lang="pt-BR"/>
              <a:pPr>
                <a:defRPr/>
              </a:pPr>
              <a:t>18/06/2013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162A6-B90E-4125-BE1D-622FFE2BDD6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A223A-DDF5-4F84-B5BD-C08061E98C3B}" type="datetime1">
              <a:rPr lang="pt-BR"/>
              <a:pPr>
                <a:defRPr/>
              </a:pPr>
              <a:t>18/06/2013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AC0FD-CCB1-492F-A7C6-32AF05C3A29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1870A-D40B-45F0-8857-C90ECB1021DD}" type="datetime1">
              <a:rPr lang="pt-BR"/>
              <a:pPr>
                <a:defRPr/>
              </a:pPr>
              <a:t>18/06/2013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A2027-FFD3-4E95-8E47-964FBE8C3EF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A7A1F-56DD-46FE-8BEF-DD7565D58B9C}" type="datetime1">
              <a:rPr lang="pt-BR"/>
              <a:pPr>
                <a:defRPr/>
              </a:pPr>
              <a:t>18/06/2013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D6151-DC44-4842-A46A-F92814E553D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520A1-FB92-4CA1-AC29-2B1CFCF73902}" type="datetime1">
              <a:rPr lang="pt-BR"/>
              <a:pPr>
                <a:defRPr/>
              </a:pPr>
              <a:t>18/06/2013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AB5CB-9711-430E-BEC5-DD3130D44BA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8F67A-E8A6-4A41-A37B-F60698D512E4}" type="datetime1">
              <a:rPr lang="pt-BR"/>
              <a:pPr>
                <a:defRPr/>
              </a:pPr>
              <a:t>18/06/2013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AD176-9CC0-4E52-A5BD-D5E730E9B11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9A0E3-56A1-4D79-B5FE-D39C9D42A7D8}" type="datetime1">
              <a:rPr lang="pt-BR"/>
              <a:pPr>
                <a:defRPr/>
              </a:pPr>
              <a:t>18/06/2013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7DA99-FCA3-442F-AB13-41922CF9B14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7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911725" y="333375"/>
            <a:ext cx="2900363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9"/>
          <p:cNvSpPr/>
          <p:nvPr userDrawn="1"/>
        </p:nvSpPr>
        <p:spPr>
          <a:xfrm>
            <a:off x="7596188" y="6165850"/>
            <a:ext cx="1008062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Retângulo 10"/>
          <p:cNvSpPr/>
          <p:nvPr userDrawn="1"/>
        </p:nvSpPr>
        <p:spPr>
          <a:xfrm>
            <a:off x="971550" y="260350"/>
            <a:ext cx="2663825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07950" y="44450"/>
            <a:ext cx="9207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2776E-A260-4C9D-A449-E37D717CDC05}" type="datetime1">
              <a:rPr lang="pt-BR"/>
              <a:pPr>
                <a:defRPr/>
              </a:pPr>
              <a:t>18/06/2013</a:t>
            </a:fld>
            <a:endParaRPr lang="pt-BR"/>
          </a:p>
        </p:txBody>
      </p:sp>
      <p:sp>
        <p:nvSpPr>
          <p:cNvPr id="10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BF489-AD01-46EC-AD4E-BDEB5482C02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44275-4438-4D92-A6EC-678624DB0D6A}" type="datetime1">
              <a:rPr lang="pt-BR"/>
              <a:pPr>
                <a:defRPr/>
              </a:pPr>
              <a:t>18/06/2013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7964C-25DE-492B-AA7C-6D3C4EF0F02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97E4C-2A7F-49A1-B2C0-F61CF719F82D}" type="datetime1">
              <a:rPr lang="pt-BR"/>
              <a:pPr>
                <a:defRPr/>
              </a:pPr>
              <a:t>18/06/2013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FFDA6-A020-4A0C-8573-B6C50E047AA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CCFD10-BA38-4CC4-A2E5-85F194983AC5}" type="datetime1">
              <a:rPr lang="pt-BR"/>
              <a:pPr>
                <a:defRPr/>
              </a:pPr>
              <a:t>18/06/2013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871D29-F7A4-4EA4-B9AE-8E6EBEE3453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60" r:id="rId7"/>
    <p:sldLayoutId id="2147483653" r:id="rId8"/>
    <p:sldLayoutId id="2147483652" r:id="rId9"/>
    <p:sldLayoutId id="2147483651" r:id="rId10"/>
    <p:sldLayoutId id="214748365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Imagem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539750" y="3789363"/>
            <a:ext cx="6624638" cy="3095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79388" y="2728913"/>
            <a:ext cx="6696075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Comissão de Assuntos Econômicos – CAE Senado Federal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79388" y="4852988"/>
            <a:ext cx="7129462" cy="1168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4342" name="CaixaDeTexto 9"/>
          <p:cNvSpPr txBox="1">
            <a:spLocks noChangeArrowheads="1"/>
          </p:cNvSpPr>
          <p:nvPr/>
        </p:nvSpPr>
        <p:spPr bwMode="auto">
          <a:xfrm>
            <a:off x="6156325" y="6551613"/>
            <a:ext cx="3024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100">
                <a:latin typeface="Calibri" pitchFamily="34" charset="0"/>
              </a:rPr>
              <a:t>Brasília, 18 de junho de 2013</a:t>
            </a:r>
          </a:p>
        </p:txBody>
      </p:sp>
      <p:sp>
        <p:nvSpPr>
          <p:cNvPr id="14343" name="CaixaDeTexto 10"/>
          <p:cNvSpPr txBox="1">
            <a:spLocks noChangeArrowheads="1"/>
          </p:cNvSpPr>
          <p:nvPr/>
        </p:nvSpPr>
        <p:spPr bwMode="auto">
          <a:xfrm>
            <a:off x="179388" y="2841625"/>
            <a:ext cx="76327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>
              <a:solidFill>
                <a:srgbClr val="3A548F"/>
              </a:solidFill>
              <a:latin typeface="Calibri" pitchFamily="34" charset="0"/>
            </a:endParaRPr>
          </a:p>
          <a:p>
            <a:endParaRPr lang="pt-BR" sz="2800">
              <a:solidFill>
                <a:srgbClr val="3A548F"/>
              </a:solidFill>
              <a:latin typeface="Calibri" pitchFamily="34" charset="0"/>
            </a:endParaRPr>
          </a:p>
          <a:p>
            <a:r>
              <a:rPr lang="pt-BR" sz="2800" b="1">
                <a:solidFill>
                  <a:srgbClr val="3A548F"/>
                </a:solidFill>
                <a:latin typeface="Calibri" pitchFamily="34" charset="0"/>
                <a:cs typeface="Arial" charset="0"/>
              </a:rPr>
              <a:t>O Mapa Estratégico da Indústria 2013-2022</a:t>
            </a:r>
            <a:endParaRPr lang="pt-BR" sz="2800">
              <a:solidFill>
                <a:srgbClr val="3A548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aixaDeTexto 31"/>
          <p:cNvSpPr txBox="1"/>
          <p:nvPr/>
        </p:nvSpPr>
        <p:spPr>
          <a:xfrm>
            <a:off x="2124075" y="115888"/>
            <a:ext cx="5688013" cy="40163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O que determina o crescimento?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046913" y="6519863"/>
            <a:ext cx="2133600" cy="365125"/>
          </a:xfrm>
        </p:spPr>
        <p:txBody>
          <a:bodyPr/>
          <a:lstStyle/>
          <a:p>
            <a:pPr>
              <a:defRPr/>
            </a:pPr>
            <a:fld id="{A763D8EE-0B6A-4E6A-B072-BCAA236A8D1C}" type="slidenum">
              <a:rPr lang="pt-BR"/>
              <a:pPr>
                <a:defRPr/>
              </a:pPr>
              <a:t>10</a:t>
            </a:fld>
            <a:endParaRPr lang="pt-BR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250825" y="2781300"/>
            <a:ext cx="1439863" cy="6477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bg1"/>
                </a:solidFill>
                <a:latin typeface="Arial Black" pitchFamily="34" charset="0"/>
              </a:rPr>
              <a:t>Capital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2124075" y="2781300"/>
            <a:ext cx="1439863" cy="6477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bg1"/>
                </a:solidFill>
                <a:latin typeface="Arial Black" pitchFamily="34" charset="0"/>
              </a:rPr>
              <a:t>Trabalho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3995738" y="1773238"/>
            <a:ext cx="2520950" cy="115093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bg1"/>
                </a:solidFill>
                <a:latin typeface="Arial Black" pitchFamily="34" charset="0"/>
              </a:rPr>
              <a:t>Inovação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995738" y="3429000"/>
            <a:ext cx="2520950" cy="11525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bg1"/>
                </a:solidFill>
                <a:latin typeface="Arial Black" pitchFamily="34" charset="0"/>
              </a:rPr>
              <a:t>Interdependência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bg1"/>
                </a:solidFill>
                <a:latin typeface="Arial Black" pitchFamily="34" charset="0"/>
              </a:rPr>
              <a:t>Comércio + Investimento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356100" y="5229225"/>
            <a:ext cx="2087563" cy="6477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  <a:latin typeface="Arial Black" pitchFamily="34" charset="0"/>
              </a:rPr>
              <a:t>Produtividade</a:t>
            </a:r>
          </a:p>
        </p:txBody>
      </p:sp>
      <p:sp>
        <p:nvSpPr>
          <p:cNvPr id="13" name="Mais 12"/>
          <p:cNvSpPr/>
          <p:nvPr/>
        </p:nvSpPr>
        <p:spPr>
          <a:xfrm>
            <a:off x="3708400" y="3068638"/>
            <a:ext cx="215900" cy="14446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" name="Mais 13"/>
          <p:cNvSpPr/>
          <p:nvPr/>
        </p:nvSpPr>
        <p:spPr>
          <a:xfrm>
            <a:off x="6516688" y="3068638"/>
            <a:ext cx="215900" cy="14446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5" name="Conector reto 14"/>
          <p:cNvCxnSpPr>
            <a:stCxn id="9" idx="0"/>
          </p:cNvCxnSpPr>
          <p:nvPr/>
        </p:nvCxnSpPr>
        <p:spPr>
          <a:xfrm flipH="1">
            <a:off x="5003800" y="1773238"/>
            <a:ext cx="252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V="1">
            <a:off x="5148263" y="1268413"/>
            <a:ext cx="2663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7812088" y="1268413"/>
            <a:ext cx="0" cy="1512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1835150" y="4797425"/>
            <a:ext cx="6049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7885113" y="3357563"/>
            <a:ext cx="0" cy="1439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flipV="1">
            <a:off x="1835150" y="3500438"/>
            <a:ext cx="0" cy="12969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de cantos arredondados 21"/>
          <p:cNvSpPr/>
          <p:nvPr/>
        </p:nvSpPr>
        <p:spPr>
          <a:xfrm>
            <a:off x="6875463" y="2781300"/>
            <a:ext cx="1800225" cy="6477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bg1"/>
                </a:solidFill>
                <a:latin typeface="Arial Black" pitchFamily="34" charset="0"/>
              </a:rPr>
              <a:t>Instituições</a:t>
            </a:r>
          </a:p>
        </p:txBody>
      </p:sp>
      <p:sp>
        <p:nvSpPr>
          <p:cNvPr id="23" name="Mais 22"/>
          <p:cNvSpPr/>
          <p:nvPr/>
        </p:nvSpPr>
        <p:spPr>
          <a:xfrm>
            <a:off x="1763713" y="3068638"/>
            <a:ext cx="215900" cy="14446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45" name="Conector reto 44"/>
          <p:cNvCxnSpPr/>
          <p:nvPr/>
        </p:nvCxnSpPr>
        <p:spPr>
          <a:xfrm>
            <a:off x="5148263" y="1268413"/>
            <a:ext cx="0" cy="50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488503" y="1556792"/>
          <a:ext cx="8043937" cy="3996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042988" y="115888"/>
            <a:ext cx="6769100" cy="40163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Como aumentar a produtividade?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7046913" y="6519863"/>
            <a:ext cx="2133600" cy="365125"/>
          </a:xfrm>
        </p:spPr>
        <p:txBody>
          <a:bodyPr/>
          <a:lstStyle/>
          <a:p>
            <a:pPr>
              <a:defRPr/>
            </a:pPr>
            <a:fld id="{F4CD0687-3CB5-49F3-8C8B-A4FB84441D15}" type="slidenum">
              <a:rPr lang="pt-BR"/>
              <a:pPr>
                <a:defRPr/>
              </a:pPr>
              <a:t>11</a:t>
            </a:fld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Imagem 2" descr="DIAGRAMA_EDITAVEL_FUND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92150"/>
            <a:ext cx="7416800" cy="613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tângulo 3"/>
          <p:cNvSpPr>
            <a:spLocks noChangeArrowheads="1"/>
          </p:cNvSpPr>
          <p:nvPr/>
        </p:nvSpPr>
        <p:spPr bwMode="auto">
          <a:xfrm>
            <a:off x="2195513" y="744538"/>
            <a:ext cx="38687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>
                <a:solidFill>
                  <a:schemeClr val="bg1"/>
                </a:solidFill>
                <a:latin typeface="Segoe UI Semibold"/>
              </a:rPr>
              <a:t>COMPETITIVIDADE COM SUSTENTABILIDADE</a:t>
            </a:r>
          </a:p>
        </p:txBody>
      </p:sp>
      <p:sp>
        <p:nvSpPr>
          <p:cNvPr id="29699" name="CaixaDeTexto 4"/>
          <p:cNvSpPr txBox="1">
            <a:spLocks noChangeArrowheads="1"/>
          </p:cNvSpPr>
          <p:nvPr/>
        </p:nvSpPr>
        <p:spPr bwMode="auto">
          <a:xfrm>
            <a:off x="763588" y="1643063"/>
            <a:ext cx="158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AMBIENTE MACROECONÔMICO</a:t>
            </a:r>
          </a:p>
        </p:txBody>
      </p:sp>
      <p:sp>
        <p:nvSpPr>
          <p:cNvPr id="29700" name="CaixaDeTexto 5"/>
          <p:cNvSpPr txBox="1">
            <a:spLocks noChangeArrowheads="1"/>
          </p:cNvSpPr>
          <p:nvPr/>
        </p:nvSpPr>
        <p:spPr bwMode="auto">
          <a:xfrm>
            <a:off x="755650" y="3716338"/>
            <a:ext cx="158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EFICIÊNCIA </a:t>
            </a:r>
          </a:p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DO ESTADO</a:t>
            </a:r>
          </a:p>
        </p:txBody>
      </p:sp>
      <p:sp>
        <p:nvSpPr>
          <p:cNvPr id="29701" name="CaixaDeTexto 6"/>
          <p:cNvSpPr txBox="1">
            <a:spLocks noChangeArrowheads="1"/>
          </p:cNvSpPr>
          <p:nvPr/>
        </p:nvSpPr>
        <p:spPr bwMode="auto">
          <a:xfrm>
            <a:off x="2700338" y="1671638"/>
            <a:ext cx="158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INOVAÇÃO E</a:t>
            </a:r>
          </a:p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PRODUTIVIDADE</a:t>
            </a:r>
          </a:p>
        </p:txBody>
      </p:sp>
      <p:sp>
        <p:nvSpPr>
          <p:cNvPr id="29702" name="CaixaDeTexto 7"/>
          <p:cNvSpPr txBox="1">
            <a:spLocks noChangeArrowheads="1"/>
          </p:cNvSpPr>
          <p:nvPr/>
        </p:nvSpPr>
        <p:spPr bwMode="auto">
          <a:xfrm>
            <a:off x="2700338" y="2803525"/>
            <a:ext cx="1584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RELAÇÕES DE</a:t>
            </a:r>
          </a:p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TRABALHO</a:t>
            </a:r>
          </a:p>
        </p:txBody>
      </p:sp>
      <p:sp>
        <p:nvSpPr>
          <p:cNvPr id="29703" name="CaixaDeTexto 8"/>
          <p:cNvSpPr txBox="1">
            <a:spLocks noChangeArrowheads="1"/>
          </p:cNvSpPr>
          <p:nvPr/>
        </p:nvSpPr>
        <p:spPr bwMode="auto">
          <a:xfrm>
            <a:off x="4427538" y="2852738"/>
            <a:ext cx="15843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FINANCIAMENTO</a:t>
            </a:r>
          </a:p>
        </p:txBody>
      </p:sp>
      <p:sp>
        <p:nvSpPr>
          <p:cNvPr id="29704" name="CaixaDeTexto 9"/>
          <p:cNvSpPr txBox="1">
            <a:spLocks noChangeArrowheads="1"/>
          </p:cNvSpPr>
          <p:nvPr/>
        </p:nvSpPr>
        <p:spPr bwMode="auto">
          <a:xfrm>
            <a:off x="2706688" y="4343400"/>
            <a:ext cx="15843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INFRAESTRUTURA</a:t>
            </a:r>
          </a:p>
        </p:txBody>
      </p:sp>
      <p:sp>
        <p:nvSpPr>
          <p:cNvPr id="29705" name="CaixaDeTexto 10"/>
          <p:cNvSpPr txBox="1">
            <a:spLocks noChangeArrowheads="1"/>
          </p:cNvSpPr>
          <p:nvPr/>
        </p:nvSpPr>
        <p:spPr bwMode="auto">
          <a:xfrm>
            <a:off x="4441825" y="4344988"/>
            <a:ext cx="15843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TRIBUTAÇÃO</a:t>
            </a:r>
          </a:p>
        </p:txBody>
      </p:sp>
      <p:sp>
        <p:nvSpPr>
          <p:cNvPr id="29706" name="CaixaDeTexto 11"/>
          <p:cNvSpPr txBox="1">
            <a:spLocks noChangeArrowheads="1"/>
          </p:cNvSpPr>
          <p:nvPr/>
        </p:nvSpPr>
        <p:spPr bwMode="auto">
          <a:xfrm>
            <a:off x="6227763" y="1651000"/>
            <a:ext cx="1584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DESENVOLVIMENTO</a:t>
            </a:r>
          </a:p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DE MERCADOS</a:t>
            </a:r>
          </a:p>
        </p:txBody>
      </p:sp>
      <p:sp>
        <p:nvSpPr>
          <p:cNvPr id="29707" name="CaixaDeTexto 12"/>
          <p:cNvSpPr txBox="1">
            <a:spLocks noChangeArrowheads="1"/>
          </p:cNvSpPr>
          <p:nvPr/>
        </p:nvSpPr>
        <p:spPr bwMode="auto">
          <a:xfrm>
            <a:off x="6213475" y="3716338"/>
            <a:ext cx="158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SEGURANÇA JURÍDICA</a:t>
            </a:r>
          </a:p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E BUROCRACIA</a:t>
            </a:r>
          </a:p>
        </p:txBody>
      </p:sp>
      <p:sp>
        <p:nvSpPr>
          <p:cNvPr id="29708" name="CaixaDeTexto 13"/>
          <p:cNvSpPr txBox="1">
            <a:spLocks noChangeArrowheads="1"/>
          </p:cNvSpPr>
          <p:nvPr/>
        </p:nvSpPr>
        <p:spPr bwMode="auto">
          <a:xfrm>
            <a:off x="827088" y="6165850"/>
            <a:ext cx="15843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EDUCAÇÃO</a:t>
            </a:r>
          </a:p>
        </p:txBody>
      </p:sp>
      <p:sp>
        <p:nvSpPr>
          <p:cNvPr id="29709" name="CaixaDeTexto 14"/>
          <p:cNvSpPr txBox="1">
            <a:spLocks noChangeArrowheads="1"/>
          </p:cNvSpPr>
          <p:nvPr/>
        </p:nvSpPr>
        <p:spPr bwMode="auto">
          <a:xfrm>
            <a:off x="900113" y="2060575"/>
            <a:ext cx="1150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Estabilidade e previsibilidade</a:t>
            </a:r>
          </a:p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Taxa de investimento</a:t>
            </a:r>
          </a:p>
        </p:txBody>
      </p:sp>
      <p:sp>
        <p:nvSpPr>
          <p:cNvPr id="29710" name="CaixaDeTexto 15"/>
          <p:cNvSpPr txBox="1">
            <a:spLocks noChangeArrowheads="1"/>
          </p:cNvSpPr>
          <p:nvPr/>
        </p:nvSpPr>
        <p:spPr bwMode="auto">
          <a:xfrm>
            <a:off x="900113" y="4149725"/>
            <a:ext cx="1150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Gestão do gasto público</a:t>
            </a:r>
          </a:p>
        </p:txBody>
      </p:sp>
      <p:sp>
        <p:nvSpPr>
          <p:cNvPr id="29711" name="CaixaDeTexto 16"/>
          <p:cNvSpPr txBox="1">
            <a:spLocks noChangeArrowheads="1"/>
          </p:cNvSpPr>
          <p:nvPr/>
        </p:nvSpPr>
        <p:spPr bwMode="auto">
          <a:xfrm>
            <a:off x="3902075" y="1593850"/>
            <a:ext cx="1800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Ambiente institucional e estrutura de incentivos à inovação</a:t>
            </a:r>
          </a:p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Serviços tecnológicos</a:t>
            </a:r>
          </a:p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Gestão empresarial</a:t>
            </a:r>
          </a:p>
        </p:txBody>
      </p:sp>
      <p:sp>
        <p:nvSpPr>
          <p:cNvPr id="29712" name="CaixaDeTexto 17"/>
          <p:cNvSpPr txBox="1">
            <a:spLocks noChangeArrowheads="1"/>
          </p:cNvSpPr>
          <p:nvPr/>
        </p:nvSpPr>
        <p:spPr bwMode="auto">
          <a:xfrm>
            <a:off x="2771775" y="3213100"/>
            <a:ext cx="13684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Modernização das relações de trabalho</a:t>
            </a:r>
          </a:p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Custo do trabalho</a:t>
            </a:r>
          </a:p>
        </p:txBody>
      </p:sp>
      <p:sp>
        <p:nvSpPr>
          <p:cNvPr id="29713" name="CaixaDeTexto 18"/>
          <p:cNvSpPr txBox="1">
            <a:spLocks noChangeArrowheads="1"/>
          </p:cNvSpPr>
          <p:nvPr/>
        </p:nvSpPr>
        <p:spPr bwMode="auto">
          <a:xfrm>
            <a:off x="2771775" y="4724400"/>
            <a:ext cx="1368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Logística de transportes</a:t>
            </a:r>
          </a:p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Energia</a:t>
            </a:r>
          </a:p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Telecomunicações</a:t>
            </a:r>
          </a:p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Saneamento</a:t>
            </a:r>
          </a:p>
        </p:txBody>
      </p:sp>
      <p:sp>
        <p:nvSpPr>
          <p:cNvPr id="29714" name="CaixaDeTexto 19"/>
          <p:cNvSpPr txBox="1">
            <a:spLocks noChangeArrowheads="1"/>
          </p:cNvSpPr>
          <p:nvPr/>
        </p:nvSpPr>
        <p:spPr bwMode="auto">
          <a:xfrm>
            <a:off x="4405313" y="3205163"/>
            <a:ext cx="122555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Financiamento bancário</a:t>
            </a:r>
          </a:p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Mercado de capitais</a:t>
            </a:r>
          </a:p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Micro, pequenas e médias empresas</a:t>
            </a:r>
          </a:p>
        </p:txBody>
      </p:sp>
      <p:sp>
        <p:nvSpPr>
          <p:cNvPr id="29715" name="CaixaDeTexto 20"/>
          <p:cNvSpPr txBox="1">
            <a:spLocks noChangeArrowheads="1"/>
          </p:cNvSpPr>
          <p:nvPr/>
        </p:nvSpPr>
        <p:spPr bwMode="auto">
          <a:xfrm>
            <a:off x="4427538" y="4587875"/>
            <a:ext cx="12239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Carga tributária</a:t>
            </a:r>
          </a:p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Desoneração de investimentos e importações</a:t>
            </a:r>
          </a:p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Simplificação e transparência</a:t>
            </a:r>
          </a:p>
        </p:txBody>
      </p:sp>
      <p:sp>
        <p:nvSpPr>
          <p:cNvPr id="29716" name="CaixaDeTexto 21"/>
          <p:cNvSpPr txBox="1">
            <a:spLocks noChangeArrowheads="1"/>
          </p:cNvSpPr>
          <p:nvPr/>
        </p:nvSpPr>
        <p:spPr bwMode="auto">
          <a:xfrm>
            <a:off x="6234113" y="2133600"/>
            <a:ext cx="1368425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Acesso a mercados</a:t>
            </a:r>
          </a:p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Internacionalização</a:t>
            </a:r>
          </a:p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Cadeias produtivas globais</a:t>
            </a:r>
          </a:p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Políticas setoriais</a:t>
            </a:r>
          </a:p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Desenvolvimento regional</a:t>
            </a:r>
          </a:p>
        </p:txBody>
      </p:sp>
      <p:sp>
        <p:nvSpPr>
          <p:cNvPr id="29717" name="CaixaDeTexto 22"/>
          <p:cNvSpPr txBox="1">
            <a:spLocks noChangeArrowheads="1"/>
          </p:cNvSpPr>
          <p:nvPr/>
        </p:nvSpPr>
        <p:spPr bwMode="auto">
          <a:xfrm>
            <a:off x="6234113" y="4149725"/>
            <a:ext cx="1223962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Previsibilidade das normas</a:t>
            </a:r>
          </a:p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Agilidade do Judiciário</a:t>
            </a:r>
          </a:p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Desburocratização</a:t>
            </a:r>
          </a:p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Licenciamento ambiental</a:t>
            </a:r>
          </a:p>
        </p:txBody>
      </p:sp>
      <p:sp>
        <p:nvSpPr>
          <p:cNvPr id="29718" name="CaixaDeTexto 23"/>
          <p:cNvSpPr txBox="1">
            <a:spLocks noChangeArrowheads="1"/>
          </p:cNvSpPr>
          <p:nvPr/>
        </p:nvSpPr>
        <p:spPr bwMode="auto">
          <a:xfrm>
            <a:off x="2090738" y="6173788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Educação básica</a:t>
            </a:r>
          </a:p>
        </p:txBody>
      </p:sp>
      <p:sp>
        <p:nvSpPr>
          <p:cNvPr id="29719" name="CaixaDeTexto 24"/>
          <p:cNvSpPr txBox="1">
            <a:spLocks noChangeArrowheads="1"/>
          </p:cNvSpPr>
          <p:nvPr/>
        </p:nvSpPr>
        <p:spPr bwMode="auto">
          <a:xfrm>
            <a:off x="3625850" y="6172200"/>
            <a:ext cx="142081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Educação profissional</a:t>
            </a:r>
          </a:p>
        </p:txBody>
      </p:sp>
      <p:sp>
        <p:nvSpPr>
          <p:cNvPr id="29720" name="CaixaDeTexto 25"/>
          <p:cNvSpPr txBox="1">
            <a:spLocks noChangeArrowheads="1"/>
          </p:cNvSpPr>
          <p:nvPr/>
        </p:nvSpPr>
        <p:spPr bwMode="auto">
          <a:xfrm>
            <a:off x="5346700" y="6172200"/>
            <a:ext cx="20923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Formação de engenheiros e tecnólogos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042988" y="179388"/>
            <a:ext cx="6769100" cy="369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O Mapa Estratégico da Indústria 2013-2022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8" name="Espaço Reservado para Número de Slide 27"/>
          <p:cNvSpPr>
            <a:spLocks noGrp="1"/>
          </p:cNvSpPr>
          <p:nvPr>
            <p:ph type="sldNum" sz="quarter" idx="12"/>
          </p:nvPr>
        </p:nvSpPr>
        <p:spPr>
          <a:xfrm>
            <a:off x="7046913" y="6519863"/>
            <a:ext cx="2133600" cy="365125"/>
          </a:xfrm>
        </p:spPr>
        <p:txBody>
          <a:bodyPr/>
          <a:lstStyle/>
          <a:p>
            <a:pPr>
              <a:defRPr/>
            </a:pPr>
            <a:fld id="{264BC4A5-8011-41DB-8B45-8741D453ED77}" type="slidenum">
              <a:rPr lang="pt-BR"/>
              <a:pPr>
                <a:defRPr/>
              </a:pPr>
              <a:t>12</a:t>
            </a:fld>
            <a:endParaRPr lang="pt-BR" dirty="0"/>
          </a:p>
        </p:txBody>
      </p:sp>
      <p:sp>
        <p:nvSpPr>
          <p:cNvPr id="29723" name="CaixaDeTexto 28"/>
          <p:cNvSpPr txBox="1">
            <a:spLocks noChangeArrowheads="1"/>
          </p:cNvSpPr>
          <p:nvPr/>
        </p:nvSpPr>
        <p:spPr bwMode="auto">
          <a:xfrm>
            <a:off x="4932363" y="6597650"/>
            <a:ext cx="30241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800">
                <a:latin typeface="Calibri" pitchFamily="34" charset="0"/>
              </a:rPr>
              <a:t>Fonte: Mapa Estratégico da Indústria: 2013-2022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tângulo 3"/>
          <p:cNvSpPr>
            <a:spLocks noChangeArrowheads="1"/>
          </p:cNvSpPr>
          <p:nvPr/>
        </p:nvSpPr>
        <p:spPr bwMode="auto">
          <a:xfrm>
            <a:off x="2195513" y="744538"/>
            <a:ext cx="38687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>
                <a:solidFill>
                  <a:schemeClr val="bg1"/>
                </a:solidFill>
                <a:latin typeface="Segoe UI Semibold"/>
              </a:rPr>
              <a:t>COMPETITIVIDADE COM SUSTENTABILIDADE</a:t>
            </a:r>
          </a:p>
        </p:txBody>
      </p:sp>
      <p:sp>
        <p:nvSpPr>
          <p:cNvPr id="30722" name="CaixaDeTexto 11"/>
          <p:cNvSpPr txBox="1">
            <a:spLocks noChangeArrowheads="1"/>
          </p:cNvSpPr>
          <p:nvPr/>
        </p:nvSpPr>
        <p:spPr bwMode="auto">
          <a:xfrm>
            <a:off x="6227763" y="1651000"/>
            <a:ext cx="1584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DESENVOLVIMENTO</a:t>
            </a:r>
          </a:p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DE MERCADOS</a:t>
            </a:r>
          </a:p>
        </p:txBody>
      </p:sp>
      <p:sp>
        <p:nvSpPr>
          <p:cNvPr id="30723" name="CaixaDeTexto 12"/>
          <p:cNvSpPr txBox="1">
            <a:spLocks noChangeArrowheads="1"/>
          </p:cNvSpPr>
          <p:nvPr/>
        </p:nvSpPr>
        <p:spPr bwMode="auto">
          <a:xfrm>
            <a:off x="6213475" y="3716338"/>
            <a:ext cx="158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SEGURANÇA JURÍDICA</a:t>
            </a:r>
          </a:p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E BUROCRACIA</a:t>
            </a:r>
          </a:p>
        </p:txBody>
      </p:sp>
      <p:sp>
        <p:nvSpPr>
          <p:cNvPr id="30724" name="CaixaDeTexto 13"/>
          <p:cNvSpPr txBox="1">
            <a:spLocks noChangeArrowheads="1"/>
          </p:cNvSpPr>
          <p:nvPr/>
        </p:nvSpPr>
        <p:spPr bwMode="auto">
          <a:xfrm>
            <a:off x="827088" y="6165850"/>
            <a:ext cx="15843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EDUCAÇÃO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042988" y="179388"/>
            <a:ext cx="6769100" cy="369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Como cada tema é examinado: Tributação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07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282825"/>
            <a:ext cx="8353425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Imagem 28"/>
          <p:cNvPicPr>
            <a:picLocks noChangeAspect="1"/>
          </p:cNvPicPr>
          <p:nvPr/>
        </p:nvPicPr>
        <p:blipFill>
          <a:blip r:embed="rId3"/>
          <a:srcRect l="63841" t="67772" r="26563" b="16113"/>
          <a:stretch>
            <a:fillRect/>
          </a:stretch>
        </p:blipFill>
        <p:spPr bwMode="auto">
          <a:xfrm>
            <a:off x="250825" y="620713"/>
            <a:ext cx="1152525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tângulo 29"/>
          <p:cNvSpPr/>
          <p:nvPr/>
        </p:nvSpPr>
        <p:spPr>
          <a:xfrm>
            <a:off x="1476375" y="908050"/>
            <a:ext cx="2735263" cy="5048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TRIBUTAÇÃO</a:t>
            </a:r>
            <a:endParaRPr lang="pt-BR" b="1" dirty="0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>
          <a:xfrm>
            <a:off x="7046913" y="6519863"/>
            <a:ext cx="2133600" cy="365125"/>
          </a:xfrm>
        </p:spPr>
        <p:txBody>
          <a:bodyPr/>
          <a:lstStyle/>
          <a:p>
            <a:pPr>
              <a:defRPr/>
            </a:pPr>
            <a:fld id="{2E2B670C-26A2-4596-952E-D3AAE3B4DEDB}" type="slidenum">
              <a:rPr lang="pt-BR"/>
              <a:pPr>
                <a:defRPr/>
              </a:pPr>
              <a:t>13</a:t>
            </a:fld>
            <a:endParaRPr lang="pt-BR" dirty="0"/>
          </a:p>
        </p:txBody>
      </p:sp>
      <p:sp>
        <p:nvSpPr>
          <p:cNvPr id="30730" name="CaixaDeTexto 31"/>
          <p:cNvSpPr txBox="1">
            <a:spLocks noChangeArrowheads="1"/>
          </p:cNvSpPr>
          <p:nvPr/>
        </p:nvSpPr>
        <p:spPr bwMode="auto">
          <a:xfrm>
            <a:off x="5724525" y="6551613"/>
            <a:ext cx="3024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100">
                <a:latin typeface="Calibri" pitchFamily="34" charset="0"/>
              </a:rPr>
              <a:t>Fonte: Mapa Estratégico da Indústria: 2013-2022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tângulo 3"/>
          <p:cNvSpPr>
            <a:spLocks noChangeArrowheads="1"/>
          </p:cNvSpPr>
          <p:nvPr/>
        </p:nvSpPr>
        <p:spPr bwMode="auto">
          <a:xfrm>
            <a:off x="2195513" y="744538"/>
            <a:ext cx="38687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>
                <a:solidFill>
                  <a:schemeClr val="bg1"/>
                </a:solidFill>
                <a:latin typeface="Segoe UI Semibold"/>
              </a:rPr>
              <a:t>COMPETITIVIDADE COM SUSTENTABILIDADE</a:t>
            </a:r>
          </a:p>
        </p:txBody>
      </p:sp>
      <p:sp>
        <p:nvSpPr>
          <p:cNvPr id="31746" name="CaixaDeTexto 11"/>
          <p:cNvSpPr txBox="1">
            <a:spLocks noChangeArrowheads="1"/>
          </p:cNvSpPr>
          <p:nvPr/>
        </p:nvSpPr>
        <p:spPr bwMode="auto">
          <a:xfrm>
            <a:off x="6227763" y="1651000"/>
            <a:ext cx="1584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DESENVOLVIMENTO</a:t>
            </a:r>
          </a:p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DE MERCADOS</a:t>
            </a:r>
          </a:p>
        </p:txBody>
      </p:sp>
      <p:sp>
        <p:nvSpPr>
          <p:cNvPr id="31747" name="CaixaDeTexto 12"/>
          <p:cNvSpPr txBox="1">
            <a:spLocks noChangeArrowheads="1"/>
          </p:cNvSpPr>
          <p:nvPr/>
        </p:nvSpPr>
        <p:spPr bwMode="auto">
          <a:xfrm>
            <a:off x="6213475" y="3716338"/>
            <a:ext cx="158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SEGURANÇA JURÍDICA</a:t>
            </a:r>
          </a:p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E BUROCRACIA</a:t>
            </a:r>
          </a:p>
        </p:txBody>
      </p:sp>
      <p:sp>
        <p:nvSpPr>
          <p:cNvPr id="31748" name="CaixaDeTexto 13"/>
          <p:cNvSpPr txBox="1">
            <a:spLocks noChangeArrowheads="1"/>
          </p:cNvSpPr>
          <p:nvPr/>
        </p:nvSpPr>
        <p:spPr bwMode="auto">
          <a:xfrm>
            <a:off x="827088" y="6165850"/>
            <a:ext cx="15843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EDUCAÇÃO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042988" y="179388"/>
            <a:ext cx="6769100" cy="369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Como cada tema é examinado: Tributação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>
          <a:xfrm>
            <a:off x="7046913" y="6519863"/>
            <a:ext cx="2133600" cy="365125"/>
          </a:xfrm>
        </p:spPr>
        <p:txBody>
          <a:bodyPr/>
          <a:lstStyle/>
          <a:p>
            <a:pPr>
              <a:defRPr/>
            </a:pPr>
            <a:fld id="{CD64B40A-C418-4804-B213-1C2C7FFA496F}" type="slidenum">
              <a:rPr lang="pt-BR"/>
              <a:pPr>
                <a:defRPr/>
              </a:pPr>
              <a:t>14</a:t>
            </a:fld>
            <a:endParaRPr lang="pt-BR" dirty="0"/>
          </a:p>
        </p:txBody>
      </p:sp>
      <p:sp>
        <p:nvSpPr>
          <p:cNvPr id="31751" name="CaixaDeTexto 14"/>
          <p:cNvSpPr txBox="1">
            <a:spLocks noChangeArrowheads="1"/>
          </p:cNvSpPr>
          <p:nvPr/>
        </p:nvSpPr>
        <p:spPr bwMode="auto">
          <a:xfrm>
            <a:off x="5724525" y="6551613"/>
            <a:ext cx="3024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100">
                <a:latin typeface="Calibri" pitchFamily="34" charset="0"/>
              </a:rPr>
              <a:t>Fonte: Mapa Estratégico da Indústria: 2013-2022</a:t>
            </a:r>
          </a:p>
        </p:txBody>
      </p:sp>
      <p:pic>
        <p:nvPicPr>
          <p:cNvPr id="317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557338"/>
            <a:ext cx="79676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138363"/>
            <a:ext cx="7812088" cy="373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tângulo 3"/>
          <p:cNvSpPr>
            <a:spLocks noChangeArrowheads="1"/>
          </p:cNvSpPr>
          <p:nvPr/>
        </p:nvSpPr>
        <p:spPr bwMode="auto">
          <a:xfrm>
            <a:off x="2195513" y="744538"/>
            <a:ext cx="38687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>
                <a:solidFill>
                  <a:schemeClr val="bg1"/>
                </a:solidFill>
                <a:latin typeface="Segoe UI Semibold"/>
              </a:rPr>
              <a:t>COMPETITIVIDADE COM SUSTENTABILIDADE</a:t>
            </a:r>
          </a:p>
        </p:txBody>
      </p:sp>
      <p:sp>
        <p:nvSpPr>
          <p:cNvPr id="32770" name="CaixaDeTexto 11"/>
          <p:cNvSpPr txBox="1">
            <a:spLocks noChangeArrowheads="1"/>
          </p:cNvSpPr>
          <p:nvPr/>
        </p:nvSpPr>
        <p:spPr bwMode="auto">
          <a:xfrm>
            <a:off x="6227763" y="1651000"/>
            <a:ext cx="1584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DESENVOLVIMENTO</a:t>
            </a:r>
          </a:p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DE MERCADOS</a:t>
            </a:r>
          </a:p>
        </p:txBody>
      </p:sp>
      <p:sp>
        <p:nvSpPr>
          <p:cNvPr id="32771" name="CaixaDeTexto 12"/>
          <p:cNvSpPr txBox="1">
            <a:spLocks noChangeArrowheads="1"/>
          </p:cNvSpPr>
          <p:nvPr/>
        </p:nvSpPr>
        <p:spPr bwMode="auto">
          <a:xfrm>
            <a:off x="6213475" y="3716338"/>
            <a:ext cx="158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SEGURANÇA JURÍDICA</a:t>
            </a:r>
          </a:p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E BUROCRACIA</a:t>
            </a:r>
          </a:p>
        </p:txBody>
      </p:sp>
      <p:sp>
        <p:nvSpPr>
          <p:cNvPr id="32772" name="CaixaDeTexto 13"/>
          <p:cNvSpPr txBox="1">
            <a:spLocks noChangeArrowheads="1"/>
          </p:cNvSpPr>
          <p:nvPr/>
        </p:nvSpPr>
        <p:spPr bwMode="auto">
          <a:xfrm>
            <a:off x="827088" y="6165850"/>
            <a:ext cx="15843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EDUCAÇÃO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042988" y="179388"/>
            <a:ext cx="6769100" cy="369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Como cada tema é examinado: Tributação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916113"/>
            <a:ext cx="8424862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7046913" y="6519863"/>
            <a:ext cx="2133600" cy="365125"/>
          </a:xfrm>
        </p:spPr>
        <p:txBody>
          <a:bodyPr/>
          <a:lstStyle/>
          <a:p>
            <a:pPr>
              <a:defRPr/>
            </a:pPr>
            <a:fld id="{180F8B88-B6F0-4569-ADFC-2B6BE3C3649F}" type="slidenum">
              <a:rPr lang="pt-BR"/>
              <a:pPr>
                <a:defRPr/>
              </a:pPr>
              <a:t>15</a:t>
            </a:fld>
            <a:endParaRPr lang="pt-BR"/>
          </a:p>
        </p:txBody>
      </p:sp>
      <p:sp>
        <p:nvSpPr>
          <p:cNvPr id="32776" name="CaixaDeTexto 9"/>
          <p:cNvSpPr txBox="1">
            <a:spLocks noChangeArrowheads="1"/>
          </p:cNvSpPr>
          <p:nvPr/>
        </p:nvSpPr>
        <p:spPr bwMode="auto">
          <a:xfrm>
            <a:off x="5724525" y="6524625"/>
            <a:ext cx="30241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100">
                <a:latin typeface="Calibri" pitchFamily="34" charset="0"/>
              </a:rPr>
              <a:t>Fonte: Mapa Estratégico da Indústria: 2013-2022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tângulo 3"/>
          <p:cNvSpPr>
            <a:spLocks noChangeArrowheads="1"/>
          </p:cNvSpPr>
          <p:nvPr/>
        </p:nvSpPr>
        <p:spPr bwMode="auto">
          <a:xfrm>
            <a:off x="2195513" y="744538"/>
            <a:ext cx="38687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>
                <a:solidFill>
                  <a:schemeClr val="bg1"/>
                </a:solidFill>
                <a:latin typeface="Segoe UI Semibold"/>
              </a:rPr>
              <a:t>COMPETITIVIDADE COM SUSTENTABILIDADE</a:t>
            </a:r>
          </a:p>
        </p:txBody>
      </p:sp>
      <p:sp>
        <p:nvSpPr>
          <p:cNvPr id="33794" name="CaixaDeTexto 11"/>
          <p:cNvSpPr txBox="1">
            <a:spLocks noChangeArrowheads="1"/>
          </p:cNvSpPr>
          <p:nvPr/>
        </p:nvSpPr>
        <p:spPr bwMode="auto">
          <a:xfrm>
            <a:off x="6227763" y="1651000"/>
            <a:ext cx="1584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DESENVOLVIMENTO</a:t>
            </a:r>
          </a:p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DE MERCADOS</a:t>
            </a:r>
          </a:p>
        </p:txBody>
      </p:sp>
      <p:sp>
        <p:nvSpPr>
          <p:cNvPr id="33795" name="CaixaDeTexto 12"/>
          <p:cNvSpPr txBox="1">
            <a:spLocks noChangeArrowheads="1"/>
          </p:cNvSpPr>
          <p:nvPr/>
        </p:nvSpPr>
        <p:spPr bwMode="auto">
          <a:xfrm>
            <a:off x="6213475" y="3716338"/>
            <a:ext cx="158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SEGURANÇA JURÍDICA</a:t>
            </a:r>
          </a:p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E BUROCRACIA</a:t>
            </a:r>
          </a:p>
        </p:txBody>
      </p:sp>
      <p:sp>
        <p:nvSpPr>
          <p:cNvPr id="33796" name="CaixaDeTexto 13"/>
          <p:cNvSpPr txBox="1">
            <a:spLocks noChangeArrowheads="1"/>
          </p:cNvSpPr>
          <p:nvPr/>
        </p:nvSpPr>
        <p:spPr bwMode="auto">
          <a:xfrm>
            <a:off x="827088" y="6165850"/>
            <a:ext cx="15843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EDUCAÇÃO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042988" y="179388"/>
            <a:ext cx="6769100" cy="369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Como cada tema é examinado: Tributação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916113"/>
            <a:ext cx="85026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>
          <a:xfrm>
            <a:off x="7046913" y="6519863"/>
            <a:ext cx="2133600" cy="365125"/>
          </a:xfrm>
        </p:spPr>
        <p:txBody>
          <a:bodyPr/>
          <a:lstStyle/>
          <a:p>
            <a:pPr>
              <a:defRPr/>
            </a:pPr>
            <a:fld id="{89596DC1-6DEE-4650-B3EC-780C9DDFCABC}" type="slidenum">
              <a:rPr lang="pt-BR"/>
              <a:pPr>
                <a:defRPr/>
              </a:pPr>
              <a:t>16</a:t>
            </a:fld>
            <a:endParaRPr lang="pt-BR" dirty="0"/>
          </a:p>
        </p:txBody>
      </p:sp>
      <p:sp>
        <p:nvSpPr>
          <p:cNvPr id="33800" name="CaixaDeTexto 10"/>
          <p:cNvSpPr txBox="1">
            <a:spLocks noChangeArrowheads="1"/>
          </p:cNvSpPr>
          <p:nvPr/>
        </p:nvSpPr>
        <p:spPr bwMode="auto">
          <a:xfrm>
            <a:off x="5724525" y="6551613"/>
            <a:ext cx="3024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100">
                <a:latin typeface="Calibri" pitchFamily="34" charset="0"/>
              </a:rPr>
              <a:t>Fonte: Mapa Estratégico da Indústria: 2013-2022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975475" y="6448425"/>
            <a:ext cx="2133600" cy="365125"/>
          </a:xfrm>
        </p:spPr>
        <p:txBody>
          <a:bodyPr/>
          <a:lstStyle/>
          <a:p>
            <a:pPr>
              <a:defRPr/>
            </a:pPr>
            <a:fld id="{BD26AC86-824A-41EB-BAAF-8C4E6981F614}" type="slidenum">
              <a:rPr lang="pt-BR"/>
              <a:pPr>
                <a:defRPr/>
              </a:pPr>
              <a:t>17</a:t>
            </a:fld>
            <a:endParaRPr lang="pt-BR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908050"/>
            <a:ext cx="7167562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042988" y="179388"/>
            <a:ext cx="6769100" cy="369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Como cada tema é examinado: Tributação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tângulo 3"/>
          <p:cNvSpPr>
            <a:spLocks noChangeArrowheads="1"/>
          </p:cNvSpPr>
          <p:nvPr/>
        </p:nvSpPr>
        <p:spPr bwMode="auto">
          <a:xfrm>
            <a:off x="2195513" y="744538"/>
            <a:ext cx="38687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>
                <a:solidFill>
                  <a:schemeClr val="bg1"/>
                </a:solidFill>
                <a:latin typeface="Segoe UI Semibold"/>
              </a:rPr>
              <a:t>COMPETITIVIDADE COM SUSTENTABILIDADE</a:t>
            </a:r>
          </a:p>
        </p:txBody>
      </p:sp>
      <p:sp>
        <p:nvSpPr>
          <p:cNvPr id="35842" name="CaixaDeTexto 11"/>
          <p:cNvSpPr txBox="1">
            <a:spLocks noChangeArrowheads="1"/>
          </p:cNvSpPr>
          <p:nvPr/>
        </p:nvSpPr>
        <p:spPr bwMode="auto">
          <a:xfrm>
            <a:off x="6227763" y="1651000"/>
            <a:ext cx="1584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DESENVOLVIMENTO</a:t>
            </a:r>
          </a:p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DE MERCADOS</a:t>
            </a:r>
          </a:p>
        </p:txBody>
      </p:sp>
      <p:sp>
        <p:nvSpPr>
          <p:cNvPr id="35843" name="CaixaDeTexto 12"/>
          <p:cNvSpPr txBox="1">
            <a:spLocks noChangeArrowheads="1"/>
          </p:cNvSpPr>
          <p:nvPr/>
        </p:nvSpPr>
        <p:spPr bwMode="auto">
          <a:xfrm>
            <a:off x="6213475" y="3716338"/>
            <a:ext cx="158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SEGURANÇA JURÍDICA</a:t>
            </a:r>
          </a:p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E BUROCRACIA</a:t>
            </a:r>
          </a:p>
        </p:txBody>
      </p:sp>
      <p:sp>
        <p:nvSpPr>
          <p:cNvPr id="35844" name="CaixaDeTexto 13"/>
          <p:cNvSpPr txBox="1">
            <a:spLocks noChangeArrowheads="1"/>
          </p:cNvSpPr>
          <p:nvPr/>
        </p:nvSpPr>
        <p:spPr bwMode="auto">
          <a:xfrm>
            <a:off x="827088" y="6165850"/>
            <a:ext cx="15843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EDUCAÇÃO</a:t>
            </a:r>
          </a:p>
        </p:txBody>
      </p:sp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4925" y="1268413"/>
          <a:ext cx="8640763" cy="5391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196"/>
                <a:gridCol w="1597489"/>
                <a:gridCol w="5954275"/>
              </a:tblGrid>
              <a:tr h="436647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strike="noStrike" cap="small" baseline="0" dirty="0" smtClean="0">
                          <a:solidFill>
                            <a:schemeClr val="tx1"/>
                          </a:solidFill>
                        </a:rPr>
                        <a:t>CARGA TRIBUTÁRIA</a:t>
                      </a:r>
                      <a:endParaRPr lang="pt-BR" sz="900" b="1" strike="noStrike" cap="small" baseline="0" dirty="0" smtClean="0">
                        <a:solidFill>
                          <a:schemeClr val="tx1"/>
                        </a:solidFill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R="99692" marT="34290" marB="34290" anchor="ctr">
                    <a:lnL w="12700" cmpd="sng">
                      <a:noFill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Reduzir a carga tributária</a:t>
                      </a:r>
                      <a:endParaRPr lang="pt-BR" sz="1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2075" indent="-92075">
                        <a:buFont typeface="Wingdings" pitchFamily="2" charset="2"/>
                        <a:buChar char="§"/>
                      </a:pPr>
                      <a:r>
                        <a:rPr lang="pt-BR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Propor limites de crescimento dos gastos correntes de modo a aumentar a capacidade de  poupança do setor público</a:t>
                      </a:r>
                    </a:p>
                    <a:p>
                      <a:pPr marL="92075" indent="-92075">
                        <a:buFont typeface="Wingdings" pitchFamily="2" charset="2"/>
                        <a:buChar char="§"/>
                      </a:pPr>
                      <a:r>
                        <a:rPr lang="pt-BR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Elaborar proposta de limites para a carga tributária</a:t>
                      </a:r>
                    </a:p>
                    <a:p>
                      <a:pPr marL="92075" indent="-92075">
                        <a:buFont typeface="Wingdings" pitchFamily="2" charset="2"/>
                        <a:buChar char="§"/>
                      </a:pPr>
                      <a:r>
                        <a:rPr lang="pt-BR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Elaborar propostas de adequação do prazo de pagamento de tributos</a:t>
                      </a:r>
                    </a:p>
                    <a:p>
                      <a:pPr marL="92075" indent="-92075">
                        <a:buFont typeface="Wingdings" pitchFamily="2" charset="2"/>
                        <a:buChar char="§"/>
                      </a:pPr>
                      <a:r>
                        <a:rPr lang="pt-BR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Estudar e propor melhorias para a modernização da estrutura tarifária brasileira</a:t>
                      </a:r>
                    </a:p>
                    <a:p>
                      <a:pPr marL="92075" indent="-92075">
                        <a:buFont typeface="Wingdings" pitchFamily="2" charset="2"/>
                        <a:buChar char="§"/>
                      </a:pPr>
                      <a:r>
                        <a:rPr lang="pt-BR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Propor melhorias à estrutura de tarifas de importação do Brasil com foco na competitividade</a:t>
                      </a:r>
                      <a:endParaRPr lang="pt-BR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07504">
                <a:tc v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1000"/>
                        </a:spcAft>
                      </a:pPr>
                      <a:endParaRPr lang="pt-BR" sz="1200" strike="noStrike" dirty="0">
                        <a:solidFill>
                          <a:schemeClr val="tx1"/>
                        </a:solidFill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Carga tributária</a:t>
                      </a:r>
                      <a:endParaRPr kumimoji="0" lang="pt-BR" sz="1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34290" marB="3429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mpd="sng"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4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  <a:tr h="52207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1" strike="noStrike" kern="1200" cap="small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9692" marT="34290" marB="34290" anchor="ctr">
                    <a:lnL w="12700" cmpd="sng">
                      <a:noFill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Eliminar a cumulatividade dos tributos</a:t>
                      </a:r>
                      <a:endParaRPr lang="pt-BR" sz="1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pt-B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Elaborar proposta de incorporação do ISS ao ICMS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pt-B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Propor a eliminação do cálculo por dentro dos tributos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pt-B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Propor o fim da inclusão de um tributo na base de cálculo de outro tributo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pt-B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Elaborar proposta de unificação do IPI, PIS e COFINS em um IVA federal com compensação dos créditos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pt-B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Elaborar propostas para a apropriação de crédito sobre bens de uso e consumo no ICMS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pt-B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Elaborar propostas para a compensação de saldos credores de tributos federais em débitos previdenciários</a:t>
                      </a:r>
                      <a:endParaRPr lang="pt-BR" sz="105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45504">
                <a:tc v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1000"/>
                        </a:spcAft>
                      </a:pPr>
                      <a:endParaRPr lang="pt-BR" sz="1200" strike="noStrike" dirty="0">
                        <a:solidFill>
                          <a:schemeClr val="tx1"/>
                        </a:solidFill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Proporção da arrecadação gerada com incidências cumulativas na arrecadação tributária total</a:t>
                      </a:r>
                    </a:p>
                  </a:txBody>
                  <a:tcPr marT="34290" marB="3429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4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  <a:tr h="332749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strike="noStrike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DESONERAÇÃO DE INVESTIMENTOS E EXPORTAÇÕES</a:t>
                      </a:r>
                    </a:p>
                  </a:txBody>
                  <a:tcPr marR="99692" marT="34290" marB="34290" anchor="ctr">
                    <a:lnL w="12700" cmpd="sng">
                      <a:noFill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Desonerar os investimentos</a:t>
                      </a:r>
                      <a:endParaRPr lang="pt-BR" sz="1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pt-B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Articular ações para recuperação imediata dos créditos tributários dos projetos de investimento (ICMS, PIS/COFINS)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pt-B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Propor a redução a zero do IPI sobre bens de capital e outros bens destinados ao ativo fixo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pt-B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Desenvolver ações para a adoção do mecanismo de depreciação acelerada de forma permanente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6222">
                <a:tc v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1000"/>
                        </a:spcAft>
                      </a:pPr>
                      <a:endParaRPr lang="pt-BR" sz="1200" strike="noStrike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Custo tributário no valor de um projeto de investimento</a:t>
                      </a:r>
                      <a:endParaRPr kumimoji="0" lang="pt-BR" sz="1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34290" marB="3429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4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  <a:tr h="412702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1" strike="noStrike" kern="1200" cap="small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9692" marT="34290" marB="34290" anchor="ctr">
                    <a:lnL w="12700" cmpd="sng">
                      <a:noFill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Desonerar as exportações</a:t>
                      </a:r>
                      <a:endParaRPr lang="pt-BR" sz="1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6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pt-B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Propor ações para agilização operacional da recuperação dos créditos tributários relativos às exportações (ICMS e PIS/COFINS)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pt-B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Manter mecanismos para a compensação de tributos não recuperáveis nas exportações enquanto persistir a </a:t>
                      </a:r>
                      <a:r>
                        <a:rPr lang="pt-BR" sz="11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cumulatividade</a:t>
                      </a:r>
                      <a:r>
                        <a:rPr lang="pt-B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no sistema tributário</a:t>
                      </a:r>
                      <a:endParaRPr lang="pt-BR" sz="1100" i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0152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1" strike="noStrike" kern="1200" cap="small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9692" marT="34290" marB="34290" anchor="ctr">
                    <a:lnL w="12700" cmpd="sng">
                      <a:noFill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Percentual dos impostos não recuperáveis no faturamento</a:t>
                      </a:r>
                      <a:endParaRPr kumimoji="0" lang="pt-BR" sz="1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34290" marB="3429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4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 sz="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9882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strike="noStrike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SIMPLIFICAÇÃO E TRANSPARÊNCIA</a:t>
                      </a:r>
                    </a:p>
                  </a:txBody>
                  <a:tcPr marR="99692" marT="34290" marB="34290" anchor="ctr">
                    <a:lnL w="12700" cmpd="sng">
                      <a:noFill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Simplificar a estrutura tributária</a:t>
                      </a:r>
                      <a:endParaRPr lang="pt-BR" sz="1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46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pt-BR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Formular propostas para simplificação e racionalização da tributação federal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pt-B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Desenvolver estratégias para o aprimoramento e unificação da legislação nacional do ICMS, com transferência da tributação para o estado de destino e incorporação da base de incidência do ISS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pt-B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Identificar oportunidades de simplificação dos regimes de apuração tributária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pt-B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Desenvolver proposta para disciplinar o uso do mecanismo da substituição tributária no âmbito do ICMS e elaborar estratégia de influência para sua implementação</a:t>
                      </a:r>
                      <a:endParaRPr lang="pt-BR" sz="105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15248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1" strike="noStrike" kern="1200" cap="small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9692" marT="34290" marB="34290" anchor="ctr">
                    <a:lnL w="12700" cmpd="sng">
                      <a:noFill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Número de horas gastas com pagamento de tributos</a:t>
                      </a:r>
                      <a:endParaRPr kumimoji="0" lang="pt-BR" sz="1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34290" marB="3429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 sz="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/>
        </p:nvGraphicFramePr>
        <p:xfrm>
          <a:off x="34925" y="981075"/>
          <a:ext cx="8640763" cy="312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1"/>
                <a:gridCol w="1584176"/>
                <a:gridCol w="5976664"/>
              </a:tblGrid>
              <a:tr h="288032">
                <a:tc>
                  <a:txBody>
                    <a:bodyPr/>
                    <a:lstStyle/>
                    <a:p>
                      <a:r>
                        <a:rPr lang="pt-BR" sz="800" b="1" dirty="0" smtClean="0">
                          <a:solidFill>
                            <a:schemeClr val="bg1"/>
                          </a:solidFill>
                        </a:rPr>
                        <a:t>TEMAS</a:t>
                      </a:r>
                      <a:r>
                        <a:rPr lang="pt-BR" sz="800" b="1" baseline="0" dirty="0" smtClean="0">
                          <a:solidFill>
                            <a:schemeClr val="bg1"/>
                          </a:solidFill>
                        </a:rPr>
                        <a:t> PRIORITÁRIOS</a:t>
                      </a:r>
                      <a:endParaRPr lang="pt-BR" sz="8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800" b="1" dirty="0" smtClean="0"/>
                        <a:t>OBJETIVOS</a:t>
                      </a:r>
                      <a:r>
                        <a:rPr lang="pt-BR" sz="800" b="1" baseline="0" dirty="0" smtClean="0"/>
                        <a:t> E INDICADORES</a:t>
                      </a:r>
                      <a:endParaRPr lang="pt-BR" sz="800" b="1" dirty="0"/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800" b="1" dirty="0" smtClean="0"/>
                        <a:t>AÇÕES TRANSFORMADORAS</a:t>
                      </a:r>
                      <a:endParaRPr lang="pt-BR" sz="800" b="1" dirty="0"/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CaixaDeTexto 21"/>
          <p:cNvSpPr txBox="1"/>
          <p:nvPr/>
        </p:nvSpPr>
        <p:spPr>
          <a:xfrm>
            <a:off x="1042988" y="179388"/>
            <a:ext cx="6769100" cy="369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Como cada tema é examinado: Tributação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3" name="Fluxograma: Processo 22"/>
          <p:cNvSpPr/>
          <p:nvPr/>
        </p:nvSpPr>
        <p:spPr>
          <a:xfrm>
            <a:off x="2843213" y="620713"/>
            <a:ext cx="5076825" cy="360362"/>
          </a:xfrm>
          <a:prstGeom prst="flowChartProcess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1000" b="1">
                <a:solidFill>
                  <a:srgbClr val="000000"/>
                </a:solidFill>
              </a:rPr>
              <a:t>    Cumulatividade zero com redução da carga tributária</a:t>
            </a:r>
          </a:p>
          <a:p>
            <a:pPr>
              <a:buClr>
                <a:srgbClr val="604A7B"/>
              </a:buClr>
              <a:buFont typeface="Calibri" pitchFamily="34" charset="0"/>
              <a:buChar char="»"/>
            </a:pPr>
            <a:r>
              <a:rPr lang="pt-BR" sz="1000">
                <a:solidFill>
                  <a:schemeClr val="tx1"/>
                </a:solidFill>
                <a:cs typeface="Times New Roman" pitchFamily="18" charset="0"/>
              </a:rPr>
              <a:t>Proporção da arrecadação gerada com incidências cumulativas na arrecadação tributária total</a:t>
            </a:r>
          </a:p>
        </p:txBody>
      </p:sp>
      <p:sp>
        <p:nvSpPr>
          <p:cNvPr id="25" name="Elipse 24"/>
          <p:cNvSpPr/>
          <p:nvPr/>
        </p:nvSpPr>
        <p:spPr>
          <a:xfrm>
            <a:off x="2555875" y="765175"/>
            <a:ext cx="131763" cy="1079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accent1"/>
              </a:solidFill>
            </a:endParaRPr>
          </a:p>
        </p:txBody>
      </p:sp>
      <p:sp>
        <p:nvSpPr>
          <p:cNvPr id="35881" name="CaixaDeTexto 25"/>
          <p:cNvSpPr txBox="1">
            <a:spLocks noChangeArrowheads="1"/>
          </p:cNvSpPr>
          <p:nvPr/>
        </p:nvSpPr>
        <p:spPr bwMode="auto">
          <a:xfrm>
            <a:off x="34925" y="498475"/>
            <a:ext cx="6556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000">
                <a:solidFill>
                  <a:schemeClr val="accent1"/>
                </a:solidFill>
                <a:latin typeface="Calibri" pitchFamily="34" charset="0"/>
              </a:rPr>
              <a:t>9 </a:t>
            </a:r>
          </a:p>
        </p:txBody>
      </p:sp>
      <p:sp>
        <p:nvSpPr>
          <p:cNvPr id="29" name="Elipse 28"/>
          <p:cNvSpPr/>
          <p:nvPr/>
        </p:nvSpPr>
        <p:spPr>
          <a:xfrm>
            <a:off x="385763" y="788988"/>
            <a:ext cx="63500" cy="476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accent1"/>
              </a:solidFill>
            </a:endParaRPr>
          </a:p>
        </p:txBody>
      </p:sp>
      <p:sp>
        <p:nvSpPr>
          <p:cNvPr id="35883" name="Retângulo 29"/>
          <p:cNvSpPr>
            <a:spLocks noChangeArrowheads="1"/>
          </p:cNvSpPr>
          <p:nvPr/>
        </p:nvSpPr>
        <p:spPr bwMode="auto">
          <a:xfrm>
            <a:off x="395288" y="550863"/>
            <a:ext cx="1920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1500" b="1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TRIBUTAÇÃO	</a:t>
            </a:r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/>
          <a:p>
            <a:pPr>
              <a:defRPr/>
            </a:pPr>
            <a:fld id="{C4CE1063-AE7E-4FAD-B281-7084C3CBDD06}" type="slidenum">
              <a:rPr lang="pt-BR"/>
              <a:pPr>
                <a:defRPr/>
              </a:pPr>
              <a:t>18</a:t>
            </a:fld>
            <a:endParaRPr lang="pt-BR" dirty="0"/>
          </a:p>
        </p:txBody>
      </p:sp>
      <p:sp>
        <p:nvSpPr>
          <p:cNvPr id="35885" name="CaixaDeTexto 31"/>
          <p:cNvSpPr txBox="1">
            <a:spLocks noChangeArrowheads="1"/>
          </p:cNvSpPr>
          <p:nvPr/>
        </p:nvSpPr>
        <p:spPr bwMode="auto">
          <a:xfrm>
            <a:off x="5724525" y="6597650"/>
            <a:ext cx="3024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800">
                <a:latin typeface="Calibri" pitchFamily="34" charset="0"/>
              </a:rPr>
              <a:t>Fonte: Mapa Estratégico da Indústria: 2013-2022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042988" y="179388"/>
            <a:ext cx="6769100" cy="369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A agenda legislativa e o Mapa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23850" y="1844675"/>
          <a:ext cx="7920038" cy="3616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0"/>
              </a:tblGrid>
              <a:tr h="602696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Black" pitchFamily="34" charset="0"/>
                          <a:cs typeface="Arial" pitchFamily="34" charset="0"/>
                        </a:rPr>
                        <a:t>Exemplos de projetos estruturantes</a:t>
                      </a:r>
                      <a:r>
                        <a:rPr lang="pt-BR" sz="1600" baseline="0" dirty="0" smtClean="0">
                          <a:latin typeface="Arial Black" pitchFamily="34" charset="0"/>
                          <a:cs typeface="Arial" pitchFamily="34" charset="0"/>
                        </a:rPr>
                        <a:t> em tramitação no Congresso</a:t>
                      </a:r>
                      <a:endParaRPr lang="pt-BR" sz="1600" dirty="0" smtClean="0"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02696">
                <a:tc>
                  <a:txBody>
                    <a:bodyPr/>
                    <a:lstStyle/>
                    <a:p>
                      <a:r>
                        <a:rPr lang="pt-BR" sz="18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Novo Marco Legal para as Agências Reguladoras (PLS 52/13)</a:t>
                      </a:r>
                      <a:endParaRPr lang="pt-BR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02696">
                <a:tc>
                  <a:txBody>
                    <a:bodyPr/>
                    <a:lstStyle/>
                    <a:p>
                      <a:r>
                        <a:rPr lang="pt-BR" sz="18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Código de Defesa do Contribuinte (PLS 298/2011)</a:t>
                      </a:r>
                      <a:endParaRPr lang="pt-BR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02696">
                <a:tc>
                  <a:txBody>
                    <a:bodyPr/>
                    <a:lstStyle/>
                    <a:p>
                      <a:r>
                        <a:rPr lang="pt-BR" sz="18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Regulamentação da Terceirização (PL 4330/2004)</a:t>
                      </a:r>
                      <a:endParaRPr lang="pt-BR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02696">
                <a:tc>
                  <a:txBody>
                    <a:bodyPr/>
                    <a:lstStyle/>
                    <a:p>
                      <a:r>
                        <a:rPr lang="pt-BR" sz="18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Desconsideração da Personalidade Jurídica (PL 3401/2008)</a:t>
                      </a:r>
                      <a:endParaRPr lang="pt-BR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02696">
                <a:tc>
                  <a:txBody>
                    <a:bodyPr/>
                    <a:lstStyle/>
                    <a:p>
                      <a:r>
                        <a:rPr lang="pt-BR" sz="18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Novas regras para o Licenciamento Ambiental (PL 3729/2004)</a:t>
                      </a:r>
                      <a:endParaRPr lang="pt-BR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/>
          <a:p>
            <a:pPr>
              <a:defRPr/>
            </a:pPr>
            <a:fld id="{ABD21075-327B-4B95-9BCC-F2849D5253C9}" type="slidenum">
              <a:rPr lang="pt-BR"/>
              <a:pPr>
                <a:defRPr/>
              </a:pPr>
              <a:t>19</a:t>
            </a:fld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42988" y="179388"/>
            <a:ext cx="6769100" cy="369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 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/>
          <a:p>
            <a:pPr>
              <a:defRPr/>
            </a:pPr>
            <a:fld id="{14B2C26D-268F-4B81-9412-CC979F621233}" type="slidenum">
              <a:rPr lang="pt-BR"/>
              <a:pPr>
                <a:defRPr/>
              </a:pPr>
              <a:t>2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372225" y="115888"/>
            <a:ext cx="15843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Roteiro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7" name="Diagrama 6"/>
          <p:cNvGraphicFramePr/>
          <p:nvPr/>
        </p:nvGraphicFramePr>
        <p:xfrm>
          <a:off x="-468560" y="1340768"/>
          <a:ext cx="10009112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5" name="CaixaDeTexto 10"/>
          <p:cNvSpPr txBox="1">
            <a:spLocks noChangeArrowheads="1"/>
          </p:cNvSpPr>
          <p:nvPr/>
        </p:nvSpPr>
        <p:spPr bwMode="auto">
          <a:xfrm>
            <a:off x="1619250" y="3284538"/>
            <a:ext cx="34369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chemeClr val="bg1"/>
                </a:solidFill>
                <a:cs typeface="Arial" charset="0"/>
              </a:rPr>
              <a:t>O que determina o crescimento? </a:t>
            </a:r>
          </a:p>
        </p:txBody>
      </p:sp>
      <p:sp>
        <p:nvSpPr>
          <p:cNvPr id="15366" name="CaixaDeTexto 11"/>
          <p:cNvSpPr txBox="1">
            <a:spLocks noChangeArrowheads="1"/>
          </p:cNvSpPr>
          <p:nvPr/>
        </p:nvSpPr>
        <p:spPr bwMode="auto">
          <a:xfrm>
            <a:off x="1619250" y="3995738"/>
            <a:ext cx="41767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>
                <a:solidFill>
                  <a:schemeClr val="bg1"/>
                </a:solidFill>
                <a:cs typeface="Arial" charset="0"/>
              </a:rPr>
              <a:t>Como aumentar a produtividade? </a:t>
            </a:r>
          </a:p>
          <a:p>
            <a:endParaRPr lang="pt-BR" sz="16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5367" name="CaixaDeTexto 12"/>
          <p:cNvSpPr txBox="1">
            <a:spLocks noChangeArrowheads="1"/>
          </p:cNvSpPr>
          <p:nvPr/>
        </p:nvSpPr>
        <p:spPr bwMode="auto">
          <a:xfrm>
            <a:off x="1619250" y="4652963"/>
            <a:ext cx="662463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>
                <a:solidFill>
                  <a:schemeClr val="bg1"/>
                </a:solidFill>
                <a:cs typeface="Arial" charset="0"/>
              </a:rPr>
              <a:t>O Mapa Estratégico da Indústria 2013-2022</a:t>
            </a:r>
          </a:p>
          <a:p>
            <a:endParaRPr lang="pt-BR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5368" name="CaixaDeTexto 13"/>
          <p:cNvSpPr txBox="1">
            <a:spLocks noChangeArrowheads="1"/>
          </p:cNvSpPr>
          <p:nvPr/>
        </p:nvSpPr>
        <p:spPr bwMode="auto">
          <a:xfrm>
            <a:off x="1619250" y="5300663"/>
            <a:ext cx="31448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chemeClr val="bg1"/>
                </a:solidFill>
                <a:cs typeface="Arial" charset="0"/>
              </a:rPr>
              <a:t>A agenda legislativa e o Mapa </a:t>
            </a:r>
          </a:p>
        </p:txBody>
      </p:sp>
      <p:sp>
        <p:nvSpPr>
          <p:cNvPr id="15369" name="CaixaDeTexto 14"/>
          <p:cNvSpPr txBox="1">
            <a:spLocks noChangeArrowheads="1"/>
          </p:cNvSpPr>
          <p:nvPr/>
        </p:nvSpPr>
        <p:spPr bwMode="auto">
          <a:xfrm>
            <a:off x="1619250" y="5949950"/>
            <a:ext cx="23288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chemeClr val="bg1"/>
                </a:solidFill>
                <a:cs typeface="Arial" charset="0"/>
              </a:rPr>
              <a:t>Mensagens principais</a:t>
            </a:r>
          </a:p>
          <a:p>
            <a:endParaRPr lang="pt-BR" sz="1600" b="1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467544" y="1052736"/>
            <a:ext cx="8136904" cy="532859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/>
          </a:p>
        </p:txBody>
      </p:sp>
      <p:sp>
        <p:nvSpPr>
          <p:cNvPr id="38916" name="Retângulo 3"/>
          <p:cNvSpPr>
            <a:spLocks noChangeArrowheads="1"/>
          </p:cNvSpPr>
          <p:nvPr/>
        </p:nvSpPr>
        <p:spPr bwMode="auto">
          <a:xfrm>
            <a:off x="2195513" y="960438"/>
            <a:ext cx="38687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>
                <a:solidFill>
                  <a:schemeClr val="bg1"/>
                </a:solidFill>
                <a:latin typeface="Segoe UI Semibold"/>
              </a:rPr>
              <a:t>COMPETITIVIDADE COM SUSTENTABILIDADE</a:t>
            </a:r>
          </a:p>
        </p:txBody>
      </p:sp>
      <p:sp>
        <p:nvSpPr>
          <p:cNvPr id="38917" name="CaixaDeTexto 11"/>
          <p:cNvSpPr txBox="1">
            <a:spLocks noChangeArrowheads="1"/>
          </p:cNvSpPr>
          <p:nvPr/>
        </p:nvSpPr>
        <p:spPr bwMode="auto">
          <a:xfrm>
            <a:off x="6227763" y="1866900"/>
            <a:ext cx="1584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DESENVOLVIMENTO</a:t>
            </a:r>
          </a:p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DE MERCADOS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042988" y="44450"/>
            <a:ext cx="6769100" cy="4619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Mensagens principais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68313" y="1268413"/>
            <a:ext cx="8351837" cy="4962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pt-BR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 Brasil e o mundo mudaram. As mudanças impactam o desenho das políticas.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endParaRPr lang="pt-BR" sz="6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pt-BR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 desempenho deve ser comparado. O mundo está em movimento.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endParaRPr lang="pt-BR" sz="6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pt-BR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 contínua modernização das instituições é chave para o crescimento.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endParaRPr lang="pt-BR" sz="600" b="1" i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pt-BR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 Brasil precisa saber onde deseja chegar. É preciso ambição.</a:t>
            </a:r>
            <a:endParaRPr lang="pt-BR" sz="19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7046913" y="6519863"/>
            <a:ext cx="2133600" cy="365125"/>
          </a:xfrm>
        </p:spPr>
        <p:txBody>
          <a:bodyPr/>
          <a:lstStyle/>
          <a:p>
            <a:pPr>
              <a:defRPr/>
            </a:pPr>
            <a:fld id="{65930F7E-4B64-4B17-92B7-658077CD2F85}" type="slidenum">
              <a:rPr lang="pt-BR"/>
              <a:pPr>
                <a:defRPr/>
              </a:pPr>
              <a:t>20</a:t>
            </a:fld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Image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Imagem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CaixaDeTexto 9"/>
          <p:cNvSpPr txBox="1">
            <a:spLocks noChangeArrowheads="1"/>
          </p:cNvSpPr>
          <p:nvPr/>
        </p:nvSpPr>
        <p:spPr bwMode="auto">
          <a:xfrm>
            <a:off x="1258888" y="6135688"/>
            <a:ext cx="554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2400">
                <a:solidFill>
                  <a:schemeClr val="tx2"/>
                </a:solidFill>
                <a:latin typeface="Calibri" pitchFamily="34" charset="0"/>
              </a:rPr>
              <a:t>www.cni.org.br/mapaestrategico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046913" y="6519863"/>
            <a:ext cx="2133600" cy="365125"/>
          </a:xfrm>
        </p:spPr>
        <p:txBody>
          <a:bodyPr/>
          <a:lstStyle/>
          <a:p>
            <a:pPr>
              <a:defRPr/>
            </a:pPr>
            <a:fld id="{5BB532FB-F336-440A-84A9-9B60BD9D62A1}" type="slidenum">
              <a:rPr lang="pt-BR"/>
              <a:pPr>
                <a:defRPr/>
              </a:pPr>
              <a:t>21</a:t>
            </a:fld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550" y="115888"/>
            <a:ext cx="6840538" cy="3937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Ponto de partida do Mapa: avaliação de cenários</a:t>
            </a:r>
            <a:endParaRPr lang="pt-BR" sz="195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468313" y="1468438"/>
          <a:ext cx="7920037" cy="3616325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7920880"/>
              </a:tblGrid>
              <a:tr h="602696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 Black" pitchFamily="34" charset="0"/>
                        </a:rPr>
                        <a:t>Tendências</a:t>
                      </a:r>
                      <a:r>
                        <a:rPr lang="pt-BR" baseline="0" dirty="0" smtClean="0">
                          <a:latin typeface="Arial Black" pitchFamily="34" charset="0"/>
                        </a:rPr>
                        <a:t> mundiais com forte impacto na indústria</a:t>
                      </a:r>
                      <a:endParaRPr lang="pt-BR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602696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Crescimento dos países</a:t>
                      </a:r>
                      <a:r>
                        <a:rPr lang="pt-BR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emergentes</a:t>
                      </a:r>
                      <a:endParaRPr lang="pt-BR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02696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Conhecimento e inovação</a:t>
                      </a:r>
                      <a:r>
                        <a:rPr lang="pt-BR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como motores da economia</a:t>
                      </a:r>
                      <a:endParaRPr lang="pt-BR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02696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Nova geografia</a:t>
                      </a:r>
                      <a:r>
                        <a:rPr lang="pt-BR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da produção mundial</a:t>
                      </a:r>
                      <a:endParaRPr lang="pt-BR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02696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Emergência</a:t>
                      </a:r>
                      <a:r>
                        <a:rPr lang="pt-BR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e difusão de novas tecnologias</a:t>
                      </a:r>
                      <a:endParaRPr lang="pt-BR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02696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Mudanças climáticas e economia</a:t>
                      </a:r>
                      <a:r>
                        <a:rPr lang="pt-BR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de baixo carbono</a:t>
                      </a:r>
                      <a:endParaRPr lang="pt-BR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402" name="CaixaDeTexto 3"/>
          <p:cNvSpPr txBox="1">
            <a:spLocks noChangeArrowheads="1"/>
          </p:cNvSpPr>
          <p:nvPr/>
        </p:nvSpPr>
        <p:spPr bwMode="auto">
          <a:xfrm>
            <a:off x="5724525" y="6551613"/>
            <a:ext cx="3024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100">
                <a:latin typeface="Calibri" pitchFamily="34" charset="0"/>
              </a:rPr>
              <a:t>Fonte: Mapa Estratégico da Indústria: 2013-2022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/>
          <a:p>
            <a:pPr>
              <a:defRPr/>
            </a:pPr>
            <a:fld id="{00573B5D-1549-4151-89A3-04EB353097C1}" type="slidenum">
              <a:rPr lang="pt-BR"/>
              <a:pPr>
                <a:defRPr/>
              </a:pPr>
              <a:t>3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agem 2" descr="infografico (2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" y="692150"/>
            <a:ext cx="8237538" cy="582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95288" y="1052513"/>
            <a:ext cx="4321175" cy="1368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975475" y="6448425"/>
            <a:ext cx="2133600" cy="365125"/>
          </a:xfrm>
        </p:spPr>
        <p:txBody>
          <a:bodyPr/>
          <a:lstStyle/>
          <a:p>
            <a:pPr>
              <a:defRPr/>
            </a:pPr>
            <a:fld id="{D6570347-F862-4FDD-8AC6-52CF5C517DE2}" type="slidenum">
              <a:rPr lang="pt-BR"/>
              <a:pPr>
                <a:defRPr/>
              </a:pPr>
              <a:t>4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42988" y="179388"/>
            <a:ext cx="6769100" cy="369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 O impacto das cadeias produtivas globais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5288" y="1412875"/>
            <a:ext cx="3119437" cy="3079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O MODELO ANTES DA FRAGMENTAÇÃO</a:t>
            </a:r>
            <a:endParaRPr lang="pt-BR" sz="1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975475" y="6448425"/>
            <a:ext cx="2133600" cy="365125"/>
          </a:xfrm>
        </p:spPr>
        <p:txBody>
          <a:bodyPr/>
          <a:lstStyle/>
          <a:p>
            <a:pPr>
              <a:defRPr/>
            </a:pPr>
            <a:fld id="{F6BD4B8A-EBFB-4E84-9D50-85C9760757B2}" type="slidenum">
              <a:rPr lang="pt-BR"/>
              <a:pPr>
                <a:defRPr/>
              </a:pPr>
              <a:t>5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42988" y="179388"/>
            <a:ext cx="6769100" cy="369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 O impacto das cadeias produtivas globais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692150"/>
            <a:ext cx="19621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260600"/>
            <a:ext cx="76581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5508625" y="3141663"/>
            <a:ext cx="15843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516688" y="3068638"/>
            <a:ext cx="14287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484438" y="1125538"/>
            <a:ext cx="5365750" cy="430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CONTAINERS + NOVAS TECNOLOGIAS DE INFORMAÇÃO E COMUNICAÇÃO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=&gt; PULVERIZAÇÃO DA PRODUÇÃO </a:t>
            </a:r>
            <a:endParaRPr lang="pt-BR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40" name="CaixaDeTexto 11"/>
          <p:cNvSpPr txBox="1">
            <a:spLocks noChangeArrowheads="1"/>
          </p:cNvSpPr>
          <p:nvPr/>
        </p:nvSpPr>
        <p:spPr bwMode="auto">
          <a:xfrm>
            <a:off x="5435600" y="2852738"/>
            <a:ext cx="2409825" cy="261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100" b="1">
                <a:solidFill>
                  <a:srgbClr val="595959"/>
                </a:solidFill>
                <a:cs typeface="Arial" charset="0"/>
              </a:rPr>
              <a:t>PULVERIZAÇÃO DA PRODUÇÃO</a:t>
            </a:r>
            <a:endParaRPr lang="pt-B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468313" y="1468438"/>
          <a:ext cx="7920037" cy="241141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7920880"/>
              </a:tblGrid>
              <a:tr h="6026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kern="1200" dirty="0" smtClean="0">
                          <a:latin typeface="Arial Black" pitchFamily="34" charset="0"/>
                        </a:rPr>
                        <a:t>Tendências nacionais com forte impacto na indústria</a:t>
                      </a:r>
                      <a:endParaRPr lang="pt-BR" sz="18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Black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026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Fortalecimento do mercado interno</a:t>
                      </a:r>
                      <a:endParaRPr lang="pt-BR" sz="18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026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Transições demográficas</a:t>
                      </a:r>
                      <a:endParaRPr lang="pt-BR" sz="18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026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Reconfiguração espacial da atividade econômica</a:t>
                      </a:r>
                      <a:endParaRPr lang="pt-BR" sz="18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9469" name="CaixaDeTexto 3"/>
          <p:cNvSpPr txBox="1">
            <a:spLocks noChangeArrowheads="1"/>
          </p:cNvSpPr>
          <p:nvPr/>
        </p:nvSpPr>
        <p:spPr bwMode="auto">
          <a:xfrm>
            <a:off x="5724525" y="6551613"/>
            <a:ext cx="3024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100">
                <a:latin typeface="Calibri" pitchFamily="34" charset="0"/>
              </a:rPr>
              <a:t>Fonte: Mapa Estratégico da Indústria: 2013-2022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/>
          <a:p>
            <a:pPr>
              <a:defRPr/>
            </a:pPr>
            <a:fld id="{8E94C271-8C9A-463F-B1FB-7530BBF939DA}" type="slidenum">
              <a:rPr lang="pt-BR"/>
              <a:pPr>
                <a:defRPr/>
              </a:pPr>
              <a:t>6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971550" y="115888"/>
            <a:ext cx="6840538" cy="3937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Ponto de partida do Mapa: avaliação de cenários</a:t>
            </a:r>
            <a:endParaRPr lang="pt-BR" sz="195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aixaDeTexto 3"/>
          <p:cNvSpPr txBox="1">
            <a:spLocks noChangeArrowheads="1"/>
          </p:cNvSpPr>
          <p:nvPr/>
        </p:nvSpPr>
        <p:spPr bwMode="auto">
          <a:xfrm>
            <a:off x="6300788" y="6623050"/>
            <a:ext cx="24479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100">
                <a:latin typeface="Calibri" pitchFamily="34" charset="0"/>
              </a:rPr>
              <a:t>Fonte: CNI.</a:t>
            </a:r>
          </a:p>
        </p:txBody>
      </p:sp>
      <p:sp>
        <p:nvSpPr>
          <p:cNvPr id="30" name="Espaço Reservado para Número de Slide 29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/>
          <a:p>
            <a:pPr>
              <a:defRPr/>
            </a:pPr>
            <a:fld id="{7007CC45-10C2-4858-A82B-27C5FB0944FE}" type="slidenum">
              <a:rPr lang="pt-BR"/>
              <a:pPr>
                <a:defRPr/>
              </a:pPr>
              <a:t>7</a:t>
            </a:fld>
            <a:endParaRPr lang="pt-BR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1116013" y="188913"/>
            <a:ext cx="6696075" cy="3683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A posição do Brasil perante os competidores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484" name="Imagem 5" descr="Figura_01_NOVO (4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52513"/>
            <a:ext cx="8689975" cy="501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aixaDeTexto 4"/>
          <p:cNvSpPr txBox="1">
            <a:spLocks noChangeArrowheads="1"/>
          </p:cNvSpPr>
          <p:nvPr/>
        </p:nvSpPr>
        <p:spPr bwMode="auto">
          <a:xfrm>
            <a:off x="5724525" y="6599238"/>
            <a:ext cx="302418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100">
                <a:latin typeface="Calibri" pitchFamily="34" charset="0"/>
              </a:rPr>
              <a:t>Fonte:  Itaú Unibanco</a:t>
            </a:r>
          </a:p>
          <a:p>
            <a:pPr algn="r"/>
            <a:endParaRPr lang="pt-BR" sz="1100">
              <a:latin typeface="Calibri" pitchFamily="34" charset="0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7010400" y="6524625"/>
            <a:ext cx="2133600" cy="365125"/>
          </a:xfrm>
        </p:spPr>
        <p:txBody>
          <a:bodyPr/>
          <a:lstStyle/>
          <a:p>
            <a:pPr>
              <a:defRPr/>
            </a:pPr>
            <a:fld id="{5BF51D37-6FA4-4617-8003-782729EB1254}" type="slidenum">
              <a:rPr lang="pt-BR"/>
              <a:pPr>
                <a:defRPr/>
              </a:pPr>
              <a:t>8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116013" y="225425"/>
            <a:ext cx="6769100" cy="3238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Desafio: como tornar competitivo um país de custos elevados? </a:t>
            </a:r>
            <a:endParaRPr lang="pt-BR" sz="150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87450" y="1052513"/>
            <a:ext cx="6480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1" tIns="45669" rIns="91341" bIns="45669">
            <a:spAutoFit/>
          </a:bodyPr>
          <a:lstStyle/>
          <a:p>
            <a:pPr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Elevação do custo unitário do trabalho em dólares (2005 – 2010)</a:t>
            </a:r>
          </a:p>
        </p:txBody>
      </p:sp>
      <p:graphicFrame>
        <p:nvGraphicFramePr>
          <p:cNvPr id="10" name="Chart 20"/>
          <p:cNvGraphicFramePr>
            <a:graphicFrameLocks/>
          </p:cNvGraphicFramePr>
          <p:nvPr/>
        </p:nvGraphicFramePr>
        <p:xfrm>
          <a:off x="1187624" y="1844824"/>
          <a:ext cx="640871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/>
          <a:p>
            <a:pPr>
              <a:defRPr/>
            </a:pPr>
            <a:fld id="{7B0553D9-11C1-4239-87CA-58AFB30D6D62}" type="slidenum">
              <a:rPr lang="pt-BR"/>
              <a:pPr>
                <a:defRPr/>
              </a:pPr>
              <a:t>9</a:t>
            </a:fld>
            <a:endParaRPr lang="pt-BR"/>
          </a:p>
        </p:txBody>
      </p:sp>
      <p:graphicFrame>
        <p:nvGraphicFramePr>
          <p:cNvPr id="24578" name="Gráfico 2"/>
          <p:cNvGraphicFramePr>
            <a:graphicFrameLocks/>
          </p:cNvGraphicFramePr>
          <p:nvPr/>
        </p:nvGraphicFramePr>
        <p:xfrm>
          <a:off x="1281113" y="1290638"/>
          <a:ext cx="6078537" cy="4868862"/>
        </p:xfrm>
        <a:graphic>
          <a:graphicData uri="http://schemas.openxmlformats.org/presentationml/2006/ole">
            <p:oleObj spid="_x0000_s24578" r:id="rId3" imgW="6078239" imgH="4865030" progId="Excel.Chart.8">
              <p:embed/>
            </p:oleObj>
          </a:graphicData>
        </a:graphic>
      </p:graphicFrame>
      <p:sp>
        <p:nvSpPr>
          <p:cNvPr id="24579" name="CaixaDeTexto 3"/>
          <p:cNvSpPr txBox="1">
            <a:spLocks noChangeArrowheads="1"/>
          </p:cNvSpPr>
          <p:nvPr/>
        </p:nvSpPr>
        <p:spPr bwMode="auto">
          <a:xfrm>
            <a:off x="1835150" y="2374900"/>
            <a:ext cx="25923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100">
                <a:latin typeface="Calibri" pitchFamily="34" charset="0"/>
              </a:rPr>
              <a:t>Índice, base 2001 = 100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619250" y="241300"/>
            <a:ext cx="6192838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71550" y="188913"/>
            <a:ext cx="6840538" cy="3222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Desafio: como tornar competitivo um país de custos elevados? </a:t>
            </a:r>
            <a:endParaRPr lang="pt-BR" sz="150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4582" name="CaixaDeTexto 7"/>
          <p:cNvSpPr txBox="1">
            <a:spLocks noChangeArrowheads="1"/>
          </p:cNvSpPr>
          <p:nvPr/>
        </p:nvSpPr>
        <p:spPr bwMode="auto">
          <a:xfrm>
            <a:off x="6300788" y="6551613"/>
            <a:ext cx="24479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100">
                <a:latin typeface="Calibri" pitchFamily="34" charset="0"/>
              </a:rPr>
              <a:t>Fonte: CNI.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anchor="ctr"/>
      <a:lstStyle>
        <a:defPPr algn="ctr"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6">
    <a:dk1>
      <a:sysClr val="windowText" lastClr="000000"/>
    </a:dk1>
    <a:lt1>
      <a:sysClr val="window" lastClr="FFFFFF"/>
    </a:lt1>
    <a:dk2>
      <a:srgbClr val="FF5900"/>
    </a:dk2>
    <a:lt2>
      <a:srgbClr val="0032C1"/>
    </a:lt2>
    <a:accent1>
      <a:srgbClr val="646668"/>
    </a:accent1>
    <a:accent2>
      <a:srgbClr val="FFC20E"/>
    </a:accent2>
    <a:accent3>
      <a:srgbClr val="FFF200"/>
    </a:accent3>
    <a:accent4>
      <a:srgbClr val="083069"/>
    </a:accent4>
    <a:accent5>
      <a:srgbClr val="D4D5D6"/>
    </a:accent5>
    <a:accent6>
      <a:srgbClr val="D05400"/>
    </a:accent6>
    <a:hlink>
      <a:srgbClr val="008000"/>
    </a:hlink>
    <a:folHlink>
      <a:srgbClr val="6F4BB7"/>
    </a:folHlink>
  </a:clrScheme>
  <a:fontScheme name="BBA_Color Scheme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969</Words>
  <Application>Microsoft Office PowerPoint</Application>
  <PresentationFormat>On-screen Show (4:3)</PresentationFormat>
  <Paragraphs>227</Paragraphs>
  <Slides>21</Slides>
  <Notes>5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Modelo de design</vt:lpstr>
      </vt:variant>
      <vt:variant>
        <vt:i4>2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31" baseType="lpstr">
      <vt:lpstr>Calibri</vt:lpstr>
      <vt:lpstr>Arial</vt:lpstr>
      <vt:lpstr>Arial Black</vt:lpstr>
      <vt:lpstr>Segoe UI Semibold</vt:lpstr>
      <vt:lpstr>Arial Narrow</vt:lpstr>
      <vt:lpstr>Times New Roman</vt:lpstr>
      <vt:lpstr>Wingdings</vt:lpstr>
      <vt:lpstr>Tema do Office</vt:lpstr>
      <vt:lpstr>Tema do Office</vt:lpstr>
      <vt:lpstr>Gráfico do Microsoft Excel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</dc:creator>
  <cp:lastModifiedBy>camilamb</cp:lastModifiedBy>
  <cp:revision>151</cp:revision>
  <dcterms:created xsi:type="dcterms:W3CDTF">2013-04-19T13:32:04Z</dcterms:created>
  <dcterms:modified xsi:type="dcterms:W3CDTF">2013-06-18T11:25:16Z</dcterms:modified>
</cp:coreProperties>
</file>