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80" r:id="rId2"/>
    <p:sldId id="290" r:id="rId3"/>
    <p:sldId id="288" r:id="rId4"/>
    <p:sldId id="294" r:id="rId5"/>
    <p:sldId id="291" r:id="rId6"/>
    <p:sldId id="292" r:id="rId7"/>
    <p:sldId id="293" r:id="rId8"/>
    <p:sldId id="295" r:id="rId9"/>
    <p:sldId id="287"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90" d="100"/>
          <a:sy n="90" d="100"/>
        </p:scale>
        <p:origin x="14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3043E-AFE9-4E8B-B39D-EB0E114E3AB1}" type="datetimeFigureOut">
              <a:rPr lang="pt-BR" smtClean="0"/>
              <a:t>14/12/2016</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E8BE8-52B1-424A-9126-8B795776A2CA}" type="slidenum">
              <a:rPr lang="pt-BR" smtClean="0"/>
              <a:t>‹nº›</a:t>
            </a:fld>
            <a:endParaRPr lang="pt-BR"/>
          </a:p>
        </p:txBody>
      </p:sp>
    </p:spTree>
    <p:extLst>
      <p:ext uri="{BB962C8B-B14F-4D97-AF65-F5344CB8AC3E}">
        <p14:creationId xmlns:p14="http://schemas.microsoft.com/office/powerpoint/2010/main" val="4045279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4"/>
          <p:cNvSpPr txBox="1">
            <a:spLocks noGrp="1" noChangeArrowheads="1"/>
          </p:cNvSpPr>
          <p:nvPr/>
        </p:nvSpPr>
        <p:spPr bwMode="auto">
          <a:xfrm>
            <a:off x="3851692" y="3"/>
            <a:ext cx="2929752" cy="47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032" tIns="46775" rIns="91032" bIns="46775"/>
          <a:lstStyle>
            <a:lvl1pPr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1pPr>
            <a:lvl2pPr marL="742950" indent="-28575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2pPr>
            <a:lvl3pPr marL="11430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3pPr>
            <a:lvl4pPr marL="16002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4pPr>
            <a:lvl5pPr marL="20574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5pPr>
            <a:lvl6pPr marL="25146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6pPr>
            <a:lvl7pPr marL="29718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7pPr>
            <a:lvl8pPr marL="34290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8pPr>
            <a:lvl9pPr marL="38862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9pPr>
          </a:lstStyle>
          <a:p>
            <a:pPr algn="r" eaLnBrk="1" hangingPunct="1">
              <a:buClr>
                <a:srgbClr val="020000"/>
              </a:buClr>
              <a:buFont typeface="Times New Roman" pitchFamily="18" charset="0"/>
              <a:buNone/>
            </a:pPr>
            <a:r>
              <a:rPr lang="en-GB" altLang="pt-BR" sz="1200" dirty="0">
                <a:solidFill>
                  <a:srgbClr val="000000"/>
                </a:solidFill>
                <a:latin typeface="Times New Roman" pitchFamily="18" charset="0"/>
              </a:rPr>
              <a:t>07/05/09</a:t>
            </a:r>
          </a:p>
        </p:txBody>
      </p:sp>
      <p:sp>
        <p:nvSpPr>
          <p:cNvPr id="25603" name="Rectangle 18"/>
          <p:cNvSpPr txBox="1">
            <a:spLocks noGrp="1" noChangeArrowheads="1"/>
          </p:cNvSpPr>
          <p:nvPr/>
        </p:nvSpPr>
        <p:spPr bwMode="auto">
          <a:xfrm>
            <a:off x="3851692" y="9427507"/>
            <a:ext cx="2929752" cy="47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032" tIns="46775" rIns="91032" bIns="46775" anchor="b"/>
          <a:lstStyle>
            <a:lvl1pPr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1pPr>
            <a:lvl2pPr marL="742950" indent="-28575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2pPr>
            <a:lvl3pPr marL="11430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3pPr>
            <a:lvl4pPr marL="16002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4pPr>
            <a:lvl5pPr marL="20574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5pPr>
            <a:lvl6pPr marL="25146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6pPr>
            <a:lvl7pPr marL="29718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7pPr>
            <a:lvl8pPr marL="34290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8pPr>
            <a:lvl9pPr marL="38862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9pPr>
          </a:lstStyle>
          <a:p>
            <a:pPr algn="r" eaLnBrk="1" hangingPunct="1">
              <a:buClr>
                <a:srgbClr val="020000"/>
              </a:buClr>
              <a:buFont typeface="Times New Roman" pitchFamily="18" charset="0"/>
              <a:buNone/>
            </a:pPr>
            <a:fld id="{B3690711-473A-41B8-BEAB-FFE49037F4BA}" type="slidenum">
              <a:rPr lang="en-GB" altLang="pt-BR" sz="1200">
                <a:solidFill>
                  <a:srgbClr val="000000"/>
                </a:solidFill>
                <a:latin typeface="Times New Roman" pitchFamily="18" charset="0"/>
              </a:rPr>
              <a:pPr algn="r" eaLnBrk="1" hangingPunct="1">
                <a:buClr>
                  <a:srgbClr val="020000"/>
                </a:buClr>
                <a:buFont typeface="Times New Roman" pitchFamily="18" charset="0"/>
                <a:buNone/>
              </a:pPr>
              <a:t>1</a:t>
            </a:fld>
            <a:endParaRPr lang="en-GB" altLang="pt-BR" sz="1200" dirty="0">
              <a:solidFill>
                <a:srgbClr val="000000"/>
              </a:solidFill>
              <a:latin typeface="Times New Roman" pitchFamily="18" charset="0"/>
            </a:endParaRPr>
          </a:p>
        </p:txBody>
      </p:sp>
      <p:sp>
        <p:nvSpPr>
          <p:cNvPr id="25604" name="Text Box 1"/>
          <p:cNvSpPr txBox="1">
            <a:spLocks noChangeArrowheads="1"/>
          </p:cNvSpPr>
          <p:nvPr/>
        </p:nvSpPr>
        <p:spPr bwMode="auto">
          <a:xfrm>
            <a:off x="3851693" y="9427507"/>
            <a:ext cx="2944361" cy="497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032" tIns="46775" rIns="91032" bIns="46775" anchor="b"/>
          <a:lstStyle>
            <a:lvl1pPr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1pPr>
            <a:lvl2pPr marL="742950" indent="-28575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2pPr>
            <a:lvl3pPr marL="11430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3pPr>
            <a:lvl4pPr marL="16002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4pPr>
            <a:lvl5pPr marL="2057400" indent="-228600" defTabSz="512763" eaLnBrk="0" hangingPunct="0">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5pPr>
            <a:lvl6pPr marL="25146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6pPr>
            <a:lvl7pPr marL="29718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7pPr>
            <a:lvl8pPr marL="34290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8pPr>
            <a:lvl9pPr marL="3886200" indent="-228600" defTabSz="512763" eaLnBrk="0" fontAlgn="base" hangingPunct="0">
              <a:spcBef>
                <a:spcPct val="0"/>
              </a:spcBef>
              <a:spcAft>
                <a:spcPct val="0"/>
              </a:spcAft>
              <a:tabLst>
                <a:tab pos="0" algn="l"/>
                <a:tab pos="511175" algn="l"/>
                <a:tab pos="1022350" algn="l"/>
                <a:tab pos="1535113" algn="l"/>
                <a:tab pos="2047875" algn="l"/>
                <a:tab pos="2560638" algn="l"/>
                <a:tab pos="3071813" algn="l"/>
                <a:tab pos="3584575" algn="l"/>
                <a:tab pos="4097338" algn="l"/>
                <a:tab pos="4610100" algn="l"/>
                <a:tab pos="5121275" algn="l"/>
                <a:tab pos="5634038" algn="l"/>
                <a:tab pos="6146800" algn="l"/>
                <a:tab pos="6659563" algn="l"/>
                <a:tab pos="7172325" algn="l"/>
                <a:tab pos="7683500" algn="l"/>
                <a:tab pos="8196263" algn="l"/>
                <a:tab pos="8709025" algn="l"/>
                <a:tab pos="9221788" algn="l"/>
                <a:tab pos="9732963" algn="l"/>
                <a:tab pos="10245725" algn="l"/>
              </a:tabLst>
              <a:defRPr>
                <a:solidFill>
                  <a:schemeClr val="tx1"/>
                </a:solidFill>
                <a:latin typeface="Arial" charset="0"/>
                <a:ea typeface="ＭＳ Ｐゴシック" pitchFamily="34" charset="-128"/>
              </a:defRPr>
            </a:lvl9pPr>
          </a:lstStyle>
          <a:p>
            <a:pPr algn="r" eaLnBrk="1" hangingPunct="1">
              <a:buClr>
                <a:srgbClr val="020000"/>
              </a:buClr>
              <a:buFont typeface="Times New Roman" pitchFamily="18" charset="0"/>
              <a:buNone/>
            </a:pPr>
            <a:fld id="{BE87EE0B-C86A-4BCD-85DD-EB7484544056}" type="slidenum">
              <a:rPr lang="en-GB" altLang="pt-BR" sz="1200">
                <a:solidFill>
                  <a:srgbClr val="000000"/>
                </a:solidFill>
                <a:latin typeface="Times New Roman" pitchFamily="18" charset="0"/>
              </a:rPr>
              <a:pPr algn="r" eaLnBrk="1" hangingPunct="1">
                <a:buClr>
                  <a:srgbClr val="020000"/>
                </a:buClr>
                <a:buFont typeface="Times New Roman" pitchFamily="18" charset="0"/>
                <a:buNone/>
              </a:pPr>
              <a:t>1</a:t>
            </a:fld>
            <a:endParaRPr lang="en-GB" altLang="pt-BR" sz="1200" dirty="0">
              <a:solidFill>
                <a:srgbClr val="000000"/>
              </a:solidFill>
              <a:latin typeface="Times New Roman" pitchFamily="18" charset="0"/>
            </a:endParaRPr>
          </a:p>
        </p:txBody>
      </p:sp>
      <p:sp>
        <p:nvSpPr>
          <p:cNvPr id="25605" name="Text Box 2"/>
          <p:cNvSpPr txBox="1">
            <a:spLocks noChangeArrowheads="1"/>
          </p:cNvSpPr>
          <p:nvPr/>
        </p:nvSpPr>
        <p:spPr bwMode="auto">
          <a:xfrm>
            <a:off x="2121435" y="743899"/>
            <a:ext cx="2564548" cy="3722689"/>
          </a:xfrm>
          <a:prstGeom prst="rect">
            <a:avLst/>
          </a:prstGeom>
          <a:solidFill>
            <a:srgbClr val="FFFFFF"/>
          </a:solidFill>
          <a:ln w="9360">
            <a:solidFill>
              <a:srgbClr val="000000"/>
            </a:solidFill>
            <a:miter lim="800000"/>
            <a:headEnd/>
            <a:tailEnd/>
          </a:ln>
        </p:spPr>
        <p:txBody>
          <a:bodyPr wrap="none" lIns="91391" tIns="45696" rIns="91391" bIns="45696" anchor="ctr"/>
          <a:lstStyle>
            <a:lvl1pPr defTabSz="512763" eaLnBrk="0" hangingPunct="0">
              <a:defRPr>
                <a:solidFill>
                  <a:schemeClr val="tx1"/>
                </a:solidFill>
                <a:latin typeface="Arial" charset="0"/>
                <a:ea typeface="ＭＳ Ｐゴシック" pitchFamily="34" charset="-128"/>
              </a:defRPr>
            </a:lvl1pPr>
            <a:lvl2pPr marL="742950" indent="-285750" defTabSz="512763" eaLnBrk="0" hangingPunct="0">
              <a:defRPr>
                <a:solidFill>
                  <a:schemeClr val="tx1"/>
                </a:solidFill>
                <a:latin typeface="Arial" charset="0"/>
                <a:ea typeface="ＭＳ Ｐゴシック" pitchFamily="34" charset="-128"/>
              </a:defRPr>
            </a:lvl2pPr>
            <a:lvl3pPr marL="1143000" indent="-228600" defTabSz="512763" eaLnBrk="0" hangingPunct="0">
              <a:defRPr>
                <a:solidFill>
                  <a:schemeClr val="tx1"/>
                </a:solidFill>
                <a:latin typeface="Arial" charset="0"/>
                <a:ea typeface="ＭＳ Ｐゴシック" pitchFamily="34" charset="-128"/>
              </a:defRPr>
            </a:lvl3pPr>
            <a:lvl4pPr marL="1600200" indent="-228600" defTabSz="512763" eaLnBrk="0" hangingPunct="0">
              <a:defRPr>
                <a:solidFill>
                  <a:schemeClr val="tx1"/>
                </a:solidFill>
                <a:latin typeface="Arial" charset="0"/>
                <a:ea typeface="ＭＳ Ｐゴシック" pitchFamily="34" charset="-128"/>
              </a:defRPr>
            </a:lvl4pPr>
            <a:lvl5pPr marL="2057400" indent="-228600" defTabSz="512763" eaLnBrk="0" hangingPunct="0">
              <a:defRPr>
                <a:solidFill>
                  <a:schemeClr val="tx1"/>
                </a:solidFill>
                <a:latin typeface="Arial" charset="0"/>
                <a:ea typeface="ＭＳ Ｐゴシック" pitchFamily="34" charset="-128"/>
              </a:defRPr>
            </a:lvl5pPr>
            <a:lvl6pPr marL="2514600" indent="-228600" defTabSz="512763"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512763"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512763"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512763"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lnSpc>
                <a:spcPct val="95000"/>
              </a:lnSpc>
              <a:buFont typeface="Times New Roman" pitchFamily="18" charset="0"/>
              <a:buNone/>
            </a:pPr>
            <a:endParaRPr lang="en-US" altLang="pt-BR" sz="3200" dirty="0">
              <a:solidFill>
                <a:schemeClr val="bg1"/>
              </a:solidFill>
            </a:endParaRPr>
          </a:p>
        </p:txBody>
      </p:sp>
      <p:sp>
        <p:nvSpPr>
          <p:cNvPr id="25606" name="Rectangle 3"/>
          <p:cNvSpPr>
            <a:spLocks noGrp="1" noChangeArrowheads="1"/>
          </p:cNvSpPr>
          <p:nvPr>
            <p:ph type="body"/>
          </p:nvPr>
        </p:nvSpPr>
        <p:spPr bwMode="auto">
          <a:xfrm>
            <a:off x="680093" y="4714557"/>
            <a:ext cx="5427752" cy="4445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1032" tIns="46775" rIns="91032" bIns="46775" anchor="ctr"/>
          <a:lstStyle/>
          <a:p>
            <a:pPr defTabSz="799773"/>
            <a:endParaRPr lang="en-US" altLang="pt-BR" dirty="0">
              <a:latin typeface="Times New Roman" pitchFamily="18" charset="0"/>
              <a:ea typeface="ＭＳ Ｐゴシック" pitchFamily="34" charset="-128"/>
            </a:endParaRPr>
          </a:p>
        </p:txBody>
      </p:sp>
    </p:spTree>
    <p:extLst>
      <p:ext uri="{BB962C8B-B14F-4D97-AF65-F5344CB8AC3E}">
        <p14:creationId xmlns:p14="http://schemas.microsoft.com/office/powerpoint/2010/main" val="4058512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dirty="0"/>
              <a:t>ANÁLISE</a:t>
            </a:r>
            <a:r>
              <a:rPr lang="pt-BR" altLang="pt-BR" baseline="0" dirty="0"/>
              <a:t> DE OPORTUNIDADE E CONVENIÊNCIA DE DECLARAÇÃO</a:t>
            </a:r>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2</a:t>
            </a:fld>
            <a:endParaRPr lang="en-GB" altLang="pt-BR"/>
          </a:p>
        </p:txBody>
      </p:sp>
    </p:spTree>
    <p:extLst>
      <p:ext uri="{BB962C8B-B14F-4D97-AF65-F5344CB8AC3E}">
        <p14:creationId xmlns:p14="http://schemas.microsoft.com/office/powerpoint/2010/main" val="1964932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3</a:t>
            </a:fld>
            <a:endParaRPr lang="en-GB" altLang="pt-BR" dirty="0"/>
          </a:p>
        </p:txBody>
      </p:sp>
    </p:spTree>
    <p:extLst>
      <p:ext uri="{BB962C8B-B14F-4D97-AF65-F5344CB8AC3E}">
        <p14:creationId xmlns:p14="http://schemas.microsoft.com/office/powerpoint/2010/main" val="980365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4</a:t>
            </a:fld>
            <a:endParaRPr lang="en-GB" altLang="pt-BR" dirty="0"/>
          </a:p>
        </p:txBody>
      </p:sp>
    </p:spTree>
    <p:extLst>
      <p:ext uri="{BB962C8B-B14F-4D97-AF65-F5344CB8AC3E}">
        <p14:creationId xmlns:p14="http://schemas.microsoft.com/office/powerpoint/2010/main" val="4185603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5</a:t>
            </a:fld>
            <a:endParaRPr lang="en-GB" altLang="pt-BR" dirty="0"/>
          </a:p>
        </p:txBody>
      </p:sp>
    </p:spTree>
    <p:extLst>
      <p:ext uri="{BB962C8B-B14F-4D97-AF65-F5344CB8AC3E}">
        <p14:creationId xmlns:p14="http://schemas.microsoft.com/office/powerpoint/2010/main" val="3952555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6</a:t>
            </a:fld>
            <a:endParaRPr lang="en-GB" altLang="pt-BR" dirty="0"/>
          </a:p>
        </p:txBody>
      </p:sp>
    </p:spTree>
    <p:extLst>
      <p:ext uri="{BB962C8B-B14F-4D97-AF65-F5344CB8AC3E}">
        <p14:creationId xmlns:p14="http://schemas.microsoft.com/office/powerpoint/2010/main" val="559120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7</a:t>
            </a:fld>
            <a:endParaRPr lang="en-GB" altLang="pt-BR" dirty="0"/>
          </a:p>
        </p:txBody>
      </p:sp>
    </p:spTree>
    <p:extLst>
      <p:ext uri="{BB962C8B-B14F-4D97-AF65-F5344CB8AC3E}">
        <p14:creationId xmlns:p14="http://schemas.microsoft.com/office/powerpoint/2010/main" val="3660065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8</a:t>
            </a:fld>
            <a:endParaRPr lang="en-GB" altLang="pt-BR" dirty="0"/>
          </a:p>
        </p:txBody>
      </p:sp>
    </p:spTree>
    <p:extLst>
      <p:ext uri="{BB962C8B-B14F-4D97-AF65-F5344CB8AC3E}">
        <p14:creationId xmlns:p14="http://schemas.microsoft.com/office/powerpoint/2010/main" val="133560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ço Reservado para Imagem de Slide 1"/>
          <p:cNvSpPr>
            <a:spLocks noGrp="1" noRot="1" noChangeAspect="1" noTextEdit="1"/>
          </p:cNvSpPr>
          <p:nvPr>
            <p:ph type="sldImg"/>
          </p:nvPr>
        </p:nvSpPr>
        <p:spPr>
          <a:ln/>
        </p:spPr>
      </p:sp>
      <p:sp>
        <p:nvSpPr>
          <p:cNvPr id="89091"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baseline="0" dirty="0"/>
              <a:t>a – Entende-se que a nova lei deve consignar ações necessárias na fase de planejamento (conforme feito para elementos do projeto básico) </a:t>
            </a:r>
          </a:p>
          <a:p>
            <a:r>
              <a:rPr lang="pt-BR" altLang="pt-BR" baseline="0" dirty="0"/>
              <a:t>b – a possibilidade de negociação do valor da proposta ou mesmo das condições de fornecimento durante o certame pode ser benéfica em alguns casos;</a:t>
            </a:r>
          </a:p>
          <a:p>
            <a:r>
              <a:rPr lang="pt-BR" altLang="pt-BR" baseline="0" dirty="0"/>
              <a:t>c – a lei de licitações deve fazer uso de todo arsenal tecnológico existente para garantir a publicidade e o controle social;</a:t>
            </a:r>
          </a:p>
          <a:p>
            <a:r>
              <a:rPr lang="pt-BR" altLang="pt-BR" baseline="0" dirty="0"/>
              <a:t>d -  a morosidade do processo necessário à rescisão contratual e contratação de remanescente de uma obra é um dos grandes problemas a serem vencidos;</a:t>
            </a:r>
          </a:p>
          <a:p>
            <a:r>
              <a:rPr lang="pt-BR" altLang="pt-BR" baseline="0" dirty="0"/>
              <a:t>e – o receio dos gestores quanto à possibilidade de responsabilização pelo do recebimento de um projeto falho ou pelo descumprimento de obrigação trabalhista por parte de uma empresa contratada é, em grande parte, resultado da pouca clareza da legislação vigente quanto ao que se espera de cada um dos agentes do processo (gestores, técnicos, contratados);</a:t>
            </a:r>
          </a:p>
          <a:p>
            <a:r>
              <a:rPr lang="pt-BR" altLang="pt-BR" baseline="0" dirty="0"/>
              <a:t>f – hoje, todas as empresas que finalizam um contrato (apenadas ou não) tem direito ao mesmo atestado de prestação de serviços. Há necessidade de criação de mecanismos para valorização da meritocracia/serviço de excelência. É preciso considerar, além do currículo, o histórico de atendimento. </a:t>
            </a:r>
          </a:p>
          <a:p>
            <a:endParaRPr lang="pt-BR" altLang="pt-BR" dirty="0"/>
          </a:p>
        </p:txBody>
      </p:sp>
      <p:sp>
        <p:nvSpPr>
          <p:cNvPr id="89092" name="Espaço Reservado para Número de Slide 3"/>
          <p:cNvSpPr>
            <a:spLocks noGrp="1"/>
          </p:cNvSpPr>
          <p:nvPr>
            <p:ph type="sldNum" sz="quarter"/>
          </p:nvPr>
        </p:nvSpPr>
        <p:spPr>
          <a:noFill/>
        </p:spPr>
        <p:txBody>
          <a:bodyPr/>
          <a:lstStyle>
            <a:lvl1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1pPr>
            <a:lvl2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2pPr>
            <a:lvl3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3pPr>
            <a:lvl4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4pPr>
            <a:lvl5pPr defTabSz="454302">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5pPr>
            <a:lvl6pPr marL="2533850"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6pPr>
            <a:lvl7pPr marL="29945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7pPr>
            <a:lvl8pPr marL="34552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8pPr>
            <a:lvl9pPr marL="3915949" indent="-230350" defTabSz="454302" eaLnBrk="0" fontAlgn="base" hangingPunct="0">
              <a:spcBef>
                <a:spcPct val="30000"/>
              </a:spcBef>
              <a:spcAft>
                <a:spcPct val="0"/>
              </a:spcAft>
              <a:buClr>
                <a:srgbClr val="000000"/>
              </a:buClr>
              <a:buSzPct val="100000"/>
              <a:buFont typeface="Times New Roman" pitchFamily="18" charset="0"/>
              <a:tabLst>
                <a:tab pos="0" algn="l"/>
                <a:tab pos="926200" algn="l"/>
                <a:tab pos="1857197" algn="l"/>
                <a:tab pos="2784996" algn="l"/>
                <a:tab pos="3712794" algn="l"/>
                <a:tab pos="4640592" algn="l"/>
                <a:tab pos="5571591" algn="l"/>
                <a:tab pos="6499388" algn="l"/>
                <a:tab pos="7427187" algn="l"/>
                <a:tab pos="8356585" algn="l"/>
                <a:tab pos="9285983" algn="l"/>
                <a:tab pos="10213782" algn="l"/>
              </a:tabLst>
              <a:defRPr sz="1200">
                <a:solidFill>
                  <a:srgbClr val="000000"/>
                </a:solidFill>
                <a:latin typeface="Times New Roman" pitchFamily="18" charset="0"/>
              </a:defRPr>
            </a:lvl9pPr>
          </a:lstStyle>
          <a:p>
            <a:fld id="{F878EA90-9B53-45BD-B841-B243FEE20DEC}" type="slidenum">
              <a:rPr lang="en-GB" altLang="pt-BR" smtClean="0"/>
              <a:pPr/>
              <a:t>9</a:t>
            </a:fld>
            <a:endParaRPr lang="en-GB" altLang="pt-BR" dirty="0"/>
          </a:p>
        </p:txBody>
      </p:sp>
    </p:spTree>
    <p:extLst>
      <p:ext uri="{BB962C8B-B14F-4D97-AF65-F5344CB8AC3E}">
        <p14:creationId xmlns:p14="http://schemas.microsoft.com/office/powerpoint/2010/main" val="2673556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t>14/12/2016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68381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t>14/12/2016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17911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t>14/12/2016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92581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532" y="-63010"/>
            <a:ext cx="9221562" cy="6942030"/>
          </a:xfrm>
          <a:prstGeom prst="rect">
            <a:avLst/>
          </a:prstGeom>
        </p:spPr>
      </p:pic>
    </p:spTree>
    <p:extLst>
      <p:ext uri="{BB962C8B-B14F-4D97-AF65-F5344CB8AC3E}">
        <p14:creationId xmlns:p14="http://schemas.microsoft.com/office/powerpoint/2010/main" val="100535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457172" y="273352"/>
            <a:ext cx="8229090" cy="1145009"/>
          </a:xfrm>
          <a:prstGeom prst="rect">
            <a:avLst/>
          </a:prstGeom>
        </p:spPr>
        <p:txBody>
          <a:bodyPr wrap="none" lIns="0" tIns="0" rIns="0" bIns="0" anchor="ctr"/>
          <a:lstStyle/>
          <a:p>
            <a:pPr algn="ctr"/>
            <a:endParaRPr/>
          </a:p>
        </p:txBody>
      </p:sp>
      <p:sp>
        <p:nvSpPr>
          <p:cNvPr id="37" name="PlaceHolder 2"/>
          <p:cNvSpPr>
            <a:spLocks noGrp="1"/>
          </p:cNvSpPr>
          <p:nvPr>
            <p:ph type="subTitle"/>
          </p:nvPr>
        </p:nvSpPr>
        <p:spPr>
          <a:xfrm>
            <a:off x="457172" y="1604515"/>
            <a:ext cx="8046221" cy="3977484"/>
          </a:xfrm>
          <a:prstGeom prst="rect">
            <a:avLst/>
          </a:prstGeom>
        </p:spPr>
        <p:txBody>
          <a:bodyPr wrap="none" lIns="0" tIns="0" rIns="0" bIns="0" anchor="ctr"/>
          <a:lstStyle/>
          <a:p>
            <a:pPr algn="ctr"/>
            <a:endParaRPr/>
          </a:p>
        </p:txBody>
      </p:sp>
    </p:spTree>
    <p:extLst>
      <p:ext uri="{BB962C8B-B14F-4D97-AF65-F5344CB8AC3E}">
        <p14:creationId xmlns:p14="http://schemas.microsoft.com/office/powerpoint/2010/main" val="1130273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t>14/12/2016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028041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9067838D-A64D-4E66-BD46-21EB438C63D3}" type="datetimeFigureOut">
              <a:rPr lang="pt-BR" smtClean="0"/>
              <a:t>14/12/2016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99017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9067838D-A64D-4E66-BD46-21EB438C63D3}" type="datetimeFigureOut">
              <a:rPr lang="pt-BR" smtClean="0"/>
              <a:t>14/12/2016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05750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9067838D-A64D-4E66-BD46-21EB438C63D3}" type="datetimeFigureOut">
              <a:rPr lang="pt-BR" smtClean="0"/>
              <a:t>14/12/2016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823706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9067838D-A64D-4E66-BD46-21EB438C63D3}" type="datetimeFigureOut">
              <a:rPr lang="pt-BR" smtClean="0"/>
              <a:t>14/12/2016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171736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7838D-A64D-4E66-BD46-21EB438C63D3}" type="datetimeFigureOut">
              <a:rPr lang="pt-BR" smtClean="0"/>
              <a:t>14/12/2016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867395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9067838D-A64D-4E66-BD46-21EB438C63D3}" type="datetimeFigureOut">
              <a:rPr lang="pt-BR" smtClean="0"/>
              <a:t>14/12/2016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9573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9067838D-A64D-4E66-BD46-21EB438C63D3}" type="datetimeFigureOut">
              <a:rPr lang="pt-BR" smtClean="0"/>
              <a:t>14/12/2016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49587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67838D-A64D-4E66-BD46-21EB438C63D3}" type="datetimeFigureOut">
              <a:rPr lang="pt-BR" smtClean="0"/>
              <a:t>14/12/2016</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708C1-DDB1-487A-B695-0CEA51BF5BB5}" type="slidenum">
              <a:rPr lang="pt-BR" smtClean="0"/>
              <a:t>‹nº›</a:t>
            </a:fld>
            <a:endParaRPr lang="pt-BR"/>
          </a:p>
        </p:txBody>
      </p:sp>
    </p:spTree>
    <p:extLst>
      <p:ext uri="{BB962C8B-B14F-4D97-AF65-F5344CB8AC3E}">
        <p14:creationId xmlns:p14="http://schemas.microsoft.com/office/powerpoint/2010/main" val="3277605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81162" y="1844991"/>
            <a:ext cx="8820150" cy="4540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0" tIns="46789" rIns="89980" bIns="46789"/>
          <a:lstStyle>
            <a:lvl1pPr defTabSz="495300" eaLnBrk="0" hangingPunct="0">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1pPr>
            <a:lvl2pPr marL="742950" indent="-285750" defTabSz="495300" eaLnBrk="0" hangingPunct="0">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2pPr>
            <a:lvl3pPr marL="1143000" indent="-228600" defTabSz="495300" eaLnBrk="0" hangingPunct="0">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3pPr>
            <a:lvl4pPr marL="1600200" indent="-228600" defTabSz="495300" eaLnBrk="0" hangingPunct="0">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4pPr>
            <a:lvl5pPr marL="2057400" indent="-228600" defTabSz="495300" eaLnBrk="0" hangingPunct="0">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5pPr>
            <a:lvl6pPr marL="2514600" indent="-228600" defTabSz="495300" eaLnBrk="0" fontAlgn="base" hangingPunct="0">
              <a:spcBef>
                <a:spcPct val="0"/>
              </a:spcBef>
              <a:spcAft>
                <a:spcPct val="0"/>
              </a:spcAft>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6pPr>
            <a:lvl7pPr marL="2971800" indent="-228600" defTabSz="495300" eaLnBrk="0" fontAlgn="base" hangingPunct="0">
              <a:spcBef>
                <a:spcPct val="0"/>
              </a:spcBef>
              <a:spcAft>
                <a:spcPct val="0"/>
              </a:spcAft>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7pPr>
            <a:lvl8pPr marL="3429000" indent="-228600" defTabSz="495300" eaLnBrk="0" fontAlgn="base" hangingPunct="0">
              <a:spcBef>
                <a:spcPct val="0"/>
              </a:spcBef>
              <a:spcAft>
                <a:spcPct val="0"/>
              </a:spcAft>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8pPr>
            <a:lvl9pPr marL="3886200" indent="-228600" defTabSz="495300" eaLnBrk="0" fontAlgn="base" hangingPunct="0">
              <a:spcBef>
                <a:spcPct val="0"/>
              </a:spcBef>
              <a:spcAft>
                <a:spcPct val="0"/>
              </a:spcAft>
              <a:tabLst>
                <a:tab pos="0" algn="l"/>
                <a:tab pos="493713" algn="l"/>
                <a:tab pos="989013" algn="l"/>
                <a:tab pos="1484313" algn="l"/>
                <a:tab pos="1979613" algn="l"/>
                <a:tab pos="2474913" algn="l"/>
                <a:tab pos="2970213" algn="l"/>
                <a:tab pos="3465513" algn="l"/>
                <a:tab pos="3960813" algn="l"/>
                <a:tab pos="4454525" algn="l"/>
                <a:tab pos="4949825" algn="l"/>
                <a:tab pos="5445125" algn="l"/>
                <a:tab pos="5940425" algn="l"/>
                <a:tab pos="6435725" algn="l"/>
                <a:tab pos="6931025" algn="l"/>
                <a:tab pos="7426325" algn="l"/>
                <a:tab pos="7921625" algn="l"/>
                <a:tab pos="8416925" algn="l"/>
                <a:tab pos="8912225" algn="l"/>
                <a:tab pos="9407525" algn="l"/>
                <a:tab pos="9902825" algn="l"/>
              </a:tabLst>
              <a:defRPr>
                <a:solidFill>
                  <a:schemeClr val="tx1"/>
                </a:solidFill>
                <a:latin typeface="Arial" charset="0"/>
                <a:ea typeface="ＭＳ Ｐゴシック" pitchFamily="34" charset="-128"/>
              </a:defRPr>
            </a:lvl9pPr>
          </a:lstStyle>
          <a:p>
            <a:pPr algn="ctr" defTabSz="449217">
              <a:lnSpc>
                <a:spcPct val="95000"/>
              </a:lnSpc>
              <a:buSzPct val="100000"/>
              <a:tabLst>
                <a:tab pos="0" algn="l"/>
                <a:tab pos="447628" algn="l"/>
                <a:tab pos="896845" algn="l"/>
                <a:tab pos="1346060" algn="l"/>
                <a:tab pos="1795277" algn="l"/>
                <a:tab pos="2244492" algn="l"/>
                <a:tab pos="2693709" algn="l"/>
                <a:tab pos="3142924" algn="l"/>
                <a:tab pos="3592140" algn="l"/>
                <a:tab pos="4039769" algn="l"/>
                <a:tab pos="4488985" algn="l"/>
                <a:tab pos="4938201" algn="l"/>
                <a:tab pos="5387417" algn="l"/>
                <a:tab pos="5836632" algn="l"/>
                <a:tab pos="6285848" algn="l"/>
                <a:tab pos="6735065" algn="l"/>
                <a:tab pos="7184280" algn="l"/>
                <a:tab pos="7633497" algn="l"/>
                <a:tab pos="8082712" algn="l"/>
                <a:tab pos="8531929" algn="l"/>
                <a:tab pos="8981144" algn="l"/>
              </a:tabLst>
            </a:pPr>
            <a:r>
              <a:rPr lang="pt-BR" altLang="pt-BR" sz="2540" b="1" dirty="0">
                <a:solidFill>
                  <a:srgbClr val="000000"/>
                </a:solidFill>
                <a:latin typeface="Tahoma" pitchFamily="32" charset="0"/>
                <a:ea typeface="+mn-ea"/>
              </a:rPr>
              <a:t>MINISTÉRIO DA TRANSPARÊNCIA, FISCALIZAÇÃO E CONTROLADORIA-GERAL DA UNIÃO</a:t>
            </a:r>
          </a:p>
          <a:p>
            <a:pPr algn="ctr" defTabSz="449217">
              <a:lnSpc>
                <a:spcPct val="95000"/>
              </a:lnSpc>
              <a:buSzPct val="100000"/>
              <a:tabLst>
                <a:tab pos="0" algn="l"/>
                <a:tab pos="447628" algn="l"/>
                <a:tab pos="896845" algn="l"/>
                <a:tab pos="1346060" algn="l"/>
                <a:tab pos="1795277" algn="l"/>
                <a:tab pos="2244492" algn="l"/>
                <a:tab pos="2693709" algn="l"/>
                <a:tab pos="3142924" algn="l"/>
                <a:tab pos="3592140" algn="l"/>
                <a:tab pos="4039769" algn="l"/>
                <a:tab pos="4488985" algn="l"/>
                <a:tab pos="4938201" algn="l"/>
                <a:tab pos="5387417" algn="l"/>
                <a:tab pos="5836632" algn="l"/>
                <a:tab pos="6285848" algn="l"/>
                <a:tab pos="6735065" algn="l"/>
                <a:tab pos="7184280" algn="l"/>
                <a:tab pos="7633497" algn="l"/>
                <a:tab pos="8082712" algn="l"/>
                <a:tab pos="8531929" algn="l"/>
                <a:tab pos="8981144" algn="l"/>
              </a:tabLst>
            </a:pPr>
            <a:endParaRPr lang="pt-BR" altLang="pt-BR" sz="2540" b="1" dirty="0">
              <a:solidFill>
                <a:srgbClr val="000000"/>
              </a:solidFill>
              <a:latin typeface="Tahoma" pitchFamily="32" charset="0"/>
              <a:ea typeface="+mn-ea"/>
            </a:endParaRPr>
          </a:p>
          <a:p>
            <a:pPr algn="ctr" defTabSz="449217">
              <a:lnSpc>
                <a:spcPct val="95000"/>
              </a:lnSpc>
              <a:buSzPct val="100000"/>
              <a:tabLst>
                <a:tab pos="0" algn="l"/>
                <a:tab pos="447628" algn="l"/>
                <a:tab pos="896845" algn="l"/>
                <a:tab pos="1346060" algn="l"/>
                <a:tab pos="1795277" algn="l"/>
                <a:tab pos="2244492" algn="l"/>
                <a:tab pos="2693709" algn="l"/>
                <a:tab pos="3142924" algn="l"/>
                <a:tab pos="3592140" algn="l"/>
                <a:tab pos="4039769" algn="l"/>
                <a:tab pos="4488985" algn="l"/>
                <a:tab pos="4938201" algn="l"/>
                <a:tab pos="5387417" algn="l"/>
                <a:tab pos="5836632" algn="l"/>
                <a:tab pos="6285848" algn="l"/>
                <a:tab pos="6735065" algn="l"/>
                <a:tab pos="7184280" algn="l"/>
                <a:tab pos="7633497" algn="l"/>
                <a:tab pos="8082712" algn="l"/>
                <a:tab pos="8531929" algn="l"/>
                <a:tab pos="8981144" algn="l"/>
              </a:tabLst>
            </a:pPr>
            <a:endParaRPr lang="pt-BR" altLang="pt-BR" sz="2540" b="1" dirty="0">
              <a:solidFill>
                <a:srgbClr val="000000"/>
              </a:solidFill>
              <a:latin typeface="Tahoma" pitchFamily="32" charset="0"/>
              <a:ea typeface="+mn-ea"/>
            </a:endParaRPr>
          </a:p>
          <a:p>
            <a:pPr algn="ctr" eaLnBrk="1" hangingPunct="1">
              <a:lnSpc>
                <a:spcPct val="135000"/>
              </a:lnSpc>
              <a:buSzPct val="100000"/>
            </a:pPr>
            <a:r>
              <a:rPr lang="pt-BR" altLang="pt-BR" sz="2540" b="1" dirty="0">
                <a:solidFill>
                  <a:srgbClr val="000000"/>
                </a:solidFill>
                <a:latin typeface="Tahoma" pitchFamily="32" charset="0"/>
                <a:ea typeface="+mn-ea"/>
              </a:rPr>
              <a:t>OBRAS PARALISADAS</a:t>
            </a:r>
          </a:p>
          <a:p>
            <a:pPr algn="ctr" eaLnBrk="1" hangingPunct="1">
              <a:lnSpc>
                <a:spcPct val="135000"/>
              </a:lnSpc>
              <a:buSzPct val="100000"/>
              <a:buFont typeface="Times New Roman" pitchFamily="18" charset="0"/>
              <a:buNone/>
            </a:pPr>
            <a:endParaRPr lang="pt-BR" altLang="pt-BR" sz="1451" b="1" dirty="0">
              <a:solidFill>
                <a:srgbClr val="262673"/>
              </a:solidFill>
              <a:latin typeface="Calibri" pitchFamily="34" charset="0"/>
            </a:endParaRPr>
          </a:p>
          <a:p>
            <a:pPr algn="ctr" eaLnBrk="1" hangingPunct="1">
              <a:lnSpc>
                <a:spcPct val="135000"/>
              </a:lnSpc>
              <a:buSzPct val="100000"/>
              <a:buFont typeface="Times New Roman" pitchFamily="18" charset="0"/>
              <a:buNone/>
            </a:pPr>
            <a:endParaRPr lang="pt-BR" altLang="pt-BR" sz="1451" b="1" dirty="0">
              <a:solidFill>
                <a:srgbClr val="262673"/>
              </a:solidFill>
              <a:latin typeface="Calibri" pitchFamily="34" charset="0"/>
            </a:endParaRPr>
          </a:p>
          <a:p>
            <a:pPr algn="ctr" eaLnBrk="1" hangingPunct="1">
              <a:lnSpc>
                <a:spcPct val="135000"/>
              </a:lnSpc>
              <a:buSzPct val="100000"/>
              <a:buFont typeface="Times New Roman" pitchFamily="18" charset="0"/>
              <a:buNone/>
            </a:pPr>
            <a:r>
              <a:rPr lang="pt-BR" altLang="pt-BR" sz="1451" b="1" dirty="0">
                <a:solidFill>
                  <a:srgbClr val="262673"/>
                </a:solidFill>
                <a:latin typeface="Calibri" pitchFamily="34" charset="0"/>
              </a:rPr>
              <a:t>14/12/2016</a:t>
            </a:r>
          </a:p>
          <a:p>
            <a:pPr algn="ctr" eaLnBrk="1" hangingPunct="1">
              <a:lnSpc>
                <a:spcPct val="135000"/>
              </a:lnSpc>
              <a:buSzPct val="100000"/>
              <a:buFont typeface="Times New Roman" pitchFamily="18" charset="0"/>
              <a:buNone/>
            </a:pPr>
            <a:endParaRPr lang="pt-BR" altLang="pt-BR" sz="6622" b="1" dirty="0">
              <a:latin typeface="Calibri" pitchFamily="34" charset="0"/>
            </a:endParaRPr>
          </a:p>
        </p:txBody>
      </p:sp>
      <p:sp>
        <p:nvSpPr>
          <p:cNvPr id="3" name="Line 2"/>
          <p:cNvSpPr>
            <a:spLocks noChangeShapeType="1"/>
          </p:cNvSpPr>
          <p:nvPr/>
        </p:nvSpPr>
        <p:spPr bwMode="auto">
          <a:xfrm>
            <a:off x="240961" y="4326767"/>
            <a:ext cx="8534400" cy="1587"/>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lIns="91429" tIns="45714" rIns="91429" bIns="45714"/>
          <a:lstStyle/>
          <a:p>
            <a:endParaRPr lang="pt-BR" sz="1633" dirty="0"/>
          </a:p>
        </p:txBody>
      </p:sp>
    </p:spTree>
    <p:extLst>
      <p:ext uri="{BB962C8B-B14F-4D97-AF65-F5344CB8AC3E}">
        <p14:creationId xmlns:p14="http://schemas.microsoft.com/office/powerpoint/2010/main" val="28369426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981075"/>
            <a:ext cx="8229600" cy="719138"/>
          </a:xfrm>
          <a:extLst/>
        </p:spPr>
        <p:txBody>
          <a:bodyPr vert="horz" lIns="91440" tIns="45720" rIns="91440" bIns="45720" rtlCol="0" anchor="ctr">
            <a:normAutofit/>
          </a:bodyPr>
          <a:lstStyle/>
          <a:p>
            <a:pPr algn="ctr"/>
            <a:r>
              <a:rPr lang="en-US" altLang="pt-BR" sz="2400" b="1" dirty="0">
                <a:latin typeface="+mn-lt"/>
              </a:rPr>
              <a:t>CADASTRO GERAL /SISTEMA DE OBRAS </a:t>
            </a:r>
            <a:endParaRPr lang="pt-BR" altLang="pt-BR" sz="2400" b="1" dirty="0">
              <a:latin typeface="+mn-lt"/>
            </a:endParaRPr>
          </a:p>
        </p:txBody>
      </p:sp>
      <p:sp>
        <p:nvSpPr>
          <p:cNvPr id="55299" name="Espaço Reservado para Conteúdo 2"/>
          <p:cNvSpPr>
            <a:spLocks noGrp="1"/>
          </p:cNvSpPr>
          <p:nvPr>
            <p:ph idx="4294967295"/>
          </p:nvPr>
        </p:nvSpPr>
        <p:spPr bwMode="auto">
          <a:xfrm>
            <a:off x="0" y="1531938"/>
            <a:ext cx="8229600" cy="52371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77500" lnSpcReduction="20000"/>
          </a:bodyPr>
          <a:lstStyle/>
          <a:p>
            <a:pPr marL="0" indent="0">
              <a:lnSpc>
                <a:spcPct val="100000"/>
              </a:lnSpc>
              <a:spcBef>
                <a:spcPts val="544"/>
              </a:spcBef>
              <a:spcAft>
                <a:spcPts val="544"/>
              </a:spcAft>
              <a:buNone/>
              <a:defRPr/>
            </a:pPr>
            <a:r>
              <a:rPr lang="pt-BR" altLang="pt-BR" sz="2900" b="1" dirty="0"/>
              <a:t>HISTÓRICO</a:t>
            </a:r>
          </a:p>
          <a:p>
            <a:pPr lvl="1" algn="just">
              <a:lnSpc>
                <a:spcPct val="150000"/>
              </a:lnSpc>
              <a:spcBef>
                <a:spcPts val="544"/>
              </a:spcBef>
              <a:spcAft>
                <a:spcPts val="544"/>
              </a:spcAft>
              <a:defRPr/>
            </a:pPr>
            <a:r>
              <a:rPr lang="pt-BR" altLang="pt-BR" sz="2600" b="1" dirty="0"/>
              <a:t>1995: </a:t>
            </a:r>
            <a:r>
              <a:rPr lang="pt-BR" altLang="pt-BR" sz="2600" dirty="0"/>
              <a:t>Relatório Final da Comissão Temporária das Obras Inacabadas Senado;</a:t>
            </a:r>
          </a:p>
          <a:p>
            <a:pPr lvl="1" algn="just">
              <a:lnSpc>
                <a:spcPct val="150000"/>
              </a:lnSpc>
              <a:spcBef>
                <a:spcPts val="544"/>
              </a:spcBef>
              <a:spcAft>
                <a:spcPts val="544"/>
              </a:spcAft>
              <a:defRPr/>
            </a:pPr>
            <a:r>
              <a:rPr lang="pt-BR" altLang="pt-BR" sz="2600" b="1" dirty="0"/>
              <a:t>2000: </a:t>
            </a:r>
            <a:r>
              <a:rPr lang="pt-BR" altLang="pt-BR" sz="2600" dirty="0"/>
              <a:t> </a:t>
            </a:r>
            <a:r>
              <a:rPr lang="pt-BR" altLang="pt-BR" sz="2600" b="1" dirty="0"/>
              <a:t>Portal </a:t>
            </a:r>
            <a:r>
              <a:rPr lang="pt-BR" altLang="pt-BR" sz="2600" b="1" dirty="0" err="1"/>
              <a:t>ObrasNet</a:t>
            </a:r>
            <a:r>
              <a:rPr lang="pt-BR" altLang="pt-BR" sz="2600" b="1" dirty="0"/>
              <a:t>;</a:t>
            </a:r>
          </a:p>
          <a:p>
            <a:pPr lvl="1" algn="just">
              <a:lnSpc>
                <a:spcPct val="150000"/>
              </a:lnSpc>
              <a:spcBef>
                <a:spcPts val="544"/>
              </a:spcBef>
              <a:spcAft>
                <a:spcPts val="544"/>
              </a:spcAft>
              <a:defRPr/>
            </a:pPr>
            <a:r>
              <a:rPr lang="pt-BR" altLang="pt-BR" sz="2600" b="1" dirty="0"/>
              <a:t>2007: </a:t>
            </a:r>
            <a:r>
              <a:rPr lang="pt-BR" altLang="pt-BR" sz="2600" u="sng" dirty="0"/>
              <a:t>Acórdão TCU nº 1.188/07-P; </a:t>
            </a:r>
          </a:p>
          <a:p>
            <a:pPr lvl="1" algn="just">
              <a:lnSpc>
                <a:spcPct val="150000"/>
              </a:lnSpc>
              <a:spcBef>
                <a:spcPts val="544"/>
              </a:spcBef>
              <a:spcAft>
                <a:spcPts val="544"/>
              </a:spcAft>
              <a:defRPr/>
            </a:pPr>
            <a:r>
              <a:rPr lang="pt-BR" altLang="pt-BR" sz="2600" b="1" dirty="0"/>
              <a:t>2009: </a:t>
            </a:r>
            <a:r>
              <a:rPr lang="pt-BR" altLang="pt-BR" sz="2600" dirty="0"/>
              <a:t>Projeto de Lei  do Sendo nº 439/09 (“</a:t>
            </a:r>
            <a:r>
              <a:rPr lang="pt-BR" altLang="pt-BR" sz="2600" b="1" dirty="0"/>
              <a:t>arquivado ao final da Legislatura</a:t>
            </a:r>
            <a:r>
              <a:rPr lang="pt-BR" altLang="pt-BR" sz="2600" dirty="0"/>
              <a:t>”);</a:t>
            </a:r>
          </a:p>
          <a:p>
            <a:pPr lvl="1" algn="just">
              <a:lnSpc>
                <a:spcPct val="150000"/>
              </a:lnSpc>
              <a:spcBef>
                <a:spcPts val="544"/>
              </a:spcBef>
              <a:spcAft>
                <a:spcPts val="544"/>
              </a:spcAft>
              <a:defRPr/>
            </a:pPr>
            <a:r>
              <a:rPr lang="pt-BR" altLang="pt-BR" sz="2600" b="1" dirty="0"/>
              <a:t>2010: </a:t>
            </a:r>
            <a:r>
              <a:rPr lang="pt-BR" altLang="pt-BR" sz="2600" u="sng" dirty="0"/>
              <a:t>Acórdão TCU nº 617/10-P</a:t>
            </a:r>
            <a:r>
              <a:rPr lang="pt-BR" altLang="pt-BR" sz="2600" dirty="0"/>
              <a:t>;</a:t>
            </a:r>
          </a:p>
          <a:p>
            <a:pPr lvl="1" algn="just">
              <a:lnSpc>
                <a:spcPct val="150000"/>
              </a:lnSpc>
              <a:spcBef>
                <a:spcPts val="544"/>
              </a:spcBef>
              <a:spcAft>
                <a:spcPts val="544"/>
              </a:spcAft>
              <a:defRPr/>
            </a:pPr>
            <a:r>
              <a:rPr lang="pt-BR" altLang="pt-BR" sz="2600" b="1" dirty="0"/>
              <a:t>2012</a:t>
            </a:r>
            <a:r>
              <a:rPr lang="pt-BR" altLang="pt-BR" sz="2600" dirty="0"/>
              <a:t>: Projeto da LDO 2013 (“</a:t>
            </a:r>
            <a:r>
              <a:rPr lang="pt-BR" altLang="pt-BR" sz="2600" b="1" dirty="0"/>
              <a:t>vetado</a:t>
            </a:r>
            <a:r>
              <a:rPr lang="pt-BR" altLang="pt-BR" sz="2600" dirty="0"/>
              <a:t>”);</a:t>
            </a:r>
          </a:p>
          <a:p>
            <a:pPr lvl="1" algn="just">
              <a:lnSpc>
                <a:spcPct val="150000"/>
              </a:lnSpc>
              <a:spcBef>
                <a:spcPts val="544"/>
              </a:spcBef>
              <a:spcAft>
                <a:spcPts val="544"/>
              </a:spcAft>
              <a:defRPr/>
            </a:pPr>
            <a:r>
              <a:rPr lang="pt-BR" altLang="pt-BR" sz="2600" b="1" dirty="0"/>
              <a:t>2014: </a:t>
            </a:r>
            <a:r>
              <a:rPr lang="pt-BR" altLang="pt-BR" sz="2600" u="sng" dirty="0"/>
              <a:t>Acórdão TCU nº 1.148/14-P.</a:t>
            </a:r>
          </a:p>
          <a:p>
            <a:pPr lvl="1" algn="just">
              <a:lnSpc>
                <a:spcPct val="150000"/>
              </a:lnSpc>
              <a:spcBef>
                <a:spcPts val="544"/>
              </a:spcBef>
              <a:spcAft>
                <a:spcPts val="544"/>
              </a:spcAft>
              <a:defRPr/>
            </a:pPr>
            <a:endParaRPr lang="pt-BR" altLang="pt-BR" sz="2600" dirty="0"/>
          </a:p>
          <a:p>
            <a:pPr lvl="1" algn="just">
              <a:lnSpc>
                <a:spcPct val="150000"/>
              </a:lnSpc>
              <a:spcBef>
                <a:spcPts val="544"/>
              </a:spcBef>
              <a:spcAft>
                <a:spcPts val="544"/>
              </a:spcAft>
              <a:buFont typeface="Courier New" pitchFamily="49" charset="0"/>
              <a:buChar char="o"/>
              <a:defRPr/>
            </a:pPr>
            <a:endParaRPr lang="pt-BR" altLang="pt-BR" sz="1633" dirty="0"/>
          </a:p>
          <a:p>
            <a:pPr marL="414726" lvl="1" indent="0" algn="just">
              <a:lnSpc>
                <a:spcPct val="150000"/>
              </a:lnSpc>
              <a:spcBef>
                <a:spcPts val="544"/>
              </a:spcBef>
              <a:spcAft>
                <a:spcPts val="544"/>
              </a:spcAft>
              <a:buNone/>
              <a:defRPr/>
            </a:pPr>
            <a:endParaRPr lang="pt-BR" altLang="pt-BR" sz="1633" dirty="0"/>
          </a:p>
          <a:p>
            <a:pPr algn="just">
              <a:lnSpc>
                <a:spcPct val="150000"/>
              </a:lnSpc>
              <a:buFont typeface="Courier New" panose="02070309020205020404" pitchFamily="49" charset="0"/>
              <a:buChar char="o"/>
              <a:defRPr/>
            </a:pPr>
            <a:endParaRPr lang="pt-BR" altLang="pt-BR" sz="1996" b="1" dirty="0"/>
          </a:p>
          <a:p>
            <a:pPr lvl="1" algn="just">
              <a:lnSpc>
                <a:spcPct val="150000"/>
              </a:lnSpc>
              <a:buFont typeface="Courier New" panose="02070309020205020404" pitchFamily="49" charset="0"/>
              <a:buChar char="o"/>
              <a:defRPr/>
            </a:pPr>
            <a:endParaRPr lang="pt-BR" altLang="pt-BR" sz="1996"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88628"/>
            <a:ext cx="8716489" cy="4782432"/>
          </a:xfrm>
          <a:prstGeom prst="rect">
            <a:avLst/>
          </a:prstGeom>
        </p:spPr>
      </p:pic>
    </p:spTree>
    <p:extLst>
      <p:ext uri="{BB962C8B-B14F-4D97-AF65-F5344CB8AC3E}">
        <p14:creationId xmlns:p14="http://schemas.microsoft.com/office/powerpoint/2010/main" val="248123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2986 0.10384 L 0.03646 -0.75162 " pathEditMode="relative" rAng="0" ptsTypes="AA">
                                      <p:cBhvr>
                                        <p:cTn id="6" dur="2000" fill="hold"/>
                                        <p:tgtEl>
                                          <p:spTgt spid="2"/>
                                        </p:tgtEl>
                                        <p:attrNameLst>
                                          <p:attrName>ppt_x</p:attrName>
                                          <p:attrName>ppt_y</p:attrName>
                                        </p:attrNameLst>
                                      </p:cBhvr>
                                      <p:rCtr x="330" y="-427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834013"/>
            <a:ext cx="8229600" cy="667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br>
              <a:rPr lang="pt-BR" altLang="pt-BR" sz="2540" b="1" dirty="0">
                <a:effectLst>
                  <a:outerShdw blurRad="38100" dist="38100" dir="2700000" algn="tl">
                    <a:srgbClr val="000000">
                      <a:alpha val="43137"/>
                    </a:srgbClr>
                  </a:outerShdw>
                </a:effectLst>
                <a:latin typeface="Tohoma"/>
              </a:rPr>
            </a:br>
            <a:r>
              <a:rPr lang="pt-BR" altLang="pt-BR" sz="2540" b="1" dirty="0">
                <a:effectLst>
                  <a:outerShdw blurRad="38100" dist="38100" dir="2700000" algn="tl">
                    <a:srgbClr val="000000">
                      <a:alpha val="43137"/>
                    </a:srgbClr>
                  </a:outerShdw>
                </a:effectLst>
                <a:latin typeface="Tohoma"/>
              </a:rPr>
              <a:t>ALGUNS SISTEMAS</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0" y="1928813"/>
            <a:ext cx="8229600"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5" name="Tabela 4"/>
          <p:cNvGraphicFramePr>
            <a:graphicFrameLocks noGrp="1"/>
          </p:cNvGraphicFramePr>
          <p:nvPr>
            <p:extLst>
              <p:ext uri="{D42A27DB-BD31-4B8C-83A1-F6EECF244321}">
                <p14:modId xmlns:p14="http://schemas.microsoft.com/office/powerpoint/2010/main" val="916894997"/>
              </p:ext>
            </p:extLst>
          </p:nvPr>
        </p:nvGraphicFramePr>
        <p:xfrm>
          <a:off x="778983" y="1928813"/>
          <a:ext cx="7676940" cy="4473397"/>
        </p:xfrm>
        <a:graphic>
          <a:graphicData uri="http://schemas.openxmlformats.org/drawingml/2006/table">
            <a:tbl>
              <a:tblPr firstRow="1" firstCol="1" bandRow="1">
                <a:tableStyleId>{5C22544A-7EE6-4342-B048-85BDC9FD1C3A}</a:tableStyleId>
              </a:tblPr>
              <a:tblGrid>
                <a:gridCol w="1316333">
                  <a:extLst>
                    <a:ext uri="{9D8B030D-6E8A-4147-A177-3AD203B41FA5}">
                      <a16:colId xmlns:a16="http://schemas.microsoft.com/office/drawing/2014/main" val="2319090038"/>
                    </a:ext>
                  </a:extLst>
                </a:gridCol>
                <a:gridCol w="6360607">
                  <a:extLst>
                    <a:ext uri="{9D8B030D-6E8A-4147-A177-3AD203B41FA5}">
                      <a16:colId xmlns:a16="http://schemas.microsoft.com/office/drawing/2014/main" val="2844095756"/>
                    </a:ext>
                  </a:extLst>
                </a:gridCol>
              </a:tblGrid>
              <a:tr h="352905">
                <a:tc>
                  <a:txBody>
                    <a:bodyPr/>
                    <a:lstStyle/>
                    <a:p>
                      <a:pPr algn="ctr">
                        <a:spcAft>
                          <a:spcPts val="0"/>
                        </a:spcAft>
                      </a:pPr>
                      <a:r>
                        <a:rPr lang="pt-BR" sz="1600" dirty="0">
                          <a:effectLst/>
                          <a:latin typeface="+mn-lt"/>
                          <a:ea typeface="+mn-ea"/>
                        </a:rPr>
                        <a:t>Proprietário</a:t>
                      </a:r>
                      <a:endParaRPr lang="pt-BR" sz="16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ctr">
                        <a:spcAft>
                          <a:spcPts val="0"/>
                        </a:spcAft>
                      </a:pPr>
                      <a:r>
                        <a:rPr lang="pt-BR" sz="1600" dirty="0">
                          <a:effectLst/>
                        </a:rPr>
                        <a:t>SISTEMAS</a:t>
                      </a:r>
                      <a:endParaRPr lang="pt-BR" sz="16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3878190364"/>
                  </a:ext>
                </a:extLst>
              </a:tr>
              <a:tr h="347051">
                <a:tc>
                  <a:txBody>
                    <a:bodyPr/>
                    <a:lstStyle/>
                    <a:p>
                      <a:pPr algn="l">
                        <a:spcAft>
                          <a:spcPts val="0"/>
                        </a:spcAft>
                      </a:pPr>
                      <a:r>
                        <a:rPr lang="pt-BR" sz="1400" dirty="0">
                          <a:effectLst/>
                        </a:rPr>
                        <a:t>MJ</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SG-CLASSIND - SG para Classificação Indicativa de Obras</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1525294844"/>
                  </a:ext>
                </a:extLst>
              </a:tr>
              <a:tr h="221058">
                <a:tc>
                  <a:txBody>
                    <a:bodyPr/>
                    <a:lstStyle/>
                    <a:p>
                      <a:pPr algn="l">
                        <a:spcAft>
                          <a:spcPts val="0"/>
                        </a:spcAft>
                      </a:pPr>
                      <a:r>
                        <a:rPr lang="pt-BR" sz="1400" dirty="0">
                          <a:effectLst/>
                        </a:rPr>
                        <a:t>MS</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a:effectLst/>
                        </a:rPr>
                        <a:t>SISMOB – Sistema de Monitoramento de Obras</a:t>
                      </a:r>
                      <a:endParaRPr lang="pt-BR" sz="140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1690125540"/>
                  </a:ext>
                </a:extLst>
              </a:tr>
              <a:tr h="347051">
                <a:tc>
                  <a:txBody>
                    <a:bodyPr/>
                    <a:lstStyle/>
                    <a:p>
                      <a:pPr algn="l">
                        <a:spcAft>
                          <a:spcPts val="0"/>
                        </a:spcAft>
                      </a:pPr>
                      <a:r>
                        <a:rPr lang="pt-BR" sz="1400" dirty="0">
                          <a:solidFill>
                            <a:srgbClr val="FFC000"/>
                          </a:solidFill>
                          <a:effectLst/>
                        </a:rPr>
                        <a:t>MEC/FNDE</a:t>
                      </a:r>
                      <a:endParaRPr lang="pt-BR" sz="1400" dirty="0">
                        <a:solidFill>
                          <a:srgbClr val="FFC000"/>
                        </a:solidFill>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SIMEC - Módulo de Monitoramento e Controle de Obras e Infraestrutura</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308173681"/>
                  </a:ext>
                </a:extLst>
              </a:tr>
              <a:tr h="442117">
                <a:tc>
                  <a:txBody>
                    <a:bodyPr/>
                    <a:lstStyle/>
                    <a:p>
                      <a:pPr algn="l">
                        <a:spcAft>
                          <a:spcPts val="0"/>
                        </a:spcAft>
                      </a:pPr>
                      <a:r>
                        <a:rPr lang="pt-BR" sz="1400" dirty="0">
                          <a:effectLst/>
                        </a:rPr>
                        <a:t>MTUR</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err="1">
                          <a:effectLst/>
                        </a:rPr>
                        <a:t>Siacor</a:t>
                      </a:r>
                      <a:r>
                        <a:rPr lang="pt-BR" sz="1400" dirty="0">
                          <a:effectLst/>
                        </a:rPr>
                        <a:t> - Permite acompanhar o estágio das obras de infraestrutura turística em andamento no país.</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1873159799"/>
                  </a:ext>
                </a:extLst>
              </a:tr>
              <a:tr h="221058">
                <a:tc>
                  <a:txBody>
                    <a:bodyPr/>
                    <a:lstStyle/>
                    <a:p>
                      <a:pPr algn="l">
                        <a:spcAft>
                          <a:spcPts val="0"/>
                        </a:spcAft>
                      </a:pPr>
                      <a:r>
                        <a:rPr lang="pt-BR" sz="1400" dirty="0">
                          <a:effectLst/>
                        </a:rPr>
                        <a:t>MDA</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SISPAC2</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2546810279"/>
                  </a:ext>
                </a:extLst>
              </a:tr>
              <a:tr h="221058">
                <a:tc>
                  <a:txBody>
                    <a:bodyPr/>
                    <a:lstStyle/>
                    <a:p>
                      <a:pPr algn="l">
                        <a:spcAft>
                          <a:spcPts val="0"/>
                        </a:spcAft>
                      </a:pPr>
                      <a:r>
                        <a:rPr lang="pt-BR" sz="1400" dirty="0">
                          <a:effectLst/>
                        </a:rPr>
                        <a:t>MME</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WEBPAC</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981244072"/>
                  </a:ext>
                </a:extLst>
              </a:tr>
              <a:tr h="221058">
                <a:tc>
                  <a:txBody>
                    <a:bodyPr/>
                    <a:lstStyle/>
                    <a:p>
                      <a:pPr algn="l">
                        <a:spcAft>
                          <a:spcPts val="0"/>
                        </a:spcAft>
                      </a:pPr>
                      <a:r>
                        <a:rPr lang="pt-BR" sz="1400" dirty="0">
                          <a:effectLst/>
                        </a:rPr>
                        <a:t>MPOG</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SISPAC</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1543776431"/>
                  </a:ext>
                </a:extLst>
              </a:tr>
              <a:tr h="612648">
                <a:tc>
                  <a:txBody>
                    <a:bodyPr/>
                    <a:lstStyle/>
                    <a:p>
                      <a:pPr algn="l">
                        <a:spcAft>
                          <a:spcPts val="0"/>
                        </a:spcAft>
                      </a:pPr>
                      <a:r>
                        <a:rPr lang="pt-BR" sz="1400" dirty="0" err="1">
                          <a:effectLst/>
                        </a:rPr>
                        <a:t>MCidades</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GEOSNIC</a:t>
                      </a:r>
                      <a:r>
                        <a:rPr lang="pt-BR" sz="1400" baseline="0" dirty="0">
                          <a:effectLst/>
                        </a:rPr>
                        <a:t> - </a:t>
                      </a:r>
                      <a:r>
                        <a:rPr lang="pt-BR" sz="1400" dirty="0">
                          <a:effectLst/>
                        </a:rPr>
                        <a:t>Sistema utilizado para acompanhamento da execução das obras realizadas com recursos do FGTS. )</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3581020595"/>
                  </a:ext>
                </a:extLst>
              </a:tr>
              <a:tr h="315717">
                <a:tc>
                  <a:txBody>
                    <a:bodyPr/>
                    <a:lstStyle/>
                    <a:p>
                      <a:pPr algn="l">
                        <a:spcAft>
                          <a:spcPts val="0"/>
                        </a:spcAft>
                      </a:pPr>
                      <a:r>
                        <a:rPr lang="pt-BR" sz="1400" dirty="0">
                          <a:solidFill>
                            <a:srgbClr val="FFC000"/>
                          </a:solidFill>
                          <a:effectLst/>
                          <a:latin typeface="+mn-lt"/>
                          <a:ea typeface="+mn-ea"/>
                        </a:rPr>
                        <a:t>CAIXA</a:t>
                      </a:r>
                      <a:endParaRPr lang="pt-BR" sz="1400" dirty="0">
                        <a:solidFill>
                          <a:srgbClr val="FFC000"/>
                        </a:solidFill>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SIAPF-</a:t>
                      </a:r>
                      <a:r>
                        <a:rPr lang="pt-BR" sz="1400" baseline="0" dirty="0">
                          <a:effectLst/>
                        </a:rPr>
                        <a:t> Sistema de Acompanhamento de Fomento</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952644089"/>
                  </a:ext>
                </a:extLst>
              </a:tr>
              <a:tr h="390559">
                <a:tc>
                  <a:txBody>
                    <a:bodyPr/>
                    <a:lstStyle/>
                    <a:p>
                      <a:pPr marL="0" algn="l" defTabSz="914400" rtl="0" eaLnBrk="1" latinLnBrk="0" hangingPunct="1">
                        <a:spcAft>
                          <a:spcPts val="0"/>
                        </a:spcAft>
                      </a:pPr>
                      <a:r>
                        <a:rPr lang="pt-BR" sz="1400" b="1" kern="1200" dirty="0">
                          <a:solidFill>
                            <a:schemeClr val="lt1"/>
                          </a:solidFill>
                          <a:effectLst/>
                          <a:latin typeface="+mn-lt"/>
                          <a:ea typeface="+mn-ea"/>
                          <a:cs typeface="+mn-cs"/>
                        </a:rPr>
                        <a:t>CODEVASF</a:t>
                      </a:r>
                    </a:p>
                  </a:txBody>
                  <a:tcPr marL="32083" marR="32083" marT="0" marB="0" anchor="ctr"/>
                </a:tc>
                <a:tc>
                  <a:txBody>
                    <a:bodyPr/>
                    <a:lstStyle/>
                    <a:p>
                      <a:pPr marL="0" algn="l" defTabSz="914400" rtl="0" eaLnBrk="1" latinLnBrk="0" hangingPunct="1">
                        <a:spcAft>
                          <a:spcPts val="0"/>
                        </a:spcAft>
                      </a:pPr>
                      <a:r>
                        <a:rPr lang="pt-BR" sz="1400" kern="1200" dirty="0">
                          <a:solidFill>
                            <a:schemeClr val="dk1"/>
                          </a:solidFill>
                          <a:effectLst/>
                          <a:latin typeface="+mn-lt"/>
                          <a:ea typeface="+mn-ea"/>
                          <a:cs typeface="+mn-cs"/>
                        </a:rPr>
                        <a:t>SIGEC – Sistema de Gestão de Convênios e Contratos</a:t>
                      </a:r>
                    </a:p>
                  </a:txBody>
                  <a:tcPr marL="32083" marR="32083" marT="0" marB="0" anchor="ctr"/>
                </a:tc>
                <a:extLst>
                  <a:ext uri="{0D108BD9-81ED-4DB2-BD59-A6C34878D82A}">
                    <a16:rowId xmlns:a16="http://schemas.microsoft.com/office/drawing/2014/main" val="965518212"/>
                  </a:ext>
                </a:extLst>
              </a:tr>
              <a:tr h="358012">
                <a:tc>
                  <a:txBody>
                    <a:bodyPr/>
                    <a:lstStyle/>
                    <a:p>
                      <a:pPr algn="l">
                        <a:spcAft>
                          <a:spcPts val="0"/>
                        </a:spcAft>
                      </a:pPr>
                      <a:r>
                        <a:rPr lang="pt-BR" sz="1400" dirty="0">
                          <a:solidFill>
                            <a:srgbClr val="FFC000"/>
                          </a:solidFill>
                          <a:effectLst/>
                          <a:latin typeface="+mn-lt"/>
                          <a:ea typeface="+mn-ea"/>
                        </a:rPr>
                        <a:t>DNIT</a:t>
                      </a:r>
                      <a:endParaRPr lang="pt-BR" sz="1400" dirty="0">
                        <a:solidFill>
                          <a:srgbClr val="FFC000"/>
                        </a:solidFill>
                        <a:effectLst/>
                        <a:latin typeface="Times New Roman" panose="02020603050405020304" pitchFamily="18" charset="0"/>
                        <a:ea typeface="Times New Roman" panose="02020603050405020304" pitchFamily="18" charset="0"/>
                      </a:endParaRPr>
                    </a:p>
                  </a:txBody>
                  <a:tcPr marL="32083" marR="32083" marT="0" marB="0" anchor="ctr"/>
                </a:tc>
                <a:tc>
                  <a:txBody>
                    <a:bodyPr/>
                    <a:lstStyle/>
                    <a:p>
                      <a:pPr algn="l">
                        <a:spcAft>
                          <a:spcPts val="0"/>
                        </a:spcAft>
                      </a:pPr>
                      <a:r>
                        <a:rPr lang="pt-BR" sz="1400" dirty="0">
                          <a:effectLst/>
                        </a:rPr>
                        <a:t>SIAC</a:t>
                      </a:r>
                      <a:r>
                        <a:rPr lang="pt-BR" sz="1400" baseline="0" dirty="0">
                          <a:effectLst/>
                        </a:rPr>
                        <a:t> - </a:t>
                      </a:r>
                      <a:r>
                        <a:rPr lang="pt-BR" sz="1400" dirty="0">
                          <a:effectLst/>
                        </a:rPr>
                        <a:t> Sistema de Acompanhamento</a:t>
                      </a:r>
                      <a:r>
                        <a:rPr lang="pt-BR" sz="1400" baseline="0" dirty="0">
                          <a:effectLst/>
                        </a:rPr>
                        <a:t> de Contratos</a:t>
                      </a:r>
                      <a:endParaRPr lang="pt-BR" sz="1400" dirty="0">
                        <a:effectLst/>
                        <a:latin typeface="Times New Roman" panose="02020603050405020304" pitchFamily="18" charset="0"/>
                        <a:ea typeface="Times New Roman" panose="02020603050405020304" pitchFamily="18" charset="0"/>
                      </a:endParaRPr>
                    </a:p>
                  </a:txBody>
                  <a:tcPr marL="32083" marR="32083" marT="0" marB="0" anchor="ctr"/>
                </a:tc>
                <a:extLst>
                  <a:ext uri="{0D108BD9-81ED-4DB2-BD59-A6C34878D82A}">
                    <a16:rowId xmlns:a16="http://schemas.microsoft.com/office/drawing/2014/main" val="3331538704"/>
                  </a:ext>
                </a:extLst>
              </a:tr>
              <a:tr h="423105">
                <a:tc>
                  <a:txBody>
                    <a:bodyPr/>
                    <a:lstStyle/>
                    <a:p>
                      <a:pPr marL="0" algn="l" defTabSz="914400" rtl="0" eaLnBrk="1" latinLnBrk="0" hangingPunct="1">
                        <a:spcAft>
                          <a:spcPts val="0"/>
                        </a:spcAft>
                      </a:pPr>
                      <a:r>
                        <a:rPr lang="pt-BR" sz="1400" b="1" kern="1200" dirty="0">
                          <a:solidFill>
                            <a:srgbClr val="FFC000"/>
                          </a:solidFill>
                          <a:effectLst/>
                          <a:latin typeface="+mn-lt"/>
                          <a:ea typeface="+mn-ea"/>
                          <a:cs typeface="+mn-cs"/>
                        </a:rPr>
                        <a:t>FUNASA</a:t>
                      </a:r>
                    </a:p>
                  </a:txBody>
                  <a:tcPr marL="32083" marR="32083" marT="0" marB="0" anchor="ctr"/>
                </a:tc>
                <a:tc>
                  <a:txBody>
                    <a:bodyPr/>
                    <a:lstStyle/>
                    <a:p>
                      <a:pPr algn="l">
                        <a:spcAft>
                          <a:spcPts val="0"/>
                        </a:spcAft>
                      </a:pPr>
                      <a:r>
                        <a:rPr lang="pt-BR" sz="1400" baseline="0" dirty="0">
                          <a:effectLst/>
                          <a:latin typeface="+mn-lt"/>
                          <a:ea typeface="Times New Roman" panose="02020603050405020304" pitchFamily="18" charset="0"/>
                        </a:rPr>
                        <a:t>SIGA – Sistema Integrado de Gerenciamento de Ações da FUNASA</a:t>
                      </a:r>
                      <a:endParaRPr lang="pt-BR" sz="1400" dirty="0">
                        <a:effectLst/>
                        <a:latin typeface="+mn-lt"/>
                        <a:ea typeface="Times New Roman" panose="02020603050405020304" pitchFamily="18" charset="0"/>
                      </a:endParaRPr>
                    </a:p>
                  </a:txBody>
                  <a:tcPr marL="32083" marR="32083" marT="0" marB="0" anchor="ctr"/>
                </a:tc>
                <a:extLst>
                  <a:ext uri="{0D108BD9-81ED-4DB2-BD59-A6C34878D82A}">
                    <a16:rowId xmlns:a16="http://schemas.microsoft.com/office/drawing/2014/main" val="9574320"/>
                  </a:ext>
                </a:extLst>
              </a:tr>
            </a:tbl>
          </a:graphicData>
        </a:graphic>
      </p:graphicFrame>
    </p:spTree>
    <p:extLst>
      <p:ext uri="{BB962C8B-B14F-4D97-AF65-F5344CB8AC3E}">
        <p14:creationId xmlns:p14="http://schemas.microsoft.com/office/powerpoint/2010/main" val="1996615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834013"/>
            <a:ext cx="8229600" cy="667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br>
              <a:rPr lang="pt-BR" altLang="pt-BR" sz="2540" b="1" dirty="0">
                <a:effectLst>
                  <a:outerShdw blurRad="38100" dist="38100" dir="2700000" algn="tl">
                    <a:srgbClr val="000000">
                      <a:alpha val="43137"/>
                    </a:srgbClr>
                  </a:outerShdw>
                </a:effectLst>
                <a:latin typeface="Tohoma"/>
              </a:rPr>
            </a:br>
            <a:r>
              <a:rPr lang="pt-BR" altLang="pt-BR" sz="2540" b="1" dirty="0">
                <a:effectLst>
                  <a:outerShdw blurRad="38100" dist="38100" dir="2700000" algn="tl">
                    <a:srgbClr val="000000">
                      <a:alpha val="43137"/>
                    </a:srgbClr>
                  </a:outerShdw>
                </a:effectLst>
                <a:latin typeface="Tohoma"/>
              </a:rPr>
              <a:t>DIFICULDADES PARA CONSOLIDAÇÃO</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br>
              <a:rPr lang="pt-BR" altLang="pt-BR" sz="2540" b="1" dirty="0">
                <a:effectLst>
                  <a:outerShdw blurRad="38100" dist="38100" dir="2700000" algn="tl">
                    <a:srgbClr val="000000">
                      <a:alpha val="43137"/>
                    </a:srgbClr>
                  </a:outerShdw>
                </a:effectLst>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276446" y="2232837"/>
            <a:ext cx="7953153" cy="369171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586176" lvl="1" indent="-171450">
              <a:lnSpc>
                <a:spcPct val="150000"/>
              </a:lnSpc>
              <a:spcBef>
                <a:spcPts val="600"/>
              </a:spcBef>
              <a:spcAft>
                <a:spcPts val="600"/>
              </a:spcAft>
            </a:pPr>
            <a:r>
              <a:rPr lang="pt-BR" altLang="pt-BR" sz="1800" dirty="0">
                <a:effectLst>
                  <a:outerShdw blurRad="38100" dist="38100" dir="2700000" algn="tl">
                    <a:srgbClr val="000000">
                      <a:alpha val="43137"/>
                    </a:srgbClr>
                  </a:outerShdw>
                </a:effectLst>
                <a:latin typeface="Tohoma"/>
              </a:rPr>
              <a:t>Inexistência de chave única (obra x empreendimento);</a:t>
            </a:r>
          </a:p>
          <a:p>
            <a:pPr marL="586176" lvl="1" indent="-171450">
              <a:lnSpc>
                <a:spcPct val="150000"/>
              </a:lnSpc>
              <a:spcBef>
                <a:spcPts val="600"/>
              </a:spcBef>
              <a:spcAft>
                <a:spcPts val="600"/>
              </a:spcAft>
            </a:pPr>
            <a:r>
              <a:rPr lang="pt-BR" altLang="pt-BR" sz="1800" dirty="0">
                <a:effectLst>
                  <a:outerShdw blurRad="38100" dist="38100" dir="2700000" algn="tl">
                    <a:srgbClr val="000000">
                      <a:alpha val="43137"/>
                    </a:srgbClr>
                  </a:outerShdw>
                </a:effectLst>
                <a:latin typeface="Tohoma"/>
              </a:rPr>
              <a:t>Sistemas que contemplam instrumentos de transferência;</a:t>
            </a:r>
          </a:p>
          <a:p>
            <a:pPr marL="586176" lvl="1" indent="-171450">
              <a:lnSpc>
                <a:spcPct val="150000"/>
              </a:lnSpc>
              <a:spcBef>
                <a:spcPts val="600"/>
              </a:spcBef>
              <a:spcAft>
                <a:spcPts val="600"/>
              </a:spcAft>
            </a:pPr>
            <a:r>
              <a:rPr lang="pt-BR" altLang="pt-BR" sz="1800" dirty="0">
                <a:effectLst>
                  <a:outerShdw blurRad="38100" dist="38100" dir="2700000" algn="tl">
                    <a:srgbClr val="000000">
                      <a:alpha val="43137"/>
                    </a:srgbClr>
                  </a:outerShdw>
                </a:effectLst>
                <a:latin typeface="Tohoma"/>
              </a:rPr>
              <a:t>Sistemas com instrumentos de transferência cujos objetos não são obra;</a:t>
            </a:r>
          </a:p>
          <a:p>
            <a:pPr marL="586176" lvl="1" indent="-171450">
              <a:lnSpc>
                <a:spcPct val="150000"/>
              </a:lnSpc>
              <a:spcBef>
                <a:spcPts val="600"/>
              </a:spcBef>
              <a:spcAft>
                <a:spcPts val="600"/>
              </a:spcAft>
            </a:pPr>
            <a:r>
              <a:rPr lang="pt-BR" altLang="pt-BR" sz="1800" dirty="0">
                <a:effectLst>
                  <a:outerShdw blurRad="38100" dist="38100" dir="2700000" algn="tl">
                    <a:srgbClr val="000000">
                      <a:alpha val="43137"/>
                    </a:srgbClr>
                  </a:outerShdw>
                </a:effectLst>
                <a:latin typeface="Tohoma"/>
              </a:rPr>
              <a:t>Adoção de conceitos distintos (obra paralisada).</a:t>
            </a:r>
          </a:p>
          <a:p>
            <a:pPr marL="414726" lvl="1" indent="0">
              <a:lnSpc>
                <a:spcPct val="150000"/>
              </a:lnSpc>
              <a:spcBef>
                <a:spcPts val="600"/>
              </a:spcBef>
              <a:spcAft>
                <a:spcPts val="600"/>
              </a:spcAft>
              <a:buNone/>
            </a:pPr>
            <a:endParaRPr lang="pt-BR" altLang="pt-BR" sz="1800" dirty="0">
              <a:effectLst>
                <a:outerShdw blurRad="38100" dist="38100" dir="2700000" algn="tl">
                  <a:srgbClr val="000000">
                    <a:alpha val="43137"/>
                  </a:srgbClr>
                </a:outerShdw>
              </a:effectLst>
              <a:latin typeface="Tohoma"/>
            </a:endParaRPr>
          </a:p>
          <a:p>
            <a:pPr marL="586176" lvl="1" indent="-171450"/>
            <a:endParaRPr lang="pt-BR" altLang="pt-BR" sz="1800"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spTree>
    <p:extLst>
      <p:ext uri="{BB962C8B-B14F-4D97-AF65-F5344CB8AC3E}">
        <p14:creationId xmlns:p14="http://schemas.microsoft.com/office/powerpoint/2010/main" val="865106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1073887"/>
            <a:ext cx="8229600" cy="427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r>
              <a:rPr lang="pt-BR" altLang="pt-BR" sz="2540" b="1" dirty="0">
                <a:effectLst>
                  <a:outerShdw blurRad="38100" dist="38100" dir="2700000" algn="tl">
                    <a:srgbClr val="000000">
                      <a:alpha val="43137"/>
                    </a:srgbClr>
                  </a:outerShdw>
                </a:effectLst>
                <a:latin typeface="Tohoma"/>
              </a:rPr>
              <a:t>DADOS CAIXA - </a:t>
            </a:r>
            <a:r>
              <a:rPr lang="pt-BR" altLang="pt-BR" sz="2540" b="1" i="1" dirty="0">
                <a:effectLst>
                  <a:outerShdw blurRad="38100" dist="38100" dir="2700000" algn="tl">
                    <a:srgbClr val="000000">
                      <a:alpha val="43137"/>
                    </a:srgbClr>
                  </a:outerShdw>
                </a:effectLst>
                <a:latin typeface="Tohoma"/>
              </a:rPr>
              <a:t>SIAPF 01/2016</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574158" y="1928813"/>
            <a:ext cx="7655441"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3" name="Tabela 2"/>
          <p:cNvGraphicFramePr>
            <a:graphicFrameLocks noGrp="1"/>
          </p:cNvGraphicFramePr>
          <p:nvPr>
            <p:extLst>
              <p:ext uri="{D42A27DB-BD31-4B8C-83A1-F6EECF244321}">
                <p14:modId xmlns:p14="http://schemas.microsoft.com/office/powerpoint/2010/main" val="2187878030"/>
              </p:ext>
            </p:extLst>
          </p:nvPr>
        </p:nvGraphicFramePr>
        <p:xfrm>
          <a:off x="754911" y="1711838"/>
          <a:ext cx="7719239" cy="4699593"/>
        </p:xfrm>
        <a:graphic>
          <a:graphicData uri="http://schemas.openxmlformats.org/drawingml/2006/table">
            <a:tbl>
              <a:tblPr/>
              <a:tblGrid>
                <a:gridCol w="3335613">
                  <a:extLst>
                    <a:ext uri="{9D8B030D-6E8A-4147-A177-3AD203B41FA5}">
                      <a16:colId xmlns:a16="http://schemas.microsoft.com/office/drawing/2014/main" val="3401620358"/>
                    </a:ext>
                  </a:extLst>
                </a:gridCol>
                <a:gridCol w="2039682">
                  <a:extLst>
                    <a:ext uri="{9D8B030D-6E8A-4147-A177-3AD203B41FA5}">
                      <a16:colId xmlns:a16="http://schemas.microsoft.com/office/drawing/2014/main" val="725596014"/>
                    </a:ext>
                  </a:extLst>
                </a:gridCol>
                <a:gridCol w="2343944">
                  <a:extLst>
                    <a:ext uri="{9D8B030D-6E8A-4147-A177-3AD203B41FA5}">
                      <a16:colId xmlns:a16="http://schemas.microsoft.com/office/drawing/2014/main" val="3417990262"/>
                    </a:ext>
                  </a:extLst>
                </a:gridCol>
              </a:tblGrid>
              <a:tr h="522177">
                <a:tc>
                  <a:txBody>
                    <a:bodyPr/>
                    <a:lstStyle/>
                    <a:p>
                      <a:pPr algn="ctr" fontAlgn="b"/>
                      <a:r>
                        <a:rPr lang="pt-BR" sz="2000" b="1" i="0" u="none" strike="noStrike" dirty="0">
                          <a:solidFill>
                            <a:srgbClr val="000000"/>
                          </a:solidFill>
                          <a:effectLst/>
                          <a:latin typeface="Calibri" panose="020F0502020204030204" pitchFamily="34" charset="0"/>
                        </a:rPr>
                        <a:t>Classificação</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2000" b="1" i="0" u="none" strike="noStrike" dirty="0" err="1">
                          <a:solidFill>
                            <a:srgbClr val="000000"/>
                          </a:solidFill>
                          <a:effectLst/>
                          <a:latin typeface="Calibri" panose="020F0502020204030204" pitchFamily="34" charset="0"/>
                        </a:rPr>
                        <a:t>Qde</a:t>
                      </a:r>
                      <a:endParaRPr lang="pt-BR" sz="2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2000" b="1" i="0" u="none" strike="noStrike" dirty="0">
                          <a:solidFill>
                            <a:srgbClr val="000000"/>
                          </a:solidFill>
                          <a:effectLst/>
                          <a:latin typeface="Calibri" panose="020F0502020204030204" pitchFamily="34" charset="0"/>
                        </a:rPr>
                        <a:t> Valor (Contrato) </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44408195"/>
                  </a:ext>
                </a:extLst>
              </a:tr>
              <a:tr h="522177">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Não Iniciada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13.330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18.147.350.748,03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87206340"/>
                  </a:ext>
                </a:extLst>
              </a:tr>
              <a:tr h="522177">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Até 30%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3.053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18.433.047.102,72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4236349997"/>
                  </a:ext>
                </a:extLst>
              </a:tr>
              <a:tr h="522177">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De 31% a 60%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2.546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9.501.234.922,98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13753904"/>
                  </a:ext>
                </a:extLst>
              </a:tr>
              <a:tr h="522177">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Acima de 60%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4.019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9.366.273.837,49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366451109"/>
                  </a:ext>
                </a:extLst>
              </a:tr>
              <a:tr h="522177">
                <a:tc>
                  <a:txBody>
                    <a:bodyPr/>
                    <a:lstStyle/>
                    <a:p>
                      <a:pPr marL="0" algn="l" defTabSz="914400" rtl="0" eaLnBrk="1" fontAlgn="b" latinLnBrk="0" hangingPunct="1"/>
                      <a:r>
                        <a:rPr lang="pt-BR" sz="2000" b="0" i="0" u="none" strike="noStrike" kern="1200">
                          <a:solidFill>
                            <a:srgbClr val="000000"/>
                          </a:solidFill>
                          <a:effectLst/>
                          <a:latin typeface="Calibri" panose="020F0502020204030204" pitchFamily="34" charset="0"/>
                          <a:ea typeface="+mn-ea"/>
                          <a:cs typeface="+mn-cs"/>
                        </a:rPr>
                        <a:t>Concluída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41.017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23.199.279.828,39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726306805"/>
                  </a:ext>
                </a:extLst>
              </a:tr>
              <a:tr h="522177">
                <a:tc>
                  <a:txBody>
                    <a:bodyPr/>
                    <a:lstStyle/>
                    <a:p>
                      <a:pPr marL="0" algn="l" defTabSz="914400" rtl="0" eaLnBrk="1" fontAlgn="b" latinLnBrk="0" hangingPunct="1"/>
                      <a:r>
                        <a:rPr lang="pt-BR" sz="2000" b="0" i="0" u="none" strike="noStrike" kern="1200">
                          <a:solidFill>
                            <a:srgbClr val="000000"/>
                          </a:solidFill>
                          <a:effectLst/>
                          <a:latin typeface="Calibri" panose="020F0502020204030204" pitchFamily="34" charset="0"/>
                          <a:ea typeface="+mn-ea"/>
                          <a:cs typeface="+mn-cs"/>
                        </a:rPr>
                        <a:t>Paralisadas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9.695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21.831.488.213,09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21873173"/>
                  </a:ext>
                </a:extLst>
              </a:tr>
              <a:tr h="522177">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Cancelada/Rescindida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1.122.751,83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548831358"/>
                  </a:ext>
                </a:extLst>
              </a:tr>
              <a:tr h="522177">
                <a:tc>
                  <a:txBody>
                    <a:bodyPr/>
                    <a:lstStyle/>
                    <a:p>
                      <a:pPr algn="l" fontAlgn="b"/>
                      <a:r>
                        <a:rPr lang="pt-BR" sz="2000" b="1" i="0" u="none" strike="noStrike" dirty="0">
                          <a:solidFill>
                            <a:srgbClr val="000000"/>
                          </a:solidFill>
                          <a:effectLst/>
                          <a:latin typeface="Calibri" panose="020F0502020204030204" pitchFamily="34" charset="0"/>
                        </a:rPr>
                        <a:t>Total Geral</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1" i="0" u="none" strike="noStrike" kern="1200" dirty="0">
                          <a:solidFill>
                            <a:srgbClr val="000000"/>
                          </a:solidFill>
                          <a:effectLst/>
                          <a:latin typeface="Calibri" panose="020F0502020204030204" pitchFamily="34" charset="0"/>
                          <a:ea typeface="+mn-ea"/>
                          <a:cs typeface="+mn-cs"/>
                        </a:rPr>
                        <a:t>73.666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1" i="0" u="none" strike="noStrike" kern="1200" dirty="0">
                          <a:solidFill>
                            <a:srgbClr val="000000"/>
                          </a:solidFill>
                          <a:effectLst/>
                          <a:latin typeface="Calibri" panose="020F0502020204030204" pitchFamily="34" charset="0"/>
                          <a:ea typeface="+mn-ea"/>
                          <a:cs typeface="+mn-cs"/>
                        </a:rPr>
                        <a:t>100.479.797.404,53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676669318"/>
                  </a:ext>
                </a:extLst>
              </a:tr>
            </a:tbl>
          </a:graphicData>
        </a:graphic>
      </p:graphicFrame>
    </p:spTree>
    <p:extLst>
      <p:ext uri="{BB962C8B-B14F-4D97-AF65-F5344CB8AC3E}">
        <p14:creationId xmlns:p14="http://schemas.microsoft.com/office/powerpoint/2010/main" val="264135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1010093"/>
            <a:ext cx="8229600" cy="49168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r>
              <a:rPr lang="pt-BR" altLang="pt-BR" sz="2540" b="1" dirty="0">
                <a:effectLst>
                  <a:outerShdw blurRad="38100" dist="38100" dir="2700000" algn="tl">
                    <a:srgbClr val="000000">
                      <a:alpha val="43137"/>
                    </a:srgbClr>
                  </a:outerShdw>
                </a:effectLst>
                <a:latin typeface="Tohoma"/>
              </a:rPr>
              <a:t>DADOS FNDE - </a:t>
            </a:r>
            <a:r>
              <a:rPr lang="pt-BR" altLang="pt-BR" sz="2540" b="1" i="1" dirty="0">
                <a:effectLst>
                  <a:outerShdw blurRad="38100" dist="38100" dir="2700000" algn="tl">
                    <a:srgbClr val="000000">
                      <a:alpha val="43137"/>
                    </a:srgbClr>
                  </a:outerShdw>
                </a:effectLst>
                <a:latin typeface="Tohoma"/>
              </a:rPr>
              <a:t>SIMEC 06/2016</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574158" y="1928813"/>
            <a:ext cx="7655441"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3" name="Tabela 2"/>
          <p:cNvGraphicFramePr>
            <a:graphicFrameLocks noGrp="1"/>
          </p:cNvGraphicFramePr>
          <p:nvPr>
            <p:extLst>
              <p:ext uri="{D42A27DB-BD31-4B8C-83A1-F6EECF244321}">
                <p14:modId xmlns:p14="http://schemas.microsoft.com/office/powerpoint/2010/main" val="2418815759"/>
              </p:ext>
            </p:extLst>
          </p:nvPr>
        </p:nvGraphicFramePr>
        <p:xfrm>
          <a:off x="744279" y="1732698"/>
          <a:ext cx="7485320" cy="4191852"/>
        </p:xfrm>
        <a:graphic>
          <a:graphicData uri="http://schemas.openxmlformats.org/drawingml/2006/table">
            <a:tbl>
              <a:tblPr/>
              <a:tblGrid>
                <a:gridCol w="3430080">
                  <a:extLst>
                    <a:ext uri="{9D8B030D-6E8A-4147-A177-3AD203B41FA5}">
                      <a16:colId xmlns:a16="http://schemas.microsoft.com/office/drawing/2014/main" val="3401620358"/>
                    </a:ext>
                  </a:extLst>
                </a:gridCol>
                <a:gridCol w="1643119">
                  <a:extLst>
                    <a:ext uri="{9D8B030D-6E8A-4147-A177-3AD203B41FA5}">
                      <a16:colId xmlns:a16="http://schemas.microsoft.com/office/drawing/2014/main" val="725596014"/>
                    </a:ext>
                  </a:extLst>
                </a:gridCol>
                <a:gridCol w="2412121">
                  <a:extLst>
                    <a:ext uri="{9D8B030D-6E8A-4147-A177-3AD203B41FA5}">
                      <a16:colId xmlns:a16="http://schemas.microsoft.com/office/drawing/2014/main" val="3417990262"/>
                    </a:ext>
                  </a:extLst>
                </a:gridCol>
              </a:tblGrid>
              <a:tr h="489097">
                <a:tc>
                  <a:txBody>
                    <a:bodyPr/>
                    <a:lstStyle/>
                    <a:p>
                      <a:pPr algn="ctr" fontAlgn="b"/>
                      <a:r>
                        <a:rPr lang="pt-BR" sz="1800" b="1" i="0" u="none" strike="noStrike" dirty="0">
                          <a:solidFill>
                            <a:srgbClr val="000000"/>
                          </a:solidFill>
                          <a:effectLst/>
                          <a:latin typeface="Calibri" panose="020F0502020204030204" pitchFamily="34" charset="0"/>
                        </a:rPr>
                        <a:t>Classificação</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err="1">
                          <a:solidFill>
                            <a:srgbClr val="000000"/>
                          </a:solidFill>
                          <a:effectLst/>
                          <a:latin typeface="Calibri" panose="020F0502020204030204" pitchFamily="34" charset="0"/>
                        </a:rPr>
                        <a:t>Qde</a:t>
                      </a:r>
                      <a:endParaRPr lang="pt-BR" sz="18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a:solidFill>
                            <a:srgbClr val="000000"/>
                          </a:solidFill>
                          <a:effectLst/>
                          <a:latin typeface="Calibri" panose="020F0502020204030204" pitchFamily="34" charset="0"/>
                        </a:rPr>
                        <a:t> Valor (Contrato) </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44408195"/>
                  </a:ext>
                </a:extLst>
              </a:tr>
              <a:tr h="287079">
                <a:tc>
                  <a:txBody>
                    <a:bodyPr/>
                    <a:lstStyle/>
                    <a:p>
                      <a:pPr algn="l" fontAlgn="b"/>
                      <a:r>
                        <a:rPr lang="pt-BR" sz="1800" b="0" i="0" u="none" strike="noStrike" dirty="0">
                          <a:solidFill>
                            <a:srgbClr val="000000"/>
                          </a:solidFill>
                          <a:effectLst/>
                          <a:latin typeface="Calibri" panose="020F0502020204030204" pitchFamily="34" charset="0"/>
                        </a:rPr>
                        <a:t>Concluída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9.887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7.605.798.822,14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74410692"/>
                  </a:ext>
                </a:extLst>
              </a:tr>
              <a:tr h="361508">
                <a:tc>
                  <a:txBody>
                    <a:bodyPr/>
                    <a:lstStyle/>
                    <a:p>
                      <a:pPr algn="l" fontAlgn="b"/>
                      <a:r>
                        <a:rPr lang="pt-BR" sz="1800" b="0" i="0" u="none" strike="noStrike" dirty="0">
                          <a:solidFill>
                            <a:srgbClr val="000000"/>
                          </a:solidFill>
                          <a:effectLst/>
                          <a:latin typeface="Calibri" panose="020F0502020204030204" pitchFamily="34" charset="0"/>
                        </a:rPr>
                        <a:t>Contratação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875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a:solidFill>
                            <a:srgbClr val="000000"/>
                          </a:solidFill>
                          <a:effectLst/>
                          <a:latin typeface="Calibri" panose="020F0502020204030204" pitchFamily="34" charset="0"/>
                        </a:rPr>
                        <a:t>932.710.585,43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69245969"/>
                  </a:ext>
                </a:extLst>
              </a:tr>
              <a:tr h="361506">
                <a:tc>
                  <a:txBody>
                    <a:bodyPr/>
                    <a:lstStyle/>
                    <a:p>
                      <a:pPr algn="l" fontAlgn="b"/>
                      <a:r>
                        <a:rPr lang="pt-BR" sz="1800" b="0" i="0" u="none" strike="noStrike" dirty="0">
                          <a:solidFill>
                            <a:srgbClr val="000000"/>
                          </a:solidFill>
                          <a:effectLst/>
                          <a:latin typeface="Calibri" panose="020F0502020204030204" pitchFamily="34" charset="0"/>
                        </a:rPr>
                        <a:t>Em Reformulação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662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a:solidFill>
                            <a:srgbClr val="000000"/>
                          </a:solidFill>
                          <a:effectLst/>
                          <a:latin typeface="Calibri" panose="020F0502020204030204" pitchFamily="34" charset="0"/>
                        </a:rPr>
                        <a:t>240.303.630,81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87206340"/>
                  </a:ext>
                </a:extLst>
              </a:tr>
              <a:tr h="308345">
                <a:tc>
                  <a:txBody>
                    <a:bodyPr/>
                    <a:lstStyle/>
                    <a:p>
                      <a:pPr algn="l" fontAlgn="b"/>
                      <a:r>
                        <a:rPr lang="pt-BR" sz="1800" b="0" i="0" u="none" strike="noStrike" dirty="0">
                          <a:solidFill>
                            <a:srgbClr val="000000"/>
                          </a:solidFill>
                          <a:effectLst/>
                          <a:latin typeface="Calibri" panose="020F0502020204030204" pitchFamily="34" charset="0"/>
                        </a:rPr>
                        <a:t>Execução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8.998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a:solidFill>
                            <a:srgbClr val="000000"/>
                          </a:solidFill>
                          <a:effectLst/>
                          <a:latin typeface="Calibri" panose="020F0502020204030204" pitchFamily="34" charset="0"/>
                        </a:rPr>
                        <a:t>9.295.932.063,53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4236349997"/>
                  </a:ext>
                </a:extLst>
              </a:tr>
              <a:tr h="340242">
                <a:tc>
                  <a:txBody>
                    <a:bodyPr/>
                    <a:lstStyle/>
                    <a:p>
                      <a:pPr algn="l" fontAlgn="b"/>
                      <a:r>
                        <a:rPr lang="pt-BR" sz="1800" b="0" i="0" u="none" strike="noStrike" dirty="0">
                          <a:solidFill>
                            <a:srgbClr val="000000"/>
                          </a:solidFill>
                          <a:effectLst/>
                          <a:latin typeface="Calibri" panose="020F0502020204030204" pitchFamily="34" charset="0"/>
                        </a:rPr>
                        <a:t>Inacabada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544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424.404.967,28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13753904"/>
                  </a:ext>
                </a:extLst>
              </a:tr>
              <a:tr h="361507">
                <a:tc>
                  <a:txBody>
                    <a:bodyPr/>
                    <a:lstStyle/>
                    <a:p>
                      <a:pPr algn="l" fontAlgn="b"/>
                      <a:r>
                        <a:rPr lang="pt-BR" sz="1800" b="0" i="0" u="none" strike="noStrike" dirty="0">
                          <a:solidFill>
                            <a:srgbClr val="000000"/>
                          </a:solidFill>
                          <a:effectLst/>
                          <a:latin typeface="Calibri" panose="020F0502020204030204" pitchFamily="34" charset="0"/>
                        </a:rPr>
                        <a:t>Licitação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1.223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a:solidFill>
                            <a:srgbClr val="000000"/>
                          </a:solidFill>
                          <a:effectLst/>
                          <a:latin typeface="Calibri" panose="020F0502020204030204" pitchFamily="34" charset="0"/>
                        </a:rPr>
                        <a:t>137.207.311,41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366451109"/>
                  </a:ext>
                </a:extLst>
              </a:tr>
              <a:tr h="414669">
                <a:tc>
                  <a:txBody>
                    <a:bodyPr/>
                    <a:lstStyle/>
                    <a:p>
                      <a:pPr algn="l" fontAlgn="b"/>
                      <a:r>
                        <a:rPr lang="pt-BR" sz="1800" b="0" i="0" u="none" strike="noStrike" dirty="0">
                          <a:solidFill>
                            <a:srgbClr val="000000"/>
                          </a:solidFill>
                          <a:effectLst/>
                          <a:latin typeface="Calibri" panose="020F0502020204030204" pitchFamily="34" charset="0"/>
                        </a:rPr>
                        <a:t>Obra Cancelada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1.171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143.344.831,93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726306805"/>
                  </a:ext>
                </a:extLst>
              </a:tr>
              <a:tr h="382772">
                <a:tc>
                  <a:txBody>
                    <a:bodyPr/>
                    <a:lstStyle/>
                    <a:p>
                      <a:pPr algn="l" fontAlgn="b"/>
                      <a:r>
                        <a:rPr lang="pt-BR" sz="1800" b="0" i="0" u="none" strike="noStrike">
                          <a:solidFill>
                            <a:srgbClr val="000000"/>
                          </a:solidFill>
                          <a:effectLst/>
                          <a:latin typeface="Calibri" panose="020F0502020204030204" pitchFamily="34" charset="0"/>
                        </a:rPr>
                        <a:t>Paralisada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1.193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1.501.196.669,07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21873173"/>
                  </a:ext>
                </a:extLst>
              </a:tr>
              <a:tr h="386007">
                <a:tc>
                  <a:txBody>
                    <a:bodyPr/>
                    <a:lstStyle/>
                    <a:p>
                      <a:pPr algn="l" fontAlgn="b"/>
                      <a:r>
                        <a:rPr lang="pt-BR" sz="1800" b="0" i="0" u="none" strike="noStrike" dirty="0">
                          <a:solidFill>
                            <a:srgbClr val="000000"/>
                          </a:solidFill>
                          <a:effectLst/>
                          <a:latin typeface="Calibri" panose="020F0502020204030204" pitchFamily="34" charset="0"/>
                        </a:rPr>
                        <a:t>Planejamento pelo proponente</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                3.852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0" i="0" u="none" strike="noStrike" dirty="0">
                          <a:solidFill>
                            <a:srgbClr val="000000"/>
                          </a:solidFill>
                          <a:effectLst/>
                          <a:latin typeface="Calibri" panose="020F0502020204030204" pitchFamily="34" charset="0"/>
                        </a:rPr>
                        <a:t>639.310.203,54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548831358"/>
                  </a:ext>
                </a:extLst>
              </a:tr>
              <a:tr h="499120">
                <a:tc>
                  <a:txBody>
                    <a:bodyPr/>
                    <a:lstStyle/>
                    <a:p>
                      <a:pPr algn="l" fontAlgn="b"/>
                      <a:r>
                        <a:rPr lang="pt-BR" sz="1800" b="1" i="0" u="none" strike="noStrike" dirty="0">
                          <a:solidFill>
                            <a:srgbClr val="000000"/>
                          </a:solidFill>
                          <a:effectLst/>
                          <a:latin typeface="Calibri" panose="020F0502020204030204" pitchFamily="34" charset="0"/>
                        </a:rPr>
                        <a:t>Total Geral</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a:solidFill>
                            <a:srgbClr val="000000"/>
                          </a:solidFill>
                          <a:effectLst/>
                          <a:latin typeface="Calibri" panose="020F0502020204030204" pitchFamily="34" charset="0"/>
                        </a:rPr>
                        <a:t>              28.405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a:solidFill>
                            <a:srgbClr val="000000"/>
                          </a:solidFill>
                          <a:effectLst/>
                          <a:latin typeface="Calibri" panose="020F0502020204030204" pitchFamily="34" charset="0"/>
                        </a:rPr>
                        <a:t>20.920.209.085,14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676669318"/>
                  </a:ext>
                </a:extLst>
              </a:tr>
            </a:tbl>
          </a:graphicData>
        </a:graphic>
      </p:graphicFrame>
    </p:spTree>
    <p:extLst>
      <p:ext uri="{BB962C8B-B14F-4D97-AF65-F5344CB8AC3E}">
        <p14:creationId xmlns:p14="http://schemas.microsoft.com/office/powerpoint/2010/main" val="2800119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920639"/>
            <a:ext cx="8229600" cy="472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r>
              <a:rPr lang="pt-BR" altLang="pt-BR" sz="2540" b="1" dirty="0">
                <a:effectLst>
                  <a:outerShdw blurRad="38100" dist="38100" dir="2700000" algn="tl">
                    <a:srgbClr val="000000">
                      <a:alpha val="43137"/>
                    </a:srgbClr>
                  </a:outerShdw>
                </a:effectLst>
                <a:latin typeface="Tohoma"/>
              </a:rPr>
              <a:t>DADOS FUNASA - SIGA (12/2016)</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574158" y="1928813"/>
            <a:ext cx="7655441"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3" name="Tabela 2"/>
          <p:cNvGraphicFramePr>
            <a:graphicFrameLocks noGrp="1"/>
          </p:cNvGraphicFramePr>
          <p:nvPr>
            <p:extLst>
              <p:ext uri="{D42A27DB-BD31-4B8C-83A1-F6EECF244321}">
                <p14:modId xmlns:p14="http://schemas.microsoft.com/office/powerpoint/2010/main" val="719170719"/>
              </p:ext>
            </p:extLst>
          </p:nvPr>
        </p:nvGraphicFramePr>
        <p:xfrm>
          <a:off x="784149" y="1524775"/>
          <a:ext cx="7235457" cy="4850491"/>
        </p:xfrm>
        <a:graphic>
          <a:graphicData uri="http://schemas.openxmlformats.org/drawingml/2006/table">
            <a:tbl>
              <a:tblPr/>
              <a:tblGrid>
                <a:gridCol w="3788585">
                  <a:extLst>
                    <a:ext uri="{9D8B030D-6E8A-4147-A177-3AD203B41FA5}">
                      <a16:colId xmlns:a16="http://schemas.microsoft.com/office/drawing/2014/main" val="3401620358"/>
                    </a:ext>
                  </a:extLst>
                </a:gridCol>
                <a:gridCol w="1453843">
                  <a:extLst>
                    <a:ext uri="{9D8B030D-6E8A-4147-A177-3AD203B41FA5}">
                      <a16:colId xmlns:a16="http://schemas.microsoft.com/office/drawing/2014/main" val="2245537730"/>
                    </a:ext>
                  </a:extLst>
                </a:gridCol>
                <a:gridCol w="1993029">
                  <a:extLst>
                    <a:ext uri="{9D8B030D-6E8A-4147-A177-3AD203B41FA5}">
                      <a16:colId xmlns:a16="http://schemas.microsoft.com/office/drawing/2014/main" val="725596014"/>
                    </a:ext>
                  </a:extLst>
                </a:gridCol>
              </a:tblGrid>
              <a:tr h="404746">
                <a:tc>
                  <a:txBody>
                    <a:bodyPr/>
                    <a:lstStyle/>
                    <a:p>
                      <a:pPr algn="ctr" fontAlgn="b"/>
                      <a:r>
                        <a:rPr lang="pt-BR" sz="1800" b="1" i="0" u="none" strike="noStrike" dirty="0">
                          <a:solidFill>
                            <a:srgbClr val="000000"/>
                          </a:solidFill>
                          <a:effectLst/>
                          <a:latin typeface="+mn-lt"/>
                        </a:rPr>
                        <a:t>Classificação</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err="1">
                          <a:solidFill>
                            <a:srgbClr val="000000"/>
                          </a:solidFill>
                          <a:effectLst/>
                          <a:latin typeface="+mn-lt"/>
                        </a:rPr>
                        <a:t>Qde</a:t>
                      </a:r>
                      <a:endParaRPr lang="pt-BR" sz="1800" b="1" i="0" u="none" strike="noStrike" dirty="0">
                        <a:solidFill>
                          <a:srgbClr val="000000"/>
                        </a:solidFill>
                        <a:effectLst/>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1800" b="1" i="0" u="none" strike="noStrike" dirty="0">
                          <a:solidFill>
                            <a:srgbClr val="000000"/>
                          </a:solidFill>
                          <a:effectLst/>
                          <a:latin typeface="+mn-lt"/>
                        </a:rPr>
                        <a:t>Valor (Contrato)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44408195"/>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Cancelada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706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278.903.443,32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74410692"/>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Concluída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4.075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1.565.159.486,52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69245969"/>
                  </a:ext>
                </a:extLst>
              </a:tr>
              <a:tr h="355122">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Concluída com etapa útil e com Pendência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1.435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823.455.731,52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87206340"/>
                  </a:ext>
                </a:extLst>
              </a:tr>
              <a:tr h="355122">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Concluída com etapa útil e sem Pendência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1.620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911.711.338,95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4236349997"/>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Concluída sem início de operação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88.432.831,90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13753904"/>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Em execução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2.400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3.931.662.185,29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366451109"/>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Em execução - reiniciada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161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525.826.055,52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726306805"/>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Em licitação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49.728.226,80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21873173"/>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Encerrada sem etapa útil</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665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518.781.021,58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96448654"/>
                  </a:ext>
                </a:extLst>
              </a:tr>
              <a:tr h="355122">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Não iniciada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  2.693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l" fontAlgn="b"/>
                      <a:r>
                        <a:rPr lang="pt-BR" sz="1800" b="0" i="0" u="none" strike="noStrike" dirty="0">
                          <a:effectLst/>
                          <a:latin typeface="+mn-lt"/>
                        </a:rPr>
                        <a:t>    </a:t>
                      </a:r>
                      <a:r>
                        <a:rPr lang="pt-BR" sz="1800" b="0" i="0" u="none" strike="noStrike" kern="1200" dirty="0">
                          <a:solidFill>
                            <a:srgbClr val="000000"/>
                          </a:solidFill>
                          <a:effectLst/>
                          <a:latin typeface="+mn-lt"/>
                          <a:ea typeface="+mn-ea"/>
                          <a:cs typeface="+mn-cs"/>
                        </a:rPr>
                        <a:t>2.697.682.822,73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7435590"/>
                  </a:ext>
                </a:extLst>
              </a:tr>
              <a:tr h="330477">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Paralisada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0" i="0" u="none" strike="noStrike" kern="1200" dirty="0">
                          <a:solidFill>
                            <a:srgbClr val="000000"/>
                          </a:solidFill>
                          <a:effectLst/>
                          <a:latin typeface="+mn-lt"/>
                          <a:ea typeface="+mn-ea"/>
                          <a:cs typeface="+mn-cs"/>
                        </a:rPr>
                        <a:t>717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0" i="0" u="none" strike="noStrike" kern="1200" dirty="0">
                          <a:solidFill>
                            <a:srgbClr val="000000"/>
                          </a:solidFill>
                          <a:effectLst/>
                          <a:latin typeface="+mn-lt"/>
                          <a:ea typeface="+mn-ea"/>
                          <a:cs typeface="+mn-cs"/>
                        </a:rPr>
                        <a:t>    1.162.003.370,54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548831358"/>
                  </a:ext>
                </a:extLst>
              </a:tr>
              <a:tr h="330477">
                <a:tc>
                  <a:txBody>
                    <a:bodyPr/>
                    <a:lstStyle/>
                    <a:p>
                      <a:pPr algn="l" fontAlgn="b"/>
                      <a:r>
                        <a:rPr lang="pt-BR" sz="1800" b="1" i="0" u="none" strike="noStrike" dirty="0">
                          <a:solidFill>
                            <a:srgbClr val="000000"/>
                          </a:solidFill>
                          <a:effectLst/>
                          <a:latin typeface="+mn-lt"/>
                        </a:rPr>
                        <a:t>Total Geral</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1800" b="1" i="0" u="none" strike="noStrike" kern="1200" dirty="0">
                          <a:solidFill>
                            <a:srgbClr val="000000"/>
                          </a:solidFill>
                          <a:effectLst/>
                          <a:latin typeface="+mn-lt"/>
                          <a:ea typeface="+mn-ea"/>
                          <a:cs typeface="+mn-cs"/>
                        </a:rPr>
                        <a:t>14.521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l" defTabSz="914400" rtl="0" eaLnBrk="1" fontAlgn="b" latinLnBrk="0" hangingPunct="1"/>
                      <a:r>
                        <a:rPr lang="pt-BR" sz="1800" b="1" i="0" u="none" strike="noStrike" kern="1200" dirty="0">
                          <a:solidFill>
                            <a:srgbClr val="000000"/>
                          </a:solidFill>
                          <a:effectLst/>
                          <a:latin typeface="+mn-lt"/>
                          <a:ea typeface="+mn-ea"/>
                          <a:cs typeface="+mn-cs"/>
                        </a:rPr>
                        <a:t>  12.553.346.514,67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676669318"/>
                  </a:ext>
                </a:extLst>
              </a:tr>
            </a:tbl>
          </a:graphicData>
        </a:graphic>
      </p:graphicFrame>
    </p:spTree>
    <p:extLst>
      <p:ext uri="{BB962C8B-B14F-4D97-AF65-F5344CB8AC3E}">
        <p14:creationId xmlns:p14="http://schemas.microsoft.com/office/powerpoint/2010/main" val="2390273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1031358"/>
            <a:ext cx="8229600" cy="5528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r>
              <a:rPr lang="pt-BR" altLang="pt-BR" sz="2540" b="1" dirty="0">
                <a:effectLst>
                  <a:outerShdw blurRad="38100" dist="38100" dir="2700000" algn="tl">
                    <a:srgbClr val="000000">
                      <a:alpha val="43137"/>
                    </a:srgbClr>
                  </a:outerShdw>
                </a:effectLst>
                <a:latin typeface="Tohoma"/>
              </a:rPr>
              <a:t>DADOS DNIT - SIAC (06/2016)</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endParaRPr lang="pt-BR" altLang="pt-BR" i="0" dirty="0"/>
          </a:p>
        </p:txBody>
      </p:sp>
      <p:sp>
        <p:nvSpPr>
          <p:cNvPr id="55299" name="Espaço Reservado para Conteúdo 2"/>
          <p:cNvSpPr>
            <a:spLocks noGrp="1"/>
          </p:cNvSpPr>
          <p:nvPr>
            <p:ph idx="4294967295"/>
          </p:nvPr>
        </p:nvSpPr>
        <p:spPr bwMode="auto">
          <a:xfrm>
            <a:off x="574158" y="1928813"/>
            <a:ext cx="7655441"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5" name="Tabela 4"/>
          <p:cNvGraphicFramePr>
            <a:graphicFrameLocks noGrp="1"/>
          </p:cNvGraphicFramePr>
          <p:nvPr>
            <p:extLst>
              <p:ext uri="{D42A27DB-BD31-4B8C-83A1-F6EECF244321}">
                <p14:modId xmlns:p14="http://schemas.microsoft.com/office/powerpoint/2010/main" val="527083808"/>
              </p:ext>
            </p:extLst>
          </p:nvPr>
        </p:nvGraphicFramePr>
        <p:xfrm>
          <a:off x="760227" y="1839435"/>
          <a:ext cx="7283302" cy="3653730"/>
        </p:xfrm>
        <a:graphic>
          <a:graphicData uri="http://schemas.openxmlformats.org/drawingml/2006/table">
            <a:tbl>
              <a:tblPr/>
              <a:tblGrid>
                <a:gridCol w="3147237">
                  <a:extLst>
                    <a:ext uri="{9D8B030D-6E8A-4147-A177-3AD203B41FA5}">
                      <a16:colId xmlns:a16="http://schemas.microsoft.com/office/drawing/2014/main" val="3401620358"/>
                    </a:ext>
                  </a:extLst>
                </a:gridCol>
                <a:gridCol w="1924493">
                  <a:extLst>
                    <a:ext uri="{9D8B030D-6E8A-4147-A177-3AD203B41FA5}">
                      <a16:colId xmlns:a16="http://schemas.microsoft.com/office/drawing/2014/main" val="725596014"/>
                    </a:ext>
                  </a:extLst>
                </a:gridCol>
                <a:gridCol w="2211572">
                  <a:extLst>
                    <a:ext uri="{9D8B030D-6E8A-4147-A177-3AD203B41FA5}">
                      <a16:colId xmlns:a16="http://schemas.microsoft.com/office/drawing/2014/main" val="3417990262"/>
                    </a:ext>
                  </a:extLst>
                </a:gridCol>
              </a:tblGrid>
              <a:tr h="405970">
                <a:tc>
                  <a:txBody>
                    <a:bodyPr/>
                    <a:lstStyle/>
                    <a:p>
                      <a:pPr algn="ctr" fontAlgn="b"/>
                      <a:r>
                        <a:rPr lang="pt-BR" sz="2000" b="1" i="0" u="none" strike="noStrike" dirty="0">
                          <a:solidFill>
                            <a:srgbClr val="000000"/>
                          </a:solidFill>
                          <a:effectLst/>
                          <a:latin typeface="Calibri" panose="020F0502020204030204" pitchFamily="34" charset="0"/>
                        </a:rPr>
                        <a:t>Classificação</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2000" b="1" i="0" u="none" strike="noStrike" dirty="0" err="1">
                          <a:solidFill>
                            <a:srgbClr val="000000"/>
                          </a:solidFill>
                          <a:effectLst/>
                          <a:latin typeface="Calibri" panose="020F0502020204030204" pitchFamily="34" charset="0"/>
                        </a:rPr>
                        <a:t>Qde</a:t>
                      </a:r>
                      <a:endParaRPr lang="pt-BR" sz="2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ctr" fontAlgn="b"/>
                      <a:r>
                        <a:rPr lang="pt-BR" sz="2000" b="1" i="0" u="none" strike="noStrike" dirty="0">
                          <a:solidFill>
                            <a:srgbClr val="000000"/>
                          </a:solidFill>
                          <a:effectLst/>
                          <a:latin typeface="Calibri" panose="020F0502020204030204" pitchFamily="34" charset="0"/>
                        </a:rPr>
                        <a:t> Valor (Contrato) </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44408195"/>
                  </a:ext>
                </a:extLst>
              </a:tr>
              <a:tr h="405970">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Não Iniciada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117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4.890.637.650,93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87206340"/>
                  </a:ext>
                </a:extLst>
              </a:tr>
              <a:tr h="405970">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Até 30%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335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17.862.827.946,67</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4236349997"/>
                  </a:ext>
                </a:extLst>
              </a:tr>
              <a:tr h="405970">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De 31% a 60%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151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6.495.063.563,09</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13753904"/>
                  </a:ext>
                </a:extLst>
              </a:tr>
              <a:tr h="405970">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Em Execução - Acima de 60%</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302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11.305.002.042,32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366451109"/>
                  </a:ext>
                </a:extLst>
              </a:tr>
              <a:tr h="405970">
                <a:tc>
                  <a:txBody>
                    <a:bodyPr/>
                    <a:lstStyle/>
                    <a:p>
                      <a:pPr marL="0" algn="l" defTabSz="914400" rtl="0" eaLnBrk="1" fontAlgn="b" latinLnBrk="0" hangingPunct="1"/>
                      <a:r>
                        <a:rPr lang="pt-BR" sz="2000" b="0" i="0" u="none" strike="noStrike" kern="1200">
                          <a:solidFill>
                            <a:srgbClr val="000000"/>
                          </a:solidFill>
                          <a:effectLst/>
                          <a:latin typeface="Calibri" panose="020F0502020204030204" pitchFamily="34" charset="0"/>
                          <a:ea typeface="+mn-ea"/>
                          <a:cs typeface="+mn-cs"/>
                        </a:rPr>
                        <a:t>Concluída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3.327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47.542.331.683,23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726306805"/>
                  </a:ext>
                </a:extLst>
              </a:tr>
              <a:tr h="405970">
                <a:tc>
                  <a:txBody>
                    <a:bodyPr/>
                    <a:lstStyle/>
                    <a:p>
                      <a:pPr marL="0" algn="l" defTabSz="914400" rtl="0" eaLnBrk="1" fontAlgn="b" latinLnBrk="0" hangingPunct="1"/>
                      <a:r>
                        <a:rPr lang="pt-BR" sz="2000" b="0" i="0" u="none" strike="noStrike" kern="1200">
                          <a:solidFill>
                            <a:srgbClr val="000000"/>
                          </a:solidFill>
                          <a:effectLst/>
                          <a:latin typeface="Calibri" panose="020F0502020204030204" pitchFamily="34" charset="0"/>
                          <a:ea typeface="+mn-ea"/>
                          <a:cs typeface="+mn-cs"/>
                        </a:rPr>
                        <a:t>Paralisadas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173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8.035.368.758,95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821873173"/>
                  </a:ext>
                </a:extLst>
              </a:tr>
              <a:tr h="405970">
                <a:tc>
                  <a:txBody>
                    <a:bodyPr/>
                    <a:lstStyle/>
                    <a:p>
                      <a:pPr marL="0" algn="l"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Cancelada/Rescindida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0" i="0" u="none" strike="noStrike" kern="1200" dirty="0">
                          <a:solidFill>
                            <a:srgbClr val="000000"/>
                          </a:solidFill>
                          <a:effectLst/>
                          <a:latin typeface="Calibri" panose="020F0502020204030204" pitchFamily="34" charset="0"/>
                          <a:ea typeface="+mn-ea"/>
                          <a:cs typeface="+mn-cs"/>
                        </a:rPr>
                        <a:t>    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tc>
                  <a:txBody>
                    <a:bodyPr/>
                    <a:lstStyle/>
                    <a:p>
                      <a:pPr algn="r" fontAlgn="b"/>
                      <a:r>
                        <a:rPr lang="pt-BR" sz="2000" b="0" i="0" u="none" strike="noStrike" kern="1200" dirty="0">
                          <a:solidFill>
                            <a:srgbClr val="000000"/>
                          </a:solidFill>
                          <a:effectLst/>
                          <a:latin typeface="Calibri" panose="020F0502020204030204" pitchFamily="34" charset="0"/>
                          <a:ea typeface="+mn-ea"/>
                          <a:cs typeface="+mn-cs"/>
                        </a:rPr>
                        <a:t>6.572.571.497,97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548831358"/>
                  </a:ext>
                </a:extLst>
              </a:tr>
              <a:tr h="405970">
                <a:tc>
                  <a:txBody>
                    <a:bodyPr/>
                    <a:lstStyle/>
                    <a:p>
                      <a:pPr algn="l" fontAlgn="b"/>
                      <a:r>
                        <a:rPr lang="pt-BR" sz="2000" b="1" i="0" u="none" strike="noStrike" dirty="0">
                          <a:solidFill>
                            <a:srgbClr val="000000"/>
                          </a:solidFill>
                          <a:effectLst/>
                          <a:latin typeface="Calibri" panose="020F0502020204030204" pitchFamily="34" charset="0"/>
                        </a:rPr>
                        <a:t>Total Geral</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1" i="0" u="none" strike="noStrike" kern="1200" dirty="0">
                          <a:solidFill>
                            <a:srgbClr val="000000"/>
                          </a:solidFill>
                          <a:effectLst/>
                          <a:latin typeface="Calibri" panose="020F0502020204030204" pitchFamily="34" charset="0"/>
                          <a:ea typeface="+mn-ea"/>
                          <a:cs typeface="+mn-cs"/>
                        </a:rPr>
                        <a:t>4.658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algn="ctr" defTabSz="914400" rtl="0" eaLnBrk="1" fontAlgn="b" latinLnBrk="0" hangingPunct="1"/>
                      <a:r>
                        <a:rPr lang="pt-BR" sz="2000" b="1" i="0" u="none" strike="noStrike" kern="1200" dirty="0">
                          <a:solidFill>
                            <a:srgbClr val="000000"/>
                          </a:solidFill>
                          <a:effectLst/>
                          <a:latin typeface="Calibri" panose="020F0502020204030204" pitchFamily="34" charset="0"/>
                          <a:ea typeface="+mn-ea"/>
                          <a:cs typeface="+mn-cs"/>
                        </a:rPr>
                        <a:t>102.703.803.143,16</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676669318"/>
                  </a:ext>
                </a:extLst>
              </a:tr>
            </a:tbl>
          </a:graphicData>
        </a:graphic>
      </p:graphicFrame>
    </p:spTree>
    <p:extLst>
      <p:ext uri="{BB962C8B-B14F-4D97-AF65-F5344CB8AC3E}">
        <p14:creationId xmlns:p14="http://schemas.microsoft.com/office/powerpoint/2010/main" val="4194465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idx="4294967295"/>
          </p:nvPr>
        </p:nvSpPr>
        <p:spPr bwMode="auto">
          <a:xfrm>
            <a:off x="0" y="981075"/>
            <a:ext cx="822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fontScale="90000"/>
          </a:bodyPr>
          <a:lstStyle/>
          <a:p>
            <a:pPr algn="ctr"/>
            <a:r>
              <a:rPr lang="pt-BR" altLang="pt-BR" sz="2540" b="1" dirty="0">
                <a:effectLst>
                  <a:outerShdw blurRad="38100" dist="38100" dir="2700000" algn="tl">
                    <a:srgbClr val="000000">
                      <a:alpha val="43137"/>
                    </a:srgbClr>
                  </a:outerShdw>
                </a:effectLst>
                <a:latin typeface="Tohoma"/>
              </a:rPr>
              <a:t>DISTRIBUIÇÃO DA SITUAÇÃO </a:t>
            </a:r>
            <a:br>
              <a:rPr lang="en-US" altLang="pt-BR" sz="2540" b="1" dirty="0">
                <a:latin typeface="Tohoma"/>
              </a:rPr>
            </a:br>
            <a:br>
              <a:rPr lang="pt-BR" altLang="pt-BR" sz="2540" b="1" dirty="0">
                <a:effectLst>
                  <a:outerShdw blurRad="38100" dist="38100" dir="2700000" algn="tl">
                    <a:srgbClr val="000000">
                      <a:alpha val="43137"/>
                    </a:srgbClr>
                  </a:outerShdw>
                </a:effectLst>
                <a:latin typeface="Tohoma"/>
              </a:rPr>
            </a:br>
            <a:r>
              <a:rPr lang="pt-BR" altLang="pt-BR" sz="2200" b="1" i="1" dirty="0">
                <a:effectLst>
                  <a:outerShdw blurRad="38100" dist="38100" dir="2700000" algn="tl">
                    <a:srgbClr val="000000">
                      <a:alpha val="43137"/>
                    </a:srgbClr>
                  </a:outerShdw>
                </a:effectLst>
                <a:latin typeface="Tohoma"/>
              </a:rPr>
              <a:t>Valor Global – R$ 236.910.360.261,22</a:t>
            </a:r>
            <a:br>
              <a:rPr lang="pt-BR" altLang="pt-BR" sz="2540" b="1" dirty="0">
                <a:effectLst>
                  <a:outerShdw blurRad="38100" dist="38100" dir="2700000" algn="tl">
                    <a:srgbClr val="000000">
                      <a:alpha val="43137"/>
                    </a:srgbClr>
                  </a:outerShdw>
                </a:effectLst>
                <a:latin typeface="Tohoma"/>
              </a:rPr>
            </a:br>
            <a:endParaRPr lang="pt-BR" altLang="pt-BR" i="0" dirty="0">
              <a:solidFill>
                <a:srgbClr val="FFFF00"/>
              </a:solidFill>
            </a:endParaRPr>
          </a:p>
        </p:txBody>
      </p:sp>
      <p:sp>
        <p:nvSpPr>
          <p:cNvPr id="55299" name="Espaço Reservado para Conteúdo 2"/>
          <p:cNvSpPr>
            <a:spLocks noGrp="1"/>
          </p:cNvSpPr>
          <p:nvPr>
            <p:ph idx="4294967295"/>
          </p:nvPr>
        </p:nvSpPr>
        <p:spPr bwMode="auto">
          <a:xfrm>
            <a:off x="0" y="1928813"/>
            <a:ext cx="8229600" cy="39957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rtlCol="0" anchor="t" anchorCtr="0" compatLnSpc="1">
            <a:prstTxWarp prst="textNoShape">
              <a:avLst/>
            </a:prstTxWarp>
            <a:normAutofit/>
          </a:bodyPr>
          <a:lstStyle/>
          <a:p>
            <a:pPr marL="457200" lvl="1" indent="0">
              <a:spcBef>
                <a:spcPct val="50000"/>
              </a:spcBef>
              <a:buClr>
                <a:schemeClr val="tx1"/>
              </a:buClr>
              <a:buNone/>
            </a:pPr>
            <a:endParaRPr lang="pt-BR" altLang="pt-BR" b="1" dirty="0">
              <a:solidFill>
                <a:srgbClr val="FF0000"/>
              </a:solidFill>
              <a:latin typeface="Calibri" pitchFamily="34" charset="0"/>
            </a:endParaRPr>
          </a:p>
          <a:p>
            <a:pPr marL="414726" lvl="1" indent="0">
              <a:buNone/>
            </a:pPr>
            <a:endParaRPr lang="pt-BR" altLang="pt-BR" sz="1179" b="1" dirty="0"/>
          </a:p>
          <a:p>
            <a:pPr marL="0" indent="0">
              <a:buNone/>
            </a:pPr>
            <a:endParaRPr lang="pt-BR" altLang="pt-BR" sz="1542" b="1" dirty="0"/>
          </a:p>
          <a:p>
            <a:pPr lvl="1" algn="just">
              <a:lnSpc>
                <a:spcPct val="150000"/>
              </a:lnSpc>
              <a:buFont typeface="Courier New" panose="02070309020205020404" pitchFamily="49" charset="0"/>
              <a:buChar char="o"/>
              <a:defRPr/>
            </a:pPr>
            <a:endParaRPr lang="pt-BR" altLang="pt-BR" sz="1633" b="1" dirty="0"/>
          </a:p>
          <a:p>
            <a:pPr lvl="1" algn="just">
              <a:lnSpc>
                <a:spcPct val="150000"/>
              </a:lnSpc>
              <a:defRPr/>
            </a:pPr>
            <a:endParaRPr lang="pt-BR" altLang="pt-BR" sz="1633" b="1" u="sng" dirty="0"/>
          </a:p>
          <a:p>
            <a:pPr algn="just">
              <a:lnSpc>
                <a:spcPct val="150000"/>
              </a:lnSpc>
              <a:defRPr/>
            </a:pPr>
            <a:endParaRPr lang="pt-BR" altLang="pt-BR" sz="1996" b="1" dirty="0"/>
          </a:p>
        </p:txBody>
      </p:sp>
      <p:graphicFrame>
        <p:nvGraphicFramePr>
          <p:cNvPr id="2" name="Tabela 1"/>
          <p:cNvGraphicFramePr>
            <a:graphicFrameLocks noGrp="1"/>
          </p:cNvGraphicFramePr>
          <p:nvPr>
            <p:extLst>
              <p:ext uri="{D42A27DB-BD31-4B8C-83A1-F6EECF244321}">
                <p14:modId xmlns:p14="http://schemas.microsoft.com/office/powerpoint/2010/main" val="2494106765"/>
              </p:ext>
            </p:extLst>
          </p:nvPr>
        </p:nvGraphicFramePr>
        <p:xfrm>
          <a:off x="583939" y="2034044"/>
          <a:ext cx="8034704" cy="4317544"/>
        </p:xfrm>
        <a:graphic>
          <a:graphicData uri="http://schemas.openxmlformats.org/drawingml/2006/table">
            <a:tbl>
              <a:tblPr>
                <a:tableStyleId>{5C22544A-7EE6-4342-B048-85BDC9FD1C3A}</a:tableStyleId>
              </a:tblPr>
              <a:tblGrid>
                <a:gridCol w="2034802">
                  <a:extLst>
                    <a:ext uri="{9D8B030D-6E8A-4147-A177-3AD203B41FA5}">
                      <a16:colId xmlns:a16="http://schemas.microsoft.com/office/drawing/2014/main" val="141173371"/>
                    </a:ext>
                  </a:extLst>
                </a:gridCol>
                <a:gridCol w="1228336">
                  <a:extLst>
                    <a:ext uri="{9D8B030D-6E8A-4147-A177-3AD203B41FA5}">
                      <a16:colId xmlns:a16="http://schemas.microsoft.com/office/drawing/2014/main" val="2571510774"/>
                    </a:ext>
                  </a:extLst>
                </a:gridCol>
                <a:gridCol w="1542293">
                  <a:extLst>
                    <a:ext uri="{9D8B030D-6E8A-4147-A177-3AD203B41FA5}">
                      <a16:colId xmlns:a16="http://schemas.microsoft.com/office/drawing/2014/main" val="3031991752"/>
                    </a:ext>
                  </a:extLst>
                </a:gridCol>
                <a:gridCol w="1613097">
                  <a:extLst>
                    <a:ext uri="{9D8B030D-6E8A-4147-A177-3AD203B41FA5}">
                      <a16:colId xmlns:a16="http://schemas.microsoft.com/office/drawing/2014/main" val="1758561551"/>
                    </a:ext>
                  </a:extLst>
                </a:gridCol>
                <a:gridCol w="1616176">
                  <a:extLst>
                    <a:ext uri="{9D8B030D-6E8A-4147-A177-3AD203B41FA5}">
                      <a16:colId xmlns:a16="http://schemas.microsoft.com/office/drawing/2014/main" val="623011145"/>
                    </a:ext>
                  </a:extLst>
                </a:gridCol>
              </a:tblGrid>
              <a:tr h="360330">
                <a:tc rowSpan="2">
                  <a:txBody>
                    <a:bodyPr/>
                    <a:lstStyle/>
                    <a:p>
                      <a:pPr algn="ctr" rtl="0" fontAlgn="b"/>
                      <a:r>
                        <a:rPr lang="pt-BR" sz="1600" b="1" u="none" strike="noStrike" dirty="0">
                          <a:effectLst/>
                        </a:rPr>
                        <a:t> Status dos Contratos  </a:t>
                      </a:r>
                      <a:endParaRPr lang="pt-BR" sz="1600" b="1"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tc gridSpan="4">
                  <a:txBody>
                    <a:bodyPr/>
                    <a:lstStyle/>
                    <a:p>
                      <a:pPr algn="ctr" rtl="0" fontAlgn="b"/>
                      <a:r>
                        <a:rPr lang="pt-BR" sz="1600" b="1" u="none" strike="noStrike" dirty="0">
                          <a:effectLst/>
                        </a:rPr>
                        <a:t> Quantidades</a:t>
                      </a:r>
                      <a:r>
                        <a:rPr lang="pt-BR" sz="1600" b="1" u="none" strike="noStrike" baseline="0" dirty="0">
                          <a:effectLst/>
                        </a:rPr>
                        <a:t> contratos/obras</a:t>
                      </a:r>
                      <a:endParaRPr lang="pt-BR" sz="1600" b="1"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2330746590"/>
                  </a:ext>
                </a:extLst>
              </a:tr>
              <a:tr h="360330">
                <a:tc vMerge="1">
                  <a:txBody>
                    <a:bodyPr/>
                    <a:lstStyle/>
                    <a:p>
                      <a:endParaRPr lang="pt-BR"/>
                    </a:p>
                  </a:txBody>
                  <a:tcPr/>
                </a:tc>
                <a:tc>
                  <a:txBody>
                    <a:bodyPr/>
                    <a:lstStyle/>
                    <a:p>
                      <a:pPr algn="ctr" rtl="0" fontAlgn="b"/>
                      <a:r>
                        <a:rPr lang="pt-BR" sz="1600" b="1" u="none" strike="noStrike" dirty="0">
                          <a:effectLst/>
                        </a:rPr>
                        <a:t>SIAPF (01/2016)</a:t>
                      </a:r>
                      <a:endParaRPr lang="pt-BR" sz="1600" b="1"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tc>
                  <a:txBody>
                    <a:bodyPr/>
                    <a:lstStyle/>
                    <a:p>
                      <a:pPr algn="ctr" rtl="0" fontAlgn="b"/>
                      <a:r>
                        <a:rPr lang="pt-BR" sz="1600" b="1" u="none" strike="noStrike" dirty="0">
                          <a:effectLst/>
                        </a:rPr>
                        <a:t>SIAC (06/2016)</a:t>
                      </a:r>
                      <a:endParaRPr lang="pt-BR" sz="1600" b="1"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tc>
                  <a:txBody>
                    <a:bodyPr/>
                    <a:lstStyle/>
                    <a:p>
                      <a:pPr algn="ctr" rtl="0" fontAlgn="b"/>
                      <a:r>
                        <a:rPr lang="pt-BR" sz="1600" b="1" u="none" strike="noStrike" dirty="0">
                          <a:effectLst/>
                        </a:rPr>
                        <a:t>SIGA -FUNASA</a:t>
                      </a:r>
                    </a:p>
                    <a:p>
                      <a:pPr algn="ctr" rtl="0" fontAlgn="b"/>
                      <a:r>
                        <a:rPr lang="pt-BR" sz="1600" b="1" i="0" u="none" strike="noStrike" dirty="0">
                          <a:solidFill>
                            <a:srgbClr val="000000"/>
                          </a:solidFill>
                          <a:effectLst/>
                          <a:latin typeface="Calibri" panose="020F0502020204030204" pitchFamily="34" charset="0"/>
                        </a:rPr>
                        <a:t>(12/2016)</a:t>
                      </a:r>
                    </a:p>
                  </a:txBody>
                  <a:tcPr marL="9404" marR="9404" marT="9404" marB="0" anchor="ctr">
                    <a:solidFill>
                      <a:schemeClr val="accent1">
                        <a:lumMod val="60000"/>
                        <a:lumOff val="40000"/>
                      </a:schemeClr>
                    </a:solidFill>
                  </a:tcPr>
                </a:tc>
                <a:tc>
                  <a:txBody>
                    <a:bodyPr/>
                    <a:lstStyle/>
                    <a:p>
                      <a:pPr algn="ctr" rtl="0" fontAlgn="b"/>
                      <a:r>
                        <a:rPr lang="pt-BR" sz="1600" b="1" u="none" strike="noStrike" dirty="0">
                          <a:effectLst/>
                        </a:rPr>
                        <a:t>SIMEC (06/2016)</a:t>
                      </a:r>
                      <a:endParaRPr lang="pt-BR" sz="1600" b="1"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extLst>
                  <a:ext uri="{0D108BD9-81ED-4DB2-BD59-A6C34878D82A}">
                    <a16:rowId xmlns:a16="http://schemas.microsoft.com/office/drawing/2014/main" val="2849044501"/>
                  </a:ext>
                </a:extLst>
              </a:tr>
              <a:tr h="360330">
                <a:tc>
                  <a:txBody>
                    <a:bodyPr/>
                    <a:lstStyle/>
                    <a:p>
                      <a:pPr algn="l" rtl="0" fontAlgn="b"/>
                      <a:r>
                        <a:rPr lang="pt-BR" sz="1600" u="none" strike="noStrike" dirty="0">
                          <a:effectLst/>
                        </a:rPr>
                        <a:t>Cancelada/Rescindida</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6</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253</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a:effectLst/>
                        </a:rPr>
                        <a:t>706</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a:effectLst/>
                        </a:rPr>
                        <a:t>1.171</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extLst>
                  <a:ext uri="{0D108BD9-81ED-4DB2-BD59-A6C34878D82A}">
                    <a16:rowId xmlns:a16="http://schemas.microsoft.com/office/drawing/2014/main" val="2711305607"/>
                  </a:ext>
                </a:extLst>
              </a:tr>
              <a:tr h="360330">
                <a:tc>
                  <a:txBody>
                    <a:bodyPr/>
                    <a:lstStyle/>
                    <a:p>
                      <a:pPr algn="l" rtl="0" fontAlgn="b"/>
                      <a:r>
                        <a:rPr lang="pt-BR" sz="1600" u="none" strike="noStrike" dirty="0">
                          <a:effectLst/>
                        </a:rPr>
                        <a:t>Concluída</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41.017</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3.327</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a:effectLst/>
                        </a:rPr>
                        <a:t>7.156</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a:effectLst/>
                        </a:rPr>
                        <a:t>9.887</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extLst>
                  <a:ext uri="{0D108BD9-81ED-4DB2-BD59-A6C34878D82A}">
                    <a16:rowId xmlns:a16="http://schemas.microsoft.com/office/drawing/2014/main" val="3260398009"/>
                  </a:ext>
                </a:extLst>
              </a:tr>
              <a:tr h="609791">
                <a:tc>
                  <a:txBody>
                    <a:bodyPr/>
                    <a:lstStyle/>
                    <a:p>
                      <a:pPr algn="l" rtl="0" fontAlgn="b"/>
                      <a:r>
                        <a:rPr lang="pt-BR" sz="1600" u="none" strike="noStrike" dirty="0">
                          <a:effectLst/>
                        </a:rPr>
                        <a:t>Em Execução - Acima de 60%</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4.019</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302</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rowSpan="3">
                  <a:txBody>
                    <a:bodyPr/>
                    <a:lstStyle/>
                    <a:p>
                      <a:pPr algn="ctr" rtl="0" fontAlgn="ctr"/>
                      <a:r>
                        <a:rPr lang="pt-BR" sz="1600" u="none" strike="noStrike" dirty="0">
                          <a:effectLst/>
                        </a:rPr>
                        <a:t>2.561</a:t>
                      </a:r>
                      <a:endParaRPr lang="pt-BR" sz="1600" b="0" i="0" u="none" strike="noStrike" dirty="0">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tc rowSpan="3">
                  <a:txBody>
                    <a:bodyPr/>
                    <a:lstStyle/>
                    <a:p>
                      <a:pPr algn="ctr" rtl="0" fontAlgn="ctr"/>
                      <a:r>
                        <a:rPr lang="pt-BR" sz="1600" u="none" strike="noStrike">
                          <a:effectLst/>
                        </a:rPr>
                        <a:t>8.998</a:t>
                      </a:r>
                      <a:endParaRPr lang="pt-BR" sz="1600" b="0" i="0" u="none" strike="noStrike">
                        <a:solidFill>
                          <a:srgbClr val="000000"/>
                        </a:solidFill>
                        <a:effectLst/>
                        <a:latin typeface="Calibri" panose="020F0502020204030204" pitchFamily="34" charset="0"/>
                      </a:endParaRPr>
                    </a:p>
                  </a:txBody>
                  <a:tcPr marL="9404" marR="9404" marT="9404" marB="0" anchor="ctr">
                    <a:solidFill>
                      <a:schemeClr val="accent1">
                        <a:lumMod val="60000"/>
                        <a:lumOff val="40000"/>
                      </a:schemeClr>
                    </a:solidFill>
                  </a:tcPr>
                </a:tc>
                <a:extLst>
                  <a:ext uri="{0D108BD9-81ED-4DB2-BD59-A6C34878D82A}">
                    <a16:rowId xmlns:a16="http://schemas.microsoft.com/office/drawing/2014/main" val="3104774752"/>
                  </a:ext>
                </a:extLst>
              </a:tr>
              <a:tr h="360330">
                <a:tc>
                  <a:txBody>
                    <a:bodyPr/>
                    <a:lstStyle/>
                    <a:p>
                      <a:pPr algn="l" rtl="0" fontAlgn="b"/>
                      <a:r>
                        <a:rPr lang="pt-BR" sz="1600" u="none" strike="noStrike">
                          <a:effectLst/>
                        </a:rPr>
                        <a:t>Em Execução - Até 30%</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3.053</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335</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4018406692"/>
                  </a:ext>
                </a:extLst>
              </a:tr>
              <a:tr h="609791">
                <a:tc>
                  <a:txBody>
                    <a:bodyPr/>
                    <a:lstStyle/>
                    <a:p>
                      <a:pPr algn="l" rtl="0" fontAlgn="b"/>
                      <a:r>
                        <a:rPr lang="pt-BR" sz="1600" u="none" strike="noStrike">
                          <a:effectLst/>
                        </a:rPr>
                        <a:t>Em Execução - De 31% a 60%</a:t>
                      </a:r>
                      <a:endParaRPr lang="pt-BR" sz="1600" b="0"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2.546</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151</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3252188436"/>
                  </a:ext>
                </a:extLst>
              </a:tr>
              <a:tr h="360330">
                <a:tc>
                  <a:txBody>
                    <a:bodyPr/>
                    <a:lstStyle/>
                    <a:p>
                      <a:pPr algn="l" rtl="0" fontAlgn="b"/>
                      <a:r>
                        <a:rPr lang="pt-BR" sz="1600" u="none" strike="noStrike" dirty="0">
                          <a:effectLst/>
                        </a:rPr>
                        <a:t>Não Iniciada</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13.330</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117</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2.716</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1.223</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extLst>
                  <a:ext uri="{0D108BD9-81ED-4DB2-BD59-A6C34878D82A}">
                    <a16:rowId xmlns:a16="http://schemas.microsoft.com/office/drawing/2014/main" val="2920662361"/>
                  </a:ext>
                </a:extLst>
              </a:tr>
              <a:tr h="438898">
                <a:tc>
                  <a:txBody>
                    <a:bodyPr/>
                    <a:lstStyle/>
                    <a:p>
                      <a:pPr algn="l" rtl="0" fontAlgn="b"/>
                      <a:r>
                        <a:rPr lang="pt-BR" sz="1600" u="none" strike="noStrike" dirty="0">
                          <a:effectLst/>
                        </a:rPr>
                        <a:t>Paralisada</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9.695</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173</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1.382</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u="none" strike="noStrike" dirty="0">
                          <a:effectLst/>
                        </a:rPr>
                        <a:t>1.837</a:t>
                      </a:r>
                      <a:endParaRPr lang="pt-BR" sz="1600" b="0"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extLst>
                  <a:ext uri="{0D108BD9-81ED-4DB2-BD59-A6C34878D82A}">
                    <a16:rowId xmlns:a16="http://schemas.microsoft.com/office/drawing/2014/main" val="1667194227"/>
                  </a:ext>
                </a:extLst>
              </a:tr>
              <a:tr h="360330">
                <a:tc>
                  <a:txBody>
                    <a:bodyPr/>
                    <a:lstStyle/>
                    <a:p>
                      <a:pPr algn="l" rtl="0" fontAlgn="b"/>
                      <a:r>
                        <a:rPr lang="pt-BR" sz="1600" b="1" u="none" strike="noStrike" dirty="0">
                          <a:effectLst/>
                        </a:rPr>
                        <a:t> Total Geral </a:t>
                      </a:r>
                      <a:endParaRPr lang="pt-BR" sz="1600" b="1"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b="1" u="none" strike="noStrike">
                          <a:effectLst/>
                        </a:rPr>
                        <a:t>73.666</a:t>
                      </a:r>
                      <a:endParaRPr lang="pt-BR" sz="1600" b="1"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b="1" u="none" strike="noStrike">
                          <a:effectLst/>
                        </a:rPr>
                        <a:t>4.658</a:t>
                      </a:r>
                      <a:endParaRPr lang="pt-BR" sz="1600" b="1" i="0" u="none" strike="noStrike">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b="1" u="none" strike="noStrike" dirty="0">
                          <a:effectLst/>
                        </a:rPr>
                        <a:t> 14.521</a:t>
                      </a:r>
                      <a:endParaRPr lang="pt-BR" sz="1600" b="1"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tc>
                  <a:txBody>
                    <a:bodyPr/>
                    <a:lstStyle/>
                    <a:p>
                      <a:pPr algn="ctr" rtl="0" fontAlgn="b"/>
                      <a:r>
                        <a:rPr lang="pt-BR" sz="1600" b="1" u="none" strike="noStrike" dirty="0">
                          <a:effectLst/>
                        </a:rPr>
                        <a:t>23.116</a:t>
                      </a:r>
                      <a:endParaRPr lang="pt-BR" sz="1600" b="1" i="0" u="none" strike="noStrike" dirty="0">
                        <a:solidFill>
                          <a:srgbClr val="000000"/>
                        </a:solidFill>
                        <a:effectLst/>
                        <a:latin typeface="Calibri" panose="020F0502020204030204" pitchFamily="34" charset="0"/>
                      </a:endParaRPr>
                    </a:p>
                  </a:txBody>
                  <a:tcPr marL="9404" marR="9404" marT="9404" marB="0" anchor="b">
                    <a:solidFill>
                      <a:schemeClr val="accent1">
                        <a:lumMod val="60000"/>
                        <a:lumOff val="40000"/>
                      </a:schemeClr>
                    </a:solidFill>
                  </a:tcPr>
                </a:tc>
                <a:extLst>
                  <a:ext uri="{0D108BD9-81ED-4DB2-BD59-A6C34878D82A}">
                    <a16:rowId xmlns:a16="http://schemas.microsoft.com/office/drawing/2014/main" val="3054016239"/>
                  </a:ext>
                </a:extLst>
              </a:tr>
            </a:tbl>
          </a:graphicData>
        </a:graphic>
      </p:graphicFrame>
    </p:spTree>
    <p:extLst>
      <p:ext uri="{BB962C8B-B14F-4D97-AF65-F5344CB8AC3E}">
        <p14:creationId xmlns:p14="http://schemas.microsoft.com/office/powerpoint/2010/main" val="834412730"/>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664</TotalTime>
  <Words>2091</Words>
  <Application>Microsoft Office PowerPoint</Application>
  <PresentationFormat>Apresentação na tela (4:3)</PresentationFormat>
  <Paragraphs>311</Paragraphs>
  <Slides>9</Slides>
  <Notes>9</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9</vt:i4>
      </vt:variant>
    </vt:vector>
  </HeadingPairs>
  <TitlesOfParts>
    <vt:vector size="18" baseType="lpstr">
      <vt:lpstr>ＭＳ Ｐゴシック</vt:lpstr>
      <vt:lpstr>Arial</vt:lpstr>
      <vt:lpstr>Calibri</vt:lpstr>
      <vt:lpstr>Calibri Light</vt:lpstr>
      <vt:lpstr>Courier New</vt:lpstr>
      <vt:lpstr>Tahoma</vt:lpstr>
      <vt:lpstr>Times New Roman</vt:lpstr>
      <vt:lpstr>Tohoma</vt:lpstr>
      <vt:lpstr>Tema do Office</vt:lpstr>
      <vt:lpstr>Apresentação do PowerPoint</vt:lpstr>
      <vt:lpstr>CADASTRO GERAL /SISTEMA DE OBRAS </vt:lpstr>
      <vt:lpstr> ALGUNS SISTEMAS  </vt:lpstr>
      <vt:lpstr> DIFICULDADES PARA CONSOLIDAÇÃO    </vt:lpstr>
      <vt:lpstr>DADOS CAIXA - SIAPF 01/2016   </vt:lpstr>
      <vt:lpstr>DADOS FNDE - SIMEC 06/2016   </vt:lpstr>
      <vt:lpstr>DADOS FUNASA - SIGA (12/2016)  </vt:lpstr>
      <vt:lpstr>DADOS DNIT - SIAC (06/2016)  </vt:lpstr>
      <vt:lpstr>DISTRIBUIÇÃO DA SITUAÇÃO   Valor Global – R$ 236.910.360.261,22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Gabriela de Alencar Araripe Pereira</dc:creator>
  <cp:lastModifiedBy>GSNOB</cp:lastModifiedBy>
  <cp:revision>35</cp:revision>
  <dcterms:created xsi:type="dcterms:W3CDTF">2016-09-14T18:22:07Z</dcterms:created>
  <dcterms:modified xsi:type="dcterms:W3CDTF">2016-12-14T12:55:45Z</dcterms:modified>
</cp:coreProperties>
</file>