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80" r:id="rId2"/>
    <p:sldId id="290" r:id="rId3"/>
    <p:sldId id="288" r:id="rId4"/>
    <p:sldId id="294" r:id="rId5"/>
    <p:sldId id="291" r:id="rId6"/>
    <p:sldId id="292" r:id="rId7"/>
    <p:sldId id="293" r:id="rId8"/>
    <p:sldId id="295" r:id="rId9"/>
    <p:sldId id="28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90" d="100"/>
          <a:sy n="90" d="100"/>
        </p:scale>
        <p:origin x="14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3043E-AFE9-4E8B-B39D-EB0E114E3AB1}" type="datetimeFigureOut">
              <a:rPr lang="pt-BR" smtClean="0"/>
              <a:t>14/12/2016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E8BE8-52B1-424A-9126-8B795776A2CA}" type="slidenum">
              <a:rPr lang="pt-BR" smtClean="0"/>
              <a:t>‹nº›</a:t>
            </a:fld>
            <a:endParaRPr lang="pt-BR"/>
          </a:p>
        </p:txBody>
      </p:sp>
    </p:spTree>
    <p:extLst>
      <p:ext uri="{BB962C8B-B14F-4D97-AF65-F5344CB8AC3E}">
        <p14:creationId xmlns:p14="http://schemas.microsoft.com/office/powerpoint/2010/main" val="4045279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4"/>
          <p:cNvSpPr txBox="1">
            <a:spLocks noGrp="1" noChangeArrowheads="1"/>
          </p:cNvSpPr>
          <p:nvPr/>
        </p:nvSpPr>
        <p:spPr bwMode="auto">
          <a:xfrm>
            <a:off x="3851692" y="3"/>
            <a:ext cx="2929752" cy="47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32" tIns="46775" rIns="91032" bIns="46775"/>
          <a:lstStyle>
            <a:lvl1pPr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1pPr>
            <a:lvl2pPr marL="742950" indent="-285750"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2pPr>
            <a:lvl3pPr marL="1143000" indent="-228600"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3pPr>
            <a:lvl4pPr marL="1600200" indent="-228600"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4pPr>
            <a:lvl5pPr marL="2057400" indent="-228600"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5pPr>
            <a:lvl6pPr marL="2514600" indent="-228600" defTabSz="512763" eaLnBrk="0" fontAlgn="base" hangingPunct="0">
              <a:spcBef>
                <a:spcPct val="0"/>
              </a:spcBef>
              <a:spcAft>
                <a:spcPct val="0"/>
              </a:spcAft>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6pPr>
            <a:lvl7pPr marL="2971800" indent="-228600" defTabSz="512763" eaLnBrk="0" fontAlgn="base" hangingPunct="0">
              <a:spcBef>
                <a:spcPct val="0"/>
              </a:spcBef>
              <a:spcAft>
                <a:spcPct val="0"/>
              </a:spcAft>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7pPr>
            <a:lvl8pPr marL="3429000" indent="-228600" defTabSz="512763" eaLnBrk="0" fontAlgn="base" hangingPunct="0">
              <a:spcBef>
                <a:spcPct val="0"/>
              </a:spcBef>
              <a:spcAft>
                <a:spcPct val="0"/>
              </a:spcAft>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8pPr>
            <a:lvl9pPr marL="3886200" indent="-228600" defTabSz="512763" eaLnBrk="0" fontAlgn="base" hangingPunct="0">
              <a:spcBef>
                <a:spcPct val="0"/>
              </a:spcBef>
              <a:spcAft>
                <a:spcPct val="0"/>
              </a:spcAft>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9pPr>
          </a:lstStyle>
          <a:p>
            <a:pPr algn="r" eaLnBrk="1" hangingPunct="1">
              <a:buClr>
                <a:srgbClr val="020000"/>
              </a:buClr>
              <a:buFont typeface="Times New Roman" pitchFamily="18" charset="0"/>
              <a:buNone/>
            </a:pPr>
            <a:r>
              <a:rPr lang="en-GB" altLang="pt-BR" sz="1200" dirty="0">
                <a:solidFill>
                  <a:srgbClr val="000000"/>
                </a:solidFill>
                <a:latin typeface="Times New Roman" pitchFamily="18" charset="0"/>
              </a:rPr>
              <a:t>07/05/09</a:t>
            </a:r>
          </a:p>
        </p:txBody>
      </p:sp>
      <p:sp>
        <p:nvSpPr>
          <p:cNvPr id="25603" name="Rectangle 18"/>
          <p:cNvSpPr txBox="1">
            <a:spLocks noGrp="1" noChangeArrowheads="1"/>
          </p:cNvSpPr>
          <p:nvPr/>
        </p:nvSpPr>
        <p:spPr bwMode="auto">
          <a:xfrm>
            <a:off x="3851692" y="9427507"/>
            <a:ext cx="2929752" cy="47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32" tIns="46775" rIns="91032" bIns="46775" anchor="b"/>
          <a:lstStyle>
            <a:lvl1pPr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1pPr>
            <a:lvl2pPr marL="742950" indent="-285750"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2pPr>
            <a:lvl3pPr marL="1143000" indent="-228600"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3pPr>
            <a:lvl4pPr marL="1600200" indent="-228600"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4pPr>
            <a:lvl5pPr marL="2057400" indent="-228600"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5pPr>
            <a:lvl6pPr marL="2514600" indent="-228600" defTabSz="512763" eaLnBrk="0" fontAlgn="base" hangingPunct="0">
              <a:spcBef>
                <a:spcPct val="0"/>
              </a:spcBef>
              <a:spcAft>
                <a:spcPct val="0"/>
              </a:spcAft>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6pPr>
            <a:lvl7pPr marL="2971800" indent="-228600" defTabSz="512763" eaLnBrk="0" fontAlgn="base" hangingPunct="0">
              <a:spcBef>
                <a:spcPct val="0"/>
              </a:spcBef>
              <a:spcAft>
                <a:spcPct val="0"/>
              </a:spcAft>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7pPr>
            <a:lvl8pPr marL="3429000" indent="-228600" defTabSz="512763" eaLnBrk="0" fontAlgn="base" hangingPunct="0">
              <a:spcBef>
                <a:spcPct val="0"/>
              </a:spcBef>
              <a:spcAft>
                <a:spcPct val="0"/>
              </a:spcAft>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8pPr>
            <a:lvl9pPr marL="3886200" indent="-228600" defTabSz="512763" eaLnBrk="0" fontAlgn="base" hangingPunct="0">
              <a:spcBef>
                <a:spcPct val="0"/>
              </a:spcBef>
              <a:spcAft>
                <a:spcPct val="0"/>
              </a:spcAft>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9pPr>
          </a:lstStyle>
          <a:p>
            <a:pPr algn="r" eaLnBrk="1" hangingPunct="1">
              <a:buClr>
                <a:srgbClr val="020000"/>
              </a:buClr>
              <a:buFont typeface="Times New Roman" pitchFamily="18" charset="0"/>
              <a:buNone/>
            </a:pPr>
            <a:fld id="{B3690711-473A-41B8-BEAB-FFE49037F4BA}" type="slidenum">
              <a:rPr lang="en-GB" altLang="pt-BR" sz="1200">
                <a:solidFill>
                  <a:srgbClr val="000000"/>
                </a:solidFill>
                <a:latin typeface="Times New Roman" pitchFamily="18" charset="0"/>
              </a:rPr>
              <a:pPr algn="r" eaLnBrk="1" hangingPunct="1">
                <a:buClr>
                  <a:srgbClr val="020000"/>
                </a:buClr>
                <a:buFont typeface="Times New Roman" pitchFamily="18" charset="0"/>
                <a:buNone/>
              </a:pPr>
              <a:t>1</a:t>
            </a:fld>
            <a:endParaRPr lang="en-GB" altLang="pt-BR" sz="1200" dirty="0">
              <a:solidFill>
                <a:srgbClr val="000000"/>
              </a:solidFill>
              <a:latin typeface="Times New Roman" pitchFamily="18" charset="0"/>
            </a:endParaRPr>
          </a:p>
        </p:txBody>
      </p:sp>
      <p:sp>
        <p:nvSpPr>
          <p:cNvPr id="25604" name="Text Box 1"/>
          <p:cNvSpPr txBox="1">
            <a:spLocks noChangeArrowheads="1"/>
          </p:cNvSpPr>
          <p:nvPr/>
        </p:nvSpPr>
        <p:spPr bwMode="auto">
          <a:xfrm>
            <a:off x="3851693" y="9427507"/>
            <a:ext cx="2944361" cy="49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032" tIns="46775" rIns="91032" bIns="46775" anchor="b"/>
          <a:lstStyle>
            <a:lvl1pPr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1pPr>
            <a:lvl2pPr marL="742950" indent="-285750"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2pPr>
            <a:lvl3pPr marL="1143000" indent="-228600"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3pPr>
            <a:lvl4pPr marL="1600200" indent="-228600"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4pPr>
            <a:lvl5pPr marL="2057400" indent="-228600" defTabSz="512763" eaLnBrk="0" hangingPunct="0">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5pPr>
            <a:lvl6pPr marL="2514600" indent="-228600" defTabSz="512763" eaLnBrk="0" fontAlgn="base" hangingPunct="0">
              <a:spcBef>
                <a:spcPct val="0"/>
              </a:spcBef>
              <a:spcAft>
                <a:spcPct val="0"/>
              </a:spcAft>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6pPr>
            <a:lvl7pPr marL="2971800" indent="-228600" defTabSz="512763" eaLnBrk="0" fontAlgn="base" hangingPunct="0">
              <a:spcBef>
                <a:spcPct val="0"/>
              </a:spcBef>
              <a:spcAft>
                <a:spcPct val="0"/>
              </a:spcAft>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7pPr>
            <a:lvl8pPr marL="3429000" indent="-228600" defTabSz="512763" eaLnBrk="0" fontAlgn="base" hangingPunct="0">
              <a:spcBef>
                <a:spcPct val="0"/>
              </a:spcBef>
              <a:spcAft>
                <a:spcPct val="0"/>
              </a:spcAft>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8pPr>
            <a:lvl9pPr marL="3886200" indent="-228600" defTabSz="512763" eaLnBrk="0" fontAlgn="base" hangingPunct="0">
              <a:spcBef>
                <a:spcPct val="0"/>
              </a:spcBef>
              <a:spcAft>
                <a:spcPct val="0"/>
              </a:spcAft>
              <a:tabLst>
                <a:tab pos="0" algn="l"/>
                <a:tab pos="511175" algn="l"/>
                <a:tab pos="1022350" algn="l"/>
                <a:tab pos="1535113" algn="l"/>
                <a:tab pos="2047875" algn="l"/>
                <a:tab pos="2560638" algn="l"/>
                <a:tab pos="3071813" algn="l"/>
                <a:tab pos="3584575" algn="l"/>
                <a:tab pos="4097338" algn="l"/>
                <a:tab pos="4610100" algn="l"/>
                <a:tab pos="5121275" algn="l"/>
                <a:tab pos="5634038" algn="l"/>
                <a:tab pos="6146800" algn="l"/>
                <a:tab pos="6659563" algn="l"/>
                <a:tab pos="7172325" algn="l"/>
                <a:tab pos="7683500" algn="l"/>
                <a:tab pos="8196263" algn="l"/>
                <a:tab pos="8709025" algn="l"/>
                <a:tab pos="9221788" algn="l"/>
                <a:tab pos="9732963" algn="l"/>
                <a:tab pos="10245725" algn="l"/>
              </a:tabLst>
              <a:defRPr>
                <a:solidFill>
                  <a:schemeClr val="tx1"/>
                </a:solidFill>
                <a:latin typeface="Arial" charset="0"/>
                <a:ea typeface="ＭＳ Ｐゴシック" pitchFamily="34" charset="-128"/>
              </a:defRPr>
            </a:lvl9pPr>
          </a:lstStyle>
          <a:p>
            <a:pPr algn="r" eaLnBrk="1" hangingPunct="1">
              <a:buClr>
                <a:srgbClr val="020000"/>
              </a:buClr>
              <a:buFont typeface="Times New Roman" pitchFamily="18" charset="0"/>
              <a:buNone/>
            </a:pPr>
            <a:fld id="{BE87EE0B-C86A-4BCD-85DD-EB7484544056}" type="slidenum">
              <a:rPr lang="en-GB" altLang="pt-BR" sz="1200">
                <a:solidFill>
                  <a:srgbClr val="000000"/>
                </a:solidFill>
                <a:latin typeface="Times New Roman" pitchFamily="18" charset="0"/>
              </a:rPr>
              <a:pPr algn="r" eaLnBrk="1" hangingPunct="1">
                <a:buClr>
                  <a:srgbClr val="020000"/>
                </a:buClr>
                <a:buFont typeface="Times New Roman" pitchFamily="18" charset="0"/>
                <a:buNone/>
              </a:pPr>
              <a:t>1</a:t>
            </a:fld>
            <a:endParaRPr lang="en-GB" altLang="pt-BR" sz="1200" dirty="0">
              <a:solidFill>
                <a:srgbClr val="000000"/>
              </a:solidFill>
              <a:latin typeface="Times New Roman" pitchFamily="18" charset="0"/>
            </a:endParaRPr>
          </a:p>
        </p:txBody>
      </p:sp>
      <p:sp>
        <p:nvSpPr>
          <p:cNvPr id="25605" name="Text Box 2"/>
          <p:cNvSpPr txBox="1">
            <a:spLocks noChangeArrowheads="1"/>
          </p:cNvSpPr>
          <p:nvPr/>
        </p:nvSpPr>
        <p:spPr bwMode="auto">
          <a:xfrm>
            <a:off x="2121435" y="743899"/>
            <a:ext cx="2564548" cy="3722689"/>
          </a:xfrm>
          <a:prstGeom prst="rect">
            <a:avLst/>
          </a:prstGeom>
          <a:solidFill>
            <a:srgbClr val="FFFFFF"/>
          </a:solidFill>
          <a:ln w="9360">
            <a:solidFill>
              <a:srgbClr val="000000"/>
            </a:solidFill>
            <a:miter lim="800000"/>
            <a:headEnd/>
            <a:tailEnd/>
          </a:ln>
        </p:spPr>
        <p:txBody>
          <a:bodyPr wrap="none" lIns="91391" tIns="45696" rIns="91391" bIns="45696" anchor="ctr"/>
          <a:lstStyle>
            <a:lvl1pPr defTabSz="512763" eaLnBrk="0" hangingPunct="0">
              <a:defRPr>
                <a:solidFill>
                  <a:schemeClr val="tx1"/>
                </a:solidFill>
                <a:latin typeface="Arial" charset="0"/>
                <a:ea typeface="ＭＳ Ｐゴシック" pitchFamily="34" charset="-128"/>
              </a:defRPr>
            </a:lvl1pPr>
            <a:lvl2pPr marL="742950" indent="-285750" defTabSz="512763" eaLnBrk="0" hangingPunct="0">
              <a:defRPr>
                <a:solidFill>
                  <a:schemeClr val="tx1"/>
                </a:solidFill>
                <a:latin typeface="Arial" charset="0"/>
                <a:ea typeface="ＭＳ Ｐゴシック" pitchFamily="34" charset="-128"/>
              </a:defRPr>
            </a:lvl2pPr>
            <a:lvl3pPr marL="1143000" indent="-228600" defTabSz="512763" eaLnBrk="0" hangingPunct="0">
              <a:defRPr>
                <a:solidFill>
                  <a:schemeClr val="tx1"/>
                </a:solidFill>
                <a:latin typeface="Arial" charset="0"/>
                <a:ea typeface="ＭＳ Ｐゴシック" pitchFamily="34" charset="-128"/>
              </a:defRPr>
            </a:lvl3pPr>
            <a:lvl4pPr marL="1600200" indent="-228600" defTabSz="512763" eaLnBrk="0" hangingPunct="0">
              <a:defRPr>
                <a:solidFill>
                  <a:schemeClr val="tx1"/>
                </a:solidFill>
                <a:latin typeface="Arial" charset="0"/>
                <a:ea typeface="ＭＳ Ｐゴシック" pitchFamily="34" charset="-128"/>
              </a:defRPr>
            </a:lvl4pPr>
            <a:lvl5pPr marL="2057400" indent="-228600" defTabSz="512763" eaLnBrk="0" hangingPunct="0">
              <a:defRPr>
                <a:solidFill>
                  <a:schemeClr val="tx1"/>
                </a:solidFill>
                <a:latin typeface="Arial" charset="0"/>
                <a:ea typeface="ＭＳ Ｐゴシック" pitchFamily="34" charset="-128"/>
              </a:defRPr>
            </a:lvl5pPr>
            <a:lvl6pPr marL="2514600" indent="-228600" defTabSz="5127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5127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5127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512763"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95000"/>
              </a:lnSpc>
              <a:buFont typeface="Times New Roman" pitchFamily="18" charset="0"/>
              <a:buNone/>
            </a:pPr>
            <a:endParaRPr lang="en-US" altLang="pt-BR" sz="3200" dirty="0">
              <a:solidFill>
                <a:schemeClr val="bg1"/>
              </a:solidFill>
            </a:endParaRPr>
          </a:p>
        </p:txBody>
      </p:sp>
      <p:sp>
        <p:nvSpPr>
          <p:cNvPr id="25606" name="Rectangle 3"/>
          <p:cNvSpPr>
            <a:spLocks noGrp="1" noChangeArrowheads="1"/>
          </p:cNvSpPr>
          <p:nvPr>
            <p:ph type="body"/>
          </p:nvPr>
        </p:nvSpPr>
        <p:spPr bwMode="auto">
          <a:xfrm>
            <a:off x="680093" y="4714557"/>
            <a:ext cx="5427752" cy="4445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032" tIns="46775" rIns="91032" bIns="46775" anchor="ctr"/>
          <a:lstStyle/>
          <a:p>
            <a:pPr defTabSz="799773"/>
            <a:endParaRPr lang="en-US" altLang="pt-BR"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05851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a:ln/>
        </p:spPr>
      </p:sp>
      <p:sp>
        <p:nvSpPr>
          <p:cNvPr id="89091" name="Espaço Reservado para Anotações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dirty="0"/>
              <a:t>ANÁLISE</a:t>
            </a:r>
            <a:r>
              <a:rPr lang="pt-BR" altLang="pt-BR" baseline="0" dirty="0"/>
              <a:t> DE OPORTUNIDADE E CONVENIÊNCIA DE DECLARAÇÃO</a:t>
            </a:r>
            <a:endParaRPr lang="pt-BR" altLang="pt-BR" dirty="0"/>
          </a:p>
        </p:txBody>
      </p:sp>
      <p:sp>
        <p:nvSpPr>
          <p:cNvPr id="89092" name="Espaço Reservado para Número de Slide 3"/>
          <p:cNvSpPr>
            <a:spLocks noGrp="1"/>
          </p:cNvSpPr>
          <p:nvPr>
            <p:ph type="sldNum" sz="quarter"/>
          </p:nvPr>
        </p:nvSpPr>
        <p:spPr>
          <a:noFill/>
        </p:spPr>
        <p:txBody>
          <a:bodyPr/>
          <a:lstStyle>
            <a:lvl1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1pPr>
            <a:lvl2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2pPr>
            <a:lvl3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3pPr>
            <a:lvl4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4pPr>
            <a:lvl5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5pPr>
            <a:lvl6pPr marL="2533850"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6pPr>
            <a:lvl7pPr marL="29945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7pPr>
            <a:lvl8pPr marL="34552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8pPr>
            <a:lvl9pPr marL="39159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9pPr>
          </a:lstStyle>
          <a:p>
            <a:fld id="{F878EA90-9B53-45BD-B841-B243FEE20DEC}" type="slidenum">
              <a:rPr lang="en-GB" altLang="pt-BR" smtClean="0"/>
              <a:pPr/>
              <a:t>2</a:t>
            </a:fld>
            <a:endParaRPr lang="en-GB" altLang="pt-BR"/>
          </a:p>
        </p:txBody>
      </p:sp>
    </p:spTree>
    <p:extLst>
      <p:ext uri="{BB962C8B-B14F-4D97-AF65-F5344CB8AC3E}">
        <p14:creationId xmlns:p14="http://schemas.microsoft.com/office/powerpoint/2010/main" val="196493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a:ln/>
        </p:spPr>
      </p:sp>
      <p:sp>
        <p:nvSpPr>
          <p:cNvPr id="89091" name="Espaço Reservado para Anotações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baseline="0" dirty="0"/>
              <a:t>a – Entende-se que a nova lei deve consignar ações necessárias na fase de planejamento (conforme feito para elementos do projeto básico) </a:t>
            </a:r>
          </a:p>
          <a:p>
            <a:r>
              <a:rPr lang="pt-BR" altLang="pt-BR" baseline="0" dirty="0"/>
              <a:t>b – a possibilidade de negociação do valor da proposta ou mesmo das condições de fornecimento durante o certame pode ser benéfica em alguns casos;</a:t>
            </a:r>
          </a:p>
          <a:p>
            <a:r>
              <a:rPr lang="pt-BR" altLang="pt-BR" baseline="0" dirty="0"/>
              <a:t>c – a lei de licitações deve fazer uso de todo arsenal tecnológico existente para garantir a publicidade e o controle social;</a:t>
            </a:r>
          </a:p>
          <a:p>
            <a:r>
              <a:rPr lang="pt-BR" altLang="pt-BR" baseline="0" dirty="0"/>
              <a:t>d -  a morosidade do processo necessário à rescisão contratual e contratação de remanescente de uma obra é um dos grandes problemas a serem vencidos;</a:t>
            </a:r>
          </a:p>
          <a:p>
            <a:r>
              <a:rPr lang="pt-BR" altLang="pt-BR" baseline="0" dirty="0"/>
              <a:t>e – o receio dos gestores quanto à possibilidade de responsabilização pelo do recebimento de um projeto falho ou pelo descumprimento de obrigação trabalhista por parte de uma empresa contratada é, em grande parte, resultado da pouca clareza da legislação vigente quanto ao que se espera de cada um dos agentes do processo (gestores, técnicos, contratados);</a:t>
            </a:r>
          </a:p>
          <a:p>
            <a:r>
              <a:rPr lang="pt-BR" altLang="pt-BR" baseline="0" dirty="0"/>
              <a:t>f – hoje, todas as empresas que finalizam um contrato (apenadas ou não) tem direito ao mesmo atestado de prestação de serviços. Há necessidade de criação de mecanismos para valorização da meritocracia/serviço de excelência. É preciso considerar, além do currículo, o histórico de atendimento. </a:t>
            </a:r>
          </a:p>
          <a:p>
            <a:endParaRPr lang="pt-BR" altLang="pt-BR" dirty="0"/>
          </a:p>
        </p:txBody>
      </p:sp>
      <p:sp>
        <p:nvSpPr>
          <p:cNvPr id="89092" name="Espaço Reservado para Número de Slide 3"/>
          <p:cNvSpPr>
            <a:spLocks noGrp="1"/>
          </p:cNvSpPr>
          <p:nvPr>
            <p:ph type="sldNum" sz="quarter"/>
          </p:nvPr>
        </p:nvSpPr>
        <p:spPr>
          <a:noFill/>
        </p:spPr>
        <p:txBody>
          <a:bodyPr/>
          <a:lstStyle>
            <a:lvl1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1pPr>
            <a:lvl2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2pPr>
            <a:lvl3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3pPr>
            <a:lvl4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4pPr>
            <a:lvl5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5pPr>
            <a:lvl6pPr marL="2533850"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6pPr>
            <a:lvl7pPr marL="29945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7pPr>
            <a:lvl8pPr marL="34552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8pPr>
            <a:lvl9pPr marL="39159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9pPr>
          </a:lstStyle>
          <a:p>
            <a:fld id="{F878EA90-9B53-45BD-B841-B243FEE20DEC}" type="slidenum">
              <a:rPr lang="en-GB" altLang="pt-BR" smtClean="0"/>
              <a:pPr/>
              <a:t>3</a:t>
            </a:fld>
            <a:endParaRPr lang="en-GB" altLang="pt-BR" dirty="0"/>
          </a:p>
        </p:txBody>
      </p:sp>
    </p:spTree>
    <p:extLst>
      <p:ext uri="{BB962C8B-B14F-4D97-AF65-F5344CB8AC3E}">
        <p14:creationId xmlns:p14="http://schemas.microsoft.com/office/powerpoint/2010/main" val="98036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a:ln/>
        </p:spPr>
      </p:sp>
      <p:sp>
        <p:nvSpPr>
          <p:cNvPr id="89091" name="Espaço Reservado para Anotações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baseline="0" dirty="0"/>
              <a:t>a – Entende-se que a nova lei deve consignar ações necessárias na fase de planejamento (conforme feito para elementos do projeto básico) </a:t>
            </a:r>
          </a:p>
          <a:p>
            <a:r>
              <a:rPr lang="pt-BR" altLang="pt-BR" baseline="0" dirty="0"/>
              <a:t>b – a possibilidade de negociação do valor da proposta ou mesmo das condições de fornecimento durante o certame pode ser benéfica em alguns casos;</a:t>
            </a:r>
          </a:p>
          <a:p>
            <a:r>
              <a:rPr lang="pt-BR" altLang="pt-BR" baseline="0" dirty="0"/>
              <a:t>c – a lei de licitações deve fazer uso de todo arsenal tecnológico existente para garantir a publicidade e o controle social;</a:t>
            </a:r>
          </a:p>
          <a:p>
            <a:r>
              <a:rPr lang="pt-BR" altLang="pt-BR" baseline="0" dirty="0"/>
              <a:t>d -  a morosidade do processo necessário à rescisão contratual e contratação de remanescente de uma obra é um dos grandes problemas a serem vencidos;</a:t>
            </a:r>
          </a:p>
          <a:p>
            <a:r>
              <a:rPr lang="pt-BR" altLang="pt-BR" baseline="0" dirty="0"/>
              <a:t>e – o receio dos gestores quanto à possibilidade de responsabilização pelo do recebimento de um projeto falho ou pelo descumprimento de obrigação trabalhista por parte de uma empresa contratada é, em grande parte, resultado da pouca clareza da legislação vigente quanto ao que se espera de cada um dos agentes do processo (gestores, técnicos, contratados);</a:t>
            </a:r>
          </a:p>
          <a:p>
            <a:r>
              <a:rPr lang="pt-BR" altLang="pt-BR" baseline="0" dirty="0"/>
              <a:t>f – hoje, todas as empresas que finalizam um contrato (apenadas ou não) tem direito ao mesmo atestado de prestação de serviços. Há necessidade de criação de mecanismos para valorização da meritocracia/serviço de excelência. É preciso considerar, além do currículo, o histórico de atendimento. </a:t>
            </a:r>
          </a:p>
          <a:p>
            <a:endParaRPr lang="pt-BR" altLang="pt-BR" dirty="0"/>
          </a:p>
        </p:txBody>
      </p:sp>
      <p:sp>
        <p:nvSpPr>
          <p:cNvPr id="89092" name="Espaço Reservado para Número de Slide 3"/>
          <p:cNvSpPr>
            <a:spLocks noGrp="1"/>
          </p:cNvSpPr>
          <p:nvPr>
            <p:ph type="sldNum" sz="quarter"/>
          </p:nvPr>
        </p:nvSpPr>
        <p:spPr>
          <a:noFill/>
        </p:spPr>
        <p:txBody>
          <a:bodyPr/>
          <a:lstStyle>
            <a:lvl1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1pPr>
            <a:lvl2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2pPr>
            <a:lvl3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3pPr>
            <a:lvl4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4pPr>
            <a:lvl5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5pPr>
            <a:lvl6pPr marL="2533850"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6pPr>
            <a:lvl7pPr marL="29945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7pPr>
            <a:lvl8pPr marL="34552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8pPr>
            <a:lvl9pPr marL="39159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9pPr>
          </a:lstStyle>
          <a:p>
            <a:fld id="{F878EA90-9B53-45BD-B841-B243FEE20DEC}" type="slidenum">
              <a:rPr lang="en-GB" altLang="pt-BR" smtClean="0"/>
              <a:pPr/>
              <a:t>4</a:t>
            </a:fld>
            <a:endParaRPr lang="en-GB" altLang="pt-BR" dirty="0"/>
          </a:p>
        </p:txBody>
      </p:sp>
    </p:spTree>
    <p:extLst>
      <p:ext uri="{BB962C8B-B14F-4D97-AF65-F5344CB8AC3E}">
        <p14:creationId xmlns:p14="http://schemas.microsoft.com/office/powerpoint/2010/main" val="418560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a:ln/>
        </p:spPr>
      </p:sp>
      <p:sp>
        <p:nvSpPr>
          <p:cNvPr id="89091" name="Espaço Reservado para Anotações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baseline="0" dirty="0"/>
              <a:t>a – Entende-se que a nova lei deve consignar ações necessárias na fase de planejamento (conforme feito para elementos do projeto básico) </a:t>
            </a:r>
          </a:p>
          <a:p>
            <a:r>
              <a:rPr lang="pt-BR" altLang="pt-BR" baseline="0" dirty="0"/>
              <a:t>b – a possibilidade de negociação do valor da proposta ou mesmo das condições de fornecimento durante o certame pode ser benéfica em alguns casos;</a:t>
            </a:r>
          </a:p>
          <a:p>
            <a:r>
              <a:rPr lang="pt-BR" altLang="pt-BR" baseline="0" dirty="0"/>
              <a:t>c – a lei de licitações deve fazer uso de todo arsenal tecnológico existente para garantir a publicidade e o controle social;</a:t>
            </a:r>
          </a:p>
          <a:p>
            <a:r>
              <a:rPr lang="pt-BR" altLang="pt-BR" baseline="0" dirty="0"/>
              <a:t>d -  a morosidade do processo necessário à rescisão contratual e contratação de remanescente de uma obra é um dos grandes problemas a serem vencidos;</a:t>
            </a:r>
          </a:p>
          <a:p>
            <a:r>
              <a:rPr lang="pt-BR" altLang="pt-BR" baseline="0" dirty="0"/>
              <a:t>e – o receio dos gestores quanto à possibilidade de responsabilização pelo do recebimento de um projeto falho ou pelo descumprimento de obrigação trabalhista por parte de uma empresa contratada é, em grande parte, resultado da pouca clareza da legislação vigente quanto ao que se espera de cada um dos agentes do processo (gestores, técnicos, contratados);</a:t>
            </a:r>
          </a:p>
          <a:p>
            <a:r>
              <a:rPr lang="pt-BR" altLang="pt-BR" baseline="0" dirty="0"/>
              <a:t>f – hoje, todas as empresas que finalizam um contrato (apenadas ou não) tem direito ao mesmo atestado de prestação de serviços. Há necessidade de criação de mecanismos para valorização da meritocracia/serviço de excelência. É preciso considerar, além do currículo, o histórico de atendimento. </a:t>
            </a:r>
          </a:p>
          <a:p>
            <a:endParaRPr lang="pt-BR" altLang="pt-BR" dirty="0"/>
          </a:p>
        </p:txBody>
      </p:sp>
      <p:sp>
        <p:nvSpPr>
          <p:cNvPr id="89092" name="Espaço Reservado para Número de Slide 3"/>
          <p:cNvSpPr>
            <a:spLocks noGrp="1"/>
          </p:cNvSpPr>
          <p:nvPr>
            <p:ph type="sldNum" sz="quarter"/>
          </p:nvPr>
        </p:nvSpPr>
        <p:spPr>
          <a:noFill/>
        </p:spPr>
        <p:txBody>
          <a:bodyPr/>
          <a:lstStyle>
            <a:lvl1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1pPr>
            <a:lvl2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2pPr>
            <a:lvl3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3pPr>
            <a:lvl4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4pPr>
            <a:lvl5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5pPr>
            <a:lvl6pPr marL="2533850"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6pPr>
            <a:lvl7pPr marL="29945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7pPr>
            <a:lvl8pPr marL="34552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8pPr>
            <a:lvl9pPr marL="39159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9pPr>
          </a:lstStyle>
          <a:p>
            <a:fld id="{F878EA90-9B53-45BD-B841-B243FEE20DEC}" type="slidenum">
              <a:rPr lang="en-GB" altLang="pt-BR" smtClean="0"/>
              <a:pPr/>
              <a:t>5</a:t>
            </a:fld>
            <a:endParaRPr lang="en-GB" altLang="pt-BR" dirty="0"/>
          </a:p>
        </p:txBody>
      </p:sp>
    </p:spTree>
    <p:extLst>
      <p:ext uri="{BB962C8B-B14F-4D97-AF65-F5344CB8AC3E}">
        <p14:creationId xmlns:p14="http://schemas.microsoft.com/office/powerpoint/2010/main" val="395255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a:ln/>
        </p:spPr>
      </p:sp>
      <p:sp>
        <p:nvSpPr>
          <p:cNvPr id="89091" name="Espaço Reservado para Anotações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baseline="0" dirty="0"/>
              <a:t>a – Entende-se que a nova lei deve consignar ações necessárias na fase de planejamento (conforme feito para elementos do projeto básico) </a:t>
            </a:r>
          </a:p>
          <a:p>
            <a:r>
              <a:rPr lang="pt-BR" altLang="pt-BR" baseline="0" dirty="0"/>
              <a:t>b – a possibilidade de negociação do valor da proposta ou mesmo das condições de fornecimento durante o certame pode ser benéfica em alguns casos;</a:t>
            </a:r>
          </a:p>
          <a:p>
            <a:r>
              <a:rPr lang="pt-BR" altLang="pt-BR" baseline="0" dirty="0"/>
              <a:t>c – a lei de licitações deve fazer uso de todo arsenal tecnológico existente para garantir a publicidade e o controle social;</a:t>
            </a:r>
          </a:p>
          <a:p>
            <a:r>
              <a:rPr lang="pt-BR" altLang="pt-BR" baseline="0" dirty="0"/>
              <a:t>d -  a morosidade do processo necessário à rescisão contratual e contratação de remanescente de uma obra é um dos grandes problemas a serem vencidos;</a:t>
            </a:r>
          </a:p>
          <a:p>
            <a:r>
              <a:rPr lang="pt-BR" altLang="pt-BR" baseline="0" dirty="0"/>
              <a:t>e – o receio dos gestores quanto à possibilidade de responsabilização pelo do recebimento de um projeto falho ou pelo descumprimento de obrigação trabalhista por parte de uma empresa contratada é, em grande parte, resultado da pouca clareza da legislação vigente quanto ao que se espera de cada um dos agentes do processo (gestores, técnicos, contratados);</a:t>
            </a:r>
          </a:p>
          <a:p>
            <a:r>
              <a:rPr lang="pt-BR" altLang="pt-BR" baseline="0" dirty="0"/>
              <a:t>f – hoje, todas as empresas que finalizam um contrato (apenadas ou não) tem direito ao mesmo atestado de prestação de serviços. Há necessidade de criação de mecanismos para valorização da meritocracia/serviço de excelência. É preciso considerar, além do currículo, o histórico de atendimento. </a:t>
            </a:r>
          </a:p>
          <a:p>
            <a:endParaRPr lang="pt-BR" altLang="pt-BR" dirty="0"/>
          </a:p>
        </p:txBody>
      </p:sp>
      <p:sp>
        <p:nvSpPr>
          <p:cNvPr id="89092" name="Espaço Reservado para Número de Slide 3"/>
          <p:cNvSpPr>
            <a:spLocks noGrp="1"/>
          </p:cNvSpPr>
          <p:nvPr>
            <p:ph type="sldNum" sz="quarter"/>
          </p:nvPr>
        </p:nvSpPr>
        <p:spPr>
          <a:noFill/>
        </p:spPr>
        <p:txBody>
          <a:bodyPr/>
          <a:lstStyle>
            <a:lvl1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1pPr>
            <a:lvl2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2pPr>
            <a:lvl3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3pPr>
            <a:lvl4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4pPr>
            <a:lvl5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5pPr>
            <a:lvl6pPr marL="2533850"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6pPr>
            <a:lvl7pPr marL="29945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7pPr>
            <a:lvl8pPr marL="34552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8pPr>
            <a:lvl9pPr marL="39159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9pPr>
          </a:lstStyle>
          <a:p>
            <a:fld id="{F878EA90-9B53-45BD-B841-B243FEE20DEC}" type="slidenum">
              <a:rPr lang="en-GB" altLang="pt-BR" smtClean="0"/>
              <a:pPr/>
              <a:t>6</a:t>
            </a:fld>
            <a:endParaRPr lang="en-GB" altLang="pt-BR" dirty="0"/>
          </a:p>
        </p:txBody>
      </p:sp>
    </p:spTree>
    <p:extLst>
      <p:ext uri="{BB962C8B-B14F-4D97-AF65-F5344CB8AC3E}">
        <p14:creationId xmlns:p14="http://schemas.microsoft.com/office/powerpoint/2010/main" val="55912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a:ln/>
        </p:spPr>
      </p:sp>
      <p:sp>
        <p:nvSpPr>
          <p:cNvPr id="89091" name="Espaço Reservado para Anotações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baseline="0" dirty="0"/>
              <a:t>a – Entende-se que a nova lei deve consignar ações necessárias na fase de planejamento (conforme feito para elementos do projeto básico) </a:t>
            </a:r>
          </a:p>
          <a:p>
            <a:r>
              <a:rPr lang="pt-BR" altLang="pt-BR" baseline="0" dirty="0"/>
              <a:t>b – a possibilidade de negociação do valor da proposta ou mesmo das condições de fornecimento durante o certame pode ser benéfica em alguns casos;</a:t>
            </a:r>
          </a:p>
          <a:p>
            <a:r>
              <a:rPr lang="pt-BR" altLang="pt-BR" baseline="0" dirty="0"/>
              <a:t>c – a lei de licitações deve fazer uso de todo arsenal tecnológico existente para garantir a publicidade e o controle social;</a:t>
            </a:r>
          </a:p>
          <a:p>
            <a:r>
              <a:rPr lang="pt-BR" altLang="pt-BR" baseline="0" dirty="0"/>
              <a:t>d -  a morosidade do processo necessário à rescisão contratual e contratação de remanescente de uma obra é um dos grandes problemas a serem vencidos;</a:t>
            </a:r>
          </a:p>
          <a:p>
            <a:r>
              <a:rPr lang="pt-BR" altLang="pt-BR" baseline="0" dirty="0"/>
              <a:t>e – o receio dos gestores quanto à possibilidade de responsabilização pelo do recebimento de um projeto falho ou pelo descumprimento de obrigação trabalhista por parte de uma empresa contratada é, em grande parte, resultado da pouca clareza da legislação vigente quanto ao que se espera de cada um dos agentes do processo (gestores, técnicos, contratados);</a:t>
            </a:r>
          </a:p>
          <a:p>
            <a:r>
              <a:rPr lang="pt-BR" altLang="pt-BR" baseline="0" dirty="0"/>
              <a:t>f – hoje, todas as empresas que finalizam um contrato (apenadas ou não) tem direito ao mesmo atestado de prestação de serviços. Há necessidade de criação de mecanismos para valorização da meritocracia/serviço de excelência. É preciso considerar, além do currículo, o histórico de atendimento. </a:t>
            </a:r>
          </a:p>
          <a:p>
            <a:endParaRPr lang="pt-BR" altLang="pt-BR" dirty="0"/>
          </a:p>
        </p:txBody>
      </p:sp>
      <p:sp>
        <p:nvSpPr>
          <p:cNvPr id="89092" name="Espaço Reservado para Número de Slide 3"/>
          <p:cNvSpPr>
            <a:spLocks noGrp="1"/>
          </p:cNvSpPr>
          <p:nvPr>
            <p:ph type="sldNum" sz="quarter"/>
          </p:nvPr>
        </p:nvSpPr>
        <p:spPr>
          <a:noFill/>
        </p:spPr>
        <p:txBody>
          <a:bodyPr/>
          <a:lstStyle>
            <a:lvl1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1pPr>
            <a:lvl2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2pPr>
            <a:lvl3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3pPr>
            <a:lvl4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4pPr>
            <a:lvl5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5pPr>
            <a:lvl6pPr marL="2533850"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6pPr>
            <a:lvl7pPr marL="29945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7pPr>
            <a:lvl8pPr marL="34552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8pPr>
            <a:lvl9pPr marL="39159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9pPr>
          </a:lstStyle>
          <a:p>
            <a:fld id="{F878EA90-9B53-45BD-B841-B243FEE20DEC}" type="slidenum">
              <a:rPr lang="en-GB" altLang="pt-BR" smtClean="0"/>
              <a:pPr/>
              <a:t>7</a:t>
            </a:fld>
            <a:endParaRPr lang="en-GB" altLang="pt-BR" dirty="0"/>
          </a:p>
        </p:txBody>
      </p:sp>
    </p:spTree>
    <p:extLst>
      <p:ext uri="{BB962C8B-B14F-4D97-AF65-F5344CB8AC3E}">
        <p14:creationId xmlns:p14="http://schemas.microsoft.com/office/powerpoint/2010/main" val="3660065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a:ln/>
        </p:spPr>
      </p:sp>
      <p:sp>
        <p:nvSpPr>
          <p:cNvPr id="89091" name="Espaço Reservado para Anotações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baseline="0" dirty="0"/>
              <a:t>a – Entende-se que a nova lei deve consignar ações necessárias na fase de planejamento (conforme feito para elementos do projeto básico) </a:t>
            </a:r>
          </a:p>
          <a:p>
            <a:r>
              <a:rPr lang="pt-BR" altLang="pt-BR" baseline="0" dirty="0"/>
              <a:t>b – a possibilidade de negociação do valor da proposta ou mesmo das condições de fornecimento durante o certame pode ser benéfica em alguns casos;</a:t>
            </a:r>
          </a:p>
          <a:p>
            <a:r>
              <a:rPr lang="pt-BR" altLang="pt-BR" baseline="0" dirty="0"/>
              <a:t>c – a lei de licitações deve fazer uso de todo arsenal tecnológico existente para garantir a publicidade e o controle social;</a:t>
            </a:r>
          </a:p>
          <a:p>
            <a:r>
              <a:rPr lang="pt-BR" altLang="pt-BR" baseline="0" dirty="0"/>
              <a:t>d -  a morosidade do processo necessário à rescisão contratual e contratação de remanescente de uma obra é um dos grandes problemas a serem vencidos;</a:t>
            </a:r>
          </a:p>
          <a:p>
            <a:r>
              <a:rPr lang="pt-BR" altLang="pt-BR" baseline="0" dirty="0"/>
              <a:t>e – o receio dos gestores quanto à possibilidade de responsabilização pelo do recebimento de um projeto falho ou pelo descumprimento de obrigação trabalhista por parte de uma empresa contratada é, em grande parte, resultado da pouca clareza da legislação vigente quanto ao que se espera de cada um dos agentes do processo (gestores, técnicos, contratados);</a:t>
            </a:r>
          </a:p>
          <a:p>
            <a:r>
              <a:rPr lang="pt-BR" altLang="pt-BR" baseline="0" dirty="0"/>
              <a:t>f – hoje, todas as empresas que finalizam um contrato (apenadas ou não) tem direito ao mesmo atestado de prestação de serviços. Há necessidade de criação de mecanismos para valorização da meritocracia/serviço de excelência. É preciso considerar, além do currículo, o histórico de atendimento. </a:t>
            </a:r>
          </a:p>
          <a:p>
            <a:endParaRPr lang="pt-BR" altLang="pt-BR" dirty="0"/>
          </a:p>
        </p:txBody>
      </p:sp>
      <p:sp>
        <p:nvSpPr>
          <p:cNvPr id="89092" name="Espaço Reservado para Número de Slide 3"/>
          <p:cNvSpPr>
            <a:spLocks noGrp="1"/>
          </p:cNvSpPr>
          <p:nvPr>
            <p:ph type="sldNum" sz="quarter"/>
          </p:nvPr>
        </p:nvSpPr>
        <p:spPr>
          <a:noFill/>
        </p:spPr>
        <p:txBody>
          <a:bodyPr/>
          <a:lstStyle>
            <a:lvl1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1pPr>
            <a:lvl2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2pPr>
            <a:lvl3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3pPr>
            <a:lvl4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4pPr>
            <a:lvl5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5pPr>
            <a:lvl6pPr marL="2533850"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6pPr>
            <a:lvl7pPr marL="29945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7pPr>
            <a:lvl8pPr marL="34552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8pPr>
            <a:lvl9pPr marL="39159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9pPr>
          </a:lstStyle>
          <a:p>
            <a:fld id="{F878EA90-9B53-45BD-B841-B243FEE20DEC}" type="slidenum">
              <a:rPr lang="en-GB" altLang="pt-BR" smtClean="0"/>
              <a:pPr/>
              <a:t>8</a:t>
            </a:fld>
            <a:endParaRPr lang="en-GB" altLang="pt-BR" dirty="0"/>
          </a:p>
        </p:txBody>
      </p:sp>
    </p:spTree>
    <p:extLst>
      <p:ext uri="{BB962C8B-B14F-4D97-AF65-F5344CB8AC3E}">
        <p14:creationId xmlns:p14="http://schemas.microsoft.com/office/powerpoint/2010/main" val="1335606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a:ln/>
        </p:spPr>
      </p:sp>
      <p:sp>
        <p:nvSpPr>
          <p:cNvPr id="89091" name="Espaço Reservado para Anotações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baseline="0" dirty="0"/>
              <a:t>a – Entende-se que a nova lei deve consignar ações necessárias na fase de planejamento (conforme feito para elementos do projeto básico) </a:t>
            </a:r>
          </a:p>
          <a:p>
            <a:r>
              <a:rPr lang="pt-BR" altLang="pt-BR" baseline="0" dirty="0"/>
              <a:t>b – a possibilidade de negociação do valor da proposta ou mesmo das condições de fornecimento durante o certame pode ser benéfica em alguns casos;</a:t>
            </a:r>
          </a:p>
          <a:p>
            <a:r>
              <a:rPr lang="pt-BR" altLang="pt-BR" baseline="0" dirty="0"/>
              <a:t>c – a lei de licitações deve fazer uso de todo arsenal tecnológico existente para garantir a publicidade e o controle social;</a:t>
            </a:r>
          </a:p>
          <a:p>
            <a:r>
              <a:rPr lang="pt-BR" altLang="pt-BR" baseline="0" dirty="0"/>
              <a:t>d -  a morosidade do processo necessário à rescisão contratual e contratação de remanescente de uma obra é um dos grandes problemas a serem vencidos;</a:t>
            </a:r>
          </a:p>
          <a:p>
            <a:r>
              <a:rPr lang="pt-BR" altLang="pt-BR" baseline="0" dirty="0"/>
              <a:t>e – o receio dos gestores quanto à possibilidade de responsabilização pelo do recebimento de um projeto falho ou pelo descumprimento de obrigação trabalhista por parte de uma empresa contratada é, em grande parte, resultado da pouca clareza da legislação vigente quanto ao que se espera de cada um dos agentes do processo (gestores, técnicos, contratados);</a:t>
            </a:r>
          </a:p>
          <a:p>
            <a:r>
              <a:rPr lang="pt-BR" altLang="pt-BR" baseline="0" dirty="0"/>
              <a:t>f – hoje, todas as empresas que finalizam um contrato (apenadas ou não) tem direito ao mesmo atestado de prestação de serviços. Há necessidade de criação de mecanismos para valorização da meritocracia/serviço de excelência. É preciso considerar, além do currículo, o histórico de atendimento. </a:t>
            </a:r>
          </a:p>
          <a:p>
            <a:endParaRPr lang="pt-BR" altLang="pt-BR" dirty="0"/>
          </a:p>
        </p:txBody>
      </p:sp>
      <p:sp>
        <p:nvSpPr>
          <p:cNvPr id="89092" name="Espaço Reservado para Número de Slide 3"/>
          <p:cNvSpPr>
            <a:spLocks noGrp="1"/>
          </p:cNvSpPr>
          <p:nvPr>
            <p:ph type="sldNum" sz="quarter"/>
          </p:nvPr>
        </p:nvSpPr>
        <p:spPr>
          <a:noFill/>
        </p:spPr>
        <p:txBody>
          <a:bodyPr/>
          <a:lstStyle>
            <a:lvl1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1pPr>
            <a:lvl2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2pPr>
            <a:lvl3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3pPr>
            <a:lvl4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4pPr>
            <a:lvl5pPr defTabSz="454302">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5pPr>
            <a:lvl6pPr marL="2533850"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6pPr>
            <a:lvl7pPr marL="29945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7pPr>
            <a:lvl8pPr marL="34552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8pPr>
            <a:lvl9pPr marL="3915949" indent="-230350" defTabSz="454302" eaLnBrk="0" fontAlgn="base" hangingPunct="0">
              <a:spcBef>
                <a:spcPct val="30000"/>
              </a:spcBef>
              <a:spcAft>
                <a:spcPct val="0"/>
              </a:spcAft>
              <a:buClr>
                <a:srgbClr val="000000"/>
              </a:buClr>
              <a:buSzPct val="100000"/>
              <a:buFont typeface="Times New Roman" pitchFamily="18" charset="0"/>
              <a:tabLst>
                <a:tab pos="0" algn="l"/>
                <a:tab pos="926200" algn="l"/>
                <a:tab pos="1857197" algn="l"/>
                <a:tab pos="2784996" algn="l"/>
                <a:tab pos="3712794" algn="l"/>
                <a:tab pos="4640592" algn="l"/>
                <a:tab pos="5571591" algn="l"/>
                <a:tab pos="6499388" algn="l"/>
                <a:tab pos="7427187" algn="l"/>
                <a:tab pos="8356585" algn="l"/>
                <a:tab pos="9285983" algn="l"/>
                <a:tab pos="10213782" algn="l"/>
              </a:tabLst>
              <a:defRPr sz="1200">
                <a:solidFill>
                  <a:srgbClr val="000000"/>
                </a:solidFill>
                <a:latin typeface="Times New Roman" pitchFamily="18" charset="0"/>
              </a:defRPr>
            </a:lvl9pPr>
          </a:lstStyle>
          <a:p>
            <a:fld id="{F878EA90-9B53-45BD-B841-B243FEE20DEC}" type="slidenum">
              <a:rPr lang="en-GB" altLang="pt-BR" smtClean="0"/>
              <a:pPr/>
              <a:t>9</a:t>
            </a:fld>
            <a:endParaRPr lang="en-GB" altLang="pt-BR" dirty="0"/>
          </a:p>
        </p:txBody>
      </p:sp>
    </p:spTree>
    <p:extLst>
      <p:ext uri="{BB962C8B-B14F-4D97-AF65-F5344CB8AC3E}">
        <p14:creationId xmlns:p14="http://schemas.microsoft.com/office/powerpoint/2010/main" val="26735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067838D-A64D-4E66-BD46-21EB438C63D3}" type="datetimeFigureOut">
              <a:rPr lang="pt-BR" smtClean="0"/>
              <a:t>14/12/2016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96838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067838D-A64D-4E66-BD46-21EB438C63D3}" type="datetimeFigureOut">
              <a:rPr lang="pt-BR" smtClean="0"/>
              <a:t>14/12/2016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91791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067838D-A64D-4E66-BD46-21EB438C63D3}" type="datetimeFigureOut">
              <a:rPr lang="pt-BR" smtClean="0"/>
              <a:t>14/12/2016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1925816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32" y="-63010"/>
            <a:ext cx="9221562" cy="6942030"/>
          </a:xfrm>
          <a:prstGeom prst="rect">
            <a:avLst/>
          </a:prstGeom>
        </p:spPr>
      </p:pic>
    </p:spTree>
    <p:extLst>
      <p:ext uri="{BB962C8B-B14F-4D97-AF65-F5344CB8AC3E}">
        <p14:creationId xmlns:p14="http://schemas.microsoft.com/office/powerpoint/2010/main" val="100535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6" name="PlaceHolder 1"/>
          <p:cNvSpPr>
            <a:spLocks noGrp="1"/>
          </p:cNvSpPr>
          <p:nvPr>
            <p:ph type="title"/>
          </p:nvPr>
        </p:nvSpPr>
        <p:spPr>
          <a:xfrm>
            <a:off x="457172" y="273352"/>
            <a:ext cx="8229090" cy="1145009"/>
          </a:xfrm>
          <a:prstGeom prst="rect">
            <a:avLst/>
          </a:prstGeom>
        </p:spPr>
        <p:txBody>
          <a:bodyPr wrap="none" lIns="0" tIns="0" rIns="0" bIns="0" anchor="ctr"/>
          <a:lstStyle/>
          <a:p>
            <a:pPr algn="ctr"/>
            <a:endParaRPr/>
          </a:p>
        </p:txBody>
      </p:sp>
      <p:sp>
        <p:nvSpPr>
          <p:cNvPr id="37" name="PlaceHolder 2"/>
          <p:cNvSpPr>
            <a:spLocks noGrp="1"/>
          </p:cNvSpPr>
          <p:nvPr>
            <p:ph type="subTitle"/>
          </p:nvPr>
        </p:nvSpPr>
        <p:spPr>
          <a:xfrm>
            <a:off x="457172" y="1604515"/>
            <a:ext cx="8046221" cy="3977484"/>
          </a:xfrm>
          <a:prstGeom prst="rect">
            <a:avLst/>
          </a:prstGeom>
        </p:spPr>
        <p:txBody>
          <a:bodyPr wrap="none" lIns="0" tIns="0" rIns="0" bIns="0" anchor="ctr"/>
          <a:lstStyle/>
          <a:p>
            <a:pPr algn="ctr"/>
            <a:endParaRPr/>
          </a:p>
        </p:txBody>
      </p:sp>
    </p:spTree>
    <p:extLst>
      <p:ext uri="{BB962C8B-B14F-4D97-AF65-F5344CB8AC3E}">
        <p14:creationId xmlns:p14="http://schemas.microsoft.com/office/powerpoint/2010/main" val="113027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067838D-A64D-4E66-BD46-21EB438C63D3}" type="datetimeFigureOut">
              <a:rPr lang="pt-BR" smtClean="0"/>
              <a:t>14/12/2016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202804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067838D-A64D-4E66-BD46-21EB438C63D3}" type="datetimeFigureOut">
              <a:rPr lang="pt-BR" smtClean="0"/>
              <a:t>14/12/2016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299017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067838D-A64D-4E66-BD46-21EB438C63D3}" type="datetimeFigureOut">
              <a:rPr lang="pt-BR" smtClean="0"/>
              <a:t>14/12/2016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205750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067838D-A64D-4E66-BD46-21EB438C63D3}" type="datetimeFigureOut">
              <a:rPr lang="pt-BR" smtClean="0"/>
              <a:t>14/12/2016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82370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9067838D-A64D-4E66-BD46-21EB438C63D3}" type="datetimeFigureOut">
              <a:rPr lang="pt-BR" smtClean="0"/>
              <a:t>14/12/2016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117173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67838D-A64D-4E66-BD46-21EB438C63D3}" type="datetimeFigureOut">
              <a:rPr lang="pt-BR" smtClean="0"/>
              <a:t>14/12/2016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186739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9067838D-A64D-4E66-BD46-21EB438C63D3}" type="datetimeFigureOut">
              <a:rPr lang="pt-BR" smtClean="0"/>
              <a:t>14/12/2016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99573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9067838D-A64D-4E66-BD46-21EB438C63D3}" type="datetimeFigureOut">
              <a:rPr lang="pt-BR" smtClean="0"/>
              <a:t>14/12/2016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06708C1-DDB1-487A-B695-0CEA51BF5BB5}" type="slidenum">
              <a:rPr lang="pt-BR" smtClean="0"/>
              <a:t>‹nº›</a:t>
            </a:fld>
            <a:endParaRPr lang="pt-BR"/>
          </a:p>
        </p:txBody>
      </p:sp>
    </p:spTree>
    <p:extLst>
      <p:ext uri="{BB962C8B-B14F-4D97-AF65-F5344CB8AC3E}">
        <p14:creationId xmlns:p14="http://schemas.microsoft.com/office/powerpoint/2010/main" val="149587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7838D-A64D-4E66-BD46-21EB438C63D3}" type="datetimeFigureOut">
              <a:rPr lang="pt-BR" smtClean="0"/>
              <a:t>14/12/2016</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708C1-DDB1-487A-B695-0CEA51BF5BB5}" type="slidenum">
              <a:rPr lang="pt-BR" smtClean="0"/>
              <a:t>‹nº›</a:t>
            </a:fld>
            <a:endParaRPr lang="pt-BR"/>
          </a:p>
        </p:txBody>
      </p:sp>
    </p:spTree>
    <p:extLst>
      <p:ext uri="{BB962C8B-B14F-4D97-AF65-F5344CB8AC3E}">
        <p14:creationId xmlns:p14="http://schemas.microsoft.com/office/powerpoint/2010/main" val="3277605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81162" y="1844991"/>
            <a:ext cx="8820150" cy="454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80" tIns="46789" rIns="89980" bIns="46789"/>
          <a:lstStyle>
            <a:lvl1pPr defTabSz="495300" eaLnBrk="0" hangingPunct="0">
              <a:tabLst>
                <a:tab pos="0" algn="l"/>
                <a:tab pos="493713" algn="l"/>
                <a:tab pos="989013" algn="l"/>
                <a:tab pos="1484313" algn="l"/>
                <a:tab pos="1979613" algn="l"/>
                <a:tab pos="2474913" algn="l"/>
                <a:tab pos="2970213" algn="l"/>
                <a:tab pos="3465513" algn="l"/>
                <a:tab pos="3960813" algn="l"/>
                <a:tab pos="4454525" algn="l"/>
                <a:tab pos="4949825" algn="l"/>
                <a:tab pos="5445125" algn="l"/>
                <a:tab pos="5940425" algn="l"/>
                <a:tab pos="6435725" algn="l"/>
                <a:tab pos="6931025" algn="l"/>
                <a:tab pos="7426325" algn="l"/>
                <a:tab pos="7921625" algn="l"/>
                <a:tab pos="8416925" algn="l"/>
                <a:tab pos="8912225" algn="l"/>
                <a:tab pos="9407525" algn="l"/>
                <a:tab pos="9902825" algn="l"/>
              </a:tabLst>
              <a:defRPr>
                <a:solidFill>
                  <a:schemeClr val="tx1"/>
                </a:solidFill>
                <a:latin typeface="Arial" charset="0"/>
                <a:ea typeface="ＭＳ Ｐゴシック" pitchFamily="34" charset="-128"/>
              </a:defRPr>
            </a:lvl1pPr>
            <a:lvl2pPr marL="742950" indent="-285750" defTabSz="495300" eaLnBrk="0" hangingPunct="0">
              <a:tabLst>
                <a:tab pos="0" algn="l"/>
                <a:tab pos="493713" algn="l"/>
                <a:tab pos="989013" algn="l"/>
                <a:tab pos="1484313" algn="l"/>
                <a:tab pos="1979613" algn="l"/>
                <a:tab pos="2474913" algn="l"/>
                <a:tab pos="2970213" algn="l"/>
                <a:tab pos="3465513" algn="l"/>
                <a:tab pos="3960813" algn="l"/>
                <a:tab pos="4454525" algn="l"/>
                <a:tab pos="4949825" algn="l"/>
                <a:tab pos="5445125" algn="l"/>
                <a:tab pos="5940425" algn="l"/>
                <a:tab pos="6435725" algn="l"/>
                <a:tab pos="6931025" algn="l"/>
                <a:tab pos="7426325" algn="l"/>
                <a:tab pos="7921625" algn="l"/>
                <a:tab pos="8416925" algn="l"/>
                <a:tab pos="8912225" algn="l"/>
                <a:tab pos="9407525" algn="l"/>
                <a:tab pos="9902825" algn="l"/>
              </a:tabLst>
              <a:defRPr>
                <a:solidFill>
                  <a:schemeClr val="tx1"/>
                </a:solidFill>
                <a:latin typeface="Arial" charset="0"/>
                <a:ea typeface="ＭＳ Ｐゴシック" pitchFamily="34" charset="-128"/>
              </a:defRPr>
            </a:lvl2pPr>
            <a:lvl3pPr marL="1143000" indent="-228600" defTabSz="495300" eaLnBrk="0" hangingPunct="0">
              <a:tabLst>
                <a:tab pos="0" algn="l"/>
                <a:tab pos="493713" algn="l"/>
                <a:tab pos="989013" algn="l"/>
                <a:tab pos="1484313" algn="l"/>
                <a:tab pos="1979613" algn="l"/>
                <a:tab pos="2474913" algn="l"/>
                <a:tab pos="2970213" algn="l"/>
                <a:tab pos="3465513" algn="l"/>
                <a:tab pos="3960813" algn="l"/>
                <a:tab pos="4454525" algn="l"/>
                <a:tab pos="4949825" algn="l"/>
                <a:tab pos="5445125" algn="l"/>
                <a:tab pos="5940425" algn="l"/>
                <a:tab pos="6435725" algn="l"/>
                <a:tab pos="6931025" algn="l"/>
                <a:tab pos="7426325" algn="l"/>
                <a:tab pos="7921625" algn="l"/>
                <a:tab pos="8416925" algn="l"/>
                <a:tab pos="8912225" algn="l"/>
                <a:tab pos="9407525" algn="l"/>
                <a:tab pos="9902825" algn="l"/>
              </a:tabLst>
              <a:defRPr>
                <a:solidFill>
                  <a:schemeClr val="tx1"/>
                </a:solidFill>
                <a:latin typeface="Arial" charset="0"/>
                <a:ea typeface="ＭＳ Ｐゴシック" pitchFamily="34" charset="-128"/>
              </a:defRPr>
            </a:lvl3pPr>
            <a:lvl4pPr marL="1600200" indent="-228600" defTabSz="495300" eaLnBrk="0" hangingPunct="0">
              <a:tabLst>
                <a:tab pos="0" algn="l"/>
                <a:tab pos="493713" algn="l"/>
                <a:tab pos="989013" algn="l"/>
                <a:tab pos="1484313" algn="l"/>
                <a:tab pos="1979613" algn="l"/>
                <a:tab pos="2474913" algn="l"/>
                <a:tab pos="2970213" algn="l"/>
                <a:tab pos="3465513" algn="l"/>
                <a:tab pos="3960813" algn="l"/>
                <a:tab pos="4454525" algn="l"/>
                <a:tab pos="4949825" algn="l"/>
                <a:tab pos="5445125" algn="l"/>
                <a:tab pos="5940425" algn="l"/>
                <a:tab pos="6435725" algn="l"/>
                <a:tab pos="6931025" algn="l"/>
                <a:tab pos="7426325" algn="l"/>
                <a:tab pos="7921625" algn="l"/>
                <a:tab pos="8416925" algn="l"/>
                <a:tab pos="8912225" algn="l"/>
                <a:tab pos="9407525" algn="l"/>
                <a:tab pos="9902825" algn="l"/>
              </a:tabLst>
              <a:defRPr>
                <a:solidFill>
                  <a:schemeClr val="tx1"/>
                </a:solidFill>
                <a:latin typeface="Arial" charset="0"/>
                <a:ea typeface="ＭＳ Ｐゴシック" pitchFamily="34" charset="-128"/>
              </a:defRPr>
            </a:lvl4pPr>
            <a:lvl5pPr marL="2057400" indent="-228600" defTabSz="495300" eaLnBrk="0" hangingPunct="0">
              <a:tabLst>
                <a:tab pos="0" algn="l"/>
                <a:tab pos="493713" algn="l"/>
                <a:tab pos="989013" algn="l"/>
                <a:tab pos="1484313" algn="l"/>
                <a:tab pos="1979613" algn="l"/>
                <a:tab pos="2474913" algn="l"/>
                <a:tab pos="2970213" algn="l"/>
                <a:tab pos="3465513" algn="l"/>
                <a:tab pos="3960813" algn="l"/>
                <a:tab pos="4454525" algn="l"/>
                <a:tab pos="4949825" algn="l"/>
                <a:tab pos="5445125" algn="l"/>
                <a:tab pos="5940425" algn="l"/>
                <a:tab pos="6435725" algn="l"/>
                <a:tab pos="6931025" algn="l"/>
                <a:tab pos="7426325" algn="l"/>
                <a:tab pos="7921625" algn="l"/>
                <a:tab pos="8416925" algn="l"/>
                <a:tab pos="8912225" algn="l"/>
                <a:tab pos="9407525" algn="l"/>
                <a:tab pos="9902825" algn="l"/>
              </a:tabLst>
              <a:defRPr>
                <a:solidFill>
                  <a:schemeClr val="tx1"/>
                </a:solidFill>
                <a:latin typeface="Arial" charset="0"/>
                <a:ea typeface="ＭＳ Ｐゴシック" pitchFamily="34" charset="-128"/>
              </a:defRPr>
            </a:lvl5pPr>
            <a:lvl6pPr marL="2514600" indent="-228600" defTabSz="495300" eaLnBrk="0" fontAlgn="base" hangingPunct="0">
              <a:spcBef>
                <a:spcPct val="0"/>
              </a:spcBef>
              <a:spcAft>
                <a:spcPct val="0"/>
              </a:spcAft>
              <a:tabLst>
                <a:tab pos="0" algn="l"/>
                <a:tab pos="493713" algn="l"/>
                <a:tab pos="989013" algn="l"/>
                <a:tab pos="1484313" algn="l"/>
                <a:tab pos="1979613" algn="l"/>
                <a:tab pos="2474913" algn="l"/>
                <a:tab pos="2970213" algn="l"/>
                <a:tab pos="3465513" algn="l"/>
                <a:tab pos="3960813" algn="l"/>
                <a:tab pos="4454525" algn="l"/>
                <a:tab pos="4949825" algn="l"/>
                <a:tab pos="5445125" algn="l"/>
                <a:tab pos="5940425" algn="l"/>
                <a:tab pos="6435725" algn="l"/>
                <a:tab pos="6931025" algn="l"/>
                <a:tab pos="7426325" algn="l"/>
                <a:tab pos="7921625" algn="l"/>
                <a:tab pos="8416925" algn="l"/>
                <a:tab pos="8912225" algn="l"/>
                <a:tab pos="9407525" algn="l"/>
                <a:tab pos="9902825" algn="l"/>
              </a:tabLst>
              <a:defRPr>
                <a:solidFill>
                  <a:schemeClr val="tx1"/>
                </a:solidFill>
                <a:latin typeface="Arial" charset="0"/>
                <a:ea typeface="ＭＳ Ｐゴシック" pitchFamily="34" charset="-128"/>
              </a:defRPr>
            </a:lvl6pPr>
            <a:lvl7pPr marL="2971800" indent="-228600" defTabSz="495300" eaLnBrk="0" fontAlgn="base" hangingPunct="0">
              <a:spcBef>
                <a:spcPct val="0"/>
              </a:spcBef>
              <a:spcAft>
                <a:spcPct val="0"/>
              </a:spcAft>
              <a:tabLst>
                <a:tab pos="0" algn="l"/>
                <a:tab pos="493713" algn="l"/>
                <a:tab pos="989013" algn="l"/>
                <a:tab pos="1484313" algn="l"/>
                <a:tab pos="1979613" algn="l"/>
                <a:tab pos="2474913" algn="l"/>
                <a:tab pos="2970213" algn="l"/>
                <a:tab pos="3465513" algn="l"/>
                <a:tab pos="3960813" algn="l"/>
                <a:tab pos="4454525" algn="l"/>
                <a:tab pos="4949825" algn="l"/>
                <a:tab pos="5445125" algn="l"/>
                <a:tab pos="5940425" algn="l"/>
                <a:tab pos="6435725" algn="l"/>
                <a:tab pos="6931025" algn="l"/>
                <a:tab pos="7426325" algn="l"/>
                <a:tab pos="7921625" algn="l"/>
                <a:tab pos="8416925" algn="l"/>
                <a:tab pos="8912225" algn="l"/>
                <a:tab pos="9407525" algn="l"/>
                <a:tab pos="9902825" algn="l"/>
              </a:tabLst>
              <a:defRPr>
                <a:solidFill>
                  <a:schemeClr val="tx1"/>
                </a:solidFill>
                <a:latin typeface="Arial" charset="0"/>
                <a:ea typeface="ＭＳ Ｐゴシック" pitchFamily="34" charset="-128"/>
              </a:defRPr>
            </a:lvl7pPr>
            <a:lvl8pPr marL="3429000" indent="-228600" defTabSz="495300" eaLnBrk="0" fontAlgn="base" hangingPunct="0">
              <a:spcBef>
                <a:spcPct val="0"/>
              </a:spcBef>
              <a:spcAft>
                <a:spcPct val="0"/>
              </a:spcAft>
              <a:tabLst>
                <a:tab pos="0" algn="l"/>
                <a:tab pos="493713" algn="l"/>
                <a:tab pos="989013" algn="l"/>
                <a:tab pos="1484313" algn="l"/>
                <a:tab pos="1979613" algn="l"/>
                <a:tab pos="2474913" algn="l"/>
                <a:tab pos="2970213" algn="l"/>
                <a:tab pos="3465513" algn="l"/>
                <a:tab pos="3960813" algn="l"/>
                <a:tab pos="4454525" algn="l"/>
                <a:tab pos="4949825" algn="l"/>
                <a:tab pos="5445125" algn="l"/>
                <a:tab pos="5940425" algn="l"/>
                <a:tab pos="6435725" algn="l"/>
                <a:tab pos="6931025" algn="l"/>
                <a:tab pos="7426325" algn="l"/>
                <a:tab pos="7921625" algn="l"/>
                <a:tab pos="8416925" algn="l"/>
                <a:tab pos="8912225" algn="l"/>
                <a:tab pos="9407525" algn="l"/>
                <a:tab pos="9902825" algn="l"/>
              </a:tabLst>
              <a:defRPr>
                <a:solidFill>
                  <a:schemeClr val="tx1"/>
                </a:solidFill>
                <a:latin typeface="Arial" charset="0"/>
                <a:ea typeface="ＭＳ Ｐゴシック" pitchFamily="34" charset="-128"/>
              </a:defRPr>
            </a:lvl8pPr>
            <a:lvl9pPr marL="3886200" indent="-228600" defTabSz="495300" eaLnBrk="0" fontAlgn="base" hangingPunct="0">
              <a:spcBef>
                <a:spcPct val="0"/>
              </a:spcBef>
              <a:spcAft>
                <a:spcPct val="0"/>
              </a:spcAft>
              <a:tabLst>
                <a:tab pos="0" algn="l"/>
                <a:tab pos="493713" algn="l"/>
                <a:tab pos="989013" algn="l"/>
                <a:tab pos="1484313" algn="l"/>
                <a:tab pos="1979613" algn="l"/>
                <a:tab pos="2474913" algn="l"/>
                <a:tab pos="2970213" algn="l"/>
                <a:tab pos="3465513" algn="l"/>
                <a:tab pos="3960813" algn="l"/>
                <a:tab pos="4454525" algn="l"/>
                <a:tab pos="4949825" algn="l"/>
                <a:tab pos="5445125" algn="l"/>
                <a:tab pos="5940425" algn="l"/>
                <a:tab pos="6435725" algn="l"/>
                <a:tab pos="6931025" algn="l"/>
                <a:tab pos="7426325" algn="l"/>
                <a:tab pos="7921625" algn="l"/>
                <a:tab pos="8416925" algn="l"/>
                <a:tab pos="8912225" algn="l"/>
                <a:tab pos="9407525" algn="l"/>
                <a:tab pos="9902825" algn="l"/>
              </a:tabLst>
              <a:defRPr>
                <a:solidFill>
                  <a:schemeClr val="tx1"/>
                </a:solidFill>
                <a:latin typeface="Arial" charset="0"/>
                <a:ea typeface="ＭＳ Ｐゴシック" pitchFamily="34" charset="-128"/>
              </a:defRPr>
            </a:lvl9pPr>
          </a:lstStyle>
          <a:p>
            <a:pPr algn="ctr" defTabSz="449217">
              <a:lnSpc>
                <a:spcPct val="95000"/>
              </a:lnSpc>
              <a:buSzPct val="100000"/>
              <a:tabLst>
                <a:tab pos="0" algn="l"/>
                <a:tab pos="447628" algn="l"/>
                <a:tab pos="896845" algn="l"/>
                <a:tab pos="1346060" algn="l"/>
                <a:tab pos="1795277" algn="l"/>
                <a:tab pos="2244492" algn="l"/>
                <a:tab pos="2693709" algn="l"/>
                <a:tab pos="3142924" algn="l"/>
                <a:tab pos="3592140" algn="l"/>
                <a:tab pos="4039769" algn="l"/>
                <a:tab pos="4488985" algn="l"/>
                <a:tab pos="4938201" algn="l"/>
                <a:tab pos="5387417" algn="l"/>
                <a:tab pos="5836632" algn="l"/>
                <a:tab pos="6285848" algn="l"/>
                <a:tab pos="6735065" algn="l"/>
                <a:tab pos="7184280" algn="l"/>
                <a:tab pos="7633497" algn="l"/>
                <a:tab pos="8082712" algn="l"/>
                <a:tab pos="8531929" algn="l"/>
                <a:tab pos="8981144" algn="l"/>
              </a:tabLst>
            </a:pPr>
            <a:r>
              <a:rPr lang="pt-BR" altLang="pt-BR" sz="2540" b="1" dirty="0">
                <a:solidFill>
                  <a:srgbClr val="000000"/>
                </a:solidFill>
                <a:latin typeface="Tahoma" pitchFamily="32" charset="0"/>
                <a:ea typeface="+mn-ea"/>
              </a:rPr>
              <a:t>MINISTÉRIO DA TRANSPARÊNCIA, FISCALIZAÇÃO E CONTROLADORIA-GERAL DA UNIÃO</a:t>
            </a:r>
          </a:p>
          <a:p>
            <a:pPr algn="ctr" defTabSz="449217">
              <a:lnSpc>
                <a:spcPct val="95000"/>
              </a:lnSpc>
              <a:buSzPct val="100000"/>
              <a:tabLst>
                <a:tab pos="0" algn="l"/>
                <a:tab pos="447628" algn="l"/>
                <a:tab pos="896845" algn="l"/>
                <a:tab pos="1346060" algn="l"/>
                <a:tab pos="1795277" algn="l"/>
                <a:tab pos="2244492" algn="l"/>
                <a:tab pos="2693709" algn="l"/>
                <a:tab pos="3142924" algn="l"/>
                <a:tab pos="3592140" algn="l"/>
                <a:tab pos="4039769" algn="l"/>
                <a:tab pos="4488985" algn="l"/>
                <a:tab pos="4938201" algn="l"/>
                <a:tab pos="5387417" algn="l"/>
                <a:tab pos="5836632" algn="l"/>
                <a:tab pos="6285848" algn="l"/>
                <a:tab pos="6735065" algn="l"/>
                <a:tab pos="7184280" algn="l"/>
                <a:tab pos="7633497" algn="l"/>
                <a:tab pos="8082712" algn="l"/>
                <a:tab pos="8531929" algn="l"/>
                <a:tab pos="8981144" algn="l"/>
              </a:tabLst>
            </a:pPr>
            <a:endParaRPr lang="pt-BR" altLang="pt-BR" sz="2540" b="1" dirty="0">
              <a:solidFill>
                <a:srgbClr val="000000"/>
              </a:solidFill>
              <a:latin typeface="Tahoma" pitchFamily="32" charset="0"/>
              <a:ea typeface="+mn-ea"/>
            </a:endParaRPr>
          </a:p>
          <a:p>
            <a:pPr algn="ctr" defTabSz="449217">
              <a:lnSpc>
                <a:spcPct val="95000"/>
              </a:lnSpc>
              <a:buSzPct val="100000"/>
              <a:tabLst>
                <a:tab pos="0" algn="l"/>
                <a:tab pos="447628" algn="l"/>
                <a:tab pos="896845" algn="l"/>
                <a:tab pos="1346060" algn="l"/>
                <a:tab pos="1795277" algn="l"/>
                <a:tab pos="2244492" algn="l"/>
                <a:tab pos="2693709" algn="l"/>
                <a:tab pos="3142924" algn="l"/>
                <a:tab pos="3592140" algn="l"/>
                <a:tab pos="4039769" algn="l"/>
                <a:tab pos="4488985" algn="l"/>
                <a:tab pos="4938201" algn="l"/>
                <a:tab pos="5387417" algn="l"/>
                <a:tab pos="5836632" algn="l"/>
                <a:tab pos="6285848" algn="l"/>
                <a:tab pos="6735065" algn="l"/>
                <a:tab pos="7184280" algn="l"/>
                <a:tab pos="7633497" algn="l"/>
                <a:tab pos="8082712" algn="l"/>
                <a:tab pos="8531929" algn="l"/>
                <a:tab pos="8981144" algn="l"/>
              </a:tabLst>
            </a:pPr>
            <a:endParaRPr lang="pt-BR" altLang="pt-BR" sz="2540" b="1" dirty="0">
              <a:solidFill>
                <a:srgbClr val="000000"/>
              </a:solidFill>
              <a:latin typeface="Tahoma" pitchFamily="32" charset="0"/>
              <a:ea typeface="+mn-ea"/>
            </a:endParaRPr>
          </a:p>
          <a:p>
            <a:pPr algn="ctr" eaLnBrk="1" hangingPunct="1">
              <a:lnSpc>
                <a:spcPct val="135000"/>
              </a:lnSpc>
              <a:buSzPct val="100000"/>
            </a:pPr>
            <a:r>
              <a:rPr lang="pt-BR" altLang="pt-BR" sz="2540" b="1" dirty="0">
                <a:solidFill>
                  <a:srgbClr val="000000"/>
                </a:solidFill>
                <a:latin typeface="Tahoma" pitchFamily="32" charset="0"/>
                <a:ea typeface="+mn-ea"/>
              </a:rPr>
              <a:t>OBRAS PARALISADAS</a:t>
            </a:r>
          </a:p>
          <a:p>
            <a:pPr algn="ctr" eaLnBrk="1" hangingPunct="1">
              <a:lnSpc>
                <a:spcPct val="135000"/>
              </a:lnSpc>
              <a:buSzPct val="100000"/>
              <a:buFont typeface="Times New Roman" pitchFamily="18" charset="0"/>
              <a:buNone/>
            </a:pPr>
            <a:endParaRPr lang="pt-BR" altLang="pt-BR" sz="1451" b="1" dirty="0">
              <a:solidFill>
                <a:srgbClr val="262673"/>
              </a:solidFill>
              <a:latin typeface="Calibri" pitchFamily="34" charset="0"/>
            </a:endParaRPr>
          </a:p>
          <a:p>
            <a:pPr algn="ctr" eaLnBrk="1" hangingPunct="1">
              <a:lnSpc>
                <a:spcPct val="135000"/>
              </a:lnSpc>
              <a:buSzPct val="100000"/>
              <a:buFont typeface="Times New Roman" pitchFamily="18" charset="0"/>
              <a:buNone/>
            </a:pPr>
            <a:endParaRPr lang="pt-BR" altLang="pt-BR" sz="1451" b="1" dirty="0">
              <a:solidFill>
                <a:srgbClr val="262673"/>
              </a:solidFill>
              <a:latin typeface="Calibri" pitchFamily="34" charset="0"/>
            </a:endParaRPr>
          </a:p>
          <a:p>
            <a:pPr algn="ctr" eaLnBrk="1" hangingPunct="1">
              <a:lnSpc>
                <a:spcPct val="135000"/>
              </a:lnSpc>
              <a:buSzPct val="100000"/>
              <a:buFont typeface="Times New Roman" pitchFamily="18" charset="0"/>
              <a:buNone/>
            </a:pPr>
            <a:r>
              <a:rPr lang="pt-BR" altLang="pt-BR" sz="1451" b="1" dirty="0">
                <a:solidFill>
                  <a:srgbClr val="262673"/>
                </a:solidFill>
                <a:latin typeface="Calibri" pitchFamily="34" charset="0"/>
              </a:rPr>
              <a:t>14/12/2016</a:t>
            </a:r>
          </a:p>
          <a:p>
            <a:pPr algn="ctr" eaLnBrk="1" hangingPunct="1">
              <a:lnSpc>
                <a:spcPct val="135000"/>
              </a:lnSpc>
              <a:buSzPct val="100000"/>
              <a:buFont typeface="Times New Roman" pitchFamily="18" charset="0"/>
              <a:buNone/>
            </a:pPr>
            <a:endParaRPr lang="pt-BR" altLang="pt-BR" sz="6622" b="1" dirty="0">
              <a:latin typeface="Calibri" pitchFamily="34" charset="0"/>
            </a:endParaRPr>
          </a:p>
        </p:txBody>
      </p:sp>
      <p:sp>
        <p:nvSpPr>
          <p:cNvPr id="3" name="Line 2"/>
          <p:cNvSpPr>
            <a:spLocks noChangeShapeType="1"/>
          </p:cNvSpPr>
          <p:nvPr/>
        </p:nvSpPr>
        <p:spPr bwMode="auto">
          <a:xfrm>
            <a:off x="240961" y="4326767"/>
            <a:ext cx="8534400" cy="1587"/>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lIns="91429" tIns="45714" rIns="91429" bIns="45714"/>
          <a:lstStyle/>
          <a:p>
            <a:endParaRPr lang="pt-BR" sz="1633" dirty="0"/>
          </a:p>
        </p:txBody>
      </p:sp>
    </p:spTree>
    <p:extLst>
      <p:ext uri="{BB962C8B-B14F-4D97-AF65-F5344CB8AC3E}">
        <p14:creationId xmlns:p14="http://schemas.microsoft.com/office/powerpoint/2010/main" val="283694260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idx="4294967295"/>
          </p:nvPr>
        </p:nvSpPr>
        <p:spPr bwMode="auto">
          <a:xfrm>
            <a:off x="0" y="981075"/>
            <a:ext cx="8229600" cy="719138"/>
          </a:xfrm>
          <a:extLst/>
        </p:spPr>
        <p:txBody>
          <a:bodyPr vert="horz" lIns="91440" tIns="45720" rIns="91440" bIns="45720" rtlCol="0" anchor="ctr">
            <a:normAutofit/>
          </a:bodyPr>
          <a:lstStyle/>
          <a:p>
            <a:pPr algn="ctr"/>
            <a:r>
              <a:rPr lang="en-US" altLang="pt-BR" sz="2400" b="1" dirty="0">
                <a:latin typeface="+mn-lt"/>
              </a:rPr>
              <a:t>CADASTRO GERAL /SISTEMA DE OBRAS </a:t>
            </a:r>
            <a:endParaRPr lang="pt-BR" altLang="pt-BR" sz="2400" b="1" dirty="0">
              <a:latin typeface="+mn-lt"/>
            </a:endParaRPr>
          </a:p>
        </p:txBody>
      </p:sp>
      <p:sp>
        <p:nvSpPr>
          <p:cNvPr id="55299" name="Espaço Reservado para Conteúdo 2"/>
          <p:cNvSpPr>
            <a:spLocks noGrp="1"/>
          </p:cNvSpPr>
          <p:nvPr>
            <p:ph idx="4294967295"/>
          </p:nvPr>
        </p:nvSpPr>
        <p:spPr bwMode="auto">
          <a:xfrm>
            <a:off x="0" y="1531938"/>
            <a:ext cx="8229600" cy="52371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fontScale="77500" lnSpcReduction="20000"/>
          </a:bodyPr>
          <a:lstStyle/>
          <a:p>
            <a:pPr marL="0" indent="0">
              <a:lnSpc>
                <a:spcPct val="100000"/>
              </a:lnSpc>
              <a:spcBef>
                <a:spcPts val="544"/>
              </a:spcBef>
              <a:spcAft>
                <a:spcPts val="544"/>
              </a:spcAft>
              <a:buNone/>
              <a:defRPr/>
            </a:pPr>
            <a:r>
              <a:rPr lang="pt-BR" altLang="pt-BR" sz="2900" b="1" dirty="0"/>
              <a:t>HISTÓRICO</a:t>
            </a:r>
          </a:p>
          <a:p>
            <a:pPr lvl="1" algn="just">
              <a:lnSpc>
                <a:spcPct val="150000"/>
              </a:lnSpc>
              <a:spcBef>
                <a:spcPts val="544"/>
              </a:spcBef>
              <a:spcAft>
                <a:spcPts val="544"/>
              </a:spcAft>
              <a:defRPr/>
            </a:pPr>
            <a:r>
              <a:rPr lang="pt-BR" altLang="pt-BR" sz="2600" b="1" dirty="0"/>
              <a:t>1995: </a:t>
            </a:r>
            <a:r>
              <a:rPr lang="pt-BR" altLang="pt-BR" sz="2600" dirty="0"/>
              <a:t>Relatório Final da Comissão Temporária das Obras Inacabadas Senado;</a:t>
            </a:r>
          </a:p>
          <a:p>
            <a:pPr lvl="1" algn="just">
              <a:lnSpc>
                <a:spcPct val="150000"/>
              </a:lnSpc>
              <a:spcBef>
                <a:spcPts val="544"/>
              </a:spcBef>
              <a:spcAft>
                <a:spcPts val="544"/>
              </a:spcAft>
              <a:defRPr/>
            </a:pPr>
            <a:r>
              <a:rPr lang="pt-BR" altLang="pt-BR" sz="2600" b="1" dirty="0"/>
              <a:t>2000: </a:t>
            </a:r>
            <a:r>
              <a:rPr lang="pt-BR" altLang="pt-BR" sz="2600" dirty="0"/>
              <a:t> </a:t>
            </a:r>
            <a:r>
              <a:rPr lang="pt-BR" altLang="pt-BR" sz="2600" b="1" dirty="0"/>
              <a:t>Portal </a:t>
            </a:r>
            <a:r>
              <a:rPr lang="pt-BR" altLang="pt-BR" sz="2600" b="1" dirty="0" err="1"/>
              <a:t>ObrasNet</a:t>
            </a:r>
            <a:r>
              <a:rPr lang="pt-BR" altLang="pt-BR" sz="2600" b="1" dirty="0"/>
              <a:t>;</a:t>
            </a:r>
          </a:p>
          <a:p>
            <a:pPr lvl="1" algn="just">
              <a:lnSpc>
                <a:spcPct val="150000"/>
              </a:lnSpc>
              <a:spcBef>
                <a:spcPts val="544"/>
              </a:spcBef>
              <a:spcAft>
                <a:spcPts val="544"/>
              </a:spcAft>
              <a:defRPr/>
            </a:pPr>
            <a:r>
              <a:rPr lang="pt-BR" altLang="pt-BR" sz="2600" b="1" dirty="0"/>
              <a:t>2007: </a:t>
            </a:r>
            <a:r>
              <a:rPr lang="pt-BR" altLang="pt-BR" sz="2600" u="sng" dirty="0"/>
              <a:t>Acórdão TCU nº 1.188/07-P; </a:t>
            </a:r>
          </a:p>
          <a:p>
            <a:pPr lvl="1" algn="just">
              <a:lnSpc>
                <a:spcPct val="150000"/>
              </a:lnSpc>
              <a:spcBef>
                <a:spcPts val="544"/>
              </a:spcBef>
              <a:spcAft>
                <a:spcPts val="544"/>
              </a:spcAft>
              <a:defRPr/>
            </a:pPr>
            <a:r>
              <a:rPr lang="pt-BR" altLang="pt-BR" sz="2600" b="1" dirty="0"/>
              <a:t>2009: </a:t>
            </a:r>
            <a:r>
              <a:rPr lang="pt-BR" altLang="pt-BR" sz="2600" dirty="0"/>
              <a:t>Projeto de Lei  do Sendo nº 439/09 (“</a:t>
            </a:r>
            <a:r>
              <a:rPr lang="pt-BR" altLang="pt-BR" sz="2600" b="1" dirty="0"/>
              <a:t>arquivado ao final da Legislatura</a:t>
            </a:r>
            <a:r>
              <a:rPr lang="pt-BR" altLang="pt-BR" sz="2600" dirty="0"/>
              <a:t>”);</a:t>
            </a:r>
          </a:p>
          <a:p>
            <a:pPr lvl="1" algn="just">
              <a:lnSpc>
                <a:spcPct val="150000"/>
              </a:lnSpc>
              <a:spcBef>
                <a:spcPts val="544"/>
              </a:spcBef>
              <a:spcAft>
                <a:spcPts val="544"/>
              </a:spcAft>
              <a:defRPr/>
            </a:pPr>
            <a:r>
              <a:rPr lang="pt-BR" altLang="pt-BR" sz="2600" b="1" dirty="0"/>
              <a:t>2010: </a:t>
            </a:r>
            <a:r>
              <a:rPr lang="pt-BR" altLang="pt-BR" sz="2600" u="sng" dirty="0"/>
              <a:t>Acórdão TCU nº 617/10-P</a:t>
            </a:r>
            <a:r>
              <a:rPr lang="pt-BR" altLang="pt-BR" sz="2600" dirty="0"/>
              <a:t>;</a:t>
            </a:r>
          </a:p>
          <a:p>
            <a:pPr lvl="1" algn="just">
              <a:lnSpc>
                <a:spcPct val="150000"/>
              </a:lnSpc>
              <a:spcBef>
                <a:spcPts val="544"/>
              </a:spcBef>
              <a:spcAft>
                <a:spcPts val="544"/>
              </a:spcAft>
              <a:defRPr/>
            </a:pPr>
            <a:r>
              <a:rPr lang="pt-BR" altLang="pt-BR" sz="2600" b="1" dirty="0"/>
              <a:t>2012</a:t>
            </a:r>
            <a:r>
              <a:rPr lang="pt-BR" altLang="pt-BR" sz="2600" dirty="0"/>
              <a:t>: Projeto da LDO 2013 (“</a:t>
            </a:r>
            <a:r>
              <a:rPr lang="pt-BR" altLang="pt-BR" sz="2600" b="1" dirty="0"/>
              <a:t>vetado</a:t>
            </a:r>
            <a:r>
              <a:rPr lang="pt-BR" altLang="pt-BR" sz="2600" dirty="0"/>
              <a:t>”);</a:t>
            </a:r>
          </a:p>
          <a:p>
            <a:pPr lvl="1" algn="just">
              <a:lnSpc>
                <a:spcPct val="150000"/>
              </a:lnSpc>
              <a:spcBef>
                <a:spcPts val="544"/>
              </a:spcBef>
              <a:spcAft>
                <a:spcPts val="544"/>
              </a:spcAft>
              <a:defRPr/>
            </a:pPr>
            <a:r>
              <a:rPr lang="pt-BR" altLang="pt-BR" sz="2600" b="1" dirty="0"/>
              <a:t>2014: </a:t>
            </a:r>
            <a:r>
              <a:rPr lang="pt-BR" altLang="pt-BR" sz="2600" u="sng" dirty="0"/>
              <a:t>Acórdão TCU nº 1.148/14-P.</a:t>
            </a:r>
          </a:p>
          <a:p>
            <a:pPr lvl="1" algn="just">
              <a:lnSpc>
                <a:spcPct val="150000"/>
              </a:lnSpc>
              <a:spcBef>
                <a:spcPts val="544"/>
              </a:spcBef>
              <a:spcAft>
                <a:spcPts val="544"/>
              </a:spcAft>
              <a:defRPr/>
            </a:pPr>
            <a:endParaRPr lang="pt-BR" altLang="pt-BR" sz="2600" dirty="0"/>
          </a:p>
          <a:p>
            <a:pPr lvl="1" algn="just">
              <a:lnSpc>
                <a:spcPct val="150000"/>
              </a:lnSpc>
              <a:spcBef>
                <a:spcPts val="544"/>
              </a:spcBef>
              <a:spcAft>
                <a:spcPts val="544"/>
              </a:spcAft>
              <a:buFont typeface="Courier New" pitchFamily="49" charset="0"/>
              <a:buChar char="o"/>
              <a:defRPr/>
            </a:pPr>
            <a:endParaRPr lang="pt-BR" altLang="pt-BR" sz="1633" dirty="0"/>
          </a:p>
          <a:p>
            <a:pPr marL="414726" lvl="1" indent="0" algn="just">
              <a:lnSpc>
                <a:spcPct val="150000"/>
              </a:lnSpc>
              <a:spcBef>
                <a:spcPts val="544"/>
              </a:spcBef>
              <a:spcAft>
                <a:spcPts val="544"/>
              </a:spcAft>
              <a:buNone/>
              <a:defRPr/>
            </a:pPr>
            <a:endParaRPr lang="pt-BR" altLang="pt-BR" sz="1633" dirty="0"/>
          </a:p>
          <a:p>
            <a:pPr algn="just">
              <a:lnSpc>
                <a:spcPct val="150000"/>
              </a:lnSpc>
              <a:buFont typeface="Courier New" panose="02070309020205020404" pitchFamily="49" charset="0"/>
              <a:buChar char="o"/>
              <a:defRPr/>
            </a:pPr>
            <a:endParaRPr lang="pt-BR" altLang="pt-BR" sz="1996" b="1" dirty="0"/>
          </a:p>
          <a:p>
            <a:pPr lvl="1" algn="just">
              <a:lnSpc>
                <a:spcPct val="150000"/>
              </a:lnSpc>
              <a:buFont typeface="Courier New" panose="02070309020205020404" pitchFamily="49" charset="0"/>
              <a:buChar char="o"/>
              <a:defRPr/>
            </a:pPr>
            <a:endParaRPr lang="pt-BR" altLang="pt-BR" sz="1996" b="1" dirty="0"/>
          </a:p>
          <a:p>
            <a:pPr lvl="1" algn="just">
              <a:lnSpc>
                <a:spcPct val="150000"/>
              </a:lnSpc>
              <a:buFont typeface="Courier New" panose="02070309020205020404" pitchFamily="49" charset="0"/>
              <a:buChar char="o"/>
              <a:defRPr/>
            </a:pPr>
            <a:endParaRPr lang="pt-BR" altLang="pt-BR" sz="1633" b="1" dirty="0"/>
          </a:p>
          <a:p>
            <a:pPr lvl="1" algn="just">
              <a:lnSpc>
                <a:spcPct val="150000"/>
              </a:lnSpc>
              <a:buFont typeface="Courier New" panose="02070309020205020404" pitchFamily="49" charset="0"/>
              <a:buChar char="o"/>
              <a:defRPr/>
            </a:pPr>
            <a:endParaRPr lang="pt-BR" altLang="pt-BR" sz="1633" b="1" dirty="0"/>
          </a:p>
          <a:p>
            <a:pPr lvl="1" algn="just">
              <a:lnSpc>
                <a:spcPct val="150000"/>
              </a:lnSpc>
              <a:defRPr/>
            </a:pPr>
            <a:endParaRPr lang="pt-BR" altLang="pt-BR" sz="1633" b="1" u="sng" dirty="0"/>
          </a:p>
          <a:p>
            <a:pPr algn="just">
              <a:lnSpc>
                <a:spcPct val="150000"/>
              </a:lnSpc>
              <a:defRPr/>
            </a:pPr>
            <a:endParaRPr lang="pt-BR" altLang="pt-BR" sz="1996" b="1" dirty="0"/>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8628"/>
            <a:ext cx="8716489" cy="4782432"/>
          </a:xfrm>
          <a:prstGeom prst="rect">
            <a:avLst/>
          </a:prstGeom>
        </p:spPr>
      </p:pic>
    </p:spTree>
    <p:extLst>
      <p:ext uri="{BB962C8B-B14F-4D97-AF65-F5344CB8AC3E}">
        <p14:creationId xmlns:p14="http://schemas.microsoft.com/office/powerpoint/2010/main" val="248123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986 0.10384 L 0.03646 -0.75162 " pathEditMode="relative" rAng="0" ptsTypes="AA">
                                      <p:cBhvr>
                                        <p:cTn id="6" dur="2000" fill="hold"/>
                                        <p:tgtEl>
                                          <p:spTgt spid="2"/>
                                        </p:tgtEl>
                                        <p:attrNameLst>
                                          <p:attrName>ppt_x</p:attrName>
                                          <p:attrName>ppt_y</p:attrName>
                                        </p:attrNameLst>
                                      </p:cBhvr>
                                      <p:rCtr x="330" y="-427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idx="4294967295"/>
          </p:nvPr>
        </p:nvSpPr>
        <p:spPr bwMode="auto">
          <a:xfrm>
            <a:off x="0" y="834013"/>
            <a:ext cx="8229600" cy="66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fontScale="90000"/>
          </a:bodyPr>
          <a:lstStyle/>
          <a:p>
            <a:pPr algn="ctr"/>
            <a:br>
              <a:rPr lang="pt-BR" altLang="pt-BR" sz="2540" b="1" dirty="0">
                <a:effectLst>
                  <a:outerShdw blurRad="38100" dist="38100" dir="2700000" algn="tl">
                    <a:srgbClr val="000000">
                      <a:alpha val="43137"/>
                    </a:srgbClr>
                  </a:outerShdw>
                </a:effectLst>
                <a:latin typeface="Tohoma"/>
              </a:rPr>
            </a:br>
            <a:r>
              <a:rPr lang="pt-BR" altLang="pt-BR" sz="2540" b="1" dirty="0">
                <a:effectLst>
                  <a:outerShdw blurRad="38100" dist="38100" dir="2700000" algn="tl">
                    <a:srgbClr val="000000">
                      <a:alpha val="43137"/>
                    </a:srgbClr>
                  </a:outerShdw>
                </a:effectLst>
                <a:latin typeface="Tohoma"/>
              </a:rPr>
              <a:t>ALGUNS SISTEMAS</a:t>
            </a:r>
            <a:br>
              <a:rPr lang="en-US" altLang="pt-BR" sz="2540" b="1" dirty="0">
                <a:latin typeface="Tohoma"/>
              </a:rPr>
            </a:br>
            <a:br>
              <a:rPr lang="pt-BR" altLang="pt-BR" sz="2540" b="1" dirty="0">
                <a:effectLst>
                  <a:outerShdw blurRad="38100" dist="38100" dir="2700000" algn="tl">
                    <a:srgbClr val="000000">
                      <a:alpha val="43137"/>
                    </a:srgbClr>
                  </a:outerShdw>
                </a:effectLst>
                <a:latin typeface="Tohoma"/>
              </a:rPr>
            </a:br>
            <a:endParaRPr lang="pt-BR" altLang="pt-BR" i="0" dirty="0">
              <a:solidFill>
                <a:srgbClr val="FFFF00"/>
              </a:solidFill>
            </a:endParaRPr>
          </a:p>
        </p:txBody>
      </p:sp>
      <p:sp>
        <p:nvSpPr>
          <p:cNvPr id="55299" name="Espaço Reservado para Conteúdo 2"/>
          <p:cNvSpPr>
            <a:spLocks noGrp="1"/>
          </p:cNvSpPr>
          <p:nvPr>
            <p:ph idx="4294967295"/>
          </p:nvPr>
        </p:nvSpPr>
        <p:spPr bwMode="auto">
          <a:xfrm>
            <a:off x="0" y="1928813"/>
            <a:ext cx="8229600" cy="3995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a:bodyPr>
          <a:lstStyle/>
          <a:p>
            <a:pPr marL="457200" lvl="1" indent="0">
              <a:spcBef>
                <a:spcPct val="50000"/>
              </a:spcBef>
              <a:buClr>
                <a:schemeClr val="tx1"/>
              </a:buClr>
              <a:buNone/>
            </a:pPr>
            <a:endParaRPr lang="pt-BR" altLang="pt-BR" b="1" dirty="0">
              <a:solidFill>
                <a:srgbClr val="FF0000"/>
              </a:solidFill>
              <a:latin typeface="Calibri" pitchFamily="34" charset="0"/>
            </a:endParaRPr>
          </a:p>
          <a:p>
            <a:pPr marL="414726" lvl="1" indent="0">
              <a:buNone/>
            </a:pPr>
            <a:endParaRPr lang="pt-BR" altLang="pt-BR" sz="1179" b="1" dirty="0"/>
          </a:p>
          <a:p>
            <a:pPr marL="0" indent="0">
              <a:buNone/>
            </a:pPr>
            <a:endParaRPr lang="pt-BR" altLang="pt-BR" sz="1542" b="1" dirty="0"/>
          </a:p>
          <a:p>
            <a:pPr lvl="1" algn="just">
              <a:lnSpc>
                <a:spcPct val="150000"/>
              </a:lnSpc>
              <a:buFont typeface="Courier New" panose="02070309020205020404" pitchFamily="49" charset="0"/>
              <a:buChar char="o"/>
              <a:defRPr/>
            </a:pPr>
            <a:endParaRPr lang="pt-BR" altLang="pt-BR" sz="1633" b="1" dirty="0"/>
          </a:p>
          <a:p>
            <a:pPr lvl="1" algn="just">
              <a:lnSpc>
                <a:spcPct val="150000"/>
              </a:lnSpc>
              <a:defRPr/>
            </a:pPr>
            <a:endParaRPr lang="pt-BR" altLang="pt-BR" sz="1633" b="1" u="sng" dirty="0"/>
          </a:p>
          <a:p>
            <a:pPr algn="just">
              <a:lnSpc>
                <a:spcPct val="150000"/>
              </a:lnSpc>
              <a:defRPr/>
            </a:pPr>
            <a:endParaRPr lang="pt-BR" altLang="pt-BR" sz="1996" b="1" dirty="0"/>
          </a:p>
        </p:txBody>
      </p:sp>
      <p:graphicFrame>
        <p:nvGraphicFramePr>
          <p:cNvPr id="5" name="Tabela 4"/>
          <p:cNvGraphicFramePr>
            <a:graphicFrameLocks noGrp="1"/>
          </p:cNvGraphicFramePr>
          <p:nvPr>
            <p:extLst>
              <p:ext uri="{D42A27DB-BD31-4B8C-83A1-F6EECF244321}">
                <p14:modId xmlns:p14="http://schemas.microsoft.com/office/powerpoint/2010/main" val="916894997"/>
              </p:ext>
            </p:extLst>
          </p:nvPr>
        </p:nvGraphicFramePr>
        <p:xfrm>
          <a:off x="778983" y="1928813"/>
          <a:ext cx="7676940" cy="4473397"/>
        </p:xfrm>
        <a:graphic>
          <a:graphicData uri="http://schemas.openxmlformats.org/drawingml/2006/table">
            <a:tbl>
              <a:tblPr firstRow="1" firstCol="1" bandRow="1">
                <a:tableStyleId>{5C22544A-7EE6-4342-B048-85BDC9FD1C3A}</a:tableStyleId>
              </a:tblPr>
              <a:tblGrid>
                <a:gridCol w="1316333">
                  <a:extLst>
                    <a:ext uri="{9D8B030D-6E8A-4147-A177-3AD203B41FA5}">
                      <a16:colId xmlns:a16="http://schemas.microsoft.com/office/drawing/2014/main" val="2319090038"/>
                    </a:ext>
                  </a:extLst>
                </a:gridCol>
                <a:gridCol w="6360607">
                  <a:extLst>
                    <a:ext uri="{9D8B030D-6E8A-4147-A177-3AD203B41FA5}">
                      <a16:colId xmlns:a16="http://schemas.microsoft.com/office/drawing/2014/main" val="2844095756"/>
                    </a:ext>
                  </a:extLst>
                </a:gridCol>
              </a:tblGrid>
              <a:tr h="352905">
                <a:tc>
                  <a:txBody>
                    <a:bodyPr/>
                    <a:lstStyle/>
                    <a:p>
                      <a:pPr algn="ctr">
                        <a:spcAft>
                          <a:spcPts val="0"/>
                        </a:spcAft>
                      </a:pPr>
                      <a:r>
                        <a:rPr lang="pt-BR" sz="1600" dirty="0">
                          <a:effectLst/>
                          <a:latin typeface="+mn-lt"/>
                          <a:ea typeface="+mn-ea"/>
                        </a:rPr>
                        <a:t>Proprietário</a:t>
                      </a:r>
                      <a:endParaRPr lang="pt-BR" sz="1600" dirty="0">
                        <a:effectLst/>
                        <a:latin typeface="Times New Roman" panose="02020603050405020304" pitchFamily="18" charset="0"/>
                        <a:ea typeface="Times New Roman" panose="02020603050405020304" pitchFamily="18" charset="0"/>
                      </a:endParaRPr>
                    </a:p>
                  </a:txBody>
                  <a:tcPr marL="32083" marR="32083" marT="0" marB="0" anchor="ctr"/>
                </a:tc>
                <a:tc>
                  <a:txBody>
                    <a:bodyPr/>
                    <a:lstStyle/>
                    <a:p>
                      <a:pPr algn="ctr">
                        <a:spcAft>
                          <a:spcPts val="0"/>
                        </a:spcAft>
                      </a:pPr>
                      <a:r>
                        <a:rPr lang="pt-BR" sz="1600" dirty="0">
                          <a:effectLst/>
                        </a:rPr>
                        <a:t>SISTEMAS</a:t>
                      </a:r>
                      <a:endParaRPr lang="pt-BR" sz="1600" dirty="0">
                        <a:effectLst/>
                        <a:latin typeface="Times New Roman" panose="02020603050405020304" pitchFamily="18" charset="0"/>
                        <a:ea typeface="Times New Roman" panose="02020603050405020304" pitchFamily="18" charset="0"/>
                      </a:endParaRPr>
                    </a:p>
                  </a:txBody>
                  <a:tcPr marL="32083" marR="32083" marT="0" marB="0" anchor="ctr"/>
                </a:tc>
                <a:extLst>
                  <a:ext uri="{0D108BD9-81ED-4DB2-BD59-A6C34878D82A}">
                    <a16:rowId xmlns:a16="http://schemas.microsoft.com/office/drawing/2014/main" val="3878190364"/>
                  </a:ext>
                </a:extLst>
              </a:tr>
              <a:tr h="347051">
                <a:tc>
                  <a:txBody>
                    <a:bodyPr/>
                    <a:lstStyle/>
                    <a:p>
                      <a:pPr algn="l">
                        <a:spcAft>
                          <a:spcPts val="0"/>
                        </a:spcAft>
                      </a:pPr>
                      <a:r>
                        <a:rPr lang="pt-BR" sz="1400" dirty="0">
                          <a:effectLst/>
                        </a:rPr>
                        <a:t>MJ</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tc>
                  <a:txBody>
                    <a:bodyPr/>
                    <a:lstStyle/>
                    <a:p>
                      <a:pPr algn="l">
                        <a:spcAft>
                          <a:spcPts val="0"/>
                        </a:spcAft>
                      </a:pPr>
                      <a:r>
                        <a:rPr lang="pt-BR" sz="1400" dirty="0">
                          <a:effectLst/>
                        </a:rPr>
                        <a:t>SG-CLASSIND - SG para Classificação Indicativa de Obras</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extLst>
                  <a:ext uri="{0D108BD9-81ED-4DB2-BD59-A6C34878D82A}">
                    <a16:rowId xmlns:a16="http://schemas.microsoft.com/office/drawing/2014/main" val="1525294844"/>
                  </a:ext>
                </a:extLst>
              </a:tr>
              <a:tr h="221058">
                <a:tc>
                  <a:txBody>
                    <a:bodyPr/>
                    <a:lstStyle/>
                    <a:p>
                      <a:pPr algn="l">
                        <a:spcAft>
                          <a:spcPts val="0"/>
                        </a:spcAft>
                      </a:pPr>
                      <a:r>
                        <a:rPr lang="pt-BR" sz="1400" dirty="0">
                          <a:effectLst/>
                        </a:rPr>
                        <a:t>MS</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tc>
                  <a:txBody>
                    <a:bodyPr/>
                    <a:lstStyle/>
                    <a:p>
                      <a:pPr algn="l">
                        <a:spcAft>
                          <a:spcPts val="0"/>
                        </a:spcAft>
                      </a:pPr>
                      <a:r>
                        <a:rPr lang="pt-BR" sz="1400">
                          <a:effectLst/>
                        </a:rPr>
                        <a:t>SISMOB – Sistema de Monitoramento de Obras</a:t>
                      </a:r>
                      <a:endParaRPr lang="pt-BR" sz="1400">
                        <a:effectLst/>
                        <a:latin typeface="Times New Roman" panose="02020603050405020304" pitchFamily="18" charset="0"/>
                        <a:ea typeface="Times New Roman" panose="02020603050405020304" pitchFamily="18" charset="0"/>
                      </a:endParaRPr>
                    </a:p>
                  </a:txBody>
                  <a:tcPr marL="32083" marR="32083" marT="0" marB="0" anchor="ctr"/>
                </a:tc>
                <a:extLst>
                  <a:ext uri="{0D108BD9-81ED-4DB2-BD59-A6C34878D82A}">
                    <a16:rowId xmlns:a16="http://schemas.microsoft.com/office/drawing/2014/main" val="1690125540"/>
                  </a:ext>
                </a:extLst>
              </a:tr>
              <a:tr h="347051">
                <a:tc>
                  <a:txBody>
                    <a:bodyPr/>
                    <a:lstStyle/>
                    <a:p>
                      <a:pPr algn="l">
                        <a:spcAft>
                          <a:spcPts val="0"/>
                        </a:spcAft>
                      </a:pPr>
                      <a:r>
                        <a:rPr lang="pt-BR" sz="1400" dirty="0">
                          <a:solidFill>
                            <a:srgbClr val="FFC000"/>
                          </a:solidFill>
                          <a:effectLst/>
                        </a:rPr>
                        <a:t>MEC/FNDE</a:t>
                      </a:r>
                      <a:endParaRPr lang="pt-BR" sz="1400" dirty="0">
                        <a:solidFill>
                          <a:srgbClr val="FFC000"/>
                        </a:solidFill>
                        <a:effectLst/>
                        <a:latin typeface="Times New Roman" panose="02020603050405020304" pitchFamily="18" charset="0"/>
                        <a:ea typeface="Times New Roman" panose="02020603050405020304" pitchFamily="18" charset="0"/>
                      </a:endParaRPr>
                    </a:p>
                  </a:txBody>
                  <a:tcPr marL="32083" marR="32083" marT="0" marB="0" anchor="ctr"/>
                </a:tc>
                <a:tc>
                  <a:txBody>
                    <a:bodyPr/>
                    <a:lstStyle/>
                    <a:p>
                      <a:pPr algn="l">
                        <a:spcAft>
                          <a:spcPts val="0"/>
                        </a:spcAft>
                      </a:pPr>
                      <a:r>
                        <a:rPr lang="pt-BR" sz="1400" dirty="0">
                          <a:effectLst/>
                        </a:rPr>
                        <a:t>SIMEC - Módulo de Monitoramento e Controle de Obras e Infraestrutura</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extLst>
                  <a:ext uri="{0D108BD9-81ED-4DB2-BD59-A6C34878D82A}">
                    <a16:rowId xmlns:a16="http://schemas.microsoft.com/office/drawing/2014/main" val="308173681"/>
                  </a:ext>
                </a:extLst>
              </a:tr>
              <a:tr h="442117">
                <a:tc>
                  <a:txBody>
                    <a:bodyPr/>
                    <a:lstStyle/>
                    <a:p>
                      <a:pPr algn="l">
                        <a:spcAft>
                          <a:spcPts val="0"/>
                        </a:spcAft>
                      </a:pPr>
                      <a:r>
                        <a:rPr lang="pt-BR" sz="1400" dirty="0">
                          <a:effectLst/>
                        </a:rPr>
                        <a:t>MTUR</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tc>
                  <a:txBody>
                    <a:bodyPr/>
                    <a:lstStyle/>
                    <a:p>
                      <a:pPr algn="l">
                        <a:spcAft>
                          <a:spcPts val="0"/>
                        </a:spcAft>
                      </a:pPr>
                      <a:r>
                        <a:rPr lang="pt-BR" sz="1400" dirty="0" err="1">
                          <a:effectLst/>
                        </a:rPr>
                        <a:t>Siacor</a:t>
                      </a:r>
                      <a:r>
                        <a:rPr lang="pt-BR" sz="1400" dirty="0">
                          <a:effectLst/>
                        </a:rPr>
                        <a:t> - Permite acompanhar o estágio das obras de infraestrutura turística em andamento no país.</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extLst>
                  <a:ext uri="{0D108BD9-81ED-4DB2-BD59-A6C34878D82A}">
                    <a16:rowId xmlns:a16="http://schemas.microsoft.com/office/drawing/2014/main" val="1873159799"/>
                  </a:ext>
                </a:extLst>
              </a:tr>
              <a:tr h="221058">
                <a:tc>
                  <a:txBody>
                    <a:bodyPr/>
                    <a:lstStyle/>
                    <a:p>
                      <a:pPr algn="l">
                        <a:spcAft>
                          <a:spcPts val="0"/>
                        </a:spcAft>
                      </a:pPr>
                      <a:r>
                        <a:rPr lang="pt-BR" sz="1400" dirty="0">
                          <a:effectLst/>
                        </a:rPr>
                        <a:t>MDA</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tc>
                  <a:txBody>
                    <a:bodyPr/>
                    <a:lstStyle/>
                    <a:p>
                      <a:pPr algn="l">
                        <a:spcAft>
                          <a:spcPts val="0"/>
                        </a:spcAft>
                      </a:pPr>
                      <a:r>
                        <a:rPr lang="pt-BR" sz="1400" dirty="0">
                          <a:effectLst/>
                        </a:rPr>
                        <a:t>SISPAC2</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extLst>
                  <a:ext uri="{0D108BD9-81ED-4DB2-BD59-A6C34878D82A}">
                    <a16:rowId xmlns:a16="http://schemas.microsoft.com/office/drawing/2014/main" val="2546810279"/>
                  </a:ext>
                </a:extLst>
              </a:tr>
              <a:tr h="221058">
                <a:tc>
                  <a:txBody>
                    <a:bodyPr/>
                    <a:lstStyle/>
                    <a:p>
                      <a:pPr algn="l">
                        <a:spcAft>
                          <a:spcPts val="0"/>
                        </a:spcAft>
                      </a:pPr>
                      <a:r>
                        <a:rPr lang="pt-BR" sz="1400" dirty="0">
                          <a:effectLst/>
                        </a:rPr>
                        <a:t>MME</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tc>
                  <a:txBody>
                    <a:bodyPr/>
                    <a:lstStyle/>
                    <a:p>
                      <a:pPr algn="l">
                        <a:spcAft>
                          <a:spcPts val="0"/>
                        </a:spcAft>
                      </a:pPr>
                      <a:r>
                        <a:rPr lang="pt-BR" sz="1400" dirty="0">
                          <a:effectLst/>
                        </a:rPr>
                        <a:t>WEBPAC</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extLst>
                  <a:ext uri="{0D108BD9-81ED-4DB2-BD59-A6C34878D82A}">
                    <a16:rowId xmlns:a16="http://schemas.microsoft.com/office/drawing/2014/main" val="981244072"/>
                  </a:ext>
                </a:extLst>
              </a:tr>
              <a:tr h="221058">
                <a:tc>
                  <a:txBody>
                    <a:bodyPr/>
                    <a:lstStyle/>
                    <a:p>
                      <a:pPr algn="l">
                        <a:spcAft>
                          <a:spcPts val="0"/>
                        </a:spcAft>
                      </a:pPr>
                      <a:r>
                        <a:rPr lang="pt-BR" sz="1400" dirty="0">
                          <a:effectLst/>
                        </a:rPr>
                        <a:t>MPOG</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tc>
                  <a:txBody>
                    <a:bodyPr/>
                    <a:lstStyle/>
                    <a:p>
                      <a:pPr algn="l">
                        <a:spcAft>
                          <a:spcPts val="0"/>
                        </a:spcAft>
                      </a:pPr>
                      <a:r>
                        <a:rPr lang="pt-BR" sz="1400" dirty="0">
                          <a:effectLst/>
                        </a:rPr>
                        <a:t>SISPAC</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extLst>
                  <a:ext uri="{0D108BD9-81ED-4DB2-BD59-A6C34878D82A}">
                    <a16:rowId xmlns:a16="http://schemas.microsoft.com/office/drawing/2014/main" val="1543776431"/>
                  </a:ext>
                </a:extLst>
              </a:tr>
              <a:tr h="612648">
                <a:tc>
                  <a:txBody>
                    <a:bodyPr/>
                    <a:lstStyle/>
                    <a:p>
                      <a:pPr algn="l">
                        <a:spcAft>
                          <a:spcPts val="0"/>
                        </a:spcAft>
                      </a:pPr>
                      <a:r>
                        <a:rPr lang="pt-BR" sz="1400" dirty="0" err="1">
                          <a:effectLst/>
                        </a:rPr>
                        <a:t>MCidades</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tc>
                  <a:txBody>
                    <a:bodyPr/>
                    <a:lstStyle/>
                    <a:p>
                      <a:pPr algn="l">
                        <a:spcAft>
                          <a:spcPts val="0"/>
                        </a:spcAft>
                      </a:pPr>
                      <a:r>
                        <a:rPr lang="pt-BR" sz="1400" dirty="0">
                          <a:effectLst/>
                        </a:rPr>
                        <a:t>GEOSNIC</a:t>
                      </a:r>
                      <a:r>
                        <a:rPr lang="pt-BR" sz="1400" baseline="0" dirty="0">
                          <a:effectLst/>
                        </a:rPr>
                        <a:t> - </a:t>
                      </a:r>
                      <a:r>
                        <a:rPr lang="pt-BR" sz="1400" dirty="0">
                          <a:effectLst/>
                        </a:rPr>
                        <a:t>Sistema utilizado para acompanhamento da execução das obras realizadas com recursos do FGTS. )</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extLst>
                  <a:ext uri="{0D108BD9-81ED-4DB2-BD59-A6C34878D82A}">
                    <a16:rowId xmlns:a16="http://schemas.microsoft.com/office/drawing/2014/main" val="3581020595"/>
                  </a:ext>
                </a:extLst>
              </a:tr>
              <a:tr h="315717">
                <a:tc>
                  <a:txBody>
                    <a:bodyPr/>
                    <a:lstStyle/>
                    <a:p>
                      <a:pPr algn="l">
                        <a:spcAft>
                          <a:spcPts val="0"/>
                        </a:spcAft>
                      </a:pPr>
                      <a:r>
                        <a:rPr lang="pt-BR" sz="1400" dirty="0">
                          <a:solidFill>
                            <a:srgbClr val="FFC000"/>
                          </a:solidFill>
                          <a:effectLst/>
                          <a:latin typeface="+mn-lt"/>
                          <a:ea typeface="+mn-ea"/>
                        </a:rPr>
                        <a:t>CAIXA</a:t>
                      </a:r>
                      <a:endParaRPr lang="pt-BR" sz="1400" dirty="0">
                        <a:solidFill>
                          <a:srgbClr val="FFC000"/>
                        </a:solidFill>
                        <a:effectLst/>
                        <a:latin typeface="Times New Roman" panose="02020603050405020304" pitchFamily="18" charset="0"/>
                        <a:ea typeface="Times New Roman" panose="02020603050405020304" pitchFamily="18" charset="0"/>
                      </a:endParaRPr>
                    </a:p>
                  </a:txBody>
                  <a:tcPr marL="32083" marR="32083" marT="0" marB="0" anchor="ctr"/>
                </a:tc>
                <a:tc>
                  <a:txBody>
                    <a:bodyPr/>
                    <a:lstStyle/>
                    <a:p>
                      <a:pPr algn="l">
                        <a:spcAft>
                          <a:spcPts val="0"/>
                        </a:spcAft>
                      </a:pPr>
                      <a:r>
                        <a:rPr lang="pt-BR" sz="1400" dirty="0">
                          <a:effectLst/>
                        </a:rPr>
                        <a:t>SIAPF-</a:t>
                      </a:r>
                      <a:r>
                        <a:rPr lang="pt-BR" sz="1400" baseline="0" dirty="0">
                          <a:effectLst/>
                        </a:rPr>
                        <a:t> Sistema de Acompanhamento de Fomento</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extLst>
                  <a:ext uri="{0D108BD9-81ED-4DB2-BD59-A6C34878D82A}">
                    <a16:rowId xmlns:a16="http://schemas.microsoft.com/office/drawing/2014/main" val="952644089"/>
                  </a:ext>
                </a:extLst>
              </a:tr>
              <a:tr h="390559">
                <a:tc>
                  <a:txBody>
                    <a:bodyPr/>
                    <a:lstStyle/>
                    <a:p>
                      <a:pPr marL="0" algn="l" defTabSz="914400" rtl="0" eaLnBrk="1" latinLnBrk="0" hangingPunct="1">
                        <a:spcAft>
                          <a:spcPts val="0"/>
                        </a:spcAft>
                      </a:pPr>
                      <a:r>
                        <a:rPr lang="pt-BR" sz="1400" b="1" kern="1200" dirty="0">
                          <a:solidFill>
                            <a:schemeClr val="lt1"/>
                          </a:solidFill>
                          <a:effectLst/>
                          <a:latin typeface="+mn-lt"/>
                          <a:ea typeface="+mn-ea"/>
                          <a:cs typeface="+mn-cs"/>
                        </a:rPr>
                        <a:t>CODEVASF</a:t>
                      </a:r>
                    </a:p>
                  </a:txBody>
                  <a:tcPr marL="32083" marR="32083" marT="0" marB="0" anchor="ctr"/>
                </a:tc>
                <a:tc>
                  <a:txBody>
                    <a:bodyPr/>
                    <a:lstStyle/>
                    <a:p>
                      <a:pPr marL="0" algn="l" defTabSz="914400" rtl="0" eaLnBrk="1" latinLnBrk="0" hangingPunct="1">
                        <a:spcAft>
                          <a:spcPts val="0"/>
                        </a:spcAft>
                      </a:pPr>
                      <a:r>
                        <a:rPr lang="pt-BR" sz="1400" kern="1200" dirty="0">
                          <a:solidFill>
                            <a:schemeClr val="dk1"/>
                          </a:solidFill>
                          <a:effectLst/>
                          <a:latin typeface="+mn-lt"/>
                          <a:ea typeface="+mn-ea"/>
                          <a:cs typeface="+mn-cs"/>
                        </a:rPr>
                        <a:t>SIGEC – Sistema de Gestão de Convênios e Contratos</a:t>
                      </a:r>
                    </a:p>
                  </a:txBody>
                  <a:tcPr marL="32083" marR="32083" marT="0" marB="0" anchor="ctr"/>
                </a:tc>
                <a:extLst>
                  <a:ext uri="{0D108BD9-81ED-4DB2-BD59-A6C34878D82A}">
                    <a16:rowId xmlns:a16="http://schemas.microsoft.com/office/drawing/2014/main" val="965518212"/>
                  </a:ext>
                </a:extLst>
              </a:tr>
              <a:tr h="358012">
                <a:tc>
                  <a:txBody>
                    <a:bodyPr/>
                    <a:lstStyle/>
                    <a:p>
                      <a:pPr algn="l">
                        <a:spcAft>
                          <a:spcPts val="0"/>
                        </a:spcAft>
                      </a:pPr>
                      <a:r>
                        <a:rPr lang="pt-BR" sz="1400" dirty="0">
                          <a:solidFill>
                            <a:srgbClr val="FFC000"/>
                          </a:solidFill>
                          <a:effectLst/>
                          <a:latin typeface="+mn-lt"/>
                          <a:ea typeface="+mn-ea"/>
                        </a:rPr>
                        <a:t>DNIT</a:t>
                      </a:r>
                      <a:endParaRPr lang="pt-BR" sz="1400" dirty="0">
                        <a:solidFill>
                          <a:srgbClr val="FFC000"/>
                        </a:solidFill>
                        <a:effectLst/>
                        <a:latin typeface="Times New Roman" panose="02020603050405020304" pitchFamily="18" charset="0"/>
                        <a:ea typeface="Times New Roman" panose="02020603050405020304" pitchFamily="18" charset="0"/>
                      </a:endParaRPr>
                    </a:p>
                  </a:txBody>
                  <a:tcPr marL="32083" marR="32083" marT="0" marB="0" anchor="ctr"/>
                </a:tc>
                <a:tc>
                  <a:txBody>
                    <a:bodyPr/>
                    <a:lstStyle/>
                    <a:p>
                      <a:pPr algn="l">
                        <a:spcAft>
                          <a:spcPts val="0"/>
                        </a:spcAft>
                      </a:pPr>
                      <a:r>
                        <a:rPr lang="pt-BR" sz="1400" dirty="0">
                          <a:effectLst/>
                        </a:rPr>
                        <a:t>SIAC</a:t>
                      </a:r>
                      <a:r>
                        <a:rPr lang="pt-BR" sz="1400" baseline="0" dirty="0">
                          <a:effectLst/>
                        </a:rPr>
                        <a:t> - </a:t>
                      </a:r>
                      <a:r>
                        <a:rPr lang="pt-BR" sz="1400" dirty="0">
                          <a:effectLst/>
                        </a:rPr>
                        <a:t> Sistema de Acompanhamento</a:t>
                      </a:r>
                      <a:r>
                        <a:rPr lang="pt-BR" sz="1400" baseline="0" dirty="0">
                          <a:effectLst/>
                        </a:rPr>
                        <a:t> de Contratos</a:t>
                      </a:r>
                      <a:endParaRPr lang="pt-BR" sz="1400" dirty="0">
                        <a:effectLst/>
                        <a:latin typeface="Times New Roman" panose="02020603050405020304" pitchFamily="18" charset="0"/>
                        <a:ea typeface="Times New Roman" panose="02020603050405020304" pitchFamily="18" charset="0"/>
                      </a:endParaRPr>
                    </a:p>
                  </a:txBody>
                  <a:tcPr marL="32083" marR="32083" marT="0" marB="0" anchor="ctr"/>
                </a:tc>
                <a:extLst>
                  <a:ext uri="{0D108BD9-81ED-4DB2-BD59-A6C34878D82A}">
                    <a16:rowId xmlns:a16="http://schemas.microsoft.com/office/drawing/2014/main" val="3331538704"/>
                  </a:ext>
                </a:extLst>
              </a:tr>
              <a:tr h="423105">
                <a:tc>
                  <a:txBody>
                    <a:bodyPr/>
                    <a:lstStyle/>
                    <a:p>
                      <a:pPr marL="0" algn="l" defTabSz="914400" rtl="0" eaLnBrk="1" latinLnBrk="0" hangingPunct="1">
                        <a:spcAft>
                          <a:spcPts val="0"/>
                        </a:spcAft>
                      </a:pPr>
                      <a:r>
                        <a:rPr lang="pt-BR" sz="1400" b="1" kern="1200" dirty="0">
                          <a:solidFill>
                            <a:srgbClr val="FFC000"/>
                          </a:solidFill>
                          <a:effectLst/>
                          <a:latin typeface="+mn-lt"/>
                          <a:ea typeface="+mn-ea"/>
                          <a:cs typeface="+mn-cs"/>
                        </a:rPr>
                        <a:t>FUNASA</a:t>
                      </a:r>
                    </a:p>
                  </a:txBody>
                  <a:tcPr marL="32083" marR="32083" marT="0" marB="0" anchor="ctr"/>
                </a:tc>
                <a:tc>
                  <a:txBody>
                    <a:bodyPr/>
                    <a:lstStyle/>
                    <a:p>
                      <a:pPr algn="l">
                        <a:spcAft>
                          <a:spcPts val="0"/>
                        </a:spcAft>
                      </a:pPr>
                      <a:r>
                        <a:rPr lang="pt-BR" sz="1400" baseline="0" dirty="0">
                          <a:effectLst/>
                          <a:latin typeface="+mn-lt"/>
                          <a:ea typeface="Times New Roman" panose="02020603050405020304" pitchFamily="18" charset="0"/>
                        </a:rPr>
                        <a:t>SIGA – Sistema Integrado de Gerenciamento de Ações da FUNASA</a:t>
                      </a:r>
                      <a:endParaRPr lang="pt-BR" sz="1400" dirty="0">
                        <a:effectLst/>
                        <a:latin typeface="+mn-lt"/>
                        <a:ea typeface="Times New Roman" panose="02020603050405020304" pitchFamily="18" charset="0"/>
                      </a:endParaRPr>
                    </a:p>
                  </a:txBody>
                  <a:tcPr marL="32083" marR="32083" marT="0" marB="0" anchor="ctr"/>
                </a:tc>
                <a:extLst>
                  <a:ext uri="{0D108BD9-81ED-4DB2-BD59-A6C34878D82A}">
                    <a16:rowId xmlns:a16="http://schemas.microsoft.com/office/drawing/2014/main" val="9574320"/>
                  </a:ext>
                </a:extLst>
              </a:tr>
            </a:tbl>
          </a:graphicData>
        </a:graphic>
      </p:graphicFrame>
    </p:spTree>
    <p:extLst>
      <p:ext uri="{BB962C8B-B14F-4D97-AF65-F5344CB8AC3E}">
        <p14:creationId xmlns:p14="http://schemas.microsoft.com/office/powerpoint/2010/main" val="199661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idx="4294967295"/>
          </p:nvPr>
        </p:nvSpPr>
        <p:spPr bwMode="auto">
          <a:xfrm>
            <a:off x="0" y="834013"/>
            <a:ext cx="8229600" cy="66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fontScale="90000"/>
          </a:bodyPr>
          <a:lstStyle/>
          <a:p>
            <a:pPr algn="ctr"/>
            <a:br>
              <a:rPr lang="pt-BR" altLang="pt-BR" sz="2540" b="1" dirty="0">
                <a:effectLst>
                  <a:outerShdw blurRad="38100" dist="38100" dir="2700000" algn="tl">
                    <a:srgbClr val="000000">
                      <a:alpha val="43137"/>
                    </a:srgbClr>
                  </a:outerShdw>
                </a:effectLst>
                <a:latin typeface="Tohoma"/>
              </a:rPr>
            </a:br>
            <a:r>
              <a:rPr lang="pt-BR" altLang="pt-BR" sz="2540" b="1" dirty="0">
                <a:effectLst>
                  <a:outerShdw blurRad="38100" dist="38100" dir="2700000" algn="tl">
                    <a:srgbClr val="000000">
                      <a:alpha val="43137"/>
                    </a:srgbClr>
                  </a:outerShdw>
                </a:effectLst>
                <a:latin typeface="Tohoma"/>
              </a:rPr>
              <a:t>DIFICULDADES PARA CONSOLIDAÇÃO</a:t>
            </a:r>
            <a:br>
              <a:rPr lang="en-US" altLang="pt-BR" sz="2540" b="1" dirty="0">
                <a:latin typeface="Tohoma"/>
              </a:rPr>
            </a:br>
            <a:br>
              <a:rPr lang="pt-BR" altLang="pt-BR" sz="2540" b="1" dirty="0">
                <a:effectLst>
                  <a:outerShdw blurRad="38100" dist="38100" dir="2700000" algn="tl">
                    <a:srgbClr val="000000">
                      <a:alpha val="43137"/>
                    </a:srgbClr>
                  </a:outerShdw>
                </a:effectLst>
                <a:latin typeface="Tohoma"/>
              </a:rPr>
            </a:br>
            <a:br>
              <a:rPr lang="pt-BR" altLang="pt-BR" sz="2540" b="1" dirty="0">
                <a:effectLst>
                  <a:outerShdw blurRad="38100" dist="38100" dir="2700000" algn="tl">
                    <a:srgbClr val="000000">
                      <a:alpha val="43137"/>
                    </a:srgbClr>
                  </a:outerShdw>
                </a:effectLst>
                <a:latin typeface="Tohoma"/>
              </a:rPr>
            </a:br>
            <a:br>
              <a:rPr lang="pt-BR" altLang="pt-BR" sz="2540" b="1" dirty="0">
                <a:effectLst>
                  <a:outerShdw blurRad="38100" dist="38100" dir="2700000" algn="tl">
                    <a:srgbClr val="000000">
                      <a:alpha val="43137"/>
                    </a:srgbClr>
                  </a:outerShdw>
                </a:effectLst>
                <a:latin typeface="Tohoma"/>
              </a:rPr>
            </a:br>
            <a:endParaRPr lang="pt-BR" altLang="pt-BR" i="0" dirty="0">
              <a:solidFill>
                <a:srgbClr val="FFFF00"/>
              </a:solidFill>
            </a:endParaRPr>
          </a:p>
        </p:txBody>
      </p:sp>
      <p:sp>
        <p:nvSpPr>
          <p:cNvPr id="55299" name="Espaço Reservado para Conteúdo 2"/>
          <p:cNvSpPr>
            <a:spLocks noGrp="1"/>
          </p:cNvSpPr>
          <p:nvPr>
            <p:ph idx="4294967295"/>
          </p:nvPr>
        </p:nvSpPr>
        <p:spPr bwMode="auto">
          <a:xfrm>
            <a:off x="276446" y="2232837"/>
            <a:ext cx="7953153" cy="36917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a:bodyPr>
          <a:lstStyle/>
          <a:p>
            <a:pPr marL="586176" lvl="1" indent="-171450">
              <a:lnSpc>
                <a:spcPct val="150000"/>
              </a:lnSpc>
              <a:spcBef>
                <a:spcPts val="600"/>
              </a:spcBef>
              <a:spcAft>
                <a:spcPts val="600"/>
              </a:spcAft>
            </a:pPr>
            <a:r>
              <a:rPr lang="pt-BR" altLang="pt-BR" sz="1800" dirty="0">
                <a:effectLst>
                  <a:outerShdw blurRad="38100" dist="38100" dir="2700000" algn="tl">
                    <a:srgbClr val="000000">
                      <a:alpha val="43137"/>
                    </a:srgbClr>
                  </a:outerShdw>
                </a:effectLst>
                <a:latin typeface="Tohoma"/>
              </a:rPr>
              <a:t>Inexistência de chave única (obra x empreendimento);</a:t>
            </a:r>
          </a:p>
          <a:p>
            <a:pPr marL="586176" lvl="1" indent="-171450">
              <a:lnSpc>
                <a:spcPct val="150000"/>
              </a:lnSpc>
              <a:spcBef>
                <a:spcPts val="600"/>
              </a:spcBef>
              <a:spcAft>
                <a:spcPts val="600"/>
              </a:spcAft>
            </a:pPr>
            <a:r>
              <a:rPr lang="pt-BR" altLang="pt-BR" sz="1800" dirty="0">
                <a:effectLst>
                  <a:outerShdw blurRad="38100" dist="38100" dir="2700000" algn="tl">
                    <a:srgbClr val="000000">
                      <a:alpha val="43137"/>
                    </a:srgbClr>
                  </a:outerShdw>
                </a:effectLst>
                <a:latin typeface="Tohoma"/>
              </a:rPr>
              <a:t>Sistemas que contemplam instrumentos de transferência;</a:t>
            </a:r>
          </a:p>
          <a:p>
            <a:pPr marL="586176" lvl="1" indent="-171450">
              <a:lnSpc>
                <a:spcPct val="150000"/>
              </a:lnSpc>
              <a:spcBef>
                <a:spcPts val="600"/>
              </a:spcBef>
              <a:spcAft>
                <a:spcPts val="600"/>
              </a:spcAft>
            </a:pPr>
            <a:r>
              <a:rPr lang="pt-BR" altLang="pt-BR" sz="1800" dirty="0">
                <a:effectLst>
                  <a:outerShdw blurRad="38100" dist="38100" dir="2700000" algn="tl">
                    <a:srgbClr val="000000">
                      <a:alpha val="43137"/>
                    </a:srgbClr>
                  </a:outerShdw>
                </a:effectLst>
                <a:latin typeface="Tohoma"/>
              </a:rPr>
              <a:t>Sistemas com instrumentos de transferência cujos objetos não são obra;</a:t>
            </a:r>
          </a:p>
          <a:p>
            <a:pPr marL="586176" lvl="1" indent="-171450">
              <a:lnSpc>
                <a:spcPct val="150000"/>
              </a:lnSpc>
              <a:spcBef>
                <a:spcPts val="600"/>
              </a:spcBef>
              <a:spcAft>
                <a:spcPts val="600"/>
              </a:spcAft>
            </a:pPr>
            <a:r>
              <a:rPr lang="pt-BR" altLang="pt-BR" sz="1800" dirty="0">
                <a:effectLst>
                  <a:outerShdw blurRad="38100" dist="38100" dir="2700000" algn="tl">
                    <a:srgbClr val="000000">
                      <a:alpha val="43137"/>
                    </a:srgbClr>
                  </a:outerShdw>
                </a:effectLst>
                <a:latin typeface="Tohoma"/>
              </a:rPr>
              <a:t>Adoção de conceitos distintos (obra paralisada).</a:t>
            </a:r>
          </a:p>
          <a:p>
            <a:pPr marL="414726" lvl="1" indent="0">
              <a:lnSpc>
                <a:spcPct val="150000"/>
              </a:lnSpc>
              <a:spcBef>
                <a:spcPts val="600"/>
              </a:spcBef>
              <a:spcAft>
                <a:spcPts val="600"/>
              </a:spcAft>
              <a:buNone/>
            </a:pPr>
            <a:endParaRPr lang="pt-BR" altLang="pt-BR" sz="1800" dirty="0">
              <a:effectLst>
                <a:outerShdw blurRad="38100" dist="38100" dir="2700000" algn="tl">
                  <a:srgbClr val="000000">
                    <a:alpha val="43137"/>
                  </a:srgbClr>
                </a:outerShdw>
              </a:effectLst>
              <a:latin typeface="Tohoma"/>
            </a:endParaRPr>
          </a:p>
          <a:p>
            <a:pPr marL="586176" lvl="1" indent="-171450"/>
            <a:endParaRPr lang="pt-BR" altLang="pt-BR" sz="1800" dirty="0"/>
          </a:p>
          <a:p>
            <a:pPr marL="0" indent="0">
              <a:buNone/>
            </a:pPr>
            <a:endParaRPr lang="pt-BR" altLang="pt-BR" sz="1542" b="1" dirty="0"/>
          </a:p>
          <a:p>
            <a:pPr lvl="1" algn="just">
              <a:lnSpc>
                <a:spcPct val="150000"/>
              </a:lnSpc>
              <a:buFont typeface="Courier New" panose="02070309020205020404" pitchFamily="49" charset="0"/>
              <a:buChar char="o"/>
              <a:defRPr/>
            </a:pPr>
            <a:endParaRPr lang="pt-BR" altLang="pt-BR" sz="1633" b="1" dirty="0"/>
          </a:p>
          <a:p>
            <a:pPr lvl="1" algn="just">
              <a:lnSpc>
                <a:spcPct val="150000"/>
              </a:lnSpc>
              <a:defRPr/>
            </a:pPr>
            <a:endParaRPr lang="pt-BR" altLang="pt-BR" sz="1633" b="1" u="sng" dirty="0"/>
          </a:p>
          <a:p>
            <a:pPr algn="just">
              <a:lnSpc>
                <a:spcPct val="150000"/>
              </a:lnSpc>
              <a:defRPr/>
            </a:pPr>
            <a:endParaRPr lang="pt-BR" altLang="pt-BR" sz="1996" b="1" dirty="0"/>
          </a:p>
        </p:txBody>
      </p:sp>
    </p:spTree>
    <p:extLst>
      <p:ext uri="{BB962C8B-B14F-4D97-AF65-F5344CB8AC3E}">
        <p14:creationId xmlns:p14="http://schemas.microsoft.com/office/powerpoint/2010/main" val="86510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idx="4294967295"/>
          </p:nvPr>
        </p:nvSpPr>
        <p:spPr bwMode="auto">
          <a:xfrm>
            <a:off x="0" y="1073887"/>
            <a:ext cx="8229600" cy="42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fontScale="90000"/>
          </a:bodyPr>
          <a:lstStyle/>
          <a:p>
            <a:pPr algn="ctr"/>
            <a:r>
              <a:rPr lang="pt-BR" altLang="pt-BR" sz="2540" b="1" dirty="0">
                <a:effectLst>
                  <a:outerShdw blurRad="38100" dist="38100" dir="2700000" algn="tl">
                    <a:srgbClr val="000000">
                      <a:alpha val="43137"/>
                    </a:srgbClr>
                  </a:outerShdw>
                </a:effectLst>
                <a:latin typeface="Tohoma"/>
              </a:rPr>
              <a:t>DADOS CAIXA - </a:t>
            </a:r>
            <a:r>
              <a:rPr lang="pt-BR" altLang="pt-BR" sz="2540" b="1" i="1" dirty="0">
                <a:effectLst>
                  <a:outerShdw blurRad="38100" dist="38100" dir="2700000" algn="tl">
                    <a:srgbClr val="000000">
                      <a:alpha val="43137"/>
                    </a:srgbClr>
                  </a:outerShdw>
                </a:effectLst>
                <a:latin typeface="Tohoma"/>
              </a:rPr>
              <a:t>SIAPF 01/2016</a:t>
            </a:r>
            <a:br>
              <a:rPr lang="en-US" altLang="pt-BR" sz="2540" b="1" dirty="0">
                <a:latin typeface="Tohoma"/>
              </a:rPr>
            </a:br>
            <a:br>
              <a:rPr lang="pt-BR" altLang="pt-BR" sz="2540" b="1" dirty="0">
                <a:effectLst>
                  <a:outerShdw blurRad="38100" dist="38100" dir="2700000" algn="tl">
                    <a:srgbClr val="000000">
                      <a:alpha val="43137"/>
                    </a:srgbClr>
                  </a:outerShdw>
                </a:effectLst>
                <a:latin typeface="Tohoma"/>
              </a:rPr>
            </a:br>
            <a:br>
              <a:rPr lang="pt-BR" altLang="pt-BR" sz="2540" b="1" dirty="0">
                <a:effectLst>
                  <a:outerShdw blurRad="38100" dist="38100" dir="2700000" algn="tl">
                    <a:srgbClr val="000000">
                      <a:alpha val="43137"/>
                    </a:srgbClr>
                  </a:outerShdw>
                </a:effectLst>
                <a:latin typeface="Tohoma"/>
              </a:rPr>
            </a:br>
            <a:endParaRPr lang="pt-BR" altLang="pt-BR" i="0" dirty="0">
              <a:solidFill>
                <a:srgbClr val="FFFF00"/>
              </a:solidFill>
            </a:endParaRPr>
          </a:p>
        </p:txBody>
      </p:sp>
      <p:sp>
        <p:nvSpPr>
          <p:cNvPr id="55299" name="Espaço Reservado para Conteúdo 2"/>
          <p:cNvSpPr>
            <a:spLocks noGrp="1"/>
          </p:cNvSpPr>
          <p:nvPr>
            <p:ph idx="4294967295"/>
          </p:nvPr>
        </p:nvSpPr>
        <p:spPr bwMode="auto">
          <a:xfrm>
            <a:off x="574158" y="1928813"/>
            <a:ext cx="7655441" cy="3995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a:bodyPr>
          <a:lstStyle/>
          <a:p>
            <a:pPr marL="457200" lvl="1" indent="0">
              <a:spcBef>
                <a:spcPct val="50000"/>
              </a:spcBef>
              <a:buClr>
                <a:schemeClr val="tx1"/>
              </a:buClr>
              <a:buNone/>
            </a:pPr>
            <a:endParaRPr lang="pt-BR" altLang="pt-BR" b="1" dirty="0">
              <a:solidFill>
                <a:srgbClr val="FF0000"/>
              </a:solidFill>
              <a:latin typeface="Calibri" pitchFamily="34" charset="0"/>
            </a:endParaRPr>
          </a:p>
          <a:p>
            <a:pPr marL="414726" lvl="1" indent="0">
              <a:buNone/>
            </a:pPr>
            <a:endParaRPr lang="pt-BR" altLang="pt-BR" sz="1179" b="1" dirty="0"/>
          </a:p>
          <a:p>
            <a:pPr marL="0" indent="0">
              <a:buNone/>
            </a:pPr>
            <a:endParaRPr lang="pt-BR" altLang="pt-BR" sz="1542" b="1" dirty="0"/>
          </a:p>
          <a:p>
            <a:pPr lvl="1" algn="just">
              <a:lnSpc>
                <a:spcPct val="150000"/>
              </a:lnSpc>
              <a:buFont typeface="Courier New" panose="02070309020205020404" pitchFamily="49" charset="0"/>
              <a:buChar char="o"/>
              <a:defRPr/>
            </a:pPr>
            <a:endParaRPr lang="pt-BR" altLang="pt-BR" sz="1633" b="1" dirty="0"/>
          </a:p>
          <a:p>
            <a:pPr lvl="1" algn="just">
              <a:lnSpc>
                <a:spcPct val="150000"/>
              </a:lnSpc>
              <a:defRPr/>
            </a:pPr>
            <a:endParaRPr lang="pt-BR" altLang="pt-BR" sz="1633" b="1" u="sng" dirty="0"/>
          </a:p>
          <a:p>
            <a:pPr algn="just">
              <a:lnSpc>
                <a:spcPct val="150000"/>
              </a:lnSpc>
              <a:defRPr/>
            </a:pPr>
            <a:endParaRPr lang="pt-BR" altLang="pt-BR" sz="1996" b="1" dirty="0"/>
          </a:p>
        </p:txBody>
      </p:sp>
      <p:graphicFrame>
        <p:nvGraphicFramePr>
          <p:cNvPr id="3" name="Tabela 2"/>
          <p:cNvGraphicFramePr>
            <a:graphicFrameLocks noGrp="1"/>
          </p:cNvGraphicFramePr>
          <p:nvPr>
            <p:extLst>
              <p:ext uri="{D42A27DB-BD31-4B8C-83A1-F6EECF244321}">
                <p14:modId xmlns:p14="http://schemas.microsoft.com/office/powerpoint/2010/main" val="2187878030"/>
              </p:ext>
            </p:extLst>
          </p:nvPr>
        </p:nvGraphicFramePr>
        <p:xfrm>
          <a:off x="754911" y="1711838"/>
          <a:ext cx="7719239" cy="4699593"/>
        </p:xfrm>
        <a:graphic>
          <a:graphicData uri="http://schemas.openxmlformats.org/drawingml/2006/table">
            <a:tbl>
              <a:tblPr/>
              <a:tblGrid>
                <a:gridCol w="3335613">
                  <a:extLst>
                    <a:ext uri="{9D8B030D-6E8A-4147-A177-3AD203B41FA5}">
                      <a16:colId xmlns:a16="http://schemas.microsoft.com/office/drawing/2014/main" val="3401620358"/>
                    </a:ext>
                  </a:extLst>
                </a:gridCol>
                <a:gridCol w="2039682">
                  <a:extLst>
                    <a:ext uri="{9D8B030D-6E8A-4147-A177-3AD203B41FA5}">
                      <a16:colId xmlns:a16="http://schemas.microsoft.com/office/drawing/2014/main" val="725596014"/>
                    </a:ext>
                  </a:extLst>
                </a:gridCol>
                <a:gridCol w="2343944">
                  <a:extLst>
                    <a:ext uri="{9D8B030D-6E8A-4147-A177-3AD203B41FA5}">
                      <a16:colId xmlns:a16="http://schemas.microsoft.com/office/drawing/2014/main" val="3417990262"/>
                    </a:ext>
                  </a:extLst>
                </a:gridCol>
              </a:tblGrid>
              <a:tr h="522177">
                <a:tc>
                  <a:txBody>
                    <a:bodyPr/>
                    <a:lstStyle/>
                    <a:p>
                      <a:pPr algn="ctr" fontAlgn="b"/>
                      <a:r>
                        <a:rPr lang="pt-BR" sz="2000" b="1" i="0" u="none" strike="noStrike" dirty="0">
                          <a:solidFill>
                            <a:srgbClr val="000000"/>
                          </a:solidFill>
                          <a:effectLst/>
                          <a:latin typeface="Calibri" panose="020F0502020204030204" pitchFamily="34" charset="0"/>
                        </a:rPr>
                        <a:t>Classificação</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2000" b="1" i="0" u="none" strike="noStrike" dirty="0" err="1">
                          <a:solidFill>
                            <a:srgbClr val="000000"/>
                          </a:solidFill>
                          <a:effectLst/>
                          <a:latin typeface="Calibri" panose="020F0502020204030204" pitchFamily="34" charset="0"/>
                        </a:rPr>
                        <a:t>Qde</a:t>
                      </a:r>
                      <a:endParaRPr lang="pt-BR"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2000" b="1" i="0" u="none" strike="noStrike" dirty="0">
                          <a:solidFill>
                            <a:srgbClr val="000000"/>
                          </a:solidFill>
                          <a:effectLst/>
                          <a:latin typeface="Calibri" panose="020F0502020204030204" pitchFamily="34" charset="0"/>
                        </a:rPr>
                        <a:t> Valor (Contrato)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44408195"/>
                  </a:ext>
                </a:extLst>
              </a:tr>
              <a:tr h="522177">
                <a:tc>
                  <a:txBody>
                    <a:bodyPr/>
                    <a:lstStyle/>
                    <a:p>
                      <a:pPr marL="0" algn="l"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Não Iniciada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         13.330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r" fontAlgn="b"/>
                      <a:r>
                        <a:rPr lang="pt-BR" sz="2000" b="0" i="0" u="none" strike="noStrike" kern="1200" dirty="0">
                          <a:solidFill>
                            <a:srgbClr val="000000"/>
                          </a:solidFill>
                          <a:effectLst/>
                          <a:latin typeface="Calibri" panose="020F0502020204030204" pitchFamily="34" charset="0"/>
                          <a:ea typeface="+mn-ea"/>
                          <a:cs typeface="+mn-cs"/>
                        </a:rPr>
                        <a:t>18.147.350.748,03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87206340"/>
                  </a:ext>
                </a:extLst>
              </a:tr>
              <a:tr h="522177">
                <a:tc>
                  <a:txBody>
                    <a:bodyPr/>
                    <a:lstStyle/>
                    <a:p>
                      <a:pPr marL="0" algn="l"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Em Execução - Até 30%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           3.053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r" fontAlgn="b"/>
                      <a:r>
                        <a:rPr lang="pt-BR" sz="2000" b="0" i="0" u="none" strike="noStrike" kern="1200" dirty="0">
                          <a:solidFill>
                            <a:srgbClr val="000000"/>
                          </a:solidFill>
                          <a:effectLst/>
                          <a:latin typeface="Calibri" panose="020F0502020204030204" pitchFamily="34" charset="0"/>
                          <a:ea typeface="+mn-ea"/>
                          <a:cs typeface="+mn-cs"/>
                        </a:rPr>
                        <a:t>18.433.047.102,72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236349997"/>
                  </a:ext>
                </a:extLst>
              </a:tr>
              <a:tr h="522177">
                <a:tc>
                  <a:txBody>
                    <a:bodyPr/>
                    <a:lstStyle/>
                    <a:p>
                      <a:pPr marL="0" algn="l"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Em Execução - De 31% a 60%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           2.546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r" fontAlgn="b"/>
                      <a:r>
                        <a:rPr lang="pt-BR" sz="2000" b="0" i="0" u="none" strike="noStrike" kern="1200" dirty="0">
                          <a:solidFill>
                            <a:srgbClr val="000000"/>
                          </a:solidFill>
                          <a:effectLst/>
                          <a:latin typeface="Calibri" panose="020F0502020204030204" pitchFamily="34" charset="0"/>
                          <a:ea typeface="+mn-ea"/>
                          <a:cs typeface="+mn-cs"/>
                        </a:rPr>
                        <a:t>9.501.234.922,98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13753904"/>
                  </a:ext>
                </a:extLst>
              </a:tr>
              <a:tr h="522177">
                <a:tc>
                  <a:txBody>
                    <a:bodyPr/>
                    <a:lstStyle/>
                    <a:p>
                      <a:pPr marL="0" algn="l"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Em Execução - Acima de 60%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           4.019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r" fontAlgn="b"/>
                      <a:r>
                        <a:rPr lang="pt-BR" sz="2000" b="0" i="0" u="none" strike="noStrike" kern="1200" dirty="0">
                          <a:solidFill>
                            <a:srgbClr val="000000"/>
                          </a:solidFill>
                          <a:effectLst/>
                          <a:latin typeface="Calibri" panose="020F0502020204030204" pitchFamily="34" charset="0"/>
                          <a:ea typeface="+mn-ea"/>
                          <a:cs typeface="+mn-cs"/>
                        </a:rPr>
                        <a:t>9.366.273.837,49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66451109"/>
                  </a:ext>
                </a:extLst>
              </a:tr>
              <a:tr h="522177">
                <a:tc>
                  <a:txBody>
                    <a:bodyPr/>
                    <a:lstStyle/>
                    <a:p>
                      <a:pPr marL="0" algn="l" defTabSz="914400" rtl="0" eaLnBrk="1" fontAlgn="b" latinLnBrk="0" hangingPunct="1"/>
                      <a:r>
                        <a:rPr lang="pt-BR" sz="2000" b="0" i="0" u="none" strike="noStrike" kern="1200">
                          <a:solidFill>
                            <a:srgbClr val="000000"/>
                          </a:solidFill>
                          <a:effectLst/>
                          <a:latin typeface="Calibri" panose="020F0502020204030204" pitchFamily="34" charset="0"/>
                          <a:ea typeface="+mn-ea"/>
                          <a:cs typeface="+mn-cs"/>
                        </a:rPr>
                        <a:t>Concluída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         41.017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r" fontAlgn="b"/>
                      <a:r>
                        <a:rPr lang="pt-BR" sz="2000" b="0" i="0" u="none" strike="noStrike" kern="1200" dirty="0">
                          <a:solidFill>
                            <a:srgbClr val="000000"/>
                          </a:solidFill>
                          <a:effectLst/>
                          <a:latin typeface="Calibri" panose="020F0502020204030204" pitchFamily="34" charset="0"/>
                          <a:ea typeface="+mn-ea"/>
                          <a:cs typeface="+mn-cs"/>
                        </a:rPr>
                        <a:t>23.199.279.828,39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26306805"/>
                  </a:ext>
                </a:extLst>
              </a:tr>
              <a:tr h="522177">
                <a:tc>
                  <a:txBody>
                    <a:bodyPr/>
                    <a:lstStyle/>
                    <a:p>
                      <a:pPr marL="0" algn="l" defTabSz="914400" rtl="0" eaLnBrk="1" fontAlgn="b" latinLnBrk="0" hangingPunct="1"/>
                      <a:r>
                        <a:rPr lang="pt-BR" sz="2000" b="0" i="0" u="none" strike="noStrike" kern="1200">
                          <a:solidFill>
                            <a:srgbClr val="000000"/>
                          </a:solidFill>
                          <a:effectLst/>
                          <a:latin typeface="Calibri" panose="020F0502020204030204" pitchFamily="34" charset="0"/>
                          <a:ea typeface="+mn-ea"/>
                          <a:cs typeface="+mn-cs"/>
                        </a:rPr>
                        <a:t>Paralisadas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           9.695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r" fontAlgn="b"/>
                      <a:r>
                        <a:rPr lang="pt-BR" sz="2000" b="0" i="0" u="none" strike="noStrike" kern="1200" dirty="0">
                          <a:solidFill>
                            <a:srgbClr val="000000"/>
                          </a:solidFill>
                          <a:effectLst/>
                          <a:latin typeface="Calibri" panose="020F0502020204030204" pitchFamily="34" charset="0"/>
                          <a:ea typeface="+mn-ea"/>
                          <a:cs typeface="+mn-cs"/>
                        </a:rPr>
                        <a:t>21.831.488.213,09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21873173"/>
                  </a:ext>
                </a:extLst>
              </a:tr>
              <a:tr h="522177">
                <a:tc>
                  <a:txBody>
                    <a:bodyPr/>
                    <a:lstStyle/>
                    <a:p>
                      <a:pPr marL="0" algn="l"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Cancelada/Rescindida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                   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r" fontAlgn="b"/>
                      <a:r>
                        <a:rPr lang="pt-BR" sz="2000" b="0" i="0" u="none" strike="noStrike" kern="1200" dirty="0">
                          <a:solidFill>
                            <a:srgbClr val="000000"/>
                          </a:solidFill>
                          <a:effectLst/>
                          <a:latin typeface="Calibri" panose="020F0502020204030204" pitchFamily="34" charset="0"/>
                          <a:ea typeface="+mn-ea"/>
                          <a:cs typeface="+mn-cs"/>
                        </a:rPr>
                        <a:t>1.122.751,83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548831358"/>
                  </a:ext>
                </a:extLst>
              </a:tr>
              <a:tr h="522177">
                <a:tc>
                  <a:txBody>
                    <a:bodyPr/>
                    <a:lstStyle/>
                    <a:p>
                      <a:pPr algn="l" fontAlgn="b"/>
                      <a:r>
                        <a:rPr lang="pt-BR" sz="2000" b="1" i="0" u="none" strike="noStrike" dirty="0">
                          <a:solidFill>
                            <a:srgbClr val="000000"/>
                          </a:solidFill>
                          <a:effectLst/>
                          <a:latin typeface="Calibri" panose="020F0502020204030204" pitchFamily="34" charset="0"/>
                        </a:rPr>
                        <a:t>Total Geral</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1" i="0" u="none" strike="noStrike" kern="1200" dirty="0">
                          <a:solidFill>
                            <a:srgbClr val="000000"/>
                          </a:solidFill>
                          <a:effectLst/>
                          <a:latin typeface="Calibri" panose="020F0502020204030204" pitchFamily="34" charset="0"/>
                          <a:ea typeface="+mn-ea"/>
                          <a:cs typeface="+mn-cs"/>
                        </a:rPr>
                        <a:t>73.666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1" i="0" u="none" strike="noStrike" kern="1200" dirty="0">
                          <a:solidFill>
                            <a:srgbClr val="000000"/>
                          </a:solidFill>
                          <a:effectLst/>
                          <a:latin typeface="Calibri" panose="020F0502020204030204" pitchFamily="34" charset="0"/>
                          <a:ea typeface="+mn-ea"/>
                          <a:cs typeface="+mn-cs"/>
                        </a:rPr>
                        <a:t>100.479.797.404,53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676669318"/>
                  </a:ext>
                </a:extLst>
              </a:tr>
            </a:tbl>
          </a:graphicData>
        </a:graphic>
      </p:graphicFrame>
    </p:spTree>
    <p:extLst>
      <p:ext uri="{BB962C8B-B14F-4D97-AF65-F5344CB8AC3E}">
        <p14:creationId xmlns:p14="http://schemas.microsoft.com/office/powerpoint/2010/main" val="264135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idx="4294967295"/>
          </p:nvPr>
        </p:nvSpPr>
        <p:spPr bwMode="auto">
          <a:xfrm>
            <a:off x="0" y="1010093"/>
            <a:ext cx="8229600" cy="4916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fontScale="90000"/>
          </a:bodyPr>
          <a:lstStyle/>
          <a:p>
            <a:pPr algn="ctr"/>
            <a:r>
              <a:rPr lang="pt-BR" altLang="pt-BR" sz="2540" b="1" dirty="0">
                <a:effectLst>
                  <a:outerShdw blurRad="38100" dist="38100" dir="2700000" algn="tl">
                    <a:srgbClr val="000000">
                      <a:alpha val="43137"/>
                    </a:srgbClr>
                  </a:outerShdw>
                </a:effectLst>
                <a:latin typeface="Tohoma"/>
              </a:rPr>
              <a:t>DADOS FNDE - </a:t>
            </a:r>
            <a:r>
              <a:rPr lang="pt-BR" altLang="pt-BR" sz="2540" b="1" i="1" dirty="0">
                <a:effectLst>
                  <a:outerShdw blurRad="38100" dist="38100" dir="2700000" algn="tl">
                    <a:srgbClr val="000000">
                      <a:alpha val="43137"/>
                    </a:srgbClr>
                  </a:outerShdw>
                </a:effectLst>
                <a:latin typeface="Tohoma"/>
              </a:rPr>
              <a:t>SIMEC 06/2016</a:t>
            </a:r>
            <a:br>
              <a:rPr lang="en-US" altLang="pt-BR" sz="2540" b="1" dirty="0">
                <a:latin typeface="Tohoma"/>
              </a:rPr>
            </a:br>
            <a:br>
              <a:rPr lang="pt-BR" altLang="pt-BR" sz="2540" b="1" dirty="0">
                <a:effectLst>
                  <a:outerShdw blurRad="38100" dist="38100" dir="2700000" algn="tl">
                    <a:srgbClr val="000000">
                      <a:alpha val="43137"/>
                    </a:srgbClr>
                  </a:outerShdw>
                </a:effectLst>
                <a:latin typeface="Tohoma"/>
              </a:rPr>
            </a:br>
            <a:br>
              <a:rPr lang="pt-BR" altLang="pt-BR" sz="2540" b="1" dirty="0">
                <a:effectLst>
                  <a:outerShdw blurRad="38100" dist="38100" dir="2700000" algn="tl">
                    <a:srgbClr val="000000">
                      <a:alpha val="43137"/>
                    </a:srgbClr>
                  </a:outerShdw>
                </a:effectLst>
                <a:latin typeface="Tohoma"/>
              </a:rPr>
            </a:br>
            <a:endParaRPr lang="pt-BR" altLang="pt-BR" i="0" dirty="0">
              <a:solidFill>
                <a:srgbClr val="FFFF00"/>
              </a:solidFill>
            </a:endParaRPr>
          </a:p>
        </p:txBody>
      </p:sp>
      <p:sp>
        <p:nvSpPr>
          <p:cNvPr id="55299" name="Espaço Reservado para Conteúdo 2"/>
          <p:cNvSpPr>
            <a:spLocks noGrp="1"/>
          </p:cNvSpPr>
          <p:nvPr>
            <p:ph idx="4294967295"/>
          </p:nvPr>
        </p:nvSpPr>
        <p:spPr bwMode="auto">
          <a:xfrm>
            <a:off x="574158" y="1928813"/>
            <a:ext cx="7655441" cy="3995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a:bodyPr>
          <a:lstStyle/>
          <a:p>
            <a:pPr marL="457200" lvl="1" indent="0">
              <a:spcBef>
                <a:spcPct val="50000"/>
              </a:spcBef>
              <a:buClr>
                <a:schemeClr val="tx1"/>
              </a:buClr>
              <a:buNone/>
            </a:pPr>
            <a:endParaRPr lang="pt-BR" altLang="pt-BR" b="1" dirty="0">
              <a:solidFill>
                <a:srgbClr val="FF0000"/>
              </a:solidFill>
              <a:latin typeface="Calibri" pitchFamily="34" charset="0"/>
            </a:endParaRPr>
          </a:p>
          <a:p>
            <a:pPr marL="414726" lvl="1" indent="0">
              <a:buNone/>
            </a:pPr>
            <a:endParaRPr lang="pt-BR" altLang="pt-BR" sz="1179" b="1" dirty="0"/>
          </a:p>
          <a:p>
            <a:pPr marL="0" indent="0">
              <a:buNone/>
            </a:pPr>
            <a:endParaRPr lang="pt-BR" altLang="pt-BR" sz="1542" b="1" dirty="0"/>
          </a:p>
          <a:p>
            <a:pPr lvl="1" algn="just">
              <a:lnSpc>
                <a:spcPct val="150000"/>
              </a:lnSpc>
              <a:buFont typeface="Courier New" panose="02070309020205020404" pitchFamily="49" charset="0"/>
              <a:buChar char="o"/>
              <a:defRPr/>
            </a:pPr>
            <a:endParaRPr lang="pt-BR" altLang="pt-BR" sz="1633" b="1" dirty="0"/>
          </a:p>
          <a:p>
            <a:pPr lvl="1" algn="just">
              <a:lnSpc>
                <a:spcPct val="150000"/>
              </a:lnSpc>
              <a:defRPr/>
            </a:pPr>
            <a:endParaRPr lang="pt-BR" altLang="pt-BR" sz="1633" b="1" u="sng" dirty="0"/>
          </a:p>
          <a:p>
            <a:pPr algn="just">
              <a:lnSpc>
                <a:spcPct val="150000"/>
              </a:lnSpc>
              <a:defRPr/>
            </a:pPr>
            <a:endParaRPr lang="pt-BR" altLang="pt-BR" sz="1996" b="1" dirty="0"/>
          </a:p>
        </p:txBody>
      </p:sp>
      <p:graphicFrame>
        <p:nvGraphicFramePr>
          <p:cNvPr id="3" name="Tabela 2"/>
          <p:cNvGraphicFramePr>
            <a:graphicFrameLocks noGrp="1"/>
          </p:cNvGraphicFramePr>
          <p:nvPr>
            <p:extLst>
              <p:ext uri="{D42A27DB-BD31-4B8C-83A1-F6EECF244321}">
                <p14:modId xmlns:p14="http://schemas.microsoft.com/office/powerpoint/2010/main" val="2418815759"/>
              </p:ext>
            </p:extLst>
          </p:nvPr>
        </p:nvGraphicFramePr>
        <p:xfrm>
          <a:off x="744279" y="1732698"/>
          <a:ext cx="7485320" cy="4191852"/>
        </p:xfrm>
        <a:graphic>
          <a:graphicData uri="http://schemas.openxmlformats.org/drawingml/2006/table">
            <a:tbl>
              <a:tblPr/>
              <a:tblGrid>
                <a:gridCol w="3430080">
                  <a:extLst>
                    <a:ext uri="{9D8B030D-6E8A-4147-A177-3AD203B41FA5}">
                      <a16:colId xmlns:a16="http://schemas.microsoft.com/office/drawing/2014/main" val="3401620358"/>
                    </a:ext>
                  </a:extLst>
                </a:gridCol>
                <a:gridCol w="1643119">
                  <a:extLst>
                    <a:ext uri="{9D8B030D-6E8A-4147-A177-3AD203B41FA5}">
                      <a16:colId xmlns:a16="http://schemas.microsoft.com/office/drawing/2014/main" val="725596014"/>
                    </a:ext>
                  </a:extLst>
                </a:gridCol>
                <a:gridCol w="2412121">
                  <a:extLst>
                    <a:ext uri="{9D8B030D-6E8A-4147-A177-3AD203B41FA5}">
                      <a16:colId xmlns:a16="http://schemas.microsoft.com/office/drawing/2014/main" val="3417990262"/>
                    </a:ext>
                  </a:extLst>
                </a:gridCol>
              </a:tblGrid>
              <a:tr h="489097">
                <a:tc>
                  <a:txBody>
                    <a:bodyPr/>
                    <a:lstStyle/>
                    <a:p>
                      <a:pPr algn="ctr" fontAlgn="b"/>
                      <a:r>
                        <a:rPr lang="pt-BR" sz="1800" b="1" i="0" u="none" strike="noStrike" dirty="0">
                          <a:solidFill>
                            <a:srgbClr val="000000"/>
                          </a:solidFill>
                          <a:effectLst/>
                          <a:latin typeface="Calibri" panose="020F0502020204030204" pitchFamily="34" charset="0"/>
                        </a:rPr>
                        <a:t>Classificação</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1" i="0" u="none" strike="noStrike" dirty="0" err="1">
                          <a:solidFill>
                            <a:srgbClr val="000000"/>
                          </a:solidFill>
                          <a:effectLst/>
                          <a:latin typeface="Calibri" panose="020F0502020204030204" pitchFamily="34" charset="0"/>
                        </a:rPr>
                        <a:t>Qde</a:t>
                      </a:r>
                      <a:endParaRPr lang="pt-BR"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1" i="0" u="none" strike="noStrike" dirty="0">
                          <a:solidFill>
                            <a:srgbClr val="000000"/>
                          </a:solidFill>
                          <a:effectLst/>
                          <a:latin typeface="Calibri" panose="020F0502020204030204" pitchFamily="34" charset="0"/>
                        </a:rPr>
                        <a:t> Valor (Contrato)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44408195"/>
                  </a:ext>
                </a:extLst>
              </a:tr>
              <a:tr h="287079">
                <a:tc>
                  <a:txBody>
                    <a:bodyPr/>
                    <a:lstStyle/>
                    <a:p>
                      <a:pPr algn="l" fontAlgn="b"/>
                      <a:r>
                        <a:rPr lang="pt-BR" sz="1800" b="0" i="0" u="none" strike="noStrike" dirty="0">
                          <a:solidFill>
                            <a:srgbClr val="000000"/>
                          </a:solidFill>
                          <a:effectLst/>
                          <a:latin typeface="Calibri" panose="020F0502020204030204" pitchFamily="34" charset="0"/>
                        </a:rPr>
                        <a:t>Concluída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dirty="0">
                          <a:solidFill>
                            <a:srgbClr val="000000"/>
                          </a:solidFill>
                          <a:effectLst/>
                          <a:latin typeface="Calibri" panose="020F0502020204030204" pitchFamily="34" charset="0"/>
                        </a:rPr>
                        <a:t>               9.887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dirty="0">
                          <a:solidFill>
                            <a:srgbClr val="000000"/>
                          </a:solidFill>
                          <a:effectLst/>
                          <a:latin typeface="Calibri" panose="020F0502020204030204" pitchFamily="34" charset="0"/>
                        </a:rPr>
                        <a:t>7.605.798.822,14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74410692"/>
                  </a:ext>
                </a:extLst>
              </a:tr>
              <a:tr h="361508">
                <a:tc>
                  <a:txBody>
                    <a:bodyPr/>
                    <a:lstStyle/>
                    <a:p>
                      <a:pPr algn="l" fontAlgn="b"/>
                      <a:r>
                        <a:rPr lang="pt-BR" sz="1800" b="0" i="0" u="none" strike="noStrike" dirty="0">
                          <a:solidFill>
                            <a:srgbClr val="000000"/>
                          </a:solidFill>
                          <a:effectLst/>
                          <a:latin typeface="Calibri" panose="020F0502020204030204" pitchFamily="34" charset="0"/>
                        </a:rPr>
                        <a:t>Contratação</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dirty="0">
                          <a:solidFill>
                            <a:srgbClr val="000000"/>
                          </a:solidFill>
                          <a:effectLst/>
                          <a:latin typeface="Calibri" panose="020F0502020204030204" pitchFamily="34" charset="0"/>
                        </a:rPr>
                        <a:t>                    875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a:solidFill>
                            <a:srgbClr val="000000"/>
                          </a:solidFill>
                          <a:effectLst/>
                          <a:latin typeface="Calibri" panose="020F0502020204030204" pitchFamily="34" charset="0"/>
                        </a:rPr>
                        <a:t>932.710.585,43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69245969"/>
                  </a:ext>
                </a:extLst>
              </a:tr>
              <a:tr h="361506">
                <a:tc>
                  <a:txBody>
                    <a:bodyPr/>
                    <a:lstStyle/>
                    <a:p>
                      <a:pPr algn="l" fontAlgn="b"/>
                      <a:r>
                        <a:rPr lang="pt-BR" sz="1800" b="0" i="0" u="none" strike="noStrike" dirty="0">
                          <a:solidFill>
                            <a:srgbClr val="000000"/>
                          </a:solidFill>
                          <a:effectLst/>
                          <a:latin typeface="Calibri" panose="020F0502020204030204" pitchFamily="34" charset="0"/>
                        </a:rPr>
                        <a:t>Em Reformulação</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dirty="0">
                          <a:solidFill>
                            <a:srgbClr val="000000"/>
                          </a:solidFill>
                          <a:effectLst/>
                          <a:latin typeface="Calibri" panose="020F0502020204030204" pitchFamily="34" charset="0"/>
                        </a:rPr>
                        <a:t>                    662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a:solidFill>
                            <a:srgbClr val="000000"/>
                          </a:solidFill>
                          <a:effectLst/>
                          <a:latin typeface="Calibri" panose="020F0502020204030204" pitchFamily="34" charset="0"/>
                        </a:rPr>
                        <a:t>240.303.630,81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87206340"/>
                  </a:ext>
                </a:extLst>
              </a:tr>
              <a:tr h="308345">
                <a:tc>
                  <a:txBody>
                    <a:bodyPr/>
                    <a:lstStyle/>
                    <a:p>
                      <a:pPr algn="l" fontAlgn="b"/>
                      <a:r>
                        <a:rPr lang="pt-BR" sz="1800" b="0" i="0" u="none" strike="noStrike" dirty="0">
                          <a:solidFill>
                            <a:srgbClr val="000000"/>
                          </a:solidFill>
                          <a:effectLst/>
                          <a:latin typeface="Calibri" panose="020F0502020204030204" pitchFamily="34" charset="0"/>
                        </a:rPr>
                        <a:t>Execução</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dirty="0">
                          <a:solidFill>
                            <a:srgbClr val="000000"/>
                          </a:solidFill>
                          <a:effectLst/>
                          <a:latin typeface="Calibri" panose="020F0502020204030204" pitchFamily="34" charset="0"/>
                        </a:rPr>
                        <a:t>                8.998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a:solidFill>
                            <a:srgbClr val="000000"/>
                          </a:solidFill>
                          <a:effectLst/>
                          <a:latin typeface="Calibri" panose="020F0502020204030204" pitchFamily="34" charset="0"/>
                        </a:rPr>
                        <a:t>9.295.932.063,53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236349997"/>
                  </a:ext>
                </a:extLst>
              </a:tr>
              <a:tr h="340242">
                <a:tc>
                  <a:txBody>
                    <a:bodyPr/>
                    <a:lstStyle/>
                    <a:p>
                      <a:pPr algn="l" fontAlgn="b"/>
                      <a:r>
                        <a:rPr lang="pt-BR" sz="1800" b="0" i="0" u="none" strike="noStrike" dirty="0">
                          <a:solidFill>
                            <a:srgbClr val="000000"/>
                          </a:solidFill>
                          <a:effectLst/>
                          <a:latin typeface="Calibri" panose="020F0502020204030204" pitchFamily="34" charset="0"/>
                        </a:rPr>
                        <a:t>Inacabada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dirty="0">
                          <a:solidFill>
                            <a:srgbClr val="000000"/>
                          </a:solidFill>
                          <a:effectLst/>
                          <a:latin typeface="Calibri" panose="020F0502020204030204" pitchFamily="34" charset="0"/>
                        </a:rPr>
                        <a:t>                    544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dirty="0">
                          <a:solidFill>
                            <a:srgbClr val="000000"/>
                          </a:solidFill>
                          <a:effectLst/>
                          <a:latin typeface="Calibri" panose="020F0502020204030204" pitchFamily="34" charset="0"/>
                        </a:rPr>
                        <a:t>424.404.967,28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13753904"/>
                  </a:ext>
                </a:extLst>
              </a:tr>
              <a:tr h="361507">
                <a:tc>
                  <a:txBody>
                    <a:bodyPr/>
                    <a:lstStyle/>
                    <a:p>
                      <a:pPr algn="l" fontAlgn="b"/>
                      <a:r>
                        <a:rPr lang="pt-BR" sz="1800" b="0" i="0" u="none" strike="noStrike" dirty="0">
                          <a:solidFill>
                            <a:srgbClr val="000000"/>
                          </a:solidFill>
                          <a:effectLst/>
                          <a:latin typeface="Calibri" panose="020F0502020204030204" pitchFamily="34" charset="0"/>
                        </a:rPr>
                        <a:t>Licitação</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dirty="0">
                          <a:solidFill>
                            <a:srgbClr val="000000"/>
                          </a:solidFill>
                          <a:effectLst/>
                          <a:latin typeface="Calibri" panose="020F0502020204030204" pitchFamily="34" charset="0"/>
                        </a:rPr>
                        <a:t>                1.223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a:solidFill>
                            <a:srgbClr val="000000"/>
                          </a:solidFill>
                          <a:effectLst/>
                          <a:latin typeface="Calibri" panose="020F0502020204030204" pitchFamily="34" charset="0"/>
                        </a:rPr>
                        <a:t>137.207.311,41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66451109"/>
                  </a:ext>
                </a:extLst>
              </a:tr>
              <a:tr h="414669">
                <a:tc>
                  <a:txBody>
                    <a:bodyPr/>
                    <a:lstStyle/>
                    <a:p>
                      <a:pPr algn="l" fontAlgn="b"/>
                      <a:r>
                        <a:rPr lang="pt-BR" sz="1800" b="0" i="0" u="none" strike="noStrike" dirty="0">
                          <a:solidFill>
                            <a:srgbClr val="000000"/>
                          </a:solidFill>
                          <a:effectLst/>
                          <a:latin typeface="Calibri" panose="020F0502020204030204" pitchFamily="34" charset="0"/>
                        </a:rPr>
                        <a:t>Obra Cancelada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dirty="0">
                          <a:solidFill>
                            <a:srgbClr val="000000"/>
                          </a:solidFill>
                          <a:effectLst/>
                          <a:latin typeface="Calibri" panose="020F0502020204030204" pitchFamily="34" charset="0"/>
                        </a:rPr>
                        <a:t>                1.171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dirty="0">
                          <a:solidFill>
                            <a:srgbClr val="000000"/>
                          </a:solidFill>
                          <a:effectLst/>
                          <a:latin typeface="Calibri" panose="020F0502020204030204" pitchFamily="34" charset="0"/>
                        </a:rPr>
                        <a:t>143.344.831,93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26306805"/>
                  </a:ext>
                </a:extLst>
              </a:tr>
              <a:tr h="382772">
                <a:tc>
                  <a:txBody>
                    <a:bodyPr/>
                    <a:lstStyle/>
                    <a:p>
                      <a:pPr algn="l" fontAlgn="b"/>
                      <a:r>
                        <a:rPr lang="pt-BR" sz="1800" b="0" i="0" u="none" strike="noStrike">
                          <a:solidFill>
                            <a:srgbClr val="000000"/>
                          </a:solidFill>
                          <a:effectLst/>
                          <a:latin typeface="Calibri" panose="020F0502020204030204" pitchFamily="34" charset="0"/>
                        </a:rPr>
                        <a:t>Paralisada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dirty="0">
                          <a:solidFill>
                            <a:srgbClr val="000000"/>
                          </a:solidFill>
                          <a:effectLst/>
                          <a:latin typeface="Calibri" panose="020F0502020204030204" pitchFamily="34" charset="0"/>
                        </a:rPr>
                        <a:t>                1.193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dirty="0">
                          <a:solidFill>
                            <a:srgbClr val="000000"/>
                          </a:solidFill>
                          <a:effectLst/>
                          <a:latin typeface="Calibri" panose="020F0502020204030204" pitchFamily="34" charset="0"/>
                        </a:rPr>
                        <a:t>1.501.196.669,07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21873173"/>
                  </a:ext>
                </a:extLst>
              </a:tr>
              <a:tr h="386007">
                <a:tc>
                  <a:txBody>
                    <a:bodyPr/>
                    <a:lstStyle/>
                    <a:p>
                      <a:pPr algn="l" fontAlgn="b"/>
                      <a:r>
                        <a:rPr lang="pt-BR" sz="1800" b="0" i="0" u="none" strike="noStrike" dirty="0">
                          <a:solidFill>
                            <a:srgbClr val="000000"/>
                          </a:solidFill>
                          <a:effectLst/>
                          <a:latin typeface="Calibri" panose="020F0502020204030204" pitchFamily="34" charset="0"/>
                        </a:rPr>
                        <a:t>Planejamento pelo proponente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dirty="0">
                          <a:solidFill>
                            <a:srgbClr val="000000"/>
                          </a:solidFill>
                          <a:effectLst/>
                          <a:latin typeface="Calibri" panose="020F0502020204030204" pitchFamily="34" charset="0"/>
                        </a:rPr>
                        <a:t>                3.852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0" i="0" u="none" strike="noStrike" dirty="0">
                          <a:solidFill>
                            <a:srgbClr val="000000"/>
                          </a:solidFill>
                          <a:effectLst/>
                          <a:latin typeface="Calibri" panose="020F0502020204030204" pitchFamily="34" charset="0"/>
                        </a:rPr>
                        <a:t>639.310.203,54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548831358"/>
                  </a:ext>
                </a:extLst>
              </a:tr>
              <a:tr h="499120">
                <a:tc>
                  <a:txBody>
                    <a:bodyPr/>
                    <a:lstStyle/>
                    <a:p>
                      <a:pPr algn="l" fontAlgn="b"/>
                      <a:r>
                        <a:rPr lang="pt-BR" sz="1800" b="1" i="0" u="none" strike="noStrike" dirty="0">
                          <a:solidFill>
                            <a:srgbClr val="000000"/>
                          </a:solidFill>
                          <a:effectLst/>
                          <a:latin typeface="Calibri" panose="020F0502020204030204" pitchFamily="34" charset="0"/>
                        </a:rPr>
                        <a:t>Total Geral</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pt-BR" sz="1800" b="1" i="0" u="none" strike="noStrike" dirty="0">
                          <a:solidFill>
                            <a:srgbClr val="000000"/>
                          </a:solidFill>
                          <a:effectLst/>
                          <a:latin typeface="Calibri" panose="020F0502020204030204" pitchFamily="34" charset="0"/>
                        </a:rPr>
                        <a:t>              28.405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pt-BR" sz="1800" b="1" i="0" u="none" strike="noStrike" dirty="0">
                          <a:solidFill>
                            <a:srgbClr val="000000"/>
                          </a:solidFill>
                          <a:effectLst/>
                          <a:latin typeface="Calibri" panose="020F0502020204030204" pitchFamily="34" charset="0"/>
                        </a:rPr>
                        <a:t>20.920.209.085,14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676669318"/>
                  </a:ext>
                </a:extLst>
              </a:tr>
            </a:tbl>
          </a:graphicData>
        </a:graphic>
      </p:graphicFrame>
    </p:spTree>
    <p:extLst>
      <p:ext uri="{BB962C8B-B14F-4D97-AF65-F5344CB8AC3E}">
        <p14:creationId xmlns:p14="http://schemas.microsoft.com/office/powerpoint/2010/main" val="280011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idx="4294967295"/>
          </p:nvPr>
        </p:nvSpPr>
        <p:spPr bwMode="auto">
          <a:xfrm>
            <a:off x="0" y="920639"/>
            <a:ext cx="8229600" cy="472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fontScale="90000"/>
          </a:bodyPr>
          <a:lstStyle/>
          <a:p>
            <a:pPr algn="ctr"/>
            <a:r>
              <a:rPr lang="pt-BR" altLang="pt-BR" sz="2540" b="1" dirty="0">
                <a:effectLst>
                  <a:outerShdw blurRad="38100" dist="38100" dir="2700000" algn="tl">
                    <a:srgbClr val="000000">
                      <a:alpha val="43137"/>
                    </a:srgbClr>
                  </a:outerShdw>
                </a:effectLst>
                <a:latin typeface="Tohoma"/>
              </a:rPr>
              <a:t>DADOS FUNASA - SIGA (12/2016)</a:t>
            </a:r>
            <a:br>
              <a:rPr lang="en-US" altLang="pt-BR" sz="2540" b="1" dirty="0">
                <a:latin typeface="Tohoma"/>
              </a:rPr>
            </a:br>
            <a:br>
              <a:rPr lang="pt-BR" altLang="pt-BR" sz="2540" b="1" dirty="0">
                <a:effectLst>
                  <a:outerShdw blurRad="38100" dist="38100" dir="2700000" algn="tl">
                    <a:srgbClr val="000000">
                      <a:alpha val="43137"/>
                    </a:srgbClr>
                  </a:outerShdw>
                </a:effectLst>
                <a:latin typeface="Tohoma"/>
              </a:rPr>
            </a:br>
            <a:endParaRPr lang="pt-BR" altLang="pt-BR" i="0" dirty="0">
              <a:solidFill>
                <a:srgbClr val="FFFF00"/>
              </a:solidFill>
            </a:endParaRPr>
          </a:p>
        </p:txBody>
      </p:sp>
      <p:sp>
        <p:nvSpPr>
          <p:cNvPr id="55299" name="Espaço Reservado para Conteúdo 2"/>
          <p:cNvSpPr>
            <a:spLocks noGrp="1"/>
          </p:cNvSpPr>
          <p:nvPr>
            <p:ph idx="4294967295"/>
          </p:nvPr>
        </p:nvSpPr>
        <p:spPr bwMode="auto">
          <a:xfrm>
            <a:off x="574158" y="1928813"/>
            <a:ext cx="7655441" cy="3995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a:bodyPr>
          <a:lstStyle/>
          <a:p>
            <a:pPr marL="457200" lvl="1" indent="0">
              <a:spcBef>
                <a:spcPct val="50000"/>
              </a:spcBef>
              <a:buClr>
                <a:schemeClr val="tx1"/>
              </a:buClr>
              <a:buNone/>
            </a:pPr>
            <a:endParaRPr lang="pt-BR" altLang="pt-BR" b="1" dirty="0">
              <a:solidFill>
                <a:srgbClr val="FF0000"/>
              </a:solidFill>
              <a:latin typeface="Calibri" pitchFamily="34" charset="0"/>
            </a:endParaRPr>
          </a:p>
          <a:p>
            <a:pPr marL="414726" lvl="1" indent="0">
              <a:buNone/>
            </a:pPr>
            <a:endParaRPr lang="pt-BR" altLang="pt-BR" sz="1179" b="1" dirty="0"/>
          </a:p>
          <a:p>
            <a:pPr marL="0" indent="0">
              <a:buNone/>
            </a:pPr>
            <a:endParaRPr lang="pt-BR" altLang="pt-BR" sz="1542" b="1" dirty="0"/>
          </a:p>
          <a:p>
            <a:pPr lvl="1" algn="just">
              <a:lnSpc>
                <a:spcPct val="150000"/>
              </a:lnSpc>
              <a:buFont typeface="Courier New" panose="02070309020205020404" pitchFamily="49" charset="0"/>
              <a:buChar char="o"/>
              <a:defRPr/>
            </a:pPr>
            <a:endParaRPr lang="pt-BR" altLang="pt-BR" sz="1633" b="1" dirty="0"/>
          </a:p>
          <a:p>
            <a:pPr lvl="1" algn="just">
              <a:lnSpc>
                <a:spcPct val="150000"/>
              </a:lnSpc>
              <a:defRPr/>
            </a:pPr>
            <a:endParaRPr lang="pt-BR" altLang="pt-BR" sz="1633" b="1" u="sng" dirty="0"/>
          </a:p>
          <a:p>
            <a:pPr algn="just">
              <a:lnSpc>
                <a:spcPct val="150000"/>
              </a:lnSpc>
              <a:defRPr/>
            </a:pPr>
            <a:endParaRPr lang="pt-BR" altLang="pt-BR" sz="1996" b="1" dirty="0"/>
          </a:p>
        </p:txBody>
      </p:sp>
      <p:graphicFrame>
        <p:nvGraphicFramePr>
          <p:cNvPr id="3" name="Tabela 2"/>
          <p:cNvGraphicFramePr>
            <a:graphicFrameLocks noGrp="1"/>
          </p:cNvGraphicFramePr>
          <p:nvPr>
            <p:extLst>
              <p:ext uri="{D42A27DB-BD31-4B8C-83A1-F6EECF244321}">
                <p14:modId xmlns:p14="http://schemas.microsoft.com/office/powerpoint/2010/main" val="719170719"/>
              </p:ext>
            </p:extLst>
          </p:nvPr>
        </p:nvGraphicFramePr>
        <p:xfrm>
          <a:off x="784149" y="1524775"/>
          <a:ext cx="7235457" cy="4850491"/>
        </p:xfrm>
        <a:graphic>
          <a:graphicData uri="http://schemas.openxmlformats.org/drawingml/2006/table">
            <a:tbl>
              <a:tblPr/>
              <a:tblGrid>
                <a:gridCol w="3788585">
                  <a:extLst>
                    <a:ext uri="{9D8B030D-6E8A-4147-A177-3AD203B41FA5}">
                      <a16:colId xmlns:a16="http://schemas.microsoft.com/office/drawing/2014/main" val="3401620358"/>
                    </a:ext>
                  </a:extLst>
                </a:gridCol>
                <a:gridCol w="1453843">
                  <a:extLst>
                    <a:ext uri="{9D8B030D-6E8A-4147-A177-3AD203B41FA5}">
                      <a16:colId xmlns:a16="http://schemas.microsoft.com/office/drawing/2014/main" val="2245537730"/>
                    </a:ext>
                  </a:extLst>
                </a:gridCol>
                <a:gridCol w="1993029">
                  <a:extLst>
                    <a:ext uri="{9D8B030D-6E8A-4147-A177-3AD203B41FA5}">
                      <a16:colId xmlns:a16="http://schemas.microsoft.com/office/drawing/2014/main" val="725596014"/>
                    </a:ext>
                  </a:extLst>
                </a:gridCol>
              </a:tblGrid>
              <a:tr h="404746">
                <a:tc>
                  <a:txBody>
                    <a:bodyPr/>
                    <a:lstStyle/>
                    <a:p>
                      <a:pPr algn="ctr" fontAlgn="b"/>
                      <a:r>
                        <a:rPr lang="pt-BR" sz="1800" b="1" i="0" u="none" strike="noStrike" dirty="0">
                          <a:solidFill>
                            <a:srgbClr val="000000"/>
                          </a:solidFill>
                          <a:effectLst/>
                          <a:latin typeface="+mn-lt"/>
                        </a:rPr>
                        <a:t>Classificação</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1" i="0" u="none" strike="noStrike" dirty="0" err="1">
                          <a:solidFill>
                            <a:srgbClr val="000000"/>
                          </a:solidFill>
                          <a:effectLst/>
                          <a:latin typeface="+mn-lt"/>
                        </a:rPr>
                        <a:t>Qde</a:t>
                      </a:r>
                      <a:endParaRPr lang="pt-BR" sz="18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1800" b="1" i="0" u="none" strike="noStrike" dirty="0">
                          <a:solidFill>
                            <a:srgbClr val="000000"/>
                          </a:solidFill>
                          <a:effectLst/>
                          <a:latin typeface="+mn-lt"/>
                        </a:rPr>
                        <a:t>Valor (Contrato)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44408195"/>
                  </a:ext>
                </a:extLst>
              </a:tr>
              <a:tr h="330477">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Cancelada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1800" b="0" i="0" u="none" strike="noStrike" kern="1200" dirty="0">
                          <a:solidFill>
                            <a:srgbClr val="000000"/>
                          </a:solidFill>
                          <a:effectLst/>
                          <a:latin typeface="+mn-lt"/>
                          <a:ea typeface="+mn-ea"/>
                          <a:cs typeface="+mn-cs"/>
                        </a:rPr>
                        <a:t>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       278.903.443,32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74410692"/>
                  </a:ext>
                </a:extLst>
              </a:tr>
              <a:tr h="330477">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Concluída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1800" b="0" i="0" u="none" strike="noStrike" kern="1200" dirty="0">
                          <a:solidFill>
                            <a:srgbClr val="000000"/>
                          </a:solidFill>
                          <a:effectLst/>
                          <a:latin typeface="+mn-lt"/>
                          <a:ea typeface="+mn-ea"/>
                          <a:cs typeface="+mn-cs"/>
                        </a:rPr>
                        <a:t>4.075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    1.565.159.486,52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69245969"/>
                  </a:ext>
                </a:extLst>
              </a:tr>
              <a:tr h="355122">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Concluída com etapa útil e com Pendência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1800" b="0" i="0" u="none" strike="noStrike" kern="1200" dirty="0">
                          <a:solidFill>
                            <a:srgbClr val="000000"/>
                          </a:solidFill>
                          <a:effectLst/>
                          <a:latin typeface="+mn-lt"/>
                          <a:ea typeface="+mn-ea"/>
                          <a:cs typeface="+mn-cs"/>
                        </a:rPr>
                        <a:t>1.435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       823.455.731,52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87206340"/>
                  </a:ext>
                </a:extLst>
              </a:tr>
              <a:tr h="355122">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Concluída com etapa útil e sem Pendência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1800" b="0" i="0" u="none" strike="noStrike" kern="1200" dirty="0">
                          <a:solidFill>
                            <a:srgbClr val="000000"/>
                          </a:solidFill>
                          <a:effectLst/>
                          <a:latin typeface="+mn-lt"/>
                          <a:ea typeface="+mn-ea"/>
                          <a:cs typeface="+mn-cs"/>
                        </a:rPr>
                        <a:t>1.620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       911.711.338,95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236349997"/>
                  </a:ext>
                </a:extLst>
              </a:tr>
              <a:tr h="330477">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Concluída sem início de operação</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1800" b="0" i="0" u="none" strike="noStrike" kern="1200" dirty="0">
                          <a:solidFill>
                            <a:srgbClr val="000000"/>
                          </a:solidFill>
                          <a:effectLst/>
                          <a:latin typeface="+mn-lt"/>
                          <a:ea typeface="+mn-ea"/>
                          <a:cs typeface="+mn-cs"/>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         88.432.831,90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13753904"/>
                  </a:ext>
                </a:extLst>
              </a:tr>
              <a:tr h="330477">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Em execução</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1800" b="0" i="0" u="none" strike="noStrike" kern="1200" dirty="0">
                          <a:solidFill>
                            <a:srgbClr val="000000"/>
                          </a:solidFill>
                          <a:effectLst/>
                          <a:latin typeface="+mn-lt"/>
                          <a:ea typeface="+mn-ea"/>
                          <a:cs typeface="+mn-cs"/>
                        </a:rPr>
                        <a:t>2.400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    3.931.662.185,29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66451109"/>
                  </a:ext>
                </a:extLst>
              </a:tr>
              <a:tr h="330477">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Em execução - reiniciada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1800" b="0" i="0" u="none" strike="noStrike" kern="1200" dirty="0">
                          <a:solidFill>
                            <a:srgbClr val="000000"/>
                          </a:solidFill>
                          <a:effectLst/>
                          <a:latin typeface="+mn-lt"/>
                          <a:ea typeface="+mn-ea"/>
                          <a:cs typeface="+mn-cs"/>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       525.826.055,52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26306805"/>
                  </a:ext>
                </a:extLst>
              </a:tr>
              <a:tr h="330477">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Em licitação</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1800" b="0" i="0" u="none" strike="noStrike" kern="1200" dirty="0">
                          <a:solidFill>
                            <a:srgbClr val="000000"/>
                          </a:solidFill>
                          <a:effectLst/>
                          <a:latin typeface="+mn-lt"/>
                          <a:ea typeface="+mn-ea"/>
                          <a:cs typeface="+mn-cs"/>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         49.728.226,80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21873173"/>
                  </a:ext>
                </a:extLst>
              </a:tr>
              <a:tr h="330477">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Encerrada sem etapa útil</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1800" b="0" i="0" u="none" strike="noStrike" kern="1200" dirty="0">
                          <a:solidFill>
                            <a:srgbClr val="000000"/>
                          </a:solidFill>
                          <a:effectLst/>
                          <a:latin typeface="+mn-lt"/>
                          <a:ea typeface="+mn-ea"/>
                          <a:cs typeface="+mn-cs"/>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       518.781.021,58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6448654"/>
                  </a:ext>
                </a:extLst>
              </a:tr>
              <a:tr h="355122">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Não iniciada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1800" b="0" i="0" u="none" strike="noStrike" kern="1200" dirty="0">
                          <a:solidFill>
                            <a:srgbClr val="000000"/>
                          </a:solidFill>
                          <a:effectLst/>
                          <a:latin typeface="+mn-lt"/>
                          <a:ea typeface="+mn-ea"/>
                          <a:cs typeface="+mn-cs"/>
                        </a:rPr>
                        <a:t>  2.693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l" fontAlgn="b"/>
                      <a:r>
                        <a:rPr lang="pt-BR" sz="1800" b="0" i="0" u="none" strike="noStrike" dirty="0">
                          <a:effectLst/>
                          <a:latin typeface="+mn-lt"/>
                        </a:rPr>
                        <a:t>    </a:t>
                      </a:r>
                      <a:r>
                        <a:rPr lang="pt-BR" sz="1800" b="0" i="0" u="none" strike="noStrike" kern="1200" dirty="0">
                          <a:solidFill>
                            <a:srgbClr val="000000"/>
                          </a:solidFill>
                          <a:effectLst/>
                          <a:latin typeface="+mn-lt"/>
                          <a:ea typeface="+mn-ea"/>
                          <a:cs typeface="+mn-cs"/>
                        </a:rPr>
                        <a:t>2.697.682.822,73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435590"/>
                  </a:ext>
                </a:extLst>
              </a:tr>
              <a:tr h="330477">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Paralisada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1800" b="0" i="0" u="none" strike="noStrike" kern="1200" dirty="0">
                          <a:solidFill>
                            <a:srgbClr val="000000"/>
                          </a:solidFill>
                          <a:effectLst/>
                          <a:latin typeface="+mn-lt"/>
                          <a:ea typeface="+mn-ea"/>
                          <a:cs typeface="+mn-cs"/>
                        </a:rPr>
                        <a:t>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l" defTabSz="914400" rtl="0" eaLnBrk="1" fontAlgn="b" latinLnBrk="0" hangingPunct="1"/>
                      <a:r>
                        <a:rPr lang="pt-BR" sz="1800" b="0" i="0" u="none" strike="noStrike" kern="1200" dirty="0">
                          <a:solidFill>
                            <a:srgbClr val="000000"/>
                          </a:solidFill>
                          <a:effectLst/>
                          <a:latin typeface="+mn-lt"/>
                          <a:ea typeface="+mn-ea"/>
                          <a:cs typeface="+mn-cs"/>
                        </a:rPr>
                        <a:t>    1.162.003.370,54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548831358"/>
                  </a:ext>
                </a:extLst>
              </a:tr>
              <a:tr h="330477">
                <a:tc>
                  <a:txBody>
                    <a:bodyPr/>
                    <a:lstStyle/>
                    <a:p>
                      <a:pPr algn="l" fontAlgn="b"/>
                      <a:r>
                        <a:rPr lang="pt-BR" sz="1800" b="1" i="0" u="none" strike="noStrike" dirty="0">
                          <a:solidFill>
                            <a:srgbClr val="000000"/>
                          </a:solidFill>
                          <a:effectLst/>
                          <a:latin typeface="+mn-lt"/>
                        </a:rPr>
                        <a:t>Total Geral</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1800" b="1" i="0" u="none" strike="noStrike" kern="1200" dirty="0">
                          <a:solidFill>
                            <a:srgbClr val="000000"/>
                          </a:solidFill>
                          <a:effectLst/>
                          <a:latin typeface="+mn-lt"/>
                          <a:ea typeface="+mn-ea"/>
                          <a:cs typeface="+mn-cs"/>
                        </a:rPr>
                        <a:t>14.521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l" defTabSz="914400" rtl="0" eaLnBrk="1" fontAlgn="b" latinLnBrk="0" hangingPunct="1"/>
                      <a:r>
                        <a:rPr lang="pt-BR" sz="1800" b="1" i="0" u="none" strike="noStrike" kern="1200" dirty="0">
                          <a:solidFill>
                            <a:srgbClr val="000000"/>
                          </a:solidFill>
                          <a:effectLst/>
                          <a:latin typeface="+mn-lt"/>
                          <a:ea typeface="+mn-ea"/>
                          <a:cs typeface="+mn-cs"/>
                        </a:rPr>
                        <a:t>  12.553.346.514,67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676669318"/>
                  </a:ext>
                </a:extLst>
              </a:tr>
            </a:tbl>
          </a:graphicData>
        </a:graphic>
      </p:graphicFrame>
    </p:spTree>
    <p:extLst>
      <p:ext uri="{BB962C8B-B14F-4D97-AF65-F5344CB8AC3E}">
        <p14:creationId xmlns:p14="http://schemas.microsoft.com/office/powerpoint/2010/main" val="239027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idx="4294967295"/>
          </p:nvPr>
        </p:nvSpPr>
        <p:spPr bwMode="auto">
          <a:xfrm>
            <a:off x="0" y="1031358"/>
            <a:ext cx="8229600" cy="5528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fontScale="90000"/>
          </a:bodyPr>
          <a:lstStyle/>
          <a:p>
            <a:pPr algn="ctr"/>
            <a:r>
              <a:rPr lang="pt-BR" altLang="pt-BR" sz="2540" b="1" dirty="0">
                <a:effectLst>
                  <a:outerShdw blurRad="38100" dist="38100" dir="2700000" algn="tl">
                    <a:srgbClr val="000000">
                      <a:alpha val="43137"/>
                    </a:srgbClr>
                  </a:outerShdw>
                </a:effectLst>
                <a:latin typeface="Tohoma"/>
              </a:rPr>
              <a:t>DADOS DNIT - SIAC (06/2016)</a:t>
            </a:r>
            <a:br>
              <a:rPr lang="en-US" altLang="pt-BR" sz="2540" b="1" dirty="0">
                <a:latin typeface="Tohoma"/>
              </a:rPr>
            </a:br>
            <a:br>
              <a:rPr lang="pt-BR" altLang="pt-BR" sz="2540" b="1" dirty="0">
                <a:effectLst>
                  <a:outerShdw blurRad="38100" dist="38100" dir="2700000" algn="tl">
                    <a:srgbClr val="000000">
                      <a:alpha val="43137"/>
                    </a:srgbClr>
                  </a:outerShdw>
                </a:effectLst>
                <a:latin typeface="Tohoma"/>
              </a:rPr>
            </a:br>
            <a:endParaRPr lang="pt-BR" altLang="pt-BR" i="0" dirty="0"/>
          </a:p>
        </p:txBody>
      </p:sp>
      <p:sp>
        <p:nvSpPr>
          <p:cNvPr id="55299" name="Espaço Reservado para Conteúdo 2"/>
          <p:cNvSpPr>
            <a:spLocks noGrp="1"/>
          </p:cNvSpPr>
          <p:nvPr>
            <p:ph idx="4294967295"/>
          </p:nvPr>
        </p:nvSpPr>
        <p:spPr bwMode="auto">
          <a:xfrm>
            <a:off x="574158" y="1928813"/>
            <a:ext cx="7655441" cy="3995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a:bodyPr>
          <a:lstStyle/>
          <a:p>
            <a:pPr marL="457200" lvl="1" indent="0">
              <a:spcBef>
                <a:spcPct val="50000"/>
              </a:spcBef>
              <a:buClr>
                <a:schemeClr val="tx1"/>
              </a:buClr>
              <a:buNone/>
            </a:pPr>
            <a:endParaRPr lang="pt-BR" altLang="pt-BR" b="1" dirty="0">
              <a:solidFill>
                <a:srgbClr val="FF0000"/>
              </a:solidFill>
              <a:latin typeface="Calibri" pitchFamily="34" charset="0"/>
            </a:endParaRPr>
          </a:p>
          <a:p>
            <a:pPr marL="414726" lvl="1" indent="0">
              <a:buNone/>
            </a:pPr>
            <a:endParaRPr lang="pt-BR" altLang="pt-BR" sz="1179" b="1" dirty="0"/>
          </a:p>
          <a:p>
            <a:pPr marL="0" indent="0">
              <a:buNone/>
            </a:pPr>
            <a:endParaRPr lang="pt-BR" altLang="pt-BR" sz="1542" b="1" dirty="0"/>
          </a:p>
          <a:p>
            <a:pPr lvl="1" algn="just">
              <a:lnSpc>
                <a:spcPct val="150000"/>
              </a:lnSpc>
              <a:buFont typeface="Courier New" panose="02070309020205020404" pitchFamily="49" charset="0"/>
              <a:buChar char="o"/>
              <a:defRPr/>
            </a:pPr>
            <a:endParaRPr lang="pt-BR" altLang="pt-BR" sz="1633" b="1" dirty="0"/>
          </a:p>
          <a:p>
            <a:pPr lvl="1" algn="just">
              <a:lnSpc>
                <a:spcPct val="150000"/>
              </a:lnSpc>
              <a:defRPr/>
            </a:pPr>
            <a:endParaRPr lang="pt-BR" altLang="pt-BR" sz="1633" b="1" u="sng" dirty="0"/>
          </a:p>
          <a:p>
            <a:pPr algn="just">
              <a:lnSpc>
                <a:spcPct val="150000"/>
              </a:lnSpc>
              <a:defRPr/>
            </a:pPr>
            <a:endParaRPr lang="pt-BR" altLang="pt-BR" sz="1996" b="1" dirty="0"/>
          </a:p>
        </p:txBody>
      </p:sp>
      <p:graphicFrame>
        <p:nvGraphicFramePr>
          <p:cNvPr id="5" name="Tabela 4"/>
          <p:cNvGraphicFramePr>
            <a:graphicFrameLocks noGrp="1"/>
          </p:cNvGraphicFramePr>
          <p:nvPr>
            <p:extLst>
              <p:ext uri="{D42A27DB-BD31-4B8C-83A1-F6EECF244321}">
                <p14:modId xmlns:p14="http://schemas.microsoft.com/office/powerpoint/2010/main" val="527083808"/>
              </p:ext>
            </p:extLst>
          </p:nvPr>
        </p:nvGraphicFramePr>
        <p:xfrm>
          <a:off x="760227" y="1839435"/>
          <a:ext cx="7283302" cy="3653730"/>
        </p:xfrm>
        <a:graphic>
          <a:graphicData uri="http://schemas.openxmlformats.org/drawingml/2006/table">
            <a:tbl>
              <a:tblPr/>
              <a:tblGrid>
                <a:gridCol w="3147237">
                  <a:extLst>
                    <a:ext uri="{9D8B030D-6E8A-4147-A177-3AD203B41FA5}">
                      <a16:colId xmlns:a16="http://schemas.microsoft.com/office/drawing/2014/main" val="3401620358"/>
                    </a:ext>
                  </a:extLst>
                </a:gridCol>
                <a:gridCol w="1924493">
                  <a:extLst>
                    <a:ext uri="{9D8B030D-6E8A-4147-A177-3AD203B41FA5}">
                      <a16:colId xmlns:a16="http://schemas.microsoft.com/office/drawing/2014/main" val="725596014"/>
                    </a:ext>
                  </a:extLst>
                </a:gridCol>
                <a:gridCol w="2211572">
                  <a:extLst>
                    <a:ext uri="{9D8B030D-6E8A-4147-A177-3AD203B41FA5}">
                      <a16:colId xmlns:a16="http://schemas.microsoft.com/office/drawing/2014/main" val="3417990262"/>
                    </a:ext>
                  </a:extLst>
                </a:gridCol>
              </a:tblGrid>
              <a:tr h="405970">
                <a:tc>
                  <a:txBody>
                    <a:bodyPr/>
                    <a:lstStyle/>
                    <a:p>
                      <a:pPr algn="ctr" fontAlgn="b"/>
                      <a:r>
                        <a:rPr lang="pt-BR" sz="2000" b="1" i="0" u="none" strike="noStrike" dirty="0">
                          <a:solidFill>
                            <a:srgbClr val="000000"/>
                          </a:solidFill>
                          <a:effectLst/>
                          <a:latin typeface="Calibri" panose="020F0502020204030204" pitchFamily="34" charset="0"/>
                        </a:rPr>
                        <a:t>Classificação</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2000" b="1" i="0" u="none" strike="noStrike" dirty="0" err="1">
                          <a:solidFill>
                            <a:srgbClr val="000000"/>
                          </a:solidFill>
                          <a:effectLst/>
                          <a:latin typeface="Calibri" panose="020F0502020204030204" pitchFamily="34" charset="0"/>
                        </a:rPr>
                        <a:t>Qde</a:t>
                      </a:r>
                      <a:endParaRPr lang="pt-BR" sz="2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pt-BR" sz="2000" b="1" i="0" u="none" strike="noStrike" dirty="0">
                          <a:solidFill>
                            <a:srgbClr val="000000"/>
                          </a:solidFill>
                          <a:effectLst/>
                          <a:latin typeface="Calibri" panose="020F0502020204030204" pitchFamily="34" charset="0"/>
                        </a:rPr>
                        <a:t> Valor (Contrato)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44408195"/>
                  </a:ext>
                </a:extLst>
              </a:tr>
              <a:tr h="405970">
                <a:tc>
                  <a:txBody>
                    <a:bodyPr/>
                    <a:lstStyle/>
                    <a:p>
                      <a:pPr marL="0" algn="l"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Não Iniciada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 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r" fontAlgn="b"/>
                      <a:r>
                        <a:rPr lang="pt-BR" sz="2000" b="0" i="0" u="none" strike="noStrike" kern="1200" dirty="0">
                          <a:solidFill>
                            <a:srgbClr val="000000"/>
                          </a:solidFill>
                          <a:effectLst/>
                          <a:latin typeface="Calibri" panose="020F0502020204030204" pitchFamily="34" charset="0"/>
                          <a:ea typeface="+mn-ea"/>
                          <a:cs typeface="+mn-cs"/>
                        </a:rPr>
                        <a:t>4.890.637.650,93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87206340"/>
                  </a:ext>
                </a:extLst>
              </a:tr>
              <a:tr h="405970">
                <a:tc>
                  <a:txBody>
                    <a:bodyPr/>
                    <a:lstStyle/>
                    <a:p>
                      <a:pPr marL="0" algn="l"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Em Execução - Até 30%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335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r" fontAlgn="b"/>
                      <a:r>
                        <a:rPr lang="pt-BR" sz="2000" b="0" i="0" u="none" strike="noStrike" kern="1200" dirty="0">
                          <a:solidFill>
                            <a:srgbClr val="000000"/>
                          </a:solidFill>
                          <a:effectLst/>
                          <a:latin typeface="Calibri" panose="020F0502020204030204" pitchFamily="34" charset="0"/>
                          <a:ea typeface="+mn-ea"/>
                          <a:cs typeface="+mn-cs"/>
                        </a:rPr>
                        <a:t>17.862.827.946,67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4236349997"/>
                  </a:ext>
                </a:extLst>
              </a:tr>
              <a:tr h="405970">
                <a:tc>
                  <a:txBody>
                    <a:bodyPr/>
                    <a:lstStyle/>
                    <a:p>
                      <a:pPr marL="0" algn="l"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Em Execução - De 31% a 60%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r" fontAlgn="b"/>
                      <a:r>
                        <a:rPr lang="pt-BR" sz="2000" b="0" i="0" u="none" strike="noStrike" kern="1200" dirty="0">
                          <a:solidFill>
                            <a:srgbClr val="000000"/>
                          </a:solidFill>
                          <a:effectLst/>
                          <a:latin typeface="Calibri" panose="020F0502020204030204" pitchFamily="34" charset="0"/>
                          <a:ea typeface="+mn-ea"/>
                          <a:cs typeface="+mn-cs"/>
                        </a:rPr>
                        <a:t>6.495.063.563,09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13753904"/>
                  </a:ext>
                </a:extLst>
              </a:tr>
              <a:tr h="405970">
                <a:tc>
                  <a:txBody>
                    <a:bodyPr/>
                    <a:lstStyle/>
                    <a:p>
                      <a:pPr marL="0" algn="l"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Em Execução - Acima de 60%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  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r" fontAlgn="b"/>
                      <a:r>
                        <a:rPr lang="pt-BR" sz="2000" b="0" i="0" u="none" strike="noStrike" kern="1200" dirty="0">
                          <a:solidFill>
                            <a:srgbClr val="000000"/>
                          </a:solidFill>
                          <a:effectLst/>
                          <a:latin typeface="Calibri" panose="020F0502020204030204" pitchFamily="34" charset="0"/>
                          <a:ea typeface="+mn-ea"/>
                          <a:cs typeface="+mn-cs"/>
                        </a:rPr>
                        <a:t>11.305.002.042,32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66451109"/>
                  </a:ext>
                </a:extLst>
              </a:tr>
              <a:tr h="405970">
                <a:tc>
                  <a:txBody>
                    <a:bodyPr/>
                    <a:lstStyle/>
                    <a:p>
                      <a:pPr marL="0" algn="l" defTabSz="914400" rtl="0" eaLnBrk="1" fontAlgn="b" latinLnBrk="0" hangingPunct="1"/>
                      <a:r>
                        <a:rPr lang="pt-BR" sz="2000" b="0" i="0" u="none" strike="noStrike" kern="1200">
                          <a:solidFill>
                            <a:srgbClr val="000000"/>
                          </a:solidFill>
                          <a:effectLst/>
                          <a:latin typeface="Calibri" panose="020F0502020204030204" pitchFamily="34" charset="0"/>
                          <a:ea typeface="+mn-ea"/>
                          <a:cs typeface="+mn-cs"/>
                        </a:rPr>
                        <a:t>Concluída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3.327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r" fontAlgn="b"/>
                      <a:r>
                        <a:rPr lang="pt-BR" sz="2000" b="0" i="0" u="none" strike="noStrike" kern="1200" dirty="0">
                          <a:solidFill>
                            <a:srgbClr val="000000"/>
                          </a:solidFill>
                          <a:effectLst/>
                          <a:latin typeface="Calibri" panose="020F0502020204030204" pitchFamily="34" charset="0"/>
                          <a:ea typeface="+mn-ea"/>
                          <a:cs typeface="+mn-cs"/>
                        </a:rPr>
                        <a:t>47.542.331.683,23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26306805"/>
                  </a:ext>
                </a:extLst>
              </a:tr>
              <a:tr h="405970">
                <a:tc>
                  <a:txBody>
                    <a:bodyPr/>
                    <a:lstStyle/>
                    <a:p>
                      <a:pPr marL="0" algn="l" defTabSz="914400" rtl="0" eaLnBrk="1" fontAlgn="b" latinLnBrk="0" hangingPunct="1"/>
                      <a:r>
                        <a:rPr lang="pt-BR" sz="2000" b="0" i="0" u="none" strike="noStrike" kern="1200">
                          <a:solidFill>
                            <a:srgbClr val="000000"/>
                          </a:solidFill>
                          <a:effectLst/>
                          <a:latin typeface="Calibri" panose="020F0502020204030204" pitchFamily="34" charset="0"/>
                          <a:ea typeface="+mn-ea"/>
                          <a:cs typeface="+mn-cs"/>
                        </a:rPr>
                        <a:t>Paralisadas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  173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r" fontAlgn="b"/>
                      <a:r>
                        <a:rPr lang="pt-BR" sz="2000" b="0" i="0" u="none" strike="noStrike" kern="1200" dirty="0">
                          <a:solidFill>
                            <a:srgbClr val="000000"/>
                          </a:solidFill>
                          <a:effectLst/>
                          <a:latin typeface="Calibri" panose="020F0502020204030204" pitchFamily="34" charset="0"/>
                          <a:ea typeface="+mn-ea"/>
                          <a:cs typeface="+mn-cs"/>
                        </a:rPr>
                        <a:t>8.035.368.758,95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21873173"/>
                  </a:ext>
                </a:extLst>
              </a:tr>
              <a:tr h="405970">
                <a:tc>
                  <a:txBody>
                    <a:bodyPr/>
                    <a:lstStyle/>
                    <a:p>
                      <a:pPr marL="0" algn="l"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Cancelada/Rescindida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0" i="0" u="none" strike="noStrike" kern="1200" dirty="0">
                          <a:solidFill>
                            <a:srgbClr val="000000"/>
                          </a:solidFill>
                          <a:effectLst/>
                          <a:latin typeface="Calibri" panose="020F0502020204030204" pitchFamily="34" charset="0"/>
                          <a:ea typeface="+mn-ea"/>
                          <a:cs typeface="+mn-cs"/>
                        </a:rPr>
                        <a:t>    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r" fontAlgn="b"/>
                      <a:r>
                        <a:rPr lang="pt-BR" sz="2000" b="0" i="0" u="none" strike="noStrike" kern="1200" dirty="0">
                          <a:solidFill>
                            <a:srgbClr val="000000"/>
                          </a:solidFill>
                          <a:effectLst/>
                          <a:latin typeface="Calibri" panose="020F0502020204030204" pitchFamily="34" charset="0"/>
                          <a:ea typeface="+mn-ea"/>
                          <a:cs typeface="+mn-cs"/>
                        </a:rPr>
                        <a:t>6.572.571.497,97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548831358"/>
                  </a:ext>
                </a:extLst>
              </a:tr>
              <a:tr h="405970">
                <a:tc>
                  <a:txBody>
                    <a:bodyPr/>
                    <a:lstStyle/>
                    <a:p>
                      <a:pPr algn="l" fontAlgn="b"/>
                      <a:r>
                        <a:rPr lang="pt-BR" sz="2000" b="1" i="0" u="none" strike="noStrike" dirty="0">
                          <a:solidFill>
                            <a:srgbClr val="000000"/>
                          </a:solidFill>
                          <a:effectLst/>
                          <a:latin typeface="Calibri" panose="020F0502020204030204" pitchFamily="34" charset="0"/>
                        </a:rPr>
                        <a:t>Total Geral</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1" i="0" u="none" strike="noStrike" kern="1200" dirty="0">
                          <a:solidFill>
                            <a:srgbClr val="000000"/>
                          </a:solidFill>
                          <a:effectLst/>
                          <a:latin typeface="Calibri" panose="020F0502020204030204" pitchFamily="34" charset="0"/>
                          <a:ea typeface="+mn-ea"/>
                          <a:cs typeface="+mn-cs"/>
                        </a:rPr>
                        <a:t>4.658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defTabSz="914400" rtl="0" eaLnBrk="1" fontAlgn="b" latinLnBrk="0" hangingPunct="1"/>
                      <a:r>
                        <a:rPr lang="pt-BR" sz="2000" b="1" i="0" u="none" strike="noStrike" kern="1200" dirty="0">
                          <a:solidFill>
                            <a:srgbClr val="000000"/>
                          </a:solidFill>
                          <a:effectLst/>
                          <a:latin typeface="Calibri" panose="020F0502020204030204" pitchFamily="34" charset="0"/>
                          <a:ea typeface="+mn-ea"/>
                          <a:cs typeface="+mn-cs"/>
                        </a:rPr>
                        <a:t>102.703.803.143,16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676669318"/>
                  </a:ext>
                </a:extLst>
              </a:tr>
            </a:tbl>
          </a:graphicData>
        </a:graphic>
      </p:graphicFrame>
    </p:spTree>
    <p:extLst>
      <p:ext uri="{BB962C8B-B14F-4D97-AF65-F5344CB8AC3E}">
        <p14:creationId xmlns:p14="http://schemas.microsoft.com/office/powerpoint/2010/main" val="419446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idx="4294967295"/>
          </p:nvPr>
        </p:nvSpPr>
        <p:spPr bwMode="auto">
          <a:xfrm>
            <a:off x="0" y="981075"/>
            <a:ext cx="822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fontScale="90000"/>
          </a:bodyPr>
          <a:lstStyle/>
          <a:p>
            <a:pPr algn="ctr"/>
            <a:r>
              <a:rPr lang="pt-BR" altLang="pt-BR" sz="2540" b="1" dirty="0">
                <a:effectLst>
                  <a:outerShdw blurRad="38100" dist="38100" dir="2700000" algn="tl">
                    <a:srgbClr val="000000">
                      <a:alpha val="43137"/>
                    </a:srgbClr>
                  </a:outerShdw>
                </a:effectLst>
                <a:latin typeface="Tohoma"/>
              </a:rPr>
              <a:t>DISTRIBUIÇÃO DA SITUAÇÃO </a:t>
            </a:r>
            <a:br>
              <a:rPr lang="en-US" altLang="pt-BR" sz="2540" b="1" dirty="0">
                <a:latin typeface="Tohoma"/>
              </a:rPr>
            </a:br>
            <a:br>
              <a:rPr lang="pt-BR" altLang="pt-BR" sz="2540" b="1" dirty="0">
                <a:effectLst>
                  <a:outerShdw blurRad="38100" dist="38100" dir="2700000" algn="tl">
                    <a:srgbClr val="000000">
                      <a:alpha val="43137"/>
                    </a:srgbClr>
                  </a:outerShdw>
                </a:effectLst>
                <a:latin typeface="Tohoma"/>
              </a:rPr>
            </a:br>
            <a:r>
              <a:rPr lang="pt-BR" altLang="pt-BR" sz="2200" b="1" i="1" dirty="0">
                <a:effectLst>
                  <a:outerShdw blurRad="38100" dist="38100" dir="2700000" algn="tl">
                    <a:srgbClr val="000000">
                      <a:alpha val="43137"/>
                    </a:srgbClr>
                  </a:outerShdw>
                </a:effectLst>
                <a:latin typeface="Tohoma"/>
              </a:rPr>
              <a:t>Valor Global – R$ 236.910.360.261,22</a:t>
            </a:r>
            <a:br>
              <a:rPr lang="pt-BR" altLang="pt-BR" sz="2540" b="1" dirty="0">
                <a:effectLst>
                  <a:outerShdw blurRad="38100" dist="38100" dir="2700000" algn="tl">
                    <a:srgbClr val="000000">
                      <a:alpha val="43137"/>
                    </a:srgbClr>
                  </a:outerShdw>
                </a:effectLst>
                <a:latin typeface="Tohoma"/>
              </a:rPr>
            </a:br>
            <a:endParaRPr lang="pt-BR" altLang="pt-BR" i="0" dirty="0">
              <a:solidFill>
                <a:srgbClr val="FFFF00"/>
              </a:solidFill>
            </a:endParaRPr>
          </a:p>
        </p:txBody>
      </p:sp>
      <p:sp>
        <p:nvSpPr>
          <p:cNvPr id="55299" name="Espaço Reservado para Conteúdo 2"/>
          <p:cNvSpPr>
            <a:spLocks noGrp="1"/>
          </p:cNvSpPr>
          <p:nvPr>
            <p:ph idx="4294967295"/>
          </p:nvPr>
        </p:nvSpPr>
        <p:spPr bwMode="auto">
          <a:xfrm>
            <a:off x="0" y="1928813"/>
            <a:ext cx="8229600" cy="3995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rtlCol="0" anchor="t" anchorCtr="0" compatLnSpc="1">
            <a:prstTxWarp prst="textNoShape">
              <a:avLst/>
            </a:prstTxWarp>
            <a:normAutofit/>
          </a:bodyPr>
          <a:lstStyle/>
          <a:p>
            <a:pPr marL="457200" lvl="1" indent="0">
              <a:spcBef>
                <a:spcPct val="50000"/>
              </a:spcBef>
              <a:buClr>
                <a:schemeClr val="tx1"/>
              </a:buClr>
              <a:buNone/>
            </a:pPr>
            <a:endParaRPr lang="pt-BR" altLang="pt-BR" b="1" dirty="0">
              <a:solidFill>
                <a:srgbClr val="FF0000"/>
              </a:solidFill>
              <a:latin typeface="Calibri" pitchFamily="34" charset="0"/>
            </a:endParaRPr>
          </a:p>
          <a:p>
            <a:pPr marL="414726" lvl="1" indent="0">
              <a:buNone/>
            </a:pPr>
            <a:endParaRPr lang="pt-BR" altLang="pt-BR" sz="1179" b="1" dirty="0"/>
          </a:p>
          <a:p>
            <a:pPr marL="0" indent="0">
              <a:buNone/>
            </a:pPr>
            <a:endParaRPr lang="pt-BR" altLang="pt-BR" sz="1542" b="1" dirty="0"/>
          </a:p>
          <a:p>
            <a:pPr lvl="1" algn="just">
              <a:lnSpc>
                <a:spcPct val="150000"/>
              </a:lnSpc>
              <a:buFont typeface="Courier New" panose="02070309020205020404" pitchFamily="49" charset="0"/>
              <a:buChar char="o"/>
              <a:defRPr/>
            </a:pPr>
            <a:endParaRPr lang="pt-BR" altLang="pt-BR" sz="1633" b="1" dirty="0"/>
          </a:p>
          <a:p>
            <a:pPr lvl="1" algn="just">
              <a:lnSpc>
                <a:spcPct val="150000"/>
              </a:lnSpc>
              <a:defRPr/>
            </a:pPr>
            <a:endParaRPr lang="pt-BR" altLang="pt-BR" sz="1633" b="1" u="sng" dirty="0"/>
          </a:p>
          <a:p>
            <a:pPr algn="just">
              <a:lnSpc>
                <a:spcPct val="150000"/>
              </a:lnSpc>
              <a:defRPr/>
            </a:pPr>
            <a:endParaRPr lang="pt-BR" altLang="pt-BR" sz="1996" b="1" dirty="0"/>
          </a:p>
        </p:txBody>
      </p:sp>
      <p:graphicFrame>
        <p:nvGraphicFramePr>
          <p:cNvPr id="2" name="Tabela 1"/>
          <p:cNvGraphicFramePr>
            <a:graphicFrameLocks noGrp="1"/>
          </p:cNvGraphicFramePr>
          <p:nvPr>
            <p:extLst>
              <p:ext uri="{D42A27DB-BD31-4B8C-83A1-F6EECF244321}">
                <p14:modId xmlns:p14="http://schemas.microsoft.com/office/powerpoint/2010/main" val="2494106765"/>
              </p:ext>
            </p:extLst>
          </p:nvPr>
        </p:nvGraphicFramePr>
        <p:xfrm>
          <a:off x="583939" y="2034044"/>
          <a:ext cx="8034704" cy="4317544"/>
        </p:xfrm>
        <a:graphic>
          <a:graphicData uri="http://schemas.openxmlformats.org/drawingml/2006/table">
            <a:tbl>
              <a:tblPr>
                <a:tableStyleId>{5C22544A-7EE6-4342-B048-85BDC9FD1C3A}</a:tableStyleId>
              </a:tblPr>
              <a:tblGrid>
                <a:gridCol w="2034802">
                  <a:extLst>
                    <a:ext uri="{9D8B030D-6E8A-4147-A177-3AD203B41FA5}">
                      <a16:colId xmlns:a16="http://schemas.microsoft.com/office/drawing/2014/main" val="141173371"/>
                    </a:ext>
                  </a:extLst>
                </a:gridCol>
                <a:gridCol w="1228336">
                  <a:extLst>
                    <a:ext uri="{9D8B030D-6E8A-4147-A177-3AD203B41FA5}">
                      <a16:colId xmlns:a16="http://schemas.microsoft.com/office/drawing/2014/main" val="2571510774"/>
                    </a:ext>
                  </a:extLst>
                </a:gridCol>
                <a:gridCol w="1542293">
                  <a:extLst>
                    <a:ext uri="{9D8B030D-6E8A-4147-A177-3AD203B41FA5}">
                      <a16:colId xmlns:a16="http://schemas.microsoft.com/office/drawing/2014/main" val="3031991752"/>
                    </a:ext>
                  </a:extLst>
                </a:gridCol>
                <a:gridCol w="1613097">
                  <a:extLst>
                    <a:ext uri="{9D8B030D-6E8A-4147-A177-3AD203B41FA5}">
                      <a16:colId xmlns:a16="http://schemas.microsoft.com/office/drawing/2014/main" val="1758561551"/>
                    </a:ext>
                  </a:extLst>
                </a:gridCol>
                <a:gridCol w="1616176">
                  <a:extLst>
                    <a:ext uri="{9D8B030D-6E8A-4147-A177-3AD203B41FA5}">
                      <a16:colId xmlns:a16="http://schemas.microsoft.com/office/drawing/2014/main" val="623011145"/>
                    </a:ext>
                  </a:extLst>
                </a:gridCol>
              </a:tblGrid>
              <a:tr h="360330">
                <a:tc rowSpan="2">
                  <a:txBody>
                    <a:bodyPr/>
                    <a:lstStyle/>
                    <a:p>
                      <a:pPr algn="ctr" rtl="0" fontAlgn="b"/>
                      <a:r>
                        <a:rPr lang="pt-BR" sz="1600" b="1" u="none" strike="noStrike" dirty="0">
                          <a:effectLst/>
                        </a:rPr>
                        <a:t> Status dos Contratos  </a:t>
                      </a:r>
                      <a:endParaRPr lang="pt-BR" sz="1600" b="1" i="0" u="none" strike="noStrike" dirty="0">
                        <a:solidFill>
                          <a:srgbClr val="000000"/>
                        </a:solidFill>
                        <a:effectLst/>
                        <a:latin typeface="Calibri" panose="020F0502020204030204" pitchFamily="34" charset="0"/>
                      </a:endParaRPr>
                    </a:p>
                  </a:txBody>
                  <a:tcPr marL="9404" marR="9404" marT="9404" marB="0" anchor="ctr">
                    <a:solidFill>
                      <a:schemeClr val="accent1">
                        <a:lumMod val="60000"/>
                        <a:lumOff val="40000"/>
                      </a:schemeClr>
                    </a:solidFill>
                  </a:tcPr>
                </a:tc>
                <a:tc gridSpan="4">
                  <a:txBody>
                    <a:bodyPr/>
                    <a:lstStyle/>
                    <a:p>
                      <a:pPr algn="ctr" rtl="0" fontAlgn="b"/>
                      <a:r>
                        <a:rPr lang="pt-BR" sz="1600" b="1" u="none" strike="noStrike" dirty="0">
                          <a:effectLst/>
                        </a:rPr>
                        <a:t> Quantidades</a:t>
                      </a:r>
                      <a:r>
                        <a:rPr lang="pt-BR" sz="1600" b="1" u="none" strike="noStrike" baseline="0" dirty="0">
                          <a:effectLst/>
                        </a:rPr>
                        <a:t> contratos/obras</a:t>
                      </a:r>
                      <a:endParaRPr lang="pt-BR" sz="1600" b="1" i="0" u="none" strike="noStrike" dirty="0">
                        <a:solidFill>
                          <a:srgbClr val="000000"/>
                        </a:solidFill>
                        <a:effectLst/>
                        <a:latin typeface="Calibri" panose="020F0502020204030204" pitchFamily="34" charset="0"/>
                      </a:endParaRPr>
                    </a:p>
                  </a:txBody>
                  <a:tcPr marL="9404" marR="9404" marT="9404" marB="0" anchor="ctr">
                    <a:solidFill>
                      <a:schemeClr val="accent1">
                        <a:lumMod val="60000"/>
                        <a:lumOff val="4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330746590"/>
                  </a:ext>
                </a:extLst>
              </a:tr>
              <a:tr h="360330">
                <a:tc vMerge="1">
                  <a:txBody>
                    <a:bodyPr/>
                    <a:lstStyle/>
                    <a:p>
                      <a:endParaRPr lang="pt-BR"/>
                    </a:p>
                  </a:txBody>
                  <a:tcPr/>
                </a:tc>
                <a:tc>
                  <a:txBody>
                    <a:bodyPr/>
                    <a:lstStyle/>
                    <a:p>
                      <a:pPr algn="ctr" rtl="0" fontAlgn="b"/>
                      <a:r>
                        <a:rPr lang="pt-BR" sz="1600" b="1" u="none" strike="noStrike" dirty="0">
                          <a:effectLst/>
                        </a:rPr>
                        <a:t>SIAPF (01/2016)</a:t>
                      </a:r>
                      <a:endParaRPr lang="pt-BR" sz="1600" b="1" i="0" u="none" strike="noStrike" dirty="0">
                        <a:solidFill>
                          <a:srgbClr val="000000"/>
                        </a:solidFill>
                        <a:effectLst/>
                        <a:latin typeface="Calibri" panose="020F0502020204030204" pitchFamily="34" charset="0"/>
                      </a:endParaRPr>
                    </a:p>
                  </a:txBody>
                  <a:tcPr marL="9404" marR="9404" marT="9404" marB="0" anchor="ctr">
                    <a:solidFill>
                      <a:schemeClr val="accent1">
                        <a:lumMod val="60000"/>
                        <a:lumOff val="40000"/>
                      </a:schemeClr>
                    </a:solidFill>
                  </a:tcPr>
                </a:tc>
                <a:tc>
                  <a:txBody>
                    <a:bodyPr/>
                    <a:lstStyle/>
                    <a:p>
                      <a:pPr algn="ctr" rtl="0" fontAlgn="b"/>
                      <a:r>
                        <a:rPr lang="pt-BR" sz="1600" b="1" u="none" strike="noStrike" dirty="0">
                          <a:effectLst/>
                        </a:rPr>
                        <a:t>SIAC (06/2016)</a:t>
                      </a:r>
                      <a:endParaRPr lang="pt-BR" sz="1600" b="1" i="0" u="none" strike="noStrike" dirty="0">
                        <a:solidFill>
                          <a:srgbClr val="000000"/>
                        </a:solidFill>
                        <a:effectLst/>
                        <a:latin typeface="Calibri" panose="020F0502020204030204" pitchFamily="34" charset="0"/>
                      </a:endParaRPr>
                    </a:p>
                  </a:txBody>
                  <a:tcPr marL="9404" marR="9404" marT="9404" marB="0" anchor="ctr">
                    <a:solidFill>
                      <a:schemeClr val="accent1">
                        <a:lumMod val="60000"/>
                        <a:lumOff val="40000"/>
                      </a:schemeClr>
                    </a:solidFill>
                  </a:tcPr>
                </a:tc>
                <a:tc>
                  <a:txBody>
                    <a:bodyPr/>
                    <a:lstStyle/>
                    <a:p>
                      <a:pPr algn="ctr" rtl="0" fontAlgn="b"/>
                      <a:r>
                        <a:rPr lang="pt-BR" sz="1600" b="1" u="none" strike="noStrike" dirty="0">
                          <a:effectLst/>
                        </a:rPr>
                        <a:t>SIGA -FUNASA</a:t>
                      </a:r>
                    </a:p>
                    <a:p>
                      <a:pPr algn="ctr" rtl="0" fontAlgn="b"/>
                      <a:r>
                        <a:rPr lang="pt-BR" sz="1600" b="1" i="0" u="none" strike="noStrike" dirty="0">
                          <a:solidFill>
                            <a:srgbClr val="000000"/>
                          </a:solidFill>
                          <a:effectLst/>
                          <a:latin typeface="Calibri" panose="020F0502020204030204" pitchFamily="34" charset="0"/>
                        </a:rPr>
                        <a:t>(12/2016)</a:t>
                      </a:r>
                    </a:p>
                  </a:txBody>
                  <a:tcPr marL="9404" marR="9404" marT="9404" marB="0" anchor="ctr">
                    <a:solidFill>
                      <a:schemeClr val="accent1">
                        <a:lumMod val="60000"/>
                        <a:lumOff val="40000"/>
                      </a:schemeClr>
                    </a:solidFill>
                  </a:tcPr>
                </a:tc>
                <a:tc>
                  <a:txBody>
                    <a:bodyPr/>
                    <a:lstStyle/>
                    <a:p>
                      <a:pPr algn="ctr" rtl="0" fontAlgn="b"/>
                      <a:r>
                        <a:rPr lang="pt-BR" sz="1600" b="1" u="none" strike="noStrike" dirty="0">
                          <a:effectLst/>
                        </a:rPr>
                        <a:t>SIMEC (06/2016)</a:t>
                      </a:r>
                      <a:endParaRPr lang="pt-BR" sz="1600" b="1" i="0" u="none" strike="noStrike" dirty="0">
                        <a:solidFill>
                          <a:srgbClr val="000000"/>
                        </a:solidFill>
                        <a:effectLst/>
                        <a:latin typeface="Calibri" panose="020F0502020204030204" pitchFamily="34" charset="0"/>
                      </a:endParaRPr>
                    </a:p>
                  </a:txBody>
                  <a:tcPr marL="9404" marR="9404" marT="9404" marB="0" anchor="ctr">
                    <a:solidFill>
                      <a:schemeClr val="accent1">
                        <a:lumMod val="60000"/>
                        <a:lumOff val="40000"/>
                      </a:schemeClr>
                    </a:solidFill>
                  </a:tcPr>
                </a:tc>
                <a:extLst>
                  <a:ext uri="{0D108BD9-81ED-4DB2-BD59-A6C34878D82A}">
                    <a16:rowId xmlns:a16="http://schemas.microsoft.com/office/drawing/2014/main" val="2849044501"/>
                  </a:ext>
                </a:extLst>
              </a:tr>
              <a:tr h="360330">
                <a:tc>
                  <a:txBody>
                    <a:bodyPr/>
                    <a:lstStyle/>
                    <a:p>
                      <a:pPr algn="l" rtl="0" fontAlgn="b"/>
                      <a:r>
                        <a:rPr lang="pt-BR" sz="1600" u="none" strike="noStrike" dirty="0">
                          <a:effectLst/>
                        </a:rPr>
                        <a:t>Cancelada/Rescindida</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6</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253</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a:effectLst/>
                        </a:rPr>
                        <a:t>706</a:t>
                      </a:r>
                      <a:endParaRPr lang="pt-BR" sz="1600" b="0" i="0" u="none" strike="noStrike">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a:effectLst/>
                        </a:rPr>
                        <a:t>1.171</a:t>
                      </a:r>
                      <a:endParaRPr lang="pt-BR" sz="1600" b="0" i="0" u="none" strike="noStrike">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extLst>
                  <a:ext uri="{0D108BD9-81ED-4DB2-BD59-A6C34878D82A}">
                    <a16:rowId xmlns:a16="http://schemas.microsoft.com/office/drawing/2014/main" val="2711305607"/>
                  </a:ext>
                </a:extLst>
              </a:tr>
              <a:tr h="360330">
                <a:tc>
                  <a:txBody>
                    <a:bodyPr/>
                    <a:lstStyle/>
                    <a:p>
                      <a:pPr algn="l" rtl="0" fontAlgn="b"/>
                      <a:r>
                        <a:rPr lang="pt-BR" sz="1600" u="none" strike="noStrike" dirty="0">
                          <a:effectLst/>
                        </a:rPr>
                        <a:t>Concluída</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41.017</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3.327</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a:effectLst/>
                        </a:rPr>
                        <a:t>7.156</a:t>
                      </a:r>
                      <a:endParaRPr lang="pt-BR" sz="1600" b="0" i="0" u="none" strike="noStrike">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a:effectLst/>
                        </a:rPr>
                        <a:t>9.887</a:t>
                      </a:r>
                      <a:endParaRPr lang="pt-BR" sz="1600" b="0" i="0" u="none" strike="noStrike">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extLst>
                  <a:ext uri="{0D108BD9-81ED-4DB2-BD59-A6C34878D82A}">
                    <a16:rowId xmlns:a16="http://schemas.microsoft.com/office/drawing/2014/main" val="3260398009"/>
                  </a:ext>
                </a:extLst>
              </a:tr>
              <a:tr h="609791">
                <a:tc>
                  <a:txBody>
                    <a:bodyPr/>
                    <a:lstStyle/>
                    <a:p>
                      <a:pPr algn="l" rtl="0" fontAlgn="b"/>
                      <a:r>
                        <a:rPr lang="pt-BR" sz="1600" u="none" strike="noStrike" dirty="0">
                          <a:effectLst/>
                        </a:rPr>
                        <a:t>Em Execução - Acima de 60%</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4.019</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302</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rowSpan="3">
                  <a:txBody>
                    <a:bodyPr/>
                    <a:lstStyle/>
                    <a:p>
                      <a:pPr algn="ctr" rtl="0" fontAlgn="ctr"/>
                      <a:r>
                        <a:rPr lang="pt-BR" sz="1600" u="none" strike="noStrike" dirty="0">
                          <a:effectLst/>
                        </a:rPr>
                        <a:t>2.561</a:t>
                      </a:r>
                      <a:endParaRPr lang="pt-BR" sz="1600" b="0" i="0" u="none" strike="noStrike" dirty="0">
                        <a:solidFill>
                          <a:srgbClr val="000000"/>
                        </a:solidFill>
                        <a:effectLst/>
                        <a:latin typeface="Calibri" panose="020F0502020204030204" pitchFamily="34" charset="0"/>
                      </a:endParaRPr>
                    </a:p>
                  </a:txBody>
                  <a:tcPr marL="9404" marR="9404" marT="9404" marB="0" anchor="ctr">
                    <a:solidFill>
                      <a:schemeClr val="accent1">
                        <a:lumMod val="60000"/>
                        <a:lumOff val="40000"/>
                      </a:schemeClr>
                    </a:solidFill>
                  </a:tcPr>
                </a:tc>
                <a:tc rowSpan="3">
                  <a:txBody>
                    <a:bodyPr/>
                    <a:lstStyle/>
                    <a:p>
                      <a:pPr algn="ctr" rtl="0" fontAlgn="ctr"/>
                      <a:r>
                        <a:rPr lang="pt-BR" sz="1600" u="none" strike="noStrike">
                          <a:effectLst/>
                        </a:rPr>
                        <a:t>8.998</a:t>
                      </a:r>
                      <a:endParaRPr lang="pt-BR" sz="1600" b="0" i="0" u="none" strike="noStrike">
                        <a:solidFill>
                          <a:srgbClr val="000000"/>
                        </a:solidFill>
                        <a:effectLst/>
                        <a:latin typeface="Calibri" panose="020F0502020204030204" pitchFamily="34" charset="0"/>
                      </a:endParaRPr>
                    </a:p>
                  </a:txBody>
                  <a:tcPr marL="9404" marR="9404" marT="9404" marB="0" anchor="ctr">
                    <a:solidFill>
                      <a:schemeClr val="accent1">
                        <a:lumMod val="60000"/>
                        <a:lumOff val="40000"/>
                      </a:schemeClr>
                    </a:solidFill>
                  </a:tcPr>
                </a:tc>
                <a:extLst>
                  <a:ext uri="{0D108BD9-81ED-4DB2-BD59-A6C34878D82A}">
                    <a16:rowId xmlns:a16="http://schemas.microsoft.com/office/drawing/2014/main" val="3104774752"/>
                  </a:ext>
                </a:extLst>
              </a:tr>
              <a:tr h="360330">
                <a:tc>
                  <a:txBody>
                    <a:bodyPr/>
                    <a:lstStyle/>
                    <a:p>
                      <a:pPr algn="l" rtl="0" fontAlgn="b"/>
                      <a:r>
                        <a:rPr lang="pt-BR" sz="1600" u="none" strike="noStrike">
                          <a:effectLst/>
                        </a:rPr>
                        <a:t>Em Execução - Até 30%</a:t>
                      </a:r>
                      <a:endParaRPr lang="pt-BR" sz="1600" b="0" i="0" u="none" strike="noStrike">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3.053</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335</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4018406692"/>
                  </a:ext>
                </a:extLst>
              </a:tr>
              <a:tr h="609791">
                <a:tc>
                  <a:txBody>
                    <a:bodyPr/>
                    <a:lstStyle/>
                    <a:p>
                      <a:pPr algn="l" rtl="0" fontAlgn="b"/>
                      <a:r>
                        <a:rPr lang="pt-BR" sz="1600" u="none" strike="noStrike">
                          <a:effectLst/>
                        </a:rPr>
                        <a:t>Em Execução - De 31% a 60%</a:t>
                      </a:r>
                      <a:endParaRPr lang="pt-BR" sz="1600" b="0" i="0" u="none" strike="noStrike">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2.546</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151</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3252188436"/>
                  </a:ext>
                </a:extLst>
              </a:tr>
              <a:tr h="360330">
                <a:tc>
                  <a:txBody>
                    <a:bodyPr/>
                    <a:lstStyle/>
                    <a:p>
                      <a:pPr algn="l" rtl="0" fontAlgn="b"/>
                      <a:r>
                        <a:rPr lang="pt-BR" sz="1600" u="none" strike="noStrike" dirty="0">
                          <a:effectLst/>
                        </a:rPr>
                        <a:t>Não Iniciada</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13.330</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117</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2.716</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1.223</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extLst>
                  <a:ext uri="{0D108BD9-81ED-4DB2-BD59-A6C34878D82A}">
                    <a16:rowId xmlns:a16="http://schemas.microsoft.com/office/drawing/2014/main" val="2920662361"/>
                  </a:ext>
                </a:extLst>
              </a:tr>
              <a:tr h="438898">
                <a:tc>
                  <a:txBody>
                    <a:bodyPr/>
                    <a:lstStyle/>
                    <a:p>
                      <a:pPr algn="l" rtl="0" fontAlgn="b"/>
                      <a:r>
                        <a:rPr lang="pt-BR" sz="1600" u="none" strike="noStrike" dirty="0">
                          <a:effectLst/>
                        </a:rPr>
                        <a:t>Paralisada</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9.695</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173</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1.382</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u="none" strike="noStrike" dirty="0">
                          <a:effectLst/>
                        </a:rPr>
                        <a:t>1.837</a:t>
                      </a:r>
                      <a:endParaRPr lang="pt-BR" sz="1600" b="0"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extLst>
                  <a:ext uri="{0D108BD9-81ED-4DB2-BD59-A6C34878D82A}">
                    <a16:rowId xmlns:a16="http://schemas.microsoft.com/office/drawing/2014/main" val="1667194227"/>
                  </a:ext>
                </a:extLst>
              </a:tr>
              <a:tr h="360330">
                <a:tc>
                  <a:txBody>
                    <a:bodyPr/>
                    <a:lstStyle/>
                    <a:p>
                      <a:pPr algn="l" rtl="0" fontAlgn="b"/>
                      <a:r>
                        <a:rPr lang="pt-BR" sz="1600" b="1" u="none" strike="noStrike" dirty="0">
                          <a:effectLst/>
                        </a:rPr>
                        <a:t> Total Geral </a:t>
                      </a:r>
                      <a:endParaRPr lang="pt-BR" sz="1600" b="1"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b="1" u="none" strike="noStrike">
                          <a:effectLst/>
                        </a:rPr>
                        <a:t>73.666</a:t>
                      </a:r>
                      <a:endParaRPr lang="pt-BR" sz="1600" b="1" i="0" u="none" strike="noStrike">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b="1" u="none" strike="noStrike">
                          <a:effectLst/>
                        </a:rPr>
                        <a:t>4.658</a:t>
                      </a:r>
                      <a:endParaRPr lang="pt-BR" sz="1600" b="1" i="0" u="none" strike="noStrike">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b="1" u="none" strike="noStrike" dirty="0">
                          <a:effectLst/>
                        </a:rPr>
                        <a:t> 14.521</a:t>
                      </a:r>
                      <a:endParaRPr lang="pt-BR" sz="1600" b="1"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tc>
                  <a:txBody>
                    <a:bodyPr/>
                    <a:lstStyle/>
                    <a:p>
                      <a:pPr algn="ctr" rtl="0" fontAlgn="b"/>
                      <a:r>
                        <a:rPr lang="pt-BR" sz="1600" b="1" u="none" strike="noStrike" dirty="0">
                          <a:effectLst/>
                        </a:rPr>
                        <a:t>23.116</a:t>
                      </a:r>
                      <a:endParaRPr lang="pt-BR" sz="1600" b="1" i="0" u="none" strike="noStrike" dirty="0">
                        <a:solidFill>
                          <a:srgbClr val="000000"/>
                        </a:solidFill>
                        <a:effectLst/>
                        <a:latin typeface="Calibri" panose="020F0502020204030204" pitchFamily="34" charset="0"/>
                      </a:endParaRPr>
                    </a:p>
                  </a:txBody>
                  <a:tcPr marL="9404" marR="9404" marT="9404" marB="0" anchor="b">
                    <a:solidFill>
                      <a:schemeClr val="accent1">
                        <a:lumMod val="60000"/>
                        <a:lumOff val="40000"/>
                      </a:schemeClr>
                    </a:solidFill>
                  </a:tcPr>
                </a:tc>
                <a:extLst>
                  <a:ext uri="{0D108BD9-81ED-4DB2-BD59-A6C34878D82A}">
                    <a16:rowId xmlns:a16="http://schemas.microsoft.com/office/drawing/2014/main" val="3054016239"/>
                  </a:ext>
                </a:extLst>
              </a:tr>
            </a:tbl>
          </a:graphicData>
        </a:graphic>
      </p:graphicFrame>
    </p:spTree>
    <p:extLst>
      <p:ext uri="{BB962C8B-B14F-4D97-AF65-F5344CB8AC3E}">
        <p14:creationId xmlns:p14="http://schemas.microsoft.com/office/powerpoint/2010/main" val="834412730"/>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664</TotalTime>
  <Words>2091</Words>
  <Application>Microsoft Office PowerPoint</Application>
  <PresentationFormat>Apresentação na tela (4:3)</PresentationFormat>
  <Paragraphs>311</Paragraphs>
  <Slides>9</Slides>
  <Notes>9</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9</vt:i4>
      </vt:variant>
    </vt:vector>
  </HeadingPairs>
  <TitlesOfParts>
    <vt:vector size="18" baseType="lpstr">
      <vt:lpstr>ＭＳ Ｐゴシック</vt:lpstr>
      <vt:lpstr>Arial</vt:lpstr>
      <vt:lpstr>Calibri</vt:lpstr>
      <vt:lpstr>Calibri Light</vt:lpstr>
      <vt:lpstr>Courier New</vt:lpstr>
      <vt:lpstr>Tahoma</vt:lpstr>
      <vt:lpstr>Times New Roman</vt:lpstr>
      <vt:lpstr>Tohoma</vt:lpstr>
      <vt:lpstr>Tema do Office</vt:lpstr>
      <vt:lpstr>Apresentação do PowerPoint</vt:lpstr>
      <vt:lpstr>CADASTRO GERAL /SISTEMA DE OBRAS </vt:lpstr>
      <vt:lpstr> ALGUNS SISTEMAS  </vt:lpstr>
      <vt:lpstr> DIFICULDADES PARA CONSOLIDAÇÃO    </vt:lpstr>
      <vt:lpstr>DADOS CAIXA - SIAPF 01/2016   </vt:lpstr>
      <vt:lpstr>DADOS FNDE - SIMEC 06/2016   </vt:lpstr>
      <vt:lpstr>DADOS FUNASA - SIGA (12/2016)  </vt:lpstr>
      <vt:lpstr>DADOS DNIT - SIAC (06/2016)  </vt:lpstr>
      <vt:lpstr>DISTRIBUIÇÃO DA SITUAÇÃO   Valor Global – R$ 236.910.360.261,22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Gabriela de Alencar Araripe Pereira</dc:creator>
  <cp:lastModifiedBy>GSNOB</cp:lastModifiedBy>
  <cp:revision>35</cp:revision>
  <dcterms:created xsi:type="dcterms:W3CDTF">2016-09-14T18:22:07Z</dcterms:created>
  <dcterms:modified xsi:type="dcterms:W3CDTF">2016-12-14T12:55:45Z</dcterms:modified>
</cp:coreProperties>
</file>