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25" r:id="rId4"/>
  </p:sldMasterIdLst>
  <p:notesMasterIdLst>
    <p:notesMasterId r:id="rId47"/>
  </p:notesMasterIdLst>
  <p:sldIdLst>
    <p:sldId id="592" r:id="rId5"/>
    <p:sldId id="258" r:id="rId6"/>
    <p:sldId id="477" r:id="rId7"/>
    <p:sldId id="603" r:id="rId8"/>
    <p:sldId id="602" r:id="rId9"/>
    <p:sldId id="446" r:id="rId10"/>
    <p:sldId id="449" r:id="rId11"/>
    <p:sldId id="561" r:id="rId12"/>
    <p:sldId id="545" r:id="rId13"/>
    <p:sldId id="547" r:id="rId14"/>
    <p:sldId id="448" r:id="rId15"/>
    <p:sldId id="450" r:id="rId16"/>
    <p:sldId id="562" r:id="rId17"/>
    <p:sldId id="563" r:id="rId18"/>
    <p:sldId id="564" r:id="rId19"/>
    <p:sldId id="565" r:id="rId20"/>
    <p:sldId id="566" r:id="rId21"/>
    <p:sldId id="567" r:id="rId22"/>
    <p:sldId id="568" r:id="rId23"/>
    <p:sldId id="569" r:id="rId24"/>
    <p:sldId id="570" r:id="rId25"/>
    <p:sldId id="601" r:id="rId26"/>
    <p:sldId id="589" r:id="rId27"/>
    <p:sldId id="571" r:id="rId28"/>
    <p:sldId id="572" r:id="rId29"/>
    <p:sldId id="573" r:id="rId30"/>
    <p:sldId id="574" r:id="rId31"/>
    <p:sldId id="575" r:id="rId32"/>
    <p:sldId id="576" r:id="rId33"/>
    <p:sldId id="577" r:id="rId34"/>
    <p:sldId id="590" r:id="rId35"/>
    <p:sldId id="591" r:id="rId36"/>
    <p:sldId id="599" r:id="rId37"/>
    <p:sldId id="596" r:id="rId38"/>
    <p:sldId id="595" r:id="rId39"/>
    <p:sldId id="587" r:id="rId40"/>
    <p:sldId id="597" r:id="rId41"/>
    <p:sldId id="600" r:id="rId42"/>
    <p:sldId id="598" r:id="rId43"/>
    <p:sldId id="593" r:id="rId44"/>
    <p:sldId id="594" r:id="rId45"/>
    <p:sldId id="586" r:id="rId46"/>
  </p:sldIdLst>
  <p:sldSz cx="9144000" cy="6858000" type="screen4x3"/>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39">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SABELA CRISTINA DE CASTRO ALVES" initials="ICDCA" lastIdx="4" clrIdx="0"/>
  <p:cmAuthor id="1" name="CASSIA AUGUSTA AMARAL BUANI" initials="CAAB" lastIdx="2" clrIdx="1">
    <p:extLst>
      <p:ext uri="{19B8F6BF-5375-455C-9EA6-DF929625EA0E}">
        <p15:presenceInfo xmlns:p15="http://schemas.microsoft.com/office/powerpoint/2012/main" userId="S-1-5-21-2017985670-1941111237-166550094-546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4E4"/>
    <a:srgbClr val="E2F0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Estilo com Tema 1 - Ênfas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Estilo com Tema 1 - Ênfas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660"/>
  </p:normalViewPr>
  <p:slideViewPr>
    <p:cSldViewPr>
      <p:cViewPr varScale="1">
        <p:scale>
          <a:sx n="70" d="100"/>
          <a:sy n="70" d="100"/>
        </p:scale>
        <p:origin x="1380" y="72"/>
      </p:cViewPr>
      <p:guideLst>
        <p:guide orient="horz" pos="3339"/>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Planilha_do_Microsoft_Excel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image" Target="../media/image16.jpeg"/><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Planilha_do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826868886610686E-2"/>
          <c:y val="7.9978747130900446E-2"/>
          <c:w val="0.92858331959451035"/>
          <c:h val="0.79050188218641326"/>
        </c:manualLayout>
      </c:layout>
      <c:lineChart>
        <c:grouping val="standard"/>
        <c:varyColors val="0"/>
        <c:ser>
          <c:idx val="0"/>
          <c:order val="0"/>
          <c:spPr>
            <a:ln w="25400" cap="rnd">
              <a:solidFill>
                <a:schemeClr val="accent6">
                  <a:lumMod val="75000"/>
                </a:schemeClr>
              </a:solidFill>
              <a:round/>
            </a:ln>
            <a:effectLst>
              <a:outerShdw dist="25400" dir="2700000" algn="tl" rotWithShape="0">
                <a:schemeClr val="accent1"/>
              </a:outerShdw>
            </a:effectLst>
          </c:spPr>
          <c:marker>
            <c:symbol val="none"/>
          </c:marker>
          <c:dLbls>
            <c:spPr>
              <a:solidFill>
                <a:schemeClr val="accent6">
                  <a:lumMod val="75000"/>
                </a:scheme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pt-B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numRef>
              <c:f>Planilha1!$A$3:$A$12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Planilha1!$B$3:$B$12</c:f>
              <c:numCache>
                <c:formatCode>General</c:formatCode>
                <c:ptCount val="10"/>
                <c:pt idx="0">
                  <c:v>4.9000000000000004</c:v>
                </c:pt>
                <c:pt idx="1">
                  <c:v>7.85</c:v>
                </c:pt>
                <c:pt idx="2">
                  <c:v>11.39</c:v>
                </c:pt>
                <c:pt idx="3">
                  <c:v>18.02</c:v>
                </c:pt>
                <c:pt idx="4">
                  <c:v>21.61</c:v>
                </c:pt>
                <c:pt idx="5">
                  <c:v>22.82</c:v>
                </c:pt>
                <c:pt idx="6">
                  <c:v>22.12</c:v>
                </c:pt>
                <c:pt idx="7">
                  <c:v>21.61</c:v>
                </c:pt>
                <c:pt idx="8">
                  <c:v>35.44</c:v>
                </c:pt>
                <c:pt idx="9">
                  <c:v>36.9</c:v>
                </c:pt>
              </c:numCache>
            </c:numRef>
          </c:val>
          <c:smooth val="0"/>
          <c:extLst xmlns:c16r2="http://schemas.microsoft.com/office/drawing/2015/06/chart">
            <c:ext xmlns:c16="http://schemas.microsoft.com/office/drawing/2014/chart" uri="{C3380CC4-5D6E-409C-BE32-E72D297353CC}">
              <c16:uniqueId val="{00000000-2371-4A79-8F01-99EB255C50A2}"/>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1879469984"/>
        <c:axId val="1879471072"/>
      </c:lineChart>
      <c:catAx>
        <c:axId val="18794699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spc="30" baseline="0">
                <a:solidFill>
                  <a:sysClr val="windowText" lastClr="000000"/>
                </a:solidFill>
                <a:latin typeface="+mn-lt"/>
                <a:ea typeface="+mn-ea"/>
                <a:cs typeface="+mn-cs"/>
              </a:defRPr>
            </a:pPr>
            <a:endParaRPr lang="pt-BR"/>
          </a:p>
        </c:txPr>
        <c:crossAx val="1879471072"/>
        <c:crosses val="autoZero"/>
        <c:auto val="1"/>
        <c:lblAlgn val="ctr"/>
        <c:lblOffset val="100"/>
        <c:noMultiLvlLbl val="0"/>
      </c:catAx>
      <c:valAx>
        <c:axId val="1879471072"/>
        <c:scaling>
          <c:orientation val="minMax"/>
        </c:scaling>
        <c:delete val="1"/>
        <c:axPos val="l"/>
        <c:numFmt formatCode="General" sourceLinked="1"/>
        <c:majorTickMark val="none"/>
        <c:minorTickMark val="none"/>
        <c:tickLblPos val="nextTo"/>
        <c:crossAx val="1879469984"/>
        <c:crosses val="autoZero"/>
        <c:crossBetween val="between"/>
      </c:valAx>
      <c:spPr>
        <a:noFill/>
        <a:ln>
          <a:noFill/>
        </a:ln>
        <a:effectLst/>
      </c:spPr>
    </c:plotArea>
    <c:plotVisOnly val="1"/>
    <c:dispBlanksAs val="gap"/>
    <c:showDLblsOverMax val="0"/>
  </c:chart>
  <c:spPr>
    <a:solidFill>
      <a:schemeClr val="accent6">
        <a:lumMod val="40000"/>
        <a:lumOff val="60000"/>
      </a:schemeClr>
    </a:solidFill>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a:scene3d>
      <a:camera prst="orthographicFront"/>
      <a:lightRig rig="threePt" dir="t"/>
    </a:scene3d>
    <a:sp3d>
      <a:bevelT w="165100" prst="coolSlant"/>
    </a:sp3d>
  </c:spPr>
  <c:txPr>
    <a:bodyPr/>
    <a:lstStyle/>
    <a:p>
      <a:pPr>
        <a:defRPr/>
      </a:pPr>
      <a:endParaRPr lang="pt-B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Verdana Pro Cond Black" panose="020B0604020202020204" pitchFamily="34" charset="0"/>
                <a:ea typeface="+mn-ea"/>
                <a:cs typeface="+mn-cs"/>
              </a:defRPr>
            </a:pPr>
            <a:r>
              <a:rPr lang="pt-BR" sz="2400" b="1">
                <a:solidFill>
                  <a:schemeClr val="accent6">
                    <a:lumMod val="50000"/>
                  </a:schemeClr>
                </a:solidFill>
                <a:latin typeface="Castellar" panose="020A0402060406010301" pitchFamily="18" charset="0"/>
              </a:rPr>
              <a:t>Aquisições da Agricultura Familiar para PNAE, Estados e Distrito Federal, Exercício de 2019</a:t>
            </a:r>
          </a:p>
        </c:rich>
      </c:tx>
      <c:layout>
        <c:manualLayout>
          <c:xMode val="edge"/>
          <c:yMode val="edge"/>
          <c:x val="0.16731670850550981"/>
          <c:y val="8.094432209749895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Verdana Pro Cond Black" panose="020B0604020202020204" pitchFamily="34" charset="0"/>
              <a:ea typeface="+mn-ea"/>
              <a:cs typeface="+mn-cs"/>
            </a:defRPr>
          </a:pPr>
          <a:endParaRPr lang="pt-BR"/>
        </a:p>
      </c:txPr>
    </c:title>
    <c:autoTitleDeleted val="0"/>
    <c:plotArea>
      <c:layout/>
      <c:barChart>
        <c:barDir val="col"/>
        <c:grouping val="clustered"/>
        <c:varyColors val="0"/>
        <c:ser>
          <c:idx val="0"/>
          <c:order val="0"/>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'2019'!$A$35:$A$61</c:f>
              <c:strCache>
                <c:ptCount val="27"/>
                <c:pt idx="0">
                  <c:v>RR</c:v>
                </c:pt>
                <c:pt idx="1">
                  <c:v>TO</c:v>
                </c:pt>
                <c:pt idx="2">
                  <c:v>AC</c:v>
                </c:pt>
                <c:pt idx="3">
                  <c:v>PB</c:v>
                </c:pt>
                <c:pt idx="4">
                  <c:v>PR</c:v>
                </c:pt>
                <c:pt idx="5">
                  <c:v>RN</c:v>
                </c:pt>
                <c:pt idx="6">
                  <c:v>SC</c:v>
                </c:pt>
                <c:pt idx="7">
                  <c:v>RS</c:v>
                </c:pt>
                <c:pt idx="8">
                  <c:v>RO</c:v>
                </c:pt>
                <c:pt idx="9">
                  <c:v>PA</c:v>
                </c:pt>
                <c:pt idx="10">
                  <c:v>AM</c:v>
                </c:pt>
                <c:pt idx="11">
                  <c:v>CE</c:v>
                </c:pt>
                <c:pt idx="12">
                  <c:v>MS</c:v>
                </c:pt>
                <c:pt idx="13">
                  <c:v>SE</c:v>
                </c:pt>
                <c:pt idx="14">
                  <c:v>ES</c:v>
                </c:pt>
                <c:pt idx="15">
                  <c:v>MA</c:v>
                </c:pt>
                <c:pt idx="16">
                  <c:v>SP</c:v>
                </c:pt>
                <c:pt idx="17">
                  <c:v>DF</c:v>
                </c:pt>
                <c:pt idx="18">
                  <c:v>BA</c:v>
                </c:pt>
                <c:pt idx="19">
                  <c:v>GO</c:v>
                </c:pt>
                <c:pt idx="20">
                  <c:v>MG</c:v>
                </c:pt>
                <c:pt idx="21">
                  <c:v>AP</c:v>
                </c:pt>
                <c:pt idx="22">
                  <c:v>MT</c:v>
                </c:pt>
                <c:pt idx="23">
                  <c:v>AL</c:v>
                </c:pt>
                <c:pt idx="24">
                  <c:v>PE</c:v>
                </c:pt>
                <c:pt idx="25">
                  <c:v>PI</c:v>
                </c:pt>
                <c:pt idx="26">
                  <c:v>RJ</c:v>
                </c:pt>
              </c:strCache>
            </c:strRef>
          </c:cat>
          <c:val>
            <c:numRef>
              <c:f>'2019'!$B$35:$B$61</c:f>
              <c:numCache>
                <c:formatCode>_(* #,##0.00_);_(* \(#,##0.00\);_(* "-"??_);_(@_)</c:formatCode>
                <c:ptCount val="27"/>
                <c:pt idx="0">
                  <c:v>104.46588081368466</c:v>
                </c:pt>
                <c:pt idx="1">
                  <c:v>66.743607314106825</c:v>
                </c:pt>
                <c:pt idx="2">
                  <c:v>64.249869709165495</c:v>
                </c:pt>
                <c:pt idx="3">
                  <c:v>58.984816641690777</c:v>
                </c:pt>
                <c:pt idx="4">
                  <c:v>55.387131613111734</c:v>
                </c:pt>
                <c:pt idx="5">
                  <c:v>51.995986331449629</c:v>
                </c:pt>
                <c:pt idx="6">
                  <c:v>51.085266645371668</c:v>
                </c:pt>
                <c:pt idx="7">
                  <c:v>47.559301390261894</c:v>
                </c:pt>
                <c:pt idx="8">
                  <c:v>44.833158062348751</c:v>
                </c:pt>
                <c:pt idx="9">
                  <c:v>44.547526054723569</c:v>
                </c:pt>
                <c:pt idx="10">
                  <c:v>39.300699303391625</c:v>
                </c:pt>
                <c:pt idx="11">
                  <c:v>39.161455774635066</c:v>
                </c:pt>
                <c:pt idx="12">
                  <c:v>38.702745071270826</c:v>
                </c:pt>
                <c:pt idx="13">
                  <c:v>38.493955991502354</c:v>
                </c:pt>
                <c:pt idx="14">
                  <c:v>36.375921146936925</c:v>
                </c:pt>
                <c:pt idx="15">
                  <c:v>35.582278573043425</c:v>
                </c:pt>
                <c:pt idx="16">
                  <c:v>33.910133632457665</c:v>
                </c:pt>
                <c:pt idx="17">
                  <c:v>33.6</c:v>
                </c:pt>
                <c:pt idx="18">
                  <c:v>32.466995177660074</c:v>
                </c:pt>
                <c:pt idx="19">
                  <c:v>31.681683751045739</c:v>
                </c:pt>
                <c:pt idx="20">
                  <c:v>29.491111126378637</c:v>
                </c:pt>
                <c:pt idx="21">
                  <c:v>29.284626038615293</c:v>
                </c:pt>
                <c:pt idx="22">
                  <c:v>28.486113702349222</c:v>
                </c:pt>
                <c:pt idx="23">
                  <c:v>28.034205560484402</c:v>
                </c:pt>
                <c:pt idx="24">
                  <c:v>26.021843973486231</c:v>
                </c:pt>
                <c:pt idx="25">
                  <c:v>25.874162992750126</c:v>
                </c:pt>
                <c:pt idx="26">
                  <c:v>20.378805213237797</c:v>
                </c:pt>
              </c:numCache>
            </c:numRef>
          </c:val>
          <c:extLst xmlns:c16r2="http://schemas.microsoft.com/office/drawing/2015/06/chart">
            <c:ext xmlns:c16="http://schemas.microsoft.com/office/drawing/2014/chart" uri="{C3380CC4-5D6E-409C-BE32-E72D297353CC}">
              <c16:uniqueId val="{00000000-1A28-49CF-BB20-DDE5B75BAF2D}"/>
            </c:ext>
          </c:extLst>
        </c:ser>
        <c:dLbls>
          <c:showLegendKey val="0"/>
          <c:showVal val="0"/>
          <c:showCatName val="0"/>
          <c:showSerName val="0"/>
          <c:showPercent val="0"/>
          <c:showBubbleSize val="0"/>
        </c:dLbls>
        <c:gapWidth val="219"/>
        <c:overlap val="-27"/>
        <c:axId val="1879474336"/>
        <c:axId val="1880004880"/>
      </c:barChart>
      <c:catAx>
        <c:axId val="1879474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pt-BR"/>
          </a:p>
        </c:txPr>
        <c:crossAx val="1880004880"/>
        <c:crosses val="autoZero"/>
        <c:auto val="1"/>
        <c:lblAlgn val="ctr"/>
        <c:lblOffset val="100"/>
        <c:noMultiLvlLbl val="0"/>
      </c:catAx>
      <c:valAx>
        <c:axId val="1880004880"/>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8794743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blipFill>
      <a:blip xmlns:r="http://schemas.openxmlformats.org/officeDocument/2006/relationships" r:embed="rId3"/>
      <a:tile tx="0" ty="0" sx="100000" sy="100000" flip="none" algn="tl"/>
    </a:blipFill>
    <a:ln w="9525" cap="flat" cmpd="sng" algn="ct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shape">
          <a:fillToRect l="50000" t="50000" r="50000" b="50000"/>
        </a:path>
        <a:tileRect/>
      </a:gradFill>
      <a:round/>
    </a:ln>
    <a:effectLst/>
  </c:spPr>
  <c:txPr>
    <a:bodyPr/>
    <a:lstStyle/>
    <a:p>
      <a:pPr>
        <a:defRPr/>
      </a:pPr>
      <a:endParaRPr lang="pt-B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8">
  <cs:axisTitle>
    <cs:lnRef idx="0"/>
    <cs:fillRef idx="0"/>
    <cs:effectRef idx="0"/>
    <cs:fontRef idx="minor">
      <a:schemeClr val="lt1"/>
    </cs:fontRef>
    <cs:defRPr sz="900" b="1" kern="1200"/>
  </cs:axisTitle>
  <cs:categoryAxis>
    <cs:lnRef idx="0">
      <cs:styleClr val="0"/>
    </cs:lnRef>
    <cs:fillRef idx="0"/>
    <cs:effectRef idx="0"/>
    <cs:fontRef idx="minor">
      <a:schemeClr val="lt1"/>
    </cs:fontRef>
    <cs:defRPr sz="900"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000" kern="1200"/>
  </cs:chartArea>
  <cs:dataLabel>
    <cs:lnRef idx="0"/>
    <cs:fillRef idx="0">
      <cs:styleClr val="0"/>
    </cs:fillRef>
    <cs:effectRef idx="0"/>
    <cs:fontRef idx="minor">
      <a:schemeClr val="lt1"/>
    </cs:fontRef>
    <cs:spPr>
      <a:solidFill>
        <a:schemeClr val="phClr"/>
      </a:solidFill>
    </cs:spPr>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0.05945</cdr:x>
      <cdr:y>0.068</cdr:y>
    </cdr:from>
    <cdr:to>
      <cdr:x>0.69004</cdr:x>
      <cdr:y>0.28562</cdr:y>
    </cdr:to>
    <cdr:sp macro="" textlink="">
      <cdr:nvSpPr>
        <cdr:cNvPr id="2" name="CaixaDeTexto 1">
          <a:extLst xmlns:a="http://schemas.openxmlformats.org/drawingml/2006/main">
            <a:ext uri="{FF2B5EF4-FFF2-40B4-BE49-F238E27FC236}">
              <a16:creationId xmlns:a16="http://schemas.microsoft.com/office/drawing/2014/main" xmlns="" id="{ADC30291-B474-40FA-967E-384C52EFBA12}"/>
            </a:ext>
          </a:extLst>
        </cdr:cNvPr>
        <cdr:cNvSpPr txBox="1"/>
      </cdr:nvSpPr>
      <cdr:spPr>
        <a:xfrm xmlns:a="http://schemas.openxmlformats.org/drawingml/2006/main">
          <a:off x="495595" y="360036"/>
          <a:ext cx="5256584" cy="11521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dr:relSizeAnchor xmlns:cdr="http://schemas.openxmlformats.org/drawingml/2006/chartDrawing">
    <cdr:from>
      <cdr:x>0.05081</cdr:x>
      <cdr:y>0.0816</cdr:y>
    </cdr:from>
    <cdr:to>
      <cdr:x>0.75915</cdr:x>
      <cdr:y>0.24482</cdr:y>
    </cdr:to>
    <cdr:sp macro="" textlink="">
      <cdr:nvSpPr>
        <cdr:cNvPr id="4" name="Retângulo: Cantos Arredondados 3">
          <a:extLst xmlns:a="http://schemas.openxmlformats.org/drawingml/2006/main">
            <a:ext uri="{FF2B5EF4-FFF2-40B4-BE49-F238E27FC236}">
              <a16:creationId xmlns:a16="http://schemas.microsoft.com/office/drawing/2014/main" xmlns="" id="{9967A7B9-DB38-4A57-BF04-A524744847D6}"/>
            </a:ext>
          </a:extLst>
        </cdr:cNvPr>
        <cdr:cNvSpPr/>
      </cdr:nvSpPr>
      <cdr:spPr>
        <a:xfrm xmlns:a="http://schemas.openxmlformats.org/drawingml/2006/main">
          <a:off x="423587" y="432044"/>
          <a:ext cx="5904656" cy="864096"/>
        </a:xfrm>
        <a:prstGeom xmlns:a="http://schemas.openxmlformats.org/drawingml/2006/main" prst="roundRect">
          <a:avLst/>
        </a:prstGeom>
        <a:solidFill xmlns:a="http://schemas.openxmlformats.org/drawingml/2006/main">
          <a:schemeClr val="accent6">
            <a:lumMod val="20000"/>
            <a:lumOff val="80000"/>
          </a:schemeClr>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rtl="0">
            <a:lnSpc>
              <a:spcPct val="150000"/>
            </a:lnSpc>
          </a:pPr>
          <a:r>
            <a:rPr lang="pt-BR" sz="1600" b="1" dirty="0">
              <a:solidFill>
                <a:schemeClr val="accent6">
                  <a:lumMod val="50000"/>
                </a:schemeClr>
              </a:solidFill>
              <a:latin typeface="Perpetua Titling MT" panose="02020502060505020804" pitchFamily="18" charset="0"/>
            </a:rPr>
            <a:t>Evolução das aquisições da Agricultura Familiar para o Pnae: 2010 – 2019.</a:t>
          </a:r>
        </a:p>
        <a:p xmlns:a="http://schemas.openxmlformats.org/drawingml/2006/main">
          <a:endParaRPr lang="pt-BR"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FF8E7A5-F578-4F3F-80D3-418B3B95E773}" type="datetimeFigureOut">
              <a:rPr lang="pt-BR" smtClean="0"/>
              <a:pPr/>
              <a:t>26/11/2021</a:t>
            </a:fld>
            <a:endParaRPr lang="pt-BR"/>
          </a:p>
        </p:txBody>
      </p:sp>
      <p:sp>
        <p:nvSpPr>
          <p:cNvPr id="4" name="Espaço Reservado para Imagem de Sli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1B67F3F-BF68-43E4-BC4B-738F49E41947}" type="slidenum">
              <a:rPr lang="pt-BR" smtClean="0"/>
              <a:pPr/>
              <a:t>‹nº›</a:t>
            </a:fld>
            <a:endParaRPr lang="pt-BR"/>
          </a:p>
        </p:txBody>
      </p:sp>
    </p:spTree>
    <p:extLst>
      <p:ext uri="{BB962C8B-B14F-4D97-AF65-F5344CB8AC3E}">
        <p14:creationId xmlns:p14="http://schemas.microsoft.com/office/powerpoint/2010/main" val="2114742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C69E74F4-08BA-4CAD-B929-6165ACE8FEF0}" type="slidenum">
              <a:rPr lang="pt-BR" smtClean="0"/>
              <a:pPr/>
              <a:t>1</a:t>
            </a:fld>
            <a:endParaRPr lang="pt-BR" dirty="0"/>
          </a:p>
        </p:txBody>
      </p:sp>
    </p:spTree>
    <p:extLst>
      <p:ext uri="{BB962C8B-B14F-4D97-AF65-F5344CB8AC3E}">
        <p14:creationId xmlns:p14="http://schemas.microsoft.com/office/powerpoint/2010/main" val="2253845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C69E74F4-08BA-4CAD-B929-6165ACE8FEF0}" type="slidenum">
              <a:rPr lang="pt-BR" smtClean="0"/>
              <a:pPr/>
              <a:t>2</a:t>
            </a:fld>
            <a:endParaRPr lang="pt-BR" dirty="0"/>
          </a:p>
        </p:txBody>
      </p:sp>
    </p:spTree>
    <p:extLst>
      <p:ext uri="{BB962C8B-B14F-4D97-AF65-F5344CB8AC3E}">
        <p14:creationId xmlns:p14="http://schemas.microsoft.com/office/powerpoint/2010/main" val="1024916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21B67F3F-BF68-43E4-BC4B-738F49E41947}" type="slidenum">
              <a:rPr lang="pt-BR" smtClean="0"/>
              <a:pPr/>
              <a:t>34</a:t>
            </a:fld>
            <a:endParaRPr lang="pt-BR"/>
          </a:p>
        </p:txBody>
      </p:sp>
    </p:spTree>
    <p:extLst>
      <p:ext uri="{BB962C8B-B14F-4D97-AF65-F5344CB8AC3E}">
        <p14:creationId xmlns:p14="http://schemas.microsoft.com/office/powerpoint/2010/main" val="1797388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pt-BR"/>
              <a:t>Clique para editar o título mestre</a:t>
            </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EA546102-2228-4DD9-95BF-DAA0D00986FF}" type="datetimeFigureOut">
              <a:rPr lang="pt-BR" smtClean="0"/>
              <a:pPr/>
              <a:t>26/11/2021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38E6302-FB0F-4D08-8475-51B265BBFD13}" type="slidenum">
              <a:rPr lang="pt-BR" smtClean="0"/>
              <a:pPr/>
              <a:t>‹nº›</a:t>
            </a:fld>
            <a:endParaRPr lang="pt-BR"/>
          </a:p>
        </p:txBody>
      </p:sp>
    </p:spTree>
    <p:extLst>
      <p:ext uri="{BB962C8B-B14F-4D97-AF65-F5344CB8AC3E}">
        <p14:creationId xmlns:p14="http://schemas.microsoft.com/office/powerpoint/2010/main" val="1187893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A546102-2228-4DD9-95BF-DAA0D00986FF}" type="datetimeFigureOut">
              <a:rPr lang="pt-BR" smtClean="0"/>
              <a:pPr/>
              <a:t>26/11/2021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38E6302-FB0F-4D08-8475-51B265BBFD13}" type="slidenum">
              <a:rPr lang="pt-BR" smtClean="0"/>
              <a:pPr/>
              <a:t>‹nº›</a:t>
            </a:fld>
            <a:endParaRPr lang="pt-BR"/>
          </a:p>
        </p:txBody>
      </p:sp>
    </p:spTree>
    <p:extLst>
      <p:ext uri="{BB962C8B-B14F-4D97-AF65-F5344CB8AC3E}">
        <p14:creationId xmlns:p14="http://schemas.microsoft.com/office/powerpoint/2010/main" val="3147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628650" y="365125"/>
            <a:ext cx="5800725"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A546102-2228-4DD9-95BF-DAA0D00986FF}" type="datetimeFigureOut">
              <a:rPr lang="pt-BR" smtClean="0"/>
              <a:pPr/>
              <a:t>26/11/2021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38E6302-FB0F-4D08-8475-51B265BBFD13}" type="slidenum">
              <a:rPr lang="pt-BR" smtClean="0"/>
              <a:pPr/>
              <a:t>‹nº›</a:t>
            </a:fld>
            <a:endParaRPr lang="pt-BR"/>
          </a:p>
        </p:txBody>
      </p:sp>
    </p:spTree>
    <p:extLst>
      <p:ext uri="{BB962C8B-B14F-4D97-AF65-F5344CB8AC3E}">
        <p14:creationId xmlns:p14="http://schemas.microsoft.com/office/powerpoint/2010/main" val="2647508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A546102-2228-4DD9-95BF-DAA0D00986FF}" type="datetimeFigureOut">
              <a:rPr lang="pt-BR" smtClean="0"/>
              <a:pPr/>
              <a:t>26/11/2021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38E6302-FB0F-4D08-8475-51B265BBFD13}" type="slidenum">
              <a:rPr lang="pt-BR" smtClean="0"/>
              <a:pPr/>
              <a:t>‹nº›</a:t>
            </a:fld>
            <a:endParaRPr lang="pt-BR"/>
          </a:p>
        </p:txBody>
      </p:sp>
    </p:spTree>
    <p:extLst>
      <p:ext uri="{BB962C8B-B14F-4D97-AF65-F5344CB8AC3E}">
        <p14:creationId xmlns:p14="http://schemas.microsoft.com/office/powerpoint/2010/main" val="1172741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pt-BR"/>
              <a:t>Clique para editar o título mestre</a:t>
            </a:r>
          </a:p>
        </p:txBody>
      </p:sp>
      <p:sp>
        <p:nvSpPr>
          <p:cNvPr id="3" name="Espaço Reservado para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EA546102-2228-4DD9-95BF-DAA0D00986FF}" type="datetimeFigureOut">
              <a:rPr lang="pt-BR" smtClean="0"/>
              <a:pPr/>
              <a:t>26/11/2021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38E6302-FB0F-4D08-8475-51B265BBFD13}" type="slidenum">
              <a:rPr lang="pt-BR" smtClean="0"/>
              <a:pPr/>
              <a:t>‹nº›</a:t>
            </a:fld>
            <a:endParaRPr lang="pt-BR"/>
          </a:p>
        </p:txBody>
      </p:sp>
    </p:spTree>
    <p:extLst>
      <p:ext uri="{BB962C8B-B14F-4D97-AF65-F5344CB8AC3E}">
        <p14:creationId xmlns:p14="http://schemas.microsoft.com/office/powerpoint/2010/main" val="475829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628650" y="1825625"/>
            <a:ext cx="38862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29150" y="1825625"/>
            <a:ext cx="38862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EA546102-2228-4DD9-95BF-DAA0D00986FF}" type="datetimeFigureOut">
              <a:rPr lang="pt-BR" smtClean="0"/>
              <a:pPr/>
              <a:t>26/11/2021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38E6302-FB0F-4D08-8475-51B265BBFD13}" type="slidenum">
              <a:rPr lang="pt-BR" smtClean="0"/>
              <a:pPr/>
              <a:t>‹nº›</a:t>
            </a:fld>
            <a:endParaRPr lang="pt-BR"/>
          </a:p>
        </p:txBody>
      </p:sp>
    </p:spTree>
    <p:extLst>
      <p:ext uri="{BB962C8B-B14F-4D97-AF65-F5344CB8AC3E}">
        <p14:creationId xmlns:p14="http://schemas.microsoft.com/office/powerpoint/2010/main" val="4198530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pt-BR"/>
              <a:t>Clique para editar o título mestre</a:t>
            </a:r>
          </a:p>
        </p:txBody>
      </p:sp>
      <p:sp>
        <p:nvSpPr>
          <p:cNvPr id="3" name="Espaço Reservado para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 texto mestre</a:t>
            </a:r>
          </a:p>
        </p:txBody>
      </p:sp>
      <p:sp>
        <p:nvSpPr>
          <p:cNvPr id="4" name="Espaço Reservado para Conteúdo 3"/>
          <p:cNvSpPr>
            <a:spLocks noGrp="1"/>
          </p:cNvSpPr>
          <p:nvPr>
            <p:ph sz="half" idx="2"/>
          </p:nvPr>
        </p:nvSpPr>
        <p:spPr>
          <a:xfrm>
            <a:off x="629842" y="2505075"/>
            <a:ext cx="3868340"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 texto mestre</a:t>
            </a:r>
          </a:p>
        </p:txBody>
      </p:sp>
      <p:sp>
        <p:nvSpPr>
          <p:cNvPr id="6" name="Espaço Reservado para Conteúdo 5"/>
          <p:cNvSpPr>
            <a:spLocks noGrp="1"/>
          </p:cNvSpPr>
          <p:nvPr>
            <p:ph sz="quarter" idx="4"/>
          </p:nvPr>
        </p:nvSpPr>
        <p:spPr>
          <a:xfrm>
            <a:off x="4629150" y="2505075"/>
            <a:ext cx="3887391"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EA546102-2228-4DD9-95BF-DAA0D00986FF}" type="datetimeFigureOut">
              <a:rPr lang="pt-BR" smtClean="0"/>
              <a:pPr/>
              <a:t>26/11/2021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38E6302-FB0F-4D08-8475-51B265BBFD13}" type="slidenum">
              <a:rPr lang="pt-BR" smtClean="0"/>
              <a:pPr/>
              <a:t>‹nº›</a:t>
            </a:fld>
            <a:endParaRPr lang="pt-BR"/>
          </a:p>
        </p:txBody>
      </p:sp>
    </p:spTree>
    <p:extLst>
      <p:ext uri="{BB962C8B-B14F-4D97-AF65-F5344CB8AC3E}">
        <p14:creationId xmlns:p14="http://schemas.microsoft.com/office/powerpoint/2010/main" val="3256104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EA546102-2228-4DD9-95BF-DAA0D00986FF}" type="datetimeFigureOut">
              <a:rPr lang="pt-BR" smtClean="0"/>
              <a:pPr/>
              <a:t>26/11/2021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38E6302-FB0F-4D08-8475-51B265BBFD13}" type="slidenum">
              <a:rPr lang="pt-BR" smtClean="0"/>
              <a:pPr/>
              <a:t>‹nº›</a:t>
            </a:fld>
            <a:endParaRPr lang="pt-BR"/>
          </a:p>
        </p:txBody>
      </p:sp>
    </p:spTree>
    <p:extLst>
      <p:ext uri="{BB962C8B-B14F-4D97-AF65-F5344CB8AC3E}">
        <p14:creationId xmlns:p14="http://schemas.microsoft.com/office/powerpoint/2010/main" val="3370119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A546102-2228-4DD9-95BF-DAA0D00986FF}" type="datetimeFigureOut">
              <a:rPr lang="pt-BR" smtClean="0"/>
              <a:pPr/>
              <a:t>26/11/2021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38E6302-FB0F-4D08-8475-51B265BBFD13}" type="slidenum">
              <a:rPr lang="pt-BR" smtClean="0"/>
              <a:pPr/>
              <a:t>‹nº›</a:t>
            </a:fld>
            <a:endParaRPr lang="pt-BR"/>
          </a:p>
        </p:txBody>
      </p:sp>
    </p:spTree>
    <p:extLst>
      <p:ext uri="{BB962C8B-B14F-4D97-AF65-F5344CB8AC3E}">
        <p14:creationId xmlns:p14="http://schemas.microsoft.com/office/powerpoint/2010/main" val="405965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pt-BR"/>
              <a:t>Clique para editar o título mestre</a:t>
            </a:r>
          </a:p>
        </p:txBody>
      </p:sp>
      <p:sp>
        <p:nvSpPr>
          <p:cNvPr id="3" name="Espaço Reservado para Conteú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EA546102-2228-4DD9-95BF-DAA0D00986FF}" type="datetimeFigureOut">
              <a:rPr lang="pt-BR" smtClean="0"/>
              <a:pPr/>
              <a:t>26/11/2021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38E6302-FB0F-4D08-8475-51B265BBFD13}" type="slidenum">
              <a:rPr lang="pt-BR" smtClean="0"/>
              <a:pPr/>
              <a:t>‹nº›</a:t>
            </a:fld>
            <a:endParaRPr lang="pt-BR"/>
          </a:p>
        </p:txBody>
      </p:sp>
    </p:spTree>
    <p:extLst>
      <p:ext uri="{BB962C8B-B14F-4D97-AF65-F5344CB8AC3E}">
        <p14:creationId xmlns:p14="http://schemas.microsoft.com/office/powerpoint/2010/main" val="3745935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pt-BR"/>
              <a:t>Clique para editar o título mestre</a:t>
            </a:r>
          </a:p>
        </p:txBody>
      </p:sp>
      <p:sp>
        <p:nvSpPr>
          <p:cNvPr id="3" name="Espaço Reservado para Imagem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BR"/>
          </a:p>
        </p:txBody>
      </p:sp>
      <p:sp>
        <p:nvSpPr>
          <p:cNvPr id="4" name="Espaço Reservado para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EA546102-2228-4DD9-95BF-DAA0D00986FF}" type="datetimeFigureOut">
              <a:rPr lang="pt-BR" smtClean="0"/>
              <a:pPr/>
              <a:t>26/11/2021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38E6302-FB0F-4D08-8475-51B265BBFD13}" type="slidenum">
              <a:rPr lang="pt-BR" smtClean="0"/>
              <a:pPr/>
              <a:t>‹nº›</a:t>
            </a:fld>
            <a:endParaRPr lang="pt-BR"/>
          </a:p>
        </p:txBody>
      </p:sp>
    </p:spTree>
    <p:extLst>
      <p:ext uri="{BB962C8B-B14F-4D97-AF65-F5344CB8AC3E}">
        <p14:creationId xmlns:p14="http://schemas.microsoft.com/office/powerpoint/2010/main" val="2718245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A546102-2228-4DD9-95BF-DAA0D00986FF}" type="datetimeFigureOut">
              <a:rPr lang="pt-BR" smtClean="0"/>
              <a:pPr/>
              <a:t>26/11/2021</a:t>
            </a:fld>
            <a:endParaRPr lang="pt-BR"/>
          </a:p>
        </p:txBody>
      </p:sp>
      <p:sp>
        <p:nvSpPr>
          <p:cNvPr id="5" name="Espaço Reservado para Rodapé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38E6302-FB0F-4D08-8475-51B265BBFD13}" type="slidenum">
              <a:rPr lang="pt-BR" smtClean="0"/>
              <a:pPr/>
              <a:t>‹nº›</a:t>
            </a:fld>
            <a:endParaRPr lang="pt-BR"/>
          </a:p>
        </p:txBody>
      </p:sp>
    </p:spTree>
    <p:extLst>
      <p:ext uri="{BB962C8B-B14F-4D97-AF65-F5344CB8AC3E}">
        <p14:creationId xmlns:p14="http://schemas.microsoft.com/office/powerpoint/2010/main" val="200486003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pn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0.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0.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mailto:atendimento.cocaf@agricultura.gov.br" TargetMode="External"/><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7.png"/></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hyperlink" Target="https://www.gov.br/fnde/pt-br/acesso-a-informacao/acoes-e-programas/programas/pnae/manuais-e-cartilhas" TargetMode="Externa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www.gov.br/fnde/pt-b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ov.br/fnde/pt-br/" TargetMode="Externa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ov.br/fnde/pt-br/" TargetMode="Externa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ov.br/fnde/pt-br/" TargetMode="External"/><Relationship Id="rId1" Type="http://schemas.openxmlformats.org/officeDocument/2006/relationships/slideLayout" Target="../slideLayouts/slideLayout2.xml"/><Relationship Id="rId6" Type="http://schemas.openxmlformats.org/officeDocument/2006/relationships/hyperlink" Target="https://www.facebook.com/fnde.educacao/" TargetMode="External"/><Relationship Id="rId5" Type="http://schemas.openxmlformats.org/officeDocument/2006/relationships/hyperlink" Target="https://www.instagram.com/fnde.oficial/" TargetMode="External"/><Relationship Id="rId4" Type="http://schemas.openxmlformats.org/officeDocument/2006/relationships/image" Target="../media/image73.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hyperlink" Target="https://youtu.be/n1aUoUNDGTY" TargetMode="External"/><Relationship Id="rId4" Type="http://schemas.openxmlformats.org/officeDocument/2006/relationships/hyperlink" Target="https://www.youtube.com/watch?v=a9cT3KsvJtI"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s://www.sympla.com.br/5-oficina-tematica-da-agricultura-familiar-e-pnae-2021__140536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playlist?list=PL1DvWZNqAtqI6UbdESh0oAKDSIf4LbJJB" TargetMode="External"/><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hyperlink" Target="https://www.youtube.com/user/FNDEMEC" TargetMode="External"/><Relationship Id="rId5" Type="http://schemas.openxmlformats.org/officeDocument/2006/relationships/hyperlink" Target="https://www.gov.br/fnde/pt-br/" TargetMode="Externa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hyperlink" Target="https://www.rebrae.com.br/index.php/centros-colaboradores"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didaf@fnde.gov.br" TargetMode="Externa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F4E4"/>
        </a:solidFill>
        <a:effectLst/>
      </p:bgPr>
    </p:bg>
    <p:spTree>
      <p:nvGrpSpPr>
        <p:cNvPr id="1" name=""/>
        <p:cNvGrpSpPr/>
        <p:nvPr/>
      </p:nvGrpSpPr>
      <p:grpSpPr>
        <a:xfrm>
          <a:off x="0" y="0"/>
          <a:ext cx="0" cy="0"/>
          <a:chOff x="0" y="0"/>
          <a:chExt cx="0" cy="0"/>
        </a:xfrm>
      </p:grpSpPr>
      <p:pic>
        <p:nvPicPr>
          <p:cNvPr id="12" name="Imagem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3095" y="6373896"/>
            <a:ext cx="2147530" cy="49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Resultado de imagem para castanha de caj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115354"/>
            <a:ext cx="2448272" cy="173945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 name="Picture 4" descr="https://www.centralnacionalunimed.com.br/documents/20182/7450528/acerola.jpg/c6be6f77-2677-4aa2-b8d1-ee01e7dff3b4?t=1555417281413"/>
          <p:cNvPicPr>
            <a:picLocks noChangeAspect="1" noChangeArrowheads="1"/>
          </p:cNvPicPr>
          <p:nvPr/>
        </p:nvPicPr>
        <p:blipFill rotWithShape="1">
          <a:blip r:embed="rId5"/>
          <a:srcRect l="22964" t="15788" r="7407" b="19028"/>
          <a:stretch/>
        </p:blipFill>
        <p:spPr bwMode="auto">
          <a:xfrm>
            <a:off x="96126" y="113706"/>
            <a:ext cx="1850539" cy="173213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Picture 8" descr="Resultado de imagem para melÃ£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232" y="113706"/>
            <a:ext cx="2373612" cy="173079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12" descr="ABACAXI"/>
          <p:cNvPicPr>
            <a:picLocks noChangeAspect="1" noChangeArrowheads="1"/>
          </p:cNvPicPr>
          <p:nvPr/>
        </p:nvPicPr>
        <p:blipFill>
          <a:blip r:embed="rId7"/>
          <a:srcRect/>
          <a:stretch>
            <a:fillRect/>
          </a:stretch>
        </p:blipFill>
        <p:spPr bwMode="auto">
          <a:xfrm>
            <a:off x="111779" y="2060848"/>
            <a:ext cx="1834886" cy="14791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Imagem 1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779" y="3754963"/>
            <a:ext cx="1834886" cy="132763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5" name="Imagem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1779" y="5294115"/>
            <a:ext cx="1850950" cy="149227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6" name="Imagem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150904" y="113706"/>
            <a:ext cx="1690687" cy="173079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1" name="Picture 4" descr="Resultado de imagem para alimentação escola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50905" y="5288572"/>
            <a:ext cx="1780786" cy="148330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3" name="Picture 6" descr="Resultado de imagem para alimentação escola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35979" y="5288573"/>
            <a:ext cx="1780786" cy="148330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Imagem 6" descr="Macarrão com legumes e frutas&#10;&#10;Descrição gerada automaticamente com confiança média">
            <a:extLst>
              <a:ext uri="{FF2B5EF4-FFF2-40B4-BE49-F238E27FC236}">
                <a16:creationId xmlns:a16="http://schemas.microsoft.com/office/drawing/2014/main" xmlns="" id="{79CCDC89-C0C8-4F56-983B-379E39744DF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49645" y="5071040"/>
            <a:ext cx="1202675" cy="11997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7" name="Imagem 16">
            <a:extLst>
              <a:ext uri="{FF2B5EF4-FFF2-40B4-BE49-F238E27FC236}">
                <a16:creationId xmlns:a16="http://schemas.microsoft.com/office/drawing/2014/main" xmlns="" id="{46C19AC5-F7F6-42BA-BB11-861C60151E57}"/>
              </a:ext>
            </a:extLst>
          </p:cNvPr>
          <p:cNvPicPr>
            <a:picLocks noChangeAspect="1"/>
          </p:cNvPicPr>
          <p:nvPr/>
        </p:nvPicPr>
        <p:blipFill>
          <a:blip r:embed="rId14"/>
          <a:stretch>
            <a:fillRect/>
          </a:stretch>
        </p:blipFill>
        <p:spPr>
          <a:xfrm>
            <a:off x="7582780" y="5162425"/>
            <a:ext cx="1343408" cy="108517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 name="Imagem 2">
            <a:extLst>
              <a:ext uri="{FF2B5EF4-FFF2-40B4-BE49-F238E27FC236}">
                <a16:creationId xmlns:a16="http://schemas.microsoft.com/office/drawing/2014/main" xmlns="" id="{8769F233-7C39-429F-B975-5B1D2CF3CD23}"/>
              </a:ext>
            </a:extLst>
          </p:cNvPr>
          <p:cNvPicPr>
            <a:picLocks noChangeAspect="1"/>
          </p:cNvPicPr>
          <p:nvPr/>
        </p:nvPicPr>
        <p:blipFill>
          <a:blip r:embed="rId15"/>
          <a:stretch>
            <a:fillRect/>
          </a:stretch>
        </p:blipFill>
        <p:spPr>
          <a:xfrm>
            <a:off x="2370547" y="2156430"/>
            <a:ext cx="6555641" cy="27853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51049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17140" y="815577"/>
            <a:ext cx="9144000" cy="1"/>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11" name="Espaço Reservado para Conteúdo 2"/>
          <p:cNvSpPr>
            <a:spLocks noGrp="1"/>
          </p:cNvSpPr>
          <p:nvPr>
            <p:ph idx="1"/>
          </p:nvPr>
        </p:nvSpPr>
        <p:spPr>
          <a:xfrm>
            <a:off x="599882" y="2083855"/>
            <a:ext cx="7978515" cy="4698553"/>
          </a:xfrm>
          <a:noFill/>
          <a:ln>
            <a:noFill/>
          </a:ln>
        </p:spPr>
        <p:style>
          <a:lnRef idx="1">
            <a:schemeClr val="accent3"/>
          </a:lnRef>
          <a:fillRef idx="2">
            <a:schemeClr val="accent3"/>
          </a:fillRef>
          <a:effectRef idx="1">
            <a:schemeClr val="accent3"/>
          </a:effectRef>
          <a:fontRef idx="minor">
            <a:schemeClr val="dk1"/>
          </a:fontRef>
        </p:style>
        <p:txBody>
          <a:bodyPr>
            <a:noAutofit/>
          </a:bodyPr>
          <a:lstStyle/>
          <a:p>
            <a:pPr algn="just">
              <a:lnSpc>
                <a:spcPct val="100000"/>
              </a:lnSpc>
            </a:pPr>
            <a:r>
              <a:rPr lang="pt-BR" sz="2400" b="1" dirty="0">
                <a:solidFill>
                  <a:schemeClr val="tx1"/>
                </a:solidFill>
                <a:cs typeface="Times New Roman" panose="02020603050405020304" pitchFamily="18" charset="0"/>
              </a:rPr>
              <a:t> É um </a:t>
            </a:r>
            <a:r>
              <a:rPr lang="pt-BR" sz="2400" b="1" dirty="0">
                <a:solidFill>
                  <a:schemeClr val="accent6">
                    <a:lumMod val="50000"/>
                  </a:schemeClr>
                </a:solidFill>
                <a:cs typeface="Times New Roman" panose="02020603050405020304" pitchFamily="18" charset="0"/>
              </a:rPr>
              <a:t>procedimento administrativo simplificado </a:t>
            </a:r>
            <a:r>
              <a:rPr lang="pt-BR" sz="2400" b="1" dirty="0">
                <a:solidFill>
                  <a:schemeClr val="tx1"/>
                </a:solidFill>
                <a:cs typeface="Times New Roman" panose="02020603050405020304" pitchFamily="18" charset="0"/>
              </a:rPr>
              <a:t>que permite dispensar o procedimento licitatório tradicional, desde que respeitando o que determina do § 1° do art. 14 da Lei nº 11.947/2009,</a:t>
            </a:r>
            <a:r>
              <a:rPr lang="pt-BR" sz="2400" b="1" dirty="0">
                <a:solidFill>
                  <a:schemeClr val="accent6">
                    <a:lumMod val="50000"/>
                  </a:schemeClr>
                </a:solidFill>
                <a:cs typeface="Times New Roman" panose="02020603050405020304" pitchFamily="18" charset="0"/>
              </a:rPr>
              <a:t> não é uma modalidade de licitação</a:t>
            </a:r>
            <a:r>
              <a:rPr lang="pt-BR" sz="2400" b="1" dirty="0">
                <a:solidFill>
                  <a:schemeClr val="tx1"/>
                </a:solidFill>
                <a:cs typeface="Times New Roman" panose="02020603050405020304" pitchFamily="18" charset="0"/>
              </a:rPr>
              <a:t>;</a:t>
            </a:r>
          </a:p>
          <a:p>
            <a:pPr algn="just">
              <a:lnSpc>
                <a:spcPct val="100000"/>
              </a:lnSpc>
            </a:pPr>
            <a:r>
              <a:rPr lang="pt-BR" sz="2400" b="1" dirty="0">
                <a:solidFill>
                  <a:schemeClr val="tx1"/>
                </a:solidFill>
                <a:cs typeface="Times New Roman" panose="02020603050405020304" pitchFamily="18" charset="0"/>
              </a:rPr>
              <a:t> TCU : É um instrumento firmado no </a:t>
            </a:r>
            <a:r>
              <a:rPr lang="pt-BR" sz="2400" b="1" dirty="0">
                <a:solidFill>
                  <a:schemeClr val="accent6">
                    <a:lumMod val="50000"/>
                  </a:schemeClr>
                </a:solidFill>
                <a:cs typeface="Times New Roman" panose="02020603050405020304" pitchFamily="18" charset="0"/>
              </a:rPr>
              <a:t>âmbito das estratégias de compras públicas sustentáveis</a:t>
            </a:r>
            <a:r>
              <a:rPr lang="pt-BR" sz="2400" b="1" dirty="0">
                <a:solidFill>
                  <a:schemeClr val="tx1"/>
                </a:solidFill>
                <a:cs typeface="Times New Roman" panose="02020603050405020304" pitchFamily="18" charset="0"/>
              </a:rPr>
              <a:t>, que assegura o cumprimento dos princípios constitucionais da legalidade e da eficiência, ao passo que possibilita a veiculação de diretrizes governamentais importantes, </a:t>
            </a:r>
            <a:r>
              <a:rPr lang="pt-BR" sz="2400" b="1" dirty="0">
                <a:solidFill>
                  <a:schemeClr val="accent6">
                    <a:lumMod val="50000"/>
                  </a:schemeClr>
                </a:solidFill>
                <a:cs typeface="Times New Roman" panose="02020603050405020304" pitchFamily="18" charset="0"/>
              </a:rPr>
              <a:t>relacionadas ao desenvolvimento sustentável, ao apoio à inclusão social e produtiva local e à promoção da segurança alimentar e nutricional. </a:t>
            </a:r>
          </a:p>
          <a:p>
            <a:pPr algn="just">
              <a:lnSpc>
                <a:spcPct val="100000"/>
              </a:lnSpc>
              <a:buFont typeface="Wingdings" panose="05000000000000000000" pitchFamily="2" charset="2"/>
              <a:buChar char="§"/>
            </a:pPr>
            <a:endParaRPr lang="pt-BR" sz="2400" b="1" dirty="0">
              <a:solidFill>
                <a:schemeClr val="tx1"/>
              </a:solidFill>
              <a:cs typeface="Times New Roman" panose="02020603050405020304" pitchFamily="18" charset="0"/>
            </a:endParaRPr>
          </a:p>
        </p:txBody>
      </p:sp>
      <p:sp>
        <p:nvSpPr>
          <p:cNvPr id="2" name="Retângulo 1"/>
          <p:cNvSpPr/>
          <p:nvPr/>
        </p:nvSpPr>
        <p:spPr>
          <a:xfrm>
            <a:off x="323528" y="164300"/>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pic>
        <p:nvPicPr>
          <p:cNvPr id="7" name="Imagem 1">
            <a:extLst>
              <a:ext uri="{FF2B5EF4-FFF2-40B4-BE49-F238E27FC236}">
                <a16:creationId xmlns:a16="http://schemas.microsoft.com/office/drawing/2014/main" xmlns="" id="{D7AAEF7A-6D6E-4CD5-B5DD-2D853D2B331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3095" y="6373896"/>
            <a:ext cx="2147530" cy="49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m 3">
            <a:extLst>
              <a:ext uri="{FF2B5EF4-FFF2-40B4-BE49-F238E27FC236}">
                <a16:creationId xmlns:a16="http://schemas.microsoft.com/office/drawing/2014/main" xmlns="" id="{70C18971-D698-4B9F-B58B-47CAD4AF4E11}"/>
              </a:ext>
            </a:extLst>
          </p:cNvPr>
          <p:cNvPicPr>
            <a:picLocks noChangeAspect="1"/>
          </p:cNvPicPr>
          <p:nvPr/>
        </p:nvPicPr>
        <p:blipFill>
          <a:blip r:embed="rId3"/>
          <a:stretch>
            <a:fillRect/>
          </a:stretch>
        </p:blipFill>
        <p:spPr>
          <a:xfrm>
            <a:off x="755576" y="1074780"/>
            <a:ext cx="5151566" cy="74987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4625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bg1">
            <a:lumMod val="95000"/>
          </a:schemeClr>
        </a:soli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flipV="1">
            <a:off x="24614" y="824537"/>
            <a:ext cx="9119386" cy="49915"/>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pic>
        <p:nvPicPr>
          <p:cNvPr id="12" name="Picture 2" descr="http://www.labtime.ufg.br/pnae/images/woman_book_question_p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8298" y="974140"/>
            <a:ext cx="2287762" cy="150028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6" name="Rectangle 5"/>
          <p:cNvSpPr>
            <a:spLocks noChangeArrowheads="1"/>
          </p:cNvSpPr>
          <p:nvPr/>
        </p:nvSpPr>
        <p:spPr bwMode="auto">
          <a:xfrm>
            <a:off x="375222" y="2283947"/>
            <a:ext cx="5733063" cy="4416723"/>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lIns="92075" tIns="46038" rIns="92075" bIns="46038">
            <a:spAutoFit/>
          </a:bodyPr>
          <a:lstStyle/>
          <a:p>
            <a:pPr marL="425196" indent="-342900">
              <a:buFont typeface="Wingdings" pitchFamily="2" charset="2"/>
              <a:buChar char="ü"/>
              <a:defRPr/>
            </a:pPr>
            <a:endParaRPr lang="pt-BR" sz="2000" b="1" dirty="0"/>
          </a:p>
          <a:p>
            <a:pPr>
              <a:defRPr/>
            </a:pPr>
            <a:r>
              <a:rPr lang="pt-BR" sz="2600" b="1" dirty="0">
                <a:solidFill>
                  <a:srgbClr val="FC7714"/>
                </a:solidFill>
                <a:latin typeface="Calibri" pitchFamily="34" charset="0"/>
              </a:rPr>
              <a:t>     </a:t>
            </a:r>
            <a:r>
              <a:rPr lang="pt-BR" sz="2600" b="1" u="sng" dirty="0">
                <a:solidFill>
                  <a:schemeClr val="tx1"/>
                </a:solidFill>
              </a:rPr>
              <a:t>VANTAGENS DA CHAMADA PÚBLICA:</a:t>
            </a:r>
          </a:p>
          <a:p>
            <a:pPr>
              <a:defRPr/>
            </a:pPr>
            <a:endParaRPr lang="pt-BR" sz="500" dirty="0"/>
          </a:p>
          <a:p>
            <a:pPr marL="457200" indent="-457200" algn="just">
              <a:lnSpc>
                <a:spcPct val="150000"/>
              </a:lnSpc>
              <a:buFont typeface="Arial" panose="020B0604020202020204" pitchFamily="34" charset="0"/>
              <a:buChar char="•"/>
              <a:defRPr/>
            </a:pPr>
            <a:r>
              <a:rPr lang="pt-BR" sz="2600" b="1" dirty="0">
                <a:solidFill>
                  <a:schemeClr val="tx1"/>
                </a:solidFill>
              </a:rPr>
              <a:t>Prioridade para a aquisição da produção local;</a:t>
            </a:r>
          </a:p>
          <a:p>
            <a:pPr marL="457200" indent="-457200" algn="just">
              <a:lnSpc>
                <a:spcPct val="150000"/>
              </a:lnSpc>
              <a:buFont typeface="Arial" panose="020B0604020202020204" pitchFamily="34" charset="0"/>
              <a:buChar char="•"/>
              <a:defRPr/>
            </a:pPr>
            <a:r>
              <a:rPr lang="pt-BR" sz="2600" b="1" dirty="0">
                <a:solidFill>
                  <a:schemeClr val="tx1"/>
                </a:solidFill>
              </a:rPr>
              <a:t>Não há disputa de preços entre organizações da agricultura familiar;</a:t>
            </a:r>
          </a:p>
          <a:p>
            <a:pPr marL="457200" indent="-457200" algn="just">
              <a:lnSpc>
                <a:spcPct val="150000"/>
              </a:lnSpc>
              <a:buFont typeface="Arial" panose="020B0604020202020204" pitchFamily="34" charset="0"/>
              <a:buChar char="•"/>
              <a:defRPr/>
            </a:pPr>
            <a:r>
              <a:rPr lang="pt-BR" sz="2600" b="1" dirty="0">
                <a:solidFill>
                  <a:schemeClr val="tx1"/>
                </a:solidFill>
              </a:rPr>
              <a:t>Segurança para o gestor e para o agricultor.</a:t>
            </a:r>
            <a:endParaRPr lang="pt-BR" sz="2000" b="1" dirty="0"/>
          </a:p>
        </p:txBody>
      </p:sp>
      <p:sp>
        <p:nvSpPr>
          <p:cNvPr id="4" name="Retângulo 3"/>
          <p:cNvSpPr/>
          <p:nvPr/>
        </p:nvSpPr>
        <p:spPr>
          <a:xfrm>
            <a:off x="323529" y="238685"/>
            <a:ext cx="8392176"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pic>
        <p:nvPicPr>
          <p:cNvPr id="14" name="Imagem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408" y="2654675"/>
            <a:ext cx="2460780" cy="184558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8" name="Imagem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2627" y="4648264"/>
            <a:ext cx="2372245" cy="17791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m 1">
            <a:extLst>
              <a:ext uri="{FF2B5EF4-FFF2-40B4-BE49-F238E27FC236}">
                <a16:creationId xmlns:a16="http://schemas.microsoft.com/office/drawing/2014/main" xmlns="" id="{0C0B7CCE-2238-4434-A684-ABED1763B5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3095" y="6373896"/>
            <a:ext cx="2147530" cy="49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m 2">
            <a:extLst>
              <a:ext uri="{FF2B5EF4-FFF2-40B4-BE49-F238E27FC236}">
                <a16:creationId xmlns:a16="http://schemas.microsoft.com/office/drawing/2014/main" xmlns="" id="{8D83B390-49E3-4599-A63E-91FF58A30454}"/>
              </a:ext>
            </a:extLst>
          </p:cNvPr>
          <p:cNvPicPr>
            <a:picLocks noChangeAspect="1"/>
          </p:cNvPicPr>
          <p:nvPr/>
        </p:nvPicPr>
        <p:blipFill>
          <a:blip r:embed="rId6"/>
          <a:stretch>
            <a:fillRect/>
          </a:stretch>
        </p:blipFill>
        <p:spPr>
          <a:xfrm>
            <a:off x="543084" y="1376779"/>
            <a:ext cx="4986960" cy="69500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53664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anim calcmode="lin" valueType="num">
                                      <p:cBhvr additive="base">
                                        <p:cTn id="7"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xEl>
                                              <p:pRg st="4" end="4"/>
                                            </p:txEl>
                                          </p:spTgt>
                                        </p:tgtEl>
                                        <p:attrNameLst>
                                          <p:attrName>style.visibility</p:attrName>
                                        </p:attrNameLst>
                                      </p:cBhvr>
                                      <p:to>
                                        <p:strVal val="visible"/>
                                      </p:to>
                                    </p:set>
                                    <p:anim calcmode="lin" valueType="num">
                                      <p:cBhvr additive="base">
                                        <p:cTn id="13"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anim calcmode="lin" valueType="num">
                                      <p:cBhvr additive="base">
                                        <p:cTn id="19"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16" name="Retângulo 15"/>
          <p:cNvSpPr/>
          <p:nvPr/>
        </p:nvSpPr>
        <p:spPr>
          <a:xfrm>
            <a:off x="323529" y="1988840"/>
            <a:ext cx="8352927" cy="4647426"/>
          </a:xfrm>
          <a:prstGeom prst="rect">
            <a:avLst/>
          </a:prstGeom>
        </p:spPr>
        <p:txBody>
          <a:bodyPr wrap="square">
            <a:spAutoFit/>
          </a:bodyPr>
          <a:lstStyle/>
          <a:p>
            <a:pPr marL="342900" indent="-342900" algn="just">
              <a:buFont typeface="Wingdings" panose="05000000000000000000" pitchFamily="2" charset="2"/>
              <a:buChar char="§"/>
            </a:pPr>
            <a:r>
              <a:rPr lang="pt-BR" sz="2000" b="1" dirty="0"/>
              <a:t>Lei nº 11.326, de 24 de julho de 2006</a:t>
            </a:r>
            <a:r>
              <a:rPr lang="pt-BR" sz="2000" dirty="0"/>
              <a:t>. Estabelece as diretrizes para a formulação da Política Nacional da Agricultura Familiar e Empreendimentos Familiares Rurais, regulamentada Decreto nº 9.064/2017 e Decreto nº 10.688/2021).</a:t>
            </a:r>
            <a:r>
              <a:rPr lang="pt-BR" sz="2000" b="1" dirty="0"/>
              <a:t> Identificação com Declaração de Aptidão ao Pronaf – DAP.</a:t>
            </a:r>
          </a:p>
          <a:p>
            <a:pPr marL="342900" indent="-342900" algn="just">
              <a:buFont typeface="Wingdings" panose="05000000000000000000" pitchFamily="2" charset="2"/>
              <a:buChar char="§"/>
            </a:pPr>
            <a:endParaRPr lang="pt-BR" sz="2000" b="1" dirty="0"/>
          </a:p>
          <a:p>
            <a:pPr marL="342900" indent="-342900" algn="just">
              <a:buFont typeface="Wingdings" panose="05000000000000000000" pitchFamily="2" charset="2"/>
              <a:buChar char="§"/>
            </a:pPr>
            <a:r>
              <a:rPr lang="pt-BR" sz="2000" b="1" dirty="0"/>
              <a:t>Portaria SAF/MAPA nº 242, de 08/11/2021 em vigor 31/12/2021 – CAF.</a:t>
            </a:r>
          </a:p>
          <a:p>
            <a:pPr algn="just"/>
            <a:endParaRPr lang="pt-BR" sz="2000" dirty="0"/>
          </a:p>
          <a:p>
            <a:pPr marL="342900" indent="-342900" algn="just">
              <a:buFont typeface="Wingdings" panose="05000000000000000000" pitchFamily="2" charset="2"/>
              <a:buChar char="§"/>
            </a:pPr>
            <a:r>
              <a:rPr lang="pt-BR" sz="2000" b="1" dirty="0"/>
              <a:t>Resolução FNDE nº 06/2020, art. 34, </a:t>
            </a:r>
            <a:r>
              <a:rPr lang="pt-BR" sz="2000" dirty="0"/>
              <a:t>os proponentes podem apresentar projetos de venda como: </a:t>
            </a:r>
          </a:p>
          <a:p>
            <a:pPr marL="357188" algn="just"/>
            <a:r>
              <a:rPr lang="pt-BR" sz="2000" b="1" dirty="0"/>
              <a:t>I – grupo formal: </a:t>
            </a:r>
            <a:r>
              <a:rPr lang="pt-BR" sz="2000" dirty="0"/>
              <a:t>organização produtiva detentora de Declaração de Aptidão ao PRONAF – DAP Jurídica;</a:t>
            </a:r>
          </a:p>
          <a:p>
            <a:pPr marL="357188" algn="just"/>
            <a:endParaRPr lang="pt-BR" sz="800" b="1" dirty="0"/>
          </a:p>
          <a:p>
            <a:pPr marL="357188" algn="just"/>
            <a:r>
              <a:rPr lang="pt-BR" sz="2000" b="1" dirty="0"/>
              <a:t>II – grupo informal: </a:t>
            </a:r>
            <a:r>
              <a:rPr lang="pt-BR" sz="2000" dirty="0"/>
              <a:t>agricultores familiares, detentores de DAP Física, organizados em grupos; </a:t>
            </a:r>
          </a:p>
          <a:p>
            <a:pPr marL="357188" algn="just"/>
            <a:endParaRPr lang="pt-BR" sz="800" b="1" dirty="0"/>
          </a:p>
          <a:p>
            <a:pPr marL="357188" algn="just"/>
            <a:r>
              <a:rPr lang="pt-BR" sz="2000" b="1" dirty="0"/>
              <a:t>III – fornecedor individual: </a:t>
            </a:r>
            <a:r>
              <a:rPr lang="pt-BR" sz="2000" dirty="0"/>
              <a:t>detentor de DAP Física. </a:t>
            </a:r>
            <a:endParaRPr lang="pt-BR" sz="2000" b="1" dirty="0"/>
          </a:p>
        </p:txBody>
      </p:sp>
      <p:pic>
        <p:nvPicPr>
          <p:cNvPr id="7" name="Imagem 1">
            <a:extLst>
              <a:ext uri="{FF2B5EF4-FFF2-40B4-BE49-F238E27FC236}">
                <a16:creationId xmlns:a16="http://schemas.microsoft.com/office/drawing/2014/main" xmlns="" id="{313EFEC8-D8BA-4571-8092-A589DD31351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3095" y="6373896"/>
            <a:ext cx="2147530" cy="49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m 1">
            <a:extLst>
              <a:ext uri="{FF2B5EF4-FFF2-40B4-BE49-F238E27FC236}">
                <a16:creationId xmlns:a16="http://schemas.microsoft.com/office/drawing/2014/main" xmlns="" id="{D2B289E7-19E6-4818-812E-E7A4F972B808}"/>
              </a:ext>
            </a:extLst>
          </p:cNvPr>
          <p:cNvPicPr>
            <a:picLocks noChangeAspect="1"/>
          </p:cNvPicPr>
          <p:nvPr/>
        </p:nvPicPr>
        <p:blipFill>
          <a:blip r:embed="rId3"/>
          <a:stretch>
            <a:fillRect/>
          </a:stretch>
        </p:blipFill>
        <p:spPr>
          <a:xfrm>
            <a:off x="339071" y="1074271"/>
            <a:ext cx="8590008" cy="68281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1415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 calcmode="lin" valueType="num">
                                      <p:cBhvr additive="base">
                                        <p:cTn id="13"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anim calcmode="lin" valueType="num">
                                      <p:cBhvr additive="base">
                                        <p:cTn id="19"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xEl>
                                              <p:pRg st="5" end="5"/>
                                            </p:txEl>
                                          </p:spTgt>
                                        </p:tgtEl>
                                        <p:attrNameLst>
                                          <p:attrName>style.visibility</p:attrName>
                                        </p:attrNameLst>
                                      </p:cBhvr>
                                      <p:to>
                                        <p:strVal val="visible"/>
                                      </p:to>
                                    </p:set>
                                    <p:anim calcmode="lin" valueType="num">
                                      <p:cBhvr additive="base">
                                        <p:cTn id="25"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anim calcmode="lin" valueType="num">
                                      <p:cBhvr additive="base">
                                        <p:cTn id="31" dur="500" fill="hold"/>
                                        <p:tgtEl>
                                          <p:spTgt spid="16">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xEl>
                                              <p:pRg st="9" end="9"/>
                                            </p:txEl>
                                          </p:spTgt>
                                        </p:tgtEl>
                                        <p:attrNameLst>
                                          <p:attrName>style.visibility</p:attrName>
                                        </p:attrNameLst>
                                      </p:cBhvr>
                                      <p:to>
                                        <p:strVal val="visible"/>
                                      </p:to>
                                    </p:set>
                                    <p:anim calcmode="lin" valueType="num">
                                      <p:cBhvr additive="base">
                                        <p:cTn id="37" dur="500" fill="hold"/>
                                        <p:tgtEl>
                                          <p:spTgt spid="16">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2" name="Retângulo de cantos arredondados 1"/>
          <p:cNvSpPr/>
          <p:nvPr/>
        </p:nvSpPr>
        <p:spPr>
          <a:xfrm>
            <a:off x="314887" y="2004651"/>
            <a:ext cx="3456383" cy="305255"/>
          </a:xfrm>
          <a:prstGeom prst="roundRect">
            <a:avLst/>
          </a:prstGeom>
          <a:solidFill>
            <a:schemeClr val="accent5">
              <a:lumMod val="20000"/>
              <a:lumOff val="80000"/>
            </a:schemeClr>
          </a:solidFill>
          <a:ln>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pt-BR" b="1" dirty="0">
                <a:solidFill>
                  <a:schemeClr val="accent6">
                    <a:lumMod val="50000"/>
                  </a:schemeClr>
                </a:solidFill>
              </a:rPr>
              <a:t>1. VERIFICAÇÃO DO ORÇAMENTO</a:t>
            </a:r>
          </a:p>
        </p:txBody>
      </p:sp>
      <p:sp>
        <p:nvSpPr>
          <p:cNvPr id="9" name="Retângulo de cantos arredondados 8"/>
          <p:cNvSpPr/>
          <p:nvPr/>
        </p:nvSpPr>
        <p:spPr>
          <a:xfrm>
            <a:off x="335090" y="2471350"/>
            <a:ext cx="4248470" cy="305255"/>
          </a:xfrm>
          <a:prstGeom prst="roundRect">
            <a:avLst/>
          </a:prstGeom>
          <a:solidFill>
            <a:schemeClr val="accent5">
              <a:lumMod val="20000"/>
              <a:lumOff val="80000"/>
            </a:schemeClr>
          </a:solidFill>
          <a:ln>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pt-BR" b="1" dirty="0">
                <a:solidFill>
                  <a:schemeClr val="accent6">
                    <a:lumMod val="50000"/>
                  </a:schemeClr>
                </a:solidFill>
              </a:rPr>
              <a:t>2. ARTICULAÇÃO COM OS ATORES SOCIAIS</a:t>
            </a:r>
          </a:p>
        </p:txBody>
      </p:sp>
      <p:sp>
        <p:nvSpPr>
          <p:cNvPr id="10" name="Retângulo de cantos arredondados 9"/>
          <p:cNvSpPr/>
          <p:nvPr/>
        </p:nvSpPr>
        <p:spPr>
          <a:xfrm>
            <a:off x="335090" y="2902706"/>
            <a:ext cx="4104455" cy="305256"/>
          </a:xfrm>
          <a:prstGeom prst="roundRect">
            <a:avLst/>
          </a:prstGeom>
          <a:solidFill>
            <a:schemeClr val="accent5">
              <a:lumMod val="20000"/>
              <a:lumOff val="80000"/>
            </a:schemeClr>
          </a:solidFill>
          <a:ln>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pt-BR" b="1" dirty="0">
                <a:solidFill>
                  <a:schemeClr val="accent6">
                    <a:lumMod val="50000"/>
                  </a:schemeClr>
                </a:solidFill>
              </a:rPr>
              <a:t>3. ELABORAÇÃO DO CARDÁPIO ESCOLAR</a:t>
            </a:r>
          </a:p>
        </p:txBody>
      </p:sp>
      <p:sp>
        <p:nvSpPr>
          <p:cNvPr id="11" name="Retângulo de cantos arredondados 10"/>
          <p:cNvSpPr/>
          <p:nvPr/>
        </p:nvSpPr>
        <p:spPr>
          <a:xfrm>
            <a:off x="363614" y="3367890"/>
            <a:ext cx="4248471" cy="304240"/>
          </a:xfrm>
          <a:prstGeom prst="roundRect">
            <a:avLst/>
          </a:prstGeom>
          <a:solidFill>
            <a:schemeClr val="accent5">
              <a:lumMod val="20000"/>
              <a:lumOff val="80000"/>
            </a:schemeClr>
          </a:solidFill>
          <a:ln>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pt-BR" b="1" dirty="0">
                <a:solidFill>
                  <a:schemeClr val="accent6">
                    <a:lumMod val="50000"/>
                  </a:schemeClr>
                </a:solidFill>
              </a:rPr>
              <a:t>4. DEFINIÇÃO DOS PREÇOS DE AQUISIÇÃO </a:t>
            </a:r>
          </a:p>
        </p:txBody>
      </p:sp>
      <p:sp>
        <p:nvSpPr>
          <p:cNvPr id="14" name="Retângulo de cantos arredondados 13"/>
          <p:cNvSpPr/>
          <p:nvPr/>
        </p:nvSpPr>
        <p:spPr>
          <a:xfrm>
            <a:off x="363614" y="3818860"/>
            <a:ext cx="5159958" cy="317894"/>
          </a:xfrm>
          <a:prstGeom prst="roundRect">
            <a:avLst/>
          </a:prstGeom>
          <a:solidFill>
            <a:schemeClr val="accent5">
              <a:lumMod val="20000"/>
              <a:lumOff val="80000"/>
            </a:schemeClr>
          </a:solidFill>
          <a:ln>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pt-BR" b="1" dirty="0">
                <a:solidFill>
                  <a:schemeClr val="accent6">
                    <a:lumMod val="50000"/>
                  </a:schemeClr>
                </a:solidFill>
              </a:rPr>
              <a:t>5. ELABORAÇÃO DO EDITAL DE CHAMADA PÚBLICA</a:t>
            </a:r>
          </a:p>
        </p:txBody>
      </p:sp>
      <p:sp>
        <p:nvSpPr>
          <p:cNvPr id="15" name="Retângulo de cantos arredondados 14"/>
          <p:cNvSpPr/>
          <p:nvPr/>
        </p:nvSpPr>
        <p:spPr>
          <a:xfrm>
            <a:off x="363614" y="4254935"/>
            <a:ext cx="4104455" cy="337712"/>
          </a:xfrm>
          <a:prstGeom prst="roundRect">
            <a:avLst/>
          </a:prstGeom>
          <a:solidFill>
            <a:schemeClr val="accent5">
              <a:lumMod val="20000"/>
              <a:lumOff val="80000"/>
            </a:schemeClr>
          </a:solidFill>
          <a:ln>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pt-BR" b="1" dirty="0">
                <a:solidFill>
                  <a:schemeClr val="accent6">
                    <a:lumMod val="50000"/>
                  </a:schemeClr>
                </a:solidFill>
              </a:rPr>
              <a:t>6. ELABORAÇÃO DO PROJETO DE VENDA</a:t>
            </a:r>
          </a:p>
        </p:txBody>
      </p:sp>
      <p:sp>
        <p:nvSpPr>
          <p:cNvPr id="17" name="Retângulo de cantos arredondados 16"/>
          <p:cNvSpPr/>
          <p:nvPr/>
        </p:nvSpPr>
        <p:spPr>
          <a:xfrm>
            <a:off x="363614" y="4759141"/>
            <a:ext cx="5184575" cy="337890"/>
          </a:xfrm>
          <a:prstGeom prst="roundRect">
            <a:avLst/>
          </a:prstGeom>
          <a:solidFill>
            <a:schemeClr val="accent5">
              <a:lumMod val="20000"/>
              <a:lumOff val="80000"/>
            </a:schemeClr>
          </a:solidFill>
          <a:ln>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pt-BR" b="1" dirty="0">
                <a:solidFill>
                  <a:schemeClr val="accent6">
                    <a:lumMod val="50000"/>
                  </a:schemeClr>
                </a:solidFill>
              </a:rPr>
              <a:t>7. RECEPÇÃO E SELEÇÃO DOS PROJETOS DE VENDA</a:t>
            </a:r>
          </a:p>
        </p:txBody>
      </p:sp>
      <p:sp>
        <p:nvSpPr>
          <p:cNvPr id="18" name="Retângulo de cantos arredondados 17"/>
          <p:cNvSpPr/>
          <p:nvPr/>
        </p:nvSpPr>
        <p:spPr>
          <a:xfrm>
            <a:off x="336717" y="5220791"/>
            <a:ext cx="6480719" cy="317894"/>
          </a:xfrm>
          <a:prstGeom prst="roundRect">
            <a:avLst/>
          </a:prstGeom>
          <a:solidFill>
            <a:schemeClr val="accent5">
              <a:lumMod val="20000"/>
              <a:lumOff val="80000"/>
            </a:schemeClr>
          </a:solidFill>
          <a:ln>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pt-BR" b="1" dirty="0">
                <a:solidFill>
                  <a:schemeClr val="accent6">
                    <a:lumMod val="50000"/>
                  </a:schemeClr>
                </a:solidFill>
              </a:rPr>
              <a:t>8. APRESENTAÇÃO DE AMOSTRA PARA CONTROLE DE QUALIDADE</a:t>
            </a:r>
          </a:p>
        </p:txBody>
      </p:sp>
      <p:sp>
        <p:nvSpPr>
          <p:cNvPr id="19" name="Retângulo de cantos arredondados 18"/>
          <p:cNvSpPr/>
          <p:nvPr/>
        </p:nvSpPr>
        <p:spPr>
          <a:xfrm>
            <a:off x="363614" y="5678274"/>
            <a:ext cx="6728666" cy="374167"/>
          </a:xfrm>
          <a:prstGeom prst="roundRect">
            <a:avLst/>
          </a:prstGeom>
          <a:solidFill>
            <a:schemeClr val="accent5">
              <a:lumMod val="20000"/>
              <a:lumOff val="80000"/>
            </a:schemeClr>
          </a:solidFill>
          <a:ln>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pt-BR" b="1" dirty="0">
                <a:solidFill>
                  <a:schemeClr val="accent6">
                    <a:lumMod val="50000"/>
                  </a:schemeClr>
                </a:solidFill>
              </a:rPr>
              <a:t>9. CONTRATO COM OS FORNECEDORES DA AGRICULTURA FAMILIAR</a:t>
            </a:r>
          </a:p>
        </p:txBody>
      </p:sp>
      <p:sp>
        <p:nvSpPr>
          <p:cNvPr id="20" name="Retângulo de cantos arredondados 19"/>
          <p:cNvSpPr/>
          <p:nvPr/>
        </p:nvSpPr>
        <p:spPr>
          <a:xfrm>
            <a:off x="363614" y="6182480"/>
            <a:ext cx="7737871" cy="358521"/>
          </a:xfrm>
          <a:prstGeom prst="roundRect">
            <a:avLst/>
          </a:prstGeom>
          <a:solidFill>
            <a:schemeClr val="accent5">
              <a:lumMod val="20000"/>
              <a:lumOff val="80000"/>
            </a:schemeClr>
          </a:solidFill>
          <a:ln>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pt-BR" b="1" dirty="0">
                <a:solidFill>
                  <a:schemeClr val="accent6">
                    <a:lumMod val="50000"/>
                  </a:schemeClr>
                </a:solidFill>
              </a:rPr>
              <a:t>10. TERMO DE RECEBIMENTO E PAGAMENTO DOS AGRICULTORES FAMILIARES</a:t>
            </a:r>
          </a:p>
        </p:txBody>
      </p:sp>
      <p:pic>
        <p:nvPicPr>
          <p:cNvPr id="21" name="Imagem 1">
            <a:extLst>
              <a:ext uri="{FF2B5EF4-FFF2-40B4-BE49-F238E27FC236}">
                <a16:creationId xmlns:a16="http://schemas.microsoft.com/office/drawing/2014/main" xmlns="" id="{6DB044CE-AE4F-4628-A4B8-43DD75ADA93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3095" y="6373896"/>
            <a:ext cx="2147530" cy="49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m 6">
            <a:extLst>
              <a:ext uri="{FF2B5EF4-FFF2-40B4-BE49-F238E27FC236}">
                <a16:creationId xmlns:a16="http://schemas.microsoft.com/office/drawing/2014/main" xmlns="" id="{200916BF-1F38-49D5-99BA-498FD12781D7}"/>
              </a:ext>
            </a:extLst>
          </p:cNvPr>
          <p:cNvPicPr>
            <a:picLocks noChangeAspect="1"/>
          </p:cNvPicPr>
          <p:nvPr/>
        </p:nvPicPr>
        <p:blipFill>
          <a:blip r:embed="rId3"/>
          <a:stretch>
            <a:fillRect/>
          </a:stretch>
        </p:blipFill>
        <p:spPr>
          <a:xfrm>
            <a:off x="5724128" y="2073602"/>
            <a:ext cx="2962275" cy="15811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Imagem 11">
            <a:extLst>
              <a:ext uri="{FF2B5EF4-FFF2-40B4-BE49-F238E27FC236}">
                <a16:creationId xmlns:a16="http://schemas.microsoft.com/office/drawing/2014/main" xmlns="" id="{6148B793-08CF-4F29-898B-8081AEA84D9C}"/>
              </a:ext>
            </a:extLst>
          </p:cNvPr>
          <p:cNvPicPr>
            <a:picLocks noChangeAspect="1"/>
          </p:cNvPicPr>
          <p:nvPr/>
        </p:nvPicPr>
        <p:blipFill>
          <a:blip r:embed="rId4"/>
          <a:stretch>
            <a:fillRect/>
          </a:stretch>
        </p:blipFill>
        <p:spPr>
          <a:xfrm>
            <a:off x="194692" y="962902"/>
            <a:ext cx="8754615" cy="65232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7328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4" grpId="0" animBg="1"/>
      <p:bldP spid="15" grpId="0" animBg="1"/>
      <p:bldP spid="17" grpId="0" animBg="1"/>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5" name="Retângulo 4"/>
          <p:cNvSpPr/>
          <p:nvPr/>
        </p:nvSpPr>
        <p:spPr>
          <a:xfrm>
            <a:off x="287128" y="2774782"/>
            <a:ext cx="5356769" cy="3816429"/>
          </a:xfrm>
          <a:prstGeom prst="rect">
            <a:avLst/>
          </a:prstGeom>
          <a:solidFill>
            <a:schemeClr val="accent6">
              <a:lumMod val="60000"/>
              <a:lumOff val="40000"/>
            </a:schemeClr>
          </a:solidFill>
        </p:spPr>
        <p:txBody>
          <a:bodyPr wrap="square">
            <a:spAutoFit/>
          </a:bodyPr>
          <a:lstStyle/>
          <a:p>
            <a:pPr marL="285750" indent="-285750" algn="just">
              <a:buFont typeface="Wingdings" panose="05000000000000000000" pitchFamily="2" charset="2"/>
              <a:buChar char="§"/>
            </a:pPr>
            <a:r>
              <a:rPr lang="pt-BR" sz="2200" b="1" dirty="0">
                <a:solidFill>
                  <a:schemeClr val="accent6">
                    <a:lumMod val="50000"/>
                  </a:schemeClr>
                </a:solidFill>
                <a:cs typeface="Times New Roman" panose="02020603050405020304" pitchFamily="18" charset="0"/>
              </a:rPr>
              <a:t>Identificar o valor repassado pelo FNDE: Censo Escolar do ano anterior planejado;</a:t>
            </a:r>
          </a:p>
          <a:p>
            <a:pPr marL="285750" indent="-285750" algn="just">
              <a:buFont typeface="Wingdings" panose="05000000000000000000" pitchFamily="2" charset="2"/>
              <a:buChar char="§"/>
            </a:pPr>
            <a:r>
              <a:rPr lang="pt-BR" sz="2200" b="1" dirty="0">
                <a:solidFill>
                  <a:schemeClr val="accent6">
                    <a:lumMod val="50000"/>
                  </a:schemeClr>
                </a:solidFill>
                <a:cs typeface="Times New Roman" panose="02020603050405020304" pitchFamily="18" charset="0"/>
              </a:rPr>
              <a:t>Definir o percentual de compra da agricultura familiar a ser efetuado;</a:t>
            </a:r>
          </a:p>
          <a:p>
            <a:pPr marL="285750" indent="-285750" algn="just">
              <a:buFont typeface="Wingdings" panose="05000000000000000000" pitchFamily="2" charset="2"/>
              <a:buChar char="§"/>
            </a:pPr>
            <a:r>
              <a:rPr lang="pt-BR" sz="2200" b="1" dirty="0">
                <a:solidFill>
                  <a:schemeClr val="accent6">
                    <a:lumMod val="50000"/>
                  </a:schemeClr>
                </a:solidFill>
                <a:cs typeface="Times New Roman" panose="02020603050405020304" pitchFamily="18" charset="0"/>
              </a:rPr>
              <a:t>Cálculo do mínimo de 30% - valor repassado no ano civil (normal + extras);</a:t>
            </a:r>
          </a:p>
          <a:p>
            <a:pPr marL="285750" indent="-285750" algn="just">
              <a:buFont typeface="Wingdings" panose="05000000000000000000" pitchFamily="2" charset="2"/>
              <a:buChar char="§"/>
            </a:pPr>
            <a:r>
              <a:rPr lang="pt-BR" sz="2200" b="1" dirty="0">
                <a:solidFill>
                  <a:schemeClr val="accent6">
                    <a:lumMod val="50000"/>
                  </a:schemeClr>
                </a:solidFill>
                <a:cs typeface="Times New Roman" panose="02020603050405020304" pitchFamily="18" charset="0"/>
              </a:rPr>
              <a:t>Valor reprogramado?</a:t>
            </a:r>
          </a:p>
          <a:p>
            <a:pPr marL="285750" indent="-285750" algn="just">
              <a:buFont typeface="Wingdings" panose="05000000000000000000" pitchFamily="2" charset="2"/>
              <a:buChar char="§"/>
            </a:pPr>
            <a:r>
              <a:rPr lang="pt-BR" sz="2200" b="1" dirty="0">
                <a:solidFill>
                  <a:schemeClr val="accent6">
                    <a:lumMod val="50000"/>
                  </a:schemeClr>
                </a:solidFill>
                <a:cs typeface="Times New Roman" panose="02020603050405020304" pitchFamily="18" charset="0"/>
              </a:rPr>
              <a:t>Será para todas as escolas?</a:t>
            </a:r>
          </a:p>
          <a:p>
            <a:pPr marL="285750" indent="-285750" algn="just">
              <a:buFont typeface="Wingdings" panose="05000000000000000000" pitchFamily="2" charset="2"/>
              <a:buChar char="§"/>
            </a:pPr>
            <a:r>
              <a:rPr lang="pt-BR" sz="2200" b="1" dirty="0">
                <a:solidFill>
                  <a:schemeClr val="accent6">
                    <a:lumMod val="50000"/>
                  </a:schemeClr>
                </a:solidFill>
                <a:cs typeface="Times New Roman" panose="02020603050405020304" pitchFamily="18" charset="0"/>
              </a:rPr>
              <a:t>Por qual período? Todos os meses?</a:t>
            </a:r>
          </a:p>
          <a:p>
            <a:pPr marL="285750" indent="-285750" algn="just">
              <a:buFont typeface="Wingdings" panose="05000000000000000000" pitchFamily="2" charset="2"/>
              <a:buChar char="§"/>
            </a:pPr>
            <a:r>
              <a:rPr lang="pt-BR" sz="2200" b="1" dirty="0">
                <a:solidFill>
                  <a:schemeClr val="accent6">
                    <a:lumMod val="50000"/>
                  </a:schemeClr>
                </a:solidFill>
                <a:cs typeface="Times New Roman" panose="02020603050405020304" pitchFamily="18" charset="0"/>
              </a:rPr>
              <a:t>Haverá orgânicos?</a:t>
            </a:r>
          </a:p>
          <a:p>
            <a:pPr marL="285750" indent="-285750" algn="just">
              <a:buFont typeface="Wingdings" panose="05000000000000000000" pitchFamily="2" charset="2"/>
              <a:buChar char="§"/>
            </a:pPr>
            <a:r>
              <a:rPr lang="pt-BR" sz="2200" b="1" dirty="0">
                <a:solidFill>
                  <a:schemeClr val="accent6">
                    <a:lumMod val="50000"/>
                  </a:schemeClr>
                </a:solidFill>
                <a:cs typeface="Times New Roman" panose="02020603050405020304" pitchFamily="18" charset="0"/>
              </a:rPr>
              <a:t>A </a:t>
            </a:r>
            <a:r>
              <a:rPr lang="pt-BR" sz="2200" b="1" dirty="0" err="1">
                <a:solidFill>
                  <a:schemeClr val="accent6">
                    <a:lumMod val="50000"/>
                  </a:schemeClr>
                </a:solidFill>
                <a:cs typeface="Times New Roman" panose="02020603050405020304" pitchFamily="18" charset="0"/>
              </a:rPr>
              <a:t>EEx</a:t>
            </a:r>
            <a:r>
              <a:rPr lang="pt-BR" sz="2200" b="1" dirty="0">
                <a:solidFill>
                  <a:schemeClr val="accent6">
                    <a:lumMod val="50000"/>
                  </a:schemeClr>
                </a:solidFill>
                <a:cs typeface="Times New Roman" panose="02020603050405020304" pitchFamily="18" charset="0"/>
              </a:rPr>
              <a:t> investe recursos próprios?</a:t>
            </a:r>
            <a:endParaRPr lang="pt-BR" sz="2200" dirty="0">
              <a:solidFill>
                <a:schemeClr val="accent6">
                  <a:lumMod val="50000"/>
                </a:schemeClr>
              </a:solidFill>
              <a:cs typeface="Times New Roman" panose="02020603050405020304" pitchFamily="18" charset="0"/>
            </a:endParaRPr>
          </a:p>
        </p:txBody>
      </p:sp>
      <p:pic>
        <p:nvPicPr>
          <p:cNvPr id="10" name="Imagem 1">
            <a:extLst>
              <a:ext uri="{FF2B5EF4-FFF2-40B4-BE49-F238E27FC236}">
                <a16:creationId xmlns:a16="http://schemas.microsoft.com/office/drawing/2014/main" xmlns="" id="{3B4B4FF1-B2D6-4961-ADF4-67F159033CA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3095" y="6373896"/>
            <a:ext cx="2147530" cy="49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m 2">
            <a:extLst>
              <a:ext uri="{FF2B5EF4-FFF2-40B4-BE49-F238E27FC236}">
                <a16:creationId xmlns:a16="http://schemas.microsoft.com/office/drawing/2014/main" xmlns="" id="{EAA8444F-05B8-4F3E-A7C4-AE21ADE0C089}"/>
              </a:ext>
            </a:extLst>
          </p:cNvPr>
          <p:cNvPicPr>
            <a:picLocks noChangeAspect="1"/>
          </p:cNvPicPr>
          <p:nvPr/>
        </p:nvPicPr>
        <p:blipFill>
          <a:blip r:embed="rId3"/>
          <a:stretch>
            <a:fillRect/>
          </a:stretch>
        </p:blipFill>
        <p:spPr>
          <a:xfrm>
            <a:off x="6144023" y="2007223"/>
            <a:ext cx="3026004" cy="197658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Imagem 5">
            <a:extLst>
              <a:ext uri="{FF2B5EF4-FFF2-40B4-BE49-F238E27FC236}">
                <a16:creationId xmlns:a16="http://schemas.microsoft.com/office/drawing/2014/main" xmlns="" id="{751A4982-2B4C-4F57-92D5-CFEC4C87CE9A}"/>
              </a:ext>
            </a:extLst>
          </p:cNvPr>
          <p:cNvPicPr>
            <a:picLocks noChangeAspect="1"/>
          </p:cNvPicPr>
          <p:nvPr/>
        </p:nvPicPr>
        <p:blipFill>
          <a:blip r:embed="rId4"/>
          <a:stretch>
            <a:fillRect/>
          </a:stretch>
        </p:blipFill>
        <p:spPr>
          <a:xfrm>
            <a:off x="6178488" y="4397314"/>
            <a:ext cx="2742749" cy="197658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 name="Imagem 1">
            <a:extLst>
              <a:ext uri="{FF2B5EF4-FFF2-40B4-BE49-F238E27FC236}">
                <a16:creationId xmlns:a16="http://schemas.microsoft.com/office/drawing/2014/main" xmlns="" id="{676014A9-A247-499E-814D-A3177B8443B2}"/>
              </a:ext>
            </a:extLst>
          </p:cNvPr>
          <p:cNvPicPr>
            <a:picLocks noChangeAspect="1"/>
          </p:cNvPicPr>
          <p:nvPr/>
        </p:nvPicPr>
        <p:blipFill>
          <a:blip r:embed="rId5"/>
          <a:stretch>
            <a:fillRect/>
          </a:stretch>
        </p:blipFill>
        <p:spPr>
          <a:xfrm>
            <a:off x="194692" y="1044926"/>
            <a:ext cx="8754615" cy="65232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m 10">
            <a:extLst>
              <a:ext uri="{FF2B5EF4-FFF2-40B4-BE49-F238E27FC236}">
                <a16:creationId xmlns:a16="http://schemas.microsoft.com/office/drawing/2014/main" xmlns="" id="{50BFF950-222D-4070-AD1F-DCC011A0AFC8}"/>
              </a:ext>
            </a:extLst>
          </p:cNvPr>
          <p:cNvPicPr>
            <a:picLocks noChangeAspect="1"/>
          </p:cNvPicPr>
          <p:nvPr/>
        </p:nvPicPr>
        <p:blipFill>
          <a:blip r:embed="rId6"/>
          <a:stretch>
            <a:fillRect/>
          </a:stretch>
        </p:blipFill>
        <p:spPr>
          <a:xfrm>
            <a:off x="323529" y="2011972"/>
            <a:ext cx="3932261" cy="5730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79567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5" name="Retângulo 4"/>
          <p:cNvSpPr/>
          <p:nvPr/>
        </p:nvSpPr>
        <p:spPr>
          <a:xfrm>
            <a:off x="467543" y="2854059"/>
            <a:ext cx="5040561" cy="3477875"/>
          </a:xfrm>
          <a:prstGeom prst="rect">
            <a:avLst/>
          </a:prstGeom>
          <a:solidFill>
            <a:schemeClr val="accent6">
              <a:lumMod val="60000"/>
              <a:lumOff val="40000"/>
            </a:schemeClr>
          </a:solidFill>
        </p:spPr>
        <p:txBody>
          <a:bodyPr wrap="square">
            <a:spAutoFit/>
          </a:bodyPr>
          <a:lstStyle/>
          <a:p>
            <a:pPr marL="285750" indent="-285750" algn="just">
              <a:buFont typeface="Wingdings" panose="05000000000000000000" pitchFamily="2" charset="2"/>
              <a:buChar char="§"/>
            </a:pPr>
            <a:r>
              <a:rPr lang="pt-BR" sz="2200" b="1" dirty="0">
                <a:solidFill>
                  <a:schemeClr val="accent6">
                    <a:lumMod val="50000"/>
                  </a:schemeClr>
                </a:solidFill>
                <a:cs typeface="Times New Roman" panose="02020603050405020304" pitchFamily="18" charset="0"/>
              </a:rPr>
              <a:t>Conhecer a demanda do PNAE x oferta da Agricultura Familiar;</a:t>
            </a:r>
          </a:p>
          <a:p>
            <a:pPr marL="342900" indent="-342900" algn="just">
              <a:buFont typeface="Wingdings" panose="05000000000000000000" pitchFamily="2" charset="2"/>
              <a:buChar char="§"/>
            </a:pPr>
            <a:r>
              <a:rPr lang="pt-BR" sz="2200" b="1" dirty="0">
                <a:solidFill>
                  <a:schemeClr val="accent6">
                    <a:lumMod val="50000"/>
                  </a:schemeClr>
                </a:solidFill>
              </a:rPr>
              <a:t>Sindicatos e/ou Confederações da Agricultura Familiar;</a:t>
            </a:r>
          </a:p>
          <a:p>
            <a:pPr marL="342900" indent="-342900" algn="just">
              <a:buFont typeface="Wingdings" panose="05000000000000000000" pitchFamily="2" charset="2"/>
              <a:buChar char="§"/>
            </a:pPr>
            <a:r>
              <a:rPr lang="pt-BR" sz="2200" b="1" dirty="0">
                <a:solidFill>
                  <a:schemeClr val="accent6">
                    <a:lumMod val="50000"/>
                  </a:schemeClr>
                </a:solidFill>
              </a:rPr>
              <a:t>Entidades de Assistência Técnica e Extensão Rural (ATER);</a:t>
            </a:r>
          </a:p>
          <a:p>
            <a:pPr marL="342900" indent="-342900" algn="just">
              <a:buFont typeface="Wingdings" panose="05000000000000000000" pitchFamily="2" charset="2"/>
              <a:buChar char="§"/>
            </a:pPr>
            <a:r>
              <a:rPr lang="pt-BR" sz="2200" b="1" dirty="0">
                <a:solidFill>
                  <a:schemeClr val="accent6">
                    <a:lumMod val="50000"/>
                  </a:schemeClr>
                </a:solidFill>
              </a:rPr>
              <a:t>Entidades apoiadoras - ONGs, Universidades, etc.</a:t>
            </a:r>
            <a:endParaRPr lang="pt-BR" sz="2200" b="1" dirty="0">
              <a:solidFill>
                <a:schemeClr val="accent6">
                  <a:lumMod val="50000"/>
                </a:schemeClr>
              </a:solidFill>
              <a:cs typeface="Times New Roman" panose="02020603050405020304" pitchFamily="18" charset="0"/>
            </a:endParaRPr>
          </a:p>
          <a:p>
            <a:pPr marL="342900" indent="-342900" algn="just">
              <a:buFont typeface="Wingdings" panose="05000000000000000000" pitchFamily="2" charset="2"/>
              <a:buChar char="§"/>
            </a:pPr>
            <a:r>
              <a:rPr lang="pt-BR" sz="2200" b="1" dirty="0">
                <a:solidFill>
                  <a:schemeClr val="accent6">
                    <a:lumMod val="50000"/>
                  </a:schemeClr>
                </a:solidFill>
                <a:cs typeface="Times New Roman" panose="02020603050405020304" pitchFamily="18" charset="0"/>
              </a:rPr>
              <a:t>Mapeamento dos produtos da Agricultura Familiar</a:t>
            </a:r>
          </a:p>
        </p:txBody>
      </p:sp>
      <p:pic>
        <p:nvPicPr>
          <p:cNvPr id="11" name="Picture 8" descr="C:\Users\37051928848\1 - CGPAE\1 - DIDAF\0 - FRENTE DE TRABALHO\4 - EAD - Site comentado\data\images\meeting_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4778" y="1944620"/>
            <a:ext cx="2858790" cy="21579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Imagem 2"/>
          <p:cNvPicPr>
            <a:picLocks noChangeAspect="1"/>
          </p:cNvPicPr>
          <p:nvPr/>
        </p:nvPicPr>
        <p:blipFill>
          <a:blip r:embed="rId3"/>
          <a:stretch>
            <a:fillRect/>
          </a:stretch>
        </p:blipFill>
        <p:spPr>
          <a:xfrm>
            <a:off x="5964976" y="4443790"/>
            <a:ext cx="2878395" cy="18632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4" name="Imagem 1">
            <a:extLst>
              <a:ext uri="{FF2B5EF4-FFF2-40B4-BE49-F238E27FC236}">
                <a16:creationId xmlns:a16="http://schemas.microsoft.com/office/drawing/2014/main" xmlns="" id="{391FCED2-7F9D-458C-9CD7-B40C6F090F5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3095" y="6373896"/>
            <a:ext cx="2147530" cy="49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m 1">
            <a:extLst>
              <a:ext uri="{FF2B5EF4-FFF2-40B4-BE49-F238E27FC236}">
                <a16:creationId xmlns:a16="http://schemas.microsoft.com/office/drawing/2014/main" xmlns="" id="{4108782F-FC3B-44A7-A4BF-8BD9021D86AB}"/>
              </a:ext>
            </a:extLst>
          </p:cNvPr>
          <p:cNvPicPr>
            <a:picLocks noChangeAspect="1"/>
          </p:cNvPicPr>
          <p:nvPr/>
        </p:nvPicPr>
        <p:blipFill>
          <a:blip r:embed="rId5"/>
          <a:stretch>
            <a:fillRect/>
          </a:stretch>
        </p:blipFill>
        <p:spPr>
          <a:xfrm>
            <a:off x="194692" y="962006"/>
            <a:ext cx="8754615" cy="65232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m 6">
            <a:extLst>
              <a:ext uri="{FF2B5EF4-FFF2-40B4-BE49-F238E27FC236}">
                <a16:creationId xmlns:a16="http://schemas.microsoft.com/office/drawing/2014/main" xmlns="" id="{141F81FA-FC2A-4B00-82B7-82DCA8B2A013}"/>
              </a:ext>
            </a:extLst>
          </p:cNvPr>
          <p:cNvPicPr>
            <a:picLocks noChangeAspect="1"/>
          </p:cNvPicPr>
          <p:nvPr/>
        </p:nvPicPr>
        <p:blipFill>
          <a:blip r:embed="rId6"/>
          <a:stretch>
            <a:fillRect/>
          </a:stretch>
        </p:blipFill>
        <p:spPr>
          <a:xfrm>
            <a:off x="467543" y="1929010"/>
            <a:ext cx="4791871" cy="5730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03235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5" name="Retângulo 4"/>
          <p:cNvSpPr/>
          <p:nvPr/>
        </p:nvSpPr>
        <p:spPr>
          <a:xfrm>
            <a:off x="536943" y="3057370"/>
            <a:ext cx="4683129" cy="3594702"/>
          </a:xfrm>
          <a:prstGeom prst="rect">
            <a:avLst/>
          </a:prstGeom>
          <a:solidFill>
            <a:schemeClr val="accent6">
              <a:lumMod val="60000"/>
              <a:lumOff val="40000"/>
            </a:schemeClr>
          </a:solidFill>
        </p:spPr>
        <p:txBody>
          <a:bodyPr wrap="square">
            <a:spAutoFit/>
          </a:bodyPr>
          <a:lstStyle/>
          <a:p>
            <a:pPr marL="285750" indent="-285750" algn="just">
              <a:lnSpc>
                <a:spcPct val="150000"/>
              </a:lnSpc>
              <a:buFont typeface="Wingdings" panose="05000000000000000000" pitchFamily="2" charset="2"/>
              <a:buChar char="§"/>
            </a:pPr>
            <a:r>
              <a:rPr lang="pt-BR" sz="2200" b="1" dirty="0">
                <a:solidFill>
                  <a:schemeClr val="accent6">
                    <a:lumMod val="50000"/>
                  </a:schemeClr>
                </a:solidFill>
                <a:cs typeface="Times New Roman" panose="02020603050405020304" pitchFamily="18" charset="0"/>
              </a:rPr>
              <a:t>Deve ser elaborado pelo nutricionista Responsável Técnico do Pnae, e seguir a limitação de oferta de alimentos conforme a Resolução FNDE nº 06/2020.</a:t>
            </a:r>
          </a:p>
          <a:p>
            <a:pPr marL="285750" indent="-285750" algn="just">
              <a:lnSpc>
                <a:spcPct val="150000"/>
              </a:lnSpc>
              <a:buFont typeface="Wingdings" panose="05000000000000000000" pitchFamily="2" charset="2"/>
              <a:buChar char="§"/>
            </a:pPr>
            <a:r>
              <a:rPr lang="pt-BR" sz="2200" b="1" dirty="0">
                <a:solidFill>
                  <a:schemeClr val="accent6">
                    <a:lumMod val="50000"/>
                  </a:schemeClr>
                </a:solidFill>
                <a:cs typeface="Times New Roman" panose="02020603050405020304" pitchFamily="18" charset="0"/>
              </a:rPr>
              <a:t>A compra de alimentos processados da AF ?</a:t>
            </a:r>
          </a:p>
        </p:txBody>
      </p:sp>
      <p:pic>
        <p:nvPicPr>
          <p:cNvPr id="7" name="Imagem 6"/>
          <p:cNvPicPr>
            <a:picLocks noChangeAspect="1"/>
          </p:cNvPicPr>
          <p:nvPr/>
        </p:nvPicPr>
        <p:blipFill>
          <a:blip r:embed="rId2"/>
          <a:stretch>
            <a:fillRect/>
          </a:stretch>
        </p:blipFill>
        <p:spPr>
          <a:xfrm>
            <a:off x="5716416" y="2101982"/>
            <a:ext cx="2808313" cy="22728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Imagem 18"/>
          <p:cNvPicPr>
            <a:picLocks noChangeAspect="1"/>
          </p:cNvPicPr>
          <p:nvPr/>
        </p:nvPicPr>
        <p:blipFill>
          <a:blip r:embed="rId3"/>
          <a:stretch>
            <a:fillRect/>
          </a:stretch>
        </p:blipFill>
        <p:spPr>
          <a:xfrm>
            <a:off x="5796136" y="4612469"/>
            <a:ext cx="2067679" cy="14120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Imagem 20"/>
          <p:cNvPicPr>
            <a:picLocks noChangeAspect="1"/>
          </p:cNvPicPr>
          <p:nvPr/>
        </p:nvPicPr>
        <p:blipFill>
          <a:blip r:embed="rId4"/>
          <a:stretch>
            <a:fillRect/>
          </a:stretch>
        </p:blipFill>
        <p:spPr>
          <a:xfrm>
            <a:off x="7120573" y="4612469"/>
            <a:ext cx="1486484" cy="14120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m 1">
            <a:extLst>
              <a:ext uri="{FF2B5EF4-FFF2-40B4-BE49-F238E27FC236}">
                <a16:creationId xmlns:a16="http://schemas.microsoft.com/office/drawing/2014/main" xmlns="" id="{122AF409-AC23-4B41-8EDA-F5792EB95FF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3095" y="6373896"/>
            <a:ext cx="2147530" cy="49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m 1">
            <a:extLst>
              <a:ext uri="{FF2B5EF4-FFF2-40B4-BE49-F238E27FC236}">
                <a16:creationId xmlns:a16="http://schemas.microsoft.com/office/drawing/2014/main" xmlns="" id="{7D3245EA-8FDE-4966-83A8-8995E677E34C}"/>
              </a:ext>
            </a:extLst>
          </p:cNvPr>
          <p:cNvPicPr>
            <a:picLocks noChangeAspect="1"/>
          </p:cNvPicPr>
          <p:nvPr/>
        </p:nvPicPr>
        <p:blipFill>
          <a:blip r:embed="rId6"/>
          <a:stretch>
            <a:fillRect/>
          </a:stretch>
        </p:blipFill>
        <p:spPr>
          <a:xfrm>
            <a:off x="175268" y="983704"/>
            <a:ext cx="8754615" cy="65232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Imagem 5">
            <a:extLst>
              <a:ext uri="{FF2B5EF4-FFF2-40B4-BE49-F238E27FC236}">
                <a16:creationId xmlns:a16="http://schemas.microsoft.com/office/drawing/2014/main" xmlns="" id="{BAB47B74-66AC-4DAE-BB85-93B0E69DD247}"/>
              </a:ext>
            </a:extLst>
          </p:cNvPr>
          <p:cNvPicPr>
            <a:picLocks noChangeAspect="1"/>
          </p:cNvPicPr>
          <p:nvPr/>
        </p:nvPicPr>
        <p:blipFill>
          <a:blip r:embed="rId7"/>
          <a:stretch>
            <a:fillRect/>
          </a:stretch>
        </p:blipFill>
        <p:spPr>
          <a:xfrm>
            <a:off x="607221" y="1916896"/>
            <a:ext cx="3432981" cy="85961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01557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3" name="Retângulo 2"/>
          <p:cNvSpPr/>
          <p:nvPr/>
        </p:nvSpPr>
        <p:spPr>
          <a:xfrm>
            <a:off x="222628" y="2817052"/>
            <a:ext cx="4608512" cy="3831818"/>
          </a:xfrm>
          <a:prstGeom prst="rect">
            <a:avLst/>
          </a:prstGeom>
        </p:spPr>
        <p:txBody>
          <a:bodyPr wrap="square">
            <a:spAutoFit/>
          </a:bodyPr>
          <a:lstStyle/>
          <a:p>
            <a:pPr marL="342900" indent="-342900" algn="just">
              <a:buFont typeface="Wingdings" panose="05000000000000000000" pitchFamily="2" charset="2"/>
              <a:buChar char="§"/>
            </a:pPr>
            <a:r>
              <a:rPr lang="pt-BR" b="1" dirty="0">
                <a:latin typeface="Calibri" pitchFamily="34" charset="0"/>
              </a:rPr>
              <a:t>É realizada pela </a:t>
            </a:r>
            <a:r>
              <a:rPr lang="pt-BR" b="1" dirty="0" err="1">
                <a:latin typeface="Calibri" pitchFamily="34" charset="0"/>
              </a:rPr>
              <a:t>EEx</a:t>
            </a:r>
            <a:r>
              <a:rPr lang="pt-BR" b="1" dirty="0">
                <a:latin typeface="Calibri" pitchFamily="34" charset="0"/>
              </a:rPr>
              <a:t>. em, no mínimo, </a:t>
            </a:r>
            <a:r>
              <a:rPr lang="pt-BR" b="1" dirty="0">
                <a:solidFill>
                  <a:schemeClr val="accent6">
                    <a:lumMod val="50000"/>
                  </a:schemeClr>
                </a:solidFill>
                <a:latin typeface="Calibri" pitchFamily="34" charset="0"/>
              </a:rPr>
              <a:t>3 mercados em âmbito local, </a:t>
            </a:r>
            <a:r>
              <a:rPr lang="pt-BR" b="1" dirty="0">
                <a:latin typeface="Calibri" pitchFamily="34" charset="0"/>
              </a:rPr>
              <a:t>priorizando a feira do produtor da agricultura familiar.</a:t>
            </a:r>
          </a:p>
          <a:p>
            <a:pPr algn="just"/>
            <a:r>
              <a:rPr lang="pt-BR" b="1" dirty="0">
                <a:latin typeface="Calibri" pitchFamily="34" charset="0"/>
              </a:rPr>
              <a:t> </a:t>
            </a:r>
            <a:endParaRPr lang="pt-BR" sz="900" b="1" dirty="0">
              <a:latin typeface="Calibri" pitchFamily="34" charset="0"/>
            </a:endParaRPr>
          </a:p>
          <a:p>
            <a:pPr marL="342900" indent="-342900" algn="just">
              <a:buFont typeface="Wingdings" panose="05000000000000000000" pitchFamily="2" charset="2"/>
              <a:buChar char="§"/>
            </a:pPr>
            <a:r>
              <a:rPr lang="pt-BR" b="1" dirty="0">
                <a:latin typeface="Calibri" pitchFamily="34" charset="0"/>
              </a:rPr>
              <a:t>Na pesquisa de preços acrescer </a:t>
            </a:r>
            <a:r>
              <a:rPr lang="pt-BR" b="1" dirty="0">
                <a:solidFill>
                  <a:schemeClr val="accent6">
                    <a:lumMod val="50000"/>
                  </a:schemeClr>
                </a:solidFill>
                <a:latin typeface="Calibri" pitchFamily="34" charset="0"/>
              </a:rPr>
              <a:t>os insumos exigidos no edital</a:t>
            </a:r>
            <a:r>
              <a:rPr lang="pt-BR" b="1" dirty="0">
                <a:latin typeface="Calibri" pitchFamily="34" charset="0"/>
              </a:rPr>
              <a:t>, tais como frete, embalagens, encargos etc. </a:t>
            </a:r>
            <a:r>
              <a:rPr lang="pt-BR" b="1" dirty="0">
                <a:solidFill>
                  <a:schemeClr val="accent6">
                    <a:lumMod val="50000"/>
                  </a:schemeClr>
                </a:solidFill>
                <a:latin typeface="Calibri" pitchFamily="34" charset="0"/>
              </a:rPr>
              <a:t>O preço médio apurado é o preço de aquisição.</a:t>
            </a:r>
          </a:p>
          <a:p>
            <a:pPr algn="just"/>
            <a:endParaRPr lang="pt-BR" sz="900" b="1" dirty="0">
              <a:solidFill>
                <a:schemeClr val="accent6">
                  <a:lumMod val="50000"/>
                </a:schemeClr>
              </a:solidFill>
              <a:latin typeface="Calibri" pitchFamily="34" charset="0"/>
            </a:endParaRPr>
          </a:p>
          <a:p>
            <a:pPr marL="342900" indent="-342900" algn="just">
              <a:buFont typeface="Wingdings" panose="05000000000000000000" pitchFamily="2" charset="2"/>
              <a:buChar char="§"/>
            </a:pPr>
            <a:r>
              <a:rPr lang="pt-BR" b="1" dirty="0">
                <a:latin typeface="Calibri" pitchFamily="34" charset="0"/>
              </a:rPr>
              <a:t>Os </a:t>
            </a:r>
            <a:r>
              <a:rPr lang="pt-BR" b="1" dirty="0">
                <a:solidFill>
                  <a:schemeClr val="accent6">
                    <a:lumMod val="50000"/>
                  </a:schemeClr>
                </a:solidFill>
                <a:latin typeface="Calibri" pitchFamily="34" charset="0"/>
              </a:rPr>
              <a:t>preços de aquisição </a:t>
            </a:r>
            <a:r>
              <a:rPr lang="pt-BR" b="1" dirty="0">
                <a:latin typeface="Calibri" pitchFamily="34" charset="0"/>
              </a:rPr>
              <a:t>deverão ser publicados no edital da chamada pública, e </a:t>
            </a:r>
            <a:r>
              <a:rPr lang="pt-BR" b="1" dirty="0">
                <a:solidFill>
                  <a:schemeClr val="accent6">
                    <a:lumMod val="50000"/>
                  </a:schemeClr>
                </a:solidFill>
                <a:latin typeface="Calibri" pitchFamily="34" charset="0"/>
              </a:rPr>
              <a:t>serão os preços pagos ao agricultor familiar </a:t>
            </a:r>
            <a:r>
              <a:rPr lang="pt-BR" b="1" dirty="0">
                <a:latin typeface="Calibri" pitchFamily="34" charset="0"/>
              </a:rPr>
              <a:t>pela venda dos gêneros alimentícios.</a:t>
            </a:r>
          </a:p>
        </p:txBody>
      </p:sp>
      <p:sp>
        <p:nvSpPr>
          <p:cNvPr id="16" name="Pergaminho horizontal 15"/>
          <p:cNvSpPr/>
          <p:nvPr/>
        </p:nvSpPr>
        <p:spPr>
          <a:xfrm>
            <a:off x="5411698" y="1791089"/>
            <a:ext cx="3537609" cy="1412243"/>
          </a:xfrm>
          <a:prstGeom prst="horizontalScroll">
            <a:avLst/>
          </a:prstGeom>
          <a:gradFill flip="none" rotWithShape="1">
            <a:gsLst>
              <a:gs pos="0">
                <a:schemeClr val="accent5">
                  <a:lumMod val="5000"/>
                  <a:lumOff val="95000"/>
                </a:schemeClr>
              </a:gs>
              <a:gs pos="74000">
                <a:schemeClr val="accent5">
                  <a:lumMod val="45000"/>
                  <a:lumOff val="55000"/>
                </a:schemeClr>
              </a:gs>
              <a:gs pos="69000">
                <a:schemeClr val="accent5">
                  <a:lumMod val="45000"/>
                  <a:lumOff val="55000"/>
                </a:schemeClr>
              </a:gs>
              <a:gs pos="87000">
                <a:schemeClr val="accent5">
                  <a:lumMod val="30000"/>
                  <a:lumOff val="70000"/>
                </a:schemeClr>
              </a:gs>
            </a:gsLst>
            <a:lin ang="5400000" scaled="1"/>
            <a:tileRect/>
          </a:gradFill>
          <a:ln/>
          <a:effectLst>
            <a:glow rad="50800">
              <a:schemeClr val="accent1">
                <a:alpha val="40000"/>
              </a:schemeClr>
            </a:glow>
            <a:outerShdw blurRad="50800" dist="50800" dir="5400000" algn="ctr" rotWithShape="0">
              <a:schemeClr val="accent5">
                <a:lumMod val="20000"/>
                <a:lumOff val="80000"/>
              </a:schemeClr>
            </a:outerShdw>
          </a:effectLst>
        </p:spPr>
        <p:style>
          <a:lnRef idx="1">
            <a:schemeClr val="accent6"/>
          </a:lnRef>
          <a:fillRef idx="2">
            <a:schemeClr val="accent6"/>
          </a:fillRef>
          <a:effectRef idx="1">
            <a:schemeClr val="accent6"/>
          </a:effectRef>
          <a:fontRef idx="minor">
            <a:schemeClr val="dk1"/>
          </a:fontRef>
        </p:style>
        <p:txBody>
          <a:bodyPr rtlCol="0" anchor="ctr"/>
          <a:lstStyle/>
          <a:p>
            <a:pPr lvl="0" algn="just">
              <a:defRPr/>
            </a:pPr>
            <a:endParaRPr lang="pt-BR" sz="500" b="1" dirty="0">
              <a:latin typeface="Calibri" pitchFamily="34" charset="0"/>
            </a:endParaRPr>
          </a:p>
          <a:p>
            <a:pPr lvl="0" algn="just">
              <a:defRPr/>
            </a:pPr>
            <a:r>
              <a:rPr lang="pt-BR" b="1" dirty="0">
                <a:latin typeface="Calibri" pitchFamily="34" charset="0"/>
              </a:rPr>
              <a:t>Modelo – Pesquisa de preço – Anexo V da Resolução FNDE nº 06/2020 </a:t>
            </a:r>
          </a:p>
          <a:p>
            <a:pPr lvl="0" algn="just">
              <a:defRPr/>
            </a:pPr>
            <a:endParaRPr lang="pt-BR" sz="500" b="1" dirty="0">
              <a:latin typeface="Calibri" pitchFamily="34" charset="0"/>
            </a:endParaRPr>
          </a:p>
        </p:txBody>
      </p:sp>
      <p:sp>
        <p:nvSpPr>
          <p:cNvPr id="9" name="Retângulo 8"/>
          <p:cNvSpPr/>
          <p:nvPr/>
        </p:nvSpPr>
        <p:spPr>
          <a:xfrm>
            <a:off x="5429426" y="3429000"/>
            <a:ext cx="3537609" cy="3000821"/>
          </a:xfrm>
          <a:prstGeom prst="rect">
            <a:avLst/>
          </a:prstGeom>
        </p:spPr>
        <p:txBody>
          <a:bodyPr wrap="square">
            <a:spAutoFit/>
          </a:bodyPr>
          <a:lstStyle/>
          <a:p>
            <a:pPr algn="just"/>
            <a:r>
              <a:rPr lang="pt-BR" b="1" u="sng" dirty="0">
                <a:latin typeface="Calibri" pitchFamily="34" charset="0"/>
              </a:rPr>
              <a:t>Orgânicos</a:t>
            </a:r>
            <a:r>
              <a:rPr lang="pt-BR" b="1" dirty="0">
                <a:latin typeface="Calibri" pitchFamily="34" charset="0"/>
              </a:rPr>
              <a:t>: Na impossibilidade de realizar pesquisa de preços de produtos agroecológicos ou orgânicos, a </a:t>
            </a:r>
            <a:r>
              <a:rPr lang="pt-BR" b="1" dirty="0" err="1">
                <a:latin typeface="Calibri" pitchFamily="34" charset="0"/>
              </a:rPr>
              <a:t>EEx</a:t>
            </a:r>
            <a:r>
              <a:rPr lang="pt-BR" b="1" dirty="0">
                <a:latin typeface="Calibri" pitchFamily="34" charset="0"/>
              </a:rPr>
              <a:t>. poderá acrescer os preços em até 30% em relação aos preços estabelecidos para os produtos convencionais. </a:t>
            </a:r>
          </a:p>
          <a:p>
            <a:pPr algn="just"/>
            <a:endParaRPr lang="pt-BR" sz="900" b="1" dirty="0">
              <a:latin typeface="Calibri" pitchFamily="34" charset="0"/>
            </a:endParaRPr>
          </a:p>
          <a:p>
            <a:pPr algn="just"/>
            <a:r>
              <a:rPr lang="pt-BR" b="1" dirty="0">
                <a:latin typeface="Calibri" pitchFamily="34" charset="0"/>
              </a:rPr>
              <a:t>Essa possibilidade deve estar expressa no edital de chamada pública.</a:t>
            </a:r>
          </a:p>
        </p:txBody>
      </p:sp>
      <p:pic>
        <p:nvPicPr>
          <p:cNvPr id="10" name="Imagem 1">
            <a:extLst>
              <a:ext uri="{FF2B5EF4-FFF2-40B4-BE49-F238E27FC236}">
                <a16:creationId xmlns:a16="http://schemas.microsoft.com/office/drawing/2014/main" xmlns="" id="{A95512D8-9B11-48E8-9E59-B35D4608E86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3095" y="6373896"/>
            <a:ext cx="2147530" cy="49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5">
            <a:extLst>
              <a:ext uri="{FF2B5EF4-FFF2-40B4-BE49-F238E27FC236}">
                <a16:creationId xmlns:a16="http://schemas.microsoft.com/office/drawing/2014/main" xmlns="" id="{E5CBC79E-ADD9-4ACA-B035-CBCB91DA867A}"/>
              </a:ext>
            </a:extLst>
          </p:cNvPr>
          <p:cNvPicPr>
            <a:picLocks noChangeAspect="1"/>
          </p:cNvPicPr>
          <p:nvPr/>
        </p:nvPicPr>
        <p:blipFill>
          <a:blip r:embed="rId3"/>
          <a:stretch>
            <a:fillRect/>
          </a:stretch>
        </p:blipFill>
        <p:spPr>
          <a:xfrm>
            <a:off x="194692" y="996297"/>
            <a:ext cx="8754615" cy="65232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m 6">
            <a:extLst>
              <a:ext uri="{FF2B5EF4-FFF2-40B4-BE49-F238E27FC236}">
                <a16:creationId xmlns:a16="http://schemas.microsoft.com/office/drawing/2014/main" xmlns="" id="{AD647D9C-B36F-462D-BFF8-01370CEFCE72}"/>
              </a:ext>
            </a:extLst>
          </p:cNvPr>
          <p:cNvPicPr>
            <a:picLocks noChangeAspect="1"/>
          </p:cNvPicPr>
          <p:nvPr/>
        </p:nvPicPr>
        <p:blipFill>
          <a:blip r:embed="rId4"/>
          <a:stretch>
            <a:fillRect/>
          </a:stretch>
        </p:blipFill>
        <p:spPr>
          <a:xfrm>
            <a:off x="323527" y="1831587"/>
            <a:ext cx="4761389" cy="83140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0900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2" name="Retângulo 1"/>
          <p:cNvSpPr/>
          <p:nvPr/>
        </p:nvSpPr>
        <p:spPr>
          <a:xfrm>
            <a:off x="391260" y="2599990"/>
            <a:ext cx="4925639" cy="4247317"/>
          </a:xfrm>
          <a:prstGeom prst="rect">
            <a:avLst/>
          </a:prstGeom>
          <a:solidFill>
            <a:schemeClr val="bg1">
              <a:lumMod val="95000"/>
            </a:schemeClr>
          </a:solidFill>
          <a:ln>
            <a:solidFill>
              <a:schemeClr val="accent6">
                <a:lumMod val="60000"/>
                <a:lumOff val="40000"/>
              </a:schemeClr>
            </a:solidFill>
          </a:ln>
        </p:spPr>
        <p:txBody>
          <a:bodyPr wrap="square">
            <a:spAutoFit/>
          </a:bodyPr>
          <a:lstStyle/>
          <a:p>
            <a:pPr marL="285750" lvl="0" indent="-285750" algn="just" fontAlgn="base">
              <a:lnSpc>
                <a:spcPct val="150000"/>
              </a:lnSpc>
              <a:spcBef>
                <a:spcPct val="0"/>
              </a:spcBef>
              <a:spcAft>
                <a:spcPct val="0"/>
              </a:spcAft>
              <a:buFont typeface="Wingdings" panose="05000000000000000000" pitchFamily="2" charset="2"/>
              <a:buChar char="§"/>
            </a:pPr>
            <a:r>
              <a:rPr lang="pt-BR" b="1" dirty="0">
                <a:cs typeface="Arial" pitchFamily="34" charset="0"/>
              </a:rPr>
              <a:t>Em jornais de circulação local, em murais em local público de ampla circulação;</a:t>
            </a:r>
          </a:p>
          <a:p>
            <a:pPr marL="285750" lvl="0" indent="-285750" algn="just" fontAlgn="base">
              <a:lnSpc>
                <a:spcPct val="150000"/>
              </a:lnSpc>
              <a:spcBef>
                <a:spcPct val="0"/>
              </a:spcBef>
              <a:spcAft>
                <a:spcPct val="0"/>
              </a:spcAft>
              <a:buFont typeface="Wingdings" panose="05000000000000000000" pitchFamily="2" charset="2"/>
              <a:buChar char="§"/>
            </a:pPr>
            <a:r>
              <a:rPr lang="pt-BR" b="1" dirty="0">
                <a:cs typeface="Arial" pitchFamily="34" charset="0"/>
              </a:rPr>
              <a:t>Em endereço eletrônico na internet da </a:t>
            </a:r>
            <a:r>
              <a:rPr lang="pt-BR" b="1" dirty="0" err="1">
                <a:cs typeface="Arial" pitchFamily="34" charset="0"/>
              </a:rPr>
              <a:t>EEx</a:t>
            </a:r>
            <a:r>
              <a:rPr lang="pt-BR" b="1" dirty="0">
                <a:cs typeface="Arial" pitchFamily="34" charset="0"/>
              </a:rPr>
              <a:t>;</a:t>
            </a:r>
          </a:p>
          <a:p>
            <a:pPr marL="285750" lvl="0" indent="-285750" algn="just" fontAlgn="base">
              <a:lnSpc>
                <a:spcPct val="150000"/>
              </a:lnSpc>
              <a:spcBef>
                <a:spcPct val="0"/>
              </a:spcBef>
              <a:spcAft>
                <a:spcPct val="0"/>
              </a:spcAft>
              <a:buFont typeface="Wingdings" panose="05000000000000000000" pitchFamily="2" charset="2"/>
              <a:buChar char="§"/>
            </a:pPr>
            <a:r>
              <a:rPr lang="pt-BR" b="1" dirty="0">
                <a:cs typeface="Arial" pitchFamily="34" charset="0"/>
              </a:rPr>
              <a:t>Divulgar para organizações locais da AF;</a:t>
            </a:r>
          </a:p>
          <a:p>
            <a:pPr marL="285750" lvl="0" indent="-285750" algn="just" fontAlgn="base">
              <a:lnSpc>
                <a:spcPct val="150000"/>
              </a:lnSpc>
              <a:spcBef>
                <a:spcPct val="0"/>
              </a:spcBef>
              <a:spcAft>
                <a:spcPct val="0"/>
              </a:spcAft>
              <a:buFont typeface="Wingdings" panose="05000000000000000000" pitchFamily="2" charset="2"/>
              <a:buChar char="§"/>
            </a:pPr>
            <a:r>
              <a:rPr lang="pt-BR" b="1" dirty="0">
                <a:cs typeface="Arial" pitchFamily="34" charset="0"/>
              </a:rPr>
              <a:t>Entidades de ATER do município ou do estado;</a:t>
            </a:r>
          </a:p>
          <a:p>
            <a:pPr marL="285750" indent="-285750" algn="just" fontAlgn="base">
              <a:lnSpc>
                <a:spcPct val="150000"/>
              </a:lnSpc>
              <a:spcBef>
                <a:spcPct val="0"/>
              </a:spcBef>
              <a:spcAft>
                <a:spcPct val="0"/>
              </a:spcAft>
              <a:buFont typeface="Wingdings" panose="05000000000000000000" pitchFamily="2" charset="2"/>
              <a:buChar char="§"/>
            </a:pPr>
            <a:r>
              <a:rPr lang="pt-BR" b="1" dirty="0">
                <a:cs typeface="Arial" pitchFamily="34" charset="0"/>
              </a:rPr>
              <a:t>Se necessário, jornal de circulação regional, estadual, ou nacional e em rádios locais.</a:t>
            </a:r>
            <a:r>
              <a:rPr lang="pt-BR" b="1" dirty="0"/>
              <a:t> </a:t>
            </a:r>
          </a:p>
          <a:p>
            <a:pPr marL="285750" indent="-285750" algn="just" fontAlgn="base">
              <a:lnSpc>
                <a:spcPct val="150000"/>
              </a:lnSpc>
              <a:spcBef>
                <a:spcPct val="0"/>
              </a:spcBef>
              <a:spcAft>
                <a:spcPct val="0"/>
              </a:spcAft>
              <a:buFont typeface="Wingdings" panose="05000000000000000000" pitchFamily="2" charset="2"/>
              <a:buChar char="§"/>
            </a:pPr>
            <a:r>
              <a:rPr lang="pt-BR" b="1" dirty="0"/>
              <a:t>E-mail do MAPA pnae.saf@agricultura.gov.br; </a:t>
            </a:r>
          </a:p>
          <a:p>
            <a:pPr marL="285750" indent="-285750" algn="just" fontAlgn="base">
              <a:lnSpc>
                <a:spcPct val="150000"/>
              </a:lnSpc>
              <a:spcBef>
                <a:spcPct val="0"/>
              </a:spcBef>
              <a:spcAft>
                <a:spcPct val="0"/>
              </a:spcAft>
              <a:buFont typeface="Wingdings" panose="05000000000000000000" pitchFamily="2" charset="2"/>
              <a:buChar char="§"/>
            </a:pPr>
            <a:r>
              <a:rPr lang="pt-BR" b="1" dirty="0"/>
              <a:t>E-mail para Ministério da Cidadania paacomprainstitucional@cidadania.gov.br.</a:t>
            </a:r>
          </a:p>
        </p:txBody>
      </p:sp>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sp>
        <p:nvSpPr>
          <p:cNvPr id="6" name="Retângulo 5"/>
          <p:cNvSpPr/>
          <p:nvPr/>
        </p:nvSpPr>
        <p:spPr>
          <a:xfrm>
            <a:off x="5787214" y="2726641"/>
            <a:ext cx="2981423" cy="2542363"/>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solidFill>
              <a:schemeClr val="accent6">
                <a:lumMod val="60000"/>
                <a:lumOff val="40000"/>
              </a:schemeClr>
            </a:solidFill>
          </a:ln>
        </p:spPr>
        <p:txBody>
          <a:bodyPr wrap="square">
            <a:spAutoFit/>
          </a:bodyPr>
          <a:lstStyle/>
          <a:p>
            <a:pPr algn="just" fontAlgn="base">
              <a:lnSpc>
                <a:spcPct val="150000"/>
              </a:lnSpc>
              <a:spcBef>
                <a:spcPct val="0"/>
              </a:spcBef>
              <a:spcAft>
                <a:spcPct val="0"/>
              </a:spcAft>
            </a:pPr>
            <a:r>
              <a:rPr lang="pt-BR" b="1" dirty="0"/>
              <a:t>Os editais das Chamadas Públicas deverão permanecer abertos para recebimento dos projetos de venda por um </a:t>
            </a:r>
            <a:r>
              <a:rPr lang="pt-BR" b="1" dirty="0">
                <a:solidFill>
                  <a:schemeClr val="accent6">
                    <a:lumMod val="50000"/>
                  </a:schemeClr>
                </a:solidFill>
              </a:rPr>
              <a:t>período mínimo de 20 dias corridos.</a:t>
            </a:r>
          </a:p>
        </p:txBody>
      </p:sp>
      <p:pic>
        <p:nvPicPr>
          <p:cNvPr id="11" name="Imagem 1">
            <a:extLst>
              <a:ext uri="{FF2B5EF4-FFF2-40B4-BE49-F238E27FC236}">
                <a16:creationId xmlns:a16="http://schemas.microsoft.com/office/drawing/2014/main" xmlns="" id="{770B11B1-C7FA-4E6B-BCB7-6A034B8E94B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3095" y="6373896"/>
            <a:ext cx="2147530" cy="49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m 2">
            <a:extLst>
              <a:ext uri="{FF2B5EF4-FFF2-40B4-BE49-F238E27FC236}">
                <a16:creationId xmlns:a16="http://schemas.microsoft.com/office/drawing/2014/main" xmlns="" id="{C0F98D2B-2AEA-4D85-87D4-976CE89940B5}"/>
              </a:ext>
            </a:extLst>
          </p:cNvPr>
          <p:cNvPicPr>
            <a:picLocks noChangeAspect="1"/>
          </p:cNvPicPr>
          <p:nvPr/>
        </p:nvPicPr>
        <p:blipFill>
          <a:blip r:embed="rId3"/>
          <a:stretch>
            <a:fillRect/>
          </a:stretch>
        </p:blipFill>
        <p:spPr>
          <a:xfrm>
            <a:off x="194692" y="1002916"/>
            <a:ext cx="8754615" cy="65232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m 8">
            <a:extLst>
              <a:ext uri="{FF2B5EF4-FFF2-40B4-BE49-F238E27FC236}">
                <a16:creationId xmlns:a16="http://schemas.microsoft.com/office/drawing/2014/main" xmlns="" id="{81E9A84F-E0EE-4F31-A982-26E1E50AEA41}"/>
              </a:ext>
            </a:extLst>
          </p:cNvPr>
          <p:cNvPicPr>
            <a:picLocks noChangeAspect="1"/>
          </p:cNvPicPr>
          <p:nvPr/>
        </p:nvPicPr>
        <p:blipFill>
          <a:blip r:embed="rId4"/>
          <a:stretch>
            <a:fillRect/>
          </a:stretch>
        </p:blipFill>
        <p:spPr>
          <a:xfrm>
            <a:off x="315824" y="1844824"/>
            <a:ext cx="5688061" cy="62351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09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sp>
        <p:nvSpPr>
          <p:cNvPr id="3" name="Retângulo 2"/>
          <p:cNvSpPr/>
          <p:nvPr/>
        </p:nvSpPr>
        <p:spPr>
          <a:xfrm>
            <a:off x="294433" y="2433347"/>
            <a:ext cx="4612541" cy="3877985"/>
          </a:xfrm>
          <a:prstGeom prst="rect">
            <a:avLst/>
          </a:prstGeom>
          <a:ln>
            <a:solidFill>
              <a:schemeClr val="accent6">
                <a:lumMod val="60000"/>
                <a:lumOff val="40000"/>
              </a:schemeClr>
            </a:solidFill>
          </a:ln>
        </p:spPr>
        <p:txBody>
          <a:bodyPr wrap="square">
            <a:spAutoFit/>
          </a:bodyPr>
          <a:lstStyle/>
          <a:p>
            <a:pPr marL="357188" algn="just">
              <a:lnSpc>
                <a:spcPct val="150000"/>
              </a:lnSpc>
            </a:pPr>
            <a:r>
              <a:rPr lang="pt-BR" sz="2000" b="1" dirty="0">
                <a:solidFill>
                  <a:schemeClr val="accent5">
                    <a:lumMod val="50000"/>
                  </a:schemeClr>
                </a:solidFill>
                <a:cs typeface="Calibri" panose="020F0502020204030204" pitchFamily="34" charset="0"/>
              </a:rPr>
              <a:t>Resolução FNDE nº 21, de 16/11/2021 </a:t>
            </a:r>
          </a:p>
          <a:p>
            <a:pPr indent="357188" algn="just">
              <a:lnSpc>
                <a:spcPct val="150000"/>
              </a:lnSpc>
            </a:pPr>
            <a:r>
              <a:rPr lang="pt-BR" b="1" u="sng" dirty="0">
                <a:cs typeface="Calibri" panose="020F0502020204030204" pitchFamily="34" charset="0"/>
              </a:rPr>
              <a:t>Valor do projeto de venda</a:t>
            </a:r>
            <a:r>
              <a:rPr lang="pt-BR" b="1" dirty="0">
                <a:cs typeface="Calibri" panose="020F0502020204030204" pitchFamily="34" charset="0"/>
              </a:rPr>
              <a:t>:</a:t>
            </a:r>
          </a:p>
          <a:p>
            <a:pPr indent="357188" algn="just">
              <a:lnSpc>
                <a:spcPct val="150000"/>
              </a:lnSpc>
            </a:pPr>
            <a:endParaRPr lang="pt-BR" b="1" dirty="0">
              <a:cs typeface="Calibri" panose="020F0502020204030204" pitchFamily="34" charset="0"/>
            </a:endParaRPr>
          </a:p>
          <a:p>
            <a:pPr marL="285750" indent="-285750" algn="just">
              <a:buFont typeface="Wingdings" panose="05000000000000000000" pitchFamily="2" charset="2"/>
              <a:buChar char="§"/>
            </a:pPr>
            <a:r>
              <a:rPr lang="pt-BR" b="1" dirty="0">
                <a:cs typeface="Calibri" panose="020F0502020204030204" pitchFamily="34" charset="0"/>
              </a:rPr>
              <a:t>O limite individual de venda, no máximo, R$ 40.000,00 (vinte mil reais), </a:t>
            </a:r>
            <a:r>
              <a:rPr lang="pt-BR" b="1" dirty="0">
                <a:solidFill>
                  <a:schemeClr val="accent6">
                    <a:lumMod val="50000"/>
                  </a:schemeClr>
                </a:solidFill>
                <a:cs typeface="Calibri" panose="020F0502020204030204" pitchFamily="34" charset="0"/>
              </a:rPr>
              <a:t>por DAP Familiar/ano/Entidade Executora</a:t>
            </a:r>
            <a:r>
              <a:rPr lang="pt-BR" b="1" dirty="0">
                <a:cs typeface="Calibri" panose="020F0502020204030204" pitchFamily="34" charset="0"/>
              </a:rPr>
              <a:t>.</a:t>
            </a:r>
          </a:p>
          <a:p>
            <a:pPr marL="285750" indent="-285750" algn="just">
              <a:buFont typeface="Wingdings" panose="05000000000000000000" pitchFamily="2" charset="2"/>
              <a:buChar char="§"/>
            </a:pPr>
            <a:r>
              <a:rPr lang="pt-BR" b="1" dirty="0"/>
              <a:t>Grupos formais - o valor máximo - multiplica-se o número de agricultores familiares, munidos de DAP Familiar (inscritos na DAP Jurídica) pelo limite individual de comercialização</a:t>
            </a:r>
            <a:r>
              <a:rPr lang="pt-BR" b="1" dirty="0">
                <a:cs typeface="Calibri" panose="020F0502020204030204" pitchFamily="34" charset="0"/>
              </a:rPr>
              <a:t>.</a:t>
            </a:r>
          </a:p>
          <a:p>
            <a:pPr algn="just"/>
            <a:r>
              <a:rPr lang="pt-BR" b="1" dirty="0">
                <a:cs typeface="Calibri" panose="020F0502020204030204" pitchFamily="34" charset="0"/>
              </a:rPr>
              <a:t>     ( VMC = NAF x R$ 40.000,00)</a:t>
            </a:r>
          </a:p>
        </p:txBody>
      </p:sp>
      <p:sp>
        <p:nvSpPr>
          <p:cNvPr id="16" name="Pergaminho horizontal 15"/>
          <p:cNvSpPr/>
          <p:nvPr/>
        </p:nvSpPr>
        <p:spPr>
          <a:xfrm>
            <a:off x="5204890" y="1729011"/>
            <a:ext cx="3744417" cy="1322029"/>
          </a:xfrm>
          <a:prstGeom prst="horizontalScroll">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p:spPr>
        <p:style>
          <a:lnRef idx="1">
            <a:schemeClr val="accent6"/>
          </a:lnRef>
          <a:fillRef idx="2">
            <a:schemeClr val="accent6"/>
          </a:fillRef>
          <a:effectRef idx="1">
            <a:schemeClr val="accent6"/>
          </a:effectRef>
          <a:fontRef idx="minor">
            <a:schemeClr val="dk1"/>
          </a:fontRef>
        </p:style>
        <p:txBody>
          <a:bodyPr rtlCol="0" anchor="ctr"/>
          <a:lstStyle/>
          <a:p>
            <a:pPr lvl="0" algn="just">
              <a:defRPr/>
            </a:pPr>
            <a:r>
              <a:rPr lang="pt-BR" b="1" dirty="0">
                <a:latin typeface="Calibri" pitchFamily="34" charset="0"/>
              </a:rPr>
              <a:t>Modelo de Projeto de Venda – Anexo VII da Resolução FNDE nº 06/2020 </a:t>
            </a:r>
          </a:p>
        </p:txBody>
      </p:sp>
      <p:sp>
        <p:nvSpPr>
          <p:cNvPr id="17" name="Retângulo 16"/>
          <p:cNvSpPr/>
          <p:nvPr/>
        </p:nvSpPr>
        <p:spPr>
          <a:xfrm>
            <a:off x="5204890" y="4743274"/>
            <a:ext cx="3615584" cy="1754326"/>
          </a:xfrm>
          <a:prstGeom prst="rect">
            <a:avLst/>
          </a:prstGeom>
          <a:solidFill>
            <a:schemeClr val="bg1"/>
          </a:solidFill>
          <a:ln>
            <a:noFill/>
          </a:ln>
        </p:spPr>
        <p:txBody>
          <a:bodyPr wrap="square">
            <a:spAutoFit/>
          </a:bodyPr>
          <a:lstStyle/>
          <a:p>
            <a:pPr algn="just"/>
            <a:r>
              <a:rPr lang="pt-BR" b="1" dirty="0">
                <a:latin typeface="Calibri" panose="020F0502020204030204" pitchFamily="34" charset="0"/>
                <a:ea typeface="Times New Roman" panose="02020603050405020304" pitchFamily="18" charset="0"/>
                <a:cs typeface="Calibri" panose="020F0502020204030204" pitchFamily="34" charset="0"/>
              </a:rPr>
              <a:t>Quem controla o limite máximo de venda dos Agricultores Familiares:</a:t>
            </a:r>
          </a:p>
          <a:p>
            <a:pPr marL="285750" indent="-285750">
              <a:buFont typeface="Wingdings" panose="05000000000000000000" pitchFamily="2" charset="2"/>
              <a:buChar char="§"/>
            </a:pPr>
            <a:r>
              <a:rPr lang="pt-BR" b="1" dirty="0">
                <a:latin typeface="Calibri" panose="020F0502020204030204" pitchFamily="34" charset="0"/>
                <a:cs typeface="Calibri" panose="020F0502020204030204" pitchFamily="34" charset="0"/>
              </a:rPr>
              <a:t>Grupos formais : cooperativas e/ou associações </a:t>
            </a:r>
          </a:p>
          <a:p>
            <a:pPr marL="285750" indent="-285750">
              <a:buFont typeface="Wingdings" panose="05000000000000000000" pitchFamily="2" charset="2"/>
              <a:buChar char="§"/>
            </a:pPr>
            <a:r>
              <a:rPr lang="pt-BR" b="1" dirty="0">
                <a:latin typeface="Calibri" panose="020F0502020204030204" pitchFamily="34" charset="0"/>
                <a:cs typeface="Calibri" panose="020F0502020204030204" pitchFamily="34" charset="0"/>
              </a:rPr>
              <a:t>Grupos informais e agricultores individuais: Entidade Executora</a:t>
            </a:r>
          </a:p>
        </p:txBody>
      </p:sp>
      <p:sp>
        <p:nvSpPr>
          <p:cNvPr id="20" name="Retângulo 19"/>
          <p:cNvSpPr/>
          <p:nvPr/>
        </p:nvSpPr>
        <p:spPr>
          <a:xfrm>
            <a:off x="5204890" y="3204334"/>
            <a:ext cx="3644677" cy="1477328"/>
          </a:xfrm>
          <a:prstGeom prst="rect">
            <a:avLst/>
          </a:prstGeom>
          <a:solidFill>
            <a:schemeClr val="bg1"/>
          </a:solidFill>
          <a:ln>
            <a:noFill/>
          </a:ln>
        </p:spPr>
        <p:txBody>
          <a:bodyPr wrap="square">
            <a:spAutoFit/>
          </a:bodyPr>
          <a:lstStyle/>
          <a:p>
            <a:pPr marL="185738" indent="-185738" algn="just">
              <a:buFont typeface="Wingdings" panose="05000000000000000000" pitchFamily="2" charset="2"/>
              <a:buChar char="§"/>
            </a:pPr>
            <a:r>
              <a:rPr lang="pt-BR" b="1" dirty="0">
                <a:latin typeface="Calibri" panose="020F0502020204030204" pitchFamily="34" charset="0"/>
                <a:ea typeface="Times New Roman" panose="02020603050405020304" pitchFamily="18" charset="0"/>
                <a:cs typeface="Calibri" panose="020F0502020204030204" pitchFamily="34" charset="0"/>
              </a:rPr>
              <a:t>Limite por DAP – Unidade Familiar de Produção Agrária (UFPA);</a:t>
            </a:r>
          </a:p>
          <a:p>
            <a:pPr marL="185738" indent="-185738" algn="just">
              <a:buFont typeface="Wingdings" panose="05000000000000000000" pitchFamily="2" charset="2"/>
              <a:buChar char="§"/>
            </a:pPr>
            <a:r>
              <a:rPr lang="pt-BR" b="1" dirty="0">
                <a:latin typeface="Calibri" panose="020F0502020204030204" pitchFamily="34" charset="0"/>
                <a:ea typeface="Times New Roman" panose="02020603050405020304" pitchFamily="18" charset="0"/>
                <a:cs typeface="Calibri" panose="020F0502020204030204" pitchFamily="34" charset="0"/>
              </a:rPr>
              <a:t>Limite por ano – ano civil - </a:t>
            </a:r>
            <a:r>
              <a:rPr lang="pt-BR" b="1" dirty="0" err="1">
                <a:latin typeface="Calibri" panose="020F0502020204030204" pitchFamily="34" charset="0"/>
                <a:ea typeface="Times New Roman" panose="02020603050405020304" pitchFamily="18" charset="0"/>
                <a:cs typeface="Calibri" panose="020F0502020204030204" pitchFamily="34" charset="0"/>
              </a:rPr>
              <a:t>jan_dez</a:t>
            </a:r>
            <a:r>
              <a:rPr lang="pt-BR" b="1" dirty="0">
                <a:latin typeface="Calibri" panose="020F0502020204030204" pitchFamily="34" charset="0"/>
                <a:ea typeface="Times New Roman" panose="02020603050405020304" pitchFamily="18" charset="0"/>
                <a:cs typeface="Calibri" panose="020F0502020204030204" pitchFamily="34" charset="0"/>
              </a:rPr>
              <a:t>;</a:t>
            </a:r>
          </a:p>
          <a:p>
            <a:pPr marL="185738" indent="-185738" algn="just">
              <a:buFont typeface="Wingdings" panose="05000000000000000000" pitchFamily="2" charset="2"/>
              <a:buChar char="§"/>
            </a:pPr>
            <a:r>
              <a:rPr lang="pt-BR" b="1" dirty="0">
                <a:latin typeface="Calibri" panose="020F0502020204030204" pitchFamily="34" charset="0"/>
                <a:cs typeface="Calibri" panose="020F0502020204030204" pitchFamily="34" charset="0"/>
              </a:rPr>
              <a:t>Limite é por Entidade Executora. </a:t>
            </a:r>
          </a:p>
        </p:txBody>
      </p:sp>
      <p:pic>
        <p:nvPicPr>
          <p:cNvPr id="14" name="Imagem 1">
            <a:extLst>
              <a:ext uri="{FF2B5EF4-FFF2-40B4-BE49-F238E27FC236}">
                <a16:creationId xmlns:a16="http://schemas.microsoft.com/office/drawing/2014/main" xmlns="" id="{5D85B095-66E1-41E6-B479-D7C6EA03862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3095" y="6373896"/>
            <a:ext cx="2147530" cy="49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m 1">
            <a:extLst>
              <a:ext uri="{FF2B5EF4-FFF2-40B4-BE49-F238E27FC236}">
                <a16:creationId xmlns:a16="http://schemas.microsoft.com/office/drawing/2014/main" xmlns="" id="{FB54D7A1-4178-46DA-8D26-42F4728C80E3}"/>
              </a:ext>
            </a:extLst>
          </p:cNvPr>
          <p:cNvPicPr>
            <a:picLocks noChangeAspect="1"/>
          </p:cNvPicPr>
          <p:nvPr/>
        </p:nvPicPr>
        <p:blipFill>
          <a:blip r:embed="rId3"/>
          <a:stretch>
            <a:fillRect/>
          </a:stretch>
        </p:blipFill>
        <p:spPr>
          <a:xfrm>
            <a:off x="194692" y="956603"/>
            <a:ext cx="8754615" cy="65232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Imagem 5">
            <a:extLst>
              <a:ext uri="{FF2B5EF4-FFF2-40B4-BE49-F238E27FC236}">
                <a16:creationId xmlns:a16="http://schemas.microsoft.com/office/drawing/2014/main" xmlns="" id="{D81E9CBA-1461-4B49-873E-5369D9260F46}"/>
              </a:ext>
            </a:extLst>
          </p:cNvPr>
          <p:cNvPicPr>
            <a:picLocks noChangeAspect="1"/>
          </p:cNvPicPr>
          <p:nvPr/>
        </p:nvPicPr>
        <p:blipFill>
          <a:blip r:embed="rId4"/>
          <a:stretch>
            <a:fillRect/>
          </a:stretch>
        </p:blipFill>
        <p:spPr>
          <a:xfrm>
            <a:off x="236072" y="1742028"/>
            <a:ext cx="4657748" cy="56475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1290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CaixaDeTexto 8"/>
          <p:cNvSpPr txBox="1"/>
          <p:nvPr/>
        </p:nvSpPr>
        <p:spPr>
          <a:xfrm>
            <a:off x="251520" y="332488"/>
            <a:ext cx="8525518" cy="1446550"/>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endParaRPr lang="pt-BR" sz="800" b="1" cap="small" dirty="0">
              <a:solidFill>
                <a:schemeClr val="accent1"/>
              </a:solidFill>
              <a:latin typeface="+mj-lt"/>
              <a:cs typeface="Arial" panose="020B0604020202020204" pitchFamily="34" charset="0"/>
            </a:endParaRPr>
          </a:p>
          <a:p>
            <a:pPr algn="ctr">
              <a:defRPr/>
            </a:pPr>
            <a:r>
              <a:rPr lang="pt-BR" sz="3600" b="1" cap="small" dirty="0">
                <a:solidFill>
                  <a:schemeClr val="accent6">
                    <a:lumMod val="50000"/>
                  </a:schemeClr>
                </a:solidFill>
                <a:cs typeface="Arial" panose="020B0604020202020204" pitchFamily="34" charset="0"/>
              </a:rPr>
              <a:t>Programa Nacional de Alimentação Escolar (PNAE/FNDE/MEC)</a:t>
            </a:r>
          </a:p>
          <a:p>
            <a:pPr algn="ctr">
              <a:defRPr/>
            </a:pPr>
            <a:endParaRPr lang="pt-BR" sz="800" dirty="0">
              <a:solidFill>
                <a:schemeClr val="accent1"/>
              </a:solidFill>
              <a:latin typeface="+mj-lt"/>
              <a:cs typeface="Arial" panose="020B0604020202020204" pitchFamily="34" charset="0"/>
            </a:endParaRPr>
          </a:p>
        </p:txBody>
      </p:sp>
      <p:sp>
        <p:nvSpPr>
          <p:cNvPr id="2" name="Retângulo 1"/>
          <p:cNvSpPr/>
          <p:nvPr/>
        </p:nvSpPr>
        <p:spPr>
          <a:xfrm>
            <a:off x="251520" y="2031130"/>
            <a:ext cx="5040560" cy="4385816"/>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1">
            <a:schemeClr val="dk1"/>
          </a:lnRef>
          <a:fillRef idx="2">
            <a:schemeClr val="dk1"/>
          </a:fillRef>
          <a:effectRef idx="1">
            <a:schemeClr val="dk1"/>
          </a:effectRef>
          <a:fontRef idx="minor">
            <a:schemeClr val="dk1"/>
          </a:fontRef>
        </p:style>
        <p:txBody>
          <a:bodyPr wrap="square">
            <a:spAutoFit/>
          </a:bodyPr>
          <a:lstStyle/>
          <a:p>
            <a:pPr algn="ctr" defTabSz="209550">
              <a:tabLst>
                <a:tab pos="0" algn="l"/>
                <a:tab pos="185738" algn="l"/>
                <a:tab pos="271463" algn="l"/>
                <a:tab pos="357188" algn="l"/>
                <a:tab pos="628650" algn="l"/>
              </a:tabLst>
            </a:pPr>
            <a:endParaRPr lang="pt-BR" sz="800" b="1" dirty="0">
              <a:solidFill>
                <a:srgbClr val="C00000"/>
              </a:solidFill>
              <a:latin typeface="+mj-lt"/>
              <a:ea typeface="Segoe UI Historic" panose="020B0502040204020203" pitchFamily="34" charset="0"/>
              <a:cs typeface="Segoe UI Historic" panose="020B0502040204020203" pitchFamily="34" charset="0"/>
            </a:endParaRPr>
          </a:p>
          <a:p>
            <a:pPr algn="ctr" defTabSz="209550">
              <a:tabLst>
                <a:tab pos="0" algn="l"/>
                <a:tab pos="185738" algn="l"/>
                <a:tab pos="271463" algn="l"/>
                <a:tab pos="357188" algn="l"/>
                <a:tab pos="628650" algn="l"/>
              </a:tabLst>
            </a:pPr>
            <a:endParaRPr lang="pt-BR" sz="800" b="1" dirty="0">
              <a:solidFill>
                <a:schemeClr val="accent6">
                  <a:lumMod val="50000"/>
                </a:schemeClr>
              </a:solidFill>
              <a:ea typeface="Segoe UI Historic" panose="020B0502040204020203" pitchFamily="34" charset="0"/>
              <a:cs typeface="Segoe UI Historic" panose="020B0502040204020203" pitchFamily="34" charset="0"/>
            </a:endParaRPr>
          </a:p>
          <a:p>
            <a:pPr algn="ctr" defTabSz="209550">
              <a:tabLst>
                <a:tab pos="0" algn="l"/>
                <a:tab pos="185738" algn="l"/>
                <a:tab pos="271463" algn="l"/>
                <a:tab pos="357188" algn="l"/>
                <a:tab pos="628650" algn="l"/>
              </a:tabLst>
            </a:pPr>
            <a:r>
              <a:rPr lang="pt-BR" sz="2600" b="1" dirty="0">
                <a:solidFill>
                  <a:schemeClr val="accent6">
                    <a:lumMod val="50000"/>
                  </a:schemeClr>
                </a:solidFill>
                <a:ea typeface="Segoe UI Historic" panose="020B0502040204020203" pitchFamily="34" charset="0"/>
                <a:cs typeface="Segoe UI Historic" panose="020B0502040204020203" pitchFamily="34" charset="0"/>
              </a:rPr>
              <a:t>Aquisição de Gêneros Alimentícios </a:t>
            </a:r>
            <a:r>
              <a:rPr lang="pt-BR" sz="2600" b="1" i="1" dirty="0">
                <a:solidFill>
                  <a:schemeClr val="accent6">
                    <a:lumMod val="50000"/>
                  </a:schemeClr>
                </a:solidFill>
                <a:ea typeface="Segoe UI Historic" panose="020B0502040204020203" pitchFamily="34" charset="0"/>
                <a:cs typeface="Segoe UI Historic" panose="020B0502040204020203" pitchFamily="34" charset="0"/>
              </a:rPr>
              <a:t>diretamente</a:t>
            </a:r>
            <a:r>
              <a:rPr lang="pt-BR" sz="2600" b="1" dirty="0">
                <a:solidFill>
                  <a:schemeClr val="accent6">
                    <a:lumMod val="50000"/>
                  </a:schemeClr>
                </a:solidFill>
                <a:ea typeface="Segoe UI Historic" panose="020B0502040204020203" pitchFamily="34" charset="0"/>
                <a:cs typeface="Segoe UI Historic" panose="020B0502040204020203" pitchFamily="34" charset="0"/>
              </a:rPr>
              <a:t> da Agricultura Familiar para o PNAE.</a:t>
            </a:r>
          </a:p>
          <a:p>
            <a:pPr algn="ctr" defTabSz="209550">
              <a:tabLst>
                <a:tab pos="0" algn="l"/>
                <a:tab pos="185738" algn="l"/>
                <a:tab pos="271463" algn="l"/>
                <a:tab pos="357188" algn="l"/>
                <a:tab pos="628650" algn="l"/>
              </a:tabLst>
            </a:pPr>
            <a:endParaRPr lang="pt-BR" sz="900" b="1" dirty="0">
              <a:solidFill>
                <a:schemeClr val="accent6">
                  <a:lumMod val="50000"/>
                </a:schemeClr>
              </a:solidFill>
              <a:ea typeface="Segoe UI Historic" panose="020B0502040204020203" pitchFamily="34" charset="0"/>
              <a:cs typeface="Segoe UI Historic" panose="020B0502040204020203" pitchFamily="34" charset="0"/>
            </a:endParaRPr>
          </a:p>
          <a:p>
            <a:pPr marL="546100" indent="-369888" algn="just">
              <a:buFont typeface="Wingdings" panose="05000000000000000000" pitchFamily="2" charset="2"/>
              <a:buChar char="Ø"/>
            </a:pPr>
            <a:r>
              <a:rPr lang="pt-BR" sz="2400" b="1" dirty="0">
                <a:solidFill>
                  <a:schemeClr val="accent6">
                    <a:lumMod val="50000"/>
                  </a:schemeClr>
                </a:solidFill>
                <a:ea typeface="Segoe UI Historic" panose="020B0502040204020203" pitchFamily="34" charset="0"/>
                <a:cs typeface="Segoe UI Historic" panose="020B0502040204020203" pitchFamily="34" charset="0"/>
              </a:rPr>
              <a:t>Lei Federal nº 11.947/2009</a:t>
            </a:r>
          </a:p>
          <a:p>
            <a:pPr marL="546100" indent="-369888" algn="just">
              <a:buFont typeface="Wingdings" panose="05000000000000000000" pitchFamily="2" charset="2"/>
              <a:buChar char="Ø"/>
            </a:pPr>
            <a:r>
              <a:rPr lang="pt-BR" altLang="pt-BR" sz="2400" b="1" dirty="0">
                <a:solidFill>
                  <a:schemeClr val="accent6">
                    <a:lumMod val="50000"/>
                  </a:schemeClr>
                </a:solidFill>
              </a:rPr>
              <a:t>Lei Federal nº 13.987/2020</a:t>
            </a:r>
            <a:endParaRPr lang="pt-BR" sz="2400" b="1" dirty="0">
              <a:solidFill>
                <a:schemeClr val="accent6">
                  <a:lumMod val="50000"/>
                </a:schemeClr>
              </a:solidFill>
              <a:ea typeface="Segoe UI Historic" panose="020B0502040204020203" pitchFamily="34" charset="0"/>
              <a:cs typeface="Segoe UI Historic" panose="020B0502040204020203" pitchFamily="34" charset="0"/>
            </a:endParaRPr>
          </a:p>
          <a:p>
            <a:pPr marL="546100" indent="-369888" algn="just">
              <a:buFont typeface="Wingdings" panose="05000000000000000000" pitchFamily="2" charset="2"/>
              <a:buChar char="Ø"/>
            </a:pPr>
            <a:r>
              <a:rPr lang="pt-BR" sz="2400" b="1" dirty="0">
                <a:solidFill>
                  <a:schemeClr val="accent6">
                    <a:lumMod val="50000"/>
                  </a:schemeClr>
                </a:solidFill>
              </a:rPr>
              <a:t>Resolução FNDE nº 06/2020</a:t>
            </a:r>
          </a:p>
          <a:p>
            <a:pPr marL="546100" indent="-369888" algn="just">
              <a:buFont typeface="Wingdings" panose="05000000000000000000" pitchFamily="2" charset="2"/>
              <a:buChar char="Ø"/>
            </a:pPr>
            <a:r>
              <a:rPr lang="pt-BR" sz="2400" b="1" dirty="0">
                <a:solidFill>
                  <a:schemeClr val="accent6">
                    <a:lumMod val="50000"/>
                  </a:schemeClr>
                </a:solidFill>
              </a:rPr>
              <a:t>Resolução FNDE nº 02/2020</a:t>
            </a:r>
          </a:p>
          <a:p>
            <a:pPr marL="546100" indent="-369888" algn="just">
              <a:buFont typeface="Wingdings" panose="05000000000000000000" pitchFamily="2" charset="2"/>
              <a:buChar char="Ø"/>
            </a:pPr>
            <a:r>
              <a:rPr lang="pt-BR" sz="2400" b="1" dirty="0">
                <a:solidFill>
                  <a:schemeClr val="accent6">
                    <a:lumMod val="50000"/>
                  </a:schemeClr>
                </a:solidFill>
                <a:ea typeface="Segoe UI Historic" panose="020B0502040204020203" pitchFamily="34" charset="0"/>
                <a:cs typeface="Segoe UI Historic" panose="020B0502040204020203" pitchFamily="34" charset="0"/>
              </a:rPr>
              <a:t>Resolução FNDE nº 20/2020</a:t>
            </a:r>
          </a:p>
          <a:p>
            <a:pPr marL="546100" indent="-369888" algn="just">
              <a:buFont typeface="Wingdings" panose="05000000000000000000" pitchFamily="2" charset="2"/>
              <a:buChar char="Ø"/>
            </a:pPr>
            <a:r>
              <a:rPr lang="pt-BR" sz="2400" b="1" dirty="0">
                <a:solidFill>
                  <a:schemeClr val="accent6">
                    <a:lumMod val="50000"/>
                  </a:schemeClr>
                </a:solidFill>
                <a:ea typeface="Segoe UI Historic" panose="020B0502040204020203" pitchFamily="34" charset="0"/>
                <a:cs typeface="Segoe UI Historic" panose="020B0502040204020203" pitchFamily="34" charset="0"/>
              </a:rPr>
              <a:t>Resolução FNDE nº 21/2021</a:t>
            </a:r>
          </a:p>
          <a:p>
            <a:pPr marL="546100" indent="-369888" algn="just">
              <a:buFont typeface="Wingdings" panose="05000000000000000000" pitchFamily="2" charset="2"/>
              <a:buChar char="Ø"/>
            </a:pPr>
            <a:r>
              <a:rPr lang="pt-BR" sz="2400" b="1" dirty="0">
                <a:solidFill>
                  <a:schemeClr val="accent6">
                    <a:lumMod val="50000"/>
                  </a:schemeClr>
                </a:solidFill>
                <a:ea typeface="Segoe UI Historic" panose="020B0502040204020203" pitchFamily="34" charset="0"/>
                <a:cs typeface="Segoe UI Historic" panose="020B0502040204020203" pitchFamily="34" charset="0"/>
              </a:rPr>
              <a:t>Lei de Licitação (contratos)</a:t>
            </a:r>
          </a:p>
          <a:p>
            <a:pPr marL="176212" algn="just"/>
            <a:endParaRPr lang="pt-BR" sz="800" b="1" dirty="0">
              <a:solidFill>
                <a:schemeClr val="accent6">
                  <a:lumMod val="50000"/>
                </a:schemeClr>
              </a:solidFill>
              <a:ea typeface="Segoe UI Historic" panose="020B0502040204020203" pitchFamily="34" charset="0"/>
              <a:cs typeface="Segoe UI Historic" panose="020B0502040204020203" pitchFamily="34" charset="0"/>
            </a:endParaRPr>
          </a:p>
        </p:txBody>
      </p:sp>
      <p:pic>
        <p:nvPicPr>
          <p:cNvPr id="6" name="Picture 8" descr="Resultado de imagem para alimentaÃ§Ã£o escolar indigena">
            <a:extLst>
              <a:ext uri="{FF2B5EF4-FFF2-40B4-BE49-F238E27FC236}">
                <a16:creationId xmlns:a16="http://schemas.microsoft.com/office/drawing/2014/main" xmlns="" id="{ADB1F84B-A518-4815-BA1A-1196E4EAB3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329509"/>
            <a:ext cx="3024336" cy="205057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6" descr="Resultado de imagem para alimentaÃ§Ã£o escolar indigena">
            <a:extLst>
              <a:ext uri="{FF2B5EF4-FFF2-40B4-BE49-F238E27FC236}">
                <a16:creationId xmlns:a16="http://schemas.microsoft.com/office/drawing/2014/main" xmlns="" id="{A50EA8C4-E0B2-44C4-B286-C6CB9A9F1E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2113842"/>
            <a:ext cx="3024336" cy="196199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m 1">
            <a:extLst>
              <a:ext uri="{FF2B5EF4-FFF2-40B4-BE49-F238E27FC236}">
                <a16:creationId xmlns:a16="http://schemas.microsoft.com/office/drawing/2014/main" xmlns="" id="{16B9244B-DE78-4DF8-8E4D-D6D7362E84B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3095" y="6373896"/>
            <a:ext cx="2147530" cy="49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269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8000">
              <a:schemeClr val="bg1">
                <a:lumMod val="95000"/>
              </a:schemeClr>
            </a:gs>
            <a:gs pos="35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sp>
        <p:nvSpPr>
          <p:cNvPr id="3" name="Retângulo 2"/>
          <p:cNvSpPr/>
          <p:nvPr/>
        </p:nvSpPr>
        <p:spPr>
          <a:xfrm>
            <a:off x="228228" y="2550029"/>
            <a:ext cx="8310015" cy="4247317"/>
          </a:xfrm>
          <a:prstGeom prst="rect">
            <a:avLst/>
          </a:prstGeom>
          <a:ln>
            <a:noFill/>
          </a:ln>
        </p:spPr>
        <p:txBody>
          <a:bodyPr wrap="square">
            <a:spAutoFit/>
          </a:bodyPr>
          <a:lstStyle/>
          <a:p>
            <a:pPr marL="285750" indent="-285750" algn="just">
              <a:lnSpc>
                <a:spcPct val="150000"/>
              </a:lnSpc>
              <a:buFont typeface="Wingdings" panose="05000000000000000000" pitchFamily="2" charset="2"/>
              <a:buChar char="§"/>
            </a:pPr>
            <a:r>
              <a:rPr lang="pt-BR" b="1" dirty="0"/>
              <a:t>Realizar a seleção dos projetos de venda por </a:t>
            </a:r>
            <a:r>
              <a:rPr lang="pt-BR" b="1" u="sng" dirty="0"/>
              <a:t>grupo de prioridade</a:t>
            </a:r>
            <a:r>
              <a:rPr lang="pt-BR" dirty="0"/>
              <a:t>:</a:t>
            </a:r>
            <a:endParaRPr lang="pt-BR" b="1" dirty="0">
              <a:cs typeface="Calibri" panose="020F0502020204030204" pitchFamily="34" charset="0"/>
            </a:endParaRPr>
          </a:p>
          <a:p>
            <a:pPr algn="just">
              <a:lnSpc>
                <a:spcPct val="150000"/>
              </a:lnSpc>
            </a:pPr>
            <a:r>
              <a:rPr lang="pt-BR" b="1" dirty="0">
                <a:cs typeface="Calibri" panose="020F0502020204030204" pitchFamily="34" charset="0"/>
              </a:rPr>
              <a:t>1º  Grupo de projetos de </a:t>
            </a:r>
            <a:r>
              <a:rPr lang="pt-BR" b="1" dirty="0">
                <a:solidFill>
                  <a:schemeClr val="accent6">
                    <a:lumMod val="50000"/>
                  </a:schemeClr>
                </a:solidFill>
                <a:cs typeface="Calibri" panose="020F0502020204030204" pitchFamily="34" charset="0"/>
              </a:rPr>
              <a:t>fornecedores locais</a:t>
            </a:r>
            <a:r>
              <a:rPr lang="pt-BR" b="1" dirty="0">
                <a:cs typeface="Calibri" panose="020F0502020204030204" pitchFamily="34" charset="0"/>
              </a:rPr>
              <a:t>;</a:t>
            </a:r>
          </a:p>
          <a:p>
            <a:pPr algn="just">
              <a:lnSpc>
                <a:spcPct val="150000"/>
              </a:lnSpc>
            </a:pPr>
            <a:r>
              <a:rPr lang="pt-BR" b="1" dirty="0">
                <a:cs typeface="Calibri" panose="020F0502020204030204" pitchFamily="34" charset="0"/>
              </a:rPr>
              <a:t>2º Grupo de projetos de </a:t>
            </a:r>
            <a:r>
              <a:rPr lang="pt-BR" b="1" dirty="0">
                <a:solidFill>
                  <a:schemeClr val="accent6">
                    <a:lumMod val="50000"/>
                  </a:schemeClr>
                </a:solidFill>
                <a:cs typeface="Calibri" panose="020F0502020204030204" pitchFamily="34" charset="0"/>
              </a:rPr>
              <a:t>fornecedores de Região Geográfica Imediata</a:t>
            </a:r>
            <a:r>
              <a:rPr lang="pt-BR" b="1" dirty="0">
                <a:cs typeface="Calibri" panose="020F0502020204030204" pitchFamily="34" charset="0"/>
              </a:rPr>
              <a:t>; </a:t>
            </a:r>
          </a:p>
          <a:p>
            <a:pPr algn="just">
              <a:lnSpc>
                <a:spcPct val="150000"/>
              </a:lnSpc>
            </a:pPr>
            <a:r>
              <a:rPr lang="pt-BR" b="1" dirty="0">
                <a:cs typeface="Calibri" panose="020F0502020204030204" pitchFamily="34" charset="0"/>
              </a:rPr>
              <a:t>3º Grupo de projetos de </a:t>
            </a:r>
            <a:r>
              <a:rPr lang="pt-BR" b="1" dirty="0">
                <a:solidFill>
                  <a:schemeClr val="accent6">
                    <a:lumMod val="50000"/>
                  </a:schemeClr>
                </a:solidFill>
                <a:cs typeface="Calibri" panose="020F0502020204030204" pitchFamily="34" charset="0"/>
              </a:rPr>
              <a:t>fornecedores da Região Geográfica Intermediária</a:t>
            </a:r>
            <a:r>
              <a:rPr lang="pt-BR" b="1" dirty="0">
                <a:cs typeface="Calibri" panose="020F0502020204030204" pitchFamily="34" charset="0"/>
              </a:rPr>
              <a:t>;</a:t>
            </a:r>
          </a:p>
          <a:p>
            <a:pPr algn="just">
              <a:lnSpc>
                <a:spcPct val="150000"/>
              </a:lnSpc>
            </a:pPr>
            <a:r>
              <a:rPr lang="pt-BR" b="1" dirty="0">
                <a:cs typeface="Calibri" panose="020F0502020204030204" pitchFamily="34" charset="0"/>
              </a:rPr>
              <a:t>4º Grupo de projetos do </a:t>
            </a:r>
            <a:r>
              <a:rPr lang="pt-BR" b="1" dirty="0">
                <a:solidFill>
                  <a:schemeClr val="accent6">
                    <a:lumMod val="50000"/>
                  </a:schemeClr>
                </a:solidFill>
                <a:cs typeface="Calibri" panose="020F0502020204030204" pitchFamily="34" charset="0"/>
              </a:rPr>
              <a:t>estado;</a:t>
            </a:r>
          </a:p>
          <a:p>
            <a:pPr algn="just">
              <a:lnSpc>
                <a:spcPct val="150000"/>
              </a:lnSpc>
            </a:pPr>
            <a:r>
              <a:rPr lang="pt-BR" b="1" dirty="0">
                <a:cs typeface="Calibri" panose="020F0502020204030204" pitchFamily="34" charset="0"/>
              </a:rPr>
              <a:t>5º Grupos de projetos do </a:t>
            </a:r>
            <a:r>
              <a:rPr lang="pt-BR" b="1" dirty="0">
                <a:solidFill>
                  <a:schemeClr val="accent6">
                    <a:lumMod val="50000"/>
                  </a:schemeClr>
                </a:solidFill>
                <a:cs typeface="Calibri" panose="020F0502020204030204" pitchFamily="34" charset="0"/>
              </a:rPr>
              <a:t>País.</a:t>
            </a:r>
          </a:p>
          <a:p>
            <a:pPr algn="just">
              <a:lnSpc>
                <a:spcPct val="150000"/>
              </a:lnSpc>
            </a:pPr>
            <a:r>
              <a:rPr lang="pt-BR" b="1" dirty="0">
                <a:cs typeface="Calibri" panose="020F0502020204030204" pitchFamily="34" charset="0"/>
              </a:rPr>
              <a:t>APENAS quando as Entidades Executoras não obtiverem as quantidades necessárias de produtos oriundos de agricultores familiares locais, estas  deverão ser complementadas com propostas de produtores das regiões  geográficas imediatas, intermediárias, do estado e do país, nesta ordem de prioridade.</a:t>
            </a:r>
            <a:endParaRPr lang="pt-BR" b="1" dirty="0">
              <a:solidFill>
                <a:schemeClr val="accent6">
                  <a:lumMod val="50000"/>
                </a:schemeClr>
              </a:solidFill>
              <a:cs typeface="Calibri" panose="020F0502020204030204" pitchFamily="34" charset="0"/>
            </a:endParaRPr>
          </a:p>
        </p:txBody>
      </p:sp>
      <p:sp>
        <p:nvSpPr>
          <p:cNvPr id="6" name="Balão de Pensamento: Nuvem 5">
            <a:extLst>
              <a:ext uri="{FF2B5EF4-FFF2-40B4-BE49-F238E27FC236}">
                <a16:creationId xmlns:a16="http://schemas.microsoft.com/office/drawing/2014/main" xmlns="" id="{708816A5-3B72-4CFE-974C-5E5B09BB4FCE}"/>
              </a:ext>
            </a:extLst>
          </p:cNvPr>
          <p:cNvSpPr/>
          <p:nvPr/>
        </p:nvSpPr>
        <p:spPr>
          <a:xfrm>
            <a:off x="7020272" y="1761105"/>
            <a:ext cx="1976011" cy="1987828"/>
          </a:xfrm>
          <a:prstGeom prst="cloudCallou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accent6">
                    <a:lumMod val="50000"/>
                  </a:schemeClr>
                </a:solidFill>
              </a:rPr>
              <a:t>Regiões Geográficas IBGE 2017 </a:t>
            </a:r>
          </a:p>
        </p:txBody>
      </p:sp>
      <p:pic>
        <p:nvPicPr>
          <p:cNvPr id="11" name="Imagem 1">
            <a:extLst>
              <a:ext uri="{FF2B5EF4-FFF2-40B4-BE49-F238E27FC236}">
                <a16:creationId xmlns:a16="http://schemas.microsoft.com/office/drawing/2014/main" xmlns="" id="{0DE7B06D-6485-43FF-B714-798FFA0911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3095" y="6373896"/>
            <a:ext cx="2147530" cy="49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m 1">
            <a:extLst>
              <a:ext uri="{FF2B5EF4-FFF2-40B4-BE49-F238E27FC236}">
                <a16:creationId xmlns:a16="http://schemas.microsoft.com/office/drawing/2014/main" xmlns="" id="{A093D61D-11AD-4E9F-BCEC-FA645B51BAA6}"/>
              </a:ext>
            </a:extLst>
          </p:cNvPr>
          <p:cNvPicPr>
            <a:picLocks noChangeAspect="1"/>
          </p:cNvPicPr>
          <p:nvPr/>
        </p:nvPicPr>
        <p:blipFill>
          <a:blip r:embed="rId3"/>
          <a:stretch>
            <a:fillRect/>
          </a:stretch>
        </p:blipFill>
        <p:spPr>
          <a:xfrm>
            <a:off x="194692" y="949932"/>
            <a:ext cx="8754615" cy="65232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m 6">
            <a:extLst>
              <a:ext uri="{FF2B5EF4-FFF2-40B4-BE49-F238E27FC236}">
                <a16:creationId xmlns:a16="http://schemas.microsoft.com/office/drawing/2014/main" xmlns="" id="{879CBBC2-496A-48EB-932D-06A4BCC30645}"/>
              </a:ext>
            </a:extLst>
          </p:cNvPr>
          <p:cNvPicPr>
            <a:picLocks noChangeAspect="1"/>
          </p:cNvPicPr>
          <p:nvPr/>
        </p:nvPicPr>
        <p:blipFill>
          <a:blip r:embed="rId4"/>
          <a:stretch>
            <a:fillRect/>
          </a:stretch>
        </p:blipFill>
        <p:spPr>
          <a:xfrm>
            <a:off x="323529" y="1848498"/>
            <a:ext cx="5761219" cy="45828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0948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8000">
              <a:schemeClr val="bg1">
                <a:lumMod val="95000"/>
              </a:schemeClr>
            </a:gs>
            <a:gs pos="35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sp>
        <p:nvSpPr>
          <p:cNvPr id="3" name="Retângulo 2"/>
          <p:cNvSpPr/>
          <p:nvPr/>
        </p:nvSpPr>
        <p:spPr>
          <a:xfrm>
            <a:off x="317141" y="2708335"/>
            <a:ext cx="8310015" cy="3581109"/>
          </a:xfrm>
          <a:prstGeom prst="rect">
            <a:avLst/>
          </a:prstGeom>
          <a:ln>
            <a:noFill/>
          </a:ln>
        </p:spPr>
        <p:txBody>
          <a:bodyPr wrap="square">
            <a:spAutoFit/>
          </a:bodyPr>
          <a:lstStyle/>
          <a:p>
            <a:pPr marL="285750" indent="-285750" algn="just">
              <a:lnSpc>
                <a:spcPct val="150000"/>
              </a:lnSpc>
              <a:buFont typeface="Wingdings" panose="05000000000000000000" pitchFamily="2" charset="2"/>
              <a:buChar char="§"/>
            </a:pPr>
            <a:r>
              <a:rPr lang="pt-BR" b="1" dirty="0">
                <a:cs typeface="Times New Roman" panose="02020603050405020304" pitchFamily="18" charset="0"/>
              </a:rPr>
              <a:t>Em </a:t>
            </a:r>
            <a:r>
              <a:rPr lang="pt-BR" b="1" u="sng" dirty="0">
                <a:cs typeface="Times New Roman" panose="02020603050405020304" pitchFamily="18" charset="0"/>
              </a:rPr>
              <a:t>cada grupo  de projeto</a:t>
            </a:r>
            <a:r>
              <a:rPr lang="pt-BR" b="1" dirty="0">
                <a:cs typeface="Times New Roman" panose="02020603050405020304" pitchFamily="18" charset="0"/>
              </a:rPr>
              <a:t> observar:</a:t>
            </a:r>
          </a:p>
          <a:p>
            <a:pPr algn="just">
              <a:lnSpc>
                <a:spcPct val="150000"/>
              </a:lnSpc>
            </a:pPr>
            <a:endParaRPr lang="pt-BR" sz="900" b="1" dirty="0">
              <a:cs typeface="Times New Roman" panose="02020603050405020304" pitchFamily="18" charset="0"/>
            </a:endParaRPr>
          </a:p>
          <a:p>
            <a:pPr algn="just">
              <a:lnSpc>
                <a:spcPct val="150000"/>
              </a:lnSpc>
            </a:pPr>
            <a:r>
              <a:rPr lang="pt-BR" b="1" dirty="0">
                <a:cs typeface="Times New Roman" panose="02020603050405020304" pitchFamily="18" charset="0"/>
              </a:rPr>
              <a:t>1º Os </a:t>
            </a:r>
            <a:r>
              <a:rPr lang="pt-BR" b="1" dirty="0">
                <a:solidFill>
                  <a:schemeClr val="accent6">
                    <a:lumMod val="50000"/>
                  </a:schemeClr>
                </a:solidFill>
                <a:cs typeface="Times New Roman" panose="02020603050405020304" pitchFamily="18" charset="0"/>
              </a:rPr>
              <a:t>assentamentos de reforma agrária</a:t>
            </a:r>
            <a:r>
              <a:rPr lang="pt-BR" b="1" dirty="0">
                <a:cs typeface="Times New Roman" panose="02020603050405020304" pitchFamily="18" charset="0"/>
              </a:rPr>
              <a:t>, as </a:t>
            </a:r>
            <a:r>
              <a:rPr lang="pt-BR" b="1" dirty="0">
                <a:solidFill>
                  <a:schemeClr val="accent6">
                    <a:lumMod val="50000"/>
                  </a:schemeClr>
                </a:solidFill>
                <a:cs typeface="Times New Roman" panose="02020603050405020304" pitchFamily="18" charset="0"/>
              </a:rPr>
              <a:t>comunidades tradicionais indígenas </a:t>
            </a:r>
            <a:r>
              <a:rPr lang="pt-BR" b="1" dirty="0">
                <a:cs typeface="Times New Roman" panose="02020603050405020304" pitchFamily="18" charset="0"/>
              </a:rPr>
              <a:t>e as </a:t>
            </a:r>
            <a:r>
              <a:rPr lang="pt-BR" b="1" dirty="0">
                <a:solidFill>
                  <a:schemeClr val="accent6">
                    <a:lumMod val="50000"/>
                  </a:schemeClr>
                </a:solidFill>
                <a:cs typeface="Times New Roman" panose="02020603050405020304" pitchFamily="18" charset="0"/>
              </a:rPr>
              <a:t>comunidades quilombolas</a:t>
            </a:r>
            <a:r>
              <a:rPr lang="pt-BR" b="1" dirty="0">
                <a:cs typeface="Times New Roman" panose="02020603050405020304" pitchFamily="18" charset="0"/>
              </a:rPr>
              <a:t>, não havendo prioridade entre estes;</a:t>
            </a:r>
          </a:p>
          <a:p>
            <a:pPr algn="just">
              <a:lnSpc>
                <a:spcPct val="150000"/>
              </a:lnSpc>
            </a:pPr>
            <a:r>
              <a:rPr lang="pt-BR" b="1" dirty="0">
                <a:cs typeface="Times New Roman" panose="02020603050405020304" pitchFamily="18" charset="0"/>
              </a:rPr>
              <a:t>2º Os fornecedores de gêneros alimentícios </a:t>
            </a:r>
            <a:r>
              <a:rPr lang="pt-BR" b="1" dirty="0">
                <a:solidFill>
                  <a:schemeClr val="accent6">
                    <a:lumMod val="50000"/>
                  </a:schemeClr>
                </a:solidFill>
                <a:cs typeface="Times New Roman" panose="02020603050405020304" pitchFamily="18" charset="0"/>
              </a:rPr>
              <a:t>certificados como orgânicos ou agroecológicos</a:t>
            </a:r>
            <a:r>
              <a:rPr lang="pt-BR" b="1" dirty="0">
                <a:cs typeface="Times New Roman" panose="02020603050405020304" pitchFamily="18" charset="0"/>
              </a:rPr>
              <a:t>, segundo a Lei nº 10.831/2003;</a:t>
            </a:r>
          </a:p>
          <a:p>
            <a:pPr algn="just">
              <a:lnSpc>
                <a:spcPct val="150000"/>
              </a:lnSpc>
            </a:pPr>
            <a:r>
              <a:rPr lang="pt-BR" b="1" dirty="0">
                <a:cs typeface="Times New Roman" panose="02020603050405020304" pitchFamily="18" charset="0"/>
              </a:rPr>
              <a:t>3º Os </a:t>
            </a:r>
            <a:r>
              <a:rPr lang="pt-BR" b="1" dirty="0">
                <a:solidFill>
                  <a:schemeClr val="accent6">
                    <a:lumMod val="50000"/>
                  </a:schemeClr>
                </a:solidFill>
                <a:cs typeface="Times New Roman" panose="02020603050405020304" pitchFamily="18" charset="0"/>
              </a:rPr>
              <a:t>Grupos Formais </a:t>
            </a:r>
            <a:r>
              <a:rPr lang="pt-BR" b="1" dirty="0">
                <a:cs typeface="Times New Roman" panose="02020603050405020304" pitchFamily="18" charset="0"/>
              </a:rPr>
              <a:t>(DAP Jurídica) prioritários aos </a:t>
            </a:r>
            <a:r>
              <a:rPr lang="pt-BR" b="1" dirty="0">
                <a:solidFill>
                  <a:schemeClr val="accent6">
                    <a:lumMod val="50000"/>
                  </a:schemeClr>
                </a:solidFill>
                <a:cs typeface="Times New Roman" panose="02020603050405020304" pitchFamily="18" charset="0"/>
              </a:rPr>
              <a:t>Grupos Informais </a:t>
            </a:r>
            <a:r>
              <a:rPr lang="pt-BR" b="1" dirty="0">
                <a:cs typeface="Times New Roman" panose="02020603050405020304" pitchFamily="18" charset="0"/>
              </a:rPr>
              <a:t>(DAP Física); </a:t>
            </a:r>
          </a:p>
          <a:p>
            <a:pPr algn="just">
              <a:lnSpc>
                <a:spcPct val="150000"/>
              </a:lnSpc>
            </a:pPr>
            <a:r>
              <a:rPr lang="pt-BR" b="1" dirty="0">
                <a:cs typeface="Times New Roman" panose="02020603050405020304" pitchFamily="18" charset="0"/>
              </a:rPr>
              <a:t> Grupos Informais são prioritários aos </a:t>
            </a:r>
            <a:r>
              <a:rPr lang="pt-BR" b="1" dirty="0">
                <a:solidFill>
                  <a:schemeClr val="accent6">
                    <a:lumMod val="50000"/>
                  </a:schemeClr>
                </a:solidFill>
                <a:cs typeface="Times New Roman" panose="02020603050405020304" pitchFamily="18" charset="0"/>
              </a:rPr>
              <a:t>Fornecedores Individuais </a:t>
            </a:r>
            <a:r>
              <a:rPr lang="pt-BR" b="1" dirty="0">
                <a:cs typeface="Times New Roman" panose="02020603050405020304" pitchFamily="18" charset="0"/>
              </a:rPr>
              <a:t>(DAP Física); </a:t>
            </a:r>
          </a:p>
          <a:p>
            <a:pPr algn="just">
              <a:lnSpc>
                <a:spcPct val="150000"/>
              </a:lnSpc>
            </a:pPr>
            <a:r>
              <a:rPr lang="pt-BR" b="1" dirty="0">
                <a:cs typeface="Times New Roman" panose="02020603050405020304" pitchFamily="18" charset="0"/>
              </a:rPr>
              <a:t> Fornecedores Individuais sobre Cooperativas Centrais da Agricultura Familiar .</a:t>
            </a:r>
          </a:p>
        </p:txBody>
      </p:sp>
      <p:pic>
        <p:nvPicPr>
          <p:cNvPr id="9" name="Imagem 1">
            <a:extLst>
              <a:ext uri="{FF2B5EF4-FFF2-40B4-BE49-F238E27FC236}">
                <a16:creationId xmlns:a16="http://schemas.microsoft.com/office/drawing/2014/main" xmlns="" id="{8639CDBB-0C05-4A5A-B85D-F62DF1F5F18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3095" y="6373896"/>
            <a:ext cx="2147530" cy="49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m 1">
            <a:extLst>
              <a:ext uri="{FF2B5EF4-FFF2-40B4-BE49-F238E27FC236}">
                <a16:creationId xmlns:a16="http://schemas.microsoft.com/office/drawing/2014/main" xmlns="" id="{534F168E-4DE1-4627-8952-9F5B5335E20A}"/>
              </a:ext>
            </a:extLst>
          </p:cNvPr>
          <p:cNvPicPr>
            <a:picLocks noChangeAspect="1"/>
          </p:cNvPicPr>
          <p:nvPr/>
        </p:nvPicPr>
        <p:blipFill>
          <a:blip r:embed="rId3"/>
          <a:stretch>
            <a:fillRect/>
          </a:stretch>
        </p:blipFill>
        <p:spPr>
          <a:xfrm>
            <a:off x="194692" y="981867"/>
            <a:ext cx="8754615" cy="65232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Imagem 5">
            <a:extLst>
              <a:ext uri="{FF2B5EF4-FFF2-40B4-BE49-F238E27FC236}">
                <a16:creationId xmlns:a16="http://schemas.microsoft.com/office/drawing/2014/main" xmlns="" id="{9401C054-5584-428C-8843-6CBE84DC3ECE}"/>
              </a:ext>
            </a:extLst>
          </p:cNvPr>
          <p:cNvPicPr>
            <a:picLocks noChangeAspect="1"/>
          </p:cNvPicPr>
          <p:nvPr/>
        </p:nvPicPr>
        <p:blipFill>
          <a:blip r:embed="rId4"/>
          <a:stretch>
            <a:fillRect/>
          </a:stretch>
        </p:blipFill>
        <p:spPr>
          <a:xfrm>
            <a:off x="467544" y="1880625"/>
            <a:ext cx="5688061" cy="56088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1481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8000">
              <a:schemeClr val="bg1">
                <a:lumMod val="95000"/>
              </a:schemeClr>
            </a:gs>
            <a:gs pos="35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sp>
        <p:nvSpPr>
          <p:cNvPr id="7" name="Retângulo 6">
            <a:extLst>
              <a:ext uri="{FF2B5EF4-FFF2-40B4-BE49-F238E27FC236}">
                <a16:creationId xmlns:a16="http://schemas.microsoft.com/office/drawing/2014/main" xmlns="" id="{FE83A2D1-55E5-49AF-B41E-1D17C725FC2C}"/>
              </a:ext>
            </a:extLst>
          </p:cNvPr>
          <p:cNvSpPr/>
          <p:nvPr/>
        </p:nvSpPr>
        <p:spPr>
          <a:xfrm>
            <a:off x="273966" y="4122295"/>
            <a:ext cx="1433123" cy="923909"/>
          </a:xfrm>
          <a:prstGeom prst="rect">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u="sng" dirty="0">
                <a:solidFill>
                  <a:schemeClr val="accent6">
                    <a:lumMod val="50000"/>
                  </a:schemeClr>
                </a:solidFill>
              </a:rPr>
              <a:t>Itens </a:t>
            </a:r>
            <a:r>
              <a:rPr lang="pt-BR" b="1" dirty="0">
                <a:solidFill>
                  <a:schemeClr val="accent6">
                    <a:lumMod val="50000"/>
                  </a:schemeClr>
                </a:solidFill>
              </a:rPr>
              <a:t>Pilha fornecedores locais</a:t>
            </a:r>
          </a:p>
        </p:txBody>
      </p:sp>
      <p:sp>
        <p:nvSpPr>
          <p:cNvPr id="10" name="Retângulo 9">
            <a:extLst>
              <a:ext uri="{FF2B5EF4-FFF2-40B4-BE49-F238E27FC236}">
                <a16:creationId xmlns:a16="http://schemas.microsoft.com/office/drawing/2014/main" xmlns="" id="{A0B1DFF3-35A7-4A78-9E1C-22DEE7208875}"/>
              </a:ext>
            </a:extLst>
          </p:cNvPr>
          <p:cNvSpPr/>
          <p:nvPr/>
        </p:nvSpPr>
        <p:spPr>
          <a:xfrm>
            <a:off x="1893921" y="4110101"/>
            <a:ext cx="1593397" cy="936104"/>
          </a:xfrm>
          <a:prstGeom prst="rect">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accent6">
                    <a:lumMod val="50000"/>
                  </a:schemeClr>
                </a:solidFill>
              </a:rPr>
              <a:t>Pilha Região Geográfica Imediata</a:t>
            </a:r>
          </a:p>
        </p:txBody>
      </p:sp>
      <p:sp>
        <p:nvSpPr>
          <p:cNvPr id="11" name="Retângulo 10">
            <a:extLst>
              <a:ext uri="{FF2B5EF4-FFF2-40B4-BE49-F238E27FC236}">
                <a16:creationId xmlns:a16="http://schemas.microsoft.com/office/drawing/2014/main" xmlns="" id="{DA7DACE3-741C-4ED1-B6B1-E958E4EC7032}"/>
              </a:ext>
            </a:extLst>
          </p:cNvPr>
          <p:cNvSpPr/>
          <p:nvPr/>
        </p:nvSpPr>
        <p:spPr>
          <a:xfrm>
            <a:off x="3659025" y="4083167"/>
            <a:ext cx="1708419" cy="936104"/>
          </a:xfrm>
          <a:prstGeom prst="rect">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accent6">
                    <a:lumMod val="50000"/>
                  </a:schemeClr>
                </a:solidFill>
              </a:rPr>
              <a:t>Pilha Região Geográfica Intermediária</a:t>
            </a:r>
          </a:p>
        </p:txBody>
      </p:sp>
      <p:sp>
        <p:nvSpPr>
          <p:cNvPr id="12" name="Retângulo 11">
            <a:extLst>
              <a:ext uri="{FF2B5EF4-FFF2-40B4-BE49-F238E27FC236}">
                <a16:creationId xmlns:a16="http://schemas.microsoft.com/office/drawing/2014/main" xmlns="" id="{D3B26DB3-F303-4591-8A94-FC9F098B18AF}"/>
              </a:ext>
            </a:extLst>
          </p:cNvPr>
          <p:cNvSpPr/>
          <p:nvPr/>
        </p:nvSpPr>
        <p:spPr>
          <a:xfrm>
            <a:off x="5567341" y="4083167"/>
            <a:ext cx="1648672" cy="936104"/>
          </a:xfrm>
          <a:prstGeom prst="rect">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accent6">
                    <a:lumMod val="50000"/>
                  </a:schemeClr>
                </a:solidFill>
              </a:rPr>
              <a:t>Pilha Projetos do estado</a:t>
            </a:r>
          </a:p>
        </p:txBody>
      </p:sp>
      <p:sp>
        <p:nvSpPr>
          <p:cNvPr id="13" name="Retângulo 12">
            <a:extLst>
              <a:ext uri="{FF2B5EF4-FFF2-40B4-BE49-F238E27FC236}">
                <a16:creationId xmlns:a16="http://schemas.microsoft.com/office/drawing/2014/main" xmlns="" id="{96A2C0FB-C92D-4F89-B2CD-0F6514DD01EA}"/>
              </a:ext>
            </a:extLst>
          </p:cNvPr>
          <p:cNvSpPr/>
          <p:nvPr/>
        </p:nvSpPr>
        <p:spPr>
          <a:xfrm>
            <a:off x="7358281" y="4083167"/>
            <a:ext cx="1648672" cy="936104"/>
          </a:xfrm>
          <a:prstGeom prst="rect">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accent6">
                    <a:lumMod val="50000"/>
                  </a:schemeClr>
                </a:solidFill>
              </a:rPr>
              <a:t>Pilha Projetos do País</a:t>
            </a:r>
          </a:p>
        </p:txBody>
      </p:sp>
      <p:sp>
        <p:nvSpPr>
          <p:cNvPr id="14" name="Retângulo: Cantos Arredondados 13">
            <a:extLst>
              <a:ext uri="{FF2B5EF4-FFF2-40B4-BE49-F238E27FC236}">
                <a16:creationId xmlns:a16="http://schemas.microsoft.com/office/drawing/2014/main" xmlns="" id="{A46B1927-A911-4229-B604-1C52C91983E7}"/>
              </a:ext>
            </a:extLst>
          </p:cNvPr>
          <p:cNvSpPr/>
          <p:nvPr/>
        </p:nvSpPr>
        <p:spPr>
          <a:xfrm>
            <a:off x="323529" y="1802726"/>
            <a:ext cx="1296143" cy="627454"/>
          </a:xfrm>
          <a:prstGeom prst="roundRect">
            <a:avLst/>
          </a:prstGeom>
          <a:solidFill>
            <a:schemeClr val="accent1">
              <a:lumMod val="20000"/>
              <a:lumOff val="8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1ª Prioridade</a:t>
            </a:r>
          </a:p>
        </p:txBody>
      </p:sp>
      <p:sp>
        <p:nvSpPr>
          <p:cNvPr id="15" name="Retângulo: Cantos Arredondados 14">
            <a:extLst>
              <a:ext uri="{FF2B5EF4-FFF2-40B4-BE49-F238E27FC236}">
                <a16:creationId xmlns:a16="http://schemas.microsoft.com/office/drawing/2014/main" xmlns="" id="{39A86BC7-DC71-4DD6-BE6E-82379C244B95}"/>
              </a:ext>
            </a:extLst>
          </p:cNvPr>
          <p:cNvSpPr/>
          <p:nvPr/>
        </p:nvSpPr>
        <p:spPr>
          <a:xfrm>
            <a:off x="1999065" y="1810648"/>
            <a:ext cx="1296143" cy="627454"/>
          </a:xfrm>
          <a:prstGeom prst="roundRect">
            <a:avLst/>
          </a:prstGeom>
          <a:solidFill>
            <a:schemeClr val="accent1">
              <a:lumMod val="20000"/>
              <a:lumOff val="8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2ª Prioridade</a:t>
            </a:r>
          </a:p>
        </p:txBody>
      </p:sp>
      <p:sp>
        <p:nvSpPr>
          <p:cNvPr id="16" name="Retângulo: Cantos Arredondados 15">
            <a:extLst>
              <a:ext uri="{FF2B5EF4-FFF2-40B4-BE49-F238E27FC236}">
                <a16:creationId xmlns:a16="http://schemas.microsoft.com/office/drawing/2014/main" xmlns="" id="{E904BEAA-2E31-4C90-B98B-8553CE30E7A1}"/>
              </a:ext>
            </a:extLst>
          </p:cNvPr>
          <p:cNvSpPr/>
          <p:nvPr/>
        </p:nvSpPr>
        <p:spPr>
          <a:xfrm>
            <a:off x="3800240" y="1827228"/>
            <a:ext cx="1296143" cy="627454"/>
          </a:xfrm>
          <a:prstGeom prst="roundRect">
            <a:avLst/>
          </a:prstGeom>
          <a:solidFill>
            <a:schemeClr val="accent1">
              <a:lumMod val="20000"/>
              <a:lumOff val="8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3ª Prioridade</a:t>
            </a:r>
          </a:p>
        </p:txBody>
      </p:sp>
      <p:sp>
        <p:nvSpPr>
          <p:cNvPr id="17" name="Retângulo: Cantos Arredondados 16">
            <a:extLst>
              <a:ext uri="{FF2B5EF4-FFF2-40B4-BE49-F238E27FC236}">
                <a16:creationId xmlns:a16="http://schemas.microsoft.com/office/drawing/2014/main" xmlns="" id="{A2274E4F-008E-433C-9FA3-90A7FA2E7882}"/>
              </a:ext>
            </a:extLst>
          </p:cNvPr>
          <p:cNvSpPr/>
          <p:nvPr/>
        </p:nvSpPr>
        <p:spPr>
          <a:xfrm>
            <a:off x="5601415" y="1810648"/>
            <a:ext cx="1296143" cy="627454"/>
          </a:xfrm>
          <a:prstGeom prst="roundRect">
            <a:avLst/>
          </a:prstGeom>
          <a:solidFill>
            <a:schemeClr val="accent1">
              <a:lumMod val="20000"/>
              <a:lumOff val="8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4ª Prioridade</a:t>
            </a:r>
          </a:p>
        </p:txBody>
      </p:sp>
      <p:sp>
        <p:nvSpPr>
          <p:cNvPr id="18" name="Retângulo: Cantos Arredondados 17">
            <a:extLst>
              <a:ext uri="{FF2B5EF4-FFF2-40B4-BE49-F238E27FC236}">
                <a16:creationId xmlns:a16="http://schemas.microsoft.com/office/drawing/2014/main" xmlns="" id="{945A1A9E-3941-410C-83E4-1EBC078882AB}"/>
              </a:ext>
            </a:extLst>
          </p:cNvPr>
          <p:cNvSpPr/>
          <p:nvPr/>
        </p:nvSpPr>
        <p:spPr>
          <a:xfrm>
            <a:off x="7380314" y="1810648"/>
            <a:ext cx="1296143" cy="627454"/>
          </a:xfrm>
          <a:prstGeom prst="roundRect">
            <a:avLst/>
          </a:prstGeom>
          <a:solidFill>
            <a:schemeClr val="accent1">
              <a:lumMod val="20000"/>
              <a:lumOff val="8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5ª Prioridade</a:t>
            </a:r>
          </a:p>
        </p:txBody>
      </p:sp>
      <p:sp>
        <p:nvSpPr>
          <p:cNvPr id="19" name="Retângulo: Cantos Arredondados 18">
            <a:extLst>
              <a:ext uri="{FF2B5EF4-FFF2-40B4-BE49-F238E27FC236}">
                <a16:creationId xmlns:a16="http://schemas.microsoft.com/office/drawing/2014/main" xmlns="" id="{14F1A6FA-A295-46DF-B9D9-8C4055A4944F}"/>
              </a:ext>
            </a:extLst>
          </p:cNvPr>
          <p:cNvSpPr/>
          <p:nvPr/>
        </p:nvSpPr>
        <p:spPr>
          <a:xfrm>
            <a:off x="679196" y="969738"/>
            <a:ext cx="7653175" cy="522640"/>
          </a:xfrm>
          <a:prstGeom prst="roundRect">
            <a:avLst/>
          </a:prstGeom>
          <a:solidFill>
            <a:schemeClr val="accent2">
              <a:lumMod val="20000"/>
              <a:lumOff val="8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rgbClr val="C00000"/>
                </a:solidFill>
              </a:rPr>
              <a:t>CRITÉRIOS → LOCAL → REGIÕES GEOGRÁFICAS</a:t>
            </a:r>
          </a:p>
        </p:txBody>
      </p:sp>
      <p:cxnSp>
        <p:nvCxnSpPr>
          <p:cNvPr id="21" name="Conector de Seta Reta 20">
            <a:extLst>
              <a:ext uri="{FF2B5EF4-FFF2-40B4-BE49-F238E27FC236}">
                <a16:creationId xmlns:a16="http://schemas.microsoft.com/office/drawing/2014/main" xmlns="" id="{D3BD98C5-A340-40C7-9593-4EED0F45F1C1}"/>
              </a:ext>
            </a:extLst>
          </p:cNvPr>
          <p:cNvCxnSpPr>
            <a:cxnSpLocks/>
          </p:cNvCxnSpPr>
          <p:nvPr/>
        </p:nvCxnSpPr>
        <p:spPr>
          <a:xfrm>
            <a:off x="6249486" y="2522004"/>
            <a:ext cx="0" cy="246752"/>
          </a:xfrm>
          <a:prstGeom prst="straightConnector1">
            <a:avLst/>
          </a:prstGeom>
          <a:ln>
            <a:solidFill>
              <a:srgbClr val="C00000"/>
            </a:solidFill>
            <a:headEnd type="triangle"/>
            <a:tailEnd type="triangle"/>
          </a:ln>
        </p:spPr>
        <p:style>
          <a:lnRef idx="1">
            <a:schemeClr val="accent2"/>
          </a:lnRef>
          <a:fillRef idx="0">
            <a:schemeClr val="accent2"/>
          </a:fillRef>
          <a:effectRef idx="0">
            <a:schemeClr val="accent2"/>
          </a:effectRef>
          <a:fontRef idx="minor">
            <a:schemeClr val="tx1"/>
          </a:fontRef>
        </p:style>
      </p:cxnSp>
      <p:pic>
        <p:nvPicPr>
          <p:cNvPr id="28" name="Imagem 27">
            <a:extLst>
              <a:ext uri="{FF2B5EF4-FFF2-40B4-BE49-F238E27FC236}">
                <a16:creationId xmlns:a16="http://schemas.microsoft.com/office/drawing/2014/main" xmlns="" id="{43B29B58-D227-4910-B60B-270E1F10CBB4}"/>
              </a:ext>
            </a:extLst>
          </p:cNvPr>
          <p:cNvPicPr>
            <a:picLocks noChangeAspect="1"/>
          </p:cNvPicPr>
          <p:nvPr/>
        </p:nvPicPr>
        <p:blipFill>
          <a:blip r:embed="rId2"/>
          <a:stretch>
            <a:fillRect/>
          </a:stretch>
        </p:blipFill>
        <p:spPr>
          <a:xfrm>
            <a:off x="1891953" y="2909957"/>
            <a:ext cx="1595365" cy="1063968"/>
          </a:xfrm>
          <a:prstGeom prst="rect">
            <a:avLst/>
          </a:prstGeom>
          <a:ln w="19050">
            <a:solidFill>
              <a:schemeClr val="accent5">
                <a:lumMod val="50000"/>
              </a:schemeClr>
            </a:solidFill>
          </a:ln>
        </p:spPr>
      </p:pic>
      <p:pic>
        <p:nvPicPr>
          <p:cNvPr id="33" name="Imagem 32">
            <a:extLst>
              <a:ext uri="{FF2B5EF4-FFF2-40B4-BE49-F238E27FC236}">
                <a16:creationId xmlns:a16="http://schemas.microsoft.com/office/drawing/2014/main" xmlns="" id="{C8520C7E-2975-4B0F-A991-22A15DD3D04C}"/>
              </a:ext>
            </a:extLst>
          </p:cNvPr>
          <p:cNvPicPr>
            <a:picLocks noChangeAspect="1"/>
          </p:cNvPicPr>
          <p:nvPr/>
        </p:nvPicPr>
        <p:blipFill>
          <a:blip r:embed="rId3"/>
          <a:stretch>
            <a:fillRect/>
          </a:stretch>
        </p:blipFill>
        <p:spPr>
          <a:xfrm>
            <a:off x="273967" y="2864724"/>
            <a:ext cx="1433123" cy="1154434"/>
          </a:xfrm>
          <a:prstGeom prst="rect">
            <a:avLst/>
          </a:prstGeom>
          <a:ln w="19050">
            <a:solidFill>
              <a:schemeClr val="accent5">
                <a:lumMod val="50000"/>
              </a:schemeClr>
            </a:solidFill>
          </a:ln>
        </p:spPr>
      </p:pic>
      <p:cxnSp>
        <p:nvCxnSpPr>
          <p:cNvPr id="36" name="Conector de Seta Reta 35">
            <a:extLst>
              <a:ext uri="{FF2B5EF4-FFF2-40B4-BE49-F238E27FC236}">
                <a16:creationId xmlns:a16="http://schemas.microsoft.com/office/drawing/2014/main" xmlns="" id="{09A1AB44-AEFA-4EF6-BF02-206B39E1BAC7}"/>
              </a:ext>
            </a:extLst>
          </p:cNvPr>
          <p:cNvCxnSpPr>
            <a:cxnSpLocks/>
          </p:cNvCxnSpPr>
          <p:nvPr/>
        </p:nvCxnSpPr>
        <p:spPr>
          <a:xfrm>
            <a:off x="2647136" y="2473956"/>
            <a:ext cx="0" cy="246752"/>
          </a:xfrm>
          <a:prstGeom prst="straightConnector1">
            <a:avLst/>
          </a:prstGeom>
          <a:ln>
            <a:solidFill>
              <a:srgbClr val="C00000"/>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37" name="Conector de Seta Reta 36">
            <a:extLst>
              <a:ext uri="{FF2B5EF4-FFF2-40B4-BE49-F238E27FC236}">
                <a16:creationId xmlns:a16="http://schemas.microsoft.com/office/drawing/2014/main" xmlns="" id="{7E5BE5E1-B35F-4E95-919C-22546B3839E3}"/>
              </a:ext>
            </a:extLst>
          </p:cNvPr>
          <p:cNvCxnSpPr>
            <a:cxnSpLocks/>
          </p:cNvCxnSpPr>
          <p:nvPr/>
        </p:nvCxnSpPr>
        <p:spPr>
          <a:xfrm>
            <a:off x="4448311" y="2507014"/>
            <a:ext cx="0" cy="246752"/>
          </a:xfrm>
          <a:prstGeom prst="straightConnector1">
            <a:avLst/>
          </a:prstGeom>
          <a:ln>
            <a:solidFill>
              <a:srgbClr val="C00000"/>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38" name="Conector de Seta Reta 37">
            <a:extLst>
              <a:ext uri="{FF2B5EF4-FFF2-40B4-BE49-F238E27FC236}">
                <a16:creationId xmlns:a16="http://schemas.microsoft.com/office/drawing/2014/main" xmlns="" id="{2B269135-F14D-4AD7-A8BB-B15DEF1D8334}"/>
              </a:ext>
            </a:extLst>
          </p:cNvPr>
          <p:cNvCxnSpPr>
            <a:cxnSpLocks/>
          </p:cNvCxnSpPr>
          <p:nvPr/>
        </p:nvCxnSpPr>
        <p:spPr>
          <a:xfrm>
            <a:off x="8100392" y="2502980"/>
            <a:ext cx="0" cy="246752"/>
          </a:xfrm>
          <a:prstGeom prst="straightConnector1">
            <a:avLst/>
          </a:prstGeom>
          <a:ln>
            <a:solidFill>
              <a:srgbClr val="C00000"/>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39" name="Conector de Seta Reta 38">
            <a:extLst>
              <a:ext uri="{FF2B5EF4-FFF2-40B4-BE49-F238E27FC236}">
                <a16:creationId xmlns:a16="http://schemas.microsoft.com/office/drawing/2014/main" xmlns="" id="{9E95E260-C2E2-48F5-B4F8-3EE95C6FD4B9}"/>
              </a:ext>
            </a:extLst>
          </p:cNvPr>
          <p:cNvCxnSpPr>
            <a:cxnSpLocks/>
          </p:cNvCxnSpPr>
          <p:nvPr/>
        </p:nvCxnSpPr>
        <p:spPr>
          <a:xfrm>
            <a:off x="971600" y="2473956"/>
            <a:ext cx="0" cy="246752"/>
          </a:xfrm>
          <a:prstGeom prst="straightConnector1">
            <a:avLst/>
          </a:prstGeom>
          <a:ln>
            <a:solidFill>
              <a:srgbClr val="C00000"/>
            </a:solidFill>
            <a:headEnd type="triangle"/>
            <a:tailEnd type="triangle"/>
          </a:ln>
        </p:spPr>
        <p:style>
          <a:lnRef idx="1">
            <a:schemeClr val="accent2"/>
          </a:lnRef>
          <a:fillRef idx="0">
            <a:schemeClr val="accent2"/>
          </a:fillRef>
          <a:effectRef idx="0">
            <a:schemeClr val="accent2"/>
          </a:effectRef>
          <a:fontRef idx="minor">
            <a:schemeClr val="tx1"/>
          </a:fontRef>
        </p:style>
      </p:cxnSp>
      <p:pic>
        <p:nvPicPr>
          <p:cNvPr id="41" name="Imagem 40">
            <a:extLst>
              <a:ext uri="{FF2B5EF4-FFF2-40B4-BE49-F238E27FC236}">
                <a16:creationId xmlns:a16="http://schemas.microsoft.com/office/drawing/2014/main" xmlns="" id="{46E83651-3509-4782-88CC-1BFDA67D6F3A}"/>
              </a:ext>
            </a:extLst>
          </p:cNvPr>
          <p:cNvPicPr>
            <a:picLocks noChangeAspect="1"/>
          </p:cNvPicPr>
          <p:nvPr/>
        </p:nvPicPr>
        <p:blipFill>
          <a:blip r:embed="rId4"/>
          <a:stretch>
            <a:fillRect/>
          </a:stretch>
        </p:blipFill>
        <p:spPr>
          <a:xfrm>
            <a:off x="3644121" y="2914063"/>
            <a:ext cx="1723323" cy="1019073"/>
          </a:xfrm>
          <a:prstGeom prst="rect">
            <a:avLst/>
          </a:prstGeom>
          <a:ln w="28575">
            <a:solidFill>
              <a:schemeClr val="accent5">
                <a:lumMod val="50000"/>
              </a:schemeClr>
            </a:solidFill>
          </a:ln>
        </p:spPr>
      </p:pic>
      <p:pic>
        <p:nvPicPr>
          <p:cNvPr id="43" name="Imagem 42">
            <a:extLst>
              <a:ext uri="{FF2B5EF4-FFF2-40B4-BE49-F238E27FC236}">
                <a16:creationId xmlns:a16="http://schemas.microsoft.com/office/drawing/2014/main" xmlns="" id="{942ED786-545D-4686-AB53-DB7A54CD3D5C}"/>
              </a:ext>
            </a:extLst>
          </p:cNvPr>
          <p:cNvPicPr>
            <a:picLocks noChangeAspect="1"/>
          </p:cNvPicPr>
          <p:nvPr/>
        </p:nvPicPr>
        <p:blipFill>
          <a:blip r:embed="rId5"/>
          <a:stretch>
            <a:fillRect/>
          </a:stretch>
        </p:blipFill>
        <p:spPr>
          <a:xfrm>
            <a:off x="5577686" y="2909957"/>
            <a:ext cx="1595214" cy="1068412"/>
          </a:xfrm>
          <a:prstGeom prst="rect">
            <a:avLst/>
          </a:prstGeom>
          <a:ln w="28575">
            <a:solidFill>
              <a:schemeClr val="accent5">
                <a:lumMod val="50000"/>
              </a:schemeClr>
            </a:solidFill>
          </a:ln>
        </p:spPr>
      </p:pic>
      <p:pic>
        <p:nvPicPr>
          <p:cNvPr id="45" name="Imagem 44">
            <a:extLst>
              <a:ext uri="{FF2B5EF4-FFF2-40B4-BE49-F238E27FC236}">
                <a16:creationId xmlns:a16="http://schemas.microsoft.com/office/drawing/2014/main" xmlns="" id="{5F8257A8-7E71-46F6-A275-E5C8991132A6}"/>
              </a:ext>
            </a:extLst>
          </p:cNvPr>
          <p:cNvPicPr>
            <a:picLocks noChangeAspect="1"/>
          </p:cNvPicPr>
          <p:nvPr/>
        </p:nvPicPr>
        <p:blipFill>
          <a:blip r:embed="rId6"/>
          <a:stretch>
            <a:fillRect/>
          </a:stretch>
        </p:blipFill>
        <p:spPr>
          <a:xfrm>
            <a:off x="7380314" y="2922902"/>
            <a:ext cx="1567712" cy="1040532"/>
          </a:xfrm>
          <a:prstGeom prst="rect">
            <a:avLst/>
          </a:prstGeom>
          <a:ln w="28575">
            <a:solidFill>
              <a:schemeClr val="accent5">
                <a:lumMod val="50000"/>
              </a:schemeClr>
            </a:solidFill>
          </a:ln>
        </p:spPr>
      </p:pic>
      <p:pic>
        <p:nvPicPr>
          <p:cNvPr id="46" name="Imagem 45">
            <a:extLst>
              <a:ext uri="{FF2B5EF4-FFF2-40B4-BE49-F238E27FC236}">
                <a16:creationId xmlns:a16="http://schemas.microsoft.com/office/drawing/2014/main" xmlns="" id="{8419F03D-71AB-41D4-BF54-E006E17F5E7E}"/>
              </a:ext>
            </a:extLst>
          </p:cNvPr>
          <p:cNvPicPr>
            <a:picLocks noChangeAspect="1"/>
          </p:cNvPicPr>
          <p:nvPr/>
        </p:nvPicPr>
        <p:blipFill>
          <a:blip r:embed="rId3"/>
          <a:stretch>
            <a:fillRect/>
          </a:stretch>
        </p:blipFill>
        <p:spPr>
          <a:xfrm>
            <a:off x="273966" y="5388232"/>
            <a:ext cx="1433123" cy="1154434"/>
          </a:xfrm>
          <a:prstGeom prst="rect">
            <a:avLst/>
          </a:prstGeom>
          <a:ln w="19050">
            <a:solidFill>
              <a:schemeClr val="accent5">
                <a:lumMod val="50000"/>
              </a:schemeClr>
            </a:solidFill>
          </a:ln>
        </p:spPr>
      </p:pic>
      <p:sp>
        <p:nvSpPr>
          <p:cNvPr id="49" name="CaixaDeTexto 48">
            <a:extLst>
              <a:ext uri="{FF2B5EF4-FFF2-40B4-BE49-F238E27FC236}">
                <a16:creationId xmlns:a16="http://schemas.microsoft.com/office/drawing/2014/main" xmlns="" id="{EC8B561B-4A16-40C7-B16E-26297D205338}"/>
              </a:ext>
            </a:extLst>
          </p:cNvPr>
          <p:cNvSpPr txBox="1"/>
          <p:nvPr/>
        </p:nvSpPr>
        <p:spPr>
          <a:xfrm>
            <a:off x="2195736" y="5388232"/>
            <a:ext cx="6693226" cy="1323439"/>
          </a:xfrm>
          <a:prstGeom prst="rect">
            <a:avLst/>
          </a:prstGeom>
          <a:solidFill>
            <a:schemeClr val="bg1"/>
          </a:solidFill>
        </p:spPr>
        <p:txBody>
          <a:bodyPr wrap="square">
            <a:spAutoFit/>
          </a:bodyPr>
          <a:lstStyle/>
          <a:p>
            <a:pPr marL="269875" indent="-269875" algn="just"/>
            <a:r>
              <a:rPr lang="pt-BR" sz="1600" b="1" dirty="0">
                <a:cs typeface="Times New Roman" panose="02020603050405020304" pitchFamily="18" charset="0"/>
              </a:rPr>
              <a:t>1ª itens de assentamentos de reforma agrária, as comunidades tradicionais indígenas;</a:t>
            </a:r>
          </a:p>
          <a:p>
            <a:pPr algn="just"/>
            <a:r>
              <a:rPr lang="pt-BR" sz="1600" b="1" dirty="0">
                <a:cs typeface="Times New Roman" panose="02020603050405020304" pitchFamily="18" charset="0"/>
              </a:rPr>
              <a:t>2ª itens de projetos de produção orgânica;</a:t>
            </a:r>
          </a:p>
          <a:p>
            <a:pPr marL="360363" indent="-360363" algn="just"/>
            <a:r>
              <a:rPr lang="pt-BR" sz="1600" b="1" dirty="0">
                <a:cs typeface="Times New Roman" panose="02020603050405020304" pitchFamily="18" charset="0"/>
              </a:rPr>
              <a:t>3ª  itens de projetos de grupo formal – grupo informal – fornecedor individual – centrais de cooperativas;</a:t>
            </a:r>
            <a:endParaRPr lang="pt-BR" sz="1600" dirty="0"/>
          </a:p>
        </p:txBody>
      </p:sp>
      <p:sp>
        <p:nvSpPr>
          <p:cNvPr id="50" name="Retângulo 49">
            <a:extLst>
              <a:ext uri="{FF2B5EF4-FFF2-40B4-BE49-F238E27FC236}">
                <a16:creationId xmlns:a16="http://schemas.microsoft.com/office/drawing/2014/main" xmlns="" id="{7DAC785E-60CA-487E-B21D-269C602F5EB9}"/>
              </a:ext>
            </a:extLst>
          </p:cNvPr>
          <p:cNvSpPr/>
          <p:nvPr/>
        </p:nvSpPr>
        <p:spPr>
          <a:xfrm>
            <a:off x="255038" y="6591400"/>
            <a:ext cx="1433123" cy="1463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Itens locais </a:t>
            </a:r>
          </a:p>
        </p:txBody>
      </p:sp>
      <p:sp>
        <p:nvSpPr>
          <p:cNvPr id="60" name="Seta: para a Direita 59">
            <a:extLst>
              <a:ext uri="{FF2B5EF4-FFF2-40B4-BE49-F238E27FC236}">
                <a16:creationId xmlns:a16="http://schemas.microsoft.com/office/drawing/2014/main" xmlns="" id="{9986D2B6-9853-4C63-976A-A768BC33C03D}"/>
              </a:ext>
            </a:extLst>
          </p:cNvPr>
          <p:cNvSpPr/>
          <p:nvPr/>
        </p:nvSpPr>
        <p:spPr>
          <a:xfrm>
            <a:off x="1891953" y="5888262"/>
            <a:ext cx="184864" cy="16417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n>
                <a:solidFill>
                  <a:srgbClr val="C00000"/>
                </a:solidFill>
              </a:ln>
              <a:solidFill>
                <a:srgbClr val="C00000"/>
              </a:solidFill>
            </a:endParaRPr>
          </a:p>
        </p:txBody>
      </p:sp>
    </p:spTree>
    <p:extLst>
      <p:ext uri="{BB962C8B-B14F-4D97-AF65-F5344CB8AC3E}">
        <p14:creationId xmlns:p14="http://schemas.microsoft.com/office/powerpoint/2010/main" val="73752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9">
                                            <p:txEl>
                                              <p:pRg st="1" end="1"/>
                                            </p:txEl>
                                          </p:spTgt>
                                        </p:tgtEl>
                                        <p:attrNameLst>
                                          <p:attrName>style.visibility</p:attrName>
                                        </p:attrNameLst>
                                      </p:cBhvr>
                                      <p:to>
                                        <p:strVal val="visible"/>
                                      </p:to>
                                    </p:set>
                                    <p:animEffect transition="in" filter="fade">
                                      <p:cBhvr>
                                        <p:cTn id="31" dur="500"/>
                                        <p:tgtEl>
                                          <p:spTgt spid="49">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8000">
              <a:schemeClr val="bg1">
                <a:lumMod val="95000"/>
              </a:schemeClr>
            </a:gs>
            <a:gs pos="35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sp>
        <p:nvSpPr>
          <p:cNvPr id="2" name="Retângulo 1"/>
          <p:cNvSpPr/>
          <p:nvPr/>
        </p:nvSpPr>
        <p:spPr>
          <a:xfrm>
            <a:off x="323529" y="2971003"/>
            <a:ext cx="8280919" cy="2957861"/>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pt-BR" b="1" dirty="0"/>
              <a:t>Verificar art. 40 ao 42 da Resolução CD/FNDE nº 06/2020, trata do controle de qualidade higiênico-sanitário;</a:t>
            </a:r>
          </a:p>
          <a:p>
            <a:pPr marL="285750" indent="-285750" algn="just">
              <a:lnSpc>
                <a:spcPct val="150000"/>
              </a:lnSpc>
              <a:buFont typeface="Wingdings" panose="05000000000000000000" pitchFamily="2" charset="2"/>
              <a:buChar char="§"/>
            </a:pPr>
            <a:r>
              <a:rPr lang="pt-BR" b="1" dirty="0"/>
              <a:t>A Entidade Executora poderá prever, </a:t>
            </a:r>
            <a:r>
              <a:rPr lang="pt-BR" b="1" dirty="0">
                <a:solidFill>
                  <a:schemeClr val="accent6">
                    <a:lumMod val="50000"/>
                  </a:schemeClr>
                </a:solidFill>
              </a:rPr>
              <a:t>para qualquer alimento que se fizer necessário, a apresentação de amostras dos produtos a serem adquiridos;</a:t>
            </a:r>
          </a:p>
          <a:p>
            <a:pPr marL="285750" indent="-285750" algn="just">
              <a:lnSpc>
                <a:spcPct val="150000"/>
              </a:lnSpc>
              <a:buFont typeface="Wingdings" panose="05000000000000000000" pitchFamily="2" charset="2"/>
              <a:buChar char="§"/>
            </a:pPr>
            <a:r>
              <a:rPr lang="pt-BR" b="1" dirty="0"/>
              <a:t>Este passo é particularmente relevante para produtos que necessitam de registro sanitário junto aos órgãos competentes;</a:t>
            </a:r>
          </a:p>
          <a:p>
            <a:pPr marL="285750" indent="-285750" algn="just">
              <a:lnSpc>
                <a:spcPct val="150000"/>
              </a:lnSpc>
              <a:buFont typeface="Wingdings" panose="05000000000000000000" pitchFamily="2" charset="2"/>
              <a:buChar char="§"/>
            </a:pPr>
            <a:r>
              <a:rPr lang="pt-BR" b="1" dirty="0"/>
              <a:t>A previsão de amostras </a:t>
            </a:r>
            <a:r>
              <a:rPr lang="pt-BR" b="1" dirty="0">
                <a:solidFill>
                  <a:schemeClr val="accent6">
                    <a:lumMod val="50000"/>
                  </a:schemeClr>
                </a:solidFill>
              </a:rPr>
              <a:t>deve constar do edital de chamada pública</a:t>
            </a:r>
            <a:r>
              <a:rPr lang="pt-BR" b="1" dirty="0"/>
              <a:t>.</a:t>
            </a:r>
          </a:p>
        </p:txBody>
      </p:sp>
      <p:pic>
        <p:nvPicPr>
          <p:cNvPr id="9" name="Imagem 1">
            <a:extLst>
              <a:ext uri="{FF2B5EF4-FFF2-40B4-BE49-F238E27FC236}">
                <a16:creationId xmlns:a16="http://schemas.microsoft.com/office/drawing/2014/main" xmlns="" id="{1F416F46-3F3C-4D57-93EA-0F95C209A7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3095" y="6373896"/>
            <a:ext cx="2147530" cy="49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m 2">
            <a:extLst>
              <a:ext uri="{FF2B5EF4-FFF2-40B4-BE49-F238E27FC236}">
                <a16:creationId xmlns:a16="http://schemas.microsoft.com/office/drawing/2014/main" xmlns="" id="{864D11D8-97F4-4C01-B6D2-7206B4C83D34}"/>
              </a:ext>
            </a:extLst>
          </p:cNvPr>
          <p:cNvPicPr>
            <a:picLocks noChangeAspect="1"/>
          </p:cNvPicPr>
          <p:nvPr/>
        </p:nvPicPr>
        <p:blipFill>
          <a:blip r:embed="rId3"/>
          <a:stretch>
            <a:fillRect/>
          </a:stretch>
        </p:blipFill>
        <p:spPr>
          <a:xfrm>
            <a:off x="194692" y="1115633"/>
            <a:ext cx="8754615" cy="65232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Imagem 5">
            <a:extLst>
              <a:ext uri="{FF2B5EF4-FFF2-40B4-BE49-F238E27FC236}">
                <a16:creationId xmlns:a16="http://schemas.microsoft.com/office/drawing/2014/main" xmlns="" id="{7D4A3E32-1C90-4C9D-81C7-145EE350AEBA}"/>
              </a:ext>
            </a:extLst>
          </p:cNvPr>
          <p:cNvPicPr>
            <a:picLocks noChangeAspect="1"/>
          </p:cNvPicPr>
          <p:nvPr/>
        </p:nvPicPr>
        <p:blipFill>
          <a:blip r:embed="rId4"/>
          <a:stretch>
            <a:fillRect/>
          </a:stretch>
        </p:blipFill>
        <p:spPr>
          <a:xfrm>
            <a:off x="323529" y="2113524"/>
            <a:ext cx="7200000" cy="56088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32295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8000">
              <a:schemeClr val="bg1">
                <a:lumMod val="95000"/>
              </a:schemeClr>
            </a:gs>
            <a:gs pos="35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sp>
        <p:nvSpPr>
          <p:cNvPr id="6" name="Retângulo 5"/>
          <p:cNvSpPr/>
          <p:nvPr/>
        </p:nvSpPr>
        <p:spPr>
          <a:xfrm>
            <a:off x="453670" y="2689048"/>
            <a:ext cx="2520279" cy="1429622"/>
          </a:xfrm>
          <a:prstGeom prst="rect">
            <a:avLst/>
          </a:prstGeom>
        </p:spPr>
        <p:txBody>
          <a:bodyPr wrap="square">
            <a:spAutoFit/>
          </a:bodyPr>
          <a:lstStyle/>
          <a:p>
            <a:pPr marL="285750" indent="-285750">
              <a:lnSpc>
                <a:spcPct val="150000"/>
              </a:lnSpc>
              <a:buFont typeface="Wingdings" panose="05000000000000000000" pitchFamily="2" charset="2"/>
              <a:buChar char="§"/>
            </a:pPr>
            <a:r>
              <a:rPr lang="pt-BR" sz="2000" b="1" dirty="0">
                <a:cs typeface="Calibri" panose="020F0502020204030204" pitchFamily="34" charset="0"/>
              </a:rPr>
              <a:t>Regimento: </a:t>
            </a:r>
          </a:p>
          <a:p>
            <a:pPr marL="285750" indent="-285750">
              <a:lnSpc>
                <a:spcPct val="150000"/>
              </a:lnSpc>
              <a:buFont typeface="Arial" panose="020B0604020202020204" pitchFamily="34" charset="0"/>
              <a:buChar char="•"/>
            </a:pPr>
            <a:r>
              <a:rPr lang="pt-BR" sz="2000" b="1" dirty="0">
                <a:cs typeface="Calibri" panose="020F0502020204030204" pitchFamily="34" charset="0"/>
              </a:rPr>
              <a:t>Lei nº 8.666/1993</a:t>
            </a:r>
          </a:p>
          <a:p>
            <a:pPr marL="285750" indent="-285750">
              <a:lnSpc>
                <a:spcPct val="150000"/>
              </a:lnSpc>
              <a:buFont typeface="Arial" panose="020B0604020202020204" pitchFamily="34" charset="0"/>
              <a:buChar char="•"/>
            </a:pPr>
            <a:r>
              <a:rPr lang="pt-BR" sz="2000" b="1" dirty="0">
                <a:cs typeface="Calibri" panose="020F0502020204030204" pitchFamily="34" charset="0"/>
              </a:rPr>
              <a:t>Lei nº 14.133/2021 </a:t>
            </a:r>
            <a:endParaRPr lang="pt-BR" sz="2000" b="1" i="1" dirty="0"/>
          </a:p>
        </p:txBody>
      </p:sp>
      <p:sp>
        <p:nvSpPr>
          <p:cNvPr id="14" name="Pergaminho horizontal 13"/>
          <p:cNvSpPr/>
          <p:nvPr/>
        </p:nvSpPr>
        <p:spPr>
          <a:xfrm>
            <a:off x="4578263" y="2627161"/>
            <a:ext cx="3488597" cy="1752100"/>
          </a:xfrm>
          <a:prstGeom prst="horizontalScroll">
            <a:avLst/>
          </a:prstGeom>
          <a:gradFill flip="none" rotWithShape="1">
            <a:gsLst>
              <a:gs pos="0">
                <a:schemeClr val="accent5">
                  <a:lumMod val="5000"/>
                  <a:lumOff val="95000"/>
                </a:schemeClr>
              </a:gs>
              <a:gs pos="85000">
                <a:schemeClr val="accent5">
                  <a:lumMod val="45000"/>
                  <a:lumOff val="55000"/>
                </a:schemeClr>
              </a:gs>
              <a:gs pos="83000">
                <a:schemeClr val="accent5">
                  <a:lumMod val="45000"/>
                  <a:lumOff val="55000"/>
                </a:schemeClr>
              </a:gs>
              <a:gs pos="96000">
                <a:schemeClr val="accent5">
                  <a:lumMod val="30000"/>
                  <a:lumOff val="70000"/>
                </a:schemeClr>
              </a:gs>
            </a:gsLst>
            <a:lin ang="5400000" scaled="1"/>
            <a:tileRect/>
          </a:gradFill>
          <a:ln/>
        </p:spPr>
        <p:style>
          <a:lnRef idx="1">
            <a:schemeClr val="accent6"/>
          </a:lnRef>
          <a:fillRef idx="2">
            <a:schemeClr val="accent6"/>
          </a:fillRef>
          <a:effectRef idx="1">
            <a:schemeClr val="accent6"/>
          </a:effectRef>
          <a:fontRef idx="minor">
            <a:schemeClr val="dk1"/>
          </a:fontRef>
        </p:style>
        <p:txBody>
          <a:bodyPr rtlCol="0" anchor="ctr"/>
          <a:lstStyle/>
          <a:p>
            <a:pPr lvl="0" algn="just">
              <a:defRPr/>
            </a:pPr>
            <a:r>
              <a:rPr lang="pt-BR" b="1" dirty="0">
                <a:latin typeface="Calibri" pitchFamily="34" charset="0"/>
              </a:rPr>
              <a:t>Modelo de Contrato – ANEXO VIII da  Resolução FNDE Nº 06/2020.</a:t>
            </a:r>
          </a:p>
        </p:txBody>
      </p:sp>
      <p:sp>
        <p:nvSpPr>
          <p:cNvPr id="7" name="Retângulo 6"/>
          <p:cNvSpPr/>
          <p:nvPr/>
        </p:nvSpPr>
        <p:spPr>
          <a:xfrm>
            <a:off x="453670" y="5437134"/>
            <a:ext cx="7978200" cy="967957"/>
          </a:xfrm>
          <a:prstGeom prst="rect">
            <a:avLst/>
          </a:prstGeom>
        </p:spPr>
        <p:txBody>
          <a:bodyPr wrap="square">
            <a:spAutoFit/>
          </a:bodyPr>
          <a:lstStyle/>
          <a:p>
            <a:pPr marL="342900" indent="-342900">
              <a:lnSpc>
                <a:spcPct val="150000"/>
              </a:lnSpc>
              <a:buFont typeface="Arial" panose="020B0604020202020204" pitchFamily="34" charset="0"/>
              <a:buChar char="•"/>
            </a:pPr>
            <a:r>
              <a:rPr lang="pt-BR" sz="2000" b="1" dirty="0">
                <a:cs typeface="Times New Roman" panose="02020603050405020304" pitchFamily="18" charset="0"/>
              </a:rPr>
              <a:t>Assinatura do Termo de Recebimento.</a:t>
            </a:r>
          </a:p>
          <a:p>
            <a:pPr marL="342900" indent="-342900">
              <a:lnSpc>
                <a:spcPct val="150000"/>
              </a:lnSpc>
              <a:buFont typeface="Arial" panose="020B0604020202020204" pitchFamily="34" charset="0"/>
              <a:buChar char="•"/>
            </a:pPr>
            <a:r>
              <a:rPr lang="pt-BR" sz="2000" b="1" dirty="0">
                <a:cs typeface="Times New Roman" panose="02020603050405020304" pitchFamily="18" charset="0"/>
              </a:rPr>
              <a:t>Obrigatória a emissão de nota fiscal, nota do produtor ou nota avulsa.</a:t>
            </a:r>
          </a:p>
        </p:txBody>
      </p:sp>
      <p:pic>
        <p:nvPicPr>
          <p:cNvPr id="16" name="Imagem 1">
            <a:extLst>
              <a:ext uri="{FF2B5EF4-FFF2-40B4-BE49-F238E27FC236}">
                <a16:creationId xmlns:a16="http://schemas.microsoft.com/office/drawing/2014/main" xmlns="" id="{9AB91C48-567F-42CD-8797-A6F0647201C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3095" y="6373896"/>
            <a:ext cx="2147530" cy="49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m 1">
            <a:extLst>
              <a:ext uri="{FF2B5EF4-FFF2-40B4-BE49-F238E27FC236}">
                <a16:creationId xmlns:a16="http://schemas.microsoft.com/office/drawing/2014/main" xmlns="" id="{183FDFDB-5F63-47CF-A108-4C2144F3E081}"/>
              </a:ext>
            </a:extLst>
          </p:cNvPr>
          <p:cNvPicPr>
            <a:picLocks noChangeAspect="1"/>
          </p:cNvPicPr>
          <p:nvPr/>
        </p:nvPicPr>
        <p:blipFill>
          <a:blip r:embed="rId3"/>
          <a:stretch>
            <a:fillRect/>
          </a:stretch>
        </p:blipFill>
        <p:spPr>
          <a:xfrm>
            <a:off x="194692" y="968417"/>
            <a:ext cx="8754615" cy="65232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 name="Imagem 2">
            <a:extLst>
              <a:ext uri="{FF2B5EF4-FFF2-40B4-BE49-F238E27FC236}">
                <a16:creationId xmlns:a16="http://schemas.microsoft.com/office/drawing/2014/main" xmlns="" id="{B972AADE-EB39-4A2E-96CA-7B9450A07A07}"/>
              </a:ext>
            </a:extLst>
          </p:cNvPr>
          <p:cNvPicPr>
            <a:picLocks noChangeAspect="1"/>
          </p:cNvPicPr>
          <p:nvPr/>
        </p:nvPicPr>
        <p:blipFill>
          <a:blip r:embed="rId4"/>
          <a:stretch>
            <a:fillRect/>
          </a:stretch>
        </p:blipFill>
        <p:spPr>
          <a:xfrm>
            <a:off x="453670" y="1917859"/>
            <a:ext cx="7577985" cy="56088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m 8">
            <a:extLst>
              <a:ext uri="{FF2B5EF4-FFF2-40B4-BE49-F238E27FC236}">
                <a16:creationId xmlns:a16="http://schemas.microsoft.com/office/drawing/2014/main" xmlns="" id="{A8FC0021-457E-4F35-9093-566611BBD2EA}"/>
              </a:ext>
            </a:extLst>
          </p:cNvPr>
          <p:cNvPicPr>
            <a:picLocks noChangeAspect="1"/>
          </p:cNvPicPr>
          <p:nvPr/>
        </p:nvPicPr>
        <p:blipFill>
          <a:blip r:embed="rId5"/>
          <a:stretch>
            <a:fillRect/>
          </a:stretch>
        </p:blipFill>
        <p:spPr>
          <a:xfrm>
            <a:off x="338216" y="4583545"/>
            <a:ext cx="8638781" cy="56088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4477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8000">
              <a:schemeClr val="bg1">
                <a:lumMod val="95000"/>
              </a:schemeClr>
            </a:gs>
            <a:gs pos="35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sp>
        <p:nvSpPr>
          <p:cNvPr id="2" name="Retângulo 1"/>
          <p:cNvSpPr/>
          <p:nvPr/>
        </p:nvSpPr>
        <p:spPr>
          <a:xfrm>
            <a:off x="529107" y="982134"/>
            <a:ext cx="8085784" cy="1231106"/>
          </a:xfrm>
          <a:prstGeom prst="rect">
            <a:avLst/>
          </a:prstGeom>
          <a:solidFill>
            <a:schemeClr val="bg1"/>
          </a:solidFill>
        </p:spPr>
        <p:txBody>
          <a:bodyPr wrap="square">
            <a:spAutoFit/>
          </a:bodyPr>
          <a:lstStyle/>
          <a:p>
            <a:r>
              <a:rPr lang="pt-BR" altLang="pt-BR" sz="2000" b="1" dirty="0">
                <a:solidFill>
                  <a:schemeClr val="accent6">
                    <a:lumMod val="50000"/>
                  </a:schemeClr>
                </a:solidFill>
              </a:rPr>
              <a:t>REGIÕES GEOGRÁFICAS – IBGE (2017</a:t>
            </a:r>
            <a:r>
              <a:rPr lang="pt-BR" altLang="pt-BR" b="1" dirty="0">
                <a:solidFill>
                  <a:schemeClr val="accent6">
                    <a:lumMod val="50000"/>
                  </a:schemeClr>
                </a:solidFill>
              </a:rPr>
              <a:t>) - Nota Técnica COSAN nº 1897361/2020 </a:t>
            </a:r>
          </a:p>
          <a:p>
            <a:r>
              <a:rPr lang="pt-BR" altLang="pt-BR" b="1" dirty="0"/>
              <a:t>Regiões Geográficas Imediatas e Intermediárias</a:t>
            </a:r>
          </a:p>
          <a:p>
            <a:r>
              <a:rPr lang="pt-BR" altLang="pt-BR" b="1" dirty="0"/>
              <a:t>https://www.fnde.gov.br/index.php/programas/pnae/pnaeconsultas/regioes-ibge-pnae</a:t>
            </a:r>
          </a:p>
        </p:txBody>
      </p:sp>
      <p:pic>
        <p:nvPicPr>
          <p:cNvPr id="7" name="Imagem 6"/>
          <p:cNvPicPr>
            <a:picLocks noChangeAspect="1"/>
          </p:cNvPicPr>
          <p:nvPr/>
        </p:nvPicPr>
        <p:blipFill>
          <a:blip r:embed="rId2"/>
          <a:stretch>
            <a:fillRect/>
          </a:stretch>
        </p:blipFill>
        <p:spPr>
          <a:xfrm>
            <a:off x="734690" y="2306782"/>
            <a:ext cx="7674618" cy="4373084"/>
          </a:xfrm>
          <a:prstGeom prst="rect">
            <a:avLst/>
          </a:prstGeom>
          <a:ln w="28575">
            <a:solidFill>
              <a:schemeClr val="accent6">
                <a:lumMod val="50000"/>
              </a:schemeClr>
            </a:solidFill>
          </a:ln>
        </p:spPr>
      </p:pic>
      <p:sp>
        <p:nvSpPr>
          <p:cNvPr id="9" name="Retângulo 8"/>
          <p:cNvSpPr/>
          <p:nvPr/>
        </p:nvSpPr>
        <p:spPr>
          <a:xfrm>
            <a:off x="2555776" y="2272146"/>
            <a:ext cx="1172522" cy="546154"/>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1"/>
                </a:solidFill>
              </a:rPr>
              <a:t>Nome da Região Intermediária</a:t>
            </a:r>
          </a:p>
        </p:txBody>
      </p:sp>
      <p:sp>
        <p:nvSpPr>
          <p:cNvPr id="10" name="Retângulo 9"/>
          <p:cNvSpPr/>
          <p:nvPr/>
        </p:nvSpPr>
        <p:spPr>
          <a:xfrm>
            <a:off x="5364088" y="2272146"/>
            <a:ext cx="1368152" cy="546154"/>
          </a:xfrm>
          <a:prstGeom prst="rect">
            <a:avLst/>
          </a:prstGeom>
          <a:solidFill>
            <a:schemeClr val="accent6">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tx1"/>
                </a:solidFill>
              </a:rPr>
              <a:t>Nome da Região Imediata</a:t>
            </a:r>
          </a:p>
        </p:txBody>
      </p:sp>
    </p:spTree>
    <p:extLst>
      <p:ext uri="{BB962C8B-B14F-4D97-AF65-F5344CB8AC3E}">
        <p14:creationId xmlns:p14="http://schemas.microsoft.com/office/powerpoint/2010/main" val="2192866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8000">
              <a:schemeClr val="bg1">
                <a:lumMod val="95000"/>
              </a:schemeClr>
            </a:gs>
            <a:gs pos="35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sp>
        <p:nvSpPr>
          <p:cNvPr id="2" name="Retângulo 1"/>
          <p:cNvSpPr/>
          <p:nvPr/>
        </p:nvSpPr>
        <p:spPr>
          <a:xfrm>
            <a:off x="467900" y="1049211"/>
            <a:ext cx="7868035" cy="3970318"/>
          </a:xfrm>
          <a:prstGeom prst="rect">
            <a:avLst/>
          </a:prstGeom>
          <a:solidFill>
            <a:schemeClr val="bg1"/>
          </a:solidFill>
        </p:spPr>
        <p:txBody>
          <a:bodyPr wrap="square">
            <a:spAutoFit/>
          </a:bodyPr>
          <a:lstStyle/>
          <a:p>
            <a:pPr algn="just"/>
            <a:r>
              <a:rPr lang="pt-BR" altLang="pt-BR" sz="2400" b="1" dirty="0">
                <a:solidFill>
                  <a:schemeClr val="accent6">
                    <a:lumMod val="50000"/>
                  </a:schemeClr>
                </a:solidFill>
              </a:rPr>
              <a:t>LEI DA ALIMENTAÇÃO ESCOLAR – LEI Nº 11.947/2009</a:t>
            </a:r>
          </a:p>
          <a:p>
            <a:pPr algn="just"/>
            <a:endParaRPr lang="pt-BR" altLang="pt-BR" b="1" dirty="0"/>
          </a:p>
          <a:p>
            <a:pPr algn="just">
              <a:lnSpc>
                <a:spcPct val="150000"/>
              </a:lnSpc>
            </a:pPr>
            <a:r>
              <a:rPr lang="pt-BR" altLang="pt-BR" sz="2000" b="1" dirty="0"/>
              <a:t>“Art. 2º  São diretrizes da alimentação escolar: </a:t>
            </a:r>
          </a:p>
          <a:p>
            <a:pPr algn="just">
              <a:lnSpc>
                <a:spcPct val="150000"/>
              </a:lnSpc>
            </a:pPr>
            <a:r>
              <a:rPr lang="pt-BR" altLang="pt-BR" sz="2000" b="1" dirty="0"/>
              <a:t>(....)</a:t>
            </a:r>
          </a:p>
          <a:p>
            <a:pPr algn="just">
              <a:lnSpc>
                <a:spcPct val="150000"/>
              </a:lnSpc>
            </a:pPr>
            <a:r>
              <a:rPr lang="pt-BR" altLang="pt-BR" sz="2000" b="1" dirty="0"/>
              <a:t>V - o apoio ao desenvolvimento sustentável, com incentivos para a aquisição de gêneros alimentícios diversificados, </a:t>
            </a:r>
            <a:r>
              <a:rPr lang="pt-BR" altLang="pt-BR" sz="2000" b="1" dirty="0">
                <a:solidFill>
                  <a:schemeClr val="accent6">
                    <a:lumMod val="50000"/>
                  </a:schemeClr>
                </a:solidFill>
              </a:rPr>
              <a:t>produzidos em âmbito local e preferencialmente pela agricultura familiar e pelos empreendedores familiares rurais, priorizando as comunidades tradicionais indígenas e de remanescentes de quilombos</a:t>
            </a:r>
            <a:r>
              <a:rPr lang="pt-BR" altLang="pt-BR" sz="2000" b="1" dirty="0"/>
              <a:t>;  (...)”</a:t>
            </a:r>
          </a:p>
        </p:txBody>
      </p:sp>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435" y="5103523"/>
            <a:ext cx="2050631" cy="1537974"/>
          </a:xfrm>
          <a:prstGeom prst="ellipse">
            <a:avLst/>
          </a:prstGeom>
          <a:ln>
            <a:noFill/>
          </a:ln>
          <a:effectLst>
            <a:softEdge rad="112500"/>
          </a:effectLst>
        </p:spPr>
      </p:pic>
      <p:pic>
        <p:nvPicPr>
          <p:cNvPr id="10" name="Imagem 9"/>
          <p:cNvPicPr>
            <a:picLocks noChangeAspect="1"/>
          </p:cNvPicPr>
          <p:nvPr/>
        </p:nvPicPr>
        <p:blipFill rotWithShape="1">
          <a:blip r:embed="rId3" cstate="print">
            <a:extLst>
              <a:ext uri="{28A0092B-C50C-407E-A947-70E740481C1C}">
                <a14:useLocalDpi xmlns:a14="http://schemas.microsoft.com/office/drawing/2010/main" val="0"/>
              </a:ext>
            </a:extLst>
          </a:blip>
          <a:srcRect l="7529" t="11035" r="3629" b="14943"/>
          <a:stretch/>
        </p:blipFill>
        <p:spPr>
          <a:xfrm>
            <a:off x="2520186" y="5114879"/>
            <a:ext cx="1748519" cy="1537974"/>
          </a:xfrm>
          <a:prstGeom prst="ellipse">
            <a:avLst/>
          </a:prstGeom>
          <a:ln>
            <a:noFill/>
          </a:ln>
          <a:effectLst>
            <a:softEdge rad="112500"/>
          </a:effectLst>
        </p:spPr>
      </p:pic>
      <p:pic>
        <p:nvPicPr>
          <p:cNvPr id="11" name="Imagem 1">
            <a:extLst>
              <a:ext uri="{FF2B5EF4-FFF2-40B4-BE49-F238E27FC236}">
                <a16:creationId xmlns:a16="http://schemas.microsoft.com/office/drawing/2014/main" xmlns="" id="{E0BE1BAF-62C7-490F-BE1C-1B52DDA81B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3095" y="6373896"/>
            <a:ext cx="2147530" cy="49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5" descr="Frutas e verduras&#10;&#10;Descrição gerada automaticamente">
            <a:extLst>
              <a:ext uri="{FF2B5EF4-FFF2-40B4-BE49-F238E27FC236}">
                <a16:creationId xmlns:a16="http://schemas.microsoft.com/office/drawing/2014/main" xmlns="" id="{6A053A86-2707-4ADC-A513-E310F347E2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0352" y="5012768"/>
            <a:ext cx="1563638" cy="1742195"/>
          </a:xfrm>
          <a:prstGeom prst="ellipse">
            <a:avLst/>
          </a:prstGeom>
          <a:ln>
            <a:noFill/>
          </a:ln>
          <a:effectLst>
            <a:softEdge rad="112500"/>
          </a:effectLst>
        </p:spPr>
      </p:pic>
      <p:pic>
        <p:nvPicPr>
          <p:cNvPr id="13" name="Imagem 12" descr="Frutas e verduras&#10;&#10;Descrição gerada automaticamente">
            <a:extLst>
              <a:ext uri="{FF2B5EF4-FFF2-40B4-BE49-F238E27FC236}">
                <a16:creationId xmlns:a16="http://schemas.microsoft.com/office/drawing/2014/main" xmlns="" id="{6D0F4CBF-1DBF-4490-A05F-EB48F03A8E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4688" y="5174408"/>
            <a:ext cx="1801247" cy="1350935"/>
          </a:xfrm>
          <a:prstGeom prst="ellipse">
            <a:avLst/>
          </a:prstGeom>
          <a:ln>
            <a:noFill/>
          </a:ln>
          <a:effectLst>
            <a:softEdge rad="112500"/>
          </a:effectLst>
        </p:spPr>
      </p:pic>
    </p:spTree>
    <p:extLst>
      <p:ext uri="{BB962C8B-B14F-4D97-AF65-F5344CB8AC3E}">
        <p14:creationId xmlns:p14="http://schemas.microsoft.com/office/powerpoint/2010/main" val="3879818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8000">
              <a:schemeClr val="bg1">
                <a:lumMod val="95000"/>
              </a:schemeClr>
            </a:gs>
            <a:gs pos="35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sp>
        <p:nvSpPr>
          <p:cNvPr id="2" name="Retângulo 1"/>
          <p:cNvSpPr/>
          <p:nvPr/>
        </p:nvSpPr>
        <p:spPr>
          <a:xfrm>
            <a:off x="899592" y="1268760"/>
            <a:ext cx="7210963" cy="2769989"/>
          </a:xfrm>
          <a:prstGeom prst="rect">
            <a:avLst/>
          </a:prstGeom>
          <a:solidFill>
            <a:schemeClr val="bg1"/>
          </a:solidFill>
        </p:spPr>
        <p:txBody>
          <a:bodyPr wrap="square">
            <a:spAutoFit/>
          </a:bodyPr>
          <a:lstStyle/>
          <a:p>
            <a:pPr algn="just"/>
            <a:endParaRPr lang="pt-BR" altLang="pt-BR" sz="600" b="1" dirty="0"/>
          </a:p>
          <a:p>
            <a:pPr algn="just"/>
            <a:r>
              <a:rPr lang="pt-BR" altLang="pt-BR" sz="2400" b="1" dirty="0"/>
              <a:t>Art. 35 da Resolução CD/FNDE nº 06/2020:</a:t>
            </a:r>
          </a:p>
          <a:p>
            <a:pPr algn="just"/>
            <a:endParaRPr lang="pt-BR" altLang="pt-BR" b="1" dirty="0"/>
          </a:p>
          <a:p>
            <a:pPr algn="just"/>
            <a:r>
              <a:rPr lang="pt-BR" altLang="pt-BR" sz="2000" b="1" dirty="0"/>
              <a:t>§ 1º No caso de </a:t>
            </a:r>
            <a:r>
              <a:rPr lang="pt-BR" altLang="pt-BR" sz="2000" b="1" dirty="0">
                <a:solidFill>
                  <a:schemeClr val="accent6">
                    <a:lumMod val="50000"/>
                  </a:schemeClr>
                </a:solidFill>
              </a:rPr>
              <a:t>DAP Física </a:t>
            </a:r>
            <a:r>
              <a:rPr lang="pt-BR" altLang="pt-BR" sz="2000" b="1" dirty="0"/>
              <a:t>- entende-se por local o </a:t>
            </a:r>
            <a:r>
              <a:rPr lang="pt-BR" altLang="pt-BR" sz="2000" b="1" dirty="0">
                <a:solidFill>
                  <a:schemeClr val="accent6">
                    <a:lumMod val="50000"/>
                  </a:schemeClr>
                </a:solidFill>
              </a:rPr>
              <a:t>município indicado na DAP</a:t>
            </a:r>
            <a:r>
              <a:rPr lang="pt-BR" altLang="pt-BR" sz="2000" b="1" dirty="0"/>
              <a:t>; </a:t>
            </a:r>
          </a:p>
          <a:p>
            <a:pPr algn="just"/>
            <a:endParaRPr lang="pt-BR" altLang="pt-BR" sz="2000" b="1" dirty="0"/>
          </a:p>
          <a:p>
            <a:pPr algn="just"/>
            <a:r>
              <a:rPr lang="pt-BR" altLang="pt-BR" sz="2000" b="1" dirty="0"/>
              <a:t>§ 2º No caso de </a:t>
            </a:r>
            <a:r>
              <a:rPr lang="pt-BR" altLang="pt-BR" sz="2000" b="1" dirty="0">
                <a:solidFill>
                  <a:schemeClr val="accent6">
                    <a:lumMod val="50000"/>
                  </a:schemeClr>
                </a:solidFill>
              </a:rPr>
              <a:t>DAP Jurídica </a:t>
            </a:r>
            <a:r>
              <a:rPr lang="pt-BR" altLang="pt-BR" sz="2000" b="1" dirty="0"/>
              <a:t>- entende-se por local o </a:t>
            </a:r>
            <a:r>
              <a:rPr lang="pt-BR" altLang="pt-BR" sz="2000" b="1" dirty="0">
                <a:solidFill>
                  <a:schemeClr val="accent6">
                    <a:lumMod val="50000"/>
                  </a:schemeClr>
                </a:solidFill>
              </a:rPr>
              <a:t>município onde houver a maior quantidade, em números absolutos</a:t>
            </a:r>
            <a:r>
              <a:rPr lang="pt-BR" altLang="pt-BR" sz="2000" b="1" dirty="0"/>
              <a:t>, de DAPs Físicas registradas no extrato da DAP Jurídica.</a:t>
            </a:r>
            <a:endParaRPr lang="pt-BR" altLang="pt-BR" b="1" dirty="0"/>
          </a:p>
          <a:p>
            <a:pPr algn="just"/>
            <a:endParaRPr lang="pt-BR" altLang="pt-BR" sz="600" b="1" dirty="0"/>
          </a:p>
        </p:txBody>
      </p:sp>
      <p:pic>
        <p:nvPicPr>
          <p:cNvPr id="10" name="Imagem 1">
            <a:extLst>
              <a:ext uri="{FF2B5EF4-FFF2-40B4-BE49-F238E27FC236}">
                <a16:creationId xmlns:a16="http://schemas.microsoft.com/office/drawing/2014/main" xmlns="" id="{A5B4E328-7DBB-42E7-A895-81E19C315A2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3095" y="6373896"/>
            <a:ext cx="2147530" cy="49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aixaDeTexto 17">
            <a:extLst>
              <a:ext uri="{FF2B5EF4-FFF2-40B4-BE49-F238E27FC236}">
                <a16:creationId xmlns:a16="http://schemas.microsoft.com/office/drawing/2014/main" xmlns="" id="{043A3D8C-89C6-47F2-8535-C5924CB6ACAF}"/>
              </a:ext>
            </a:extLst>
          </p:cNvPr>
          <p:cNvSpPr txBox="1"/>
          <p:nvPr/>
        </p:nvSpPr>
        <p:spPr>
          <a:xfrm>
            <a:off x="977737" y="6373896"/>
            <a:ext cx="6413794" cy="307777"/>
          </a:xfrm>
          <a:prstGeom prst="rect">
            <a:avLst/>
          </a:prstGeom>
          <a:noFill/>
        </p:spPr>
        <p:txBody>
          <a:bodyPr wrap="square">
            <a:spAutoFit/>
          </a:bodyPr>
          <a:lstStyle/>
          <a:p>
            <a:r>
              <a:rPr lang="pt-BR" sz="1400" b="1" dirty="0"/>
              <a:t>Fonte: http://smap4.mda.gov.br/ConsultaCED/Interfaces/FormPesquisaPorRegiao</a:t>
            </a:r>
          </a:p>
        </p:txBody>
      </p:sp>
      <p:pic>
        <p:nvPicPr>
          <p:cNvPr id="6" name="Imagem 5">
            <a:extLst>
              <a:ext uri="{FF2B5EF4-FFF2-40B4-BE49-F238E27FC236}">
                <a16:creationId xmlns:a16="http://schemas.microsoft.com/office/drawing/2014/main" xmlns="" id="{BB1B7529-14BA-4D97-9CB1-1831E818743F}"/>
              </a:ext>
            </a:extLst>
          </p:cNvPr>
          <p:cNvPicPr>
            <a:picLocks noChangeAspect="1"/>
          </p:cNvPicPr>
          <p:nvPr/>
        </p:nvPicPr>
        <p:blipFill>
          <a:blip r:embed="rId3"/>
          <a:stretch>
            <a:fillRect/>
          </a:stretch>
        </p:blipFill>
        <p:spPr>
          <a:xfrm>
            <a:off x="993003" y="4221088"/>
            <a:ext cx="6438169" cy="2152808"/>
          </a:xfrm>
          <a:prstGeom prst="rect">
            <a:avLst/>
          </a:prstGeom>
          <a:solidFill>
            <a:schemeClr val="accent6">
              <a:lumMod val="50000"/>
            </a:schemeClr>
          </a:solidFill>
          <a:ln w="19050">
            <a:solidFill>
              <a:schemeClr val="tx1"/>
            </a:solidFill>
          </a:ln>
        </p:spPr>
      </p:pic>
    </p:spTree>
    <p:extLst>
      <p:ext uri="{BB962C8B-B14F-4D97-AF65-F5344CB8AC3E}">
        <p14:creationId xmlns:p14="http://schemas.microsoft.com/office/powerpoint/2010/main" val="3112423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8000">
              <a:schemeClr val="bg1">
                <a:lumMod val="95000"/>
              </a:schemeClr>
            </a:gs>
            <a:gs pos="35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sp>
        <p:nvSpPr>
          <p:cNvPr id="2" name="Retângulo 1"/>
          <p:cNvSpPr/>
          <p:nvPr/>
        </p:nvSpPr>
        <p:spPr>
          <a:xfrm>
            <a:off x="701784" y="1163553"/>
            <a:ext cx="1594340" cy="461665"/>
          </a:xfrm>
          <a:prstGeom prst="rect">
            <a:avLst/>
          </a:prstGeom>
          <a:solidFill>
            <a:schemeClr val="bg1"/>
          </a:solidFill>
        </p:spPr>
        <p:txBody>
          <a:bodyPr wrap="square">
            <a:spAutoFit/>
          </a:bodyPr>
          <a:lstStyle/>
          <a:p>
            <a:pPr algn="just"/>
            <a:r>
              <a:rPr lang="pt-BR" altLang="pt-BR" sz="2400" b="1" dirty="0">
                <a:solidFill>
                  <a:schemeClr val="accent6">
                    <a:lumMod val="50000"/>
                  </a:schemeClr>
                </a:solidFill>
              </a:rPr>
              <a:t>DAP FÍSICA </a:t>
            </a:r>
          </a:p>
        </p:txBody>
      </p:sp>
      <p:pic>
        <p:nvPicPr>
          <p:cNvPr id="10" name="Imagem 9"/>
          <p:cNvPicPr/>
          <p:nvPr/>
        </p:nvPicPr>
        <p:blipFill>
          <a:blip r:embed="rId2"/>
          <a:stretch>
            <a:fillRect/>
          </a:stretch>
        </p:blipFill>
        <p:spPr>
          <a:xfrm>
            <a:off x="2755846" y="984112"/>
            <a:ext cx="6048672" cy="5209021"/>
          </a:xfrm>
          <a:prstGeom prst="rect">
            <a:avLst/>
          </a:prstGeom>
        </p:spPr>
        <p:style>
          <a:lnRef idx="2">
            <a:schemeClr val="dk1"/>
          </a:lnRef>
          <a:fillRef idx="1">
            <a:schemeClr val="lt1"/>
          </a:fillRef>
          <a:effectRef idx="0">
            <a:schemeClr val="dk1"/>
          </a:effectRef>
          <a:fontRef idx="minor">
            <a:schemeClr val="dk1"/>
          </a:fontRef>
        </p:style>
      </p:pic>
      <p:sp>
        <p:nvSpPr>
          <p:cNvPr id="3" name="Retângulo 2"/>
          <p:cNvSpPr/>
          <p:nvPr/>
        </p:nvSpPr>
        <p:spPr>
          <a:xfrm>
            <a:off x="6573046" y="2872438"/>
            <a:ext cx="1584176" cy="288032"/>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a:solidFill>
                  <a:schemeClr val="tx1"/>
                </a:solidFill>
              </a:rPr>
              <a:t>Município UF: Marabá/PA </a:t>
            </a:r>
          </a:p>
        </p:txBody>
      </p:sp>
      <p:sp>
        <p:nvSpPr>
          <p:cNvPr id="7" name="Retângulo 6"/>
          <p:cNvSpPr/>
          <p:nvPr/>
        </p:nvSpPr>
        <p:spPr>
          <a:xfrm>
            <a:off x="3208186" y="3635904"/>
            <a:ext cx="1008112" cy="141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3091604" y="3813780"/>
            <a:ext cx="776210" cy="1440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Imagem 11"/>
          <p:cNvPicPr>
            <a:picLocks noChangeAspect="1"/>
          </p:cNvPicPr>
          <p:nvPr/>
        </p:nvPicPr>
        <p:blipFill>
          <a:blip r:embed="rId3"/>
          <a:stretch>
            <a:fillRect/>
          </a:stretch>
        </p:blipFill>
        <p:spPr>
          <a:xfrm>
            <a:off x="6168916" y="3610882"/>
            <a:ext cx="2016224" cy="152413"/>
          </a:xfrm>
          <a:prstGeom prst="rect">
            <a:avLst/>
          </a:prstGeom>
        </p:spPr>
      </p:pic>
      <p:pic>
        <p:nvPicPr>
          <p:cNvPr id="14" name="Imagem 13"/>
          <p:cNvPicPr>
            <a:picLocks noChangeAspect="1"/>
          </p:cNvPicPr>
          <p:nvPr/>
        </p:nvPicPr>
        <p:blipFill>
          <a:blip r:embed="rId4"/>
          <a:stretch>
            <a:fillRect/>
          </a:stretch>
        </p:blipFill>
        <p:spPr>
          <a:xfrm>
            <a:off x="6052397" y="3862469"/>
            <a:ext cx="1041298" cy="143202"/>
          </a:xfrm>
          <a:prstGeom prst="rect">
            <a:avLst/>
          </a:prstGeom>
        </p:spPr>
      </p:pic>
      <p:sp>
        <p:nvSpPr>
          <p:cNvPr id="6" name="Retângulo 5">
            <a:extLst>
              <a:ext uri="{FF2B5EF4-FFF2-40B4-BE49-F238E27FC236}">
                <a16:creationId xmlns:a16="http://schemas.microsoft.com/office/drawing/2014/main" xmlns="" id="{64B6E530-3EA2-4709-9A6A-B862DD6BDB61}"/>
              </a:ext>
            </a:extLst>
          </p:cNvPr>
          <p:cNvSpPr/>
          <p:nvPr/>
        </p:nvSpPr>
        <p:spPr>
          <a:xfrm>
            <a:off x="393404" y="2054104"/>
            <a:ext cx="2113641" cy="3434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b="1" dirty="0">
                <a:solidFill>
                  <a:schemeClr val="tx1"/>
                </a:solidFill>
              </a:rPr>
              <a:t>Município indicado na DAP</a:t>
            </a:r>
            <a:r>
              <a:rPr lang="pt-BR" dirty="0">
                <a:solidFill>
                  <a:schemeClr val="tx1"/>
                </a:solidFill>
              </a:rPr>
              <a:t>: </a:t>
            </a:r>
            <a:r>
              <a:rPr lang="pt-BR" b="1" dirty="0">
                <a:solidFill>
                  <a:schemeClr val="accent6">
                    <a:lumMod val="50000"/>
                  </a:schemeClr>
                </a:solidFill>
              </a:rPr>
              <a:t>Marabá/PA</a:t>
            </a:r>
          </a:p>
          <a:p>
            <a:pPr algn="just"/>
            <a:endParaRPr lang="pt-BR" dirty="0">
              <a:solidFill>
                <a:schemeClr val="tx1"/>
              </a:solidFill>
            </a:endParaRPr>
          </a:p>
          <a:p>
            <a:pPr algn="ctr"/>
            <a:r>
              <a:rPr lang="pt-BR" b="1" dirty="0">
                <a:solidFill>
                  <a:schemeClr val="accent6">
                    <a:lumMod val="50000"/>
                  </a:schemeClr>
                </a:solidFill>
              </a:rPr>
              <a:t>O detentor dessa DAP Física, quando concorrer em chamada pública, será considerado local em Marabá/PA.</a:t>
            </a:r>
          </a:p>
        </p:txBody>
      </p:sp>
      <p:pic>
        <p:nvPicPr>
          <p:cNvPr id="15" name="Imagem 1">
            <a:extLst>
              <a:ext uri="{FF2B5EF4-FFF2-40B4-BE49-F238E27FC236}">
                <a16:creationId xmlns:a16="http://schemas.microsoft.com/office/drawing/2014/main" xmlns="" id="{85E2AA48-5880-479F-8BCF-8FA7ADBABBE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3095" y="6373896"/>
            <a:ext cx="2147530" cy="49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003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8000">
              <a:schemeClr val="bg1">
                <a:lumMod val="95000"/>
              </a:schemeClr>
            </a:gs>
            <a:gs pos="35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sp>
        <p:nvSpPr>
          <p:cNvPr id="2" name="Retângulo 1"/>
          <p:cNvSpPr/>
          <p:nvPr/>
        </p:nvSpPr>
        <p:spPr>
          <a:xfrm>
            <a:off x="309291" y="1182917"/>
            <a:ext cx="2016224" cy="461665"/>
          </a:xfrm>
          <a:prstGeom prst="rect">
            <a:avLst/>
          </a:prstGeom>
          <a:solidFill>
            <a:schemeClr val="bg1"/>
          </a:solidFill>
        </p:spPr>
        <p:txBody>
          <a:bodyPr wrap="square">
            <a:spAutoFit/>
          </a:bodyPr>
          <a:lstStyle/>
          <a:p>
            <a:pPr algn="just"/>
            <a:r>
              <a:rPr lang="pt-BR" altLang="pt-BR" sz="2400" b="1" dirty="0">
                <a:solidFill>
                  <a:schemeClr val="accent6">
                    <a:lumMod val="50000"/>
                  </a:schemeClr>
                </a:solidFill>
              </a:rPr>
              <a:t>DAP JURÍDICA </a:t>
            </a:r>
          </a:p>
        </p:txBody>
      </p:sp>
      <p:pic>
        <p:nvPicPr>
          <p:cNvPr id="7" name="Imagem 6"/>
          <p:cNvPicPr>
            <a:picLocks noChangeAspect="1"/>
          </p:cNvPicPr>
          <p:nvPr/>
        </p:nvPicPr>
        <p:blipFill>
          <a:blip r:embed="rId2"/>
          <a:stretch>
            <a:fillRect/>
          </a:stretch>
        </p:blipFill>
        <p:spPr>
          <a:xfrm>
            <a:off x="2790856" y="895350"/>
            <a:ext cx="6076950" cy="5962650"/>
          </a:xfrm>
          <a:prstGeom prst="rect">
            <a:avLst/>
          </a:prstGeom>
          <a:ln w="28575">
            <a:solidFill>
              <a:schemeClr val="accent6">
                <a:lumMod val="50000"/>
              </a:schemeClr>
            </a:solidFill>
          </a:ln>
        </p:spPr>
      </p:pic>
      <p:sp>
        <p:nvSpPr>
          <p:cNvPr id="10" name="Retângulo 9"/>
          <p:cNvSpPr/>
          <p:nvPr/>
        </p:nvSpPr>
        <p:spPr>
          <a:xfrm>
            <a:off x="3931220" y="2996952"/>
            <a:ext cx="1368152" cy="1440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7308304" y="2996952"/>
            <a:ext cx="720080" cy="1440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3011040" y="4932113"/>
            <a:ext cx="1080120" cy="134741"/>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800" b="1" dirty="0">
                <a:solidFill>
                  <a:schemeClr val="tx1"/>
                </a:solidFill>
              </a:rPr>
              <a:t>Feira de Santana</a:t>
            </a:r>
          </a:p>
        </p:txBody>
      </p:sp>
      <p:sp>
        <p:nvSpPr>
          <p:cNvPr id="15" name="Retângulo 14"/>
          <p:cNvSpPr/>
          <p:nvPr/>
        </p:nvSpPr>
        <p:spPr>
          <a:xfrm>
            <a:off x="3011040" y="4677624"/>
            <a:ext cx="1944216" cy="147112"/>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tx1"/>
                </a:solidFill>
              </a:rPr>
              <a:t>Quantidade de DAPs por Município/UF </a:t>
            </a:r>
          </a:p>
        </p:txBody>
      </p:sp>
      <p:sp>
        <p:nvSpPr>
          <p:cNvPr id="3" name="Retângulo 2">
            <a:extLst>
              <a:ext uri="{FF2B5EF4-FFF2-40B4-BE49-F238E27FC236}">
                <a16:creationId xmlns:a16="http://schemas.microsoft.com/office/drawing/2014/main" xmlns="" id="{3F88005C-E3AB-4481-9A0B-34CDD27FD266}"/>
              </a:ext>
            </a:extLst>
          </p:cNvPr>
          <p:cNvSpPr/>
          <p:nvPr/>
        </p:nvSpPr>
        <p:spPr>
          <a:xfrm>
            <a:off x="212558" y="1778501"/>
            <a:ext cx="2333141" cy="4848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b="1" dirty="0">
                <a:solidFill>
                  <a:schemeClr val="tx1"/>
                </a:solidFill>
              </a:rPr>
              <a:t>Quantidade de DAP Física por município: </a:t>
            </a:r>
          </a:p>
          <a:p>
            <a:pPr marL="179388" indent="-179388" algn="just">
              <a:buFont typeface="Arial" panose="020B0604020202020204" pitchFamily="34" charset="0"/>
              <a:buChar char="•"/>
            </a:pPr>
            <a:r>
              <a:rPr lang="pt-BR" b="1" dirty="0">
                <a:solidFill>
                  <a:schemeClr val="accent6">
                    <a:lumMod val="50000"/>
                  </a:schemeClr>
                </a:solidFill>
              </a:rPr>
              <a:t>Feira de Santana: 70</a:t>
            </a:r>
          </a:p>
          <a:p>
            <a:pPr marL="179388" indent="-179388" algn="just">
              <a:buFont typeface="Arial" panose="020B0604020202020204" pitchFamily="34" charset="0"/>
              <a:buChar char="•"/>
            </a:pPr>
            <a:r>
              <a:rPr lang="pt-BR" b="1" dirty="0">
                <a:solidFill>
                  <a:schemeClr val="accent6">
                    <a:lumMod val="50000"/>
                  </a:schemeClr>
                </a:solidFill>
              </a:rPr>
              <a:t>Santa Bárbara: 3</a:t>
            </a:r>
          </a:p>
          <a:p>
            <a:pPr marL="179388" indent="-179388" algn="just">
              <a:buFont typeface="Arial" panose="020B0604020202020204" pitchFamily="34" charset="0"/>
              <a:buChar char="•"/>
            </a:pPr>
            <a:r>
              <a:rPr lang="pt-BR" b="1" dirty="0">
                <a:solidFill>
                  <a:schemeClr val="accent6">
                    <a:lumMod val="50000"/>
                  </a:schemeClr>
                </a:solidFill>
              </a:rPr>
              <a:t>São Gonçalo dos Campos: 1</a:t>
            </a:r>
          </a:p>
          <a:p>
            <a:pPr algn="just"/>
            <a:endParaRPr lang="pt-BR" b="1" dirty="0">
              <a:solidFill>
                <a:schemeClr val="accent6">
                  <a:lumMod val="50000"/>
                </a:schemeClr>
              </a:solidFill>
            </a:endParaRPr>
          </a:p>
          <a:p>
            <a:pPr algn="just"/>
            <a:r>
              <a:rPr lang="pt-BR" b="1" dirty="0">
                <a:solidFill>
                  <a:schemeClr val="tx1"/>
                </a:solidFill>
              </a:rPr>
              <a:t>Quando concorrer em chamada pública, o detentor dessa DAP Jurídica será considerado local apenas em Feira de Santana/BA, porque é onde está a maior quantidade de DAPs Físicas. </a:t>
            </a:r>
          </a:p>
        </p:txBody>
      </p:sp>
    </p:spTree>
    <p:extLst>
      <p:ext uri="{BB962C8B-B14F-4D97-AF65-F5344CB8AC3E}">
        <p14:creationId xmlns:p14="http://schemas.microsoft.com/office/powerpoint/2010/main" val="2560435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0" name="Retângulo 59"/>
          <p:cNvSpPr/>
          <p:nvPr/>
        </p:nvSpPr>
        <p:spPr>
          <a:xfrm>
            <a:off x="320758" y="222881"/>
            <a:ext cx="8502483" cy="523220"/>
          </a:xfrm>
          <a:prstGeom prst="rect">
            <a:avLst/>
          </a:prstGeom>
          <a:solidFill>
            <a:schemeClr val="bg1">
              <a:lumMod val="95000"/>
            </a:schemeClr>
          </a:solidFill>
        </p:spPr>
        <p:txBody>
          <a:bodyPr wrap="square">
            <a:spAutoFit/>
          </a:bodyPr>
          <a:lstStyle/>
          <a:p>
            <a:pPr algn="just">
              <a:defRPr/>
            </a:pPr>
            <a:r>
              <a:rPr lang="pt-BR" sz="2800" b="1" dirty="0">
                <a:solidFill>
                  <a:schemeClr val="accent6">
                    <a:lumMod val="50000"/>
                  </a:schemeClr>
                </a:solidFill>
              </a:rPr>
              <a:t>AQUISIÇÃO DE ALIMENTOS DA AGRICULTURA FAMILIAR</a:t>
            </a:r>
          </a:p>
        </p:txBody>
      </p:sp>
      <p:sp>
        <p:nvSpPr>
          <p:cNvPr id="23" name="Line 14"/>
          <p:cNvSpPr>
            <a:spLocks noChangeShapeType="1"/>
          </p:cNvSpPr>
          <p:nvPr/>
        </p:nvSpPr>
        <p:spPr bwMode="auto">
          <a:xfrm>
            <a:off x="0" y="908720"/>
            <a:ext cx="9144000" cy="0"/>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5" name="Fluxograma: Processo alternativo 4"/>
          <p:cNvSpPr/>
          <p:nvPr/>
        </p:nvSpPr>
        <p:spPr>
          <a:xfrm>
            <a:off x="403997" y="1999330"/>
            <a:ext cx="4356586" cy="4024631"/>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defRPr/>
            </a:pPr>
            <a:endParaRPr lang="pt-BR" sz="3200" b="1" dirty="0">
              <a:solidFill>
                <a:schemeClr val="accent6">
                  <a:lumMod val="50000"/>
                </a:schemeClr>
              </a:solidFill>
              <a:cs typeface="Arial" charset="0"/>
            </a:endParaRPr>
          </a:p>
        </p:txBody>
      </p:sp>
      <p:graphicFrame>
        <p:nvGraphicFramePr>
          <p:cNvPr id="14" name="Gráfico 13">
            <a:extLst>
              <a:ext uri="{FF2B5EF4-FFF2-40B4-BE49-F238E27FC236}">
                <a16:creationId xmlns:a16="http://schemas.microsoft.com/office/drawing/2014/main" xmlns="" id="{F58F4993-9D9E-4BAC-9075-DF962FFAD04D}"/>
              </a:ext>
            </a:extLst>
          </p:cNvPr>
          <p:cNvGraphicFramePr>
            <a:graphicFrameLocks/>
          </p:cNvGraphicFramePr>
          <p:nvPr>
            <p:extLst>
              <p:ext uri="{D42A27DB-BD31-4B8C-83A1-F6EECF244321}">
                <p14:modId xmlns:p14="http://schemas.microsoft.com/office/powerpoint/2010/main" val="3628296378"/>
              </p:ext>
            </p:extLst>
          </p:nvPr>
        </p:nvGraphicFramePr>
        <p:xfrm>
          <a:off x="403997" y="1340772"/>
          <a:ext cx="8336006" cy="52943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5581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8000">
              <a:schemeClr val="bg1">
                <a:lumMod val="95000"/>
              </a:schemeClr>
            </a:gs>
            <a:gs pos="35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sp>
        <p:nvSpPr>
          <p:cNvPr id="2" name="Retângulo 1"/>
          <p:cNvSpPr/>
          <p:nvPr/>
        </p:nvSpPr>
        <p:spPr>
          <a:xfrm>
            <a:off x="314996" y="1049408"/>
            <a:ext cx="7719094" cy="461665"/>
          </a:xfrm>
          <a:prstGeom prst="rect">
            <a:avLst/>
          </a:prstGeom>
          <a:solidFill>
            <a:schemeClr val="accent6">
              <a:lumMod val="20000"/>
              <a:lumOff val="80000"/>
            </a:schemeClr>
          </a:solidFill>
        </p:spPr>
        <p:txBody>
          <a:bodyPr wrap="square">
            <a:spAutoFit/>
          </a:bodyPr>
          <a:lstStyle/>
          <a:p>
            <a:pPr algn="just"/>
            <a:r>
              <a:rPr lang="pt-BR" sz="2400" b="1" dirty="0">
                <a:solidFill>
                  <a:srgbClr val="0070C0"/>
                </a:solidFill>
              </a:rPr>
              <a:t>Site consulta DAP: http://smap14.mda.gov.br/extratodap/</a:t>
            </a:r>
            <a:r>
              <a:rPr lang="pt-BR" altLang="pt-BR" sz="2400" b="1" u="sng" dirty="0">
                <a:solidFill>
                  <a:srgbClr val="0070C0"/>
                </a:solidFill>
              </a:rPr>
              <a:t> </a:t>
            </a:r>
          </a:p>
        </p:txBody>
      </p:sp>
      <p:pic>
        <p:nvPicPr>
          <p:cNvPr id="10" name="Imagem 9"/>
          <p:cNvPicPr>
            <a:picLocks noChangeAspect="1"/>
          </p:cNvPicPr>
          <p:nvPr/>
        </p:nvPicPr>
        <p:blipFill>
          <a:blip r:embed="rId2"/>
          <a:stretch>
            <a:fillRect/>
          </a:stretch>
        </p:blipFill>
        <p:spPr>
          <a:xfrm>
            <a:off x="320726" y="1756412"/>
            <a:ext cx="8445851" cy="2851840"/>
          </a:xfrm>
          <a:prstGeom prst="rect">
            <a:avLst/>
          </a:prstGeom>
          <a:solidFill>
            <a:schemeClr val="accent3">
              <a:lumMod val="75000"/>
            </a:schemeClr>
          </a:solidFill>
          <a:ln>
            <a:solidFill>
              <a:schemeClr val="accent6">
                <a:lumMod val="50000"/>
              </a:schemeClr>
            </a:solidFill>
          </a:ln>
        </p:spPr>
      </p:pic>
      <p:sp>
        <p:nvSpPr>
          <p:cNvPr id="12" name="Retângulo 11"/>
          <p:cNvSpPr/>
          <p:nvPr/>
        </p:nvSpPr>
        <p:spPr>
          <a:xfrm>
            <a:off x="314996" y="4849432"/>
            <a:ext cx="8001420" cy="1384995"/>
          </a:xfrm>
          <a:prstGeom prst="rect">
            <a:avLst/>
          </a:prstGeom>
          <a:solidFill>
            <a:schemeClr val="accent6">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just">
              <a:spcBef>
                <a:spcPct val="0"/>
              </a:spcBef>
              <a:buFontTx/>
              <a:buNone/>
              <a:defRPr/>
            </a:pPr>
            <a:r>
              <a:rPr lang="pt-BR" altLang="pt-BR" sz="2200" b="1" u="sng" dirty="0"/>
              <a:t>Esclarecimentos sobre DAP</a:t>
            </a:r>
            <a:r>
              <a:rPr lang="pt-BR" altLang="pt-BR" b="1" dirty="0"/>
              <a:t>:</a:t>
            </a:r>
          </a:p>
          <a:p>
            <a:pPr marL="85725" indent="-85725">
              <a:lnSpc>
                <a:spcPct val="150000"/>
              </a:lnSpc>
              <a:buFont typeface="Wingdings" panose="05000000000000000000" pitchFamily="2" charset="2"/>
              <a:buChar char="§"/>
              <a:defRPr/>
            </a:pPr>
            <a:r>
              <a:rPr lang="pt-BR" dirty="0">
                <a:cs typeface="Arial" panose="020B0604020202020204" pitchFamily="34" charset="0"/>
              </a:rPr>
              <a:t> </a:t>
            </a:r>
            <a:r>
              <a:rPr lang="pt-BR" b="1" dirty="0">
                <a:cs typeface="Arial" panose="020B0604020202020204" pitchFamily="34" charset="0"/>
              </a:rPr>
              <a:t>Secretaria de Agricultura Familiar e Cooperativismo (SAF) – MAPA</a:t>
            </a:r>
          </a:p>
          <a:p>
            <a:pPr marL="85725" indent="-85725">
              <a:lnSpc>
                <a:spcPct val="150000"/>
              </a:lnSpc>
              <a:buFont typeface="Wingdings" panose="05000000000000000000" pitchFamily="2" charset="2"/>
              <a:buChar char="§"/>
              <a:defRPr/>
            </a:pPr>
            <a:r>
              <a:rPr lang="pt-BR" b="1" dirty="0">
                <a:cs typeface="Arial" panose="020B0604020202020204" pitchFamily="34" charset="0"/>
              </a:rPr>
              <a:t> E-mail: </a:t>
            </a:r>
            <a:r>
              <a:rPr lang="pt-BR" b="1" dirty="0">
                <a:solidFill>
                  <a:schemeClr val="accent6">
                    <a:lumMod val="50000"/>
                  </a:schemeClr>
                </a:solidFill>
                <a:cs typeface="Arial" panose="020B0604020202020204" pitchFamily="34" charset="0"/>
                <a:hlinkClick r:id="rId3"/>
              </a:rPr>
              <a:t>atendimento.cocaf@agricultura.gov.br</a:t>
            </a:r>
            <a:r>
              <a:rPr lang="pt-BR" b="1" dirty="0">
                <a:solidFill>
                  <a:schemeClr val="accent6">
                    <a:lumMod val="50000"/>
                  </a:schemeClr>
                </a:solidFill>
                <a:cs typeface="Arial" panose="020B0604020202020204" pitchFamily="34" charset="0"/>
              </a:rPr>
              <a:t> - </a:t>
            </a:r>
            <a:r>
              <a:rPr lang="pt-BR" b="1" dirty="0">
                <a:cs typeface="Arial" panose="020B0604020202020204" pitchFamily="34" charset="0"/>
              </a:rPr>
              <a:t> Fone: COCAF – (61) 3276 4533</a:t>
            </a:r>
            <a:endParaRPr lang="pt-BR" b="1" dirty="0">
              <a:solidFill>
                <a:schemeClr val="tx1">
                  <a:lumMod val="50000"/>
                  <a:lumOff val="50000"/>
                </a:schemeClr>
              </a:solidFill>
              <a:cs typeface="Arial" panose="020B0604020202020204" pitchFamily="34" charset="0"/>
            </a:endParaRPr>
          </a:p>
          <a:p>
            <a:pPr algn="ctr">
              <a:spcBef>
                <a:spcPct val="0"/>
              </a:spcBef>
              <a:buFontTx/>
              <a:buNone/>
              <a:defRPr/>
            </a:pPr>
            <a:endParaRPr lang="pt-BR" altLang="pt-BR" sz="800" b="1" u="sng" dirty="0">
              <a:latin typeface="Arial" panose="020B0604020202020204" pitchFamily="34" charset="0"/>
            </a:endParaRPr>
          </a:p>
        </p:txBody>
      </p:sp>
      <p:sp>
        <p:nvSpPr>
          <p:cNvPr id="3" name="Retângulo 2"/>
          <p:cNvSpPr/>
          <p:nvPr/>
        </p:nvSpPr>
        <p:spPr>
          <a:xfrm>
            <a:off x="2627784" y="4226586"/>
            <a:ext cx="1008112" cy="381666"/>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tx1"/>
                </a:solidFill>
              </a:rPr>
              <a:t>Pessoa Física</a:t>
            </a:r>
          </a:p>
        </p:txBody>
      </p:sp>
      <p:sp>
        <p:nvSpPr>
          <p:cNvPr id="6" name="Retângulo 5"/>
          <p:cNvSpPr/>
          <p:nvPr/>
        </p:nvSpPr>
        <p:spPr>
          <a:xfrm>
            <a:off x="6804248" y="4226586"/>
            <a:ext cx="1368152" cy="381666"/>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tx1"/>
                </a:solidFill>
              </a:rPr>
              <a:t>Pessoa Jurídica</a:t>
            </a:r>
          </a:p>
        </p:txBody>
      </p:sp>
      <p:pic>
        <p:nvPicPr>
          <p:cNvPr id="11" name="Imagem 1">
            <a:extLst>
              <a:ext uri="{FF2B5EF4-FFF2-40B4-BE49-F238E27FC236}">
                <a16:creationId xmlns:a16="http://schemas.microsoft.com/office/drawing/2014/main" xmlns="" id="{8F29A93B-57DC-420D-BF14-E054D37F120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3095" y="6373896"/>
            <a:ext cx="2147530" cy="49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2864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13" name="Retângulo 12"/>
          <p:cNvSpPr/>
          <p:nvPr/>
        </p:nvSpPr>
        <p:spPr>
          <a:xfrm>
            <a:off x="323529" y="1025130"/>
            <a:ext cx="8258619" cy="461665"/>
          </a:xfrm>
          <a:prstGeom prst="rect">
            <a:avLst/>
          </a:prstGeom>
          <a:gradFill flip="none" rotWithShape="1">
            <a:gsLst>
              <a:gs pos="0">
                <a:schemeClr val="accent2">
                  <a:lumMod val="5000"/>
                  <a:lumOff val="95000"/>
                </a:schemeClr>
              </a:gs>
              <a:gs pos="5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p:spPr>
        <p:style>
          <a:lnRef idx="1">
            <a:schemeClr val="dk1"/>
          </a:lnRef>
          <a:fillRef idx="2">
            <a:schemeClr val="dk1"/>
          </a:fillRef>
          <a:effectRef idx="1">
            <a:schemeClr val="dk1"/>
          </a:effectRef>
          <a:fontRef idx="minor">
            <a:schemeClr val="dk1"/>
          </a:fontRef>
        </p:style>
        <p:txBody>
          <a:bodyPr wrap="square">
            <a:spAutoFit/>
          </a:bodyPr>
          <a:lstStyle/>
          <a:p>
            <a:pPr algn="ctr" eaLnBrk="0" fontAlgn="base" hangingPunct="0">
              <a:spcBef>
                <a:spcPct val="0"/>
              </a:spcBef>
              <a:spcAft>
                <a:spcPct val="0"/>
              </a:spcAft>
              <a:buFont typeface="Arial" panose="020B0604020202020204" pitchFamily="34" charset="0"/>
              <a:buNone/>
              <a:tabLst>
                <a:tab pos="85725" algn="l"/>
              </a:tabLst>
              <a:defRPr/>
            </a:pPr>
            <a:r>
              <a:rPr lang="pt-BR" sz="2400" b="1" dirty="0">
                <a:solidFill>
                  <a:prstClr val="black"/>
                </a:solidFill>
                <a:cs typeface="Arial" panose="020B0604020202020204" pitchFamily="34" charset="0"/>
              </a:rPr>
              <a:t>Pandemia → Lei nº 13.987/2020 → Resolução FNDE Nº 02/2020</a:t>
            </a:r>
          </a:p>
        </p:txBody>
      </p:sp>
      <p:sp>
        <p:nvSpPr>
          <p:cNvPr id="3" name="Retângulo 2"/>
          <p:cNvSpPr/>
          <p:nvPr/>
        </p:nvSpPr>
        <p:spPr>
          <a:xfrm>
            <a:off x="395536" y="1511932"/>
            <a:ext cx="8114604" cy="464871"/>
          </a:xfrm>
          <a:prstGeom prst="rect">
            <a:avLst/>
          </a:prstGeom>
          <a:solidFill>
            <a:schemeClr val="bg1"/>
          </a:solidFill>
        </p:spPr>
        <p:txBody>
          <a:bodyPr wrap="square">
            <a:spAutoFit/>
          </a:bodyPr>
          <a:lstStyle/>
          <a:p>
            <a:pPr marL="285750" indent="-285750" algn="just">
              <a:lnSpc>
                <a:spcPct val="150000"/>
              </a:lnSpc>
              <a:buFont typeface="Wingdings" panose="05000000000000000000" pitchFamily="2" charset="2"/>
              <a:buChar char="§"/>
            </a:pPr>
            <a:endParaRPr lang="pt-BR" dirty="0"/>
          </a:p>
        </p:txBody>
      </p:sp>
      <p:sp>
        <p:nvSpPr>
          <p:cNvPr id="2" name="Retângulo 1"/>
          <p:cNvSpPr/>
          <p:nvPr/>
        </p:nvSpPr>
        <p:spPr>
          <a:xfrm>
            <a:off x="349330" y="1637426"/>
            <a:ext cx="8186611" cy="2954655"/>
          </a:xfrm>
          <a:prstGeom prst="rect">
            <a:avLst/>
          </a:prstGeom>
        </p:spPr>
        <p:txBody>
          <a:bodyPr wrap="square">
            <a:spAutoFit/>
          </a:bodyPr>
          <a:lstStyle/>
          <a:p>
            <a:pPr marL="285750" indent="-285750" algn="just">
              <a:buFont typeface="Wingdings" panose="05000000000000000000" pitchFamily="2" charset="2"/>
              <a:buChar char="§"/>
            </a:pPr>
            <a:r>
              <a:rPr lang="pt-BR" b="1" dirty="0">
                <a:solidFill>
                  <a:schemeClr val="accent6">
                    <a:lumMod val="50000"/>
                  </a:schemeClr>
                </a:solidFill>
              </a:rPr>
              <a:t>Lei nº 13.987/2020 </a:t>
            </a:r>
            <a:r>
              <a:rPr lang="pt-BR" b="1" u="sng" dirty="0">
                <a:solidFill>
                  <a:schemeClr val="accent6">
                    <a:lumMod val="50000"/>
                  </a:schemeClr>
                </a:solidFill>
              </a:rPr>
              <a:t>altera</a:t>
            </a:r>
            <a:r>
              <a:rPr lang="pt-BR" b="1" dirty="0">
                <a:solidFill>
                  <a:schemeClr val="accent6">
                    <a:lumMod val="50000"/>
                  </a:schemeClr>
                </a:solidFill>
              </a:rPr>
              <a:t> o art. 21 da Lei nº 11.947/2009</a:t>
            </a:r>
            <a:r>
              <a:rPr lang="pt-BR" b="1" dirty="0"/>
              <a:t>: </a:t>
            </a:r>
          </a:p>
          <a:p>
            <a:pPr algn="just"/>
            <a:endParaRPr lang="pt-BR" sz="600" b="1" dirty="0"/>
          </a:p>
          <a:p>
            <a:pPr algn="just">
              <a:lnSpc>
                <a:spcPct val="150000"/>
              </a:lnSpc>
            </a:pPr>
            <a:r>
              <a:rPr lang="pt-BR" dirty="0"/>
              <a:t>“Art. 21-A. Durante o período de suspensão das aulas nas escolas públicas de educação básica em razão de situação de emergência ou calamidade pública, fica autorizada, em todo o território nacional, </a:t>
            </a:r>
            <a:r>
              <a:rPr lang="pt-BR" b="1" dirty="0"/>
              <a:t>em caráter excepcional</a:t>
            </a:r>
            <a:r>
              <a:rPr lang="pt-BR" dirty="0"/>
              <a:t>, </a:t>
            </a:r>
            <a:r>
              <a:rPr lang="pt-BR" b="1" dirty="0"/>
              <a:t>a distribuição imediata aos pais ou responsáveis dos estudantes nelas matriculados, com acompanhamento pelo CAE, dos gêneros alimentícios adquiridos com recursos financeiros recebidos, nos termos desta Lei, à conta do Pnae</a:t>
            </a:r>
            <a:r>
              <a:rPr lang="pt-BR" dirty="0"/>
              <a:t>.” </a:t>
            </a:r>
          </a:p>
        </p:txBody>
      </p:sp>
      <p:sp>
        <p:nvSpPr>
          <p:cNvPr id="5" name="Retângulo 4"/>
          <p:cNvSpPr/>
          <p:nvPr/>
        </p:nvSpPr>
        <p:spPr>
          <a:xfrm>
            <a:off x="303123" y="4776747"/>
            <a:ext cx="8186611" cy="1708160"/>
          </a:xfrm>
          <a:prstGeom prst="rect">
            <a:avLst/>
          </a:prstGeom>
        </p:spPr>
        <p:txBody>
          <a:bodyPr wrap="square">
            <a:spAutoFit/>
          </a:bodyPr>
          <a:lstStyle/>
          <a:p>
            <a:pPr marL="285750" indent="-285750">
              <a:buFont typeface="Wingdings" panose="05000000000000000000" pitchFamily="2" charset="2"/>
              <a:buChar char="§"/>
            </a:pPr>
            <a:r>
              <a:rPr lang="pt-BR" b="1" dirty="0">
                <a:solidFill>
                  <a:schemeClr val="accent6">
                    <a:lumMod val="50000"/>
                  </a:schemeClr>
                </a:solidFill>
              </a:rPr>
              <a:t>Resolução nº 02, de 09 de abril de 2020 </a:t>
            </a:r>
            <a:r>
              <a:rPr lang="pt-BR" b="1" u="sng" dirty="0">
                <a:solidFill>
                  <a:schemeClr val="accent6">
                    <a:lumMod val="50000"/>
                  </a:schemeClr>
                </a:solidFill>
              </a:rPr>
              <a:t>regulamenta</a:t>
            </a:r>
            <a:r>
              <a:rPr lang="pt-BR" b="1" dirty="0">
                <a:solidFill>
                  <a:schemeClr val="accent6">
                    <a:lumMod val="50000"/>
                  </a:schemeClr>
                </a:solidFill>
              </a:rPr>
              <a:t> a Lei nº 13.987/2020 </a:t>
            </a:r>
          </a:p>
          <a:p>
            <a:endParaRPr lang="pt-BR" sz="600" b="1" dirty="0"/>
          </a:p>
          <a:p>
            <a:pPr marL="285750" indent="-285750">
              <a:lnSpc>
                <a:spcPct val="150000"/>
              </a:lnSpc>
              <a:buFont typeface="Wingdings" panose="05000000000000000000" pitchFamily="2" charset="2"/>
              <a:buChar char="Ø"/>
            </a:pPr>
            <a:r>
              <a:rPr lang="pt-BR" dirty="0"/>
              <a:t>O FNDE manteve os repasses normalmente  - 2 parcelas extras (dez/</a:t>
            </a:r>
            <a:r>
              <a:rPr lang="pt-BR" dirty="0" err="1"/>
              <a:t>jan</a:t>
            </a:r>
            <a:r>
              <a:rPr lang="pt-BR" dirty="0"/>
              <a:t>);</a:t>
            </a:r>
          </a:p>
          <a:p>
            <a:pPr marL="285750" indent="-285750" algn="just">
              <a:lnSpc>
                <a:spcPct val="150000"/>
              </a:lnSpc>
              <a:buFont typeface="Wingdings" panose="05000000000000000000" pitchFamily="2" charset="2"/>
              <a:buChar char="Ø"/>
            </a:pPr>
            <a:r>
              <a:rPr lang="pt-BR" dirty="0"/>
              <a:t>Utilizar os recursos do PNAE exclusivamente para garantir a alimentação dos estudantes da educação básica.</a:t>
            </a:r>
          </a:p>
        </p:txBody>
      </p:sp>
      <p:pic>
        <p:nvPicPr>
          <p:cNvPr id="10" name="Imagem 1">
            <a:extLst>
              <a:ext uri="{FF2B5EF4-FFF2-40B4-BE49-F238E27FC236}">
                <a16:creationId xmlns:a16="http://schemas.microsoft.com/office/drawing/2014/main" xmlns="" id="{A6C007CF-3DFD-4187-B88A-5DF414D95FE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3095" y="6373896"/>
            <a:ext cx="2147530" cy="49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296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13" name="Retângulo 12"/>
          <p:cNvSpPr/>
          <p:nvPr/>
        </p:nvSpPr>
        <p:spPr>
          <a:xfrm>
            <a:off x="442690" y="1125784"/>
            <a:ext cx="8258619" cy="461665"/>
          </a:xfrm>
          <a:prstGeom prst="rect">
            <a:avLst/>
          </a:prstGeom>
          <a:gradFill flip="none" rotWithShape="1">
            <a:gsLst>
              <a:gs pos="0">
                <a:schemeClr val="accent2">
                  <a:lumMod val="5000"/>
                  <a:lumOff val="95000"/>
                </a:schemeClr>
              </a:gs>
              <a:gs pos="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p:spPr>
        <p:style>
          <a:lnRef idx="1">
            <a:schemeClr val="dk1"/>
          </a:lnRef>
          <a:fillRef idx="2">
            <a:schemeClr val="dk1"/>
          </a:fillRef>
          <a:effectRef idx="1">
            <a:schemeClr val="dk1"/>
          </a:effectRef>
          <a:fontRef idx="minor">
            <a:schemeClr val="dk1"/>
          </a:fontRef>
        </p:style>
        <p:txBody>
          <a:bodyPr wrap="square">
            <a:spAutoFit/>
          </a:bodyPr>
          <a:lstStyle/>
          <a:p>
            <a:pPr algn="ctr" eaLnBrk="0" fontAlgn="base" hangingPunct="0">
              <a:spcBef>
                <a:spcPct val="0"/>
              </a:spcBef>
              <a:spcAft>
                <a:spcPct val="0"/>
              </a:spcAft>
              <a:buFont typeface="Arial" panose="020B0604020202020204" pitchFamily="34" charset="0"/>
              <a:buNone/>
              <a:tabLst>
                <a:tab pos="85725" algn="l"/>
              </a:tabLst>
              <a:defRPr/>
            </a:pPr>
            <a:r>
              <a:rPr lang="pt-BR" sz="2400" b="1" dirty="0">
                <a:solidFill>
                  <a:prstClr val="black"/>
                </a:solidFill>
                <a:cs typeface="Arial" panose="020B0604020202020204" pitchFamily="34" charset="0"/>
              </a:rPr>
              <a:t>Pandemia → Lei nº 13.987/2020 → Resolução FNDE Nº 02/2020</a:t>
            </a:r>
          </a:p>
        </p:txBody>
      </p:sp>
      <p:sp>
        <p:nvSpPr>
          <p:cNvPr id="3" name="Retângulo 2"/>
          <p:cNvSpPr/>
          <p:nvPr/>
        </p:nvSpPr>
        <p:spPr>
          <a:xfrm>
            <a:off x="636478" y="1587449"/>
            <a:ext cx="7871041" cy="2957861"/>
          </a:xfrm>
          <a:prstGeom prst="rect">
            <a:avLst/>
          </a:prstGeom>
          <a:solidFill>
            <a:schemeClr val="bg1"/>
          </a:solidFill>
        </p:spPr>
        <p:txBody>
          <a:bodyPr wrap="square">
            <a:spAutoFit/>
          </a:bodyPr>
          <a:lstStyle/>
          <a:p>
            <a:pPr marL="285750" indent="-285750" algn="just">
              <a:lnSpc>
                <a:spcPct val="150000"/>
              </a:lnSpc>
              <a:buFont typeface="Wingdings" panose="05000000000000000000" pitchFamily="2" charset="2"/>
              <a:buChar char="Ø"/>
            </a:pPr>
            <a:r>
              <a:rPr lang="pt-BR" dirty="0"/>
              <a:t>Os gêneros alimentícios podem ser distribuídos em </a:t>
            </a:r>
            <a:r>
              <a:rPr lang="pt-BR" b="1" dirty="0"/>
              <a:t>forma de kits</a:t>
            </a:r>
            <a:r>
              <a:rPr lang="pt-BR" dirty="0"/>
              <a:t>, </a:t>
            </a:r>
            <a:r>
              <a:rPr lang="pt-BR" b="1" dirty="0"/>
              <a:t>definidos pela equipe de nutrição local</a:t>
            </a:r>
            <a:r>
              <a:rPr lang="pt-BR" dirty="0"/>
              <a:t>, ....;</a:t>
            </a:r>
          </a:p>
          <a:p>
            <a:pPr marL="285750" indent="-285750" algn="just">
              <a:lnSpc>
                <a:spcPct val="150000"/>
              </a:lnSpc>
              <a:buFont typeface="Wingdings" panose="05000000000000000000" pitchFamily="2" charset="2"/>
              <a:buChar char="Ø"/>
            </a:pPr>
            <a:r>
              <a:rPr lang="pt-BR" b="1" dirty="0"/>
              <a:t>A forma de distribuição dos kits deve garantir que não haja aglomerações</a:t>
            </a:r>
            <a:r>
              <a:rPr lang="pt-BR" dirty="0"/>
              <a:t>;</a:t>
            </a:r>
          </a:p>
          <a:p>
            <a:pPr marL="285750" indent="-285750" algn="just">
              <a:lnSpc>
                <a:spcPct val="150000"/>
              </a:lnSpc>
              <a:buFont typeface="Wingdings" panose="05000000000000000000" pitchFamily="2" charset="2"/>
              <a:buChar char="Ø"/>
            </a:pPr>
            <a:r>
              <a:rPr lang="pt-BR" b="1" dirty="0"/>
              <a:t>É preciso seguir o que determina o art. 14 da Lei 11.947/2009 em relação à aquisição de gêneros alimentícios da agricultura familiar</a:t>
            </a:r>
            <a:r>
              <a:rPr lang="pt-BR" dirty="0"/>
              <a:t>;</a:t>
            </a:r>
          </a:p>
          <a:p>
            <a:pPr marL="285750" indent="-285750" algn="just">
              <a:lnSpc>
                <a:spcPct val="150000"/>
              </a:lnSpc>
              <a:buFont typeface="Wingdings" panose="05000000000000000000" pitchFamily="2" charset="2"/>
              <a:buChar char="Ø"/>
            </a:pPr>
            <a:r>
              <a:rPr lang="pt-BR" dirty="0"/>
              <a:t>Os procedimentos para aquisição dos produtos podem ser </a:t>
            </a:r>
            <a:r>
              <a:rPr lang="pt-BR" b="1" dirty="0"/>
              <a:t>realizados de maneira remota, não presencial, com ferramentas, modos e meios online.</a:t>
            </a:r>
          </a:p>
        </p:txBody>
      </p:sp>
      <p:pic>
        <p:nvPicPr>
          <p:cNvPr id="5" name="Imagem 4">
            <a:extLst>
              <a:ext uri="{FF2B5EF4-FFF2-40B4-BE49-F238E27FC236}">
                <a16:creationId xmlns:a16="http://schemas.microsoft.com/office/drawing/2014/main" xmlns="" id="{A9CDAEA9-9EE2-4739-8684-5C987C5B3EE0}"/>
              </a:ext>
            </a:extLst>
          </p:cNvPr>
          <p:cNvPicPr>
            <a:picLocks noChangeAspect="1"/>
          </p:cNvPicPr>
          <p:nvPr/>
        </p:nvPicPr>
        <p:blipFill>
          <a:blip r:embed="rId2"/>
          <a:stretch>
            <a:fillRect/>
          </a:stretch>
        </p:blipFill>
        <p:spPr>
          <a:xfrm>
            <a:off x="670798" y="4728100"/>
            <a:ext cx="2059112" cy="19154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Imagem 6">
            <a:extLst>
              <a:ext uri="{FF2B5EF4-FFF2-40B4-BE49-F238E27FC236}">
                <a16:creationId xmlns:a16="http://schemas.microsoft.com/office/drawing/2014/main" xmlns="" id="{037370B9-3095-410A-A8F0-2BE471F637D8}"/>
              </a:ext>
            </a:extLst>
          </p:cNvPr>
          <p:cNvPicPr>
            <a:picLocks noChangeAspect="1"/>
          </p:cNvPicPr>
          <p:nvPr/>
        </p:nvPicPr>
        <p:blipFill>
          <a:blip r:embed="rId3"/>
          <a:stretch>
            <a:fillRect/>
          </a:stretch>
        </p:blipFill>
        <p:spPr>
          <a:xfrm>
            <a:off x="2987824" y="4724703"/>
            <a:ext cx="2520280" cy="19188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Imagem 10">
            <a:extLst>
              <a:ext uri="{FF2B5EF4-FFF2-40B4-BE49-F238E27FC236}">
                <a16:creationId xmlns:a16="http://schemas.microsoft.com/office/drawing/2014/main" xmlns="" id="{22044AA6-7D97-412C-839F-D25D35559819}"/>
              </a:ext>
            </a:extLst>
          </p:cNvPr>
          <p:cNvPicPr>
            <a:picLocks noChangeAspect="1"/>
          </p:cNvPicPr>
          <p:nvPr/>
        </p:nvPicPr>
        <p:blipFill>
          <a:blip r:embed="rId4"/>
          <a:stretch>
            <a:fillRect/>
          </a:stretch>
        </p:blipFill>
        <p:spPr>
          <a:xfrm>
            <a:off x="5909717" y="4778938"/>
            <a:ext cx="2406700" cy="15020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Imagem 1">
            <a:extLst>
              <a:ext uri="{FF2B5EF4-FFF2-40B4-BE49-F238E27FC236}">
                <a16:creationId xmlns:a16="http://schemas.microsoft.com/office/drawing/2014/main" xmlns="" id="{4CB68CAB-81B2-4A0D-9FB6-D5095909297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3095" y="6373896"/>
            <a:ext cx="2147530" cy="49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35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r>
              <a:rPr lang="pt-BR" b="0" i="0" u="none" strike="noStrike" dirty="0">
                <a:solidFill>
                  <a:srgbClr val="333333"/>
                </a:solidFill>
                <a:effectLst/>
                <a:latin typeface="rawline"/>
              </a:rPr>
              <a:t> </a:t>
            </a:r>
            <a:endParaRPr lang="pt-BR" dirty="0">
              <a:effectLst>
                <a:outerShdw blurRad="38100" dist="38100" dir="2700000" algn="tl">
                  <a:srgbClr val="000000">
                    <a:alpha val="43137"/>
                  </a:srgbClr>
                </a:outerShdw>
              </a:effectLst>
              <a:latin typeface="Arial" pitchFamily="34" charset="0"/>
            </a:endParaRPr>
          </a:p>
        </p:txBody>
      </p:sp>
      <p:sp>
        <p:nvSpPr>
          <p:cNvPr id="13" name="Retângulo 12"/>
          <p:cNvSpPr/>
          <p:nvPr/>
        </p:nvSpPr>
        <p:spPr>
          <a:xfrm>
            <a:off x="899592" y="206565"/>
            <a:ext cx="6840759" cy="461665"/>
          </a:xfrm>
          <a:prstGeom prst="rect">
            <a:avLst/>
          </a:prstGeom>
          <a:gradFill>
            <a:gsLst>
              <a:gs pos="0">
                <a:schemeClr val="accent2">
                  <a:lumMod val="5000"/>
                  <a:lumOff val="95000"/>
                </a:schemeClr>
              </a:gs>
              <a:gs pos="26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a:noFill/>
          </a:ln>
        </p:spPr>
        <p:style>
          <a:lnRef idx="1">
            <a:schemeClr val="dk1"/>
          </a:lnRef>
          <a:fillRef idx="2">
            <a:schemeClr val="dk1"/>
          </a:fillRef>
          <a:effectRef idx="1">
            <a:schemeClr val="dk1"/>
          </a:effectRef>
          <a:fontRef idx="minor">
            <a:schemeClr val="dk1"/>
          </a:fontRef>
        </p:style>
        <p:txBody>
          <a:bodyPr wrap="square">
            <a:spAutoFit/>
          </a:bodyPr>
          <a:lstStyle/>
          <a:p>
            <a:pPr algn="ctr" eaLnBrk="0" fontAlgn="base" hangingPunct="0">
              <a:spcBef>
                <a:spcPct val="0"/>
              </a:spcBef>
              <a:spcAft>
                <a:spcPct val="0"/>
              </a:spcAft>
              <a:buFont typeface="Arial" panose="020B0604020202020204" pitchFamily="34" charset="0"/>
              <a:buNone/>
              <a:tabLst>
                <a:tab pos="85725" algn="l"/>
              </a:tabLst>
              <a:defRPr/>
            </a:pPr>
            <a:r>
              <a:rPr lang="pt-BR" sz="2400" b="1" dirty="0">
                <a:solidFill>
                  <a:prstClr val="black"/>
                </a:solidFill>
                <a:cs typeface="Arial" panose="020B0604020202020204" pitchFamily="34" charset="0"/>
              </a:rPr>
              <a:t>DOCUMENTOS ORIENTADORES PERÍODO PANDEMIA </a:t>
            </a:r>
          </a:p>
        </p:txBody>
      </p:sp>
      <p:sp>
        <p:nvSpPr>
          <p:cNvPr id="3" name="Retângulo 2"/>
          <p:cNvSpPr/>
          <p:nvPr/>
        </p:nvSpPr>
        <p:spPr>
          <a:xfrm>
            <a:off x="339134" y="2154653"/>
            <a:ext cx="3672407" cy="1477328"/>
          </a:xfrm>
          <a:prstGeom prst="rect">
            <a:avLst/>
          </a:prstGeom>
          <a:solidFill>
            <a:schemeClr val="bg1"/>
          </a:solidFill>
        </p:spPr>
        <p:txBody>
          <a:bodyPr wrap="square">
            <a:spAutoFit/>
          </a:bodyPr>
          <a:lstStyle/>
          <a:p>
            <a:pPr algn="just"/>
            <a:r>
              <a:rPr lang="pt-BR" b="1" dirty="0"/>
              <a:t>ORIENTAÇÕES PARA A EXECUÇÃO DO PNAE DURANTE A SITUAÇÃO DE EMERGÊNCIA DECORRENTE DA PANDEMIA DO CORONAVÍRUS (COVID-19)</a:t>
            </a:r>
          </a:p>
        </p:txBody>
      </p:sp>
      <p:pic>
        <p:nvPicPr>
          <p:cNvPr id="5" name="Imagem 4"/>
          <p:cNvPicPr>
            <a:picLocks noChangeAspect="1"/>
          </p:cNvPicPr>
          <p:nvPr/>
        </p:nvPicPr>
        <p:blipFill>
          <a:blip r:embed="rId2"/>
          <a:stretch>
            <a:fillRect/>
          </a:stretch>
        </p:blipFill>
        <p:spPr>
          <a:xfrm>
            <a:off x="4979907" y="3903085"/>
            <a:ext cx="2358828" cy="2696720"/>
          </a:xfrm>
          <a:prstGeom prst="rect">
            <a:avLst/>
          </a:prstGeom>
        </p:spPr>
      </p:pic>
      <p:pic>
        <p:nvPicPr>
          <p:cNvPr id="10" name="Imagem 9"/>
          <p:cNvPicPr>
            <a:picLocks noChangeAspect="1"/>
          </p:cNvPicPr>
          <p:nvPr/>
        </p:nvPicPr>
        <p:blipFill>
          <a:blip r:embed="rId3"/>
          <a:stretch>
            <a:fillRect/>
          </a:stretch>
        </p:blipFill>
        <p:spPr>
          <a:xfrm>
            <a:off x="755576" y="3770317"/>
            <a:ext cx="2229105" cy="2794968"/>
          </a:xfrm>
          <a:prstGeom prst="rect">
            <a:avLst/>
          </a:prstGeom>
        </p:spPr>
      </p:pic>
      <p:sp>
        <p:nvSpPr>
          <p:cNvPr id="7" name="Retângulo 6"/>
          <p:cNvSpPr/>
          <p:nvPr/>
        </p:nvSpPr>
        <p:spPr>
          <a:xfrm>
            <a:off x="4249126" y="2127573"/>
            <a:ext cx="4572000" cy="1754326"/>
          </a:xfrm>
          <a:prstGeom prst="rect">
            <a:avLst/>
          </a:prstGeom>
        </p:spPr>
        <p:txBody>
          <a:bodyPr>
            <a:spAutoFit/>
          </a:bodyPr>
          <a:lstStyle/>
          <a:p>
            <a:pPr algn="just"/>
            <a:r>
              <a:rPr lang="pt-BR" b="1" dirty="0"/>
              <a:t>RECOMENDAÇÕES PARA A EXECUÇÃO DO PROGRAMA NACIONAL DE ALIMENTAÇÃO ESCOLAR NO RETORNO PRESENCIAL ÀS AULAS DURANTE A PANDEMIA DA COVID-19: EDUCAÇÃO ALIMENTAR E NUTRICIONAL E SEGURANÇA DOS ALIMENTOS</a:t>
            </a:r>
          </a:p>
        </p:txBody>
      </p:sp>
      <p:pic>
        <p:nvPicPr>
          <p:cNvPr id="14" name="Imagem 1">
            <a:extLst>
              <a:ext uri="{FF2B5EF4-FFF2-40B4-BE49-F238E27FC236}">
                <a16:creationId xmlns:a16="http://schemas.microsoft.com/office/drawing/2014/main" xmlns="" id="{4652AF1C-B75B-4102-956B-8046553DE14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3095" y="6373896"/>
            <a:ext cx="2147530" cy="49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aixaDeTexto 11">
            <a:extLst>
              <a:ext uri="{FF2B5EF4-FFF2-40B4-BE49-F238E27FC236}">
                <a16:creationId xmlns:a16="http://schemas.microsoft.com/office/drawing/2014/main" xmlns="" id="{FBF98D6D-D094-4CCE-9A1C-0C5D115FBE05}"/>
              </a:ext>
            </a:extLst>
          </p:cNvPr>
          <p:cNvSpPr txBox="1"/>
          <p:nvPr/>
        </p:nvSpPr>
        <p:spPr>
          <a:xfrm>
            <a:off x="339134" y="976163"/>
            <a:ext cx="8337322" cy="1015663"/>
          </a:xfrm>
          <a:prstGeom prst="rect">
            <a:avLst/>
          </a:prstGeom>
          <a:gradFill flip="none" rotWithShape="1">
            <a:gsLst>
              <a:gs pos="0">
                <a:schemeClr val="accent6">
                  <a:lumMod val="5000"/>
                  <a:lumOff val="95000"/>
                </a:schemeClr>
              </a:gs>
              <a:gs pos="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wrap="square">
            <a:spAutoFit/>
          </a:bodyPr>
          <a:lstStyle/>
          <a:p>
            <a:pPr algn="just"/>
            <a:r>
              <a:rPr lang="pt-BR" sz="2000" b="1" dirty="0"/>
              <a:t>Site do FNDE &gt; Acesso à Informação &gt; Ações e Programas &gt; Programas &gt; PNAE &gt; Manuais e Cartilhas - </a:t>
            </a:r>
            <a:r>
              <a:rPr lang="pt-BR" sz="2000" dirty="0">
                <a:hlinkClick r:id="rId5"/>
              </a:rPr>
              <a:t>https://www.gov.br/fnde/pt-br/acesso-a-informacao/acoes-e-programas/programas/pnae/manuais-e-cartilhas</a:t>
            </a:r>
            <a:r>
              <a:rPr lang="pt-BR" sz="2000" dirty="0"/>
              <a:t> </a:t>
            </a:r>
          </a:p>
        </p:txBody>
      </p:sp>
    </p:spTree>
    <p:extLst>
      <p:ext uri="{BB962C8B-B14F-4D97-AF65-F5344CB8AC3E}">
        <p14:creationId xmlns:p14="http://schemas.microsoft.com/office/powerpoint/2010/main" val="31072392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8000">
              <a:schemeClr val="bg1">
                <a:lumMod val="95000"/>
              </a:schemeClr>
            </a:gs>
            <a:gs pos="35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sp>
        <p:nvSpPr>
          <p:cNvPr id="13" name="Retângulo 12"/>
          <p:cNvSpPr/>
          <p:nvPr/>
        </p:nvSpPr>
        <p:spPr>
          <a:xfrm>
            <a:off x="403798" y="213980"/>
            <a:ext cx="8336404" cy="461665"/>
          </a:xfrm>
          <a:prstGeom prst="rect">
            <a:avLst/>
          </a:prstGeom>
          <a:solidFill>
            <a:schemeClr val="accent1">
              <a:lumMod val="20000"/>
              <a:lumOff val="80000"/>
            </a:schemeClr>
          </a:solidFill>
          <a:ln>
            <a:noFill/>
          </a:ln>
        </p:spPr>
        <p:style>
          <a:lnRef idx="1">
            <a:schemeClr val="dk1"/>
          </a:lnRef>
          <a:fillRef idx="2">
            <a:schemeClr val="dk1"/>
          </a:fillRef>
          <a:effectRef idx="1">
            <a:schemeClr val="dk1"/>
          </a:effectRef>
          <a:fontRef idx="minor">
            <a:schemeClr val="dk1"/>
          </a:fontRef>
        </p:style>
        <p:txBody>
          <a:bodyPr wrap="square">
            <a:spAutoFit/>
          </a:bodyPr>
          <a:lstStyle/>
          <a:p>
            <a:pPr algn="just" eaLnBrk="0" fontAlgn="base" hangingPunct="0">
              <a:spcBef>
                <a:spcPct val="0"/>
              </a:spcBef>
              <a:spcAft>
                <a:spcPct val="0"/>
              </a:spcAft>
              <a:tabLst>
                <a:tab pos="85725" algn="l"/>
              </a:tabLst>
              <a:defRPr/>
            </a:pPr>
            <a:r>
              <a:rPr lang="pt-BR" altLang="pt-BR" sz="2400" b="1" dirty="0">
                <a:solidFill>
                  <a:srgbClr val="0070C0"/>
                </a:solidFill>
              </a:rPr>
              <a:t>Material de Apoio - Site FNDE - </a:t>
            </a:r>
            <a:r>
              <a:rPr lang="pt-BR" altLang="pt-BR" sz="2400" b="1" dirty="0">
                <a:solidFill>
                  <a:srgbClr val="0070C0"/>
                </a:solidFill>
                <a:hlinkClick r:id="rId3">
                  <a:extLst>
                    <a:ext uri="{A12FA001-AC4F-418D-AE19-62706E023703}">
                      <ahyp:hlinkClr xmlns:ahyp="http://schemas.microsoft.com/office/drawing/2018/hyperlinkcolor" xmlns="" val="tx"/>
                    </a:ext>
                  </a:extLst>
                </a:hlinkClick>
              </a:rPr>
              <a:t>https://www.gov.br/fnde/pt-br/</a:t>
            </a:r>
            <a:endParaRPr lang="pt-BR" sz="2400" b="1" dirty="0">
              <a:solidFill>
                <a:srgbClr val="0070C0"/>
              </a:solidFill>
              <a:cs typeface="Arial" panose="020B0604020202020204" pitchFamily="34" charset="0"/>
            </a:endParaRPr>
          </a:p>
        </p:txBody>
      </p:sp>
      <p:pic>
        <p:nvPicPr>
          <p:cNvPr id="6" name="Imagem 1">
            <a:extLst>
              <a:ext uri="{FF2B5EF4-FFF2-40B4-BE49-F238E27FC236}">
                <a16:creationId xmlns:a16="http://schemas.microsoft.com/office/drawing/2014/main" xmlns="" id="{ED9676E9-C3C0-444C-95AD-8126C1F30E8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3095" y="6373896"/>
            <a:ext cx="2147530" cy="49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aixaDeTexto 16">
            <a:extLst>
              <a:ext uri="{FF2B5EF4-FFF2-40B4-BE49-F238E27FC236}">
                <a16:creationId xmlns:a16="http://schemas.microsoft.com/office/drawing/2014/main" xmlns="" id="{3FDCF790-C26D-4C1D-B13D-2F49BF29ADB9}"/>
              </a:ext>
            </a:extLst>
          </p:cNvPr>
          <p:cNvSpPr txBox="1"/>
          <p:nvPr/>
        </p:nvSpPr>
        <p:spPr>
          <a:xfrm>
            <a:off x="257132" y="1033396"/>
            <a:ext cx="8629733" cy="400110"/>
          </a:xfrm>
          <a:prstGeom prst="rect">
            <a:avLst/>
          </a:prstGeom>
          <a:gradFill flip="none" rotWithShape="1">
            <a:gsLst>
              <a:gs pos="0">
                <a:schemeClr val="accent6">
                  <a:lumMod val="5000"/>
                  <a:lumOff val="95000"/>
                </a:schemeClr>
              </a:gs>
              <a:gs pos="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wrap="square">
            <a:spAutoFit/>
          </a:bodyPr>
          <a:lstStyle/>
          <a:p>
            <a:pPr algn="just"/>
            <a:r>
              <a:rPr lang="pt-BR" dirty="0"/>
              <a:t> </a:t>
            </a:r>
            <a:r>
              <a:rPr lang="pt-BR" sz="2000" b="1" dirty="0"/>
              <a:t>Site do FNDE &gt; Acesso à Informação &gt;  Ações e Programas &gt; Programas &gt; PNAE</a:t>
            </a:r>
          </a:p>
        </p:txBody>
      </p:sp>
      <p:pic>
        <p:nvPicPr>
          <p:cNvPr id="19" name="Imagem 18">
            <a:extLst>
              <a:ext uri="{FF2B5EF4-FFF2-40B4-BE49-F238E27FC236}">
                <a16:creationId xmlns:a16="http://schemas.microsoft.com/office/drawing/2014/main" xmlns="" id="{74E27360-AA85-47BC-A5F2-4AE374DB0C1A}"/>
              </a:ext>
            </a:extLst>
          </p:cNvPr>
          <p:cNvPicPr>
            <a:picLocks noChangeAspect="1"/>
          </p:cNvPicPr>
          <p:nvPr/>
        </p:nvPicPr>
        <p:blipFill>
          <a:blip r:embed="rId5"/>
          <a:stretch>
            <a:fillRect/>
          </a:stretch>
        </p:blipFill>
        <p:spPr>
          <a:xfrm>
            <a:off x="251833" y="1469265"/>
            <a:ext cx="8683061" cy="4933069"/>
          </a:xfrm>
          <a:prstGeom prst="rect">
            <a:avLst/>
          </a:prstGeom>
        </p:spPr>
      </p:pic>
      <p:sp>
        <p:nvSpPr>
          <p:cNvPr id="20" name="Retângulo 19">
            <a:extLst>
              <a:ext uri="{FF2B5EF4-FFF2-40B4-BE49-F238E27FC236}">
                <a16:creationId xmlns:a16="http://schemas.microsoft.com/office/drawing/2014/main" xmlns="" id="{2DA95911-2603-402F-9CA9-8857D235FD3B}"/>
              </a:ext>
            </a:extLst>
          </p:cNvPr>
          <p:cNvSpPr/>
          <p:nvPr/>
        </p:nvSpPr>
        <p:spPr>
          <a:xfrm>
            <a:off x="2577139" y="3789040"/>
            <a:ext cx="2016224" cy="4925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solidFill>
                  <a:schemeClr val="tx1"/>
                </a:solidFill>
              </a:rPr>
              <a:t>Apresentações</a:t>
            </a:r>
          </a:p>
        </p:txBody>
      </p:sp>
      <p:sp>
        <p:nvSpPr>
          <p:cNvPr id="21" name="Retângulo 20">
            <a:extLst>
              <a:ext uri="{FF2B5EF4-FFF2-40B4-BE49-F238E27FC236}">
                <a16:creationId xmlns:a16="http://schemas.microsoft.com/office/drawing/2014/main" xmlns="" id="{45A5FC90-FE3D-44A7-8FED-B84C374CBD6F}"/>
              </a:ext>
            </a:extLst>
          </p:cNvPr>
          <p:cNvSpPr/>
          <p:nvPr/>
        </p:nvSpPr>
        <p:spPr>
          <a:xfrm>
            <a:off x="5796136" y="2492775"/>
            <a:ext cx="1925949" cy="494128"/>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solidFill>
                  <a:schemeClr val="tx1"/>
                </a:solidFill>
              </a:rPr>
              <a:t>Perguntas Frequentes</a:t>
            </a:r>
          </a:p>
        </p:txBody>
      </p:sp>
      <p:sp>
        <p:nvSpPr>
          <p:cNvPr id="22" name="Retângulo 21">
            <a:extLst>
              <a:ext uri="{FF2B5EF4-FFF2-40B4-BE49-F238E27FC236}">
                <a16:creationId xmlns:a16="http://schemas.microsoft.com/office/drawing/2014/main" xmlns="" id="{2A4E11A4-341A-458C-9E6F-EB87F83089AF}"/>
              </a:ext>
            </a:extLst>
          </p:cNvPr>
          <p:cNvSpPr/>
          <p:nvPr/>
        </p:nvSpPr>
        <p:spPr>
          <a:xfrm>
            <a:off x="6888401" y="4485121"/>
            <a:ext cx="1925949" cy="494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tx1"/>
                </a:solidFill>
              </a:rPr>
              <a:t>Informe Agricultura Familiar e PNAE</a:t>
            </a:r>
            <a:r>
              <a:rPr lang="pt-BR" dirty="0"/>
              <a:t> </a:t>
            </a:r>
          </a:p>
        </p:txBody>
      </p:sp>
      <p:sp>
        <p:nvSpPr>
          <p:cNvPr id="23" name="Retângulo 22">
            <a:extLst>
              <a:ext uri="{FF2B5EF4-FFF2-40B4-BE49-F238E27FC236}">
                <a16:creationId xmlns:a16="http://schemas.microsoft.com/office/drawing/2014/main" xmlns="" id="{EA09A989-59C8-40A0-8109-DBF23228E768}"/>
              </a:ext>
            </a:extLst>
          </p:cNvPr>
          <p:cNvSpPr/>
          <p:nvPr/>
        </p:nvSpPr>
        <p:spPr>
          <a:xfrm>
            <a:off x="4733227" y="4516679"/>
            <a:ext cx="1944216" cy="494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tx1"/>
                </a:solidFill>
              </a:rPr>
              <a:t>Ferramentas de Apoio para Agricultura Familiar</a:t>
            </a:r>
          </a:p>
        </p:txBody>
      </p:sp>
      <p:sp>
        <p:nvSpPr>
          <p:cNvPr id="24" name="Retângulo 23">
            <a:extLst>
              <a:ext uri="{FF2B5EF4-FFF2-40B4-BE49-F238E27FC236}">
                <a16:creationId xmlns:a16="http://schemas.microsoft.com/office/drawing/2014/main" xmlns="" id="{B717E912-8272-45ED-8BAC-C4900B3A185C}"/>
              </a:ext>
            </a:extLst>
          </p:cNvPr>
          <p:cNvSpPr/>
          <p:nvPr/>
        </p:nvSpPr>
        <p:spPr>
          <a:xfrm>
            <a:off x="6888401" y="5287286"/>
            <a:ext cx="1925949" cy="494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solidFill>
                  <a:schemeClr val="tx1"/>
                </a:solidFill>
              </a:rPr>
              <a:t>Manuais e Cartilhas</a:t>
            </a:r>
          </a:p>
        </p:txBody>
      </p:sp>
      <p:sp>
        <p:nvSpPr>
          <p:cNvPr id="25" name="Retângulo 24">
            <a:extLst>
              <a:ext uri="{FF2B5EF4-FFF2-40B4-BE49-F238E27FC236}">
                <a16:creationId xmlns:a16="http://schemas.microsoft.com/office/drawing/2014/main" xmlns="" id="{1E1E5937-6A34-436C-88F0-51126F406AAC}"/>
              </a:ext>
            </a:extLst>
          </p:cNvPr>
          <p:cNvSpPr/>
          <p:nvPr/>
        </p:nvSpPr>
        <p:spPr>
          <a:xfrm>
            <a:off x="598128" y="6004564"/>
            <a:ext cx="1885640" cy="3693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tx1"/>
                </a:solidFill>
              </a:rPr>
              <a:t>Notas Técnicas Pareceres Relatórios</a:t>
            </a:r>
          </a:p>
        </p:txBody>
      </p:sp>
    </p:spTree>
    <p:extLst>
      <p:ext uri="{BB962C8B-B14F-4D97-AF65-F5344CB8AC3E}">
        <p14:creationId xmlns:p14="http://schemas.microsoft.com/office/powerpoint/2010/main" val="2693637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8000">
              <a:schemeClr val="bg1">
                <a:lumMod val="95000"/>
              </a:schemeClr>
            </a:gs>
            <a:gs pos="35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sp>
        <p:nvSpPr>
          <p:cNvPr id="13" name="Retângulo 12"/>
          <p:cNvSpPr/>
          <p:nvPr/>
        </p:nvSpPr>
        <p:spPr>
          <a:xfrm>
            <a:off x="403798" y="188640"/>
            <a:ext cx="8336404" cy="461665"/>
          </a:xfrm>
          <a:prstGeom prst="rect">
            <a:avLst/>
          </a:prstGeom>
          <a:solidFill>
            <a:schemeClr val="accent1">
              <a:lumMod val="20000"/>
              <a:lumOff val="80000"/>
            </a:schemeClr>
          </a:solidFill>
          <a:ln>
            <a:noFill/>
          </a:ln>
        </p:spPr>
        <p:style>
          <a:lnRef idx="1">
            <a:schemeClr val="dk1"/>
          </a:lnRef>
          <a:fillRef idx="2">
            <a:schemeClr val="dk1"/>
          </a:fillRef>
          <a:effectRef idx="1">
            <a:schemeClr val="dk1"/>
          </a:effectRef>
          <a:fontRef idx="minor">
            <a:schemeClr val="dk1"/>
          </a:fontRef>
        </p:style>
        <p:txBody>
          <a:bodyPr wrap="square">
            <a:spAutoFit/>
          </a:bodyPr>
          <a:lstStyle/>
          <a:p>
            <a:pPr algn="just" eaLnBrk="0" fontAlgn="base" hangingPunct="0">
              <a:spcBef>
                <a:spcPct val="0"/>
              </a:spcBef>
              <a:spcAft>
                <a:spcPct val="0"/>
              </a:spcAft>
              <a:tabLst>
                <a:tab pos="85725" algn="l"/>
              </a:tabLst>
              <a:defRPr/>
            </a:pPr>
            <a:r>
              <a:rPr lang="pt-BR" altLang="pt-BR" sz="2400" b="1" dirty="0">
                <a:solidFill>
                  <a:srgbClr val="0070C0"/>
                </a:solidFill>
              </a:rPr>
              <a:t>Material de Apoio - Site FNDE - </a:t>
            </a:r>
            <a:r>
              <a:rPr lang="pt-BR" altLang="pt-BR" sz="2400" b="1" dirty="0">
                <a:solidFill>
                  <a:srgbClr val="0070C0"/>
                </a:solidFill>
                <a:hlinkClick r:id="rId2">
                  <a:extLst>
                    <a:ext uri="{A12FA001-AC4F-418D-AE19-62706E023703}">
                      <ahyp:hlinkClr xmlns:ahyp="http://schemas.microsoft.com/office/drawing/2018/hyperlinkcolor" xmlns="" val="tx"/>
                    </a:ext>
                  </a:extLst>
                </a:hlinkClick>
              </a:rPr>
              <a:t>https://www.gov.br/fnde/pt-br/</a:t>
            </a:r>
            <a:endParaRPr lang="pt-BR" sz="2400" b="1" dirty="0">
              <a:solidFill>
                <a:srgbClr val="0070C0"/>
              </a:solidFill>
              <a:cs typeface="Arial" panose="020B0604020202020204" pitchFamily="34" charset="0"/>
            </a:endParaRPr>
          </a:p>
        </p:txBody>
      </p:sp>
      <p:pic>
        <p:nvPicPr>
          <p:cNvPr id="6" name="Imagem 1">
            <a:extLst>
              <a:ext uri="{FF2B5EF4-FFF2-40B4-BE49-F238E27FC236}">
                <a16:creationId xmlns:a16="http://schemas.microsoft.com/office/drawing/2014/main" xmlns="" id="{C9F8F046-9FCC-4EDD-A08D-F172FB82769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3095" y="6373896"/>
            <a:ext cx="2147530" cy="49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ixaDeTexto 6">
            <a:extLst>
              <a:ext uri="{FF2B5EF4-FFF2-40B4-BE49-F238E27FC236}">
                <a16:creationId xmlns:a16="http://schemas.microsoft.com/office/drawing/2014/main" xmlns="" id="{5B63E887-C162-4109-8A29-0F597D76EFCC}"/>
              </a:ext>
            </a:extLst>
          </p:cNvPr>
          <p:cNvSpPr txBox="1"/>
          <p:nvPr/>
        </p:nvSpPr>
        <p:spPr>
          <a:xfrm>
            <a:off x="262794" y="1156412"/>
            <a:ext cx="8629734" cy="707886"/>
          </a:xfrm>
          <a:prstGeom prst="rect">
            <a:avLst/>
          </a:prstGeom>
          <a:gradFill flip="none" rotWithShape="1">
            <a:gsLst>
              <a:gs pos="0">
                <a:schemeClr val="accent6">
                  <a:lumMod val="5000"/>
                  <a:lumOff val="95000"/>
                </a:schemeClr>
              </a:gs>
              <a:gs pos="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wrap="square">
            <a:spAutoFit/>
          </a:bodyPr>
          <a:lstStyle/>
          <a:p>
            <a:pPr algn="just"/>
            <a:r>
              <a:rPr lang="pt-BR" dirty="0"/>
              <a:t> </a:t>
            </a:r>
            <a:r>
              <a:rPr lang="pt-BR" sz="2000" b="1" dirty="0"/>
              <a:t>Site do FNDE &gt; Acesso à Informação &gt;  Ações e Programas &gt; Programas &gt; PNAE &gt; Regiões Geográficas Imediatas e Intermediárias</a:t>
            </a:r>
          </a:p>
        </p:txBody>
      </p:sp>
      <p:pic>
        <p:nvPicPr>
          <p:cNvPr id="10" name="Imagem 9">
            <a:extLst>
              <a:ext uri="{FF2B5EF4-FFF2-40B4-BE49-F238E27FC236}">
                <a16:creationId xmlns:a16="http://schemas.microsoft.com/office/drawing/2014/main" xmlns="" id="{1C45AAED-4D5A-4D9C-A7D9-EC35E08C8E25}"/>
              </a:ext>
            </a:extLst>
          </p:cNvPr>
          <p:cNvPicPr>
            <a:picLocks noChangeAspect="1"/>
          </p:cNvPicPr>
          <p:nvPr/>
        </p:nvPicPr>
        <p:blipFill>
          <a:blip r:embed="rId4"/>
          <a:stretch>
            <a:fillRect/>
          </a:stretch>
        </p:blipFill>
        <p:spPr>
          <a:xfrm>
            <a:off x="262795" y="2070709"/>
            <a:ext cx="8629733" cy="3552825"/>
          </a:xfrm>
          <a:prstGeom prst="rect">
            <a:avLst/>
          </a:prstGeom>
        </p:spPr>
      </p:pic>
      <p:sp>
        <p:nvSpPr>
          <p:cNvPr id="11" name="Retângulo 10">
            <a:extLst>
              <a:ext uri="{FF2B5EF4-FFF2-40B4-BE49-F238E27FC236}">
                <a16:creationId xmlns:a16="http://schemas.microsoft.com/office/drawing/2014/main" xmlns="" id="{335DB1DD-3D1F-490B-835C-67886E9C709A}"/>
              </a:ext>
            </a:extLst>
          </p:cNvPr>
          <p:cNvSpPr/>
          <p:nvPr/>
        </p:nvSpPr>
        <p:spPr>
          <a:xfrm>
            <a:off x="2555776" y="2564905"/>
            <a:ext cx="1944216" cy="6089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b="1" dirty="0">
                <a:solidFill>
                  <a:schemeClr val="tx1"/>
                </a:solidFill>
              </a:rPr>
              <a:t>Regiões Geográficas Imediatas e Intermediárias</a:t>
            </a:r>
          </a:p>
        </p:txBody>
      </p:sp>
    </p:spTree>
    <p:extLst>
      <p:ext uri="{BB962C8B-B14F-4D97-AF65-F5344CB8AC3E}">
        <p14:creationId xmlns:p14="http://schemas.microsoft.com/office/powerpoint/2010/main" val="12812037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8000">
              <a:schemeClr val="bg1">
                <a:lumMod val="95000"/>
              </a:schemeClr>
            </a:gs>
            <a:gs pos="35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sp>
        <p:nvSpPr>
          <p:cNvPr id="13" name="Retângulo 12"/>
          <p:cNvSpPr/>
          <p:nvPr/>
        </p:nvSpPr>
        <p:spPr>
          <a:xfrm>
            <a:off x="484069" y="161056"/>
            <a:ext cx="8336404" cy="461665"/>
          </a:xfrm>
          <a:prstGeom prst="rect">
            <a:avLst/>
          </a:prstGeom>
          <a:solidFill>
            <a:schemeClr val="accent1">
              <a:lumMod val="20000"/>
              <a:lumOff val="80000"/>
            </a:schemeClr>
          </a:solidFill>
          <a:ln>
            <a:noFill/>
          </a:ln>
        </p:spPr>
        <p:style>
          <a:lnRef idx="1">
            <a:schemeClr val="dk1"/>
          </a:lnRef>
          <a:fillRef idx="2">
            <a:schemeClr val="dk1"/>
          </a:fillRef>
          <a:effectRef idx="1">
            <a:schemeClr val="dk1"/>
          </a:effectRef>
          <a:fontRef idx="minor">
            <a:schemeClr val="dk1"/>
          </a:fontRef>
        </p:style>
        <p:txBody>
          <a:bodyPr wrap="square">
            <a:spAutoFit/>
          </a:bodyPr>
          <a:lstStyle/>
          <a:p>
            <a:pPr algn="just" eaLnBrk="0" fontAlgn="base" hangingPunct="0">
              <a:spcBef>
                <a:spcPct val="0"/>
              </a:spcBef>
              <a:spcAft>
                <a:spcPct val="0"/>
              </a:spcAft>
              <a:tabLst>
                <a:tab pos="85725" algn="l"/>
              </a:tabLst>
              <a:defRPr/>
            </a:pPr>
            <a:r>
              <a:rPr lang="pt-BR" altLang="pt-BR" sz="2400" b="1" dirty="0">
                <a:solidFill>
                  <a:srgbClr val="0070C0"/>
                </a:solidFill>
              </a:rPr>
              <a:t>Material de Apoio - Site FNDE - </a:t>
            </a:r>
            <a:r>
              <a:rPr lang="pt-BR" altLang="pt-BR" sz="2400" b="1" dirty="0">
                <a:solidFill>
                  <a:srgbClr val="0070C0"/>
                </a:solidFill>
                <a:hlinkClick r:id="rId2">
                  <a:extLst>
                    <a:ext uri="{A12FA001-AC4F-418D-AE19-62706E023703}">
                      <ahyp:hlinkClr xmlns:ahyp="http://schemas.microsoft.com/office/drawing/2018/hyperlinkcolor" xmlns="" val="tx"/>
                    </a:ext>
                  </a:extLst>
                </a:hlinkClick>
              </a:rPr>
              <a:t>https://www.gov.br/fnde/pt-br/</a:t>
            </a:r>
            <a:endParaRPr lang="pt-BR" sz="2400" b="1" dirty="0">
              <a:solidFill>
                <a:srgbClr val="0070C0"/>
              </a:solidFill>
              <a:cs typeface="Arial" panose="020B0604020202020204" pitchFamily="34" charset="0"/>
            </a:endParaRPr>
          </a:p>
        </p:txBody>
      </p:sp>
      <p:pic>
        <p:nvPicPr>
          <p:cNvPr id="6" name="Imagem 1">
            <a:extLst>
              <a:ext uri="{FF2B5EF4-FFF2-40B4-BE49-F238E27FC236}">
                <a16:creationId xmlns:a16="http://schemas.microsoft.com/office/drawing/2014/main" xmlns="" id="{928007BE-DCBC-4A40-9997-4FD802AA97F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3095" y="6373896"/>
            <a:ext cx="2147530" cy="49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m 2">
            <a:extLst>
              <a:ext uri="{FF2B5EF4-FFF2-40B4-BE49-F238E27FC236}">
                <a16:creationId xmlns:a16="http://schemas.microsoft.com/office/drawing/2014/main" xmlns="" id="{A55E7F96-F7C8-46F7-A2C9-F8B6D8380EBD}"/>
              </a:ext>
            </a:extLst>
          </p:cNvPr>
          <p:cNvPicPr>
            <a:picLocks noChangeAspect="1"/>
          </p:cNvPicPr>
          <p:nvPr/>
        </p:nvPicPr>
        <p:blipFill>
          <a:blip r:embed="rId4"/>
          <a:stretch>
            <a:fillRect/>
          </a:stretch>
        </p:blipFill>
        <p:spPr>
          <a:xfrm>
            <a:off x="484069" y="1737037"/>
            <a:ext cx="8336404" cy="4651068"/>
          </a:xfrm>
          <a:prstGeom prst="rect">
            <a:avLst/>
          </a:prstGeom>
          <a:ln>
            <a:solidFill>
              <a:schemeClr val="tx1">
                <a:lumMod val="95000"/>
                <a:lumOff val="5000"/>
              </a:schemeClr>
            </a:solidFill>
          </a:ln>
        </p:spPr>
      </p:pic>
      <p:sp>
        <p:nvSpPr>
          <p:cNvPr id="12" name="CaixaDeTexto 11">
            <a:extLst>
              <a:ext uri="{FF2B5EF4-FFF2-40B4-BE49-F238E27FC236}">
                <a16:creationId xmlns:a16="http://schemas.microsoft.com/office/drawing/2014/main" xmlns="" id="{7C9CA4BB-F93A-4028-98EE-44FDE92A0BCD}"/>
              </a:ext>
            </a:extLst>
          </p:cNvPr>
          <p:cNvSpPr txBox="1"/>
          <p:nvPr/>
        </p:nvSpPr>
        <p:spPr>
          <a:xfrm>
            <a:off x="484069" y="903175"/>
            <a:ext cx="8336404" cy="707886"/>
          </a:xfrm>
          <a:prstGeom prst="rect">
            <a:avLst/>
          </a:prstGeom>
          <a:gradFill flip="none" rotWithShape="1">
            <a:gsLst>
              <a:gs pos="0">
                <a:schemeClr val="accent6">
                  <a:lumMod val="5000"/>
                  <a:lumOff val="95000"/>
                </a:schemeClr>
              </a:gs>
              <a:gs pos="2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wrap="square">
            <a:spAutoFit/>
          </a:bodyPr>
          <a:lstStyle/>
          <a:p>
            <a:pPr algn="just"/>
            <a:r>
              <a:rPr lang="pt-BR" dirty="0"/>
              <a:t> </a:t>
            </a:r>
            <a:r>
              <a:rPr lang="pt-BR" sz="2000" b="1" dirty="0"/>
              <a:t>Site do FNDE &gt; Acesso à Informação &gt;  Ações e Programas &gt; Programas &gt; PNAE  &gt;  Informe Agricultura Familiar e PNAE</a:t>
            </a:r>
          </a:p>
        </p:txBody>
      </p:sp>
    </p:spTree>
    <p:extLst>
      <p:ext uri="{BB962C8B-B14F-4D97-AF65-F5344CB8AC3E}">
        <p14:creationId xmlns:p14="http://schemas.microsoft.com/office/powerpoint/2010/main" val="6081706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8000">
              <a:schemeClr val="bg1">
                <a:lumMod val="95000"/>
              </a:schemeClr>
            </a:gs>
            <a:gs pos="35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sp>
        <p:nvSpPr>
          <p:cNvPr id="13" name="Retângulo 12"/>
          <p:cNvSpPr/>
          <p:nvPr/>
        </p:nvSpPr>
        <p:spPr>
          <a:xfrm>
            <a:off x="484069" y="161056"/>
            <a:ext cx="8336404" cy="461665"/>
          </a:xfrm>
          <a:prstGeom prst="rect">
            <a:avLst/>
          </a:prstGeom>
          <a:solidFill>
            <a:schemeClr val="accent1">
              <a:lumMod val="20000"/>
              <a:lumOff val="80000"/>
            </a:schemeClr>
          </a:solidFill>
          <a:ln>
            <a:noFill/>
          </a:ln>
        </p:spPr>
        <p:style>
          <a:lnRef idx="1">
            <a:schemeClr val="dk1"/>
          </a:lnRef>
          <a:fillRef idx="2">
            <a:schemeClr val="dk1"/>
          </a:fillRef>
          <a:effectRef idx="1">
            <a:schemeClr val="dk1"/>
          </a:effectRef>
          <a:fontRef idx="minor">
            <a:schemeClr val="dk1"/>
          </a:fontRef>
        </p:style>
        <p:txBody>
          <a:bodyPr wrap="square">
            <a:spAutoFit/>
          </a:bodyPr>
          <a:lstStyle/>
          <a:p>
            <a:pPr algn="just" eaLnBrk="0" fontAlgn="base" hangingPunct="0">
              <a:spcBef>
                <a:spcPct val="0"/>
              </a:spcBef>
              <a:spcAft>
                <a:spcPct val="0"/>
              </a:spcAft>
              <a:tabLst>
                <a:tab pos="85725" algn="l"/>
              </a:tabLst>
              <a:defRPr/>
            </a:pPr>
            <a:r>
              <a:rPr lang="pt-BR" altLang="pt-BR" sz="2400" b="1" dirty="0">
                <a:solidFill>
                  <a:srgbClr val="0070C0"/>
                </a:solidFill>
              </a:rPr>
              <a:t>Material de Apoio - Site FNDE - </a:t>
            </a:r>
            <a:r>
              <a:rPr lang="pt-BR" altLang="pt-BR" sz="2400" b="1" dirty="0">
                <a:hlinkClick r:id="rId2"/>
              </a:rPr>
              <a:t>https://www.gov.br/fnde/pt-br/</a:t>
            </a:r>
            <a:endParaRPr lang="pt-BR" sz="2400" b="1" dirty="0">
              <a:solidFill>
                <a:prstClr val="black"/>
              </a:solidFill>
              <a:cs typeface="Arial" panose="020B0604020202020204" pitchFamily="34" charset="0"/>
            </a:endParaRPr>
          </a:p>
        </p:txBody>
      </p:sp>
      <p:pic>
        <p:nvPicPr>
          <p:cNvPr id="6" name="Imagem 1">
            <a:extLst>
              <a:ext uri="{FF2B5EF4-FFF2-40B4-BE49-F238E27FC236}">
                <a16:creationId xmlns:a16="http://schemas.microsoft.com/office/drawing/2014/main" xmlns="" id="{3FDF69FA-CED8-4140-9333-0D770915042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3095" y="6373896"/>
            <a:ext cx="2147530" cy="49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m 3">
            <a:extLst>
              <a:ext uri="{FF2B5EF4-FFF2-40B4-BE49-F238E27FC236}">
                <a16:creationId xmlns:a16="http://schemas.microsoft.com/office/drawing/2014/main" xmlns="" id="{B30177C5-E091-4FBB-B481-70F379B1BA14}"/>
              </a:ext>
            </a:extLst>
          </p:cNvPr>
          <p:cNvPicPr>
            <a:picLocks noChangeAspect="1"/>
          </p:cNvPicPr>
          <p:nvPr/>
        </p:nvPicPr>
        <p:blipFill>
          <a:blip r:embed="rId4"/>
          <a:stretch>
            <a:fillRect/>
          </a:stretch>
        </p:blipFill>
        <p:spPr>
          <a:xfrm>
            <a:off x="484069" y="767680"/>
            <a:ext cx="4177846" cy="5853280"/>
          </a:xfrm>
          <a:prstGeom prst="rect">
            <a:avLst/>
          </a:prstGeom>
        </p:spPr>
      </p:pic>
      <p:sp>
        <p:nvSpPr>
          <p:cNvPr id="9" name="CaixaDeTexto 8">
            <a:extLst>
              <a:ext uri="{FF2B5EF4-FFF2-40B4-BE49-F238E27FC236}">
                <a16:creationId xmlns:a16="http://schemas.microsoft.com/office/drawing/2014/main" xmlns="" id="{1F19DF0A-0057-4B23-ADC6-ED0AFC6DF2EB}"/>
              </a:ext>
            </a:extLst>
          </p:cNvPr>
          <p:cNvSpPr txBox="1"/>
          <p:nvPr/>
        </p:nvSpPr>
        <p:spPr>
          <a:xfrm>
            <a:off x="5004048" y="1121842"/>
            <a:ext cx="3528394" cy="1631216"/>
          </a:xfrm>
          <a:prstGeom prst="rect">
            <a:avLst/>
          </a:prstGeom>
          <a:gradFill flip="none" rotWithShape="1">
            <a:gsLst>
              <a:gs pos="0">
                <a:schemeClr val="accent5">
                  <a:lumMod val="5000"/>
                  <a:lumOff val="95000"/>
                </a:schemeClr>
              </a:gs>
              <a:gs pos="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txBody>
          <a:bodyPr wrap="square">
            <a:spAutoFit/>
          </a:bodyPr>
          <a:lstStyle/>
          <a:p>
            <a:pPr algn="just"/>
            <a:r>
              <a:rPr lang="pt-BR" dirty="0"/>
              <a:t> </a:t>
            </a:r>
            <a:r>
              <a:rPr lang="pt-BR" sz="2000" b="1" dirty="0"/>
              <a:t>Site do FNDE &gt; Acesso à Informação &gt;  Ações e Programas &gt; Programas &gt; PNAE  &gt;  Informe Agricultura Familiar e PNAE</a:t>
            </a:r>
          </a:p>
        </p:txBody>
      </p:sp>
      <p:sp>
        <p:nvSpPr>
          <p:cNvPr id="7" name="Retângulo 6">
            <a:extLst>
              <a:ext uri="{FF2B5EF4-FFF2-40B4-BE49-F238E27FC236}">
                <a16:creationId xmlns:a16="http://schemas.microsoft.com/office/drawing/2014/main" xmlns="" id="{90D73C8D-CC85-4EC6-BFE2-B94F5A48FE5A}"/>
              </a:ext>
            </a:extLst>
          </p:cNvPr>
          <p:cNvSpPr/>
          <p:nvPr/>
        </p:nvSpPr>
        <p:spPr>
          <a:xfrm>
            <a:off x="4788024" y="3140968"/>
            <a:ext cx="4032449" cy="3024336"/>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chemeClr val="tx1"/>
                </a:solidFill>
              </a:rPr>
              <a:t>Redes Sociais do FNDE</a:t>
            </a:r>
          </a:p>
          <a:p>
            <a:pPr algn="ctr"/>
            <a:endParaRPr lang="pt-BR" b="1" dirty="0">
              <a:solidFill>
                <a:schemeClr val="tx1"/>
              </a:solidFill>
            </a:endParaRPr>
          </a:p>
          <a:p>
            <a:pPr algn="just"/>
            <a:r>
              <a:rPr lang="pt-BR" b="1" dirty="0">
                <a:solidFill>
                  <a:schemeClr val="tx1"/>
                </a:solidFill>
              </a:rPr>
              <a:t>Instagram - </a:t>
            </a:r>
            <a:r>
              <a:rPr lang="pt-BR" b="1" dirty="0" err="1">
                <a:solidFill>
                  <a:schemeClr val="tx1"/>
                </a:solidFill>
              </a:rPr>
              <a:t>fnde.oficial</a:t>
            </a:r>
            <a:endParaRPr lang="pt-BR" b="1" dirty="0">
              <a:solidFill>
                <a:schemeClr val="tx1"/>
              </a:solidFill>
            </a:endParaRPr>
          </a:p>
          <a:p>
            <a:pPr algn="just"/>
            <a:r>
              <a:rPr lang="pt-BR" sz="1600" b="1" dirty="0">
                <a:solidFill>
                  <a:schemeClr val="tx1"/>
                </a:solidFill>
                <a:hlinkClick r:id="rId5"/>
              </a:rPr>
              <a:t>https://www.instagram.com/fnde.oficial/</a:t>
            </a:r>
            <a:endParaRPr lang="pt-BR" sz="1600" b="1" dirty="0">
              <a:solidFill>
                <a:schemeClr val="tx1"/>
              </a:solidFill>
            </a:endParaRPr>
          </a:p>
          <a:p>
            <a:pPr algn="ctr"/>
            <a:endParaRPr lang="pt-BR" b="1" dirty="0">
              <a:solidFill>
                <a:schemeClr val="tx1"/>
              </a:solidFill>
            </a:endParaRPr>
          </a:p>
          <a:p>
            <a:pPr algn="just"/>
            <a:r>
              <a:rPr lang="pt-BR" b="1" dirty="0">
                <a:solidFill>
                  <a:schemeClr val="tx1"/>
                </a:solidFill>
              </a:rPr>
              <a:t>Facebook - FNDE - Fundo Nacional de Desenvolvimento da Educação @fnde.educacao </a:t>
            </a:r>
            <a:r>
              <a:rPr lang="pt-BR" sz="1600" b="1" dirty="0">
                <a:solidFill>
                  <a:schemeClr val="tx1"/>
                </a:solidFill>
                <a:hlinkClick r:id="rId6"/>
              </a:rPr>
              <a:t>https://www.facebook.com/fnde.educacao/</a:t>
            </a:r>
            <a:r>
              <a:rPr lang="pt-BR" sz="1600" b="1" dirty="0">
                <a:solidFill>
                  <a:schemeClr val="tx1"/>
                </a:solidFill>
              </a:rPr>
              <a:t> </a:t>
            </a:r>
          </a:p>
        </p:txBody>
      </p:sp>
    </p:spTree>
    <p:extLst>
      <p:ext uri="{BB962C8B-B14F-4D97-AF65-F5344CB8AC3E}">
        <p14:creationId xmlns:p14="http://schemas.microsoft.com/office/powerpoint/2010/main" val="1061069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8000">
              <a:schemeClr val="bg1">
                <a:lumMod val="95000"/>
              </a:schemeClr>
            </a:gs>
            <a:gs pos="35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pic>
        <p:nvPicPr>
          <p:cNvPr id="17" name="Imagem 16">
            <a:extLst>
              <a:ext uri="{FF2B5EF4-FFF2-40B4-BE49-F238E27FC236}">
                <a16:creationId xmlns:a16="http://schemas.microsoft.com/office/drawing/2014/main" xmlns="" id="{FE781DEF-BFD4-4131-AD83-26D68CAF0EAD}"/>
              </a:ext>
            </a:extLst>
          </p:cNvPr>
          <p:cNvPicPr>
            <a:picLocks noChangeAspect="1"/>
          </p:cNvPicPr>
          <p:nvPr/>
        </p:nvPicPr>
        <p:blipFill>
          <a:blip r:embed="rId2"/>
          <a:stretch>
            <a:fillRect/>
          </a:stretch>
        </p:blipFill>
        <p:spPr>
          <a:xfrm>
            <a:off x="971600" y="111935"/>
            <a:ext cx="6577583" cy="1400381"/>
          </a:xfrm>
          <a:prstGeom prst="rect">
            <a:avLst/>
          </a:prstGeom>
        </p:spPr>
      </p:pic>
      <p:pic>
        <p:nvPicPr>
          <p:cNvPr id="6" name="Imagem 1">
            <a:extLst>
              <a:ext uri="{FF2B5EF4-FFF2-40B4-BE49-F238E27FC236}">
                <a16:creationId xmlns:a16="http://schemas.microsoft.com/office/drawing/2014/main" xmlns="" id="{B1AEABC6-A120-47F7-B25A-6CF449A5E26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3095" y="6373896"/>
            <a:ext cx="2147530" cy="49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ixaDeTexto 9">
            <a:extLst>
              <a:ext uri="{FF2B5EF4-FFF2-40B4-BE49-F238E27FC236}">
                <a16:creationId xmlns:a16="http://schemas.microsoft.com/office/drawing/2014/main" xmlns="" id="{4A750C43-72C0-43A7-ADD3-6AB888ACC3DB}"/>
              </a:ext>
            </a:extLst>
          </p:cNvPr>
          <p:cNvSpPr txBox="1"/>
          <p:nvPr/>
        </p:nvSpPr>
        <p:spPr>
          <a:xfrm>
            <a:off x="287524" y="1870670"/>
            <a:ext cx="8568951" cy="4683013"/>
          </a:xfrm>
          <a:prstGeom prst="rect">
            <a:avLst/>
          </a:prstGeom>
          <a:noFill/>
        </p:spPr>
        <p:txBody>
          <a:bodyPr wrap="square">
            <a:spAutoFit/>
          </a:bodyPr>
          <a:lstStyle/>
          <a:p>
            <a:pPr marL="342900" indent="-342900" algn="just">
              <a:lnSpc>
                <a:spcPct val="107000"/>
              </a:lnSpc>
              <a:spcAft>
                <a:spcPts val="800"/>
              </a:spcAft>
              <a:buFont typeface="Arial" panose="020B0604020202020204" pitchFamily="34" charset="0"/>
              <a:buChar char="•"/>
            </a:pPr>
            <a:r>
              <a:rPr lang="pt-BR" sz="2000" b="1"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É uma séria de 6 Oficinas – </a:t>
            </a:r>
            <a:r>
              <a:rPr lang="pt-BR" sz="2000" b="1" i="1"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on line </a:t>
            </a:r>
            <a:r>
              <a:rPr lang="pt-BR" sz="2000" b="1"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 julho à dezembro de 2021;</a:t>
            </a:r>
          </a:p>
          <a:p>
            <a:pPr marL="342900" indent="-342900" algn="just">
              <a:lnSpc>
                <a:spcPct val="107000"/>
              </a:lnSpc>
              <a:spcAft>
                <a:spcPts val="800"/>
              </a:spcAft>
              <a:buFont typeface="Arial" panose="020B0604020202020204" pitchFamily="34" charset="0"/>
              <a:buChar char="•"/>
            </a:pPr>
            <a:r>
              <a:rPr lang="pt-BR" b="1" u="sng"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OFICINA </a:t>
            </a:r>
            <a:r>
              <a:rPr lang="pt-BR" b="1" u="sng"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1</a:t>
            </a:r>
            <a:r>
              <a:rPr lang="pt-BR"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pt-BR" sz="18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Agricultura Familiar e a importância da produção local – realizada em 27/07/2021 - </a:t>
            </a:r>
            <a:r>
              <a:rPr lang="pt-BR" b="1"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L</a:t>
            </a:r>
            <a:r>
              <a:rPr lang="pt-BR" sz="18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ink acesso</a:t>
            </a:r>
            <a:r>
              <a:rPr lang="pt-BR"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pt-BR"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https://www.youtube.com/watch?v=a9cT3KsvJtI</a:t>
            </a:r>
            <a:r>
              <a:rPr lang="pt-BR"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lnSpc>
                <a:spcPct val="107000"/>
              </a:lnSpc>
              <a:spcAft>
                <a:spcPts val="800"/>
              </a:spcAft>
              <a:buFont typeface="Arial" panose="020B0604020202020204" pitchFamily="34" charset="0"/>
              <a:buChar char="•"/>
            </a:pPr>
            <a:r>
              <a:rPr lang="pt-BR" b="1" u="sng"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OFICINA 2</a:t>
            </a:r>
            <a:r>
              <a:rPr lang="pt-BR" b="1"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 – 10 passos para a compra da Agricultura Familiar no PNAE: 1. Orçamento - 2. Articulação com os atores sociais - 3. Elaboração de cardápio e pauta de compras – realizada em 3</a:t>
            </a:r>
            <a:r>
              <a:rPr lang="pt-BR" sz="18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1/08/2021 - </a:t>
            </a:r>
            <a:r>
              <a:rPr lang="pt-BR" b="1"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Link de acesso: </a:t>
            </a:r>
            <a:r>
              <a:rPr lang="pt-BR"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hlinkClick r:id="rId4"/>
              </a:rPr>
              <a:t>https://www.youtube.com/watch?v=a9cT3KsvJtI</a:t>
            </a:r>
            <a:r>
              <a:rPr lang="pt-BR"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 </a:t>
            </a:r>
            <a:endParaRPr lang="pt-BR"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pt-BR" b="1" u="sng"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OFICINA 3</a:t>
            </a:r>
            <a:r>
              <a:rPr lang="pt-BR"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 – </a:t>
            </a:r>
            <a:r>
              <a:rPr lang="pt-BR" b="1"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10 passos para a compra da Agricultura Familiar no PNAE: 4º Definição dos Preços de Aquisição – 5º Elaboração do Edital de Chamada Pública.30/09/2021 – realizada em 30/09/2021 - </a:t>
            </a:r>
            <a:r>
              <a:rPr lang="pt-BR"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link </a:t>
            </a:r>
            <a:r>
              <a:rPr lang="pt-BR"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hlinkClick r:id="rId5"/>
              </a:rPr>
              <a:t>https://youtu.be/n1aUoUNDGTY</a:t>
            </a:r>
            <a:r>
              <a:rPr lang="pt-BR"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lnSpc>
                <a:spcPct val="107000"/>
              </a:lnSpc>
              <a:spcAft>
                <a:spcPts val="800"/>
              </a:spcAft>
              <a:buFont typeface="Arial" panose="020B0604020202020204" pitchFamily="34" charset="0"/>
              <a:buChar char="•"/>
            </a:pPr>
            <a:r>
              <a:rPr lang="pt-BR" sz="18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OFICINA 4</a:t>
            </a:r>
            <a:r>
              <a:rPr lang="pt-BR"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 28/10/2021</a:t>
            </a:r>
          </a:p>
          <a:p>
            <a:pPr marL="342900" indent="-342900" algn="just">
              <a:lnSpc>
                <a:spcPct val="107000"/>
              </a:lnSpc>
              <a:spcAft>
                <a:spcPts val="800"/>
              </a:spcAft>
              <a:buFont typeface="Arial" panose="020B0604020202020204" pitchFamily="34" charset="0"/>
              <a:buChar char="•"/>
            </a:pPr>
            <a:r>
              <a:rPr lang="pt-BR" sz="18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OFICINA 5</a:t>
            </a:r>
            <a:r>
              <a:rPr lang="pt-BR"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 25/11/2021</a:t>
            </a:r>
          </a:p>
          <a:p>
            <a:pPr marL="342900" indent="-342900" algn="just">
              <a:lnSpc>
                <a:spcPct val="107000"/>
              </a:lnSpc>
              <a:spcAft>
                <a:spcPts val="800"/>
              </a:spcAft>
              <a:buFont typeface="Arial" panose="020B0604020202020204" pitchFamily="34" charset="0"/>
              <a:buChar char="•"/>
            </a:pPr>
            <a:r>
              <a:rPr lang="pt-BR" sz="18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OFICINA 6 </a:t>
            </a:r>
            <a:r>
              <a:rPr lang="pt-BR"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16/12/2021.</a:t>
            </a:r>
          </a:p>
        </p:txBody>
      </p:sp>
    </p:spTree>
    <p:extLst>
      <p:ext uri="{BB962C8B-B14F-4D97-AF65-F5344CB8AC3E}">
        <p14:creationId xmlns:p14="http://schemas.microsoft.com/office/powerpoint/2010/main" val="2061017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8000">
              <a:schemeClr val="bg1">
                <a:lumMod val="95000"/>
              </a:schemeClr>
            </a:gs>
            <a:gs pos="35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sp>
        <p:nvSpPr>
          <p:cNvPr id="10" name="CaixaDeTexto 9">
            <a:extLst>
              <a:ext uri="{FF2B5EF4-FFF2-40B4-BE49-F238E27FC236}">
                <a16:creationId xmlns:a16="http://schemas.microsoft.com/office/drawing/2014/main" xmlns="" id="{4A750C43-72C0-43A7-ADD3-6AB888ACC3DB}"/>
              </a:ext>
            </a:extLst>
          </p:cNvPr>
          <p:cNvSpPr txBox="1"/>
          <p:nvPr/>
        </p:nvSpPr>
        <p:spPr>
          <a:xfrm>
            <a:off x="836685" y="226477"/>
            <a:ext cx="7604249" cy="1263166"/>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07000"/>
              </a:lnSpc>
              <a:spcAft>
                <a:spcPts val="800"/>
              </a:spcAft>
            </a:pPr>
            <a:r>
              <a:rPr lang="pt-B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OFICINA 5 – 10 Passos para a Compra da Agricultura Familiar no PNAE: 8º Amostra para Controle de Qualidade - Normas Vigilância Sanitária - dia 25/11/2021, das 14h às 16h. Link </a:t>
            </a:r>
            <a:r>
              <a:rPr lang="pt-BR" sz="1800" b="0" i="0" u="sng" strike="noStrike" baseline="0" dirty="0">
                <a:solidFill>
                  <a:srgbClr val="0563C1"/>
                </a:solidFill>
                <a:latin typeface="Calibri" panose="020F0502020204030204" pitchFamily="34" charset="0"/>
                <a:hlinkClick r:id="rId2"/>
              </a:rPr>
              <a:t>https://www.sympla.com.br/5-oficina-tematica-da-agricultura-familiar-e-pnae-2021__1405362</a:t>
            </a:r>
            <a:endParaRPr lang="pt-B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 name="Tabela 2">
            <a:extLst>
              <a:ext uri="{FF2B5EF4-FFF2-40B4-BE49-F238E27FC236}">
                <a16:creationId xmlns:a16="http://schemas.microsoft.com/office/drawing/2014/main" xmlns="" id="{8DE632ED-8142-4235-8AFB-1912523F2A18}"/>
              </a:ext>
            </a:extLst>
          </p:cNvPr>
          <p:cNvGraphicFramePr>
            <a:graphicFrameLocks noGrp="1"/>
          </p:cNvGraphicFramePr>
          <p:nvPr>
            <p:extLst>
              <p:ext uri="{D42A27DB-BD31-4B8C-83A1-F6EECF244321}">
                <p14:modId xmlns:p14="http://schemas.microsoft.com/office/powerpoint/2010/main" val="865444647"/>
              </p:ext>
            </p:extLst>
          </p:nvPr>
        </p:nvGraphicFramePr>
        <p:xfrm>
          <a:off x="807257" y="1700808"/>
          <a:ext cx="7604249" cy="4995502"/>
        </p:xfrm>
        <a:graphic>
          <a:graphicData uri="http://schemas.openxmlformats.org/drawingml/2006/table">
            <a:tbl>
              <a:tblPr>
                <a:tableStyleId>{5C22544A-7EE6-4342-B048-85BDC9FD1C3A}</a:tableStyleId>
              </a:tblPr>
              <a:tblGrid>
                <a:gridCol w="1243002">
                  <a:extLst>
                    <a:ext uri="{9D8B030D-6E8A-4147-A177-3AD203B41FA5}">
                      <a16:colId xmlns:a16="http://schemas.microsoft.com/office/drawing/2014/main" xmlns="" val="4125018157"/>
                    </a:ext>
                  </a:extLst>
                </a:gridCol>
                <a:gridCol w="731177">
                  <a:extLst>
                    <a:ext uri="{9D8B030D-6E8A-4147-A177-3AD203B41FA5}">
                      <a16:colId xmlns:a16="http://schemas.microsoft.com/office/drawing/2014/main" xmlns="" val="143229404"/>
                    </a:ext>
                  </a:extLst>
                </a:gridCol>
                <a:gridCol w="2713565">
                  <a:extLst>
                    <a:ext uri="{9D8B030D-6E8A-4147-A177-3AD203B41FA5}">
                      <a16:colId xmlns:a16="http://schemas.microsoft.com/office/drawing/2014/main" xmlns="" val="3704651095"/>
                    </a:ext>
                  </a:extLst>
                </a:gridCol>
                <a:gridCol w="2916505">
                  <a:extLst>
                    <a:ext uri="{9D8B030D-6E8A-4147-A177-3AD203B41FA5}">
                      <a16:colId xmlns:a16="http://schemas.microsoft.com/office/drawing/2014/main" xmlns="" val="184534526"/>
                    </a:ext>
                  </a:extLst>
                </a:gridCol>
              </a:tblGrid>
              <a:tr h="625210">
                <a:tc gridSpan="4">
                  <a:txBody>
                    <a:bodyPr/>
                    <a:lstStyle/>
                    <a:p>
                      <a:pPr algn="just">
                        <a:lnSpc>
                          <a:spcPct val="115000"/>
                        </a:lnSpc>
                        <a:spcAft>
                          <a:spcPts val="800"/>
                        </a:spcAft>
                      </a:pPr>
                      <a:r>
                        <a:rPr lang="pt-BR" sz="1400" b="1" dirty="0">
                          <a:solidFill>
                            <a:schemeClr val="tx1">
                              <a:lumMod val="95000"/>
                              <a:lumOff val="5000"/>
                            </a:schemeClr>
                          </a:solidFill>
                          <a:effectLst/>
                        </a:rPr>
                        <a:t>OFICINA 5 – 10 Passos para a Compra da Agricultura Familiar no PNAE: 8º Amostra para Controle de Qualidade - Normas Vigilância Sanitária - dia 25/11/2021, das 14h às 16h.</a:t>
                      </a:r>
                      <a:endParaRPr lang="pt-BR" sz="1400" b="1"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xmlns="" val="2062897732"/>
                  </a:ext>
                </a:extLst>
              </a:tr>
              <a:tr h="347339">
                <a:tc>
                  <a:txBody>
                    <a:bodyPr/>
                    <a:lstStyle/>
                    <a:p>
                      <a:pPr algn="ctr">
                        <a:lnSpc>
                          <a:spcPct val="107000"/>
                        </a:lnSpc>
                        <a:spcAft>
                          <a:spcPts val="800"/>
                        </a:spcAft>
                      </a:pPr>
                      <a:r>
                        <a:rPr lang="pt-PT" sz="1400" b="1">
                          <a:effectLst/>
                        </a:rPr>
                        <a:t>Horário</a:t>
                      </a:r>
                      <a:endParaRPr lang="pt-BR"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800"/>
                        </a:spcAft>
                      </a:pPr>
                      <a:r>
                        <a:rPr lang="pt-PT" sz="1400" b="1">
                          <a:effectLst/>
                        </a:rPr>
                        <a:t>Tempo</a:t>
                      </a:r>
                      <a:endParaRPr lang="pt-BR"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800"/>
                        </a:spcAft>
                      </a:pPr>
                      <a:r>
                        <a:rPr lang="pt-PT" sz="1400" b="1" dirty="0">
                          <a:effectLst/>
                        </a:rPr>
                        <a:t>Descrição</a:t>
                      </a:r>
                      <a:endParaRPr lang="pt-B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R="626110" algn="ctr">
                        <a:lnSpc>
                          <a:spcPct val="107000"/>
                        </a:lnSpc>
                        <a:spcAft>
                          <a:spcPts val="800"/>
                        </a:spcAft>
                      </a:pPr>
                      <a:r>
                        <a:rPr lang="pt-PT" sz="1400" b="1" dirty="0">
                          <a:effectLst/>
                        </a:rPr>
                        <a:t>Responsável</a:t>
                      </a:r>
                      <a:endParaRPr lang="pt-B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4156412728"/>
                  </a:ext>
                </a:extLst>
              </a:tr>
              <a:tr h="389772">
                <a:tc>
                  <a:txBody>
                    <a:bodyPr/>
                    <a:lstStyle/>
                    <a:p>
                      <a:pPr>
                        <a:lnSpc>
                          <a:spcPct val="107000"/>
                        </a:lnSpc>
                        <a:spcAft>
                          <a:spcPts val="800"/>
                        </a:spcAft>
                      </a:pPr>
                      <a:r>
                        <a:rPr lang="pt-BR" sz="1400" b="1">
                          <a:effectLst/>
                        </a:rPr>
                        <a:t>14h – 14h05</a:t>
                      </a:r>
                      <a:endParaRPr lang="pt-BR"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ctr">
                        <a:lnSpc>
                          <a:spcPct val="107000"/>
                        </a:lnSpc>
                        <a:spcAft>
                          <a:spcPts val="800"/>
                        </a:spcAft>
                      </a:pPr>
                      <a:r>
                        <a:rPr lang="pt-PT" sz="1400" b="1">
                          <a:effectLst/>
                        </a:rPr>
                        <a:t>05’</a:t>
                      </a:r>
                      <a:endParaRPr lang="pt-BR"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just">
                        <a:lnSpc>
                          <a:spcPct val="115000"/>
                        </a:lnSpc>
                        <a:spcAft>
                          <a:spcPts val="800"/>
                        </a:spcAft>
                      </a:pPr>
                      <a:r>
                        <a:rPr lang="pt-PT" sz="1400" b="1" dirty="0">
                          <a:effectLst/>
                        </a:rPr>
                        <a:t>Abertura e informações da oficina</a:t>
                      </a:r>
                      <a:endParaRPr lang="pt-B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marR="44450" algn="just">
                        <a:lnSpc>
                          <a:spcPct val="107000"/>
                        </a:lnSpc>
                        <a:spcAft>
                          <a:spcPts val="800"/>
                        </a:spcAft>
                        <a:tabLst>
                          <a:tab pos="5229860" algn="l"/>
                          <a:tab pos="5500370" algn="l"/>
                          <a:tab pos="5590540" algn="l"/>
                        </a:tabLst>
                      </a:pPr>
                      <a:r>
                        <a:rPr lang="pt-PT" sz="1400" b="1" dirty="0">
                          <a:effectLst/>
                        </a:rPr>
                        <a:t>ASSEC</a:t>
                      </a:r>
                      <a:endParaRPr lang="pt-B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xmlns="" val="3785239335"/>
                  </a:ext>
                </a:extLst>
              </a:tr>
              <a:tr h="967355">
                <a:tc>
                  <a:txBody>
                    <a:bodyPr/>
                    <a:lstStyle/>
                    <a:p>
                      <a:pPr>
                        <a:lnSpc>
                          <a:spcPct val="107000"/>
                        </a:lnSpc>
                        <a:spcAft>
                          <a:spcPts val="800"/>
                        </a:spcAft>
                      </a:pPr>
                      <a:r>
                        <a:rPr lang="pt-BR" sz="1400" b="1">
                          <a:effectLst/>
                        </a:rPr>
                        <a:t>14h05 – 14h15</a:t>
                      </a:r>
                      <a:endParaRPr lang="pt-BR"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ctr">
                        <a:lnSpc>
                          <a:spcPct val="107000"/>
                        </a:lnSpc>
                        <a:spcAft>
                          <a:spcPts val="800"/>
                        </a:spcAft>
                      </a:pPr>
                      <a:r>
                        <a:rPr lang="pt-PT" sz="1400" b="1" dirty="0">
                          <a:effectLst/>
                        </a:rPr>
                        <a:t>10’</a:t>
                      </a:r>
                      <a:endParaRPr lang="pt-B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marL="0" lvl="0" indent="0" algn="just">
                        <a:lnSpc>
                          <a:spcPct val="107000"/>
                        </a:lnSpc>
                        <a:spcAft>
                          <a:spcPts val="800"/>
                        </a:spcAft>
                        <a:buFont typeface="+mj-lt"/>
                        <a:buAutoNum type="arabicPeriod"/>
                      </a:pPr>
                      <a:r>
                        <a:rPr lang="pt-PT" sz="1400" b="1" dirty="0">
                          <a:effectLst/>
                        </a:rPr>
                        <a:t> Apresentar, resumidamente, os 10 passos para a compra da agricultura familiar para o PNAE. </a:t>
                      </a:r>
                      <a:endParaRPr lang="pt-B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marR="44450" algn="just">
                        <a:lnSpc>
                          <a:spcPct val="107000"/>
                        </a:lnSpc>
                        <a:spcAft>
                          <a:spcPts val="800"/>
                        </a:spcAft>
                        <a:tabLst>
                          <a:tab pos="5229860" algn="l"/>
                          <a:tab pos="5500370" algn="l"/>
                          <a:tab pos="5590540" algn="l"/>
                        </a:tabLst>
                      </a:pPr>
                      <a:r>
                        <a:rPr lang="pt-PT" sz="1400" b="1" dirty="0">
                          <a:effectLst/>
                        </a:rPr>
                        <a:t>DIDAF/FNDE</a:t>
                      </a:r>
                      <a:endParaRPr lang="pt-B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xmlns="" val="457575873"/>
                  </a:ext>
                </a:extLst>
              </a:tr>
              <a:tr h="452999">
                <a:tc>
                  <a:txBody>
                    <a:bodyPr/>
                    <a:lstStyle/>
                    <a:p>
                      <a:pPr>
                        <a:lnSpc>
                          <a:spcPct val="107000"/>
                        </a:lnSpc>
                        <a:spcAft>
                          <a:spcPts val="800"/>
                        </a:spcAft>
                      </a:pPr>
                      <a:r>
                        <a:rPr lang="pt-BR" sz="1400" b="1">
                          <a:effectLst/>
                        </a:rPr>
                        <a:t>14h15 – 14h40</a:t>
                      </a:r>
                      <a:endParaRPr lang="pt-BR"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ctr">
                        <a:lnSpc>
                          <a:spcPct val="107000"/>
                        </a:lnSpc>
                        <a:spcAft>
                          <a:spcPts val="800"/>
                        </a:spcAft>
                      </a:pPr>
                      <a:r>
                        <a:rPr lang="pt-PT" sz="1400" b="1">
                          <a:effectLst/>
                        </a:rPr>
                        <a:t>25’</a:t>
                      </a:r>
                      <a:endParaRPr lang="pt-BR"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just">
                        <a:lnSpc>
                          <a:spcPct val="107000"/>
                        </a:lnSpc>
                        <a:spcAft>
                          <a:spcPts val="800"/>
                        </a:spcAft>
                        <a:tabLst>
                          <a:tab pos="284480" algn="l"/>
                        </a:tabLst>
                      </a:pPr>
                      <a:r>
                        <a:rPr lang="pt-PT" sz="1400" b="1" dirty="0">
                          <a:effectLst/>
                        </a:rPr>
                        <a:t>2. Amostra para Controle de Qualidade</a:t>
                      </a:r>
                      <a:endParaRPr lang="pt-B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marR="44450" algn="just">
                        <a:lnSpc>
                          <a:spcPct val="107000"/>
                        </a:lnSpc>
                        <a:spcAft>
                          <a:spcPts val="800"/>
                        </a:spcAft>
                        <a:tabLst>
                          <a:tab pos="5229860" algn="l"/>
                          <a:tab pos="5500370" algn="l"/>
                          <a:tab pos="5590540" algn="l"/>
                        </a:tabLst>
                      </a:pPr>
                      <a:r>
                        <a:rPr lang="pt-BR" sz="1400" b="1" dirty="0">
                          <a:effectLst/>
                        </a:rPr>
                        <a:t>Nutricionista do PNAE</a:t>
                      </a:r>
                      <a:endParaRPr lang="pt-B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xmlns="" val="1753714830"/>
                  </a:ext>
                </a:extLst>
              </a:tr>
              <a:tr h="555742">
                <a:tc>
                  <a:txBody>
                    <a:bodyPr/>
                    <a:lstStyle/>
                    <a:p>
                      <a:pPr>
                        <a:lnSpc>
                          <a:spcPct val="107000"/>
                        </a:lnSpc>
                        <a:spcAft>
                          <a:spcPts val="800"/>
                        </a:spcAft>
                      </a:pPr>
                      <a:r>
                        <a:rPr lang="pt-BR" sz="1400" b="1">
                          <a:effectLst/>
                        </a:rPr>
                        <a:t>14h40 – 15h10</a:t>
                      </a:r>
                      <a:endParaRPr lang="pt-BR"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ctr">
                        <a:lnSpc>
                          <a:spcPct val="107000"/>
                        </a:lnSpc>
                        <a:spcAft>
                          <a:spcPts val="800"/>
                        </a:spcAft>
                      </a:pPr>
                      <a:r>
                        <a:rPr lang="pt-PT" sz="1400" b="1">
                          <a:effectLst/>
                        </a:rPr>
                        <a:t>30’</a:t>
                      </a:r>
                      <a:endParaRPr lang="pt-BR"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just">
                        <a:lnSpc>
                          <a:spcPct val="107000"/>
                        </a:lnSpc>
                        <a:spcAft>
                          <a:spcPts val="800"/>
                        </a:spcAft>
                        <a:tabLst>
                          <a:tab pos="284480" algn="l"/>
                        </a:tabLst>
                      </a:pPr>
                      <a:r>
                        <a:rPr lang="pt-PT" sz="1400" b="1" dirty="0">
                          <a:effectLst/>
                        </a:rPr>
                        <a:t>3. Explanação sobre a RDC nº 49/2013</a:t>
                      </a:r>
                      <a:endParaRPr lang="pt-B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marR="44450" algn="just">
                        <a:lnSpc>
                          <a:spcPct val="107000"/>
                        </a:lnSpc>
                        <a:spcAft>
                          <a:spcPts val="800"/>
                        </a:spcAft>
                        <a:tabLst>
                          <a:tab pos="5229860" algn="l"/>
                          <a:tab pos="5500370" algn="l"/>
                          <a:tab pos="5590540" algn="l"/>
                        </a:tabLst>
                      </a:pPr>
                      <a:r>
                        <a:rPr lang="pt-BR" sz="1400" b="1" dirty="0">
                          <a:effectLst/>
                        </a:rPr>
                        <a:t>Anvisa</a:t>
                      </a:r>
                      <a:endParaRPr lang="pt-B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xmlns="" val="2177329364"/>
                  </a:ext>
                </a:extLst>
              </a:tr>
              <a:tr h="1019327">
                <a:tc>
                  <a:txBody>
                    <a:bodyPr/>
                    <a:lstStyle/>
                    <a:p>
                      <a:pPr>
                        <a:lnSpc>
                          <a:spcPct val="107000"/>
                        </a:lnSpc>
                        <a:spcAft>
                          <a:spcPts val="800"/>
                        </a:spcAft>
                      </a:pPr>
                      <a:r>
                        <a:rPr lang="pt-BR" sz="1400" b="1">
                          <a:effectLst/>
                        </a:rPr>
                        <a:t>15h10 – 15h40</a:t>
                      </a:r>
                      <a:endParaRPr lang="pt-BR"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ctr">
                        <a:lnSpc>
                          <a:spcPct val="107000"/>
                        </a:lnSpc>
                        <a:spcAft>
                          <a:spcPts val="800"/>
                        </a:spcAft>
                      </a:pPr>
                      <a:r>
                        <a:rPr lang="pt-PT" sz="1400" b="1">
                          <a:effectLst/>
                        </a:rPr>
                        <a:t>30’</a:t>
                      </a:r>
                      <a:endParaRPr lang="pt-BR"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just">
                        <a:lnSpc>
                          <a:spcPct val="107000"/>
                        </a:lnSpc>
                        <a:spcAft>
                          <a:spcPts val="800"/>
                        </a:spcAft>
                        <a:tabLst>
                          <a:tab pos="284480" algn="l"/>
                        </a:tabLst>
                      </a:pPr>
                      <a:r>
                        <a:rPr lang="pt-PT" sz="1400" b="1" dirty="0">
                          <a:effectLst/>
                        </a:rPr>
                        <a:t>4. Comercialização de suco e polpa de frutas. </a:t>
                      </a:r>
                      <a:endParaRPr lang="pt-BR" sz="1400" b="1" dirty="0">
                        <a:effectLst/>
                      </a:endParaRPr>
                    </a:p>
                    <a:p>
                      <a:pPr algn="just">
                        <a:lnSpc>
                          <a:spcPct val="107000"/>
                        </a:lnSpc>
                        <a:spcAft>
                          <a:spcPts val="800"/>
                        </a:spcAft>
                        <a:tabLst>
                          <a:tab pos="284480" algn="l"/>
                        </a:tabLst>
                      </a:pPr>
                      <a:r>
                        <a:rPr lang="pt-PT" sz="1400" b="1" dirty="0">
                          <a:effectLst/>
                        </a:rPr>
                        <a:t>5. Comercialização farinha de mandioca</a:t>
                      </a:r>
                      <a:endParaRPr lang="pt-B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marR="44450" algn="just">
                        <a:lnSpc>
                          <a:spcPct val="107000"/>
                        </a:lnSpc>
                        <a:spcAft>
                          <a:spcPts val="800"/>
                        </a:spcAft>
                        <a:tabLst>
                          <a:tab pos="5229860" algn="l"/>
                          <a:tab pos="5500370" algn="l"/>
                          <a:tab pos="5590540" algn="l"/>
                        </a:tabLst>
                      </a:pPr>
                      <a:r>
                        <a:rPr lang="pt-BR" sz="1400" b="1" dirty="0">
                          <a:effectLst/>
                        </a:rPr>
                        <a:t>MAPA</a:t>
                      </a:r>
                      <a:endParaRPr lang="pt-B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xmlns="" val="1333568290"/>
                  </a:ext>
                </a:extLst>
              </a:tr>
              <a:tr h="396034">
                <a:tc>
                  <a:txBody>
                    <a:bodyPr/>
                    <a:lstStyle/>
                    <a:p>
                      <a:pPr>
                        <a:lnSpc>
                          <a:spcPct val="107000"/>
                        </a:lnSpc>
                        <a:spcAft>
                          <a:spcPts val="800"/>
                        </a:spcAft>
                      </a:pPr>
                      <a:r>
                        <a:rPr lang="pt-BR" sz="1400" b="1">
                          <a:effectLst/>
                        </a:rPr>
                        <a:t>15h40 – 16h</a:t>
                      </a:r>
                      <a:endParaRPr lang="pt-BR"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ctr">
                        <a:lnSpc>
                          <a:spcPct val="107000"/>
                        </a:lnSpc>
                        <a:spcAft>
                          <a:spcPts val="800"/>
                        </a:spcAft>
                      </a:pPr>
                      <a:r>
                        <a:rPr lang="pt-PT" sz="1400" b="1" dirty="0">
                          <a:effectLst/>
                        </a:rPr>
                        <a:t>20’</a:t>
                      </a:r>
                      <a:endParaRPr lang="pt-B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just">
                        <a:lnSpc>
                          <a:spcPct val="107000"/>
                        </a:lnSpc>
                        <a:spcAft>
                          <a:spcPts val="800"/>
                        </a:spcAft>
                      </a:pPr>
                      <a:r>
                        <a:rPr lang="pt-BR" sz="1400" b="1" dirty="0">
                          <a:effectLst/>
                        </a:rPr>
                        <a:t>Perguntas/respostas</a:t>
                      </a:r>
                      <a:endParaRPr lang="pt-B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marR="44450" algn="just">
                        <a:lnSpc>
                          <a:spcPct val="107000"/>
                        </a:lnSpc>
                        <a:spcAft>
                          <a:spcPts val="800"/>
                        </a:spcAft>
                        <a:tabLst>
                          <a:tab pos="5229860" algn="l"/>
                          <a:tab pos="5500370" algn="l"/>
                          <a:tab pos="5590540" algn="l"/>
                        </a:tabLst>
                      </a:pPr>
                      <a:r>
                        <a:rPr lang="pt-BR" sz="1400" b="1" dirty="0">
                          <a:effectLst/>
                        </a:rPr>
                        <a:t>Palestrantes/participantes</a:t>
                      </a:r>
                      <a:endParaRPr lang="pt-B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xmlns="" val="2719639662"/>
                  </a:ext>
                </a:extLst>
              </a:tr>
              <a:tr h="241724">
                <a:tc>
                  <a:txBody>
                    <a:bodyPr/>
                    <a:lstStyle/>
                    <a:p>
                      <a:pPr>
                        <a:lnSpc>
                          <a:spcPct val="107000"/>
                        </a:lnSpc>
                        <a:spcAft>
                          <a:spcPts val="800"/>
                        </a:spcAft>
                      </a:pPr>
                      <a:r>
                        <a:rPr lang="pt-BR" sz="1400" b="1" dirty="0">
                          <a:effectLst/>
                        </a:rPr>
                        <a:t>16h</a:t>
                      </a:r>
                      <a:endParaRPr lang="pt-B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ctr">
                        <a:lnSpc>
                          <a:spcPct val="107000"/>
                        </a:lnSpc>
                        <a:spcAft>
                          <a:spcPts val="800"/>
                        </a:spcAft>
                      </a:pPr>
                      <a:r>
                        <a:rPr lang="pt-PT" sz="1400" dirty="0">
                          <a:effectLst/>
                        </a:rPr>
                        <a:t>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just">
                        <a:lnSpc>
                          <a:spcPct val="107000"/>
                        </a:lnSpc>
                        <a:spcAft>
                          <a:spcPts val="800"/>
                        </a:spcAft>
                      </a:pPr>
                      <a:r>
                        <a:rPr lang="pt-BR" sz="1400" b="1" dirty="0">
                          <a:effectLst/>
                        </a:rPr>
                        <a:t>Enceramento</a:t>
                      </a:r>
                      <a:endParaRPr lang="pt-B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marR="44450" algn="just">
                        <a:lnSpc>
                          <a:spcPct val="107000"/>
                        </a:lnSpc>
                        <a:spcAft>
                          <a:spcPts val="800"/>
                        </a:spcAft>
                        <a:tabLst>
                          <a:tab pos="5229860" algn="l"/>
                          <a:tab pos="5500370" algn="l"/>
                          <a:tab pos="5590540" algn="l"/>
                        </a:tabLst>
                      </a:pPr>
                      <a:r>
                        <a:rPr lang="pt-BR" sz="1400" b="1" dirty="0">
                          <a:effectLst/>
                        </a:rPr>
                        <a:t>ASSEC/FNDE</a:t>
                      </a:r>
                      <a:endParaRPr lang="pt-B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xmlns="" val="1491253212"/>
                  </a:ext>
                </a:extLst>
              </a:tr>
            </a:tbl>
          </a:graphicData>
        </a:graphic>
      </p:graphicFrame>
    </p:spTree>
    <p:extLst>
      <p:ext uri="{BB962C8B-B14F-4D97-AF65-F5344CB8AC3E}">
        <p14:creationId xmlns:p14="http://schemas.microsoft.com/office/powerpoint/2010/main" val="1579036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0" name="Retângulo 59"/>
          <p:cNvSpPr/>
          <p:nvPr/>
        </p:nvSpPr>
        <p:spPr>
          <a:xfrm>
            <a:off x="320758" y="222881"/>
            <a:ext cx="8502483" cy="523220"/>
          </a:xfrm>
          <a:prstGeom prst="rect">
            <a:avLst/>
          </a:prstGeom>
          <a:solidFill>
            <a:schemeClr val="bg1">
              <a:lumMod val="95000"/>
            </a:schemeClr>
          </a:solidFill>
        </p:spPr>
        <p:txBody>
          <a:bodyPr wrap="square">
            <a:spAutoFit/>
          </a:bodyPr>
          <a:lstStyle/>
          <a:p>
            <a:pPr algn="just">
              <a:defRPr/>
            </a:pPr>
            <a:r>
              <a:rPr lang="pt-BR" sz="2800" b="1" dirty="0">
                <a:solidFill>
                  <a:schemeClr val="accent6">
                    <a:lumMod val="50000"/>
                  </a:schemeClr>
                </a:solidFill>
              </a:rPr>
              <a:t>AQUISIÇÃO DE ALIMENTOS DA AGRICULTURA FAMILIAR</a:t>
            </a:r>
          </a:p>
        </p:txBody>
      </p:sp>
      <p:sp>
        <p:nvSpPr>
          <p:cNvPr id="23" name="Line 14"/>
          <p:cNvSpPr>
            <a:spLocks noChangeShapeType="1"/>
          </p:cNvSpPr>
          <p:nvPr/>
        </p:nvSpPr>
        <p:spPr bwMode="auto">
          <a:xfrm>
            <a:off x="0" y="908720"/>
            <a:ext cx="9144000" cy="0"/>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5" name="Fluxograma: Processo alternativo 4"/>
          <p:cNvSpPr/>
          <p:nvPr/>
        </p:nvSpPr>
        <p:spPr>
          <a:xfrm>
            <a:off x="403997" y="1999330"/>
            <a:ext cx="4356586" cy="4024631"/>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defRPr/>
            </a:pPr>
            <a:endParaRPr lang="pt-BR" sz="3200" b="1" dirty="0">
              <a:solidFill>
                <a:schemeClr val="accent6">
                  <a:lumMod val="50000"/>
                </a:schemeClr>
              </a:solidFill>
              <a:cs typeface="Arial" charset="0"/>
            </a:endParaRPr>
          </a:p>
        </p:txBody>
      </p:sp>
      <p:graphicFrame>
        <p:nvGraphicFramePr>
          <p:cNvPr id="6" name="Gráfico 5">
            <a:extLst>
              <a:ext uri="{FF2B5EF4-FFF2-40B4-BE49-F238E27FC236}">
                <a16:creationId xmlns:a16="http://schemas.microsoft.com/office/drawing/2014/main" xmlns="" id="{ED855987-B2FD-4808-AE1D-77A9439B1157}"/>
              </a:ext>
            </a:extLst>
          </p:cNvPr>
          <p:cNvGraphicFramePr>
            <a:graphicFrameLocks/>
          </p:cNvGraphicFramePr>
          <p:nvPr>
            <p:extLst>
              <p:ext uri="{D42A27DB-BD31-4B8C-83A1-F6EECF244321}">
                <p14:modId xmlns:p14="http://schemas.microsoft.com/office/powerpoint/2010/main" val="1626634375"/>
              </p:ext>
            </p:extLst>
          </p:nvPr>
        </p:nvGraphicFramePr>
        <p:xfrm>
          <a:off x="62841" y="1111632"/>
          <a:ext cx="8973655" cy="57125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7016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pic>
        <p:nvPicPr>
          <p:cNvPr id="2" name="Imagem 1"/>
          <p:cNvPicPr>
            <a:picLocks noChangeAspect="1"/>
          </p:cNvPicPr>
          <p:nvPr/>
        </p:nvPicPr>
        <p:blipFill>
          <a:blip r:embed="rId2"/>
          <a:stretch>
            <a:fillRect/>
          </a:stretch>
        </p:blipFill>
        <p:spPr>
          <a:xfrm>
            <a:off x="455832" y="865834"/>
            <a:ext cx="6328442" cy="565188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 name="Retângulo 5"/>
          <p:cNvSpPr/>
          <p:nvPr/>
        </p:nvSpPr>
        <p:spPr>
          <a:xfrm>
            <a:off x="7001515" y="3120059"/>
            <a:ext cx="1898478" cy="156966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txBody>
          <a:bodyPr wrap="square">
            <a:spAutoFit/>
          </a:bodyPr>
          <a:lstStyle/>
          <a:p>
            <a:r>
              <a:rPr lang="pt-BR" sz="1600" b="1" dirty="0"/>
              <a:t> Link acesso: </a:t>
            </a:r>
            <a:r>
              <a:rPr lang="pt-BR" sz="1600" b="1" dirty="0">
                <a:hlinkClick r:id="rId3"/>
              </a:rPr>
              <a:t>https://www.youtube.com/playlist?list=PL1DvWZNqAtqI6UbdESh0oAKDSIf4LbJJB</a:t>
            </a:r>
            <a:r>
              <a:rPr lang="pt-BR" sz="1600" b="1" dirty="0"/>
              <a:t> </a:t>
            </a:r>
          </a:p>
        </p:txBody>
      </p:sp>
      <p:pic>
        <p:nvPicPr>
          <p:cNvPr id="10" name="Imagem 1">
            <a:extLst>
              <a:ext uri="{FF2B5EF4-FFF2-40B4-BE49-F238E27FC236}">
                <a16:creationId xmlns:a16="http://schemas.microsoft.com/office/drawing/2014/main" xmlns="" id="{F237885C-42FE-49D7-9A87-E5FBDB20BE8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3095" y="6373896"/>
            <a:ext cx="2147530" cy="49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aixaDeTexto 16">
            <a:extLst>
              <a:ext uri="{FF2B5EF4-FFF2-40B4-BE49-F238E27FC236}">
                <a16:creationId xmlns:a16="http://schemas.microsoft.com/office/drawing/2014/main" xmlns="" id="{EA20BEF0-57F4-48B7-8A65-7E4CB04FE547}"/>
              </a:ext>
            </a:extLst>
          </p:cNvPr>
          <p:cNvSpPr txBox="1"/>
          <p:nvPr/>
        </p:nvSpPr>
        <p:spPr>
          <a:xfrm>
            <a:off x="6993095" y="921787"/>
            <a:ext cx="1898478" cy="2031325"/>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txBody>
          <a:bodyPr wrap="square">
            <a:spAutoFit/>
          </a:bodyPr>
          <a:lstStyle/>
          <a:p>
            <a:pPr algn="ctr"/>
            <a:r>
              <a:rPr lang="pt-BR" sz="1800" b="1" dirty="0"/>
              <a:t>Site do FNDE &gt; Centrais de Conteúdo &gt; </a:t>
            </a:r>
            <a:r>
              <a:rPr lang="pt-BR" b="1" dirty="0"/>
              <a:t>Vídeos  &gt; Playlists &gt; Série A </a:t>
            </a:r>
            <a:r>
              <a:rPr lang="pt-BR" sz="1800" b="1" dirty="0"/>
              <a:t>Resolução FNDE nº 06 de 2020 </a:t>
            </a:r>
            <a:endParaRPr lang="pt-BR" dirty="0"/>
          </a:p>
        </p:txBody>
      </p:sp>
      <p:sp>
        <p:nvSpPr>
          <p:cNvPr id="18" name="Retângulo 17">
            <a:extLst>
              <a:ext uri="{FF2B5EF4-FFF2-40B4-BE49-F238E27FC236}">
                <a16:creationId xmlns:a16="http://schemas.microsoft.com/office/drawing/2014/main" xmlns="" id="{0E9D0305-CAF0-43A0-88FD-7D23FA703F9C}"/>
              </a:ext>
            </a:extLst>
          </p:cNvPr>
          <p:cNvSpPr/>
          <p:nvPr/>
        </p:nvSpPr>
        <p:spPr>
          <a:xfrm>
            <a:off x="484069" y="161056"/>
            <a:ext cx="8336404" cy="461665"/>
          </a:xfrm>
          <a:prstGeom prst="rect">
            <a:avLst/>
          </a:prstGeom>
          <a:solidFill>
            <a:schemeClr val="accent1">
              <a:lumMod val="20000"/>
              <a:lumOff val="80000"/>
            </a:schemeClr>
          </a:solidFill>
          <a:ln>
            <a:noFill/>
          </a:ln>
          <a:effectLst/>
        </p:spPr>
        <p:style>
          <a:lnRef idx="1">
            <a:schemeClr val="dk1"/>
          </a:lnRef>
          <a:fillRef idx="2">
            <a:schemeClr val="dk1"/>
          </a:fillRef>
          <a:effectRef idx="1">
            <a:schemeClr val="dk1"/>
          </a:effectRef>
          <a:fontRef idx="minor">
            <a:schemeClr val="dk1"/>
          </a:fontRef>
        </p:style>
        <p:txBody>
          <a:bodyPr wrap="square">
            <a:spAutoFit/>
          </a:bodyPr>
          <a:lstStyle/>
          <a:p>
            <a:pPr algn="just" eaLnBrk="0" fontAlgn="base" hangingPunct="0">
              <a:spcBef>
                <a:spcPct val="0"/>
              </a:spcBef>
              <a:spcAft>
                <a:spcPct val="0"/>
              </a:spcAft>
              <a:tabLst>
                <a:tab pos="85725" algn="l"/>
              </a:tabLst>
              <a:defRPr/>
            </a:pPr>
            <a:r>
              <a:rPr lang="pt-BR" altLang="pt-BR" sz="2400" b="1" dirty="0">
                <a:solidFill>
                  <a:srgbClr val="0070C0"/>
                </a:solidFill>
              </a:rPr>
              <a:t>Material de Apoio - Site FNDE - </a:t>
            </a:r>
            <a:r>
              <a:rPr lang="pt-BR" altLang="pt-BR" sz="2400" b="1" dirty="0">
                <a:hlinkClick r:id="rId5"/>
              </a:rPr>
              <a:t>https://www.gov.br/fnde/pt-br/</a:t>
            </a:r>
            <a:endParaRPr lang="pt-BR" sz="2400" b="1" dirty="0">
              <a:solidFill>
                <a:prstClr val="black"/>
              </a:solidFill>
              <a:cs typeface="Arial" panose="020B0604020202020204" pitchFamily="34" charset="0"/>
            </a:endParaRPr>
          </a:p>
        </p:txBody>
      </p:sp>
      <p:sp>
        <p:nvSpPr>
          <p:cNvPr id="19" name="Retângulo 18">
            <a:extLst>
              <a:ext uri="{FF2B5EF4-FFF2-40B4-BE49-F238E27FC236}">
                <a16:creationId xmlns:a16="http://schemas.microsoft.com/office/drawing/2014/main" xmlns="" id="{8642360C-68FC-41D5-8102-6B456DA8A3A0}"/>
              </a:ext>
            </a:extLst>
          </p:cNvPr>
          <p:cNvSpPr/>
          <p:nvPr/>
        </p:nvSpPr>
        <p:spPr>
          <a:xfrm>
            <a:off x="7001515" y="4856666"/>
            <a:ext cx="1898478" cy="1077218"/>
          </a:xfrm>
          <a:prstGeom prst="rect">
            <a:avLst/>
          </a:prstGeom>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ln>
            <a:noFill/>
          </a:ln>
        </p:spPr>
        <p:style>
          <a:lnRef idx="1">
            <a:schemeClr val="dk1"/>
          </a:lnRef>
          <a:fillRef idx="2">
            <a:schemeClr val="dk1"/>
          </a:fillRef>
          <a:effectRef idx="1">
            <a:schemeClr val="dk1"/>
          </a:effectRef>
          <a:fontRef idx="minor">
            <a:schemeClr val="dk1"/>
          </a:fontRef>
        </p:style>
        <p:txBody>
          <a:bodyPr wrap="square">
            <a:spAutoFit/>
          </a:bodyPr>
          <a:lstStyle/>
          <a:p>
            <a:pPr algn="just" eaLnBrk="0" fontAlgn="base" hangingPunct="0">
              <a:spcBef>
                <a:spcPct val="0"/>
              </a:spcBef>
              <a:spcAft>
                <a:spcPct val="0"/>
              </a:spcAft>
              <a:tabLst>
                <a:tab pos="85725" algn="l"/>
              </a:tabLst>
              <a:defRPr/>
            </a:pPr>
            <a:r>
              <a:rPr lang="pt-BR" altLang="pt-BR" sz="1600" b="1" dirty="0">
                <a:solidFill>
                  <a:srgbClr val="0070C0"/>
                </a:solidFill>
              </a:rPr>
              <a:t>YOUTUBE FNDE - </a:t>
            </a:r>
            <a:r>
              <a:rPr lang="pt-BR" altLang="pt-BR" sz="1600" b="1" dirty="0">
                <a:hlinkClick r:id="rId6"/>
              </a:rPr>
              <a:t>https://www.youtube.com/user/FNDEMEC</a:t>
            </a:r>
            <a:r>
              <a:rPr lang="pt-BR" altLang="pt-BR" sz="1600" b="1" dirty="0"/>
              <a:t> </a:t>
            </a:r>
            <a:endParaRPr lang="pt-BR" sz="1600" b="1" dirty="0">
              <a:solidFill>
                <a:prstClr val="black"/>
              </a:solidFill>
              <a:cs typeface="Arial" panose="020B0604020202020204" pitchFamily="34" charset="0"/>
            </a:endParaRPr>
          </a:p>
        </p:txBody>
      </p:sp>
    </p:spTree>
    <p:extLst>
      <p:ext uri="{BB962C8B-B14F-4D97-AF65-F5344CB8AC3E}">
        <p14:creationId xmlns:p14="http://schemas.microsoft.com/office/powerpoint/2010/main" val="42622578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sp>
        <p:nvSpPr>
          <p:cNvPr id="13" name="Retângulo 12"/>
          <p:cNvSpPr/>
          <p:nvPr/>
        </p:nvSpPr>
        <p:spPr>
          <a:xfrm>
            <a:off x="807257" y="2332921"/>
            <a:ext cx="7653175" cy="3724096"/>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wrap="square">
            <a:spAutoFit/>
          </a:bodyPr>
          <a:lstStyle/>
          <a:p>
            <a:pPr algn="just" eaLnBrk="0" fontAlgn="base" hangingPunct="0">
              <a:spcBef>
                <a:spcPct val="0"/>
              </a:spcBef>
              <a:spcAft>
                <a:spcPct val="0"/>
              </a:spcAft>
              <a:tabLst>
                <a:tab pos="85725" algn="l"/>
              </a:tabLst>
              <a:defRPr/>
            </a:pPr>
            <a:endParaRPr lang="pt-BR" altLang="pt-BR" sz="800" b="1" dirty="0">
              <a:solidFill>
                <a:schemeClr val="accent1">
                  <a:lumMod val="50000"/>
                </a:schemeClr>
              </a:solidFill>
            </a:endParaRPr>
          </a:p>
          <a:p>
            <a:pPr algn="just" eaLnBrk="0" fontAlgn="base" hangingPunct="0">
              <a:spcBef>
                <a:spcPct val="0"/>
              </a:spcBef>
              <a:spcAft>
                <a:spcPct val="0"/>
              </a:spcAft>
              <a:tabLst>
                <a:tab pos="85725" algn="l"/>
              </a:tabLst>
              <a:defRPr/>
            </a:pPr>
            <a:r>
              <a:rPr lang="pt-BR" altLang="pt-BR" sz="2000" b="1" dirty="0">
                <a:solidFill>
                  <a:schemeClr val="accent1">
                    <a:lumMod val="50000"/>
                  </a:schemeClr>
                </a:solidFill>
              </a:rPr>
              <a:t>Os Centros Colaboradores em Alimentação e Nutrição do Escolar (CECANE), distribuídos em todas as regiões brasileiras, são unidades de referência e suporte técnico-científico para a boa execução do Programa Nacional de Alimentação e Nutrição do Escolar (PNAE). Através de uma parceira entre o Fundo Nacional de Desenvolvimento da Educação (FNDE/MEC) e dos Institutos Federais de ensino superior, os centros apoiam a consolidação da gestão operacional e desenvolvimento do programa que abrange mais de 40 milhões de alunos de escolas públicas.</a:t>
            </a:r>
          </a:p>
          <a:p>
            <a:pPr algn="just" eaLnBrk="0" fontAlgn="base" hangingPunct="0">
              <a:spcBef>
                <a:spcPct val="0"/>
              </a:spcBef>
              <a:spcAft>
                <a:spcPct val="0"/>
              </a:spcAft>
              <a:tabLst>
                <a:tab pos="85725" algn="l"/>
              </a:tabLst>
              <a:defRPr/>
            </a:pPr>
            <a:endParaRPr lang="pt-BR" altLang="pt-BR" sz="2000" b="1" dirty="0">
              <a:solidFill>
                <a:schemeClr val="accent1">
                  <a:lumMod val="50000"/>
                </a:schemeClr>
              </a:solidFill>
            </a:endParaRPr>
          </a:p>
          <a:p>
            <a:pPr algn="just" eaLnBrk="0" fontAlgn="base" hangingPunct="0">
              <a:spcBef>
                <a:spcPct val="0"/>
              </a:spcBef>
              <a:spcAft>
                <a:spcPct val="0"/>
              </a:spcAft>
              <a:tabLst>
                <a:tab pos="85725" algn="l"/>
              </a:tabLst>
              <a:defRPr/>
            </a:pPr>
            <a:r>
              <a:rPr lang="pt-BR" altLang="pt-BR" sz="2000" b="1" dirty="0">
                <a:solidFill>
                  <a:srgbClr val="FF0000"/>
                </a:solidFill>
              </a:rPr>
              <a:t>Site: </a:t>
            </a:r>
            <a:r>
              <a:rPr lang="pt-BR" altLang="pt-BR" sz="2000" b="1" dirty="0">
                <a:solidFill>
                  <a:srgbClr val="FF0000"/>
                </a:solidFill>
                <a:hlinkClick r:id="rId2">
                  <a:extLst>
                    <a:ext uri="{A12FA001-AC4F-418D-AE19-62706E023703}">
                      <ahyp:hlinkClr xmlns:ahyp="http://schemas.microsoft.com/office/drawing/2018/hyperlinkcolor" xmlns="" val="tx"/>
                    </a:ext>
                  </a:extLst>
                </a:hlinkClick>
              </a:rPr>
              <a:t>https://www.rebrae.com.br/index.php/centros-colaboradores</a:t>
            </a:r>
            <a:r>
              <a:rPr lang="pt-BR" altLang="pt-BR" sz="2000" b="1" dirty="0">
                <a:solidFill>
                  <a:srgbClr val="FF0000"/>
                </a:solidFill>
              </a:rPr>
              <a:t> </a:t>
            </a:r>
          </a:p>
          <a:p>
            <a:pPr algn="just" eaLnBrk="0" fontAlgn="base" hangingPunct="0">
              <a:spcBef>
                <a:spcPct val="0"/>
              </a:spcBef>
              <a:spcAft>
                <a:spcPct val="0"/>
              </a:spcAft>
              <a:tabLst>
                <a:tab pos="85725" algn="l"/>
              </a:tabLst>
              <a:defRPr/>
            </a:pPr>
            <a:endParaRPr lang="pt-BR" sz="800" b="1" dirty="0">
              <a:solidFill>
                <a:schemeClr val="accent1">
                  <a:lumMod val="50000"/>
                </a:schemeClr>
              </a:solidFill>
              <a:cs typeface="Arial" panose="020B0604020202020204" pitchFamily="34" charset="0"/>
            </a:endParaRPr>
          </a:p>
        </p:txBody>
      </p:sp>
      <p:pic>
        <p:nvPicPr>
          <p:cNvPr id="3" name="Imagem 2"/>
          <p:cNvPicPr>
            <a:picLocks noChangeAspect="1"/>
          </p:cNvPicPr>
          <p:nvPr/>
        </p:nvPicPr>
        <p:blipFill>
          <a:blip r:embed="rId3"/>
          <a:stretch>
            <a:fillRect/>
          </a:stretch>
        </p:blipFill>
        <p:spPr>
          <a:xfrm>
            <a:off x="1187624" y="1175534"/>
            <a:ext cx="6768751" cy="94297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Imagem 1">
            <a:extLst>
              <a:ext uri="{FF2B5EF4-FFF2-40B4-BE49-F238E27FC236}">
                <a16:creationId xmlns:a16="http://schemas.microsoft.com/office/drawing/2014/main" xmlns="" id="{DA06550F-88A9-493F-B016-28F8722AEE5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3095" y="6373896"/>
            <a:ext cx="2147530" cy="49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67492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8000">
              <a:schemeClr val="bg1">
                <a:lumMod val="95000"/>
              </a:schemeClr>
            </a:gs>
            <a:gs pos="35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sp>
        <p:nvSpPr>
          <p:cNvPr id="7" name="Retângulo 6"/>
          <p:cNvSpPr/>
          <p:nvPr/>
        </p:nvSpPr>
        <p:spPr>
          <a:xfrm>
            <a:off x="1835696" y="1380134"/>
            <a:ext cx="5184576" cy="584775"/>
          </a:xfrm>
          <a:prstGeom prst="rect">
            <a:avLst/>
          </a:prstGeom>
        </p:spPr>
        <p:txBody>
          <a:bodyPr wrap="square">
            <a:spAutoFit/>
          </a:bodyPr>
          <a:lstStyle/>
          <a:p>
            <a:pPr>
              <a:defRPr/>
            </a:pPr>
            <a:r>
              <a:rPr lang="pt-BR" sz="3200" b="1" i="1" dirty="0">
                <a:solidFill>
                  <a:srgbClr val="4BACC6">
                    <a:lumMod val="75000"/>
                  </a:srgbClr>
                </a:solidFill>
              </a:rPr>
              <a:t>Grata pela atenção de todos !</a:t>
            </a:r>
            <a:endParaRPr lang="pt-BR" sz="3200" b="1" dirty="0">
              <a:solidFill>
                <a:prstClr val="black"/>
              </a:solidFill>
            </a:endParaRPr>
          </a:p>
        </p:txBody>
      </p:sp>
      <p:sp>
        <p:nvSpPr>
          <p:cNvPr id="10" name="Retângulo 9"/>
          <p:cNvSpPr/>
          <p:nvPr/>
        </p:nvSpPr>
        <p:spPr>
          <a:xfrm>
            <a:off x="899592" y="1964909"/>
            <a:ext cx="7694042" cy="2339102"/>
          </a:xfrm>
          <a:prstGeom prst="rect">
            <a:avLst/>
          </a:prstGeom>
        </p:spPr>
        <p:txBody>
          <a:bodyPr wrap="square">
            <a:spAutoFit/>
          </a:bodyPr>
          <a:lstStyle/>
          <a:p>
            <a:pPr algn="ctr">
              <a:spcBef>
                <a:spcPts val="1200"/>
              </a:spcBef>
              <a:defRPr/>
            </a:pPr>
            <a:r>
              <a:rPr lang="pt-BR" b="1" dirty="0"/>
              <a:t>Fundo Nacional de Desenvolvimento da Educação – FNDE</a:t>
            </a:r>
            <a:br>
              <a:rPr lang="pt-BR" b="1" dirty="0"/>
            </a:br>
            <a:r>
              <a:rPr lang="pt-BR" b="1" dirty="0"/>
              <a:t>Diretoria de Ações Educacionais - DIRAE</a:t>
            </a:r>
            <a:br>
              <a:rPr lang="pt-BR" b="1" dirty="0"/>
            </a:br>
            <a:r>
              <a:rPr lang="pt-BR" b="1" dirty="0"/>
              <a:t>Coordenação-Geral do Programa Nacional de Alimentação Escolar – CGPAE</a:t>
            </a:r>
            <a:br>
              <a:rPr lang="pt-BR" b="1" dirty="0"/>
            </a:br>
            <a:r>
              <a:rPr lang="pt-BR" b="1" dirty="0"/>
              <a:t>Coordenação de Segurança Alimentar e Nutricional – COSAN</a:t>
            </a:r>
          </a:p>
          <a:p>
            <a:pPr algn="ctr">
              <a:spcBef>
                <a:spcPts val="0"/>
              </a:spcBef>
              <a:spcAft>
                <a:spcPts val="1200"/>
              </a:spcAft>
              <a:defRPr/>
            </a:pPr>
            <a:r>
              <a:rPr lang="pt-BR" b="1" dirty="0"/>
              <a:t>Divisão de Desenvolvimento da Agricultura Familiar - DIDAF</a:t>
            </a:r>
            <a:br>
              <a:rPr lang="pt-BR" b="1" dirty="0"/>
            </a:br>
            <a:r>
              <a:rPr lang="pt-BR" sz="3600" b="1" dirty="0">
                <a:solidFill>
                  <a:schemeClr val="accent6">
                    <a:lumMod val="50000"/>
                  </a:schemeClr>
                </a:solidFill>
                <a:hlinkClick r:id="rId2"/>
              </a:rPr>
              <a:t>didaf@fnde.gov.br</a:t>
            </a:r>
            <a:r>
              <a:rPr lang="pt-BR" sz="3600" b="1" dirty="0">
                <a:solidFill>
                  <a:schemeClr val="accent6">
                    <a:lumMod val="50000"/>
                  </a:schemeClr>
                </a:solidFill>
              </a:rPr>
              <a:t> </a:t>
            </a:r>
            <a:r>
              <a:rPr lang="pt-BR" sz="2400" dirty="0"/>
              <a:t/>
            </a:r>
            <a:br>
              <a:rPr lang="pt-BR" sz="2400" dirty="0"/>
            </a:br>
            <a:r>
              <a:rPr lang="pt-BR" sz="2000" b="1" dirty="0">
                <a:solidFill>
                  <a:schemeClr val="accent6">
                    <a:lumMod val="50000"/>
                  </a:schemeClr>
                </a:solidFill>
              </a:rPr>
              <a:t>(61) 2022-5664/5595/5663</a:t>
            </a:r>
          </a:p>
        </p:txBody>
      </p:sp>
      <p:sp>
        <p:nvSpPr>
          <p:cNvPr id="2" name="AutoShape 2" descr="blob:https://web.whatsapp.com/7675bef0-6795-459d-8555-f3a7baef655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4" name="Imagem 1">
            <a:extLst>
              <a:ext uri="{FF2B5EF4-FFF2-40B4-BE49-F238E27FC236}">
                <a16:creationId xmlns:a16="http://schemas.microsoft.com/office/drawing/2014/main" xmlns="" id="{BF9F657F-7C6E-4EFA-A837-D6E4670E078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3095" y="6373896"/>
            <a:ext cx="2147530" cy="49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m 17">
            <a:extLst>
              <a:ext uri="{FF2B5EF4-FFF2-40B4-BE49-F238E27FC236}">
                <a16:creationId xmlns:a16="http://schemas.microsoft.com/office/drawing/2014/main" xmlns="" id="{FE77744C-2A79-47BE-97CD-29DBA45CF9C7}"/>
              </a:ext>
            </a:extLst>
          </p:cNvPr>
          <p:cNvPicPr>
            <a:picLocks noChangeAspect="1"/>
          </p:cNvPicPr>
          <p:nvPr/>
        </p:nvPicPr>
        <p:blipFill>
          <a:blip r:embed="rId4"/>
          <a:stretch>
            <a:fillRect/>
          </a:stretch>
        </p:blipFill>
        <p:spPr>
          <a:xfrm>
            <a:off x="398476" y="4347838"/>
            <a:ext cx="2445331" cy="20509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9" name="Imagem 18">
            <a:extLst>
              <a:ext uri="{FF2B5EF4-FFF2-40B4-BE49-F238E27FC236}">
                <a16:creationId xmlns:a16="http://schemas.microsoft.com/office/drawing/2014/main" xmlns="" id="{F70A7D1F-B8C2-4FC4-B1A4-FEAFD0AE13B3}"/>
              </a:ext>
            </a:extLst>
          </p:cNvPr>
          <p:cNvPicPr>
            <a:picLocks noChangeAspect="1"/>
          </p:cNvPicPr>
          <p:nvPr/>
        </p:nvPicPr>
        <p:blipFill>
          <a:blip r:embed="rId5"/>
          <a:stretch>
            <a:fillRect/>
          </a:stretch>
        </p:blipFill>
        <p:spPr>
          <a:xfrm>
            <a:off x="6358598" y="4390552"/>
            <a:ext cx="2373246" cy="19417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 name="Imagem 19">
            <a:extLst>
              <a:ext uri="{FF2B5EF4-FFF2-40B4-BE49-F238E27FC236}">
                <a16:creationId xmlns:a16="http://schemas.microsoft.com/office/drawing/2014/main" xmlns="" id="{B852A7E5-E2FA-41CA-8DCA-4AEB448D8868}"/>
              </a:ext>
            </a:extLst>
          </p:cNvPr>
          <p:cNvPicPr>
            <a:picLocks noChangeAspect="1"/>
          </p:cNvPicPr>
          <p:nvPr/>
        </p:nvPicPr>
        <p:blipFill>
          <a:blip r:embed="rId6"/>
          <a:stretch>
            <a:fillRect/>
          </a:stretch>
        </p:blipFill>
        <p:spPr>
          <a:xfrm>
            <a:off x="3063630" y="4347838"/>
            <a:ext cx="3016740" cy="221599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304023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0" name="Retângulo 59"/>
          <p:cNvSpPr/>
          <p:nvPr/>
        </p:nvSpPr>
        <p:spPr>
          <a:xfrm>
            <a:off x="320758" y="222881"/>
            <a:ext cx="8502483" cy="523220"/>
          </a:xfrm>
          <a:prstGeom prst="rect">
            <a:avLst/>
          </a:prstGeom>
          <a:solidFill>
            <a:schemeClr val="bg1">
              <a:lumMod val="95000"/>
            </a:schemeClr>
          </a:solidFill>
        </p:spPr>
        <p:txBody>
          <a:bodyPr wrap="square">
            <a:spAutoFit/>
          </a:bodyPr>
          <a:lstStyle/>
          <a:p>
            <a:pPr algn="just">
              <a:defRPr/>
            </a:pPr>
            <a:r>
              <a:rPr lang="pt-BR" sz="2800" b="1" dirty="0">
                <a:solidFill>
                  <a:schemeClr val="accent6">
                    <a:lumMod val="50000"/>
                  </a:schemeClr>
                </a:solidFill>
              </a:rPr>
              <a:t>AQUISIÇÃO DE ALIMENTOS DA AGRICULTURA FAMILIAR</a:t>
            </a:r>
          </a:p>
        </p:txBody>
      </p:sp>
      <p:sp>
        <p:nvSpPr>
          <p:cNvPr id="2" name="Retângulo 1"/>
          <p:cNvSpPr/>
          <p:nvPr/>
        </p:nvSpPr>
        <p:spPr>
          <a:xfrm>
            <a:off x="654958" y="1288256"/>
            <a:ext cx="7834083" cy="523220"/>
          </a:xfrm>
          <a:prstGeom prst="rect">
            <a:avLst/>
          </a:prstGeom>
          <a:solidFill>
            <a:schemeClr val="accent6">
              <a:lumMod val="20000"/>
              <a:lumOff val="80000"/>
            </a:schemeClr>
          </a:solidFill>
          <a:ln cmpd="thickThin">
            <a:solidFill>
              <a:srgbClr val="E2F0D9"/>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just">
              <a:spcBef>
                <a:spcPts val="600"/>
              </a:spcBef>
              <a:defRPr/>
            </a:pPr>
            <a:r>
              <a:rPr lang="pt-BR" sz="2800" b="1" dirty="0">
                <a:solidFill>
                  <a:schemeClr val="accent6">
                    <a:lumMod val="50000"/>
                  </a:schemeClr>
                </a:solidFill>
              </a:rPr>
              <a:t>ART. 14. DA LEI FEDERAL Nº 11.947, DE 16/06/2009.</a:t>
            </a:r>
            <a:endParaRPr lang="pt-BR" sz="2000" b="1" dirty="0"/>
          </a:p>
        </p:txBody>
      </p:sp>
      <p:sp>
        <p:nvSpPr>
          <p:cNvPr id="23" name="Line 14"/>
          <p:cNvSpPr>
            <a:spLocks noChangeShapeType="1"/>
          </p:cNvSpPr>
          <p:nvPr/>
        </p:nvSpPr>
        <p:spPr bwMode="auto">
          <a:xfrm>
            <a:off x="0" y="908720"/>
            <a:ext cx="9144000" cy="0"/>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5" name="Fluxograma: Processo alternativo 4"/>
          <p:cNvSpPr/>
          <p:nvPr/>
        </p:nvSpPr>
        <p:spPr>
          <a:xfrm>
            <a:off x="403997" y="1999330"/>
            <a:ext cx="4356586" cy="4024631"/>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defRPr/>
            </a:pPr>
            <a:endParaRPr lang="pt-BR" sz="3200" b="1" dirty="0">
              <a:solidFill>
                <a:schemeClr val="accent6">
                  <a:lumMod val="50000"/>
                </a:schemeClr>
              </a:solidFill>
              <a:cs typeface="Arial" charset="0"/>
            </a:endParaRPr>
          </a:p>
        </p:txBody>
      </p:sp>
      <p:sp>
        <p:nvSpPr>
          <p:cNvPr id="28" name="Fluxograma: Processo alternativo 27"/>
          <p:cNvSpPr/>
          <p:nvPr/>
        </p:nvSpPr>
        <p:spPr>
          <a:xfrm>
            <a:off x="654957" y="1999330"/>
            <a:ext cx="7834083" cy="2769653"/>
          </a:xfrm>
          <a:prstGeom prst="flowChartAlternate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defRPr/>
            </a:pPr>
            <a:endParaRPr lang="pt-BR" sz="800" b="1" dirty="0">
              <a:solidFill>
                <a:schemeClr val="accent6">
                  <a:lumMod val="50000"/>
                </a:schemeClr>
              </a:solidFill>
              <a:cs typeface="Arial" charset="0"/>
            </a:endParaRPr>
          </a:p>
          <a:p>
            <a:pPr algn="just">
              <a:spcBef>
                <a:spcPts val="600"/>
              </a:spcBef>
              <a:defRPr/>
            </a:pPr>
            <a:r>
              <a:rPr lang="pt-BR" sz="2800" b="1" dirty="0">
                <a:solidFill>
                  <a:schemeClr val="accent6">
                    <a:lumMod val="50000"/>
                  </a:schemeClr>
                </a:solidFill>
                <a:cs typeface="Arial" charset="0"/>
              </a:rPr>
              <a:t>No mínimo, 30% dos recursos repassados pelo FNDE, no âmbito do PNAE, devem ser empregados na aquisição de gêneros alimentícios oriundos </a:t>
            </a:r>
            <a:r>
              <a:rPr lang="pt-BR" sz="2800" b="1" u="sng" dirty="0">
                <a:solidFill>
                  <a:schemeClr val="accent6">
                    <a:lumMod val="50000"/>
                  </a:schemeClr>
                </a:solidFill>
                <a:cs typeface="Arial" charset="0"/>
              </a:rPr>
              <a:t>diretamente</a:t>
            </a:r>
            <a:r>
              <a:rPr lang="pt-BR" sz="2800" b="1" dirty="0">
                <a:solidFill>
                  <a:schemeClr val="accent6">
                    <a:lumMod val="50000"/>
                  </a:schemeClr>
                </a:solidFill>
                <a:cs typeface="Arial" charset="0"/>
              </a:rPr>
              <a:t> da Agricultura Familiar para alimentação escolar.</a:t>
            </a:r>
          </a:p>
          <a:p>
            <a:pPr algn="just">
              <a:spcBef>
                <a:spcPts val="600"/>
              </a:spcBef>
              <a:defRPr/>
            </a:pPr>
            <a:endParaRPr lang="pt-BR" sz="800" b="1" dirty="0">
              <a:solidFill>
                <a:schemeClr val="accent6">
                  <a:lumMod val="50000"/>
                </a:schemeClr>
              </a:solidFill>
              <a:cs typeface="Arial" charset="0"/>
            </a:endParaRPr>
          </a:p>
        </p:txBody>
      </p:sp>
      <p:pic>
        <p:nvPicPr>
          <p:cNvPr id="9" name="Imagem 1">
            <a:extLst>
              <a:ext uri="{FF2B5EF4-FFF2-40B4-BE49-F238E27FC236}">
                <a16:creationId xmlns:a16="http://schemas.microsoft.com/office/drawing/2014/main" xmlns="" id="{B5860524-D719-44ED-8F52-77D711E6493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3095" y="6373896"/>
            <a:ext cx="2147530" cy="49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m 10">
            <a:extLst>
              <a:ext uri="{FF2B5EF4-FFF2-40B4-BE49-F238E27FC236}">
                <a16:creationId xmlns:a16="http://schemas.microsoft.com/office/drawing/2014/main" xmlns="" id="{DB1725E7-8037-4325-AA75-BB225127150C}"/>
              </a:ext>
            </a:extLst>
          </p:cNvPr>
          <p:cNvPicPr>
            <a:picLocks noChangeAspect="1"/>
          </p:cNvPicPr>
          <p:nvPr/>
        </p:nvPicPr>
        <p:blipFill>
          <a:blip r:embed="rId3"/>
          <a:stretch>
            <a:fillRect/>
          </a:stretch>
        </p:blipFill>
        <p:spPr>
          <a:xfrm>
            <a:off x="751782" y="4979353"/>
            <a:ext cx="3027105" cy="15398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Imagem 12">
            <a:extLst>
              <a:ext uri="{FF2B5EF4-FFF2-40B4-BE49-F238E27FC236}">
                <a16:creationId xmlns:a16="http://schemas.microsoft.com/office/drawing/2014/main" xmlns="" id="{8298EA49-129A-4B5F-AFA3-63BCD8AA9C72}"/>
              </a:ext>
            </a:extLst>
          </p:cNvPr>
          <p:cNvPicPr>
            <a:picLocks noChangeAspect="1"/>
          </p:cNvPicPr>
          <p:nvPr/>
        </p:nvPicPr>
        <p:blipFill>
          <a:blip r:embed="rId4"/>
          <a:stretch>
            <a:fillRect/>
          </a:stretch>
        </p:blipFill>
        <p:spPr>
          <a:xfrm>
            <a:off x="3867586" y="4934629"/>
            <a:ext cx="2143470" cy="15900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Imagem 7" descr="Frutas e verduras&#10;&#10;Descrição gerada automaticamente">
            <a:extLst>
              <a:ext uri="{FF2B5EF4-FFF2-40B4-BE49-F238E27FC236}">
                <a16:creationId xmlns:a16="http://schemas.microsoft.com/office/drawing/2014/main" xmlns="" id="{5F802EC1-5346-4BD2-95EC-C99D6A0C70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4693" y="4923060"/>
            <a:ext cx="2150905" cy="161317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714947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flipV="1">
            <a:off x="0" y="886788"/>
            <a:ext cx="9144000" cy="63472"/>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2" name="Retângulo 1"/>
          <p:cNvSpPr/>
          <p:nvPr/>
        </p:nvSpPr>
        <p:spPr>
          <a:xfrm>
            <a:off x="395536" y="228492"/>
            <a:ext cx="8424936" cy="523220"/>
          </a:xfrm>
          <a:prstGeom prst="rect">
            <a:avLst/>
          </a:prstGeom>
        </p:spPr>
        <p:txBody>
          <a:bodyPr wrap="square">
            <a:spAutoFit/>
          </a:bodyPr>
          <a:lstStyle/>
          <a:p>
            <a:pPr algn="just">
              <a:defRPr/>
            </a:pPr>
            <a:r>
              <a:rPr lang="pt-BR" sz="2800" b="1" dirty="0">
                <a:solidFill>
                  <a:schemeClr val="accent6">
                    <a:lumMod val="50000"/>
                  </a:schemeClr>
                </a:solidFill>
              </a:rPr>
              <a:t>AQUISIÇÃO DE ALIMENTOS DA AGRICULTURA FAMILIAR</a:t>
            </a:r>
          </a:p>
        </p:txBody>
      </p:sp>
      <p:sp>
        <p:nvSpPr>
          <p:cNvPr id="6" name="Fluxograma: Processo alternativo 5"/>
          <p:cNvSpPr/>
          <p:nvPr/>
        </p:nvSpPr>
        <p:spPr>
          <a:xfrm>
            <a:off x="431817" y="1659491"/>
            <a:ext cx="4320480" cy="1289511"/>
          </a:xfrm>
          <a:prstGeom prst="flowChartAlternateProces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a:solidFill>
                  <a:schemeClr val="bg1"/>
                </a:solidFill>
                <a:latin typeface="Calibri" pitchFamily="34" charset="0"/>
              </a:rPr>
              <a:t>ALIMENTAÇÃO SAUDÁVEL E ADEQUADA</a:t>
            </a:r>
            <a:endParaRPr lang="pt-BR" sz="2800" dirty="0">
              <a:solidFill>
                <a:schemeClr val="bg1"/>
              </a:solidFill>
              <a:effectLst>
                <a:outerShdw blurRad="38100" dist="38100" dir="2700000" algn="tl">
                  <a:srgbClr val="000000">
                    <a:alpha val="43137"/>
                  </a:srgbClr>
                </a:outerShdw>
              </a:effectLst>
              <a:latin typeface="Calibri" pitchFamily="34" charset="0"/>
            </a:endParaRPr>
          </a:p>
        </p:txBody>
      </p:sp>
      <p:sp>
        <p:nvSpPr>
          <p:cNvPr id="9" name="Seta para a direita 8"/>
          <p:cNvSpPr/>
          <p:nvPr/>
        </p:nvSpPr>
        <p:spPr>
          <a:xfrm>
            <a:off x="4958789" y="2139547"/>
            <a:ext cx="360040" cy="432048"/>
          </a:xfrm>
          <a:prstGeom prst="rightArrow">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Fluxograma: Processo alternativo 18"/>
          <p:cNvSpPr/>
          <p:nvPr/>
        </p:nvSpPr>
        <p:spPr>
          <a:xfrm>
            <a:off x="512489" y="4303121"/>
            <a:ext cx="4320480" cy="1369529"/>
          </a:xfrm>
          <a:prstGeom prst="flowChartAlternateProces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a:solidFill>
                  <a:schemeClr val="bg1"/>
                </a:solidFill>
                <a:latin typeface="Calibri" pitchFamily="34" charset="0"/>
              </a:rPr>
              <a:t>APOIO AO DESENVOLVIMENTO SUSTENTÁVEL </a:t>
            </a:r>
          </a:p>
        </p:txBody>
      </p:sp>
      <p:sp>
        <p:nvSpPr>
          <p:cNvPr id="20" name="Seta para a direita 19"/>
          <p:cNvSpPr/>
          <p:nvPr/>
        </p:nvSpPr>
        <p:spPr>
          <a:xfrm>
            <a:off x="5036224" y="4555838"/>
            <a:ext cx="360040" cy="432048"/>
          </a:xfrm>
          <a:prstGeom prst="rightArrow">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Imagem 1">
            <a:extLst>
              <a:ext uri="{FF2B5EF4-FFF2-40B4-BE49-F238E27FC236}">
                <a16:creationId xmlns:a16="http://schemas.microsoft.com/office/drawing/2014/main" xmlns="" id="{F709F218-35CA-4EBC-9428-59322E60C68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3095" y="6373896"/>
            <a:ext cx="2147530" cy="49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tângulo: Cantos Arredondados 12">
            <a:extLst>
              <a:ext uri="{FF2B5EF4-FFF2-40B4-BE49-F238E27FC236}">
                <a16:creationId xmlns:a16="http://schemas.microsoft.com/office/drawing/2014/main" xmlns="" id="{9E5C16C3-7E1E-41F0-BB63-588057F90D3D}"/>
              </a:ext>
            </a:extLst>
          </p:cNvPr>
          <p:cNvSpPr/>
          <p:nvPr/>
        </p:nvSpPr>
        <p:spPr>
          <a:xfrm>
            <a:off x="5571448" y="1161620"/>
            <a:ext cx="3240360" cy="2653029"/>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200" b="1" dirty="0">
                <a:solidFill>
                  <a:schemeClr val="accent6">
                    <a:lumMod val="50000"/>
                  </a:schemeClr>
                </a:solidFill>
              </a:rPr>
              <a:t>Incentivo para a aquisição de alimentos diversificados, seguros, sazonais, que respeitem a cultura, as tradições e os hábitos alimentares locais.</a:t>
            </a:r>
          </a:p>
        </p:txBody>
      </p:sp>
      <p:sp>
        <p:nvSpPr>
          <p:cNvPr id="14" name="Fluxograma: Processo alternativo 5">
            <a:extLst>
              <a:ext uri="{FF2B5EF4-FFF2-40B4-BE49-F238E27FC236}">
                <a16:creationId xmlns:a16="http://schemas.microsoft.com/office/drawing/2014/main" xmlns="" id="{48B6C00B-0DC4-44E3-952C-FB7858991909}"/>
              </a:ext>
            </a:extLst>
          </p:cNvPr>
          <p:cNvSpPr/>
          <p:nvPr/>
        </p:nvSpPr>
        <p:spPr>
          <a:xfrm>
            <a:off x="5571448" y="4089480"/>
            <a:ext cx="3249025" cy="2220944"/>
          </a:xfrm>
          <a:prstGeom prst="flowChartAlternateProcess">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defRPr/>
            </a:pPr>
            <a:r>
              <a:rPr lang="pt-BR" sz="2200" b="1" dirty="0">
                <a:solidFill>
                  <a:schemeClr val="accent6">
                    <a:lumMod val="50000"/>
                  </a:schemeClr>
                </a:solidFill>
                <a:cs typeface="Arial" charset="0"/>
              </a:rPr>
              <a:t>Processo de aquisição facilitado, geração de emprego e renda, desenvolvimento local e regional.</a:t>
            </a:r>
            <a:endParaRPr lang="pt-BR" b="1" dirty="0">
              <a:solidFill>
                <a:schemeClr val="accent6">
                  <a:lumMod val="50000"/>
                </a:schemeClr>
              </a:solidFill>
            </a:endParaRPr>
          </a:p>
        </p:txBody>
      </p:sp>
    </p:spTree>
    <p:extLst>
      <p:ext uri="{BB962C8B-B14F-4D97-AF65-F5344CB8AC3E}">
        <p14:creationId xmlns:p14="http://schemas.microsoft.com/office/powerpoint/2010/main" val="453085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flipV="1">
            <a:off x="0" y="765982"/>
            <a:ext cx="9144000" cy="39062"/>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16" name="Retângulo 15"/>
          <p:cNvSpPr/>
          <p:nvPr/>
        </p:nvSpPr>
        <p:spPr>
          <a:xfrm>
            <a:off x="395536" y="228492"/>
            <a:ext cx="8424936" cy="523220"/>
          </a:xfrm>
          <a:prstGeom prst="rect">
            <a:avLst/>
          </a:prstGeom>
        </p:spPr>
        <p:txBody>
          <a:bodyPr wrap="square">
            <a:spAutoFit/>
          </a:bodyPr>
          <a:lstStyle/>
          <a:p>
            <a:pPr algn="just">
              <a:defRPr/>
            </a:pPr>
            <a:r>
              <a:rPr lang="pt-BR" sz="2800" b="1" dirty="0">
                <a:solidFill>
                  <a:schemeClr val="accent6">
                    <a:lumMod val="50000"/>
                  </a:schemeClr>
                </a:solidFill>
              </a:rPr>
              <a:t>AQUISIÇÃO DE ALIMENTOS DA AGRICULTURA FAMILIAR</a:t>
            </a:r>
          </a:p>
        </p:txBody>
      </p:sp>
      <p:pic>
        <p:nvPicPr>
          <p:cNvPr id="7" name="Imagem 1">
            <a:extLst>
              <a:ext uri="{FF2B5EF4-FFF2-40B4-BE49-F238E27FC236}">
                <a16:creationId xmlns:a16="http://schemas.microsoft.com/office/drawing/2014/main" xmlns="" id="{591D1324-8992-44FA-87C0-00FD095BB71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3095" y="6373896"/>
            <a:ext cx="2147530" cy="49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m 2">
            <a:extLst>
              <a:ext uri="{FF2B5EF4-FFF2-40B4-BE49-F238E27FC236}">
                <a16:creationId xmlns:a16="http://schemas.microsoft.com/office/drawing/2014/main" xmlns="" id="{9C1F28DA-D470-41EE-9697-D56C1D6DD549}"/>
              </a:ext>
            </a:extLst>
          </p:cNvPr>
          <p:cNvPicPr>
            <a:picLocks noChangeAspect="1"/>
          </p:cNvPicPr>
          <p:nvPr/>
        </p:nvPicPr>
        <p:blipFill>
          <a:blip r:embed="rId3"/>
          <a:stretch>
            <a:fillRect/>
          </a:stretch>
        </p:blipFill>
        <p:spPr>
          <a:xfrm>
            <a:off x="635318" y="997193"/>
            <a:ext cx="7791363" cy="19508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Imagem 3">
            <a:extLst>
              <a:ext uri="{FF2B5EF4-FFF2-40B4-BE49-F238E27FC236}">
                <a16:creationId xmlns:a16="http://schemas.microsoft.com/office/drawing/2014/main" xmlns="" id="{F16FD102-9171-4A94-8278-6A9A79FABF17}"/>
              </a:ext>
            </a:extLst>
          </p:cNvPr>
          <p:cNvPicPr>
            <a:picLocks noChangeAspect="1"/>
          </p:cNvPicPr>
          <p:nvPr/>
        </p:nvPicPr>
        <p:blipFill>
          <a:blip r:embed="rId4"/>
          <a:stretch>
            <a:fillRect/>
          </a:stretch>
        </p:blipFill>
        <p:spPr>
          <a:xfrm>
            <a:off x="610947" y="3172349"/>
            <a:ext cx="7791363" cy="33287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94373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50903" y="724620"/>
            <a:ext cx="9144000" cy="4"/>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15" name="Retângulo 14"/>
          <p:cNvSpPr/>
          <p:nvPr/>
        </p:nvSpPr>
        <p:spPr>
          <a:xfrm>
            <a:off x="382865" y="842309"/>
            <a:ext cx="8366910" cy="236988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a:pPr>
            <a:r>
              <a:rPr lang="pt-BR" sz="2400" b="1" u="sng" dirty="0">
                <a:solidFill>
                  <a:srgbClr val="0070C0"/>
                </a:solidFill>
              </a:rPr>
              <a:t>Art. 29 ao 39 da RESOLUÇÃO CD/FNDE Nº 06 , de 08/05/2020.</a:t>
            </a:r>
          </a:p>
          <a:p>
            <a:pPr algn="just">
              <a:defRPr/>
            </a:pPr>
            <a:endParaRPr lang="pt-BR" sz="1600" b="1" dirty="0">
              <a:solidFill>
                <a:srgbClr val="0070C0"/>
              </a:solidFill>
            </a:endParaRPr>
          </a:p>
          <a:p>
            <a:pPr lvl="0" algn="just">
              <a:defRPr/>
            </a:pPr>
            <a:r>
              <a:rPr lang="pt-BR" b="1" dirty="0">
                <a:solidFill>
                  <a:prstClr val="black"/>
                </a:solidFill>
              </a:rPr>
              <a:t>“</a:t>
            </a:r>
            <a:r>
              <a:rPr lang="pt-BR" b="1" i="1" dirty="0">
                <a:solidFill>
                  <a:prstClr val="black"/>
                </a:solidFill>
              </a:rPr>
              <a:t>Art. 29 Do total dos recursos financeiros repassados pelo FNDE no âmbito do PNAE, no mínimo 30% (trinta por cento) deve ser utilizado na aquisição de gêneros alimentícios diretamente da Agricultura Familiar e do Empreendedor Familiar Rural ou suas organizações, priorizando os assentamentos da reforma agrária, as comunidades tradicionais indígenas e comunidades quilombolas, conforme o art. 14, da Lei nº 11.947/2009</a:t>
            </a:r>
            <a:r>
              <a:rPr lang="pt-BR" b="1" dirty="0">
                <a:solidFill>
                  <a:prstClr val="black"/>
                </a:solidFill>
              </a:rPr>
              <a:t>.”</a:t>
            </a:r>
          </a:p>
        </p:txBody>
      </p:sp>
      <p:sp>
        <p:nvSpPr>
          <p:cNvPr id="13" name="Retângulo 12"/>
          <p:cNvSpPr/>
          <p:nvPr/>
        </p:nvSpPr>
        <p:spPr>
          <a:xfrm>
            <a:off x="382865" y="4437112"/>
            <a:ext cx="8366910" cy="2308324"/>
          </a:xfrm>
          <a:prstGeom prst="rect">
            <a:avLst/>
          </a:prstGeom>
          <a:noFill/>
          <a:ln>
            <a:noFill/>
            <a:prstDash val="sysDash"/>
          </a:ln>
        </p:spPr>
        <p:style>
          <a:lnRef idx="1">
            <a:schemeClr val="accent3"/>
          </a:lnRef>
          <a:fillRef idx="2">
            <a:schemeClr val="accent3"/>
          </a:fillRef>
          <a:effectRef idx="1">
            <a:schemeClr val="accent3"/>
          </a:effectRef>
          <a:fontRef idx="minor">
            <a:schemeClr val="dk1"/>
          </a:fontRef>
        </p:style>
        <p:txBody>
          <a:bodyPr wrap="square">
            <a:spAutoFit/>
          </a:bodyPr>
          <a:lstStyle/>
          <a:p>
            <a:pPr lvl="0" algn="just">
              <a:defRPr/>
            </a:pPr>
            <a:r>
              <a:rPr lang="pt-BR" b="1" i="1" dirty="0">
                <a:solidFill>
                  <a:prstClr val="black"/>
                </a:solidFill>
              </a:rPr>
              <a:t>§ 2º O cumprimento do percentual previsto no caput deste artigo pode ser dispensado pelo FNDE quando presente uma das seguintes circunstâncias, desde que comprovada pela </a:t>
            </a:r>
            <a:r>
              <a:rPr lang="pt-BR" b="1" i="1" dirty="0" err="1">
                <a:solidFill>
                  <a:prstClr val="black"/>
                </a:solidFill>
              </a:rPr>
              <a:t>EEx</a:t>
            </a:r>
            <a:r>
              <a:rPr lang="pt-BR" b="1" i="1" dirty="0">
                <a:solidFill>
                  <a:prstClr val="black"/>
                </a:solidFill>
              </a:rPr>
              <a:t> na prestação de contas: </a:t>
            </a:r>
          </a:p>
          <a:p>
            <a:pPr lvl="0" algn="just">
              <a:defRPr/>
            </a:pPr>
            <a:r>
              <a:rPr lang="pt-BR" b="1" i="1" dirty="0">
                <a:solidFill>
                  <a:prstClr val="black"/>
                </a:solidFill>
              </a:rPr>
              <a:t> I – a impossibilidade de emissão do documento fiscal correspondente;   </a:t>
            </a:r>
          </a:p>
          <a:p>
            <a:pPr lvl="0" algn="just">
              <a:defRPr/>
            </a:pPr>
            <a:r>
              <a:rPr lang="pt-BR" b="1" i="1" dirty="0">
                <a:solidFill>
                  <a:prstClr val="black"/>
                </a:solidFill>
              </a:rPr>
              <a:t>II – a inviabilidade de fornecimento regular e constante dos gêneros alimentícios, desde que respeitada a sazonalidade dos produtos; </a:t>
            </a:r>
          </a:p>
          <a:p>
            <a:pPr lvl="0" algn="just">
              <a:defRPr/>
            </a:pPr>
            <a:r>
              <a:rPr lang="pt-BR" b="1" i="1" dirty="0">
                <a:solidFill>
                  <a:prstClr val="black"/>
                </a:solidFill>
              </a:rPr>
              <a:t> III – as condições higiênico-sanitárias inadequadas, isto é, que estejam em desacordo com o disposto no art. 40 desta Resolução</a:t>
            </a:r>
            <a:r>
              <a:rPr lang="pt-BR" b="1" dirty="0">
                <a:solidFill>
                  <a:prstClr val="black"/>
                </a:solidFill>
              </a:rPr>
              <a:t>.” </a:t>
            </a:r>
          </a:p>
        </p:txBody>
      </p:sp>
      <p:sp>
        <p:nvSpPr>
          <p:cNvPr id="2" name="Retângulo 1"/>
          <p:cNvSpPr/>
          <p:nvPr/>
        </p:nvSpPr>
        <p:spPr>
          <a:xfrm>
            <a:off x="361136" y="181859"/>
            <a:ext cx="8468716" cy="523220"/>
          </a:xfrm>
          <a:prstGeom prst="rect">
            <a:avLst/>
          </a:prstGeom>
        </p:spPr>
        <p:txBody>
          <a:bodyPr wrap="square">
            <a:spAutoFit/>
          </a:bodyPr>
          <a:lstStyle/>
          <a:p>
            <a:pPr algn="just">
              <a:defRPr/>
            </a:pPr>
            <a:r>
              <a:rPr lang="pt-BR" sz="2800" b="1" dirty="0">
                <a:solidFill>
                  <a:schemeClr val="accent6">
                    <a:lumMod val="50000"/>
                  </a:schemeClr>
                </a:solidFill>
              </a:rPr>
              <a:t>AQUISIÇÃO DE ALIMENTOS DA AGRICULTURA FAMILIAR</a:t>
            </a:r>
          </a:p>
        </p:txBody>
      </p:sp>
      <p:pic>
        <p:nvPicPr>
          <p:cNvPr id="10" name="Imagem 1">
            <a:extLst>
              <a:ext uri="{FF2B5EF4-FFF2-40B4-BE49-F238E27FC236}">
                <a16:creationId xmlns:a16="http://schemas.microsoft.com/office/drawing/2014/main" xmlns="" id="{0B005925-ACC9-4B5B-8917-E5627249A8A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3095" y="6373896"/>
            <a:ext cx="2147530" cy="49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m 2">
            <a:extLst>
              <a:ext uri="{FF2B5EF4-FFF2-40B4-BE49-F238E27FC236}">
                <a16:creationId xmlns:a16="http://schemas.microsoft.com/office/drawing/2014/main" xmlns="" id="{DAFB7660-99B7-46A6-A60C-C09FC204EB37}"/>
              </a:ext>
            </a:extLst>
          </p:cNvPr>
          <p:cNvPicPr>
            <a:picLocks noChangeAspect="1"/>
          </p:cNvPicPr>
          <p:nvPr/>
        </p:nvPicPr>
        <p:blipFill>
          <a:blip r:embed="rId3"/>
          <a:stretch>
            <a:fillRect/>
          </a:stretch>
        </p:blipFill>
        <p:spPr>
          <a:xfrm>
            <a:off x="467544" y="3287872"/>
            <a:ext cx="8282231" cy="104860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86974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flipV="1">
            <a:off x="21133" y="725408"/>
            <a:ext cx="9144000" cy="19234"/>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15" name="Retângulo 14"/>
          <p:cNvSpPr/>
          <p:nvPr/>
        </p:nvSpPr>
        <p:spPr>
          <a:xfrm>
            <a:off x="489268" y="1052736"/>
            <a:ext cx="8207729" cy="4431983"/>
          </a:xfrm>
          <a:prstGeom prst="rect">
            <a:avLst/>
          </a:prstGeom>
        </p:spPr>
        <p:txBody>
          <a:bodyPr wrap="square">
            <a:spAutoFit/>
          </a:bodyPr>
          <a:lstStyle/>
          <a:p>
            <a:pPr algn="just">
              <a:defRPr/>
            </a:pPr>
            <a:r>
              <a:rPr lang="pt-BR" sz="2400" b="1" u="sng" dirty="0">
                <a:solidFill>
                  <a:srgbClr val="0070C0"/>
                </a:solidFill>
                <a:latin typeface="Calibri" pitchFamily="34" charset="0"/>
              </a:rPr>
              <a:t>Art. 29 ao 39 da RESOLUÇÃO CD/FNDE Nº 06 , de 08/05/2020</a:t>
            </a:r>
            <a:r>
              <a:rPr lang="pt-BR" sz="2200" b="1" u="sng" dirty="0">
                <a:solidFill>
                  <a:srgbClr val="0070C0"/>
                </a:solidFill>
                <a:latin typeface="Calibri" pitchFamily="34" charset="0"/>
              </a:rPr>
              <a:t>.</a:t>
            </a:r>
          </a:p>
          <a:p>
            <a:pPr lvl="0" algn="just">
              <a:defRPr/>
            </a:pPr>
            <a:r>
              <a:rPr lang="pt-BR" sz="2200" b="1" dirty="0">
                <a:solidFill>
                  <a:prstClr val="black"/>
                </a:solidFill>
                <a:latin typeface="Calibri" pitchFamily="34" charset="0"/>
              </a:rPr>
              <a:t> </a:t>
            </a:r>
          </a:p>
          <a:p>
            <a:pPr lvl="0" algn="just">
              <a:defRPr/>
            </a:pPr>
            <a:r>
              <a:rPr lang="pt-BR" sz="2400" b="1" dirty="0">
                <a:solidFill>
                  <a:prstClr val="black"/>
                </a:solidFill>
                <a:latin typeface="Calibri" pitchFamily="34" charset="0"/>
              </a:rPr>
              <a:t>Art. 30 (...)</a:t>
            </a:r>
          </a:p>
          <a:p>
            <a:pPr lvl="0" algn="just">
              <a:defRPr/>
            </a:pPr>
            <a:r>
              <a:rPr lang="pt-BR" sz="2200" b="1" i="1" dirty="0">
                <a:solidFill>
                  <a:prstClr val="black"/>
                </a:solidFill>
                <a:latin typeface="Calibri" pitchFamily="34" charset="0"/>
              </a:rPr>
              <a:t>“§ 1º </a:t>
            </a:r>
            <a:r>
              <a:rPr lang="pt-BR" sz="2200" i="1" dirty="0">
                <a:solidFill>
                  <a:prstClr val="black"/>
                </a:solidFill>
                <a:latin typeface="Calibri" pitchFamily="34" charset="0"/>
              </a:rPr>
              <a:t>Quando a </a:t>
            </a:r>
            <a:r>
              <a:rPr lang="pt-BR" sz="2200" i="1" dirty="0" err="1">
                <a:solidFill>
                  <a:prstClr val="black"/>
                </a:solidFill>
                <a:latin typeface="Calibri" pitchFamily="34" charset="0"/>
              </a:rPr>
              <a:t>EEx</a:t>
            </a:r>
            <a:r>
              <a:rPr lang="pt-BR" sz="2200" i="1" dirty="0">
                <a:solidFill>
                  <a:prstClr val="black"/>
                </a:solidFill>
                <a:latin typeface="Calibri" pitchFamily="34" charset="0"/>
              </a:rPr>
              <a:t> optar pela dispensa do procedimento licitatório, nos termos do art. 14, § 1º da Lei nº 11.947/2009, a aquisição será feita mediante </a:t>
            </a:r>
            <a:r>
              <a:rPr lang="pt-BR" sz="2200" b="1" i="1" u="sng" dirty="0">
                <a:latin typeface="Calibri" pitchFamily="34" charset="0"/>
              </a:rPr>
              <a:t>prévia chamada pública</a:t>
            </a:r>
            <a:r>
              <a:rPr lang="pt-BR" sz="2400" b="1" i="1" dirty="0">
                <a:solidFill>
                  <a:prstClr val="black"/>
                </a:solidFill>
                <a:latin typeface="Calibri" pitchFamily="34" charset="0"/>
              </a:rPr>
              <a:t>. “</a:t>
            </a:r>
          </a:p>
          <a:p>
            <a:pPr lvl="0" algn="just">
              <a:defRPr/>
            </a:pPr>
            <a:endParaRPr lang="pt-BR" sz="2200" b="1" dirty="0">
              <a:solidFill>
                <a:prstClr val="black"/>
              </a:solidFill>
              <a:latin typeface="Calibri" pitchFamily="34" charset="0"/>
            </a:endParaRPr>
          </a:p>
          <a:p>
            <a:pPr lvl="0" algn="just">
              <a:defRPr/>
            </a:pPr>
            <a:r>
              <a:rPr lang="pt-BR" sz="2200" b="1" i="1" dirty="0">
                <a:latin typeface="Calibri" pitchFamily="34" charset="0"/>
              </a:rPr>
              <a:t>“§ 2º </a:t>
            </a:r>
            <a:r>
              <a:rPr lang="pt-BR" sz="2200" b="1" i="1" u="sng" dirty="0">
                <a:latin typeface="Calibri" pitchFamily="34" charset="0"/>
              </a:rPr>
              <a:t>Considera-se chamada pública </a:t>
            </a:r>
            <a:r>
              <a:rPr lang="pt-BR" sz="2200" i="1" dirty="0">
                <a:latin typeface="Calibri" pitchFamily="34" charset="0"/>
              </a:rPr>
              <a:t>o procedimento administrativo voltado à seleção de proposta específica para aquisição de gêneros alimentícios provenientes da Agricultura Familiar e/ou Empreendedores Familiares Rurais ou suas organizações</a:t>
            </a:r>
            <a:r>
              <a:rPr lang="pt-BR" sz="2200" dirty="0">
                <a:latin typeface="Calibri" pitchFamily="34" charset="0"/>
              </a:rPr>
              <a:t>. ”</a:t>
            </a:r>
          </a:p>
          <a:p>
            <a:pPr lvl="0" algn="just">
              <a:defRPr/>
            </a:pPr>
            <a:endParaRPr lang="pt-BR" sz="800" b="1" dirty="0">
              <a:solidFill>
                <a:prstClr val="black"/>
              </a:solidFill>
              <a:latin typeface="Calibri" pitchFamily="34" charset="0"/>
            </a:endParaRPr>
          </a:p>
          <a:p>
            <a:pPr lvl="0" algn="just">
              <a:defRPr/>
            </a:pPr>
            <a:endParaRPr lang="pt-BR" sz="2200" b="1" dirty="0">
              <a:solidFill>
                <a:prstClr val="black"/>
              </a:solidFill>
              <a:latin typeface="Calibri" pitchFamily="34" charset="0"/>
            </a:endParaRPr>
          </a:p>
        </p:txBody>
      </p:sp>
      <p:sp>
        <p:nvSpPr>
          <p:cNvPr id="3" name="Retângulo 2"/>
          <p:cNvSpPr/>
          <p:nvPr/>
        </p:nvSpPr>
        <p:spPr>
          <a:xfrm>
            <a:off x="468133" y="202188"/>
            <a:ext cx="8424347"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5" name="Pergaminho horizontal 4"/>
          <p:cNvSpPr/>
          <p:nvPr/>
        </p:nvSpPr>
        <p:spPr>
          <a:xfrm>
            <a:off x="1115616" y="5136176"/>
            <a:ext cx="4608512" cy="1484784"/>
          </a:xfrm>
          <a:prstGeom prst="horizontalScroll">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p:spPr>
        <p:style>
          <a:lnRef idx="1">
            <a:schemeClr val="accent6"/>
          </a:lnRef>
          <a:fillRef idx="2">
            <a:schemeClr val="accent6"/>
          </a:fillRef>
          <a:effectRef idx="1">
            <a:schemeClr val="accent6"/>
          </a:effectRef>
          <a:fontRef idx="minor">
            <a:schemeClr val="dk1"/>
          </a:fontRef>
        </p:style>
        <p:txBody>
          <a:bodyPr rtlCol="0" anchor="ctr"/>
          <a:lstStyle/>
          <a:p>
            <a:pPr lvl="0" algn="just">
              <a:defRPr/>
            </a:pPr>
            <a:r>
              <a:rPr lang="pt-BR" b="1" dirty="0">
                <a:solidFill>
                  <a:prstClr val="black"/>
                </a:solidFill>
                <a:latin typeface="Calibri" pitchFamily="34" charset="0"/>
              </a:rPr>
              <a:t>Modelo de Edital de Chamada Pública – Anexo VI da RESOLUÇÃO FNDE nº 06/2020.</a:t>
            </a:r>
            <a:endParaRPr lang="pt-BR" b="1" dirty="0">
              <a:latin typeface="Calibri" pitchFamily="34" charset="0"/>
            </a:endParaRPr>
          </a:p>
        </p:txBody>
      </p:sp>
      <p:pic>
        <p:nvPicPr>
          <p:cNvPr id="7" name="Imagem 1">
            <a:extLst>
              <a:ext uri="{FF2B5EF4-FFF2-40B4-BE49-F238E27FC236}">
                <a16:creationId xmlns:a16="http://schemas.microsoft.com/office/drawing/2014/main" xmlns="" id="{CECE0CA4-6E6D-4FEE-BC4C-7C002E6BD90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3095" y="6373896"/>
            <a:ext cx="2147530" cy="49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145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B7DE55509B93854687C95C35F32E473D" ma:contentTypeVersion="8" ma:contentTypeDescription="Crie um novo documento." ma:contentTypeScope="" ma:versionID="9d7e51c1e06d981f40d60e132e93dace">
  <xsd:schema xmlns:xsd="http://www.w3.org/2001/XMLSchema" xmlns:xs="http://www.w3.org/2001/XMLSchema" xmlns:p="http://schemas.microsoft.com/office/2006/metadata/properties" xmlns:ns3="1b9b2026-aa4b-4e9b-a936-b60bdf826926" xmlns:ns4="ff6e4aee-9940-4b24-9a23-d8368c7f283f" targetNamespace="http://schemas.microsoft.com/office/2006/metadata/properties" ma:root="true" ma:fieldsID="1622c4883f09ada822b073b2391564db" ns3:_="" ns4:_="">
    <xsd:import namespace="1b9b2026-aa4b-4e9b-a936-b60bdf826926"/>
    <xsd:import namespace="ff6e4aee-9940-4b24-9a23-d8368c7f283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9b2026-aa4b-4e9b-a936-b60bdf826926" elementFormDefault="qualified">
    <xsd:import namespace="http://schemas.microsoft.com/office/2006/documentManagement/types"/>
    <xsd:import namespace="http://schemas.microsoft.com/office/infopath/2007/PartnerControls"/>
    <xsd:element name="SharedWithUsers" ma:index="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internalName="SharedWithDetails" ma:readOnly="true">
      <xsd:simpleType>
        <xsd:restriction base="dms:Note">
          <xsd:maxLength value="255"/>
        </xsd:restriction>
      </xsd:simpleType>
    </xsd:element>
    <xsd:element name="SharingHintHash" ma:index="10" nillable="true" ma:displayName="Hash de Dica de Compartilhamento"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6e4aee-9940-4b24-9a23-d8368c7f283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DEC8E2-54C8-4F65-A307-9B48A0202337}">
  <ds:schemaRefs>
    <ds:schemaRef ds:uri="1b9b2026-aa4b-4e9b-a936-b60bdf826926"/>
    <ds:schemaRef ds:uri="http://purl.org/dc/terms/"/>
    <ds:schemaRef ds:uri="http://www.w3.org/XML/1998/namespace"/>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ff6e4aee-9940-4b24-9a23-d8368c7f283f"/>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635A68B8-A0E8-4E32-B19A-8A4A9064A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9b2026-aa4b-4e9b-a936-b60bdf826926"/>
    <ds:schemaRef ds:uri="ff6e4aee-9940-4b24-9a23-d8368c7f28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9E40E4-B6A0-49A5-BC16-97BE80EC89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TM03457496[[fn=Parallax]]</Template>
  <TotalTime>9878</TotalTime>
  <Words>2987</Words>
  <Application>Microsoft Office PowerPoint</Application>
  <PresentationFormat>Apresentação na tela (4:3)</PresentationFormat>
  <Paragraphs>314</Paragraphs>
  <Slides>42</Slides>
  <Notes>3</Notes>
  <HiddenSlides>3</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42</vt:i4>
      </vt:variant>
    </vt:vector>
  </HeadingPairs>
  <TitlesOfParts>
    <vt:vector size="52" baseType="lpstr">
      <vt:lpstr>Arial</vt:lpstr>
      <vt:lpstr>Calibri</vt:lpstr>
      <vt:lpstr>Calibri Light</vt:lpstr>
      <vt:lpstr>Castellar</vt:lpstr>
      <vt:lpstr>Perpetua Titling MT</vt:lpstr>
      <vt:lpstr>rawline</vt:lpstr>
      <vt:lpstr>Segoe UI Historic</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FNDE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ANA CAROLINA NUNES</dc:creator>
  <cp:lastModifiedBy>Andréia Mano da Silva Tavares</cp:lastModifiedBy>
  <cp:revision>484</cp:revision>
  <cp:lastPrinted>2021-11-26T13:15:26Z</cp:lastPrinted>
  <dcterms:created xsi:type="dcterms:W3CDTF">2015-04-30T12:39:13Z</dcterms:created>
  <dcterms:modified xsi:type="dcterms:W3CDTF">2021-11-26T13:34:48Z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0x010100B7DE55509B93854687C95C35F32E473D</vt:lpwstr>
  </property>
</Properties>
</file>