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5"/>
  </p:notesMasterIdLst>
  <p:sldIdLst>
    <p:sldId id="277" r:id="rId2"/>
    <p:sldId id="257" r:id="rId3"/>
    <p:sldId id="258" r:id="rId4"/>
    <p:sldId id="260" r:id="rId5"/>
    <p:sldId id="261" r:id="rId6"/>
    <p:sldId id="271" r:id="rId7"/>
    <p:sldId id="272" r:id="rId8"/>
    <p:sldId id="263" r:id="rId9"/>
    <p:sldId id="273" r:id="rId10"/>
    <p:sldId id="264" r:id="rId11"/>
    <p:sldId id="278" r:id="rId12"/>
    <p:sldId id="274" r:id="rId13"/>
    <p:sldId id="279" r:id="rId14"/>
  </p:sldIdLst>
  <p:sldSz cx="9144000" cy="5143500" type="screen16x9"/>
  <p:notesSz cx="6858000" cy="9144000"/>
  <p:embeddedFontLst>
    <p:embeddedFont>
      <p:font typeface="Raleway" charset="0"/>
      <p:regular r:id="rId16"/>
      <p:bold r:id="rId17"/>
      <p:italic r:id="rId18"/>
      <p:boldItalic r:id="rId19"/>
    </p:embeddedFont>
    <p:embeddedFont>
      <p:font typeface="Lato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E0909B5-33AB-4BEC-A7DA-BC0D34A3F25E}">
  <a:tblStyle styleId="{DE0909B5-33AB-4BEC-A7DA-BC0D34A3F2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1935" autoAdjust="0"/>
  </p:normalViewPr>
  <p:slideViewPr>
    <p:cSldViewPr snapToGrid="0">
      <p:cViewPr varScale="1">
        <p:scale>
          <a:sx n="89" d="100"/>
          <a:sy n="89" d="100"/>
        </p:scale>
        <p:origin x="-612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81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f88252dc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f88252dc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49deeb35a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49deeb35a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49deeb35a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49deeb35a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49deeb35a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49deeb35a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38487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49deeb35a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49deeb35a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49b676d9f_5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49b676d9f_5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faaa14d9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faaa14d9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49b676d9f_5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49b676d9f_5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49b676d9f_5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49b676d9f_5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49b676d9f_5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49b676d9f_5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37579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49b676d9f_5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49b676d9f_5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65752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49b676d9f_6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49b676d9f_6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49b676d9f_6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49b676d9f_6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9592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C">
  <p:cSld name="SECTION_HEADER_1">
    <p:bg>
      <p:bgPr>
        <a:solidFill>
          <a:schemeClr val="dk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1308150" y="1318650"/>
            <a:ext cx="71100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1">
  <p:cSld name="SECTION_HEADER_2">
    <p:bg>
      <p:bgPr>
        <a:solidFill>
          <a:srgbClr val="434343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3" name="Google Shape;83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87" name="Google Shape;87;p14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8" name="Google Shape;88;p14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" name="Google Shape;89;p14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4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2">
  <p:cSld name="TITLE_AND_BODY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5" descr="shutterstock_31891705.jpg"/>
          <p:cNvPicPr preferRelativeResize="0"/>
          <p:nvPr/>
        </p:nvPicPr>
        <p:blipFill rotWithShape="1">
          <a:blip r:embed="rId2">
            <a:alphaModFix/>
          </a:blip>
          <a:srcRect t="11971" b="11971"/>
          <a:stretch/>
        </p:blipFill>
        <p:spPr>
          <a:xfrm>
            <a:off x="0" y="487825"/>
            <a:ext cx="9143999" cy="465567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95" name="Google Shape;95;p15">
            <a:hlinkClick r:id="rId3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6" name="Google Shape;96;p15">
            <a:hlinkClick r:id="rId3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15">
            <a:hlinkClick r:id="rId3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5">
            <a:hlinkClick r:id="rId3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729450" y="2056375"/>
            <a:ext cx="58875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only">
  <p:cSld name="TITLE_AND_BODY_1_2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103" name="Google Shape;103;p16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4" name="Google Shape;104;p16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Google Shape;105;p16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16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729450" y="1068650"/>
            <a:ext cx="76887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alt1">
  <p:cSld name="TITLE_1">
    <p:bg>
      <p:bgPr>
        <a:solidFill>
          <a:schemeClr val="lt2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7" descr="shutterstock_429987889_edited.jpg"/>
          <p:cNvPicPr preferRelativeResize="0"/>
          <p:nvPr/>
        </p:nvPicPr>
        <p:blipFill rotWithShape="1">
          <a:blip r:embed="rId2">
            <a:alphaModFix/>
          </a:blip>
          <a:srcRect t="21799" b="23591"/>
          <a:stretch/>
        </p:blipFill>
        <p:spPr>
          <a:xfrm>
            <a:off x="0" y="487825"/>
            <a:ext cx="9144000" cy="46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12" name="Google Shape;112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17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117" name="Google Shape;117;p17">
            <a:hlinkClick r:id="rId3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8" name="Google Shape;118;p17">
            <a:hlinkClick r:id="rId3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Google Shape;119;p17">
            <a:hlinkClick r:id="rId3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20;p17">
            <a:hlinkClick r:id="rId3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0" name="Google Shape;30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38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9" name="Google Shape;39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6" name="Google Shape;46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59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0" name="Google Shape;60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1" name="Google Shape;71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310A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8"/>
          <p:cNvPicPr preferRelativeResize="0"/>
          <p:nvPr/>
        </p:nvPicPr>
        <p:blipFill rotWithShape="1">
          <a:blip r:embed="rId4">
            <a:alphaModFix amt="11000"/>
          </a:blip>
          <a:srcRect l="-2280" t="-1770" r="2279" b="1769"/>
          <a:stretch/>
        </p:blipFill>
        <p:spPr>
          <a:xfrm>
            <a:off x="-340425" y="-273425"/>
            <a:ext cx="9610474" cy="62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4811875" y="409175"/>
            <a:ext cx="39510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CE5CD"/>
                </a:solidFill>
              </a:rPr>
              <a:t>Sumário</a:t>
            </a:r>
            <a:endParaRPr sz="1800" dirty="0">
              <a:solidFill>
                <a:srgbClr val="FCE5C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CE5CD"/>
              </a:buClr>
              <a:buSzPts val="1200"/>
            </a:pPr>
            <a:r>
              <a:rPr lang="pt-BR" sz="1600" dirty="0" smtClean="0">
                <a:solidFill>
                  <a:srgbClr val="FCE5CD"/>
                </a:solidFill>
              </a:rPr>
              <a:t>	Eventos Da Privatização</a:t>
            </a:r>
            <a:br>
              <a:rPr lang="pt-BR" sz="1600" dirty="0" smtClean="0">
                <a:solidFill>
                  <a:srgbClr val="FCE5CD"/>
                </a:solidFill>
              </a:rPr>
            </a:br>
            <a:r>
              <a:rPr lang="pt-BR" sz="1600" dirty="0" smtClean="0">
                <a:solidFill>
                  <a:srgbClr val="FCE5CD"/>
                </a:solidFill>
              </a:rPr>
              <a:t/>
            </a:r>
            <a:br>
              <a:rPr lang="pt-BR" sz="1600" dirty="0" smtClean="0">
                <a:solidFill>
                  <a:srgbClr val="FCE5CD"/>
                </a:solidFill>
              </a:rPr>
            </a:br>
            <a:r>
              <a:rPr lang="pt-BR" sz="1600" dirty="0" smtClean="0">
                <a:solidFill>
                  <a:srgbClr val="FCE5CD"/>
                </a:solidFill>
              </a:rPr>
              <a:t>Alteração da Legislação</a:t>
            </a:r>
            <a:br>
              <a:rPr lang="pt-BR" sz="1600" dirty="0" smtClean="0">
                <a:solidFill>
                  <a:srgbClr val="FCE5CD"/>
                </a:solidFill>
              </a:rPr>
            </a:br>
            <a:r>
              <a:rPr lang="pt-BR" sz="1600" dirty="0" smtClean="0">
                <a:solidFill>
                  <a:srgbClr val="FCE5CD"/>
                </a:solidFill>
              </a:rPr>
              <a:t/>
            </a:r>
            <a:br>
              <a:rPr lang="pt-BR" sz="1600" dirty="0" smtClean="0">
                <a:solidFill>
                  <a:srgbClr val="FCE5CD"/>
                </a:solidFill>
              </a:rPr>
            </a:br>
            <a:r>
              <a:rPr lang="pt-BR" sz="1600" dirty="0" smtClean="0">
                <a:solidFill>
                  <a:srgbClr val="FCE5CD"/>
                </a:solidFill>
              </a:rPr>
              <a:t>Medida Provisória 855</a:t>
            </a:r>
            <a:br>
              <a:rPr lang="pt-BR" sz="1600" dirty="0" smtClean="0">
                <a:solidFill>
                  <a:srgbClr val="FCE5CD"/>
                </a:solidFill>
              </a:rPr>
            </a:br>
            <a:r>
              <a:rPr lang="pt-BR" sz="1600" dirty="0" smtClean="0">
                <a:solidFill>
                  <a:srgbClr val="FCE5CD"/>
                </a:solidFill>
              </a:rPr>
              <a:t/>
            </a:r>
            <a:br>
              <a:rPr lang="pt-BR" sz="1600" dirty="0" smtClean="0">
                <a:solidFill>
                  <a:srgbClr val="FCE5CD"/>
                </a:solidFill>
              </a:rPr>
            </a:br>
            <a:r>
              <a:rPr lang="pt-BR" sz="1600" dirty="0" smtClean="0">
                <a:solidFill>
                  <a:srgbClr val="FCE5CD"/>
                </a:solidFill>
              </a:rPr>
              <a:t>Flexibilização da Tarifa</a:t>
            </a:r>
            <a:br>
              <a:rPr lang="pt-BR" sz="1600" dirty="0" smtClean="0">
                <a:solidFill>
                  <a:srgbClr val="FCE5CD"/>
                </a:solidFill>
              </a:rPr>
            </a:br>
            <a:r>
              <a:rPr lang="pt-BR" sz="1600" dirty="0" smtClean="0">
                <a:solidFill>
                  <a:srgbClr val="FCE5CD"/>
                </a:solidFill>
              </a:rPr>
              <a:t/>
            </a:r>
            <a:br>
              <a:rPr lang="pt-BR" sz="1600" dirty="0" smtClean="0">
                <a:solidFill>
                  <a:srgbClr val="FCE5CD"/>
                </a:solidFill>
              </a:rPr>
            </a:br>
            <a:r>
              <a:rPr lang="pt-BR" sz="1600" dirty="0" smtClean="0">
                <a:solidFill>
                  <a:srgbClr val="FCE5CD"/>
                </a:solidFill>
              </a:rPr>
              <a:t>Flexibilização da Qualidade</a:t>
            </a:r>
            <a:br>
              <a:rPr lang="pt-BR" sz="1600" dirty="0" smtClean="0">
                <a:solidFill>
                  <a:srgbClr val="FCE5CD"/>
                </a:solidFill>
              </a:rPr>
            </a:br>
            <a:r>
              <a:rPr lang="pt-BR" sz="1600" dirty="0" smtClean="0">
                <a:solidFill>
                  <a:srgbClr val="FCE5CD"/>
                </a:solidFill>
              </a:rPr>
              <a:t/>
            </a:r>
            <a:br>
              <a:rPr lang="pt-BR" sz="1600" dirty="0" smtClean="0">
                <a:solidFill>
                  <a:srgbClr val="FCE5CD"/>
                </a:solidFill>
              </a:rPr>
            </a:br>
            <a:r>
              <a:rPr lang="pt-BR" sz="1600" dirty="0" smtClean="0">
                <a:solidFill>
                  <a:srgbClr val="FCE5CD"/>
                </a:solidFill>
              </a:rPr>
              <a:t>Riscos  do Negócio</a:t>
            </a:r>
            <a:br>
              <a:rPr lang="pt-BR" sz="1600" dirty="0" smtClean="0">
                <a:solidFill>
                  <a:srgbClr val="FCE5CD"/>
                </a:solidFill>
              </a:rPr>
            </a:br>
            <a:r>
              <a:rPr lang="pt-BR" sz="1600" dirty="0" smtClean="0">
                <a:solidFill>
                  <a:srgbClr val="FCE5CD"/>
                </a:solidFill>
              </a:rPr>
              <a:t/>
            </a:r>
            <a:br>
              <a:rPr lang="pt-BR" sz="1600" dirty="0" smtClean="0">
                <a:solidFill>
                  <a:srgbClr val="FCE5CD"/>
                </a:solidFill>
              </a:rPr>
            </a:br>
            <a:r>
              <a:rPr lang="pt-BR" sz="1600" dirty="0" smtClean="0">
                <a:solidFill>
                  <a:srgbClr val="FCE5CD"/>
                </a:solidFill>
              </a:rPr>
              <a:t>Considerações</a:t>
            </a:r>
            <a:br>
              <a:rPr lang="pt-BR" sz="1600" dirty="0" smtClean="0">
                <a:solidFill>
                  <a:srgbClr val="FCE5CD"/>
                </a:solidFill>
              </a:rPr>
            </a:br>
            <a:r>
              <a:rPr lang="pt-BR" sz="1200" dirty="0" smtClean="0">
                <a:solidFill>
                  <a:srgbClr val="FCE5CD"/>
                </a:solidFill>
              </a:rPr>
              <a:t> </a:t>
            </a:r>
            <a:endParaRPr sz="1200" b="0" i="1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1" dirty="0"/>
          </a:p>
        </p:txBody>
      </p:sp>
      <p:sp>
        <p:nvSpPr>
          <p:cNvPr id="128" name="Google Shape;128;p18"/>
          <p:cNvSpPr txBox="1">
            <a:spLocks noGrp="1"/>
          </p:cNvSpPr>
          <p:nvPr>
            <p:ph type="title" idx="4294967295"/>
          </p:nvPr>
        </p:nvSpPr>
        <p:spPr>
          <a:xfrm>
            <a:off x="236668" y="1692275"/>
            <a:ext cx="3453204" cy="5349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dirty="0">
                <a:solidFill>
                  <a:srgbClr val="FFFFFF"/>
                </a:solidFill>
              </a:rPr>
              <a:t>O processo de privatização da </a:t>
            </a:r>
            <a:r>
              <a:rPr lang="pt-BR" dirty="0" smtClean="0">
                <a:solidFill>
                  <a:srgbClr val="FFFFFF"/>
                </a:solidFill>
              </a:rPr>
              <a:t>Eletrobrás Distribuição Amazonas</a:t>
            </a:r>
            <a:endParaRPr dirty="0">
              <a:solidFill>
                <a:srgbClr val="FFFFFF"/>
              </a:solidFill>
            </a:endParaRPr>
          </a:p>
        </p:txBody>
      </p:sp>
      <p:cxnSp>
        <p:nvCxnSpPr>
          <p:cNvPr id="127" name="Google Shape;127;p18"/>
          <p:cNvCxnSpPr/>
          <p:nvPr/>
        </p:nvCxnSpPr>
        <p:spPr>
          <a:xfrm rot="10800000">
            <a:off x="4642825" y="1539150"/>
            <a:ext cx="21000" cy="2065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310A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6"/>
          <p:cNvPicPr preferRelativeResize="0"/>
          <p:nvPr/>
        </p:nvPicPr>
        <p:blipFill rotWithShape="1">
          <a:blip r:embed="rId3">
            <a:alphaModFix amt="11000"/>
          </a:blip>
          <a:srcRect l="-2280" t="-1770" r="2279" b="1769"/>
          <a:stretch/>
        </p:blipFill>
        <p:spPr>
          <a:xfrm>
            <a:off x="-540250" y="-307067"/>
            <a:ext cx="9716874" cy="62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6"/>
          <p:cNvSpPr txBox="1">
            <a:spLocks noGrp="1"/>
          </p:cNvSpPr>
          <p:nvPr>
            <p:ph type="title"/>
          </p:nvPr>
        </p:nvSpPr>
        <p:spPr>
          <a:xfrm>
            <a:off x="238850" y="118799"/>
            <a:ext cx="8614694" cy="47974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 smtClean="0">
                <a:solidFill>
                  <a:srgbClr val="FFFFFF"/>
                </a:solidFill>
              </a:rPr>
              <a:t>Flexibilização da Qualidade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 smtClean="0">
                <a:solidFill>
                  <a:srgbClr val="FFFFFF"/>
                </a:solidFill>
              </a:rPr>
              <a:t/>
            </a:r>
            <a:br>
              <a:rPr lang="pt-BR" sz="2400" dirty="0" smtClean="0">
                <a:solidFill>
                  <a:srgbClr val="FFFFFF"/>
                </a:solidFill>
              </a:rPr>
            </a:br>
            <a:r>
              <a:rPr lang="pt-BR" sz="1800" dirty="0" smtClean="0">
                <a:solidFill>
                  <a:srgbClr val="FFFFFF"/>
                </a:solidFill>
              </a:rPr>
              <a:t>Houve flexibilizações tarifárias, na </a:t>
            </a:r>
            <a:r>
              <a:rPr lang="pt-BR" sz="1800" dirty="0" err="1" smtClean="0">
                <a:solidFill>
                  <a:srgbClr val="FFFFFF"/>
                </a:solidFill>
              </a:rPr>
              <a:t>AmE</a:t>
            </a:r>
            <a:r>
              <a:rPr lang="pt-BR" sz="1800" dirty="0" smtClean="0">
                <a:solidFill>
                  <a:srgbClr val="FFFFFF"/>
                </a:solidFill>
              </a:rPr>
              <a:t>, que sobrecarregam o usuário local e flexibilizações de uso da CCC, que sobrecarregam os usuários do sistema elétrico em todo país. </a:t>
            </a:r>
            <a:br>
              <a:rPr lang="pt-BR" sz="1800" dirty="0" smtClean="0">
                <a:solidFill>
                  <a:srgbClr val="FFFFFF"/>
                </a:solidFill>
              </a:rPr>
            </a:br>
            <a:r>
              <a:rPr lang="pt-BR" sz="1800" dirty="0">
                <a:solidFill>
                  <a:srgbClr val="FFFFFF"/>
                </a:solidFill>
              </a:rPr>
              <a:t/>
            </a:r>
            <a:br>
              <a:rPr lang="pt-BR" sz="1800" dirty="0">
                <a:solidFill>
                  <a:srgbClr val="FFFFFF"/>
                </a:solidFill>
              </a:rPr>
            </a:br>
            <a:r>
              <a:rPr lang="pt-BR" sz="1800" dirty="0" smtClean="0">
                <a:solidFill>
                  <a:srgbClr val="FFFFFF"/>
                </a:solidFill>
              </a:rPr>
              <a:t>Salienta-se, também, a flexibilização dos parâmetros de qualidade nos dois primeiros anos.</a:t>
            </a:r>
            <a:br>
              <a:rPr lang="pt-BR" sz="1800" dirty="0" smtClean="0">
                <a:solidFill>
                  <a:srgbClr val="FFFFFF"/>
                </a:solidFill>
              </a:rPr>
            </a:br>
            <a:r>
              <a:rPr lang="pt-BR" sz="1800" dirty="0" smtClean="0">
                <a:solidFill>
                  <a:srgbClr val="FFFFFF"/>
                </a:solidFill>
              </a:rPr>
              <a:t/>
            </a:r>
            <a:br>
              <a:rPr lang="pt-BR" sz="1800" dirty="0" smtClean="0">
                <a:solidFill>
                  <a:srgbClr val="FFFFFF"/>
                </a:solidFill>
              </a:rPr>
            </a:br>
            <a:r>
              <a:rPr lang="pt-BR" sz="1800" dirty="0" smtClean="0">
                <a:solidFill>
                  <a:srgbClr val="FFFFFF"/>
                </a:solidFill>
              </a:rPr>
              <a:t>Por que beneficiar uma concessionária privada e não implementar políticas públicas por meio estatal?</a:t>
            </a:r>
            <a:br>
              <a:rPr lang="pt-BR" sz="1800" dirty="0" smtClean="0">
                <a:solidFill>
                  <a:srgbClr val="FFFFFF"/>
                </a:solidFill>
              </a:rPr>
            </a:br>
            <a:r>
              <a:rPr lang="pt-BR" sz="1800" dirty="0" smtClean="0">
                <a:solidFill>
                  <a:srgbClr val="FFFFFF"/>
                </a:solidFill>
              </a:rPr>
              <a:t/>
            </a:r>
            <a:br>
              <a:rPr lang="pt-BR" sz="1800" dirty="0" smtClean="0">
                <a:solidFill>
                  <a:srgbClr val="FFFFFF"/>
                </a:solidFill>
              </a:rPr>
            </a:br>
            <a:r>
              <a:rPr lang="pt-BR" sz="1800" dirty="0" smtClean="0">
                <a:solidFill>
                  <a:srgbClr val="FFFFFF"/>
                </a:solidFill>
              </a:rPr>
              <a:t>Como evitar demissões em massa, perdendo capacidade técnica e qualidade do serviço, como ocorrido em outras privatizações?</a:t>
            </a:r>
            <a:endParaRPr sz="18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310A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6"/>
          <p:cNvPicPr preferRelativeResize="0"/>
          <p:nvPr/>
        </p:nvPicPr>
        <p:blipFill rotWithShape="1">
          <a:blip r:embed="rId4">
            <a:alphaModFix amt="11000"/>
          </a:blip>
          <a:srcRect l="-2280" t="-1770" r="2279" b="1769"/>
          <a:stretch/>
        </p:blipFill>
        <p:spPr>
          <a:xfrm>
            <a:off x="0" y="-393128"/>
            <a:ext cx="8810864" cy="62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729450" y="344245"/>
            <a:ext cx="7688700" cy="3995730"/>
          </a:xfrm>
        </p:spPr>
        <p:txBody>
          <a:bodyPr/>
          <a:lstStyle/>
          <a:p>
            <a:pPr>
              <a:buNone/>
            </a:pPr>
            <a:r>
              <a:rPr lang="pt-BR" sz="2400" b="1" u="sng" dirty="0" smtClean="0">
                <a:solidFill>
                  <a:schemeClr val="bg1"/>
                </a:solidFill>
              </a:rPr>
              <a:t>Riscos do Negocio</a:t>
            </a:r>
          </a:p>
          <a:p>
            <a:pPr>
              <a:buNone/>
            </a:pPr>
            <a:endParaRPr lang="pt-BR" sz="2400" b="1" u="sng" dirty="0" smtClean="0">
              <a:solidFill>
                <a:schemeClr val="bg1"/>
              </a:solidFill>
            </a:endParaRPr>
          </a:p>
          <a:p>
            <a:r>
              <a:rPr lang="pt-BR" sz="2000" b="1" dirty="0" smtClean="0">
                <a:solidFill>
                  <a:schemeClr val="bg1"/>
                </a:solidFill>
              </a:rPr>
              <a:t>O Custeio de  R$ 6,5 Bilhões;</a:t>
            </a:r>
          </a:p>
          <a:p>
            <a:r>
              <a:rPr lang="pt-BR" sz="2000" b="1" dirty="0" smtClean="0">
                <a:solidFill>
                  <a:schemeClr val="bg1"/>
                </a:solidFill>
              </a:rPr>
              <a:t>Explosão tarifaria;</a:t>
            </a:r>
          </a:p>
          <a:p>
            <a:r>
              <a:rPr lang="pt-BR" sz="2000" b="1" dirty="0" smtClean="0">
                <a:solidFill>
                  <a:schemeClr val="bg1"/>
                </a:solidFill>
              </a:rPr>
              <a:t>O repasse de dinheiro público para  duas empresas privadas, sem ferramentas de controle ;</a:t>
            </a:r>
          </a:p>
          <a:p>
            <a:r>
              <a:rPr lang="pt-BR" sz="2000" b="1" dirty="0" smtClean="0">
                <a:solidFill>
                  <a:schemeClr val="bg1"/>
                </a:solidFill>
              </a:rPr>
              <a:t>A devolução da empresa no intervalo de três a cinco anos;</a:t>
            </a:r>
          </a:p>
          <a:p>
            <a:r>
              <a:rPr lang="pt-BR" sz="2000" b="1" dirty="0" smtClean="0">
                <a:solidFill>
                  <a:schemeClr val="bg1"/>
                </a:solidFill>
              </a:rPr>
              <a:t>Risco de abastecimento ao Pólo Industrial de Manaus;</a:t>
            </a:r>
          </a:p>
          <a:p>
            <a:r>
              <a:rPr lang="pt-BR" sz="2000" b="1" dirty="0" smtClean="0">
                <a:solidFill>
                  <a:schemeClr val="bg1"/>
                </a:solidFill>
              </a:rPr>
              <a:t>Desabastecimento de energia no interior do estado do Amazonas e nas  regiões fronteiriças;  </a:t>
            </a:r>
          </a:p>
          <a:p>
            <a:pPr>
              <a:buNone/>
            </a:pPr>
            <a:endParaRPr lang="pt-BR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sz="2000" b="1" dirty="0" smtClean="0">
              <a:solidFill>
                <a:schemeClr val="bg1"/>
              </a:solidFill>
            </a:endParaRP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310A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6"/>
          <p:cNvPicPr preferRelativeResize="0"/>
          <p:nvPr/>
        </p:nvPicPr>
        <p:blipFill rotWithShape="1">
          <a:blip r:embed="rId3">
            <a:alphaModFix amt="11000"/>
          </a:blip>
          <a:srcRect l="-2280" t="-1770" r="2279" b="1769"/>
          <a:stretch/>
        </p:blipFill>
        <p:spPr>
          <a:xfrm>
            <a:off x="-540250" y="-317825"/>
            <a:ext cx="9716874" cy="62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6"/>
          <p:cNvSpPr txBox="1">
            <a:spLocks noGrp="1"/>
          </p:cNvSpPr>
          <p:nvPr>
            <p:ph type="title"/>
          </p:nvPr>
        </p:nvSpPr>
        <p:spPr>
          <a:xfrm>
            <a:off x="238850" y="118799"/>
            <a:ext cx="8722270" cy="47974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pt-BR" sz="2400" u="sng" dirty="0" smtClean="0">
                <a:solidFill>
                  <a:srgbClr val="FFFFFF"/>
                </a:solidFill>
              </a:rPr>
              <a:t>Considerações</a:t>
            </a:r>
            <a:br>
              <a:rPr lang="pt-BR" sz="2400" u="sng" dirty="0" smtClean="0">
                <a:solidFill>
                  <a:srgbClr val="FFFFFF"/>
                </a:solidFill>
              </a:rPr>
            </a:br>
            <a:r>
              <a:rPr lang="pt-BR" sz="2400" u="sng" dirty="0" smtClean="0">
                <a:solidFill>
                  <a:srgbClr val="FFFFFF"/>
                </a:solidFill>
              </a:rPr>
              <a:t/>
            </a:r>
            <a:br>
              <a:rPr lang="pt-BR" sz="2400" u="sng" dirty="0" smtClean="0">
                <a:solidFill>
                  <a:srgbClr val="FFFFFF"/>
                </a:solidFill>
              </a:rPr>
            </a:br>
            <a:r>
              <a:rPr lang="pt-BR" sz="2400" u="sng" dirty="0" smtClean="0">
                <a:solidFill>
                  <a:srgbClr val="FFFFFF"/>
                </a:solidFill>
              </a:rPr>
              <a:t/>
            </a:r>
            <a:br>
              <a:rPr lang="pt-BR" sz="2400" u="sng" dirty="0" smtClean="0">
                <a:solidFill>
                  <a:srgbClr val="FFFFFF"/>
                </a:solidFill>
              </a:rPr>
            </a:br>
            <a:r>
              <a:rPr lang="pt-BR" sz="2400" dirty="0" smtClean="0">
                <a:solidFill>
                  <a:srgbClr val="FFFFFF"/>
                </a:solidFill>
              </a:rPr>
              <a:t>Histórico de privatização na distribuição de energia no Amazonas.</a:t>
            </a:r>
            <a:br>
              <a:rPr lang="pt-BR" sz="2400" dirty="0" smtClean="0">
                <a:solidFill>
                  <a:srgbClr val="FFFFFF"/>
                </a:solidFill>
              </a:rPr>
            </a:br>
            <a:r>
              <a:rPr lang="pt-BR" sz="2400" dirty="0" smtClean="0">
                <a:solidFill>
                  <a:srgbClr val="FFFFFF"/>
                </a:solidFill>
              </a:rPr>
              <a:t/>
            </a:r>
            <a:br>
              <a:rPr lang="pt-BR" sz="2400" dirty="0" smtClean="0">
                <a:solidFill>
                  <a:srgbClr val="FFFFFF"/>
                </a:solidFill>
              </a:rPr>
            </a:br>
            <a:r>
              <a:rPr lang="pt-BR" sz="2400" dirty="0" smtClean="0">
                <a:solidFill>
                  <a:srgbClr val="FFFFFF"/>
                </a:solidFill>
              </a:rPr>
              <a:t>Dificuldades inerentes a Amazônia</a:t>
            </a:r>
            <a:br>
              <a:rPr lang="pt-BR" sz="2400" dirty="0" smtClean="0">
                <a:solidFill>
                  <a:srgbClr val="FFFFFF"/>
                </a:solidFill>
              </a:rPr>
            </a:br>
            <a:r>
              <a:rPr lang="pt-BR" sz="2400" dirty="0" smtClean="0">
                <a:solidFill>
                  <a:srgbClr val="FFFFFF"/>
                </a:solidFill>
              </a:rPr>
              <a:t/>
            </a:r>
            <a:br>
              <a:rPr lang="pt-BR" sz="2400" dirty="0" smtClean="0">
                <a:solidFill>
                  <a:srgbClr val="FFFFFF"/>
                </a:solidFill>
              </a:rPr>
            </a:br>
            <a:r>
              <a:rPr lang="pt-BR" sz="2400" dirty="0" smtClean="0">
                <a:solidFill>
                  <a:srgbClr val="FFFFFF"/>
                </a:solidFill>
              </a:rPr>
              <a:t>Perspectiva de lucro</a:t>
            </a:r>
            <a:br>
              <a:rPr lang="pt-BR" sz="2400" dirty="0" smtClean="0">
                <a:solidFill>
                  <a:srgbClr val="FFFFFF"/>
                </a:solidFill>
              </a:rPr>
            </a:br>
            <a:r>
              <a:rPr lang="pt-BR" sz="2400" dirty="0" smtClean="0">
                <a:solidFill>
                  <a:srgbClr val="FFFFFF"/>
                </a:solidFill>
              </a:rPr>
              <a:t/>
            </a:r>
            <a:br>
              <a:rPr lang="pt-BR" sz="2400" dirty="0" smtClean="0">
                <a:solidFill>
                  <a:srgbClr val="FFFFFF"/>
                </a:solidFill>
              </a:rPr>
            </a:br>
            <a:r>
              <a:rPr lang="pt-BR" sz="2400" dirty="0" smtClean="0">
                <a:solidFill>
                  <a:srgbClr val="FFFFFF"/>
                </a:solidFill>
              </a:rPr>
              <a:t>Importância Social da distribuição de Energia para o Amazonas</a:t>
            </a:r>
            <a:br>
              <a:rPr lang="pt-BR" sz="2400" dirty="0" smtClean="0">
                <a:solidFill>
                  <a:srgbClr val="FFFFFF"/>
                </a:solidFill>
              </a:rPr>
            </a:br>
            <a:r>
              <a:rPr lang="pt-BR" sz="2400" dirty="0" smtClean="0">
                <a:solidFill>
                  <a:srgbClr val="FFFFFF"/>
                </a:solidFill>
              </a:rPr>
              <a:t/>
            </a:r>
            <a:br>
              <a:rPr lang="pt-BR" sz="2400" dirty="0" smtClean="0">
                <a:solidFill>
                  <a:srgbClr val="FFFFFF"/>
                </a:solidFill>
              </a:rPr>
            </a:br>
            <a:r>
              <a:rPr lang="pt-BR" sz="2400" dirty="0" smtClean="0">
                <a:solidFill>
                  <a:srgbClr val="FFFFFF"/>
                </a:solidFill>
              </a:rPr>
              <a:t/>
            </a:r>
            <a:br>
              <a:rPr lang="pt-BR" sz="2400" dirty="0" smtClean="0">
                <a:solidFill>
                  <a:srgbClr val="FFFFFF"/>
                </a:solidFill>
              </a:rPr>
            </a:br>
            <a:endParaRPr sz="3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xmlns="" val="806041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310A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6"/>
          <p:cNvPicPr preferRelativeResize="0"/>
          <p:nvPr/>
        </p:nvPicPr>
        <p:blipFill rotWithShape="1">
          <a:blip r:embed="rId4">
            <a:alphaModFix amt="11000"/>
          </a:blip>
          <a:srcRect l="-2280" t="-1770" r="2279" b="1769"/>
          <a:stretch/>
        </p:blipFill>
        <p:spPr>
          <a:xfrm>
            <a:off x="0" y="-393128"/>
            <a:ext cx="8810864" cy="62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729450" y="344245"/>
            <a:ext cx="7688700" cy="3995730"/>
          </a:xfrm>
        </p:spPr>
        <p:txBody>
          <a:bodyPr/>
          <a:lstStyle/>
          <a:p>
            <a:pPr algn="ctr">
              <a:buNone/>
            </a:pPr>
            <a:r>
              <a:rPr lang="pt-BR" sz="2000" b="1" dirty="0" smtClean="0">
                <a:solidFill>
                  <a:schemeClr val="bg1"/>
                </a:solidFill>
              </a:rPr>
              <a:t>Grato</a:t>
            </a:r>
          </a:p>
          <a:p>
            <a:pPr algn="ctr">
              <a:buNone/>
            </a:pPr>
            <a:endParaRPr lang="pt-BR" sz="20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BR" sz="2000" b="1" dirty="0" smtClean="0">
                <a:solidFill>
                  <a:schemeClr val="bg1"/>
                </a:solidFill>
              </a:rPr>
              <a:t> </a:t>
            </a:r>
            <a:r>
              <a:rPr lang="pt-BR" sz="2000" b="1" dirty="0" err="1" smtClean="0">
                <a:solidFill>
                  <a:schemeClr val="bg1"/>
                </a:solidFill>
              </a:rPr>
              <a:t>Edney</a:t>
            </a:r>
            <a:r>
              <a:rPr lang="pt-BR" sz="2000" b="1" dirty="0" smtClean="0">
                <a:solidFill>
                  <a:schemeClr val="bg1"/>
                </a:solidFill>
              </a:rPr>
              <a:t> da Silva Martins</a:t>
            </a:r>
          </a:p>
          <a:p>
            <a:pPr algn="ctr">
              <a:buNone/>
            </a:pPr>
            <a:r>
              <a:rPr lang="pt-BR" sz="2000" b="1" dirty="0" smtClean="0">
                <a:solidFill>
                  <a:schemeClr val="bg1"/>
                </a:solidFill>
              </a:rPr>
              <a:t>Presidente STIU/AM</a:t>
            </a:r>
          </a:p>
          <a:p>
            <a:pPr algn="ctr">
              <a:buNone/>
            </a:pPr>
            <a:endParaRPr lang="pt-BR" sz="2000" b="1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pt-BR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sz="2000" b="1" dirty="0" smtClean="0">
              <a:solidFill>
                <a:schemeClr val="bg1"/>
              </a:solidFill>
            </a:endParaRP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310A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9"/>
          <p:cNvPicPr preferRelativeResize="0"/>
          <p:nvPr/>
        </p:nvPicPr>
        <p:blipFill rotWithShape="1">
          <a:blip r:embed="rId3">
            <a:alphaModFix amt="11000"/>
          </a:blip>
          <a:srcRect l="-2280" t="-1770" r="2279" b="1769"/>
          <a:stretch/>
        </p:blipFill>
        <p:spPr>
          <a:xfrm>
            <a:off x="-572875" y="-333750"/>
            <a:ext cx="9716874" cy="62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242225" y="357398"/>
            <a:ext cx="7688700" cy="41500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dirty="0"/>
              <a:t>Audiência Pública</a:t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COMISSÃO </a:t>
            </a:r>
            <a:r>
              <a:rPr lang="pt-BR" dirty="0"/>
              <a:t>MISTA DA MEDIDA PROVISÓRIA </a:t>
            </a:r>
            <a:r>
              <a:rPr lang="pt-BR" dirty="0" smtClean="0"/>
              <a:t>Nº 855</a:t>
            </a:r>
            <a:r>
              <a:rPr lang="pt-BR" dirty="0"/>
              <a:t>, DE </a:t>
            </a:r>
            <a:r>
              <a:rPr lang="pt-BR" dirty="0" smtClean="0"/>
              <a:t>2018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28 </a:t>
            </a:r>
            <a:r>
              <a:rPr lang="pt-BR" dirty="0"/>
              <a:t>de </a:t>
            </a:r>
            <a:r>
              <a:rPr lang="pt-BR" dirty="0" smtClean="0"/>
              <a:t>março </a:t>
            </a:r>
            <a:r>
              <a:rPr lang="pt-BR" dirty="0"/>
              <a:t>de </a:t>
            </a:r>
            <a:r>
              <a:rPr lang="pt-BR" dirty="0" smtClean="0"/>
              <a:t>2019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Sindicato dos </a:t>
            </a:r>
            <a:r>
              <a:rPr lang="pt-BR" dirty="0" err="1"/>
              <a:t>Urbanitários</a:t>
            </a:r>
            <a:r>
              <a:rPr lang="pt-BR" dirty="0"/>
              <a:t> do </a:t>
            </a:r>
            <a:r>
              <a:rPr lang="pt-BR" dirty="0" smtClean="0"/>
              <a:t>Amazonas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err="1" smtClean="0"/>
              <a:t>Edney</a:t>
            </a:r>
            <a:r>
              <a:rPr lang="pt-BR" dirty="0" smtClean="0"/>
              <a:t> Martins</a:t>
            </a:r>
            <a:r>
              <a:rPr lang="pt-BR" dirty="0"/>
              <a:t/>
            </a:r>
            <a:br>
              <a:rPr lang="pt-BR" dirty="0"/>
            </a:br>
            <a:endParaRPr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310A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0"/>
          <p:cNvPicPr preferRelativeResize="0"/>
          <p:nvPr/>
        </p:nvPicPr>
        <p:blipFill rotWithShape="1">
          <a:blip r:embed="rId3">
            <a:alphaModFix amt="11000"/>
          </a:blip>
          <a:srcRect l="-2280" t="-1770" r="2279" b="1769"/>
          <a:stretch/>
        </p:blipFill>
        <p:spPr>
          <a:xfrm>
            <a:off x="-540250" y="-307315"/>
            <a:ext cx="9716874" cy="62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238850" y="118800"/>
            <a:ext cx="7688700" cy="6449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 smtClean="0">
                <a:solidFill>
                  <a:srgbClr val="FCE5CD"/>
                </a:solidFill>
              </a:rPr>
              <a:t>Eventos Privatização</a:t>
            </a:r>
            <a:endParaRPr sz="2400" dirty="0">
              <a:solidFill>
                <a:srgbClr val="FCE5C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sp>
        <p:nvSpPr>
          <p:cNvPr id="145" name="Google Shape;145;p20"/>
          <p:cNvSpPr txBox="1"/>
          <p:nvPr/>
        </p:nvSpPr>
        <p:spPr>
          <a:xfrm>
            <a:off x="94975" y="892886"/>
            <a:ext cx="8898418" cy="3851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Lato"/>
              <a:buChar char="●"/>
            </a:pPr>
            <a:r>
              <a:rPr lang="pt-BR" sz="18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 leilão </a:t>
            </a:r>
            <a:r>
              <a:rPr lang="pt-BR" sz="18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da </a:t>
            </a:r>
            <a:r>
              <a:rPr lang="pt-BR" sz="18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Amazonas Energia foi </a:t>
            </a:r>
            <a:r>
              <a:rPr lang="pt-BR" sz="18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realizado em </a:t>
            </a:r>
            <a:r>
              <a:rPr lang="pt-BR" sz="18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10 de dezembro de 2018</a:t>
            </a:r>
            <a:endParaRPr sz="18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</a:pPr>
            <a:r>
              <a:rPr lang="pt-BR" sz="18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 empresa foi arrematada pelo consórcio formado pela Oliveira Energia, empresa que opera nos Sistemas Isolados na Região Norte, e a distribuidora de petróleo </a:t>
            </a:r>
            <a:r>
              <a:rPr lang="pt-BR" sz="18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ATEM</a:t>
            </a:r>
            <a:endParaRPr sz="18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85750">
              <a:buClr>
                <a:srgbClr val="FFFFFF"/>
              </a:buClr>
              <a:buSzPts val="900"/>
              <a:buFont typeface="Lato"/>
              <a:buChar char="●"/>
            </a:pPr>
            <a:r>
              <a:rPr lang="pt-BR" sz="16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Em 20 de março de 2019  o CADE </a:t>
            </a:r>
            <a:r>
              <a:rPr lang="pt-BR" sz="16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aprovou a transferência de controle acionário da Amazonas para Consórcio Oliveira </a:t>
            </a:r>
            <a:r>
              <a:rPr lang="pt-BR" sz="16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Energia</a:t>
            </a: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Lato"/>
              <a:buChar char="●"/>
            </a:pPr>
            <a:endParaRPr lang="pt-BR" sz="1600" b="1" dirty="0" smtClean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Lato"/>
              <a:buChar char="●"/>
            </a:pPr>
            <a:r>
              <a:rPr lang="pt-BR" sz="16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Em  </a:t>
            </a:r>
            <a:r>
              <a:rPr lang="pt-BR" sz="16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21 de Março </a:t>
            </a:r>
            <a:r>
              <a:rPr lang="pt-BR" sz="16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 2019, </a:t>
            </a:r>
            <a:r>
              <a:rPr lang="pt-BR" sz="16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 ANEEL concedeu anuência prévia a todas as operações de transferência de controle de distribuidoras de energia do grupo </a:t>
            </a:r>
            <a:r>
              <a:rPr lang="pt-BR" sz="1600" b="1" dirty="0" err="1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Eletrobra</a:t>
            </a:r>
            <a:endParaRPr lang="pt-BR" sz="1600" b="1" dirty="0" smtClean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Lato"/>
              <a:buChar char="●"/>
            </a:pPr>
            <a:endParaRPr lang="pt-BR" sz="16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Lato"/>
              <a:buChar char="●"/>
            </a:pPr>
            <a:r>
              <a:rPr lang="pt-BR" sz="16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Em 27 de março de 2019,  é publicado, no Diário Oficial, é prorrogado o prazo limite da </a:t>
            </a:r>
            <a:r>
              <a:rPr lang="pt-BR" sz="1600" b="1" dirty="0" err="1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AmE</a:t>
            </a:r>
            <a:r>
              <a:rPr lang="pt-BR" sz="16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como designada para 15/04/2019 </a:t>
            </a:r>
            <a:endParaRPr sz="16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310A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2"/>
          <p:cNvPicPr preferRelativeResize="0"/>
          <p:nvPr/>
        </p:nvPicPr>
        <p:blipFill rotWithShape="1">
          <a:blip r:embed="rId3">
            <a:alphaModFix amt="11000"/>
          </a:blip>
          <a:srcRect l="-2280" t="-1770" r="2279" b="1769"/>
          <a:stretch/>
        </p:blipFill>
        <p:spPr>
          <a:xfrm>
            <a:off x="-540250" y="-307315"/>
            <a:ext cx="9716874" cy="62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 txBox="1"/>
          <p:nvPr/>
        </p:nvSpPr>
        <p:spPr>
          <a:xfrm>
            <a:off x="171300" y="149525"/>
            <a:ext cx="7688700" cy="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164" name="Google Shape;164;p22"/>
          <p:cNvGraphicFramePr/>
          <p:nvPr>
            <p:extLst>
              <p:ext uri="{D42A27DB-BD31-4B8C-83A1-F6EECF244321}">
                <p14:modId xmlns:p14="http://schemas.microsoft.com/office/powerpoint/2010/main" xmlns="" val="4264480842"/>
              </p:ext>
            </p:extLst>
          </p:nvPr>
        </p:nvGraphicFramePr>
        <p:xfrm>
          <a:off x="247488" y="247426"/>
          <a:ext cx="8578475" cy="4694767"/>
        </p:xfrm>
        <a:graphic>
          <a:graphicData uri="http://schemas.openxmlformats.org/drawingml/2006/table">
            <a:tbl>
              <a:tblPr>
                <a:noFill/>
                <a:tableStyleId>{DE0909B5-33AB-4BEC-A7DA-BC0D34A3F25E}</a:tableStyleId>
              </a:tblPr>
              <a:tblGrid>
                <a:gridCol w="82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9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979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48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7288">
                <a:tc gridSpan="4">
                  <a:txBody>
                    <a:bodyPr/>
                    <a:lstStyle/>
                    <a:p>
                      <a:endParaRPr lang="pt-BR" dirty="0"/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B0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887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dirty="0" smtClean="0">
                          <a:solidFill>
                            <a:srgbClr val="FFFFFF"/>
                          </a:solidFill>
                        </a:rPr>
                        <a:t>Alteração da </a:t>
                      </a:r>
                      <a:r>
                        <a:rPr lang="pt-BR" sz="1800" b="1" baseline="0" dirty="0" smtClean="0">
                          <a:solidFill>
                            <a:srgbClr val="FFFFFF"/>
                          </a:solidFill>
                        </a:rPr>
                        <a:t> Legislação</a:t>
                      </a:r>
                      <a:endParaRPr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8592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 MP 855/2018 é composta por 7 artigos. Ela altera: (i) a Lei nº 12.783/2018, que dispõe sobre as concessões de geração, transmissão e distribuição de energia elétrica (Conversão da Medida Provisória 579/2012); e (</a:t>
                      </a:r>
                      <a:r>
                        <a:rPr lang="pt-BR" sz="1800" b="1" dirty="0" err="1" smtClean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ii</a:t>
                      </a:r>
                      <a:r>
                        <a:rPr lang="pt-BR" sz="1800" b="1" dirty="0" smtClean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) a Lei nº 10.438/2002, que dispõe sobre a Conta de Desenvolvimento Energético - CDE. 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i="1" dirty="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dirty="0" smtClean="0">
                          <a:solidFill>
                            <a:srgbClr val="FFFFFF"/>
                          </a:solidFill>
                        </a:rPr>
                        <a:t>Essa</a:t>
                      </a:r>
                      <a:r>
                        <a:rPr lang="pt-BR" sz="1800" baseline="0" dirty="0" smtClean="0">
                          <a:solidFill>
                            <a:srgbClr val="FFFFFF"/>
                          </a:solidFill>
                        </a:rPr>
                        <a:t> Medida Provisória visa, principalmente, sanar dividas da</a:t>
                      </a:r>
                      <a:r>
                        <a:rPr lang="pt-BR" sz="1800" dirty="0" smtClean="0">
                          <a:solidFill>
                            <a:srgbClr val="FFFFFF"/>
                          </a:solidFill>
                        </a:rPr>
                        <a:t> empresa</a:t>
                      </a:r>
                      <a:r>
                        <a:rPr lang="pt-BR" sz="180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pt-BR" sz="1800" baseline="0" dirty="0" err="1" smtClean="0">
                          <a:solidFill>
                            <a:srgbClr val="FFFFFF"/>
                          </a:solidFill>
                        </a:rPr>
                        <a:t>Eletrobras</a:t>
                      </a:r>
                      <a:r>
                        <a:rPr lang="pt-BR" sz="1800" dirty="0" smtClean="0">
                          <a:solidFill>
                            <a:srgbClr val="FFFFFF"/>
                          </a:solidFill>
                        </a:rPr>
                        <a:t> Distribuição Amazonas, não reconhecidas antes, a fim de</a:t>
                      </a:r>
                      <a:r>
                        <a:rPr lang="pt-BR" sz="1800" baseline="0" dirty="0" smtClean="0">
                          <a:solidFill>
                            <a:srgbClr val="FFFFFF"/>
                          </a:solidFill>
                        </a:rPr>
                        <a:t> concluir a </a:t>
                      </a:r>
                      <a:r>
                        <a:rPr lang="pt-BR" sz="1800" dirty="0" smtClean="0">
                          <a:solidFill>
                            <a:srgbClr val="FFFFFF"/>
                          </a:solidFill>
                        </a:rPr>
                        <a:t>privatização da mesma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pt-BR" sz="1800" dirty="0" smtClean="0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dirty="0" smtClean="0">
                          <a:solidFill>
                            <a:srgbClr val="FFFFFF"/>
                          </a:solidFill>
                        </a:rPr>
                        <a:t>Prazo de vigência:  23/04/2019</a:t>
                      </a:r>
                      <a:endParaRPr sz="1000" dirty="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310A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3"/>
          <p:cNvPicPr preferRelativeResize="0"/>
          <p:nvPr/>
        </p:nvPicPr>
        <p:blipFill rotWithShape="1">
          <a:blip r:embed="rId3">
            <a:alphaModFix amt="11000"/>
          </a:blip>
          <a:srcRect l="-2280" t="-1770" r="2279" b="1769"/>
          <a:stretch/>
        </p:blipFill>
        <p:spPr>
          <a:xfrm>
            <a:off x="-572875" y="-265500"/>
            <a:ext cx="9716874" cy="62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238850" y="1188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lt1"/>
                </a:solidFill>
              </a:rPr>
              <a:t>Medida Provisória 855, de 2018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sp>
        <p:nvSpPr>
          <p:cNvPr id="171" name="Google Shape;171;p23"/>
          <p:cNvSpPr txBox="1"/>
          <p:nvPr/>
        </p:nvSpPr>
        <p:spPr>
          <a:xfrm>
            <a:off x="279224" y="1087574"/>
            <a:ext cx="8883865" cy="380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 </a:t>
            </a:r>
            <a:r>
              <a:rPr lang="pt-BR" sz="1800" b="1" dirty="0"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art. 1º</a:t>
            </a:r>
            <a:r>
              <a:rPr lang="pt-BR" sz="18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BR" sz="2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destina até R$ 3,0 bilhões da Conta de Reserva Global de Reversão (RGR)</a:t>
            </a:r>
            <a:r>
              <a:rPr lang="pt-BR" sz="18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às concessões de distribuição de energia elétrica sob controle da União que tenham a transferência desse controle associada à licitação da concessão (§ 1º-A do art. 8º da Lei nº 12.783/2013), que não tinham sido licitadas; </a:t>
            </a:r>
            <a:r>
              <a:rPr lang="pt-BR" sz="1800" b="1" u="sng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isto é, à Amazonas Energia</a:t>
            </a:r>
            <a:r>
              <a:rPr lang="pt-BR" sz="18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. Este montante permite o pagamento de valores não reembolsados </a:t>
            </a:r>
            <a:r>
              <a:rPr lang="pt-BR" sz="1800" b="1" u="sng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(pela CCC</a:t>
            </a:r>
            <a:r>
              <a:rPr lang="pt-BR" sz="1800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).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É estabelecido, ainda, que, na hipótese de insuficiência de recursos no fundo da RGR, fica autorizada a </a:t>
            </a:r>
            <a:r>
              <a:rPr lang="pt-BR" sz="1800" u="sng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Conta de Desenvolvimento Energético - CDE</a:t>
            </a:r>
            <a:r>
              <a:rPr lang="pt-BR" sz="18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a recolher recursos para a cobertura das despesas, e que o pagamento será feito em 60 parcelas mensais, a partir da data de assinatura do novo contrato de concessão.</a:t>
            </a:r>
            <a:endParaRPr sz="18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2" name="Google Shape;172;p23"/>
          <p:cNvCxnSpPr/>
          <p:nvPr/>
        </p:nvCxnSpPr>
        <p:spPr>
          <a:xfrm rot="10800000">
            <a:off x="9142089" y="1336275"/>
            <a:ext cx="21000" cy="2065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310A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238850" y="1188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lt1"/>
                </a:solidFill>
              </a:rPr>
              <a:t>Medida Provisória 855, de 2018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cxnSp>
        <p:nvCxnSpPr>
          <p:cNvPr id="172" name="Google Shape;172;p23"/>
          <p:cNvCxnSpPr/>
          <p:nvPr/>
        </p:nvCxnSpPr>
        <p:spPr>
          <a:xfrm rot="10800000">
            <a:off x="-230512" y="1659625"/>
            <a:ext cx="21000" cy="2065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Google Shape;173;p23"/>
          <p:cNvSpPr txBox="1"/>
          <p:nvPr/>
        </p:nvSpPr>
        <p:spPr>
          <a:xfrm>
            <a:off x="238850" y="758536"/>
            <a:ext cx="8631025" cy="383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O </a:t>
            </a: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Lato"/>
                <a:ea typeface="Lato"/>
                <a:cs typeface="Lato"/>
                <a:sym typeface="Lato"/>
              </a:rPr>
              <a:t>art. 2º</a:t>
            </a: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permite</a:t>
            </a: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que a distribuidora, ainda não licitadas nos termos do art. 8º da Lei nº 12.783/2013, isto é, </a:t>
            </a:r>
            <a:r>
              <a:rPr kumimoji="0" lang="pt-BR" sz="2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Amazonas Energia e CEA</a:t>
            </a: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, </a:t>
            </a: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sejam reembolsadas pela CCC</a:t>
            </a: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, no seu custo de geração, </a:t>
            </a: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sem sofrer descontos por </a:t>
            </a: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ineficiência, </a:t>
            </a:r>
            <a:r>
              <a:rPr kumimoji="0" lang="pt-BR" sz="2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pelo prazo de 5 anos</a:t>
            </a: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.</a:t>
            </a: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O prazo de carência será contado da data de assinatura do novo contrato de concessão. </a:t>
            </a:r>
            <a:r>
              <a:rPr kumimoji="0" lang="pt-BR" sz="16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Não foram estabelecidos tetos para o perdão dos descontos</a:t>
            </a: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O </a:t>
            </a: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Lato"/>
                <a:ea typeface="Lato"/>
                <a:cs typeface="Lato"/>
                <a:sym typeface="Lato"/>
              </a:rPr>
              <a:t>art. 3º</a:t>
            </a: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modifica a Lei nº 10.438/2002, autorizando a União a destinar à CDE, até 31 de dezembro de </a:t>
            </a:r>
            <a:r>
              <a:rPr kumimoji="0" lang="pt-BR" sz="1600" b="0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2021 (</a:t>
            </a:r>
            <a:r>
              <a:rPr kumimoji="0" lang="pt-BR" sz="16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era até o exercício de 2017</a:t>
            </a: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), recursos provenientes prioritariamente do pagamento de bonificação pela outorga de concessões não prorrogadas, </a:t>
            </a:r>
            <a:r>
              <a:rPr kumimoji="0" lang="pt-BR" sz="16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ou de </a:t>
            </a:r>
            <a:r>
              <a:rPr kumimoji="0" lang="pt-BR" sz="1600" b="1" i="1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outras fontes</a:t>
            </a:r>
            <a:r>
              <a:rPr kumimoji="0" lang="pt-BR" sz="16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(modificação incluída pela MP 855</a:t>
            </a:r>
            <a:r>
              <a:rPr kumimoji="0" lang="pt-BR" sz="1600" b="0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)</a:t>
            </a: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, </a:t>
            </a: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limitados a </a:t>
            </a: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R$ 3,5 bilhões</a:t>
            </a: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. Esses recursos deverão ser utilizados para reembolso das despesas com aquisição de combustível incorridas até 30 de abril de </a:t>
            </a: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2016),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955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310A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4"/>
          <p:cNvPicPr preferRelativeResize="0"/>
          <p:nvPr/>
        </p:nvPicPr>
        <p:blipFill rotWithShape="1">
          <a:blip r:embed="rId3">
            <a:alphaModFix amt="11000"/>
          </a:blip>
          <a:srcRect l="-2280" t="-1770" r="2279" b="1769"/>
          <a:stretch/>
        </p:blipFill>
        <p:spPr>
          <a:xfrm>
            <a:off x="-572875" y="-265500"/>
            <a:ext cx="9716874" cy="62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xfrm>
            <a:off x="238850" y="118800"/>
            <a:ext cx="7688700" cy="535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lt1"/>
                </a:solidFill>
              </a:rPr>
              <a:t>Medida Provisória 855, de 2018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cxnSp>
        <p:nvCxnSpPr>
          <p:cNvPr id="181" name="Google Shape;181;p24"/>
          <p:cNvCxnSpPr/>
          <p:nvPr/>
        </p:nvCxnSpPr>
        <p:spPr>
          <a:xfrm rot="10800000">
            <a:off x="-21000" y="1656913"/>
            <a:ext cx="21000" cy="2065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2" name="Google Shape;182;p24"/>
          <p:cNvSpPr txBox="1"/>
          <p:nvPr/>
        </p:nvSpPr>
        <p:spPr>
          <a:xfrm>
            <a:off x="1" y="654628"/>
            <a:ext cx="8838024" cy="466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800" dirty="0" smtClean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O </a:t>
            </a: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Lato"/>
                <a:ea typeface="Lato"/>
                <a:cs typeface="Lato"/>
                <a:sym typeface="Lato"/>
              </a:rPr>
              <a:t>art. 6º 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faz </a:t>
            </a: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revogações, 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e o </a:t>
            </a: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Lato"/>
                <a:ea typeface="Lato"/>
                <a:cs typeface="Lato"/>
                <a:sym typeface="Lato"/>
              </a:rPr>
              <a:t>art. 7º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estabelece a vigência da MP 855.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800" dirty="0" smtClean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Foram apresentadas 40 emendas, entre as quais </a:t>
            </a:r>
            <a:r>
              <a:rPr kumimoji="0" lang="pt-BR" sz="18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emendas sugeridas pelo conjunto dos trabalhadores</a:t>
            </a: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. 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342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310A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5"/>
          <p:cNvPicPr preferRelativeResize="0"/>
          <p:nvPr/>
        </p:nvPicPr>
        <p:blipFill rotWithShape="1">
          <a:blip r:embed="rId3">
            <a:alphaModFix amt="11000"/>
          </a:blip>
          <a:srcRect l="-2280" t="-1770" r="2279" b="1769"/>
          <a:stretch/>
        </p:blipFill>
        <p:spPr>
          <a:xfrm>
            <a:off x="-540250" y="-317825"/>
            <a:ext cx="9716874" cy="62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 txBox="1">
            <a:spLocks noGrp="1"/>
          </p:cNvSpPr>
          <p:nvPr>
            <p:ph type="title"/>
          </p:nvPr>
        </p:nvSpPr>
        <p:spPr>
          <a:xfrm>
            <a:off x="238850" y="118800"/>
            <a:ext cx="7797112" cy="4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rgbClr val="FFFFFF"/>
                </a:solidFill>
              </a:rPr>
              <a:t>Flexibilização Tarifária</a:t>
            </a:r>
            <a:endParaRPr sz="2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sp>
        <p:nvSpPr>
          <p:cNvPr id="189" name="Google Shape;189;p25"/>
          <p:cNvSpPr txBox="1"/>
          <p:nvPr/>
        </p:nvSpPr>
        <p:spPr>
          <a:xfrm>
            <a:off x="238849" y="616200"/>
            <a:ext cx="8636209" cy="4698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07916"/>
              </a:lnSpc>
            </a:pPr>
            <a:r>
              <a:rPr lang="pt-BR" sz="1800" b="1" dirty="0" smtClean="0">
                <a:solidFill>
                  <a:srgbClr val="FFFFFF"/>
                </a:solidFill>
              </a:rPr>
              <a:t>Primeiramente, houve a mudança de revisão, em 2017, o reajuste para as </a:t>
            </a:r>
            <a:r>
              <a:rPr lang="pt-BR" sz="1800" b="1" u="sng" dirty="0" smtClean="0">
                <a:solidFill>
                  <a:srgbClr val="FFFFFF"/>
                </a:solidFill>
              </a:rPr>
              <a:t>distribuidoras designadas </a:t>
            </a:r>
            <a:r>
              <a:rPr lang="pt-BR" sz="1800" b="1" dirty="0" smtClean="0">
                <a:solidFill>
                  <a:srgbClr val="FFFFFF"/>
                </a:solidFill>
              </a:rPr>
              <a:t>(entre elas, a </a:t>
            </a:r>
            <a:r>
              <a:rPr lang="pt-BR" sz="1800" b="1" dirty="0" err="1" smtClean="0">
                <a:solidFill>
                  <a:srgbClr val="FFFFFF"/>
                </a:solidFill>
              </a:rPr>
              <a:t>AmE</a:t>
            </a:r>
            <a:r>
              <a:rPr lang="pt-BR" sz="1800" b="1" dirty="0" smtClean="0">
                <a:solidFill>
                  <a:srgbClr val="FFFFFF"/>
                </a:solidFill>
              </a:rPr>
              <a:t>) juntamente com </a:t>
            </a:r>
            <a:r>
              <a:rPr lang="pt-BR" sz="1800" b="1" dirty="0">
                <a:solidFill>
                  <a:srgbClr val="FFFFFF"/>
                </a:solidFill>
              </a:rPr>
              <a:t>flexibilização </a:t>
            </a:r>
            <a:r>
              <a:rPr lang="pt-BR" sz="1800" b="1" dirty="0" smtClean="0">
                <a:solidFill>
                  <a:srgbClr val="FFFFFF"/>
                </a:solidFill>
              </a:rPr>
              <a:t>tarifária</a:t>
            </a:r>
            <a:r>
              <a:rPr lang="pt-BR" sz="1800" b="1" dirty="0">
                <a:solidFill>
                  <a:srgbClr val="FFFFFF"/>
                </a:solidFill>
              </a:rPr>
              <a:t>, “</a:t>
            </a:r>
            <a:r>
              <a:rPr lang="pt-BR" sz="1800" b="1" i="1" dirty="0">
                <a:solidFill>
                  <a:srgbClr val="FFFFFF"/>
                </a:solidFill>
              </a:rPr>
              <a:t>flexibilizar, de </a:t>
            </a:r>
            <a:r>
              <a:rPr lang="pt-BR" sz="1800" b="1" i="1" dirty="0" smtClean="0">
                <a:solidFill>
                  <a:srgbClr val="FFFFFF"/>
                </a:solidFill>
              </a:rPr>
              <a:t>forma transitória os </a:t>
            </a:r>
            <a:r>
              <a:rPr lang="pt-BR" sz="1800" b="1" i="1" dirty="0">
                <a:solidFill>
                  <a:srgbClr val="FFFFFF"/>
                </a:solidFill>
              </a:rPr>
              <a:t>parâmetros regulatórios referentes aos custos operacionais e </a:t>
            </a:r>
            <a:r>
              <a:rPr lang="pt-BR" sz="1800" b="1" i="1" dirty="0" smtClean="0">
                <a:solidFill>
                  <a:srgbClr val="FFFFFF"/>
                </a:solidFill>
              </a:rPr>
              <a:t>às </a:t>
            </a:r>
            <a:r>
              <a:rPr lang="pt-BR" sz="1800" b="1" i="1" dirty="0">
                <a:solidFill>
                  <a:srgbClr val="FFFFFF"/>
                </a:solidFill>
              </a:rPr>
              <a:t>perdas </a:t>
            </a:r>
            <a:r>
              <a:rPr lang="pt-BR" sz="1800" b="1" i="1" dirty="0" smtClean="0">
                <a:solidFill>
                  <a:srgbClr val="FFFFFF"/>
                </a:solidFill>
              </a:rPr>
              <a:t>não técnicas </a:t>
            </a:r>
            <a:r>
              <a:rPr lang="pt-BR" sz="1800" b="1" dirty="0" smtClean="0">
                <a:solidFill>
                  <a:srgbClr val="FFFFFF"/>
                </a:solidFill>
              </a:rPr>
              <a:t>“. O reajuste da </a:t>
            </a:r>
            <a:r>
              <a:rPr lang="pt-BR" sz="1800" b="1" dirty="0" err="1" smtClean="0">
                <a:solidFill>
                  <a:srgbClr val="FFFFFF"/>
                </a:solidFill>
              </a:rPr>
              <a:t>AmE</a:t>
            </a:r>
            <a:r>
              <a:rPr lang="pt-BR" sz="1800" b="1" dirty="0" smtClean="0">
                <a:solidFill>
                  <a:srgbClr val="FFFFFF"/>
                </a:solidFill>
              </a:rPr>
              <a:t> foi de 23,4% em 2017. Em 2018, foi de 14,89%</a:t>
            </a:r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800" b="1" dirty="0" smtClean="0">
                <a:solidFill>
                  <a:srgbClr val="FFFFFF"/>
                </a:solidFill>
              </a:rPr>
              <a:t>Adicionalmente, a </a:t>
            </a:r>
            <a:r>
              <a:rPr lang="pt-BR" sz="1800" b="1" dirty="0">
                <a:solidFill>
                  <a:srgbClr val="FFFFFF"/>
                </a:solidFill>
              </a:rPr>
              <a:t>Minuta do Contrato de Concessão constante no Edital 02/2018 - privatização das distribuidoras da </a:t>
            </a:r>
            <a:r>
              <a:rPr lang="pt-BR" sz="1800" b="1" dirty="0" err="1">
                <a:solidFill>
                  <a:srgbClr val="FFFFFF"/>
                </a:solidFill>
              </a:rPr>
              <a:t>Eletrobras</a:t>
            </a:r>
            <a:r>
              <a:rPr lang="pt-BR" sz="1800" b="1" dirty="0">
                <a:solidFill>
                  <a:srgbClr val="FFFFFF"/>
                </a:solidFill>
              </a:rPr>
              <a:t>, trás </a:t>
            </a:r>
            <a:r>
              <a:rPr lang="pt-BR" sz="1800" b="1" dirty="0" smtClean="0">
                <a:solidFill>
                  <a:srgbClr val="FFFFFF"/>
                </a:solidFill>
              </a:rPr>
              <a:t>itens </a:t>
            </a:r>
            <a:r>
              <a:rPr lang="pt-BR" sz="1800" b="1" dirty="0">
                <a:solidFill>
                  <a:srgbClr val="FFFFFF"/>
                </a:solidFill>
              </a:rPr>
              <a:t>que demonstram o processo de flexibilização imposto pelo poder concedente e executado pela ANEEL visando aumentar a atratividade das empresas. </a:t>
            </a:r>
            <a:r>
              <a:rPr lang="pt-BR" sz="1800" b="1" dirty="0" smtClean="0">
                <a:solidFill>
                  <a:srgbClr val="FFFFFF"/>
                </a:solidFill>
              </a:rPr>
              <a:t>Entre eles</a:t>
            </a:r>
            <a:r>
              <a:rPr lang="pt-BR" sz="1800" b="1" dirty="0">
                <a:solidFill>
                  <a:srgbClr val="FFFFFF"/>
                </a:solidFill>
              </a:rPr>
              <a:t>:</a:t>
            </a:r>
            <a:endParaRPr sz="1800" b="1" dirty="0">
              <a:solidFill>
                <a:srgbClr val="FFFFFF"/>
              </a:solidFill>
            </a:endParaRPr>
          </a:p>
          <a:p>
            <a:pPr marL="457200" lvl="0" indent="-292100" algn="just">
              <a:lnSpc>
                <a:spcPct val="107916"/>
              </a:lnSpc>
              <a:spcBef>
                <a:spcPts val="800"/>
              </a:spcBef>
              <a:buClr>
                <a:srgbClr val="222222"/>
              </a:buClr>
              <a:buSzPts val="1000"/>
              <a:buFont typeface="Lato"/>
              <a:buChar char="●"/>
            </a:pPr>
            <a:r>
              <a:rPr lang="pt-BR" sz="1800" b="1" i="1" dirty="0" smtClean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Até </a:t>
            </a:r>
            <a:r>
              <a:rPr lang="pt-BR" sz="1800" b="1" i="1" dirty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o </a:t>
            </a:r>
            <a:r>
              <a:rPr lang="pt-BR" sz="1800" b="1" i="1" dirty="0" smtClean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vigésimo quarto </a:t>
            </a:r>
            <a:r>
              <a:rPr lang="pt-BR" sz="1800" b="1" i="1" dirty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mês subsequente ao mês </a:t>
            </a:r>
            <a:r>
              <a:rPr lang="pt-BR" sz="1800" b="1" i="1" dirty="0" smtClean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de assinatura </a:t>
            </a:r>
            <a:r>
              <a:rPr lang="pt-BR" sz="1800" b="1" i="1" dirty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do contrato de concessão, </a:t>
            </a:r>
            <a:r>
              <a:rPr lang="pt-BR" sz="1800" b="1" i="1" dirty="0" smtClean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a fiscalização </a:t>
            </a:r>
            <a:r>
              <a:rPr lang="pt-BR" sz="1800" b="1" i="1" dirty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exercida pela ANEEL terá </a:t>
            </a:r>
            <a:r>
              <a:rPr lang="pt-BR" sz="1800" b="1" i="1" dirty="0" smtClean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o caráter </a:t>
            </a:r>
            <a:r>
              <a:rPr lang="pt-BR" sz="1800" b="1" i="1" dirty="0" err="1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orientativo</a:t>
            </a:r>
            <a:r>
              <a:rPr lang="pt-BR" sz="1800" b="1" i="1" dirty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e/ou determinativo, </a:t>
            </a:r>
            <a:r>
              <a:rPr lang="pt-BR" sz="1800" b="1" i="1" dirty="0" smtClean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sem </a:t>
            </a:r>
            <a:r>
              <a:rPr lang="pt-BR" sz="1800" b="1" i="1" dirty="0" err="1" smtClean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aplicacação</a:t>
            </a:r>
            <a:r>
              <a:rPr lang="pt-BR" sz="1800" b="1" i="1" dirty="0" smtClean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BR" sz="1800" b="1" i="1" dirty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de penalidades, exceto </a:t>
            </a:r>
            <a:r>
              <a:rPr lang="pt-BR" sz="1800" b="1" i="1" dirty="0" smtClean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em caso </a:t>
            </a:r>
            <a:r>
              <a:rPr lang="pt-BR" sz="1800" b="1" i="1" dirty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de descumprimento </a:t>
            </a:r>
            <a:r>
              <a:rPr lang="pt-BR" sz="1800" b="1" i="1" dirty="0" smtClean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de determinações </a:t>
            </a:r>
            <a:r>
              <a:rPr lang="pt-BR" sz="1800" b="1" i="1" dirty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feitas pela Diretoria </a:t>
            </a:r>
            <a:r>
              <a:rPr lang="pt-BR" sz="1800" b="1" i="1" dirty="0" smtClean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da Aneel</a:t>
            </a:r>
            <a:r>
              <a:rPr lang="pt-BR" sz="1800" b="1" i="1" dirty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.       </a:t>
            </a:r>
            <a:r>
              <a:rPr lang="pt-BR" sz="1800" i="1" dirty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.</a:t>
            </a:r>
            <a:endParaRPr sz="1800" i="1" dirty="0" smtClean="0">
              <a:solidFill>
                <a:srgbClr val="22222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 i="1" dirty="0">
              <a:solidFill>
                <a:srgbClr val="FFFFFF"/>
              </a:solidFill>
            </a:endParaRPr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100" b="1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310A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5"/>
          <p:cNvPicPr preferRelativeResize="0"/>
          <p:nvPr/>
        </p:nvPicPr>
        <p:blipFill rotWithShape="1">
          <a:blip r:embed="rId3">
            <a:alphaModFix amt="11000"/>
          </a:blip>
          <a:srcRect l="-2280" t="-1770" r="2279" b="1769"/>
          <a:stretch/>
        </p:blipFill>
        <p:spPr>
          <a:xfrm>
            <a:off x="-540250" y="-317825"/>
            <a:ext cx="9716874" cy="62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 txBox="1">
            <a:spLocks noGrp="1"/>
          </p:cNvSpPr>
          <p:nvPr>
            <p:ph type="title"/>
          </p:nvPr>
        </p:nvSpPr>
        <p:spPr>
          <a:xfrm>
            <a:off x="238849" y="118800"/>
            <a:ext cx="8517875" cy="4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u="sng" dirty="0" smtClean="0">
                <a:solidFill>
                  <a:srgbClr val="FFFFFF"/>
                </a:solidFill>
              </a:rPr>
              <a:t>Flexibilização</a:t>
            </a:r>
            <a:r>
              <a:rPr lang="pt-BR" sz="2400" dirty="0" smtClean="0">
                <a:solidFill>
                  <a:srgbClr val="FFFFFF"/>
                </a:solidFill>
              </a:rPr>
              <a:t> Tarifária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sp>
        <p:nvSpPr>
          <p:cNvPr id="191" name="Google Shape;191;p25"/>
          <p:cNvSpPr txBox="1"/>
          <p:nvPr/>
        </p:nvSpPr>
        <p:spPr>
          <a:xfrm>
            <a:off x="322729" y="763793"/>
            <a:ext cx="8515196" cy="3915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00" b="0" i="1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highlight>
                <a:srgbClr val="FFFFFF"/>
              </a:highlight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457200" lvl="0" indent="-292100" algn="just">
              <a:lnSpc>
                <a:spcPct val="107916"/>
              </a:lnSpc>
              <a:spcBef>
                <a:spcPts val="800"/>
              </a:spcBef>
              <a:buClr>
                <a:srgbClr val="222222"/>
              </a:buClr>
              <a:buSzPts val="1000"/>
              <a:buFont typeface="Lato"/>
              <a:buChar char="●"/>
            </a:pPr>
            <a:r>
              <a:rPr lang="pt-BR" sz="2000" i="1" dirty="0" smtClean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No </a:t>
            </a:r>
            <a:r>
              <a:rPr lang="pt-BR" sz="2000" i="1" dirty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período entre </a:t>
            </a:r>
            <a:r>
              <a:rPr lang="pt-BR" sz="2000" i="1" dirty="0" smtClean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a data </a:t>
            </a:r>
            <a:r>
              <a:rPr lang="pt-BR" sz="2000" i="1" dirty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de assinatura do contrato e a </a:t>
            </a:r>
            <a:r>
              <a:rPr lang="pt-BR" sz="2000" i="1" dirty="0" smtClean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primeira revisão </a:t>
            </a:r>
            <a:r>
              <a:rPr lang="pt-BR" sz="2000" i="1" dirty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tarifária ordinária </a:t>
            </a:r>
            <a:r>
              <a:rPr lang="pt-BR" sz="2000" i="1" dirty="0" smtClean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subsequente poderá </a:t>
            </a:r>
            <a:r>
              <a:rPr lang="pt-BR" sz="2000" i="1" dirty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ocorrer uma revisão </a:t>
            </a:r>
            <a:r>
              <a:rPr lang="pt-BR" sz="2000" i="1" dirty="0" smtClean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tarifária extraordinária </a:t>
            </a:r>
            <a:r>
              <a:rPr lang="pt-BR" sz="2000" i="1" dirty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a pedido da </a:t>
            </a:r>
            <a:r>
              <a:rPr lang="pt-BR" sz="2000" i="1" dirty="0" smtClean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Concessionária</a:t>
            </a:r>
          </a:p>
          <a:p>
            <a:pPr marL="457200" lvl="0" indent="-292100" algn="just">
              <a:lnSpc>
                <a:spcPct val="107916"/>
              </a:lnSpc>
              <a:spcBef>
                <a:spcPts val="800"/>
              </a:spcBef>
              <a:buClr>
                <a:srgbClr val="222222"/>
              </a:buClr>
              <a:buSzPts val="1000"/>
              <a:buFont typeface="Lato"/>
              <a:buChar char="●"/>
            </a:pPr>
            <a:endParaRPr kumimoji="0" lang="pt-BR" sz="2000" b="0" i="1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highlight>
                <a:srgbClr val="FFFFFF"/>
              </a:highlight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457200" lvl="0" indent="-292100" algn="just">
              <a:lnSpc>
                <a:spcPct val="107916"/>
              </a:lnSpc>
              <a:spcBef>
                <a:spcPts val="800"/>
              </a:spcBef>
              <a:buClr>
                <a:srgbClr val="222222"/>
              </a:buClr>
              <a:buSzPts val="1000"/>
              <a:buFont typeface="Lato"/>
              <a:buChar char="●"/>
            </a:pPr>
            <a:r>
              <a:rPr lang="pt-BR" sz="2000" i="1" dirty="0" smtClean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A DISTRIBUIDORA poderá </a:t>
            </a:r>
            <a:r>
              <a:rPr lang="pt-BR" sz="2000" i="1" dirty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destinar os recursos </a:t>
            </a:r>
            <a:r>
              <a:rPr lang="pt-BR" sz="2000" i="1" dirty="0" smtClean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das compensações </a:t>
            </a:r>
            <a:r>
              <a:rPr lang="pt-BR" sz="2000" i="1" dirty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por violação dos limites </a:t>
            </a:r>
            <a:r>
              <a:rPr lang="pt-BR" sz="2000" i="1" dirty="0" smtClean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de qualidade</a:t>
            </a:r>
            <a:r>
              <a:rPr lang="pt-BR" sz="2000" i="1" dirty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, referentes à continuidade </a:t>
            </a:r>
            <a:r>
              <a:rPr lang="pt-BR" sz="2000" i="1" dirty="0" smtClean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do serviço </a:t>
            </a:r>
            <a:r>
              <a:rPr lang="pt-BR" sz="2000" i="1" dirty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e às medições amostrais do nível </a:t>
            </a:r>
            <a:r>
              <a:rPr lang="pt-BR" sz="2000" i="1" dirty="0" smtClean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de tensão </a:t>
            </a:r>
            <a:r>
              <a:rPr lang="pt-BR" sz="2000" i="1" dirty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em regime permanente, para </a:t>
            </a:r>
            <a:r>
              <a:rPr lang="pt-BR" sz="2000" i="1" dirty="0" smtClean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a realização </a:t>
            </a:r>
            <a:r>
              <a:rPr lang="pt-BR" sz="2000" i="1" dirty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de investimentos na área </a:t>
            </a:r>
            <a:r>
              <a:rPr lang="pt-BR" sz="2000" i="1" dirty="0" smtClean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de concessão</a:t>
            </a:r>
            <a:r>
              <a:rPr lang="pt-BR" sz="2000" i="1" dirty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, até o final do quinto ano </a:t>
            </a:r>
            <a:r>
              <a:rPr lang="pt-BR" sz="2000" i="1" dirty="0" smtClean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civil subsequente </a:t>
            </a:r>
            <a:r>
              <a:rPr lang="pt-BR" sz="2000" i="1" dirty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à data de assinatura do </a:t>
            </a:r>
            <a:r>
              <a:rPr lang="pt-BR" sz="2000" i="1" dirty="0" smtClean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contrato de </a:t>
            </a:r>
            <a:r>
              <a:rPr lang="pt-BR" sz="2000" i="1" dirty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concessão</a:t>
            </a:r>
          </a:p>
          <a:p>
            <a:pPr marL="457200" marR="0" lvl="0" indent="0" algn="just" defTabSz="914400" rtl="0" eaLnBrk="1" fontAlgn="auto" latinLnBrk="0" hangingPunct="1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1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highlight>
                <a:srgbClr val="FFFFFF"/>
              </a:highlight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50048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reamline">
    <a:dk1>
      <a:srgbClr val="1A9988"/>
    </a:dk1>
    <a:lt1>
      <a:srgbClr val="FFFFFF"/>
    </a:lt1>
    <a:dk2>
      <a:srgbClr val="1A1A1A"/>
    </a:dk2>
    <a:lt2>
      <a:srgbClr val="E9EDEE"/>
    </a:lt2>
    <a:accent1>
      <a:srgbClr val="595959"/>
    </a:accent1>
    <a:accent2>
      <a:srgbClr val="6AA4C8"/>
    </a:accent2>
    <a:accent3>
      <a:srgbClr val="EB5600"/>
    </a:accent3>
    <a:accent4>
      <a:srgbClr val="A2FFE8"/>
    </a:accent4>
    <a:accent5>
      <a:srgbClr val="1C3678"/>
    </a:accent5>
    <a:accent6>
      <a:srgbClr val="FFB8A2"/>
    </a:accent6>
    <a:hlink>
      <a:srgbClr val="1C3678"/>
    </a:hlink>
    <a:folHlink>
      <a:srgbClr val="1C3678"/>
    </a:folHlink>
  </a:clrScheme>
</a:themeOverride>
</file>

<file path=ppt/theme/themeOverride2.xml><?xml version="1.0" encoding="utf-8"?>
<a:themeOverride xmlns:a="http://schemas.openxmlformats.org/drawingml/2006/main">
  <a:clrScheme name="Streamline">
    <a:dk1>
      <a:srgbClr val="1A9988"/>
    </a:dk1>
    <a:lt1>
      <a:srgbClr val="FFFFFF"/>
    </a:lt1>
    <a:dk2>
      <a:srgbClr val="1A1A1A"/>
    </a:dk2>
    <a:lt2>
      <a:srgbClr val="E9EDEE"/>
    </a:lt2>
    <a:accent1>
      <a:srgbClr val="595959"/>
    </a:accent1>
    <a:accent2>
      <a:srgbClr val="6AA4C8"/>
    </a:accent2>
    <a:accent3>
      <a:srgbClr val="EB5600"/>
    </a:accent3>
    <a:accent4>
      <a:srgbClr val="A2FFE8"/>
    </a:accent4>
    <a:accent5>
      <a:srgbClr val="1C3678"/>
    </a:accent5>
    <a:accent6>
      <a:srgbClr val="FFB8A2"/>
    </a:accent6>
    <a:hlink>
      <a:srgbClr val="1C3678"/>
    </a:hlink>
    <a:folHlink>
      <a:srgbClr val="1C3678"/>
    </a:folHlink>
  </a:clrScheme>
</a:themeOverride>
</file>

<file path=ppt/theme/themeOverride3.xml><?xml version="1.0" encoding="utf-8"?>
<a:themeOverride xmlns:a="http://schemas.openxmlformats.org/drawingml/2006/main">
  <a:clrScheme name="Streamline">
    <a:dk1>
      <a:srgbClr val="1A9988"/>
    </a:dk1>
    <a:lt1>
      <a:srgbClr val="FFFFFF"/>
    </a:lt1>
    <a:dk2>
      <a:srgbClr val="1A1A1A"/>
    </a:dk2>
    <a:lt2>
      <a:srgbClr val="E9EDEE"/>
    </a:lt2>
    <a:accent1>
      <a:srgbClr val="595959"/>
    </a:accent1>
    <a:accent2>
      <a:srgbClr val="6AA4C8"/>
    </a:accent2>
    <a:accent3>
      <a:srgbClr val="EB5600"/>
    </a:accent3>
    <a:accent4>
      <a:srgbClr val="A2FFE8"/>
    </a:accent4>
    <a:accent5>
      <a:srgbClr val="1C3678"/>
    </a:accent5>
    <a:accent6>
      <a:srgbClr val="FFB8A2"/>
    </a:accent6>
    <a:hlink>
      <a:srgbClr val="1C3678"/>
    </a:hlink>
    <a:folHlink>
      <a:srgbClr val="1C367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897</Words>
  <Application>Microsoft Office PowerPoint</Application>
  <PresentationFormat>Apresentação na tela (16:9)</PresentationFormat>
  <Paragraphs>67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Raleway</vt:lpstr>
      <vt:lpstr>Lato</vt:lpstr>
      <vt:lpstr>Streamline</vt:lpstr>
      <vt:lpstr>Sumário   Eventos Da Privatização  Alteração da Legislação  Medida Provisória 855  Flexibilização da Tarifa  Flexibilização da Qualidade  Riscos  do Negócio  Considerações   </vt:lpstr>
      <vt:lpstr>Audiência Pública  COMISSÃO MISTA DA MEDIDA PROVISÓRIA Nº 855, DE 2018 28 de março de 2019  Sindicato dos Urbanitários do Amazonas  Edney Martins </vt:lpstr>
      <vt:lpstr>Eventos Privatização  </vt:lpstr>
      <vt:lpstr>Slide 4</vt:lpstr>
      <vt:lpstr>Medida Provisória 855, de 2018  </vt:lpstr>
      <vt:lpstr>Medida Provisória 855, de 2018  </vt:lpstr>
      <vt:lpstr>Medida Provisória 855, de 2018  </vt:lpstr>
      <vt:lpstr>Flexibilização Tarifária  </vt:lpstr>
      <vt:lpstr>Flexibilização Tarifária   </vt:lpstr>
      <vt:lpstr>Flexibilização da Qualidade  Houve flexibilizações tarifárias, na AmE, que sobrecarregam o usuário local e flexibilizações de uso da CCC, que sobrecarregam os usuários do sistema elétrico em todo país.   Salienta-se, também, a flexibilização dos parâmetros de qualidade nos dois primeiros anos.  Por que beneficiar uma concessionária privada e não implementar políticas públicas por meio estatal?  Como evitar demissões em massa, perdendo capacidade técnica e qualidade do serviço, como ocorrido em outras privatizações?  </vt:lpstr>
      <vt:lpstr> </vt:lpstr>
      <vt:lpstr>Considerações   Histórico de privatização na distribuição de energia no Amazonas.  Dificuldades inerentes a Amazônia  Perspectiva de lucro  Importância Social da distribuição de Energia para o Amazonas   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Sumário  Introdução: Cronograma da Privatização  Amazonas Energia  Processo no CADE:  ato de concentração referente à venda da Amazonas Energia   Desverticalização  MP855   Análise da Medida Provisória  Flexibilização  As facilidades oferecidas pelos novos contratos de concessão  Dados Tarifários Eletrobras</dc:title>
  <dc:creator>Eneida Dultra</dc:creator>
  <cp:lastModifiedBy>Fabiola</cp:lastModifiedBy>
  <cp:revision>47</cp:revision>
  <dcterms:modified xsi:type="dcterms:W3CDTF">2019-03-28T00:14:30Z</dcterms:modified>
</cp:coreProperties>
</file>