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sldIdLst>
    <p:sldId id="256" r:id="rId2"/>
    <p:sldId id="308" r:id="rId3"/>
    <p:sldId id="307" r:id="rId4"/>
    <p:sldId id="309" r:id="rId5"/>
    <p:sldId id="285" r:id="rId6"/>
    <p:sldId id="310" r:id="rId7"/>
    <p:sldId id="306" r:id="rId8"/>
    <p:sldId id="287" r:id="rId9"/>
    <p:sldId id="303" r:id="rId10"/>
    <p:sldId id="304" r:id="rId11"/>
    <p:sldId id="305" r:id="rId12"/>
    <p:sldId id="293" r:id="rId13"/>
    <p:sldId id="276" r:id="rId14"/>
    <p:sldId id="281" r:id="rId1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25F"/>
    <a:srgbClr val="FFCC2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34609" autoAdjust="0"/>
    <p:restoredTop sz="86468" autoAdjust="0"/>
  </p:normalViewPr>
  <p:slideViewPr>
    <p:cSldViewPr>
      <p:cViewPr varScale="1">
        <p:scale>
          <a:sx n="79" d="100"/>
          <a:sy n="79" d="100"/>
        </p:scale>
        <p:origin x="-23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F3B9E4-AC68-4467-91BB-D60EB6A275D8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315FDCB0-D461-484B-BAA6-DC1C182914DB}">
      <dgm:prSet phldrT="[Texto]" custT="1"/>
      <dgm:spPr>
        <a:gradFill rotWithShape="0">
          <a:gsLst>
            <a:gs pos="11000">
              <a:schemeClr val="accent1">
                <a:tint val="66000"/>
                <a:satMod val="160000"/>
              </a:schemeClr>
            </a:gs>
            <a:gs pos="63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pt-BR" sz="4000" baseline="0" dirty="0" smtClean="0">
              <a:solidFill>
                <a:srgbClr val="FF0000"/>
              </a:solidFill>
            </a:rPr>
            <a:t>Negócio</a:t>
          </a:r>
        </a:p>
        <a:p>
          <a:r>
            <a:rPr lang="pt-BR" sz="2400" baseline="0" dirty="0" smtClean="0">
              <a:solidFill>
                <a:srgbClr val="FF0000"/>
              </a:solidFill>
            </a:rPr>
            <a:t>(...e cultura do desrespeito: </a:t>
          </a:r>
          <a:r>
            <a:rPr lang="pt-BR" sz="2400" baseline="0" dirty="0" err="1" smtClean="0">
              <a:solidFill>
                <a:srgbClr val="FF0000"/>
              </a:solidFill>
            </a:rPr>
            <a:t>paixão,etc</a:t>
          </a:r>
          <a:r>
            <a:rPr lang="pt-BR" sz="2400" baseline="0" dirty="0" smtClean="0">
              <a:solidFill>
                <a:srgbClr val="FF0000"/>
              </a:solidFill>
            </a:rPr>
            <a:t>)</a:t>
          </a:r>
        </a:p>
      </dgm:t>
    </dgm:pt>
    <dgm:pt modelId="{7A0B4D42-CE8E-4649-BEB0-3A92C610B870}" type="parTrans" cxnId="{70EA3EB1-815A-4ED6-81B3-BF9A63304E6D}">
      <dgm:prSet/>
      <dgm:spPr/>
      <dgm:t>
        <a:bodyPr/>
        <a:lstStyle/>
        <a:p>
          <a:endParaRPr lang="pt-BR"/>
        </a:p>
      </dgm:t>
    </dgm:pt>
    <dgm:pt modelId="{63188310-4A33-4DCF-8810-A9E8E3E75777}" type="sibTrans" cxnId="{70EA3EB1-815A-4ED6-81B3-BF9A63304E6D}">
      <dgm:prSet/>
      <dgm:spPr/>
      <dgm:t>
        <a:bodyPr/>
        <a:lstStyle/>
        <a:p>
          <a:endParaRPr lang="pt-BR"/>
        </a:p>
      </dgm:t>
    </dgm:pt>
    <dgm:pt modelId="{46FB3F01-1E88-43D8-8B04-EF550A1A9428}">
      <dgm:prSet phldrT="[Texto]" custT="1"/>
      <dgm:spPr>
        <a:gradFill rotWithShape="0">
          <a:gsLst>
            <a:gs pos="35000">
              <a:schemeClr val="accent1">
                <a:tint val="66000"/>
                <a:satMod val="160000"/>
              </a:schemeClr>
            </a:gs>
            <a:gs pos="7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pt-BR" sz="3600" baseline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Futebol</a:t>
          </a:r>
        </a:p>
        <a:p>
          <a:r>
            <a:rPr lang="pt-BR" sz="3600" baseline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(esporte)</a:t>
          </a:r>
          <a:endParaRPr lang="pt-BR" sz="3600" baseline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7D5C2A-DB40-4DFD-893F-0286468A0FA0}" type="parTrans" cxnId="{DBFFF7B8-AD74-4170-B14A-A10A80CF9897}">
      <dgm:prSet/>
      <dgm:spPr/>
      <dgm:t>
        <a:bodyPr/>
        <a:lstStyle/>
        <a:p>
          <a:endParaRPr lang="pt-BR"/>
        </a:p>
      </dgm:t>
    </dgm:pt>
    <dgm:pt modelId="{4F6E8CA8-AD2A-4AE7-95D1-0A8BF59A9B22}" type="sibTrans" cxnId="{DBFFF7B8-AD74-4170-B14A-A10A80CF9897}">
      <dgm:prSet/>
      <dgm:spPr/>
      <dgm:t>
        <a:bodyPr/>
        <a:lstStyle/>
        <a:p>
          <a:endParaRPr lang="pt-BR"/>
        </a:p>
      </dgm:t>
    </dgm:pt>
    <dgm:pt modelId="{DD3EF2DB-51F8-47C7-81CF-BB992E3D2836}">
      <dgm:prSet phldrT="[Texto]" custT="1"/>
      <dgm:spPr>
        <a:gradFill rotWithShape="0">
          <a:gsLst>
            <a:gs pos="35000">
              <a:schemeClr val="accent1">
                <a:tint val="66000"/>
                <a:satMod val="160000"/>
              </a:schemeClr>
            </a:gs>
            <a:gs pos="7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pt-BR" sz="1600" b="0" baseline="0" dirty="0" smtClean="0">
              <a:solidFill>
                <a:srgbClr val="00D2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Relação</a:t>
          </a:r>
        </a:p>
        <a:p>
          <a:r>
            <a:rPr lang="pt-BR" sz="1600" b="0" baseline="0" dirty="0" smtClean="0">
              <a:solidFill>
                <a:srgbClr val="00D2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humana</a:t>
          </a:r>
          <a:endParaRPr lang="pt-BR" sz="1600" b="0" baseline="0" dirty="0">
            <a:solidFill>
              <a:srgbClr val="00D25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D1B473-2307-4318-802A-C8F9FEDFC15C}" type="parTrans" cxnId="{2795D8A6-0500-4F66-BCB2-C285C78EA6A4}">
      <dgm:prSet/>
      <dgm:spPr/>
      <dgm:t>
        <a:bodyPr/>
        <a:lstStyle/>
        <a:p>
          <a:endParaRPr lang="pt-BR"/>
        </a:p>
      </dgm:t>
    </dgm:pt>
    <dgm:pt modelId="{73D4F9B2-63A4-4303-A422-795A425A690B}" type="sibTrans" cxnId="{2795D8A6-0500-4F66-BCB2-C285C78EA6A4}">
      <dgm:prSet/>
      <dgm:spPr/>
      <dgm:t>
        <a:bodyPr/>
        <a:lstStyle/>
        <a:p>
          <a:endParaRPr lang="pt-BR"/>
        </a:p>
      </dgm:t>
    </dgm:pt>
    <dgm:pt modelId="{03DF331D-7B90-4C23-9D58-9DB422CC915B}" type="pres">
      <dgm:prSet presAssocID="{01F3B9E4-AC68-4467-91BB-D60EB6A275D8}" presName="Name0" presStyleCnt="0">
        <dgm:presLayoutVars>
          <dgm:dir/>
          <dgm:animLvl val="lvl"/>
          <dgm:resizeHandles val="exact"/>
        </dgm:presLayoutVars>
      </dgm:prSet>
      <dgm:spPr/>
    </dgm:pt>
    <dgm:pt modelId="{04E3EBC4-36CA-49CA-BB35-E4F8FB698A2D}" type="pres">
      <dgm:prSet presAssocID="{315FDCB0-D461-484B-BAA6-DC1C182914DB}" presName="Name8" presStyleCnt="0"/>
      <dgm:spPr/>
    </dgm:pt>
    <dgm:pt modelId="{6D8AF154-2969-4AA0-AECD-6EC4DCB4BAAC}" type="pres">
      <dgm:prSet presAssocID="{315FDCB0-D461-484B-BAA6-DC1C182914DB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3221D32-4CD1-4D12-8B4B-61CB6E7752FB}" type="pres">
      <dgm:prSet presAssocID="{315FDCB0-D461-484B-BAA6-DC1C182914D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51EB8A-E931-4126-89B3-8961007FA73B}" type="pres">
      <dgm:prSet presAssocID="{46FB3F01-1E88-43D8-8B04-EF550A1A9428}" presName="Name8" presStyleCnt="0"/>
      <dgm:spPr/>
    </dgm:pt>
    <dgm:pt modelId="{46B82A93-7EB0-4841-AFFE-738F176D9AF3}" type="pres">
      <dgm:prSet presAssocID="{46FB3F01-1E88-43D8-8B04-EF550A1A9428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9F0C142-F272-4DD3-AAC5-1ADBA4851122}" type="pres">
      <dgm:prSet presAssocID="{46FB3F01-1E88-43D8-8B04-EF550A1A9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65DE72F-9B6A-4B05-9756-DBDE436C3CF1}" type="pres">
      <dgm:prSet presAssocID="{DD3EF2DB-51F8-47C7-81CF-BB992E3D2836}" presName="Name8" presStyleCnt="0"/>
      <dgm:spPr/>
    </dgm:pt>
    <dgm:pt modelId="{580BC31F-8A07-41DB-8A00-6C675EAE485D}" type="pres">
      <dgm:prSet presAssocID="{DD3EF2DB-51F8-47C7-81CF-BB992E3D2836}" presName="level" presStyleLbl="node1" presStyleIdx="2" presStyleCnt="3" custLinFactNeighborY="4151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7A01520-DAFE-4A19-87A7-E5BB45F41B94}" type="pres">
      <dgm:prSet presAssocID="{DD3EF2DB-51F8-47C7-81CF-BB992E3D283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DBFFF7B8-AD74-4170-B14A-A10A80CF9897}" srcId="{01F3B9E4-AC68-4467-91BB-D60EB6A275D8}" destId="{46FB3F01-1E88-43D8-8B04-EF550A1A9428}" srcOrd="1" destOrd="0" parTransId="{7D7D5C2A-DB40-4DFD-893F-0286468A0FA0}" sibTransId="{4F6E8CA8-AD2A-4AE7-95D1-0A8BF59A9B22}"/>
    <dgm:cxn modelId="{AFD2EE7D-D826-4D43-B274-9AF88CEF43FB}" type="presOf" srcId="{01F3B9E4-AC68-4467-91BB-D60EB6A275D8}" destId="{03DF331D-7B90-4C23-9D58-9DB422CC915B}" srcOrd="0" destOrd="0" presId="urn:microsoft.com/office/officeart/2005/8/layout/pyramid3"/>
    <dgm:cxn modelId="{FA576C3C-1FCB-4E97-9B86-C98ADB332AF6}" type="presOf" srcId="{DD3EF2DB-51F8-47C7-81CF-BB992E3D2836}" destId="{E7A01520-DAFE-4A19-87A7-E5BB45F41B94}" srcOrd="1" destOrd="0" presId="urn:microsoft.com/office/officeart/2005/8/layout/pyramid3"/>
    <dgm:cxn modelId="{E92B410B-C49A-4ECD-9D12-40AED5F146AC}" type="presOf" srcId="{315FDCB0-D461-484B-BAA6-DC1C182914DB}" destId="{93221D32-4CD1-4D12-8B4B-61CB6E7752FB}" srcOrd="1" destOrd="0" presId="urn:microsoft.com/office/officeart/2005/8/layout/pyramid3"/>
    <dgm:cxn modelId="{2795D8A6-0500-4F66-BCB2-C285C78EA6A4}" srcId="{01F3B9E4-AC68-4467-91BB-D60EB6A275D8}" destId="{DD3EF2DB-51F8-47C7-81CF-BB992E3D2836}" srcOrd="2" destOrd="0" parTransId="{31D1B473-2307-4318-802A-C8F9FEDFC15C}" sibTransId="{73D4F9B2-63A4-4303-A422-795A425A690B}"/>
    <dgm:cxn modelId="{08168492-95E3-4715-8FE2-8FB567749CB5}" type="presOf" srcId="{DD3EF2DB-51F8-47C7-81CF-BB992E3D2836}" destId="{580BC31F-8A07-41DB-8A00-6C675EAE485D}" srcOrd="0" destOrd="0" presId="urn:microsoft.com/office/officeart/2005/8/layout/pyramid3"/>
    <dgm:cxn modelId="{ACCA965D-4118-4F48-8FA6-BE8ABB466EB6}" type="presOf" srcId="{315FDCB0-D461-484B-BAA6-DC1C182914DB}" destId="{6D8AF154-2969-4AA0-AECD-6EC4DCB4BAAC}" srcOrd="0" destOrd="0" presId="urn:microsoft.com/office/officeart/2005/8/layout/pyramid3"/>
    <dgm:cxn modelId="{4A3C37BF-4047-49BB-9BCA-CCA0EB61004E}" type="presOf" srcId="{46FB3F01-1E88-43D8-8B04-EF550A1A9428}" destId="{46B82A93-7EB0-4841-AFFE-738F176D9AF3}" srcOrd="0" destOrd="0" presId="urn:microsoft.com/office/officeart/2005/8/layout/pyramid3"/>
    <dgm:cxn modelId="{70EA3EB1-815A-4ED6-81B3-BF9A63304E6D}" srcId="{01F3B9E4-AC68-4467-91BB-D60EB6A275D8}" destId="{315FDCB0-D461-484B-BAA6-DC1C182914DB}" srcOrd="0" destOrd="0" parTransId="{7A0B4D42-CE8E-4649-BEB0-3A92C610B870}" sibTransId="{63188310-4A33-4DCF-8810-A9E8E3E75777}"/>
    <dgm:cxn modelId="{055A4683-A77B-468B-A8BA-5AEB476B0B21}" type="presOf" srcId="{46FB3F01-1E88-43D8-8B04-EF550A1A9428}" destId="{59F0C142-F272-4DD3-AAC5-1ADBA4851122}" srcOrd="1" destOrd="0" presId="urn:microsoft.com/office/officeart/2005/8/layout/pyramid3"/>
    <dgm:cxn modelId="{8B2673D0-B6D0-4A29-8C33-B3FACD8F715A}" type="presParOf" srcId="{03DF331D-7B90-4C23-9D58-9DB422CC915B}" destId="{04E3EBC4-36CA-49CA-BB35-E4F8FB698A2D}" srcOrd="0" destOrd="0" presId="urn:microsoft.com/office/officeart/2005/8/layout/pyramid3"/>
    <dgm:cxn modelId="{09BF86D9-1CF7-4E34-B3C3-B77DCA8EE236}" type="presParOf" srcId="{04E3EBC4-36CA-49CA-BB35-E4F8FB698A2D}" destId="{6D8AF154-2969-4AA0-AECD-6EC4DCB4BAAC}" srcOrd="0" destOrd="0" presId="urn:microsoft.com/office/officeart/2005/8/layout/pyramid3"/>
    <dgm:cxn modelId="{608EFB65-21F2-400E-A66E-60A9E89EF1E6}" type="presParOf" srcId="{04E3EBC4-36CA-49CA-BB35-E4F8FB698A2D}" destId="{93221D32-4CD1-4D12-8B4B-61CB6E7752FB}" srcOrd="1" destOrd="0" presId="urn:microsoft.com/office/officeart/2005/8/layout/pyramid3"/>
    <dgm:cxn modelId="{08C4881D-5BF2-48D6-93FC-5FFF7D554A61}" type="presParOf" srcId="{03DF331D-7B90-4C23-9D58-9DB422CC915B}" destId="{C951EB8A-E931-4126-89B3-8961007FA73B}" srcOrd="1" destOrd="0" presId="urn:microsoft.com/office/officeart/2005/8/layout/pyramid3"/>
    <dgm:cxn modelId="{4864A6FC-E398-44AF-AAF7-C29508C9299C}" type="presParOf" srcId="{C951EB8A-E931-4126-89B3-8961007FA73B}" destId="{46B82A93-7EB0-4841-AFFE-738F176D9AF3}" srcOrd="0" destOrd="0" presId="urn:microsoft.com/office/officeart/2005/8/layout/pyramid3"/>
    <dgm:cxn modelId="{6CC0CFE4-786E-46BB-A47D-803EAB310CF0}" type="presParOf" srcId="{C951EB8A-E931-4126-89B3-8961007FA73B}" destId="{59F0C142-F272-4DD3-AAC5-1ADBA4851122}" srcOrd="1" destOrd="0" presId="urn:microsoft.com/office/officeart/2005/8/layout/pyramid3"/>
    <dgm:cxn modelId="{7840A5CF-D138-43B9-9C55-5E498314BC55}" type="presParOf" srcId="{03DF331D-7B90-4C23-9D58-9DB422CC915B}" destId="{E65DE72F-9B6A-4B05-9756-DBDE436C3CF1}" srcOrd="2" destOrd="0" presId="urn:microsoft.com/office/officeart/2005/8/layout/pyramid3"/>
    <dgm:cxn modelId="{A2F322F1-3A98-43CC-96EA-B7BB3112A7F8}" type="presParOf" srcId="{E65DE72F-9B6A-4B05-9756-DBDE436C3CF1}" destId="{580BC31F-8A07-41DB-8A00-6C675EAE485D}" srcOrd="0" destOrd="0" presId="urn:microsoft.com/office/officeart/2005/8/layout/pyramid3"/>
    <dgm:cxn modelId="{D1785957-994B-487A-8553-D34A8DEE3044}" type="presParOf" srcId="{E65DE72F-9B6A-4B05-9756-DBDE436C3CF1}" destId="{E7A01520-DAFE-4A19-87A7-E5BB45F41B94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D47CDC-9809-4541-B025-1A9B1855E51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A1B6933E-2D55-4682-9E58-D24612636BF2}">
      <dgm:prSet phldrT="[Texto]"/>
      <dgm:spPr>
        <a:solidFill>
          <a:srgbClr val="FFCC29"/>
        </a:solidFill>
      </dgm:spPr>
      <dgm:t>
        <a:bodyPr/>
        <a:lstStyle/>
        <a:p>
          <a:r>
            <a:rPr lang="pt-BR" b="1" i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Executivo </a:t>
          </a:r>
          <a:r>
            <a:rPr lang="pt-BR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(Timemania, MP 671, ME, etc.)</a:t>
          </a:r>
          <a:endParaRPr lang="es-ES_tradnl" b="1" dirty="0"/>
        </a:p>
      </dgm:t>
    </dgm:pt>
    <dgm:pt modelId="{24916DCA-21DC-42C7-822C-2E94855DAA22}" type="parTrans" cxnId="{4FAEFE4A-5B12-4180-BBF7-D1D176E5237C}">
      <dgm:prSet/>
      <dgm:spPr/>
      <dgm:t>
        <a:bodyPr/>
        <a:lstStyle/>
        <a:p>
          <a:endParaRPr lang="es-ES_tradnl"/>
        </a:p>
      </dgm:t>
    </dgm:pt>
    <dgm:pt modelId="{3B344214-634F-41D0-B40D-F48D7B08DF12}" type="sibTrans" cxnId="{4FAEFE4A-5B12-4180-BBF7-D1D176E5237C}">
      <dgm:prSet/>
      <dgm:spPr>
        <a:solidFill>
          <a:schemeClr val="bg1"/>
        </a:solidFill>
      </dgm:spPr>
      <dgm:t>
        <a:bodyPr/>
        <a:lstStyle/>
        <a:p>
          <a:endParaRPr lang="es-ES_tradnl"/>
        </a:p>
      </dgm:t>
    </dgm:pt>
    <dgm:pt modelId="{AC92964D-67DB-49A0-8105-7296D856626C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pt-BR" sz="1600" b="1" i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Legislativo </a:t>
          </a:r>
          <a:r>
            <a:rPr lang="pt-BR" sz="16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(cláusulas indenização,  rescisão indireta, etc.)</a:t>
          </a:r>
          <a:endParaRPr lang="es-ES_tradnl" sz="1600" b="1" dirty="0"/>
        </a:p>
      </dgm:t>
    </dgm:pt>
    <dgm:pt modelId="{73836D92-C3CF-4761-A655-089C8CD644AB}" type="parTrans" cxnId="{E67A9A7D-7355-43A9-A853-0DB4E0517904}">
      <dgm:prSet/>
      <dgm:spPr/>
      <dgm:t>
        <a:bodyPr/>
        <a:lstStyle/>
        <a:p>
          <a:endParaRPr lang="es-ES_tradnl"/>
        </a:p>
      </dgm:t>
    </dgm:pt>
    <dgm:pt modelId="{CE358D7B-9639-4A29-A773-20EF0FFC8B60}" type="sibTrans" cxnId="{E67A9A7D-7355-43A9-A853-0DB4E0517904}">
      <dgm:prSet/>
      <dgm:spPr>
        <a:solidFill>
          <a:schemeClr val="bg1"/>
        </a:solidFill>
      </dgm:spPr>
      <dgm:t>
        <a:bodyPr/>
        <a:lstStyle/>
        <a:p>
          <a:endParaRPr lang="es-ES_tradnl"/>
        </a:p>
      </dgm:t>
    </dgm:pt>
    <dgm:pt modelId="{8BB62173-8566-49D2-BB05-DA896BA298E2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1600" b="1" i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Judiciário </a:t>
          </a:r>
        </a:p>
        <a:p>
          <a:r>
            <a:rPr lang="pt-BR" sz="16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(não aplicação da lei; duas posições quanto ao desligamento, etc.)</a:t>
          </a:r>
          <a:endParaRPr lang="es-ES_tradnl" sz="1600" b="1" dirty="0"/>
        </a:p>
      </dgm:t>
    </dgm:pt>
    <dgm:pt modelId="{34795910-08CD-476C-84D2-CD7E6ADA467A}" type="parTrans" cxnId="{15DCAAB3-FE44-4A7E-815A-81217879E4E4}">
      <dgm:prSet/>
      <dgm:spPr/>
      <dgm:t>
        <a:bodyPr/>
        <a:lstStyle/>
        <a:p>
          <a:endParaRPr lang="es-ES_tradnl"/>
        </a:p>
      </dgm:t>
    </dgm:pt>
    <dgm:pt modelId="{F45FF4AD-4F92-47AC-99B1-4DD06338A07C}" type="sibTrans" cxnId="{15DCAAB3-FE44-4A7E-815A-81217879E4E4}">
      <dgm:prSet/>
      <dgm:spPr>
        <a:solidFill>
          <a:schemeClr val="bg1"/>
        </a:solidFill>
      </dgm:spPr>
      <dgm:t>
        <a:bodyPr/>
        <a:lstStyle/>
        <a:p>
          <a:endParaRPr lang="es-ES_tradnl"/>
        </a:p>
      </dgm:t>
    </dgm:pt>
    <dgm:pt modelId="{3A258F87-3C03-47F9-A3C1-2E6D80C94486}" type="pres">
      <dgm:prSet presAssocID="{29D47CDC-9809-4541-B025-1A9B1855E51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6BD25F26-3769-4F3B-9670-BD76AF351F5D}" type="pres">
      <dgm:prSet presAssocID="{A1B6933E-2D55-4682-9E58-D24612636BF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9527D01-946F-4B2C-B190-F59980E4DD70}" type="pres">
      <dgm:prSet presAssocID="{3B344214-634F-41D0-B40D-F48D7B08DF12}" presName="sibTrans" presStyleLbl="sibTrans2D1" presStyleIdx="0" presStyleCnt="3"/>
      <dgm:spPr/>
      <dgm:t>
        <a:bodyPr/>
        <a:lstStyle/>
        <a:p>
          <a:endParaRPr lang="es-ES_tradnl"/>
        </a:p>
      </dgm:t>
    </dgm:pt>
    <dgm:pt modelId="{1FAFB995-2D8F-4ED1-A76F-244983431BD9}" type="pres">
      <dgm:prSet presAssocID="{3B344214-634F-41D0-B40D-F48D7B08DF12}" presName="connectorText" presStyleLbl="sibTrans2D1" presStyleIdx="0" presStyleCnt="3"/>
      <dgm:spPr/>
      <dgm:t>
        <a:bodyPr/>
        <a:lstStyle/>
        <a:p>
          <a:endParaRPr lang="es-ES_tradnl"/>
        </a:p>
      </dgm:t>
    </dgm:pt>
    <dgm:pt modelId="{388DA4A6-23B1-432D-B81C-DD2CE72023FB}" type="pres">
      <dgm:prSet presAssocID="{AC92964D-67DB-49A0-8105-7296D856626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635E926-9B9E-4CC0-B043-AF67F8C5D918}" type="pres">
      <dgm:prSet presAssocID="{CE358D7B-9639-4A29-A773-20EF0FFC8B60}" presName="sibTrans" presStyleLbl="sibTrans2D1" presStyleIdx="1" presStyleCnt="3"/>
      <dgm:spPr/>
      <dgm:t>
        <a:bodyPr/>
        <a:lstStyle/>
        <a:p>
          <a:endParaRPr lang="es-ES_tradnl"/>
        </a:p>
      </dgm:t>
    </dgm:pt>
    <dgm:pt modelId="{66B675BB-FB57-4697-A74F-E3B56955EB80}" type="pres">
      <dgm:prSet presAssocID="{CE358D7B-9639-4A29-A773-20EF0FFC8B60}" presName="connectorText" presStyleLbl="sibTrans2D1" presStyleIdx="1" presStyleCnt="3"/>
      <dgm:spPr/>
      <dgm:t>
        <a:bodyPr/>
        <a:lstStyle/>
        <a:p>
          <a:endParaRPr lang="es-ES_tradnl"/>
        </a:p>
      </dgm:t>
    </dgm:pt>
    <dgm:pt modelId="{6B718F10-3C63-4533-879A-3D77B7387271}" type="pres">
      <dgm:prSet presAssocID="{8BB62173-8566-49D2-BB05-DA896BA298E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D8E739F-BBFF-408A-9AAA-6298D866A14A}" type="pres">
      <dgm:prSet presAssocID="{F45FF4AD-4F92-47AC-99B1-4DD06338A07C}" presName="sibTrans" presStyleLbl="sibTrans2D1" presStyleIdx="2" presStyleCnt="3"/>
      <dgm:spPr/>
      <dgm:t>
        <a:bodyPr/>
        <a:lstStyle/>
        <a:p>
          <a:endParaRPr lang="es-ES_tradnl"/>
        </a:p>
      </dgm:t>
    </dgm:pt>
    <dgm:pt modelId="{B4904014-2395-4CC4-84E9-502F764F87A5}" type="pres">
      <dgm:prSet presAssocID="{F45FF4AD-4F92-47AC-99B1-4DD06338A07C}" presName="connectorText" presStyleLbl="sibTrans2D1" presStyleIdx="2" presStyleCnt="3"/>
      <dgm:spPr/>
      <dgm:t>
        <a:bodyPr/>
        <a:lstStyle/>
        <a:p>
          <a:endParaRPr lang="es-ES_tradnl"/>
        </a:p>
      </dgm:t>
    </dgm:pt>
  </dgm:ptLst>
  <dgm:cxnLst>
    <dgm:cxn modelId="{21638D78-9E24-4747-AED0-BFF941E543DC}" type="presOf" srcId="{A1B6933E-2D55-4682-9E58-D24612636BF2}" destId="{6BD25F26-3769-4F3B-9670-BD76AF351F5D}" srcOrd="0" destOrd="0" presId="urn:microsoft.com/office/officeart/2005/8/layout/cycle2"/>
    <dgm:cxn modelId="{82634EDE-0E57-453E-9F60-8B896B430C95}" type="presOf" srcId="{3B344214-634F-41D0-B40D-F48D7B08DF12}" destId="{19527D01-946F-4B2C-B190-F59980E4DD70}" srcOrd="0" destOrd="0" presId="urn:microsoft.com/office/officeart/2005/8/layout/cycle2"/>
    <dgm:cxn modelId="{4FAEFE4A-5B12-4180-BBF7-D1D176E5237C}" srcId="{29D47CDC-9809-4541-B025-1A9B1855E513}" destId="{A1B6933E-2D55-4682-9E58-D24612636BF2}" srcOrd="0" destOrd="0" parTransId="{24916DCA-21DC-42C7-822C-2E94855DAA22}" sibTransId="{3B344214-634F-41D0-B40D-F48D7B08DF12}"/>
    <dgm:cxn modelId="{0DC6C32E-71AA-4606-A6F5-6328F1EB0F22}" type="presOf" srcId="{F45FF4AD-4F92-47AC-99B1-4DD06338A07C}" destId="{B4904014-2395-4CC4-84E9-502F764F87A5}" srcOrd="1" destOrd="0" presId="urn:microsoft.com/office/officeart/2005/8/layout/cycle2"/>
    <dgm:cxn modelId="{E67A9A7D-7355-43A9-A853-0DB4E0517904}" srcId="{29D47CDC-9809-4541-B025-1A9B1855E513}" destId="{AC92964D-67DB-49A0-8105-7296D856626C}" srcOrd="1" destOrd="0" parTransId="{73836D92-C3CF-4761-A655-089C8CD644AB}" sibTransId="{CE358D7B-9639-4A29-A773-20EF0FFC8B60}"/>
    <dgm:cxn modelId="{AE3A37A6-6F59-4E63-916E-A568AA749D08}" type="presOf" srcId="{CE358D7B-9639-4A29-A773-20EF0FFC8B60}" destId="{66B675BB-FB57-4697-A74F-E3B56955EB80}" srcOrd="1" destOrd="0" presId="urn:microsoft.com/office/officeart/2005/8/layout/cycle2"/>
    <dgm:cxn modelId="{E4CB3A56-710B-42E3-8429-C2012CF216AC}" type="presOf" srcId="{CE358D7B-9639-4A29-A773-20EF0FFC8B60}" destId="{6635E926-9B9E-4CC0-B043-AF67F8C5D918}" srcOrd="0" destOrd="0" presId="urn:microsoft.com/office/officeart/2005/8/layout/cycle2"/>
    <dgm:cxn modelId="{5C618924-56AE-4D66-91FD-34978B09CEDB}" type="presOf" srcId="{8BB62173-8566-49D2-BB05-DA896BA298E2}" destId="{6B718F10-3C63-4533-879A-3D77B7387271}" srcOrd="0" destOrd="0" presId="urn:microsoft.com/office/officeart/2005/8/layout/cycle2"/>
    <dgm:cxn modelId="{966D7E06-8306-4A02-BC7B-4090D86E63A1}" type="presOf" srcId="{F45FF4AD-4F92-47AC-99B1-4DD06338A07C}" destId="{9D8E739F-BBFF-408A-9AAA-6298D866A14A}" srcOrd="0" destOrd="0" presId="urn:microsoft.com/office/officeart/2005/8/layout/cycle2"/>
    <dgm:cxn modelId="{4E08587B-5F37-42F2-A75B-0541862938EF}" type="presOf" srcId="{AC92964D-67DB-49A0-8105-7296D856626C}" destId="{388DA4A6-23B1-432D-B81C-DD2CE72023FB}" srcOrd="0" destOrd="0" presId="urn:microsoft.com/office/officeart/2005/8/layout/cycle2"/>
    <dgm:cxn modelId="{1646E15C-7F79-474A-BFC7-E33518ADBE8E}" type="presOf" srcId="{29D47CDC-9809-4541-B025-1A9B1855E513}" destId="{3A258F87-3C03-47F9-A3C1-2E6D80C94486}" srcOrd="0" destOrd="0" presId="urn:microsoft.com/office/officeart/2005/8/layout/cycle2"/>
    <dgm:cxn modelId="{05F58214-019A-4F58-844C-975CF2EDBB8D}" type="presOf" srcId="{3B344214-634F-41D0-B40D-F48D7B08DF12}" destId="{1FAFB995-2D8F-4ED1-A76F-244983431BD9}" srcOrd="1" destOrd="0" presId="urn:microsoft.com/office/officeart/2005/8/layout/cycle2"/>
    <dgm:cxn modelId="{15DCAAB3-FE44-4A7E-815A-81217879E4E4}" srcId="{29D47CDC-9809-4541-B025-1A9B1855E513}" destId="{8BB62173-8566-49D2-BB05-DA896BA298E2}" srcOrd="2" destOrd="0" parTransId="{34795910-08CD-476C-84D2-CD7E6ADA467A}" sibTransId="{F45FF4AD-4F92-47AC-99B1-4DD06338A07C}"/>
    <dgm:cxn modelId="{F1FAE0CB-7C2D-4884-BB15-CAB08D804279}" type="presParOf" srcId="{3A258F87-3C03-47F9-A3C1-2E6D80C94486}" destId="{6BD25F26-3769-4F3B-9670-BD76AF351F5D}" srcOrd="0" destOrd="0" presId="urn:microsoft.com/office/officeart/2005/8/layout/cycle2"/>
    <dgm:cxn modelId="{CBEE60E3-14DC-4044-926C-DE8601B42047}" type="presParOf" srcId="{3A258F87-3C03-47F9-A3C1-2E6D80C94486}" destId="{19527D01-946F-4B2C-B190-F59980E4DD70}" srcOrd="1" destOrd="0" presId="urn:microsoft.com/office/officeart/2005/8/layout/cycle2"/>
    <dgm:cxn modelId="{B8D7CA21-12BD-453E-BBEF-552416BED75A}" type="presParOf" srcId="{19527D01-946F-4B2C-B190-F59980E4DD70}" destId="{1FAFB995-2D8F-4ED1-A76F-244983431BD9}" srcOrd="0" destOrd="0" presId="urn:microsoft.com/office/officeart/2005/8/layout/cycle2"/>
    <dgm:cxn modelId="{189A8A91-50EC-485D-BEB6-5BF8669D6477}" type="presParOf" srcId="{3A258F87-3C03-47F9-A3C1-2E6D80C94486}" destId="{388DA4A6-23B1-432D-B81C-DD2CE72023FB}" srcOrd="2" destOrd="0" presId="urn:microsoft.com/office/officeart/2005/8/layout/cycle2"/>
    <dgm:cxn modelId="{28784F25-C451-41EB-B547-63F339FCC630}" type="presParOf" srcId="{3A258F87-3C03-47F9-A3C1-2E6D80C94486}" destId="{6635E926-9B9E-4CC0-B043-AF67F8C5D918}" srcOrd="3" destOrd="0" presId="urn:microsoft.com/office/officeart/2005/8/layout/cycle2"/>
    <dgm:cxn modelId="{8967477E-8A86-41B1-861A-908A8930B7CF}" type="presParOf" srcId="{6635E926-9B9E-4CC0-B043-AF67F8C5D918}" destId="{66B675BB-FB57-4697-A74F-E3B56955EB80}" srcOrd="0" destOrd="0" presId="urn:microsoft.com/office/officeart/2005/8/layout/cycle2"/>
    <dgm:cxn modelId="{4F67A850-742F-4B4D-A84E-34EBD2714235}" type="presParOf" srcId="{3A258F87-3C03-47F9-A3C1-2E6D80C94486}" destId="{6B718F10-3C63-4533-879A-3D77B7387271}" srcOrd="4" destOrd="0" presId="urn:microsoft.com/office/officeart/2005/8/layout/cycle2"/>
    <dgm:cxn modelId="{52D4BBDF-FFF7-4ED0-A5FD-973DA158DA7E}" type="presParOf" srcId="{3A258F87-3C03-47F9-A3C1-2E6D80C94486}" destId="{9D8E739F-BBFF-408A-9AAA-6298D866A14A}" srcOrd="5" destOrd="0" presId="urn:microsoft.com/office/officeart/2005/8/layout/cycle2"/>
    <dgm:cxn modelId="{EBBDE705-FE78-43F0-A0AB-ED9606BB3DCA}" type="presParOf" srcId="{9D8E739F-BBFF-408A-9AAA-6298D866A14A}" destId="{B4904014-2395-4CC4-84E9-502F764F87A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8AF154-2969-4AA0-AECD-6EC4DCB4BAAC}">
      <dsp:nvSpPr>
        <dsp:cNvPr id="0" name=""/>
        <dsp:cNvSpPr/>
      </dsp:nvSpPr>
      <dsp:spPr>
        <a:xfrm rot="10800000">
          <a:off x="0" y="0"/>
          <a:ext cx="6096000" cy="1469421"/>
        </a:xfrm>
        <a:prstGeom prst="trapezoid">
          <a:avLst>
            <a:gd name="adj" fmla="val 69143"/>
          </a:avLst>
        </a:prstGeom>
        <a:gradFill rotWithShape="0">
          <a:gsLst>
            <a:gs pos="11000">
              <a:schemeClr val="accent1">
                <a:tint val="66000"/>
                <a:satMod val="160000"/>
              </a:schemeClr>
            </a:gs>
            <a:gs pos="63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000" kern="1200" baseline="0" dirty="0" smtClean="0">
              <a:solidFill>
                <a:srgbClr val="FF0000"/>
              </a:solidFill>
            </a:rPr>
            <a:t>Negócio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baseline="0" dirty="0" smtClean="0">
              <a:solidFill>
                <a:srgbClr val="FF0000"/>
              </a:solidFill>
            </a:rPr>
            <a:t>(...e cultura do desrespeito: </a:t>
          </a:r>
          <a:r>
            <a:rPr lang="pt-BR" sz="2400" kern="1200" baseline="0" dirty="0" err="1" smtClean="0">
              <a:solidFill>
                <a:srgbClr val="FF0000"/>
              </a:solidFill>
            </a:rPr>
            <a:t>paixão,etc</a:t>
          </a:r>
          <a:r>
            <a:rPr lang="pt-BR" sz="2400" kern="1200" baseline="0" dirty="0" smtClean="0">
              <a:solidFill>
                <a:srgbClr val="FF0000"/>
              </a:solidFill>
            </a:rPr>
            <a:t>)</a:t>
          </a:r>
        </a:p>
      </dsp:txBody>
      <dsp:txXfrm>
        <a:off x="1066799" y="0"/>
        <a:ext cx="3962400" cy="1469421"/>
      </dsp:txXfrm>
    </dsp:sp>
    <dsp:sp modelId="{46B82A93-7EB0-4841-AFFE-738F176D9AF3}">
      <dsp:nvSpPr>
        <dsp:cNvPr id="0" name=""/>
        <dsp:cNvSpPr/>
      </dsp:nvSpPr>
      <dsp:spPr>
        <a:xfrm rot="10800000">
          <a:off x="1016000" y="1469421"/>
          <a:ext cx="4064000" cy="1469421"/>
        </a:xfrm>
        <a:prstGeom prst="trapezoid">
          <a:avLst>
            <a:gd name="adj" fmla="val 69143"/>
          </a:avLst>
        </a:prstGeom>
        <a:gradFill rotWithShape="0">
          <a:gsLst>
            <a:gs pos="35000">
              <a:schemeClr val="accent1">
                <a:tint val="66000"/>
                <a:satMod val="160000"/>
              </a:schemeClr>
            </a:gs>
            <a:gs pos="7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baseline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Futebol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kern="1200" baseline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(esporte)</a:t>
          </a:r>
          <a:endParaRPr lang="pt-BR" sz="3600" kern="1200" baseline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27200" y="1469421"/>
        <a:ext cx="2641600" cy="1469421"/>
      </dsp:txXfrm>
    </dsp:sp>
    <dsp:sp modelId="{580BC31F-8A07-41DB-8A00-6C675EAE485D}">
      <dsp:nvSpPr>
        <dsp:cNvPr id="0" name=""/>
        <dsp:cNvSpPr/>
      </dsp:nvSpPr>
      <dsp:spPr>
        <a:xfrm rot="10800000">
          <a:off x="2032000" y="2938842"/>
          <a:ext cx="2032000" cy="1469421"/>
        </a:xfrm>
        <a:prstGeom prst="trapezoid">
          <a:avLst>
            <a:gd name="adj" fmla="val 69143"/>
          </a:avLst>
        </a:prstGeom>
        <a:gradFill rotWithShape="0">
          <a:gsLst>
            <a:gs pos="35000">
              <a:schemeClr val="accent1">
                <a:tint val="66000"/>
                <a:satMod val="160000"/>
              </a:schemeClr>
            </a:gs>
            <a:gs pos="7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0" kern="1200" baseline="0" dirty="0" smtClean="0">
              <a:solidFill>
                <a:srgbClr val="00D2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Relação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0" kern="1200" baseline="0" dirty="0" smtClean="0">
              <a:solidFill>
                <a:srgbClr val="00D25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humana</a:t>
          </a:r>
          <a:endParaRPr lang="pt-BR" sz="1600" b="0" kern="1200" baseline="0" dirty="0">
            <a:solidFill>
              <a:srgbClr val="00D25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32000" y="2938842"/>
        <a:ext cx="2032000" cy="146942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D25F26-3769-4F3B-9670-BD76AF351F5D}">
      <dsp:nvSpPr>
        <dsp:cNvPr id="0" name=""/>
        <dsp:cNvSpPr/>
      </dsp:nvSpPr>
      <dsp:spPr>
        <a:xfrm>
          <a:off x="2117824" y="98"/>
          <a:ext cx="1860351" cy="1860351"/>
        </a:xfrm>
        <a:prstGeom prst="ellipse">
          <a:avLst/>
        </a:prstGeom>
        <a:solidFill>
          <a:srgbClr val="FFCC2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i="1" u="sng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Executivo </a:t>
          </a:r>
          <a:r>
            <a:rPr lang="pt-BR" sz="19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(Timemania, MP 671, ME, etc.)</a:t>
          </a:r>
          <a:endParaRPr lang="es-ES_tradnl" sz="1900" b="1" kern="1200" dirty="0"/>
        </a:p>
      </dsp:txBody>
      <dsp:txXfrm>
        <a:off x="2117824" y="98"/>
        <a:ext cx="1860351" cy="1860351"/>
      </dsp:txXfrm>
    </dsp:sp>
    <dsp:sp modelId="{19527D01-946F-4B2C-B190-F59980E4DD70}">
      <dsp:nvSpPr>
        <dsp:cNvPr id="0" name=""/>
        <dsp:cNvSpPr/>
      </dsp:nvSpPr>
      <dsp:spPr>
        <a:xfrm rot="3600000">
          <a:off x="3491982" y="1815880"/>
          <a:ext cx="497145" cy="627868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500" kern="1200"/>
        </a:p>
      </dsp:txBody>
      <dsp:txXfrm rot="3600000">
        <a:off x="3491982" y="1815880"/>
        <a:ext cx="497145" cy="627868"/>
      </dsp:txXfrm>
    </dsp:sp>
    <dsp:sp modelId="{388DA4A6-23B1-432D-B81C-DD2CE72023FB}">
      <dsp:nvSpPr>
        <dsp:cNvPr id="0" name=""/>
        <dsp:cNvSpPr/>
      </dsp:nvSpPr>
      <dsp:spPr>
        <a:xfrm>
          <a:off x="3517004" y="2423550"/>
          <a:ext cx="1860351" cy="186035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i="1" u="sng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Legislativo </a:t>
          </a:r>
          <a:r>
            <a:rPr lang="pt-BR" sz="16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(cláusulas indenização,  rescisão indireta, etc.)</a:t>
          </a:r>
          <a:endParaRPr lang="es-ES_tradnl" sz="1600" b="1" kern="1200" dirty="0"/>
        </a:p>
      </dsp:txBody>
      <dsp:txXfrm>
        <a:off x="3517004" y="2423550"/>
        <a:ext cx="1860351" cy="1860351"/>
      </dsp:txXfrm>
    </dsp:sp>
    <dsp:sp modelId="{6635E926-9B9E-4CC0-B043-AF67F8C5D918}">
      <dsp:nvSpPr>
        <dsp:cNvPr id="0" name=""/>
        <dsp:cNvSpPr/>
      </dsp:nvSpPr>
      <dsp:spPr>
        <a:xfrm rot="10800000">
          <a:off x="2813497" y="3039791"/>
          <a:ext cx="497145" cy="627868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500" kern="1200"/>
        </a:p>
      </dsp:txBody>
      <dsp:txXfrm rot="10800000">
        <a:off x="2813497" y="3039791"/>
        <a:ext cx="497145" cy="627868"/>
      </dsp:txXfrm>
    </dsp:sp>
    <dsp:sp modelId="{6B718F10-3C63-4533-879A-3D77B7387271}">
      <dsp:nvSpPr>
        <dsp:cNvPr id="0" name=""/>
        <dsp:cNvSpPr/>
      </dsp:nvSpPr>
      <dsp:spPr>
        <a:xfrm>
          <a:off x="718643" y="2423550"/>
          <a:ext cx="1860351" cy="1860351"/>
        </a:xfrm>
        <a:prstGeom prst="ellipse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i="1" u="sng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Judiciário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(não aplicação da lei; duas posições quanto ao desligamento, etc.)</a:t>
          </a:r>
          <a:endParaRPr lang="es-ES_tradnl" sz="1600" b="1" kern="1200" dirty="0"/>
        </a:p>
      </dsp:txBody>
      <dsp:txXfrm>
        <a:off x="718643" y="2423550"/>
        <a:ext cx="1860351" cy="1860351"/>
      </dsp:txXfrm>
    </dsp:sp>
    <dsp:sp modelId="{9D8E739F-BBFF-408A-9AAA-6298D866A14A}">
      <dsp:nvSpPr>
        <dsp:cNvPr id="0" name=""/>
        <dsp:cNvSpPr/>
      </dsp:nvSpPr>
      <dsp:spPr>
        <a:xfrm rot="18000000">
          <a:off x="2092801" y="1840250"/>
          <a:ext cx="497145" cy="627868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500" kern="1200"/>
        </a:p>
      </dsp:txBody>
      <dsp:txXfrm rot="18000000">
        <a:off x="2092801" y="1840250"/>
        <a:ext cx="497145" cy="627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pt-B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33B9DC7-4AC6-4E1C-ADFB-B7FD90C797D5}" type="datetimeFigureOut">
              <a:rPr lang="pt-BR"/>
              <a:pPr/>
              <a:t>15/06/2015</a:t>
            </a:fld>
            <a:endParaRPr lang="pt-B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pt-B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AF497E8-707B-4247-948E-DB0B2A32BD6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51708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497E8-707B-4247-948E-DB0B2A32BD63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7979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sz="12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497E8-707B-4247-948E-DB0B2A32BD63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02045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C556A-2C57-4B8A-BEFA-8135D1C91EB5}" type="slidenum">
              <a:rPr lang="pt-BR"/>
              <a:pPr/>
              <a:t>5</a:t>
            </a:fld>
            <a:endParaRPr lang="pt-BR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Embora a </a:t>
            </a:r>
            <a:r>
              <a:rPr lang="pt-BR" b="1" dirty="0"/>
              <a:t>liberdade</a:t>
            </a:r>
            <a:r>
              <a:rPr lang="pt-BR" dirty="0"/>
              <a:t> seja parte constitutiva do homem, um valor imanente, é movido de grandes conflitos e guerra, podendo acarretar, se não for feito algo que o impeça, a perda absoluta dela. Portanto, entre a perda total desse valor imanente do homem, decorrente dos conflitos vivenciados no estado natural, e limitação dessa </a:t>
            </a:r>
            <a:r>
              <a:rPr lang="pt-BR" b="1" dirty="0"/>
              <a:t>liberdade</a:t>
            </a:r>
            <a:r>
              <a:rPr lang="pt-BR" dirty="0"/>
              <a:t>, o homem opta em preservar. Para isso, estabelece-se o pacto e em seguida o contrato com o surgimento do estado artificial que irá garantir o uso e a preservação da </a:t>
            </a:r>
            <a:r>
              <a:rPr lang="pt-BR" b="1" dirty="0"/>
              <a:t>liberdade</a:t>
            </a:r>
            <a:r>
              <a:rPr lang="pt-BR" dirty="0"/>
              <a:t>, não mais da forma absoluta, incondicional e ilimitada, mas de maneira racional, condicional e harmoniosa. </a:t>
            </a:r>
          </a:p>
        </p:txBody>
      </p:sp>
    </p:spTree>
    <p:extLst>
      <p:ext uri="{BB962C8B-B14F-4D97-AF65-F5344CB8AC3E}">
        <p14:creationId xmlns:p14="http://schemas.microsoft.com/office/powerpoint/2010/main" xmlns="" val="4089378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C556A-2C57-4B8A-BEFA-8135D1C91EB5}" type="slidenum">
              <a:rPr lang="pt-BR"/>
              <a:pPr/>
              <a:t>8</a:t>
            </a:fld>
            <a:endParaRPr lang="pt-BR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Embora a </a:t>
            </a:r>
            <a:r>
              <a:rPr lang="pt-BR" b="1"/>
              <a:t>liberdade</a:t>
            </a:r>
            <a:r>
              <a:rPr lang="pt-BR"/>
              <a:t> seja parte constitutiva do homem, um valor imanente, é movido de grandes conflitos e guerra, podendo acarretar, se não for feito algo que o impeça, a perda absoluta dela. Portanto, entre a perda total desse valor imanente do homem, decorrente dos conflitos vivenciados no estado natural, e limitação dessa </a:t>
            </a:r>
            <a:r>
              <a:rPr lang="pt-BR" b="1"/>
              <a:t>liberdade</a:t>
            </a:r>
            <a:r>
              <a:rPr lang="pt-BR"/>
              <a:t>, o homem opta em preservar. Para isso, estabelece-se o pacto e em seguida o contrato com o surgimento do estado artificial que irá garantir o uso e a preservação da </a:t>
            </a:r>
            <a:r>
              <a:rPr lang="pt-BR" b="1"/>
              <a:t>liberdade</a:t>
            </a:r>
            <a:r>
              <a:rPr lang="pt-BR"/>
              <a:t>, não mais da forma absoluta, incondicional e ilimitada, mas de maneira racional, condicional e harmoniosa. </a:t>
            </a:r>
          </a:p>
        </p:txBody>
      </p:sp>
    </p:spTree>
    <p:extLst>
      <p:ext uri="{BB962C8B-B14F-4D97-AF65-F5344CB8AC3E}">
        <p14:creationId xmlns:p14="http://schemas.microsoft.com/office/powerpoint/2010/main" xmlns="" val="3145906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8F978-69E3-488A-9529-D8060AF48DA0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30E1E-F1D3-4C30-8B2B-B0715434DE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4112C-E441-4D29-8BC5-E07458659CB5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24EE8-5263-4D4C-B786-9FD1577987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4A691-2F49-4B32-A92F-F8320BE948AF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851E7-4F87-43E0-8371-501687C1A7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14AD4-CBD0-438A-A6E5-AC7A6A6A56A1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D97E8-1C4F-4810-8AB5-ED65D0F204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3677A-CB7C-4967-AA8A-AC714C0B1E5F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32DE7-0A54-42C5-ABBA-A646920118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040A9-8D06-4380-A0E8-18C5C003D91E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12DAF-332B-4B74-B47F-25DD3EC488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957B6-816C-494F-BFE3-DEF2BC69B9DC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DAA4-FA3C-42AE-9B47-230AC68DC7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2F61-F182-429B-81B5-023B48440D84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64F02-413B-4CE0-A6A0-CE2EF93D1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0AE76-D6C1-4E86-835F-2001C2E9FB37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B2A26-323A-4F9C-A2E4-40742153AE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F7B9B-1032-406F-8BB5-89C0ADA11D39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93FBD-67FA-4844-849C-05442362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492A8-F898-4F36-9BB6-02A8DEB57100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0C237-C3BE-4083-A99B-53FC292F03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124C95-345F-41D4-9399-728EB031C191}" type="datetimeFigureOut">
              <a:rPr lang="pt-BR"/>
              <a:pPr>
                <a:defRPr/>
              </a:pPr>
              <a:t>15/06/2015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0F52E2-CBA7-4449-BF8F-F41EA46107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martorelli@sapesp.com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3"/>
          <p:cNvSpPr>
            <a:spLocks noGrp="1"/>
          </p:cNvSpPr>
          <p:nvPr>
            <p:ph type="ctrTitle"/>
          </p:nvPr>
        </p:nvSpPr>
        <p:spPr>
          <a:xfrm>
            <a:off x="685800" y="1382911"/>
            <a:ext cx="7772400" cy="1470025"/>
          </a:xfrm>
        </p:spPr>
        <p:txBody>
          <a:bodyPr/>
          <a:lstStyle/>
          <a:p>
            <a:r>
              <a:rPr lang="pt-BR" sz="1800" i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Rinaldo José Martorelli</a:t>
            </a:r>
            <a:br>
              <a:rPr lang="pt-BR" sz="1800" i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800" i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800" i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SENADO FEDERAL </a:t>
            </a:r>
            <a:br>
              <a:rPr lang="pt-BR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COMISSÃO DE </a:t>
            </a:r>
            <a:r>
              <a:rPr lang="pt-BR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ESPORTE</a:t>
            </a:r>
            <a:br>
              <a:rPr lang="pt-BR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28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Subtítulo 4"/>
          <p:cNvSpPr>
            <a:spLocks noGrp="1"/>
          </p:cNvSpPr>
          <p:nvPr>
            <p:ph type="subTitle" idx="1"/>
          </p:nvPr>
        </p:nvSpPr>
        <p:spPr>
          <a:xfrm>
            <a:off x="1371600" y="3260576"/>
            <a:ext cx="6400800" cy="1752600"/>
          </a:xfrm>
        </p:spPr>
        <p:txBody>
          <a:bodyPr/>
          <a:lstStyle/>
          <a:p>
            <a:endParaRPr lang="pt-BR" sz="28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</a:p>
          <a:p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 109 de 2014</a:t>
            </a:r>
            <a:endParaRPr lang="pt-BR" sz="24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122608" y="5713511"/>
            <a:ext cx="3023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002060"/>
                </a:solidFill>
              </a:rPr>
              <a:t>Brasília, 17 de junho de 2015.</a:t>
            </a:r>
            <a:endParaRPr lang="pt-BR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9"/>
            <a:ext cx="2602632" cy="1156990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26203"/>
            <a:ext cx="8229600" cy="4525963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None/>
            </a:pPr>
            <a:r>
              <a:rPr lang="pt-BR" altLang="es-ES_tradnl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Proposta PL 109 de 2014: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endParaRPr lang="pt-BR" altLang="es-ES_tradnl" sz="1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pt-BR" altLang="es-ES_tradnl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§ 11. Constitui justa causa para a dispensa motivada do atleta – além das arroladas nas alíneas “a” a “i” do art. 482 da CLT, aprovada pelo Decreto-Lei n° 5452, de 1° de maio de 1943 – a eliminação do atleta imposta pela entidade de direção desportiva máxima, nacional ou internacional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endParaRPr lang="pt-BR" altLang="es-ES_tradnl" sz="1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b="1" dirty="0" smtClean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 smtClean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 smtClean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 smtClean="0">
              <a:solidFill>
                <a:srgbClr val="079709"/>
              </a:solidFill>
              <a:latin typeface="Trebuchet MS" panose="020B0603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endParaRPr lang="es-ES_tradnl" altLang="es-ES_tradnl" sz="1800" dirty="0">
              <a:solidFill>
                <a:srgbClr val="079709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419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368300" y="333375"/>
            <a:ext cx="3482975" cy="1143000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pt-BR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sz="2000" dirty="0" smtClean="0">
                <a:solidFill>
                  <a:schemeClr val="bg1"/>
                </a:solidFill>
              </a:rPr>
              <a:t>Casos de eliminação</a:t>
            </a:r>
          </a:p>
          <a:p>
            <a:pPr marL="0" indent="0">
              <a:buNone/>
            </a:pPr>
            <a:endParaRPr lang="pt-BR" sz="2000" dirty="0" smtClean="0">
              <a:solidFill>
                <a:schemeClr val="bg1"/>
              </a:solidFill>
            </a:endParaRPr>
          </a:p>
          <a:p>
            <a:r>
              <a:rPr lang="pt-BR" sz="2000" dirty="0" smtClean="0">
                <a:solidFill>
                  <a:schemeClr val="bg1"/>
                </a:solidFill>
              </a:rPr>
              <a:t>CBJD: </a:t>
            </a:r>
          </a:p>
          <a:p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dirty="0" smtClean="0">
                <a:solidFill>
                  <a:schemeClr val="bg1"/>
                </a:solidFill>
              </a:rPr>
              <a:t>doping </a:t>
            </a:r>
          </a:p>
          <a:p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dirty="0" smtClean="0">
                <a:solidFill>
                  <a:schemeClr val="bg1"/>
                </a:solidFill>
              </a:rPr>
              <a:t>Suspensão de 360 dias </a:t>
            </a:r>
          </a:p>
          <a:p>
            <a:endParaRPr lang="pt-BR" sz="2000" dirty="0">
              <a:solidFill>
                <a:schemeClr val="bg1"/>
              </a:solidFill>
            </a:endParaRPr>
          </a:p>
          <a:p>
            <a:endParaRPr lang="pt-BR" sz="2000" dirty="0" smtClean="0">
              <a:solidFill>
                <a:schemeClr val="bg1"/>
              </a:solidFill>
            </a:endParaRPr>
          </a:p>
          <a:p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xmlns="" val="38764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2458616" cy="1156990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chemeClr val="bg1"/>
                </a:solidFill>
              </a:rPr>
              <a:t>Problemas devem ser resolvidos em negociação própria.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chemeClr val="bg1"/>
                </a:solidFill>
              </a:rPr>
              <a:t>Convenção </a:t>
            </a:r>
            <a:r>
              <a:rPr lang="pt-BR" sz="1400" dirty="0">
                <a:solidFill>
                  <a:schemeClr val="bg1"/>
                </a:solidFill>
              </a:rPr>
              <a:t>Coletiva de </a:t>
            </a:r>
            <a:r>
              <a:rPr lang="pt-BR" sz="1400" dirty="0" smtClean="0">
                <a:solidFill>
                  <a:schemeClr val="bg1"/>
                </a:solidFill>
              </a:rPr>
              <a:t>Trabalho.</a:t>
            </a:r>
          </a:p>
          <a:p>
            <a:pPr marL="0" indent="0">
              <a:buNone/>
            </a:pPr>
            <a:r>
              <a:rPr lang="pt-BR" sz="1400" dirty="0" smtClean="0">
                <a:solidFill>
                  <a:schemeClr val="bg1"/>
                </a:solidFill>
              </a:rPr>
              <a:t>Cláusulas </a:t>
            </a:r>
            <a:r>
              <a:rPr lang="pt-BR" sz="1400" dirty="0">
                <a:solidFill>
                  <a:schemeClr val="bg1"/>
                </a:solidFill>
              </a:rPr>
              <a:t>obrigatórias: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Piso </a:t>
            </a:r>
            <a:r>
              <a:rPr lang="pt-BR" sz="1400" dirty="0">
                <a:solidFill>
                  <a:schemeClr val="bg1"/>
                </a:solidFill>
              </a:rPr>
              <a:t>salarial (por Série)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Inibição </a:t>
            </a:r>
            <a:r>
              <a:rPr lang="pt-BR" sz="1400" dirty="0">
                <a:solidFill>
                  <a:schemeClr val="bg1"/>
                </a:solidFill>
              </a:rPr>
              <a:t>atraso salarial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Intervalo </a:t>
            </a:r>
            <a:r>
              <a:rPr lang="pt-BR" sz="1400" dirty="0">
                <a:solidFill>
                  <a:schemeClr val="bg1"/>
                </a:solidFill>
              </a:rPr>
              <a:t>entre jogos / limitação de participação anual (somente atleta)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Horário </a:t>
            </a:r>
            <a:r>
              <a:rPr lang="pt-BR" sz="1400" dirty="0">
                <a:solidFill>
                  <a:schemeClr val="bg1"/>
                </a:solidFill>
              </a:rPr>
              <a:t>dos jogos (horário de verão/cidades alta temperatura/qualquer outro que fuja da habitualidade histórica)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Parada </a:t>
            </a:r>
            <a:r>
              <a:rPr lang="pt-BR" sz="1400" dirty="0">
                <a:solidFill>
                  <a:schemeClr val="bg1"/>
                </a:solidFill>
              </a:rPr>
              <a:t>para hidratação: inclusão e definição de procedimento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Direito </a:t>
            </a:r>
            <a:r>
              <a:rPr lang="pt-BR" sz="1400" dirty="0">
                <a:solidFill>
                  <a:schemeClr val="bg1"/>
                </a:solidFill>
              </a:rPr>
              <a:t>de imagem (limitação ou extinção?)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Seguro </a:t>
            </a:r>
            <a:r>
              <a:rPr lang="pt-BR" sz="1400" dirty="0">
                <a:solidFill>
                  <a:schemeClr val="bg1"/>
                </a:solidFill>
              </a:rPr>
              <a:t>obrigatório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Proibição </a:t>
            </a:r>
            <a:r>
              <a:rPr lang="pt-BR" sz="1400" dirty="0">
                <a:solidFill>
                  <a:schemeClr val="bg1"/>
                </a:solidFill>
              </a:rPr>
              <a:t>de afastamento de atleta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Cláusula </a:t>
            </a:r>
            <a:r>
              <a:rPr lang="pt-BR" sz="1400" dirty="0">
                <a:solidFill>
                  <a:schemeClr val="bg1"/>
                </a:solidFill>
              </a:rPr>
              <a:t>compromissória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Limitação </a:t>
            </a:r>
            <a:r>
              <a:rPr lang="pt-BR" sz="1400" dirty="0">
                <a:solidFill>
                  <a:schemeClr val="bg1"/>
                </a:solidFill>
              </a:rPr>
              <a:t>de clausula indenizatória e compensatória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Férias </a:t>
            </a:r>
            <a:r>
              <a:rPr lang="pt-BR" sz="1400" dirty="0">
                <a:solidFill>
                  <a:schemeClr val="bg1"/>
                </a:solidFill>
              </a:rPr>
              <a:t>e pré-temporada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Exames </a:t>
            </a:r>
            <a:r>
              <a:rPr lang="pt-BR" sz="1400" dirty="0">
                <a:solidFill>
                  <a:schemeClr val="bg1"/>
                </a:solidFill>
              </a:rPr>
              <a:t>admissional e </a:t>
            </a:r>
            <a:r>
              <a:rPr lang="pt-BR" sz="1400" dirty="0" err="1">
                <a:solidFill>
                  <a:schemeClr val="bg1"/>
                </a:solidFill>
              </a:rPr>
              <a:t>demissional</a:t>
            </a:r>
            <a:r>
              <a:rPr lang="pt-BR" sz="1400" dirty="0">
                <a:solidFill>
                  <a:schemeClr val="bg1"/>
                </a:solidFill>
              </a:rPr>
              <a:t> específicos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bg1"/>
                </a:solidFill>
              </a:rPr>
              <a:t>(...)</a:t>
            </a:r>
            <a:endParaRPr lang="pt-BR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317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44624"/>
            <a:ext cx="2485157" cy="1152128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6792"/>
            <a:ext cx="8713788" cy="43910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sz="2000" dirty="0" smtClean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sz="20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Conclusão: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  <a:buNone/>
            </a:pPr>
            <a:r>
              <a:rPr lang="pt-BR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 e qualquer tentativa de prejudicar a condição profissional do atleta deve ser rejeitada. </a:t>
            </a:r>
          </a:p>
          <a:p>
            <a:pPr>
              <a:lnSpc>
                <a:spcPct val="80000"/>
              </a:lnSpc>
              <a:buNone/>
            </a:pPr>
            <a:endParaRPr lang="pt-BR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  <a:buNone/>
            </a:pPr>
            <a:r>
              <a:rPr lang="pt-BR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possível reorganizar o futebol desde que </a:t>
            </a:r>
            <a:r>
              <a:rPr lang="pt-BR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haja  </a:t>
            </a:r>
            <a:r>
              <a:rPr lang="pt-BR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conhecimento da situação e coragem (...e vontade) política para promover as verdadeiras transformações.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sz="24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763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421904"/>
            <a:ext cx="8229600" cy="1143000"/>
          </a:xfrm>
        </p:spPr>
        <p:txBody>
          <a:bodyPr/>
          <a:lstStyle/>
          <a:p>
            <a:pPr algn="l"/>
            <a:r>
              <a:rPr lang="pt-BR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obrigado pela atenção!</a:t>
            </a:r>
            <a:br>
              <a:rPr lang="pt-BR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_tradnl" sz="20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pPr>
              <a:buNone/>
            </a:pPr>
            <a:endParaRPr lang="pt-B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pt-BR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pt-B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pt-B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m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artorelli@sapesp.com.br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pt-B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endParaRPr lang="pt-BR" sz="2000" dirty="0" smtClean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548680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t-BR" sz="2800" i="1" dirty="0">
                <a:solidFill>
                  <a:srgbClr val="1F497D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Rinaldo José Martorelli</a:t>
            </a:r>
          </a:p>
          <a:p>
            <a:pPr>
              <a:buNone/>
            </a:pPr>
            <a:endParaRPr lang="pt-BR" sz="2800" i="1" dirty="0">
              <a:solidFill>
                <a:srgbClr val="1F497D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xmlns="" val="191191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3"/>
          <p:cNvSpPr>
            <a:spLocks noGrp="1"/>
          </p:cNvSpPr>
          <p:nvPr>
            <p:ph type="ctrTitle"/>
          </p:nvPr>
        </p:nvSpPr>
        <p:spPr>
          <a:xfrm>
            <a:off x="685800" y="-243408"/>
            <a:ext cx="7772400" cy="1470025"/>
          </a:xfrm>
        </p:spPr>
        <p:txBody>
          <a:bodyPr/>
          <a:lstStyle/>
          <a:p>
            <a:pPr algn="l"/>
            <a:r>
              <a:rPr lang="pt-BR" sz="3600" i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Rinaldo José Martorelli</a:t>
            </a:r>
          </a:p>
        </p:txBody>
      </p:sp>
      <p:sp>
        <p:nvSpPr>
          <p:cNvPr id="14338" name="Subtítulo 4"/>
          <p:cNvSpPr>
            <a:spLocks noGrp="1"/>
          </p:cNvSpPr>
          <p:nvPr>
            <p:ph type="subTitle" idx="1"/>
          </p:nvPr>
        </p:nvSpPr>
        <p:spPr>
          <a:xfrm>
            <a:off x="428596" y="949190"/>
            <a:ext cx="7929618" cy="5072098"/>
          </a:xfrm>
        </p:spPr>
        <p:txBody>
          <a:bodyPr/>
          <a:lstStyle/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Atleta Profissional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Advogado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Conferencista Direito Desportivo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Pós Graduado Direito Desportivo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Mestre Direitos Fundamentais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Juiz Classista da 22ª Vara do Trabalho da Capital- SP – 1995/2001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Membro do Conselho Nacional de Esporte – Ministério do Esporte  (2004-2008 /Brasília-Brasil)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Professor  Pós Graduação DD PUC – São Paulo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Professor  convidado Pós Graduação DD ESA/Ordem dos Advogados do Brasil 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Professor  convidado Pós Graduação DD IBDD/UNILEARN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Professor MBA Real Madrid – Univ. Anhembi Morumbi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Coordenador MBA em Direito e Negócios Desportivos  / Universidade Paulista –UNIP (2009)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Presidente </a:t>
            </a:r>
            <a:r>
              <a:rPr lang="pt-BR" sz="1400" i="1" dirty="0" err="1" smtClean="0">
                <a:solidFill>
                  <a:srgbClr val="FFFF00"/>
                </a:solidFill>
                <a:latin typeface="Arial" charset="0"/>
              </a:rPr>
              <a:t>Sapesp</a:t>
            </a: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 – Sindicato de Atletas Profissionais do Estado de SP 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Presidente  da FENAPAF – Federação Nacional de Atletas Profissionais de Futebol 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Presidente do INEDD (Instituto Nacional de Estudos do Direito Desportivo)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Vice presidente da Comissão de Direito Desportivo – OAB/SP (2008-2012)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Vice-presidente da </a:t>
            </a:r>
            <a:r>
              <a:rPr lang="pt-BR" sz="1400" i="1" dirty="0">
                <a:solidFill>
                  <a:srgbClr val="FFFF00"/>
                </a:solidFill>
                <a:latin typeface="Arial" charset="0"/>
              </a:rPr>
              <a:t>FIFPro (Fed. </a:t>
            </a: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Internacional de </a:t>
            </a:r>
            <a:r>
              <a:rPr lang="pt-BR" sz="1400" i="1" dirty="0">
                <a:solidFill>
                  <a:srgbClr val="FFFF00"/>
                </a:solidFill>
                <a:latin typeface="Arial" charset="0"/>
              </a:rPr>
              <a:t>Futebolistas Profissionais </a:t>
            </a: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– Amsterdam)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Presidente da Divisão América da FIFPro  (Fed. Internacional de Futebolistas Profissionais ) 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Membro da Comissão de Resolução de Disputas da FIFA -</a:t>
            </a:r>
            <a:r>
              <a:rPr lang="pt-BR" sz="1400" i="1" dirty="0" err="1" smtClean="0">
                <a:solidFill>
                  <a:srgbClr val="FFFF00"/>
                </a:solidFill>
                <a:latin typeface="Arial" charset="0"/>
              </a:rPr>
              <a:t>Zurich</a:t>
            </a:r>
            <a:endParaRPr lang="pt-BR" sz="1400" i="1" dirty="0" smtClean="0">
              <a:solidFill>
                <a:srgbClr val="FFFF00"/>
              </a:solidFill>
              <a:latin typeface="Arial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Membro da Comissão do Estatuto do Jogador da FIFA - </a:t>
            </a:r>
            <a:r>
              <a:rPr lang="pt-BR" sz="1400" i="1" dirty="0" err="1" smtClean="0">
                <a:solidFill>
                  <a:srgbClr val="FFFF00"/>
                </a:solidFill>
                <a:latin typeface="Arial" charset="0"/>
              </a:rPr>
              <a:t>Zurich</a:t>
            </a:r>
            <a:endParaRPr lang="pt-BR" sz="1400" i="1" dirty="0" smtClean="0">
              <a:solidFill>
                <a:srgbClr val="FFFF00"/>
              </a:solidFill>
              <a:latin typeface="Arial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Membro da Comissão de Assuntos Jurídicos do Conselho Nacional do Esporte – Brasília</a:t>
            </a:r>
          </a:p>
          <a:p>
            <a:pPr algn="l">
              <a:buFont typeface="Wingdings" pitchFamily="2" charset="2"/>
              <a:buChar char="ü"/>
            </a:pPr>
            <a:r>
              <a:rPr lang="pt-BR" sz="1400" i="1" dirty="0" smtClean="0">
                <a:solidFill>
                  <a:srgbClr val="FFFF00"/>
                </a:solidFill>
                <a:latin typeface="Arial" charset="0"/>
              </a:rPr>
              <a:t>Consultor da Associação dos Advogados Trabalhistas de São Paulo</a:t>
            </a:r>
          </a:p>
          <a:p>
            <a:pPr algn="l">
              <a:buFont typeface="Wingdings" pitchFamily="2" charset="2"/>
              <a:buChar char="ü"/>
            </a:pPr>
            <a:endParaRPr lang="pt-BR" sz="1400" i="1" dirty="0" smtClean="0">
              <a:solidFill>
                <a:srgbClr val="FFFF00"/>
              </a:solidFill>
              <a:latin typeface="Arial" charset="0"/>
            </a:endParaRPr>
          </a:p>
          <a:p>
            <a:pPr algn="l"/>
            <a:endParaRPr lang="pt-BR" sz="1400" b="1" i="1" dirty="0" smtClean="0">
              <a:solidFill>
                <a:srgbClr val="FFFF00"/>
              </a:solidFill>
              <a:latin typeface="Arial" charset="0"/>
            </a:endParaRPr>
          </a:p>
          <a:p>
            <a:pPr algn="l">
              <a:buFont typeface="Wingdings" pitchFamily="2" charset="2"/>
              <a:buChar char="ü"/>
            </a:pPr>
            <a:endParaRPr lang="pt-BR" sz="1400" b="1" dirty="0" smtClean="0">
              <a:solidFill>
                <a:srgbClr val="FFFF00"/>
              </a:solidFill>
              <a:latin typeface="Arial" charset="0"/>
            </a:endParaRPr>
          </a:p>
          <a:p>
            <a:pPr algn="l">
              <a:buFont typeface="Wingdings" pitchFamily="2" charset="2"/>
              <a:buChar char="ü"/>
            </a:pPr>
            <a:endParaRPr lang="en-US" sz="1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algn="l"/>
            <a:endParaRPr lang="pt-BR" sz="1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623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3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2518048" cy="1353369"/>
          </a:xfrm>
        </p:spPr>
        <p:txBody>
          <a:bodyPr/>
          <a:lstStyle/>
          <a:p>
            <a:r>
              <a:rPr lang="pt-BR" sz="16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6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Subtítulo 4"/>
          <p:cNvSpPr>
            <a:spLocks noGrp="1"/>
          </p:cNvSpPr>
          <p:nvPr>
            <p:ph type="subTitle" idx="1"/>
          </p:nvPr>
        </p:nvSpPr>
        <p:spPr>
          <a:xfrm>
            <a:off x="428596" y="1142984"/>
            <a:ext cx="7929618" cy="5072098"/>
          </a:xfrm>
        </p:spPr>
        <p:txBody>
          <a:bodyPr/>
          <a:lstStyle/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endParaRPr lang="pt-BR" sz="1400" i="1" dirty="0">
              <a:solidFill>
                <a:schemeClr val="bg1"/>
              </a:solidFill>
            </a:endParaRPr>
          </a:p>
          <a:p>
            <a:endParaRPr lang="pt-BR" sz="1400" i="1" dirty="0" smtClean="0">
              <a:solidFill>
                <a:schemeClr val="bg1"/>
              </a:solidFill>
            </a:endParaRPr>
          </a:p>
          <a:p>
            <a:r>
              <a:rPr lang="pt-BR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Péssima </a:t>
            </a:r>
            <a:r>
              <a:rPr lang="pt-BR" sz="1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governança = gestão </a:t>
            </a:r>
            <a:r>
              <a:rPr lang="pt-BR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(ir)responsável</a:t>
            </a:r>
          </a:p>
          <a:p>
            <a:endParaRPr lang="pt-BR" sz="1400" i="1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2053862570"/>
              </p:ext>
            </p:extLst>
          </p:nvPr>
        </p:nvGraphicFramePr>
        <p:xfrm>
          <a:off x="1524000" y="1397000"/>
          <a:ext cx="609600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2771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2818656" cy="1296144"/>
          </a:xfrm>
        </p:spPr>
        <p:txBody>
          <a:bodyPr/>
          <a:lstStyle/>
          <a:p>
            <a:r>
              <a:rPr lang="pt-BR" sz="1400" i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400" i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400" i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 Estado brasileiro é negligente?</a:t>
            </a:r>
          </a:p>
          <a:p>
            <a:pPr marL="0" indent="0" algn="ctr">
              <a:buNone/>
            </a:pPr>
            <a:endParaRPr lang="pt-BR" sz="24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t-BR" sz="1800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2060490354"/>
              </p:ext>
            </p:extLst>
          </p:nvPr>
        </p:nvGraphicFramePr>
        <p:xfrm>
          <a:off x="1524000" y="2060848"/>
          <a:ext cx="6096000" cy="428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55304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28999" y="116632"/>
            <a:ext cx="2662881" cy="1211833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endParaRPr lang="pt-BR" i="1" dirty="0" smtClean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pt-BR" sz="2000" dirty="0" smtClean="0">
                <a:solidFill>
                  <a:schemeClr val="bg1"/>
                </a:solidFill>
              </a:rPr>
              <a:t>DESAFIO:</a:t>
            </a:r>
            <a:endParaRPr lang="pt-BR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pt-BR" sz="2000" dirty="0" smtClean="0">
              <a:solidFill>
                <a:schemeClr val="bg1"/>
              </a:solidFill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pt-B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LIBERDADE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pt-BR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(normas legais/trabalhistas)</a:t>
            </a:r>
          </a:p>
          <a:p>
            <a:pPr marL="0" indent="0" algn="ctr">
              <a:lnSpc>
                <a:spcPct val="90000"/>
              </a:lnSpc>
              <a:buNone/>
            </a:pPr>
            <a:endParaRPr lang="pt-BR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pt-BR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  <a:p>
            <a:pPr marL="0" indent="0" algn="ctr">
              <a:lnSpc>
                <a:spcPct val="90000"/>
              </a:lnSpc>
              <a:buNone/>
            </a:pPr>
            <a:endParaRPr lang="pt-BR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VINCULAÇÃO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pt-BR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(normas desportivas)</a:t>
            </a:r>
            <a:endParaRPr lang="pt-BR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84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94720" cy="1066130"/>
          </a:xfrm>
        </p:spPr>
        <p:txBody>
          <a:bodyPr/>
          <a:lstStyle/>
          <a:p>
            <a:r>
              <a:rPr lang="pt-BR" sz="16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6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4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sz="2400" u="sng" dirty="0" smtClean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sz="2400" u="sng" dirty="0" smtClean="0">
                <a:solidFill>
                  <a:schemeClr val="bg1"/>
                </a:solidFill>
              </a:rPr>
              <a:t>Especificidades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pt-BR" sz="2400" dirty="0" smtClean="0">
                <a:solidFill>
                  <a:schemeClr val="bg1"/>
                </a:solidFill>
              </a:rPr>
              <a:t>Seguro </a:t>
            </a:r>
            <a:r>
              <a:rPr lang="pt-BR" sz="2400" dirty="0">
                <a:solidFill>
                  <a:schemeClr val="bg1"/>
                </a:solidFill>
              </a:rPr>
              <a:t>desemprego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Beneficio de recolocação</a:t>
            </a:r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pPr>
              <a:buFont typeface="Arial" pitchFamily="34" charset="0"/>
              <a:buChar char="•"/>
            </a:pPr>
            <a:r>
              <a:rPr lang="pt-BR" sz="2400" dirty="0" smtClean="0">
                <a:solidFill>
                  <a:schemeClr val="bg1"/>
                </a:solidFill>
              </a:rPr>
              <a:t>NR específica </a:t>
            </a:r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73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2530624" cy="1070992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15616"/>
            <a:ext cx="8472518" cy="4776853"/>
          </a:xfrm>
        </p:spPr>
        <p:txBody>
          <a:bodyPr>
            <a:noAutofit/>
          </a:bodyPr>
          <a:lstStyle/>
          <a:p>
            <a:pPr>
              <a:buNone/>
            </a:pPr>
            <a:endParaRPr lang="pt-BR" sz="2000" u="sng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sz="2000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sz="2000" u="sng" dirty="0" smtClean="0">
                <a:solidFill>
                  <a:schemeClr val="bg1"/>
                </a:solidFill>
              </a:rPr>
              <a:t>Limitação de liberdade = unilateral</a:t>
            </a:r>
          </a:p>
          <a:p>
            <a:pPr>
              <a:buNone/>
            </a:pPr>
            <a:endParaRPr lang="pt-BR" sz="2000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sz="2000" dirty="0" smtClean="0">
                <a:solidFill>
                  <a:schemeClr val="bg1"/>
                </a:solidFill>
              </a:rPr>
              <a:t>Artigo 28 da Lei 9.615/98</a:t>
            </a:r>
          </a:p>
          <a:p>
            <a:pPr>
              <a:buNone/>
            </a:pPr>
            <a:endParaRPr lang="pt-BR" sz="2000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sz="2000" u="sng" dirty="0" smtClean="0">
                <a:solidFill>
                  <a:schemeClr val="bg1"/>
                </a:solidFill>
              </a:rPr>
              <a:t>Clausulas: </a:t>
            </a:r>
          </a:p>
          <a:p>
            <a:pPr>
              <a:buNone/>
            </a:pPr>
            <a:endParaRPr lang="pt-BR" sz="2000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sz="2000" u="sng" dirty="0" smtClean="0">
                <a:solidFill>
                  <a:schemeClr val="bg1"/>
                </a:solidFill>
              </a:rPr>
              <a:t>Indenizatória: 2000 vezes o salario </a:t>
            </a:r>
            <a:r>
              <a:rPr lang="pt-BR" sz="2000" u="sng" dirty="0">
                <a:solidFill>
                  <a:schemeClr val="bg1"/>
                </a:solidFill>
              </a:rPr>
              <a:t>contratual </a:t>
            </a:r>
            <a:r>
              <a:rPr lang="pt-BR" sz="2000" u="sng" dirty="0" smtClean="0">
                <a:solidFill>
                  <a:schemeClr val="bg1"/>
                </a:solidFill>
              </a:rPr>
              <a:t>&gt;&gt;&gt; paga o atleta</a:t>
            </a:r>
          </a:p>
          <a:p>
            <a:pPr>
              <a:buNone/>
            </a:pPr>
            <a:endParaRPr lang="pt-BR" sz="2000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sz="2000" u="sng" dirty="0" smtClean="0">
                <a:solidFill>
                  <a:schemeClr val="bg1"/>
                </a:solidFill>
              </a:rPr>
              <a:t>Compensatória: 400 vezes o salario </a:t>
            </a:r>
            <a:r>
              <a:rPr lang="pt-BR" sz="2000" u="sng" dirty="0">
                <a:solidFill>
                  <a:schemeClr val="bg1"/>
                </a:solidFill>
              </a:rPr>
              <a:t>mensal &gt;&gt;&gt; paga </a:t>
            </a:r>
            <a:r>
              <a:rPr lang="pt-BR" sz="2000" u="sng" dirty="0" smtClean="0">
                <a:solidFill>
                  <a:schemeClr val="bg1"/>
                </a:solidFill>
              </a:rPr>
              <a:t>o clube</a:t>
            </a:r>
          </a:p>
        </p:txBody>
      </p:sp>
    </p:spTree>
    <p:extLst>
      <p:ext uri="{BB962C8B-B14F-4D97-AF65-F5344CB8AC3E}">
        <p14:creationId xmlns:p14="http://schemas.microsoft.com/office/powerpoint/2010/main" xmlns="" val="279262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648"/>
            <a:ext cx="2809007" cy="1156991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endParaRPr lang="es-AR" i="1" dirty="0" smtClean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>
              <a:lnSpc>
                <a:spcPct val="90000"/>
              </a:lnSpc>
              <a:buNone/>
            </a:pPr>
            <a:endParaRPr lang="es-AR" i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>
              <a:lnSpc>
                <a:spcPct val="90000"/>
              </a:lnSpc>
              <a:buNone/>
            </a:pPr>
            <a:endParaRPr lang="es-AR" i="1" dirty="0" smtClean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0">
              <a:lnSpc>
                <a:spcPct val="90000"/>
              </a:lnSpc>
              <a:buNone/>
            </a:pPr>
            <a:endParaRPr lang="es-AR" i="1" dirty="0" smtClean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1268760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+mj-lt"/>
              </a:rPr>
              <a:t>CLT</a:t>
            </a:r>
          </a:p>
          <a:p>
            <a:endParaRPr lang="pt-BR" b="1" dirty="0">
              <a:solidFill>
                <a:schemeClr val="bg1"/>
              </a:solidFill>
              <a:latin typeface="+mj-lt"/>
            </a:endParaRPr>
          </a:p>
          <a:p>
            <a:r>
              <a:rPr lang="pt-BR" b="1" dirty="0" smtClean="0">
                <a:solidFill>
                  <a:schemeClr val="bg1"/>
                </a:solidFill>
                <a:latin typeface="+mj-lt"/>
              </a:rPr>
              <a:t>Art</a:t>
            </a:r>
            <a:r>
              <a:rPr lang="pt-BR" b="1" dirty="0">
                <a:solidFill>
                  <a:schemeClr val="bg1"/>
                </a:solidFill>
                <a:latin typeface="+mj-lt"/>
              </a:rPr>
              <a:t>. 482</a:t>
            </a:r>
            <a:r>
              <a:rPr lang="pt-BR" dirty="0">
                <a:solidFill>
                  <a:schemeClr val="bg1"/>
                </a:solidFill>
                <a:latin typeface="+mj-lt"/>
              </a:rPr>
              <a:t> – 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Justa causa:</a:t>
            </a:r>
          </a:p>
          <a:p>
            <a:endParaRPr lang="pt-BR" strike="sngStrike" dirty="0">
              <a:solidFill>
                <a:schemeClr val="bg1"/>
              </a:solidFill>
              <a:latin typeface="+mj-lt"/>
            </a:endParaRPr>
          </a:p>
          <a:p>
            <a:r>
              <a:rPr lang="pt-BR" strike="sngStrike" dirty="0">
                <a:solidFill>
                  <a:schemeClr val="bg1"/>
                </a:solidFill>
                <a:latin typeface="+mj-lt"/>
              </a:rPr>
              <a:t>a) ato de improbidade;</a:t>
            </a:r>
          </a:p>
          <a:p>
            <a:r>
              <a:rPr lang="pt-BR" strike="sngStrike" dirty="0">
                <a:solidFill>
                  <a:schemeClr val="bg1"/>
                </a:solidFill>
                <a:latin typeface="+mj-lt"/>
              </a:rPr>
              <a:t>b) incontinência de conduta ou mau procedimento;</a:t>
            </a:r>
          </a:p>
          <a:p>
            <a:r>
              <a:rPr lang="pt-BR" strike="sngStrike" dirty="0">
                <a:solidFill>
                  <a:schemeClr val="bg1"/>
                </a:solidFill>
                <a:latin typeface="+mj-lt"/>
              </a:rPr>
              <a:t>c) negociação habitual por conta própria ou alheia sem permissão do empregador, e quando constituir ato de concorrência à empresa para a qual trabalha o empregado, ou for prejudicial ao serviço;</a:t>
            </a:r>
          </a:p>
          <a:p>
            <a:r>
              <a:rPr lang="pt-BR" dirty="0">
                <a:solidFill>
                  <a:schemeClr val="bg1"/>
                </a:solidFill>
                <a:latin typeface="+mj-lt"/>
              </a:rPr>
              <a:t>d) condenação criminal do empregado, passada em julgado, caso não tenha havido suspensão da execução da pena;</a:t>
            </a:r>
          </a:p>
          <a:p>
            <a:r>
              <a:rPr lang="pt-BR" dirty="0">
                <a:solidFill>
                  <a:schemeClr val="bg1"/>
                </a:solidFill>
                <a:latin typeface="+mj-lt"/>
              </a:rPr>
              <a:t>e) desídia no desempenho das respectivas funções;</a:t>
            </a:r>
          </a:p>
          <a:p>
            <a:r>
              <a:rPr lang="pt-BR" dirty="0">
                <a:solidFill>
                  <a:schemeClr val="bg1"/>
                </a:solidFill>
                <a:latin typeface="+mj-lt"/>
              </a:rPr>
              <a:t>f) embriaguez habitual ou em serviço;</a:t>
            </a:r>
          </a:p>
          <a:p>
            <a:r>
              <a:rPr lang="pt-BR" strike="sngStrike" dirty="0">
                <a:solidFill>
                  <a:schemeClr val="bg1"/>
                </a:solidFill>
                <a:latin typeface="+mj-lt"/>
              </a:rPr>
              <a:t>g) violação de segredo da empresa;</a:t>
            </a:r>
          </a:p>
          <a:p>
            <a:r>
              <a:rPr lang="pt-BR" dirty="0" smtClean="0">
                <a:solidFill>
                  <a:schemeClr val="bg1"/>
                </a:solidFill>
                <a:latin typeface="+mj-lt"/>
              </a:rPr>
              <a:t>(...)</a:t>
            </a:r>
            <a:r>
              <a:rPr lang="pt-BR" dirty="0">
                <a:solidFill>
                  <a:schemeClr val="bg1"/>
                </a:solidFill>
                <a:latin typeface="+mj-lt"/>
              </a:rPr>
              <a:t/>
            </a:r>
            <a:br>
              <a:rPr lang="pt-BR" dirty="0">
                <a:solidFill>
                  <a:schemeClr val="bg1"/>
                </a:solidFill>
                <a:latin typeface="+mj-lt"/>
              </a:rPr>
            </a:br>
            <a:endParaRPr lang="pt-BR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210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endParaRPr lang="pt-BR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260649"/>
            <a:ext cx="3034680" cy="1296690"/>
          </a:xfrm>
        </p:spPr>
        <p:txBody>
          <a:bodyPr/>
          <a:lstStyle/>
          <a:p>
            <a: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1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dispensa por justa causa do atleta e a cláusula indenizatória desportiva referente”</a:t>
            </a:r>
            <a:br>
              <a:rPr lang="pt-BR" sz="12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12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115616" y="1196753"/>
            <a:ext cx="69847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  <a:latin typeface="+mn-lt"/>
              </a:rPr>
              <a:t>Justa causa:</a:t>
            </a:r>
          </a:p>
          <a:p>
            <a:endParaRPr lang="pt-BR" dirty="0">
              <a:solidFill>
                <a:schemeClr val="bg1"/>
              </a:solidFill>
              <a:latin typeface="+mn-lt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+mn-lt"/>
              </a:rPr>
              <a:t>(...)</a:t>
            </a:r>
          </a:p>
          <a:p>
            <a:endParaRPr lang="pt-BR" dirty="0">
              <a:solidFill>
                <a:schemeClr val="bg1"/>
              </a:solidFill>
              <a:latin typeface="+mn-lt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+mn-lt"/>
              </a:rPr>
              <a:t>h</a:t>
            </a:r>
            <a:r>
              <a:rPr lang="pt-BR" dirty="0">
                <a:solidFill>
                  <a:schemeClr val="bg1"/>
                </a:solidFill>
                <a:latin typeface="+mn-lt"/>
              </a:rPr>
              <a:t>) ato de indisciplina ou de insubordinação;</a:t>
            </a:r>
          </a:p>
          <a:p>
            <a:r>
              <a:rPr lang="pt-BR" dirty="0">
                <a:solidFill>
                  <a:schemeClr val="bg1"/>
                </a:solidFill>
                <a:latin typeface="+mn-lt"/>
              </a:rPr>
              <a:t>i) abandono de emprego;</a:t>
            </a:r>
          </a:p>
          <a:p>
            <a:r>
              <a:rPr lang="pt-BR" dirty="0">
                <a:solidFill>
                  <a:schemeClr val="bg1"/>
                </a:solidFill>
                <a:latin typeface="+mn-lt"/>
              </a:rPr>
              <a:t>j) ato lesivo da honra ou da boa fama praticado no serviço contra qualquer pessoa, ou ofensas físicas, nas mesmas condições, salvo em caso de legítima defesa, própria ou de outrem;</a:t>
            </a:r>
          </a:p>
          <a:p>
            <a:r>
              <a:rPr lang="pt-BR" dirty="0">
                <a:solidFill>
                  <a:schemeClr val="bg1"/>
                </a:solidFill>
                <a:latin typeface="+mn-lt"/>
              </a:rPr>
              <a:t>k) ato lesivo da honra ou da boa fama ou ofensas físicas praticadas contra o empregador e superiores hierárquicos, salvo em caso de legítima defesa, própria ou de outrem;</a:t>
            </a:r>
          </a:p>
          <a:p>
            <a:r>
              <a:rPr lang="pt-BR" dirty="0">
                <a:solidFill>
                  <a:schemeClr val="bg1"/>
                </a:solidFill>
                <a:latin typeface="+mn-lt"/>
              </a:rPr>
              <a:t>l) prática constante de jogos de azar.</a:t>
            </a:r>
          </a:p>
          <a:p>
            <a:r>
              <a:rPr lang="pt-BR" b="1" strike="sngStrike" dirty="0">
                <a:solidFill>
                  <a:schemeClr val="bg1"/>
                </a:solidFill>
                <a:latin typeface="+mn-lt"/>
              </a:rPr>
              <a:t>Parágrafo único.</a:t>
            </a:r>
            <a:r>
              <a:rPr lang="pt-BR" strike="sngStrike" dirty="0">
                <a:solidFill>
                  <a:schemeClr val="bg1"/>
                </a:solidFill>
                <a:latin typeface="+mn-lt"/>
              </a:rPr>
              <a:t> Constitui igualmente justa causa para dispensa de empregado a prática, devidamente comprovada em inquérito administrativo, de atos atentatórios contra a segurança nacional</a:t>
            </a:r>
            <a:r>
              <a:rPr lang="pt-BR" strike="sngStrike" dirty="0" smtClean="0">
                <a:solidFill>
                  <a:schemeClr val="bg1"/>
                </a:solidFill>
                <a:latin typeface="+mn-lt"/>
              </a:rPr>
              <a:t>.</a:t>
            </a:r>
          </a:p>
          <a:p>
            <a:endParaRPr lang="pt-BR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402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2569</TotalTime>
  <Words>920</Words>
  <Application>Microsoft Office PowerPoint</Application>
  <PresentationFormat>Apresentação na tela (4:3)</PresentationFormat>
  <Paragraphs>183</Paragraphs>
  <Slides>14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Rinaldo José Martorelli  SENADO FEDERAL  COMISSÃO DE ESPORTE </vt:lpstr>
      <vt:lpstr>Rinaldo José Martorelli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 “A dispensa por justa causa do atleta e a cláusula indenizatória desportiva referente” </vt:lpstr>
      <vt:lpstr>Muito obrigado pela atenção!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Congresso Nacional 2013</dc:title>
  <dc:creator>MASTER</dc:creator>
  <cp:lastModifiedBy>Adriana Nunes Gomes</cp:lastModifiedBy>
  <cp:revision>450</cp:revision>
  <dcterms:created xsi:type="dcterms:W3CDTF">2013-04-23T15:05:48Z</dcterms:created>
  <dcterms:modified xsi:type="dcterms:W3CDTF">2015-06-15T20:35:33Z</dcterms:modified>
</cp:coreProperties>
</file>