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4" r:id="rId2"/>
    <p:sldId id="261" r:id="rId3"/>
    <p:sldId id="262" r:id="rId4"/>
    <p:sldId id="290" r:id="rId5"/>
    <p:sldId id="275" r:id="rId6"/>
    <p:sldId id="265" r:id="rId7"/>
    <p:sldId id="274" r:id="rId8"/>
    <p:sldId id="267" r:id="rId9"/>
    <p:sldId id="281" r:id="rId10"/>
    <p:sldId id="282" r:id="rId11"/>
    <p:sldId id="289" r:id="rId12"/>
    <p:sldId id="288" r:id="rId13"/>
    <p:sldId id="276" r:id="rId14"/>
    <p:sldId id="277" r:id="rId15"/>
    <p:sldId id="278" r:id="rId16"/>
    <p:sldId id="279" r:id="rId17"/>
    <p:sldId id="283" r:id="rId18"/>
    <p:sldId id="284" r:id="rId19"/>
    <p:sldId id="286" r:id="rId20"/>
    <p:sldId id="287" r:id="rId21"/>
    <p:sldId id="273" r:id="rId22"/>
    <p:sldId id="280" r:id="rId23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0BCD85-B574-4D7C-87A4-4B5D37C24381}" type="datetimeFigureOut">
              <a:rPr lang="fr-FR"/>
              <a:pPr/>
              <a:t>23/11/2016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E6FE21-307B-4B67-95FA-DD3F72728B2A}" type="slidenum">
              <a:rPr lang="fr-FR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768F77-1080-45A6-A3E1-32B8558BE62C}" type="slidenum">
              <a:rPr lang="fr-FR">
                <a:latin typeface="Arial" pitchFamily="34" charset="0"/>
              </a:rPr>
              <a:pPr/>
              <a:t>5</a:t>
            </a:fld>
            <a:endParaRPr lang="fr-FR">
              <a:latin typeface="Arial" pitchFamily="34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9320D-0EF2-440E-BDE3-7A2FE700BE57}" type="datetimeFigureOut">
              <a:rPr lang="fr-FR"/>
              <a:pPr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A835C-3FD8-4349-9E4B-97FF6A47C270}" type="slidenum">
              <a:rPr lang="fr-FR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00E017-7B1C-4BD4-B606-8555229FBF0D}" type="datetimeFigureOut">
              <a:rPr lang="fr-FR"/>
              <a:pPr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2F977-50C2-42B7-A8D4-A5F876C19150}" type="slidenum">
              <a:rPr lang="fr-FR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31AAD6-5484-4920-B302-9D184C172C18}" type="datetimeFigureOut">
              <a:rPr lang="fr-FR"/>
              <a:pPr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C0AB9-4B88-4B2E-99D6-76A5E80CD857}" type="slidenum">
              <a:rPr lang="fr-FR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AE22BC-1322-4530-9F2B-D215CE2E4150}" type="datetimeFigureOut">
              <a:rPr lang="fr-FR"/>
              <a:pPr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D654C-CA0D-4377-9437-5A798CD567DC}" type="slidenum">
              <a:rPr lang="fr-FR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465DC7-2BCC-4E75-B130-E397979D16D1}" type="datetimeFigureOut">
              <a:rPr lang="fr-FR"/>
              <a:pPr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EE6F1-3B62-43EC-A4D8-166B362F7B17}" type="slidenum">
              <a:rPr lang="fr-FR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90FDAA-9ED5-4691-BFA9-C8FA23C69C56}" type="datetimeFigureOut">
              <a:rPr lang="fr-FR"/>
              <a:pPr/>
              <a:t>23/11/2016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FFB5C-0BDE-49D5-8B20-A9854EEA193B}" type="slidenum">
              <a:rPr lang="fr-FR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D57321-E59B-47E4-AAC5-A5C214F75BA5}" type="datetimeFigureOut">
              <a:rPr lang="fr-FR"/>
              <a:pPr/>
              <a:t>23/11/2016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8C952-843F-42C3-9AFB-AE11258E8887}" type="slidenum">
              <a:rPr lang="fr-FR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0F28BB-FFDF-41CD-85B9-FAE39E8B6B15}" type="datetimeFigureOut">
              <a:rPr lang="fr-FR"/>
              <a:pPr/>
              <a:t>23/11/2016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1C425-B0B1-4602-8237-5CE29DE906DD}" type="slidenum">
              <a:rPr lang="fr-FR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FD680-5F48-4D06-8EEC-B5825FB6514C}" type="datetimeFigureOut">
              <a:rPr lang="fr-FR"/>
              <a:pPr/>
              <a:t>23/11/2016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99586-8AA8-4A84-A99B-C90EAE3BDFAE}" type="slidenum">
              <a:rPr lang="fr-FR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34241-4628-4C7B-8A28-A0205F6AB077}" type="datetimeFigureOut">
              <a:rPr lang="fr-FR"/>
              <a:pPr/>
              <a:t>23/11/2016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4534E-6AB4-4CFD-B379-7A8C6B245124}" type="slidenum">
              <a:rPr lang="fr-FR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DC610-07A6-4B6F-841A-1DFEC814172E}" type="datetimeFigureOut">
              <a:rPr lang="fr-FR"/>
              <a:pPr/>
              <a:t>23/11/2016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40DB5-E36A-4D39-A27C-24A68889BE9C}" type="slidenum">
              <a:rPr lang="fr-FR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926B1C07-50E2-4E81-9E6E-D31346C1C7B1}" type="datetimeFigureOut">
              <a:rPr lang="fr-FR"/>
              <a:pPr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87836AD-9832-4FFF-BBFD-080F0558D492}" type="slidenum">
              <a:rPr lang="fr-FR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38275"/>
            <a:ext cx="7677150" cy="2162175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600" smtClean="0">
                <a:solidFill>
                  <a:srgbClr val="FF0000"/>
                </a:solidFill>
              </a:rPr>
              <a:t>Une population exclue des systèmes de santé : les parents en situation de handicap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1325" y="40894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dirty="0" smtClean="0">
                <a:ea typeface="+mn-ea"/>
                <a:cs typeface="+mn-cs"/>
              </a:rPr>
              <a:t>Drina </a:t>
            </a:r>
            <a:r>
              <a:rPr lang="fr-FR" dirty="0">
                <a:ea typeface="+mn-ea"/>
                <a:cs typeface="+mn-cs"/>
              </a:rPr>
              <a:t>C</a:t>
            </a:r>
            <a:r>
              <a:rPr lang="fr-FR" dirty="0" smtClean="0">
                <a:ea typeface="+mn-ea"/>
                <a:cs typeface="+mn-cs"/>
              </a:rPr>
              <a:t>andilis-Huisman, psychologue clinicienne au SAPPH-FHSM. </a:t>
            </a:r>
            <a:endParaRPr lang="fr-FR" dirty="0">
              <a:ea typeface="+mn-ea"/>
              <a:cs typeface="+mn-cs"/>
            </a:endParaRPr>
          </a:p>
        </p:txBody>
      </p:sp>
      <p:pic>
        <p:nvPicPr>
          <p:cNvPr id="14339" name="Image 3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8800" y="4394200"/>
            <a:ext cx="22352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2457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24579" name="Picture 2" descr="D:\PHOTOS PORTAGE\PHOTOS POUR PROJET ETABLISSEMENT\Photos d'observation SAPPH\découverte des calques thermoformés\DSCN5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0"/>
            <a:ext cx="843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 3" descr="2303201041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14313"/>
            <a:ext cx="4095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Image 4" descr="230320104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3643313"/>
            <a:ext cx="40719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age 3" descr="IMG_176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75" y="500063"/>
            <a:ext cx="33226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Image 4" descr="portage echarp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4313" y="71437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14348" y="5143512"/>
            <a:ext cx="7786742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Apprentissage d’un portage n’occasionnant aucune sensation contradictoire avec le maniement de la canne ou le harnais du chien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 lIns="91429" tIns="45714" rIns="91429" bIns="45714" anchor="t"/>
          <a:lstStyle/>
          <a:p>
            <a:endParaRPr lang="pt-BR" smtClean="0"/>
          </a:p>
        </p:txBody>
      </p:sp>
      <p:pic>
        <p:nvPicPr>
          <p:cNvPr id="27650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404813"/>
            <a:ext cx="4525962" cy="6059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title"/>
          </p:nvPr>
        </p:nvSpPr>
        <p:spPr/>
        <p:txBody>
          <a:bodyPr lIns="91429" tIns="45714" rIns="91429" bIns="45714" anchor="t"/>
          <a:lstStyle/>
          <a:p>
            <a:endParaRPr lang="pt-BR" smtClean="0"/>
          </a:p>
        </p:txBody>
      </p:sp>
      <p:pic>
        <p:nvPicPr>
          <p:cNvPr id="28674" name="Picture 2" descr="D:\HANDIPUERICULTHEQUE\6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1463" y="1600200"/>
            <a:ext cx="6061075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>
            <a:spLocks noGrp="1"/>
          </p:cNvSpPr>
          <p:nvPr>
            <p:ph type="title"/>
          </p:nvPr>
        </p:nvSpPr>
        <p:spPr/>
        <p:txBody>
          <a:bodyPr lIns="91429" tIns="45714" rIns="91429" bIns="45714" anchor="t"/>
          <a:lstStyle/>
          <a:p>
            <a:endParaRPr lang="pt-BR" smtClean="0"/>
          </a:p>
        </p:txBody>
      </p:sp>
      <p:pic>
        <p:nvPicPr>
          <p:cNvPr id="29698" name="Picture 2" descr="D:\HANDIPUERICULTHEQUE\6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1463" y="1600200"/>
            <a:ext cx="6061075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 noGrp="1"/>
          </p:cNvSpPr>
          <p:nvPr>
            <p:ph type="title"/>
          </p:nvPr>
        </p:nvSpPr>
        <p:spPr/>
        <p:txBody>
          <a:bodyPr lIns="91429" tIns="45714" rIns="91429" bIns="45714" anchor="t"/>
          <a:lstStyle/>
          <a:p>
            <a:endParaRPr lang="pt-BR" smtClean="0"/>
          </a:p>
        </p:txBody>
      </p:sp>
      <p:pic>
        <p:nvPicPr>
          <p:cNvPr id="30722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620713"/>
            <a:ext cx="4525962" cy="6059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5122" name="Picture 2" descr="F:\Z Photos SAPPH\JBL39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87450" y="1557338"/>
            <a:ext cx="6610350" cy="4525962"/>
          </a:xfrm>
          <a:ln w="28575">
            <a:solidFill>
              <a:schemeClr val="accent2">
                <a:lumMod val="60000"/>
                <a:lumOff val="40000"/>
              </a:schemeClr>
            </a:solidFill>
          </a:ln>
          <a:extLst/>
        </p:spPr>
      </p:pic>
      <p:grpSp>
        <p:nvGrpSpPr>
          <p:cNvPr id="31747" name="Groupe 39"/>
          <p:cNvGrpSpPr>
            <a:grpSpLocks/>
          </p:cNvGrpSpPr>
          <p:nvPr/>
        </p:nvGrpSpPr>
        <p:grpSpPr bwMode="auto">
          <a:xfrm>
            <a:off x="250825" y="333375"/>
            <a:ext cx="671513" cy="935038"/>
            <a:chOff x="359594" y="50"/>
            <a:chExt cx="576262" cy="720725"/>
          </a:xfrm>
        </p:grpSpPr>
        <p:sp>
          <p:nvSpPr>
            <p:cNvPr id="5" name="Lune 4"/>
            <p:cNvSpPr/>
            <p:nvPr/>
          </p:nvSpPr>
          <p:spPr bwMode="auto">
            <a:xfrm>
              <a:off x="359594" y="50"/>
              <a:ext cx="576262" cy="720725"/>
            </a:xfrm>
            <a:prstGeom prst="moon">
              <a:avLst>
                <a:gd name="adj" fmla="val 22244"/>
              </a:avLst>
            </a:prstGeom>
            <a:solidFill>
              <a:srgbClr val="B7B9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794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900" dirty="0">
                <a:solidFill>
                  <a:prstClr val="white"/>
                </a:solidFill>
              </a:endParaRPr>
            </a:p>
          </p:txBody>
        </p:sp>
        <p:grpSp>
          <p:nvGrpSpPr>
            <p:cNvPr id="31749" name="Groupe 24"/>
            <p:cNvGrpSpPr>
              <a:grpSpLocks/>
            </p:cNvGrpSpPr>
            <p:nvPr/>
          </p:nvGrpSpPr>
          <p:grpSpPr bwMode="auto">
            <a:xfrm>
              <a:off x="413568" y="19050"/>
              <a:ext cx="522288" cy="701675"/>
              <a:chOff x="413568" y="19050"/>
              <a:chExt cx="522288" cy="701675"/>
            </a:xfrm>
          </p:grpSpPr>
          <p:sp>
            <p:nvSpPr>
              <p:cNvPr id="7" name="Lune 6"/>
              <p:cNvSpPr/>
              <p:nvPr/>
            </p:nvSpPr>
            <p:spPr bwMode="auto">
              <a:xfrm>
                <a:off x="495826" y="96718"/>
                <a:ext cx="346029" cy="604479"/>
              </a:xfrm>
              <a:prstGeom prst="moon">
                <a:avLst>
                  <a:gd name="adj" fmla="val 30599"/>
                </a:avLst>
              </a:prstGeom>
              <a:solidFill>
                <a:srgbClr val="FF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794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900" dirty="0">
                  <a:solidFill>
                    <a:srgbClr val="FF99CC"/>
                  </a:solidFill>
                </a:endParaRPr>
              </a:p>
            </p:txBody>
          </p:sp>
          <p:sp>
            <p:nvSpPr>
              <p:cNvPr id="8" name="Lune 7"/>
              <p:cNvSpPr/>
              <p:nvPr/>
            </p:nvSpPr>
            <p:spPr bwMode="auto">
              <a:xfrm>
                <a:off x="414087" y="20852"/>
                <a:ext cx="521769" cy="699923"/>
              </a:xfrm>
              <a:prstGeom prst="moon">
                <a:avLst>
                  <a:gd name="adj" fmla="val 22244"/>
                </a:avLst>
              </a:prstGeom>
              <a:solidFill>
                <a:srgbClr val="E9B9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794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9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grpSp>
        <p:nvGrpSpPr>
          <p:cNvPr id="32770" name="Groupe 39"/>
          <p:cNvGrpSpPr>
            <a:grpSpLocks/>
          </p:cNvGrpSpPr>
          <p:nvPr/>
        </p:nvGrpSpPr>
        <p:grpSpPr bwMode="auto">
          <a:xfrm>
            <a:off x="250825" y="333375"/>
            <a:ext cx="671513" cy="935038"/>
            <a:chOff x="359594" y="50"/>
            <a:chExt cx="576262" cy="720725"/>
          </a:xfrm>
        </p:grpSpPr>
        <p:sp>
          <p:nvSpPr>
            <p:cNvPr id="5" name="Lune 4"/>
            <p:cNvSpPr/>
            <p:nvPr/>
          </p:nvSpPr>
          <p:spPr bwMode="auto">
            <a:xfrm>
              <a:off x="359594" y="50"/>
              <a:ext cx="576262" cy="720725"/>
            </a:xfrm>
            <a:prstGeom prst="moon">
              <a:avLst>
                <a:gd name="adj" fmla="val 22244"/>
              </a:avLst>
            </a:prstGeom>
            <a:solidFill>
              <a:srgbClr val="B7B9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794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900" dirty="0">
                <a:solidFill>
                  <a:prstClr val="white"/>
                </a:solidFill>
              </a:endParaRPr>
            </a:p>
          </p:txBody>
        </p:sp>
        <p:grpSp>
          <p:nvGrpSpPr>
            <p:cNvPr id="32773" name="Groupe 24"/>
            <p:cNvGrpSpPr>
              <a:grpSpLocks/>
            </p:cNvGrpSpPr>
            <p:nvPr/>
          </p:nvGrpSpPr>
          <p:grpSpPr bwMode="auto">
            <a:xfrm>
              <a:off x="413568" y="19050"/>
              <a:ext cx="522288" cy="701675"/>
              <a:chOff x="413568" y="19050"/>
              <a:chExt cx="522288" cy="701675"/>
            </a:xfrm>
          </p:grpSpPr>
          <p:sp>
            <p:nvSpPr>
              <p:cNvPr id="7" name="Lune 6"/>
              <p:cNvSpPr/>
              <p:nvPr/>
            </p:nvSpPr>
            <p:spPr bwMode="auto">
              <a:xfrm>
                <a:off x="495826" y="96718"/>
                <a:ext cx="346029" cy="604479"/>
              </a:xfrm>
              <a:prstGeom prst="moon">
                <a:avLst>
                  <a:gd name="adj" fmla="val 30599"/>
                </a:avLst>
              </a:prstGeom>
              <a:solidFill>
                <a:srgbClr val="FF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794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900" dirty="0">
                  <a:solidFill>
                    <a:srgbClr val="FF99CC"/>
                  </a:solidFill>
                </a:endParaRPr>
              </a:p>
            </p:txBody>
          </p:sp>
          <p:sp>
            <p:nvSpPr>
              <p:cNvPr id="8" name="Lune 7"/>
              <p:cNvSpPr/>
              <p:nvPr/>
            </p:nvSpPr>
            <p:spPr bwMode="auto">
              <a:xfrm>
                <a:off x="414087" y="20852"/>
                <a:ext cx="521769" cy="699923"/>
              </a:xfrm>
              <a:prstGeom prst="moon">
                <a:avLst>
                  <a:gd name="adj" fmla="val 22244"/>
                </a:avLst>
              </a:prstGeom>
              <a:solidFill>
                <a:srgbClr val="E9B9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794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900" dirty="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4" name="Picture 2" descr="D:\Photos JB LIAISSARD\JBL39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39975" y="836613"/>
            <a:ext cx="4535488" cy="5289550"/>
          </a:xfrm>
          <a:ln w="28575">
            <a:solidFill>
              <a:schemeClr val="accent2">
                <a:lumMod val="60000"/>
                <a:lumOff val="40000"/>
              </a:schemeClr>
            </a:solidFill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dith\Desktop\image1 (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76250"/>
            <a:ext cx="7200900" cy="590550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grpSp>
        <p:nvGrpSpPr>
          <p:cNvPr id="33794" name="Groupe 39"/>
          <p:cNvGrpSpPr>
            <a:grpSpLocks/>
          </p:cNvGrpSpPr>
          <p:nvPr/>
        </p:nvGrpSpPr>
        <p:grpSpPr bwMode="auto">
          <a:xfrm>
            <a:off x="250825" y="333375"/>
            <a:ext cx="671513" cy="935038"/>
            <a:chOff x="359594" y="50"/>
            <a:chExt cx="576262" cy="720725"/>
          </a:xfrm>
        </p:grpSpPr>
        <p:sp>
          <p:nvSpPr>
            <p:cNvPr id="4" name="Lune 3"/>
            <p:cNvSpPr/>
            <p:nvPr/>
          </p:nvSpPr>
          <p:spPr bwMode="auto">
            <a:xfrm>
              <a:off x="359594" y="50"/>
              <a:ext cx="576262" cy="720725"/>
            </a:xfrm>
            <a:prstGeom prst="moon">
              <a:avLst>
                <a:gd name="adj" fmla="val 22244"/>
              </a:avLst>
            </a:prstGeom>
            <a:solidFill>
              <a:srgbClr val="B7B9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794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900" dirty="0">
                <a:solidFill>
                  <a:prstClr val="white"/>
                </a:solidFill>
              </a:endParaRPr>
            </a:p>
          </p:txBody>
        </p:sp>
        <p:grpSp>
          <p:nvGrpSpPr>
            <p:cNvPr id="33796" name="Groupe 24"/>
            <p:cNvGrpSpPr>
              <a:grpSpLocks/>
            </p:cNvGrpSpPr>
            <p:nvPr/>
          </p:nvGrpSpPr>
          <p:grpSpPr bwMode="auto">
            <a:xfrm>
              <a:off x="413568" y="19050"/>
              <a:ext cx="522288" cy="701675"/>
              <a:chOff x="413568" y="19050"/>
              <a:chExt cx="522288" cy="701675"/>
            </a:xfrm>
          </p:grpSpPr>
          <p:sp>
            <p:nvSpPr>
              <p:cNvPr id="6" name="Lune 5"/>
              <p:cNvSpPr/>
              <p:nvPr/>
            </p:nvSpPr>
            <p:spPr bwMode="auto">
              <a:xfrm>
                <a:off x="495826" y="96718"/>
                <a:ext cx="346029" cy="604479"/>
              </a:xfrm>
              <a:prstGeom prst="moon">
                <a:avLst>
                  <a:gd name="adj" fmla="val 30599"/>
                </a:avLst>
              </a:prstGeom>
              <a:solidFill>
                <a:srgbClr val="FF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794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900" dirty="0">
                  <a:solidFill>
                    <a:srgbClr val="FF99CC"/>
                  </a:solidFill>
                </a:endParaRPr>
              </a:p>
            </p:txBody>
          </p:sp>
          <p:sp>
            <p:nvSpPr>
              <p:cNvPr id="7" name="Lune 6"/>
              <p:cNvSpPr/>
              <p:nvPr/>
            </p:nvSpPr>
            <p:spPr bwMode="auto">
              <a:xfrm>
                <a:off x="414087" y="20852"/>
                <a:ext cx="521769" cy="699923"/>
              </a:xfrm>
              <a:prstGeom prst="moon">
                <a:avLst>
                  <a:gd name="adj" fmla="val 22244"/>
                </a:avLst>
              </a:prstGeom>
              <a:solidFill>
                <a:srgbClr val="E9B9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794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9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rgbClr val="FF0000"/>
                </a:solidFill>
              </a:rPr>
              <a:t>La condition des exclus</a:t>
            </a:r>
          </a:p>
        </p:txBody>
      </p:sp>
      <p:pic>
        <p:nvPicPr>
          <p:cNvPr id="15362" name="Espace réservé du contenu 3" descr="91jT7OHzmyL._SL1500_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823" r="-1382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34818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rcRect t="9280" b="9280"/>
          <a:stretch>
            <a:fillRect/>
          </a:stretch>
        </p:blipFill>
        <p:spPr/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enfants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000" smtClean="0"/>
              <a:t>Pour la grande majorité, les enfants sont valides. </a:t>
            </a:r>
          </a:p>
          <a:p>
            <a:pPr>
              <a:lnSpc>
                <a:spcPct val="90000"/>
              </a:lnSpc>
            </a:pPr>
            <a:r>
              <a:rPr lang="fr-FR" sz="3000" smtClean="0"/>
              <a:t>Sur les quelques années de notre exercice, seuls 5 ou 6 familles ont eu un enfant souffrant du même handicap que les parents. Le recours au conseil génétique  est fortement encouragé par notre équipe notamment en pré-conceptionnel. </a:t>
            </a:r>
          </a:p>
          <a:p>
            <a:pPr>
              <a:lnSpc>
                <a:spcPct val="90000"/>
              </a:lnSpc>
            </a:pPr>
            <a:r>
              <a:rPr lang="fr-FR" sz="3000" smtClean="0"/>
              <a:t>Plusieurs familles ont eu recours à l</a:t>
            </a:r>
            <a:r>
              <a:rPr lang="fr-FR" altLang="fr-FR" sz="3000" smtClean="0"/>
              <a:t>’</a:t>
            </a:r>
            <a:r>
              <a:rPr lang="fr-FR" sz="3000" smtClean="0"/>
              <a:t>IMG, et par la suite au DPI.</a:t>
            </a:r>
          </a:p>
          <a:p>
            <a:pPr>
              <a:lnSpc>
                <a:spcPct val="90000"/>
              </a:lnSpc>
            </a:pPr>
            <a:r>
              <a:rPr lang="fr-FR" sz="3000" smtClean="0"/>
              <a:t>Certaines souhaitent se diriger vers l</a:t>
            </a:r>
            <a:r>
              <a:rPr lang="fr-FR" altLang="fr-FR" sz="3000" smtClean="0"/>
              <a:t>’</a:t>
            </a:r>
            <a:r>
              <a:rPr lang="fr-FR" sz="3000" smtClean="0"/>
              <a:t>adoption pour ne pas transmettre leur maladie.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686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36867" name="Picture 3" descr="C:\Users\Edith\Desktop\CNAM  MAI 2015\SAPPH photos Jeremie Korenfeld\Medium\17 decembre, gouter de noel\IMG_81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5050" y="1336675"/>
            <a:ext cx="4532313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rgbClr val="FF0000"/>
                </a:solidFill>
              </a:rPr>
              <a:t>Une vie de repli</a:t>
            </a:r>
            <a:r>
              <a:rPr lang="fr-FR" smtClean="0"/>
              <a:t>.</a:t>
            </a:r>
          </a:p>
        </p:txBody>
      </p:sp>
      <p:pic>
        <p:nvPicPr>
          <p:cNvPr id="16386" name="Espace réservé du contenu 3" descr="viewmultimediadocument.jpg"/>
          <p:cNvPicPr>
            <a:picLocks noGrp="1" noChangeAspect="1"/>
          </p:cNvPicPr>
          <p:nvPr>
            <p:ph idx="1"/>
          </p:nvPr>
        </p:nvPicPr>
        <p:blipFill>
          <a:blip r:embed="rId2"/>
          <a:srcRect t="34" b="3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Qui est aveugle…?</a:t>
            </a:r>
          </a:p>
        </p:txBody>
      </p:sp>
      <p:sp>
        <p:nvSpPr>
          <p:cNvPr id="17410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Oedipe à Colone</a:t>
            </a:r>
          </a:p>
        </p:txBody>
      </p:sp>
      <p:pic>
        <p:nvPicPr>
          <p:cNvPr id="17411" name="Espace réservé du contenu 3" descr="Oedipe-et-antigon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7590" b="17590"/>
          <a:stretch>
            <a:fillRect/>
          </a:stretch>
        </p:blipFill>
        <p:spPr/>
      </p:pic>
      <p:sp>
        <p:nvSpPr>
          <p:cNvPr id="3" name="Espace réservé du texte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sz="1900" smtClean="0"/>
              <a:t>Jeux paralympiques , </a:t>
            </a:r>
          </a:p>
          <a:p>
            <a:pPr>
              <a:lnSpc>
                <a:spcPct val="80000"/>
              </a:lnSpc>
            </a:pPr>
            <a:r>
              <a:rPr lang="fr-FR" sz="1900" smtClean="0"/>
              <a:t>Brésil 2016</a:t>
            </a:r>
          </a:p>
        </p:txBody>
      </p:sp>
      <p:pic>
        <p:nvPicPr>
          <p:cNvPr id="17413" name="Espace réservé du contenu 4" descr="images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21359" r="2135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b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0"/>
            <a:ext cx="8208963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Accession à la parentalité</a:t>
            </a:r>
          </a:p>
        </p:txBody>
      </p:sp>
      <p:sp>
        <p:nvSpPr>
          <p:cNvPr id="2048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>
                <a:latin typeface="Arial" pitchFamily="34" charset="0"/>
                <a:cs typeface="Arial" pitchFamily="34" charset="0"/>
              </a:rPr>
              <a:t>Jusqu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’</a:t>
            </a:r>
            <a:r>
              <a:rPr lang="fr-FR" altLang="ja-JP" smtClean="0">
                <a:latin typeface="Arial" pitchFamily="34" charset="0"/>
                <a:cs typeface="Arial" pitchFamily="34" charset="0"/>
              </a:rPr>
              <a:t>à une quarantaine d</a:t>
            </a:r>
            <a:r>
              <a:rPr lang="ja-JP" altLang="fr-FR" smtClean="0">
                <a:latin typeface="Arial" pitchFamily="34" charset="0"/>
                <a:cs typeface="Arial" pitchFamily="34" charset="0"/>
              </a:rPr>
              <a:t>’</a:t>
            </a:r>
            <a:r>
              <a:rPr lang="fr-FR" altLang="ja-JP" smtClean="0">
                <a:latin typeface="Arial" pitchFamily="34" charset="0"/>
                <a:cs typeface="Arial" pitchFamily="34" charset="0"/>
              </a:rPr>
              <a:t>années, on  ne reconnaissait pas aux personnes handicapées une sexualité et encore moins la possibilité d</a:t>
            </a:r>
            <a:r>
              <a:rPr lang="ja-JP" altLang="fr-FR" smtClean="0">
                <a:latin typeface="Arial" pitchFamily="34" charset="0"/>
                <a:cs typeface="Arial" pitchFamily="34" charset="0"/>
              </a:rPr>
              <a:t>’</a:t>
            </a:r>
            <a:r>
              <a:rPr lang="fr-FR" altLang="ja-JP" smtClean="0">
                <a:latin typeface="Arial" pitchFamily="34" charset="0"/>
                <a:cs typeface="Arial" pitchFamily="34" charset="0"/>
              </a:rPr>
              <a:t>avoir et d</a:t>
            </a:r>
            <a:r>
              <a:rPr lang="ja-JP" altLang="fr-FR" smtClean="0">
                <a:latin typeface="Arial" pitchFamily="34" charset="0"/>
                <a:cs typeface="Arial" pitchFamily="34" charset="0"/>
              </a:rPr>
              <a:t>’</a:t>
            </a:r>
            <a:r>
              <a:rPr lang="fr-FR" altLang="ja-JP" smtClean="0">
                <a:latin typeface="Arial" pitchFamily="34" charset="0"/>
                <a:cs typeface="Arial" pitchFamily="34" charset="0"/>
              </a:rPr>
              <a:t>élever des enfants (loi de 1975).</a:t>
            </a:r>
          </a:p>
          <a:p>
            <a:r>
              <a:rPr lang="fr-FR" altLang="ja-JP" smtClean="0">
                <a:latin typeface="Arial" pitchFamily="34" charset="0"/>
                <a:cs typeface="Arial" pitchFamily="34" charset="0"/>
              </a:rPr>
              <a:t>Handicap et parentalité ne renvoie pas comme c’est toujours le cas aux parents d’enfants handicapés mais à  des adultes susceptibles  de devenir parents </a:t>
            </a:r>
          </a:p>
          <a:p>
            <a:endParaRPr lang="fr-FR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21506" name="Espace réservé du contenu 3" descr="DSC00138.JPG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rgbClr val="FF0000"/>
                </a:solidFill>
              </a:rPr>
              <a:t>Historique de notre démarche (1): </a:t>
            </a:r>
            <a:br>
              <a:rPr lang="fr-FR" smtClean="0">
                <a:solidFill>
                  <a:srgbClr val="FF0000"/>
                </a:solidFill>
              </a:rPr>
            </a:br>
            <a:r>
              <a:rPr lang="fr-FR" smtClean="0">
                <a:solidFill>
                  <a:srgbClr val="FF0000"/>
                </a:solidFill>
              </a:rPr>
              <a:t>de la PMI au SAPPH</a:t>
            </a:r>
          </a:p>
        </p:txBody>
      </p:sp>
      <p:sp>
        <p:nvSpPr>
          <p:cNvPr id="2253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smtClean="0">
                <a:solidFill>
                  <a:srgbClr val="FF0000"/>
                </a:solidFill>
              </a:rPr>
              <a:t>Une équipe périnatale pluridisciplinaire concernée d</a:t>
            </a:r>
            <a:r>
              <a:rPr lang="fr-FR" altLang="fr-FR" sz="2800" smtClean="0">
                <a:solidFill>
                  <a:srgbClr val="FF0000"/>
                </a:solidFill>
              </a:rPr>
              <a:t>’</a:t>
            </a:r>
            <a:r>
              <a:rPr lang="fr-FR" sz="2800" smtClean="0">
                <a:solidFill>
                  <a:srgbClr val="FF0000"/>
                </a:solidFill>
              </a:rPr>
              <a:t>abord par la parentalité et pas par le handicap</a:t>
            </a:r>
          </a:p>
          <a:p>
            <a:r>
              <a:rPr lang="fr-FR" sz="2400" smtClean="0"/>
              <a:t>La PMI à l</a:t>
            </a:r>
            <a:r>
              <a:rPr lang="fr-FR" altLang="fr-FR" sz="2400" smtClean="0"/>
              <a:t>’</a:t>
            </a:r>
            <a:r>
              <a:rPr lang="fr-FR" sz="2400" smtClean="0"/>
              <a:t>institut de puériculture avait la vocation d</a:t>
            </a:r>
            <a:r>
              <a:rPr lang="fr-FR" altLang="fr-FR" sz="2400" smtClean="0"/>
              <a:t>’</a:t>
            </a:r>
            <a:r>
              <a:rPr lang="fr-FR" sz="2400" smtClean="0"/>
              <a:t>accueillir toutes sortes de problématiques : suivis de la néonat, toxo, familles recomposées et… quelques familles aveugles. (1987)</a:t>
            </a:r>
          </a:p>
          <a:p>
            <a:r>
              <a:rPr lang="fr-FR" sz="2400" smtClean="0"/>
              <a:t>Des futurs parents et parents aveugles intègrent un parcours dans l</a:t>
            </a:r>
            <a:r>
              <a:rPr lang="fr-FR" altLang="fr-FR" sz="2400" smtClean="0"/>
              <a:t>’</a:t>
            </a:r>
            <a:r>
              <a:rPr lang="fr-FR" sz="2400" smtClean="0"/>
              <a:t>institut : suivis de grossesse, accouchement, pédiatrie, suivis des enfants.(2000-)</a:t>
            </a:r>
          </a:p>
          <a:p>
            <a:r>
              <a:rPr lang="fr-FR" sz="2400" smtClean="0"/>
              <a:t>Une </a:t>
            </a:r>
            <a:r>
              <a:rPr lang="fr-FR" sz="2400" smtClean="0">
                <a:solidFill>
                  <a:srgbClr val="FF0000"/>
                </a:solidFill>
              </a:rPr>
              <a:t>« éducation » parentale </a:t>
            </a:r>
            <a:r>
              <a:rPr lang="fr-FR" sz="2400" smtClean="0"/>
              <a:t>adaptée, des groupes de parole mensuels, des sorties.</a:t>
            </a:r>
          </a:p>
          <a:p>
            <a:endParaRPr lang="fr-F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23554" name="Espace réservé du contenu 1" descr="MAV 1 planches tactiles.jpg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286</Words>
  <Application>Microsoft Office PowerPoint</Application>
  <PresentationFormat>Apresentação na tela (4:3)</PresentationFormat>
  <Paragraphs>23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Calibri</vt:lpstr>
      <vt:lpstr>MS PGothic</vt:lpstr>
      <vt:lpstr>Arial</vt:lpstr>
      <vt:lpstr>Thème Office</vt:lpstr>
      <vt:lpstr>Une population exclue des systèmes de santé : les parents en situation de handicap </vt:lpstr>
      <vt:lpstr>La condition des exclus</vt:lpstr>
      <vt:lpstr>Une vie de repli.</vt:lpstr>
      <vt:lpstr>Qui est aveugle…?</vt:lpstr>
      <vt:lpstr>Slide 5</vt:lpstr>
      <vt:lpstr>Accession à la parentalité</vt:lpstr>
      <vt:lpstr>Slide 7</vt:lpstr>
      <vt:lpstr>Historique de notre démarche (1):  de la PMI au SAPPH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Les enfants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Parents en situation de handicap.   DU périnatalité CHU marseille</dc:title>
  <dc:creator>drina candilis-huisman</dc:creator>
  <cp:lastModifiedBy>ivancf</cp:lastModifiedBy>
  <cp:revision>24</cp:revision>
  <dcterms:created xsi:type="dcterms:W3CDTF">2015-06-08T19:48:33Z</dcterms:created>
  <dcterms:modified xsi:type="dcterms:W3CDTF">2016-11-23T12:11:34Z</dcterms:modified>
</cp:coreProperties>
</file>