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76" r:id="rId7"/>
    <p:sldId id="291" r:id="rId8"/>
    <p:sldId id="293" r:id="rId9"/>
    <p:sldId id="286" r:id="rId10"/>
    <p:sldId id="285" r:id="rId11"/>
    <p:sldId id="289" r:id="rId12"/>
    <p:sldId id="294" r:id="rId13"/>
    <p:sldId id="292" r:id="rId14"/>
    <p:sldId id="290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C1D"/>
    <a:srgbClr val="FFDBDA"/>
    <a:srgbClr val="539091"/>
    <a:srgbClr val="83B5B6"/>
    <a:srgbClr val="FFF9F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D7438-B1E3-52F9-602B-09D04108B124}" v="1" dt="2025-09-24T13:12:32.988"/>
    <p1510:client id="{55FF687F-B64C-4431-2338-3D035D52A532}" v="6551" dt="2025-09-23T18:44:48.526"/>
    <p1510:client id="{6C31E599-564B-C106-49E9-F52542814DE5}" v="173" dt="2025-09-24T12:42:03.035"/>
    <p1510:client id="{9B1A04E3-6D93-A1C2-FA85-60DA8C59D1CF}" v="107" dt="2025-09-23T19:02:50.579"/>
    <p1510:client id="{A47F633D-CC4F-39A2-8E8C-6E1DDB8C72CD}" v="73" dt="2025-09-22T18:23:21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22E87-BA44-40D5-94DB-3C8E9982F6F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EEF38C-B365-4593-9F78-153AA2EB6A9D}">
      <dgm:prSet phldrT="[Texto]" phldr="0"/>
      <dgm:spPr/>
      <dgm:t>
        <a:bodyPr/>
        <a:lstStyle/>
        <a:p>
          <a:pPr rtl="0"/>
          <a:r>
            <a:rPr lang="pt-BR" sz="2000">
              <a:latin typeface="Aptos"/>
            </a:rPr>
            <a:t>Avaliação técnica por especialistas </a:t>
          </a:r>
          <a:endParaRPr lang="pt-BR"/>
        </a:p>
      </dgm:t>
    </dgm:pt>
    <dgm:pt modelId="{239FEBE7-BC28-4359-93C6-0046A4024D0D}" type="parTrans" cxnId="{9708C670-0595-4338-9265-C884367E3AB4}">
      <dgm:prSet/>
      <dgm:spPr/>
      <dgm:t>
        <a:bodyPr/>
        <a:lstStyle/>
        <a:p>
          <a:endParaRPr lang="pt-BR"/>
        </a:p>
      </dgm:t>
    </dgm:pt>
    <dgm:pt modelId="{EA88DB01-DE49-44A6-9FEC-37A3FECDA6F1}" type="sibTrans" cxnId="{9708C670-0595-4338-9265-C884367E3AB4}">
      <dgm:prSet/>
      <dgm:spPr/>
      <dgm:t>
        <a:bodyPr/>
        <a:lstStyle/>
        <a:p>
          <a:endParaRPr lang="pt-BR"/>
        </a:p>
      </dgm:t>
    </dgm:pt>
    <dgm:pt modelId="{97B1448B-3597-4684-9080-475BB1891EC8}">
      <dgm:prSet phldrT="[Texto]" phldr="0"/>
      <dgm:spPr/>
      <dgm:t>
        <a:bodyPr/>
        <a:lstStyle/>
        <a:p>
          <a:pPr rtl="0"/>
          <a:r>
            <a:rPr lang="pt-BR" sz="2000">
              <a:latin typeface="Aptos"/>
            </a:rPr>
            <a:t>âmbito acadêmico e/ou de pesquisa</a:t>
          </a:r>
          <a:endParaRPr lang="pt-BR"/>
        </a:p>
      </dgm:t>
    </dgm:pt>
    <dgm:pt modelId="{1491CCFD-271D-4C0B-889B-B2950F1FC45C}" type="parTrans" cxnId="{95115AFC-C27A-45A1-A9A9-22A3C9173082}">
      <dgm:prSet/>
      <dgm:spPr/>
      <dgm:t>
        <a:bodyPr/>
        <a:lstStyle/>
        <a:p>
          <a:endParaRPr lang="pt-BR"/>
        </a:p>
      </dgm:t>
    </dgm:pt>
    <dgm:pt modelId="{02B72BEC-A9DA-4D68-A557-9C97B52B5992}" type="sibTrans" cxnId="{95115AFC-C27A-45A1-A9A9-22A3C9173082}">
      <dgm:prSet/>
      <dgm:spPr/>
      <dgm:t>
        <a:bodyPr/>
        <a:lstStyle/>
        <a:p>
          <a:endParaRPr lang="pt-BR"/>
        </a:p>
      </dgm:t>
    </dgm:pt>
    <dgm:pt modelId="{4CF035C7-190D-466F-93B2-2733C70FB7FB}">
      <dgm:prSet phldrT="[Texto]" phldr="0"/>
      <dgm:spPr/>
      <dgm:t>
        <a:bodyPr/>
        <a:lstStyle/>
        <a:p>
          <a:pPr rtl="0"/>
          <a:r>
            <a:rPr lang="pt-BR" sz="2000">
              <a:latin typeface="Aptos"/>
            </a:rPr>
            <a:t>Sanções </a:t>
          </a:r>
          <a:r>
            <a:rPr lang="pt-BR" sz="1100">
              <a:latin typeface="Calibri"/>
              <a:ea typeface="Calibri"/>
              <a:cs typeface="Calibri"/>
            </a:rPr>
            <a:t>disciplinares </a:t>
          </a:r>
          <a:r>
            <a:rPr lang="pt-BR" sz="2000">
              <a:latin typeface="Aptos"/>
            </a:rPr>
            <a:t>e administrativas</a:t>
          </a:r>
        </a:p>
      </dgm:t>
    </dgm:pt>
    <dgm:pt modelId="{EF3C0F7B-632C-45E0-A185-ECCD50D0B2E2}" type="parTrans" cxnId="{D52470D9-6AB1-4CDF-B551-580242E9B3DA}">
      <dgm:prSet/>
      <dgm:spPr/>
      <dgm:t>
        <a:bodyPr/>
        <a:lstStyle/>
        <a:p>
          <a:endParaRPr lang="pt-BR"/>
        </a:p>
      </dgm:t>
    </dgm:pt>
    <dgm:pt modelId="{28735D18-8B4C-49DF-A42F-35BDEEBBA954}" type="sibTrans" cxnId="{D52470D9-6AB1-4CDF-B551-580242E9B3DA}">
      <dgm:prSet/>
      <dgm:spPr/>
      <dgm:t>
        <a:bodyPr/>
        <a:lstStyle/>
        <a:p>
          <a:endParaRPr lang="pt-BR"/>
        </a:p>
      </dgm:t>
    </dgm:pt>
    <dgm:pt modelId="{9F84FD8E-BF92-4EB0-A96F-FAA72494714D}">
      <dgm:prSet phldrT="[Texto]" phldr="0"/>
      <dgm:spPr/>
      <dgm:t>
        <a:bodyPr/>
        <a:lstStyle/>
        <a:p>
          <a:r>
            <a:rPr lang="pt-BR">
              <a:latin typeface="Aptos Display" panose="02110004020202020204"/>
            </a:rPr>
            <a:t>corrigir</a:t>
          </a:r>
          <a:endParaRPr lang="pt-BR"/>
        </a:p>
      </dgm:t>
    </dgm:pt>
    <dgm:pt modelId="{DBA3BFFE-60D6-4665-9239-D6EC616A68F3}" type="parTrans" cxnId="{AE789A43-D67E-4395-8431-142917B7DB24}">
      <dgm:prSet/>
      <dgm:spPr/>
      <dgm:t>
        <a:bodyPr/>
        <a:lstStyle/>
        <a:p>
          <a:endParaRPr lang="pt-BR"/>
        </a:p>
      </dgm:t>
    </dgm:pt>
    <dgm:pt modelId="{7C4222F0-EEFA-4B06-9AEF-1F6F93BA8202}" type="sibTrans" cxnId="{AE789A43-D67E-4395-8431-142917B7DB24}">
      <dgm:prSet/>
      <dgm:spPr/>
      <dgm:t>
        <a:bodyPr/>
        <a:lstStyle/>
        <a:p>
          <a:endParaRPr lang="pt-BR"/>
        </a:p>
      </dgm:t>
    </dgm:pt>
    <dgm:pt modelId="{9D36E1BF-5CA5-4E2F-9A61-FE53C8829439}">
      <dgm:prSet phldrT="[Texto]" phldr="0"/>
      <dgm:spPr/>
      <dgm:t>
        <a:bodyPr/>
        <a:lstStyle/>
        <a:p>
          <a:pPr rtl="0"/>
          <a:r>
            <a:rPr lang="pt-BR">
              <a:latin typeface="Aptos Display" panose="02110004020202020204"/>
            </a:rPr>
            <a:t>prevenir</a:t>
          </a:r>
          <a:endParaRPr lang="pt-BR"/>
        </a:p>
      </dgm:t>
    </dgm:pt>
    <dgm:pt modelId="{6F9D94E1-3F60-4F14-8BA7-616120FAED75}" type="parTrans" cxnId="{571B63EA-9A88-4ED9-A35A-858CF2D161B0}">
      <dgm:prSet/>
      <dgm:spPr/>
      <dgm:t>
        <a:bodyPr/>
        <a:lstStyle/>
        <a:p>
          <a:endParaRPr lang="pt-BR"/>
        </a:p>
      </dgm:t>
    </dgm:pt>
    <dgm:pt modelId="{479B3A94-D90F-49A1-942C-656BB7B221BF}" type="sibTrans" cxnId="{571B63EA-9A88-4ED9-A35A-858CF2D161B0}">
      <dgm:prSet/>
      <dgm:spPr/>
      <dgm:t>
        <a:bodyPr/>
        <a:lstStyle/>
        <a:p>
          <a:endParaRPr lang="pt-BR"/>
        </a:p>
      </dgm:t>
    </dgm:pt>
    <dgm:pt modelId="{60448E96-1619-4D17-A7BD-776FA2F7BA39}">
      <dgm:prSet phldrT="[Texto]" phldr="0"/>
      <dgm:spPr/>
      <dgm:t>
        <a:bodyPr/>
        <a:lstStyle/>
        <a:p>
          <a:pPr rtl="0"/>
          <a:r>
            <a:rPr lang="pt-BR">
              <a:latin typeface="Aptos Display" panose="02110004020202020204"/>
            </a:rPr>
            <a:t>Autoridades regulatórias</a:t>
          </a:r>
        </a:p>
      </dgm:t>
    </dgm:pt>
    <dgm:pt modelId="{64184FC2-DF6E-482A-BD6F-DC7E709003DE}" type="parTrans" cxnId="{375A5A88-EFEA-4A64-8D22-76EB014A7BDD}">
      <dgm:prSet/>
      <dgm:spPr/>
      <dgm:t>
        <a:bodyPr/>
        <a:lstStyle/>
        <a:p>
          <a:endParaRPr lang="pt-BR"/>
        </a:p>
      </dgm:t>
    </dgm:pt>
    <dgm:pt modelId="{EAED68BF-EC9D-4513-B4CD-538E01121968}" type="sibTrans" cxnId="{375A5A88-EFEA-4A64-8D22-76EB014A7BDD}">
      <dgm:prSet/>
      <dgm:spPr/>
      <dgm:t>
        <a:bodyPr/>
        <a:lstStyle/>
        <a:p>
          <a:endParaRPr lang="pt-BR"/>
        </a:p>
      </dgm:t>
    </dgm:pt>
    <dgm:pt modelId="{0C4154A7-3537-4179-86E3-0C77536AA8B5}">
      <dgm:prSet phldrT="[Texto]" phldr="0"/>
      <dgm:spPr/>
      <dgm:t>
        <a:bodyPr/>
        <a:lstStyle/>
        <a:p>
          <a:pPr rtl="0"/>
          <a:r>
            <a:rPr lang="pt-BR">
              <a:latin typeface="Aptos Display" panose="02110004020202020204"/>
            </a:rPr>
            <a:t>Autoridades judiciais</a:t>
          </a:r>
          <a:endParaRPr lang="pt-BR"/>
        </a:p>
      </dgm:t>
    </dgm:pt>
    <dgm:pt modelId="{BD6168FF-82E9-4C77-857A-4B7A1CC23A57}" type="parTrans" cxnId="{91ECF685-0F04-4D2E-B35F-2D174B1D78B1}">
      <dgm:prSet/>
      <dgm:spPr/>
      <dgm:t>
        <a:bodyPr/>
        <a:lstStyle/>
        <a:p>
          <a:endParaRPr lang="pt-BR"/>
        </a:p>
      </dgm:t>
    </dgm:pt>
    <dgm:pt modelId="{6BCD95F0-41C3-4C7A-AB2A-A0110C470F1A}" type="sibTrans" cxnId="{91ECF685-0F04-4D2E-B35F-2D174B1D78B1}">
      <dgm:prSet/>
      <dgm:spPr/>
      <dgm:t>
        <a:bodyPr/>
        <a:lstStyle/>
        <a:p>
          <a:endParaRPr lang="pt-BR"/>
        </a:p>
      </dgm:t>
    </dgm:pt>
    <dgm:pt modelId="{980CFD11-9721-498E-BCA3-8B576A626CCA}">
      <dgm:prSet phldr="0"/>
      <dgm:spPr/>
      <dgm:t>
        <a:bodyPr/>
        <a:lstStyle/>
        <a:p>
          <a:pPr rtl="0"/>
          <a:r>
            <a:rPr lang="pt-BR">
              <a:latin typeface="Aptos Display" panose="02110004020202020204"/>
            </a:rPr>
            <a:t>educar</a:t>
          </a:r>
        </a:p>
      </dgm:t>
    </dgm:pt>
    <dgm:pt modelId="{E0E4E2EE-9CD7-4D32-8AFB-9B718BCCEC89}" type="parTrans" cxnId="{EA4B2778-0DCA-4630-9482-B7945F6B3247}">
      <dgm:prSet/>
      <dgm:spPr/>
    </dgm:pt>
    <dgm:pt modelId="{5EAEFAEF-6675-4CE4-B741-2EB5628951BD}" type="sibTrans" cxnId="{EA4B2778-0DCA-4630-9482-B7945F6B3247}">
      <dgm:prSet/>
      <dgm:spPr/>
    </dgm:pt>
    <dgm:pt modelId="{41A28A1A-9B97-43AA-B0BA-047A2FF483DE}">
      <dgm:prSet phldr="0"/>
      <dgm:spPr/>
      <dgm:t>
        <a:bodyPr/>
        <a:lstStyle/>
        <a:p>
          <a:pPr rtl="0"/>
          <a:r>
            <a:rPr lang="pt-BR" sz="2000">
              <a:latin typeface="Aptos"/>
            </a:rPr>
            <a:t>Comitê avaliador interno e/ou independente</a:t>
          </a:r>
        </a:p>
      </dgm:t>
    </dgm:pt>
    <dgm:pt modelId="{86B44472-164A-492E-BB6C-7864BCBB5C35}" type="parTrans" cxnId="{AA03E935-08C8-45DF-BC3F-5F69670631D6}">
      <dgm:prSet/>
      <dgm:spPr/>
    </dgm:pt>
    <dgm:pt modelId="{3D594652-395F-49F8-A1B3-08A17FFEED0E}" type="sibTrans" cxnId="{AA03E935-08C8-45DF-BC3F-5F69670631D6}">
      <dgm:prSet/>
      <dgm:spPr/>
    </dgm:pt>
    <dgm:pt modelId="{BC064748-B1E1-4905-A992-872812877D4F}">
      <dgm:prSet phldr="0"/>
      <dgm:spPr/>
      <dgm:t>
        <a:bodyPr/>
        <a:lstStyle/>
        <a:p>
          <a:pPr rtl="0"/>
          <a:r>
            <a:rPr lang="pt-BR">
              <a:latin typeface="Aptos Display" panose="02110004020202020204"/>
            </a:rPr>
            <a:t>Sanções penais</a:t>
          </a:r>
          <a:endParaRPr lang="pt-BR"/>
        </a:p>
      </dgm:t>
    </dgm:pt>
    <dgm:pt modelId="{15746493-9BD3-4F01-A96F-728321C471D9}" type="parTrans" cxnId="{812CDCBF-4AE4-49A3-A1A6-69E5371F7694}">
      <dgm:prSet/>
      <dgm:spPr/>
    </dgm:pt>
    <dgm:pt modelId="{659C6998-A513-4718-B259-5CB25FE1852B}" type="sibTrans" cxnId="{812CDCBF-4AE4-49A3-A1A6-69E5371F7694}">
      <dgm:prSet/>
      <dgm:spPr/>
    </dgm:pt>
    <dgm:pt modelId="{0E42B4CB-85D9-4EFD-B573-1E3ACC16CFB8}" type="pres">
      <dgm:prSet presAssocID="{B4E22E87-BA44-40D5-94DB-3C8E9982F6F1}" presName="Name0" presStyleCnt="0">
        <dgm:presLayoutVars>
          <dgm:dir/>
          <dgm:animLvl val="lvl"/>
          <dgm:resizeHandles val="exact"/>
        </dgm:presLayoutVars>
      </dgm:prSet>
      <dgm:spPr/>
    </dgm:pt>
    <dgm:pt modelId="{4B394C1D-1563-4F38-9D4B-DF4E579F778C}" type="pres">
      <dgm:prSet presAssocID="{B4E22E87-BA44-40D5-94DB-3C8E9982F6F1}" presName="tSp" presStyleCnt="0"/>
      <dgm:spPr/>
    </dgm:pt>
    <dgm:pt modelId="{74CDD0E3-F8B6-4450-B82D-9E69B91CA5C4}" type="pres">
      <dgm:prSet presAssocID="{B4E22E87-BA44-40D5-94DB-3C8E9982F6F1}" presName="bSp" presStyleCnt="0"/>
      <dgm:spPr/>
    </dgm:pt>
    <dgm:pt modelId="{0B6BACC6-3BEF-423C-8329-BCBF56C4F0B8}" type="pres">
      <dgm:prSet presAssocID="{B4E22E87-BA44-40D5-94DB-3C8E9982F6F1}" presName="process" presStyleCnt="0"/>
      <dgm:spPr/>
    </dgm:pt>
    <dgm:pt modelId="{11605D6E-722F-49BA-B4E0-EB806696623C}" type="pres">
      <dgm:prSet presAssocID="{25EEF38C-B365-4593-9F78-153AA2EB6A9D}" presName="composite1" presStyleCnt="0"/>
      <dgm:spPr/>
    </dgm:pt>
    <dgm:pt modelId="{7A7F902B-C605-4985-A46C-A88DD181455A}" type="pres">
      <dgm:prSet presAssocID="{25EEF38C-B365-4593-9F78-153AA2EB6A9D}" presName="dummyNode1" presStyleLbl="node1" presStyleIdx="0" presStyleCnt="3"/>
      <dgm:spPr/>
    </dgm:pt>
    <dgm:pt modelId="{0E11190C-9951-4078-8D02-C287D3B06E81}" type="pres">
      <dgm:prSet presAssocID="{25EEF38C-B365-4593-9F78-153AA2EB6A9D}" presName="childNode1" presStyleLbl="bgAcc1" presStyleIdx="0" presStyleCnt="3">
        <dgm:presLayoutVars>
          <dgm:bulletEnabled val="1"/>
        </dgm:presLayoutVars>
      </dgm:prSet>
      <dgm:spPr/>
    </dgm:pt>
    <dgm:pt modelId="{D37CF3C9-9F12-4905-AABE-BCE973B015B0}" type="pres">
      <dgm:prSet presAssocID="{25EEF38C-B365-4593-9F78-153AA2EB6A9D}" presName="childNode1tx" presStyleLbl="bgAcc1" presStyleIdx="0" presStyleCnt="3">
        <dgm:presLayoutVars>
          <dgm:bulletEnabled val="1"/>
        </dgm:presLayoutVars>
      </dgm:prSet>
      <dgm:spPr/>
    </dgm:pt>
    <dgm:pt modelId="{F81D6C82-C523-4933-B206-DAF5E6A99466}" type="pres">
      <dgm:prSet presAssocID="{25EEF38C-B365-4593-9F78-153AA2EB6A9D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121D9E62-876B-44C2-940C-A26D32593202}" type="pres">
      <dgm:prSet presAssocID="{25EEF38C-B365-4593-9F78-153AA2EB6A9D}" presName="connSite1" presStyleCnt="0"/>
      <dgm:spPr/>
    </dgm:pt>
    <dgm:pt modelId="{EE840158-EBB6-4FF4-B140-A72B058B488B}" type="pres">
      <dgm:prSet presAssocID="{EA88DB01-DE49-44A6-9FEC-37A3FECDA6F1}" presName="Name9" presStyleLbl="sibTrans2D1" presStyleIdx="0" presStyleCnt="2"/>
      <dgm:spPr/>
    </dgm:pt>
    <dgm:pt modelId="{C789EE12-5A4E-4E41-946B-D244C6E954D6}" type="pres">
      <dgm:prSet presAssocID="{4CF035C7-190D-466F-93B2-2733C70FB7FB}" presName="composite2" presStyleCnt="0"/>
      <dgm:spPr/>
    </dgm:pt>
    <dgm:pt modelId="{DC724F33-D17F-4A43-858D-14275048247B}" type="pres">
      <dgm:prSet presAssocID="{4CF035C7-190D-466F-93B2-2733C70FB7FB}" presName="dummyNode2" presStyleLbl="node1" presStyleIdx="0" presStyleCnt="3"/>
      <dgm:spPr/>
    </dgm:pt>
    <dgm:pt modelId="{2FA8FC43-5B51-4E06-9DD0-15D9AED89729}" type="pres">
      <dgm:prSet presAssocID="{4CF035C7-190D-466F-93B2-2733C70FB7FB}" presName="childNode2" presStyleLbl="bgAcc1" presStyleIdx="1" presStyleCnt="3">
        <dgm:presLayoutVars>
          <dgm:bulletEnabled val="1"/>
        </dgm:presLayoutVars>
      </dgm:prSet>
      <dgm:spPr/>
    </dgm:pt>
    <dgm:pt modelId="{71A576B5-9378-4B09-BEC3-A95EADE4A204}" type="pres">
      <dgm:prSet presAssocID="{4CF035C7-190D-466F-93B2-2733C70FB7FB}" presName="childNode2tx" presStyleLbl="bgAcc1" presStyleIdx="1" presStyleCnt="3">
        <dgm:presLayoutVars>
          <dgm:bulletEnabled val="1"/>
        </dgm:presLayoutVars>
      </dgm:prSet>
      <dgm:spPr/>
    </dgm:pt>
    <dgm:pt modelId="{49F025B3-16D4-4BBE-A55E-E668C6E6ED68}" type="pres">
      <dgm:prSet presAssocID="{4CF035C7-190D-466F-93B2-2733C70FB7FB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C389BFE-0CEF-4785-B5AC-E239ECF0BC1E}" type="pres">
      <dgm:prSet presAssocID="{4CF035C7-190D-466F-93B2-2733C70FB7FB}" presName="connSite2" presStyleCnt="0"/>
      <dgm:spPr/>
    </dgm:pt>
    <dgm:pt modelId="{07ECB738-0D66-495A-A11E-96D514A01659}" type="pres">
      <dgm:prSet presAssocID="{28735D18-8B4C-49DF-A42F-35BDEEBBA954}" presName="Name18" presStyleLbl="sibTrans2D1" presStyleIdx="1" presStyleCnt="2"/>
      <dgm:spPr/>
    </dgm:pt>
    <dgm:pt modelId="{69C97A49-D2D0-41A5-939C-362B78DE1588}" type="pres">
      <dgm:prSet presAssocID="{BC064748-B1E1-4905-A992-872812877D4F}" presName="composite1" presStyleCnt="0"/>
      <dgm:spPr/>
    </dgm:pt>
    <dgm:pt modelId="{C7CD6BE4-0688-421B-A654-16CB2AB1DFFE}" type="pres">
      <dgm:prSet presAssocID="{BC064748-B1E1-4905-A992-872812877D4F}" presName="dummyNode1" presStyleLbl="node1" presStyleIdx="1" presStyleCnt="3"/>
      <dgm:spPr/>
    </dgm:pt>
    <dgm:pt modelId="{A8C87217-023B-4FCD-A75E-3EF793AB6802}" type="pres">
      <dgm:prSet presAssocID="{BC064748-B1E1-4905-A992-872812877D4F}" presName="childNode1" presStyleLbl="bgAcc1" presStyleIdx="2" presStyleCnt="3">
        <dgm:presLayoutVars>
          <dgm:bulletEnabled val="1"/>
        </dgm:presLayoutVars>
      </dgm:prSet>
      <dgm:spPr/>
    </dgm:pt>
    <dgm:pt modelId="{AAB6BAE7-A087-427F-9C4A-8B5E9AE1898D}" type="pres">
      <dgm:prSet presAssocID="{BC064748-B1E1-4905-A992-872812877D4F}" presName="childNode1tx" presStyleLbl="bgAcc1" presStyleIdx="2" presStyleCnt="3">
        <dgm:presLayoutVars>
          <dgm:bulletEnabled val="1"/>
        </dgm:presLayoutVars>
      </dgm:prSet>
      <dgm:spPr/>
    </dgm:pt>
    <dgm:pt modelId="{6014D1FD-64AC-4191-9138-73AC6B63DF46}" type="pres">
      <dgm:prSet presAssocID="{BC064748-B1E1-4905-A992-872812877D4F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D2171642-3487-4923-81DD-72F814CE4131}" type="pres">
      <dgm:prSet presAssocID="{BC064748-B1E1-4905-A992-872812877D4F}" presName="connSite1" presStyleCnt="0"/>
      <dgm:spPr/>
    </dgm:pt>
  </dgm:ptLst>
  <dgm:cxnLst>
    <dgm:cxn modelId="{53552209-CCE7-417D-A9F3-A20BDDEF4063}" type="presOf" srcId="{0C4154A7-3537-4179-86E3-0C77536AA8B5}" destId="{A8C87217-023B-4FCD-A75E-3EF793AB6802}" srcOrd="0" destOrd="1" presId="urn:microsoft.com/office/officeart/2005/8/layout/hProcess4"/>
    <dgm:cxn modelId="{5216A60B-354B-4885-9A23-4E6E0BE623F4}" type="presOf" srcId="{B4E22E87-BA44-40D5-94DB-3C8E9982F6F1}" destId="{0E42B4CB-85D9-4EFD-B573-1E3ACC16CFB8}" srcOrd="0" destOrd="0" presId="urn:microsoft.com/office/officeart/2005/8/layout/hProcess4"/>
    <dgm:cxn modelId="{698D3C15-C6BF-4654-83DD-1BFFF5605E08}" type="presOf" srcId="{9D36E1BF-5CA5-4E2F-9A61-FE53C8829439}" destId="{2FA8FC43-5B51-4E06-9DD0-15D9AED89729}" srcOrd="0" destOrd="2" presId="urn:microsoft.com/office/officeart/2005/8/layout/hProcess4"/>
    <dgm:cxn modelId="{2CFC4623-77CE-474A-A84F-F2B58AD87F91}" type="presOf" srcId="{9F84FD8E-BF92-4EB0-A96F-FAA72494714D}" destId="{71A576B5-9378-4B09-BEC3-A95EADE4A204}" srcOrd="1" destOrd="0" presId="urn:microsoft.com/office/officeart/2005/8/layout/hProcess4"/>
    <dgm:cxn modelId="{BE77DB2C-C251-4363-9A05-15D759D431D9}" type="presOf" srcId="{980CFD11-9721-498E-BCA3-8B576A626CCA}" destId="{71A576B5-9378-4B09-BEC3-A95EADE4A204}" srcOrd="1" destOrd="1" presId="urn:microsoft.com/office/officeart/2005/8/layout/hProcess4"/>
    <dgm:cxn modelId="{4ECE302E-C80A-403C-A522-4EE5DEF44713}" type="presOf" srcId="{980CFD11-9721-498E-BCA3-8B576A626CCA}" destId="{2FA8FC43-5B51-4E06-9DD0-15D9AED89729}" srcOrd="0" destOrd="1" presId="urn:microsoft.com/office/officeart/2005/8/layout/hProcess4"/>
    <dgm:cxn modelId="{AA03E935-08C8-45DF-BC3F-5F69670631D6}" srcId="{25EEF38C-B365-4593-9F78-153AA2EB6A9D}" destId="{41A28A1A-9B97-43AA-B0BA-047A2FF483DE}" srcOrd="1" destOrd="0" parTransId="{86B44472-164A-492E-BB6C-7864BCBB5C35}" sibTransId="{3D594652-395F-49F8-A1B3-08A17FFEED0E}"/>
    <dgm:cxn modelId="{1E15743F-77F2-45AE-9A74-B9D2C83295DF}" type="presOf" srcId="{BC064748-B1E1-4905-A992-872812877D4F}" destId="{6014D1FD-64AC-4191-9138-73AC6B63DF46}" srcOrd="0" destOrd="0" presId="urn:microsoft.com/office/officeart/2005/8/layout/hProcess4"/>
    <dgm:cxn modelId="{13AD1661-E007-438E-87FB-C96CA51E86BD}" type="presOf" srcId="{9F84FD8E-BF92-4EB0-A96F-FAA72494714D}" destId="{2FA8FC43-5B51-4E06-9DD0-15D9AED89729}" srcOrd="0" destOrd="0" presId="urn:microsoft.com/office/officeart/2005/8/layout/hProcess4"/>
    <dgm:cxn modelId="{AE789A43-D67E-4395-8431-142917B7DB24}" srcId="{4CF035C7-190D-466F-93B2-2733C70FB7FB}" destId="{9F84FD8E-BF92-4EB0-A96F-FAA72494714D}" srcOrd="0" destOrd="0" parTransId="{DBA3BFFE-60D6-4665-9239-D6EC616A68F3}" sibTransId="{7C4222F0-EEFA-4B06-9AEF-1F6F93BA8202}"/>
    <dgm:cxn modelId="{E5DF244A-886A-4630-B610-668A6711B3BB}" type="presOf" srcId="{97B1448B-3597-4684-9080-475BB1891EC8}" destId="{D37CF3C9-9F12-4905-AABE-BCE973B015B0}" srcOrd="1" destOrd="0" presId="urn:microsoft.com/office/officeart/2005/8/layout/hProcess4"/>
    <dgm:cxn modelId="{F0D5A54D-C21B-41A0-8416-54549B17B661}" type="presOf" srcId="{0C4154A7-3537-4179-86E3-0C77536AA8B5}" destId="{AAB6BAE7-A087-427F-9C4A-8B5E9AE1898D}" srcOrd="1" destOrd="1" presId="urn:microsoft.com/office/officeart/2005/8/layout/hProcess4"/>
    <dgm:cxn modelId="{9708C670-0595-4338-9265-C884367E3AB4}" srcId="{B4E22E87-BA44-40D5-94DB-3C8E9982F6F1}" destId="{25EEF38C-B365-4593-9F78-153AA2EB6A9D}" srcOrd="0" destOrd="0" parTransId="{239FEBE7-BC28-4359-93C6-0046A4024D0D}" sibTransId="{EA88DB01-DE49-44A6-9FEC-37A3FECDA6F1}"/>
    <dgm:cxn modelId="{EA4B2778-0DCA-4630-9482-B7945F6B3247}" srcId="{4CF035C7-190D-466F-93B2-2733C70FB7FB}" destId="{980CFD11-9721-498E-BCA3-8B576A626CCA}" srcOrd="1" destOrd="0" parTransId="{E0E4E2EE-9CD7-4D32-8AFB-9B718BCCEC89}" sibTransId="{5EAEFAEF-6675-4CE4-B741-2EB5628951BD}"/>
    <dgm:cxn modelId="{F7C06A78-3246-4F7F-8B39-45C4E37EECD1}" type="presOf" srcId="{60448E96-1619-4D17-A7BD-776FA2F7BA39}" destId="{AAB6BAE7-A087-427F-9C4A-8B5E9AE1898D}" srcOrd="1" destOrd="0" presId="urn:microsoft.com/office/officeart/2005/8/layout/hProcess4"/>
    <dgm:cxn modelId="{91ECF685-0F04-4D2E-B35F-2D174B1D78B1}" srcId="{BC064748-B1E1-4905-A992-872812877D4F}" destId="{0C4154A7-3537-4179-86E3-0C77536AA8B5}" srcOrd="1" destOrd="0" parTransId="{BD6168FF-82E9-4C77-857A-4B7A1CC23A57}" sibTransId="{6BCD95F0-41C3-4C7A-AB2A-A0110C470F1A}"/>
    <dgm:cxn modelId="{375A5A88-EFEA-4A64-8D22-76EB014A7BDD}" srcId="{BC064748-B1E1-4905-A992-872812877D4F}" destId="{60448E96-1619-4D17-A7BD-776FA2F7BA39}" srcOrd="0" destOrd="0" parTransId="{64184FC2-DF6E-482A-BD6F-DC7E709003DE}" sibTransId="{EAED68BF-EC9D-4513-B4CD-538E01121968}"/>
    <dgm:cxn modelId="{F54EDA91-537E-4207-802B-A0AEB6138138}" type="presOf" srcId="{25EEF38C-B365-4593-9F78-153AA2EB6A9D}" destId="{F81D6C82-C523-4933-B206-DAF5E6A99466}" srcOrd="0" destOrd="0" presId="urn:microsoft.com/office/officeart/2005/8/layout/hProcess4"/>
    <dgm:cxn modelId="{DB501594-425D-4E56-A5EE-9F13F8259877}" type="presOf" srcId="{41A28A1A-9B97-43AA-B0BA-047A2FF483DE}" destId="{D37CF3C9-9F12-4905-AABE-BCE973B015B0}" srcOrd="1" destOrd="1" presId="urn:microsoft.com/office/officeart/2005/8/layout/hProcess4"/>
    <dgm:cxn modelId="{A8574597-6DF6-4412-A0EB-D0A7A38F9A31}" type="presOf" srcId="{41A28A1A-9B97-43AA-B0BA-047A2FF483DE}" destId="{0E11190C-9951-4078-8D02-C287D3B06E81}" srcOrd="0" destOrd="1" presId="urn:microsoft.com/office/officeart/2005/8/layout/hProcess4"/>
    <dgm:cxn modelId="{488493A3-AED7-454F-A203-76C849E48152}" type="presOf" srcId="{28735D18-8B4C-49DF-A42F-35BDEEBBA954}" destId="{07ECB738-0D66-495A-A11E-96D514A01659}" srcOrd="0" destOrd="0" presId="urn:microsoft.com/office/officeart/2005/8/layout/hProcess4"/>
    <dgm:cxn modelId="{FC0585B9-0C5B-453E-870B-A75AF75B9A93}" type="presOf" srcId="{9D36E1BF-5CA5-4E2F-9A61-FE53C8829439}" destId="{71A576B5-9378-4B09-BEC3-A95EADE4A204}" srcOrd="1" destOrd="2" presId="urn:microsoft.com/office/officeart/2005/8/layout/hProcess4"/>
    <dgm:cxn modelId="{282129BA-1F54-49E5-B586-291E7CF3AA7E}" type="presOf" srcId="{EA88DB01-DE49-44A6-9FEC-37A3FECDA6F1}" destId="{EE840158-EBB6-4FF4-B140-A72B058B488B}" srcOrd="0" destOrd="0" presId="urn:microsoft.com/office/officeart/2005/8/layout/hProcess4"/>
    <dgm:cxn modelId="{357F9CBA-5B27-48A2-AEE8-518E45C5E657}" type="presOf" srcId="{60448E96-1619-4D17-A7BD-776FA2F7BA39}" destId="{A8C87217-023B-4FCD-A75E-3EF793AB6802}" srcOrd="0" destOrd="0" presId="urn:microsoft.com/office/officeart/2005/8/layout/hProcess4"/>
    <dgm:cxn modelId="{812CDCBF-4AE4-49A3-A1A6-69E5371F7694}" srcId="{B4E22E87-BA44-40D5-94DB-3C8E9982F6F1}" destId="{BC064748-B1E1-4905-A992-872812877D4F}" srcOrd="2" destOrd="0" parTransId="{15746493-9BD3-4F01-A96F-728321C471D9}" sibTransId="{659C6998-A513-4718-B259-5CB25FE1852B}"/>
    <dgm:cxn modelId="{D52470D9-6AB1-4CDF-B551-580242E9B3DA}" srcId="{B4E22E87-BA44-40D5-94DB-3C8E9982F6F1}" destId="{4CF035C7-190D-466F-93B2-2733C70FB7FB}" srcOrd="1" destOrd="0" parTransId="{EF3C0F7B-632C-45E0-A185-ECCD50D0B2E2}" sibTransId="{28735D18-8B4C-49DF-A42F-35BDEEBBA954}"/>
    <dgm:cxn modelId="{DCC498E3-3B16-4630-A9B3-62932919ACAC}" type="presOf" srcId="{97B1448B-3597-4684-9080-475BB1891EC8}" destId="{0E11190C-9951-4078-8D02-C287D3B06E81}" srcOrd="0" destOrd="0" presId="urn:microsoft.com/office/officeart/2005/8/layout/hProcess4"/>
    <dgm:cxn modelId="{571B63EA-9A88-4ED9-A35A-858CF2D161B0}" srcId="{4CF035C7-190D-466F-93B2-2733C70FB7FB}" destId="{9D36E1BF-5CA5-4E2F-9A61-FE53C8829439}" srcOrd="2" destOrd="0" parTransId="{6F9D94E1-3F60-4F14-8BA7-616120FAED75}" sibTransId="{479B3A94-D90F-49A1-942C-656BB7B221BF}"/>
    <dgm:cxn modelId="{D10D40FB-D99D-433D-9804-496DAEE596B6}" type="presOf" srcId="{4CF035C7-190D-466F-93B2-2733C70FB7FB}" destId="{49F025B3-16D4-4BBE-A55E-E668C6E6ED68}" srcOrd="0" destOrd="0" presId="urn:microsoft.com/office/officeart/2005/8/layout/hProcess4"/>
    <dgm:cxn modelId="{95115AFC-C27A-45A1-A9A9-22A3C9173082}" srcId="{25EEF38C-B365-4593-9F78-153AA2EB6A9D}" destId="{97B1448B-3597-4684-9080-475BB1891EC8}" srcOrd="0" destOrd="0" parTransId="{1491CCFD-271D-4C0B-889B-B2950F1FC45C}" sibTransId="{02B72BEC-A9DA-4D68-A557-9C97B52B5992}"/>
    <dgm:cxn modelId="{FE3E6166-9918-4FEB-8589-0B8AD7FEAA6D}" type="presParOf" srcId="{0E42B4CB-85D9-4EFD-B573-1E3ACC16CFB8}" destId="{4B394C1D-1563-4F38-9D4B-DF4E579F778C}" srcOrd="0" destOrd="0" presId="urn:microsoft.com/office/officeart/2005/8/layout/hProcess4"/>
    <dgm:cxn modelId="{72DDEA84-9F28-49EF-AE2A-C0D0F9861E0A}" type="presParOf" srcId="{0E42B4CB-85D9-4EFD-B573-1E3ACC16CFB8}" destId="{74CDD0E3-F8B6-4450-B82D-9E69B91CA5C4}" srcOrd="1" destOrd="0" presId="urn:microsoft.com/office/officeart/2005/8/layout/hProcess4"/>
    <dgm:cxn modelId="{4CF781CD-EA65-443D-9AB2-ACFC5DE90FBA}" type="presParOf" srcId="{0E42B4CB-85D9-4EFD-B573-1E3ACC16CFB8}" destId="{0B6BACC6-3BEF-423C-8329-BCBF56C4F0B8}" srcOrd="2" destOrd="0" presId="urn:microsoft.com/office/officeart/2005/8/layout/hProcess4"/>
    <dgm:cxn modelId="{358E9DA4-FB67-4A28-85F4-0FE308F6722D}" type="presParOf" srcId="{0B6BACC6-3BEF-423C-8329-BCBF56C4F0B8}" destId="{11605D6E-722F-49BA-B4E0-EB806696623C}" srcOrd="0" destOrd="0" presId="urn:microsoft.com/office/officeart/2005/8/layout/hProcess4"/>
    <dgm:cxn modelId="{204E5B0F-BB3A-4010-95B3-90E307E7FEDE}" type="presParOf" srcId="{11605D6E-722F-49BA-B4E0-EB806696623C}" destId="{7A7F902B-C605-4985-A46C-A88DD181455A}" srcOrd="0" destOrd="0" presId="urn:microsoft.com/office/officeart/2005/8/layout/hProcess4"/>
    <dgm:cxn modelId="{882EA232-AB84-449E-AA53-C64B33B7577D}" type="presParOf" srcId="{11605D6E-722F-49BA-B4E0-EB806696623C}" destId="{0E11190C-9951-4078-8D02-C287D3B06E81}" srcOrd="1" destOrd="0" presId="urn:microsoft.com/office/officeart/2005/8/layout/hProcess4"/>
    <dgm:cxn modelId="{73FA3C2C-7D50-402B-825B-60A56C538E7A}" type="presParOf" srcId="{11605D6E-722F-49BA-B4E0-EB806696623C}" destId="{D37CF3C9-9F12-4905-AABE-BCE973B015B0}" srcOrd="2" destOrd="0" presId="urn:microsoft.com/office/officeart/2005/8/layout/hProcess4"/>
    <dgm:cxn modelId="{D0130C61-23FF-475A-AAC8-2EFA21AB98D3}" type="presParOf" srcId="{11605D6E-722F-49BA-B4E0-EB806696623C}" destId="{F81D6C82-C523-4933-B206-DAF5E6A99466}" srcOrd="3" destOrd="0" presId="urn:microsoft.com/office/officeart/2005/8/layout/hProcess4"/>
    <dgm:cxn modelId="{B73C6B6E-3B80-495D-8461-56BAE2B47378}" type="presParOf" srcId="{11605D6E-722F-49BA-B4E0-EB806696623C}" destId="{121D9E62-876B-44C2-940C-A26D32593202}" srcOrd="4" destOrd="0" presId="urn:microsoft.com/office/officeart/2005/8/layout/hProcess4"/>
    <dgm:cxn modelId="{1424AEEE-E2B5-4806-AA31-5EF19BED6586}" type="presParOf" srcId="{0B6BACC6-3BEF-423C-8329-BCBF56C4F0B8}" destId="{EE840158-EBB6-4FF4-B140-A72B058B488B}" srcOrd="1" destOrd="0" presId="urn:microsoft.com/office/officeart/2005/8/layout/hProcess4"/>
    <dgm:cxn modelId="{581C7E14-215F-4984-A173-4876959F13B5}" type="presParOf" srcId="{0B6BACC6-3BEF-423C-8329-BCBF56C4F0B8}" destId="{C789EE12-5A4E-4E41-946B-D244C6E954D6}" srcOrd="2" destOrd="0" presId="urn:microsoft.com/office/officeart/2005/8/layout/hProcess4"/>
    <dgm:cxn modelId="{478DF1A2-C3C7-4DCF-BBE1-648EC030CD09}" type="presParOf" srcId="{C789EE12-5A4E-4E41-946B-D244C6E954D6}" destId="{DC724F33-D17F-4A43-858D-14275048247B}" srcOrd="0" destOrd="0" presId="urn:microsoft.com/office/officeart/2005/8/layout/hProcess4"/>
    <dgm:cxn modelId="{0033C1BE-1A11-4750-BD84-04A8A781A34B}" type="presParOf" srcId="{C789EE12-5A4E-4E41-946B-D244C6E954D6}" destId="{2FA8FC43-5B51-4E06-9DD0-15D9AED89729}" srcOrd="1" destOrd="0" presId="urn:microsoft.com/office/officeart/2005/8/layout/hProcess4"/>
    <dgm:cxn modelId="{528C391F-ED92-4235-9F7D-E58756C612D9}" type="presParOf" srcId="{C789EE12-5A4E-4E41-946B-D244C6E954D6}" destId="{71A576B5-9378-4B09-BEC3-A95EADE4A204}" srcOrd="2" destOrd="0" presId="urn:microsoft.com/office/officeart/2005/8/layout/hProcess4"/>
    <dgm:cxn modelId="{8D0ACD27-EE09-41A0-9D27-4EDD03A9B4FD}" type="presParOf" srcId="{C789EE12-5A4E-4E41-946B-D244C6E954D6}" destId="{49F025B3-16D4-4BBE-A55E-E668C6E6ED68}" srcOrd="3" destOrd="0" presId="urn:microsoft.com/office/officeart/2005/8/layout/hProcess4"/>
    <dgm:cxn modelId="{3C22CD6E-5401-4AA1-8F22-04D4EF893D5A}" type="presParOf" srcId="{C789EE12-5A4E-4E41-946B-D244C6E954D6}" destId="{BC389BFE-0CEF-4785-B5AC-E239ECF0BC1E}" srcOrd="4" destOrd="0" presId="urn:microsoft.com/office/officeart/2005/8/layout/hProcess4"/>
    <dgm:cxn modelId="{D322D589-0D74-4AA5-8D59-046A2FC63182}" type="presParOf" srcId="{0B6BACC6-3BEF-423C-8329-BCBF56C4F0B8}" destId="{07ECB738-0D66-495A-A11E-96D514A01659}" srcOrd="3" destOrd="0" presId="urn:microsoft.com/office/officeart/2005/8/layout/hProcess4"/>
    <dgm:cxn modelId="{D8570A52-EB35-4EB5-A2DA-7C98AA8708E4}" type="presParOf" srcId="{0B6BACC6-3BEF-423C-8329-BCBF56C4F0B8}" destId="{69C97A49-D2D0-41A5-939C-362B78DE1588}" srcOrd="4" destOrd="0" presId="urn:microsoft.com/office/officeart/2005/8/layout/hProcess4"/>
    <dgm:cxn modelId="{2343C02B-AFAE-4413-8641-152CF5ADF134}" type="presParOf" srcId="{69C97A49-D2D0-41A5-939C-362B78DE1588}" destId="{C7CD6BE4-0688-421B-A654-16CB2AB1DFFE}" srcOrd="0" destOrd="0" presId="urn:microsoft.com/office/officeart/2005/8/layout/hProcess4"/>
    <dgm:cxn modelId="{1C88391F-7787-4C56-B09C-10BBCD9A065E}" type="presParOf" srcId="{69C97A49-D2D0-41A5-939C-362B78DE1588}" destId="{A8C87217-023B-4FCD-A75E-3EF793AB6802}" srcOrd="1" destOrd="0" presId="urn:microsoft.com/office/officeart/2005/8/layout/hProcess4"/>
    <dgm:cxn modelId="{7616A4C0-04C7-4BD3-867F-E70655F61CC2}" type="presParOf" srcId="{69C97A49-D2D0-41A5-939C-362B78DE1588}" destId="{AAB6BAE7-A087-427F-9C4A-8B5E9AE1898D}" srcOrd="2" destOrd="0" presId="urn:microsoft.com/office/officeart/2005/8/layout/hProcess4"/>
    <dgm:cxn modelId="{0FBDC8CA-72A2-4385-B9F8-7D74A76A5266}" type="presParOf" srcId="{69C97A49-D2D0-41A5-939C-362B78DE1588}" destId="{6014D1FD-64AC-4191-9138-73AC6B63DF46}" srcOrd="3" destOrd="0" presId="urn:microsoft.com/office/officeart/2005/8/layout/hProcess4"/>
    <dgm:cxn modelId="{FAE1C90D-3A96-411D-9904-93ABDDB08888}" type="presParOf" srcId="{69C97A49-D2D0-41A5-939C-362B78DE1588}" destId="{D2171642-3487-4923-81DD-72F814CE413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1190C-9951-4078-8D02-C287D3B06E81}">
      <dsp:nvSpPr>
        <dsp:cNvPr id="0" name=""/>
        <dsp:cNvSpPr/>
      </dsp:nvSpPr>
      <dsp:spPr>
        <a:xfrm>
          <a:off x="222971" y="1053294"/>
          <a:ext cx="2453929" cy="2023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>
              <a:latin typeface="Aptos"/>
            </a:rPr>
            <a:t>âmbito acadêmico e/ou de pesquisa</a:t>
          </a:r>
          <a:endParaRPr lang="pt-BR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>
              <a:latin typeface="Aptos"/>
            </a:rPr>
            <a:t>Comitê avaliador interno e/ou independente</a:t>
          </a:r>
        </a:p>
      </dsp:txBody>
      <dsp:txXfrm>
        <a:off x="269548" y="1099871"/>
        <a:ext cx="2360775" cy="1497114"/>
      </dsp:txXfrm>
    </dsp:sp>
    <dsp:sp modelId="{EE840158-EBB6-4FF4-B140-A72B058B488B}">
      <dsp:nvSpPr>
        <dsp:cNvPr id="0" name=""/>
        <dsp:cNvSpPr/>
      </dsp:nvSpPr>
      <dsp:spPr>
        <a:xfrm>
          <a:off x="1580020" y="1456348"/>
          <a:ext cx="2822927" cy="2822927"/>
        </a:xfrm>
        <a:prstGeom prst="leftCircularArrow">
          <a:avLst>
            <a:gd name="adj1" fmla="val 3565"/>
            <a:gd name="adj2" fmla="val 443002"/>
            <a:gd name="adj3" fmla="val 2218512"/>
            <a:gd name="adj4" fmla="val 9024489"/>
            <a:gd name="adj5" fmla="val 41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D6C82-C523-4933-B206-DAF5E6A99466}">
      <dsp:nvSpPr>
        <dsp:cNvPr id="0" name=""/>
        <dsp:cNvSpPr/>
      </dsp:nvSpPr>
      <dsp:spPr>
        <a:xfrm>
          <a:off x="768289" y="2643563"/>
          <a:ext cx="2181270" cy="867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ptos"/>
            </a:rPr>
            <a:t>Avaliação técnica por especialistas </a:t>
          </a:r>
          <a:endParaRPr lang="pt-BR" sz="1800" kern="1200"/>
        </a:p>
      </dsp:txBody>
      <dsp:txXfrm>
        <a:off x="793695" y="2668969"/>
        <a:ext cx="2130458" cy="816607"/>
      </dsp:txXfrm>
    </dsp:sp>
    <dsp:sp modelId="{2FA8FC43-5B51-4E06-9DD0-15D9AED89729}">
      <dsp:nvSpPr>
        <dsp:cNvPr id="0" name=""/>
        <dsp:cNvSpPr/>
      </dsp:nvSpPr>
      <dsp:spPr>
        <a:xfrm>
          <a:off x="3428765" y="1053294"/>
          <a:ext cx="2453929" cy="2023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>
              <a:latin typeface="Aptos Display" panose="02110004020202020204"/>
            </a:rPr>
            <a:t>corrigir</a:t>
          </a:r>
          <a:endParaRPr lang="pt-BR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>
              <a:latin typeface="Aptos Display" panose="02110004020202020204"/>
            </a:rPr>
            <a:t>educar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>
              <a:latin typeface="Aptos Display" panose="02110004020202020204"/>
            </a:rPr>
            <a:t>prevenir</a:t>
          </a:r>
          <a:endParaRPr lang="pt-BR" sz="1900" kern="1200"/>
        </a:p>
      </dsp:txBody>
      <dsp:txXfrm>
        <a:off x="3475342" y="1533581"/>
        <a:ext cx="2360775" cy="1497114"/>
      </dsp:txXfrm>
    </dsp:sp>
    <dsp:sp modelId="{07ECB738-0D66-495A-A11E-96D514A01659}">
      <dsp:nvSpPr>
        <dsp:cNvPr id="0" name=""/>
        <dsp:cNvSpPr/>
      </dsp:nvSpPr>
      <dsp:spPr>
        <a:xfrm>
          <a:off x="4765365" y="-228066"/>
          <a:ext cx="3136485" cy="3136485"/>
        </a:xfrm>
        <a:prstGeom prst="circularArrow">
          <a:avLst>
            <a:gd name="adj1" fmla="val 3208"/>
            <a:gd name="adj2" fmla="val 395350"/>
            <a:gd name="adj3" fmla="val 19429139"/>
            <a:gd name="adj4" fmla="val 12575511"/>
            <a:gd name="adj5" fmla="val 37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025B3-16D4-4BBE-A55E-E668C6E6ED68}">
      <dsp:nvSpPr>
        <dsp:cNvPr id="0" name=""/>
        <dsp:cNvSpPr/>
      </dsp:nvSpPr>
      <dsp:spPr>
        <a:xfrm>
          <a:off x="3974083" y="619585"/>
          <a:ext cx="2181270" cy="867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ptos"/>
            </a:rPr>
            <a:t>Sanções </a:t>
          </a:r>
          <a:r>
            <a:rPr lang="pt-BR" sz="1800" kern="1200">
              <a:latin typeface="Calibri"/>
              <a:ea typeface="Calibri"/>
              <a:cs typeface="Calibri"/>
            </a:rPr>
            <a:t>disciplinares </a:t>
          </a:r>
          <a:r>
            <a:rPr lang="pt-BR" sz="1800" kern="1200">
              <a:latin typeface="Aptos"/>
            </a:rPr>
            <a:t>e administrativas</a:t>
          </a:r>
        </a:p>
      </dsp:txBody>
      <dsp:txXfrm>
        <a:off x="3999489" y="644991"/>
        <a:ext cx="2130458" cy="816607"/>
      </dsp:txXfrm>
    </dsp:sp>
    <dsp:sp modelId="{A8C87217-023B-4FCD-A75E-3EF793AB6802}">
      <dsp:nvSpPr>
        <dsp:cNvPr id="0" name=""/>
        <dsp:cNvSpPr/>
      </dsp:nvSpPr>
      <dsp:spPr>
        <a:xfrm>
          <a:off x="6634559" y="1053294"/>
          <a:ext cx="2453929" cy="2023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>
              <a:latin typeface="Aptos Display" panose="02110004020202020204"/>
            </a:rPr>
            <a:t>Autoridades regulatórias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>
              <a:latin typeface="Aptos Display" panose="02110004020202020204"/>
            </a:rPr>
            <a:t>Autoridades judiciais</a:t>
          </a:r>
          <a:endParaRPr lang="pt-BR" sz="1900" kern="1200"/>
        </a:p>
      </dsp:txBody>
      <dsp:txXfrm>
        <a:off x="6681136" y="1099871"/>
        <a:ext cx="2360775" cy="1497114"/>
      </dsp:txXfrm>
    </dsp:sp>
    <dsp:sp modelId="{6014D1FD-64AC-4191-9138-73AC6B63DF46}">
      <dsp:nvSpPr>
        <dsp:cNvPr id="0" name=""/>
        <dsp:cNvSpPr/>
      </dsp:nvSpPr>
      <dsp:spPr>
        <a:xfrm>
          <a:off x="7179877" y="2643563"/>
          <a:ext cx="2181270" cy="867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ptos Display" panose="02110004020202020204"/>
            </a:rPr>
            <a:t>Sanções penais</a:t>
          </a:r>
          <a:endParaRPr lang="pt-BR" sz="1800" kern="1200"/>
        </a:p>
      </dsp:txBody>
      <dsp:txXfrm>
        <a:off x="7205283" y="2668969"/>
        <a:ext cx="2130458" cy="816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2B3D2-A58F-4D00-9061-8FC74CC9E781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9D88D-EC9F-47A7-B196-BA4F2D32D6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39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D88D-EC9F-47A7-B196-BA4F2D32D6B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784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078BB-E671-E78B-FB39-A44C1C38E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92A7595-0893-9DA6-F424-FB02DADCB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1AA7119-08EF-86ED-FBC6-92EE240AC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FFEECE-EE54-8989-6E0E-8A7B2C965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D88D-EC9F-47A7-B196-BA4F2D32D6B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61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27026-0CF7-012E-4420-B34338D96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04B3292-121C-11F5-D360-9016E0F58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EE3D9C7-1B13-9252-8C52-E6388AFB3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970BF5-6C67-089A-7E53-E6A0614F7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D88D-EC9F-47A7-B196-BA4F2D32D6B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10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3DE16-467E-A381-7157-A9543FD09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E4000B-2359-D947-34B6-19E1B40C1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01A2AAC-2188-5F62-DC11-977ECC2ED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00"/>
              </a:spcBef>
              <a:spcAft>
                <a:spcPts val="400"/>
              </a:spcAft>
            </a:pPr>
            <a:endParaRPr lang="pt-BR" dirty="0"/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A94644-9657-BC4C-4FAE-D5B1AABE5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D88D-EC9F-47A7-B196-BA4F2D32D6B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04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DFDFC-84C3-27F5-E723-A5F445AF3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D5FD1C-E78E-6F09-E777-B03245F36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818E494-9DD3-6416-DA63-1D6F79A13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/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152851-D108-420F-B129-46FEC1E5E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D88D-EC9F-47A7-B196-BA4F2D32D6B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93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2B7DF-C6F1-8C69-DF43-8BE1CBFFB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A622E5D-B107-DED4-A1A3-3F4836A8B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A825735-66EC-B561-7647-DE27B4759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000000"/>
              </a:solidFill>
            </a:endParaRP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1C416B-7972-C987-EF6F-6BFE2C349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D88D-EC9F-47A7-B196-BA4F2D32D6B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94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6F4B9-F111-7421-5131-CD9A6E0E8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07AD33B-FAA7-D2E1-2558-55018F11F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6F0A6E2-8D38-7EEA-57F7-0BD971327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12C111-3B8F-BAE7-290F-58A3FD557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D88D-EC9F-47A7-B196-BA4F2D32D6B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5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74BE2-B335-88EA-4694-0D33C4B13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0F043FB-75D7-6925-7393-D226EC7D6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344EA77-FE93-4B4F-AD0E-CDEF4F967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FE4555-473D-AF18-F458-ED80AAD00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D88D-EC9F-47A7-B196-BA4F2D32D6B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291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4979C-60F8-DC12-D393-789685B39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61DE8C-9069-B811-9D45-1A5E50D65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C717CCC-8BD8-C680-8F1B-C19E1B9B7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75F48E-7F7F-0505-D739-B56514D5C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D88D-EC9F-47A7-B196-BA4F2D32D6B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343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51E88-B911-C1ED-80E9-1936178DA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451C075-4783-54F7-BBBD-6FD5D224D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E3D3BE0-0173-D71F-F2C9-3A087277A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1DDC44-0860-AFF3-FFE6-A381E3D80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9D88D-EC9F-47A7-B196-BA4F2D32D6B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8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C1DC5-F9A9-D3E0-BE43-7FA462391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FA0B01-B421-E639-CB57-5E9013FE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A0D63E-E0CE-C40F-409D-AEDA1EE8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1E4B55-F093-3B19-DC3F-42E3F2EE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D1F4E8-D6E2-E311-86BF-851CA369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30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8591B-A15B-1E5A-ABB7-495A935C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A93AD0-E1A3-A648-2C3D-28931ED86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DA9997-F833-FEB3-1A01-F2159F2D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0FD5CC-86BF-594D-3E06-2F39166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7AFBBB-1A4B-4E8C-FF29-81E21ED5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29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B392EE-D617-B9FA-A638-8EC9144E5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75DEF1-A7FE-4E91-B7CA-72FE2D18B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241216-6A87-A99D-E632-5779F484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9C5391-727E-D627-54A2-1378DF1B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3D720A-D247-AAAD-5B2A-92FAA684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5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76A1E-2B0C-782D-2AED-0894F052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194ACD-EB5A-6CB5-EE2C-BB5D0EF3B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D8D296-D6DE-B5E7-B61A-CA2F85A5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6708B7-79F1-B650-5291-6640CE54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C4991-D92D-F7FD-8F18-FFD04028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6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D5D3A-DDBF-C1C4-5245-34A21D98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985660-7CFC-EA73-86F0-BEF7D237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4DA9A9-678E-DAB2-D6A6-496A8746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AA70EF-3C43-E7F9-72E6-15DC8560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50BE3A-BB76-483D-79A2-E3549FCD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24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C3CEF-EB92-937D-FDD3-4C2FD561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2312C-A3A3-BEAF-DE00-9BE4A8683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AFB3F6-7459-108E-50A7-4B0EDBD17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2B9715-A238-BCEF-E4D1-78737CA4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595DC-D597-A4E5-202D-652F573A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4B02B4-2909-4762-B7B1-4DE543B0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3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B6608-61E5-9DAB-7516-F2534427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8CA328-33DC-4FE4-AB9A-EDFAB5179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9F6010-BDB8-D9FE-D873-203BE25E4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E260F7-ED69-23AD-5958-B5BE24181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8AC811F-30D9-D10B-5EFB-8E26A85FD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8C62AF2-0BD7-A30B-9D22-A0895B5D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DF22BE-4D9C-8021-645A-D67CFC64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54A77F2-01B0-5C44-335B-40CB71E6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93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E32A3-6D2F-F798-AE00-6BD9C488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A7771A-B3D3-5F29-26D7-2CD4E14C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70E05C-389A-9B92-8619-0B28B81C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BC9D8B2-7B25-0799-3EF3-9BB84033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48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8AD151F-7CB0-BC17-CB04-148401E0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79A8F2-F48B-EB65-5B4A-54228ADE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DCEC22-9D81-1CE8-5075-E4A3B6D5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66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D809E-06F5-8067-BD9B-5B5727DE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CF2CFD-92F1-841C-6B60-3D7B1384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376765-59EF-9538-F09D-9E423DC1C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7E7439-BB72-8295-D6E5-8D9AF683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27A539-2195-19CA-91BE-6974B064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C79F36-AE00-535F-7FA4-3377C745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50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31FC6-50D3-0E1E-C0B4-E495F72C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068BC30-A3BE-2E84-2028-A5A83DE5F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E78A9F-BA88-202E-30EC-65C8D7DEE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7CB48F-C212-17B1-C9EB-F130156D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877-0D28-4DE4-96B6-4D0E39F53C27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B587DF-F644-8129-9020-F98CCCCD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45049F-DF58-211B-25A5-AF9CB171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15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5BCA7F-F9BB-D654-DC41-B129BD49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22ABC0-5F84-2470-545C-6FD92C034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F2CA91-B3CD-B766-E1E1-48A0CD18A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702877-0D28-4DE4-96B6-4D0E39F53C27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53F7E-268B-EC7C-F444-8E3937E25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0BAC30-1E8D-600A-4196-1022B5362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4D41BD-7C37-4579-8189-8D32B3A45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85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72A47E8F-855F-3466-21C0-5EF08DCB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4"/>
            <a:ext cx="12192000" cy="6858000"/>
          </a:xfrm>
          <a:prstGeom prst="rect">
            <a:avLst/>
          </a:prstGeom>
        </p:spPr>
      </p:pic>
      <p:sp>
        <p:nvSpPr>
          <p:cNvPr id="8" name="Google Shape;88;p1">
            <a:extLst>
              <a:ext uri="{FF2B5EF4-FFF2-40B4-BE49-F238E27FC236}">
                <a16:creationId xmlns:a16="http://schemas.microsoft.com/office/drawing/2014/main" id="{7BC548EF-CDAA-0944-1E02-C90F89135BC7}"/>
              </a:ext>
            </a:extLst>
          </p:cNvPr>
          <p:cNvSpPr txBox="1">
            <a:spLocks/>
          </p:cNvSpPr>
          <p:nvPr/>
        </p:nvSpPr>
        <p:spPr>
          <a:xfrm>
            <a:off x="4459510" y="1712891"/>
            <a:ext cx="6401862" cy="193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3600">
                <a:solidFill>
                  <a:srgbClr val="C42819"/>
                </a:solidFill>
                <a:cs typeface="Calibri"/>
                <a:sym typeface="Calibri"/>
              </a:rPr>
              <a:t>Audiência Pública </a:t>
            </a:r>
            <a:endParaRPr lang="pt-BR" sz="3600">
              <a:solidFill>
                <a:srgbClr val="000000"/>
              </a:solidFill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pt-BR" sz="3600" b="1">
                <a:solidFill>
                  <a:srgbClr val="539091"/>
                </a:solidFill>
                <a:cs typeface="Calibri"/>
                <a:sym typeface="Calibri"/>
              </a:rPr>
              <a:t>REQ 025/2025 </a:t>
            </a:r>
            <a:r>
              <a:rPr lang="pt-BR" sz="3600" b="1">
                <a:solidFill>
                  <a:srgbClr val="539091"/>
                </a:solidFill>
                <a:cs typeface="Calibri"/>
              </a:rPr>
              <a:t>- PLS 330/2022</a:t>
            </a:r>
          </a:p>
          <a:p>
            <a:pPr algn="ctr">
              <a:lnSpc>
                <a:spcPct val="150000"/>
              </a:lnSpc>
            </a:pPr>
            <a:r>
              <a:rPr lang="pt-BR" sz="3600" b="1">
                <a:solidFill>
                  <a:srgbClr val="539091"/>
                </a:solidFill>
                <a:cs typeface="Calibri"/>
              </a:rPr>
              <a:t>Proposta da Fiocruz</a:t>
            </a:r>
          </a:p>
        </p:txBody>
      </p:sp>
      <p:cxnSp>
        <p:nvCxnSpPr>
          <p:cNvPr id="9" name="Google Shape;91;p1">
            <a:extLst>
              <a:ext uri="{FF2B5EF4-FFF2-40B4-BE49-F238E27FC236}">
                <a16:creationId xmlns:a16="http://schemas.microsoft.com/office/drawing/2014/main" id="{98D3BB05-34A9-401A-05F7-93AD157AB59D}"/>
              </a:ext>
            </a:extLst>
          </p:cNvPr>
          <p:cNvCxnSpPr>
            <a:cxnSpLocks/>
          </p:cNvCxnSpPr>
          <p:nvPr/>
        </p:nvCxnSpPr>
        <p:spPr>
          <a:xfrm>
            <a:off x="4232323" y="1773276"/>
            <a:ext cx="0" cy="2474259"/>
          </a:xfrm>
          <a:prstGeom prst="straightConnector1">
            <a:avLst/>
          </a:prstGeom>
          <a:noFill/>
          <a:ln w="28575" cap="flat" cmpd="sng">
            <a:solidFill>
              <a:srgbClr val="C4281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88;p1">
            <a:extLst>
              <a:ext uri="{FF2B5EF4-FFF2-40B4-BE49-F238E27FC236}">
                <a16:creationId xmlns:a16="http://schemas.microsoft.com/office/drawing/2014/main" id="{E5544CB3-7CCA-9CC0-4C45-6A50CA9E76A7}"/>
              </a:ext>
            </a:extLst>
          </p:cNvPr>
          <p:cNvSpPr txBox="1">
            <a:spLocks/>
          </p:cNvSpPr>
          <p:nvPr/>
        </p:nvSpPr>
        <p:spPr>
          <a:xfrm>
            <a:off x="4692651" y="3007852"/>
            <a:ext cx="6725728" cy="84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5600"/>
            </a:pPr>
            <a:endParaRPr lang="pt-BR"/>
          </a:p>
        </p:txBody>
      </p:sp>
      <p:pic>
        <p:nvPicPr>
          <p:cNvPr id="12" name="Imagem 11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0ACC140A-5FFD-8BCE-E76B-79EB48E97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897" y="5917758"/>
            <a:ext cx="4223142" cy="7547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1D2422A-3BE9-F349-8871-8B4567D178A4}"/>
              </a:ext>
            </a:extLst>
          </p:cNvPr>
          <p:cNvSpPr txBox="1"/>
          <p:nvPr/>
        </p:nvSpPr>
        <p:spPr>
          <a:xfrm>
            <a:off x="4461025" y="4019428"/>
            <a:ext cx="678580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400" b="1">
                <a:solidFill>
                  <a:srgbClr val="C42819"/>
                </a:solidFill>
                <a:latin typeface="Calibri"/>
                <a:cs typeface="Calibri"/>
                <a:sym typeface="Calibri"/>
              </a:rPr>
              <a:t>Márcia de Oliveira Teixeira</a:t>
            </a:r>
            <a:endParaRPr lang="pt-BR">
              <a:solidFill>
                <a:srgbClr val="C42819"/>
              </a:solidFill>
            </a:endParaRPr>
          </a:p>
          <a:p>
            <a:pPr algn="ctr"/>
            <a:r>
              <a:rPr lang="pt-BR" sz="2400" b="1">
                <a:solidFill>
                  <a:srgbClr val="C42819"/>
                </a:solidFill>
                <a:latin typeface="Calibri"/>
                <a:cs typeface="Calibri"/>
                <a:sym typeface="Calibri"/>
              </a:rPr>
              <a:t>Vice-presidência de Pesquisa e Coleções Biológicas</a:t>
            </a:r>
            <a:endParaRPr lang="pt-BR">
              <a:solidFill>
                <a:srgbClr val="C428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5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FF145-6B45-9EEB-EC99-E59566C2F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>
            <a:extLst>
              <a:ext uri="{FF2B5EF4-FFF2-40B4-BE49-F238E27FC236}">
                <a16:creationId xmlns:a16="http://schemas.microsoft.com/office/drawing/2014/main" id="{1F31F939-B82B-2D97-A5A2-D95C377EB9CC}"/>
              </a:ext>
            </a:extLst>
          </p:cNvPr>
          <p:cNvSpPr txBox="1">
            <a:spLocks/>
          </p:cNvSpPr>
          <p:nvPr/>
        </p:nvSpPr>
        <p:spPr>
          <a:xfrm>
            <a:off x="1490323" y="807794"/>
            <a:ext cx="6899153" cy="63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>
                <a:solidFill>
                  <a:srgbClr val="C42819"/>
                </a:solidFill>
                <a:latin typeface="Calibri"/>
                <a:ea typeface="Calibri"/>
                <a:cs typeface="Calibri"/>
              </a:rPr>
              <a:t>Recomendações</a:t>
            </a:r>
          </a:p>
        </p:txBody>
      </p:sp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A08AB425-10D0-FC0C-E8F2-75C79BFA8CA7}"/>
              </a:ext>
            </a:extLst>
          </p:cNvPr>
          <p:cNvSpPr txBox="1">
            <a:spLocks/>
          </p:cNvSpPr>
          <p:nvPr/>
        </p:nvSpPr>
        <p:spPr>
          <a:xfrm>
            <a:off x="1492294" y="1713513"/>
            <a:ext cx="9802632" cy="356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prstClr val="black"/>
              </a:buClr>
              <a:buSzPts val="5600"/>
            </a:pPr>
            <a:endParaRPr lang="pt-BR" sz="2000">
              <a:solidFill>
                <a:schemeClr val="tx1"/>
              </a:solidFill>
              <a:latin typeface="Aptos"/>
              <a:ea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buSzPts val="5600"/>
              <a:buAutoNum type="arabicPeriod"/>
            </a:pPr>
            <a:r>
              <a:rPr lang="pt-BR" sz="20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Fortalecimento da cultura responsável em pesquisa científica;</a:t>
            </a:r>
          </a:p>
          <a:p>
            <a:pPr marL="457200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5600"/>
              <a:buAutoNum type="arabicPeriod"/>
            </a:pPr>
            <a:r>
              <a:rPr lang="pt-BR" sz="20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Estruturação, capacitação e fomento de comitês de ética e de integridade científica;</a:t>
            </a:r>
            <a:endParaRPr lang="pt-BR" sz="2000">
              <a:solidFill>
                <a:schemeClr val="tx1"/>
              </a:solidFill>
              <a:latin typeface="Aptos"/>
            </a:endParaRPr>
          </a:p>
          <a:p>
            <a:pPr marL="457200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5600"/>
              <a:buAutoNum type="arabicPeriod"/>
            </a:pPr>
            <a:r>
              <a:rPr lang="pt-BR" sz="20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Educação permanente em conduta responsável em pesquisa;</a:t>
            </a:r>
          </a:p>
          <a:p>
            <a:pPr marL="457200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5600"/>
              <a:buAutoNum type="arabicPeriod"/>
            </a:pPr>
            <a:r>
              <a:rPr lang="pt-BR" sz="20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Adoção de instrumentos corretivos proporcionais: retratação, suspensão de bolsas e financiamentos, sanções administrativas e disciplinares. </a:t>
            </a:r>
          </a:p>
        </p:txBody>
      </p:sp>
      <p:sp>
        <p:nvSpPr>
          <p:cNvPr id="6" name="CaixaDeTexto 18">
            <a:extLst>
              <a:ext uri="{FF2B5EF4-FFF2-40B4-BE49-F238E27FC236}">
                <a16:creationId xmlns:a16="http://schemas.microsoft.com/office/drawing/2014/main" id="{10F16A87-E747-71BB-C8CF-A545E50FB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428" y="271631"/>
            <a:ext cx="7446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000" b="1">
                <a:solidFill>
                  <a:srgbClr val="057D83"/>
                </a:solidFill>
                <a:latin typeface="Calibri"/>
                <a:cs typeface="Calibri"/>
              </a:rPr>
              <a:t>Apreciação do PLS330/2022 pela Fundação Oswaldo Cruz</a:t>
            </a:r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887BC32C-C38B-2AD4-65CF-743C56BF61A1}"/>
              </a:ext>
            </a:extLst>
          </p:cNvPr>
          <p:cNvSpPr>
            <a:spLocks noGrp="1"/>
          </p:cNvSpPr>
          <p:nvPr/>
        </p:nvSpPr>
        <p:spPr>
          <a:xfrm>
            <a:off x="1816100" y="6354763"/>
            <a:ext cx="855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Vice-Presidência de Pesquisa e Coleções Biológicas da Fiocruz</a:t>
            </a:r>
          </a:p>
        </p:txBody>
      </p:sp>
    </p:spTree>
    <p:extLst>
      <p:ext uri="{BB962C8B-B14F-4D97-AF65-F5344CB8AC3E}">
        <p14:creationId xmlns:p14="http://schemas.microsoft.com/office/powerpoint/2010/main" val="14919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2AAAC-9D86-8BC5-282D-40B6E2153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>
            <a:extLst>
              <a:ext uri="{FF2B5EF4-FFF2-40B4-BE49-F238E27FC236}">
                <a16:creationId xmlns:a16="http://schemas.microsoft.com/office/drawing/2014/main" id="{336C4ADD-8DA4-C017-F311-BBE8A06140CF}"/>
              </a:ext>
            </a:extLst>
          </p:cNvPr>
          <p:cNvSpPr txBox="1">
            <a:spLocks/>
          </p:cNvSpPr>
          <p:nvPr/>
        </p:nvSpPr>
        <p:spPr>
          <a:xfrm>
            <a:off x="1490323" y="1077122"/>
            <a:ext cx="6899153" cy="63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>
                <a:solidFill>
                  <a:srgbClr val="C42819"/>
                </a:solidFill>
                <a:latin typeface="Calibri"/>
                <a:ea typeface="Calibri"/>
                <a:cs typeface="Calibri"/>
              </a:rPr>
              <a:t>Recomendação final</a:t>
            </a:r>
          </a:p>
        </p:txBody>
      </p:sp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9F0E8CE5-CE13-E9F4-1973-09536DF8880B}"/>
              </a:ext>
            </a:extLst>
          </p:cNvPr>
          <p:cNvSpPr txBox="1">
            <a:spLocks/>
          </p:cNvSpPr>
          <p:nvPr/>
        </p:nvSpPr>
        <p:spPr>
          <a:xfrm>
            <a:off x="1985079" y="2243356"/>
            <a:ext cx="9014358" cy="358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F4DFDA"/>
              </a:buClr>
              <a:buSzPts val="5600"/>
            </a:pPr>
            <a:r>
              <a:rPr lang="pt-BR" sz="24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Fortalecer</a:t>
            </a:r>
            <a:r>
              <a:rPr lang="pt-BR" sz="2400">
                <a:solidFill>
                  <a:schemeClr val="tx1"/>
                </a:solidFill>
                <a:ea typeface="Calibri"/>
                <a:cs typeface="Calibri"/>
              </a:rPr>
              <a:t> instrumentos administrativos e disciplinares:</a:t>
            </a:r>
            <a:endParaRPr lang="pt-BR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SzPts val="5600"/>
              <a:buFont typeface="Arial"/>
              <a:buChar char="•"/>
            </a:pPr>
            <a:r>
              <a:rPr lang="pt-BR" sz="24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investigação especializada </a:t>
            </a: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SzPts val="5600"/>
              <a:buFont typeface="Arial"/>
              <a:buChar char="•"/>
            </a:pPr>
            <a:r>
              <a:rPr lang="pt-BR" sz="24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sanções proporcionais </a:t>
            </a: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SzPts val="5600"/>
              <a:buFont typeface="Arial"/>
              <a:buChar char="•"/>
            </a:pPr>
            <a:endParaRPr lang="pt-BR" sz="2400">
              <a:solidFill>
                <a:schemeClr val="tx1"/>
              </a:solidFill>
              <a:latin typeface="Aptos"/>
              <a:ea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ts val="5600"/>
            </a:pPr>
            <a:r>
              <a:rPr lang="pt-BR" sz="24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Limitar sanções penais, já previstas em lei, a condutas com </a:t>
            </a:r>
          </a:p>
          <a:p>
            <a:pPr marL="342900" indent="-342900">
              <a:lnSpc>
                <a:spcPct val="100000"/>
              </a:lnSpc>
              <a:buSzPts val="5600"/>
              <a:buFont typeface="Arial"/>
              <a:buChar char="•"/>
            </a:pPr>
            <a:r>
              <a:rPr lang="pt-BR" sz="24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prova de dolo e </a:t>
            </a: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SzPts val="5600"/>
              <a:buFont typeface="Arial"/>
              <a:buChar char="•"/>
            </a:pPr>
            <a:r>
              <a:rPr lang="pt-BR" sz="24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dano patrimonial ou à saúde pública</a:t>
            </a: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SzPts val="5600"/>
              <a:buFont typeface="Arial"/>
              <a:buChar char="•"/>
            </a:pPr>
            <a:endParaRPr lang="pt-BR" sz="2400">
              <a:solidFill>
                <a:schemeClr val="tx1"/>
              </a:solidFill>
              <a:latin typeface="Aptos"/>
              <a:ea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ts val="5600"/>
            </a:pPr>
            <a:r>
              <a:rPr lang="pt-BR" sz="24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Retirada do PL 330/2022</a:t>
            </a:r>
          </a:p>
        </p:txBody>
      </p:sp>
      <p:sp>
        <p:nvSpPr>
          <p:cNvPr id="6" name="CaixaDeTexto 18">
            <a:extLst>
              <a:ext uri="{FF2B5EF4-FFF2-40B4-BE49-F238E27FC236}">
                <a16:creationId xmlns:a16="http://schemas.microsoft.com/office/drawing/2014/main" id="{CE19407A-5FE4-7ACF-84C0-3A4BB524B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428" y="271631"/>
            <a:ext cx="7446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000" b="1">
                <a:solidFill>
                  <a:srgbClr val="057D83"/>
                </a:solidFill>
                <a:latin typeface="Calibri"/>
                <a:cs typeface="Calibri"/>
              </a:rPr>
              <a:t>Apreciação do PLS330/2022 pela Fundação Oswaldo Cruz</a:t>
            </a:r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DB5D011A-796D-F0A8-02CB-4A4E6FEEA63E}"/>
              </a:ext>
            </a:extLst>
          </p:cNvPr>
          <p:cNvSpPr>
            <a:spLocks noGrp="1"/>
          </p:cNvSpPr>
          <p:nvPr/>
        </p:nvSpPr>
        <p:spPr>
          <a:xfrm>
            <a:off x="1816100" y="6354763"/>
            <a:ext cx="855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Vice-Presidência de Pesquisa e Coleções Biológicas da Fiocruz</a:t>
            </a:r>
          </a:p>
        </p:txBody>
      </p:sp>
    </p:spTree>
    <p:extLst>
      <p:ext uri="{BB962C8B-B14F-4D97-AF65-F5344CB8AC3E}">
        <p14:creationId xmlns:p14="http://schemas.microsoft.com/office/powerpoint/2010/main" val="349410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362AF611-A903-972E-0E53-96D7B928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73B0211-DEC0-A2CB-60C4-924D67CCF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63" y="6277113"/>
            <a:ext cx="400050" cy="390525"/>
          </a:xfrm>
          <a:prstGeom prst="rect">
            <a:avLst/>
          </a:prstGeom>
        </p:spPr>
      </p:pic>
      <p:sp>
        <p:nvSpPr>
          <p:cNvPr id="26" name="Google Shape;88;p1">
            <a:extLst>
              <a:ext uri="{FF2B5EF4-FFF2-40B4-BE49-F238E27FC236}">
                <a16:creationId xmlns:a16="http://schemas.microsoft.com/office/drawing/2014/main" id="{4A9FE2A0-4CF6-0E7B-59B2-0BFCC8C7B093}"/>
              </a:ext>
            </a:extLst>
          </p:cNvPr>
          <p:cNvSpPr txBox="1">
            <a:spLocks/>
          </p:cNvSpPr>
          <p:nvPr/>
        </p:nvSpPr>
        <p:spPr>
          <a:xfrm>
            <a:off x="459828" y="6146164"/>
            <a:ext cx="2210555" cy="52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4DFDA"/>
              </a:buClr>
              <a:buSzPts val="5600"/>
            </a:pPr>
            <a:r>
              <a:rPr lang="pt-BR" sz="18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https://fiocruz.br/comissao-de-integridade-em-pesquisa</a:t>
            </a:r>
            <a:endParaRPr lang="pt-BR" sz="1800" err="1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39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8">
            <a:extLst>
              <a:ext uri="{FF2B5EF4-FFF2-40B4-BE49-F238E27FC236}">
                <a16:creationId xmlns:a16="http://schemas.microsoft.com/office/drawing/2014/main" id="{12C1FC81-E0CA-7003-DF43-CC947ADD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428" y="271631"/>
            <a:ext cx="7446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000" b="1">
                <a:solidFill>
                  <a:srgbClr val="057D83"/>
                </a:solidFill>
                <a:latin typeface="Calibri"/>
                <a:cs typeface="Calibri"/>
              </a:rPr>
              <a:t>Observatório Fiocruz em Ciência, Tecnologia e Inovação em Saúde</a:t>
            </a:r>
            <a:endParaRPr lang="pt-BR" altLang="pt-BR" sz="2000" b="1">
              <a:solidFill>
                <a:srgbClr val="057D83"/>
              </a:solidFill>
              <a:cs typeface="Calibri"/>
            </a:endParaRPr>
          </a:p>
        </p:txBody>
      </p:sp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A07A05EF-7C3A-3876-0BEB-FCFA7AF85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488613" y="6356350"/>
            <a:ext cx="865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F804653-1E1B-4932-A434-6C036F32C146}" type="slidenum">
              <a:rPr lang="pt-BR" altLang="pt-BR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2" name="Espaço Reservado para Rodapé 2">
            <a:extLst>
              <a:ext uri="{FF2B5EF4-FFF2-40B4-BE49-F238E27FC236}">
                <a16:creationId xmlns:a16="http://schemas.microsoft.com/office/drawing/2014/main" id="{84F04560-3A94-012F-CAA6-61098AD79676}"/>
              </a:ext>
            </a:extLst>
          </p:cNvPr>
          <p:cNvSpPr>
            <a:spLocks noGrp="1"/>
          </p:cNvSpPr>
          <p:nvPr/>
        </p:nvSpPr>
        <p:spPr>
          <a:xfrm>
            <a:off x="1816100" y="6354763"/>
            <a:ext cx="855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Vice-Presidência de Pesquisa e Coleções Biológicas da Fiocruz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7A05EF-7C3A-3876-0BEB-FCFA7AF8596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488613" y="6356350"/>
            <a:ext cx="865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F804653-1E1B-4932-A434-6C036F32C146}" type="slidenum">
              <a:rPr lang="pt-BR" altLang="pt-BR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B45AA10-F4FB-52B5-5E3E-1FFBCD24859F}"/>
              </a:ext>
            </a:extLst>
          </p:cNvPr>
          <p:cNvCxnSpPr>
            <a:cxnSpLocks/>
          </p:cNvCxnSpPr>
          <p:nvPr/>
        </p:nvCxnSpPr>
        <p:spPr>
          <a:xfrm flipH="1" flipV="1">
            <a:off x="864475" y="6336644"/>
            <a:ext cx="9996653" cy="3284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FF56F9D5-DF31-7905-8FCA-92DF049D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86" y="869741"/>
            <a:ext cx="9991396" cy="530901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FFCD1E5-BDD9-6C76-F535-419C880ABEA0}"/>
              </a:ext>
            </a:extLst>
          </p:cNvPr>
          <p:cNvSpPr txBox="1"/>
          <p:nvPr/>
        </p:nvSpPr>
        <p:spPr>
          <a:xfrm>
            <a:off x="8790589" y="5926520"/>
            <a:ext cx="219140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https://observatorio.fiocruz.br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A0A625-5A26-A4A2-F0ED-4D5EFDC2C8D6}"/>
              </a:ext>
            </a:extLst>
          </p:cNvPr>
          <p:cNvSpPr txBox="1"/>
          <p:nvPr/>
        </p:nvSpPr>
        <p:spPr>
          <a:xfrm>
            <a:off x="3815677" y="3305909"/>
            <a:ext cx="4517160" cy="1292662"/>
          </a:xfrm>
          <a:prstGeom prst="rect">
            <a:avLst/>
          </a:prstGeom>
          <a:solidFill>
            <a:srgbClr val="C41C1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>
                <a:solidFill>
                  <a:srgbClr val="FFDBDA"/>
                </a:solidFill>
                <a:latin typeface="Verdana"/>
                <a:ea typeface="Verdana"/>
                <a:cs typeface="Segoe UI"/>
              </a:rPr>
              <a:t>178 </a:t>
            </a:r>
            <a:endParaRPr lang="pt-BR" sz="3600">
              <a:latin typeface="Verdana"/>
              <a:ea typeface="Verdana"/>
              <a:cs typeface="Segoe UI"/>
            </a:endParaRPr>
          </a:p>
          <a:p>
            <a:r>
              <a:rPr lang="pt-BR" sz="1400">
                <a:solidFill>
                  <a:srgbClr val="FFDBDA"/>
                </a:solidFill>
                <a:latin typeface="Verdana"/>
                <a:ea typeface="Verdana"/>
                <a:cs typeface="Segoe UI"/>
              </a:rPr>
              <a:t>instrumentos de cooperação internacional vigentes</a:t>
            </a:r>
          </a:p>
          <a:p>
            <a:endParaRPr lang="pt-BR" sz="1400">
              <a:solidFill>
                <a:srgbClr val="FFDBDA"/>
              </a:solidFill>
              <a:latin typeface="Verdana"/>
              <a:ea typeface="Verdana"/>
              <a:cs typeface="Segoe U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D2394BC-A7E6-23F3-9FC3-29C6ECF2E401}"/>
              </a:ext>
            </a:extLst>
          </p:cNvPr>
          <p:cNvSpPr txBox="1"/>
          <p:nvPr/>
        </p:nvSpPr>
        <p:spPr>
          <a:xfrm>
            <a:off x="6252594" y="1553454"/>
            <a:ext cx="4497622" cy="1015663"/>
          </a:xfrm>
          <a:prstGeom prst="rect">
            <a:avLst/>
          </a:prstGeom>
          <a:solidFill>
            <a:srgbClr val="C41C1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>
                <a:solidFill>
                  <a:srgbClr val="FFDBDA"/>
                </a:solidFill>
                <a:latin typeface="Verdana"/>
                <a:ea typeface="Verdana"/>
              </a:rPr>
              <a:t>65</a:t>
            </a:r>
          </a:p>
          <a:p>
            <a:r>
              <a:rPr lang="pt-BR" sz="1400">
                <a:solidFill>
                  <a:srgbClr val="FFDBDA"/>
                </a:solidFill>
                <a:latin typeface="Verdana"/>
                <a:ea typeface="Verdana"/>
              </a:rPr>
              <a:t>cursos de pós-graduação acadêmica e profissional </a:t>
            </a:r>
          </a:p>
        </p:txBody>
      </p:sp>
    </p:spTree>
    <p:extLst>
      <p:ext uri="{BB962C8B-B14F-4D97-AF65-F5344CB8AC3E}">
        <p14:creationId xmlns:p14="http://schemas.microsoft.com/office/powerpoint/2010/main" val="49361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35200-B9FE-4C23-26D9-5136E392E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>
            <a:extLst>
              <a:ext uri="{FF2B5EF4-FFF2-40B4-BE49-F238E27FC236}">
                <a16:creationId xmlns:a16="http://schemas.microsoft.com/office/drawing/2014/main" id="{B5F21CA3-CBB4-13AB-25CB-8B89EF2CBA12}"/>
              </a:ext>
            </a:extLst>
          </p:cNvPr>
          <p:cNvSpPr txBox="1">
            <a:spLocks/>
          </p:cNvSpPr>
          <p:nvPr/>
        </p:nvSpPr>
        <p:spPr>
          <a:xfrm>
            <a:off x="1490323" y="1490967"/>
            <a:ext cx="6899153" cy="63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>
                <a:solidFill>
                  <a:srgbClr val="C42819"/>
                </a:solidFill>
                <a:latin typeface="Calibri"/>
                <a:ea typeface="Calibri"/>
                <a:cs typeface="Calibri"/>
              </a:rPr>
              <a:t>Instâncias dedicadas:</a:t>
            </a:r>
          </a:p>
        </p:txBody>
      </p:sp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EC3C7670-FBD5-6B2B-559C-C26CF97D4A6D}"/>
              </a:ext>
            </a:extLst>
          </p:cNvPr>
          <p:cNvSpPr txBox="1">
            <a:spLocks/>
          </p:cNvSpPr>
          <p:nvPr/>
        </p:nvSpPr>
        <p:spPr>
          <a:xfrm>
            <a:off x="1531707" y="2346863"/>
            <a:ext cx="9690960" cy="287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F4DFDA"/>
              </a:buClr>
              <a:buSzPts val="5600"/>
            </a:pPr>
            <a:r>
              <a:rPr lang="pt-BR" sz="24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Comissão de Integridade em Pesquisa da Fiocruz  </a:t>
            </a:r>
            <a:endParaRPr lang="pt-BR" sz="2400">
              <a:solidFill>
                <a:schemeClr val="tx1"/>
              </a:solidFill>
              <a:latin typeface="Aptos"/>
            </a:endParaRPr>
          </a:p>
          <a:p>
            <a:pPr>
              <a:lnSpc>
                <a:spcPct val="150000"/>
              </a:lnSpc>
              <a:buClr>
                <a:srgbClr val="F4DFDA"/>
              </a:buClr>
              <a:buSzPts val="5600"/>
            </a:pPr>
            <a:r>
              <a:rPr lang="pt-BR" sz="24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Fórum de Comités de Ética em Pesquisa com seres humanos da Fiocruz</a:t>
            </a:r>
          </a:p>
          <a:p>
            <a:pPr>
              <a:lnSpc>
                <a:spcPct val="150000"/>
              </a:lnSpc>
              <a:buSzPts val="5600"/>
            </a:pPr>
            <a:r>
              <a:rPr lang="pt-BR" sz="24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Vice-Presidência de Pesquisa e Coleções Biológicas</a:t>
            </a:r>
          </a:p>
          <a:p>
            <a:pPr>
              <a:lnSpc>
                <a:spcPct val="150000"/>
              </a:lnSpc>
              <a:buSzPts val="5600"/>
            </a:pPr>
            <a:r>
              <a:rPr lang="pt-BR" sz="24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Vice-Presidência de Educação, Informação e Comunicação</a:t>
            </a:r>
          </a:p>
          <a:p>
            <a:pPr>
              <a:lnSpc>
                <a:spcPct val="150000"/>
              </a:lnSpc>
              <a:buSzPts val="5600"/>
            </a:pPr>
            <a:r>
              <a:rPr lang="pt-BR" sz="2400">
                <a:solidFill>
                  <a:schemeClr val="tx1"/>
                </a:solidFill>
                <a:latin typeface="Aptos"/>
                <a:ea typeface="Calibri"/>
                <a:cs typeface="Calibri"/>
              </a:rPr>
              <a:t>Gabinete da Presidência da Fiocruz</a:t>
            </a:r>
          </a:p>
        </p:txBody>
      </p:sp>
      <p:sp>
        <p:nvSpPr>
          <p:cNvPr id="6" name="CaixaDeTexto 18">
            <a:extLst>
              <a:ext uri="{FF2B5EF4-FFF2-40B4-BE49-F238E27FC236}">
                <a16:creationId xmlns:a16="http://schemas.microsoft.com/office/drawing/2014/main" id="{8E2FBD1E-F8AE-BC46-A328-6ED300485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428" y="271631"/>
            <a:ext cx="7446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000" b="1">
                <a:solidFill>
                  <a:srgbClr val="057D83"/>
                </a:solidFill>
                <a:latin typeface="Calibri"/>
                <a:cs typeface="Calibri"/>
              </a:rPr>
              <a:t>Apreciação do PLS330/2022 pela Fundação Oswaldo Cruz</a:t>
            </a:r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ADCECE50-633B-0B53-171A-7AB5F9AF7442}"/>
              </a:ext>
            </a:extLst>
          </p:cNvPr>
          <p:cNvSpPr>
            <a:spLocks noGrp="1"/>
          </p:cNvSpPr>
          <p:nvPr/>
        </p:nvSpPr>
        <p:spPr>
          <a:xfrm>
            <a:off x="1816100" y="6354763"/>
            <a:ext cx="855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Vice-Presidência de Pesquisa e Coleções Biológicas da Fiocruz</a:t>
            </a:r>
          </a:p>
        </p:txBody>
      </p:sp>
    </p:spTree>
    <p:extLst>
      <p:ext uri="{BB962C8B-B14F-4D97-AF65-F5344CB8AC3E}">
        <p14:creationId xmlns:p14="http://schemas.microsoft.com/office/powerpoint/2010/main" val="213385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96FDC-B8E5-25E1-199E-3205C42E5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8">
            <a:extLst>
              <a:ext uri="{FF2B5EF4-FFF2-40B4-BE49-F238E27FC236}">
                <a16:creationId xmlns:a16="http://schemas.microsoft.com/office/drawing/2014/main" id="{0BA12F77-C2DE-1C63-79C9-7BCB632D3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428" y="271631"/>
            <a:ext cx="7446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000" b="1">
                <a:solidFill>
                  <a:srgbClr val="057D83"/>
                </a:solidFill>
                <a:latin typeface="Calibri"/>
                <a:ea typeface="Calibri"/>
                <a:cs typeface="Calibri"/>
              </a:rPr>
              <a:t>Fluxo de investigação e aplicação de sanções</a:t>
            </a:r>
            <a:endParaRPr lang="pt-BR" sz="2000">
              <a:latin typeface="Calibri"/>
              <a:ea typeface="Calibri"/>
              <a:cs typeface="Calibri"/>
            </a:endParaRPr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87F2F54B-F988-52C5-9F21-C55DCE339681}"/>
              </a:ext>
            </a:extLst>
          </p:cNvPr>
          <p:cNvSpPr>
            <a:spLocks noGrp="1"/>
          </p:cNvSpPr>
          <p:nvPr/>
        </p:nvSpPr>
        <p:spPr>
          <a:xfrm>
            <a:off x="1816100" y="6354763"/>
            <a:ext cx="855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Vice-Presidência de Pesquisa e Coleções Biológicas da Fiocruz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DE8D389-30A7-0170-0B82-BFD9F301A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583501"/>
              </p:ext>
            </p:extLst>
          </p:nvPr>
        </p:nvGraphicFramePr>
        <p:xfrm>
          <a:off x="1504294" y="1291460"/>
          <a:ext cx="9584119" cy="413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68" name="CaixaDeTexto 1167">
            <a:extLst>
              <a:ext uri="{FF2B5EF4-FFF2-40B4-BE49-F238E27FC236}">
                <a16:creationId xmlns:a16="http://schemas.microsoft.com/office/drawing/2014/main" id="{610531B4-EDCB-403A-1C9E-6722E817C512}"/>
              </a:ext>
            </a:extLst>
          </p:cNvPr>
          <p:cNvSpPr txBox="1"/>
          <p:nvPr/>
        </p:nvSpPr>
        <p:spPr>
          <a:xfrm>
            <a:off x="3561014" y="5263648"/>
            <a:ext cx="1822781" cy="707886"/>
          </a:xfrm>
          <a:prstGeom prst="rect">
            <a:avLst/>
          </a:prstGeom>
          <a:solidFill>
            <a:srgbClr val="FFF9F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/>
              <a:t>Evidências de má conduta</a:t>
            </a:r>
          </a:p>
        </p:txBody>
      </p:sp>
      <p:sp>
        <p:nvSpPr>
          <p:cNvPr id="1409" name="CaixaDeTexto 1408">
            <a:extLst>
              <a:ext uri="{FF2B5EF4-FFF2-40B4-BE49-F238E27FC236}">
                <a16:creationId xmlns:a16="http://schemas.microsoft.com/office/drawing/2014/main" id="{D78B97CE-9E12-BE86-2B4E-FEAADF0BC74F}"/>
              </a:ext>
            </a:extLst>
          </p:cNvPr>
          <p:cNvSpPr txBox="1"/>
          <p:nvPr/>
        </p:nvSpPr>
        <p:spPr>
          <a:xfrm>
            <a:off x="6563710" y="723901"/>
            <a:ext cx="2756338" cy="701318"/>
          </a:xfrm>
          <a:prstGeom prst="rect">
            <a:avLst/>
          </a:prstGeom>
          <a:solidFill>
            <a:srgbClr val="FFF9F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>
                <a:latin typeface="Aptos"/>
              </a:rPr>
              <a:t>Evidência</a:t>
            </a:r>
            <a:r>
              <a:rPr lang="pt-BR" sz="2000"/>
              <a:t> de risco grave ou infração legal</a:t>
            </a:r>
          </a:p>
        </p:txBody>
      </p:sp>
    </p:spTree>
    <p:extLst>
      <p:ext uri="{BB962C8B-B14F-4D97-AF65-F5344CB8AC3E}">
        <p14:creationId xmlns:p14="http://schemas.microsoft.com/office/powerpoint/2010/main" val="372196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2D65C-44E5-BCB4-B7B8-0A9D6369E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8">
            <a:extLst>
              <a:ext uri="{FF2B5EF4-FFF2-40B4-BE49-F238E27FC236}">
                <a16:creationId xmlns:a16="http://schemas.microsoft.com/office/drawing/2014/main" id="{AA1695BE-640B-4C54-DDE5-7049BBD3F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428" y="271631"/>
            <a:ext cx="7446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000" b="1">
                <a:solidFill>
                  <a:srgbClr val="057D83"/>
                </a:solidFill>
                <a:latin typeface="Calibri"/>
                <a:ea typeface="Calibri"/>
                <a:cs typeface="Calibri"/>
              </a:rPr>
              <a:t>Sistemas internacionais de regulação</a:t>
            </a:r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40351F1F-5B26-3A8D-3B9C-889AF1EBA435}"/>
              </a:ext>
            </a:extLst>
          </p:cNvPr>
          <p:cNvSpPr>
            <a:spLocks noGrp="1"/>
          </p:cNvSpPr>
          <p:nvPr/>
        </p:nvSpPr>
        <p:spPr>
          <a:xfrm>
            <a:off x="1816100" y="6354763"/>
            <a:ext cx="855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Vice-Presidência de Pesquisa e Coleções Biológicas da Fiocruz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22ED65F-26BC-F995-AF95-9FC0FC4E7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27658"/>
              </p:ext>
            </p:extLst>
          </p:nvPr>
        </p:nvGraphicFramePr>
        <p:xfrm>
          <a:off x="1150470" y="821764"/>
          <a:ext cx="10735074" cy="590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91">
                  <a:extLst>
                    <a:ext uri="{9D8B030D-6E8A-4147-A177-3AD203B41FA5}">
                      <a16:colId xmlns:a16="http://schemas.microsoft.com/office/drawing/2014/main" val="2061584964"/>
                    </a:ext>
                  </a:extLst>
                </a:gridCol>
                <a:gridCol w="3139179">
                  <a:extLst>
                    <a:ext uri="{9D8B030D-6E8A-4147-A177-3AD203B41FA5}">
                      <a16:colId xmlns:a16="http://schemas.microsoft.com/office/drawing/2014/main" val="2231478158"/>
                    </a:ext>
                  </a:extLst>
                </a:gridCol>
                <a:gridCol w="2795623">
                  <a:extLst>
                    <a:ext uri="{9D8B030D-6E8A-4147-A177-3AD203B41FA5}">
                      <a16:colId xmlns:a16="http://schemas.microsoft.com/office/drawing/2014/main" val="2363098003"/>
                    </a:ext>
                  </a:extLst>
                </a:gridCol>
                <a:gridCol w="3432581">
                  <a:extLst>
                    <a:ext uri="{9D8B030D-6E8A-4147-A177-3AD203B41FA5}">
                      <a16:colId xmlns:a16="http://schemas.microsoft.com/office/drawing/2014/main" val="224699198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lang="pt-BR" sz="1800"/>
                        <a:t>País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800"/>
                        <a:t>Abordagem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pt-BR" sz="1800"/>
                        <a:t>Instrumentos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pt-BR" sz="1800"/>
                        <a:t>Órgãos responsáveis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31670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buNone/>
                      </a:pPr>
                      <a:r>
                        <a:rPr lang="pt-BR" sz="1800" b="1"/>
                        <a:t>Reino Unido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investigação institucional </a:t>
                      </a:r>
                      <a:endParaRPr lang="pt-BR" sz="180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sanções administrativas; 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lei de fraude quando há benefício ilícito.</a:t>
                      </a:r>
                      <a:endParaRPr lang="pt-B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Concordat</a:t>
                      </a: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 </a:t>
                      </a:r>
                      <a:endParaRPr lang="pt-BR" sz="1800"/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guias UKRIO</a:t>
                      </a:r>
                      <a:endParaRPr lang="pt-BR" sz="1800"/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Fraud</a:t>
                      </a: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 </a:t>
                      </a:r>
                      <a:r>
                        <a:rPr lang="pt-BR" sz="1800" b="0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Act</a:t>
                      </a: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 2006</a:t>
                      </a:r>
                      <a:endParaRPr lang="pt-B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Instituições ensino e pesquisa; </a:t>
                      </a:r>
                      <a:endParaRPr lang="pt-BR" sz="1800"/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UKRIO (orientação).</a:t>
                      </a:r>
                      <a:endParaRPr lang="pt-BR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015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/>
                        <a:t>Estados Unidos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Estrutura administrativa robusta (ORI) + aplicação do direito penal em casos de fraude contra o Estado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False </a:t>
                      </a:r>
                      <a:r>
                        <a:rPr lang="pt-BR" sz="1800" b="0" i="1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Claims</a:t>
                      </a:r>
                      <a:r>
                        <a:rPr lang="pt-BR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 </a:t>
                      </a:r>
                      <a:r>
                        <a:rPr lang="pt-BR" sz="1800" b="0" i="1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Act</a:t>
                      </a: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 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18 U.S.C. §1001</a:t>
                      </a:r>
                      <a:endParaRPr lang="pt-B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Escritório de integridade em pesquisa - ORI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DOJ para processos criminais.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2867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i="0" u="none" strike="noStrike" noProof="0">
                          <a:latin typeface="Aptos"/>
                        </a:rPr>
                        <a:t>União Europeia</a:t>
                      </a:r>
                      <a:endParaRPr lang="pt-BR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Instrumentos infralegais: códigos, recomendações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latin typeface="Aptos"/>
                        </a:rPr>
                        <a:t>Código de Conduta (2011, 2017); orientações da CE/ALLEA</a:t>
                      </a:r>
                      <a:endParaRPr lang="pt-B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</a:rPr>
                        <a:t>Estados-membros; agências de financiamento; Comissão Europeia (coordenação).</a:t>
                      </a:r>
                      <a:endParaRPr lang="pt-BR" sz="18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78613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i="0" u="none" strike="noStrike" noProof="0"/>
                        <a:t>Suécia</a:t>
                      </a:r>
                      <a:endParaRPr lang="pt-BR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</a:rPr>
                        <a:t>Lei específica e procedimento administrativo/judicial</a:t>
                      </a:r>
                      <a:endParaRPr lang="pt-BR" sz="18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kern="1200" noProof="0" err="1">
                          <a:solidFill>
                            <a:schemeClr val="dk1"/>
                          </a:solidFill>
                          <a:latin typeface="Aptos"/>
                          <a:ea typeface="+mn-ea"/>
                          <a:cs typeface="+mn-cs"/>
                        </a:rPr>
                        <a:t>Act</a:t>
                      </a:r>
                      <a:r>
                        <a:rPr lang="pt-BR" sz="1800" b="0" i="0" u="none" strike="noStrike" kern="1200" noProof="0">
                          <a:solidFill>
                            <a:schemeClr val="dk1"/>
                          </a:solidFill>
                          <a:latin typeface="Aptos"/>
                          <a:ea typeface="+mn-ea"/>
                          <a:cs typeface="+mn-cs"/>
                        </a:rPr>
                        <a:t> (2019:504)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</a:rPr>
                        <a:t>Comitê Nacional </a:t>
                      </a:r>
                      <a:r>
                        <a:rPr lang="pt-BR" sz="1800" b="0" i="0" u="none" strike="noStrike" noProof="0" err="1">
                          <a:solidFill>
                            <a:srgbClr val="000000"/>
                          </a:solidFill>
                        </a:rPr>
                        <a:t>Npof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8305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/>
                        <a:t>Dinamarca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Lei específica e comité nacional para investigação técnica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1" u="none" strike="noStrike" noProof="0" err="1"/>
                        <a:t>Danish</a:t>
                      </a:r>
                      <a:r>
                        <a:rPr lang="pt-BR" sz="1800" b="0" i="1" u="none" strike="noStrike" noProof="0"/>
                        <a:t> </a:t>
                      </a:r>
                      <a:r>
                        <a:rPr lang="pt-BR" sz="1800" b="0" i="1" u="none" strike="noStrike" noProof="0" err="1"/>
                        <a:t>Research</a:t>
                      </a:r>
                      <a:r>
                        <a:rPr lang="pt-BR" sz="1800" b="0" i="1" u="none" strike="noStrike" noProof="0"/>
                        <a:t> </a:t>
                      </a:r>
                      <a:r>
                        <a:rPr lang="pt-BR" sz="1800" b="0" i="1" u="none" strike="noStrike" noProof="0" err="1"/>
                        <a:t>Misconduct</a:t>
                      </a:r>
                      <a:r>
                        <a:rPr lang="pt-BR" sz="1800" b="0" i="1" u="none" strike="noStrike" noProof="0"/>
                        <a:t> </a:t>
                      </a:r>
                      <a:r>
                        <a:rPr lang="pt-BR" sz="1800" b="0" i="1" u="none" strike="noStrike" noProof="0" err="1"/>
                        <a:t>Act</a:t>
                      </a:r>
                      <a:r>
                        <a:rPr lang="pt-BR" sz="1800" b="0" i="1" u="none" strike="noStrike" noProof="0"/>
                        <a:t> </a:t>
                      </a:r>
                      <a:r>
                        <a:rPr lang="pt-BR" sz="1800" b="0" i="0" u="none" strike="noStrike" noProof="0"/>
                        <a:t>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1800" b="0" i="1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Danish</a:t>
                      </a:r>
                      <a:r>
                        <a:rPr lang="pt-BR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 Board </a:t>
                      </a:r>
                      <a:r>
                        <a:rPr lang="pt-BR" sz="1800" b="0" i="1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on</a:t>
                      </a:r>
                      <a:r>
                        <a:rPr lang="pt-BR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 </a:t>
                      </a:r>
                      <a:r>
                        <a:rPr lang="pt-BR" sz="1800" b="0" i="1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Research</a:t>
                      </a:r>
                      <a:r>
                        <a:rPr lang="pt-BR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 </a:t>
                      </a:r>
                      <a:r>
                        <a:rPr lang="pt-BR" sz="1800" b="0" i="1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Misconduct</a:t>
                      </a:r>
                      <a:r>
                        <a:rPr lang="pt-BR" sz="1800" b="0" i="1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.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lang="pt-BR" sz="1800" b="0" i="0" u="none" strike="noStrike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62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D4B37-B624-39C3-F44F-8C6FE2582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8">
            <a:extLst>
              <a:ext uri="{FF2B5EF4-FFF2-40B4-BE49-F238E27FC236}">
                <a16:creationId xmlns:a16="http://schemas.microsoft.com/office/drawing/2014/main" id="{C0FB1437-CB0B-79AC-424F-F072B509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428" y="271631"/>
            <a:ext cx="7446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000" b="1">
                <a:solidFill>
                  <a:srgbClr val="057D83"/>
                </a:solidFill>
                <a:latin typeface="Calibri"/>
                <a:cs typeface="Calibri"/>
              </a:rPr>
              <a:t>Avaliação detalhada o PLS330/2022</a:t>
            </a:r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07180002-A726-F1D6-264E-18F68433E627}"/>
              </a:ext>
            </a:extLst>
          </p:cNvPr>
          <p:cNvSpPr>
            <a:spLocks noGrp="1"/>
          </p:cNvSpPr>
          <p:nvPr/>
        </p:nvSpPr>
        <p:spPr>
          <a:xfrm>
            <a:off x="1816100" y="6354763"/>
            <a:ext cx="855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Vice-Presidência de Pesquisa e Coleções Biológicas da Fiocruz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9910C5B-08F1-1E91-CB7F-437C21985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70327"/>
              </p:ext>
            </p:extLst>
          </p:nvPr>
        </p:nvGraphicFramePr>
        <p:xfrm>
          <a:off x="1356761" y="1465138"/>
          <a:ext cx="9882430" cy="380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4719">
                  <a:extLst>
                    <a:ext uri="{9D8B030D-6E8A-4147-A177-3AD203B41FA5}">
                      <a16:colId xmlns:a16="http://schemas.microsoft.com/office/drawing/2014/main" val="2061584964"/>
                    </a:ext>
                  </a:extLst>
                </a:gridCol>
                <a:gridCol w="4587711">
                  <a:extLst>
                    <a:ext uri="{9D8B030D-6E8A-4147-A177-3AD203B41FA5}">
                      <a16:colId xmlns:a16="http://schemas.microsoft.com/office/drawing/2014/main" val="22314781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lang="pt-BR" sz="2000"/>
                        <a:t>PL330/2025 Artigo 280-A. Incisos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/>
                        <a:t>Análise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31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 u="none" strike="noStrike" noProof="0">
                          <a:latin typeface="Aptos"/>
                        </a:rPr>
                        <a:t>I - violar protocolos de pesquisa e formalidades exigidas nas diversas etapas dos estudos</a:t>
                      </a:r>
                      <a:endParaRPr lang="pt-BR" sz="20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pt-BR" sz="2000"/>
                        <a:t>Atendidos pela </a:t>
                      </a:r>
                      <a:r>
                        <a:rPr lang="pt-BR" sz="2000" b="1"/>
                        <a:t>Lei 14.874/2024</a:t>
                      </a:r>
                      <a:r>
                        <a:rPr lang="pt-BR" sz="2000"/>
                        <a:t>:</a:t>
                      </a:r>
                      <a:endParaRPr lang="pt-BR"/>
                    </a:p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pt-BR" sz="2000" b="1"/>
                        <a:t>Artigo </a:t>
                      </a:r>
                      <a:r>
                        <a:rPr lang="pt-BR" sz="2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define </a:t>
                      </a:r>
                      <a:r>
                        <a:rPr lang="pt-BR" sz="20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violação do protocolo de pesquisa, </a:t>
                      </a:r>
                      <a:r>
                        <a:rPr lang="pt-BR" sz="2000" b="0" i="0" u="none" strike="noStrike" kern="1200" noProof="0">
                          <a:solidFill>
                            <a:schemeClr val="dk1"/>
                          </a:solidFill>
                          <a:latin typeface="Aptos"/>
                        </a:rPr>
                        <a:t>evento adverso grave.</a:t>
                      </a:r>
                      <a:endParaRPr lang="pt-BR" sz="20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pt-BR" sz="2000" b="1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Artigos 59 e 60:</a:t>
                      </a:r>
                      <a:r>
                        <a:rPr lang="pt-BR" sz="20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lang="pt-BR" sz="2000" b="0" i="0" u="none" strike="noStrike" kern="1200" noProof="0">
                          <a:solidFill>
                            <a:schemeClr val="tx1"/>
                          </a:solidFill>
                          <a:latin typeface="Aptos"/>
                        </a:rPr>
                        <a:t>stabelecem infrações éticas e sanitárias na condução de pesquisas com seres humanos</a:t>
                      </a:r>
                      <a:r>
                        <a:rPr lang="pt-BR" sz="20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pt-BR" sz="2000" b="0" i="0" u="none" strike="noStrike" kern="1200" noProof="0">
                          <a:solidFill>
                            <a:srgbClr val="000000"/>
                          </a:solidFill>
                          <a:latin typeface="Aptos"/>
                        </a:rPr>
                        <a:t>2. Complementada pela </a:t>
                      </a:r>
                      <a:r>
                        <a:rPr lang="pt-BR" sz="2000" b="1" i="0" u="none" strike="noStrike" kern="1200" noProof="0">
                          <a:solidFill>
                            <a:srgbClr val="000000"/>
                          </a:solidFill>
                          <a:latin typeface="Aptos"/>
                        </a:rPr>
                        <a:t>Lei 6.437/1977</a:t>
                      </a:r>
                      <a:endParaRPr lang="pt-B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12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 u="none" strike="noStrike" noProof="0">
                          <a:latin typeface="Aptos"/>
                        </a:rPr>
                        <a:t>II - ocultar e/ou alterar indevidamente e de má fé informações sobre os centros de pesquisa, participantes, número de voluntários e critérios de inclusão e pacientes falecidos;</a:t>
                      </a:r>
                      <a:endParaRPr lang="pt-BR" sz="20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7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51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1A7F2-80B9-D197-ECDC-A8DD9C9D3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8">
            <a:extLst>
              <a:ext uri="{FF2B5EF4-FFF2-40B4-BE49-F238E27FC236}">
                <a16:creationId xmlns:a16="http://schemas.microsoft.com/office/drawing/2014/main" id="{1527D618-8F4C-163B-43E0-EF95AE7A0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428" y="271631"/>
            <a:ext cx="7446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000" b="1">
                <a:solidFill>
                  <a:srgbClr val="057D83"/>
                </a:solidFill>
                <a:latin typeface="Calibri"/>
                <a:cs typeface="Calibri"/>
              </a:rPr>
              <a:t>Avaliação detalhada o PLS330/2022</a:t>
            </a:r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5B86E477-9B1F-796F-24AF-2A5AC5289A14}"/>
              </a:ext>
            </a:extLst>
          </p:cNvPr>
          <p:cNvSpPr>
            <a:spLocks noGrp="1"/>
          </p:cNvSpPr>
          <p:nvPr/>
        </p:nvSpPr>
        <p:spPr>
          <a:xfrm>
            <a:off x="1816100" y="6354763"/>
            <a:ext cx="855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Vice-Presidência de Pesquisa e Coleções Biológicas da Fiocruz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9AD7AC5-2E85-8DA8-1834-095CCA551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698402"/>
              </p:ext>
            </p:extLst>
          </p:nvPr>
        </p:nvGraphicFramePr>
        <p:xfrm>
          <a:off x="1419098" y="1166939"/>
          <a:ext cx="9498675" cy="444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505">
                  <a:extLst>
                    <a:ext uri="{9D8B030D-6E8A-4147-A177-3AD203B41FA5}">
                      <a16:colId xmlns:a16="http://schemas.microsoft.com/office/drawing/2014/main" val="2061584964"/>
                    </a:ext>
                  </a:extLst>
                </a:gridCol>
                <a:gridCol w="5335170">
                  <a:extLst>
                    <a:ext uri="{9D8B030D-6E8A-4147-A177-3AD203B41FA5}">
                      <a16:colId xmlns:a16="http://schemas.microsoft.com/office/drawing/2014/main" val="2231478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lang="pt-BR" sz="2000"/>
                        <a:t>PL330/2025 Artigo 280-A. Incisos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/>
                        <a:t>Análise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316709"/>
                  </a:ext>
                </a:extLst>
              </a:tr>
              <a:tr h="1602556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 u="none" strike="noStrike" noProof="0">
                          <a:latin typeface="Aptos"/>
                        </a:rPr>
                        <a:t>III - falsificar ou fabricar dados de ensaios clínicos, resultados laboratoriais e registros médicos</a:t>
                      </a:r>
                      <a:endParaRPr lang="pt-B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pt-BR" sz="2000"/>
                        <a:t>Existe legislação contra </a:t>
                      </a:r>
                      <a:r>
                        <a:rPr lang="pt-BR" sz="2000" b="1"/>
                        <a:t>fraude deliberada</a:t>
                      </a:r>
                      <a:endParaRPr lang="pt-BR"/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Atendidos pela </a:t>
                      </a:r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Lei 14.874/2024</a:t>
                      </a:r>
                      <a:endParaRPr lang="pt-BR" sz="20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78805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0" i="0" u="none" strike="noStrike" noProof="0"/>
                        <a:t>IV - má-fé na seletividade do tratamento estatístico de dados e na publicação de resultados.</a:t>
                      </a:r>
                      <a:endParaRPr lang="pt-B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Dificuldade de diferenciar de </a:t>
                      </a:r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erro honesto</a:t>
                      </a:r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 inerente à produção científica e que tem mecanismos de correção estabelecidos.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Atendidos pela </a:t>
                      </a:r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Lei 14.874/2024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Complementada pela </a:t>
                      </a:r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LGPD </a:t>
                      </a:r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(Art. 7 &amp; 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425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40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A588E-18AC-F73E-3B69-7F1A81EFC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8">
            <a:extLst>
              <a:ext uri="{FF2B5EF4-FFF2-40B4-BE49-F238E27FC236}">
                <a16:creationId xmlns:a16="http://schemas.microsoft.com/office/drawing/2014/main" id="{1F643BA1-883F-D0C4-436D-938446D13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428" y="271631"/>
            <a:ext cx="7446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000" b="1">
                <a:solidFill>
                  <a:srgbClr val="057D83"/>
                </a:solidFill>
                <a:latin typeface="Calibri"/>
                <a:cs typeface="Calibri"/>
              </a:rPr>
              <a:t>Riscos da penalização criminal de ações previstas no PL330/2022</a:t>
            </a:r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59375363-1F11-B8F7-4EF9-0E7DE5FAC0AC}"/>
              </a:ext>
            </a:extLst>
          </p:cNvPr>
          <p:cNvSpPr>
            <a:spLocks noGrp="1"/>
          </p:cNvSpPr>
          <p:nvPr/>
        </p:nvSpPr>
        <p:spPr>
          <a:xfrm>
            <a:off x="1816100" y="6354763"/>
            <a:ext cx="855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Vice-Presidência de Pesquisa e Coleções Biológicas da Fiocruz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7B7C0A-D6CF-510F-E16D-C462A677A918}"/>
              </a:ext>
            </a:extLst>
          </p:cNvPr>
          <p:cNvSpPr txBox="1"/>
          <p:nvPr/>
        </p:nvSpPr>
        <p:spPr>
          <a:xfrm>
            <a:off x="1216577" y="1072055"/>
            <a:ext cx="1019897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/>
              <a:t>Riscos Legais e Regulatórios:</a:t>
            </a:r>
            <a:r>
              <a:rPr lang="pt-BR" sz="2000"/>
              <a:t> </a:t>
            </a:r>
          </a:p>
          <a:p>
            <a:endParaRPr lang="pt-BR" sz="2000"/>
          </a:p>
          <a:p>
            <a:pPr marL="342900" indent="-342900">
              <a:buFont typeface="Arial"/>
              <a:buChar char="•"/>
            </a:pPr>
            <a:r>
              <a:rPr lang="pt-BR" sz="2000" b="1"/>
              <a:t>Incerteza jurídica</a:t>
            </a:r>
            <a:r>
              <a:rPr lang="pt-BR" sz="2000"/>
              <a:t>: imprecisões conceituais sobre os desvios de boas práticas em pesquisa. </a:t>
            </a:r>
          </a:p>
          <a:p>
            <a:pPr marL="342900" indent="-342900">
              <a:buFont typeface="Arial"/>
              <a:buChar char="•"/>
            </a:pPr>
            <a:r>
              <a:rPr lang="pt-BR" sz="2000" b="1"/>
              <a:t>Risco de penalização desproporcional</a:t>
            </a:r>
            <a:r>
              <a:rPr lang="pt-BR" sz="2000"/>
              <a:t>: erros involuntários ​​isolados não configuram fraude e má conduta de baixo risco são autorregulados pelo sistema de pesquisa. </a:t>
            </a:r>
          </a:p>
          <a:p>
            <a:pPr marL="342900" indent="-342900">
              <a:buFont typeface="Arial"/>
              <a:buChar char="•"/>
            </a:pPr>
            <a:r>
              <a:rPr lang="pt-BR" sz="2000" b="1"/>
              <a:t>Fragilidade do processo legal: </a:t>
            </a:r>
            <a:r>
              <a:rPr lang="pt-BR" sz="2000"/>
              <a:t>as investigações de má conduta necessitam de equipes com expertise técnica para identificação e qualificação do erro no âmbito acadêmico e de pesquisa.  </a:t>
            </a:r>
          </a:p>
          <a:p>
            <a:pPr marL="342900" indent="-342900">
              <a:buFont typeface="Arial"/>
              <a:buChar char="•"/>
            </a:pPr>
            <a:r>
              <a:rPr lang="pt-BR" sz="2000" b="1"/>
              <a:t>Quebra da harmonização entre  sistemas internacionais de regulação: </a:t>
            </a:r>
            <a:r>
              <a:rPr lang="pt-BR" sz="2000"/>
              <a:t>implicações para acordos de cooperação internacional envolvendo diferentes países, instituições e fontes de financiamento. </a:t>
            </a:r>
          </a:p>
          <a:p>
            <a:pPr marL="342900" indent="-342900">
              <a:buFont typeface="Arial"/>
              <a:buChar char="•"/>
            </a:pPr>
            <a:r>
              <a:rPr lang="en-US" sz="2000" b="1"/>
              <a:t>Impacto no </a:t>
            </a:r>
            <a:r>
              <a:rPr lang="en-US" sz="2000" b="1" err="1"/>
              <a:t>compartilhamento</a:t>
            </a:r>
            <a:r>
              <a:rPr lang="en-US" sz="2000" b="1"/>
              <a:t> de dados:</a:t>
            </a:r>
            <a:r>
              <a:rPr lang="en-US" sz="2000"/>
              <a:t> a </a:t>
            </a:r>
            <a:r>
              <a:rPr lang="en-US" sz="2000" err="1"/>
              <a:t>criminalização</a:t>
            </a:r>
            <a:r>
              <a:rPr lang="en-US" sz="2000"/>
              <a:t> </a:t>
            </a:r>
            <a:r>
              <a:rPr lang="en-US" sz="2000" err="1"/>
              <a:t>pode</a:t>
            </a:r>
            <a:r>
              <a:rPr lang="en-US" sz="2000"/>
              <a:t>, </a:t>
            </a:r>
            <a:r>
              <a:rPr lang="en-US" sz="2000" err="1"/>
              <a:t>paradoxalmente</a:t>
            </a:r>
            <a:r>
              <a:rPr lang="en-US" sz="2000"/>
              <a:t>, </a:t>
            </a:r>
            <a:r>
              <a:rPr lang="en-US" sz="2000" err="1"/>
              <a:t>incentivar</a:t>
            </a:r>
            <a:r>
              <a:rPr lang="en-US" sz="2000"/>
              <a:t> o </a:t>
            </a:r>
            <a:r>
              <a:rPr lang="en-US" sz="2000" err="1"/>
              <a:t>sigilo</a:t>
            </a:r>
            <a:r>
              <a:rPr lang="en-US" sz="2000"/>
              <a:t> </a:t>
            </a:r>
            <a:r>
              <a:rPr lang="en-US" sz="2000" err="1"/>
              <a:t>em</a:t>
            </a:r>
            <a:r>
              <a:rPr lang="en-US" sz="2000"/>
              <a:t> </a:t>
            </a:r>
            <a:r>
              <a:rPr lang="en-US" sz="2000" err="1"/>
              <a:t>vez</a:t>
            </a:r>
            <a:r>
              <a:rPr lang="en-US" sz="2000"/>
              <a:t> da </a:t>
            </a:r>
            <a:r>
              <a:rPr lang="en-US" sz="2000" err="1"/>
              <a:t>transparência</a:t>
            </a:r>
            <a:r>
              <a:rPr lang="en-US" sz="2000"/>
              <a:t> pela </a:t>
            </a:r>
            <a:r>
              <a:rPr lang="en-US" sz="2000" err="1"/>
              <a:t>possibilidade</a:t>
            </a:r>
            <a:r>
              <a:rPr lang="en-US" sz="2000"/>
              <a:t> de </a:t>
            </a:r>
            <a:r>
              <a:rPr lang="en-US" sz="2000" err="1"/>
              <a:t>erros</a:t>
            </a:r>
            <a:r>
              <a:rPr lang="en-US" sz="2000"/>
              <a:t> </a:t>
            </a:r>
            <a:r>
              <a:rPr lang="en-US" sz="2000" err="1"/>
              <a:t>honestos</a:t>
            </a:r>
            <a:r>
              <a:rPr lang="en-US" sz="2000"/>
              <a:t> </a:t>
            </a:r>
            <a:r>
              <a:rPr lang="en-US" sz="2000" err="1"/>
              <a:t>serem</a:t>
            </a:r>
            <a:r>
              <a:rPr lang="en-US" sz="2000"/>
              <a:t> </a:t>
            </a:r>
            <a:r>
              <a:rPr lang="en-US" sz="2000" err="1"/>
              <a:t>considerados</a:t>
            </a:r>
            <a:r>
              <a:rPr lang="en-US" sz="2000"/>
              <a:t> </a:t>
            </a:r>
            <a:r>
              <a:rPr lang="en-US" sz="2000" err="1"/>
              <a:t>fraude</a:t>
            </a:r>
            <a:r>
              <a:rPr lang="en-US" sz="2000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20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6CED5-7867-472D-7BDF-6E1DB523F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8">
            <a:extLst>
              <a:ext uri="{FF2B5EF4-FFF2-40B4-BE49-F238E27FC236}">
                <a16:creationId xmlns:a16="http://schemas.microsoft.com/office/drawing/2014/main" id="{5A2FA778-C9F1-4E94-1E0E-77E874E76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428" y="271631"/>
            <a:ext cx="7446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000" b="1">
                <a:solidFill>
                  <a:srgbClr val="057D83"/>
                </a:solidFill>
                <a:latin typeface="Calibri"/>
                <a:cs typeface="Calibri"/>
              </a:rPr>
              <a:t>Riscos da penalização criminal de ações previstas no PL330/2022</a:t>
            </a:r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9C5894C8-A5D0-6089-9AED-2FE3A629616D}"/>
              </a:ext>
            </a:extLst>
          </p:cNvPr>
          <p:cNvSpPr>
            <a:spLocks noGrp="1"/>
          </p:cNvSpPr>
          <p:nvPr/>
        </p:nvSpPr>
        <p:spPr>
          <a:xfrm>
            <a:off x="1816100" y="6354763"/>
            <a:ext cx="855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Vice-Presidência de Pesquisa e Coleções Biológicas da Fiocruz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58E13A-9507-F6AF-F721-B5517C26DADC}"/>
              </a:ext>
            </a:extLst>
          </p:cNvPr>
          <p:cNvSpPr txBox="1"/>
          <p:nvPr/>
        </p:nvSpPr>
        <p:spPr>
          <a:xfrm>
            <a:off x="1433352" y="1315107"/>
            <a:ext cx="99165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/>
              <a:t>Questões</a:t>
            </a:r>
            <a:r>
              <a:rPr lang="en-US" sz="2000" b="1"/>
              <a:t> </a:t>
            </a:r>
            <a:r>
              <a:rPr lang="en-US" sz="2000" b="1" err="1"/>
              <a:t>Éticas</a:t>
            </a:r>
            <a:r>
              <a:rPr lang="en-US" sz="2000" b="1"/>
              <a:t> e de </a:t>
            </a:r>
            <a:r>
              <a:rPr lang="en-US" sz="2000" b="1" err="1"/>
              <a:t>Direitos</a:t>
            </a:r>
            <a:r>
              <a:rPr lang="en-US" sz="2000" b="1"/>
              <a:t> Humanos: </a:t>
            </a:r>
            <a:endParaRPr lang="pt-BR" sz="2000" b="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BA0FFD0-37D9-E27E-5787-BD263C38824A}"/>
              </a:ext>
            </a:extLst>
          </p:cNvPr>
          <p:cNvSpPr txBox="1"/>
          <p:nvPr/>
        </p:nvSpPr>
        <p:spPr>
          <a:xfrm>
            <a:off x="1669831" y="2011418"/>
            <a:ext cx="944354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err="1"/>
              <a:t>Esvaziamento</a:t>
            </a:r>
            <a:r>
              <a:rPr lang="en-US" sz="2000" b="1"/>
              <a:t> da </a:t>
            </a:r>
            <a:r>
              <a:rPr lang="en-US" sz="2000" b="1" err="1"/>
              <a:t>responsabilidade</a:t>
            </a:r>
            <a:r>
              <a:rPr lang="en-US" sz="2000" b="1"/>
              <a:t> </a:t>
            </a:r>
            <a:r>
              <a:rPr lang="en-US" sz="2000"/>
              <a:t>de </a:t>
            </a:r>
            <a:r>
              <a:rPr lang="en-US" sz="2000" err="1"/>
              <a:t>pesquisadores</a:t>
            </a:r>
            <a:r>
              <a:rPr lang="en-US" sz="2000"/>
              <a:t> e </a:t>
            </a:r>
            <a:r>
              <a:rPr lang="en-US" sz="2000" err="1"/>
              <a:t>instituições</a:t>
            </a:r>
            <a:r>
              <a:rPr lang="en-US" sz="2000"/>
              <a:t> </a:t>
            </a:r>
            <a:r>
              <a:rPr lang="en-US" sz="2000" err="1"/>
              <a:t>vinculadas</a:t>
            </a:r>
            <a:r>
              <a:rPr lang="en-US" sz="2000"/>
              <a:t> </a:t>
            </a:r>
            <a:r>
              <a:rPr lang="en-US" sz="2000" err="1"/>
              <a:t>ao</a:t>
            </a:r>
            <a:r>
              <a:rPr lang="en-US" sz="2000"/>
              <a:t> </a:t>
            </a:r>
            <a:r>
              <a:rPr lang="en-US" sz="2000" err="1"/>
              <a:t>sistema</a:t>
            </a:r>
            <a:r>
              <a:rPr lang="en-US" sz="2000"/>
              <a:t> </a:t>
            </a:r>
            <a:r>
              <a:rPr lang="en-US" sz="2000" err="1"/>
              <a:t>nacional</a:t>
            </a:r>
            <a:r>
              <a:rPr lang="en-US" sz="2000"/>
              <a:t> de </a:t>
            </a:r>
            <a:r>
              <a:rPr lang="en-US" sz="2000" err="1"/>
              <a:t>ciência</a:t>
            </a:r>
            <a:r>
              <a:rPr lang="en-US" sz="2000"/>
              <a:t>, </a:t>
            </a:r>
            <a:r>
              <a:rPr lang="en-US" sz="2000" err="1"/>
              <a:t>tecnologia</a:t>
            </a:r>
            <a:r>
              <a:rPr lang="en-US" sz="2000"/>
              <a:t> e </a:t>
            </a:r>
            <a:r>
              <a:rPr lang="en-US" sz="2000" err="1"/>
              <a:t>inovação</a:t>
            </a:r>
            <a:r>
              <a:rPr lang="en-US" sz="2000"/>
              <a:t>. </a:t>
            </a:r>
            <a:endParaRPr lang="pt-BR" sz="2000"/>
          </a:p>
          <a:p>
            <a:pPr>
              <a:lnSpc>
                <a:spcPct val="150000"/>
              </a:lnSpc>
            </a:pPr>
            <a:endParaRPr lang="en-US" sz="2000"/>
          </a:p>
          <a:p>
            <a:pPr>
              <a:lnSpc>
                <a:spcPct val="150000"/>
              </a:lnSpc>
            </a:pPr>
            <a:r>
              <a:rPr lang="en-US" sz="2000" b="1" err="1"/>
              <a:t>Punição</a:t>
            </a:r>
            <a:r>
              <a:rPr lang="en-US" sz="2000" b="1"/>
              <a:t> </a:t>
            </a:r>
            <a:r>
              <a:rPr lang="en-US" sz="2000" b="1" err="1"/>
              <a:t>desproporcional</a:t>
            </a:r>
            <a:r>
              <a:rPr lang="en-US" sz="2000" b="1"/>
              <a:t>: </a:t>
            </a:r>
            <a:r>
              <a:rPr lang="en-US" sz="2000" err="1"/>
              <a:t>sanções</a:t>
            </a:r>
            <a:r>
              <a:rPr lang="en-US" sz="2000"/>
              <a:t> </a:t>
            </a:r>
            <a:r>
              <a:rPr lang="en-US" sz="2000" err="1"/>
              <a:t>criminais</a:t>
            </a:r>
            <a:r>
              <a:rPr lang="en-US" sz="2000"/>
              <a:t> </a:t>
            </a:r>
            <a:r>
              <a:rPr lang="en-US" sz="2000" err="1"/>
              <a:t>previstas</a:t>
            </a:r>
            <a:r>
              <a:rPr lang="en-US" sz="2000"/>
              <a:t> </a:t>
            </a:r>
            <a:r>
              <a:rPr lang="en-US" sz="2000" err="1"/>
              <a:t>desconsideram</a:t>
            </a:r>
            <a:r>
              <a:rPr lang="en-US" sz="2000"/>
              <a:t> as </a:t>
            </a:r>
            <a:r>
              <a:rPr lang="en-US" sz="2000" err="1"/>
              <a:t>diferenças</a:t>
            </a:r>
            <a:r>
              <a:rPr lang="en-US" sz="2000"/>
              <a:t> </a:t>
            </a:r>
            <a:r>
              <a:rPr lang="en-US" sz="2000" err="1"/>
              <a:t>na</a:t>
            </a:r>
            <a:r>
              <a:rPr lang="en-US" sz="2000"/>
              <a:t> </a:t>
            </a:r>
            <a:r>
              <a:rPr lang="en-US" sz="2000" err="1"/>
              <a:t>gravidade</a:t>
            </a:r>
            <a:r>
              <a:rPr lang="en-US" sz="2000"/>
              <a:t> da </a:t>
            </a:r>
            <a:r>
              <a:rPr lang="en-US" sz="2000" err="1"/>
              <a:t>má</a:t>
            </a:r>
            <a:r>
              <a:rPr lang="en-US" sz="2000"/>
              <a:t> </a:t>
            </a:r>
            <a:r>
              <a:rPr lang="en-US" sz="2000" err="1"/>
              <a:t>conduta</a:t>
            </a:r>
            <a:r>
              <a:rPr lang="en-US" sz="2000"/>
              <a:t> e </a:t>
            </a:r>
            <a:r>
              <a:rPr lang="en-US" sz="2000" err="1"/>
              <a:t>suas</a:t>
            </a:r>
            <a:r>
              <a:rPr lang="en-US" sz="2000"/>
              <a:t> </a:t>
            </a:r>
            <a:r>
              <a:rPr lang="en-US" sz="2000" err="1"/>
              <a:t>consequências</a:t>
            </a:r>
            <a:r>
              <a:rPr lang="en-US" sz="2000"/>
              <a:t> </a:t>
            </a:r>
            <a:r>
              <a:rPr lang="en-US" sz="2000" err="1"/>
              <a:t>sociais</a:t>
            </a:r>
            <a:r>
              <a:rPr lang="en-US" sz="2000"/>
              <a:t>. </a:t>
            </a:r>
          </a:p>
          <a:p>
            <a:pPr>
              <a:lnSpc>
                <a:spcPct val="150000"/>
              </a:lnSpc>
            </a:pPr>
            <a:endParaRPr lang="en-US" sz="2000"/>
          </a:p>
          <a:p>
            <a:r>
              <a:rPr lang="en-US" sz="2000" b="1" err="1"/>
              <a:t>Redução</a:t>
            </a:r>
            <a:r>
              <a:rPr lang="en-US" sz="2000" b="1"/>
              <a:t> de </a:t>
            </a:r>
            <a:r>
              <a:rPr lang="en-US" sz="2000" b="1" err="1"/>
              <a:t>denúncias</a:t>
            </a:r>
            <a:r>
              <a:rPr lang="en-US" sz="2000" b="1"/>
              <a:t> e </a:t>
            </a:r>
            <a:r>
              <a:rPr lang="en-US" sz="2000" b="1" err="1"/>
              <a:t>proteção</a:t>
            </a:r>
            <a:r>
              <a:rPr lang="en-US" sz="2000" b="1"/>
              <a:t> </a:t>
            </a:r>
            <a:r>
              <a:rPr lang="en-US" sz="2000" b="1" err="1"/>
              <a:t>ao</a:t>
            </a:r>
            <a:r>
              <a:rPr lang="en-US" sz="2000" b="1"/>
              <a:t> </a:t>
            </a:r>
            <a:r>
              <a:rPr lang="en-US" sz="2000" b="1" err="1"/>
              <a:t>denunciante</a:t>
            </a:r>
            <a:r>
              <a:rPr lang="en-US" sz="2000" b="1"/>
              <a:t>:</a:t>
            </a:r>
            <a:r>
              <a:rPr lang="en-US" sz="2000"/>
              <a:t> a </a:t>
            </a:r>
            <a:r>
              <a:rPr lang="en-US" sz="2000" err="1"/>
              <a:t>ameaça</a:t>
            </a:r>
            <a:r>
              <a:rPr lang="en-US" sz="2000"/>
              <a:t> de </a:t>
            </a:r>
            <a:r>
              <a:rPr lang="en-US" sz="2000" err="1"/>
              <a:t>processo</a:t>
            </a:r>
            <a:r>
              <a:rPr lang="en-US" sz="2000"/>
              <a:t> criminal </a:t>
            </a:r>
            <a:r>
              <a:rPr lang="en-US" sz="2000" err="1"/>
              <a:t>pode</a:t>
            </a:r>
            <a:r>
              <a:rPr lang="en-US" sz="2000"/>
              <a:t> </a:t>
            </a:r>
            <a:r>
              <a:rPr lang="en-US" sz="2000" err="1"/>
              <a:t>desencorajar</a:t>
            </a:r>
            <a:r>
              <a:rPr lang="en-US" sz="2000"/>
              <a:t> </a:t>
            </a:r>
            <a:r>
              <a:rPr lang="en-US" sz="2000" err="1"/>
              <a:t>denuncias</a:t>
            </a:r>
            <a:r>
              <a:rPr lang="en-US" sz="2000"/>
              <a:t> de </a:t>
            </a:r>
            <a:r>
              <a:rPr lang="en-US" sz="2000" err="1"/>
              <a:t>suspeita</a:t>
            </a:r>
            <a:r>
              <a:rPr lang="en-US" sz="2000"/>
              <a:t> de </a:t>
            </a:r>
            <a:r>
              <a:rPr lang="en-US" sz="2000" err="1"/>
              <a:t>má</a:t>
            </a:r>
            <a:r>
              <a:rPr lang="en-US" sz="2000"/>
              <a:t> </a:t>
            </a:r>
            <a:r>
              <a:rPr lang="en-US" sz="2000" err="1"/>
              <a:t>conduta</a:t>
            </a:r>
            <a:r>
              <a:rPr lang="en-US" sz="2000"/>
              <a:t> </a:t>
            </a:r>
            <a:r>
              <a:rPr lang="en-US" sz="2000" err="1"/>
              <a:t>por</a:t>
            </a:r>
            <a:r>
              <a:rPr lang="en-US" sz="2000"/>
              <a:t> </a:t>
            </a:r>
            <a:r>
              <a:rPr lang="en-US" sz="2000" err="1"/>
              <a:t>receio</a:t>
            </a:r>
            <a:r>
              <a:rPr lang="en-US" sz="2000"/>
              <a:t> de  </a:t>
            </a:r>
            <a:r>
              <a:rPr lang="en-US" sz="2000" err="1"/>
              <a:t>envolvimento</a:t>
            </a:r>
            <a:r>
              <a:rPr lang="en-US" sz="2000"/>
              <a:t> legal, </a:t>
            </a:r>
            <a:r>
              <a:rPr lang="en-US" sz="2000" err="1"/>
              <a:t>represálias</a:t>
            </a:r>
            <a:r>
              <a:rPr lang="en-US" sz="2000"/>
              <a:t> </a:t>
            </a:r>
            <a:r>
              <a:rPr lang="en-US" sz="2000" err="1"/>
              <a:t>ou</a:t>
            </a:r>
            <a:r>
              <a:rPr lang="en-US" sz="2000"/>
              <a:t> </a:t>
            </a:r>
            <a:r>
              <a:rPr lang="en-US" sz="2000" err="1"/>
              <a:t>danos</a:t>
            </a:r>
            <a:r>
              <a:rPr lang="en-US" sz="2000"/>
              <a:t> à </a:t>
            </a:r>
            <a:r>
              <a:rPr lang="en-US" sz="2000" err="1"/>
              <a:t>reputação</a:t>
            </a:r>
            <a:r>
              <a:rPr lang="en-US" sz="200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11595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bfc25b-e2a5-4060-a626-9adb286d17c8" xsi:nil="true"/>
    <lcf76f155ced4ddcb4097134ff3c332f xmlns="23c7c597-8902-41aa-be8e-5112ed273e96">
      <Terms xmlns="http://schemas.microsoft.com/office/infopath/2007/PartnerControls"/>
    </lcf76f155ced4ddcb4097134ff3c332f>
    <SharedWithUsers xmlns="9cbfc25b-e2a5-4060-a626-9adb286d17c8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CB48C29320DA44B1B464E390A6FAF4" ma:contentTypeVersion="14" ma:contentTypeDescription="Crie um novo documento." ma:contentTypeScope="" ma:versionID="64ce08d372f77a8023130edec6bda5e1">
  <xsd:schema xmlns:xsd="http://www.w3.org/2001/XMLSchema" xmlns:xs="http://www.w3.org/2001/XMLSchema" xmlns:p="http://schemas.microsoft.com/office/2006/metadata/properties" xmlns:ns2="23c7c597-8902-41aa-be8e-5112ed273e96" xmlns:ns3="9cbfc25b-e2a5-4060-a626-9adb286d17c8" targetNamespace="http://schemas.microsoft.com/office/2006/metadata/properties" ma:root="true" ma:fieldsID="c3f1c0e0fee160a33c64f7146d823391" ns2:_="" ns3:_="">
    <xsd:import namespace="23c7c597-8902-41aa-be8e-5112ed273e96"/>
    <xsd:import namespace="9cbfc25b-e2a5-4060-a626-9adb286d17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7c597-8902-41aa-be8e-5112ed273e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143de60c-575b-4c62-9f62-591ff79d3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fc25b-e2a5-4060-a626-9adb286d17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f2e213d-9bc2-43ac-af5d-89d4fc6719b0}" ma:internalName="TaxCatchAll" ma:showField="CatchAllData" ma:web="9cbfc25b-e2a5-4060-a626-9adb286d17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1E83CF-A05A-4D3C-A64C-FDC2FEAF2942}">
  <ds:schemaRefs>
    <ds:schemaRef ds:uri="23c7c597-8902-41aa-be8e-5112ed273e96"/>
    <ds:schemaRef ds:uri="6e246f95-31cf-4642-9ec0-d90cdeed1fa4"/>
    <ds:schemaRef ds:uri="9cbfc25b-e2a5-4060-a626-9adb286d17c8"/>
    <ds:schemaRef ds:uri="a4bf8ee0-7c86-4900-8917-aedd1a83b66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2DCF92-B7F8-454F-98B0-B06938EB5795}">
  <ds:schemaRefs>
    <ds:schemaRef ds:uri="23c7c597-8902-41aa-be8e-5112ed273e96"/>
    <ds:schemaRef ds:uri="9cbfc25b-e2a5-4060-a626-9adb286d17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D999A5-816B-4B15-B3A0-D119680504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Widescreen</PresentationFormat>
  <Paragraphs>139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Nagib de Souza Birbeire</dc:creator>
  <cp:lastModifiedBy>Felipe Luiz da Silva</cp:lastModifiedBy>
  <cp:revision>15</cp:revision>
  <dcterms:created xsi:type="dcterms:W3CDTF">2024-08-27T02:33:42Z</dcterms:created>
  <dcterms:modified xsi:type="dcterms:W3CDTF">2025-09-24T13:19:24Z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0x01010062CB48C29320DA44B1B464E390A6FAF4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