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82" r:id="rId3"/>
    <p:sldId id="385" r:id="rId4"/>
    <p:sldId id="386" r:id="rId5"/>
    <p:sldId id="387" r:id="rId6"/>
    <p:sldId id="393" r:id="rId7"/>
    <p:sldId id="308" r:id="rId8"/>
    <p:sldId id="311" r:id="rId9"/>
    <p:sldId id="312" r:id="rId10"/>
    <p:sldId id="391" r:id="rId11"/>
    <p:sldId id="313" r:id="rId12"/>
    <p:sldId id="314" r:id="rId13"/>
    <p:sldId id="388" r:id="rId14"/>
    <p:sldId id="372" r:id="rId15"/>
    <p:sldId id="394" r:id="rId16"/>
    <p:sldId id="373" r:id="rId17"/>
    <p:sldId id="374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EVOLU&#199;&#195;O%20DO%20OR&#199;AMENTO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EVOLU&#199;&#195;O%20DO%20OR&#199;AMENTO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55981171776472E-3"/>
          <c:y val="1.2146069798945162E-2"/>
          <c:w val="0.98296149070559569"/>
          <c:h val="0.9134695493196474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80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'Plan1 (3)'!$A$3:$A$12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'Plan1 (3)'!$B$3:$B$12</c:f>
              <c:numCache>
                <c:formatCode>#,##0</c:formatCode>
                <c:ptCount val="10"/>
                <c:pt idx="0">
                  <c:v>1204468</c:v>
                </c:pt>
                <c:pt idx="1">
                  <c:v>1395771</c:v>
                </c:pt>
                <c:pt idx="2">
                  <c:v>1551816</c:v>
                </c:pt>
                <c:pt idx="3">
                  <c:v>1635167</c:v>
                </c:pt>
                <c:pt idx="4">
                  <c:v>1740675</c:v>
                </c:pt>
                <c:pt idx="5">
                  <c:v>1962201</c:v>
                </c:pt>
                <c:pt idx="6">
                  <c:v>2173015</c:v>
                </c:pt>
                <c:pt idx="7">
                  <c:v>2191056</c:v>
                </c:pt>
                <c:pt idx="8">
                  <c:v>2266466</c:v>
                </c:pt>
                <c:pt idx="9">
                  <c:v>2371231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432208"/>
        <c:axId val="411429072"/>
      </c:barChart>
      <c:catAx>
        <c:axId val="41143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411429072"/>
        <c:crosses val="autoZero"/>
        <c:auto val="1"/>
        <c:lblAlgn val="ctr"/>
        <c:lblOffset val="100"/>
        <c:noMultiLvlLbl val="0"/>
      </c:catAx>
      <c:valAx>
        <c:axId val="41142907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&quot;R$&quot;\ #,##0.00" sourceLinked="0"/>
        <c:majorTickMark val="none"/>
        <c:minorTickMark val="none"/>
        <c:tickLblPos val="nextTo"/>
        <c:crossAx val="411432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75941532422805"/>
          <c:y val="6.8983962161973847E-2"/>
          <c:w val="0.82099769676330614"/>
          <c:h val="0.8692907108584525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9F140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'Plan1 (3)'!$A$3:$A$18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'Plan1 (3)'!$B$3:$B$18</c:f>
              <c:numCache>
                <c:formatCode>_(* #,##0.00_);_(* \(#,##0.00\);_(* "-"??_);_(@_)</c:formatCode>
                <c:ptCount val="16"/>
                <c:pt idx="0">
                  <c:v>516000000</c:v>
                </c:pt>
                <c:pt idx="1">
                  <c:v>813833000</c:v>
                </c:pt>
                <c:pt idx="2">
                  <c:v>1147422000</c:v>
                </c:pt>
                <c:pt idx="3">
                  <c:v>1355000000</c:v>
                </c:pt>
                <c:pt idx="4">
                  <c:v>1956332706</c:v>
                </c:pt>
                <c:pt idx="5">
                  <c:v>2240316000</c:v>
                </c:pt>
                <c:pt idx="6">
                  <c:v>2534659718</c:v>
                </c:pt>
                <c:pt idx="7">
                  <c:v>3144946802</c:v>
                </c:pt>
                <c:pt idx="8">
                  <c:v>3136152682.8000002</c:v>
                </c:pt>
                <c:pt idx="9">
                  <c:v>3508091990.8600001</c:v>
                </c:pt>
                <c:pt idx="10">
                  <c:v>4207361549.6500001</c:v>
                </c:pt>
                <c:pt idx="11">
                  <c:v>3950144205.6699986</c:v>
                </c:pt>
                <c:pt idx="12">
                  <c:v>5148000000</c:v>
                </c:pt>
                <c:pt idx="13">
                  <c:v>5152171017.6000004</c:v>
                </c:pt>
                <c:pt idx="14">
                  <c:v>5498776923.2700005</c:v>
                </c:pt>
                <c:pt idx="15">
                  <c:v>5957594204.4699974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433776"/>
        <c:axId val="411429464"/>
      </c:barChart>
      <c:catAx>
        <c:axId val="41143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11429464"/>
        <c:crosses val="autoZero"/>
        <c:auto val="1"/>
        <c:lblAlgn val="ctr"/>
        <c:lblOffset val="100"/>
        <c:noMultiLvlLbl val="0"/>
      </c:catAx>
      <c:valAx>
        <c:axId val="4114294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&quot;R$&quot;\ #,##0.00" sourceLinked="0"/>
        <c:majorTickMark val="none"/>
        <c:minorTickMark val="none"/>
        <c:tickLblPos val="nextTo"/>
        <c:crossAx val="411433776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7.1160044180332158E-2"/>
                <c:y val="9.4490786615061199E-4"/>
              </c:manualLayout>
            </c:layout>
            <c:tx>
              <c:rich>
                <a:bodyPr rot="0" vert="horz"/>
                <a:lstStyle/>
                <a:p>
                  <a:pPr>
                    <a:defRPr/>
                  </a:pPr>
                  <a:r>
                    <a:rPr lang="pt-BR"/>
                    <a:t>Em bilhões (R$)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E51E3-46E1-44B9-BB93-C4EEC7D08221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F711208F-3651-4781-996B-33B3B2D84B4C}">
      <dgm:prSet phldrT="[Texto]"/>
      <dgm:spPr/>
      <dgm:t>
        <a:bodyPr/>
        <a:lstStyle/>
        <a:p>
          <a:r>
            <a:rPr lang="pt-BR" dirty="0"/>
            <a:t>95 Condições Clínicas</a:t>
          </a:r>
        </a:p>
      </dgm:t>
    </dgm:pt>
    <dgm:pt modelId="{825CD2BF-100A-42D1-A59D-963A52C4EF68}" type="parTrans" cxnId="{F54228ED-F835-4319-B6E9-C534D9CE493F}">
      <dgm:prSet/>
      <dgm:spPr/>
      <dgm:t>
        <a:bodyPr/>
        <a:lstStyle/>
        <a:p>
          <a:endParaRPr lang="pt-BR"/>
        </a:p>
      </dgm:t>
    </dgm:pt>
    <dgm:pt modelId="{98766F78-30DD-47E5-8FF7-408EC9C6482C}" type="sibTrans" cxnId="{F54228ED-F835-4319-B6E9-C534D9CE493F}">
      <dgm:prSet/>
      <dgm:spPr/>
      <dgm:t>
        <a:bodyPr/>
        <a:lstStyle/>
        <a:p>
          <a:endParaRPr lang="pt-BR"/>
        </a:p>
      </dgm:t>
    </dgm:pt>
    <dgm:pt modelId="{2D050A90-0A80-4415-B179-DE476D76EACB}">
      <dgm:prSet phldrT="[Texto]"/>
      <dgm:spPr/>
      <dgm:t>
        <a:bodyPr/>
        <a:lstStyle/>
        <a:p>
          <a:r>
            <a:rPr lang="pt-BR" dirty="0"/>
            <a:t>89 PCDT</a:t>
          </a:r>
        </a:p>
      </dgm:t>
    </dgm:pt>
    <dgm:pt modelId="{5D60EA9E-850A-4149-A591-B5FACFF4E15F}" type="parTrans" cxnId="{0504BC53-ED45-48FF-81CF-CE46465DEFC5}">
      <dgm:prSet/>
      <dgm:spPr/>
      <dgm:t>
        <a:bodyPr/>
        <a:lstStyle/>
        <a:p>
          <a:endParaRPr lang="pt-BR"/>
        </a:p>
      </dgm:t>
    </dgm:pt>
    <dgm:pt modelId="{CAC586FB-9A92-48AA-A947-06FDE74926D8}" type="sibTrans" cxnId="{0504BC53-ED45-48FF-81CF-CE46465DEFC5}">
      <dgm:prSet/>
      <dgm:spPr/>
      <dgm:t>
        <a:bodyPr/>
        <a:lstStyle/>
        <a:p>
          <a:endParaRPr lang="pt-BR"/>
        </a:p>
      </dgm:t>
    </dgm:pt>
    <dgm:pt modelId="{630333A7-5AB8-48C7-93F5-28B863B0B1F1}">
      <dgm:prSet phldrT="[Texto]"/>
      <dgm:spPr/>
      <dgm:t>
        <a:bodyPr/>
        <a:lstStyle/>
        <a:p>
          <a:r>
            <a:rPr lang="pt-BR"/>
            <a:t>156 </a:t>
          </a:r>
          <a:r>
            <a:rPr lang="pt-BR" smtClean="0"/>
            <a:t>Fármacos </a:t>
          </a:r>
          <a:r>
            <a:rPr lang="pt-BR" dirty="0"/>
            <a:t>- 295 Apresentações</a:t>
          </a:r>
        </a:p>
      </dgm:t>
    </dgm:pt>
    <dgm:pt modelId="{5BC50257-FF39-449B-A234-100618176B56}" type="parTrans" cxnId="{43A583B3-84E4-4BF3-99FA-9D20540D546F}">
      <dgm:prSet/>
      <dgm:spPr/>
      <dgm:t>
        <a:bodyPr/>
        <a:lstStyle/>
        <a:p>
          <a:endParaRPr lang="pt-BR"/>
        </a:p>
      </dgm:t>
    </dgm:pt>
    <dgm:pt modelId="{D324998A-53C6-4539-B80E-357DDF73CCFB}" type="sibTrans" cxnId="{43A583B3-84E4-4BF3-99FA-9D20540D546F}">
      <dgm:prSet/>
      <dgm:spPr/>
      <dgm:t>
        <a:bodyPr/>
        <a:lstStyle/>
        <a:p>
          <a:endParaRPr lang="pt-BR"/>
        </a:p>
      </dgm:t>
    </dgm:pt>
    <dgm:pt modelId="{91E30A43-0D80-42A6-AE71-E754C0658116}">
      <dgm:prSet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2.371.231</a:t>
          </a:r>
          <a:r>
            <a:rPr lang="pt-BR" dirty="0"/>
            <a:t> pacientes atendidos </a:t>
          </a:r>
        </a:p>
      </dgm:t>
    </dgm:pt>
    <dgm:pt modelId="{0A53D147-21A3-4C66-88FF-E6E82F57D993}" type="parTrans" cxnId="{502C2517-57CE-4E01-A03D-9AEBE9AD8351}">
      <dgm:prSet/>
      <dgm:spPr/>
      <dgm:t>
        <a:bodyPr/>
        <a:lstStyle/>
        <a:p>
          <a:endParaRPr lang="pt-BR"/>
        </a:p>
      </dgm:t>
    </dgm:pt>
    <dgm:pt modelId="{A220F675-5A22-490D-A99C-F3953BECBF3E}" type="sibTrans" cxnId="{502C2517-57CE-4E01-A03D-9AEBE9AD8351}">
      <dgm:prSet/>
      <dgm:spPr/>
      <dgm:t>
        <a:bodyPr/>
        <a:lstStyle/>
        <a:p>
          <a:endParaRPr lang="pt-BR"/>
        </a:p>
      </dgm:t>
    </dgm:pt>
    <dgm:pt modelId="{75B6546E-4847-4429-8C63-4B19ADE31FC5}" type="pres">
      <dgm:prSet presAssocID="{658E51E3-46E1-44B9-BB93-C4EEC7D08221}" presName="linearFlow" presStyleCnt="0">
        <dgm:presLayoutVars>
          <dgm:dir/>
          <dgm:resizeHandles val="exact"/>
        </dgm:presLayoutVars>
      </dgm:prSet>
      <dgm:spPr/>
    </dgm:pt>
    <dgm:pt modelId="{131FF73C-5204-4FD6-907A-9BD5F22D63AD}" type="pres">
      <dgm:prSet presAssocID="{F711208F-3651-4781-996B-33B3B2D84B4C}" presName="comp" presStyleCnt="0"/>
      <dgm:spPr/>
    </dgm:pt>
    <dgm:pt modelId="{ABFB0CA5-175B-434B-844E-634FCE64BC23}" type="pres">
      <dgm:prSet presAssocID="{F711208F-3651-4781-996B-33B3B2D84B4C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09FAE5-6E5B-44F9-BAF3-EE7AF40CD840}" type="pres">
      <dgm:prSet presAssocID="{F711208F-3651-4781-996B-33B3B2D84B4C}" presName="rect1" presStyleLbl="l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CCFC4AC8-1534-4591-81A1-89E0A8B501E9}" type="pres">
      <dgm:prSet presAssocID="{98766F78-30DD-47E5-8FF7-408EC9C6482C}" presName="sibTrans" presStyleCnt="0"/>
      <dgm:spPr/>
    </dgm:pt>
    <dgm:pt modelId="{DCE9EEF2-2385-477E-AC67-7B8F0C418211}" type="pres">
      <dgm:prSet presAssocID="{2D050A90-0A80-4415-B179-DE476D76EACB}" presName="comp" presStyleCnt="0"/>
      <dgm:spPr/>
    </dgm:pt>
    <dgm:pt modelId="{B99811A5-8A92-4913-981D-D091B7E2924F}" type="pres">
      <dgm:prSet presAssocID="{2D050A90-0A80-4415-B179-DE476D76EACB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EBD967-0661-4E88-9F8D-35FA326D82F3}" type="pres">
      <dgm:prSet presAssocID="{2D050A90-0A80-4415-B179-DE476D76EACB}" presName="rect1" presStyleLbl="l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9E5F182-3F26-4256-8ED2-586CE1780B91}" type="pres">
      <dgm:prSet presAssocID="{CAC586FB-9A92-48AA-A947-06FDE74926D8}" presName="sibTrans" presStyleCnt="0"/>
      <dgm:spPr/>
    </dgm:pt>
    <dgm:pt modelId="{E7058DA4-01AB-4E8A-83AA-58D263FAA5A9}" type="pres">
      <dgm:prSet presAssocID="{630333A7-5AB8-48C7-93F5-28B863B0B1F1}" presName="comp" presStyleCnt="0"/>
      <dgm:spPr/>
    </dgm:pt>
    <dgm:pt modelId="{8AF27AE0-CF85-46A9-A993-01EA751E867A}" type="pres">
      <dgm:prSet presAssocID="{630333A7-5AB8-48C7-93F5-28B863B0B1F1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CC3B09-BC7E-4D0C-BE42-877C81BCEF4A}" type="pres">
      <dgm:prSet presAssocID="{630333A7-5AB8-48C7-93F5-28B863B0B1F1}" presName="rect1" presStyleLbl="ln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189C4DEE-9AF2-4BB5-9F6A-9C5E80B6CD62}" type="pres">
      <dgm:prSet presAssocID="{D324998A-53C6-4539-B80E-357DDF73CCFB}" presName="sibTrans" presStyleCnt="0"/>
      <dgm:spPr/>
    </dgm:pt>
    <dgm:pt modelId="{6EAD0A89-A3C6-4694-8814-40B133FA432A}" type="pres">
      <dgm:prSet presAssocID="{91E30A43-0D80-42A6-AE71-E754C0658116}" presName="comp" presStyleCnt="0"/>
      <dgm:spPr/>
    </dgm:pt>
    <dgm:pt modelId="{DC589D05-283E-43C4-8687-031D3850C385}" type="pres">
      <dgm:prSet presAssocID="{91E30A43-0D80-42A6-AE71-E754C0658116}" presName="rect2" presStyleLbl="node1" presStyleIdx="3" presStyleCnt="4" custLinFactNeighborX="-119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6488C3-1438-4159-AD1F-2F6C34B2E93A}" type="pres">
      <dgm:prSet presAssocID="{91E30A43-0D80-42A6-AE71-E754C0658116}" presName="rect1" presStyleLbl="lnNode1" presStyleIdx="3" presStyleCnt="4" custLinFactNeighborX="-3155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502C2517-57CE-4E01-A03D-9AEBE9AD8351}" srcId="{658E51E3-46E1-44B9-BB93-C4EEC7D08221}" destId="{91E30A43-0D80-42A6-AE71-E754C0658116}" srcOrd="3" destOrd="0" parTransId="{0A53D147-21A3-4C66-88FF-E6E82F57D993}" sibTransId="{A220F675-5A22-490D-A99C-F3953BECBF3E}"/>
    <dgm:cxn modelId="{A74B8E4C-35B4-4440-872F-8A98616EE0AE}" type="presOf" srcId="{658E51E3-46E1-44B9-BB93-C4EEC7D08221}" destId="{75B6546E-4847-4429-8C63-4B19ADE31FC5}" srcOrd="0" destOrd="0" presId="urn:microsoft.com/office/officeart/2008/layout/AlternatingPictureBlocks"/>
    <dgm:cxn modelId="{F54228ED-F835-4319-B6E9-C534D9CE493F}" srcId="{658E51E3-46E1-44B9-BB93-C4EEC7D08221}" destId="{F711208F-3651-4781-996B-33B3B2D84B4C}" srcOrd="0" destOrd="0" parTransId="{825CD2BF-100A-42D1-A59D-963A52C4EF68}" sibTransId="{98766F78-30DD-47E5-8FF7-408EC9C6482C}"/>
    <dgm:cxn modelId="{CDC8167A-D7FC-4E26-B149-233B26AF1434}" type="presOf" srcId="{630333A7-5AB8-48C7-93F5-28B863B0B1F1}" destId="{8AF27AE0-CF85-46A9-A993-01EA751E867A}" srcOrd="0" destOrd="0" presId="urn:microsoft.com/office/officeart/2008/layout/AlternatingPictureBlocks"/>
    <dgm:cxn modelId="{5308B3E5-AC32-4E90-84F9-53F689BA3492}" type="presOf" srcId="{2D050A90-0A80-4415-B179-DE476D76EACB}" destId="{B99811A5-8A92-4913-981D-D091B7E2924F}" srcOrd="0" destOrd="0" presId="urn:microsoft.com/office/officeart/2008/layout/AlternatingPictureBlocks"/>
    <dgm:cxn modelId="{0504BC53-ED45-48FF-81CF-CE46465DEFC5}" srcId="{658E51E3-46E1-44B9-BB93-C4EEC7D08221}" destId="{2D050A90-0A80-4415-B179-DE476D76EACB}" srcOrd="1" destOrd="0" parTransId="{5D60EA9E-850A-4149-A591-B5FACFF4E15F}" sibTransId="{CAC586FB-9A92-48AA-A947-06FDE74926D8}"/>
    <dgm:cxn modelId="{6AF3124C-58BD-4256-9BDE-A423A4469945}" type="presOf" srcId="{F711208F-3651-4781-996B-33B3B2D84B4C}" destId="{ABFB0CA5-175B-434B-844E-634FCE64BC23}" srcOrd="0" destOrd="0" presId="urn:microsoft.com/office/officeart/2008/layout/AlternatingPictureBlocks"/>
    <dgm:cxn modelId="{43A583B3-84E4-4BF3-99FA-9D20540D546F}" srcId="{658E51E3-46E1-44B9-BB93-C4EEC7D08221}" destId="{630333A7-5AB8-48C7-93F5-28B863B0B1F1}" srcOrd="2" destOrd="0" parTransId="{5BC50257-FF39-449B-A234-100618176B56}" sibTransId="{D324998A-53C6-4539-B80E-357DDF73CCFB}"/>
    <dgm:cxn modelId="{EB729831-495F-425C-AB15-523FD412BF0E}" type="presOf" srcId="{91E30A43-0D80-42A6-AE71-E754C0658116}" destId="{DC589D05-283E-43C4-8687-031D3850C385}" srcOrd="0" destOrd="0" presId="urn:microsoft.com/office/officeart/2008/layout/AlternatingPictureBlocks"/>
    <dgm:cxn modelId="{D1E20DD4-19E1-4649-86AF-013C6B9E3E7B}" type="presParOf" srcId="{75B6546E-4847-4429-8C63-4B19ADE31FC5}" destId="{131FF73C-5204-4FD6-907A-9BD5F22D63AD}" srcOrd="0" destOrd="0" presId="urn:microsoft.com/office/officeart/2008/layout/AlternatingPictureBlocks"/>
    <dgm:cxn modelId="{885665EF-53E7-4A56-8DD2-1910E88BB25F}" type="presParOf" srcId="{131FF73C-5204-4FD6-907A-9BD5F22D63AD}" destId="{ABFB0CA5-175B-434B-844E-634FCE64BC23}" srcOrd="0" destOrd="0" presId="urn:microsoft.com/office/officeart/2008/layout/AlternatingPictureBlocks"/>
    <dgm:cxn modelId="{50BCE491-C8BB-4E0D-A1D3-61FD51C3AC01}" type="presParOf" srcId="{131FF73C-5204-4FD6-907A-9BD5F22D63AD}" destId="{8409FAE5-6E5B-44F9-BAF3-EE7AF40CD840}" srcOrd="1" destOrd="0" presId="urn:microsoft.com/office/officeart/2008/layout/AlternatingPictureBlocks"/>
    <dgm:cxn modelId="{72330105-BC1A-423B-93DD-DE415C253FD0}" type="presParOf" srcId="{75B6546E-4847-4429-8C63-4B19ADE31FC5}" destId="{CCFC4AC8-1534-4591-81A1-89E0A8B501E9}" srcOrd="1" destOrd="0" presId="urn:microsoft.com/office/officeart/2008/layout/AlternatingPictureBlocks"/>
    <dgm:cxn modelId="{3535D450-6DDB-44B4-8F94-EA21B40DCAB2}" type="presParOf" srcId="{75B6546E-4847-4429-8C63-4B19ADE31FC5}" destId="{DCE9EEF2-2385-477E-AC67-7B8F0C418211}" srcOrd="2" destOrd="0" presId="urn:microsoft.com/office/officeart/2008/layout/AlternatingPictureBlocks"/>
    <dgm:cxn modelId="{4B539DA2-B57B-4982-BA3C-31AB725DB5F7}" type="presParOf" srcId="{DCE9EEF2-2385-477E-AC67-7B8F0C418211}" destId="{B99811A5-8A92-4913-981D-D091B7E2924F}" srcOrd="0" destOrd="0" presId="urn:microsoft.com/office/officeart/2008/layout/AlternatingPictureBlocks"/>
    <dgm:cxn modelId="{C95B52A0-E58A-470F-A42A-6112CA6E9927}" type="presParOf" srcId="{DCE9EEF2-2385-477E-AC67-7B8F0C418211}" destId="{85EBD967-0661-4E88-9F8D-35FA326D82F3}" srcOrd="1" destOrd="0" presId="urn:microsoft.com/office/officeart/2008/layout/AlternatingPictureBlocks"/>
    <dgm:cxn modelId="{932DBEF5-838C-46C2-B4DB-411D66951CF4}" type="presParOf" srcId="{75B6546E-4847-4429-8C63-4B19ADE31FC5}" destId="{E9E5F182-3F26-4256-8ED2-586CE1780B91}" srcOrd="3" destOrd="0" presId="urn:microsoft.com/office/officeart/2008/layout/AlternatingPictureBlocks"/>
    <dgm:cxn modelId="{DBF5B185-6292-4454-A7A6-E08E2D0FAF1D}" type="presParOf" srcId="{75B6546E-4847-4429-8C63-4B19ADE31FC5}" destId="{E7058DA4-01AB-4E8A-83AA-58D263FAA5A9}" srcOrd="4" destOrd="0" presId="urn:microsoft.com/office/officeart/2008/layout/AlternatingPictureBlocks"/>
    <dgm:cxn modelId="{AD1F305B-2BFE-4113-A89B-3B947CCFD9A1}" type="presParOf" srcId="{E7058DA4-01AB-4E8A-83AA-58D263FAA5A9}" destId="{8AF27AE0-CF85-46A9-A993-01EA751E867A}" srcOrd="0" destOrd="0" presId="urn:microsoft.com/office/officeart/2008/layout/AlternatingPictureBlocks"/>
    <dgm:cxn modelId="{8B2FADAF-D944-488D-9308-62A36BBD421A}" type="presParOf" srcId="{E7058DA4-01AB-4E8A-83AA-58D263FAA5A9}" destId="{14CC3B09-BC7E-4D0C-BE42-877C81BCEF4A}" srcOrd="1" destOrd="0" presId="urn:microsoft.com/office/officeart/2008/layout/AlternatingPictureBlocks"/>
    <dgm:cxn modelId="{B1D79BDB-EE5D-4E1D-B6E1-035698061096}" type="presParOf" srcId="{75B6546E-4847-4429-8C63-4B19ADE31FC5}" destId="{189C4DEE-9AF2-4BB5-9F6A-9C5E80B6CD62}" srcOrd="5" destOrd="0" presId="urn:microsoft.com/office/officeart/2008/layout/AlternatingPictureBlocks"/>
    <dgm:cxn modelId="{C2388CDF-3474-4BF6-825A-E4F6761F7D3D}" type="presParOf" srcId="{75B6546E-4847-4429-8C63-4B19ADE31FC5}" destId="{6EAD0A89-A3C6-4694-8814-40B133FA432A}" srcOrd="6" destOrd="0" presId="urn:microsoft.com/office/officeart/2008/layout/AlternatingPictureBlocks"/>
    <dgm:cxn modelId="{93E6F014-EDF2-4519-AC98-4B4F72BBEC50}" type="presParOf" srcId="{6EAD0A89-A3C6-4694-8814-40B133FA432A}" destId="{DC589D05-283E-43C4-8687-031D3850C385}" srcOrd="0" destOrd="0" presId="urn:microsoft.com/office/officeart/2008/layout/AlternatingPictureBlocks"/>
    <dgm:cxn modelId="{1B566894-6503-43D8-A952-9555F56B800A}" type="presParOf" srcId="{6EAD0A89-A3C6-4694-8814-40B133FA432A}" destId="{806488C3-1438-4159-AD1F-2F6C34B2E93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9E434-40B6-4806-8684-4E848F9B4374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A8B5-505C-48A3-B800-FFC3A6E2AB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02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716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416f35df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416f35df1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6416f35df1_0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900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7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581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338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245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3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34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A10CE1B-F1FA-42A9-8B60-B4D5585E6432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2318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3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1200" b="0" strike="noStrike" spc="-1" smtClean="0">
                <a:latin typeface="Arial"/>
              </a:rPr>
              <a:t>Investimento </a:t>
            </a:r>
            <a:r>
              <a:rPr lang="pt-BR" sz="1200" b="0" strike="noStrike" spc="-1" dirty="0">
                <a:latin typeface="Arial"/>
              </a:rPr>
              <a:t>Federal </a:t>
            </a:r>
            <a:r>
              <a:rPr lang="pt-BR" sz="1200" b="0" strike="noStrike" spc="-1">
                <a:latin typeface="Arial"/>
              </a:rPr>
              <a:t>executado </a:t>
            </a:r>
            <a:r>
              <a:rPr lang="pt-BR" sz="1200" b="0" strike="noStrike" spc="-1" smtClean="0">
                <a:latin typeface="Arial"/>
              </a:rPr>
              <a:t>em </a:t>
            </a:r>
            <a:r>
              <a:rPr lang="pt-BR" sz="1200" b="0" strike="noStrike" spc="-1" dirty="0">
                <a:latin typeface="Arial"/>
              </a:rPr>
              <a:t>2018 </a:t>
            </a:r>
            <a:r>
              <a:rPr lang="pt-BR" sz="1200" b="0" strike="noStrike" spc="-1">
                <a:latin typeface="Arial"/>
              </a:rPr>
              <a:t>inclui </a:t>
            </a:r>
            <a:r>
              <a:rPr lang="pt-BR" sz="1200" b="0" strike="noStrike" spc="-1" smtClean="0">
                <a:latin typeface="Arial"/>
              </a:rPr>
              <a:t>demandas </a:t>
            </a:r>
            <a:r>
              <a:rPr lang="pt-BR" sz="1200" b="0" strike="noStrike" spc="-1" dirty="0">
                <a:latin typeface="Arial"/>
              </a:rPr>
              <a:t>judiciais </a:t>
            </a:r>
          </a:p>
          <a:p>
            <a:pPr>
              <a:lnSpc>
                <a:spcPct val="100000"/>
              </a:lnSpc>
            </a:pPr>
            <a:endParaRPr lang="pt-BR" sz="1200" b="0" strike="noStrike" spc="-1" dirty="0">
              <a:latin typeface="Arial"/>
            </a:endParaRPr>
          </a:p>
        </p:txBody>
      </p:sp>
      <p:sp>
        <p:nvSpPr>
          <p:cNvPr id="134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A9D8C61-DEB1-4538-BE1A-88CD5B74C861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430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8A8B5-505C-48A3-B800-FFC3A6E2AB7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5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5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7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TIE_0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uciana.xavier@saude.gov.br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eaf.daf@sa&#250;de.gov.b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DV_Secretarias_MS-TEMPLATE-STANDART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07" y="0"/>
            <a:ext cx="9144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6561" y="576317"/>
            <a:ext cx="8955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Tratamento da </a:t>
            </a:r>
            <a:r>
              <a:rPr lang="pt-BR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Fenilcetonúria </a:t>
            </a:r>
            <a:r>
              <a:rPr lang="pt-BR" sz="32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no âmbito do Sistema Único de Saúde (SUS) </a:t>
            </a:r>
          </a:p>
        </p:txBody>
      </p:sp>
      <p:sp>
        <p:nvSpPr>
          <p:cNvPr id="5" name="Subtítulo 5"/>
          <p:cNvSpPr txBox="1">
            <a:spLocks/>
          </p:cNvSpPr>
          <p:nvPr/>
        </p:nvSpPr>
        <p:spPr>
          <a:xfrm>
            <a:off x="2265137" y="3578752"/>
            <a:ext cx="6548926" cy="722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200" kern="1200">
                <a:solidFill>
                  <a:srgbClr val="8082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8082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8082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1600" kern="1200">
                <a:solidFill>
                  <a:srgbClr val="8082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1600" kern="1200">
                <a:solidFill>
                  <a:srgbClr val="8082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6269" y="4431153"/>
            <a:ext cx="636774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Luciana Costa Xavier</a:t>
            </a:r>
          </a:p>
          <a:p>
            <a:r>
              <a:rPr lang="pt-BR" sz="1300" dirty="0" smtClean="0">
                <a:solidFill>
                  <a:srgbClr val="0070C0"/>
                </a:solidFill>
              </a:rPr>
              <a:t>Coordenadora </a:t>
            </a:r>
            <a:r>
              <a:rPr lang="pt-BR" sz="1300" dirty="0">
                <a:solidFill>
                  <a:srgbClr val="0070C0"/>
                </a:solidFill>
              </a:rPr>
              <a:t>Substituta do Componente </a:t>
            </a:r>
            <a:r>
              <a:rPr lang="pt-BR" sz="1300" dirty="0" smtClean="0">
                <a:solidFill>
                  <a:srgbClr val="0070C0"/>
                </a:solidFill>
              </a:rPr>
              <a:t>Especializado da Assistência Farmacêutica </a:t>
            </a:r>
          </a:p>
          <a:p>
            <a:r>
              <a:rPr lang="pt-BR" sz="1300" dirty="0" smtClean="0">
                <a:solidFill>
                  <a:srgbClr val="0070C0"/>
                </a:solidFill>
              </a:rPr>
              <a:t>Departamento de Assistência Farmacêutica e Insumos Estratégicos</a:t>
            </a:r>
          </a:p>
          <a:p>
            <a:endParaRPr lang="pt-BR" sz="13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97427" y="2204154"/>
            <a:ext cx="507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/>
              <a:t> </a:t>
            </a:r>
            <a:r>
              <a:rPr lang="pt-BR" b="1" dirty="0">
                <a:solidFill>
                  <a:schemeClr val="bg1"/>
                </a:solidFill>
              </a:rPr>
              <a:t>Senado Federal </a:t>
            </a:r>
            <a:r>
              <a:rPr lang="pt-BR" b="1" dirty="0" smtClean="0">
                <a:solidFill>
                  <a:schemeClr val="bg1"/>
                </a:solidFill>
              </a:rPr>
              <a:t>– Comissão de  Assuntos Sociais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7519" y="660826"/>
            <a:ext cx="11239536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475" b="1" dirty="0">
                <a:solidFill>
                  <a:srgbClr val="1F4E79"/>
                </a:solidFill>
                <a:latin typeface="+mj-lt"/>
                <a:ea typeface="Calibri"/>
                <a:cs typeface="Calibri"/>
              </a:rPr>
              <a:t>Investimento anual do Ministério da Saúde  para compra de                              medicamentos (aquisição centralizada + repasse do grupo 1B):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278924055"/>
              </p:ext>
            </p:extLst>
          </p:nvPr>
        </p:nvGraphicFramePr>
        <p:xfrm>
          <a:off x="-562184" y="1751682"/>
          <a:ext cx="9276526" cy="421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87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CustomShape 1"/>
          <p:cNvSpPr/>
          <p:nvPr/>
        </p:nvSpPr>
        <p:spPr>
          <a:xfrm>
            <a:off x="-266760" y="2172690"/>
            <a:ext cx="8497170" cy="647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8" name="CustomShape 2"/>
          <p:cNvSpPr/>
          <p:nvPr/>
        </p:nvSpPr>
        <p:spPr>
          <a:xfrm>
            <a:off x="260010" y="2093850"/>
            <a:ext cx="8497170" cy="647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5" name="CustomShape 19"/>
          <p:cNvSpPr/>
          <p:nvPr/>
        </p:nvSpPr>
        <p:spPr>
          <a:xfrm>
            <a:off x="571240" y="823965"/>
            <a:ext cx="8352180" cy="5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75" b="1" dirty="0">
                <a:solidFill>
                  <a:srgbClr val="1F4E79"/>
                </a:solidFill>
                <a:latin typeface="+mj-lt"/>
                <a:ea typeface="Calibri"/>
                <a:cs typeface="Calibri"/>
              </a:rPr>
              <a:t>A </a:t>
            </a:r>
            <a:r>
              <a:rPr lang="pt-BR" sz="2475" b="1" dirty="0" smtClean="0">
                <a:solidFill>
                  <a:srgbClr val="1F4E79"/>
                </a:solidFill>
                <a:latin typeface="+mj-lt"/>
                <a:ea typeface="Calibri"/>
                <a:cs typeface="Calibri"/>
              </a:rPr>
              <a:t>organização </a:t>
            </a:r>
            <a:r>
              <a:rPr lang="pt-BR" sz="2475" b="1" dirty="0">
                <a:solidFill>
                  <a:srgbClr val="1F4E79"/>
                </a:solidFill>
                <a:latin typeface="+mj-lt"/>
                <a:ea typeface="Calibri"/>
                <a:cs typeface="Calibri"/>
              </a:rPr>
              <a:t>do CEAF: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619" y="1863690"/>
            <a:ext cx="9752901" cy="356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8" name="Table 1"/>
          <p:cNvGraphicFramePr/>
          <p:nvPr>
            <p:extLst>
              <p:ext uri="{D42A27DB-BD31-4B8C-83A1-F6EECF244321}">
                <p14:modId xmlns:p14="http://schemas.microsoft.com/office/powerpoint/2010/main" val="1326794075"/>
              </p:ext>
            </p:extLst>
          </p:nvPr>
        </p:nvGraphicFramePr>
        <p:xfrm>
          <a:off x="465203" y="1014147"/>
          <a:ext cx="8156502" cy="5097780"/>
        </p:xfrm>
        <a:graphic>
          <a:graphicData uri="http://schemas.openxmlformats.org/drawingml/2006/table">
            <a:tbl>
              <a:tblPr/>
              <a:tblGrid>
                <a:gridCol w="8130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639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56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39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bg1"/>
                          </a:solidFill>
                          <a:latin typeface="Calibri"/>
                        </a:rPr>
                        <a:t>Grupo</a:t>
                      </a:r>
                      <a:endParaRPr lang="pt-BR" sz="1800" b="1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1260" marR="91260" marT="34290" marB="34290"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chemeClr val="bg1"/>
                          </a:solidFill>
                          <a:latin typeface="Calibri"/>
                        </a:rPr>
                        <a:t>Características dos grupos</a:t>
                      </a:r>
                      <a:endParaRPr lang="pt-BR" sz="1800" b="1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1260" marR="91260" marT="34290" marB="34290"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chemeClr val="bg1"/>
                          </a:solidFill>
                          <a:latin typeface="Calibri"/>
                        </a:rPr>
                        <a:t>Financiamento</a:t>
                      </a:r>
                      <a:endParaRPr lang="pt-BR" sz="1800" b="1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1260" marR="91260" marT="34290" marB="34290"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bg1"/>
                          </a:solidFill>
                          <a:latin typeface="Calibri"/>
                        </a:rPr>
                        <a:t>Aquisição</a:t>
                      </a:r>
                      <a:endParaRPr lang="pt-BR" sz="1800" b="1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1260" marR="91260" marT="34290" marB="34290">
                    <a:solidFill>
                      <a:srgbClr val="222A3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1A</a:t>
                      </a:r>
                      <a:endParaRPr lang="pt-BR" sz="2000" b="0" strike="noStrike" spc="-1" dirty="0">
                        <a:latin typeface="Arial"/>
                      </a:endParaRPr>
                    </a:p>
                  </a:txBody>
                  <a:tcPr marL="91260" marR="91260"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480" algn="just">
                        <a:lnSpc>
                          <a:spcPct val="100000"/>
                        </a:lnSpc>
                        <a:buSzPct val="100000"/>
                        <a:buBlip>
                          <a:blip r:embed="rId2"/>
                        </a:buBlip>
                      </a:pPr>
                      <a:r>
                        <a:rPr lang="pt-BR" sz="14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Medicamentos  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cuja centralização  traga benefício </a:t>
                      </a:r>
                      <a:r>
                        <a:rPr lang="pt-BR" sz="14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econômico 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frente ao </a:t>
                      </a:r>
                      <a:r>
                        <a:rPr lang="pt-BR" sz="14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mercado </a:t>
                      </a:r>
                      <a:endParaRPr lang="pt-BR" sz="14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latin typeface="Arial"/>
                      </a:endParaRPr>
                    </a:p>
                    <a:p>
                      <a:pPr marL="285840" indent="-285480" algn="just">
                        <a:lnSpc>
                          <a:spcPct val="100000"/>
                        </a:lnSpc>
                        <a:buSzPct val="100000"/>
                        <a:buBlip>
                          <a:blip r:embed="rId2"/>
                        </a:buBlip>
                      </a:pPr>
                      <a:r>
                        <a:rPr lang="pt-BR" sz="14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Fomento 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aos </a:t>
                      </a:r>
                      <a:r>
                        <a:rPr lang="pt-BR" sz="14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investimentos 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estratégicos do governo no </a:t>
                      </a:r>
                      <a:r>
                        <a:rPr lang="pt-BR" sz="14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desenvolvimento 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tecnológico e da capacidade produtiva junto aos laboratórios públicos e oficiais </a:t>
                      </a:r>
                      <a:endParaRPr lang="pt-BR" sz="14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latin typeface="Arial"/>
                      </a:endParaRPr>
                    </a:p>
                    <a:p>
                      <a:pPr marL="285840" indent="-285480" algn="just">
                        <a:lnSpc>
                          <a:spcPct val="100000"/>
                        </a:lnSpc>
                        <a:buSzPct val="100000"/>
                        <a:buBlip>
                          <a:blip r:embed="rId2"/>
                        </a:buBlip>
                      </a:pPr>
                      <a:r>
                        <a:rPr lang="pt-BR" sz="14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Medicamentos 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que </a:t>
                      </a:r>
                      <a:r>
                        <a:rPr lang="pt-BR" sz="14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representam 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elevado </a:t>
                      </a:r>
                      <a:r>
                        <a:rPr lang="pt-BR" sz="14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impacto 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financeiro para o CEAF</a:t>
                      </a:r>
                      <a:endParaRPr lang="pt-BR" sz="1400" b="0" strike="noStrike" spc="-1" dirty="0">
                        <a:latin typeface="Arial"/>
                      </a:endParaRPr>
                    </a:p>
                  </a:txBody>
                  <a:tcPr marL="91260" marR="91260"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0" strike="noStrike" spc="-1" smtClean="0">
                          <a:solidFill>
                            <a:srgbClr val="000000"/>
                          </a:solidFill>
                          <a:latin typeface="Calibri"/>
                        </a:rPr>
                        <a:t>MS</a:t>
                      </a:r>
                      <a:endParaRPr lang="pt-BR" sz="2000" b="0" strike="noStrike" spc="-1" dirty="0">
                        <a:latin typeface="Arial"/>
                      </a:endParaRPr>
                    </a:p>
                  </a:txBody>
                  <a:tcPr marL="91260" marR="91260"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0" strike="noStrike" spc="-1" smtClean="0">
                          <a:solidFill>
                            <a:srgbClr val="000000"/>
                          </a:solidFill>
                          <a:latin typeface="Calibri"/>
                        </a:rPr>
                        <a:t>MS</a:t>
                      </a:r>
                      <a:endParaRPr lang="pt-BR" sz="2000" b="0" strike="noStrike" spc="-1" dirty="0">
                        <a:latin typeface="Arial"/>
                      </a:endParaRPr>
                    </a:p>
                  </a:txBody>
                  <a:tcPr marL="91260" marR="91260" marT="34290" marB="3429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1B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1260" marR="91260" marT="34290" marB="34290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480" algn="just">
                        <a:lnSpc>
                          <a:spcPct val="100000"/>
                        </a:lnSpc>
                        <a:buSzPct val="100000"/>
                        <a:buBlip>
                          <a:blip r:embed="rId2"/>
                        </a:buBlip>
                      </a:pPr>
                      <a:r>
                        <a:rPr lang="pt-BR" sz="14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Maior complexidade 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do </a:t>
                      </a:r>
                      <a:r>
                        <a:rPr lang="pt-BR" sz="14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tratamento 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da doença</a:t>
                      </a:r>
                      <a:endParaRPr lang="pt-BR" sz="14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latin typeface="Arial"/>
                      </a:endParaRPr>
                    </a:p>
                    <a:p>
                      <a:pPr marL="285840" indent="-285480" algn="just">
                        <a:lnSpc>
                          <a:spcPct val="100000"/>
                        </a:lnSpc>
                        <a:buSzPct val="100000"/>
                        <a:buBlip>
                          <a:blip r:embed="rId2"/>
                        </a:buBlip>
                      </a:pPr>
                      <a:r>
                        <a:rPr lang="pt-BR" sz="14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Refratariedade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 à 1ª ou 2ª linha de </a:t>
                      </a:r>
                      <a:r>
                        <a:rPr lang="pt-BR" sz="14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tratamento</a:t>
                      </a:r>
                      <a:endParaRPr lang="pt-BR" sz="14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latin typeface="Arial"/>
                      </a:endParaRPr>
                    </a:p>
                    <a:p>
                      <a:pPr marL="285840" indent="-285480" algn="just">
                        <a:lnSpc>
                          <a:spcPct val="100000"/>
                        </a:lnSpc>
                        <a:buSzPct val="100000"/>
                        <a:buBlip>
                          <a:blip r:embed="rId2"/>
                        </a:buBlip>
                      </a:pPr>
                      <a:r>
                        <a:rPr lang="pt-BR" sz="14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Medicamentos com 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elevado </a:t>
                      </a:r>
                      <a:r>
                        <a:rPr lang="pt-BR" sz="14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impacto 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financeiro</a:t>
                      </a:r>
                      <a:endParaRPr lang="pt-BR" sz="1400" b="0" strike="noStrike" spc="-1" dirty="0">
                        <a:latin typeface="Arial"/>
                      </a:endParaRPr>
                    </a:p>
                  </a:txBody>
                  <a:tcPr marL="91260" marR="91260" marT="34290" marB="34290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MS</a:t>
                      </a:r>
                      <a:endParaRPr lang="pt-BR" sz="2000" b="0" strike="noStrike" spc="-1" dirty="0">
                        <a:latin typeface="Arial"/>
                      </a:endParaRPr>
                    </a:p>
                  </a:txBody>
                  <a:tcPr marL="91260" marR="91260" marT="34290" marB="34290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SES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1260" marR="91260" marT="34290" marB="34290"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1260" marR="91260"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480" algn="just">
                        <a:lnSpc>
                          <a:spcPct val="100000"/>
                        </a:lnSpc>
                        <a:buSzPct val="100000"/>
                        <a:buBlip>
                          <a:blip r:embed="rId2"/>
                        </a:buBlip>
                      </a:pPr>
                      <a:r>
                        <a:rPr lang="pt-BR" sz="1400" b="0" strike="noStrike" spc="-1" smtClean="0">
                          <a:solidFill>
                            <a:srgbClr val="000000"/>
                          </a:solidFill>
                          <a:latin typeface="Arial"/>
                        </a:rPr>
                        <a:t>Menor complexidade </a:t>
                      </a: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do </a:t>
                      </a:r>
                      <a:r>
                        <a:rPr lang="pt-BR" sz="1400" b="0" strike="noStrike" spc="-1" smtClean="0">
                          <a:solidFill>
                            <a:srgbClr val="000000"/>
                          </a:solidFill>
                          <a:latin typeface="Arial"/>
                        </a:rPr>
                        <a:t>tratamento 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da </a:t>
                      </a: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doença </a:t>
                      </a:r>
                      <a:r>
                        <a:rPr lang="pt-BR" sz="1400" b="0" strike="noStrike" spc="-1" smtClean="0">
                          <a:solidFill>
                            <a:srgbClr val="000000"/>
                          </a:solidFill>
                          <a:latin typeface="Arial"/>
                        </a:rPr>
                        <a:t>em 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relação ao Grupo 1</a:t>
                      </a:r>
                      <a:endParaRPr lang="pt-BR" sz="14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latin typeface="Arial"/>
                      </a:endParaRPr>
                    </a:p>
                    <a:p>
                      <a:pPr marL="285840" indent="-285480" algn="just">
                        <a:lnSpc>
                          <a:spcPct val="100000"/>
                        </a:lnSpc>
                        <a:buSzPct val="100000"/>
                        <a:buBlip>
                          <a:blip r:embed="rId2"/>
                        </a:buBlip>
                      </a:pPr>
                      <a:r>
                        <a:rPr lang="pt-BR" sz="14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Refratariedade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à </a:t>
                      </a:r>
                      <a:r>
                        <a:rPr lang="pt-BR" sz="1400" b="0" strike="noStrike" spc="-1" smtClean="0">
                          <a:solidFill>
                            <a:srgbClr val="000000"/>
                          </a:solidFill>
                          <a:latin typeface="Arial"/>
                        </a:rPr>
                        <a:t>primeira 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linha </a:t>
                      </a: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de </a:t>
                      </a:r>
                      <a:r>
                        <a:rPr lang="pt-BR" sz="1400" b="0" strike="noStrike" spc="-1" smtClean="0">
                          <a:solidFill>
                            <a:srgbClr val="000000"/>
                          </a:solidFill>
                          <a:latin typeface="Arial"/>
                        </a:rPr>
                        <a:t>tratamento </a:t>
                      </a:r>
                      <a:endParaRPr lang="pt-BR" sz="1400" b="0" strike="noStrike" spc="-1" dirty="0">
                        <a:latin typeface="Arial"/>
                      </a:endParaRPr>
                    </a:p>
                  </a:txBody>
                  <a:tcPr marL="91260" marR="91260"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SES</a:t>
                      </a:r>
                      <a:endParaRPr lang="pt-BR" sz="2000" b="0" strike="noStrike" spc="-1" dirty="0">
                        <a:latin typeface="Arial"/>
                      </a:endParaRPr>
                    </a:p>
                  </a:txBody>
                  <a:tcPr marL="91260" marR="91260"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SES</a:t>
                      </a:r>
                      <a:endParaRPr lang="pt-BR" sz="2000" b="0" strike="noStrike" spc="-1" dirty="0">
                        <a:latin typeface="Arial"/>
                      </a:endParaRPr>
                    </a:p>
                  </a:txBody>
                  <a:tcPr marL="91260" marR="91260" marT="34290" marB="3429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pt-BR" sz="2000" b="0" strike="noStrike" spc="-1" dirty="0">
                        <a:latin typeface="Arial"/>
                      </a:endParaRPr>
                    </a:p>
                  </a:txBody>
                  <a:tcPr marL="91260" marR="91260" marT="34290" marB="34290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480" algn="just">
                        <a:lnSpc>
                          <a:spcPct val="100000"/>
                        </a:lnSpc>
                        <a:buSzPct val="100000"/>
                        <a:buBlip>
                          <a:blip r:embed="rId2"/>
                        </a:buBlip>
                      </a:pPr>
                      <a:r>
                        <a:rPr lang="pt-BR" sz="1400" b="0" strike="noStrike" spc="-1" smtClean="0">
                          <a:solidFill>
                            <a:srgbClr val="000000"/>
                          </a:solidFill>
                          <a:latin typeface="Arial"/>
                        </a:rPr>
                        <a:t>Medicamentos </a:t>
                      </a: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do </a:t>
                      </a:r>
                      <a:r>
                        <a:rPr lang="pt-BR" sz="1400" b="0" strike="noStrike" spc="-1" smtClean="0">
                          <a:solidFill>
                            <a:srgbClr val="000000"/>
                          </a:solidFill>
                          <a:latin typeface="Arial"/>
                        </a:rPr>
                        <a:t>Componente 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Básico indicados pelos </a:t>
                      </a: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PCDT </a:t>
                      </a:r>
                      <a:r>
                        <a:rPr lang="pt-BR" sz="1400" b="0" strike="noStrike" spc="-1" smtClean="0">
                          <a:solidFill>
                            <a:srgbClr val="000000"/>
                          </a:solidFill>
                          <a:latin typeface="Arial"/>
                        </a:rPr>
                        <a:t>como </a:t>
                      </a: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 </a:t>
                      </a:r>
                      <a:r>
                        <a:rPr lang="pt-BR" sz="1400" b="0" strike="noStrike" spc="-1" smtClean="0">
                          <a:solidFill>
                            <a:srgbClr val="000000"/>
                          </a:solidFill>
                          <a:latin typeface="Arial"/>
                        </a:rPr>
                        <a:t>primeira 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linha de cuidado </a:t>
                      </a:r>
                      <a:endParaRPr lang="pt-BR" sz="1400" b="0" strike="noStrike" spc="-1" dirty="0">
                        <a:latin typeface="Arial"/>
                      </a:endParaRPr>
                    </a:p>
                  </a:txBody>
                  <a:tcPr marL="91260" marR="91260" marT="34290" marB="34290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0" strike="noStrike" spc="-1" smtClean="0">
                          <a:solidFill>
                            <a:srgbClr val="000000"/>
                          </a:solidFill>
                          <a:latin typeface="Calibri"/>
                        </a:rPr>
                        <a:t>SMS/SES/MS</a:t>
                      </a:r>
                      <a:endParaRPr lang="pt-BR" sz="2000" b="0" strike="noStrike" spc="-1" dirty="0">
                        <a:latin typeface="Arial"/>
                      </a:endParaRPr>
                    </a:p>
                  </a:txBody>
                  <a:tcPr marL="91260" marR="91260" marT="34290" marB="34290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SMS</a:t>
                      </a:r>
                      <a:endParaRPr lang="pt-BR" sz="2000" b="0" strike="noStrike" spc="-1" dirty="0">
                        <a:latin typeface="Arial"/>
                      </a:endParaRPr>
                    </a:p>
                  </a:txBody>
                  <a:tcPr marL="91260" marR="91260" marT="34290" marB="34290"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19" name="TextShape 2"/>
          <p:cNvSpPr txBox="1"/>
          <p:nvPr/>
        </p:nvSpPr>
        <p:spPr>
          <a:xfrm>
            <a:off x="465203" y="330472"/>
            <a:ext cx="8353260" cy="53973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2475" b="1" dirty="0">
                <a:solidFill>
                  <a:srgbClr val="1F4E79"/>
                </a:solidFill>
                <a:latin typeface="+mj-lt"/>
                <a:ea typeface="Calibri"/>
                <a:cs typeface="Calibri"/>
              </a:rPr>
              <a:t>Organização e financiamento:  </a:t>
            </a:r>
          </a:p>
        </p:txBody>
      </p:sp>
    </p:spTree>
    <p:extLst>
      <p:ext uri="{BB962C8B-B14F-4D97-AF65-F5344CB8AC3E}">
        <p14:creationId xmlns:p14="http://schemas.microsoft.com/office/powerpoint/2010/main" val="20760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35" y="2793331"/>
            <a:ext cx="7724632" cy="295068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3859" y="759013"/>
            <a:ext cx="8066584" cy="174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75" b="1" dirty="0">
                <a:solidFill>
                  <a:srgbClr val="1F4E79"/>
                </a:solidFill>
                <a:latin typeface="+mj-lt"/>
                <a:ea typeface="Calibri"/>
                <a:cs typeface="Calibri"/>
              </a:rPr>
              <a:t>Linha de cuidado estabelecida no Protocolo Clínico e Diretrizes Terapêuticas (PCDT) publicado pelo Ministério da Saúde: </a:t>
            </a:r>
          </a:p>
        </p:txBody>
      </p:sp>
    </p:spTree>
    <p:extLst>
      <p:ext uri="{BB962C8B-B14F-4D97-AF65-F5344CB8AC3E}">
        <p14:creationId xmlns:p14="http://schemas.microsoft.com/office/powerpoint/2010/main" val="14258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725740" y="689839"/>
            <a:ext cx="7876040" cy="4059582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rgbClr val="002060"/>
                </a:solidFill>
              </a:rPr>
              <a:t>O PCDT estabelece os critérios diagnósticos, o tratamento e o acompanhamento dos pacientes com fenilcetonúria no âmbito do SUS:</a:t>
            </a:r>
          </a:p>
          <a:p>
            <a:pPr indent="342900" algn="just"/>
            <a:endParaRPr lang="pt-BR" sz="28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                          E70.0 </a:t>
            </a:r>
            <a:r>
              <a:rPr lang="pt-BR" sz="2400" dirty="0" smtClean="0">
                <a:solidFill>
                  <a:srgbClr val="002060"/>
                </a:solidFill>
              </a:rPr>
              <a:t>Fenilcetonúria clássica</a:t>
            </a:r>
          </a:p>
          <a:p>
            <a:pPr indent="342900"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                     E70.1 </a:t>
            </a:r>
            <a:r>
              <a:rPr lang="pt-BR" sz="2400" dirty="0" smtClean="0">
                <a:solidFill>
                  <a:srgbClr val="002060"/>
                </a:solidFill>
              </a:rPr>
              <a:t>Outras </a:t>
            </a:r>
            <a:r>
              <a:rPr lang="pt-BR" sz="2400" dirty="0" err="1" smtClean="0">
                <a:solidFill>
                  <a:srgbClr val="002060"/>
                </a:solidFill>
              </a:rPr>
              <a:t>hiperfenilalaninemias</a:t>
            </a:r>
            <a:r>
              <a:rPr lang="pt-BR" sz="2400" dirty="0" smtClean="0">
                <a:solidFill>
                  <a:srgbClr val="002060"/>
                </a:solidFill>
              </a:rPr>
              <a:t> (por                        				deficiência de fenilalanina-</a:t>
            </a:r>
            <a:r>
              <a:rPr lang="pt-BR" sz="2400" dirty="0" err="1" smtClean="0">
                <a:solidFill>
                  <a:srgbClr val="002060"/>
                </a:solidFill>
              </a:rPr>
              <a:t>hidroxilase</a:t>
            </a:r>
            <a:r>
              <a:rPr lang="pt-BR" sz="2400" dirty="0" smtClean="0">
                <a:solidFill>
                  <a:srgbClr val="002060"/>
                </a:solidFill>
              </a:rPr>
              <a:t>)</a:t>
            </a:r>
          </a:p>
          <a:p>
            <a:pPr indent="342900" algn="just"/>
            <a:endParaRPr lang="pt-BR" sz="28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rgbClr val="002060"/>
                </a:solidFill>
              </a:rPr>
              <a:t>Todos os pacientes </a:t>
            </a:r>
            <a:r>
              <a:rPr lang="pt-BR" sz="2600" dirty="0" err="1" smtClean="0">
                <a:solidFill>
                  <a:srgbClr val="002060"/>
                </a:solidFill>
              </a:rPr>
              <a:t>hiperfenilalaninemia</a:t>
            </a:r>
            <a:r>
              <a:rPr lang="pt-BR" sz="2600" dirty="0" smtClean="0">
                <a:solidFill>
                  <a:srgbClr val="002060"/>
                </a:solidFill>
              </a:rPr>
              <a:t> não-FNC, FNC leve e FNC clássica são contemplados no PCDT. </a:t>
            </a:r>
          </a:p>
          <a:p>
            <a:pPr indent="342900" algn="just"/>
            <a:endParaRPr lang="pt-BR" sz="2600" b="1" u="sng" dirty="0" smtClean="0">
              <a:solidFill>
                <a:srgbClr val="002060"/>
              </a:solidFill>
            </a:endParaRPr>
          </a:p>
          <a:p>
            <a:pPr algn="just"/>
            <a:endParaRPr lang="pt-BR" sz="825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55594"/>
            <a:ext cx="8229600" cy="4870569"/>
          </a:xfrm>
        </p:spPr>
        <p:txBody>
          <a:bodyPr/>
          <a:lstStyle/>
          <a:p>
            <a:pPr algn="just"/>
            <a:r>
              <a:rPr lang="pt-BR" sz="2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 triagem neonatal  da fenilcetonúria no Brasil é </a:t>
            </a:r>
            <a:r>
              <a:rPr lang="pt-BR" sz="2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realizada </a:t>
            </a:r>
            <a:r>
              <a:rPr lang="pt-BR" sz="2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pelo teste do pezinho</a:t>
            </a:r>
            <a:r>
              <a:rPr lang="pt-BR" sz="2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algn="just"/>
            <a:endParaRPr lang="pt-BR" sz="2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pt-BR" sz="2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Diagnóstico deve ser confirmado por uma segunda análise que inclua os aminoácidos fenilalanina e tirosina, idealmente em amostra de plasma ou soro</a:t>
            </a:r>
            <a:r>
              <a:rPr lang="pt-BR" sz="2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algn="just"/>
            <a:endParaRPr lang="pt-BR" sz="2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pt-BR" sz="2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 tratamento dos pacientes com fenilcetonúria deve ser realizado em centros de referência especializados – Serviços de Referência em Triagem Neonatal (SRTN).</a:t>
            </a:r>
          </a:p>
        </p:txBody>
      </p:sp>
    </p:spTree>
    <p:extLst>
      <p:ext uri="{BB962C8B-B14F-4D97-AF65-F5344CB8AC3E}">
        <p14:creationId xmlns:p14="http://schemas.microsoft.com/office/powerpoint/2010/main" val="2494550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77672" y="819243"/>
            <a:ext cx="8666328" cy="582685"/>
          </a:xfrm>
        </p:spPr>
        <p:txBody>
          <a:bodyPr/>
          <a:lstStyle/>
          <a:p>
            <a:pPr indent="342900"/>
            <a:r>
              <a:rPr lang="pt-BR" sz="2475" b="1" dirty="0">
                <a:solidFill>
                  <a:srgbClr val="002060"/>
                </a:solidFill>
                <a:ea typeface="Calibri"/>
                <a:cs typeface="Calibri"/>
              </a:rPr>
              <a:t>TRATAMENTO DISPONIBILIZADO POR MEIO DO CEAF: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579134" y="1110586"/>
            <a:ext cx="7876040" cy="5058202"/>
          </a:xfrm>
        </p:spPr>
        <p:txBody>
          <a:bodyPr/>
          <a:lstStyle/>
          <a:p>
            <a:pPr indent="342900" algn="just"/>
            <a:endParaRPr lang="pt-BR" sz="1600" b="1" dirty="0" smtClean="0">
              <a:solidFill>
                <a:srgbClr val="002060"/>
              </a:solidFill>
            </a:endParaRPr>
          </a:p>
          <a:p>
            <a:pPr marL="257175" indent="-257175" algn="just">
              <a:buAutoNum type="arabicParenR"/>
            </a:pPr>
            <a:endParaRPr lang="pt-BR" sz="1600" b="1" dirty="0" smtClean="0">
              <a:solidFill>
                <a:srgbClr val="002060"/>
              </a:solidFill>
            </a:endParaRPr>
          </a:p>
          <a:p>
            <a:pPr marL="257175" indent="-257175" algn="just">
              <a:buAutoNum type="arabicParenR"/>
            </a:pPr>
            <a:endParaRPr lang="pt-BR" sz="1600" b="1" dirty="0">
              <a:solidFill>
                <a:srgbClr val="002060"/>
              </a:solidFill>
            </a:endParaRPr>
          </a:p>
          <a:p>
            <a:pPr marL="257175" lvl="6" indent="-257175" algn="just">
              <a:buAutoNum type="arabicParenR"/>
            </a:pPr>
            <a:r>
              <a:rPr lang="pt-BR" b="1" dirty="0">
                <a:solidFill>
                  <a:srgbClr val="002060"/>
                </a:solidFill>
              </a:rPr>
              <a:t>FÓRMULA DE AMINOÁCIDO ISENTA DE FENILALANINA – GRUPO 2</a:t>
            </a:r>
          </a:p>
          <a:p>
            <a:pPr algn="just"/>
            <a:r>
              <a:rPr lang="pt-BR" sz="1800" dirty="0" smtClean="0">
                <a:solidFill>
                  <a:srgbClr val="002060"/>
                </a:solidFill>
              </a:rPr>
              <a:t>	</a:t>
            </a:r>
            <a:endParaRPr lang="pt-BR" sz="1800" b="1" dirty="0" smtClean="0">
              <a:solidFill>
                <a:srgbClr val="002060"/>
              </a:solidFill>
            </a:endParaRPr>
          </a:p>
          <a:p>
            <a:pPr marL="214313" lvl="6" indent="-214313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</a:rPr>
              <a:t>Complemento alimentar p/ </a:t>
            </a:r>
            <a:r>
              <a:rPr lang="pt-BR" dirty="0" err="1" smtClean="0">
                <a:solidFill>
                  <a:srgbClr val="002060"/>
                </a:solidFill>
              </a:rPr>
              <a:t>fenilcetonúricos</a:t>
            </a:r>
            <a:r>
              <a:rPr lang="pt-BR" dirty="0" smtClean="0">
                <a:solidFill>
                  <a:srgbClr val="002060"/>
                </a:solidFill>
              </a:rPr>
              <a:t> - fórmula de aminoácidos isenta de fenilalanina (pacientes menores de 1 ano de idade) e;</a:t>
            </a:r>
          </a:p>
          <a:p>
            <a:pPr marL="214313" lvl="6" indent="-214313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rgbClr val="002060"/>
              </a:solidFill>
            </a:endParaRPr>
          </a:p>
          <a:p>
            <a:pPr marL="214313" lvl="6" indent="-214313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</a:rPr>
              <a:t>Complemento alimentar p/ </a:t>
            </a:r>
            <a:r>
              <a:rPr lang="pt-BR" dirty="0" err="1" smtClean="0">
                <a:solidFill>
                  <a:srgbClr val="002060"/>
                </a:solidFill>
              </a:rPr>
              <a:t>fenilcetonúricos</a:t>
            </a:r>
            <a:r>
              <a:rPr lang="pt-BR" dirty="0" smtClean="0">
                <a:solidFill>
                  <a:srgbClr val="002060"/>
                </a:solidFill>
              </a:rPr>
              <a:t> - fórmula de aminoácidos isenta de fenilalanina (pacientes de 1 a 8 anos)</a:t>
            </a:r>
          </a:p>
          <a:p>
            <a:pPr marL="214313" lvl="6" indent="-214313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rgbClr val="002060"/>
              </a:solidFill>
            </a:endParaRPr>
          </a:p>
          <a:p>
            <a:pPr marL="214313" lvl="6" indent="-214313" algn="just">
              <a:buFont typeface="Arial" panose="020B0604020202020204" pitchFamily="34" charset="0"/>
              <a:buChar char="•"/>
            </a:pPr>
            <a:endParaRPr lang="pt-BR" b="1" dirty="0">
              <a:solidFill>
                <a:srgbClr val="002060"/>
              </a:solidFill>
            </a:endParaRPr>
          </a:p>
          <a:p>
            <a:pPr lvl="6" algn="just"/>
            <a:r>
              <a:rPr lang="pt-BR" b="1" dirty="0" smtClean="0">
                <a:solidFill>
                  <a:srgbClr val="002060"/>
                </a:solidFill>
              </a:rPr>
              <a:t>2)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b="1" dirty="0" smtClean="0">
                <a:solidFill>
                  <a:srgbClr val="002060"/>
                </a:solidFill>
              </a:rPr>
              <a:t>DICLORIDRATO DE SAPROPTERINA: comprimidos de 100 mg – GRUPO 1B</a:t>
            </a:r>
            <a:r>
              <a:rPr lang="pt-BR" dirty="0" smtClean="0">
                <a:solidFill>
                  <a:srgbClr val="002060"/>
                </a:solidFill>
              </a:rPr>
              <a:t>    </a:t>
            </a:r>
          </a:p>
          <a:p>
            <a:pPr lvl="6" algn="just"/>
            <a:endParaRPr lang="pt-BR" dirty="0">
              <a:solidFill>
                <a:srgbClr val="002060"/>
              </a:solidFill>
            </a:endParaRPr>
          </a:p>
          <a:p>
            <a:pPr lvl="6" algn="just"/>
            <a:r>
              <a:rPr lang="pt-BR" dirty="0" smtClean="0">
                <a:solidFill>
                  <a:srgbClr val="002060"/>
                </a:solidFill>
              </a:rPr>
              <a:t>Incorporado no âmbito do SUS em 17/12/2018, por meio da Portaria SCTIE/MS nº 78, sendo seu uso  preconizado apenas para mulheres em período </a:t>
            </a:r>
            <a:r>
              <a:rPr lang="pt-BR" dirty="0" err="1" smtClean="0">
                <a:solidFill>
                  <a:srgbClr val="002060"/>
                </a:solidFill>
              </a:rPr>
              <a:t>periconcepcional</a:t>
            </a:r>
            <a:r>
              <a:rPr lang="pt-BR" dirty="0" smtClean="0">
                <a:solidFill>
                  <a:srgbClr val="002060"/>
                </a:solidFill>
              </a:rPr>
              <a:t> ou durante a gestação.</a:t>
            </a:r>
            <a:endParaRPr lang="pt-BR" b="1" dirty="0" smtClean="0">
              <a:solidFill>
                <a:srgbClr val="002060"/>
              </a:solidFill>
            </a:endParaRPr>
          </a:p>
          <a:p>
            <a:pPr indent="342900"/>
            <a:endParaRPr lang="pt-BR" sz="1200" dirty="0">
              <a:solidFill>
                <a:srgbClr val="002060"/>
              </a:solidFill>
            </a:endParaRPr>
          </a:p>
          <a:p>
            <a:pPr indent="342900"/>
            <a:endParaRPr lang="pt-BR" sz="1200" dirty="0">
              <a:solidFill>
                <a:srgbClr val="002060"/>
              </a:solidFill>
            </a:endParaRPr>
          </a:p>
          <a:p>
            <a:pPr indent="342900"/>
            <a:endParaRPr lang="pt-BR" sz="1200" dirty="0">
              <a:solidFill>
                <a:srgbClr val="002060"/>
              </a:solidFill>
            </a:endParaRPr>
          </a:p>
          <a:p>
            <a:pPr indent="342900"/>
            <a:endParaRPr lang="pt-BR" sz="1200" dirty="0">
              <a:solidFill>
                <a:srgbClr val="002060"/>
              </a:solidFill>
            </a:endParaRPr>
          </a:p>
          <a:p>
            <a:endParaRPr lang="pt-BR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838702" y="963047"/>
            <a:ext cx="9545974" cy="533749"/>
          </a:xfrm>
        </p:spPr>
        <p:txBody>
          <a:bodyPr/>
          <a:lstStyle/>
          <a:p>
            <a:pPr indent="342900"/>
            <a:r>
              <a:rPr lang="pt-BR" sz="2475" b="1" dirty="0">
                <a:solidFill>
                  <a:srgbClr val="002060"/>
                </a:solidFill>
                <a:ea typeface="Calibri"/>
                <a:cs typeface="Calibri"/>
              </a:rPr>
              <a:t>FÓRMULA DE AMINOÁCIDOS ISENTA DE FENILALANINA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92963"/>
              </p:ext>
            </p:extLst>
          </p:nvPr>
        </p:nvGraphicFramePr>
        <p:xfrm>
          <a:off x="550844" y="2295405"/>
          <a:ext cx="7998244" cy="356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284"/>
                <a:gridCol w="1971101"/>
                <a:gridCol w="2019867"/>
                <a:gridCol w="2296992"/>
              </a:tblGrid>
              <a:tr h="1120988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Ano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Fórmula Alimentar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Quantidade dispensada</a:t>
                      </a:r>
                    </a:p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(em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gramas)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Número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p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acientes atendidos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 anchor="ctr"/>
                </a:tc>
              </a:tr>
              <a:tr h="611145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Menores de 1 ano </a:t>
                      </a:r>
                      <a:endParaRPr lang="pt-BR" sz="18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371.737</a:t>
                      </a:r>
                      <a:endParaRPr lang="pt-BR" sz="18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143 </a:t>
                      </a:r>
                      <a:endParaRPr lang="pt-BR" sz="1800" b="0" dirty="0"/>
                    </a:p>
                  </a:txBody>
                  <a:tcPr marL="68580" marR="68580" marT="34290" marB="34290" anchor="ctr"/>
                </a:tc>
              </a:tr>
              <a:tr h="61114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Maiores de 1 ano</a:t>
                      </a:r>
                      <a:endParaRPr lang="pt-BR" sz="18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16.202.961</a:t>
                      </a:r>
                      <a:endParaRPr lang="pt-BR" sz="18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1.869</a:t>
                      </a:r>
                      <a:endParaRPr lang="pt-BR" sz="1800" b="0" dirty="0"/>
                    </a:p>
                  </a:txBody>
                  <a:tcPr marL="68580" marR="68580" marT="34290" marB="34290" anchor="ctr"/>
                </a:tc>
              </a:tr>
              <a:tr h="611145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2060"/>
                          </a:solidFill>
                        </a:rPr>
                        <a:t>2019 </a:t>
                      </a:r>
                    </a:p>
                    <a:p>
                      <a:pPr algn="ctr"/>
                      <a:r>
                        <a:rPr lang="pt-BR" sz="1800" dirty="0" smtClean="0">
                          <a:solidFill>
                            <a:srgbClr val="002060"/>
                          </a:solidFill>
                        </a:rPr>
                        <a:t>(até Setembro)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Menores de 1 ano </a:t>
                      </a:r>
                      <a:endParaRPr lang="pt-BR" sz="1800" b="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261.497</a:t>
                      </a:r>
                      <a:endParaRPr lang="pt-BR" sz="18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105</a:t>
                      </a:r>
                      <a:endParaRPr lang="pt-BR" sz="1800" b="0" dirty="0"/>
                    </a:p>
                  </a:txBody>
                  <a:tcPr marL="68580" marR="68580" marT="34290" marB="34290" anchor="ctr"/>
                </a:tc>
              </a:tr>
              <a:tr h="61114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Maiores de 1 ano</a:t>
                      </a:r>
                      <a:endParaRPr lang="pt-BR" sz="18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11.041.131</a:t>
                      </a:r>
                      <a:endParaRPr lang="pt-BR" sz="18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1.814</a:t>
                      </a:r>
                      <a:endParaRPr lang="pt-BR" sz="1800" b="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9247" y="1736754"/>
            <a:ext cx="8611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Quantidade dispensada e pacientes atendidos em 2018 e até setembro de 2019: </a:t>
            </a: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DV_Secretarias_MS-TEMPLATE-STANDART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33440" y="385321"/>
            <a:ext cx="56093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0" dirty="0" smtClean="0">
                <a:solidFill>
                  <a:srgbClr val="002060"/>
                </a:solidFill>
              </a:rPr>
              <a:t>Obrigada!</a:t>
            </a:r>
            <a:endParaRPr lang="pt-BR" sz="6000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71600" y="2511846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hlinkClick r:id="rId3"/>
              </a:rPr>
              <a:t>luciana.xavier@saude.gov.br</a:t>
            </a:r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>
                <a:hlinkClick r:id="rId4"/>
              </a:rPr>
              <a:t>ceaf.daf@saude.gov.br</a:t>
            </a:r>
            <a:r>
              <a:rPr lang="pt-BR" sz="2400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017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4859861" y="3110998"/>
            <a:ext cx="422862" cy="4228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432329" y="3133958"/>
            <a:ext cx="422862" cy="4228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432329" y="4100223"/>
            <a:ext cx="422862" cy="4228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4859526" y="2091045"/>
            <a:ext cx="422862" cy="4228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4860032" y="4163510"/>
            <a:ext cx="422862" cy="4228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432329" y="2117262"/>
            <a:ext cx="422862" cy="4228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465199" y="840273"/>
            <a:ext cx="9144000" cy="585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pt-BR" sz="3600" b="1" dirty="0">
                <a:solidFill>
                  <a:schemeClr val="dk2"/>
                </a:solidFill>
                <a:ea typeface="Tahoma"/>
                <a:cs typeface="Tahoma"/>
                <a:sym typeface="Tahoma"/>
              </a:rPr>
              <a:t>SUS 30 anos: Referência em Saúde</a:t>
            </a:r>
            <a:endParaRPr sz="5400" dirty="0"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1001058" y="1932235"/>
            <a:ext cx="3469476" cy="317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 dirty="0"/>
              <a:t>Brasil possui o </a:t>
            </a:r>
            <a:r>
              <a:rPr lang="pt-BR" sz="1800" b="1" dirty="0">
                <a:solidFill>
                  <a:srgbClr val="366092"/>
                </a:solidFill>
              </a:rPr>
              <a:t>maior sistema de saúde pública </a:t>
            </a:r>
            <a:r>
              <a:rPr lang="pt-BR" sz="1800" dirty="0"/>
              <a:t>para países com mais de 100 milhões de habitantes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 dirty="0"/>
              <a:t>Programa Nacional de Imunização </a:t>
            </a:r>
            <a:r>
              <a:rPr lang="pt-BR" sz="1800" b="1" dirty="0">
                <a:solidFill>
                  <a:srgbClr val="366092"/>
                </a:solidFill>
              </a:rPr>
              <a:t>oferece todas as vacinas </a:t>
            </a:r>
            <a:r>
              <a:rPr lang="pt-BR" sz="1800" dirty="0"/>
              <a:t>recomendas pela OMS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 dirty="0"/>
              <a:t>Possui a </a:t>
            </a:r>
            <a:r>
              <a:rPr lang="pt-BR" sz="1800" b="1" dirty="0">
                <a:solidFill>
                  <a:srgbClr val="366092"/>
                </a:solidFill>
              </a:rPr>
              <a:t>maior e mais complexa </a:t>
            </a:r>
            <a:r>
              <a:rPr lang="pt-BR" sz="1800" dirty="0"/>
              <a:t>rede de banco de leite</a:t>
            </a:r>
            <a:r>
              <a:rPr lang="pt-BR" sz="1800" b="1" dirty="0"/>
              <a:t> </a:t>
            </a:r>
            <a:r>
              <a:rPr lang="pt-BR" sz="1800" dirty="0"/>
              <a:t>do mundo</a:t>
            </a:r>
            <a:endParaRPr dirty="0"/>
          </a:p>
        </p:txBody>
      </p:sp>
      <p:sp>
        <p:nvSpPr>
          <p:cNvPr id="102" name="Google Shape;102;p16"/>
          <p:cNvSpPr txBox="1"/>
          <p:nvPr/>
        </p:nvSpPr>
        <p:spPr>
          <a:xfrm>
            <a:off x="5402952" y="1932234"/>
            <a:ext cx="2985472" cy="3118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</a:t>
            </a:r>
            <a:r>
              <a:rPr lang="pt-BR" sz="1800" b="1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referência em doação de sangue </a:t>
            </a: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América Latina, Caribe e África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 o </a:t>
            </a:r>
            <a:r>
              <a:rPr lang="pt-BR" sz="1800" b="1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maior sistema público de transplante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órgãos do mundo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resposta brasileira à epidemia de </a:t>
            </a:r>
            <a:r>
              <a:rPr lang="pt-BR" sz="1800" b="1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HIV/aids é reconhecida mundialmente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930" y="2072863"/>
            <a:ext cx="511663" cy="51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4">
            <a:alphaModFix/>
          </a:blip>
          <a:srcRect b="13113"/>
          <a:stretch/>
        </p:blipFill>
        <p:spPr>
          <a:xfrm>
            <a:off x="387930" y="3123108"/>
            <a:ext cx="511663" cy="44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329" y="4100223"/>
            <a:ext cx="422862" cy="42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8747" y="2091045"/>
            <a:ext cx="384420" cy="38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69218" y="3155398"/>
            <a:ext cx="422862" cy="42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78748" y="4163511"/>
            <a:ext cx="404147" cy="40414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20;p17"/>
          <p:cNvSpPr txBox="1"/>
          <p:nvPr/>
        </p:nvSpPr>
        <p:spPr>
          <a:xfrm>
            <a:off x="887233" y="5271556"/>
            <a:ext cx="18710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366092"/>
                </a:solidFill>
                <a:latin typeface="Tahoma"/>
                <a:ea typeface="Tahoma"/>
                <a:cs typeface="Tahoma"/>
                <a:sym typeface="Tahoma"/>
              </a:rPr>
              <a:t>3,6 bilhões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21;p17"/>
          <p:cNvSpPr txBox="1"/>
          <p:nvPr/>
        </p:nvSpPr>
        <p:spPr>
          <a:xfrm>
            <a:off x="887231" y="5609290"/>
            <a:ext cx="22443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600" b="0" i="0" u="none" strike="noStrike" cap="none">
                <a:solidFill>
                  <a:srgbClr val="41414B"/>
                </a:solidFill>
                <a:latin typeface="Calibri"/>
                <a:ea typeface="Calibri"/>
                <a:cs typeface="Calibri"/>
                <a:sym typeface="Calibri"/>
              </a:rPr>
              <a:t>de procedimentos</a:t>
            </a:r>
            <a:br>
              <a:rPr lang="pt-BR" sz="1600" b="0" i="0" u="none" strike="noStrike" cap="none">
                <a:solidFill>
                  <a:srgbClr val="41414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 b="0" i="0" u="none" strike="noStrike" cap="none">
                <a:solidFill>
                  <a:srgbClr val="41414B"/>
                </a:solidFill>
                <a:latin typeface="Calibri"/>
                <a:ea typeface="Calibri"/>
                <a:cs typeface="Calibri"/>
                <a:sym typeface="Calibri"/>
              </a:rPr>
              <a:t>ambulatoriais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22;p17"/>
          <p:cNvSpPr txBox="1"/>
          <p:nvPr/>
        </p:nvSpPr>
        <p:spPr>
          <a:xfrm>
            <a:off x="3806435" y="5236787"/>
            <a:ext cx="17139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1800" b="1" i="0" u="none" strike="noStrike" cap="none">
                <a:solidFill>
                  <a:srgbClr val="366092"/>
                </a:solidFill>
                <a:latin typeface="Tahoma"/>
                <a:ea typeface="Tahoma"/>
                <a:cs typeface="Tahoma"/>
                <a:sym typeface="Tahoma"/>
              </a:rPr>
              <a:t>1,2 bilhão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23;p17"/>
          <p:cNvSpPr txBox="1"/>
          <p:nvPr/>
        </p:nvSpPr>
        <p:spPr>
          <a:xfrm>
            <a:off x="3806435" y="5581786"/>
            <a:ext cx="22443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600" b="0" i="0" u="none" strike="noStrike" cap="none">
                <a:solidFill>
                  <a:srgbClr val="41414B"/>
                </a:solidFill>
                <a:latin typeface="Calibri"/>
                <a:ea typeface="Calibri"/>
                <a:cs typeface="Calibri"/>
                <a:sym typeface="Calibri"/>
              </a:rPr>
              <a:t>de consultas/</a:t>
            </a:r>
            <a:br>
              <a:rPr lang="pt-BR" sz="1600" b="0" i="0" u="none" strike="noStrike" cap="none">
                <a:solidFill>
                  <a:srgbClr val="41414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 b="0" i="0" u="none" strike="noStrike" cap="none">
                <a:solidFill>
                  <a:srgbClr val="41414B"/>
                </a:solidFill>
                <a:latin typeface="Calibri"/>
                <a:ea typeface="Calibri"/>
                <a:cs typeface="Calibri"/>
                <a:sym typeface="Calibri"/>
              </a:rPr>
              <a:t>atendimentos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126;p17" descr="C:\Users\tatiana.teles\Downloads\noun_1276362_cc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5199" y="5394145"/>
            <a:ext cx="339855" cy="35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7;p17" descr="C:\Users\tatiana.teles\Downloads\noun_1276362_cc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84402" y="5325007"/>
            <a:ext cx="339855" cy="35066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29;p17"/>
          <p:cNvSpPr txBox="1"/>
          <p:nvPr/>
        </p:nvSpPr>
        <p:spPr>
          <a:xfrm>
            <a:off x="6662026" y="5363361"/>
            <a:ext cx="23615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366092"/>
                </a:solidFill>
                <a:latin typeface="Tahoma"/>
                <a:ea typeface="Tahoma"/>
                <a:cs typeface="Tahoma"/>
                <a:sym typeface="Tahoma"/>
              </a:rPr>
              <a:t>923,5 milhões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30;p17"/>
          <p:cNvSpPr txBox="1"/>
          <p:nvPr/>
        </p:nvSpPr>
        <p:spPr>
          <a:xfrm>
            <a:off x="6733597" y="5655813"/>
            <a:ext cx="17887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600" b="0" i="0" u="none" strike="noStrike" cap="none" dirty="0">
                <a:solidFill>
                  <a:srgbClr val="41414B"/>
                </a:solidFill>
                <a:latin typeface="Calibri"/>
                <a:ea typeface="Calibri"/>
                <a:cs typeface="Calibri"/>
                <a:sym typeface="Calibri"/>
              </a:rPr>
              <a:t>de exames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131;p17" descr="C:\Users\tatiana.teles\Downloads\noun_1276362_cc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68407" y="5451579"/>
            <a:ext cx="339855" cy="350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86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/>
        </p:nvSpPr>
        <p:spPr>
          <a:xfrm>
            <a:off x="259306" y="1629642"/>
            <a:ext cx="8795143" cy="46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700"/>
              </a:spcBef>
            </a:pPr>
            <a:r>
              <a:rPr lang="pt-BR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Portaria GM/MS </a:t>
            </a:r>
            <a:r>
              <a:rPr lang="pt-BR" sz="18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nº  3.916/1998 (</a:t>
            </a:r>
            <a:r>
              <a:rPr lang="pt-BR" dirty="0" smtClean="0">
                <a:solidFill>
                  <a:srgbClr val="002060"/>
                </a:solidFill>
              </a:rPr>
              <a:t>Portaria </a:t>
            </a:r>
            <a:r>
              <a:rPr lang="pt-BR" dirty="0">
                <a:solidFill>
                  <a:srgbClr val="002060"/>
                </a:solidFill>
              </a:rPr>
              <a:t>de Consolidação GM/MS </a:t>
            </a:r>
            <a:r>
              <a:rPr lang="pt-BR" dirty="0" smtClean="0">
                <a:solidFill>
                  <a:srgbClr val="002060"/>
                </a:solidFill>
              </a:rPr>
              <a:t>nº </a:t>
            </a:r>
            <a:r>
              <a:rPr lang="pt-BR" dirty="0">
                <a:solidFill>
                  <a:srgbClr val="002060"/>
                </a:solidFill>
              </a:rPr>
              <a:t>2/2017</a:t>
            </a:r>
            <a:r>
              <a:rPr lang="pt-BR" dirty="0" smtClean="0">
                <a:solidFill>
                  <a:srgbClr val="002060"/>
                </a:solidFill>
              </a:rPr>
              <a:t>)</a:t>
            </a:r>
            <a:endParaRPr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Entre suas diretrizes: </a:t>
            </a:r>
            <a:endParaRPr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1143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⮚"/>
            </a:pPr>
            <a:r>
              <a:rPr lang="pt-BR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Adoção (e revisão permanente) da Relação Nacional de Medicamentos Essenciais − </a:t>
            </a:r>
            <a:r>
              <a:rPr lang="pt-BR" sz="1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RENAME;</a:t>
            </a:r>
            <a:endParaRPr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143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⮚"/>
            </a:pPr>
            <a:r>
              <a:rPr lang="pt-BR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garantia necessária da segurança, da eficácia e da qualidade </a:t>
            </a:r>
            <a:r>
              <a:rPr lang="pt-BR" sz="1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dos</a:t>
            </a:r>
          </a:p>
          <a:p>
            <a:pPr lvl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1800"/>
            </a:pPr>
            <a:r>
              <a:rPr lang="pt-BR" sz="1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medicamentos</a:t>
            </a:r>
            <a:r>
              <a:rPr lang="pt-BR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143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⮚"/>
            </a:pPr>
            <a:r>
              <a:rPr lang="pt-BR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 acesso da população aos medicamentos </a:t>
            </a:r>
            <a:r>
              <a:rPr lang="pt-BR" sz="1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essenciais</a:t>
            </a:r>
            <a:r>
              <a:rPr lang="pt-BR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143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⮚"/>
            </a:pPr>
            <a:r>
              <a:rPr lang="pt-BR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promoção do uso racional de medicamentos. </a:t>
            </a:r>
            <a:endParaRPr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l="806" r="806"/>
          <a:stretch/>
        </p:blipFill>
        <p:spPr>
          <a:xfrm>
            <a:off x="6998518" y="3521613"/>
            <a:ext cx="1692375" cy="2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8;p18"/>
          <p:cNvSpPr txBox="1">
            <a:spLocks/>
          </p:cNvSpPr>
          <p:nvPr/>
        </p:nvSpPr>
        <p:spPr>
          <a:xfrm>
            <a:off x="0" y="757337"/>
            <a:ext cx="9144000" cy="753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000"/>
              <a:buFont typeface="Calibri"/>
              <a:buNone/>
            </a:pPr>
            <a:r>
              <a:rPr lang="pt-BR" sz="3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Política Nacional de Medicamentos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05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20"/>
          <p:cNvGrpSpPr/>
          <p:nvPr/>
        </p:nvGrpSpPr>
        <p:grpSpPr>
          <a:xfrm>
            <a:off x="527681" y="2897100"/>
            <a:ext cx="3473487" cy="3036690"/>
            <a:chOff x="92252" y="0"/>
            <a:chExt cx="3473487" cy="3036690"/>
          </a:xfrm>
        </p:grpSpPr>
        <p:sp>
          <p:nvSpPr>
            <p:cNvPr id="153" name="Google Shape;153;p20"/>
            <p:cNvSpPr/>
            <p:nvPr/>
          </p:nvSpPr>
          <p:spPr>
            <a:xfrm>
              <a:off x="92252" y="0"/>
              <a:ext cx="3473487" cy="3036690"/>
            </a:xfrm>
            <a:prstGeom prst="ellipse">
              <a:avLst/>
            </a:prstGeom>
            <a:solidFill>
              <a:srgbClr val="36609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0"/>
            <p:cNvSpPr txBox="1"/>
            <p:nvPr/>
          </p:nvSpPr>
          <p:spPr>
            <a:xfrm>
              <a:off x="1222004" y="151834"/>
              <a:ext cx="1213983" cy="455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92450" rIns="92450" bIns="92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pt-BR" sz="13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Política Nacional de Saúde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710321" y="844784"/>
              <a:ext cx="2299586" cy="2106293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0"/>
            <p:cNvSpPr txBox="1"/>
            <p:nvPr/>
          </p:nvSpPr>
          <p:spPr>
            <a:xfrm>
              <a:off x="1324310" y="976427"/>
              <a:ext cx="1071607" cy="394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pt-BR" sz="1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Política Nacional de Assistência Farmacêutica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1117772" y="1518345"/>
              <a:ext cx="1518345" cy="1518345"/>
            </a:xfrm>
            <a:prstGeom prst="ellipse">
              <a:avLst/>
            </a:prstGeom>
            <a:solidFill>
              <a:srgbClr val="0070C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0"/>
            <p:cNvSpPr txBox="1"/>
            <p:nvPr/>
          </p:nvSpPr>
          <p:spPr>
            <a:xfrm>
              <a:off x="1340129" y="1897931"/>
              <a:ext cx="1073632" cy="7591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pt-BR" sz="1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Políticas, Programas e Ações subordinadas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20"/>
          <p:cNvSpPr/>
          <p:nvPr/>
        </p:nvSpPr>
        <p:spPr>
          <a:xfrm>
            <a:off x="3205170" y="2996526"/>
            <a:ext cx="5633280" cy="437491"/>
          </a:xfrm>
          <a:prstGeom prst="wedgeRectCallout">
            <a:avLst>
              <a:gd name="adj1" fmla="val -54267"/>
              <a:gd name="adj2" fmla="val 29117"/>
            </a:avLst>
          </a:prstGeom>
          <a:solidFill>
            <a:srgbClr val="DAE5F1"/>
          </a:solidFill>
          <a:ln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7500" tIns="33750" rIns="67500" bIns="33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Política Nacional de Assistência Farmacêutica é parte integrante da Política Nacional de Saúde.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205170" y="3830016"/>
            <a:ext cx="5633280" cy="437491"/>
          </a:xfrm>
          <a:prstGeom prst="wedgeRectCallout">
            <a:avLst>
              <a:gd name="adj1" fmla="val -54809"/>
              <a:gd name="adj2" fmla="val 33537"/>
            </a:avLst>
          </a:prstGeom>
          <a:solidFill>
            <a:srgbClr val="DAE5F1"/>
          </a:solidFill>
          <a:ln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7500" tIns="33750" rIns="67500" bIns="33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PNAF foi aprovada por meio da Resolução nº 338/2004 do Conselho Nacional de Saúde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3258090" y="4663236"/>
            <a:ext cx="5633280" cy="437491"/>
          </a:xfrm>
          <a:prstGeom prst="wedgeRectCallout">
            <a:avLst>
              <a:gd name="adj1" fmla="val -58902"/>
              <a:gd name="adj2" fmla="val 37534"/>
            </a:avLst>
          </a:prstGeom>
          <a:solidFill>
            <a:srgbClr val="DAE5F1"/>
          </a:solidFill>
          <a:ln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7500" tIns="33750" rIns="67500" bIns="33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Possui ações voltadas à promoção, proteção e recuperação da saúde com vistas a garantir  os princípios da universalidade, integralidade e equidade do SUS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339849" y="793902"/>
            <a:ext cx="8114580" cy="56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5"/>
              <a:buFont typeface="Arial"/>
              <a:buNone/>
            </a:pPr>
            <a:r>
              <a:rPr lang="pt-BR" sz="2475" b="1" i="0" u="none" strike="noStrike" cap="none" dirty="0">
                <a:solidFill>
                  <a:srgbClr val="1F4E79"/>
                </a:solidFill>
                <a:latin typeface="+mj-lt"/>
                <a:ea typeface="Calibri"/>
                <a:cs typeface="Calibri"/>
                <a:sym typeface="Calibri"/>
              </a:rPr>
              <a:t>POLÍTICA NACIONAL DE ASSISTÊNCIA FARMACÊUTICA - PNAF</a:t>
            </a:r>
            <a:endParaRPr sz="2475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339849" y="1445310"/>
            <a:ext cx="8498601" cy="81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600" i="0" u="none" strike="noStrike" cap="none" dirty="0">
                <a:solidFill>
                  <a:srgbClr val="1F4E79"/>
                </a:solidFill>
                <a:latin typeface="+mj-lt"/>
                <a:ea typeface="Verdana"/>
                <a:cs typeface="Verdana"/>
                <a:sym typeface="Verdana"/>
              </a:rPr>
              <a:t>A PNAF foi concebida a partir das deliberações da 1ª Conferência Nacional de Medicamentos e Assistência Farmacêutica (CNMAF), realizada em setembro de 2003, cujo tema central foi “Acesso, Qualidade e Humanização da Assistência Farmacêutica com Controle Social” </a:t>
            </a:r>
            <a:endParaRPr sz="160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751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80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/>
        </p:nvSpPr>
        <p:spPr>
          <a:xfrm>
            <a:off x="570679" y="3257786"/>
            <a:ext cx="92802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B688"/>
              </a:buClr>
              <a:buSzPts val="3200"/>
              <a:buFont typeface="Calibri"/>
              <a:buNone/>
            </a:pPr>
            <a:r>
              <a:rPr lang="pt-BR" sz="3200" b="0" i="0" u="none" strike="noStrike" cap="none">
                <a:solidFill>
                  <a:srgbClr val="46B68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528970" y="4574716"/>
            <a:ext cx="92802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A34F"/>
              </a:buClr>
              <a:buSzPts val="3200"/>
              <a:buFont typeface="Calibri"/>
              <a:buNone/>
            </a:pPr>
            <a:r>
              <a:rPr lang="pt-BR" sz="3200" b="0" i="0" u="none" strike="noStrike" cap="none">
                <a:solidFill>
                  <a:srgbClr val="FEA34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600467" y="1937721"/>
            <a:ext cx="92802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AA3"/>
              </a:buClr>
              <a:buSzPts val="3200"/>
              <a:buFont typeface="Calibri"/>
              <a:buNone/>
            </a:pPr>
            <a:r>
              <a:rPr lang="pt-BR" sz="3200" b="0" i="0" u="none" strike="noStrike" cap="none">
                <a:solidFill>
                  <a:srgbClr val="016AA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21"/>
          <p:cNvGrpSpPr/>
          <p:nvPr/>
        </p:nvGrpSpPr>
        <p:grpSpPr>
          <a:xfrm>
            <a:off x="4572000" y="3407648"/>
            <a:ext cx="2939305" cy="1960596"/>
            <a:chOff x="6096000" y="3646713"/>
            <a:chExt cx="3919073" cy="2614128"/>
          </a:xfrm>
        </p:grpSpPr>
        <p:sp>
          <p:nvSpPr>
            <p:cNvPr id="172" name="Google Shape;172;p21"/>
            <p:cNvSpPr/>
            <p:nvPr/>
          </p:nvSpPr>
          <p:spPr>
            <a:xfrm>
              <a:off x="6096000" y="3674296"/>
              <a:ext cx="3919073" cy="2586545"/>
            </a:xfrm>
            <a:custGeom>
              <a:avLst/>
              <a:gdLst/>
              <a:ahLst/>
              <a:cxnLst/>
              <a:rect l="l" t="t" r="r" b="b"/>
              <a:pathLst>
                <a:path w="1723" h="1138" extrusionOk="0">
                  <a:moveTo>
                    <a:pt x="37" y="721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342" y="265"/>
                    <a:pt x="450" y="484"/>
                    <a:pt x="634" y="605"/>
                  </a:cubicBezTo>
                  <a:cubicBezTo>
                    <a:pt x="828" y="733"/>
                    <a:pt x="1106" y="750"/>
                    <a:pt x="1330" y="579"/>
                  </a:cubicBezTo>
                  <a:cubicBezTo>
                    <a:pt x="1401" y="517"/>
                    <a:pt x="1446" y="426"/>
                    <a:pt x="1446" y="325"/>
                  </a:cubicBezTo>
                  <a:cubicBezTo>
                    <a:pt x="1446" y="196"/>
                    <a:pt x="1378" y="96"/>
                    <a:pt x="1277" y="32"/>
                  </a:cubicBezTo>
                  <a:cubicBezTo>
                    <a:pt x="1723" y="311"/>
                    <a:pt x="1648" y="1131"/>
                    <a:pt x="1071" y="1138"/>
                  </a:cubicBezTo>
                  <a:cubicBezTo>
                    <a:pt x="1071" y="1138"/>
                    <a:pt x="1071" y="1138"/>
                    <a:pt x="1071" y="1138"/>
                  </a:cubicBezTo>
                  <a:cubicBezTo>
                    <a:pt x="279" y="1138"/>
                    <a:pt x="279" y="1138"/>
                    <a:pt x="279" y="1138"/>
                  </a:cubicBezTo>
                  <a:cubicBezTo>
                    <a:pt x="125" y="1138"/>
                    <a:pt x="0" y="1014"/>
                    <a:pt x="0" y="860"/>
                  </a:cubicBezTo>
                  <a:cubicBezTo>
                    <a:pt x="0" y="809"/>
                    <a:pt x="13" y="762"/>
                    <a:pt x="37" y="721"/>
                  </a:cubicBezTo>
                  <a:close/>
                </a:path>
              </a:pathLst>
            </a:custGeom>
            <a:solidFill>
              <a:srgbClr val="FEA34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1"/>
            <p:cNvSpPr/>
            <p:nvPr/>
          </p:nvSpPr>
          <p:spPr>
            <a:xfrm>
              <a:off x="6651927" y="3646713"/>
              <a:ext cx="2134589" cy="1979694"/>
            </a:xfrm>
            <a:custGeom>
              <a:avLst/>
              <a:gdLst/>
              <a:ahLst/>
              <a:cxnLst/>
              <a:rect l="l" t="t" r="r" b="b"/>
              <a:pathLst>
                <a:path w="939" h="871" extrusionOk="0">
                  <a:moveTo>
                    <a:pt x="939" y="677"/>
                  </a:moveTo>
                  <a:cubicBezTo>
                    <a:pt x="419" y="871"/>
                    <a:pt x="0" y="457"/>
                    <a:pt x="214" y="0"/>
                  </a:cubicBezTo>
                  <a:cubicBezTo>
                    <a:pt x="37" y="499"/>
                    <a:pt x="468" y="810"/>
                    <a:pt x="939" y="677"/>
                  </a:cubicBezTo>
                  <a:close/>
                </a:path>
              </a:pathLst>
            </a:custGeom>
            <a:solidFill>
              <a:srgbClr val="FEBF86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21"/>
          <p:cNvGrpSpPr/>
          <p:nvPr/>
        </p:nvGrpSpPr>
        <p:grpSpPr>
          <a:xfrm>
            <a:off x="5884901" y="2564209"/>
            <a:ext cx="2466660" cy="2804035"/>
            <a:chOff x="7846534" y="2522128"/>
            <a:chExt cx="3288880" cy="3738713"/>
          </a:xfrm>
        </p:grpSpPr>
        <p:sp>
          <p:nvSpPr>
            <p:cNvPr id="175" name="Google Shape;175;p21"/>
            <p:cNvSpPr/>
            <p:nvPr/>
          </p:nvSpPr>
          <p:spPr>
            <a:xfrm>
              <a:off x="7846534" y="2522128"/>
              <a:ext cx="3288880" cy="3738713"/>
            </a:xfrm>
            <a:custGeom>
              <a:avLst/>
              <a:gdLst/>
              <a:ahLst/>
              <a:cxnLst/>
              <a:rect l="l" t="t" r="r" b="b"/>
              <a:pathLst>
                <a:path w="1446" h="1645" extrusionOk="0">
                  <a:moveTo>
                    <a:pt x="992" y="501"/>
                  </a:moveTo>
                  <a:cubicBezTo>
                    <a:pt x="1409" y="1228"/>
                    <a:pt x="1409" y="1228"/>
                    <a:pt x="1409" y="1228"/>
                  </a:cubicBezTo>
                  <a:cubicBezTo>
                    <a:pt x="1432" y="1269"/>
                    <a:pt x="1446" y="1316"/>
                    <a:pt x="1446" y="1367"/>
                  </a:cubicBezTo>
                  <a:cubicBezTo>
                    <a:pt x="1446" y="1521"/>
                    <a:pt x="1321" y="1645"/>
                    <a:pt x="1167" y="1645"/>
                  </a:cubicBezTo>
                  <a:cubicBezTo>
                    <a:pt x="294" y="1645"/>
                    <a:pt x="294" y="1645"/>
                    <a:pt x="294" y="1645"/>
                  </a:cubicBezTo>
                  <a:cubicBezTo>
                    <a:pt x="877" y="1645"/>
                    <a:pt x="955" y="819"/>
                    <a:pt x="507" y="539"/>
                  </a:cubicBezTo>
                  <a:cubicBezTo>
                    <a:pt x="457" y="510"/>
                    <a:pt x="399" y="494"/>
                    <a:pt x="338" y="494"/>
                  </a:cubicBezTo>
                  <a:cubicBezTo>
                    <a:pt x="151" y="494"/>
                    <a:pt x="0" y="645"/>
                    <a:pt x="0" y="832"/>
                  </a:cubicBezTo>
                  <a:cubicBezTo>
                    <a:pt x="0" y="315"/>
                    <a:pt x="699" y="0"/>
                    <a:pt x="992" y="501"/>
                  </a:cubicBezTo>
                  <a:close/>
                </a:path>
              </a:pathLst>
            </a:custGeom>
            <a:solidFill>
              <a:srgbClr val="46B688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8514918" y="3746439"/>
              <a:ext cx="1587150" cy="2514402"/>
            </a:xfrm>
            <a:custGeom>
              <a:avLst/>
              <a:gdLst/>
              <a:ahLst/>
              <a:cxnLst/>
              <a:rect l="l" t="t" r="r" b="b"/>
              <a:pathLst>
                <a:path w="698" h="1106" extrusionOk="0">
                  <a:moveTo>
                    <a:pt x="0" y="1106"/>
                  </a:moveTo>
                  <a:cubicBezTo>
                    <a:pt x="583" y="1106"/>
                    <a:pt x="661" y="280"/>
                    <a:pt x="213" y="0"/>
                  </a:cubicBezTo>
                  <a:cubicBezTo>
                    <a:pt x="698" y="280"/>
                    <a:pt x="610" y="1106"/>
                    <a:pt x="0" y="1106"/>
                  </a:cubicBezTo>
                  <a:close/>
                </a:path>
              </a:pathLst>
            </a:custGeom>
            <a:solidFill>
              <a:srgbClr val="7ACCAB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21"/>
          <p:cNvGrpSpPr/>
          <p:nvPr/>
        </p:nvGrpSpPr>
        <p:grpSpPr>
          <a:xfrm>
            <a:off x="4955527" y="1956297"/>
            <a:ext cx="2621026" cy="3007733"/>
            <a:chOff x="6607369" y="1711579"/>
            <a:chExt cx="3494701" cy="4010310"/>
          </a:xfrm>
        </p:grpSpPr>
        <p:sp>
          <p:nvSpPr>
            <p:cNvPr id="178" name="Google Shape;178;p21"/>
            <p:cNvSpPr/>
            <p:nvPr/>
          </p:nvSpPr>
          <p:spPr>
            <a:xfrm>
              <a:off x="6607369" y="1711579"/>
              <a:ext cx="3494701" cy="4010310"/>
            </a:xfrm>
            <a:custGeom>
              <a:avLst/>
              <a:gdLst/>
              <a:ahLst/>
              <a:cxnLst/>
              <a:rect l="l" t="t" r="r" b="b"/>
              <a:pathLst>
                <a:path w="1537" h="1764" extrusionOk="0">
                  <a:moveTo>
                    <a:pt x="226" y="862"/>
                  </a:moveTo>
                  <a:cubicBezTo>
                    <a:pt x="640" y="141"/>
                    <a:pt x="640" y="141"/>
                    <a:pt x="640" y="141"/>
                  </a:cubicBezTo>
                  <a:cubicBezTo>
                    <a:pt x="688" y="57"/>
                    <a:pt x="779" y="0"/>
                    <a:pt x="883" y="0"/>
                  </a:cubicBezTo>
                  <a:cubicBezTo>
                    <a:pt x="985" y="0"/>
                    <a:pt x="1074" y="55"/>
                    <a:pt x="1123" y="136"/>
                  </a:cubicBezTo>
                  <a:cubicBezTo>
                    <a:pt x="1537" y="857"/>
                    <a:pt x="1537" y="857"/>
                    <a:pt x="1537" y="857"/>
                  </a:cubicBezTo>
                  <a:cubicBezTo>
                    <a:pt x="1537" y="857"/>
                    <a:pt x="1537" y="857"/>
                    <a:pt x="1537" y="857"/>
                  </a:cubicBezTo>
                  <a:cubicBezTo>
                    <a:pt x="1244" y="356"/>
                    <a:pt x="545" y="671"/>
                    <a:pt x="545" y="1188"/>
                  </a:cubicBezTo>
                  <a:cubicBezTo>
                    <a:pt x="545" y="1374"/>
                    <a:pt x="696" y="1525"/>
                    <a:pt x="883" y="1525"/>
                  </a:cubicBezTo>
                  <a:cubicBezTo>
                    <a:pt x="963" y="1525"/>
                    <a:pt x="1036" y="1498"/>
                    <a:pt x="1094" y="1451"/>
                  </a:cubicBezTo>
                  <a:cubicBezTo>
                    <a:pt x="681" y="1764"/>
                    <a:pt x="0" y="1400"/>
                    <a:pt x="226" y="863"/>
                  </a:cubicBezTo>
                  <a:lnTo>
                    <a:pt x="226" y="862"/>
                  </a:lnTo>
                  <a:close/>
                </a:path>
              </a:pathLst>
            </a:custGeom>
            <a:solidFill>
              <a:srgbClr val="016AA3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7810461" y="2522128"/>
              <a:ext cx="2291607" cy="1890576"/>
            </a:xfrm>
            <a:custGeom>
              <a:avLst/>
              <a:gdLst/>
              <a:ahLst/>
              <a:cxnLst/>
              <a:rect l="l" t="t" r="r" b="b"/>
              <a:pathLst>
                <a:path w="1008" h="832" extrusionOk="0">
                  <a:moveTo>
                    <a:pt x="16" y="832"/>
                  </a:moveTo>
                  <a:cubicBezTo>
                    <a:pt x="16" y="315"/>
                    <a:pt x="715" y="0"/>
                    <a:pt x="1008" y="501"/>
                  </a:cubicBezTo>
                  <a:cubicBezTo>
                    <a:pt x="715" y="1"/>
                    <a:pt x="0" y="253"/>
                    <a:pt x="16" y="832"/>
                  </a:cubicBezTo>
                  <a:close/>
                </a:path>
              </a:pathLst>
            </a:custGeom>
            <a:solidFill>
              <a:srgbClr val="0185C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21"/>
          <p:cNvGrpSpPr/>
          <p:nvPr/>
        </p:nvGrpSpPr>
        <p:grpSpPr>
          <a:xfrm>
            <a:off x="5992544" y="2218387"/>
            <a:ext cx="939662" cy="751484"/>
            <a:chOff x="3945559" y="1731025"/>
            <a:chExt cx="1252882" cy="1001977"/>
          </a:xfrm>
        </p:grpSpPr>
        <p:sp>
          <p:nvSpPr>
            <p:cNvPr id="181" name="Google Shape;181;p21"/>
            <p:cNvSpPr/>
            <p:nvPr/>
          </p:nvSpPr>
          <p:spPr>
            <a:xfrm>
              <a:off x="3945559" y="2199523"/>
              <a:ext cx="1252882" cy="533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INTEGRAÇÃO DAS AÇÕES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3945559" y="1731025"/>
              <a:ext cx="1252882" cy="697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21"/>
          <p:cNvGrpSpPr/>
          <p:nvPr/>
        </p:nvGrpSpPr>
        <p:grpSpPr>
          <a:xfrm>
            <a:off x="7234031" y="4444427"/>
            <a:ext cx="939662" cy="751484"/>
            <a:chOff x="3945559" y="1731025"/>
            <a:chExt cx="1252882" cy="1001977"/>
          </a:xfrm>
        </p:grpSpPr>
        <p:sp>
          <p:nvSpPr>
            <p:cNvPr id="184" name="Google Shape;184;p21"/>
            <p:cNvSpPr/>
            <p:nvPr/>
          </p:nvSpPr>
          <p:spPr>
            <a:xfrm>
              <a:off x="3945559" y="2199523"/>
              <a:ext cx="1252882" cy="533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GARANTIA DO ACESSO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3945559" y="1731025"/>
              <a:ext cx="1252882" cy="697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21"/>
          <p:cNvGrpSpPr/>
          <p:nvPr/>
        </p:nvGrpSpPr>
        <p:grpSpPr>
          <a:xfrm>
            <a:off x="4789123" y="4444427"/>
            <a:ext cx="1203422" cy="793827"/>
            <a:chOff x="3945558" y="1731025"/>
            <a:chExt cx="1424964" cy="944603"/>
          </a:xfrm>
        </p:grpSpPr>
        <p:sp>
          <p:nvSpPr>
            <p:cNvPr id="187" name="Google Shape;187;p21"/>
            <p:cNvSpPr/>
            <p:nvPr/>
          </p:nvSpPr>
          <p:spPr>
            <a:xfrm>
              <a:off x="3945558" y="2199523"/>
              <a:ext cx="1424964" cy="476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USO RACIONAL DE MEDICAMENTOS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3945559" y="1731025"/>
              <a:ext cx="1252882" cy="6225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21"/>
          <p:cNvSpPr txBox="1"/>
          <p:nvPr/>
        </p:nvSpPr>
        <p:spPr>
          <a:xfrm>
            <a:off x="1309939" y="2036366"/>
            <a:ext cx="314087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Contribuir na melhoria da qualidade de vida da população, integrando ações de promoção, prevenção, recuperação e reabilitação da saúde;</a:t>
            </a:r>
            <a:endParaRPr sz="1400" b="0" i="0" u="none" strike="noStrike" cap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1250413" y="3346420"/>
            <a:ext cx="313888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Garantir acesso e equidade às ações de assistência farmacêutica existentes, em articulação com os gestores estaduais e municipais, nos diferentes níveis de atenção;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1203059" y="4627969"/>
            <a:ext cx="312743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Promover o uso racional de medicamentos, por intermédio de ações que </a:t>
            </a:r>
            <a:r>
              <a:rPr lang="pt-BR" sz="1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orientem</a:t>
            </a:r>
            <a:r>
              <a:rPr lang="pt-BR" sz="1400" b="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a prescrição, a dispensação e o consumo.</a:t>
            </a:r>
            <a:endParaRPr sz="11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Google Shape;192;p21"/>
          <p:cNvCxnSpPr/>
          <p:nvPr/>
        </p:nvCxnSpPr>
        <p:spPr>
          <a:xfrm rot="10800000">
            <a:off x="1203059" y="3257786"/>
            <a:ext cx="3053331" cy="0"/>
          </a:xfrm>
          <a:prstGeom prst="straightConnector1">
            <a:avLst/>
          </a:prstGeom>
          <a:noFill/>
          <a:ln w="9525" cap="flat" cmpd="sng">
            <a:solidFill>
              <a:srgbClr val="AAAAA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3" name="Google Shape;193;p21"/>
          <p:cNvCxnSpPr/>
          <p:nvPr/>
        </p:nvCxnSpPr>
        <p:spPr>
          <a:xfrm rot="10800000">
            <a:off x="1136662" y="4570299"/>
            <a:ext cx="3053331" cy="0"/>
          </a:xfrm>
          <a:prstGeom prst="straightConnector1">
            <a:avLst/>
          </a:prstGeom>
          <a:noFill/>
          <a:ln w="9525" cap="flat" cmpd="sng">
            <a:solidFill>
              <a:srgbClr val="AAAAAA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94" name="Google Shape;194;p21"/>
          <p:cNvPicPr preferRelativeResize="0"/>
          <p:nvPr/>
        </p:nvPicPr>
        <p:blipFill rotWithShape="1">
          <a:blip r:embed="rId3">
            <a:alphaModFix/>
          </a:blip>
          <a:srcRect l="11864" t="19626" r="9239" b="20007"/>
          <a:stretch/>
        </p:blipFill>
        <p:spPr>
          <a:xfrm>
            <a:off x="6053454" y="3819237"/>
            <a:ext cx="797900" cy="43402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1"/>
          <p:cNvSpPr txBox="1"/>
          <p:nvPr/>
        </p:nvSpPr>
        <p:spPr>
          <a:xfrm>
            <a:off x="40943" y="1063045"/>
            <a:ext cx="9103057" cy="74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2800"/>
              <a:buFont typeface="Calibri"/>
              <a:buNone/>
            </a:pPr>
            <a:r>
              <a:rPr lang="pt-BR" sz="2475" b="1" dirty="0">
                <a:solidFill>
                  <a:srgbClr val="1F4E79"/>
                </a:solidFill>
                <a:latin typeface="+mj-lt"/>
                <a:ea typeface="Calibri"/>
                <a:cs typeface="Calibri"/>
                <a:sym typeface="Calibri"/>
              </a:rPr>
              <a:t>Propósitos da Política Nacional de  Assistência Farmacêutica (PNAF):</a:t>
            </a:r>
            <a:endParaRPr sz="2475" b="1" dirty="0">
              <a:solidFill>
                <a:srgbClr val="1F4E79"/>
              </a:solidFill>
              <a:latin typeface="+mj-lt"/>
              <a:ea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8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/>
          <p:nvPr/>
        </p:nvSpPr>
        <p:spPr>
          <a:xfrm>
            <a:off x="325120" y="647159"/>
            <a:ext cx="8321039" cy="102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algn="just">
              <a:lnSpc>
                <a:spcPct val="90000"/>
              </a:lnSpc>
              <a:buClr>
                <a:srgbClr val="1F4E79"/>
              </a:buClr>
              <a:buSzPts val="2800"/>
            </a:pPr>
            <a:r>
              <a:rPr lang="pt-BR" sz="2475" b="1" dirty="0">
                <a:solidFill>
                  <a:srgbClr val="1F4E79"/>
                </a:solidFill>
                <a:latin typeface="+mj-lt"/>
                <a:ea typeface="Calibri"/>
                <a:cs typeface="Calibri"/>
                <a:sym typeface="Calibri"/>
              </a:rPr>
              <a:t>Evolução das ações orçamentárias do Departamento de Assistência Farmacêutica e Insumos Estratégicos (DAF/SCTIE/MS)</a:t>
            </a:r>
            <a:endParaRPr sz="2475" b="1" dirty="0">
              <a:solidFill>
                <a:srgbClr val="1F4E79"/>
              </a:solidFill>
              <a:latin typeface="+mj-lt"/>
              <a:ea typeface="Calibri"/>
              <a:cs typeface="Calibri"/>
              <a:sym typeface="Arial"/>
            </a:endParaRPr>
          </a:p>
        </p:txBody>
      </p:sp>
      <p:sp>
        <p:nvSpPr>
          <p:cNvPr id="246" name="Google Shape;246;p27"/>
          <p:cNvSpPr txBox="1"/>
          <p:nvPr/>
        </p:nvSpPr>
        <p:spPr>
          <a:xfrm>
            <a:off x="1030631" y="6155090"/>
            <a:ext cx="38000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Tesouro Gerencial / Secretaria do Tesouro Nacional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763977"/>
            <a:ext cx="9144000" cy="4300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5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TextShape 1"/>
          <p:cNvSpPr txBox="1"/>
          <p:nvPr/>
        </p:nvSpPr>
        <p:spPr>
          <a:xfrm>
            <a:off x="197640" y="926640"/>
            <a:ext cx="8946360" cy="737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2475" b="1" dirty="0">
                <a:solidFill>
                  <a:srgbClr val="1F4E79"/>
                </a:solidFill>
                <a:latin typeface="+mj-lt"/>
                <a:ea typeface="Calibri"/>
                <a:cs typeface="Calibri"/>
              </a:rPr>
              <a:t>Componente </a:t>
            </a:r>
            <a:r>
              <a:rPr lang="pt-BR" sz="2475" b="1" dirty="0" smtClean="0">
                <a:solidFill>
                  <a:srgbClr val="1F4E79"/>
                </a:solidFill>
                <a:latin typeface="+mj-lt"/>
                <a:ea typeface="Calibri"/>
                <a:cs typeface="Calibri"/>
              </a:rPr>
              <a:t>Especializado </a:t>
            </a:r>
            <a:r>
              <a:rPr lang="pt-BR" sz="2475" b="1" dirty="0">
                <a:solidFill>
                  <a:srgbClr val="1F4E79"/>
                </a:solidFill>
                <a:latin typeface="+mj-lt"/>
                <a:ea typeface="Calibri"/>
                <a:cs typeface="Calibri"/>
              </a:rPr>
              <a:t>da </a:t>
            </a:r>
            <a:r>
              <a:rPr lang="pt-BR" sz="2475" b="1" dirty="0" smtClean="0">
                <a:solidFill>
                  <a:srgbClr val="1F4E79"/>
                </a:solidFill>
                <a:latin typeface="+mj-lt"/>
                <a:ea typeface="Calibri"/>
                <a:cs typeface="Calibri"/>
              </a:rPr>
              <a:t>Assistência Farmacêutica </a:t>
            </a:r>
            <a:r>
              <a:rPr lang="pt-BR" sz="2475" b="1" dirty="0">
                <a:solidFill>
                  <a:srgbClr val="1F4E79"/>
                </a:solidFill>
                <a:latin typeface="+mj-lt"/>
                <a:ea typeface="Calibri"/>
                <a:cs typeface="Calibri"/>
              </a:rPr>
              <a:t>(CEAF): </a:t>
            </a:r>
          </a:p>
        </p:txBody>
      </p:sp>
      <p:sp>
        <p:nvSpPr>
          <p:cNvPr id="867" name="CustomShape 2"/>
          <p:cNvSpPr/>
          <p:nvPr/>
        </p:nvSpPr>
        <p:spPr>
          <a:xfrm>
            <a:off x="269415" y="5324030"/>
            <a:ext cx="8802810" cy="6053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rmAutofit/>
          </a:bodyPr>
          <a:lstStyle/>
          <a:p>
            <a:pPr algn="r">
              <a:lnSpc>
                <a:spcPct val="93000"/>
              </a:lnSpc>
            </a:pPr>
            <a:r>
              <a:rPr lang="pt-BR" sz="1400" b="1" spc="-1" dirty="0">
                <a:solidFill>
                  <a:srgbClr val="17375E"/>
                </a:solidFill>
                <a:latin typeface="Calibri"/>
                <a:ea typeface="MS PGothic"/>
              </a:rPr>
              <a:t>Portaria de Consolidação GM/MS Nº 2 e 6, de 28 de setembro de 2017</a:t>
            </a:r>
            <a:endParaRPr lang="pt-BR" sz="1400" spc="-1" dirty="0">
              <a:latin typeface="Arial"/>
            </a:endParaRPr>
          </a:p>
        </p:txBody>
      </p:sp>
      <p:sp>
        <p:nvSpPr>
          <p:cNvPr id="868" name="CustomShape 3"/>
          <p:cNvSpPr/>
          <p:nvPr/>
        </p:nvSpPr>
        <p:spPr>
          <a:xfrm>
            <a:off x="787590" y="2097882"/>
            <a:ext cx="7899390" cy="24397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100" i="1" spc="-1" dirty="0" smtClean="0">
                <a:solidFill>
                  <a:srgbClr val="1F4E79"/>
                </a:solidFill>
                <a:latin typeface="Calibri"/>
              </a:rPr>
              <a:t>“é </a:t>
            </a:r>
            <a:r>
              <a:rPr lang="pt-BR" sz="2100" i="1" spc="-1" dirty="0">
                <a:solidFill>
                  <a:srgbClr val="1F4E79"/>
                </a:solidFill>
                <a:latin typeface="Calibri"/>
              </a:rPr>
              <a:t>uma estratégia de acesso a medicamentos no âmbito do SUS, caracterizado pela busca da garantia d</a:t>
            </a:r>
            <a:r>
              <a:rPr lang="pt-BR" sz="2100" i="1" spc="-1" dirty="0">
                <a:solidFill>
                  <a:srgbClr val="000000"/>
                </a:solidFill>
                <a:latin typeface="Calibri"/>
              </a:rPr>
              <a:t>a </a:t>
            </a:r>
            <a:r>
              <a:rPr lang="pt-BR" sz="2100" b="1" i="1" cap="all" spc="-1" dirty="0">
                <a:solidFill>
                  <a:srgbClr val="4F81BD"/>
                </a:solidFill>
                <a:latin typeface="Calibri"/>
              </a:rPr>
              <a:t>integralidade</a:t>
            </a:r>
            <a:r>
              <a:rPr lang="pt-BR" sz="2100" i="1" spc="-1" dirty="0">
                <a:solidFill>
                  <a:srgbClr val="4F81BD"/>
                </a:solidFill>
                <a:latin typeface="Calibri"/>
              </a:rPr>
              <a:t> </a:t>
            </a:r>
            <a:r>
              <a:rPr lang="pt-BR" sz="2100" i="1" spc="-1" dirty="0">
                <a:solidFill>
                  <a:srgbClr val="1F4E79"/>
                </a:solidFill>
                <a:latin typeface="Calibri"/>
              </a:rPr>
              <a:t>do tratamento medicamentoso, em nível ambulatorial, cujas</a:t>
            </a:r>
            <a:r>
              <a:rPr lang="pt-BR" sz="2100" i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2100" b="1" i="1" cap="all" spc="-1" dirty="0">
                <a:solidFill>
                  <a:srgbClr val="4F81BD"/>
                </a:solidFill>
                <a:latin typeface="Calibri"/>
              </a:rPr>
              <a:t>linhas de cuidado </a:t>
            </a:r>
            <a:r>
              <a:rPr lang="pt-BR" sz="2100" i="1" spc="-1" dirty="0">
                <a:solidFill>
                  <a:srgbClr val="1F4E79"/>
                </a:solidFill>
                <a:latin typeface="Calibri"/>
              </a:rPr>
              <a:t>estão definidas em </a:t>
            </a:r>
            <a:r>
              <a:rPr lang="pt-BR" sz="2100" b="1" i="1" cap="all" spc="-1" dirty="0">
                <a:solidFill>
                  <a:srgbClr val="4F81BD"/>
                </a:solidFill>
                <a:latin typeface="Calibri"/>
              </a:rPr>
              <a:t>Protocolos Clínicos e Diretrizes Terapêuticas </a:t>
            </a:r>
            <a:r>
              <a:rPr lang="pt-BR" sz="2100" i="1" spc="-1" dirty="0">
                <a:solidFill>
                  <a:srgbClr val="1F4E79"/>
                </a:solidFill>
                <a:latin typeface="Calibri"/>
              </a:rPr>
              <a:t>publicados pelo Ministério da Saúde.”</a:t>
            </a:r>
            <a:endParaRPr lang="pt-BR" sz="21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0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CustomShape 1"/>
          <p:cNvSpPr/>
          <p:nvPr/>
        </p:nvSpPr>
        <p:spPr>
          <a:xfrm>
            <a:off x="4786314" y="4282470"/>
            <a:ext cx="4179123" cy="57726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64800" tIns="32400" rIns="64800" bIns="324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500" spc="-1">
                <a:solidFill>
                  <a:srgbClr val="000000"/>
                </a:solidFill>
                <a:latin typeface="Calibri"/>
              </a:rPr>
              <a:t>Investimento </a:t>
            </a:r>
            <a:r>
              <a:rPr lang="pt-BR" sz="1500" spc="-1" dirty="0">
                <a:solidFill>
                  <a:srgbClr val="000000"/>
                </a:solidFill>
                <a:latin typeface="Calibri"/>
              </a:rPr>
              <a:t>Federal </a:t>
            </a:r>
            <a:r>
              <a:rPr lang="pt-BR" sz="1500" spc="-1">
                <a:solidFill>
                  <a:srgbClr val="000000"/>
                </a:solidFill>
                <a:latin typeface="Calibri"/>
              </a:rPr>
              <a:t>executado em </a:t>
            </a:r>
            <a:r>
              <a:rPr lang="pt-BR" sz="1500" spc="-1" dirty="0">
                <a:solidFill>
                  <a:srgbClr val="000000"/>
                </a:solidFill>
                <a:latin typeface="Calibri"/>
              </a:rPr>
              <a:t>2018</a:t>
            </a:r>
            <a:endParaRPr lang="pt-BR" sz="15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500" spc="-1" dirty="0">
                <a:solidFill>
                  <a:srgbClr val="000000"/>
                </a:solidFill>
                <a:latin typeface="Calibri"/>
              </a:rPr>
              <a:t> R$ 7.217.099.745,00 (R$ 5.957.594.204 – 1A e 1B)</a:t>
            </a:r>
            <a:endParaRPr lang="pt-BR" sz="1500" spc="-1" dirty="0">
              <a:latin typeface="Arial"/>
            </a:endParaRPr>
          </a:p>
        </p:txBody>
      </p:sp>
      <p:sp>
        <p:nvSpPr>
          <p:cNvPr id="870" name="CustomShape 2"/>
          <p:cNvSpPr/>
          <p:nvPr/>
        </p:nvSpPr>
        <p:spPr>
          <a:xfrm>
            <a:off x="5166180" y="2390580"/>
            <a:ext cx="863190" cy="32778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1" name="CustomShape 3"/>
          <p:cNvSpPr/>
          <p:nvPr/>
        </p:nvSpPr>
        <p:spPr>
          <a:xfrm>
            <a:off x="6029640" y="2353590"/>
            <a:ext cx="2952450" cy="5040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800" tIns="32400" rIns="64800" bIns="324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1425" b="1" spc="-1">
                <a:solidFill>
                  <a:srgbClr val="000000"/>
                </a:solidFill>
                <a:latin typeface="Calibri"/>
              </a:rPr>
              <a:t>PCDT definem </a:t>
            </a:r>
            <a:r>
              <a:rPr lang="pt-BR" sz="1425" b="1" spc="-1" dirty="0">
                <a:solidFill>
                  <a:srgbClr val="000000"/>
                </a:solidFill>
                <a:latin typeface="Calibri"/>
              </a:rPr>
              <a:t>as linhas de cuidado, buscando a integralidade;</a:t>
            </a:r>
            <a:endParaRPr lang="pt-BR" sz="1425" spc="-1" dirty="0">
              <a:latin typeface="Arial"/>
            </a:endParaRPr>
          </a:p>
        </p:txBody>
      </p:sp>
      <p:sp>
        <p:nvSpPr>
          <p:cNvPr id="872" name="CustomShape 4"/>
          <p:cNvSpPr/>
          <p:nvPr/>
        </p:nvSpPr>
        <p:spPr>
          <a:xfrm>
            <a:off x="5112180" y="3625290"/>
            <a:ext cx="971730" cy="32778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3" name="CustomShape 5"/>
          <p:cNvSpPr/>
          <p:nvPr/>
        </p:nvSpPr>
        <p:spPr>
          <a:xfrm>
            <a:off x="6192180" y="3625291"/>
            <a:ext cx="2700000" cy="2847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800" tIns="32400" rIns="64800" bIns="324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25" b="1" spc="-1">
                <a:solidFill>
                  <a:srgbClr val="000000"/>
                </a:solidFill>
                <a:latin typeface="Calibri"/>
              </a:rPr>
              <a:t>CONITEC avalia as incorporações; </a:t>
            </a:r>
            <a:endParaRPr lang="pt-BR" sz="1425" spc="-1">
              <a:latin typeface="Arial"/>
            </a:endParaRPr>
          </a:p>
        </p:txBody>
      </p:sp>
      <p:sp>
        <p:nvSpPr>
          <p:cNvPr id="874" name="CustomShape 6"/>
          <p:cNvSpPr/>
          <p:nvPr/>
        </p:nvSpPr>
        <p:spPr>
          <a:xfrm rot="16200000">
            <a:off x="-1472310" y="2929095"/>
            <a:ext cx="4350780" cy="746550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64800" tIns="32400" rIns="64800" bIns="324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275" b="1" spc="-1">
                <a:solidFill>
                  <a:srgbClr val="FFFFFF"/>
                </a:solidFill>
                <a:latin typeface="Calibri"/>
              </a:rPr>
              <a:t>CEAF 2018</a:t>
            </a:r>
            <a:endParaRPr lang="pt-BR" sz="4275" spc="-1"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/>
          </p:nvPr>
        </p:nvGraphicFramePr>
        <p:xfrm>
          <a:off x="1143450" y="1126980"/>
          <a:ext cx="4500090" cy="4158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75" name="CustomShape 7"/>
          <p:cNvSpPr/>
          <p:nvPr/>
        </p:nvSpPr>
        <p:spPr>
          <a:xfrm>
            <a:off x="4786314" y="4900500"/>
            <a:ext cx="4179123" cy="57726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64800" tIns="32400" rIns="64800" bIns="324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500" spc="-1">
                <a:solidFill>
                  <a:srgbClr val="000000"/>
                </a:solidFill>
                <a:latin typeface="Calibri"/>
              </a:rPr>
              <a:t>Gasto com demandas judiciais em </a:t>
            </a:r>
            <a:r>
              <a:rPr lang="pt-BR" sz="1500" spc="-1" dirty="0">
                <a:solidFill>
                  <a:srgbClr val="000000"/>
                </a:solidFill>
                <a:latin typeface="Calibri"/>
              </a:rPr>
              <a:t>2018</a:t>
            </a:r>
            <a:endParaRPr lang="pt-BR" sz="15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500" spc="-1" dirty="0">
                <a:solidFill>
                  <a:srgbClr val="000000"/>
                </a:solidFill>
                <a:latin typeface="Calibri"/>
              </a:rPr>
              <a:t> R$ 1.252.686.826,00,00</a:t>
            </a:r>
            <a:endParaRPr lang="pt-BR" sz="15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98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700299889"/>
              </p:ext>
            </p:extLst>
          </p:nvPr>
        </p:nvGraphicFramePr>
        <p:xfrm>
          <a:off x="676779" y="2013449"/>
          <a:ext cx="8090354" cy="375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40050" y="1094807"/>
            <a:ext cx="8141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1F4E79"/>
                </a:solidFill>
                <a:latin typeface="+mj-lt"/>
                <a:ea typeface="Calibri"/>
                <a:cs typeface="Calibri"/>
              </a:rPr>
              <a:t>Evolução do número de pacientes atendidos no CEAF:</a:t>
            </a:r>
          </a:p>
        </p:txBody>
      </p:sp>
    </p:spTree>
    <p:extLst>
      <p:ext uri="{BB962C8B-B14F-4D97-AF65-F5344CB8AC3E}">
        <p14:creationId xmlns:p14="http://schemas.microsoft.com/office/powerpoint/2010/main" val="12611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917</Words>
  <Application>Microsoft Office PowerPoint</Application>
  <PresentationFormat>Apresentação na tela (4:3)</PresentationFormat>
  <Paragraphs>160</Paragraphs>
  <Slides>18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MS PGothic</vt:lpstr>
      <vt:lpstr>Arial</vt:lpstr>
      <vt:lpstr>Calibri</vt:lpstr>
      <vt:lpstr>Noto Sans Symbols</vt:lpstr>
      <vt:lpstr>Tahoma</vt:lpstr>
      <vt:lpstr>Times New Roman</vt:lpstr>
      <vt:lpstr>Verdana</vt:lpstr>
      <vt:lpstr>Office Theme</vt:lpstr>
      <vt:lpstr>Apresentação do PowerPoint</vt:lpstr>
      <vt:lpstr>SUS 30 anos: Referência em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TRATAMENTO DISPONIBILIZADO POR MEIO DO CEAF:</vt:lpstr>
      <vt:lpstr>FÓRMULA DE AMINOÁCIDOS ISENTA DE FENILALANINA</vt:lpstr>
      <vt:lpstr>Apresentação do PowerPoint</vt:lpstr>
    </vt:vector>
  </TitlesOfParts>
  <Company>CCPAGENCIA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CIA-Studio yeah</dc:creator>
  <cp:lastModifiedBy>Saulo Kleber Rodrigues Ribeiro</cp:lastModifiedBy>
  <cp:revision>79</cp:revision>
  <dcterms:created xsi:type="dcterms:W3CDTF">2019-08-13T14:22:08Z</dcterms:created>
  <dcterms:modified xsi:type="dcterms:W3CDTF">2019-11-20T10:36:17Z</dcterms:modified>
</cp:coreProperties>
</file>