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9" r:id="rId3"/>
    <p:sldId id="272" r:id="rId4"/>
    <p:sldId id="271" r:id="rId5"/>
    <p:sldId id="273" r:id="rId6"/>
    <p:sldId id="274" r:id="rId7"/>
    <p:sldId id="261" r:id="rId8"/>
    <p:sldId id="262" r:id="rId9"/>
    <p:sldId id="263" r:id="rId10"/>
    <p:sldId id="280" r:id="rId11"/>
    <p:sldId id="281" r:id="rId12"/>
    <p:sldId id="264" r:id="rId13"/>
    <p:sldId id="266" r:id="rId14"/>
    <p:sldId id="267" r:id="rId15"/>
    <p:sldId id="268" r:id="rId16"/>
    <p:sldId id="282" r:id="rId17"/>
    <p:sldId id="283" r:id="rId18"/>
    <p:sldId id="284" r:id="rId19"/>
    <p:sldId id="275" r:id="rId20"/>
    <p:sldId id="276" r:id="rId21"/>
    <p:sldId id="277" r:id="rId22"/>
    <p:sldId id="278" r:id="rId23"/>
    <p:sldId id="279" r:id="rId24"/>
    <p:sldId id="260" r:id="rId25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>
        <p:scale>
          <a:sx n="78" d="100"/>
          <a:sy n="78" d="100"/>
        </p:scale>
        <p:origin x="-1146" y="23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Pasta1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Pasta1" TargetMode="Externa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Pasta1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pieChart>
        <c:varyColors val="1"/>
        <c:ser>
          <c:idx val="0"/>
          <c:order val="0"/>
          <c:dLbls>
            <c:showLegendKey val="0"/>
            <c:showVal val="0"/>
            <c:showCatName val="0"/>
            <c:showSerName val="0"/>
            <c:showPercent val="1"/>
            <c:showBubbleSize val="0"/>
            <c:showLeaderLines val="1"/>
          </c:dLbls>
          <c:cat>
            <c:strRef>
              <c:f>Plan3!$A$1:$A$5</c:f>
              <c:strCache>
                <c:ptCount val="5"/>
                <c:pt idx="0">
                  <c:v>Até 25 mil habitantes</c:v>
                </c:pt>
                <c:pt idx="1">
                  <c:v>de 25 a 50 mil habitantes</c:v>
                </c:pt>
                <c:pt idx="2">
                  <c:v>de 50 a 100 mil habitantes</c:v>
                </c:pt>
                <c:pt idx="3">
                  <c:v>de 100 a 500 mil habitantes</c:v>
                </c:pt>
                <c:pt idx="4">
                  <c:v>mais de 500 mil habitantes</c:v>
                </c:pt>
              </c:strCache>
            </c:strRef>
          </c:cat>
          <c:val>
            <c:numRef>
              <c:f>Plan3!$B$1:$B$5</c:f>
              <c:numCache>
                <c:formatCode>0</c:formatCode>
                <c:ptCount val="5"/>
                <c:pt idx="0">
                  <c:v>163</c:v>
                </c:pt>
                <c:pt idx="1">
                  <c:v>39</c:v>
                </c:pt>
                <c:pt idx="2">
                  <c:v>16</c:v>
                </c:pt>
                <c:pt idx="3">
                  <c:v>20</c:v>
                </c:pt>
                <c:pt idx="4">
                  <c:v>3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legend>
      <c:legendPos val="r"/>
      <c:layout>
        <c:manualLayout>
          <c:xMode val="edge"/>
          <c:yMode val="edge"/>
          <c:x val="0.53430695791555027"/>
          <c:y val="0.11000476022028029"/>
          <c:w val="0.4471194908214482"/>
          <c:h val="0.77999047955943945"/>
        </c:manualLayout>
      </c:layout>
      <c:overlay val="0"/>
    </c:legend>
    <c:plotVisOnly val="1"/>
    <c:dispBlanksAs val="gap"/>
    <c:showDLblsOverMax val="0"/>
  </c:chart>
  <c:txPr>
    <a:bodyPr/>
    <a:lstStyle/>
    <a:p>
      <a:pPr>
        <a:defRPr sz="1200" b="1"/>
      </a:pPr>
      <a:endParaRPr lang="pt-BR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pieChart>
        <c:varyColors val="1"/>
        <c:ser>
          <c:idx val="0"/>
          <c:order val="0"/>
          <c:dLbls>
            <c:showLegendKey val="0"/>
            <c:showVal val="0"/>
            <c:showCatName val="0"/>
            <c:showSerName val="0"/>
            <c:showPercent val="1"/>
            <c:showBubbleSize val="0"/>
            <c:showLeaderLines val="1"/>
          </c:dLbls>
          <c:cat>
            <c:strRef>
              <c:f>Plan5!$A$1:$A$2</c:f>
              <c:strCache>
                <c:ptCount val="2"/>
                <c:pt idx="0">
                  <c:v>Sim</c:v>
                </c:pt>
                <c:pt idx="1">
                  <c:v>Não</c:v>
                </c:pt>
              </c:strCache>
            </c:strRef>
          </c:cat>
          <c:val>
            <c:numRef>
              <c:f>Plan5!$B$1:$B$2</c:f>
              <c:numCache>
                <c:formatCode>General</c:formatCode>
                <c:ptCount val="2"/>
                <c:pt idx="0">
                  <c:v>59</c:v>
                </c:pt>
                <c:pt idx="1">
                  <c:v>182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legend>
      <c:legendPos val="r"/>
      <c:layout/>
      <c:overlay val="0"/>
    </c:legend>
    <c:plotVisOnly val="1"/>
    <c:dispBlanksAs val="gap"/>
    <c:showDLblsOverMax val="0"/>
  </c:chart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pieChart>
        <c:varyColors val="1"/>
        <c:ser>
          <c:idx val="0"/>
          <c:order val="0"/>
          <c:dLbls>
            <c:showLegendKey val="0"/>
            <c:showVal val="0"/>
            <c:showCatName val="0"/>
            <c:showSerName val="0"/>
            <c:showPercent val="1"/>
            <c:showBubbleSize val="0"/>
            <c:showLeaderLines val="1"/>
          </c:dLbls>
          <c:cat>
            <c:strRef>
              <c:f>Plan6!$A$1:$A$4</c:f>
              <c:strCache>
                <c:ptCount val="4"/>
                <c:pt idx="0">
                  <c:v>Órtese/Prótese Ortopedia</c:v>
                </c:pt>
                <c:pt idx="1">
                  <c:v>Órtese/Prótese Cardiologia</c:v>
                </c:pt>
                <c:pt idx="2">
                  <c:v>Órtese/Prótese Neurologia</c:v>
                </c:pt>
                <c:pt idx="3">
                  <c:v>Outros</c:v>
                </c:pt>
              </c:strCache>
            </c:strRef>
          </c:cat>
          <c:val>
            <c:numRef>
              <c:f>Plan6!$B$1:$B$4</c:f>
              <c:numCache>
                <c:formatCode>General</c:formatCode>
                <c:ptCount val="4"/>
                <c:pt idx="0">
                  <c:v>54</c:v>
                </c:pt>
                <c:pt idx="1">
                  <c:v>16</c:v>
                </c:pt>
                <c:pt idx="2">
                  <c:v>10</c:v>
                </c:pt>
                <c:pt idx="3">
                  <c:v>46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legend>
      <c:legendPos val="r"/>
      <c:layout>
        <c:manualLayout>
          <c:xMode val="edge"/>
          <c:yMode val="edge"/>
          <c:x val="0.57605732335892468"/>
          <c:y val="0.23956984543598717"/>
          <c:w val="0.40833718350749226"/>
          <c:h val="0.52086030912802561"/>
        </c:manualLayout>
      </c:layout>
      <c:overlay val="0"/>
    </c:legend>
    <c:plotVisOnly val="1"/>
    <c:dispBlanksAs val="gap"/>
    <c:showDLblsOverMax val="0"/>
  </c:chart>
  <c:txPr>
    <a:bodyPr/>
    <a:lstStyle/>
    <a:p>
      <a:pPr>
        <a:defRPr sz="1200" b="1"/>
      </a:pPr>
      <a:endParaRPr lang="pt-BR"/>
    </a:p>
  </c:txPr>
  <c:externalData r:id="rId1">
    <c:autoUpdate val="0"/>
  </c:externalData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x-none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x-none" dirty="0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9F15F4-4F5B-D44E-8B59-106404074B4F}" type="datetimeFigureOut">
              <a:rPr lang="en-US" smtClean="0"/>
              <a:t>7/9/2015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5E1768-38EE-2241-8E78-D115A4D4A691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02314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9F15F4-4F5B-D44E-8B59-106404074B4F}" type="datetimeFigureOut">
              <a:rPr lang="en-US" smtClean="0"/>
              <a:t>7/9/2015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5E1768-38EE-2241-8E78-D115A4D4A691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74110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9F15F4-4F5B-D44E-8B59-106404074B4F}" type="datetimeFigureOut">
              <a:rPr lang="en-US" smtClean="0"/>
              <a:t>7/9/2015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5E1768-38EE-2241-8E78-D115A4D4A691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34173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7712046" cy="1143000"/>
          </a:xfrm>
          <a:noFill/>
          <a:ln>
            <a:noFill/>
          </a:ln>
        </p:spPr>
        <p:txBody>
          <a:bodyPr>
            <a:normAutofit/>
          </a:bodyPr>
          <a:lstStyle>
            <a:lvl1pPr algn="l">
              <a:defRPr sz="3600"/>
            </a:lvl1pPr>
          </a:lstStyle>
          <a:p>
            <a:r>
              <a:rPr lang="x-none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x-none" dirty="0" smtClean="0"/>
              <a:t>Click to edit Master text styles</a:t>
            </a:r>
          </a:p>
          <a:p>
            <a:pPr lvl="1"/>
            <a:r>
              <a:rPr lang="x-none" dirty="0" smtClean="0"/>
              <a:t>Second level</a:t>
            </a:r>
          </a:p>
          <a:p>
            <a:pPr lvl="2"/>
            <a:r>
              <a:rPr lang="x-none" dirty="0" smtClean="0"/>
              <a:t>Third level</a:t>
            </a:r>
          </a:p>
          <a:p>
            <a:pPr lvl="3"/>
            <a:r>
              <a:rPr lang="x-none" dirty="0" smtClean="0"/>
              <a:t>Fourth level</a:t>
            </a:r>
          </a:p>
          <a:p>
            <a:pPr lvl="4"/>
            <a:r>
              <a:rPr lang="x-none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9F15F4-4F5B-D44E-8B59-106404074B4F}" type="datetimeFigureOut">
              <a:rPr lang="en-US" smtClean="0"/>
              <a:t>7/9/2015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912552" y="6356350"/>
            <a:ext cx="2895600" cy="365125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73186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x-none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9F15F4-4F5B-D44E-8B59-106404074B4F}" type="datetimeFigureOut">
              <a:rPr lang="en-US" smtClean="0"/>
              <a:t>7/9/2015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5E1768-38EE-2241-8E78-D115A4D4A691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73098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9F15F4-4F5B-D44E-8B59-106404074B4F}" type="datetimeFigureOut">
              <a:rPr lang="en-US" smtClean="0"/>
              <a:t>7/9/2015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5E1768-38EE-2241-8E78-D115A4D4A691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47520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x-none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x-none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9F15F4-4F5B-D44E-8B59-106404074B4F}" type="datetimeFigureOut">
              <a:rPr lang="en-US" smtClean="0"/>
              <a:t>7/9/2015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5E1768-38EE-2241-8E78-D115A4D4A691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06088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9F15F4-4F5B-D44E-8B59-106404074B4F}" type="datetimeFigureOut">
              <a:rPr lang="en-US" smtClean="0"/>
              <a:t>7/9/2015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5E1768-38EE-2241-8E78-D115A4D4A691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72352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9F15F4-4F5B-D44E-8B59-106404074B4F}" type="datetimeFigureOut">
              <a:rPr lang="en-US" smtClean="0"/>
              <a:t>7/9/2015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5E1768-38EE-2241-8E78-D115A4D4A691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15256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x-none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9F15F4-4F5B-D44E-8B59-106404074B4F}" type="datetimeFigureOut">
              <a:rPr lang="en-US" smtClean="0"/>
              <a:t>7/9/2015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5E1768-38EE-2241-8E78-D115A4D4A691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31604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x-none" smtClean="0"/>
              <a:t>Drag picture to placeholder or click icon to add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x-none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9F15F4-4F5B-D44E-8B59-106404074B4F}" type="datetimeFigureOut">
              <a:rPr lang="en-US" smtClean="0"/>
              <a:t>7/9/2015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5E1768-38EE-2241-8E78-D115A4D4A691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60151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89F15F4-4F5B-D44E-8B59-106404074B4F}" type="datetimeFigureOut">
              <a:rPr lang="en-US" smtClean="0"/>
              <a:t>7/9/2015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F5E1768-38EE-2241-8E78-D115A4D4A691}" type="slidenum">
              <a:rPr lang="en-US" smtClean="0"/>
              <a:t>‹nº›</a:t>
            </a:fld>
            <a:endParaRPr lang="en-US"/>
          </a:p>
        </p:txBody>
      </p:sp>
      <p:pic>
        <p:nvPicPr>
          <p:cNvPr id="7" name="Picture 6" descr="Untitled-5-01.jpg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9" y="0"/>
            <a:ext cx="914257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92283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hyperlink" Target="http://www.planalto.gov.br/ccivil_03/_Ato2011-2014/2011/Lei/L12466.htm#art1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CAPA FINAL COMPLEA-02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9" y="12192"/>
            <a:ext cx="9142571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1" y="1458859"/>
            <a:ext cx="6788521" cy="1470025"/>
          </a:xfrm>
        </p:spPr>
        <p:txBody>
          <a:bodyPr>
            <a:normAutofit fontScale="90000"/>
          </a:bodyPr>
          <a:lstStyle/>
          <a:p>
            <a:pPr algn="r"/>
            <a:r>
              <a:rPr lang="en-US" dirty="0" err="1" smtClean="0">
                <a:latin typeface="Arial"/>
                <a:cs typeface="Arial"/>
              </a:rPr>
              <a:t>Audiência</a:t>
            </a:r>
            <a:r>
              <a:rPr lang="en-US" dirty="0" smtClean="0">
                <a:latin typeface="Arial"/>
                <a:cs typeface="Arial"/>
              </a:rPr>
              <a:t> </a:t>
            </a:r>
            <a:r>
              <a:rPr lang="en-US" dirty="0" err="1" smtClean="0">
                <a:latin typeface="Arial"/>
                <a:cs typeface="Arial"/>
              </a:rPr>
              <a:t>Pública</a:t>
            </a:r>
            <a:r>
              <a:rPr lang="en-US" dirty="0" smtClean="0">
                <a:latin typeface="Arial"/>
                <a:cs typeface="Arial"/>
              </a:rPr>
              <a:t> – CPI das </a:t>
            </a:r>
            <a:r>
              <a:rPr lang="en-US" dirty="0" err="1" smtClean="0">
                <a:latin typeface="Arial"/>
                <a:cs typeface="Arial"/>
              </a:rPr>
              <a:t>Órteses</a:t>
            </a:r>
            <a:r>
              <a:rPr lang="en-US" dirty="0" smtClean="0">
                <a:latin typeface="Arial"/>
                <a:cs typeface="Arial"/>
              </a:rPr>
              <a:t> e </a:t>
            </a:r>
            <a:r>
              <a:rPr lang="en-US" dirty="0" err="1" smtClean="0">
                <a:latin typeface="Arial"/>
                <a:cs typeface="Arial"/>
              </a:rPr>
              <a:t>Próteses</a:t>
            </a:r>
            <a:r>
              <a:rPr lang="en-US" dirty="0" smtClean="0">
                <a:latin typeface="Arial"/>
                <a:cs typeface="Arial"/>
              </a:rPr>
              <a:t> no </a:t>
            </a:r>
            <a:r>
              <a:rPr lang="en-US" dirty="0" err="1" smtClean="0">
                <a:latin typeface="Arial"/>
                <a:cs typeface="Arial"/>
              </a:rPr>
              <a:t>Brasil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5836934"/>
            <a:ext cx="9144000" cy="1021066"/>
          </a:xfrm>
        </p:spPr>
        <p:txBody>
          <a:bodyPr>
            <a:normAutofit/>
          </a:bodyPr>
          <a:lstStyle/>
          <a:p>
            <a:r>
              <a:rPr lang="en-US" sz="2600" dirty="0" err="1" smtClean="0">
                <a:solidFill>
                  <a:schemeClr val="tx1"/>
                </a:solidFill>
              </a:rPr>
              <a:t>Senado</a:t>
            </a:r>
            <a:r>
              <a:rPr lang="en-US" sz="2600" dirty="0" smtClean="0">
                <a:solidFill>
                  <a:schemeClr val="tx1"/>
                </a:solidFill>
              </a:rPr>
              <a:t> Federal, Brasília, 09 </a:t>
            </a:r>
            <a:r>
              <a:rPr lang="en-US" sz="2600" dirty="0" err="1" smtClean="0">
                <a:solidFill>
                  <a:schemeClr val="tx1"/>
                </a:solidFill>
              </a:rPr>
              <a:t>Julho</a:t>
            </a:r>
            <a:r>
              <a:rPr lang="en-US" sz="2600" dirty="0" smtClean="0">
                <a:solidFill>
                  <a:schemeClr val="tx1"/>
                </a:solidFill>
              </a:rPr>
              <a:t> de 2015</a:t>
            </a:r>
            <a:endParaRPr lang="en-US" sz="26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726190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	</a:t>
            </a:r>
            <a:r>
              <a:rPr lang="en-US" dirty="0" err="1" smtClean="0"/>
              <a:t>Considerações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73480"/>
            <a:ext cx="8229600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pt-BR" sz="2400" dirty="0" smtClean="0"/>
              <a:t>De acordo com o Ministério da Saúde:</a:t>
            </a:r>
          </a:p>
          <a:p>
            <a:r>
              <a:rPr lang="pt-BR" sz="2400" dirty="0" smtClean="0"/>
              <a:t>Mercado </a:t>
            </a:r>
            <a:r>
              <a:rPr lang="pt-BR" sz="2400" dirty="0"/>
              <a:t>nacional de produtos médicos movimentou </a:t>
            </a:r>
            <a:r>
              <a:rPr lang="pt-BR" sz="2400" b="1" dirty="0"/>
              <a:t>R$ 19,7 bilhões em 2014 </a:t>
            </a:r>
            <a:endParaRPr lang="pt-BR" sz="2400" dirty="0"/>
          </a:p>
          <a:p>
            <a:endParaRPr lang="pt-BR" sz="2400" b="1" dirty="0" smtClean="0"/>
          </a:p>
          <a:p>
            <a:r>
              <a:rPr lang="pt-BR" sz="2400" b="1" dirty="0" smtClean="0"/>
              <a:t>20</a:t>
            </a:r>
            <a:r>
              <a:rPr lang="pt-BR" sz="2400" b="1" dirty="0"/>
              <a:t>% são dispositivos médicos implantáveis </a:t>
            </a:r>
            <a:r>
              <a:rPr lang="pt-BR" sz="2400" dirty="0"/>
              <a:t>(DMI): </a:t>
            </a:r>
            <a:r>
              <a:rPr lang="pt-BR" sz="2400" b="1" dirty="0"/>
              <a:t>R$ 4 </a:t>
            </a:r>
            <a:r>
              <a:rPr lang="pt-BR" sz="2400" b="1" dirty="0" smtClean="0"/>
              <a:t>bilhões</a:t>
            </a:r>
          </a:p>
          <a:p>
            <a:pPr marL="0" indent="0">
              <a:buNone/>
            </a:pPr>
            <a:endParaRPr lang="pt-BR" sz="2400" b="1" dirty="0" smtClean="0"/>
          </a:p>
          <a:p>
            <a:pPr marL="0" indent="0">
              <a:buNone/>
            </a:pPr>
            <a:r>
              <a:rPr lang="pt-BR" sz="2400" b="1" dirty="0" smtClean="0"/>
              <a:t>- </a:t>
            </a:r>
            <a:r>
              <a:rPr lang="pt-BR" sz="2400" dirty="0" smtClean="0"/>
              <a:t>Curto </a:t>
            </a:r>
            <a:r>
              <a:rPr lang="pt-BR" sz="2400" dirty="0"/>
              <a:t>ciclo de vida das tecnologias (média de 24 meses): </a:t>
            </a:r>
            <a:r>
              <a:rPr lang="pt-BR" sz="2400" dirty="0" smtClean="0"/>
              <a:t>Produtos </a:t>
            </a:r>
            <a:r>
              <a:rPr lang="pt-BR" sz="2400" dirty="0"/>
              <a:t>lançados recentemente podem se tornar obsoletos antes do conhecimento sobre seus potenciais benefícios ou malefícios </a:t>
            </a:r>
          </a:p>
          <a:p>
            <a:pPr marL="0" indent="0">
              <a:buNone/>
            </a:pPr>
            <a:endParaRPr lang="pt-BR" sz="2400" dirty="0"/>
          </a:p>
        </p:txBody>
      </p:sp>
    </p:spTree>
    <p:extLst>
      <p:ext uri="{BB962C8B-B14F-4D97-AF65-F5344CB8AC3E}">
        <p14:creationId xmlns:p14="http://schemas.microsoft.com/office/powerpoint/2010/main" val="6611031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	</a:t>
            </a:r>
            <a:r>
              <a:rPr lang="en-US" dirty="0" err="1" smtClean="0"/>
              <a:t>Considerações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73480"/>
            <a:ext cx="8229600" cy="5166360"/>
          </a:xfrm>
        </p:spPr>
        <p:txBody>
          <a:bodyPr>
            <a:normAutofit fontScale="85000" lnSpcReduction="10000"/>
          </a:bodyPr>
          <a:lstStyle/>
          <a:p>
            <a:r>
              <a:rPr lang="pt-BR" sz="2400" b="1" dirty="0" smtClean="0"/>
              <a:t>Assimetria </a:t>
            </a:r>
            <a:r>
              <a:rPr lang="pt-BR" sz="2400" b="1" dirty="0"/>
              <a:t>de informações entre prestadores e usuários: </a:t>
            </a:r>
            <a:endParaRPr lang="pt-BR" sz="2400" dirty="0"/>
          </a:p>
          <a:p>
            <a:pPr>
              <a:buFontTx/>
              <a:buChar char="-"/>
            </a:pPr>
            <a:endParaRPr lang="pt-BR" sz="2400" dirty="0" smtClean="0"/>
          </a:p>
          <a:p>
            <a:pPr>
              <a:buFontTx/>
              <a:buChar char="-"/>
            </a:pPr>
            <a:r>
              <a:rPr lang="pt-BR" sz="2400" dirty="0" smtClean="0"/>
              <a:t>Ausência </a:t>
            </a:r>
            <a:r>
              <a:rPr lang="pt-BR" sz="2400" dirty="0"/>
              <a:t>de padronização das informações: nomenclaturas não consistentes, no Brasil e no mundo, com termos </a:t>
            </a:r>
            <a:r>
              <a:rPr lang="pt-BR" sz="2400" dirty="0" smtClean="0"/>
              <a:t>duplicados</a:t>
            </a:r>
          </a:p>
          <a:p>
            <a:pPr>
              <a:buFontTx/>
              <a:buChar char="-"/>
            </a:pPr>
            <a:endParaRPr lang="pt-BR" sz="2400" dirty="0" smtClean="0"/>
          </a:p>
          <a:p>
            <a:pPr>
              <a:buFontTx/>
              <a:buChar char="-"/>
            </a:pPr>
            <a:r>
              <a:rPr lang="pt-BR" sz="2400" dirty="0" smtClean="0"/>
              <a:t>Ausência </a:t>
            </a:r>
            <a:r>
              <a:rPr lang="pt-BR" sz="2400" dirty="0"/>
              <a:t>de protocolos de uso </a:t>
            </a:r>
            <a:endParaRPr lang="pt-BR" sz="2400" dirty="0" smtClean="0"/>
          </a:p>
          <a:p>
            <a:pPr>
              <a:buFontTx/>
              <a:buChar char="-"/>
            </a:pPr>
            <a:endParaRPr lang="pt-BR" sz="2400" dirty="0" smtClean="0"/>
          </a:p>
          <a:p>
            <a:pPr>
              <a:buFontTx/>
              <a:buChar char="-"/>
            </a:pPr>
            <a:r>
              <a:rPr lang="pt-BR" sz="2400" dirty="0" smtClean="0"/>
              <a:t>Bem </a:t>
            </a:r>
            <a:r>
              <a:rPr lang="pt-BR" sz="2400" dirty="0"/>
              <a:t>credencial: indicação por parte do especialista, excluindo o usuário do processo decisório (quem recebe o DMI não é quem escolhe) </a:t>
            </a:r>
            <a:endParaRPr lang="pt-BR" sz="2400" dirty="0" smtClean="0"/>
          </a:p>
          <a:p>
            <a:pPr>
              <a:buFontTx/>
              <a:buChar char="-"/>
            </a:pPr>
            <a:endParaRPr lang="pt-BR" sz="2400" dirty="0" smtClean="0"/>
          </a:p>
          <a:p>
            <a:pPr>
              <a:buFontTx/>
              <a:buChar char="-"/>
            </a:pPr>
            <a:r>
              <a:rPr lang="pt-BR" sz="2400" dirty="0" smtClean="0"/>
              <a:t>Essa </a:t>
            </a:r>
            <a:r>
              <a:rPr lang="pt-BR" sz="2400" dirty="0"/>
              <a:t>falta de padronização beneficia especialista, fornecedor específico, instrumentador e administradores, induzindo comportamentos oportunistas </a:t>
            </a:r>
            <a:endParaRPr lang="pt-BR" sz="2400" dirty="0" smtClean="0"/>
          </a:p>
          <a:p>
            <a:pPr>
              <a:buFontTx/>
              <a:buChar char="-"/>
            </a:pPr>
            <a:endParaRPr lang="pt-BR" sz="2400" dirty="0"/>
          </a:p>
          <a:p>
            <a:pPr>
              <a:buFontTx/>
              <a:buChar char="-"/>
            </a:pPr>
            <a:r>
              <a:rPr lang="pt-BR" sz="2400" dirty="0" smtClean="0"/>
              <a:t>Não </a:t>
            </a:r>
            <a:r>
              <a:rPr lang="pt-BR" sz="2400" dirty="0"/>
              <a:t>existem bancos de preços confiáveis </a:t>
            </a:r>
          </a:p>
          <a:p>
            <a:pPr marL="0" indent="0">
              <a:buNone/>
            </a:pPr>
            <a:endParaRPr lang="pt-BR" sz="2400" dirty="0"/>
          </a:p>
        </p:txBody>
      </p:sp>
    </p:spTree>
    <p:extLst>
      <p:ext uri="{BB962C8B-B14F-4D97-AF65-F5344CB8AC3E}">
        <p14:creationId xmlns:p14="http://schemas.microsoft.com/office/powerpoint/2010/main" val="17350142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	</a:t>
            </a:r>
            <a:r>
              <a:rPr lang="en-US" dirty="0" err="1" smtClean="0"/>
              <a:t>Considerações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pt-BR" sz="2400" dirty="0"/>
              <a:t>Após a C.F/88: </a:t>
            </a:r>
            <a:endParaRPr lang="pt-BR" sz="2400" dirty="0" smtClean="0"/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pt-BR" sz="2400" dirty="0"/>
              <a:t>	</a:t>
            </a:r>
            <a:r>
              <a:rPr lang="pt-BR" sz="2400" dirty="0" smtClean="0"/>
              <a:t>- Direito a Saúde – inclusão e pressão social - </a:t>
            </a:r>
            <a:r>
              <a:rPr lang="pt-BR" sz="2400" dirty="0"/>
              <a:t>avanços tecnológicos </a:t>
            </a:r>
            <a:r>
              <a:rPr lang="pt-BR" sz="2400" dirty="0" smtClean="0"/>
              <a:t>na área de OPME dentro </a:t>
            </a:r>
            <a:r>
              <a:rPr lang="pt-BR" sz="2400" dirty="0"/>
              <a:t>do SUS. Não existiu avaliação tecnológica da qualidade destes equipamentos, se normatizando apenas a sua inclusão no mercado</a:t>
            </a:r>
            <a:r>
              <a:rPr lang="pt-BR" sz="2400" dirty="0" smtClean="0"/>
              <a:t>.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endParaRPr lang="pt-BR" sz="2400" dirty="0"/>
          </a:p>
          <a:p>
            <a:pPr>
              <a:lnSpc>
                <a:spcPct val="90000"/>
              </a:lnSpc>
              <a:buNone/>
            </a:pPr>
            <a:r>
              <a:rPr lang="pt-BR" sz="2400" dirty="0" smtClean="0"/>
              <a:t>	- </a:t>
            </a:r>
            <a:r>
              <a:rPr lang="pt-BR" sz="2400" dirty="0"/>
              <a:t>financiamento dos equipamentos feitos </a:t>
            </a:r>
            <a:r>
              <a:rPr lang="pt-BR" sz="2400" dirty="0" smtClean="0"/>
              <a:t>nos </a:t>
            </a:r>
            <a:r>
              <a:rPr lang="pt-BR" sz="2400" dirty="0"/>
              <a:t>valores da AIH e o pagamento poderia ser efetuado diretamente aos hospitais ou as empresas fornecedoras. Isto levou a pressão das empresas em competição colocarem seus produtos em consignação nos hospitais.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endParaRPr lang="pt-BR" sz="2400" dirty="0"/>
          </a:p>
        </p:txBody>
      </p:sp>
    </p:spTree>
    <p:extLst>
      <p:ext uri="{BB962C8B-B14F-4D97-AF65-F5344CB8AC3E}">
        <p14:creationId xmlns:p14="http://schemas.microsoft.com/office/powerpoint/2010/main" val="7287309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993966"/>
            <a:ext cx="8229600" cy="2114994"/>
          </a:xfrm>
        </p:spPr>
        <p:txBody>
          <a:bodyPr>
            <a:noAutofit/>
          </a:bodyPr>
          <a:lstStyle/>
          <a:p>
            <a:pPr algn="just">
              <a:lnSpc>
                <a:spcPct val="90000"/>
              </a:lnSpc>
            </a:pPr>
            <a:r>
              <a:rPr lang="en-US" sz="3200" dirty="0" smtClean="0"/>
              <a:t>	CONFLITOS</a:t>
            </a:r>
            <a:r>
              <a:rPr lang="en-US" sz="2400" dirty="0"/>
              <a:t/>
            </a:r>
            <a:br>
              <a:rPr lang="en-US" sz="2400" dirty="0"/>
            </a:br>
            <a:r>
              <a:rPr lang="en-US" sz="2400" dirty="0" smtClean="0"/>
              <a:t/>
            </a:r>
            <a:br>
              <a:rPr lang="en-US" sz="2400" dirty="0" smtClean="0"/>
            </a:br>
            <a:r>
              <a:rPr lang="en-US" sz="2400" dirty="0" smtClean="0"/>
              <a:t>	</a:t>
            </a:r>
            <a:r>
              <a:rPr lang="pt-BR" sz="2400" dirty="0" smtClean="0"/>
              <a:t>Gestão</a:t>
            </a:r>
            <a:r>
              <a:rPr lang="en-US" sz="3200" dirty="0"/>
              <a:t/>
            </a:r>
            <a:br>
              <a:rPr lang="en-US" sz="3200" dirty="0"/>
            </a:br>
            <a:r>
              <a:rPr lang="en-US" sz="3200" dirty="0" smtClean="0"/>
              <a:t/>
            </a:r>
            <a:br>
              <a:rPr lang="en-US" sz="3200" dirty="0" smtClean="0"/>
            </a:br>
            <a:r>
              <a:rPr lang="en-US" sz="3200" dirty="0"/>
              <a:t/>
            </a:r>
            <a:br>
              <a:rPr lang="en-US" sz="3200" dirty="0"/>
            </a:br>
            <a:r>
              <a:rPr lang="pt-BR" sz="2400" dirty="0" smtClean="0"/>
              <a:t>Qualidade</a:t>
            </a:r>
            <a:r>
              <a:rPr lang="pt-BR" sz="2400" dirty="0"/>
              <a:t>		</a:t>
            </a:r>
            <a:r>
              <a:rPr lang="pt-BR" sz="2400" dirty="0" smtClean="0"/>
              <a:t>	Preço</a:t>
            </a:r>
            <a:br>
              <a:rPr lang="pt-BR" sz="2400" dirty="0" smtClean="0"/>
            </a:br>
            <a:r>
              <a:rPr lang="pt-BR" sz="2400" dirty="0" smtClean="0"/>
              <a:t>		</a:t>
            </a:r>
            <a:br>
              <a:rPr lang="pt-BR" sz="2400" dirty="0" smtClean="0"/>
            </a:br>
            <a:r>
              <a:rPr lang="pt-BR" sz="2400" dirty="0" smtClean="0"/>
              <a:t/>
            </a:r>
            <a:br>
              <a:rPr lang="pt-BR" sz="2400" dirty="0" smtClean="0"/>
            </a:br>
            <a:r>
              <a:rPr lang="pt-BR" sz="2400" dirty="0" smtClean="0"/>
              <a:t>		</a:t>
            </a:r>
            <a:r>
              <a:rPr lang="pt-BR" sz="3200" dirty="0" smtClean="0"/>
              <a:t/>
            </a:r>
            <a:br>
              <a:rPr lang="pt-BR" sz="3200" dirty="0" smtClean="0"/>
            </a:b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2755392"/>
            <a:ext cx="4038600" cy="3163507"/>
          </a:xfrm>
        </p:spPr>
        <p:txBody>
          <a:bodyPr>
            <a:noAutofit/>
          </a:bodyPr>
          <a:lstStyle/>
          <a:p>
            <a:pPr marL="609600" indent="-609600">
              <a:lnSpc>
                <a:spcPct val="90000"/>
              </a:lnSpc>
              <a:buFont typeface="Wingdings" pitchFamily="2" charset="2"/>
              <a:buAutoNum type="arabicPeriod"/>
            </a:pPr>
            <a:r>
              <a:rPr lang="pt-BR" sz="1500" dirty="0"/>
              <a:t>Conceito empírico popular e profissional que os equipamentos nacionais são de pior qualidade</a:t>
            </a:r>
            <a:r>
              <a:rPr lang="pt-BR" sz="1500" dirty="0" smtClean="0"/>
              <a:t>.</a:t>
            </a:r>
          </a:p>
          <a:p>
            <a:pPr marL="609600" indent="-609600">
              <a:lnSpc>
                <a:spcPct val="90000"/>
              </a:lnSpc>
              <a:buFont typeface="Wingdings" pitchFamily="2" charset="2"/>
              <a:buAutoNum type="arabicPeriod"/>
            </a:pPr>
            <a:endParaRPr lang="pt-BR" sz="1500" dirty="0"/>
          </a:p>
          <a:p>
            <a:pPr marL="609600" indent="-609600">
              <a:lnSpc>
                <a:spcPct val="90000"/>
              </a:lnSpc>
              <a:buFont typeface="Wingdings" pitchFamily="2" charset="2"/>
              <a:buAutoNum type="arabicPeriod"/>
            </a:pPr>
            <a:r>
              <a:rPr lang="pt-BR" sz="1500" dirty="0"/>
              <a:t>Ausência de mecanismos de se regular a qualidade destes equipamentos;</a:t>
            </a:r>
          </a:p>
          <a:p>
            <a:pPr marL="609600" indent="-609600">
              <a:lnSpc>
                <a:spcPct val="90000"/>
              </a:lnSpc>
              <a:buFont typeface="Wingdings" pitchFamily="2" charset="2"/>
              <a:buAutoNum type="arabicPeriod"/>
            </a:pPr>
            <a:endParaRPr lang="pt-BR" sz="1500" dirty="0" smtClean="0"/>
          </a:p>
          <a:p>
            <a:pPr marL="609600" indent="-609600">
              <a:lnSpc>
                <a:spcPct val="90000"/>
              </a:lnSpc>
              <a:buFont typeface="Wingdings" pitchFamily="2" charset="2"/>
              <a:buAutoNum type="arabicPeriod"/>
            </a:pPr>
            <a:r>
              <a:rPr lang="pt-BR" sz="1500" dirty="0" smtClean="0"/>
              <a:t>Ausência </a:t>
            </a:r>
            <a:r>
              <a:rPr lang="pt-BR" sz="1500" dirty="0"/>
              <a:t>de mecanismo de regulação na notificação de falhas de implantes ortopédicos.</a:t>
            </a:r>
          </a:p>
          <a:p>
            <a:pPr marL="609600" indent="-609600">
              <a:lnSpc>
                <a:spcPct val="90000"/>
              </a:lnSpc>
              <a:buFont typeface="Wingdings" pitchFamily="2" charset="2"/>
              <a:buAutoNum type="arabicPeriod"/>
            </a:pPr>
            <a:endParaRPr lang="pt-BR" sz="1500" dirty="0" smtClean="0"/>
          </a:p>
          <a:p>
            <a:pPr marL="609600" indent="-609600">
              <a:lnSpc>
                <a:spcPct val="90000"/>
              </a:lnSpc>
              <a:buFont typeface="Wingdings" pitchFamily="2" charset="2"/>
              <a:buAutoNum type="arabicPeriod"/>
            </a:pPr>
            <a:r>
              <a:rPr lang="pt-BR" sz="1500" dirty="0" smtClean="0"/>
              <a:t>A </a:t>
            </a:r>
            <a:r>
              <a:rPr lang="pt-BR" sz="1500" dirty="0"/>
              <a:t>culpabilidade que se dá aos implantes nos processos de infecção pós operatório, famosa rejeição do equipamento.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endParaRPr lang="pt-BR" sz="1500" dirty="0" smtClean="0"/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endParaRPr lang="pt-BR" sz="1500" dirty="0"/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pt-BR" sz="1500" dirty="0" smtClean="0"/>
              <a:t>									</a:t>
            </a:r>
            <a:endParaRPr lang="pt-BR" sz="1500" dirty="0"/>
          </a:p>
        </p:txBody>
      </p:sp>
      <p:sp>
        <p:nvSpPr>
          <p:cNvPr id="5" name="Espaço Reservado para Conteúdo 4"/>
          <p:cNvSpPr>
            <a:spLocks noGrp="1"/>
          </p:cNvSpPr>
          <p:nvPr>
            <p:ph sz="half" idx="2"/>
          </p:nvPr>
        </p:nvSpPr>
        <p:spPr>
          <a:xfrm>
            <a:off x="4648200" y="2743200"/>
            <a:ext cx="4038600" cy="3261043"/>
          </a:xfrm>
        </p:spPr>
        <p:txBody>
          <a:bodyPr>
            <a:noAutofit/>
          </a:bodyPr>
          <a:lstStyle/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pt-BR" sz="1500" dirty="0" smtClean="0"/>
              <a:t>5. </a:t>
            </a:r>
            <a:r>
              <a:rPr lang="pt-BR" sz="1500" dirty="0"/>
              <a:t>Solicitação por parte de prepostos das entidades jurídicas contratadas de equipamentos  diferentes dos oferecidos pelo SUS, levando a constante </a:t>
            </a:r>
            <a:r>
              <a:rPr lang="pt-BR" sz="1500" dirty="0" err="1"/>
              <a:t>judicialização</a:t>
            </a:r>
            <a:r>
              <a:rPr lang="pt-BR" sz="1500" dirty="0" smtClean="0"/>
              <a:t>.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endParaRPr lang="pt-BR" sz="1500" dirty="0"/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pt-BR" sz="1500" dirty="0"/>
              <a:t>6. Ausência de diretrizes de boas práticas médicas na indicação  dos implantes.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endParaRPr lang="pt-BR" sz="1500" dirty="0" smtClean="0"/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pt-BR" sz="1500" dirty="0" smtClean="0"/>
              <a:t>7</a:t>
            </a:r>
            <a:r>
              <a:rPr lang="pt-BR" sz="1500" dirty="0"/>
              <a:t>. Ausência de estudos tecnológicos na definição dos valores agregados aos implantes.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endParaRPr lang="pt-BR" sz="1500" dirty="0" smtClean="0"/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pt-BR" sz="1500" dirty="0" smtClean="0"/>
              <a:t>8</a:t>
            </a:r>
            <a:r>
              <a:rPr lang="pt-BR" sz="1500" dirty="0"/>
              <a:t>. Alta competição do mercado levando a situações não éticas de prepostos ou de entidades contratadas.</a:t>
            </a:r>
          </a:p>
          <a:p>
            <a:pPr marL="0" indent="0">
              <a:buNone/>
            </a:pPr>
            <a:endParaRPr lang="pt-BR" sz="1500" dirty="0"/>
          </a:p>
        </p:txBody>
      </p:sp>
      <p:sp>
        <p:nvSpPr>
          <p:cNvPr id="6" name="Triângulo isósceles 5"/>
          <p:cNvSpPr/>
          <p:nvPr/>
        </p:nvSpPr>
        <p:spPr>
          <a:xfrm>
            <a:off x="4349496" y="1438656"/>
            <a:ext cx="856488" cy="573024"/>
          </a:xfrm>
          <a:prstGeom prst="triangl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684687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	</a:t>
            </a:r>
            <a:r>
              <a:rPr lang="en-US" dirty="0" err="1" smtClean="0"/>
              <a:t>Necessidades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pt-BR" sz="2400" dirty="0" smtClean="0"/>
              <a:t>Regulação de Preço:</a:t>
            </a:r>
          </a:p>
          <a:p>
            <a:pPr>
              <a:lnSpc>
                <a:spcPct val="90000"/>
              </a:lnSpc>
              <a:buFontTx/>
              <a:buChar char="-"/>
            </a:pPr>
            <a:r>
              <a:rPr lang="pt-BR" sz="2400" dirty="0" smtClean="0"/>
              <a:t>Incidência acumulativa de tributos</a:t>
            </a:r>
          </a:p>
          <a:p>
            <a:pPr>
              <a:lnSpc>
                <a:spcPct val="90000"/>
              </a:lnSpc>
              <a:buFontTx/>
              <a:buChar char="-"/>
            </a:pPr>
            <a:r>
              <a:rPr lang="pt-BR" sz="2400" dirty="0" smtClean="0"/>
              <a:t>Incidência acumulativa de lucros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endParaRPr lang="pt-BR" sz="2400" dirty="0"/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pt-BR" sz="2400" dirty="0" smtClean="0"/>
              <a:t>Controle de Qualidade</a:t>
            </a:r>
          </a:p>
          <a:p>
            <a:pPr>
              <a:lnSpc>
                <a:spcPct val="90000"/>
              </a:lnSpc>
              <a:buFontTx/>
              <a:buChar char="-"/>
            </a:pPr>
            <a:r>
              <a:rPr lang="pt-BR" sz="2400" dirty="0" smtClean="0"/>
              <a:t>Estabelecer mecanismos de verificação da qualidade destes materiais</a:t>
            </a:r>
          </a:p>
          <a:p>
            <a:pPr>
              <a:lnSpc>
                <a:spcPct val="90000"/>
              </a:lnSpc>
              <a:buFontTx/>
              <a:buChar char="-"/>
            </a:pPr>
            <a:r>
              <a:rPr lang="pt-BR" sz="2400" dirty="0" smtClean="0"/>
              <a:t>Notificação de falhas nos implantes</a:t>
            </a:r>
            <a:endParaRPr lang="pt-BR" sz="2400" dirty="0"/>
          </a:p>
        </p:txBody>
      </p:sp>
    </p:spTree>
    <p:extLst>
      <p:ext uri="{BB962C8B-B14F-4D97-AF65-F5344CB8AC3E}">
        <p14:creationId xmlns:p14="http://schemas.microsoft.com/office/powerpoint/2010/main" val="28701738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	</a:t>
            </a:r>
            <a:r>
              <a:rPr lang="en-US" dirty="0" err="1" smtClean="0"/>
              <a:t>Necessidades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07592"/>
            <a:ext cx="8229600" cy="452596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pt-BR" sz="2400" dirty="0" smtClean="0"/>
              <a:t>Melhorar a Gestão </a:t>
            </a:r>
          </a:p>
          <a:p>
            <a:pPr marL="0" indent="0">
              <a:buNone/>
            </a:pPr>
            <a:r>
              <a:rPr lang="pt-BR" sz="2400" dirty="0" smtClean="0"/>
              <a:t>(Regulação clínica e Regulação do Acesso)</a:t>
            </a:r>
          </a:p>
          <a:p>
            <a:pPr marL="0" indent="0">
              <a:buNone/>
            </a:pPr>
            <a:endParaRPr lang="pt-BR" sz="2400" dirty="0" smtClean="0"/>
          </a:p>
          <a:p>
            <a:pPr marL="0" indent="0">
              <a:buNone/>
            </a:pPr>
            <a:r>
              <a:rPr lang="pt-BR" sz="2400" dirty="0" smtClean="0"/>
              <a:t>- Estabelecimento </a:t>
            </a:r>
            <a:r>
              <a:rPr lang="pt-BR" sz="2400" dirty="0"/>
              <a:t>de normas claras para aquisição de OPME  para os Hospitais ,a razão da </a:t>
            </a:r>
            <a:r>
              <a:rPr lang="pt-BR" sz="2400" dirty="0" smtClean="0"/>
              <a:t>escolha, </a:t>
            </a:r>
            <a:r>
              <a:rPr lang="pt-BR" sz="2400" dirty="0"/>
              <a:t>suas vantagens sobre as demais </a:t>
            </a:r>
            <a:r>
              <a:rPr lang="pt-BR" sz="2400" dirty="0" err="1"/>
              <a:t>etc</a:t>
            </a:r>
            <a:endParaRPr lang="pt-BR" sz="2400" dirty="0"/>
          </a:p>
          <a:p>
            <a:pPr marL="0" indent="0">
              <a:buNone/>
            </a:pPr>
            <a:r>
              <a:rPr lang="pt-BR" sz="2400" dirty="0" smtClean="0"/>
              <a:t>- Todo </a:t>
            </a:r>
            <a:r>
              <a:rPr lang="pt-BR" sz="2400" dirty="0"/>
              <a:t>e qualquer </a:t>
            </a:r>
            <a:r>
              <a:rPr lang="pt-BR" sz="2400" dirty="0" smtClean="0"/>
              <a:t>incentivo (“mimo”) </a:t>
            </a:r>
            <a:r>
              <a:rPr lang="pt-BR" sz="2400" dirty="0"/>
              <a:t>concedido pelas empresas quer para hospitais ou médicos deverão ser obrigatórios a sua declaração;</a:t>
            </a:r>
          </a:p>
          <a:p>
            <a:pPr marL="0" indent="0">
              <a:buNone/>
            </a:pPr>
            <a:r>
              <a:rPr lang="pt-BR" sz="2400" dirty="0" smtClean="0"/>
              <a:t>- Estabelecer Protocolos clínicos </a:t>
            </a:r>
            <a:r>
              <a:rPr lang="pt-BR" sz="2400" dirty="0"/>
              <a:t>e </a:t>
            </a:r>
            <a:r>
              <a:rPr lang="pt-BR" sz="2400" dirty="0" smtClean="0"/>
              <a:t>diretrizes terapêuticas </a:t>
            </a:r>
            <a:r>
              <a:rPr lang="pt-BR" sz="2400" dirty="0"/>
              <a:t>para o uso das OPME </a:t>
            </a:r>
            <a:r>
              <a:rPr lang="pt-BR" sz="2400" dirty="0" smtClean="0"/>
              <a:t>(decisão antiga mas não implementada).</a:t>
            </a:r>
            <a:endParaRPr lang="pt-BR" sz="2400" dirty="0"/>
          </a:p>
        </p:txBody>
      </p:sp>
    </p:spTree>
    <p:extLst>
      <p:ext uri="{BB962C8B-B14F-4D97-AF65-F5344CB8AC3E}">
        <p14:creationId xmlns:p14="http://schemas.microsoft.com/office/powerpoint/2010/main" val="6584641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 smtClean="0"/>
              <a:t>Eixos</a:t>
            </a:r>
            <a:r>
              <a:rPr lang="en-US" dirty="0" smtClean="0"/>
              <a:t> do </a:t>
            </a:r>
            <a:r>
              <a:rPr lang="en-US" dirty="0" err="1" smtClean="0"/>
              <a:t>plano</a:t>
            </a:r>
            <a:r>
              <a:rPr lang="en-US" dirty="0" smtClean="0"/>
              <a:t> de </a:t>
            </a:r>
            <a:r>
              <a:rPr lang="en-US" dirty="0" err="1" smtClean="0"/>
              <a:t>ação</a:t>
            </a:r>
            <a:r>
              <a:rPr lang="en-US" dirty="0" smtClean="0"/>
              <a:t> </a:t>
            </a:r>
            <a:r>
              <a:rPr lang="en-US" dirty="0" err="1" smtClean="0"/>
              <a:t>propostos</a:t>
            </a:r>
            <a:r>
              <a:rPr lang="en-US" dirty="0" smtClean="0"/>
              <a:t> </a:t>
            </a:r>
            <a:r>
              <a:rPr lang="en-US" dirty="0" err="1" smtClean="0"/>
              <a:t>pelo</a:t>
            </a:r>
            <a:r>
              <a:rPr lang="en-US" dirty="0" smtClean="0"/>
              <a:t> GTI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07592"/>
            <a:ext cx="8229600" cy="4525963"/>
          </a:xfrm>
        </p:spPr>
        <p:txBody>
          <a:bodyPr>
            <a:noAutofit/>
          </a:bodyPr>
          <a:lstStyle/>
          <a:p>
            <a:r>
              <a:rPr lang="pt-BR" sz="2200" b="1" dirty="0"/>
              <a:t>Regulação Sanitária</a:t>
            </a:r>
            <a:endParaRPr lang="pt-BR" sz="2200" dirty="0"/>
          </a:p>
          <a:p>
            <a:pPr>
              <a:buFontTx/>
              <a:buChar char="-"/>
            </a:pPr>
            <a:endParaRPr lang="pt-BR" sz="2200" dirty="0" smtClean="0"/>
          </a:p>
          <a:p>
            <a:pPr>
              <a:buFontTx/>
              <a:buChar char="-"/>
            </a:pPr>
            <a:r>
              <a:rPr lang="pt-BR" sz="2200" dirty="0" smtClean="0"/>
              <a:t>Criar </a:t>
            </a:r>
            <a:r>
              <a:rPr lang="pt-BR" sz="2200" dirty="0"/>
              <a:t>e implantar sistema nacional de gerenciamento de informação sobre produtos, procedimentos, profissionais e pacientes </a:t>
            </a:r>
            <a:endParaRPr lang="pt-BR" sz="2200" dirty="0"/>
          </a:p>
          <a:p>
            <a:pPr>
              <a:buFontTx/>
              <a:buChar char="-"/>
            </a:pPr>
            <a:r>
              <a:rPr lang="pt-BR" sz="2200" dirty="0" smtClean="0"/>
              <a:t>Padronização </a:t>
            </a:r>
            <a:r>
              <a:rPr lang="pt-BR" sz="2200" dirty="0"/>
              <a:t>de nomenclatura para qualificação dos processos </a:t>
            </a:r>
            <a:endParaRPr lang="pt-BR" sz="2200" dirty="0" smtClean="0"/>
          </a:p>
          <a:p>
            <a:pPr>
              <a:buFontTx/>
              <a:buChar char="-"/>
            </a:pPr>
            <a:endParaRPr lang="pt-BR" sz="2200" dirty="0"/>
          </a:p>
          <a:p>
            <a:r>
              <a:rPr lang="pt-BR" sz="2200" b="1" dirty="0" smtClean="0"/>
              <a:t>Regulação Econômica</a:t>
            </a:r>
          </a:p>
          <a:p>
            <a:pPr>
              <a:buFontTx/>
              <a:buChar char="-"/>
            </a:pPr>
            <a:endParaRPr lang="pt-BR" sz="2200" dirty="0" smtClean="0"/>
          </a:p>
          <a:p>
            <a:pPr>
              <a:buFontTx/>
              <a:buChar char="-"/>
            </a:pPr>
            <a:r>
              <a:rPr lang="pt-BR" sz="2200" dirty="0" smtClean="0"/>
              <a:t>Equiparação </a:t>
            </a:r>
            <a:r>
              <a:rPr lang="pt-BR" sz="2200" dirty="0"/>
              <a:t>dos preços praticados no mercado nacional aos valores praticados no mercado </a:t>
            </a:r>
            <a:r>
              <a:rPr lang="pt-BR" sz="2200" dirty="0" smtClean="0"/>
              <a:t>internacional</a:t>
            </a:r>
          </a:p>
          <a:p>
            <a:pPr>
              <a:buFontTx/>
              <a:buChar char="-"/>
            </a:pPr>
            <a:r>
              <a:rPr lang="pt-BR" sz="2200" dirty="0" smtClean="0"/>
              <a:t>Criar </a:t>
            </a:r>
            <a:r>
              <a:rPr lang="pt-BR" sz="2200" dirty="0"/>
              <a:t>sistema de informações para monitoramento do mercado </a:t>
            </a:r>
            <a:r>
              <a:rPr lang="pt-BR" sz="2200" dirty="0" smtClean="0"/>
              <a:t>  </a:t>
            </a:r>
          </a:p>
        </p:txBody>
      </p:sp>
    </p:spTree>
    <p:extLst>
      <p:ext uri="{BB962C8B-B14F-4D97-AF65-F5344CB8AC3E}">
        <p14:creationId xmlns:p14="http://schemas.microsoft.com/office/powerpoint/2010/main" val="19967592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 smtClean="0"/>
              <a:t>Eixos</a:t>
            </a:r>
            <a:r>
              <a:rPr lang="en-US" dirty="0" smtClean="0"/>
              <a:t> do </a:t>
            </a:r>
            <a:r>
              <a:rPr lang="en-US" dirty="0" err="1" smtClean="0"/>
              <a:t>plano</a:t>
            </a:r>
            <a:r>
              <a:rPr lang="en-US" dirty="0" smtClean="0"/>
              <a:t> de </a:t>
            </a:r>
            <a:r>
              <a:rPr lang="en-US" dirty="0" err="1" smtClean="0"/>
              <a:t>ação</a:t>
            </a:r>
            <a:r>
              <a:rPr lang="en-US" dirty="0" smtClean="0"/>
              <a:t> </a:t>
            </a:r>
            <a:r>
              <a:rPr lang="en-US" dirty="0" err="1" smtClean="0"/>
              <a:t>propostos</a:t>
            </a:r>
            <a:r>
              <a:rPr lang="en-US" dirty="0" smtClean="0"/>
              <a:t> </a:t>
            </a:r>
            <a:r>
              <a:rPr lang="en-US" dirty="0" err="1" smtClean="0"/>
              <a:t>pelo</a:t>
            </a:r>
            <a:r>
              <a:rPr lang="en-US" dirty="0" smtClean="0"/>
              <a:t> GTI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49096"/>
            <a:ext cx="8229600" cy="4525963"/>
          </a:xfrm>
        </p:spPr>
        <p:txBody>
          <a:bodyPr>
            <a:noAutofit/>
          </a:bodyPr>
          <a:lstStyle/>
          <a:p>
            <a:r>
              <a:rPr lang="pt-BR" sz="2200" b="1" dirty="0" smtClean="0"/>
              <a:t>Regulação </a:t>
            </a:r>
            <a:r>
              <a:rPr lang="pt-BR" sz="2200" b="1" dirty="0"/>
              <a:t>do </a:t>
            </a:r>
            <a:r>
              <a:rPr lang="pt-BR" sz="2200" b="1" dirty="0" smtClean="0"/>
              <a:t>Uso</a:t>
            </a:r>
          </a:p>
          <a:p>
            <a:pPr marL="0" indent="0">
              <a:buNone/>
            </a:pPr>
            <a:endParaRPr lang="pt-BR" sz="2200" dirty="0" smtClean="0"/>
          </a:p>
          <a:p>
            <a:pPr marL="0" indent="0">
              <a:buNone/>
            </a:pPr>
            <a:r>
              <a:rPr lang="pt-BR" sz="2200" dirty="0" smtClean="0"/>
              <a:t>- Garantir </a:t>
            </a:r>
            <a:r>
              <a:rPr lang="pt-BR" sz="2200" dirty="0"/>
              <a:t>a segurança do paciente e o uso racional dos DMI por meio da adoção de boas práticas para aquisição , indicação e utilização </a:t>
            </a:r>
            <a:r>
              <a:rPr lang="pt-BR" sz="2200" dirty="0" smtClean="0"/>
              <a:t> </a:t>
            </a:r>
          </a:p>
          <a:p>
            <a:endParaRPr lang="pt-BR" sz="2200" b="1" dirty="0" smtClean="0"/>
          </a:p>
          <a:p>
            <a:r>
              <a:rPr lang="pt-BR" sz="2200" b="1" dirty="0" smtClean="0"/>
              <a:t>Ações </a:t>
            </a:r>
            <a:r>
              <a:rPr lang="pt-BR" sz="2200" b="1" dirty="0"/>
              <a:t>de Gestão do </a:t>
            </a:r>
            <a:r>
              <a:rPr lang="pt-BR" sz="2200" b="1" dirty="0" smtClean="0"/>
              <a:t>SUS</a:t>
            </a:r>
          </a:p>
          <a:p>
            <a:pPr>
              <a:buFontTx/>
              <a:buChar char="-"/>
            </a:pPr>
            <a:endParaRPr lang="pt-BR" sz="2200" dirty="0" smtClean="0"/>
          </a:p>
          <a:p>
            <a:pPr>
              <a:buFontTx/>
              <a:buChar char="-"/>
            </a:pPr>
            <a:r>
              <a:rPr lang="pt-BR" sz="2200" dirty="0" smtClean="0"/>
              <a:t>Garantir </a:t>
            </a:r>
            <a:r>
              <a:rPr lang="pt-BR" sz="2200" dirty="0"/>
              <a:t>maior transparência e informações aos usuários do SUS nos quais forem implantados os DMI, ampliando a qualidade e o controle pelo SUS </a:t>
            </a:r>
            <a:r>
              <a:rPr lang="pt-BR" sz="2200" dirty="0" smtClean="0"/>
              <a:t>(Carta SUS)</a:t>
            </a:r>
          </a:p>
          <a:p>
            <a:pPr>
              <a:buFontTx/>
              <a:buChar char="-"/>
            </a:pPr>
            <a:r>
              <a:rPr lang="pt-BR" sz="2200" dirty="0" smtClean="0"/>
              <a:t>Monitorar </a:t>
            </a:r>
            <a:r>
              <a:rPr lang="pt-BR" sz="2200" dirty="0"/>
              <a:t>e fiscalizar o uso de DMI no SUS </a:t>
            </a:r>
            <a:r>
              <a:rPr lang="pt-BR" sz="2200" dirty="0" smtClean="0"/>
              <a:t>(Auditoria)</a:t>
            </a:r>
          </a:p>
          <a:p>
            <a:pPr>
              <a:buFontTx/>
              <a:buChar char="-"/>
            </a:pPr>
            <a:r>
              <a:rPr lang="pt-BR" sz="2200" dirty="0" smtClean="0"/>
              <a:t>Qualificar </a:t>
            </a:r>
            <a:r>
              <a:rPr lang="pt-BR" sz="2200" dirty="0"/>
              <a:t>o acompanhamento e gerenciamento da implementação das propostas do GTI </a:t>
            </a:r>
            <a:r>
              <a:rPr lang="pt-BR" sz="2200" dirty="0" smtClean="0"/>
              <a:t>(GT CIT)</a:t>
            </a:r>
            <a:endParaRPr lang="pt-BR" sz="2200" dirty="0"/>
          </a:p>
        </p:txBody>
      </p:sp>
    </p:spTree>
    <p:extLst>
      <p:ext uri="{BB962C8B-B14F-4D97-AF65-F5344CB8AC3E}">
        <p14:creationId xmlns:p14="http://schemas.microsoft.com/office/powerpoint/2010/main" val="16644804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 smtClean="0"/>
              <a:t>Eixos</a:t>
            </a:r>
            <a:r>
              <a:rPr lang="en-US" dirty="0" smtClean="0"/>
              <a:t> do </a:t>
            </a:r>
            <a:r>
              <a:rPr lang="en-US" dirty="0" err="1" smtClean="0"/>
              <a:t>plano</a:t>
            </a:r>
            <a:r>
              <a:rPr lang="en-US" dirty="0" smtClean="0"/>
              <a:t> de </a:t>
            </a:r>
            <a:r>
              <a:rPr lang="en-US" dirty="0" err="1" smtClean="0"/>
              <a:t>ação</a:t>
            </a:r>
            <a:r>
              <a:rPr lang="en-US" dirty="0" smtClean="0"/>
              <a:t> </a:t>
            </a:r>
            <a:r>
              <a:rPr lang="en-US" dirty="0" err="1" smtClean="0"/>
              <a:t>propostos</a:t>
            </a:r>
            <a:r>
              <a:rPr lang="en-US" dirty="0" smtClean="0"/>
              <a:t> </a:t>
            </a:r>
            <a:r>
              <a:rPr lang="en-US" dirty="0" err="1" smtClean="0"/>
              <a:t>pelo</a:t>
            </a:r>
            <a:r>
              <a:rPr lang="en-US" dirty="0" smtClean="0"/>
              <a:t> GTI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07592"/>
            <a:ext cx="8229600" cy="4525963"/>
          </a:xfrm>
        </p:spPr>
        <p:txBody>
          <a:bodyPr>
            <a:noAutofit/>
          </a:bodyPr>
          <a:lstStyle/>
          <a:p>
            <a:r>
              <a:rPr lang="pt-BR" sz="2400" b="1" dirty="0" smtClean="0"/>
              <a:t>Proibições </a:t>
            </a:r>
            <a:r>
              <a:rPr lang="pt-BR" sz="2400" b="1" dirty="0"/>
              <a:t>e </a:t>
            </a:r>
            <a:r>
              <a:rPr lang="pt-BR" sz="2400" b="1" dirty="0" smtClean="0"/>
              <a:t>Penalidades</a:t>
            </a:r>
          </a:p>
          <a:p>
            <a:pPr>
              <a:buFontTx/>
              <a:buChar char="-"/>
            </a:pPr>
            <a:endParaRPr lang="pt-BR" sz="2400" dirty="0" smtClean="0"/>
          </a:p>
          <a:p>
            <a:pPr>
              <a:buFontTx/>
              <a:buChar char="-"/>
            </a:pPr>
            <a:r>
              <a:rPr lang="pt-BR" sz="2400" dirty="0" smtClean="0"/>
              <a:t>Responsabilizar </a:t>
            </a:r>
            <a:r>
              <a:rPr lang="pt-BR" sz="2400" dirty="0"/>
              <a:t>civil e penalmente os agentes envolvidos em condutas irregulares e ilegais na comercialização, prescrição ou uso de </a:t>
            </a:r>
            <a:r>
              <a:rPr lang="pt-BR" sz="2400" dirty="0" smtClean="0"/>
              <a:t>DMI</a:t>
            </a:r>
          </a:p>
          <a:p>
            <a:pPr>
              <a:buFontTx/>
              <a:buChar char="-"/>
            </a:pPr>
            <a:r>
              <a:rPr lang="pt-BR" sz="2400" dirty="0" smtClean="0"/>
              <a:t>Coibir </a:t>
            </a:r>
            <a:r>
              <a:rPr lang="pt-BR" sz="2400" dirty="0"/>
              <a:t>as infrações ético-profissionais de médicos e dentistas na indicação e uso de DMI. </a:t>
            </a:r>
            <a:endParaRPr lang="pt-BR" sz="2400" dirty="0"/>
          </a:p>
        </p:txBody>
      </p:sp>
    </p:spTree>
    <p:extLst>
      <p:ext uri="{BB962C8B-B14F-4D97-AF65-F5344CB8AC3E}">
        <p14:creationId xmlns:p14="http://schemas.microsoft.com/office/powerpoint/2010/main" val="12565204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	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pt-BR" dirty="0" err="1"/>
              <a:t>Judicialização</a:t>
            </a:r>
            <a:r>
              <a:rPr lang="pt-BR" dirty="0"/>
              <a:t> nos municípios no ano de </a:t>
            </a:r>
            <a:r>
              <a:rPr lang="pt-BR" dirty="0" smtClean="0"/>
              <a:t>2014 (dados </a:t>
            </a:r>
            <a:r>
              <a:rPr lang="pt-BR" dirty="0"/>
              <a:t>preliminares</a:t>
            </a:r>
            <a:r>
              <a:rPr lang="pt-BR" dirty="0" smtClean="0"/>
              <a:t>)</a:t>
            </a:r>
            <a:endParaRPr lang="pt-BR" b="1" dirty="0" smtClean="0"/>
          </a:p>
          <a:p>
            <a:endParaRPr lang="pt-BR" b="1" dirty="0"/>
          </a:p>
          <a:p>
            <a:r>
              <a:rPr lang="pt-BR" b="1" dirty="0" smtClean="0"/>
              <a:t>Levantamento </a:t>
            </a:r>
            <a:r>
              <a:rPr lang="pt-BR" b="1" dirty="0" smtClean="0"/>
              <a:t>em Formulário Eletrônico</a:t>
            </a:r>
          </a:p>
          <a:p>
            <a:endParaRPr lang="pt-BR" b="1" dirty="0" smtClean="0"/>
          </a:p>
          <a:p>
            <a:pPr marL="0" indent="0">
              <a:buNone/>
            </a:pPr>
            <a:r>
              <a:rPr lang="pt-BR" b="1" dirty="0" smtClean="0"/>
              <a:t>FORMCONASEMS</a:t>
            </a:r>
            <a:endParaRPr lang="en-US" dirty="0"/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152400" y="91440"/>
            <a:ext cx="7712046" cy="1143000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 smtClean="0"/>
              <a:t>	</a:t>
            </a:r>
            <a:r>
              <a:rPr lang="en-US" dirty="0" err="1" smtClean="0"/>
              <a:t>Outras</a:t>
            </a:r>
            <a:r>
              <a:rPr lang="en-US" dirty="0" smtClean="0"/>
              <a:t> </a:t>
            </a:r>
            <a:r>
              <a:rPr lang="en-US" dirty="0" err="1" smtClean="0"/>
              <a:t>considerações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202954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	</a:t>
            </a:r>
            <a:r>
              <a:rPr lang="en-US" dirty="0" err="1" smtClean="0"/>
              <a:t>Missão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17320"/>
            <a:ext cx="8229600" cy="4525963"/>
          </a:xfrm>
        </p:spPr>
        <p:txBody>
          <a:bodyPr>
            <a:normAutofit fontScale="92500" lnSpcReduction="10000"/>
          </a:bodyPr>
          <a:lstStyle/>
          <a:p>
            <a:pPr algn="just"/>
            <a:r>
              <a:rPr lang="pt-BR" dirty="0" smtClean="0"/>
              <a:t>CONASEMS </a:t>
            </a:r>
            <a:r>
              <a:rPr lang="pt-BR" dirty="0"/>
              <a:t>tem por missão institucional promover a articulação e a representação política da gestão municipal do SUS, proporcionando apoio técnico às Secretarias Municipais de </a:t>
            </a:r>
            <a:r>
              <a:rPr lang="pt-BR" dirty="0" smtClean="0"/>
              <a:t>Saúde (SMS), </a:t>
            </a:r>
            <a:r>
              <a:rPr lang="pt-BR" dirty="0"/>
              <a:t>coletiva e individualmente, de acordo com as suas necessidades, por meio da disseminação de informações, produção e difusão de conhecimento, inovação e incentivo à troca de experiências e de boas práticas.</a:t>
            </a:r>
          </a:p>
        </p:txBody>
      </p:sp>
    </p:spTree>
    <p:extLst>
      <p:ext uri="{BB962C8B-B14F-4D97-AF65-F5344CB8AC3E}">
        <p14:creationId xmlns:p14="http://schemas.microsoft.com/office/powerpoint/2010/main" val="8808544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RESULTADOS (dados </a:t>
            </a:r>
            <a:r>
              <a:rPr lang="en-US" dirty="0" err="1" smtClean="0"/>
              <a:t>preliminares</a:t>
            </a:r>
            <a:r>
              <a:rPr lang="en-US" dirty="0" smtClean="0"/>
              <a:t>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609600" indent="-609600" algn="ctr">
              <a:buNone/>
            </a:pPr>
            <a:r>
              <a:rPr lang="pt-BR" dirty="0" err="1"/>
              <a:t>Judicialização</a:t>
            </a:r>
            <a:r>
              <a:rPr lang="pt-BR" dirty="0"/>
              <a:t> nos municípios no ano </a:t>
            </a:r>
            <a:r>
              <a:rPr lang="pt-BR" dirty="0" smtClean="0"/>
              <a:t>de 2014</a:t>
            </a:r>
            <a:endParaRPr lang="pt-BR" dirty="0"/>
          </a:p>
          <a:p>
            <a:r>
              <a:rPr lang="pt-BR" dirty="0" smtClean="0"/>
              <a:t>240 Municípios Respondentes</a:t>
            </a:r>
          </a:p>
          <a:p>
            <a:pPr marL="0" indent="0">
              <a:buNone/>
            </a:pPr>
            <a:endParaRPr lang="pt-BR" dirty="0"/>
          </a:p>
        </p:txBody>
      </p:sp>
      <p:graphicFrame>
        <p:nvGraphicFramePr>
          <p:cNvPr id="6" name="Tabela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1014542"/>
              </p:ext>
            </p:extLst>
          </p:nvPr>
        </p:nvGraphicFramePr>
        <p:xfrm>
          <a:off x="1207516" y="3713575"/>
          <a:ext cx="6680707" cy="182159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799287"/>
                <a:gridCol w="2940710"/>
                <a:gridCol w="2940710"/>
              </a:tblGrid>
              <a:tr h="136313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</a:rPr>
                        <a:t> </a:t>
                      </a:r>
                      <a:endParaRPr lang="pt-BR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</a:rPr>
                        <a:t>Montante gasto pelo seu município com o cumprimento de determinações judiciais para fornecimento de medicamentos/produtos/procedimentos no ano de 2014.</a:t>
                      </a:r>
                      <a:endParaRPr lang="pt-BR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</a:rPr>
                        <a:t>Quantitativo de determinações judiciais para fornecimento de medicamentos/produtos/procedimentos contra seu município em de 2014.</a:t>
                      </a:r>
                      <a:endParaRPr lang="pt-BR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</a:tr>
              <a:tr h="22922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</a:rPr>
                        <a:t>TOTAL</a:t>
                      </a:r>
                      <a:endParaRPr lang="pt-BR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</a:rPr>
                        <a:t>R$ 38.875.332,52</a:t>
                      </a:r>
                      <a:endParaRPr lang="pt-BR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</a:rPr>
                        <a:t>11056</a:t>
                      </a:r>
                      <a:endParaRPr lang="pt-BR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</a:tr>
              <a:tr h="22922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</a:rPr>
                        <a:t>MÉDIA</a:t>
                      </a:r>
                      <a:endParaRPr lang="pt-BR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</a:rPr>
                        <a:t>R$ 161.980,55</a:t>
                      </a:r>
                      <a:endParaRPr lang="pt-BR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 dirty="0">
                          <a:effectLst/>
                        </a:rPr>
                        <a:t>46</a:t>
                      </a:r>
                      <a:endParaRPr lang="pt-BR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104952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	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22248"/>
            <a:ext cx="8229600" cy="452596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pt-BR" sz="2400" dirty="0" err="1" smtClean="0"/>
              <a:t>Judicialização</a:t>
            </a:r>
            <a:r>
              <a:rPr lang="pt-BR" sz="2400" dirty="0" smtClean="0"/>
              <a:t> nos municípios no ano de 2014</a:t>
            </a:r>
          </a:p>
          <a:p>
            <a:pPr marL="0" indent="0">
              <a:buNone/>
            </a:pPr>
            <a:endParaRPr lang="pt-BR" sz="2400" dirty="0" smtClean="0"/>
          </a:p>
          <a:p>
            <a:pPr marL="0" indent="0">
              <a:buNone/>
            </a:pPr>
            <a:endParaRPr lang="pt-BR" sz="2400" dirty="0"/>
          </a:p>
        </p:txBody>
      </p:sp>
      <p:graphicFrame>
        <p:nvGraphicFramePr>
          <p:cNvPr id="8" name="Gráfico 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776654690"/>
              </p:ext>
            </p:extLst>
          </p:nvPr>
        </p:nvGraphicFramePr>
        <p:xfrm>
          <a:off x="213360" y="1755648"/>
          <a:ext cx="5809488" cy="213207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1028" name="Picture 4" descr="https://chart.googleapis.com/chart?cht=bhs&amp;chs=345x270&amp;chbh=24%2C6&amp;chxt=x%2Cy&amp;chxl=0%3A%7C0%7C38%7C76%7C114%7C152%7C190%7C228%7C1%3A%7COutros%7CInterna%C3%A7%C3%A3o%20psiqui...%7C%C3%93rteses%2FPr%C3%B3teses%20...%7CCirurgias%7CConsultas%7CExames%20Complement...%7CDietas%20Especiais%7CMedicamentos&amp;chds=0%2C228&amp;chco=dcca02&amp;chxs=0%2C000000%2C12%2C0%2Clt%7C1%2C000000%2C12%2C1%2Clt&amp;chd=t%3A191%2C87%2C70%2C65%2C59%2C37%2C67%2C5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9731" y="3887724"/>
            <a:ext cx="3286125" cy="2571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9" name="Tabela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93417375"/>
              </p:ext>
            </p:extLst>
          </p:nvPr>
        </p:nvGraphicFramePr>
        <p:xfrm>
          <a:off x="213360" y="3970020"/>
          <a:ext cx="3403600" cy="2296672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794000"/>
                <a:gridCol w="609600"/>
              </a:tblGrid>
              <a:tr h="287084">
                <a:tc>
                  <a:txBody>
                    <a:bodyPr/>
                    <a:lstStyle/>
                    <a:p>
                      <a:pPr algn="l" fontAlgn="t"/>
                      <a:r>
                        <a:rPr lang="pt-BR" sz="1000" u="none" strike="noStrike" dirty="0">
                          <a:effectLst/>
                        </a:rPr>
                        <a:t>Medicamentos</a:t>
                      </a:r>
                      <a:endParaRPr lang="pt-BR" sz="10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pt-BR" sz="1000" u="none" strike="noStrike">
                          <a:effectLst/>
                        </a:rPr>
                        <a:t>79.3%</a:t>
                      </a:r>
                      <a:endParaRPr lang="pt-BR" sz="1000" b="0" i="0" u="none" strike="noStrike">
                        <a:solidFill>
                          <a:srgbClr val="666666"/>
                        </a:solidFill>
                        <a:effectLst/>
                        <a:latin typeface="Arial"/>
                      </a:endParaRPr>
                    </a:p>
                  </a:txBody>
                  <a:tcPr marL="9525" marR="85725" marT="9525" marB="0"/>
                </a:tc>
              </a:tr>
              <a:tr h="287084">
                <a:tc>
                  <a:txBody>
                    <a:bodyPr/>
                    <a:lstStyle/>
                    <a:p>
                      <a:pPr algn="l" fontAlgn="t"/>
                      <a:r>
                        <a:rPr lang="pt-BR" sz="1000" u="none" strike="noStrike">
                          <a:effectLst/>
                        </a:rPr>
                        <a:t>Dietas Especiais</a:t>
                      </a:r>
                      <a:endParaRPr lang="pt-BR" sz="10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pt-BR" sz="1000" u="none" strike="noStrike">
                          <a:effectLst/>
                        </a:rPr>
                        <a:t>36.1%</a:t>
                      </a:r>
                      <a:endParaRPr lang="pt-BR" sz="1000" b="0" i="0" u="none" strike="noStrike">
                        <a:solidFill>
                          <a:srgbClr val="666666"/>
                        </a:solidFill>
                        <a:effectLst/>
                        <a:latin typeface="Arial"/>
                      </a:endParaRPr>
                    </a:p>
                  </a:txBody>
                  <a:tcPr marL="9525" marR="85725" marT="9525" marB="0"/>
                </a:tc>
              </a:tr>
              <a:tr h="287084">
                <a:tc>
                  <a:txBody>
                    <a:bodyPr/>
                    <a:lstStyle/>
                    <a:p>
                      <a:pPr algn="l" fontAlgn="t"/>
                      <a:r>
                        <a:rPr lang="pt-BR" sz="1000" u="none" strike="noStrike">
                          <a:effectLst/>
                        </a:rPr>
                        <a:t>Exames Complementares</a:t>
                      </a:r>
                      <a:endParaRPr lang="pt-BR" sz="10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pt-BR" sz="1000" u="none" strike="noStrike">
                          <a:effectLst/>
                        </a:rPr>
                        <a:t>29%</a:t>
                      </a:r>
                      <a:endParaRPr lang="pt-BR" sz="1000" b="0" i="0" u="none" strike="noStrike">
                        <a:solidFill>
                          <a:srgbClr val="666666"/>
                        </a:solidFill>
                        <a:effectLst/>
                        <a:latin typeface="Arial"/>
                      </a:endParaRPr>
                    </a:p>
                  </a:txBody>
                  <a:tcPr marL="9525" marR="85725" marT="9525" marB="0"/>
                </a:tc>
              </a:tr>
              <a:tr h="287084">
                <a:tc>
                  <a:txBody>
                    <a:bodyPr/>
                    <a:lstStyle/>
                    <a:p>
                      <a:pPr algn="l" fontAlgn="t"/>
                      <a:r>
                        <a:rPr lang="pt-BR" sz="1000" u="none" strike="noStrike">
                          <a:effectLst/>
                        </a:rPr>
                        <a:t>Consultas</a:t>
                      </a:r>
                      <a:endParaRPr lang="pt-BR" sz="10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pt-BR" sz="1000" u="none" strike="noStrike">
                          <a:effectLst/>
                        </a:rPr>
                        <a:t>27%</a:t>
                      </a:r>
                      <a:endParaRPr lang="pt-BR" sz="1000" b="0" i="0" u="none" strike="noStrike">
                        <a:solidFill>
                          <a:srgbClr val="666666"/>
                        </a:solidFill>
                        <a:effectLst/>
                        <a:latin typeface="Arial"/>
                      </a:endParaRPr>
                    </a:p>
                  </a:txBody>
                  <a:tcPr marL="9525" marR="85725" marT="9525" marB="0"/>
                </a:tc>
              </a:tr>
              <a:tr h="287084">
                <a:tc>
                  <a:txBody>
                    <a:bodyPr/>
                    <a:lstStyle/>
                    <a:p>
                      <a:pPr algn="l" fontAlgn="t"/>
                      <a:r>
                        <a:rPr lang="pt-BR" sz="1000" u="none" strike="noStrike" dirty="0">
                          <a:effectLst/>
                        </a:rPr>
                        <a:t>Cirurgias</a:t>
                      </a:r>
                      <a:endParaRPr lang="pt-BR" sz="10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pt-BR" sz="1000" u="none" strike="noStrike">
                          <a:effectLst/>
                        </a:rPr>
                        <a:t>24.5%</a:t>
                      </a:r>
                      <a:endParaRPr lang="pt-BR" sz="1000" b="0" i="0" u="none" strike="noStrike">
                        <a:solidFill>
                          <a:srgbClr val="666666"/>
                        </a:solidFill>
                        <a:effectLst/>
                        <a:latin typeface="Arial"/>
                      </a:endParaRPr>
                    </a:p>
                  </a:txBody>
                  <a:tcPr marL="9525" marR="85725" marT="9525" marB="0"/>
                </a:tc>
              </a:tr>
              <a:tr h="287084">
                <a:tc>
                  <a:txBody>
                    <a:bodyPr/>
                    <a:lstStyle/>
                    <a:p>
                      <a:pPr algn="l" fontAlgn="t"/>
                      <a:r>
                        <a:rPr lang="pt-BR" sz="1000" u="none" strike="noStrike">
                          <a:effectLst/>
                        </a:rPr>
                        <a:t>Órteses/Próteses e Materiais Especias (OPME)</a:t>
                      </a:r>
                      <a:endParaRPr lang="pt-BR" sz="10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pt-BR" sz="1000" u="none" strike="noStrike">
                          <a:effectLst/>
                        </a:rPr>
                        <a:t>15.4%</a:t>
                      </a:r>
                      <a:endParaRPr lang="pt-BR" sz="1000" b="0" i="0" u="none" strike="noStrike">
                        <a:solidFill>
                          <a:srgbClr val="666666"/>
                        </a:solidFill>
                        <a:effectLst/>
                        <a:latin typeface="Arial"/>
                      </a:endParaRPr>
                    </a:p>
                  </a:txBody>
                  <a:tcPr marL="9525" marR="85725" marT="9525" marB="0"/>
                </a:tc>
              </a:tr>
              <a:tr h="287084">
                <a:tc>
                  <a:txBody>
                    <a:bodyPr/>
                    <a:lstStyle/>
                    <a:p>
                      <a:pPr algn="l" fontAlgn="t"/>
                      <a:r>
                        <a:rPr lang="pt-BR" sz="1000" u="none" strike="noStrike">
                          <a:effectLst/>
                        </a:rPr>
                        <a:t>Internação psiquiátrica/dependência química</a:t>
                      </a:r>
                      <a:endParaRPr lang="pt-BR" sz="10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pt-BR" sz="1000" u="none" strike="noStrike">
                          <a:effectLst/>
                        </a:rPr>
                        <a:t>27.8%</a:t>
                      </a:r>
                      <a:endParaRPr lang="pt-BR" sz="1000" b="0" i="0" u="none" strike="noStrike">
                        <a:solidFill>
                          <a:srgbClr val="666666"/>
                        </a:solidFill>
                        <a:effectLst/>
                        <a:latin typeface="Arial"/>
                      </a:endParaRPr>
                    </a:p>
                  </a:txBody>
                  <a:tcPr marL="9525" marR="85725" marT="9525" marB="0"/>
                </a:tc>
              </a:tr>
              <a:tr h="287084">
                <a:tc>
                  <a:txBody>
                    <a:bodyPr/>
                    <a:lstStyle/>
                    <a:p>
                      <a:pPr algn="l" fontAlgn="t"/>
                      <a:r>
                        <a:rPr lang="pt-BR" sz="1000" u="none" strike="noStrike">
                          <a:effectLst/>
                        </a:rPr>
                        <a:t>Outros</a:t>
                      </a:r>
                      <a:endParaRPr lang="pt-BR" sz="10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pt-BR" sz="1000" u="none" strike="noStrike" dirty="0">
                          <a:effectLst/>
                        </a:rPr>
                        <a:t>23.7%</a:t>
                      </a:r>
                      <a:endParaRPr lang="pt-BR" sz="1000" b="0" i="0" u="none" strike="noStrike" dirty="0">
                        <a:solidFill>
                          <a:srgbClr val="666666"/>
                        </a:solidFill>
                        <a:effectLst/>
                        <a:latin typeface="Arial"/>
                      </a:endParaRPr>
                    </a:p>
                  </a:txBody>
                  <a:tcPr marL="9525" marR="85725" marT="9525" marB="0"/>
                </a:tc>
              </a:tr>
            </a:tbl>
          </a:graphicData>
        </a:graphic>
      </p:graphicFrame>
      <p:sp>
        <p:nvSpPr>
          <p:cNvPr id="7" name="Title 1"/>
          <p:cNvSpPr txBox="1">
            <a:spLocks/>
          </p:cNvSpPr>
          <p:nvPr/>
        </p:nvSpPr>
        <p:spPr>
          <a:xfrm>
            <a:off x="152400" y="152400"/>
            <a:ext cx="7712046" cy="1143000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RESULTADOS (dados preliminares)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207272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07593"/>
            <a:ext cx="8229600" cy="1533144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pt-BR" sz="2400" dirty="0" err="1" smtClean="0"/>
              <a:t>Judicialização</a:t>
            </a:r>
            <a:r>
              <a:rPr lang="pt-BR" sz="2400" dirty="0" smtClean="0"/>
              <a:t> nos municípios no ano de 2014</a:t>
            </a:r>
          </a:p>
          <a:p>
            <a:pPr marL="0" indent="0">
              <a:buNone/>
            </a:pPr>
            <a:endParaRPr lang="pt-BR" sz="2400" dirty="0"/>
          </a:p>
          <a:p>
            <a:pPr marL="0" indent="0">
              <a:buNone/>
            </a:pPr>
            <a:r>
              <a:rPr lang="pt-BR" sz="1600" b="1" dirty="0" smtClean="0"/>
              <a:t>Seu </a:t>
            </a:r>
            <a:r>
              <a:rPr lang="pt-BR" sz="1600" b="1" dirty="0"/>
              <a:t>município foi </a:t>
            </a:r>
            <a:r>
              <a:rPr lang="pt-BR" sz="1600" b="1" dirty="0" err="1"/>
              <a:t>judicializado</a:t>
            </a:r>
            <a:r>
              <a:rPr lang="pt-BR" sz="1600" b="1" dirty="0"/>
              <a:t> para fornecimento de Órteses e/ou Próteses e Materiais Especiais no último ano (2014)?</a:t>
            </a:r>
          </a:p>
          <a:p>
            <a:pPr marL="0" indent="0">
              <a:buNone/>
            </a:pPr>
            <a:endParaRPr lang="pt-BR" sz="2400" dirty="0"/>
          </a:p>
        </p:txBody>
      </p:sp>
      <p:graphicFrame>
        <p:nvGraphicFramePr>
          <p:cNvPr id="7" name="Gráfico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054325506"/>
              </p:ext>
            </p:extLst>
          </p:nvPr>
        </p:nvGraphicFramePr>
        <p:xfrm>
          <a:off x="585216" y="3022092"/>
          <a:ext cx="2657856" cy="225704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Título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RESULTADOS (dados preliminares)</a:t>
            </a:r>
            <a:endParaRPr lang="pt-BR" dirty="0"/>
          </a:p>
        </p:txBody>
      </p:sp>
      <p:graphicFrame>
        <p:nvGraphicFramePr>
          <p:cNvPr id="5" name="Tabel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69040036"/>
              </p:ext>
            </p:extLst>
          </p:nvPr>
        </p:nvGraphicFramePr>
        <p:xfrm>
          <a:off x="3463036" y="3267742"/>
          <a:ext cx="5327395" cy="182851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637375"/>
                <a:gridCol w="2345010"/>
                <a:gridCol w="2345010"/>
              </a:tblGrid>
              <a:tr h="133834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pt-BR" sz="120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</a:rPr>
                        <a:t>Montante gasto pelo seu município com o cumprimento de determinações judiciais para fornecimento de medicamentos/produtos/procedimentos no ano de 2014.</a:t>
                      </a:r>
                      <a:endParaRPr lang="pt-BR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</a:rPr>
                        <a:t>Quantitativo de determinações judiciais para fornecimento de medicamentos/produtos/procedimentos contra seu município em de 2014.</a:t>
                      </a:r>
                      <a:endParaRPr lang="pt-BR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</a:tr>
              <a:tr h="24508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</a:rPr>
                        <a:t>TOTAL</a:t>
                      </a:r>
                      <a:endParaRPr lang="pt-BR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</a:rPr>
                        <a:t>R$ 12.732.405,80</a:t>
                      </a:r>
                      <a:endParaRPr lang="pt-BR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</a:rPr>
                        <a:t>244</a:t>
                      </a:r>
                      <a:endParaRPr lang="pt-BR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</a:tr>
              <a:tr h="24508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</a:rPr>
                        <a:t>MÉDIA</a:t>
                      </a:r>
                      <a:endParaRPr lang="pt-BR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</a:rPr>
                        <a:t>R$ 164.150,27</a:t>
                      </a:r>
                      <a:endParaRPr lang="pt-BR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 dirty="0">
                          <a:effectLst/>
                        </a:rPr>
                        <a:t>15</a:t>
                      </a:r>
                      <a:endParaRPr lang="pt-BR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417718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07593"/>
            <a:ext cx="8229600" cy="1533144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pt-BR" sz="2400" dirty="0" err="1" smtClean="0"/>
              <a:t>Judicialização</a:t>
            </a:r>
            <a:r>
              <a:rPr lang="pt-BR" sz="2400" dirty="0" smtClean="0"/>
              <a:t> nos municípios no ano de 2014</a:t>
            </a:r>
          </a:p>
          <a:p>
            <a:pPr marL="0" indent="0">
              <a:buNone/>
            </a:pPr>
            <a:endParaRPr lang="pt-BR" sz="2400" dirty="0"/>
          </a:p>
          <a:p>
            <a:pPr marL="0" indent="0">
              <a:buNone/>
            </a:pPr>
            <a:r>
              <a:rPr lang="pt-BR" sz="1600" b="1" dirty="0"/>
              <a:t>Informe o nome (descrição) dos itens de OPME mais demandados)?</a:t>
            </a:r>
          </a:p>
          <a:p>
            <a:pPr marL="0" indent="0">
              <a:buNone/>
            </a:pPr>
            <a:endParaRPr lang="pt-BR" sz="2400" dirty="0"/>
          </a:p>
        </p:txBody>
      </p:sp>
      <p:graphicFrame>
        <p:nvGraphicFramePr>
          <p:cNvPr id="10" name="Gráfico 9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693815329"/>
              </p:ext>
            </p:extLst>
          </p:nvPr>
        </p:nvGraphicFramePr>
        <p:xfrm>
          <a:off x="-341376" y="2891029"/>
          <a:ext cx="5693664" cy="280263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Título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RESULTADOS (dados preliminares)</a:t>
            </a:r>
            <a:endParaRPr lang="pt-BR" dirty="0"/>
          </a:p>
        </p:txBody>
      </p:sp>
      <p:graphicFrame>
        <p:nvGraphicFramePr>
          <p:cNvPr id="2" name="Tabela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6098301"/>
              </p:ext>
            </p:extLst>
          </p:nvPr>
        </p:nvGraphicFramePr>
        <p:xfrm>
          <a:off x="5498592" y="2639409"/>
          <a:ext cx="3344672" cy="373313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443178"/>
                <a:gridCol w="397558"/>
                <a:gridCol w="503936"/>
              </a:tblGrid>
              <a:tr h="20674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</a:rPr>
                        <a:t>ITENS</a:t>
                      </a:r>
                      <a:endParaRPr lang="pt-BR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</a:rPr>
                        <a:t>f</a:t>
                      </a:r>
                      <a:endParaRPr lang="pt-BR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</a:rPr>
                        <a:t>%</a:t>
                      </a:r>
                      <a:endParaRPr lang="pt-BR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</a:tr>
              <a:tr h="20674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</a:rPr>
                        <a:t>Cadeira de rodas</a:t>
                      </a:r>
                      <a:endParaRPr lang="pt-BR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</a:rPr>
                        <a:t>12</a:t>
                      </a:r>
                      <a:endParaRPr lang="pt-BR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</a:rPr>
                        <a:t>10</a:t>
                      </a:r>
                      <a:endParaRPr lang="pt-BR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</a:tr>
              <a:tr h="20674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</a:rPr>
                        <a:t>Prótese de Quadril</a:t>
                      </a:r>
                      <a:endParaRPr lang="pt-BR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</a:rPr>
                        <a:t>14</a:t>
                      </a:r>
                      <a:endParaRPr lang="pt-BR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</a:rPr>
                        <a:t>11</a:t>
                      </a:r>
                      <a:endParaRPr lang="pt-BR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</a:tr>
              <a:tr h="20674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</a:rPr>
                        <a:t>Stent Coronariano</a:t>
                      </a:r>
                      <a:endParaRPr lang="pt-BR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</a:rPr>
                        <a:t>12</a:t>
                      </a:r>
                      <a:endParaRPr lang="pt-BR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</a:rPr>
                        <a:t>10</a:t>
                      </a:r>
                      <a:endParaRPr lang="pt-BR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</a:tr>
              <a:tr h="20674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</a:rPr>
                        <a:t>Stent Farmacológico</a:t>
                      </a:r>
                      <a:endParaRPr lang="pt-BR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</a:rPr>
                        <a:t>8</a:t>
                      </a:r>
                      <a:endParaRPr lang="pt-BR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</a:rPr>
                        <a:t>7</a:t>
                      </a:r>
                      <a:endParaRPr lang="pt-BR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</a:tr>
              <a:tr h="20674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</a:rPr>
                        <a:t>Colete ortopédico</a:t>
                      </a:r>
                      <a:endParaRPr lang="pt-BR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</a:rPr>
                        <a:t>3</a:t>
                      </a:r>
                      <a:endParaRPr lang="pt-BR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</a:rPr>
                        <a:t>2</a:t>
                      </a:r>
                      <a:endParaRPr lang="pt-BR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</a:tr>
              <a:tr h="20674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</a:rPr>
                        <a:t>Stent</a:t>
                      </a:r>
                      <a:endParaRPr lang="pt-BR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</a:rPr>
                        <a:t>6</a:t>
                      </a:r>
                      <a:endParaRPr lang="pt-BR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</a:rPr>
                        <a:t>5</a:t>
                      </a:r>
                      <a:endParaRPr lang="pt-BR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</a:tr>
              <a:tr h="20674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</a:rPr>
                        <a:t>Cateter</a:t>
                      </a:r>
                      <a:endParaRPr lang="pt-BR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</a:rPr>
                        <a:t>2</a:t>
                      </a:r>
                      <a:endParaRPr lang="pt-BR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</a:rPr>
                        <a:t>2</a:t>
                      </a:r>
                      <a:endParaRPr lang="pt-BR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</a:tr>
              <a:tr h="20674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</a:rPr>
                        <a:t>Cinto pelvico</a:t>
                      </a:r>
                      <a:endParaRPr lang="pt-BR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</a:rPr>
                        <a:t>2</a:t>
                      </a:r>
                      <a:endParaRPr lang="pt-BR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</a:rPr>
                        <a:t>2</a:t>
                      </a:r>
                      <a:endParaRPr lang="pt-BR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</a:tr>
              <a:tr h="20674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</a:rPr>
                        <a:t>Lente Intravítreo</a:t>
                      </a:r>
                      <a:endParaRPr lang="pt-BR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</a:rPr>
                        <a:t>2</a:t>
                      </a:r>
                      <a:endParaRPr lang="pt-BR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</a:rPr>
                        <a:t>2</a:t>
                      </a:r>
                      <a:endParaRPr lang="pt-BR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</a:tr>
              <a:tr h="20674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</a:rPr>
                        <a:t>Parafusos</a:t>
                      </a:r>
                      <a:endParaRPr lang="pt-BR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</a:rPr>
                        <a:t>2</a:t>
                      </a:r>
                      <a:endParaRPr lang="pt-BR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</a:rPr>
                        <a:t>2</a:t>
                      </a:r>
                      <a:endParaRPr lang="pt-BR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</a:tr>
              <a:tr h="20674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</a:rPr>
                        <a:t>Placas para cirurgia de clavicula</a:t>
                      </a:r>
                      <a:endParaRPr lang="pt-BR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</a:rPr>
                        <a:t>2</a:t>
                      </a:r>
                      <a:endParaRPr lang="pt-BR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</a:rPr>
                        <a:t>2</a:t>
                      </a:r>
                      <a:endParaRPr lang="pt-BR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</a:tr>
              <a:tr h="20674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</a:rPr>
                        <a:t>Placas platina</a:t>
                      </a:r>
                      <a:endParaRPr lang="pt-BR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</a:rPr>
                        <a:t>2</a:t>
                      </a:r>
                      <a:endParaRPr lang="pt-BR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</a:rPr>
                        <a:t>2</a:t>
                      </a:r>
                      <a:endParaRPr lang="pt-BR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</a:tr>
              <a:tr h="20674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</a:rPr>
                        <a:t>Prótese de Joelho</a:t>
                      </a:r>
                      <a:endParaRPr lang="pt-BR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</a:rPr>
                        <a:t>2</a:t>
                      </a:r>
                      <a:endParaRPr lang="pt-BR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</a:rPr>
                        <a:t>2</a:t>
                      </a:r>
                      <a:endParaRPr lang="pt-BR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</a:tr>
              <a:tr h="20674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</a:rPr>
                        <a:t>próteses de membros</a:t>
                      </a:r>
                      <a:endParaRPr lang="pt-BR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</a:rPr>
                        <a:t>2</a:t>
                      </a:r>
                      <a:endParaRPr lang="pt-BR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</a:rPr>
                        <a:t>2</a:t>
                      </a:r>
                      <a:endParaRPr lang="pt-BR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</a:tr>
              <a:tr h="20674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</a:rPr>
                        <a:t>Outros</a:t>
                      </a:r>
                      <a:endParaRPr lang="pt-BR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</a:rPr>
                        <a:t>51</a:t>
                      </a:r>
                      <a:endParaRPr lang="pt-BR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</a:rPr>
                        <a:t>42</a:t>
                      </a:r>
                      <a:endParaRPr lang="pt-BR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</a:tr>
              <a:tr h="36814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</a:rPr>
                        <a:t>Total</a:t>
                      </a:r>
                      <a:endParaRPr lang="pt-BR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</a:rPr>
                        <a:t>122</a:t>
                      </a:r>
                      <a:endParaRPr lang="pt-BR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 dirty="0">
                          <a:effectLst/>
                        </a:rPr>
                        <a:t>100</a:t>
                      </a:r>
                      <a:endParaRPr lang="pt-BR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560209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CONTRA CAPA-03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9" y="0"/>
            <a:ext cx="9142571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83931" y="2989033"/>
            <a:ext cx="670061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 smtClean="0"/>
              <a:t>Obrigado</a:t>
            </a:r>
            <a:endParaRPr lang="en-US" sz="4000" dirty="0"/>
          </a:p>
        </p:txBody>
      </p:sp>
      <p:sp>
        <p:nvSpPr>
          <p:cNvPr id="6" name="TextBox 5"/>
          <p:cNvSpPr txBox="1"/>
          <p:nvPr/>
        </p:nvSpPr>
        <p:spPr>
          <a:xfrm>
            <a:off x="875896" y="4213274"/>
            <a:ext cx="621887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/>
              <a:t>Elton Chaves</a:t>
            </a:r>
          </a:p>
          <a:p>
            <a:pPr algn="ctr"/>
            <a:r>
              <a:rPr lang="en-US" sz="2400" dirty="0" smtClean="0"/>
              <a:t>Assessor </a:t>
            </a:r>
            <a:r>
              <a:rPr lang="en-US" sz="2400" dirty="0" err="1" smtClean="0"/>
              <a:t>Técnico</a:t>
            </a:r>
            <a:r>
              <a:rPr lang="en-US" sz="2400" dirty="0" smtClean="0"/>
              <a:t> 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5939224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	</a:t>
            </a:r>
            <a:r>
              <a:rPr lang="en-US" dirty="0" err="1" smtClean="0"/>
              <a:t>Missão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17320"/>
            <a:ext cx="8229600" cy="4525963"/>
          </a:xfrm>
        </p:spPr>
        <p:txBody>
          <a:bodyPr>
            <a:normAutofit fontScale="70000" lnSpcReduction="20000"/>
          </a:bodyPr>
          <a:lstStyle/>
          <a:p>
            <a:pPr algn="just"/>
            <a:r>
              <a:rPr lang="pt-BR" b="1" dirty="0"/>
              <a:t>R</a:t>
            </a:r>
            <a:r>
              <a:rPr lang="pt-BR" b="1" dirty="0" smtClean="0"/>
              <a:t>epresentar</a:t>
            </a:r>
            <a:r>
              <a:rPr lang="pt-BR" b="1" dirty="0"/>
              <a:t> o conjunto das </a:t>
            </a:r>
            <a:r>
              <a:rPr lang="pt-BR" b="1" dirty="0" smtClean="0"/>
              <a:t>SMS nas </a:t>
            </a:r>
            <a:r>
              <a:rPr lang="pt-BR" b="1" dirty="0"/>
              <a:t>instâncias deliberativas do </a:t>
            </a:r>
            <a:r>
              <a:rPr lang="pt-BR" b="1" dirty="0" smtClean="0"/>
              <a:t>SUS</a:t>
            </a:r>
            <a:r>
              <a:rPr lang="pt-BR" dirty="0"/>
              <a:t>, conforme consta da legislação vigente, decorrente da gestão compartilhada entre os três entes federativos na forma de organização do SUS, </a:t>
            </a:r>
            <a:r>
              <a:rPr lang="pt-BR" b="1" dirty="0"/>
              <a:t>assim como, exarar as posições técnicas e políticas das </a:t>
            </a:r>
            <a:r>
              <a:rPr lang="pt-BR" b="1" dirty="0" smtClean="0"/>
              <a:t>SMS</a:t>
            </a:r>
            <a:r>
              <a:rPr lang="pt-BR" dirty="0" smtClean="0"/>
              <a:t>.</a:t>
            </a:r>
          </a:p>
          <a:p>
            <a:pPr algn="just"/>
            <a:endParaRPr lang="pt-BR" dirty="0"/>
          </a:p>
          <a:p>
            <a:pPr algn="just"/>
            <a:r>
              <a:rPr lang="pt-BR" dirty="0"/>
              <a:t>Conforme menciona a lei 8.080/90</a:t>
            </a:r>
            <a:r>
              <a:rPr lang="pt-BR" dirty="0" smtClean="0"/>
              <a:t>:</a:t>
            </a:r>
          </a:p>
          <a:p>
            <a:pPr marL="0" indent="0" algn="just">
              <a:buNone/>
            </a:pPr>
            <a:endParaRPr lang="pt-BR" dirty="0"/>
          </a:p>
          <a:p>
            <a:pPr marL="0" indent="0" algn="just">
              <a:buNone/>
            </a:pPr>
            <a:r>
              <a:rPr lang="pt-BR" dirty="0" smtClean="0"/>
              <a:t>- Art</a:t>
            </a:r>
            <a:r>
              <a:rPr lang="pt-BR" b="1" dirty="0"/>
              <a:t>. 14-B</a:t>
            </a:r>
            <a:r>
              <a:rPr lang="pt-BR" dirty="0"/>
              <a:t>:  O Conselho Nacional de Secretários de Saúde (</a:t>
            </a:r>
            <a:r>
              <a:rPr lang="pt-BR" dirty="0" err="1"/>
              <a:t>Conass</a:t>
            </a:r>
            <a:r>
              <a:rPr lang="pt-BR" dirty="0"/>
              <a:t>) e o </a:t>
            </a:r>
            <a:r>
              <a:rPr lang="pt-BR" b="1" u="sng" dirty="0"/>
              <a:t>Conselho Nacional de Secretarias Municipais de Saúde (</a:t>
            </a:r>
            <a:r>
              <a:rPr lang="pt-BR" b="1" u="sng" dirty="0" err="1"/>
              <a:t>Conasems</a:t>
            </a:r>
            <a:r>
              <a:rPr lang="pt-BR" b="1" u="sng" dirty="0"/>
              <a:t>)</a:t>
            </a:r>
            <a:r>
              <a:rPr lang="pt-BR" dirty="0"/>
              <a:t> são reconhecidos como entidades representativas dos entes estaduais e municipais para tratar de matérias referentes à saúde e declarados de utilidade pública e de relevante função social, na forma do regulamento. </a:t>
            </a:r>
            <a:r>
              <a:rPr lang="pt-BR" dirty="0">
                <a:hlinkClick r:id="rId2"/>
              </a:rPr>
              <a:t>(Incluído pela Lei nº 12.466, de 2011)</a:t>
            </a:r>
            <a:r>
              <a:rPr lang="pt-BR" baseline="30000" dirty="0">
                <a:hlinkClick r:id="rId2"/>
              </a:rPr>
              <a:t>[i]</a:t>
            </a:r>
            <a:r>
              <a:rPr lang="pt-BR" dirty="0">
                <a:hlinkClick r:id="rId2"/>
              </a:rPr>
              <a:t>.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4720403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	Agenda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pt-BR" b="1" dirty="0" smtClean="0"/>
              <a:t>Antecedentes</a:t>
            </a:r>
          </a:p>
          <a:p>
            <a:r>
              <a:rPr lang="pt-BR" dirty="0" smtClean="0"/>
              <a:t>Câmaras Técnicas, congressos, </a:t>
            </a:r>
            <a:r>
              <a:rPr lang="pt-BR" dirty="0" err="1" smtClean="0"/>
              <a:t>etc</a:t>
            </a:r>
            <a:endParaRPr lang="pt-BR" dirty="0"/>
          </a:p>
          <a:p>
            <a:endParaRPr lang="pt-BR" b="1" dirty="0"/>
          </a:p>
          <a:p>
            <a:r>
              <a:rPr lang="pt-BR" dirty="0" smtClean="0"/>
              <a:t> </a:t>
            </a:r>
            <a:r>
              <a:rPr lang="pt-BR" b="1" dirty="0" smtClean="0"/>
              <a:t>Encontro da FNP</a:t>
            </a:r>
            <a:endParaRPr lang="pt-BR" b="1" dirty="0"/>
          </a:p>
          <a:p>
            <a:r>
              <a:rPr lang="pt-BR" dirty="0"/>
              <a:t> </a:t>
            </a:r>
            <a:r>
              <a:rPr lang="pt-BR" dirty="0" smtClean="0"/>
              <a:t>Mesa temática no III Encontro dos Municípios com Desenvolvimento Sustentável (EMDS)</a:t>
            </a:r>
          </a:p>
          <a:p>
            <a:endParaRPr lang="pt-BR" dirty="0"/>
          </a:p>
          <a:p>
            <a:r>
              <a:rPr lang="pt-BR" dirty="0" smtClean="0"/>
              <a:t> </a:t>
            </a:r>
            <a:r>
              <a:rPr lang="pt-BR" b="1" dirty="0"/>
              <a:t>Grupo de Trabalho Interinstitucional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449360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Composição do GTI OPME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43000"/>
            <a:ext cx="8229600" cy="5209032"/>
          </a:xfrm>
        </p:spPr>
        <p:txBody>
          <a:bodyPr>
            <a:normAutofit fontScale="70000" lnSpcReduction="20000"/>
          </a:bodyPr>
          <a:lstStyle/>
          <a:p>
            <a:r>
              <a:rPr lang="pt-BR" dirty="0"/>
              <a:t>Ministério da Saúde </a:t>
            </a:r>
          </a:p>
          <a:p>
            <a:pPr>
              <a:buFontTx/>
              <a:buChar char="-"/>
            </a:pPr>
            <a:r>
              <a:rPr lang="pt-BR" dirty="0" smtClean="0"/>
              <a:t>Secretaria </a:t>
            </a:r>
            <a:r>
              <a:rPr lang="pt-BR" dirty="0"/>
              <a:t>de Atenção à Saúde (SAS/MS</a:t>
            </a:r>
            <a:r>
              <a:rPr lang="pt-BR" dirty="0" smtClean="0"/>
              <a:t>)</a:t>
            </a:r>
          </a:p>
          <a:p>
            <a:pPr>
              <a:buFontTx/>
              <a:buChar char="-"/>
            </a:pPr>
            <a:r>
              <a:rPr lang="pt-BR" dirty="0" smtClean="0"/>
              <a:t>Secretaria </a:t>
            </a:r>
            <a:r>
              <a:rPr lang="pt-BR" dirty="0"/>
              <a:t>de Ciência, Tecnologia e Insumos Estratégicos (</a:t>
            </a:r>
            <a:r>
              <a:rPr lang="pt-BR" dirty="0" smtClean="0"/>
              <a:t>SCTIE/MS)</a:t>
            </a:r>
          </a:p>
          <a:p>
            <a:r>
              <a:rPr lang="pt-BR" dirty="0" smtClean="0"/>
              <a:t>Agência </a:t>
            </a:r>
            <a:r>
              <a:rPr lang="pt-BR" dirty="0"/>
              <a:t>Nacional de Vigilância Sanitária (ANVISA) </a:t>
            </a:r>
            <a:r>
              <a:rPr lang="pt-BR" dirty="0" smtClean="0"/>
              <a:t></a:t>
            </a:r>
          </a:p>
          <a:p>
            <a:r>
              <a:rPr lang="pt-BR" dirty="0" smtClean="0"/>
              <a:t>Agência </a:t>
            </a:r>
            <a:r>
              <a:rPr lang="pt-BR" dirty="0"/>
              <a:t>Nacional de Saúde Suplementar (</a:t>
            </a:r>
            <a:r>
              <a:rPr lang="pt-BR" dirty="0" smtClean="0"/>
              <a:t>ANS)</a:t>
            </a:r>
          </a:p>
          <a:p>
            <a:r>
              <a:rPr lang="pt-BR" dirty="0" smtClean="0"/>
              <a:t>Ministério </a:t>
            </a:r>
            <a:r>
              <a:rPr lang="pt-BR" dirty="0"/>
              <a:t>da </a:t>
            </a:r>
            <a:r>
              <a:rPr lang="pt-BR" dirty="0" smtClean="0"/>
              <a:t>Fazenda</a:t>
            </a:r>
          </a:p>
          <a:p>
            <a:pPr>
              <a:buFontTx/>
              <a:buChar char="-"/>
            </a:pPr>
            <a:r>
              <a:rPr lang="pt-BR" dirty="0" smtClean="0"/>
              <a:t>Secretaria </a:t>
            </a:r>
            <a:r>
              <a:rPr lang="pt-BR" dirty="0"/>
              <a:t>de Acompanhamento Econômico (</a:t>
            </a:r>
            <a:r>
              <a:rPr lang="pt-BR" dirty="0" smtClean="0"/>
              <a:t>SEAE/MF)</a:t>
            </a:r>
          </a:p>
          <a:p>
            <a:r>
              <a:rPr lang="pt-BR" dirty="0" smtClean="0"/>
              <a:t>Ministério </a:t>
            </a:r>
            <a:r>
              <a:rPr lang="pt-BR" dirty="0"/>
              <a:t>da </a:t>
            </a:r>
            <a:r>
              <a:rPr lang="pt-BR" dirty="0" smtClean="0"/>
              <a:t>Justiça</a:t>
            </a:r>
          </a:p>
          <a:p>
            <a:pPr>
              <a:buFontTx/>
              <a:buChar char="-"/>
            </a:pPr>
            <a:r>
              <a:rPr lang="pt-BR" dirty="0" smtClean="0"/>
              <a:t>Secretaria </a:t>
            </a:r>
            <a:r>
              <a:rPr lang="pt-BR" dirty="0"/>
              <a:t>Nacional do Consumidor (SENACON/MJ) </a:t>
            </a:r>
          </a:p>
          <a:p>
            <a:pPr>
              <a:buFontTx/>
              <a:buChar char="-"/>
            </a:pPr>
            <a:r>
              <a:rPr lang="pt-BR" dirty="0" smtClean="0"/>
              <a:t>Conselho </a:t>
            </a:r>
            <a:r>
              <a:rPr lang="pt-BR" dirty="0"/>
              <a:t>Administrativo de Defesa Econômica (</a:t>
            </a:r>
            <a:r>
              <a:rPr lang="pt-BR" dirty="0" smtClean="0"/>
              <a:t>CADE)</a:t>
            </a:r>
          </a:p>
          <a:p>
            <a:r>
              <a:rPr lang="pt-BR" dirty="0" smtClean="0"/>
              <a:t>Estados </a:t>
            </a:r>
            <a:r>
              <a:rPr lang="pt-BR" dirty="0"/>
              <a:t>e </a:t>
            </a:r>
            <a:r>
              <a:rPr lang="pt-BR" dirty="0" smtClean="0"/>
              <a:t>Municípios</a:t>
            </a:r>
          </a:p>
          <a:p>
            <a:pPr>
              <a:buFontTx/>
              <a:buChar char="-"/>
            </a:pPr>
            <a:r>
              <a:rPr lang="pt-BR" dirty="0" smtClean="0"/>
              <a:t>Conselho </a:t>
            </a:r>
            <a:r>
              <a:rPr lang="pt-BR" dirty="0"/>
              <a:t>Nacional de Secretários de Saúde (CONASS</a:t>
            </a:r>
            <a:r>
              <a:rPr lang="pt-BR" dirty="0" smtClean="0"/>
              <a:t>)</a:t>
            </a:r>
          </a:p>
          <a:p>
            <a:pPr>
              <a:buFontTx/>
              <a:buChar char="-"/>
            </a:pPr>
            <a:r>
              <a:rPr lang="pt-BR" b="1" dirty="0" smtClean="0"/>
              <a:t>Conselho </a:t>
            </a:r>
            <a:r>
              <a:rPr lang="pt-BR" b="1" dirty="0"/>
              <a:t>Nacional de Secretarias Municipais de Saúde (CONASEMS</a:t>
            </a:r>
            <a:r>
              <a:rPr lang="pt-BR" b="1" dirty="0" smtClean="0"/>
              <a:t>)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2755192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GTI </a:t>
            </a:r>
            <a:r>
              <a:rPr lang="pt-BR" dirty="0"/>
              <a:t>OPME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43000"/>
            <a:ext cx="8229600" cy="5209032"/>
          </a:xfrm>
        </p:spPr>
        <p:txBody>
          <a:bodyPr>
            <a:normAutofit fontScale="70000" lnSpcReduction="20000"/>
          </a:bodyPr>
          <a:lstStyle/>
          <a:p>
            <a:r>
              <a:rPr lang="pt-BR" dirty="0"/>
              <a:t>Portaria Interministerial nº 38, de 8 de janeiro de 2015 Ministros da Saúde, Justiça e </a:t>
            </a:r>
            <a:r>
              <a:rPr lang="pt-BR" dirty="0" smtClean="0"/>
              <a:t>Fazenda</a:t>
            </a:r>
          </a:p>
          <a:p>
            <a:endParaRPr lang="pt-BR" dirty="0"/>
          </a:p>
          <a:p>
            <a:r>
              <a:rPr lang="pt-BR" dirty="0" smtClean="0"/>
              <a:t>Finalidade</a:t>
            </a:r>
            <a:r>
              <a:rPr lang="pt-BR" dirty="0"/>
              <a:t>: Propor medidas para a reestruturação e ampliação da transparência dos processos envolvendo OPME (órtese, prótese e materiais especiais</a:t>
            </a:r>
            <a:r>
              <a:rPr lang="pt-BR" dirty="0" smtClean="0"/>
              <a:t>)</a:t>
            </a:r>
          </a:p>
          <a:p>
            <a:pPr>
              <a:buFontTx/>
              <a:buChar char="-"/>
            </a:pPr>
            <a:r>
              <a:rPr lang="pt-BR" dirty="0" smtClean="0"/>
              <a:t>Avaliação </a:t>
            </a:r>
            <a:r>
              <a:rPr lang="pt-BR" dirty="0"/>
              <a:t>e incorporação </a:t>
            </a:r>
            <a:r>
              <a:rPr lang="pt-BR" dirty="0" smtClean="0"/>
              <a:t>tecnológica</a:t>
            </a:r>
          </a:p>
          <a:p>
            <a:pPr>
              <a:buFontTx/>
              <a:buChar char="-"/>
            </a:pPr>
            <a:r>
              <a:rPr lang="pt-BR" dirty="0" smtClean="0"/>
              <a:t>Regulação </a:t>
            </a:r>
            <a:r>
              <a:rPr lang="pt-BR" dirty="0"/>
              <a:t>de </a:t>
            </a:r>
            <a:r>
              <a:rPr lang="pt-BR" dirty="0" smtClean="0"/>
              <a:t>preços</a:t>
            </a:r>
          </a:p>
          <a:p>
            <a:pPr>
              <a:buFontTx/>
              <a:buChar char="-"/>
            </a:pPr>
            <a:r>
              <a:rPr lang="pt-BR" dirty="0" smtClean="0"/>
              <a:t>Aprimoramento </a:t>
            </a:r>
            <a:r>
              <a:rPr lang="pt-BR" dirty="0"/>
              <a:t>da regulação clínica e de acesso aos dispositivos </a:t>
            </a:r>
            <a:r>
              <a:rPr lang="pt-BR" dirty="0" smtClean="0"/>
              <a:t>médicos</a:t>
            </a:r>
          </a:p>
          <a:p>
            <a:pPr>
              <a:buFontTx/>
              <a:buChar char="-"/>
            </a:pPr>
            <a:r>
              <a:rPr lang="pt-BR" dirty="0" smtClean="0"/>
              <a:t>Produção</a:t>
            </a:r>
          </a:p>
          <a:p>
            <a:pPr>
              <a:buFontTx/>
              <a:buChar char="-"/>
            </a:pPr>
            <a:r>
              <a:rPr lang="pt-BR" dirty="0" smtClean="0"/>
              <a:t>Importação</a:t>
            </a:r>
          </a:p>
          <a:p>
            <a:pPr>
              <a:buFontTx/>
              <a:buChar char="-"/>
            </a:pPr>
            <a:r>
              <a:rPr lang="pt-BR" dirty="0" smtClean="0"/>
              <a:t>Tributação</a:t>
            </a:r>
            <a:endParaRPr lang="pt-BR" dirty="0" smtClean="0"/>
          </a:p>
          <a:p>
            <a:pPr>
              <a:buFontTx/>
              <a:buChar char="-"/>
            </a:pPr>
            <a:r>
              <a:rPr lang="pt-BR" dirty="0" smtClean="0"/>
              <a:t> </a:t>
            </a:r>
            <a:r>
              <a:rPr lang="pt-BR" dirty="0" smtClean="0"/>
              <a:t>Aquisição</a:t>
            </a:r>
          </a:p>
          <a:p>
            <a:pPr>
              <a:buFontTx/>
              <a:buChar char="-"/>
            </a:pPr>
            <a:r>
              <a:rPr lang="pt-BR" dirty="0" smtClean="0"/>
              <a:t>Distribuição</a:t>
            </a:r>
          </a:p>
          <a:p>
            <a:pPr>
              <a:buFontTx/>
              <a:buChar char="-"/>
            </a:pPr>
            <a:r>
              <a:rPr lang="pt-BR" dirty="0" smtClean="0"/>
              <a:t>Utilização</a:t>
            </a:r>
            <a:endParaRPr lang="pt-BR" dirty="0" smtClean="0"/>
          </a:p>
        </p:txBody>
      </p:sp>
    </p:spTree>
    <p:extLst>
      <p:ext uri="{BB962C8B-B14F-4D97-AF65-F5344CB8AC3E}">
        <p14:creationId xmlns:p14="http://schemas.microsoft.com/office/powerpoint/2010/main" val="27618033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	</a:t>
            </a:r>
            <a:r>
              <a:rPr lang="en-US" dirty="0" err="1" smtClean="0"/>
              <a:t>Considerações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609600" indent="-609600">
              <a:buFont typeface="Wingdings" pitchFamily="2" charset="2"/>
              <a:buNone/>
            </a:pPr>
            <a:r>
              <a:rPr lang="pt-BR" dirty="0"/>
              <a:t>Prótese: equipamento que substitui ou tenta substituir a função de um órgão, sistema ou membro.</a:t>
            </a:r>
          </a:p>
          <a:p>
            <a:pPr marL="609600" indent="-609600">
              <a:buFont typeface="Wingdings" pitchFamily="2" charset="2"/>
              <a:buNone/>
            </a:pPr>
            <a:endParaRPr lang="pt-BR" dirty="0" smtClean="0"/>
          </a:p>
          <a:p>
            <a:pPr marL="609600" indent="-609600">
              <a:buFont typeface="Wingdings" pitchFamily="2" charset="2"/>
              <a:buNone/>
            </a:pPr>
            <a:r>
              <a:rPr lang="pt-BR" dirty="0" smtClean="0"/>
              <a:t>Órtese</a:t>
            </a:r>
            <a:r>
              <a:rPr lang="pt-BR" dirty="0"/>
              <a:t>: equipamento que auxilia o funcionamento de um órgão, sistema ou membro.     </a:t>
            </a:r>
          </a:p>
        </p:txBody>
      </p:sp>
    </p:spTree>
    <p:extLst>
      <p:ext uri="{BB962C8B-B14F-4D97-AF65-F5344CB8AC3E}">
        <p14:creationId xmlns:p14="http://schemas.microsoft.com/office/powerpoint/2010/main" val="38971070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	</a:t>
            </a:r>
            <a:r>
              <a:rPr lang="en-US" dirty="0" err="1" smtClean="0"/>
              <a:t>Considerações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>
              <a:lnSpc>
                <a:spcPct val="90000"/>
              </a:lnSpc>
              <a:buFont typeface="Wingdings" pitchFamily="2" charset="2"/>
              <a:buNone/>
            </a:pPr>
            <a:r>
              <a:rPr lang="pt-BR" sz="2400" dirty="0"/>
              <a:t>CLASSIFICAÇÃO: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pt-BR" sz="2400" dirty="0"/>
              <a:t>Prótese: interna ou externa. 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endParaRPr lang="pt-BR" sz="2400" dirty="0" smtClean="0"/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pt-BR" sz="2400" dirty="0" smtClean="0"/>
              <a:t>Interna</a:t>
            </a:r>
            <a:r>
              <a:rPr lang="pt-BR" sz="2400" dirty="0"/>
              <a:t>: é aquela que substitui a função de um determinado  órgão ou parte dele. Ex.: articulação, válvulas cardíacas, segmentos arteriais, telas, etc.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endParaRPr lang="pt-BR" sz="2400" dirty="0" smtClean="0"/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pt-BR" sz="2400" dirty="0" smtClean="0"/>
              <a:t>Externa</a:t>
            </a:r>
            <a:r>
              <a:rPr lang="pt-BR" sz="2400" dirty="0"/>
              <a:t>: é aquele equipamento que tenta substituir a função de um membro ou de um órgão (próteses ortopédicas).</a:t>
            </a:r>
          </a:p>
        </p:txBody>
      </p:sp>
    </p:spTree>
    <p:extLst>
      <p:ext uri="{BB962C8B-B14F-4D97-AF65-F5344CB8AC3E}">
        <p14:creationId xmlns:p14="http://schemas.microsoft.com/office/powerpoint/2010/main" val="30603258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	</a:t>
            </a:r>
            <a:r>
              <a:rPr lang="en-US" dirty="0" err="1" smtClean="0"/>
              <a:t>Considerações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>
              <a:buFont typeface="Wingdings" pitchFamily="2" charset="2"/>
              <a:buNone/>
            </a:pPr>
            <a:r>
              <a:rPr lang="pt-BR" sz="2400" dirty="0"/>
              <a:t>CLASSIFICAÇÃO</a:t>
            </a:r>
          </a:p>
          <a:p>
            <a:pPr algn="ctr">
              <a:buFont typeface="Wingdings" pitchFamily="2" charset="2"/>
              <a:buNone/>
            </a:pPr>
            <a:endParaRPr lang="pt-BR" sz="2400" dirty="0"/>
          </a:p>
          <a:p>
            <a:pPr>
              <a:buFont typeface="Wingdings" pitchFamily="2" charset="2"/>
              <a:buNone/>
            </a:pPr>
            <a:r>
              <a:rPr lang="pt-BR" sz="2400" dirty="0"/>
              <a:t>Órteses interna e externas.</a:t>
            </a:r>
          </a:p>
          <a:p>
            <a:pPr>
              <a:buFont typeface="Wingdings" pitchFamily="2" charset="2"/>
              <a:buNone/>
            </a:pPr>
            <a:endParaRPr lang="pt-BR" sz="2400" dirty="0" smtClean="0"/>
          </a:p>
          <a:p>
            <a:pPr>
              <a:buFont typeface="Wingdings" pitchFamily="2" charset="2"/>
              <a:buNone/>
            </a:pPr>
            <a:r>
              <a:rPr lang="pt-BR" sz="2400" dirty="0" smtClean="0"/>
              <a:t>Interna</a:t>
            </a:r>
            <a:r>
              <a:rPr lang="pt-BR" sz="2400" dirty="0"/>
              <a:t>: aquele equipamento artificial, que auxilia a função de um órgão, sistema.</a:t>
            </a:r>
          </a:p>
          <a:p>
            <a:pPr>
              <a:buFont typeface="Wingdings" pitchFamily="2" charset="2"/>
              <a:buNone/>
            </a:pPr>
            <a:endParaRPr lang="pt-BR" sz="2400" dirty="0" smtClean="0"/>
          </a:p>
          <a:p>
            <a:pPr>
              <a:buFont typeface="Wingdings" pitchFamily="2" charset="2"/>
              <a:buNone/>
            </a:pPr>
            <a:r>
              <a:rPr lang="pt-BR" sz="2400" dirty="0" smtClean="0"/>
              <a:t>Externa</a:t>
            </a:r>
            <a:r>
              <a:rPr lang="pt-BR" sz="2400" dirty="0"/>
              <a:t>: equipamento que auxilia a função de um órgão ou de um membro. </a:t>
            </a:r>
          </a:p>
        </p:txBody>
      </p:sp>
    </p:spTree>
    <p:extLst>
      <p:ext uri="{BB962C8B-B14F-4D97-AF65-F5344CB8AC3E}">
        <p14:creationId xmlns:p14="http://schemas.microsoft.com/office/powerpoint/2010/main" val="40526741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efault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Default Theme.thmx</Template>
  <TotalTime>313</TotalTime>
  <Words>1220</Words>
  <Application>Microsoft Office PowerPoint</Application>
  <PresentationFormat>Apresentação na tela (4:3)</PresentationFormat>
  <Paragraphs>254</Paragraphs>
  <Slides>24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24</vt:i4>
      </vt:variant>
    </vt:vector>
  </HeadingPairs>
  <TitlesOfParts>
    <vt:vector size="25" baseType="lpstr">
      <vt:lpstr>Default Theme</vt:lpstr>
      <vt:lpstr>Audiência Pública – CPI das Órteses e Próteses no Brasil</vt:lpstr>
      <vt:lpstr> Missão</vt:lpstr>
      <vt:lpstr> Missão</vt:lpstr>
      <vt:lpstr> Agenda</vt:lpstr>
      <vt:lpstr>Composição do GTI OPME </vt:lpstr>
      <vt:lpstr>GTI OPME </vt:lpstr>
      <vt:lpstr> Considerações</vt:lpstr>
      <vt:lpstr> Considerações</vt:lpstr>
      <vt:lpstr> Considerações</vt:lpstr>
      <vt:lpstr> Considerações</vt:lpstr>
      <vt:lpstr> Considerações</vt:lpstr>
      <vt:lpstr> Considerações</vt:lpstr>
      <vt:lpstr> CONFLITOS   Gestão   Qualidade   Preço        </vt:lpstr>
      <vt:lpstr> Necessidades</vt:lpstr>
      <vt:lpstr> Necessidades</vt:lpstr>
      <vt:lpstr>Eixos do plano de ação propostos pelo GTI</vt:lpstr>
      <vt:lpstr>Eixos do plano de ação propostos pelo GTI</vt:lpstr>
      <vt:lpstr>Eixos do plano de ação propostos pelo GTI</vt:lpstr>
      <vt:lpstr> </vt:lpstr>
      <vt:lpstr>RESULTADOS (dados preliminares)</vt:lpstr>
      <vt:lpstr> </vt:lpstr>
      <vt:lpstr>RESULTADOS (dados preliminares)</vt:lpstr>
      <vt:lpstr>RESULTADOS (dados preliminares)</vt:lpstr>
      <vt:lpstr>Apresentação do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Maria Vitória Canesin Lovato</dc:creator>
  <cp:lastModifiedBy>Elton</cp:lastModifiedBy>
  <cp:revision>31</cp:revision>
  <dcterms:created xsi:type="dcterms:W3CDTF">2014-01-15T14:28:20Z</dcterms:created>
  <dcterms:modified xsi:type="dcterms:W3CDTF">2015-07-09T11:19:52Z</dcterms:modified>
</cp:coreProperties>
</file>