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72" r:id="rId4"/>
    <p:sldId id="271" r:id="rId5"/>
    <p:sldId id="273" r:id="rId6"/>
    <p:sldId id="274" r:id="rId7"/>
    <p:sldId id="261" r:id="rId8"/>
    <p:sldId id="262" r:id="rId9"/>
    <p:sldId id="263" r:id="rId10"/>
    <p:sldId id="280" r:id="rId11"/>
    <p:sldId id="281" r:id="rId12"/>
    <p:sldId id="264" r:id="rId13"/>
    <p:sldId id="266" r:id="rId14"/>
    <p:sldId id="267" r:id="rId15"/>
    <p:sldId id="268" r:id="rId16"/>
    <p:sldId id="282" r:id="rId17"/>
    <p:sldId id="283" r:id="rId18"/>
    <p:sldId id="284" r:id="rId19"/>
    <p:sldId id="275" r:id="rId20"/>
    <p:sldId id="276" r:id="rId21"/>
    <p:sldId id="277" r:id="rId22"/>
    <p:sldId id="278" r:id="rId23"/>
    <p:sldId id="279" r:id="rId24"/>
    <p:sldId id="26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8" d="100"/>
          <a:sy n="78" d="100"/>
        </p:scale>
        <p:origin x="-114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Plan3!$A$1:$A$5</c:f>
              <c:strCache>
                <c:ptCount val="5"/>
                <c:pt idx="0">
                  <c:v>Até 25 mil habitantes</c:v>
                </c:pt>
                <c:pt idx="1">
                  <c:v>de 25 a 50 mil habitantes</c:v>
                </c:pt>
                <c:pt idx="2">
                  <c:v>de 50 a 100 mil habitantes</c:v>
                </c:pt>
                <c:pt idx="3">
                  <c:v>de 100 a 500 mil habitantes</c:v>
                </c:pt>
                <c:pt idx="4">
                  <c:v>mais de 500 mil habitantes</c:v>
                </c:pt>
              </c:strCache>
            </c:strRef>
          </c:cat>
          <c:val>
            <c:numRef>
              <c:f>Plan3!$B$1:$B$5</c:f>
              <c:numCache>
                <c:formatCode>0</c:formatCode>
                <c:ptCount val="5"/>
                <c:pt idx="0">
                  <c:v>163</c:v>
                </c:pt>
                <c:pt idx="1">
                  <c:v>39</c:v>
                </c:pt>
                <c:pt idx="2">
                  <c:v>16</c:v>
                </c:pt>
                <c:pt idx="3">
                  <c:v>20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3430695791555027"/>
          <c:y val="0.11000476022028029"/>
          <c:w val="0.4471194908214482"/>
          <c:h val="0.7799904795594394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Plan5!$A$1:$A$2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Plan5!$B$1:$B$2</c:f>
              <c:numCache>
                <c:formatCode>General</c:formatCode>
                <c:ptCount val="2"/>
                <c:pt idx="0">
                  <c:v>59</c:v>
                </c:pt>
                <c:pt idx="1">
                  <c:v>182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Plan6!$A$1:$A$4</c:f>
              <c:strCache>
                <c:ptCount val="4"/>
                <c:pt idx="0">
                  <c:v>Órtese/Prótese Ortopedia</c:v>
                </c:pt>
                <c:pt idx="1">
                  <c:v>Órtese/Prótese Cardiologia</c:v>
                </c:pt>
                <c:pt idx="2">
                  <c:v>Órtese/Prótese Neurologia</c:v>
                </c:pt>
                <c:pt idx="3">
                  <c:v>Outros</c:v>
                </c:pt>
              </c:strCache>
            </c:strRef>
          </c:cat>
          <c:val>
            <c:numRef>
              <c:f>Plan6!$B$1:$B$4</c:f>
              <c:numCache>
                <c:formatCode>General</c:formatCode>
                <c:ptCount val="4"/>
                <c:pt idx="0">
                  <c:v>54</c:v>
                </c:pt>
                <c:pt idx="1">
                  <c:v>16</c:v>
                </c:pt>
                <c:pt idx="2">
                  <c:v>10</c:v>
                </c:pt>
                <c:pt idx="3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605732335892468"/>
          <c:y val="0.23956984543598717"/>
          <c:w val="0.40833718350749226"/>
          <c:h val="0.520860309128025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15F4-4F5B-D44E-8B59-106404074B4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1768-38EE-2241-8E78-D115A4D4A6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3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15F4-4F5B-D44E-8B59-106404074B4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1768-38EE-2241-8E78-D115A4D4A6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1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15F4-4F5B-D44E-8B59-106404074B4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1768-38EE-2241-8E78-D115A4D4A6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1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12046" cy="1143000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15F4-4F5B-D44E-8B59-106404074B4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2552" y="6356350"/>
            <a:ext cx="28956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1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15F4-4F5B-D44E-8B59-106404074B4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1768-38EE-2241-8E78-D115A4D4A6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0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15F4-4F5B-D44E-8B59-106404074B4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1768-38EE-2241-8E78-D115A4D4A6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5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15F4-4F5B-D44E-8B59-106404074B4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1768-38EE-2241-8E78-D115A4D4A6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0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15F4-4F5B-D44E-8B59-106404074B4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1768-38EE-2241-8E78-D115A4D4A6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3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15F4-4F5B-D44E-8B59-106404074B4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1768-38EE-2241-8E78-D115A4D4A6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2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15F4-4F5B-D44E-8B59-106404074B4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1768-38EE-2241-8E78-D115A4D4A6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6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15F4-4F5B-D44E-8B59-106404074B4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1768-38EE-2241-8E78-D115A4D4A6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1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F15F4-4F5B-D44E-8B59-106404074B4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E1768-38EE-2241-8E78-D115A4D4A691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 descr="Untitled-5-0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2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_Ato2011-2014/2011/Lei/L12466.htm#art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A FINAL COMPLEA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12192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458859"/>
            <a:ext cx="6788521" cy="1470025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 smtClean="0">
                <a:latin typeface="Arial"/>
                <a:cs typeface="Arial"/>
              </a:rPr>
              <a:t>Audiência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Pública</a:t>
            </a:r>
            <a:r>
              <a:rPr lang="en-US" dirty="0" smtClean="0">
                <a:latin typeface="Arial"/>
                <a:cs typeface="Arial"/>
              </a:rPr>
              <a:t> – CPI das </a:t>
            </a:r>
            <a:r>
              <a:rPr lang="en-US" dirty="0" err="1" smtClean="0">
                <a:latin typeface="Arial"/>
                <a:cs typeface="Arial"/>
              </a:rPr>
              <a:t>Órteses</a:t>
            </a:r>
            <a:r>
              <a:rPr lang="en-US" dirty="0" smtClean="0">
                <a:latin typeface="Arial"/>
                <a:cs typeface="Arial"/>
              </a:rPr>
              <a:t> e </a:t>
            </a:r>
            <a:r>
              <a:rPr lang="en-US" dirty="0" err="1" smtClean="0">
                <a:latin typeface="Arial"/>
                <a:cs typeface="Arial"/>
              </a:rPr>
              <a:t>Próteses</a:t>
            </a:r>
            <a:r>
              <a:rPr lang="en-US" dirty="0" smtClean="0">
                <a:latin typeface="Arial"/>
                <a:cs typeface="Arial"/>
              </a:rPr>
              <a:t> no </a:t>
            </a:r>
            <a:r>
              <a:rPr lang="en-US" dirty="0" err="1" smtClean="0">
                <a:latin typeface="Arial"/>
                <a:cs typeface="Arial"/>
              </a:rPr>
              <a:t>Brasil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36934"/>
            <a:ext cx="9144000" cy="1021066"/>
          </a:xfrm>
        </p:spPr>
        <p:txBody>
          <a:bodyPr>
            <a:normAutofit/>
          </a:bodyPr>
          <a:lstStyle/>
          <a:p>
            <a:r>
              <a:rPr lang="en-US" sz="2600" dirty="0" err="1" smtClean="0">
                <a:solidFill>
                  <a:schemeClr val="tx1"/>
                </a:solidFill>
              </a:rPr>
              <a:t>Senado</a:t>
            </a:r>
            <a:r>
              <a:rPr lang="en-US" sz="2600" dirty="0" smtClean="0">
                <a:solidFill>
                  <a:schemeClr val="tx1"/>
                </a:solidFill>
              </a:rPr>
              <a:t> Federal, Brasília, 09 </a:t>
            </a:r>
            <a:r>
              <a:rPr lang="en-US" sz="2600" dirty="0" err="1" smtClean="0">
                <a:solidFill>
                  <a:schemeClr val="tx1"/>
                </a:solidFill>
              </a:rPr>
              <a:t>Julho</a:t>
            </a:r>
            <a:r>
              <a:rPr lang="en-US" sz="2600" dirty="0" smtClean="0">
                <a:solidFill>
                  <a:schemeClr val="tx1"/>
                </a:solidFill>
              </a:rPr>
              <a:t> de 2015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1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dirty="0" err="1" smtClean="0"/>
              <a:t>Considerações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4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De acordo com o Ministério da Saúde:</a:t>
            </a:r>
          </a:p>
          <a:p>
            <a:r>
              <a:rPr lang="pt-BR" sz="2400" dirty="0" smtClean="0"/>
              <a:t>Mercado </a:t>
            </a:r>
            <a:r>
              <a:rPr lang="pt-BR" sz="2400" dirty="0"/>
              <a:t>nacional de produtos médicos movimentou </a:t>
            </a:r>
            <a:r>
              <a:rPr lang="pt-BR" sz="2400" b="1" dirty="0"/>
              <a:t>R$ 19,7 bilhões em 2014 </a:t>
            </a:r>
            <a:endParaRPr lang="pt-BR" sz="2400" dirty="0"/>
          </a:p>
          <a:p>
            <a:endParaRPr lang="pt-BR" sz="2400" b="1" dirty="0" smtClean="0"/>
          </a:p>
          <a:p>
            <a:r>
              <a:rPr lang="pt-BR" sz="2400" b="1" dirty="0" smtClean="0"/>
              <a:t>20</a:t>
            </a:r>
            <a:r>
              <a:rPr lang="pt-BR" sz="2400" b="1" dirty="0"/>
              <a:t>% são dispositivos médicos implantáveis </a:t>
            </a:r>
            <a:r>
              <a:rPr lang="pt-BR" sz="2400" dirty="0"/>
              <a:t>(DMI): </a:t>
            </a:r>
            <a:r>
              <a:rPr lang="pt-BR" sz="2400" b="1" dirty="0"/>
              <a:t>R$ 4 </a:t>
            </a:r>
            <a:r>
              <a:rPr lang="pt-BR" sz="2400" b="1" dirty="0" smtClean="0"/>
              <a:t>bilhões</a:t>
            </a:r>
          </a:p>
          <a:p>
            <a:pPr marL="0" indent="0">
              <a:buNone/>
            </a:pPr>
            <a:endParaRPr lang="pt-BR" sz="2400" b="1" dirty="0" smtClean="0"/>
          </a:p>
          <a:p>
            <a:pPr marL="0" indent="0">
              <a:buNone/>
            </a:pPr>
            <a:r>
              <a:rPr lang="pt-BR" sz="2400" b="1" dirty="0" smtClean="0"/>
              <a:t>- </a:t>
            </a:r>
            <a:r>
              <a:rPr lang="pt-BR" sz="2400" dirty="0" smtClean="0"/>
              <a:t>Curto </a:t>
            </a:r>
            <a:r>
              <a:rPr lang="pt-BR" sz="2400" dirty="0"/>
              <a:t>ciclo de vida das tecnologias (média de 24 meses): </a:t>
            </a:r>
            <a:r>
              <a:rPr lang="pt-BR" sz="2400" dirty="0" smtClean="0"/>
              <a:t>Produtos </a:t>
            </a:r>
            <a:r>
              <a:rPr lang="pt-BR" sz="2400" dirty="0"/>
              <a:t>lançados recentemente podem se tornar obsoletos antes do conhecimento sobre seus potenciais benefícios ou malefícios 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6110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dirty="0" err="1" smtClean="0"/>
              <a:t>Considerações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480"/>
            <a:ext cx="8229600" cy="5166360"/>
          </a:xfrm>
        </p:spPr>
        <p:txBody>
          <a:bodyPr>
            <a:normAutofit fontScale="85000" lnSpcReduction="10000"/>
          </a:bodyPr>
          <a:lstStyle/>
          <a:p>
            <a:r>
              <a:rPr lang="pt-BR" sz="2400" b="1" dirty="0" smtClean="0"/>
              <a:t>Assimetria </a:t>
            </a:r>
            <a:r>
              <a:rPr lang="pt-BR" sz="2400" b="1" dirty="0"/>
              <a:t>de informações entre prestadores e usuários: </a:t>
            </a:r>
            <a:endParaRPr lang="pt-BR" sz="2400" dirty="0"/>
          </a:p>
          <a:p>
            <a:pPr>
              <a:buFontTx/>
              <a:buChar char="-"/>
            </a:pPr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 smtClean="0"/>
              <a:t>Ausência </a:t>
            </a:r>
            <a:r>
              <a:rPr lang="pt-BR" sz="2400" dirty="0"/>
              <a:t>de padronização das informações: nomenclaturas não consistentes, no Brasil e no mundo, com termos </a:t>
            </a:r>
            <a:r>
              <a:rPr lang="pt-BR" sz="2400" dirty="0" smtClean="0"/>
              <a:t>duplicados</a:t>
            </a:r>
          </a:p>
          <a:p>
            <a:pPr>
              <a:buFontTx/>
              <a:buChar char="-"/>
            </a:pPr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 smtClean="0"/>
              <a:t>Ausência </a:t>
            </a:r>
            <a:r>
              <a:rPr lang="pt-BR" sz="2400" dirty="0"/>
              <a:t>de protocolos de uso </a:t>
            </a:r>
            <a:endParaRPr lang="pt-BR" sz="2400" dirty="0" smtClean="0"/>
          </a:p>
          <a:p>
            <a:pPr>
              <a:buFontTx/>
              <a:buChar char="-"/>
            </a:pPr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 smtClean="0"/>
              <a:t>Bem </a:t>
            </a:r>
            <a:r>
              <a:rPr lang="pt-BR" sz="2400" dirty="0"/>
              <a:t>credencial: indicação por parte do especialista, excluindo o usuário do processo decisório (quem recebe o DMI não é quem escolhe) </a:t>
            </a:r>
            <a:endParaRPr lang="pt-BR" sz="2400" dirty="0" smtClean="0"/>
          </a:p>
          <a:p>
            <a:pPr>
              <a:buFontTx/>
              <a:buChar char="-"/>
            </a:pPr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 smtClean="0"/>
              <a:t>Essa </a:t>
            </a:r>
            <a:r>
              <a:rPr lang="pt-BR" sz="2400" dirty="0"/>
              <a:t>falta de padronização beneficia especialista, fornecedor específico, instrumentador e administradores, induzindo comportamentos oportunistas </a:t>
            </a:r>
            <a:endParaRPr lang="pt-BR" sz="2400" dirty="0" smtClean="0"/>
          </a:p>
          <a:p>
            <a:pPr>
              <a:buFontTx/>
              <a:buChar char="-"/>
            </a:pPr>
            <a:endParaRPr lang="pt-BR" sz="2400" dirty="0"/>
          </a:p>
          <a:p>
            <a:pPr>
              <a:buFontTx/>
              <a:buChar char="-"/>
            </a:pPr>
            <a:r>
              <a:rPr lang="pt-BR" sz="2400" dirty="0" smtClean="0"/>
              <a:t>Não </a:t>
            </a:r>
            <a:r>
              <a:rPr lang="pt-BR" sz="2400" dirty="0"/>
              <a:t>existem bancos de preços confiáveis 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3501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dirty="0" err="1" smtClean="0"/>
              <a:t>Considerações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2400" dirty="0"/>
              <a:t>Após a C.F/88: </a:t>
            </a:r>
            <a:endParaRPr lang="pt-BR" sz="24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2400" dirty="0"/>
              <a:t>	</a:t>
            </a:r>
            <a:r>
              <a:rPr lang="pt-BR" sz="2400" dirty="0" smtClean="0"/>
              <a:t>- Direito a Saúde – inclusão e pressão social - </a:t>
            </a:r>
            <a:r>
              <a:rPr lang="pt-BR" sz="2400" dirty="0"/>
              <a:t>avanços tecnológicos </a:t>
            </a:r>
            <a:r>
              <a:rPr lang="pt-BR" sz="2400" dirty="0" smtClean="0"/>
              <a:t>na área de OPME dentro </a:t>
            </a:r>
            <a:r>
              <a:rPr lang="pt-BR" sz="2400" dirty="0"/>
              <a:t>do SUS. Não existiu avaliação tecnológica da qualidade destes equipamentos, se normatizando apenas a sua inclusão no mercado</a:t>
            </a:r>
            <a:r>
              <a:rPr lang="pt-BR" sz="24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 sz="2400" dirty="0"/>
          </a:p>
          <a:p>
            <a:pPr>
              <a:lnSpc>
                <a:spcPct val="90000"/>
              </a:lnSpc>
              <a:buNone/>
            </a:pPr>
            <a:r>
              <a:rPr lang="pt-BR" sz="2400" dirty="0" smtClean="0"/>
              <a:t>	- </a:t>
            </a:r>
            <a:r>
              <a:rPr lang="pt-BR" sz="2400" dirty="0"/>
              <a:t>financiamento dos equipamentos feitos </a:t>
            </a:r>
            <a:r>
              <a:rPr lang="pt-BR" sz="2400" dirty="0" smtClean="0"/>
              <a:t>nos </a:t>
            </a:r>
            <a:r>
              <a:rPr lang="pt-BR" sz="2400" dirty="0"/>
              <a:t>valores da AIH e o pagamento poderia ser efetuado diretamente aos hospitais ou as empresas fornecedoras. Isto levou a pressão das empresas em competição colocarem seus produtos em consignação nos hospitais.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2873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3966"/>
            <a:ext cx="8229600" cy="2114994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sz="3200" dirty="0" smtClean="0"/>
              <a:t>	CONFLITOS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pt-BR" sz="2400" dirty="0" smtClean="0"/>
              <a:t>Gestão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pt-BR" sz="2400" dirty="0" smtClean="0"/>
              <a:t>Qualidade</a:t>
            </a:r>
            <a:r>
              <a:rPr lang="pt-BR" sz="2400" dirty="0"/>
              <a:t>		</a:t>
            </a:r>
            <a:r>
              <a:rPr lang="pt-BR" sz="2400" dirty="0" smtClean="0"/>
              <a:t>	Preço</a:t>
            </a:r>
            <a:br>
              <a:rPr lang="pt-BR" sz="2400" dirty="0" smtClean="0"/>
            </a:br>
            <a:r>
              <a:rPr lang="pt-BR" sz="2400" dirty="0" smtClean="0"/>
              <a:t>		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		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55392"/>
            <a:ext cx="4038600" cy="3163507"/>
          </a:xfrm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t-BR" sz="1500" dirty="0"/>
              <a:t>Conceito empírico popular e profissional que os equipamentos nacionais são de pior qualidade</a:t>
            </a:r>
            <a:r>
              <a:rPr lang="pt-BR" sz="1500" dirty="0" smtClean="0"/>
              <a:t>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endParaRPr lang="pt-BR" sz="1500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t-BR" sz="1500" dirty="0"/>
              <a:t>Ausência de mecanismos de se regular a qualidade destes equipamentos;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endParaRPr lang="pt-BR" sz="1500" dirty="0" smtClean="0"/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t-BR" sz="1500" dirty="0" smtClean="0"/>
              <a:t>Ausência </a:t>
            </a:r>
            <a:r>
              <a:rPr lang="pt-BR" sz="1500" dirty="0"/>
              <a:t>de mecanismo de regulação na notificação de falhas de implantes ortopédicos.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endParaRPr lang="pt-BR" sz="1500" dirty="0" smtClean="0"/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t-BR" sz="1500" dirty="0" smtClean="0"/>
              <a:t>A </a:t>
            </a:r>
            <a:r>
              <a:rPr lang="pt-BR" sz="1500" dirty="0"/>
              <a:t>culpabilidade que se dá aos implantes nos processos de infecção pós operatório, famosa rejeição do equipamento.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 sz="15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 sz="15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1500" dirty="0" smtClean="0"/>
              <a:t>									</a:t>
            </a:r>
            <a:endParaRPr lang="pt-BR" sz="15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26104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1500" dirty="0" smtClean="0"/>
              <a:t>5. </a:t>
            </a:r>
            <a:r>
              <a:rPr lang="pt-BR" sz="1500" dirty="0"/>
              <a:t>Solicitação por parte de prepostos das entidades jurídicas contratadas de equipamentos  diferentes dos oferecidos pelo SUS, levando a constante </a:t>
            </a:r>
            <a:r>
              <a:rPr lang="pt-BR" sz="1500" dirty="0" err="1"/>
              <a:t>judicialização</a:t>
            </a:r>
            <a:r>
              <a:rPr lang="pt-BR" sz="15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 sz="15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1500" dirty="0"/>
              <a:t>6. Ausência de diretrizes de boas práticas médicas na indicação  dos implantes.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 sz="15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1500" dirty="0" smtClean="0"/>
              <a:t>7</a:t>
            </a:r>
            <a:r>
              <a:rPr lang="pt-BR" sz="1500" dirty="0"/>
              <a:t>. Ausência de estudos tecnológicos na definição dos valores agregados aos implantes.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 sz="15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1500" dirty="0" smtClean="0"/>
              <a:t>8</a:t>
            </a:r>
            <a:r>
              <a:rPr lang="pt-BR" sz="1500" dirty="0"/>
              <a:t>. Alta competição do mercado levando a situações não éticas de prepostos ou de entidades contratadas.</a:t>
            </a:r>
          </a:p>
          <a:p>
            <a:pPr marL="0" indent="0">
              <a:buNone/>
            </a:pPr>
            <a:endParaRPr lang="pt-BR" sz="1500" dirty="0"/>
          </a:p>
        </p:txBody>
      </p:sp>
      <p:sp>
        <p:nvSpPr>
          <p:cNvPr id="6" name="Triângulo isósceles 5"/>
          <p:cNvSpPr/>
          <p:nvPr/>
        </p:nvSpPr>
        <p:spPr>
          <a:xfrm>
            <a:off x="4349496" y="1438656"/>
            <a:ext cx="856488" cy="573024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46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dirty="0" err="1" smtClean="0"/>
              <a:t>Necessidades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2400" dirty="0" smtClean="0"/>
              <a:t>Regulação de Preço: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t-BR" sz="2400" dirty="0" smtClean="0"/>
              <a:t>Incidência acumulativa de tributos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t-BR" sz="2400" dirty="0" smtClean="0"/>
              <a:t>Incidência acumulativa de lucros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2400" dirty="0" smtClean="0"/>
              <a:t>Controle de Qualidade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t-BR" sz="2400" dirty="0" smtClean="0"/>
              <a:t>Estabelecer mecanismos de verificação da qualidade destes materiais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t-BR" sz="2400" dirty="0" smtClean="0"/>
              <a:t>Notificação de falhas nos implantes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7017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dirty="0" err="1" smtClean="0"/>
              <a:t>Necessidades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59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 smtClean="0"/>
              <a:t>Melhorar a Gestão </a:t>
            </a:r>
          </a:p>
          <a:p>
            <a:pPr marL="0" indent="0">
              <a:buNone/>
            </a:pPr>
            <a:r>
              <a:rPr lang="pt-BR" sz="2400" dirty="0" smtClean="0"/>
              <a:t>(Regulação clínica e Regulação do Acesso)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- Estabelecimento </a:t>
            </a:r>
            <a:r>
              <a:rPr lang="pt-BR" sz="2400" dirty="0"/>
              <a:t>de normas claras para aquisição de OPME  para os Hospitais ,a razão da </a:t>
            </a:r>
            <a:r>
              <a:rPr lang="pt-BR" sz="2400" dirty="0" smtClean="0"/>
              <a:t>escolha, </a:t>
            </a:r>
            <a:r>
              <a:rPr lang="pt-BR" sz="2400" dirty="0"/>
              <a:t>suas vantagens sobre as demais </a:t>
            </a:r>
            <a:r>
              <a:rPr lang="pt-BR" sz="2400" dirty="0" err="1"/>
              <a:t>etc</a:t>
            </a:r>
            <a:endParaRPr lang="pt-BR" sz="2400" dirty="0"/>
          </a:p>
          <a:p>
            <a:pPr marL="0" indent="0">
              <a:buNone/>
            </a:pPr>
            <a:r>
              <a:rPr lang="pt-BR" sz="2400" dirty="0" smtClean="0"/>
              <a:t>- Todo </a:t>
            </a:r>
            <a:r>
              <a:rPr lang="pt-BR" sz="2400" dirty="0"/>
              <a:t>e qualquer </a:t>
            </a:r>
            <a:r>
              <a:rPr lang="pt-BR" sz="2400" dirty="0" smtClean="0"/>
              <a:t>incentivo (“mimo”) </a:t>
            </a:r>
            <a:r>
              <a:rPr lang="pt-BR" sz="2400" dirty="0"/>
              <a:t>concedido pelas empresas quer para hospitais ou médicos deverão ser obrigatórios a sua declaração;</a:t>
            </a:r>
          </a:p>
          <a:p>
            <a:pPr marL="0" indent="0">
              <a:buNone/>
            </a:pPr>
            <a:r>
              <a:rPr lang="pt-BR" sz="2400" dirty="0" smtClean="0"/>
              <a:t>- Estabelecer Protocolos clínicos </a:t>
            </a:r>
            <a:r>
              <a:rPr lang="pt-BR" sz="2400" dirty="0"/>
              <a:t>e </a:t>
            </a:r>
            <a:r>
              <a:rPr lang="pt-BR" sz="2400" dirty="0" smtClean="0"/>
              <a:t>diretrizes terapêuticas </a:t>
            </a:r>
            <a:r>
              <a:rPr lang="pt-BR" sz="2400" dirty="0"/>
              <a:t>para o uso das OPME </a:t>
            </a:r>
            <a:r>
              <a:rPr lang="pt-BR" sz="2400" dirty="0" smtClean="0"/>
              <a:t>(decisão antiga mas não implementada).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5846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Eixos</a:t>
            </a:r>
            <a:r>
              <a:rPr lang="en-US" dirty="0" smtClean="0"/>
              <a:t> do </a:t>
            </a:r>
            <a:r>
              <a:rPr lang="en-US" dirty="0" err="1" smtClean="0"/>
              <a:t>plano</a:t>
            </a:r>
            <a:r>
              <a:rPr lang="en-US" dirty="0" smtClean="0"/>
              <a:t> de </a:t>
            </a:r>
            <a:r>
              <a:rPr lang="en-US" dirty="0" err="1" smtClean="0"/>
              <a:t>ação</a:t>
            </a:r>
            <a:r>
              <a:rPr lang="en-US" dirty="0" smtClean="0"/>
              <a:t> </a:t>
            </a:r>
            <a:r>
              <a:rPr lang="en-US" dirty="0" err="1" smtClean="0"/>
              <a:t>propostos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GTI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592"/>
            <a:ext cx="8229600" cy="4525963"/>
          </a:xfrm>
        </p:spPr>
        <p:txBody>
          <a:bodyPr>
            <a:noAutofit/>
          </a:bodyPr>
          <a:lstStyle/>
          <a:p>
            <a:r>
              <a:rPr lang="pt-BR" sz="2200" b="1" dirty="0"/>
              <a:t>Regulação Sanitária</a:t>
            </a:r>
            <a:endParaRPr lang="pt-BR" sz="2200" dirty="0"/>
          </a:p>
          <a:p>
            <a:pPr>
              <a:buFontTx/>
              <a:buChar char="-"/>
            </a:pPr>
            <a:endParaRPr lang="pt-BR" sz="2200" dirty="0" smtClean="0"/>
          </a:p>
          <a:p>
            <a:pPr>
              <a:buFontTx/>
              <a:buChar char="-"/>
            </a:pPr>
            <a:r>
              <a:rPr lang="pt-BR" sz="2200" dirty="0" smtClean="0"/>
              <a:t>Criar </a:t>
            </a:r>
            <a:r>
              <a:rPr lang="pt-BR" sz="2200" dirty="0"/>
              <a:t>e implantar sistema nacional de gerenciamento de informação sobre produtos, procedimentos, profissionais e pacientes </a:t>
            </a:r>
            <a:endParaRPr lang="pt-BR" sz="2200" dirty="0"/>
          </a:p>
          <a:p>
            <a:pPr>
              <a:buFontTx/>
              <a:buChar char="-"/>
            </a:pPr>
            <a:r>
              <a:rPr lang="pt-BR" sz="2200" dirty="0" smtClean="0"/>
              <a:t>Padronização </a:t>
            </a:r>
            <a:r>
              <a:rPr lang="pt-BR" sz="2200" dirty="0"/>
              <a:t>de nomenclatura para qualificação dos processos </a:t>
            </a:r>
            <a:endParaRPr lang="pt-BR" sz="2200" dirty="0" smtClean="0"/>
          </a:p>
          <a:p>
            <a:pPr>
              <a:buFontTx/>
              <a:buChar char="-"/>
            </a:pPr>
            <a:endParaRPr lang="pt-BR" sz="2200" dirty="0"/>
          </a:p>
          <a:p>
            <a:r>
              <a:rPr lang="pt-BR" sz="2200" b="1" dirty="0" smtClean="0"/>
              <a:t>Regulação Econômica</a:t>
            </a:r>
          </a:p>
          <a:p>
            <a:pPr>
              <a:buFontTx/>
              <a:buChar char="-"/>
            </a:pPr>
            <a:endParaRPr lang="pt-BR" sz="2200" dirty="0" smtClean="0"/>
          </a:p>
          <a:p>
            <a:pPr>
              <a:buFontTx/>
              <a:buChar char="-"/>
            </a:pPr>
            <a:r>
              <a:rPr lang="pt-BR" sz="2200" dirty="0" smtClean="0"/>
              <a:t>Equiparação </a:t>
            </a:r>
            <a:r>
              <a:rPr lang="pt-BR" sz="2200" dirty="0"/>
              <a:t>dos preços praticados no mercado nacional aos valores praticados no mercado </a:t>
            </a:r>
            <a:r>
              <a:rPr lang="pt-BR" sz="2200" dirty="0" smtClean="0"/>
              <a:t>internacional</a:t>
            </a:r>
          </a:p>
          <a:p>
            <a:pPr>
              <a:buFontTx/>
              <a:buChar char="-"/>
            </a:pPr>
            <a:r>
              <a:rPr lang="pt-BR" sz="2200" dirty="0" smtClean="0"/>
              <a:t>Criar </a:t>
            </a:r>
            <a:r>
              <a:rPr lang="pt-BR" sz="2200" dirty="0"/>
              <a:t>sistema de informações para monitoramento do mercado </a:t>
            </a:r>
            <a:r>
              <a:rPr lang="pt-BR" sz="22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9675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Eixos</a:t>
            </a:r>
            <a:r>
              <a:rPr lang="en-US" dirty="0" smtClean="0"/>
              <a:t> do </a:t>
            </a:r>
            <a:r>
              <a:rPr lang="en-US" dirty="0" err="1" smtClean="0"/>
              <a:t>plano</a:t>
            </a:r>
            <a:r>
              <a:rPr lang="en-US" dirty="0" smtClean="0"/>
              <a:t> de </a:t>
            </a:r>
            <a:r>
              <a:rPr lang="en-US" dirty="0" err="1" smtClean="0"/>
              <a:t>ação</a:t>
            </a:r>
            <a:r>
              <a:rPr lang="en-US" dirty="0" smtClean="0"/>
              <a:t> </a:t>
            </a:r>
            <a:r>
              <a:rPr lang="en-US" dirty="0" err="1" smtClean="0"/>
              <a:t>propostos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GTI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9096"/>
            <a:ext cx="8229600" cy="4525963"/>
          </a:xfrm>
        </p:spPr>
        <p:txBody>
          <a:bodyPr>
            <a:noAutofit/>
          </a:bodyPr>
          <a:lstStyle/>
          <a:p>
            <a:r>
              <a:rPr lang="pt-BR" sz="2200" b="1" dirty="0" smtClean="0"/>
              <a:t>Regulação </a:t>
            </a:r>
            <a:r>
              <a:rPr lang="pt-BR" sz="2200" b="1" dirty="0"/>
              <a:t>do </a:t>
            </a:r>
            <a:r>
              <a:rPr lang="pt-BR" sz="2200" b="1" dirty="0" smtClean="0"/>
              <a:t>Uso</a:t>
            </a:r>
          </a:p>
          <a:p>
            <a:pPr marL="0" indent="0">
              <a:buNone/>
            </a:pPr>
            <a:endParaRPr lang="pt-BR" sz="2200" dirty="0" smtClean="0"/>
          </a:p>
          <a:p>
            <a:pPr marL="0" indent="0">
              <a:buNone/>
            </a:pPr>
            <a:r>
              <a:rPr lang="pt-BR" sz="2200" dirty="0" smtClean="0"/>
              <a:t>- Garantir </a:t>
            </a:r>
            <a:r>
              <a:rPr lang="pt-BR" sz="2200" dirty="0"/>
              <a:t>a segurança do paciente e o uso racional dos DMI por meio da adoção de boas práticas para aquisição , indicação e utilização </a:t>
            </a:r>
            <a:r>
              <a:rPr lang="pt-BR" sz="2200" dirty="0" smtClean="0"/>
              <a:t> </a:t>
            </a:r>
          </a:p>
          <a:p>
            <a:endParaRPr lang="pt-BR" sz="2200" b="1" dirty="0" smtClean="0"/>
          </a:p>
          <a:p>
            <a:r>
              <a:rPr lang="pt-BR" sz="2200" b="1" dirty="0" smtClean="0"/>
              <a:t>Ações </a:t>
            </a:r>
            <a:r>
              <a:rPr lang="pt-BR" sz="2200" b="1" dirty="0"/>
              <a:t>de Gestão do </a:t>
            </a:r>
            <a:r>
              <a:rPr lang="pt-BR" sz="2200" b="1" dirty="0" smtClean="0"/>
              <a:t>SUS</a:t>
            </a:r>
          </a:p>
          <a:p>
            <a:pPr>
              <a:buFontTx/>
              <a:buChar char="-"/>
            </a:pPr>
            <a:endParaRPr lang="pt-BR" sz="2200" dirty="0" smtClean="0"/>
          </a:p>
          <a:p>
            <a:pPr>
              <a:buFontTx/>
              <a:buChar char="-"/>
            </a:pPr>
            <a:r>
              <a:rPr lang="pt-BR" sz="2200" dirty="0" smtClean="0"/>
              <a:t>Garantir </a:t>
            </a:r>
            <a:r>
              <a:rPr lang="pt-BR" sz="2200" dirty="0"/>
              <a:t>maior transparência e informações aos usuários do SUS nos quais forem implantados os DMI, ampliando a qualidade e o controle pelo SUS </a:t>
            </a:r>
            <a:r>
              <a:rPr lang="pt-BR" sz="2200" dirty="0" smtClean="0"/>
              <a:t>(Carta SUS)</a:t>
            </a:r>
          </a:p>
          <a:p>
            <a:pPr>
              <a:buFontTx/>
              <a:buChar char="-"/>
            </a:pPr>
            <a:r>
              <a:rPr lang="pt-BR" sz="2200" dirty="0" smtClean="0"/>
              <a:t>Monitorar </a:t>
            </a:r>
            <a:r>
              <a:rPr lang="pt-BR" sz="2200" dirty="0"/>
              <a:t>e fiscalizar o uso de DMI no SUS </a:t>
            </a:r>
            <a:r>
              <a:rPr lang="pt-BR" sz="2200" dirty="0" smtClean="0"/>
              <a:t>(Auditoria)</a:t>
            </a:r>
          </a:p>
          <a:p>
            <a:pPr>
              <a:buFontTx/>
              <a:buChar char="-"/>
            </a:pPr>
            <a:r>
              <a:rPr lang="pt-BR" sz="2200" dirty="0" smtClean="0"/>
              <a:t>Qualificar </a:t>
            </a:r>
            <a:r>
              <a:rPr lang="pt-BR" sz="2200" dirty="0"/>
              <a:t>o acompanhamento e gerenciamento da implementação das propostas do GTI </a:t>
            </a:r>
            <a:r>
              <a:rPr lang="pt-BR" sz="2200" dirty="0" smtClean="0"/>
              <a:t>(GT CIT)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6644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Eixos</a:t>
            </a:r>
            <a:r>
              <a:rPr lang="en-US" dirty="0" smtClean="0"/>
              <a:t> do </a:t>
            </a:r>
            <a:r>
              <a:rPr lang="en-US" dirty="0" err="1" smtClean="0"/>
              <a:t>plano</a:t>
            </a:r>
            <a:r>
              <a:rPr lang="en-US" dirty="0" smtClean="0"/>
              <a:t> de </a:t>
            </a:r>
            <a:r>
              <a:rPr lang="en-US" dirty="0" err="1" smtClean="0"/>
              <a:t>ação</a:t>
            </a:r>
            <a:r>
              <a:rPr lang="en-US" dirty="0" smtClean="0"/>
              <a:t> </a:t>
            </a:r>
            <a:r>
              <a:rPr lang="en-US" dirty="0" err="1" smtClean="0"/>
              <a:t>propostos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GTI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592"/>
            <a:ext cx="8229600" cy="4525963"/>
          </a:xfrm>
        </p:spPr>
        <p:txBody>
          <a:bodyPr>
            <a:noAutofit/>
          </a:bodyPr>
          <a:lstStyle/>
          <a:p>
            <a:r>
              <a:rPr lang="pt-BR" sz="2400" b="1" dirty="0" smtClean="0"/>
              <a:t>Proibições </a:t>
            </a:r>
            <a:r>
              <a:rPr lang="pt-BR" sz="2400" b="1" dirty="0"/>
              <a:t>e </a:t>
            </a:r>
            <a:r>
              <a:rPr lang="pt-BR" sz="2400" b="1" dirty="0" smtClean="0"/>
              <a:t>Penalidades</a:t>
            </a:r>
          </a:p>
          <a:p>
            <a:pPr>
              <a:buFontTx/>
              <a:buChar char="-"/>
            </a:pPr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 smtClean="0"/>
              <a:t>Responsabilizar </a:t>
            </a:r>
            <a:r>
              <a:rPr lang="pt-BR" sz="2400" dirty="0"/>
              <a:t>civil e penalmente os agentes envolvidos em condutas irregulares e ilegais na comercialização, prescrição ou uso de </a:t>
            </a:r>
            <a:r>
              <a:rPr lang="pt-BR" sz="2400" dirty="0" smtClean="0"/>
              <a:t>DMI</a:t>
            </a:r>
          </a:p>
          <a:p>
            <a:pPr>
              <a:buFontTx/>
              <a:buChar char="-"/>
            </a:pPr>
            <a:r>
              <a:rPr lang="pt-BR" sz="2400" dirty="0" smtClean="0"/>
              <a:t>Coibir </a:t>
            </a:r>
            <a:r>
              <a:rPr lang="pt-BR" sz="2400" dirty="0"/>
              <a:t>as infrações ético-profissionais de médicos e dentistas na indicação e uso de DMI.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5652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err="1"/>
              <a:t>Judicialização</a:t>
            </a:r>
            <a:r>
              <a:rPr lang="pt-BR" dirty="0"/>
              <a:t> nos municípios no ano de </a:t>
            </a:r>
            <a:r>
              <a:rPr lang="pt-BR" dirty="0" smtClean="0"/>
              <a:t>2014 (dados </a:t>
            </a:r>
            <a:r>
              <a:rPr lang="pt-BR" dirty="0"/>
              <a:t>preliminares</a:t>
            </a:r>
            <a:r>
              <a:rPr lang="pt-BR" dirty="0" smtClean="0"/>
              <a:t>)</a:t>
            </a:r>
            <a:endParaRPr lang="pt-BR" b="1" dirty="0" smtClean="0"/>
          </a:p>
          <a:p>
            <a:endParaRPr lang="pt-BR" b="1" dirty="0"/>
          </a:p>
          <a:p>
            <a:r>
              <a:rPr lang="pt-BR" b="1" dirty="0" smtClean="0"/>
              <a:t>Levantamento </a:t>
            </a:r>
            <a:r>
              <a:rPr lang="pt-BR" b="1" dirty="0" smtClean="0"/>
              <a:t>em Formulário Eletrônico</a:t>
            </a:r>
          </a:p>
          <a:p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FORMCONASEMS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91440"/>
            <a:ext cx="7712046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	</a:t>
            </a:r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considerações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2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dirty="0" err="1" smtClean="0"/>
              <a:t>Missão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32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CONASEMS </a:t>
            </a:r>
            <a:r>
              <a:rPr lang="pt-BR" dirty="0"/>
              <a:t>tem por missão institucional promover a articulação e a representação política da gestão municipal do SUS, proporcionando apoio técnico às Secretarias Municipais de </a:t>
            </a:r>
            <a:r>
              <a:rPr lang="pt-BR" dirty="0" smtClean="0"/>
              <a:t>Saúde (SMS), </a:t>
            </a:r>
            <a:r>
              <a:rPr lang="pt-BR" dirty="0"/>
              <a:t>coletiva e individualmente, de acordo com as suas necessidades, por meio da disseminação de informações, produção e difusão de conhecimento, inovação e incentivo à troca de experiências e de boas práticas.</a:t>
            </a:r>
          </a:p>
        </p:txBody>
      </p:sp>
    </p:spTree>
    <p:extLst>
      <p:ext uri="{BB962C8B-B14F-4D97-AF65-F5344CB8AC3E}">
        <p14:creationId xmlns:p14="http://schemas.microsoft.com/office/powerpoint/2010/main" val="88085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RESULTADOS (dados </a:t>
            </a:r>
            <a:r>
              <a:rPr lang="en-US" dirty="0" err="1" smtClean="0"/>
              <a:t>preliminares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algn="ctr">
              <a:buNone/>
            </a:pPr>
            <a:r>
              <a:rPr lang="pt-BR" dirty="0" err="1"/>
              <a:t>Judicialização</a:t>
            </a:r>
            <a:r>
              <a:rPr lang="pt-BR" dirty="0"/>
              <a:t> nos municípios no ano </a:t>
            </a:r>
            <a:r>
              <a:rPr lang="pt-BR" dirty="0" smtClean="0"/>
              <a:t>de 2014</a:t>
            </a:r>
            <a:endParaRPr lang="pt-BR" dirty="0"/>
          </a:p>
          <a:p>
            <a:r>
              <a:rPr lang="pt-BR" dirty="0" smtClean="0"/>
              <a:t>240 Municípios Respondentes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14542"/>
              </p:ext>
            </p:extLst>
          </p:nvPr>
        </p:nvGraphicFramePr>
        <p:xfrm>
          <a:off x="1207516" y="3713575"/>
          <a:ext cx="6680707" cy="1821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9287"/>
                <a:gridCol w="2940710"/>
                <a:gridCol w="2940710"/>
              </a:tblGrid>
              <a:tr h="136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Montante gasto pelo seu município com o cumprimento de determinações judiciais para fornecimento de medicamentos/produtos/procedimentos no ano de 2014.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Quantitativo de determinações judiciais para fornecimento de medicamentos/produtos/procedimentos contra seu município em de 2014.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9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TOTAL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R$ 38.875.332,52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11056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9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MÉDIA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R$ 161.980,55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46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49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24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 err="1" smtClean="0"/>
              <a:t>Judicialização</a:t>
            </a:r>
            <a:r>
              <a:rPr lang="pt-BR" sz="2400" dirty="0" smtClean="0"/>
              <a:t> nos municípios no ano de 2014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654690"/>
              </p:ext>
            </p:extLst>
          </p:nvPr>
        </p:nvGraphicFramePr>
        <p:xfrm>
          <a:off x="213360" y="1755648"/>
          <a:ext cx="5809488" cy="2132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8" name="Picture 4" descr="https://chart.googleapis.com/chart?cht=bhs&amp;chs=345x270&amp;chbh=24%2C6&amp;chxt=x%2Cy&amp;chxl=0%3A%7C0%7C38%7C76%7C114%7C152%7C190%7C228%7C1%3A%7COutros%7CInterna%C3%A7%C3%A3o%20psiqui...%7C%C3%93rteses%2FPr%C3%B3teses%20...%7CCirurgias%7CConsultas%7CExames%20Complement...%7CDietas%20Especiais%7CMedicamentos&amp;chds=0%2C228&amp;chco=dcca02&amp;chxs=0%2C000000%2C12%2C0%2Clt%7C1%2C000000%2C12%2C1%2Clt&amp;chd=t%3A191%2C87%2C70%2C65%2C59%2C37%2C67%2C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731" y="3887724"/>
            <a:ext cx="32861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417375"/>
              </p:ext>
            </p:extLst>
          </p:nvPr>
        </p:nvGraphicFramePr>
        <p:xfrm>
          <a:off x="213360" y="3970020"/>
          <a:ext cx="3403600" cy="22966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4000"/>
                <a:gridCol w="609600"/>
              </a:tblGrid>
              <a:tr h="28708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Medicamentos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u="none" strike="noStrike">
                          <a:effectLst/>
                        </a:rPr>
                        <a:t>79.3%</a:t>
                      </a:r>
                      <a:endParaRPr lang="pt-BR" sz="1000" b="0" i="0" u="none" strike="noStrike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/>
                </a:tc>
              </a:tr>
              <a:tr h="28708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>
                          <a:effectLst/>
                        </a:rPr>
                        <a:t>Dietas Especiais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u="none" strike="noStrike">
                          <a:effectLst/>
                        </a:rPr>
                        <a:t>36.1%</a:t>
                      </a:r>
                      <a:endParaRPr lang="pt-BR" sz="1000" b="0" i="0" u="none" strike="noStrike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/>
                </a:tc>
              </a:tr>
              <a:tr h="28708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>
                          <a:effectLst/>
                        </a:rPr>
                        <a:t>Exames Complementares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u="none" strike="noStrike">
                          <a:effectLst/>
                        </a:rPr>
                        <a:t>29%</a:t>
                      </a:r>
                      <a:endParaRPr lang="pt-BR" sz="1000" b="0" i="0" u="none" strike="noStrike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/>
                </a:tc>
              </a:tr>
              <a:tr h="28708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>
                          <a:effectLst/>
                        </a:rPr>
                        <a:t>Consultas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u="none" strike="noStrike">
                          <a:effectLst/>
                        </a:rPr>
                        <a:t>27%</a:t>
                      </a:r>
                      <a:endParaRPr lang="pt-BR" sz="1000" b="0" i="0" u="none" strike="noStrike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/>
                </a:tc>
              </a:tr>
              <a:tr h="28708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Cirurgias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u="none" strike="noStrike">
                          <a:effectLst/>
                        </a:rPr>
                        <a:t>24.5%</a:t>
                      </a:r>
                      <a:endParaRPr lang="pt-BR" sz="1000" b="0" i="0" u="none" strike="noStrike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/>
                </a:tc>
              </a:tr>
              <a:tr h="28708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>
                          <a:effectLst/>
                        </a:rPr>
                        <a:t>Órteses/Próteses e Materiais Especias (OPME)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u="none" strike="noStrike">
                          <a:effectLst/>
                        </a:rPr>
                        <a:t>15.4%</a:t>
                      </a:r>
                      <a:endParaRPr lang="pt-BR" sz="1000" b="0" i="0" u="none" strike="noStrike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/>
                </a:tc>
              </a:tr>
              <a:tr h="28708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>
                          <a:effectLst/>
                        </a:rPr>
                        <a:t>Internação psiquiátrica/dependência química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u="none" strike="noStrike">
                          <a:effectLst/>
                        </a:rPr>
                        <a:t>27.8%</a:t>
                      </a:r>
                      <a:endParaRPr lang="pt-BR" sz="1000" b="0" i="0" u="none" strike="noStrike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/>
                </a:tc>
              </a:tr>
              <a:tr h="28708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>
                          <a:effectLst/>
                        </a:rPr>
                        <a:t>Outros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u="none" strike="noStrike" dirty="0">
                          <a:effectLst/>
                        </a:rPr>
                        <a:t>23.7%</a:t>
                      </a:r>
                      <a:endParaRPr lang="pt-BR" sz="1000" b="0" i="0" u="none" strike="noStrike" dirty="0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52400" y="152400"/>
            <a:ext cx="7712046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RESULTADOS (dados preliminares)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7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593"/>
            <a:ext cx="8229600" cy="1533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 err="1" smtClean="0"/>
              <a:t>Judicialização</a:t>
            </a:r>
            <a:r>
              <a:rPr lang="pt-BR" sz="2400" dirty="0" smtClean="0"/>
              <a:t> nos municípios no ano de 2014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1600" b="1" dirty="0" smtClean="0"/>
              <a:t>Seu </a:t>
            </a:r>
            <a:r>
              <a:rPr lang="pt-BR" sz="1600" b="1" dirty="0"/>
              <a:t>município foi </a:t>
            </a:r>
            <a:r>
              <a:rPr lang="pt-BR" sz="1600" b="1" dirty="0" err="1"/>
              <a:t>judicializado</a:t>
            </a:r>
            <a:r>
              <a:rPr lang="pt-BR" sz="1600" b="1" dirty="0"/>
              <a:t> para fornecimento de Órteses e/ou Próteses e Materiais Especiais no último ano (2014)?</a:t>
            </a:r>
          </a:p>
          <a:p>
            <a:pPr marL="0" indent="0">
              <a:buNone/>
            </a:pPr>
            <a:endParaRPr lang="pt-BR" sz="2400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4325506"/>
              </p:ext>
            </p:extLst>
          </p:nvPr>
        </p:nvGraphicFramePr>
        <p:xfrm>
          <a:off x="585216" y="3022092"/>
          <a:ext cx="2657856" cy="2257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(dados preliminares)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040036"/>
              </p:ext>
            </p:extLst>
          </p:nvPr>
        </p:nvGraphicFramePr>
        <p:xfrm>
          <a:off x="3463036" y="3267742"/>
          <a:ext cx="5327395" cy="1828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7375"/>
                <a:gridCol w="2345010"/>
                <a:gridCol w="2345010"/>
              </a:tblGrid>
              <a:tr h="1338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Montante gasto pelo seu município com o cumprimento de determinações judiciais para fornecimento de medicamentos/produtos/procedimentos no ano de 2014.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Quantitativo de determinações judiciais para fornecimento de medicamentos/produtos/procedimentos contra seu município em de 2014.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5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TOTAL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R$ 12.732.405,80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244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5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MÉDIA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R$ 164.150,27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77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593"/>
            <a:ext cx="8229600" cy="1533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 err="1" smtClean="0"/>
              <a:t>Judicialização</a:t>
            </a:r>
            <a:r>
              <a:rPr lang="pt-BR" sz="2400" dirty="0" smtClean="0"/>
              <a:t> nos municípios no ano de 2014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1600" b="1" dirty="0"/>
              <a:t>Informe o nome (descrição) dos itens de OPME mais demandados)?</a:t>
            </a:r>
          </a:p>
          <a:p>
            <a:pPr marL="0" indent="0">
              <a:buNone/>
            </a:pPr>
            <a:endParaRPr lang="pt-BR" sz="2400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3815329"/>
              </p:ext>
            </p:extLst>
          </p:nvPr>
        </p:nvGraphicFramePr>
        <p:xfrm>
          <a:off x="-341376" y="2891029"/>
          <a:ext cx="5693664" cy="2802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(dados preliminares)</a:t>
            </a:r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98301"/>
              </p:ext>
            </p:extLst>
          </p:nvPr>
        </p:nvGraphicFramePr>
        <p:xfrm>
          <a:off x="5498592" y="2639409"/>
          <a:ext cx="3344672" cy="37331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3178"/>
                <a:gridCol w="397558"/>
                <a:gridCol w="503936"/>
              </a:tblGrid>
              <a:tr h="206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ITENS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%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6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Cadeira de rodas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6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Prótese de Quadril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6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Stent Coronariano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6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Stent Farmacológico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6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Colete ortopédico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6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Stent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6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Cateter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6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Cinto pelvico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6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Lente Intravítreo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6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Parafusos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6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Placas para cirurgia de clavicula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6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Placas platina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6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Prótese de Joelho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6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próteses de membros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6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Outros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68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Total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122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100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02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TRA CAP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3931" y="2989033"/>
            <a:ext cx="6700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Obrigado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75896" y="4213274"/>
            <a:ext cx="6218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Elton Chaves</a:t>
            </a:r>
          </a:p>
          <a:p>
            <a:pPr algn="ctr"/>
            <a:r>
              <a:rPr lang="en-US" sz="2400" dirty="0" smtClean="0"/>
              <a:t>Assessor </a:t>
            </a:r>
            <a:r>
              <a:rPr lang="en-US" sz="2400" dirty="0" err="1" smtClean="0"/>
              <a:t>Técnico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392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dirty="0" err="1" smtClean="0"/>
              <a:t>Missão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32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b="1" dirty="0"/>
              <a:t>R</a:t>
            </a:r>
            <a:r>
              <a:rPr lang="pt-BR" b="1" dirty="0" smtClean="0"/>
              <a:t>epresentar</a:t>
            </a:r>
            <a:r>
              <a:rPr lang="pt-BR" b="1" dirty="0"/>
              <a:t> o conjunto das </a:t>
            </a:r>
            <a:r>
              <a:rPr lang="pt-BR" b="1" dirty="0" smtClean="0"/>
              <a:t>SMS nas </a:t>
            </a:r>
            <a:r>
              <a:rPr lang="pt-BR" b="1" dirty="0"/>
              <a:t>instâncias deliberativas do </a:t>
            </a:r>
            <a:r>
              <a:rPr lang="pt-BR" b="1" dirty="0" smtClean="0"/>
              <a:t>SUS</a:t>
            </a:r>
            <a:r>
              <a:rPr lang="pt-BR" dirty="0"/>
              <a:t>, conforme consta da legislação vigente, decorrente da gestão compartilhada entre os três entes federativos na forma de organização do SUS, </a:t>
            </a:r>
            <a:r>
              <a:rPr lang="pt-BR" b="1" dirty="0"/>
              <a:t>assim como, exarar as posições técnicas e políticas das </a:t>
            </a:r>
            <a:r>
              <a:rPr lang="pt-BR" b="1" dirty="0" smtClean="0"/>
              <a:t>SMS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Conforme menciona a lei 8.080/90</a:t>
            </a:r>
            <a:r>
              <a:rPr lang="pt-BR" dirty="0" smtClean="0"/>
              <a:t>: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- Art</a:t>
            </a:r>
            <a:r>
              <a:rPr lang="pt-BR" b="1" dirty="0"/>
              <a:t>. 14-B</a:t>
            </a:r>
            <a:r>
              <a:rPr lang="pt-BR" dirty="0"/>
              <a:t>:  O Conselho Nacional de Secretários de Saúde (</a:t>
            </a:r>
            <a:r>
              <a:rPr lang="pt-BR" dirty="0" err="1"/>
              <a:t>Conass</a:t>
            </a:r>
            <a:r>
              <a:rPr lang="pt-BR" dirty="0"/>
              <a:t>) e o </a:t>
            </a:r>
            <a:r>
              <a:rPr lang="pt-BR" b="1" u="sng" dirty="0"/>
              <a:t>Conselho Nacional de Secretarias Municipais de Saúde (</a:t>
            </a:r>
            <a:r>
              <a:rPr lang="pt-BR" b="1" u="sng" dirty="0" err="1"/>
              <a:t>Conasems</a:t>
            </a:r>
            <a:r>
              <a:rPr lang="pt-BR" b="1" u="sng" dirty="0"/>
              <a:t>)</a:t>
            </a:r>
            <a:r>
              <a:rPr lang="pt-BR" dirty="0"/>
              <a:t> são reconhecidos como entidades representativas dos entes estaduais e municipais para tratar de matérias referentes à saúde e declarados de utilidade pública e de relevante função social, na forma do regulamento. </a:t>
            </a:r>
            <a:r>
              <a:rPr lang="pt-BR" dirty="0">
                <a:hlinkClick r:id="rId2"/>
              </a:rPr>
              <a:t>(Incluído pela Lei nº 12.466, de 2011)</a:t>
            </a:r>
            <a:r>
              <a:rPr lang="pt-BR" baseline="30000" dirty="0">
                <a:hlinkClick r:id="rId2"/>
              </a:rPr>
              <a:t>[i]</a:t>
            </a:r>
            <a:r>
              <a:rPr lang="pt-BR" dirty="0">
                <a:hlinkClick r:id="rId2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204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 smtClean="0"/>
              <a:t>Antecedentes</a:t>
            </a:r>
          </a:p>
          <a:p>
            <a:r>
              <a:rPr lang="pt-BR" dirty="0" smtClean="0"/>
              <a:t>Câmaras Técnicas, congressos, </a:t>
            </a:r>
            <a:r>
              <a:rPr lang="pt-BR" dirty="0" err="1" smtClean="0"/>
              <a:t>etc</a:t>
            </a:r>
            <a:endParaRPr lang="pt-BR" dirty="0"/>
          </a:p>
          <a:p>
            <a:endParaRPr lang="pt-BR" b="1" dirty="0"/>
          </a:p>
          <a:p>
            <a:r>
              <a:rPr lang="pt-BR" dirty="0" smtClean="0"/>
              <a:t> </a:t>
            </a:r>
            <a:r>
              <a:rPr lang="pt-BR" b="1" dirty="0" smtClean="0"/>
              <a:t>Encontro da FNP</a:t>
            </a:r>
            <a:endParaRPr lang="pt-BR" b="1" dirty="0"/>
          </a:p>
          <a:p>
            <a:r>
              <a:rPr lang="pt-BR" dirty="0"/>
              <a:t> </a:t>
            </a:r>
            <a:r>
              <a:rPr lang="pt-BR" dirty="0" smtClean="0"/>
              <a:t>Mesa temática no III Encontro dos Municípios com Desenvolvimento Sustentável (EMDS)</a:t>
            </a:r>
          </a:p>
          <a:p>
            <a:endParaRPr lang="pt-BR" dirty="0"/>
          </a:p>
          <a:p>
            <a:r>
              <a:rPr lang="pt-BR" dirty="0" smtClean="0"/>
              <a:t> </a:t>
            </a:r>
            <a:r>
              <a:rPr lang="pt-BR" b="1" dirty="0"/>
              <a:t>Grupo de Trabalho Interinstitucional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3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Composição do GTI OPME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09032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Ministério da Saúde </a:t>
            </a:r>
          </a:p>
          <a:p>
            <a:pPr>
              <a:buFontTx/>
              <a:buChar char="-"/>
            </a:pPr>
            <a:r>
              <a:rPr lang="pt-BR" dirty="0" smtClean="0"/>
              <a:t>Secretaria </a:t>
            </a:r>
            <a:r>
              <a:rPr lang="pt-BR" dirty="0"/>
              <a:t>de Atenção à Saúde (SAS/MS</a:t>
            </a:r>
            <a:r>
              <a:rPr lang="pt-BR" dirty="0" smtClean="0"/>
              <a:t>)</a:t>
            </a:r>
          </a:p>
          <a:p>
            <a:pPr>
              <a:buFontTx/>
              <a:buChar char="-"/>
            </a:pPr>
            <a:r>
              <a:rPr lang="pt-BR" dirty="0" smtClean="0"/>
              <a:t>Secretaria </a:t>
            </a:r>
            <a:r>
              <a:rPr lang="pt-BR" dirty="0"/>
              <a:t>de Ciência, Tecnologia e Insumos Estratégicos (</a:t>
            </a:r>
            <a:r>
              <a:rPr lang="pt-BR" dirty="0" smtClean="0"/>
              <a:t>SCTIE/MS)</a:t>
            </a:r>
          </a:p>
          <a:p>
            <a:r>
              <a:rPr lang="pt-BR" dirty="0" smtClean="0"/>
              <a:t>Agência </a:t>
            </a:r>
            <a:r>
              <a:rPr lang="pt-BR" dirty="0"/>
              <a:t>Nacional de Vigilância Sanitária (ANVISA) </a:t>
            </a:r>
            <a:r>
              <a:rPr lang="pt-BR" dirty="0" smtClean="0"/>
              <a:t></a:t>
            </a:r>
          </a:p>
          <a:p>
            <a:r>
              <a:rPr lang="pt-BR" dirty="0" smtClean="0"/>
              <a:t>Agência </a:t>
            </a:r>
            <a:r>
              <a:rPr lang="pt-BR" dirty="0"/>
              <a:t>Nacional de Saúde Suplementar (</a:t>
            </a:r>
            <a:r>
              <a:rPr lang="pt-BR" dirty="0" smtClean="0"/>
              <a:t>ANS)</a:t>
            </a:r>
          </a:p>
          <a:p>
            <a:r>
              <a:rPr lang="pt-BR" dirty="0" smtClean="0"/>
              <a:t>Ministério </a:t>
            </a:r>
            <a:r>
              <a:rPr lang="pt-BR" dirty="0"/>
              <a:t>da </a:t>
            </a:r>
            <a:r>
              <a:rPr lang="pt-BR" dirty="0" smtClean="0"/>
              <a:t>Fazenda</a:t>
            </a:r>
          </a:p>
          <a:p>
            <a:pPr>
              <a:buFontTx/>
              <a:buChar char="-"/>
            </a:pPr>
            <a:r>
              <a:rPr lang="pt-BR" dirty="0" smtClean="0"/>
              <a:t>Secretaria </a:t>
            </a:r>
            <a:r>
              <a:rPr lang="pt-BR" dirty="0"/>
              <a:t>de Acompanhamento Econômico (</a:t>
            </a:r>
            <a:r>
              <a:rPr lang="pt-BR" dirty="0" smtClean="0"/>
              <a:t>SEAE/MF)</a:t>
            </a:r>
          </a:p>
          <a:p>
            <a:r>
              <a:rPr lang="pt-BR" dirty="0" smtClean="0"/>
              <a:t>Ministério </a:t>
            </a:r>
            <a:r>
              <a:rPr lang="pt-BR" dirty="0"/>
              <a:t>da </a:t>
            </a:r>
            <a:r>
              <a:rPr lang="pt-BR" dirty="0" smtClean="0"/>
              <a:t>Justiça</a:t>
            </a:r>
          </a:p>
          <a:p>
            <a:pPr>
              <a:buFontTx/>
              <a:buChar char="-"/>
            </a:pPr>
            <a:r>
              <a:rPr lang="pt-BR" dirty="0" smtClean="0"/>
              <a:t>Secretaria </a:t>
            </a:r>
            <a:r>
              <a:rPr lang="pt-BR" dirty="0"/>
              <a:t>Nacional do Consumidor (SENACON/MJ) </a:t>
            </a:r>
          </a:p>
          <a:p>
            <a:pPr>
              <a:buFontTx/>
              <a:buChar char="-"/>
            </a:pPr>
            <a:r>
              <a:rPr lang="pt-BR" dirty="0" smtClean="0"/>
              <a:t>Conselho </a:t>
            </a:r>
            <a:r>
              <a:rPr lang="pt-BR" dirty="0"/>
              <a:t>Administrativo de Defesa Econômica (</a:t>
            </a:r>
            <a:r>
              <a:rPr lang="pt-BR" dirty="0" smtClean="0"/>
              <a:t>CADE)</a:t>
            </a:r>
          </a:p>
          <a:p>
            <a:r>
              <a:rPr lang="pt-BR" dirty="0" smtClean="0"/>
              <a:t>Estados </a:t>
            </a:r>
            <a:r>
              <a:rPr lang="pt-BR" dirty="0"/>
              <a:t>e </a:t>
            </a:r>
            <a:r>
              <a:rPr lang="pt-BR" dirty="0" smtClean="0"/>
              <a:t>Municípios</a:t>
            </a:r>
          </a:p>
          <a:p>
            <a:pPr>
              <a:buFontTx/>
              <a:buChar char="-"/>
            </a:pPr>
            <a:r>
              <a:rPr lang="pt-BR" dirty="0" smtClean="0"/>
              <a:t>Conselho </a:t>
            </a:r>
            <a:r>
              <a:rPr lang="pt-BR" dirty="0"/>
              <a:t>Nacional de Secretários de Saúde (CONASS</a:t>
            </a:r>
            <a:r>
              <a:rPr lang="pt-BR" dirty="0" smtClean="0"/>
              <a:t>)</a:t>
            </a:r>
          </a:p>
          <a:p>
            <a:pPr>
              <a:buFontTx/>
              <a:buChar char="-"/>
            </a:pPr>
            <a:r>
              <a:rPr lang="pt-BR" b="1" dirty="0" smtClean="0"/>
              <a:t>Conselho </a:t>
            </a:r>
            <a:r>
              <a:rPr lang="pt-BR" b="1" dirty="0"/>
              <a:t>Nacional de Secretarias Municipais de Saúde (CONASEMS</a:t>
            </a:r>
            <a:r>
              <a:rPr lang="pt-BR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5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GTI </a:t>
            </a:r>
            <a:r>
              <a:rPr lang="pt-BR" dirty="0"/>
              <a:t>OPME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09032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Portaria Interministerial nº 38, de 8 de janeiro de 2015 Ministros da Saúde, Justiça e </a:t>
            </a:r>
            <a:r>
              <a:rPr lang="pt-BR" dirty="0" smtClean="0"/>
              <a:t>Fazenda</a:t>
            </a:r>
          </a:p>
          <a:p>
            <a:endParaRPr lang="pt-BR" dirty="0"/>
          </a:p>
          <a:p>
            <a:r>
              <a:rPr lang="pt-BR" dirty="0" smtClean="0"/>
              <a:t>Finalidade</a:t>
            </a:r>
            <a:r>
              <a:rPr lang="pt-BR" dirty="0"/>
              <a:t>: Propor medidas para a reestruturação e ampliação da transparência dos processos envolvendo OPME (órtese, prótese e materiais especiais</a:t>
            </a:r>
            <a:r>
              <a:rPr lang="pt-BR" dirty="0" smtClean="0"/>
              <a:t>)</a:t>
            </a:r>
          </a:p>
          <a:p>
            <a:pPr>
              <a:buFontTx/>
              <a:buChar char="-"/>
            </a:pPr>
            <a:r>
              <a:rPr lang="pt-BR" dirty="0" smtClean="0"/>
              <a:t>Avaliação </a:t>
            </a:r>
            <a:r>
              <a:rPr lang="pt-BR" dirty="0"/>
              <a:t>e incorporação </a:t>
            </a:r>
            <a:r>
              <a:rPr lang="pt-BR" dirty="0" smtClean="0"/>
              <a:t>tecnológica</a:t>
            </a:r>
          </a:p>
          <a:p>
            <a:pPr>
              <a:buFontTx/>
              <a:buChar char="-"/>
            </a:pPr>
            <a:r>
              <a:rPr lang="pt-BR" dirty="0" smtClean="0"/>
              <a:t>Regulação </a:t>
            </a:r>
            <a:r>
              <a:rPr lang="pt-BR" dirty="0"/>
              <a:t>de </a:t>
            </a:r>
            <a:r>
              <a:rPr lang="pt-BR" dirty="0" smtClean="0"/>
              <a:t>preços</a:t>
            </a:r>
          </a:p>
          <a:p>
            <a:pPr>
              <a:buFontTx/>
              <a:buChar char="-"/>
            </a:pPr>
            <a:r>
              <a:rPr lang="pt-BR" dirty="0" smtClean="0"/>
              <a:t>Aprimoramento </a:t>
            </a:r>
            <a:r>
              <a:rPr lang="pt-BR" dirty="0"/>
              <a:t>da regulação clínica e de acesso aos dispositivos </a:t>
            </a:r>
            <a:r>
              <a:rPr lang="pt-BR" dirty="0" smtClean="0"/>
              <a:t>médicos</a:t>
            </a:r>
          </a:p>
          <a:p>
            <a:pPr>
              <a:buFontTx/>
              <a:buChar char="-"/>
            </a:pPr>
            <a:r>
              <a:rPr lang="pt-BR" dirty="0" smtClean="0"/>
              <a:t>Produção</a:t>
            </a:r>
          </a:p>
          <a:p>
            <a:pPr>
              <a:buFontTx/>
              <a:buChar char="-"/>
            </a:pPr>
            <a:r>
              <a:rPr lang="pt-BR" dirty="0" smtClean="0"/>
              <a:t>Importação</a:t>
            </a:r>
          </a:p>
          <a:p>
            <a:pPr>
              <a:buFontTx/>
              <a:buChar char="-"/>
            </a:pPr>
            <a:r>
              <a:rPr lang="pt-BR" dirty="0" smtClean="0"/>
              <a:t>Tributação</a:t>
            </a: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 </a:t>
            </a:r>
            <a:r>
              <a:rPr lang="pt-BR" dirty="0" smtClean="0"/>
              <a:t>Aquisição</a:t>
            </a:r>
          </a:p>
          <a:p>
            <a:pPr>
              <a:buFontTx/>
              <a:buChar char="-"/>
            </a:pPr>
            <a:r>
              <a:rPr lang="pt-BR" dirty="0" smtClean="0"/>
              <a:t>Distribuição</a:t>
            </a:r>
          </a:p>
          <a:p>
            <a:pPr>
              <a:buFontTx/>
              <a:buChar char="-"/>
            </a:pPr>
            <a:r>
              <a:rPr lang="pt-BR" dirty="0" smtClean="0"/>
              <a:t>Utilização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7618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dirty="0" err="1" smtClean="0"/>
              <a:t>Considerações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pt-BR" dirty="0"/>
              <a:t>Prótese: equipamento que substitui ou tenta substituir a função de um órgão, sistema ou membro.</a:t>
            </a:r>
          </a:p>
          <a:p>
            <a:pPr marL="609600" indent="-609600">
              <a:buFont typeface="Wingdings" pitchFamily="2" charset="2"/>
              <a:buNone/>
            </a:pPr>
            <a:endParaRPr lang="pt-BR" dirty="0" smtClean="0"/>
          </a:p>
          <a:p>
            <a:pPr marL="609600" indent="-609600">
              <a:buFont typeface="Wingdings" pitchFamily="2" charset="2"/>
              <a:buNone/>
            </a:pPr>
            <a:r>
              <a:rPr lang="pt-BR" dirty="0" smtClean="0"/>
              <a:t>Órtese</a:t>
            </a:r>
            <a:r>
              <a:rPr lang="pt-BR" dirty="0"/>
              <a:t>: equipamento que auxilia o funcionamento de um órgão, sistema ou membro.     </a:t>
            </a:r>
          </a:p>
        </p:txBody>
      </p:sp>
    </p:spTree>
    <p:extLst>
      <p:ext uri="{BB962C8B-B14F-4D97-AF65-F5344CB8AC3E}">
        <p14:creationId xmlns:p14="http://schemas.microsoft.com/office/powerpoint/2010/main" val="389710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dirty="0" err="1" smtClean="0"/>
              <a:t>Considerações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sz="2400" dirty="0"/>
              <a:t>CLASSIFICAÇÃO: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2400" dirty="0"/>
              <a:t>Prótese: interna ou externa.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 sz="24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2400" dirty="0" smtClean="0"/>
              <a:t>Interna</a:t>
            </a:r>
            <a:r>
              <a:rPr lang="pt-BR" sz="2400" dirty="0"/>
              <a:t>: é aquela que substitui a função de um determinado  órgão ou parte dele. Ex.: articulação, válvulas cardíacas, segmentos arteriais, telas, etc.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 sz="24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2400" dirty="0" smtClean="0"/>
              <a:t>Externa</a:t>
            </a:r>
            <a:r>
              <a:rPr lang="pt-BR" sz="2400" dirty="0"/>
              <a:t>: é aquele equipamento que tenta substituir a função de um membro ou de um órgão (próteses ortopédicas).</a:t>
            </a:r>
          </a:p>
        </p:txBody>
      </p:sp>
    </p:spTree>
    <p:extLst>
      <p:ext uri="{BB962C8B-B14F-4D97-AF65-F5344CB8AC3E}">
        <p14:creationId xmlns:p14="http://schemas.microsoft.com/office/powerpoint/2010/main" val="306032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dirty="0" err="1" smtClean="0"/>
              <a:t>Considerações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pt-BR" sz="2400" dirty="0"/>
              <a:t>CLASSIFICAÇÃO</a:t>
            </a:r>
          </a:p>
          <a:p>
            <a:pPr algn="ctr">
              <a:buFont typeface="Wingdings" pitchFamily="2" charset="2"/>
              <a:buNone/>
            </a:pPr>
            <a:endParaRPr lang="pt-BR" sz="2400" dirty="0"/>
          </a:p>
          <a:p>
            <a:pPr>
              <a:buFont typeface="Wingdings" pitchFamily="2" charset="2"/>
              <a:buNone/>
            </a:pPr>
            <a:r>
              <a:rPr lang="pt-BR" sz="2400" dirty="0"/>
              <a:t>Órteses interna e externas.</a:t>
            </a:r>
          </a:p>
          <a:p>
            <a:pPr>
              <a:buFont typeface="Wingdings" pitchFamily="2" charset="2"/>
              <a:buNone/>
            </a:pPr>
            <a:endParaRPr lang="pt-BR" sz="2400" dirty="0" smtClean="0"/>
          </a:p>
          <a:p>
            <a:pPr>
              <a:buFont typeface="Wingdings" pitchFamily="2" charset="2"/>
              <a:buNone/>
            </a:pPr>
            <a:r>
              <a:rPr lang="pt-BR" sz="2400" dirty="0" smtClean="0"/>
              <a:t>Interna</a:t>
            </a:r>
            <a:r>
              <a:rPr lang="pt-BR" sz="2400" dirty="0"/>
              <a:t>: aquele equipamento artificial, que auxilia a função de um órgão, sistema.</a:t>
            </a:r>
          </a:p>
          <a:p>
            <a:pPr>
              <a:buFont typeface="Wingdings" pitchFamily="2" charset="2"/>
              <a:buNone/>
            </a:pPr>
            <a:endParaRPr lang="pt-BR" sz="2400" dirty="0" smtClean="0"/>
          </a:p>
          <a:p>
            <a:pPr>
              <a:buFont typeface="Wingdings" pitchFamily="2" charset="2"/>
              <a:buNone/>
            </a:pPr>
            <a:r>
              <a:rPr lang="pt-BR" sz="2400" dirty="0" smtClean="0"/>
              <a:t>Externa</a:t>
            </a:r>
            <a:r>
              <a:rPr lang="pt-BR" sz="2400" dirty="0"/>
              <a:t>: equipamento que auxilia a função de um órgão ou de um membro. </a:t>
            </a:r>
          </a:p>
        </p:txBody>
      </p:sp>
    </p:spTree>
    <p:extLst>
      <p:ext uri="{BB962C8B-B14F-4D97-AF65-F5344CB8AC3E}">
        <p14:creationId xmlns:p14="http://schemas.microsoft.com/office/powerpoint/2010/main" val="405267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313</TotalTime>
  <Words>1220</Words>
  <Application>Microsoft Office PowerPoint</Application>
  <PresentationFormat>Apresentação na tela (4:3)</PresentationFormat>
  <Paragraphs>254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Default Theme</vt:lpstr>
      <vt:lpstr>Audiência Pública – CPI das Órteses e Próteses no Brasil</vt:lpstr>
      <vt:lpstr> Missão</vt:lpstr>
      <vt:lpstr> Missão</vt:lpstr>
      <vt:lpstr> Agenda</vt:lpstr>
      <vt:lpstr>Composição do GTI OPME </vt:lpstr>
      <vt:lpstr>GTI OPME </vt:lpstr>
      <vt:lpstr> Considerações</vt:lpstr>
      <vt:lpstr> Considerações</vt:lpstr>
      <vt:lpstr> Considerações</vt:lpstr>
      <vt:lpstr> Considerações</vt:lpstr>
      <vt:lpstr> Considerações</vt:lpstr>
      <vt:lpstr> Considerações</vt:lpstr>
      <vt:lpstr> CONFLITOS   Gestão   Qualidade   Preço        </vt:lpstr>
      <vt:lpstr> Necessidades</vt:lpstr>
      <vt:lpstr> Necessidades</vt:lpstr>
      <vt:lpstr>Eixos do plano de ação propostos pelo GTI</vt:lpstr>
      <vt:lpstr>Eixos do plano de ação propostos pelo GTI</vt:lpstr>
      <vt:lpstr>Eixos do plano de ação propostos pelo GTI</vt:lpstr>
      <vt:lpstr> </vt:lpstr>
      <vt:lpstr>RESULTADOS (dados preliminares)</vt:lpstr>
      <vt:lpstr> </vt:lpstr>
      <vt:lpstr>RESULTADOS (dados preliminares)</vt:lpstr>
      <vt:lpstr>RESULTADOS (dados preliminares)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Vitória Canesin Lovato</dc:creator>
  <cp:lastModifiedBy>Elton</cp:lastModifiedBy>
  <cp:revision>31</cp:revision>
  <dcterms:created xsi:type="dcterms:W3CDTF">2014-01-15T14:28:20Z</dcterms:created>
  <dcterms:modified xsi:type="dcterms:W3CDTF">2015-07-09T11:19:52Z</dcterms:modified>
</cp:coreProperties>
</file>