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19"/>
  </p:notesMasterIdLst>
  <p:sldIdLst>
    <p:sldId id="256" r:id="rId2"/>
    <p:sldId id="280" r:id="rId3"/>
    <p:sldId id="293" r:id="rId4"/>
    <p:sldId id="292" r:id="rId5"/>
    <p:sldId id="285" r:id="rId6"/>
    <p:sldId id="281" r:id="rId7"/>
    <p:sldId id="282" r:id="rId8"/>
    <p:sldId id="283" r:id="rId9"/>
    <p:sldId id="301" r:id="rId10"/>
    <p:sldId id="297" r:id="rId11"/>
    <p:sldId id="299" r:id="rId12"/>
    <p:sldId id="300" r:id="rId13"/>
    <p:sldId id="296" r:id="rId14"/>
    <p:sldId id="290" r:id="rId15"/>
    <p:sldId id="291" r:id="rId16"/>
    <p:sldId id="289" r:id="rId17"/>
    <p:sldId id="294" r:id="rId18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28" autoAdjust="0"/>
  </p:normalViewPr>
  <p:slideViewPr>
    <p:cSldViewPr>
      <p:cViewPr varScale="1">
        <p:scale>
          <a:sx n="86" d="100"/>
          <a:sy n="86" d="100"/>
        </p:scale>
        <p:origin x="69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82E528-CB0E-4491-98D1-3CD012D0DC91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AE62E-2CBA-43E1-8CD5-06FB4E0A52E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5952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AE62E-2CBA-43E1-8CD5-06FB4E0A52ED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0916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AE62E-2CBA-43E1-8CD5-06FB4E0A52ED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3377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AE62E-2CBA-43E1-8CD5-06FB4E0A52ED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3507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20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Re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Re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zz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sc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86A6486-72F9-4D5E-81ED-86914675AA8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17FF2D3-F6E1-461E-8311-8CACC7C45D6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5" name="Re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mega.nz/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tgpactual.cl/asset-management/distribution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28662" y="714356"/>
            <a:ext cx="8215338" cy="171451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400" b="1" dirty="0" smtClean="0"/>
              <a:t/>
            </a:r>
            <a:br>
              <a:rPr lang="pt-BR" sz="4400" b="1" dirty="0" smtClean="0"/>
            </a:br>
            <a:r>
              <a:rPr lang="pt-BR" sz="4400" b="1" dirty="0" smtClean="0"/>
              <a:t/>
            </a:r>
            <a:br>
              <a:rPr lang="pt-BR" sz="4400" b="1" dirty="0" smtClean="0"/>
            </a:br>
            <a:r>
              <a:rPr lang="pt-BR" sz="4400" b="1" dirty="0" smtClean="0"/>
              <a:t>Audiência Pública </a:t>
            </a:r>
            <a:br>
              <a:rPr lang="pt-BR" sz="4400" b="1" dirty="0" smtClean="0"/>
            </a:br>
            <a:r>
              <a:rPr lang="pt-BR" sz="3100" dirty="0" smtClean="0"/>
              <a:t>Comissão Permanente de Direitos Humanos - CDH, Senado Federal</a:t>
            </a:r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4400" dirty="0" smtClean="0"/>
              <a:t> </a:t>
            </a:r>
            <a:endParaRPr lang="pt-BR" sz="4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5929322" y="4500570"/>
            <a:ext cx="280831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 smtClean="0"/>
              <a:t>Juliano </a:t>
            </a:r>
            <a:r>
              <a:rPr lang="pt-BR" sz="1600" dirty="0" err="1" smtClean="0"/>
              <a:t>Sander</a:t>
            </a:r>
            <a:r>
              <a:rPr lang="pt-BR" sz="1600" dirty="0" smtClean="0"/>
              <a:t> </a:t>
            </a:r>
            <a:r>
              <a:rPr lang="pt-BR" sz="1600" dirty="0" err="1" smtClean="0"/>
              <a:t>Musse</a:t>
            </a:r>
            <a:r>
              <a:rPr lang="pt-BR" sz="1600" dirty="0" smtClean="0"/>
              <a:t>               </a:t>
            </a:r>
            <a:r>
              <a:rPr lang="pt-BR" sz="1300" dirty="0" smtClean="0"/>
              <a:t>Economista Dieese/</a:t>
            </a:r>
            <a:r>
              <a:rPr lang="pt-BR" sz="1300" dirty="0" err="1" smtClean="0"/>
              <a:t>SSCondsef</a:t>
            </a:r>
            <a:endParaRPr lang="pt-BR" sz="1300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1928794" y="2643182"/>
            <a:ext cx="6143668" cy="1143008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 smtClean="0">
                <a:solidFill>
                  <a:schemeClr val="tx1"/>
                </a:solidFill>
              </a:rPr>
              <a:t>Previdência e Trabalho:              </a:t>
            </a:r>
            <a:r>
              <a:rPr lang="pt-BR" sz="2800" dirty="0" smtClean="0">
                <a:solidFill>
                  <a:schemeClr val="tx1"/>
                </a:solidFill>
              </a:rPr>
              <a:t>Capitalização para quem?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19458" name="AutoShape 2" descr="Resultado de imagem para logo diee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460" name="AutoShape 4" descr="Resultado de imagem para logo diee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9462" name="Picture 6" descr="Logo DIEE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1586" y="5534026"/>
            <a:ext cx="2342414" cy="1323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0"/>
            <a:ext cx="4792859" cy="2836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951472"/>
            <a:ext cx="8036682" cy="450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9042" y="785794"/>
            <a:ext cx="8114958" cy="5090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71538" y="3143248"/>
            <a:ext cx="807246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2000" dirty="0" smtClean="0"/>
              <a:t>No Chile foi feita uma re-reforma parcial em 2008, que instituiu um pilar solidário (PSB): um fundo estatal passou a arcar com aposentadorias dos 60% mais pobres.</a:t>
            </a:r>
          </a:p>
          <a:p>
            <a:pPr algn="just">
              <a:buFont typeface="Wingdings" pitchFamily="2" charset="2"/>
              <a:buChar char="Ø"/>
            </a:pPr>
            <a:endParaRPr lang="pt-BR" sz="2000" dirty="0" smtClean="0"/>
          </a:p>
          <a:p>
            <a:pPr>
              <a:buFont typeface="Wingdings" pitchFamily="2" charset="2"/>
              <a:buChar char="Ø"/>
            </a:pPr>
            <a:r>
              <a:rPr lang="pt-BR" sz="2000" dirty="0" smtClean="0">
                <a:solidFill>
                  <a:srgbClr val="FF0000"/>
                </a:solidFill>
              </a:rPr>
              <a:t>Possibilidade de mesma situação no Brasil &gt; pouco poder de poupança dos trabalhadores &gt; baixos salários</a:t>
            </a: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3" name="Imagem 2"/>
          <p:cNvPicPr/>
          <p:nvPr/>
        </p:nvPicPr>
        <p:blipFill>
          <a:blip r:embed="rId2" cstate="print"/>
          <a:srcRect t="9404" b="40367"/>
          <a:stretch>
            <a:fillRect/>
          </a:stretch>
        </p:blipFill>
        <p:spPr bwMode="auto">
          <a:xfrm>
            <a:off x="1142976" y="214290"/>
            <a:ext cx="7786742" cy="23574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no + af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42852"/>
            <a:ext cx="7870727" cy="1714512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1142976" y="2071678"/>
            <a:ext cx="800102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Perdas &gt; variando de 10% a 30% da ativa</a:t>
            </a:r>
          </a:p>
          <a:p>
            <a:endParaRPr lang="pt-BR" dirty="0" smtClean="0">
              <a:solidFill>
                <a:srgbClr val="FF0000"/>
              </a:solidFill>
            </a:endParaRPr>
          </a:p>
          <a:p>
            <a:r>
              <a:rPr lang="pt-BR" dirty="0" smtClean="0">
                <a:solidFill>
                  <a:srgbClr val="FF0000"/>
                </a:solidFill>
              </a:rPr>
              <a:t>Bandeira defendida pela maioria da população: recriar um sistema de repartição tripartite e solidário tal qual temos hoje no Brasil.</a:t>
            </a:r>
          </a:p>
          <a:p>
            <a:endParaRPr lang="pt-BR" dirty="0" smtClean="0"/>
          </a:p>
          <a:p>
            <a:r>
              <a:rPr lang="pt-BR" dirty="0" smtClean="0"/>
              <a:t>Exemplo concreto:</a:t>
            </a:r>
          </a:p>
          <a:p>
            <a:r>
              <a:rPr lang="pt-BR" dirty="0" smtClean="0"/>
              <a:t>1) Cecília, professora primária, 62 anos </a:t>
            </a:r>
            <a:r>
              <a:rPr lang="pt-BR" sz="1600" dirty="0" smtClean="0"/>
              <a:t>(contribuição 10% &gt; equivalente a R$ 750)</a:t>
            </a:r>
          </a:p>
          <a:p>
            <a:endParaRPr lang="pt-BR" dirty="0" smtClean="0"/>
          </a:p>
          <a:p>
            <a:r>
              <a:rPr lang="pt-BR" dirty="0" smtClean="0"/>
              <a:t>Salário Ativa = R$ 7.500</a:t>
            </a:r>
          </a:p>
          <a:p>
            <a:r>
              <a:rPr lang="pt-BR" dirty="0" smtClean="0"/>
              <a:t>Benefício Ap. = R$ 1.730 (23% ativa)</a:t>
            </a:r>
          </a:p>
          <a:p>
            <a:r>
              <a:rPr lang="pt-BR" dirty="0" smtClean="0"/>
              <a:t>--------------------------------------------</a:t>
            </a:r>
          </a:p>
          <a:p>
            <a:r>
              <a:rPr lang="pt-BR" dirty="0" smtClean="0"/>
              <a:t>           Perda = R$ 5.770 (77%)</a:t>
            </a:r>
          </a:p>
          <a:p>
            <a:endParaRPr lang="pt-BR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7576" y="4286256"/>
            <a:ext cx="4039266" cy="2259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85852" y="285728"/>
            <a:ext cx="7572428" cy="919401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Custo de Transição vai na contramão da redução de gastos</a:t>
            </a:r>
            <a:endParaRPr lang="pt-BR" sz="2400" b="1" dirty="0"/>
          </a:p>
        </p:txBody>
      </p:sp>
      <p:sp>
        <p:nvSpPr>
          <p:cNvPr id="4" name="Retângulo 3"/>
          <p:cNvSpPr/>
          <p:nvPr/>
        </p:nvSpPr>
        <p:spPr>
          <a:xfrm>
            <a:off x="1071538" y="1785926"/>
            <a:ext cx="78581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b="1" dirty="0" smtClean="0"/>
              <a:t>Chile &gt; </a:t>
            </a:r>
            <a:r>
              <a:rPr lang="pt-BR" dirty="0" smtClean="0"/>
              <a:t>o custo (estoque), de 1981 a 2015, situava-se em </a:t>
            </a:r>
            <a:r>
              <a:rPr lang="pt-BR" b="1" dirty="0" smtClean="0"/>
              <a:t>136% do PIB</a:t>
            </a:r>
            <a:r>
              <a:rPr lang="pt-BR" dirty="0" smtClean="0"/>
              <a:t>*.( média de 4% a.a). Hoje está em torno de 2,5%, mas a sociedade continuará pagando. Imaginando, hipoteticamente, esses mesmos efeitos no Brasil, em 34 anos, estaríamos falando, em valores atuais, de um custo de cerca de </a:t>
            </a:r>
            <a:r>
              <a:rPr lang="pt-BR" b="1" dirty="0" smtClean="0"/>
              <a:t>R$ 9 trilhões;</a:t>
            </a:r>
          </a:p>
          <a:p>
            <a:pPr algn="just">
              <a:buFont typeface="Wingdings" pitchFamily="2" charset="2"/>
              <a:buChar char="Ø"/>
            </a:pPr>
            <a:endParaRPr lang="pt-BR" b="1" dirty="0" smtClean="0"/>
          </a:p>
          <a:p>
            <a:pPr algn="just">
              <a:buFont typeface="Wingdings" pitchFamily="2" charset="2"/>
              <a:buChar char="Ø"/>
            </a:pPr>
            <a:r>
              <a:rPr lang="pt-BR" b="1" dirty="0" smtClean="0"/>
              <a:t>Argentina &gt; p</a:t>
            </a:r>
            <a:r>
              <a:rPr lang="pt-BR" dirty="0" smtClean="0"/>
              <a:t>revisão anual de 3,6% do PIB** (Banco Mundial)</a:t>
            </a:r>
          </a:p>
          <a:p>
            <a:pPr algn="just">
              <a:buFont typeface="Wingdings" pitchFamily="2" charset="2"/>
              <a:buChar char="Ø"/>
            </a:pPr>
            <a:endParaRPr lang="pt-BR" dirty="0" smtClean="0"/>
          </a:p>
          <a:p>
            <a:pPr algn="just">
              <a:buFont typeface="Wingdings" pitchFamily="2" charset="2"/>
              <a:buChar char="Ø"/>
            </a:pPr>
            <a:r>
              <a:rPr lang="pt-BR" b="1" dirty="0" smtClean="0"/>
              <a:t>México</a:t>
            </a:r>
            <a:r>
              <a:rPr lang="pt-BR" dirty="0" smtClean="0"/>
              <a:t> &gt; a capitalização fez com que os gastos previdenciários do Estado saltassem de 1% do PIB para 4%</a:t>
            </a:r>
          </a:p>
          <a:p>
            <a:pPr algn="just">
              <a:buFont typeface="Wingdings" pitchFamily="2" charset="2"/>
              <a:buChar char="Ø"/>
            </a:pPr>
            <a:endParaRPr lang="pt-BR" dirty="0" smtClean="0"/>
          </a:p>
          <a:p>
            <a:r>
              <a:rPr lang="pt-BR" b="1" dirty="0" smtClean="0"/>
              <a:t>IFI/Senado</a:t>
            </a:r>
            <a:r>
              <a:rPr lang="pt-BR" dirty="0" smtClean="0"/>
              <a:t> &gt; Brasil &gt; R$ 400 bilhões no primeiro ano </a:t>
            </a:r>
            <a:r>
              <a:rPr lang="pt-BR" dirty="0" smtClean="0">
                <a:solidFill>
                  <a:srgbClr val="FF0000"/>
                </a:solidFill>
              </a:rPr>
              <a:t>(estimativa???)</a:t>
            </a:r>
          </a:p>
          <a:p>
            <a:endParaRPr lang="pt-BR" dirty="0" smtClean="0">
              <a:solidFill>
                <a:srgbClr val="FF0000"/>
              </a:solidFill>
            </a:endParaRPr>
          </a:p>
          <a:p>
            <a:r>
              <a:rPr lang="pt-BR" dirty="0" smtClean="0">
                <a:solidFill>
                  <a:srgbClr val="FF0000"/>
                </a:solidFill>
              </a:rPr>
              <a:t>Falta de transparência &gt; governo afirma não saber o custo!</a:t>
            </a:r>
          </a:p>
          <a:p>
            <a:pPr algn="just"/>
            <a:endParaRPr lang="pt-BR" b="1" dirty="0" smtClean="0"/>
          </a:p>
          <a:p>
            <a:pPr algn="just"/>
            <a:endParaRPr lang="pt-BR" b="1" dirty="0" smtClean="0"/>
          </a:p>
          <a:p>
            <a:pPr algn="just"/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071538" y="6143644"/>
            <a:ext cx="76438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000" dirty="0" smtClean="0"/>
              <a:t> (*) </a:t>
            </a:r>
            <a:r>
              <a:rPr lang="pt-BR" sz="1000" dirty="0" err="1" smtClean="0"/>
              <a:t>Comisión</a:t>
            </a:r>
            <a:r>
              <a:rPr lang="pt-BR" sz="1000" dirty="0" smtClean="0"/>
              <a:t> </a:t>
            </a:r>
            <a:r>
              <a:rPr lang="pt-BR" sz="1000" dirty="0" err="1" smtClean="0"/>
              <a:t>Asesora</a:t>
            </a:r>
            <a:r>
              <a:rPr lang="pt-BR" sz="1000" dirty="0" smtClean="0"/>
              <a:t> Presidencial sobre </a:t>
            </a:r>
            <a:r>
              <a:rPr lang="pt-BR" sz="1000" dirty="0" err="1" smtClean="0"/>
              <a:t>el</a:t>
            </a:r>
            <a:r>
              <a:rPr lang="pt-BR" sz="1000" dirty="0" smtClean="0"/>
              <a:t> Sistema de </a:t>
            </a:r>
            <a:r>
              <a:rPr lang="pt-BR" sz="1000" dirty="0" err="1" smtClean="0"/>
              <a:t>Pensiones</a:t>
            </a:r>
            <a:r>
              <a:rPr lang="pt-BR" sz="1000" dirty="0" smtClean="0"/>
              <a:t>, Informe final 2015, Chile, 2015, pág. 57-58. Disponível em: </a:t>
            </a:r>
            <a:r>
              <a:rPr lang="pt-BR" sz="1000" u="sng" dirty="0" smtClean="0">
                <a:hlinkClick r:id="rId2"/>
              </a:rPr>
              <a:t>https://mega.nz/#!ZsVFCKJQ!HG5qpGtEAyS_YWalsJDnU6X-V_fRMbZ94CsodbnNiYY</a:t>
            </a:r>
            <a:endParaRPr lang="pt-BR" sz="1000" u="sng" dirty="0" smtClean="0"/>
          </a:p>
          <a:p>
            <a:pPr algn="just"/>
            <a:r>
              <a:rPr lang="en-US" sz="1000" dirty="0" smtClean="0"/>
              <a:t>(**) Mesa-</a:t>
            </a:r>
            <a:r>
              <a:rPr lang="en-US" sz="1000" dirty="0" err="1" smtClean="0"/>
              <a:t>Lago</a:t>
            </a:r>
            <a:r>
              <a:rPr lang="en-US" sz="1000" dirty="0" smtClean="0"/>
              <a:t>, C. 2004. An appraisal of a quarter-century of structural pension reforms in Latin America. CEPAL Review 84, December 2004 (Santiago de Chile, UN ECLAC).</a:t>
            </a:r>
            <a:endParaRPr lang="pt-BR" sz="1000" dirty="0" smtClean="0"/>
          </a:p>
          <a:p>
            <a:pPr algn="just"/>
            <a:endParaRPr lang="pt-BR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1538" y="1071546"/>
            <a:ext cx="80724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000" dirty="0" smtClean="0"/>
              <a:t>Utilização de FGTS na capitalização como                                                      forma de amenizar o custo e transição</a:t>
            </a:r>
          </a:p>
          <a:p>
            <a:pPr>
              <a:buFont typeface="Wingdings" pitchFamily="2" charset="2"/>
              <a:buChar char="Ø"/>
            </a:pPr>
            <a:endParaRPr lang="pt-BR" sz="2000" dirty="0" smtClean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Sistema de contas virtuais</a:t>
            </a:r>
          </a:p>
          <a:p>
            <a:pPr>
              <a:buFont typeface="Wingdings" pitchFamily="2" charset="2"/>
              <a:buChar char="Ø"/>
            </a:pPr>
            <a:endParaRPr lang="pt-BR" sz="2000" dirty="0" smtClean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Sistema </a:t>
            </a:r>
            <a:r>
              <a:rPr lang="pt-BR" sz="2000" dirty="0" err="1" smtClean="0"/>
              <a:t>multipilar</a:t>
            </a:r>
            <a:endParaRPr lang="pt-BR" sz="2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2500298" y="357166"/>
            <a:ext cx="5000660" cy="51077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Variantes pronunciadas</a:t>
            </a:r>
            <a:endParaRPr lang="pt-BR" sz="24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1071538" y="3380125"/>
            <a:ext cx="764386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>
                <a:solidFill>
                  <a:srgbClr val="FF0000"/>
                </a:solidFill>
              </a:rPr>
              <a:t>#</a:t>
            </a:r>
            <a:r>
              <a:rPr lang="pt-BR" sz="2000" i="1" dirty="0" err="1" smtClean="0">
                <a:solidFill>
                  <a:srgbClr val="FF0000"/>
                </a:solidFill>
              </a:rPr>
              <a:t>TransparênciaNovaPrevidência</a:t>
            </a:r>
            <a:r>
              <a:rPr lang="pt-BR" sz="2000" dirty="0" smtClean="0">
                <a:solidFill>
                  <a:srgbClr val="FF0000"/>
                </a:solidFill>
              </a:rPr>
              <a:t> &gt; mudar &gt; #</a:t>
            </a:r>
            <a:r>
              <a:rPr lang="pt-BR" sz="2000" dirty="0" err="1" smtClean="0">
                <a:solidFill>
                  <a:srgbClr val="FF0000"/>
                </a:solidFill>
              </a:rPr>
              <a:t>faltadetransparência</a:t>
            </a:r>
            <a:r>
              <a:rPr lang="pt-BR" sz="2000" dirty="0" smtClean="0">
                <a:solidFill>
                  <a:srgbClr val="FF0000"/>
                </a:solidFill>
              </a:rPr>
              <a:t> Fundamentos atuariais??? Onde estão as características de risco e incertezas ligadas ao perfil etário da população, estudos de cenários? onde estão as características evolutivas das famílias, a estrutura remuneratória dos beneficiários e pensionistas (RGPS, RPPS, Militares no curto, médio e longo prazos)? estudos de aderência de hipóteses biométricas, demográficas e econômicas, se alta ou baixa em relação a tábuas para RGPS e RPPS (AT, BR, RP, IBGE h/m)? numa análise atuarial, essas e muitas outras questões se relacionam com fluxos de receitas e despesas para minorar os riscos.</a:t>
            </a:r>
          </a:p>
          <a:p>
            <a:pPr algn="just"/>
            <a:endParaRPr lang="pt-BR" sz="2000" dirty="0">
              <a:solidFill>
                <a:srgbClr val="FF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372200" y="1985655"/>
            <a:ext cx="24482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b="1" dirty="0" smtClean="0">
                <a:solidFill>
                  <a:srgbClr val="FF0000"/>
                </a:solidFill>
              </a:rPr>
              <a:t>Não  resolve baixa aplicação</a:t>
            </a:r>
            <a:endParaRPr lang="pt-BR" sz="1700" b="1" dirty="0">
              <a:solidFill>
                <a:srgbClr val="FF0000"/>
              </a:solidFill>
            </a:endParaRPr>
          </a:p>
        </p:txBody>
      </p:sp>
      <p:sp>
        <p:nvSpPr>
          <p:cNvPr id="6" name="Chave esquerda 5"/>
          <p:cNvSpPr/>
          <p:nvPr/>
        </p:nvSpPr>
        <p:spPr>
          <a:xfrm>
            <a:off x="6048672" y="1241454"/>
            <a:ext cx="285752" cy="1857388"/>
          </a:xfrm>
          <a:prstGeom prst="leftBrac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14414" y="948690"/>
            <a:ext cx="79295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Taxas de cobertura estagnadas ou diminuídas</a:t>
            </a:r>
          </a:p>
          <a:p>
            <a:pPr>
              <a:buFont typeface="Wingdings" pitchFamily="2" charset="2"/>
              <a:buChar char="Ø"/>
            </a:pP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Benefícios previdenciários deteriorados</a:t>
            </a:r>
          </a:p>
          <a:p>
            <a:pPr>
              <a:buFont typeface="Wingdings" pitchFamily="2" charset="2"/>
              <a:buChar char="Ø"/>
            </a:pP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Acirramento da desigualdade de gênero </a:t>
            </a:r>
          </a:p>
          <a:p>
            <a:pPr>
              <a:buFont typeface="Wingdings" pitchFamily="2" charset="2"/>
              <a:buChar char="Ø"/>
            </a:pP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Os altos custos de transição criaram grandes pressões fiscais</a:t>
            </a:r>
          </a:p>
          <a:p>
            <a:pPr>
              <a:buFont typeface="Wingdings" pitchFamily="2" charset="2"/>
              <a:buChar char="Ø"/>
            </a:pP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Custos administrativos elevados </a:t>
            </a:r>
          </a:p>
          <a:p>
            <a:pPr>
              <a:buFont typeface="Wingdings" pitchFamily="2" charset="2"/>
              <a:buChar char="Ø"/>
            </a:pP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Quem se beneficiou da poupança das pessoas? O setor financeiro </a:t>
            </a:r>
          </a:p>
          <a:p>
            <a:pPr>
              <a:buFont typeface="Wingdings" pitchFamily="2" charset="2"/>
              <a:buChar char="Ø"/>
            </a:pP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Riscos de mercado transferidos para os indivíduos</a:t>
            </a:r>
          </a:p>
          <a:p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Diálogo social deteriorado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285852" y="142852"/>
            <a:ext cx="7215237" cy="851297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300" b="1" dirty="0" smtClean="0"/>
              <a:t>Lições aprendidas de três décadas de privatização </a:t>
            </a:r>
            <a:r>
              <a:rPr lang="pt-BR" sz="2000" b="1" dirty="0" smtClean="0"/>
              <a:t>(segundo a OIT)</a:t>
            </a:r>
            <a:endParaRPr lang="pt-BR" sz="20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1071538" y="5715016"/>
            <a:ext cx="7929618" cy="10215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Regimes de repartição são mais capazes de cumprir os princípios da solidariedade e da não discriminação do que a proposta de benefícios definidos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214414" y="1428736"/>
            <a:ext cx="757242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sz="2000" dirty="0" smtClean="0"/>
              <a:t>Talvez à instituições financeiras e bancos;</a:t>
            </a:r>
          </a:p>
          <a:p>
            <a:pPr algn="just">
              <a:buFont typeface="Wingdings" pitchFamily="2" charset="2"/>
              <a:buChar char="Ø"/>
            </a:pPr>
            <a:endParaRPr lang="pt-BR" sz="2000" dirty="0" smtClean="0"/>
          </a:p>
          <a:p>
            <a:pPr algn="just">
              <a:buFont typeface="Wingdings" pitchFamily="2" charset="2"/>
              <a:buChar char="Ø"/>
            </a:pPr>
            <a:r>
              <a:rPr lang="pt-BR" sz="2000" dirty="0" smtClean="0"/>
              <a:t> BTG Pactual, por exemplo, que, em sua página oficial no Chile*, informa que tem </a:t>
            </a:r>
            <a:r>
              <a:rPr lang="pt-BR" sz="2000" i="1" dirty="0" smtClean="0"/>
              <a:t>“sido um dos maiores distribuidores de fundos internacionais, fundos de investimento e fundos de </a:t>
            </a:r>
            <a:r>
              <a:rPr lang="pt-BR" sz="2000" i="1" dirty="0" err="1" smtClean="0"/>
              <a:t>private</a:t>
            </a:r>
            <a:r>
              <a:rPr lang="pt-BR" sz="2000" i="1" dirty="0" smtClean="0"/>
              <a:t> </a:t>
            </a:r>
            <a:r>
              <a:rPr lang="pt-BR" sz="2000" i="1" dirty="0" err="1" smtClean="0"/>
              <a:t>equity</a:t>
            </a:r>
            <a:r>
              <a:rPr lang="pt-BR" sz="2000" i="1" dirty="0" smtClean="0"/>
              <a:t>, entre clientes institucionais no Chile, Peru e Colômbia, principalmente entre Fundos de Pensão e Companhias de seguros”;</a:t>
            </a:r>
          </a:p>
          <a:p>
            <a:pPr algn="just">
              <a:buFont typeface="Wingdings" pitchFamily="2" charset="2"/>
              <a:buChar char="Ø"/>
            </a:pPr>
            <a:endParaRPr lang="pt-BR" sz="2000" i="1" dirty="0" smtClean="0"/>
          </a:p>
          <a:p>
            <a:pPr algn="just">
              <a:buFont typeface="Wingdings" pitchFamily="2" charset="2"/>
              <a:buChar char="Ø"/>
            </a:pPr>
            <a:r>
              <a:rPr lang="pt-BR" sz="2000" dirty="0" smtClean="0"/>
              <a:t> No Chile, o BTG controla a AFP </a:t>
            </a:r>
            <a:r>
              <a:rPr lang="pt-BR" sz="2000" dirty="0" err="1" smtClean="0"/>
              <a:t>PlanVital</a:t>
            </a:r>
            <a:r>
              <a:rPr lang="pt-BR" sz="2000" dirty="0" smtClean="0"/>
              <a:t>, um dos poucos fundos de pensão remanescentes da capitalização de 1981;</a:t>
            </a:r>
          </a:p>
          <a:p>
            <a:pPr algn="just">
              <a:buFont typeface="Wingdings" pitchFamily="2" charset="2"/>
              <a:buChar char="Ø"/>
            </a:pPr>
            <a:endParaRPr lang="pt-BR" sz="2000" dirty="0" smtClean="0"/>
          </a:p>
          <a:p>
            <a:pPr algn="just">
              <a:buFont typeface="Wingdings" pitchFamily="2" charset="2"/>
              <a:buChar char="Ø"/>
            </a:pPr>
            <a:r>
              <a:rPr lang="pt-BR" sz="2000" dirty="0" smtClean="0"/>
              <a:t>Como o objetivo do BTG é o de expandir seus negócios, dentre eles a capitalização, a reforma da previdência social brasileira a ele interessa</a:t>
            </a:r>
            <a:endParaRPr lang="pt-BR" sz="2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1357290" y="6500834"/>
            <a:ext cx="4211025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00" dirty="0" smtClean="0">
                <a:hlinkClick r:id="rId2"/>
              </a:rPr>
              <a:t>(*)https://www.btgpactual.cl/asset-management/distribution</a:t>
            </a:r>
            <a:r>
              <a:rPr lang="pt-BR" sz="1200" dirty="0" smtClean="0">
                <a:hlinkClick r:id="rId2"/>
              </a:rPr>
              <a:t>/</a:t>
            </a:r>
            <a:endParaRPr lang="pt-BR" sz="1200" dirty="0" smtClean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500166" y="285728"/>
            <a:ext cx="7000924" cy="919401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A quem interessa a Reforma da Previdência?                                                           A quem interessa a capitalização?</a:t>
            </a:r>
            <a:endParaRPr lang="pt-B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2285984" y="541958"/>
            <a:ext cx="5670392" cy="51077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pt-BR" sz="2400" b="1" dirty="0" smtClean="0"/>
              <a:t>Repartição simples x capitalização</a:t>
            </a:r>
            <a:endParaRPr lang="pt-BR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1142976" y="1928802"/>
            <a:ext cx="800102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dirty="0" smtClean="0">
                <a:solidFill>
                  <a:srgbClr val="FF0000"/>
                </a:solidFill>
              </a:rPr>
              <a:t>1</a:t>
            </a:r>
            <a:r>
              <a:rPr lang="pt-BR" sz="2000" dirty="0" smtClean="0">
                <a:solidFill>
                  <a:srgbClr val="FF0000"/>
                </a:solidFill>
              </a:rPr>
              <a:t>. </a:t>
            </a:r>
            <a:r>
              <a:rPr lang="pt-BR" sz="2100" dirty="0" smtClean="0">
                <a:solidFill>
                  <a:srgbClr val="FF0000"/>
                </a:solidFill>
              </a:rPr>
              <a:t>Desconstitucionalização </a:t>
            </a:r>
            <a:r>
              <a:rPr lang="pt-BR" sz="2100" dirty="0" smtClean="0"/>
              <a:t>&gt; regras previdenciárias do RGPS e RPPS poderão ser definidas por Lei Complementar;  mais fácil aprovação.</a:t>
            </a:r>
            <a:br>
              <a:rPr lang="pt-BR" sz="2100" dirty="0" smtClean="0"/>
            </a:br>
            <a:endParaRPr lang="pt-BR" sz="2100" dirty="0" smtClean="0"/>
          </a:p>
          <a:p>
            <a:r>
              <a:rPr lang="pt-BR" sz="2100" dirty="0" smtClean="0">
                <a:solidFill>
                  <a:srgbClr val="FF0000"/>
                </a:solidFill>
              </a:rPr>
              <a:t>2. Experiência internacional </a:t>
            </a:r>
            <a:r>
              <a:rPr lang="pt-BR" sz="2100" dirty="0" smtClean="0"/>
              <a:t>&gt; sistema de capitalização inviável</a:t>
            </a:r>
          </a:p>
          <a:p>
            <a:endParaRPr lang="pt-BR" sz="2100" dirty="0" smtClean="0"/>
          </a:p>
          <a:p>
            <a:r>
              <a:rPr lang="pt-BR" sz="2100" dirty="0" smtClean="0">
                <a:solidFill>
                  <a:srgbClr val="FF0000"/>
                </a:solidFill>
              </a:rPr>
              <a:t>3. Custo de transição </a:t>
            </a:r>
            <a:r>
              <a:rPr lang="pt-BR" sz="2100" dirty="0" smtClean="0"/>
              <a:t>&gt; elevados custos desconstroem a tese do corte de gastos</a:t>
            </a:r>
          </a:p>
          <a:p>
            <a:endParaRPr lang="pt-BR" sz="2100" dirty="0" smtClean="0"/>
          </a:p>
          <a:p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1428696" y="285728"/>
            <a:ext cx="7463784" cy="51077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sz="2400" b="1" dirty="0" smtClean="0">
                <a:latin typeface="+mj-lt"/>
                <a:ea typeface="Calibri"/>
                <a:cs typeface="Times New Roman"/>
              </a:rPr>
              <a:t>A desconstitucionalização da Previdência Social</a:t>
            </a:r>
            <a:endParaRPr lang="pt-BR" sz="2400" dirty="0">
              <a:latin typeface="+mj-lt"/>
              <a:ea typeface="Times New Roman"/>
              <a:cs typeface="Times New Roman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14414" y="1142984"/>
            <a:ext cx="75724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  <a:buFont typeface="Wingdings" pitchFamily="2" charset="2"/>
              <a:buChar char="Ø"/>
            </a:pPr>
            <a:r>
              <a:rPr lang="pt-BR" sz="2000" dirty="0" smtClean="0"/>
              <a:t>A retirada dessas regras previdenciárias da Constituição vai facilitar realização de futuras mudanças nas aposentadorias. </a:t>
            </a:r>
            <a:r>
              <a:rPr lang="pt-BR" sz="2000" dirty="0" smtClean="0">
                <a:ea typeface="Calibri"/>
                <a:cs typeface="Times New Roman"/>
              </a:rPr>
              <a:t>Menor quorum, maior facilidade de aprovação. </a:t>
            </a:r>
            <a:r>
              <a:rPr lang="pt-BR" sz="2000" dirty="0" smtClean="0"/>
              <a:t>O que virá pela frente?</a:t>
            </a:r>
          </a:p>
          <a:p>
            <a:pPr algn="just">
              <a:spcAft>
                <a:spcPts val="0"/>
              </a:spcAft>
              <a:buFont typeface="Wingdings" pitchFamily="2" charset="2"/>
              <a:buChar char="Ø"/>
            </a:pPr>
            <a:endParaRPr lang="pt-BR" sz="2000" dirty="0" smtClean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  <a:buFont typeface="Wingdings" pitchFamily="2" charset="2"/>
              <a:buChar char="Ø"/>
            </a:pPr>
            <a:r>
              <a:rPr lang="pt-BR" sz="2000" dirty="0" smtClean="0">
                <a:ea typeface="Calibri"/>
                <a:cs typeface="Times New Roman"/>
              </a:rPr>
              <a:t>A ofensa ao princípio da segurança jurídica &gt; LC de iniciativa exclusiva do Executivo não garante a possibilidade de efetiva aposentadoria.  </a:t>
            </a:r>
            <a:r>
              <a:rPr lang="pt-BR" sz="2000" dirty="0" err="1" smtClean="0">
                <a:ea typeface="Calibri"/>
                <a:cs typeface="Times New Roman"/>
              </a:rPr>
              <a:t>Desconfiguração</a:t>
            </a:r>
            <a:r>
              <a:rPr lang="pt-BR" sz="2000" dirty="0" smtClean="0">
                <a:ea typeface="Calibri"/>
                <a:cs typeface="Times New Roman"/>
              </a:rPr>
              <a:t> Constitucional.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2714612" y="4000504"/>
            <a:ext cx="607223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 smtClean="0"/>
              <a:t>Art. 201-A. </a:t>
            </a:r>
            <a:r>
              <a:rPr lang="pt-BR" sz="1600" dirty="0" smtClean="0">
                <a:solidFill>
                  <a:srgbClr val="FF0000"/>
                </a:solidFill>
              </a:rPr>
              <a:t>Lei complementar </a:t>
            </a:r>
            <a:r>
              <a:rPr lang="pt-BR" sz="1600" dirty="0" smtClean="0"/>
              <a:t>de iniciativa do Poder Executivo federal instituirá novo regime de previdência social, organizado com base em sistema de capitalização, na modalidade de contribuição definida, de caráter obrigatório para quem aderir, com a previsão de conta vinculada para cada trabalhador e de constituição de reserva individual para o pagamento do benefício, admitida capitalização nocional, vedada qualquer forma de uso compulsório dos recursos por parte de ente federativo.” (NR)</a:t>
            </a:r>
          </a:p>
          <a:p>
            <a:pPr algn="just"/>
            <a:endParaRPr lang="pt-BR" sz="15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2786050" y="2571744"/>
            <a:ext cx="4810286" cy="51077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400" b="1" dirty="0" smtClean="0">
                <a:ea typeface="Calibri"/>
                <a:cs typeface="Times New Roman"/>
              </a:rPr>
              <a:t>Experiências internacionais</a:t>
            </a:r>
            <a:endParaRPr lang="pt-B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1071538" y="285728"/>
            <a:ext cx="3643338" cy="125991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BR" sz="1700" dirty="0" smtClean="0"/>
              <a:t>OIT*:  30 países privatizaram total ou parcialmente seus  regimes de previdências públicas obrigatórias de 1981 a 2014</a:t>
            </a:r>
            <a:endParaRPr lang="pt-BR" sz="17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5572132" y="142852"/>
            <a:ext cx="2672477" cy="4086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dirty="0" smtClean="0"/>
              <a:t>América Latina (14 países)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214942" y="642918"/>
            <a:ext cx="3754286" cy="4086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dirty="0" smtClean="0"/>
              <a:t>Leste Europeu e Ex- URSS (14 países)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5786446" y="1142984"/>
            <a:ext cx="1716037" cy="4086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dirty="0" smtClean="0"/>
              <a:t>África (2 países)</a:t>
            </a:r>
            <a:endParaRPr lang="pt-BR" dirty="0"/>
          </a:p>
        </p:txBody>
      </p:sp>
      <p:sp>
        <p:nvSpPr>
          <p:cNvPr id="6" name="Chave esquerda 5"/>
          <p:cNvSpPr/>
          <p:nvPr/>
        </p:nvSpPr>
        <p:spPr>
          <a:xfrm>
            <a:off x="4786314" y="2000240"/>
            <a:ext cx="298324" cy="214314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de cantos arredondados 6"/>
          <p:cNvSpPr/>
          <p:nvPr/>
        </p:nvSpPr>
        <p:spPr>
          <a:xfrm>
            <a:off x="1142976" y="2571744"/>
            <a:ext cx="3571900" cy="97047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BR" sz="1700" dirty="0" smtClean="0"/>
              <a:t>Até o ano de 2018, desses 30 países,  18  reverteram suas privatizações (re-reforma), total ou parcial</a:t>
            </a:r>
            <a:endParaRPr lang="pt-BR" sz="1700" dirty="0"/>
          </a:p>
        </p:txBody>
      </p:sp>
      <p:sp>
        <p:nvSpPr>
          <p:cNvPr id="9" name="Chave esquerda 8"/>
          <p:cNvSpPr/>
          <p:nvPr/>
        </p:nvSpPr>
        <p:spPr>
          <a:xfrm>
            <a:off x="4786314" y="142852"/>
            <a:ext cx="357190" cy="1500246"/>
          </a:xfrm>
          <a:prstGeom prst="leftBrace">
            <a:avLst>
              <a:gd name="adj1" fmla="val 833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5286380" y="2071678"/>
            <a:ext cx="3714776" cy="209419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300" dirty="0" smtClean="0"/>
              <a:t>Venezuela (2000, total), Equador (2002, total), Nicarágua (2005, total), Bulgária (2007, parcial), Argentina (2008, total), Eslováquia (2008, parcial), Estônia, Letônia e Lituânia (2009, parcial), Bolívia (2009, total), Hungria (2010, total), Croácia e Macedônia (2011, parcial), Polônia (2011, total), Rússia (2012, total), Cazaquistão (2013, parcial), República Tcheca (2016, total) e Romênia (2017, parcial).</a:t>
            </a:r>
            <a:endParaRPr lang="pt-BR" sz="13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0" y="6488668"/>
            <a:ext cx="9215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 smtClean="0"/>
              <a:t>(*) ILO. Social </a:t>
            </a:r>
            <a:r>
              <a:rPr lang="pt-BR" sz="900" dirty="0" err="1" smtClean="0"/>
              <a:t>Protection</a:t>
            </a:r>
            <a:r>
              <a:rPr lang="pt-BR" sz="900" dirty="0" smtClean="0"/>
              <a:t> </a:t>
            </a:r>
            <a:r>
              <a:rPr lang="pt-BR" sz="900" dirty="0" err="1" smtClean="0"/>
              <a:t>Department</a:t>
            </a:r>
            <a:r>
              <a:rPr lang="pt-BR" sz="900" dirty="0" smtClean="0"/>
              <a:t>. ESS – </a:t>
            </a:r>
            <a:r>
              <a:rPr lang="pt-BR" sz="900" dirty="0" err="1" smtClean="0"/>
              <a:t>Working</a:t>
            </a:r>
            <a:r>
              <a:rPr lang="pt-BR" sz="900" dirty="0" smtClean="0"/>
              <a:t> </a:t>
            </a:r>
            <a:r>
              <a:rPr lang="pt-BR" sz="900" dirty="0" err="1" smtClean="0"/>
              <a:t>Paper</a:t>
            </a:r>
            <a:r>
              <a:rPr lang="pt-BR" sz="900" dirty="0" smtClean="0"/>
              <a:t> No. 63. </a:t>
            </a:r>
            <a:r>
              <a:rPr lang="pt-BR" sz="900" dirty="0" err="1" smtClean="0"/>
              <a:t>Reversing</a:t>
            </a:r>
            <a:r>
              <a:rPr lang="pt-BR" sz="900" dirty="0" smtClean="0"/>
              <a:t> </a:t>
            </a:r>
            <a:r>
              <a:rPr lang="pt-BR" sz="900" dirty="0" err="1" smtClean="0"/>
              <a:t>pension</a:t>
            </a:r>
            <a:r>
              <a:rPr lang="pt-BR" sz="900" dirty="0" smtClean="0"/>
              <a:t> </a:t>
            </a:r>
            <a:r>
              <a:rPr lang="pt-BR" sz="900" dirty="0" err="1" smtClean="0"/>
              <a:t>privatization</a:t>
            </a:r>
            <a:r>
              <a:rPr lang="pt-BR" sz="900" dirty="0" smtClean="0"/>
              <a:t>: </a:t>
            </a:r>
            <a:r>
              <a:rPr lang="pt-BR" sz="900" dirty="0" err="1" smtClean="0"/>
              <a:t>Rebuilding</a:t>
            </a:r>
            <a:r>
              <a:rPr lang="pt-BR" sz="900" dirty="0" smtClean="0"/>
              <a:t> </a:t>
            </a:r>
            <a:r>
              <a:rPr lang="pt-BR" sz="900" dirty="0" err="1" smtClean="0"/>
              <a:t>public</a:t>
            </a:r>
            <a:r>
              <a:rPr lang="pt-BR" sz="900" dirty="0" smtClean="0"/>
              <a:t> </a:t>
            </a:r>
            <a:r>
              <a:rPr lang="pt-BR" sz="900" dirty="0" err="1" smtClean="0"/>
              <a:t>pension</a:t>
            </a:r>
            <a:r>
              <a:rPr lang="pt-BR" sz="900" dirty="0" smtClean="0"/>
              <a:t> systems in </a:t>
            </a:r>
            <a:r>
              <a:rPr lang="pt-BR" sz="900" dirty="0" err="1" smtClean="0"/>
              <a:t>Eastern</a:t>
            </a:r>
            <a:r>
              <a:rPr lang="pt-BR" sz="900" dirty="0" smtClean="0"/>
              <a:t> </a:t>
            </a:r>
            <a:r>
              <a:rPr lang="pt-BR" sz="900" dirty="0" err="1" smtClean="0"/>
              <a:t>European</a:t>
            </a:r>
            <a:r>
              <a:rPr lang="pt-BR" sz="900" dirty="0" smtClean="0"/>
              <a:t> </a:t>
            </a:r>
            <a:r>
              <a:rPr lang="pt-BR" sz="900" dirty="0" err="1" smtClean="0"/>
              <a:t>and</a:t>
            </a:r>
            <a:r>
              <a:rPr lang="pt-BR" sz="900" dirty="0" smtClean="0"/>
              <a:t> </a:t>
            </a:r>
            <a:r>
              <a:rPr lang="pt-BR" sz="900" dirty="0" err="1" smtClean="0"/>
              <a:t>Latin</a:t>
            </a:r>
            <a:r>
              <a:rPr lang="pt-BR" sz="900" dirty="0" smtClean="0"/>
              <a:t> </a:t>
            </a:r>
            <a:r>
              <a:rPr lang="pt-BR" sz="900" dirty="0" err="1" smtClean="0"/>
              <a:t>American</a:t>
            </a:r>
            <a:r>
              <a:rPr lang="pt-BR" sz="900" dirty="0" smtClean="0"/>
              <a:t> countries (2000-18). Disponível em https://www.ilo.org/wcmsp5/groups/public/---ed_protect/---soc_sec/documents/publication/wcms_648639.pdf. Elaboração: Dieese</a:t>
            </a:r>
            <a:endParaRPr lang="pt-BR" dirty="0"/>
          </a:p>
        </p:txBody>
      </p:sp>
      <p:sp>
        <p:nvSpPr>
          <p:cNvPr id="12" name="Retângulo de cantos arredondados 11"/>
          <p:cNvSpPr/>
          <p:nvPr/>
        </p:nvSpPr>
        <p:spPr>
          <a:xfrm>
            <a:off x="1214414" y="4429132"/>
            <a:ext cx="7786742" cy="200906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1600" dirty="0" smtClean="0">
                <a:solidFill>
                  <a:srgbClr val="FF0000"/>
                </a:solidFill>
              </a:rPr>
              <a:t>Tendo em vista a reversão da privatização pela maioria desses países (muitos ainda estão tentando como Chile, Colômbia, México e Peru) e a acumulação de evidências sobre os impactos sociais e econômicos negativos da privatização, pode-se afirmar, segundo a OIT, que o experimento da privatização foi um fracasso. Com a crise financeira mundial de 2008 a vulnerabilidade desse sistema se tornou ainda mais evidente em virtude das intempéries do mercado, obrigando os adeptos a capitalização, de maneira mais enfática, a voltarem para seus antigos regimes.</a:t>
            </a:r>
            <a:endParaRPr lang="pt-BR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71736" y="285728"/>
            <a:ext cx="5052005" cy="51077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Processo de privatização México*</a:t>
            </a:r>
            <a:endParaRPr lang="pt-BR" sz="24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214282" y="6237312"/>
            <a:ext cx="87868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/>
              <a:t>(*) BARBA, G. O e SÁNCHES, M.A.R. La seguridad social en México a dos décadas de las reformas privatizadoras. Balance y perspectivas. Espiral, Estudios sobre Estado y Sociedad Vol. </a:t>
            </a:r>
            <a:r>
              <a:rPr lang="es-ES" sz="1100" dirty="0" err="1" smtClean="0"/>
              <a:t>xxv</a:t>
            </a:r>
            <a:r>
              <a:rPr lang="es-ES" sz="1100" dirty="0" smtClean="0"/>
              <a:t> No. 73 Septiembre / Diciembre de 2018</a:t>
            </a:r>
          </a:p>
          <a:p>
            <a:r>
              <a:rPr lang="es-ES" sz="1100" dirty="0" smtClean="0"/>
              <a:t>MESA-LAGO. C. Studio comparativo de los costos fiscales en la transición de ocho reformas de pensiones en América Latina. Unidad de Financiamiento para el desarrollo. División de Comercio Internacional y Financiamiento para el desarrollo. Santiago, marzo 2000.</a:t>
            </a:r>
            <a:endParaRPr lang="pt-BR" sz="11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072032" y="908720"/>
            <a:ext cx="7929618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00" b="1" dirty="0" smtClean="0"/>
              <a:t>Resultados decepcionantes: </a:t>
            </a:r>
          </a:p>
          <a:p>
            <a:endParaRPr lang="pt-BR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 smtClean="0"/>
              <a:t>situação financeira precária dos institutos de pensão (pós crise 2008 acirrou);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 smtClean="0"/>
              <a:t> insistência em manter medidas ineficazes (aumentar as contribuições do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beneficiários, reduzir os benefícios...);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 smtClean="0"/>
              <a:t> Baixa cobertura devido a alta informalidade (a cada 100 trabalhadores, entre 25 e 30 contribuem para a Previdência);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 smtClean="0"/>
              <a:t>Benefícios prometidos pelos reformadores não se concretizaram.  Representam  1/4 do salário médio da ativa; </a:t>
            </a:r>
            <a:br>
              <a:rPr lang="pt-BR" dirty="0" smtClean="0"/>
            </a:br>
            <a:r>
              <a:rPr lang="pt-BR" dirty="0" smtClean="0">
                <a:solidFill>
                  <a:srgbClr val="FF0000"/>
                </a:solidFill>
              </a:rPr>
              <a:t>Mais preocupante:  </a:t>
            </a:r>
            <a:r>
              <a:rPr lang="pt-BR" dirty="0" smtClean="0"/>
              <a:t>necessidade do estabelecimento de um benefício mínimo (aos moldes BPS chileno);  problemas sérios na área da saúde &gt; renúncias do governo &gt; déficits;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85852" y="2000240"/>
            <a:ext cx="7572428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 smtClean="0"/>
              <a:t>CONCLUSÃO:</a:t>
            </a:r>
            <a:r>
              <a:rPr lang="pt-BR" dirty="0" smtClean="0"/>
              <a:t>  </a:t>
            </a:r>
          </a:p>
          <a:p>
            <a:pPr>
              <a:lnSpc>
                <a:spcPct val="150000"/>
              </a:lnSpc>
            </a:pPr>
            <a:r>
              <a:rPr lang="pt-BR" sz="2000" dirty="0" smtClean="0">
                <a:solidFill>
                  <a:srgbClr val="FF0000"/>
                </a:solidFill>
              </a:rPr>
              <a:t>Quebra do princípio da solidariedade </a:t>
            </a:r>
            <a:r>
              <a:rPr lang="pt-BR" sz="2000" dirty="0" err="1" smtClean="0">
                <a:solidFill>
                  <a:srgbClr val="FF0000"/>
                </a:solidFill>
              </a:rPr>
              <a:t>intergeracional</a:t>
            </a:r>
            <a:r>
              <a:rPr lang="pt-BR" sz="2000" dirty="0" smtClean="0">
                <a:solidFill>
                  <a:srgbClr val="FF0000"/>
                </a:solidFill>
              </a:rPr>
              <a:t> foi um ERRO.</a:t>
            </a:r>
          </a:p>
          <a:p>
            <a:pPr>
              <a:lnSpc>
                <a:spcPct val="150000"/>
              </a:lnSpc>
            </a:pPr>
            <a:r>
              <a:rPr lang="pt-BR" sz="2000" dirty="0" smtClean="0">
                <a:solidFill>
                  <a:srgbClr val="FF0000"/>
                </a:solidFill>
              </a:rPr>
              <a:t>As supostas economias que o Estado esperava com o novo regime foram corroídas pelo elevado custo fiscal e pelas grandes e contínuas transferências  de recursos do Governo Federal aos institutos de previdência social para compensar a perda desses fundos.</a:t>
            </a:r>
            <a:endParaRPr lang="pt-BR" sz="2000" dirty="0">
              <a:solidFill>
                <a:srgbClr val="FF00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428860" y="357166"/>
            <a:ext cx="5052005" cy="51077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Processo de privatização México</a:t>
            </a:r>
            <a:endParaRPr lang="pt-B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de cantos arredondados 2"/>
          <p:cNvSpPr/>
          <p:nvPr/>
        </p:nvSpPr>
        <p:spPr>
          <a:xfrm>
            <a:off x="1071538" y="285728"/>
            <a:ext cx="250033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BR" dirty="0" smtClean="0"/>
              <a:t>República Tcheca, </a:t>
            </a:r>
          </a:p>
          <a:p>
            <a:r>
              <a:rPr lang="pt-BR" dirty="0" smtClean="0"/>
              <a:t>2013 (início); 2016 (fim)</a:t>
            </a:r>
            <a:endParaRPr lang="pt-BR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3714744" y="285728"/>
            <a:ext cx="2571768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BR" dirty="0" smtClean="0"/>
              <a:t>Polônia, </a:t>
            </a:r>
          </a:p>
          <a:p>
            <a:r>
              <a:rPr lang="pt-BR" dirty="0" smtClean="0"/>
              <a:t>1999 (início); 2011 (fim)</a:t>
            </a:r>
            <a:endParaRPr lang="pt-BR" dirty="0"/>
          </a:p>
        </p:txBody>
      </p:sp>
      <p:sp>
        <p:nvSpPr>
          <p:cNvPr id="7" name="Retângulo de cantos arredondados 6"/>
          <p:cNvSpPr/>
          <p:nvPr/>
        </p:nvSpPr>
        <p:spPr>
          <a:xfrm>
            <a:off x="6429388" y="285728"/>
            <a:ext cx="2571768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BR" dirty="0" smtClean="0"/>
              <a:t>Hungria, </a:t>
            </a:r>
          </a:p>
          <a:p>
            <a:r>
              <a:rPr lang="pt-BR" dirty="0" smtClean="0"/>
              <a:t>1998 (início); 2010 (fim)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1142976" y="1142985"/>
            <a:ext cx="2428892" cy="24640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1400" dirty="0" smtClean="0"/>
              <a:t>Divergente Banco Mundial;</a:t>
            </a:r>
          </a:p>
          <a:p>
            <a:pPr algn="just"/>
            <a:endParaRPr lang="pt-BR" sz="1400" dirty="0" smtClean="0"/>
          </a:p>
          <a:p>
            <a:pPr algn="just"/>
            <a:r>
              <a:rPr lang="pt-BR" sz="1400" dirty="0" smtClean="0"/>
              <a:t>Repartição simples (regras de acesso pouco duras) e capitalização voluntária;</a:t>
            </a:r>
          </a:p>
          <a:p>
            <a:pPr algn="just"/>
            <a:endParaRPr lang="pt-BR" sz="1400" dirty="0" smtClean="0"/>
          </a:p>
          <a:p>
            <a:pPr algn="just"/>
            <a:r>
              <a:rPr lang="pt-BR" sz="1400" dirty="0" smtClean="0"/>
              <a:t>Manutenção direitos;  diferença de gênero</a:t>
            </a:r>
          </a:p>
          <a:p>
            <a:pPr algn="just"/>
            <a:endParaRPr lang="pt-BR" sz="1400" dirty="0" smtClean="0"/>
          </a:p>
          <a:p>
            <a:pPr algn="just"/>
            <a:r>
              <a:rPr lang="pt-BR" sz="1400" dirty="0" smtClean="0"/>
              <a:t>Volta ao sistema PAYG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786182" y="1142985"/>
            <a:ext cx="2500330" cy="40378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Moldes Banco Mundial;</a:t>
            </a:r>
          </a:p>
          <a:p>
            <a:endParaRPr lang="pt-BR" sz="1400" dirty="0" smtClean="0"/>
          </a:p>
          <a:p>
            <a:endParaRPr lang="pt-BR" sz="1400" dirty="0" smtClean="0"/>
          </a:p>
          <a:p>
            <a:r>
              <a:rPr lang="pt-BR" sz="1400" dirty="0" smtClean="0"/>
              <a:t>Sistema Chileno;</a:t>
            </a:r>
          </a:p>
          <a:p>
            <a:endParaRPr lang="pt-BR" sz="1400" dirty="0" smtClean="0"/>
          </a:p>
          <a:p>
            <a:endParaRPr lang="pt-BR" sz="1400" dirty="0" smtClean="0"/>
          </a:p>
          <a:p>
            <a:r>
              <a:rPr lang="pt-BR" sz="1400" dirty="0" smtClean="0"/>
              <a:t>Perdas Individuais; corte de direitos (Benefícios);</a:t>
            </a:r>
          </a:p>
          <a:p>
            <a:endParaRPr lang="pt-BR" sz="1400" dirty="0" smtClean="0"/>
          </a:p>
          <a:p>
            <a:r>
              <a:rPr lang="pt-BR" sz="1400" dirty="0" smtClean="0"/>
              <a:t>Identificação de elevados custos de transição</a:t>
            </a:r>
          </a:p>
          <a:p>
            <a:endParaRPr lang="pt-BR" sz="1400" dirty="0" smtClean="0"/>
          </a:p>
          <a:p>
            <a:r>
              <a:rPr lang="pt-BR" sz="1400" dirty="0" smtClean="0"/>
              <a:t>Volta ao sistema PAYG;</a:t>
            </a:r>
          </a:p>
          <a:p>
            <a:endParaRPr lang="pt-BR" sz="1400" dirty="0" smtClean="0"/>
          </a:p>
          <a:p>
            <a:r>
              <a:rPr lang="pt-BR" sz="1400" dirty="0" smtClean="0"/>
              <a:t>Melhoria situação fiscal no curto prazo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6500826" y="1142985"/>
            <a:ext cx="2500330" cy="48398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Moldes Banco Mundial;</a:t>
            </a:r>
          </a:p>
          <a:p>
            <a:endParaRPr lang="pt-BR" sz="1400" dirty="0" smtClean="0"/>
          </a:p>
          <a:p>
            <a:endParaRPr lang="pt-BR" sz="1400" dirty="0" smtClean="0"/>
          </a:p>
          <a:p>
            <a:r>
              <a:rPr lang="pt-BR" sz="1400" dirty="0" smtClean="0"/>
              <a:t>Sistema Chileno;</a:t>
            </a:r>
          </a:p>
          <a:p>
            <a:endParaRPr lang="pt-BR" sz="1400" dirty="0" smtClean="0"/>
          </a:p>
          <a:p>
            <a:endParaRPr lang="pt-BR" sz="1400" dirty="0" smtClean="0"/>
          </a:p>
          <a:p>
            <a:r>
              <a:rPr lang="pt-BR" sz="1400" dirty="0" smtClean="0"/>
              <a:t>Perdas Individuais; corte de direitos como licença maternidade</a:t>
            </a:r>
          </a:p>
          <a:p>
            <a:endParaRPr lang="pt-BR" sz="1400" dirty="0" smtClean="0"/>
          </a:p>
          <a:p>
            <a:r>
              <a:rPr lang="pt-BR" sz="1400" dirty="0" smtClean="0"/>
              <a:t>Identificação de elevados custos de transição</a:t>
            </a:r>
          </a:p>
          <a:p>
            <a:endParaRPr lang="pt-BR" sz="1400" dirty="0" smtClean="0"/>
          </a:p>
          <a:p>
            <a:pPr algn="just"/>
            <a:r>
              <a:rPr lang="pt-BR" sz="1400" dirty="0" smtClean="0"/>
              <a:t>Volta ao sistema PAYG, fundindo com orçamento do Estado;</a:t>
            </a:r>
          </a:p>
          <a:p>
            <a:pPr algn="just"/>
            <a:endParaRPr lang="pt-BR" sz="1400" dirty="0" smtClean="0"/>
          </a:p>
          <a:p>
            <a:pPr algn="just"/>
            <a:r>
              <a:rPr lang="pt-BR" sz="1400" dirty="0" smtClean="0"/>
              <a:t>Re-reforma: redução do déficit fiscal, da taxa de substituição; maior equidade de gênero.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28992" y="285728"/>
            <a:ext cx="2780593" cy="51077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Chile, o precursor</a:t>
            </a:r>
            <a:endParaRPr lang="pt-BR" sz="24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1071538" y="1714488"/>
            <a:ext cx="74295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dirty="0" smtClean="0"/>
              <a:t>Empregador e o Estado não participam do custeio;</a:t>
            </a:r>
          </a:p>
          <a:p>
            <a:pPr algn="just">
              <a:buFont typeface="Wingdings" pitchFamily="2" charset="2"/>
              <a:buChar char="Ø"/>
            </a:pPr>
            <a:endParaRPr lang="pt-BR" dirty="0" smtClean="0"/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Sistema privilegia aquelas pessoas com maior poder aquisitivo, pois estas serão as com condições de contribuir com mais veemência e de maneira ininterrupta para a própria aposentadoria;</a:t>
            </a:r>
          </a:p>
          <a:p>
            <a:pPr algn="just">
              <a:buFont typeface="Wingdings" pitchFamily="2" charset="2"/>
              <a:buChar char="Ø"/>
            </a:pPr>
            <a:endParaRPr lang="pt-BR" dirty="0" smtClean="0"/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Mais pobres &gt;  Reforma parcial 2008 &gt; Pensão Básica Solidária (PBS) &gt; 40% do salário mínimo chileno;</a:t>
            </a:r>
          </a:p>
          <a:p>
            <a:pPr algn="just"/>
            <a:endParaRPr lang="pt-BR" dirty="0" smtClean="0"/>
          </a:p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srgbClr val="FF0000"/>
                </a:solidFill>
              </a:rPr>
              <a:t>Situação de muitos chilenos</a:t>
            </a:r>
            <a:r>
              <a:rPr lang="pt-BR" dirty="0" smtClean="0"/>
              <a:t>: 80% das pessoas aposentadas no Chile recebem um valor abaixo do salário mínimo e 44% estão abaixo da linha da pobreza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ício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15410</TotalTime>
  <Words>1631</Words>
  <Application>Microsoft Office PowerPoint</Application>
  <PresentationFormat>Apresentação na tela (4:3)</PresentationFormat>
  <Paragraphs>151</Paragraphs>
  <Slides>17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4" baseType="lpstr">
      <vt:lpstr>Calibri</vt:lpstr>
      <vt:lpstr>Gill Sans MT</vt:lpstr>
      <vt:lpstr>Times New Roman</vt:lpstr>
      <vt:lpstr>Verdana</vt:lpstr>
      <vt:lpstr>Wingdings</vt:lpstr>
      <vt:lpstr>Wingdings 2</vt:lpstr>
      <vt:lpstr>Solstício</vt:lpstr>
      <vt:lpstr>  Audiência Pública  Comissão Permanente de Direitos Humanos - CDH, Senado Federal  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12º Congresso do Sintsef/Ce</dc:title>
  <dc:creator>alessandra</dc:creator>
  <cp:lastModifiedBy>Christiano de Oliveira Emery</cp:lastModifiedBy>
  <cp:revision>1162</cp:revision>
  <dcterms:created xsi:type="dcterms:W3CDTF">2018-10-16T17:43:08Z</dcterms:created>
  <dcterms:modified xsi:type="dcterms:W3CDTF">2019-05-20T11:57:19Z</dcterms:modified>
</cp:coreProperties>
</file>