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78" r:id="rId3"/>
  </p:sldMasterIdLst>
  <p:notesMasterIdLst>
    <p:notesMasterId r:id="rId33"/>
  </p:notesMasterIdLst>
  <p:handoutMasterIdLst>
    <p:handoutMasterId r:id="rId34"/>
  </p:handoutMasterIdLst>
  <p:sldIdLst>
    <p:sldId id="579" r:id="rId4"/>
    <p:sldId id="755" r:id="rId5"/>
    <p:sldId id="958" r:id="rId6"/>
    <p:sldId id="972" r:id="rId7"/>
    <p:sldId id="969" r:id="rId8"/>
    <p:sldId id="968" r:id="rId9"/>
    <p:sldId id="964" r:id="rId10"/>
    <p:sldId id="955" r:id="rId11"/>
    <p:sldId id="925" r:id="rId12"/>
    <p:sldId id="885" r:id="rId13"/>
    <p:sldId id="870" r:id="rId14"/>
    <p:sldId id="950" r:id="rId15"/>
    <p:sldId id="936" r:id="rId16"/>
    <p:sldId id="971" r:id="rId17"/>
    <p:sldId id="965" r:id="rId18"/>
    <p:sldId id="970" r:id="rId19"/>
    <p:sldId id="942" r:id="rId20"/>
    <p:sldId id="952" r:id="rId21"/>
    <p:sldId id="974" r:id="rId22"/>
    <p:sldId id="975" r:id="rId23"/>
    <p:sldId id="930" r:id="rId24"/>
    <p:sldId id="953" r:id="rId25"/>
    <p:sldId id="954" r:id="rId26"/>
    <p:sldId id="931" r:id="rId27"/>
    <p:sldId id="886" r:id="rId28"/>
    <p:sldId id="928" r:id="rId29"/>
    <p:sldId id="884" r:id="rId30"/>
    <p:sldId id="890" r:id="rId31"/>
    <p:sldId id="973" r:id="rId32"/>
  </p:sldIdLst>
  <p:sldSz cx="9144000" cy="6858000" type="screen4x3"/>
  <p:notesSz cx="6819900" cy="9931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9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663300"/>
    <a:srgbClr val="FF99FF"/>
    <a:srgbClr val="33CC33"/>
    <a:srgbClr val="FFCC99"/>
    <a:srgbClr val="FF9429"/>
    <a:srgbClr val="0000FF"/>
    <a:srgbClr val="CC3300"/>
    <a:srgbClr val="FFA52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2086" autoAdjust="0"/>
  </p:normalViewPr>
  <p:slideViewPr>
    <p:cSldViewPr>
      <p:cViewPr varScale="1">
        <p:scale>
          <a:sx n="84" d="100"/>
          <a:sy n="84" d="100"/>
        </p:scale>
        <p:origin x="-1680" y="-84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86"/>
    </p:cViewPr>
  </p:sorterViewPr>
  <p:notesViewPr>
    <p:cSldViewPr>
      <p:cViewPr varScale="1">
        <p:scale>
          <a:sx n="49" d="100"/>
          <a:sy n="49" d="100"/>
        </p:scale>
        <p:origin x="-2724" y="-102"/>
      </p:cViewPr>
      <p:guideLst>
        <p:guide orient="horz" pos="3129"/>
        <p:guide pos="2148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884973753280841"/>
          <c:y val="4.6770924467774866E-2"/>
          <c:w val="0.71844028871391086"/>
          <c:h val="0.73076771653543304"/>
        </c:manualLayout>
      </c:layout>
      <c:barChart>
        <c:barDir val="col"/>
        <c:grouping val="clustered"/>
        <c:varyColors val="0"/>
        <c:ser>
          <c:idx val="1"/>
          <c:order val="1"/>
          <c:tx>
            <c:v>Petróleo bbl/d</c:v>
          </c:tx>
          <c:invertIfNegative val="0"/>
          <c:cat>
            <c:strRef>
              <c:f>'prod o&amp;g'!$C$50:$P$50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 (*)</c:v>
                </c:pt>
              </c:strCache>
            </c:strRef>
          </c:cat>
          <c:val>
            <c:numRef>
              <c:f>'prod o&amp;g'!$R$15:$AE$15</c:f>
              <c:numCache>
                <c:formatCode>#,##0</c:formatCode>
                <c:ptCount val="14"/>
                <c:pt idx="0">
                  <c:v>1267051.7909478866</c:v>
                </c:pt>
                <c:pt idx="1">
                  <c:v>1332955.1739863977</c:v>
                </c:pt>
                <c:pt idx="2">
                  <c:v>1499386.678207773</c:v>
                </c:pt>
                <c:pt idx="3">
                  <c:v>1552409.26013508</c:v>
                </c:pt>
                <c:pt idx="4">
                  <c:v>1538727.702278713</c:v>
                </c:pt>
                <c:pt idx="5">
                  <c:v>1712870.8264335564</c:v>
                </c:pt>
                <c:pt idx="6">
                  <c:v>1809122.3353921156</c:v>
                </c:pt>
                <c:pt idx="7">
                  <c:v>1832661.5759486153</c:v>
                </c:pt>
                <c:pt idx="8">
                  <c:v>1898641.8807529071</c:v>
                </c:pt>
                <c:pt idx="9">
                  <c:v>2029040.4925059672</c:v>
                </c:pt>
                <c:pt idx="10">
                  <c:v>2137417.4950437495</c:v>
                </c:pt>
                <c:pt idx="11">
                  <c:v>2192911.2310235417</c:v>
                </c:pt>
                <c:pt idx="12">
                  <c:v>2149014.7616433986</c:v>
                </c:pt>
                <c:pt idx="13">
                  <c:v>2058443.3449633957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63616"/>
        <c:axId val="43373632"/>
      </c:barChart>
      <c:lineChart>
        <c:grouping val="standard"/>
        <c:varyColors val="0"/>
        <c:ser>
          <c:idx val="0"/>
          <c:order val="0"/>
          <c:tx>
            <c:v>Gás Natural Mm³/d</c:v>
          </c:tx>
          <c:cat>
            <c:strRef>
              <c:f>'prod o&amp;g'!$C$50:$P$50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 (*)</c:v>
                </c:pt>
              </c:strCache>
            </c:strRef>
          </c:cat>
          <c:val>
            <c:numRef>
              <c:f>'prod o&amp;g'!$R$51:$AE$51</c:f>
              <c:numCache>
                <c:formatCode>_(* #,##0_);_(* \(#,##0\);_(* "-"??_);_(@_)</c:formatCode>
                <c:ptCount val="14"/>
                <c:pt idx="0">
                  <c:v>36292.013790437159</c:v>
                </c:pt>
                <c:pt idx="1">
                  <c:v>38352.870657534244</c:v>
                </c:pt>
                <c:pt idx="2">
                  <c:v>42534.6661369863</c:v>
                </c:pt>
                <c:pt idx="3">
                  <c:v>43265.928504109594</c:v>
                </c:pt>
                <c:pt idx="4">
                  <c:v>46369.278669398911</c:v>
                </c:pt>
                <c:pt idx="5">
                  <c:v>48490.961652054801</c:v>
                </c:pt>
                <c:pt idx="6">
                  <c:v>48510.031440031969</c:v>
                </c:pt>
                <c:pt idx="7">
                  <c:v>49730.552221917809</c:v>
                </c:pt>
                <c:pt idx="8">
                  <c:v>58996.318035748744</c:v>
                </c:pt>
                <c:pt idx="9">
                  <c:v>57921.971587333777</c:v>
                </c:pt>
                <c:pt idx="10">
                  <c:v>62845.058939260278</c:v>
                </c:pt>
                <c:pt idx="11">
                  <c:v>65955.426239671229</c:v>
                </c:pt>
                <c:pt idx="12">
                  <c:v>70579.903541502732</c:v>
                </c:pt>
                <c:pt idx="13">
                  <c:v>75833.031683973502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24256"/>
        <c:axId val="43373056"/>
      </c:lineChart>
      <c:catAx>
        <c:axId val="130863616"/>
        <c:scaling>
          <c:orientation val="minMax"/>
        </c:scaling>
        <c:delete val="0"/>
        <c:axPos val="b"/>
        <c:numFmt formatCode="General" sourceLinked="0"/>
        <c:majorTickMark val="out"/>
        <c:minorTickMark val="in"/>
        <c:tickLblPos val="low"/>
        <c:txPr>
          <a:bodyPr/>
          <a:lstStyle/>
          <a:p>
            <a:pPr>
              <a:defRPr sz="1600" b="1"/>
            </a:pPr>
            <a:endParaRPr lang="pt-BR"/>
          </a:p>
        </c:txPr>
        <c:crossAx val="43373632"/>
        <c:crosses val="autoZero"/>
        <c:auto val="1"/>
        <c:lblAlgn val="ctr"/>
        <c:lblOffset val="100"/>
        <c:noMultiLvlLbl val="0"/>
      </c:catAx>
      <c:valAx>
        <c:axId val="433736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30863616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 sz="1400"/>
                  </a:pPr>
                  <a:r>
                    <a:rPr lang="pt-BR" sz="1400"/>
                    <a:t>Mil bbl/d</a:t>
                  </a:r>
                </a:p>
              </c:rich>
            </c:tx>
          </c:dispUnitsLbl>
        </c:dispUnits>
      </c:valAx>
      <c:valAx>
        <c:axId val="43373056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3024256"/>
        <c:crosses val="max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 sz="1400"/>
                  </a:pPr>
                  <a:r>
                    <a:rPr lang="pt-BR" sz="1400"/>
                    <a:t>Milhões m³/d</a:t>
                  </a:r>
                </a:p>
              </c:rich>
            </c:tx>
          </c:dispUnitsLbl>
        </c:dispUnits>
      </c:valAx>
      <c:catAx>
        <c:axId val="93024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37305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4462576552930884"/>
          <c:y val="0.93017169728783899"/>
          <c:w val="0.65643790743144304"/>
          <c:h val="6.5582531350247872E-2"/>
        </c:manualLayout>
      </c:layout>
      <c:overlay val="0"/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Produção de Gás Natural no Brasil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Plan1!$B$7</c:f>
              <c:strCache>
                <c:ptCount val="1"/>
                <c:pt idx="0">
                  <c:v>Produção</c:v>
                </c:pt>
              </c:strCache>
            </c:strRef>
          </c:tx>
          <c:marker>
            <c:symbol val="none"/>
          </c:marker>
          <c:cat>
            <c:numRef>
              <c:f>Plan1!$C$6:$O$6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Plan1!$C$7:$O$7</c:f>
              <c:numCache>
                <c:formatCode>_(* #,##0_);_(* \(#,##0\);_(* "-"??_);_(@_)</c:formatCode>
                <c:ptCount val="13"/>
                <c:pt idx="0">
                  <c:v>13282.8770473</c:v>
                </c:pt>
                <c:pt idx="1">
                  <c:v>13998.797789999999</c:v>
                </c:pt>
                <c:pt idx="2">
                  <c:v>15525.15314</c:v>
                </c:pt>
                <c:pt idx="3">
                  <c:v>15792.063904000001</c:v>
                </c:pt>
                <c:pt idx="4">
                  <c:v>16971.155993</c:v>
                </c:pt>
                <c:pt idx="5">
                  <c:v>17699.201003000002</c:v>
                </c:pt>
                <c:pt idx="6">
                  <c:v>17706.161475611669</c:v>
                </c:pt>
                <c:pt idx="7">
                  <c:v>18151.651561000002</c:v>
                </c:pt>
                <c:pt idx="8">
                  <c:v>21592.65240108404</c:v>
                </c:pt>
                <c:pt idx="9">
                  <c:v>21141.519629376828</c:v>
                </c:pt>
                <c:pt idx="10">
                  <c:v>22938.44651283</c:v>
                </c:pt>
                <c:pt idx="11">
                  <c:v>24073.730577480001</c:v>
                </c:pt>
                <c:pt idx="12">
                  <c:v>25832.244696189999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109120"/>
        <c:axId val="77146944"/>
      </c:lineChart>
      <c:catAx>
        <c:axId val="8710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7146944"/>
        <c:crosses val="autoZero"/>
        <c:auto val="1"/>
        <c:lblAlgn val="ctr"/>
        <c:lblOffset val="100"/>
        <c:noMultiLvlLbl val="0"/>
      </c:catAx>
      <c:valAx>
        <c:axId val="771469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milhões de m3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87109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Balanço de Gás</a:t>
            </a:r>
            <a:r>
              <a:rPr lang="pt-BR" baseline="0" dirty="0" smtClean="0"/>
              <a:t> no Brasil</a:t>
            </a:r>
            <a:endParaRPr lang="pt-BR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Plan1!$B$7</c:f>
              <c:strCache>
                <c:ptCount val="1"/>
                <c:pt idx="0">
                  <c:v>Produção</c:v>
                </c:pt>
              </c:strCache>
            </c:strRef>
          </c:tx>
          <c:marker>
            <c:symbol val="none"/>
          </c:marker>
          <c:cat>
            <c:numRef>
              <c:f>Plan1!$K$6:$O$6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Plan1!$K$7:$O$7</c:f>
              <c:numCache>
                <c:formatCode>_(* #,##0_);_(* \(#,##0\);_(* "-"??_);_(@_)</c:formatCode>
                <c:ptCount val="5"/>
                <c:pt idx="0">
                  <c:v>21592.65240108404</c:v>
                </c:pt>
                <c:pt idx="1">
                  <c:v>21141.519629376828</c:v>
                </c:pt>
                <c:pt idx="2">
                  <c:v>22938.44651283</c:v>
                </c:pt>
                <c:pt idx="3">
                  <c:v>24073.730577480001</c:v>
                </c:pt>
                <c:pt idx="4">
                  <c:v>25832.244696189999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Plan1!$B$8</c:f>
              <c:strCache>
                <c:ptCount val="1"/>
                <c:pt idx="0">
                  <c:v>Oferta nacional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Plan1!$K$6:$O$6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Plan1!$K$8:$O$8</c:f>
              <c:numCache>
                <c:formatCode>_(* #,##0_);_(* \(#,##0\);_(* "-"??_);_(@_)</c:formatCode>
                <c:ptCount val="5"/>
                <c:pt idx="0">
                  <c:v>10610.34</c:v>
                </c:pt>
                <c:pt idx="1">
                  <c:v>8066.5000000000009</c:v>
                </c:pt>
                <c:pt idx="2">
                  <c:v>10234.6</c:v>
                </c:pt>
                <c:pt idx="3">
                  <c:v>12347.949999999999</c:v>
                </c:pt>
                <c:pt idx="4">
                  <c:v>14541.179999999998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Plan1!$B$9</c:f>
              <c:strCache>
                <c:ptCount val="1"/>
                <c:pt idx="0">
                  <c:v>Mercado</c:v>
                </c:pt>
              </c:strCache>
            </c:strRef>
          </c:tx>
          <c:marker>
            <c:symbol val="none"/>
          </c:marker>
          <c:cat>
            <c:numRef>
              <c:f>Plan1!$K$6:$O$6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Plan1!$K$9:$O$9</c:f>
              <c:numCache>
                <c:formatCode>_-* #,##0_-;\-* #,##0_-;_-* "-"??_-;_-@_-</c:formatCode>
                <c:ptCount val="5"/>
                <c:pt idx="0">
                  <c:v>21480.54</c:v>
                </c:pt>
                <c:pt idx="1">
                  <c:v>16224.250000000002</c:v>
                </c:pt>
                <c:pt idx="2">
                  <c:v>22520.5</c:v>
                </c:pt>
                <c:pt idx="3">
                  <c:v>22411</c:v>
                </c:pt>
                <c:pt idx="4">
                  <c:v>27391.440000000002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545920"/>
        <c:axId val="77148672"/>
      </c:lineChart>
      <c:catAx>
        <c:axId val="8654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7148672"/>
        <c:crosses val="autoZero"/>
        <c:auto val="1"/>
        <c:lblAlgn val="ctr"/>
        <c:lblOffset val="100"/>
        <c:noMultiLvlLbl val="0"/>
      </c:catAx>
      <c:valAx>
        <c:axId val="771486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milhões de m3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865459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5505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5" tIns="46168" rIns="92335" bIns="4616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785" y="1"/>
            <a:ext cx="2955505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5" tIns="46168" rIns="92335" bIns="461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13"/>
            <a:ext cx="2955505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5" tIns="46168" rIns="92335" bIns="4616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785" y="9432913"/>
            <a:ext cx="2955505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5" tIns="46168" rIns="92335" bIns="461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DF5EA0-EF65-475E-91CA-76080DA6286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681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785" y="9432913"/>
            <a:ext cx="2955505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5" tIns="46168" rIns="92335" bIns="461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F45942-3534-4E02-B2DA-8F06D08CCFF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6758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8F60F-18FE-44E9-90DA-FFF7EBD0AE90}" type="slidenum">
              <a:rPr lang="pt-BR"/>
              <a:pPr/>
              <a:t>2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5"/>
            <a:ext cx="5002119" cy="4468810"/>
          </a:xfrm>
          <a:prstGeom prst="rect">
            <a:avLst/>
          </a:prstGeom>
          <a:noFill/>
          <a:ln/>
        </p:spPr>
        <p:txBody>
          <a:bodyPr lIns="92345" tIns="46173" rIns="92345" bIns="46173"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3570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8F60F-18FE-44E9-90DA-FFF7EBD0AE90}" type="slidenum">
              <a:rPr lang="pt-BR"/>
              <a:pPr/>
              <a:t>25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5"/>
            <a:ext cx="5002119" cy="4468810"/>
          </a:xfrm>
          <a:prstGeom prst="rect">
            <a:avLst/>
          </a:prstGeom>
          <a:noFill/>
          <a:ln/>
        </p:spPr>
        <p:txBody>
          <a:bodyPr lIns="92345" tIns="46173" rIns="92345" bIns="46173"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85126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8F60F-18FE-44E9-90DA-FFF7EBD0AE90}" type="slidenum">
              <a:rPr lang="pt-BR"/>
              <a:pPr/>
              <a:t>27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5"/>
            <a:ext cx="5002119" cy="4468810"/>
          </a:xfrm>
          <a:prstGeom prst="rect">
            <a:avLst/>
          </a:prstGeom>
          <a:noFill/>
          <a:ln/>
        </p:spPr>
        <p:txBody>
          <a:bodyPr lIns="92345" tIns="46173" rIns="92345" bIns="46173"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49338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8F60F-18FE-44E9-90DA-FFF7EBD0AE90}" type="slidenum">
              <a:rPr lang="pt-BR"/>
              <a:pPr/>
              <a:t>28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5"/>
            <a:ext cx="5002119" cy="4468810"/>
          </a:xfrm>
          <a:prstGeom prst="rect">
            <a:avLst/>
          </a:prstGeom>
          <a:noFill/>
          <a:ln/>
        </p:spPr>
        <p:txBody>
          <a:bodyPr lIns="92345" tIns="46173" rIns="92345" bIns="46173"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229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77468-FC9F-485E-B769-B8FE112B568D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6125"/>
            <a:ext cx="4960938" cy="3721100"/>
          </a:xfrm>
          <a:prstGeom prst="rect">
            <a:avLst/>
          </a:prstGeo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503" y="4718054"/>
            <a:ext cx="4998896" cy="4467213"/>
          </a:xfrm>
          <a:prstGeom prst="rect">
            <a:avLst/>
          </a:prstGeom>
          <a:noFill/>
          <a:ln/>
        </p:spPr>
        <p:txBody>
          <a:bodyPr lIns="92345" tIns="46173" rIns="92345" bIns="46173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8248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8F60F-18FE-44E9-90DA-FFF7EBD0AE90}" type="slidenum">
              <a:rPr lang="pt-BR"/>
              <a:pPr/>
              <a:t>11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5"/>
            <a:ext cx="5002119" cy="4468810"/>
          </a:xfrm>
          <a:prstGeom prst="rect">
            <a:avLst/>
          </a:prstGeom>
          <a:noFill/>
          <a:ln/>
        </p:spPr>
        <p:txBody>
          <a:bodyPr lIns="92345" tIns="46173" rIns="92345" bIns="46173"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1741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8F60F-18FE-44E9-90DA-FFF7EBD0AE90}" type="slidenum">
              <a:rPr lang="pt-BR"/>
              <a:pPr/>
              <a:t>12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5"/>
            <a:ext cx="5002119" cy="4468810"/>
          </a:xfrm>
          <a:prstGeom prst="rect">
            <a:avLst/>
          </a:prstGeom>
          <a:noFill/>
          <a:ln/>
        </p:spPr>
        <p:txBody>
          <a:bodyPr lIns="92345" tIns="46173" rIns="92345" bIns="46173"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44627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8F60F-18FE-44E9-90DA-FFF7EBD0AE90}" type="slidenum">
              <a:rPr lang="pt-BR"/>
              <a:pPr/>
              <a:t>13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5"/>
            <a:ext cx="5002119" cy="4468810"/>
          </a:xfrm>
          <a:prstGeom prst="rect">
            <a:avLst/>
          </a:prstGeom>
          <a:noFill/>
          <a:ln/>
        </p:spPr>
        <p:txBody>
          <a:bodyPr lIns="92345" tIns="46173" rIns="92345" bIns="46173"/>
          <a:lstStyle/>
          <a:p>
            <a:pPr eaLnBrk="1" hangingPunct="1"/>
            <a:r>
              <a:rPr lang="pt-BR" dirty="0" smtClean="0"/>
              <a:t>Bacias</a:t>
            </a:r>
            <a:r>
              <a:rPr lang="pt-BR" baseline="0" dirty="0" smtClean="0"/>
              <a:t> da região amazônica também são promissoras, porem devido à questões ambientais optou-se por não considerá-las.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18487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8F60F-18FE-44E9-90DA-FFF7EBD0AE90}" type="slidenum">
              <a:rPr lang="pt-BR"/>
              <a:pPr/>
              <a:t>15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5"/>
            <a:ext cx="5002119" cy="4468810"/>
          </a:xfrm>
          <a:prstGeom prst="rect">
            <a:avLst/>
          </a:prstGeom>
          <a:noFill/>
          <a:ln/>
        </p:spPr>
        <p:txBody>
          <a:bodyPr lIns="92345" tIns="46173" rIns="92345" bIns="46173"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35890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8F60F-18FE-44E9-90DA-FFF7EBD0AE90}" type="slidenum">
              <a:rPr lang="pt-BR"/>
              <a:pPr/>
              <a:t>16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5"/>
            <a:ext cx="5002119" cy="4468810"/>
          </a:xfrm>
          <a:prstGeom prst="rect">
            <a:avLst/>
          </a:prstGeom>
          <a:noFill/>
          <a:ln/>
        </p:spPr>
        <p:txBody>
          <a:bodyPr lIns="92345" tIns="46173" rIns="92345" bIns="46173"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64146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8F60F-18FE-44E9-90DA-FFF7EBD0AE90}" type="slidenum">
              <a:rPr lang="pt-BR"/>
              <a:pPr/>
              <a:t>17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5"/>
            <a:ext cx="5002119" cy="4468810"/>
          </a:xfrm>
          <a:prstGeom prst="rect">
            <a:avLst/>
          </a:prstGeom>
          <a:noFill/>
          <a:ln/>
        </p:spPr>
        <p:txBody>
          <a:bodyPr lIns="92345" tIns="46173" rIns="92345" bIns="46173"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01529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8F60F-18FE-44E9-90DA-FFF7EBD0AE90}" type="slidenum">
              <a:rPr lang="pt-BR"/>
              <a:pPr/>
              <a:t>18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891" y="4718055"/>
            <a:ext cx="5002119" cy="4468810"/>
          </a:xfrm>
          <a:prstGeom prst="rect">
            <a:avLst/>
          </a:prstGeom>
          <a:noFill/>
          <a:ln/>
        </p:spPr>
        <p:txBody>
          <a:bodyPr lIns="92345" tIns="46173" rIns="92345" bIns="46173"/>
          <a:lstStyle/>
          <a:p>
            <a:pPr eaLnBrk="1" hangingPunct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0341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ortecole.com.br/links/BandeiraBrasil.gif" TargetMode="External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ortecole.com.br/links/BandeiraBrasil.gif" TargetMode="External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79713"/>
            <a:ext cx="7772400" cy="1296987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65000"/>
                <a:lumOff val="35000"/>
              </a:schemeClr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BED560-B68F-4F60-A6E0-56E02C4BE6EB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61925" y="333375"/>
            <a:ext cx="8820150" cy="63817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4343" name="Picture 8" descr="BandeiraBrasil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1313" y="115888"/>
            <a:ext cx="809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3711575" y="620713"/>
          <a:ext cx="172402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r:id="rId5" imgW="3428571" imgH="3704762" progId="">
                  <p:embed/>
                </p:oleObj>
              </mc:Choice>
              <mc:Fallback>
                <p:oleObj r:id="rId5" imgW="3428571" imgH="3704762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620713"/>
                        <a:ext cx="1724025" cy="185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1133475" y="155575"/>
            <a:ext cx="1171575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1100" b="0" dirty="0">
                <a:latin typeface="+mj-lt"/>
              </a:rPr>
              <a:t>Ministério de </a:t>
            </a:r>
          </a:p>
          <a:p>
            <a:pPr algn="ctr"/>
            <a:r>
              <a:rPr lang="pt-BR" sz="1100" b="0" dirty="0">
                <a:latin typeface="+mj-lt"/>
              </a:rPr>
              <a:t>Minas e Energia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18039-6D9C-4BC3-81B7-12E71332876C}" type="slidenum">
              <a:rPr lang="en-US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9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barra later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58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>
          <a:xfrm>
            <a:off x="8686800" y="182563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8D84B-6C14-43BB-8AD8-6714437BC44B}" type="slidenum">
              <a:rPr lang="en-US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4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86800" y="182563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60ED0-C0E9-45BE-9CC6-8CE7CE0BCB6A}" type="slidenum">
              <a:rPr lang="en-US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50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>
          <a:xfrm>
            <a:off x="8686800" y="182563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2C27-E239-497A-AC0E-541DB7FA2FB1}" type="slidenum">
              <a:rPr lang="en-US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8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686800" y="182563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541F4-8E77-4D36-9D83-AF2A71A1EEC1}" type="slidenum">
              <a:rPr lang="en-US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98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047750"/>
            <a:ext cx="6934200" cy="40005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CD5A9-622B-4936-98D1-E903E7F889F6}" type="slidenum">
              <a:rPr lang="en-US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22544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CD5A9-622B-4936-98D1-E903E7F889F6}" type="slidenum">
              <a:rPr lang="en-US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 userDrawn="1">
            <p:ph type="title"/>
          </p:nvPr>
        </p:nvSpPr>
        <p:spPr>
          <a:xfrm>
            <a:off x="0" y="1000108"/>
            <a:ext cx="9144000" cy="400050"/>
          </a:xfrm>
          <a:prstGeom prst="rect">
            <a:avLst/>
          </a:prstGeom>
        </p:spPr>
        <p:txBody>
          <a:bodyPr/>
          <a:lstStyle/>
          <a:p>
            <a:endParaRPr lang="pt-BR" sz="2000" b="1" noProof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82591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0" y="1000108"/>
            <a:ext cx="9144000" cy="400050"/>
          </a:xfrm>
          <a:prstGeom prst="rect">
            <a:avLst/>
          </a:prstGeom>
        </p:spPr>
        <p:txBody>
          <a:bodyPr/>
          <a:lstStyle/>
          <a:p>
            <a:endParaRPr lang="en-US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58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79713"/>
            <a:ext cx="7772400" cy="1296987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65000"/>
                <a:lumOff val="35000"/>
              </a:schemeClr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BED560-B68F-4F60-A6E0-56E02C4BE6EB}" type="slidenum">
              <a:rPr lang="pt-BR">
                <a:solidFill>
                  <a:srgbClr val="000000"/>
                </a:solidFill>
              </a:rPr>
              <a:pPr/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61925" y="333375"/>
            <a:ext cx="8820150" cy="63817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43" name="Picture 8" descr="BandeiraBrasil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1313" y="115888"/>
            <a:ext cx="809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3711575" y="620713"/>
          <a:ext cx="172402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r:id="rId5" imgW="3428571" imgH="3704762" progId="">
                  <p:embed/>
                </p:oleObj>
              </mc:Choice>
              <mc:Fallback>
                <p:oleObj r:id="rId5" imgW="3428571" imgH="370476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620713"/>
                        <a:ext cx="1724025" cy="185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1133475" y="155575"/>
            <a:ext cx="1171575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rgbClr val="000000"/>
                </a:solidFill>
                <a:latin typeface="Calibri"/>
              </a:rPr>
              <a:t>Ministério de </a:t>
            </a:r>
          </a:p>
          <a:p>
            <a:pPr algn="ctr"/>
            <a:r>
              <a:rPr lang="pt-BR" sz="1100" dirty="0">
                <a:solidFill>
                  <a:srgbClr val="000000"/>
                </a:solidFill>
                <a:latin typeface="Calibri"/>
              </a:rPr>
              <a:t>Minas e Energia</a:t>
            </a:r>
          </a:p>
        </p:txBody>
      </p:sp>
    </p:spTree>
    <p:extLst>
      <p:ext uri="{BB962C8B-B14F-4D97-AF65-F5344CB8AC3E}">
        <p14:creationId xmlns:p14="http://schemas.microsoft.com/office/powerpoint/2010/main" val="359907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65000"/>
                <a:lumOff val="35000"/>
              </a:schemeClr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9767" y="6457950"/>
            <a:ext cx="456133" cy="36191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fld id="{01502DF9-DBF2-4576-884B-34BA982E11B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65000"/>
                <a:lumOff val="35000"/>
              </a:schemeClr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9767" y="6457950"/>
            <a:ext cx="456133" cy="36191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fld id="{01502DF9-DBF2-4576-884B-34BA982E11B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67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82600" y="673100"/>
            <a:ext cx="8204200" cy="711200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17650"/>
            <a:ext cx="8229600" cy="5067300"/>
          </a:xfrm>
          <a:prstGeom prst="rect">
            <a:avLst/>
          </a:prstGeom>
        </p:spPr>
        <p:txBody>
          <a:bodyPr/>
          <a:lstStyle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9767" y="6457950"/>
            <a:ext cx="456133" cy="36191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fld id="{01502DF9-DBF2-4576-884B-34BA982E11B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89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9767" y="6457950"/>
            <a:ext cx="456133" cy="36191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fld id="{01502DF9-DBF2-4576-884B-34BA982E11B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482600" y="673100"/>
            <a:ext cx="8204200" cy="711200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75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717550"/>
            <a:ext cx="8229600" cy="5778500"/>
          </a:xfrm>
          <a:prstGeom prst="rect">
            <a:avLst/>
          </a:prstGeom>
        </p:spPr>
        <p:txBody>
          <a:bodyPr/>
          <a:lstStyle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9767" y="6457950"/>
            <a:ext cx="456133" cy="36191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fld id="{01502DF9-DBF2-4576-884B-34BA982E11B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43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784350"/>
            <a:ext cx="8229600" cy="48006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9767" y="6457950"/>
            <a:ext cx="456133" cy="36191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fld id="{01502DF9-DBF2-4576-884B-34BA982E11B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482600" y="673100"/>
            <a:ext cx="8204200" cy="711200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9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9767" y="6457950"/>
            <a:ext cx="456133" cy="36191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fld id="{01502DF9-DBF2-4576-884B-34BA982E11B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82600" y="673100"/>
            <a:ext cx="8204200" cy="711200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48122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4478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291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10100" y="1600200"/>
            <a:ext cx="4229100" cy="190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10100" y="3657600"/>
            <a:ext cx="4229100" cy="190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0" y="5715000"/>
            <a:ext cx="91440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81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355160" cy="720080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539552" y="1196752"/>
            <a:ext cx="8064500" cy="53296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702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82600" y="673100"/>
            <a:ext cx="8204200" cy="711200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17650"/>
            <a:ext cx="8229600" cy="5067300"/>
          </a:xfrm>
          <a:prstGeom prst="rect">
            <a:avLst/>
          </a:prstGeom>
        </p:spPr>
        <p:txBody>
          <a:bodyPr/>
          <a:lstStyle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9767" y="6457950"/>
            <a:ext cx="456133" cy="36191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fld id="{01502DF9-DBF2-4576-884B-34BA982E11B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9767" y="6457950"/>
            <a:ext cx="456133" cy="36191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fld id="{01502DF9-DBF2-4576-884B-34BA982E11B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482600" y="673100"/>
            <a:ext cx="8204200" cy="711200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717550"/>
            <a:ext cx="8229600" cy="5778500"/>
          </a:xfrm>
          <a:prstGeom prst="rect">
            <a:avLst/>
          </a:prstGeom>
        </p:spPr>
        <p:txBody>
          <a:bodyPr/>
          <a:lstStyle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9767" y="6457950"/>
            <a:ext cx="456133" cy="36191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fld id="{01502DF9-DBF2-4576-884B-34BA982E11B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784350"/>
            <a:ext cx="8229600" cy="48006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9767" y="6457950"/>
            <a:ext cx="456133" cy="36191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fld id="{01502DF9-DBF2-4576-884B-34BA982E11B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482600" y="673100"/>
            <a:ext cx="8204200" cy="711200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649767" y="6457950"/>
            <a:ext cx="456133" cy="361910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fld id="{01502DF9-DBF2-4576-884B-34BA982E11B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82600" y="673100"/>
            <a:ext cx="8204200" cy="711200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4478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291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10100" y="1600200"/>
            <a:ext cx="4229100" cy="190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10100" y="3657600"/>
            <a:ext cx="4229100" cy="190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0"/>
          </p:nvPr>
        </p:nvSpPr>
        <p:spPr>
          <a:xfrm>
            <a:off x="0" y="5715000"/>
            <a:ext cx="91440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161CB-C159-45AF-8C0F-9834371DED85}" type="datetimeFigureOut">
              <a:rPr lang="pt-BR"/>
              <a:pPr>
                <a:defRPr/>
              </a:pPr>
              <a:t>27/08/2013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158CE-DBF9-41B4-A1D2-1305D37F7F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57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recortecole.com.br/links/BandeiraBrasil.gif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hyperlink" Target="http://www.recortecole.com.br/links/BandeiraBrasil.gif" TargetMode="Externa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61925" y="323850"/>
            <a:ext cx="8820150" cy="639127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2052" name="Picture 8" descr="BandeiraBrasil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41313" y="95250"/>
            <a:ext cx="809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1133475" y="155575"/>
            <a:ext cx="1171575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1100" b="0" dirty="0">
                <a:latin typeface="+mj-lt"/>
              </a:rPr>
              <a:t>Ministério de </a:t>
            </a:r>
          </a:p>
          <a:p>
            <a:pPr algn="ctr"/>
            <a:r>
              <a:rPr lang="pt-BR" sz="1100" b="0" dirty="0">
                <a:latin typeface="+mj-lt"/>
              </a:rPr>
              <a:t>Minas e Energia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8" r:id="rId4"/>
    <p:sldLayoutId id="2147483660" r:id="rId5"/>
    <p:sldLayoutId id="2147483661" r:id="rId6"/>
    <p:sldLayoutId id="2147483663" r:id="rId7"/>
    <p:sldLayoutId id="2147483665" r:id="rId8"/>
    <p:sldLayoutId id="2147483688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8686800" y="0"/>
            <a:ext cx="457200" cy="6858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s-E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67200" y="0"/>
            <a:ext cx="4419600" cy="685800"/>
          </a:xfrm>
          <a:prstGeom prst="rect">
            <a:avLst/>
          </a:prstGeom>
          <a:solidFill>
            <a:srgbClr val="FFCD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200" y="0"/>
            <a:ext cx="4191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flipV="1">
            <a:off x="0" y="685800"/>
            <a:ext cx="9144000" cy="46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 flipV="1">
            <a:off x="0" y="6781800"/>
            <a:ext cx="9144000" cy="76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6714586"/>
            <a:ext cx="9144000" cy="72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52475" y="213493"/>
            <a:ext cx="214033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Ministry of Mines and Energy</a:t>
            </a:r>
          </a:p>
        </p:txBody>
      </p:sp>
      <p:pic>
        <p:nvPicPr>
          <p:cNvPr id="13320" name="Picture 12" descr="brasa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46038"/>
            <a:ext cx="6175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riângulo isósceles 14"/>
          <p:cNvSpPr/>
          <p:nvPr/>
        </p:nvSpPr>
        <p:spPr bwMode="auto">
          <a:xfrm rot="5400000">
            <a:off x="4495800" y="152400"/>
            <a:ext cx="685800" cy="381000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182563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3303E456-4112-45B5-9526-6184A9A1D73C}" type="slidenum">
              <a:rPr lang="en-US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8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61925" y="323850"/>
            <a:ext cx="8820150" cy="639127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2" name="Picture 8" descr="BandeiraBrasil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1313" y="95250"/>
            <a:ext cx="8096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33475" y="155575"/>
            <a:ext cx="1171575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1100" dirty="0">
                <a:solidFill>
                  <a:srgbClr val="000000"/>
                </a:solidFill>
                <a:latin typeface="Calibri"/>
              </a:rPr>
              <a:t>Ministério de </a:t>
            </a:r>
          </a:p>
          <a:p>
            <a:pPr algn="ctr"/>
            <a:r>
              <a:rPr lang="pt-BR" sz="1100" dirty="0">
                <a:solidFill>
                  <a:srgbClr val="000000"/>
                </a:solidFill>
                <a:latin typeface="Calibri"/>
              </a:rPr>
              <a:t>Minas e Energia</a:t>
            </a:r>
          </a:p>
        </p:txBody>
      </p:sp>
    </p:spTree>
    <p:extLst>
      <p:ext uri="{BB962C8B-B14F-4D97-AF65-F5344CB8AC3E}">
        <p14:creationId xmlns:p14="http://schemas.microsoft.com/office/powerpoint/2010/main" val="38563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pg@mme.gov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.xml"/><Relationship Id="rId7" Type="http://schemas.openxmlformats.org/officeDocument/2006/relationships/image" Target="../media/image2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spg@mme.gov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685800" y="2779713"/>
            <a:ext cx="7772400" cy="1360487"/>
          </a:xfrm>
        </p:spPr>
        <p:txBody>
          <a:bodyPr/>
          <a:lstStyle/>
          <a:p>
            <a:r>
              <a:rPr lang="pt-BR" sz="3200" dirty="0" smtClean="0"/>
              <a:t>GÁS NÃO-CONVENCIONAL</a:t>
            </a:r>
            <a:endParaRPr lang="pt-BR" i="1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704850" y="4743450"/>
            <a:ext cx="8001000" cy="1130300"/>
          </a:xfrm>
        </p:spPr>
        <p:txBody>
          <a:bodyPr/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Clayton de Souza Pontes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Coordenador-Geral da Secretaria de Petróleo, Gás Natural e Combustíveis Renováveis</a:t>
            </a:r>
            <a:endParaRPr lang="pt-BR" sz="1600" dirty="0" smtClean="0">
              <a:latin typeface="+mn-lt"/>
            </a:endParaRPr>
          </a:p>
          <a:p>
            <a:r>
              <a:rPr lang="pt-BR" sz="1600" dirty="0" smtClean="0">
                <a:latin typeface="+mn-lt"/>
                <a:hlinkClick r:id="rId2"/>
              </a:rPr>
              <a:t>spg@mme.gov.br</a:t>
            </a:r>
            <a:endParaRPr lang="pt-BR" sz="1600" dirty="0" smtClean="0">
              <a:latin typeface="+mn-lt"/>
            </a:endParaRPr>
          </a:p>
          <a:p>
            <a:endParaRPr lang="pt-BR" sz="1600" dirty="0" smtClean="0"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51544" y="6171168"/>
            <a:ext cx="7788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1600" b="1" dirty="0">
                <a:effectLst>
                  <a:outerShdw blurRad="50800" dist="50800" dir="5400000" algn="ctr" rotWithShape="0">
                    <a:schemeClr val="tx2">
                      <a:lumMod val="50000"/>
                      <a:lumOff val="50000"/>
                    </a:schemeClr>
                  </a:outerShdw>
                </a:effectLst>
                <a:latin typeface="+mn-lt"/>
              </a:rPr>
              <a:t>Comissão de Meio Ambiente, Defesa do Consumidor e Fiscalização e Controle – CMA       </a:t>
            </a:r>
            <a:r>
              <a:rPr lang="pt-BR" sz="1600" i="1" dirty="0" smtClean="0">
                <a:effectLst>
                  <a:outerShdw blurRad="50800" dist="50800" dir="5400000" algn="ctr" rotWithShape="0">
                    <a:schemeClr val="tx2">
                      <a:lumMod val="50000"/>
                      <a:lumOff val="50000"/>
                    </a:schemeClr>
                  </a:outerShdw>
                </a:effectLst>
                <a:latin typeface="+mn-lt"/>
              </a:rPr>
              <a:t>   Brasília 27 de agosto de 2013</a:t>
            </a:r>
            <a:endParaRPr lang="pt-BR" sz="1600" i="1" dirty="0">
              <a:effectLst>
                <a:outerShdw blurRad="50800" dist="50800" dir="5400000" algn="ctr" rotWithShape="0">
                  <a:schemeClr val="tx2">
                    <a:lumMod val="50000"/>
                    <a:lumOff val="5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60399" y="1562100"/>
            <a:ext cx="7867651" cy="5022850"/>
            <a:chOff x="304" y="663"/>
            <a:chExt cx="5207" cy="3447"/>
          </a:xfrm>
        </p:grpSpPr>
        <p:sp>
          <p:nvSpPr>
            <p:cNvPr id="10244" name="Rectangle 2"/>
            <p:cNvSpPr>
              <a:spLocks noChangeArrowheads="1"/>
            </p:cNvSpPr>
            <p:nvPr/>
          </p:nvSpPr>
          <p:spPr bwMode="auto">
            <a:xfrm>
              <a:off x="304" y="663"/>
              <a:ext cx="5207" cy="3447"/>
            </a:xfrm>
            <a:prstGeom prst="rect">
              <a:avLst/>
            </a:prstGeom>
            <a:solidFill>
              <a:srgbClr val="000066"/>
            </a:solidFill>
            <a:ln w="28575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49" y="693"/>
              <a:ext cx="4659" cy="3276"/>
              <a:chOff x="683" y="781"/>
              <a:chExt cx="5478" cy="3853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683" y="781"/>
                <a:ext cx="5478" cy="3853"/>
                <a:chOff x="683" y="781"/>
                <a:chExt cx="5478" cy="3853"/>
              </a:xfrm>
            </p:grpSpPr>
            <p:pic>
              <p:nvPicPr>
                <p:cNvPr id="10248" name="Picture 6" descr="!0248032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2600" t="9290" r="4424" b="2693"/>
                <a:stretch>
                  <a:fillRect/>
                </a:stretch>
              </p:blipFill>
              <p:spPr bwMode="auto">
                <a:xfrm>
                  <a:off x="683" y="781"/>
                  <a:ext cx="5383" cy="38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249" name="Freeform 7"/>
                <p:cNvSpPr>
                  <a:spLocks/>
                </p:cNvSpPr>
                <p:nvPr/>
              </p:nvSpPr>
              <p:spPr bwMode="auto">
                <a:xfrm>
                  <a:off x="1747" y="2294"/>
                  <a:ext cx="323" cy="148"/>
                </a:xfrm>
                <a:custGeom>
                  <a:avLst/>
                  <a:gdLst>
                    <a:gd name="T0" fmla="*/ 4 w 309"/>
                    <a:gd name="T1" fmla="*/ 0 h 126"/>
                    <a:gd name="T2" fmla="*/ 0 w 309"/>
                    <a:gd name="T3" fmla="*/ 282 h 126"/>
                    <a:gd name="T4" fmla="*/ 386 w 309"/>
                    <a:gd name="T5" fmla="*/ 26 h 126"/>
                    <a:gd name="T6" fmla="*/ 155 w 309"/>
                    <a:gd name="T7" fmla="*/ 8 h 126"/>
                    <a:gd name="T8" fmla="*/ 4 w 309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9"/>
                    <a:gd name="T16" fmla="*/ 0 h 126"/>
                    <a:gd name="T17" fmla="*/ 309 w 309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9" h="126">
                      <a:moveTo>
                        <a:pt x="4" y="0"/>
                      </a:moveTo>
                      <a:lnTo>
                        <a:pt x="0" y="126"/>
                      </a:lnTo>
                      <a:lnTo>
                        <a:pt x="309" y="12"/>
                      </a:lnTo>
                      <a:lnTo>
                        <a:pt x="124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50" name="Freeform 8"/>
                <p:cNvSpPr>
                  <a:spLocks/>
                </p:cNvSpPr>
                <p:nvPr/>
              </p:nvSpPr>
              <p:spPr bwMode="auto">
                <a:xfrm>
                  <a:off x="1739" y="2318"/>
                  <a:ext cx="793" cy="247"/>
                </a:xfrm>
                <a:custGeom>
                  <a:avLst/>
                  <a:gdLst>
                    <a:gd name="T0" fmla="*/ 11 w 759"/>
                    <a:gd name="T1" fmla="*/ 260 h 210"/>
                    <a:gd name="T2" fmla="*/ 197 w 759"/>
                    <a:gd name="T3" fmla="*/ 128 h 210"/>
                    <a:gd name="T4" fmla="*/ 396 w 759"/>
                    <a:gd name="T5" fmla="*/ 0 h 210"/>
                    <a:gd name="T6" fmla="*/ 946 w 759"/>
                    <a:gd name="T7" fmla="*/ 21 h 210"/>
                    <a:gd name="T8" fmla="*/ 946 w 759"/>
                    <a:gd name="T9" fmla="*/ 182 h 210"/>
                    <a:gd name="T10" fmla="*/ 798 w 759"/>
                    <a:gd name="T11" fmla="*/ 305 h 210"/>
                    <a:gd name="T12" fmla="*/ 559 w 759"/>
                    <a:gd name="T13" fmla="*/ 473 h 210"/>
                    <a:gd name="T14" fmla="*/ 296 w 759"/>
                    <a:gd name="T15" fmla="*/ 351 h 210"/>
                    <a:gd name="T16" fmla="*/ 0 w 759"/>
                    <a:gd name="T17" fmla="*/ 336 h 210"/>
                    <a:gd name="T18" fmla="*/ 11 w 759"/>
                    <a:gd name="T19" fmla="*/ 260 h 2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59"/>
                    <a:gd name="T31" fmla="*/ 0 h 210"/>
                    <a:gd name="T32" fmla="*/ 759 w 759"/>
                    <a:gd name="T33" fmla="*/ 210 h 2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59" h="210">
                      <a:moveTo>
                        <a:pt x="11" y="116"/>
                      </a:moveTo>
                      <a:lnTo>
                        <a:pt x="159" y="57"/>
                      </a:lnTo>
                      <a:lnTo>
                        <a:pt x="318" y="0"/>
                      </a:lnTo>
                      <a:lnTo>
                        <a:pt x="759" y="9"/>
                      </a:lnTo>
                      <a:lnTo>
                        <a:pt x="759" y="81"/>
                      </a:lnTo>
                      <a:lnTo>
                        <a:pt x="641" y="135"/>
                      </a:lnTo>
                      <a:lnTo>
                        <a:pt x="449" y="210"/>
                      </a:lnTo>
                      <a:lnTo>
                        <a:pt x="237" y="156"/>
                      </a:lnTo>
                      <a:lnTo>
                        <a:pt x="0" y="150"/>
                      </a:lnTo>
                      <a:lnTo>
                        <a:pt x="11" y="1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C9900"/>
                    </a:gs>
                    <a:gs pos="100000">
                      <a:srgbClr val="BA8B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51" name="Freeform 9"/>
                <p:cNvSpPr>
                  <a:spLocks/>
                </p:cNvSpPr>
                <p:nvPr/>
              </p:nvSpPr>
              <p:spPr bwMode="auto">
                <a:xfrm>
                  <a:off x="2548" y="2268"/>
                  <a:ext cx="150" cy="137"/>
                </a:xfrm>
                <a:custGeom>
                  <a:avLst/>
                  <a:gdLst>
                    <a:gd name="T0" fmla="*/ 0 w 144"/>
                    <a:gd name="T1" fmla="*/ 0 h 117"/>
                    <a:gd name="T2" fmla="*/ 0 w 144"/>
                    <a:gd name="T3" fmla="*/ 256 h 117"/>
                    <a:gd name="T4" fmla="*/ 78 w 144"/>
                    <a:gd name="T5" fmla="*/ 218 h 117"/>
                    <a:gd name="T6" fmla="*/ 176 w 144"/>
                    <a:gd name="T7" fmla="*/ 114 h 117"/>
                    <a:gd name="T8" fmla="*/ 166 w 144"/>
                    <a:gd name="T9" fmla="*/ 1 h 117"/>
                    <a:gd name="T10" fmla="*/ 0 w 144"/>
                    <a:gd name="T11" fmla="*/ 0 h 1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"/>
                    <a:gd name="T19" fmla="*/ 0 h 117"/>
                    <a:gd name="T20" fmla="*/ 144 w 144"/>
                    <a:gd name="T21" fmla="*/ 117 h 1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" h="117">
                      <a:moveTo>
                        <a:pt x="0" y="0"/>
                      </a:moveTo>
                      <a:lnTo>
                        <a:pt x="0" y="117"/>
                      </a:lnTo>
                      <a:lnTo>
                        <a:pt x="63" y="99"/>
                      </a:lnTo>
                      <a:lnTo>
                        <a:pt x="144" y="52"/>
                      </a:lnTo>
                      <a:lnTo>
                        <a:pt x="13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52" name="Freeform 10"/>
                <p:cNvSpPr>
                  <a:spLocks/>
                </p:cNvSpPr>
                <p:nvPr/>
              </p:nvSpPr>
              <p:spPr bwMode="auto">
                <a:xfrm>
                  <a:off x="1741" y="2299"/>
                  <a:ext cx="346" cy="149"/>
                </a:xfrm>
                <a:custGeom>
                  <a:avLst/>
                  <a:gdLst>
                    <a:gd name="T0" fmla="*/ 0 w 331"/>
                    <a:gd name="T1" fmla="*/ 291 h 126"/>
                    <a:gd name="T2" fmla="*/ 413 w 331"/>
                    <a:gd name="T3" fmla="*/ 0 h 126"/>
                    <a:gd name="T4" fmla="*/ 0 60000 65536"/>
                    <a:gd name="T5" fmla="*/ 0 60000 65536"/>
                    <a:gd name="T6" fmla="*/ 0 w 331"/>
                    <a:gd name="T7" fmla="*/ 0 h 126"/>
                    <a:gd name="T8" fmla="*/ 331 w 331"/>
                    <a:gd name="T9" fmla="*/ 126 h 12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31" h="126">
                      <a:moveTo>
                        <a:pt x="0" y="126"/>
                      </a:moveTo>
                      <a:lnTo>
                        <a:pt x="33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53" name="Freeform 11"/>
                <p:cNvSpPr>
                  <a:spLocks/>
                </p:cNvSpPr>
                <p:nvPr/>
              </p:nvSpPr>
              <p:spPr bwMode="auto">
                <a:xfrm>
                  <a:off x="1741" y="2309"/>
                  <a:ext cx="346" cy="148"/>
                </a:xfrm>
                <a:custGeom>
                  <a:avLst/>
                  <a:gdLst>
                    <a:gd name="T0" fmla="*/ 0 w 331"/>
                    <a:gd name="T1" fmla="*/ 282 h 126"/>
                    <a:gd name="T2" fmla="*/ 413 w 331"/>
                    <a:gd name="T3" fmla="*/ 0 h 126"/>
                    <a:gd name="T4" fmla="*/ 0 60000 65536"/>
                    <a:gd name="T5" fmla="*/ 0 60000 65536"/>
                    <a:gd name="T6" fmla="*/ 0 w 331"/>
                    <a:gd name="T7" fmla="*/ 0 h 126"/>
                    <a:gd name="T8" fmla="*/ 331 w 331"/>
                    <a:gd name="T9" fmla="*/ 126 h 12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31" h="126">
                      <a:moveTo>
                        <a:pt x="0" y="126"/>
                      </a:moveTo>
                      <a:lnTo>
                        <a:pt x="331" y="0"/>
                      </a:lnTo>
                    </a:path>
                  </a:pathLst>
                </a:custGeom>
                <a:noFill/>
                <a:ln w="12700">
                  <a:solidFill>
                    <a:srgbClr val="CC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54" name="Line 12"/>
                <p:cNvSpPr>
                  <a:spLocks noChangeShapeType="1"/>
                </p:cNvSpPr>
                <p:nvPr/>
              </p:nvSpPr>
              <p:spPr bwMode="auto">
                <a:xfrm>
                  <a:off x="2538" y="2194"/>
                  <a:ext cx="0" cy="339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55" name="Freeform 13"/>
                <p:cNvSpPr>
                  <a:spLocks/>
                </p:cNvSpPr>
                <p:nvPr/>
              </p:nvSpPr>
              <p:spPr bwMode="auto">
                <a:xfrm>
                  <a:off x="2676" y="2410"/>
                  <a:ext cx="200" cy="94"/>
                </a:xfrm>
                <a:custGeom>
                  <a:avLst/>
                  <a:gdLst>
                    <a:gd name="T0" fmla="*/ 0 w 191"/>
                    <a:gd name="T1" fmla="*/ 138 h 75"/>
                    <a:gd name="T2" fmla="*/ 234 w 191"/>
                    <a:gd name="T3" fmla="*/ 0 h 75"/>
                    <a:gd name="T4" fmla="*/ 240 w 191"/>
                    <a:gd name="T5" fmla="*/ 168 h 75"/>
                    <a:gd name="T6" fmla="*/ 181 w 191"/>
                    <a:gd name="T7" fmla="*/ 217 h 75"/>
                    <a:gd name="T8" fmla="*/ 79 w 191"/>
                    <a:gd name="T9" fmla="*/ 232 h 75"/>
                    <a:gd name="T10" fmla="*/ 23 w 191"/>
                    <a:gd name="T11" fmla="*/ 204 h 75"/>
                    <a:gd name="T12" fmla="*/ 0 w 191"/>
                    <a:gd name="T13" fmla="*/ 138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1"/>
                    <a:gd name="T22" fmla="*/ 0 h 75"/>
                    <a:gd name="T23" fmla="*/ 191 w 191"/>
                    <a:gd name="T24" fmla="*/ 75 h 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1" h="75">
                      <a:moveTo>
                        <a:pt x="0" y="45"/>
                      </a:moveTo>
                      <a:lnTo>
                        <a:pt x="185" y="0"/>
                      </a:lnTo>
                      <a:lnTo>
                        <a:pt x="191" y="54"/>
                      </a:lnTo>
                      <a:lnTo>
                        <a:pt x="144" y="70"/>
                      </a:lnTo>
                      <a:lnTo>
                        <a:pt x="63" y="75"/>
                      </a:lnTo>
                      <a:lnTo>
                        <a:pt x="18" y="66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56" name="Freeform 14"/>
                <p:cNvSpPr>
                  <a:spLocks/>
                </p:cNvSpPr>
                <p:nvPr/>
              </p:nvSpPr>
              <p:spPr bwMode="auto">
                <a:xfrm>
                  <a:off x="2595" y="2406"/>
                  <a:ext cx="279" cy="87"/>
                </a:xfrm>
                <a:custGeom>
                  <a:avLst/>
                  <a:gdLst>
                    <a:gd name="T0" fmla="*/ 0 w 267"/>
                    <a:gd name="T1" fmla="*/ 166 h 74"/>
                    <a:gd name="T2" fmla="*/ 78 w 267"/>
                    <a:gd name="T3" fmla="*/ 108 h 74"/>
                    <a:gd name="T4" fmla="*/ 333 w 267"/>
                    <a:gd name="T5" fmla="*/ 0 h 74"/>
                    <a:gd name="T6" fmla="*/ 0 60000 65536"/>
                    <a:gd name="T7" fmla="*/ 0 60000 65536"/>
                    <a:gd name="T8" fmla="*/ 0 60000 65536"/>
                    <a:gd name="T9" fmla="*/ 0 w 267"/>
                    <a:gd name="T10" fmla="*/ 0 h 74"/>
                    <a:gd name="T11" fmla="*/ 267 w 267"/>
                    <a:gd name="T12" fmla="*/ 74 h 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7" h="74">
                      <a:moveTo>
                        <a:pt x="0" y="74"/>
                      </a:moveTo>
                      <a:lnTo>
                        <a:pt x="63" y="48"/>
                      </a:lnTo>
                      <a:lnTo>
                        <a:pt x="267" y="0"/>
                      </a:lnTo>
                    </a:path>
                  </a:pathLst>
                </a:custGeom>
                <a:noFill/>
                <a:ln w="190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57" name="Freeform 15"/>
                <p:cNvSpPr>
                  <a:spLocks/>
                </p:cNvSpPr>
                <p:nvPr/>
              </p:nvSpPr>
              <p:spPr bwMode="auto">
                <a:xfrm>
                  <a:off x="2598" y="2377"/>
                  <a:ext cx="378" cy="114"/>
                </a:xfrm>
                <a:custGeom>
                  <a:avLst/>
                  <a:gdLst>
                    <a:gd name="T0" fmla="*/ 0 w 361"/>
                    <a:gd name="T1" fmla="*/ 217 h 97"/>
                    <a:gd name="T2" fmla="*/ 92 w 361"/>
                    <a:gd name="T3" fmla="*/ 150 h 97"/>
                    <a:gd name="T4" fmla="*/ 412 w 361"/>
                    <a:gd name="T5" fmla="*/ 15 h 97"/>
                    <a:gd name="T6" fmla="*/ 455 w 361"/>
                    <a:gd name="T7" fmla="*/ 0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1"/>
                    <a:gd name="T13" fmla="*/ 0 h 97"/>
                    <a:gd name="T14" fmla="*/ 361 w 361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1" h="97">
                      <a:moveTo>
                        <a:pt x="0" y="97"/>
                      </a:moveTo>
                      <a:lnTo>
                        <a:pt x="73" y="67"/>
                      </a:lnTo>
                      <a:lnTo>
                        <a:pt x="327" y="7"/>
                      </a:lnTo>
                      <a:lnTo>
                        <a:pt x="361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58" name="Freeform 16"/>
                <p:cNvSpPr>
                  <a:spLocks/>
                </p:cNvSpPr>
                <p:nvPr/>
              </p:nvSpPr>
              <p:spPr bwMode="auto">
                <a:xfrm>
                  <a:off x="2559" y="2296"/>
                  <a:ext cx="358" cy="121"/>
                </a:xfrm>
                <a:custGeom>
                  <a:avLst/>
                  <a:gdLst>
                    <a:gd name="T0" fmla="*/ 0 w 342"/>
                    <a:gd name="T1" fmla="*/ 230 h 103"/>
                    <a:gd name="T2" fmla="*/ 149 w 342"/>
                    <a:gd name="T3" fmla="*/ 117 h 103"/>
                    <a:gd name="T4" fmla="*/ 430 w 342"/>
                    <a:gd name="T5" fmla="*/ 0 h 103"/>
                    <a:gd name="T6" fmla="*/ 0 60000 65536"/>
                    <a:gd name="T7" fmla="*/ 0 60000 65536"/>
                    <a:gd name="T8" fmla="*/ 0 60000 65536"/>
                    <a:gd name="T9" fmla="*/ 0 w 342"/>
                    <a:gd name="T10" fmla="*/ 0 h 103"/>
                    <a:gd name="T11" fmla="*/ 342 w 342"/>
                    <a:gd name="T12" fmla="*/ 103 h 10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2" h="103">
                      <a:moveTo>
                        <a:pt x="0" y="103"/>
                      </a:moveTo>
                      <a:lnTo>
                        <a:pt x="118" y="52"/>
                      </a:lnTo>
                      <a:lnTo>
                        <a:pt x="342" y="0"/>
                      </a:lnTo>
                    </a:path>
                  </a:pathLst>
                </a:custGeom>
                <a:noFill/>
                <a:ln w="12700">
                  <a:solidFill>
                    <a:srgbClr val="CC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59" name="Freeform 17"/>
                <p:cNvSpPr>
                  <a:spLocks/>
                </p:cNvSpPr>
                <p:nvPr/>
              </p:nvSpPr>
              <p:spPr bwMode="auto">
                <a:xfrm>
                  <a:off x="2562" y="2294"/>
                  <a:ext cx="320" cy="112"/>
                </a:xfrm>
                <a:custGeom>
                  <a:avLst/>
                  <a:gdLst>
                    <a:gd name="T0" fmla="*/ 0 w 306"/>
                    <a:gd name="T1" fmla="*/ 209 h 96"/>
                    <a:gd name="T2" fmla="*/ 143 w 306"/>
                    <a:gd name="T3" fmla="*/ 98 h 96"/>
                    <a:gd name="T4" fmla="*/ 383 w 306"/>
                    <a:gd name="T5" fmla="*/ 0 h 96"/>
                    <a:gd name="T6" fmla="*/ 0 60000 65536"/>
                    <a:gd name="T7" fmla="*/ 0 60000 65536"/>
                    <a:gd name="T8" fmla="*/ 0 60000 65536"/>
                    <a:gd name="T9" fmla="*/ 0 w 306"/>
                    <a:gd name="T10" fmla="*/ 0 h 96"/>
                    <a:gd name="T11" fmla="*/ 306 w 306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6" h="96">
                      <a:moveTo>
                        <a:pt x="0" y="96"/>
                      </a:moveTo>
                      <a:lnTo>
                        <a:pt x="115" y="45"/>
                      </a:lnTo>
                      <a:lnTo>
                        <a:pt x="306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6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413" y="2430"/>
                  <a:ext cx="119" cy="58"/>
                </a:xfrm>
                <a:prstGeom prst="line">
                  <a:avLst/>
                </a:prstGeom>
                <a:noFill/>
                <a:ln w="12700">
                  <a:solidFill>
                    <a:srgbClr val="CC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6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447" y="2417"/>
                  <a:ext cx="88" cy="4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262" name="Rectangle 20"/>
                <p:cNvSpPr>
                  <a:spLocks noChangeArrowheads="1"/>
                </p:cNvSpPr>
                <p:nvPr/>
              </p:nvSpPr>
              <p:spPr bwMode="auto">
                <a:xfrm>
                  <a:off x="5890" y="4563"/>
                  <a:ext cx="186" cy="71"/>
                </a:xfrm>
                <a:prstGeom prst="rect">
                  <a:avLst/>
                </a:prstGeom>
                <a:solidFill>
                  <a:srgbClr val="0000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6056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495" y="3831"/>
                  <a:ext cx="1059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85332" tIns="42666" rIns="85332" bIns="42666">
                  <a:spAutoFit/>
                </a:bodyPr>
                <a:lstStyle/>
                <a:p>
                  <a:pPr algn="ctr" defTabSz="852488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10000"/>
                    </a:spcAft>
                    <a:tabLst>
                      <a:tab pos="212725" algn="l"/>
                      <a:tab pos="592138" algn="l"/>
                      <a:tab pos="806450" algn="l"/>
                      <a:tab pos="1168400" algn="l"/>
                    </a:tabLst>
                    <a:defRPr/>
                  </a:pPr>
                  <a:r>
                    <a:rPr lang="en-US" sz="17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Source Rock</a:t>
                  </a:r>
                </a:p>
              </p:txBody>
            </p:sp>
            <p:sp>
              <p:nvSpPr>
                <p:cNvPr id="126056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4977" y="4052"/>
                  <a:ext cx="28" cy="25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chemeClr val="tx1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26056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378" y="1728"/>
                  <a:ext cx="475" cy="2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85332" tIns="42666" rIns="85332" bIns="42666">
                  <a:spAutoFit/>
                </a:bodyPr>
                <a:lstStyle/>
                <a:p>
                  <a:pPr algn="ctr" defTabSz="852488">
                    <a:defRPr/>
                  </a:pPr>
                  <a:r>
                    <a:rPr lang="pt-BR" sz="1100" b="1"/>
                    <a:t>Capa de Gás</a:t>
                  </a:r>
                </a:p>
              </p:txBody>
            </p:sp>
            <p:sp>
              <p:nvSpPr>
                <p:cNvPr id="12605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315" y="2025"/>
                  <a:ext cx="392" cy="17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85332" tIns="42666" rIns="85332" bIns="42666">
                  <a:spAutoFit/>
                </a:bodyPr>
                <a:lstStyle/>
                <a:p>
                  <a:pPr algn="ctr" defTabSz="852488">
                    <a:defRPr/>
                  </a:pPr>
                  <a:r>
                    <a:rPr lang="pt-BR" sz="1100" b="1"/>
                    <a:t>Óleo</a:t>
                  </a:r>
                </a:p>
              </p:txBody>
            </p:sp>
            <p:sp>
              <p:nvSpPr>
                <p:cNvPr id="126056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444" y="2375"/>
                  <a:ext cx="455" cy="18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85332" tIns="42666" rIns="85332" bIns="42666">
                  <a:spAutoFit/>
                </a:bodyPr>
                <a:lstStyle/>
                <a:p>
                  <a:pPr algn="ctr" defTabSz="852488">
                    <a:defRPr/>
                  </a:pPr>
                  <a:r>
                    <a:rPr lang="pt-BR" sz="1100" b="1"/>
                    <a:t>Água</a:t>
                  </a:r>
                </a:p>
              </p:txBody>
            </p:sp>
            <p:sp>
              <p:nvSpPr>
                <p:cNvPr id="126057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349" y="2137"/>
                  <a:ext cx="692" cy="29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85332" tIns="42666" rIns="85332" bIns="42666">
                  <a:spAutoFit/>
                </a:bodyPr>
                <a:lstStyle/>
                <a:p>
                  <a:pPr algn="ctr" defTabSz="852488">
                    <a:defRPr/>
                  </a:pPr>
                  <a:r>
                    <a:rPr lang="pt-BR" sz="1100" b="1"/>
                    <a:t>Rocha Selante</a:t>
                  </a:r>
                </a:p>
              </p:txBody>
            </p:sp>
            <p:sp>
              <p:nvSpPr>
                <p:cNvPr id="126057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390" y="2588"/>
                  <a:ext cx="771" cy="29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85332" tIns="42666" rIns="85332" bIns="42666">
                  <a:spAutoFit/>
                </a:bodyPr>
                <a:lstStyle/>
                <a:p>
                  <a:pPr algn="ctr" defTabSz="852488">
                    <a:defRPr/>
                  </a:pPr>
                  <a:r>
                    <a:rPr lang="pt-BR" sz="1100" b="1"/>
                    <a:t>Rocha Reservatório</a:t>
                  </a:r>
                </a:p>
              </p:txBody>
            </p:sp>
            <p:sp>
              <p:nvSpPr>
                <p:cNvPr id="126057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589" y="3841"/>
                  <a:ext cx="958" cy="1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85332" tIns="42666" rIns="85332" bIns="42666">
                  <a:spAutoFit/>
                </a:bodyPr>
                <a:lstStyle/>
                <a:p>
                  <a:pPr algn="ctr" defTabSz="852488">
                    <a:defRPr/>
                  </a:pPr>
                  <a:r>
                    <a:rPr lang="pt-BR" sz="1100" b="1"/>
                    <a:t>Rocha Geradora</a:t>
                  </a:r>
                </a:p>
              </p:txBody>
            </p:sp>
            <p:sp>
              <p:nvSpPr>
                <p:cNvPr id="126057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351" y="4192"/>
                  <a:ext cx="1267" cy="20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85332" tIns="42666" rIns="85332" bIns="42666">
                  <a:spAutoFit/>
                </a:bodyPr>
                <a:lstStyle/>
                <a:p>
                  <a:pPr algn="ctr" defTabSz="852488">
                    <a:defRPr/>
                  </a:pPr>
                  <a:r>
                    <a:rPr lang="pt-BR" sz="1300" b="1"/>
                    <a:t>Geração</a:t>
                  </a:r>
                </a:p>
              </p:txBody>
            </p:sp>
            <p:sp>
              <p:nvSpPr>
                <p:cNvPr id="126057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651" y="3269"/>
                  <a:ext cx="1074" cy="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85332" tIns="42666" rIns="85332" bIns="42666">
                  <a:spAutoFit/>
                </a:bodyPr>
                <a:lstStyle/>
                <a:p>
                  <a:pPr algn="ctr" defTabSz="852488">
                    <a:defRPr/>
                  </a:pPr>
                  <a:r>
                    <a:rPr lang="pt-BR" sz="1300" b="1" dirty="0"/>
                    <a:t>Migração</a:t>
                  </a:r>
                </a:p>
              </p:txBody>
            </p:sp>
            <p:sp>
              <p:nvSpPr>
                <p:cNvPr id="126057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491" y="2261"/>
                  <a:ext cx="896" cy="2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85332" tIns="42666" rIns="85332" bIns="42666">
                  <a:spAutoFit/>
                </a:bodyPr>
                <a:lstStyle/>
                <a:p>
                  <a:pPr algn="ctr" defTabSz="852488">
                    <a:defRPr/>
                  </a:pPr>
                  <a:r>
                    <a:rPr lang="pt-BR" sz="1300" b="1"/>
                    <a:t>Acumulação</a:t>
                  </a:r>
                </a:p>
              </p:txBody>
            </p:sp>
            <p:sp>
              <p:nvSpPr>
                <p:cNvPr id="126057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543" y="3566"/>
                  <a:ext cx="521" cy="169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85332" tIns="42666" rIns="85332" bIns="42666">
                  <a:spAutoFit/>
                </a:bodyPr>
                <a:lstStyle/>
                <a:p>
                  <a:pPr algn="ctr" defTabSz="852488">
                    <a:defRPr/>
                  </a:pPr>
                  <a:r>
                    <a:rPr lang="pt-BR" sz="1000" b="1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80° C</a:t>
                  </a:r>
                </a:p>
              </p:txBody>
            </p:sp>
            <p:sp>
              <p:nvSpPr>
                <p:cNvPr id="126057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551" y="4059"/>
                  <a:ext cx="521" cy="170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85332" tIns="42666" rIns="85332" bIns="42666">
                  <a:spAutoFit/>
                </a:bodyPr>
                <a:lstStyle/>
                <a:p>
                  <a:pPr algn="ctr" defTabSz="852488">
                    <a:defRPr/>
                  </a:pPr>
                  <a:r>
                    <a:rPr lang="pt-BR" sz="1000" b="1">
                      <a:solidFill>
                        <a:srgbClr val="CC33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130° C</a:t>
                  </a:r>
                </a:p>
              </p:txBody>
            </p:sp>
            <p:sp>
              <p:nvSpPr>
                <p:cNvPr id="10276" name="Freeform 34"/>
                <p:cNvSpPr>
                  <a:spLocks/>
                </p:cNvSpPr>
                <p:nvPr/>
              </p:nvSpPr>
              <p:spPr bwMode="auto">
                <a:xfrm rot="-284134">
                  <a:off x="2548" y="2299"/>
                  <a:ext cx="549" cy="167"/>
                </a:xfrm>
                <a:custGeom>
                  <a:avLst/>
                  <a:gdLst>
                    <a:gd name="T0" fmla="*/ 1946 w 393"/>
                    <a:gd name="T1" fmla="*/ 16 h 247"/>
                    <a:gd name="T2" fmla="*/ 633 w 393"/>
                    <a:gd name="T3" fmla="*/ 26 h 247"/>
                    <a:gd name="T4" fmla="*/ 0 w 393"/>
                    <a:gd name="T5" fmla="*/ 34 h 247"/>
                    <a:gd name="T6" fmla="*/ 0 w 393"/>
                    <a:gd name="T7" fmla="*/ 18 h 247"/>
                    <a:gd name="T8" fmla="*/ 874 w 393"/>
                    <a:gd name="T9" fmla="*/ 6 h 247"/>
                    <a:gd name="T10" fmla="*/ 1608 w 393"/>
                    <a:gd name="T11" fmla="*/ 3 h 247"/>
                    <a:gd name="T12" fmla="*/ 2090 w 393"/>
                    <a:gd name="T13" fmla="*/ 0 h 247"/>
                    <a:gd name="T14" fmla="*/ 1946 w 393"/>
                    <a:gd name="T15" fmla="*/ 16 h 2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93"/>
                    <a:gd name="T25" fmla="*/ 0 h 247"/>
                    <a:gd name="T26" fmla="*/ 393 w 393"/>
                    <a:gd name="T27" fmla="*/ 247 h 24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93" h="247">
                      <a:moveTo>
                        <a:pt x="366" y="110"/>
                      </a:moveTo>
                      <a:lnTo>
                        <a:pt x="119" y="183"/>
                      </a:lnTo>
                      <a:lnTo>
                        <a:pt x="0" y="247"/>
                      </a:lnTo>
                      <a:lnTo>
                        <a:pt x="0" y="128"/>
                      </a:lnTo>
                      <a:lnTo>
                        <a:pt x="165" y="46"/>
                      </a:lnTo>
                      <a:lnTo>
                        <a:pt x="302" y="19"/>
                      </a:lnTo>
                      <a:lnTo>
                        <a:pt x="393" y="0"/>
                      </a:lnTo>
                      <a:lnTo>
                        <a:pt x="366" y="110"/>
                      </a:lnTo>
                      <a:close/>
                    </a:path>
                  </a:pathLst>
                </a:custGeom>
                <a:solidFill>
                  <a:srgbClr val="AAAA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07524" tIns="53762" rIns="107524" bIns="53762"/>
                <a:lstStyle/>
                <a:p>
                  <a:endParaRPr lang="pt-BR"/>
                </a:p>
              </p:txBody>
            </p:sp>
          </p:grpSp>
          <p:sp>
            <p:nvSpPr>
              <p:cNvPr id="10247" name="Freeform 35"/>
              <p:cNvSpPr>
                <a:spLocks/>
              </p:cNvSpPr>
              <p:nvPr/>
            </p:nvSpPr>
            <p:spPr bwMode="auto">
              <a:xfrm rot="-1014493">
                <a:off x="2757" y="2380"/>
                <a:ext cx="366" cy="133"/>
              </a:xfrm>
              <a:custGeom>
                <a:avLst/>
                <a:gdLst>
                  <a:gd name="T0" fmla="*/ 0 w 184"/>
                  <a:gd name="T1" fmla="*/ 112 h 103"/>
                  <a:gd name="T2" fmla="*/ 5697 w 184"/>
                  <a:gd name="T3" fmla="*/ 76 h 103"/>
                  <a:gd name="T4" fmla="*/ 1156 w 184"/>
                  <a:gd name="T5" fmla="*/ 208 h 103"/>
                  <a:gd name="T6" fmla="*/ 843 w 184"/>
                  <a:gd name="T7" fmla="*/ 112 h 103"/>
                  <a:gd name="T8" fmla="*/ 0 w 184"/>
                  <a:gd name="T9" fmla="*/ 11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"/>
                  <a:gd name="T16" fmla="*/ 0 h 103"/>
                  <a:gd name="T17" fmla="*/ 184 w 184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" h="103">
                    <a:moveTo>
                      <a:pt x="0" y="31"/>
                    </a:moveTo>
                    <a:cubicBezTo>
                      <a:pt x="96" y="0"/>
                      <a:pt x="36" y="12"/>
                      <a:pt x="183" y="22"/>
                    </a:cubicBezTo>
                    <a:cubicBezTo>
                      <a:pt x="167" y="103"/>
                      <a:pt x="184" y="94"/>
                      <a:pt x="37" y="58"/>
                    </a:cubicBezTo>
                    <a:cubicBezTo>
                      <a:pt x="28" y="56"/>
                      <a:pt x="35" y="37"/>
                      <a:pt x="27" y="31"/>
                    </a:cubicBezTo>
                    <a:cubicBezTo>
                      <a:pt x="20" y="26"/>
                      <a:pt x="9" y="31"/>
                      <a:pt x="0" y="31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 lIns="107524" tIns="53762" rIns="107524" bIns="53762"/>
              <a:lstStyle/>
              <a:p>
                <a:endParaRPr lang="pt-BR"/>
              </a:p>
            </p:txBody>
          </p:sp>
        </p:grpSp>
      </p:grpSp>
      <p:sp>
        <p:nvSpPr>
          <p:cNvPr id="1260583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Sistema Petrolífero</a:t>
            </a:r>
          </a:p>
        </p:txBody>
      </p:sp>
      <p:sp>
        <p:nvSpPr>
          <p:cNvPr id="37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49767" y="6457950"/>
            <a:ext cx="456133" cy="361910"/>
          </a:xfrm>
        </p:spPr>
        <p:txBody>
          <a:bodyPr/>
          <a:lstStyle/>
          <a:p>
            <a:pPr>
              <a:defRPr/>
            </a:pPr>
            <a:fld id="{01502DF9-DBF2-4576-884B-34BA982E11B4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376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49251" y="1384300"/>
            <a:ext cx="8578850" cy="4845050"/>
          </a:xfrm>
        </p:spPr>
        <p:txBody>
          <a:bodyPr/>
          <a:lstStyle/>
          <a:p>
            <a:pPr marL="0" indent="0">
              <a:buNone/>
            </a:pPr>
            <a:endParaRPr lang="pt-BR" sz="2000" b="1" dirty="0" smtClean="0"/>
          </a:p>
          <a:p>
            <a:pPr marL="0" indent="0">
              <a:buNone/>
            </a:pPr>
            <a:r>
              <a:rPr lang="pt-BR" sz="2000" b="1" dirty="0" smtClean="0"/>
              <a:t>Petróleo</a:t>
            </a:r>
            <a:endParaRPr lang="pt-BR" sz="2000" dirty="0"/>
          </a:p>
          <a:p>
            <a:pPr lvl="0"/>
            <a:r>
              <a:rPr lang="pt-BR" sz="2000" dirty="0"/>
              <a:t>Areias Betuminosas (</a:t>
            </a:r>
            <a:r>
              <a:rPr lang="pt-BR" sz="2000" i="1" dirty="0" err="1"/>
              <a:t>Oil</a:t>
            </a:r>
            <a:r>
              <a:rPr lang="pt-BR" sz="2000" i="1" dirty="0"/>
              <a:t> </a:t>
            </a:r>
            <a:r>
              <a:rPr lang="pt-BR" sz="2000" i="1" dirty="0" err="1"/>
              <a:t>Sands</a:t>
            </a:r>
            <a:r>
              <a:rPr lang="pt-BR" sz="2000" dirty="0"/>
              <a:t>)</a:t>
            </a:r>
          </a:p>
          <a:p>
            <a:pPr lvl="0"/>
            <a:r>
              <a:rPr lang="pt-BR" sz="2000" dirty="0"/>
              <a:t>Xisto Betuminoso (Folhelho </a:t>
            </a:r>
            <a:r>
              <a:rPr lang="pt-BR" sz="2000" dirty="0" err="1"/>
              <a:t>Pirobetuminoso</a:t>
            </a:r>
            <a:r>
              <a:rPr lang="pt-BR" sz="2000" dirty="0"/>
              <a:t>)</a:t>
            </a:r>
          </a:p>
          <a:p>
            <a:pPr lvl="0"/>
            <a:r>
              <a:rPr lang="pt-BR" sz="2000" dirty="0" smtClean="0"/>
              <a:t>Óleo Pesado e </a:t>
            </a:r>
            <a:r>
              <a:rPr lang="pt-BR" sz="2000" dirty="0" err="1" smtClean="0"/>
              <a:t>Ultrapesado</a:t>
            </a:r>
            <a:endParaRPr lang="pt-BR" sz="2000" dirty="0" smtClean="0"/>
          </a:p>
          <a:p>
            <a:pPr marL="0" indent="0">
              <a:buNone/>
            </a:pPr>
            <a:endParaRPr lang="pt-BR" sz="2000" b="1" dirty="0" smtClean="0"/>
          </a:p>
          <a:p>
            <a:pPr marL="0" indent="0">
              <a:buNone/>
            </a:pPr>
            <a:r>
              <a:rPr lang="pt-BR" sz="2000" b="1" dirty="0" smtClean="0"/>
              <a:t>Petróleo e Gás </a:t>
            </a:r>
            <a:r>
              <a:rPr lang="pt-BR" sz="2000" b="1" dirty="0"/>
              <a:t>Natural</a:t>
            </a:r>
            <a:endParaRPr lang="pt-BR" sz="2000" dirty="0"/>
          </a:p>
          <a:p>
            <a:pPr lvl="0">
              <a:spcBef>
                <a:spcPts val="0"/>
              </a:spcBef>
            </a:pPr>
            <a:r>
              <a:rPr lang="pt-BR" sz="2000" dirty="0" err="1"/>
              <a:t>Coalbed</a:t>
            </a:r>
            <a:r>
              <a:rPr lang="pt-BR" sz="2000" dirty="0"/>
              <a:t> </a:t>
            </a:r>
            <a:r>
              <a:rPr lang="pt-BR" sz="2000" dirty="0" err="1"/>
              <a:t>Methane</a:t>
            </a:r>
            <a:r>
              <a:rPr lang="pt-BR" sz="2000" dirty="0"/>
              <a:t> (CBM)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BR" sz="2000" dirty="0"/>
              <a:t>     </a:t>
            </a:r>
            <a:r>
              <a:rPr lang="pt-BR" sz="1800" dirty="0"/>
              <a:t>(Metano em </a:t>
            </a:r>
            <a:r>
              <a:rPr lang="pt-BR" sz="1800" dirty="0" smtClean="0"/>
              <a:t>minas de carvão</a:t>
            </a:r>
            <a:r>
              <a:rPr lang="pt-BR" sz="2000" dirty="0" smtClean="0"/>
              <a:t>)</a:t>
            </a:r>
            <a:endParaRPr lang="pt-BR" sz="2000" dirty="0"/>
          </a:p>
          <a:p>
            <a:pPr lvl="0">
              <a:spcBef>
                <a:spcPts val="0"/>
              </a:spcBef>
            </a:pPr>
            <a:r>
              <a:rPr lang="pt-BR" sz="2000" dirty="0" err="1"/>
              <a:t>Tight</a:t>
            </a:r>
            <a:r>
              <a:rPr lang="pt-BR" sz="2000" dirty="0"/>
              <a:t> </a:t>
            </a:r>
            <a:r>
              <a:rPr lang="pt-BR" sz="2000" dirty="0" smtClean="0"/>
              <a:t>Gas/</a:t>
            </a:r>
            <a:r>
              <a:rPr lang="pt-BR" sz="2000" dirty="0" err="1" smtClean="0"/>
              <a:t>Oil</a:t>
            </a:r>
            <a:endParaRPr lang="pt-BR" sz="20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pt-BR" sz="2000" i="1" dirty="0" smtClean="0"/>
              <a:t>    </a:t>
            </a:r>
            <a:r>
              <a:rPr lang="pt-BR" sz="1800" i="1" dirty="0" smtClean="0"/>
              <a:t>(Reservatórios fechados</a:t>
            </a:r>
            <a:r>
              <a:rPr lang="pt-BR" sz="16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pt-BR" sz="2000" dirty="0" err="1"/>
              <a:t>Shale</a:t>
            </a:r>
            <a:r>
              <a:rPr lang="pt-BR" sz="2000" dirty="0"/>
              <a:t> </a:t>
            </a:r>
            <a:r>
              <a:rPr lang="pt-BR" sz="2000" dirty="0" smtClean="0"/>
              <a:t>Gas/</a:t>
            </a:r>
            <a:r>
              <a:rPr lang="pt-BR" sz="2000" dirty="0" err="1" smtClean="0"/>
              <a:t>Oil</a:t>
            </a:r>
            <a:endParaRPr lang="pt-BR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sz="2000" i="1" dirty="0"/>
              <a:t> </a:t>
            </a:r>
            <a:r>
              <a:rPr lang="pt-BR" sz="2000" i="1" dirty="0" smtClean="0"/>
              <a:t>   </a:t>
            </a:r>
            <a:r>
              <a:rPr lang="pt-BR" sz="1800" i="1" dirty="0" smtClean="0"/>
              <a:t>(produção a partir da rocha geradora)</a:t>
            </a:r>
            <a:endParaRPr lang="pt-BR" sz="2000" dirty="0"/>
          </a:p>
          <a:p>
            <a:pPr marL="0" lvl="0" indent="0">
              <a:buNone/>
            </a:pPr>
            <a:endParaRPr lang="pt-BR" sz="1800" dirty="0"/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endParaRPr lang="pt-BR" sz="2000" dirty="0" smtClean="0">
              <a:latin typeface="Calibri" pitchFamily="34" charset="0"/>
            </a:endParaRP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title"/>
          </p:nvPr>
        </p:nvSpPr>
        <p:spPr>
          <a:xfrm>
            <a:off x="482600" y="688108"/>
            <a:ext cx="8204200" cy="711200"/>
          </a:xfrm>
        </p:spPr>
        <p:txBody>
          <a:bodyPr/>
          <a:lstStyle/>
          <a:p>
            <a:pPr lvl="0">
              <a:defRPr/>
            </a:pPr>
            <a:r>
              <a:rPr lang="pt-BR" dirty="0" smtClean="0">
                <a:latin typeface="Calibri" pitchFamily="34" charset="0"/>
              </a:rPr>
              <a:t>Tipos de Recursos Não-convencionais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9"/>
          <p:cNvSpPr>
            <a:spLocks noGrp="1" noChangeArrowheads="1"/>
          </p:cNvSpPr>
          <p:nvPr>
            <p:ph type="title"/>
          </p:nvPr>
        </p:nvSpPr>
        <p:spPr>
          <a:xfrm>
            <a:off x="482600" y="688108"/>
            <a:ext cx="8204200" cy="711200"/>
          </a:xfrm>
        </p:spPr>
        <p:txBody>
          <a:bodyPr/>
          <a:lstStyle/>
          <a:p>
            <a:pPr lvl="0">
              <a:defRPr/>
            </a:pPr>
            <a:r>
              <a:rPr lang="pt-BR" dirty="0" smtClean="0">
                <a:latin typeface="Calibri" pitchFamily="34" charset="0"/>
              </a:rPr>
              <a:t>Tipos de Recursos Não-convencionais</a:t>
            </a:r>
            <a:endParaRPr lang="pt-BR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1" y="1370735"/>
            <a:ext cx="7948047" cy="529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6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49251" y="1384300"/>
            <a:ext cx="8578850" cy="4845050"/>
          </a:xfrm>
        </p:spPr>
        <p:txBody>
          <a:bodyPr/>
          <a:lstStyle/>
          <a:p>
            <a:pPr algn="just"/>
            <a:r>
              <a:rPr lang="pt-BR" sz="1600" dirty="0"/>
              <a:t>A ANP </a:t>
            </a:r>
            <a:r>
              <a:rPr lang="pt-BR" sz="1600" dirty="0" smtClean="0"/>
              <a:t>está </a:t>
            </a:r>
            <a:r>
              <a:rPr lang="pt-BR" sz="1600" dirty="0"/>
              <a:t>realizando um estudo mais detalhado acerca do potencial de ocorrência de reservatórios do tipo </a:t>
            </a:r>
            <a:r>
              <a:rPr lang="pt-BR" sz="1600" i="1" dirty="0" err="1" smtClean="0"/>
              <a:t>shale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gas</a:t>
            </a:r>
            <a:r>
              <a:rPr lang="pt-BR" sz="1600" i="1" dirty="0" smtClean="0"/>
              <a:t> </a:t>
            </a:r>
            <a:r>
              <a:rPr lang="pt-BR" sz="1600" dirty="0"/>
              <a:t>no </a:t>
            </a:r>
            <a:r>
              <a:rPr lang="pt-BR" sz="1600" dirty="0" smtClean="0"/>
              <a:t>Brasil. Resultados </a:t>
            </a:r>
            <a:r>
              <a:rPr lang="pt-BR" sz="1600" dirty="0"/>
              <a:t>preliminares apontam para reservas da ordem de:</a:t>
            </a:r>
            <a:endParaRPr lang="pt-BR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1500" y="548616"/>
            <a:ext cx="8178800" cy="657884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Recursos Não-convencionais no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Brasil</a:t>
            </a:r>
            <a:endParaRPr 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1443" r="802" b="1922"/>
          <a:stretch/>
        </p:blipFill>
        <p:spPr bwMode="auto">
          <a:xfrm>
            <a:off x="2592312" y="2078820"/>
            <a:ext cx="4320000" cy="43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9052" y="6039348"/>
            <a:ext cx="6570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/>
              <a:t>* Volumes estimados - </a:t>
            </a:r>
            <a:r>
              <a:rPr lang="pt-BR" sz="1400" b="1" dirty="0"/>
              <a:t>ANP (2012)</a:t>
            </a:r>
          </a:p>
          <a:p>
            <a:r>
              <a:rPr lang="pt-BR" sz="1400" b="1" dirty="0"/>
              <a:t>** </a:t>
            </a:r>
            <a:r>
              <a:rPr lang="pt-BR" sz="1400" b="1" dirty="0" smtClean="0"/>
              <a:t>EIA </a:t>
            </a:r>
            <a:r>
              <a:rPr lang="pt-BR" sz="1400" b="1" dirty="0"/>
              <a:t>(2011)</a:t>
            </a:r>
          </a:p>
          <a:p>
            <a:r>
              <a:rPr lang="pt-BR" sz="1400" b="1" dirty="0" smtClean="0"/>
              <a:t>** Reserva Provadas atuais do Brasil (dez/2011): 459,4 bilhões de m³</a:t>
            </a:r>
          </a:p>
          <a:p>
            <a:endParaRPr lang="pt-BR" sz="1400" dirty="0"/>
          </a:p>
        </p:txBody>
      </p:sp>
      <p:sp>
        <p:nvSpPr>
          <p:cNvPr id="7" name="Rectangle 32"/>
          <p:cNvSpPr txBox="1">
            <a:spLocks noChangeArrowheads="1"/>
          </p:cNvSpPr>
          <p:nvPr/>
        </p:nvSpPr>
        <p:spPr bwMode="auto">
          <a:xfrm>
            <a:off x="237612" y="2157162"/>
            <a:ext cx="2160239" cy="13618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400" dirty="0"/>
              <a:t>Bacia do Parecis: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dirty="0"/>
              <a:t>Novos estudos demonstram elevado potencial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dirty="0"/>
              <a:t> 6 </a:t>
            </a:r>
            <a:r>
              <a:rPr lang="pt-BR" sz="1200" dirty="0" smtClean="0"/>
              <a:t>blocos </a:t>
            </a:r>
            <a:r>
              <a:rPr lang="pt-BR" sz="1200" dirty="0"/>
              <a:t>concedidos (Rodadas 10</a:t>
            </a:r>
            <a:r>
              <a:rPr lang="pt-BR" sz="1200" dirty="0" smtClean="0"/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400" dirty="0" smtClean="0">
                <a:solidFill>
                  <a:srgbClr val="FF0000"/>
                </a:solidFill>
              </a:rPr>
              <a:t>*3,5  trilhões m³</a:t>
            </a:r>
            <a:endParaRPr lang="pt-BR" sz="1400" dirty="0">
              <a:solidFill>
                <a:srgbClr val="FF00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2321651" y="3158964"/>
            <a:ext cx="1540783" cy="90012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2"/>
          <p:cNvSpPr txBox="1">
            <a:spLocks noChangeArrowheads="1"/>
          </p:cNvSpPr>
          <p:nvPr/>
        </p:nvSpPr>
        <p:spPr bwMode="auto">
          <a:xfrm>
            <a:off x="353113" y="3629944"/>
            <a:ext cx="2468687" cy="159929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pt-BR" sz="1400" b="1" dirty="0" smtClean="0">
                <a:solidFill>
                  <a:schemeClr val="bg1"/>
                </a:solidFill>
              </a:rPr>
              <a:t>Bacia do Paraná: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Elevado potencial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Não há áreas concedidas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Folhelhos profundos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Desafio:  espessas camadas de basalto</a:t>
            </a:r>
          </a:p>
          <a:p>
            <a:pPr marL="285750" indent="-28575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pt-BR" sz="1400" b="1" dirty="0">
                <a:solidFill>
                  <a:srgbClr val="FF0000"/>
                </a:solidFill>
              </a:rPr>
              <a:t>**6,4 </a:t>
            </a:r>
            <a:r>
              <a:rPr lang="pt-BR" sz="1400" b="1" dirty="0" smtClean="0">
                <a:solidFill>
                  <a:srgbClr val="FF0000"/>
                </a:solidFill>
              </a:rPr>
              <a:t>trilhões </a:t>
            </a:r>
            <a:r>
              <a:rPr lang="pt-BR" sz="1400" b="1" dirty="0">
                <a:solidFill>
                  <a:srgbClr val="FF0000"/>
                </a:solidFill>
              </a:rPr>
              <a:t>m³</a:t>
            </a: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5634204" y="5381714"/>
            <a:ext cx="2808312" cy="12961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Bacia do São Francisco: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39 Blocos Exploratórios (Rodadas 7 e 10)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6 Operadores (11 Concessionários)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Várias descobertas comunicadas à </a:t>
            </a:r>
            <a:r>
              <a:rPr lang="pt-BR" sz="1200" b="1" dirty="0" smtClean="0">
                <a:solidFill>
                  <a:schemeClr val="bg1"/>
                </a:solidFill>
              </a:rPr>
              <a:t>ANP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b="1" dirty="0" smtClean="0">
                <a:solidFill>
                  <a:srgbClr val="FF0000"/>
                </a:solidFill>
              </a:rPr>
              <a:t>*2,27 trilhões m³ ?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6907200" y="3064594"/>
            <a:ext cx="1985328" cy="202392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Bacia do Recôncavo: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Hoje tem 1.700 poços em produção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 Infraestrutura instalada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b="1" dirty="0">
                <a:solidFill>
                  <a:schemeClr val="bg1"/>
                </a:solidFill>
              </a:rPr>
              <a:t>Vários blocos e campos </a:t>
            </a:r>
            <a:r>
              <a:rPr lang="pt-BR" sz="1200" b="1" dirty="0" smtClean="0">
                <a:solidFill>
                  <a:schemeClr val="bg1"/>
                </a:solidFill>
              </a:rPr>
              <a:t>concedido</a:t>
            </a:r>
            <a:r>
              <a:rPr lang="pt-BR" sz="1600" b="1" dirty="0" smtClean="0">
                <a:solidFill>
                  <a:schemeClr val="bg1"/>
                </a:solidFill>
              </a:rPr>
              <a:t>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FF0000"/>
                </a:solidFill>
              </a:rPr>
              <a:t>*0,57 trilhões </a:t>
            </a:r>
            <a:r>
              <a:rPr lang="pt-BR" sz="1400" b="1" dirty="0">
                <a:solidFill>
                  <a:srgbClr val="FF0000"/>
                </a:solidFill>
              </a:rPr>
              <a:t>m³</a:t>
            </a: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6732288" y="1988808"/>
            <a:ext cx="2160240" cy="9901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Bacia do Parnaíba: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pt-BR" sz="1200" b="1" dirty="0" smtClean="0">
                <a:solidFill>
                  <a:schemeClr val="bg1"/>
                </a:solidFill>
              </a:rPr>
              <a:t>30 </a:t>
            </a:r>
            <a:r>
              <a:rPr lang="pt-BR" sz="1200" b="1" dirty="0">
                <a:solidFill>
                  <a:schemeClr val="bg1"/>
                </a:solidFill>
              </a:rPr>
              <a:t>blocos concedidos (Rodada </a:t>
            </a:r>
            <a:r>
              <a:rPr lang="pt-BR" sz="1200" b="1" dirty="0" smtClean="0">
                <a:solidFill>
                  <a:schemeClr val="bg1"/>
                </a:solidFill>
              </a:rPr>
              <a:t>9 e 11)</a:t>
            </a:r>
            <a:endParaRPr lang="pt-BR" sz="1200" b="1" dirty="0">
              <a:solidFill>
                <a:schemeClr val="bg1"/>
              </a:solidFill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pt-BR" sz="1200" b="1" dirty="0" smtClean="0">
                <a:solidFill>
                  <a:schemeClr val="bg1"/>
                </a:solidFill>
              </a:rPr>
              <a:t>8 Operadores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FF0000"/>
                </a:solidFill>
              </a:rPr>
              <a:t>*1,8 trilhões m³</a:t>
            </a:r>
            <a:endParaRPr lang="pt-BR" sz="1400" b="1" dirty="0">
              <a:solidFill>
                <a:srgbClr val="FF0000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5652144" y="2618892"/>
            <a:ext cx="1048716" cy="72009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2821800" y="4509144"/>
            <a:ext cx="1570176" cy="57235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>
            <a:off x="6372240" y="3629944"/>
            <a:ext cx="540072" cy="42914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5652144" y="4795321"/>
            <a:ext cx="0" cy="58639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3221820" y="2212365"/>
            <a:ext cx="2070276" cy="934724"/>
          </a:xfrm>
          <a:prstGeom prst="roundRect">
            <a:avLst/>
          </a:prstGeom>
          <a:solidFill>
            <a:srgbClr val="FFCC99">
              <a:alpha val="54000"/>
            </a:srgbClr>
          </a:solidFill>
          <a:ln w="9525" cap="rnd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30000"/>
              </a:spcBef>
              <a:buSzPct val="75000"/>
            </a:pPr>
            <a:r>
              <a:rPr lang="pt-BR" sz="1200" b="1" dirty="0"/>
              <a:t>Bacia do </a:t>
            </a:r>
            <a:r>
              <a:rPr lang="pt-BR" sz="1200" b="1" dirty="0" smtClean="0"/>
              <a:t>Solimões/Amazonas: </a:t>
            </a:r>
          </a:p>
          <a:p>
            <a:pPr marL="171450" indent="-171450">
              <a:spcBef>
                <a:spcPct val="30000"/>
              </a:spcBef>
              <a:buSzPct val="75000"/>
              <a:buFont typeface="Wingdings" pitchFamily="2" charset="2"/>
              <a:buChar char="ü"/>
            </a:pPr>
            <a:r>
              <a:rPr lang="pt-BR" sz="1100" b="1" dirty="0" smtClean="0"/>
              <a:t>Riscos ambientais maiores</a:t>
            </a:r>
          </a:p>
          <a:p>
            <a:pPr marL="171450" indent="-171450">
              <a:spcBef>
                <a:spcPct val="30000"/>
              </a:spcBef>
              <a:buSzPct val="75000"/>
              <a:buFont typeface="Wingdings" pitchFamily="2" charset="2"/>
              <a:buChar char="ü"/>
            </a:pPr>
            <a:r>
              <a:rPr lang="pt-BR" sz="1100" b="1" dirty="0" smtClean="0"/>
              <a:t>Logística complexa</a:t>
            </a:r>
          </a:p>
          <a:p>
            <a:pPr marL="171450" indent="-171450">
              <a:spcBef>
                <a:spcPct val="30000"/>
              </a:spcBef>
              <a:buSzPct val="75000"/>
              <a:buFont typeface="Wingdings" pitchFamily="2" charset="2"/>
              <a:buChar char="ü"/>
            </a:pPr>
            <a:r>
              <a:rPr lang="en-US" sz="1100" b="1" dirty="0" err="1" smtClean="0"/>
              <a:t>Área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evitada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inicialmente</a:t>
            </a:r>
            <a:endParaRPr lang="pt-BR" sz="1100" b="1" dirty="0" smtClean="0"/>
          </a:p>
        </p:txBody>
      </p:sp>
      <p:cxnSp>
        <p:nvCxnSpPr>
          <p:cNvPr id="36" name="Conector de seta reta 35"/>
          <p:cNvCxnSpPr/>
          <p:nvPr/>
        </p:nvCxnSpPr>
        <p:spPr>
          <a:xfrm flipH="1">
            <a:off x="3464490" y="3158964"/>
            <a:ext cx="397944" cy="360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222372" y="5356812"/>
            <a:ext cx="2469978" cy="660606"/>
          </a:xfrm>
          <a:prstGeom prst="roundRect">
            <a:avLst/>
          </a:prstGeom>
          <a:solidFill>
            <a:srgbClr val="FFC000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ct val="30000"/>
              </a:spcBef>
              <a:buFont typeface="Wingdings" pitchFamily="2" charset="2"/>
              <a:buChar char="q"/>
            </a:pPr>
            <a:r>
              <a:rPr lang="en-US" b="1" dirty="0" smtClean="0">
                <a:latin typeface="+mj-lt"/>
              </a:rPr>
              <a:t>POTENCIAL TOTAL</a:t>
            </a:r>
          </a:p>
          <a:p>
            <a:pPr marL="285750" indent="-285750">
              <a:spcBef>
                <a:spcPct val="30000"/>
              </a:spcBef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14,6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</a:rPr>
              <a:t>trilhões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 m³ (514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</a:rPr>
              <a:t>tcf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sz="1600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63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502314" y="458604"/>
            <a:ext cx="6480175" cy="6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endParaRPr lang="en-US" sz="2400" b="1" dirty="0">
              <a:ea typeface="+mj-ea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46033" t="38379" r="39694" b="45550"/>
          <a:stretch>
            <a:fillRect/>
          </a:stretch>
        </p:blipFill>
        <p:spPr bwMode="auto">
          <a:xfrm>
            <a:off x="5220072" y="1700808"/>
            <a:ext cx="2160240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35" name="Grupo 34"/>
          <p:cNvGrpSpPr/>
          <p:nvPr/>
        </p:nvGrpSpPr>
        <p:grpSpPr>
          <a:xfrm>
            <a:off x="611560" y="3068960"/>
            <a:ext cx="3384376" cy="3384376"/>
            <a:chOff x="-2988840" y="3140968"/>
            <a:chExt cx="3384376" cy="338437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49606" t="33200" r="31888" b="33900"/>
            <a:stretch>
              <a:fillRect/>
            </a:stretch>
          </p:blipFill>
          <p:spPr bwMode="auto">
            <a:xfrm>
              <a:off x="-2988840" y="3140968"/>
              <a:ext cx="3384376" cy="33843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62206" t="41600" r="35825" b="55600"/>
            <a:stretch>
              <a:fillRect/>
            </a:stretch>
          </p:blipFill>
          <p:spPr bwMode="auto">
            <a:xfrm>
              <a:off x="-684584" y="4077072"/>
              <a:ext cx="360040" cy="288032"/>
            </a:xfrm>
            <a:prstGeom prst="rect">
              <a:avLst/>
            </a:prstGeom>
            <a:ln>
              <a:noFill/>
            </a:ln>
            <a:effectLst/>
          </p:spPr>
        </p:pic>
      </p:grpSp>
      <p:cxnSp>
        <p:nvCxnSpPr>
          <p:cNvPr id="29" name="Conector reto 28"/>
          <p:cNvCxnSpPr>
            <a:endCxn id="1025" idx="1"/>
          </p:cNvCxnSpPr>
          <p:nvPr/>
        </p:nvCxnSpPr>
        <p:spPr>
          <a:xfrm flipV="1">
            <a:off x="3059832" y="2384884"/>
            <a:ext cx="2160240" cy="1692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3203848" y="4221088"/>
            <a:ext cx="172800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2456765" y="6309320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Arial Narrow" pitchFamily="34" charset="0"/>
              </a:rPr>
              <a:t>Fonte: EBX, 2013</a:t>
            </a:r>
            <a:endParaRPr lang="en-US" sz="1200" b="1" dirty="0">
              <a:latin typeface="Arial Narrow" pitchFamily="34" charset="0"/>
            </a:endParaRPr>
          </a:p>
        </p:txBody>
      </p:sp>
      <p:pic>
        <p:nvPicPr>
          <p:cNvPr id="26" name="Picture 8" descr="DSC004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424197" y="3293985"/>
            <a:ext cx="1343598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34" name="Grupo 33"/>
          <p:cNvGrpSpPr/>
          <p:nvPr/>
        </p:nvGrpSpPr>
        <p:grpSpPr>
          <a:xfrm>
            <a:off x="4436985" y="3293985"/>
            <a:ext cx="1903983" cy="1854206"/>
            <a:chOff x="4932040" y="3501008"/>
            <a:chExt cx="1903983" cy="185420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47886" t="21084" r="14462" b="13730"/>
            <a:stretch>
              <a:fillRect/>
            </a:stretch>
          </p:blipFill>
          <p:spPr bwMode="auto">
            <a:xfrm>
              <a:off x="4932040" y="3501008"/>
              <a:ext cx="1903983" cy="185420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52255" t="20359" r="21219" b="24826"/>
            <a:stretch>
              <a:fillRect/>
            </a:stretch>
          </p:blipFill>
          <p:spPr bwMode="auto">
            <a:xfrm>
              <a:off x="6065996" y="4229885"/>
              <a:ext cx="668750" cy="777351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</p:spPr>
        </p:pic>
        <p:sp>
          <p:nvSpPr>
            <p:cNvPr id="22" name="Retângulo 21"/>
            <p:cNvSpPr/>
            <p:nvPr/>
          </p:nvSpPr>
          <p:spPr>
            <a:xfrm>
              <a:off x="5939081" y="3957077"/>
              <a:ext cx="141786" cy="162041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6161055" y="4507280"/>
              <a:ext cx="372609" cy="428223"/>
            </a:xfrm>
            <a:custGeom>
              <a:avLst/>
              <a:gdLst>
                <a:gd name="connsiteX0" fmla="*/ 253313 w 827903"/>
                <a:gd name="connsiteY0" fmla="*/ 0 h 951471"/>
                <a:gd name="connsiteX1" fmla="*/ 821724 w 827903"/>
                <a:gd name="connsiteY1" fmla="*/ 6179 h 951471"/>
                <a:gd name="connsiteX2" fmla="*/ 827903 w 827903"/>
                <a:gd name="connsiteY2" fmla="*/ 704335 h 951471"/>
                <a:gd name="connsiteX3" fmla="*/ 457200 w 827903"/>
                <a:gd name="connsiteY3" fmla="*/ 704335 h 951471"/>
                <a:gd name="connsiteX4" fmla="*/ 463378 w 827903"/>
                <a:gd name="connsiteY4" fmla="*/ 951471 h 951471"/>
                <a:gd name="connsiteX5" fmla="*/ 0 w 827903"/>
                <a:gd name="connsiteY5" fmla="*/ 951471 h 951471"/>
                <a:gd name="connsiteX6" fmla="*/ 6178 w 827903"/>
                <a:gd name="connsiteY6" fmla="*/ 228600 h 951471"/>
                <a:gd name="connsiteX7" fmla="*/ 247135 w 827903"/>
                <a:gd name="connsiteY7" fmla="*/ 234779 h 951471"/>
                <a:gd name="connsiteX8" fmla="*/ 253313 w 827903"/>
                <a:gd name="connsiteY8" fmla="*/ 0 h 951471"/>
                <a:gd name="connsiteX0" fmla="*/ 253313 w 827903"/>
                <a:gd name="connsiteY0" fmla="*/ 0 h 951471"/>
                <a:gd name="connsiteX1" fmla="*/ 821724 w 827903"/>
                <a:gd name="connsiteY1" fmla="*/ 6179 h 951471"/>
                <a:gd name="connsiteX2" fmla="*/ 827903 w 827903"/>
                <a:gd name="connsiteY2" fmla="*/ 704335 h 951471"/>
                <a:gd name="connsiteX3" fmla="*/ 464599 w 827903"/>
                <a:gd name="connsiteY3" fmla="*/ 697721 h 951471"/>
                <a:gd name="connsiteX4" fmla="*/ 463378 w 827903"/>
                <a:gd name="connsiteY4" fmla="*/ 951471 h 951471"/>
                <a:gd name="connsiteX5" fmla="*/ 0 w 827903"/>
                <a:gd name="connsiteY5" fmla="*/ 951471 h 951471"/>
                <a:gd name="connsiteX6" fmla="*/ 6178 w 827903"/>
                <a:gd name="connsiteY6" fmla="*/ 228600 h 951471"/>
                <a:gd name="connsiteX7" fmla="*/ 247135 w 827903"/>
                <a:gd name="connsiteY7" fmla="*/ 234779 h 951471"/>
                <a:gd name="connsiteX8" fmla="*/ 253313 w 827903"/>
                <a:gd name="connsiteY8" fmla="*/ 0 h 95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903" h="951471">
                  <a:moveTo>
                    <a:pt x="253313" y="0"/>
                  </a:moveTo>
                  <a:lnTo>
                    <a:pt x="821724" y="6179"/>
                  </a:lnTo>
                  <a:cubicBezTo>
                    <a:pt x="823784" y="238898"/>
                    <a:pt x="825843" y="471616"/>
                    <a:pt x="827903" y="704335"/>
                  </a:cubicBezTo>
                  <a:lnTo>
                    <a:pt x="464599" y="697721"/>
                  </a:lnTo>
                  <a:lnTo>
                    <a:pt x="463378" y="951471"/>
                  </a:lnTo>
                  <a:lnTo>
                    <a:pt x="0" y="951471"/>
                  </a:lnTo>
                  <a:cubicBezTo>
                    <a:pt x="2059" y="710514"/>
                    <a:pt x="4119" y="469557"/>
                    <a:pt x="6178" y="228600"/>
                  </a:cubicBezTo>
                  <a:lnTo>
                    <a:pt x="247135" y="234779"/>
                  </a:lnTo>
                  <a:lnTo>
                    <a:pt x="253313" y="0"/>
                  </a:ln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Forma livre 24"/>
            <p:cNvSpPr/>
            <p:nvPr/>
          </p:nvSpPr>
          <p:spPr>
            <a:xfrm>
              <a:off x="6500296" y="4279265"/>
              <a:ext cx="144595" cy="202989"/>
            </a:xfrm>
            <a:custGeom>
              <a:avLst/>
              <a:gdLst>
                <a:gd name="connsiteX0" fmla="*/ 0 w 321276"/>
                <a:gd name="connsiteY0" fmla="*/ 0 h 451022"/>
                <a:gd name="connsiteX1" fmla="*/ 321276 w 321276"/>
                <a:gd name="connsiteY1" fmla="*/ 0 h 451022"/>
                <a:gd name="connsiteX2" fmla="*/ 321276 w 321276"/>
                <a:gd name="connsiteY2" fmla="*/ 451022 h 451022"/>
                <a:gd name="connsiteX3" fmla="*/ 154459 w 321276"/>
                <a:gd name="connsiteY3" fmla="*/ 451022 h 451022"/>
                <a:gd name="connsiteX4" fmla="*/ 154459 w 321276"/>
                <a:gd name="connsiteY4" fmla="*/ 389238 h 451022"/>
                <a:gd name="connsiteX5" fmla="*/ 0 w 321276"/>
                <a:gd name="connsiteY5" fmla="*/ 389238 h 451022"/>
                <a:gd name="connsiteX6" fmla="*/ 0 w 321276"/>
                <a:gd name="connsiteY6" fmla="*/ 0 h 45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276" h="451022">
                  <a:moveTo>
                    <a:pt x="0" y="0"/>
                  </a:moveTo>
                  <a:lnTo>
                    <a:pt x="321276" y="0"/>
                  </a:lnTo>
                  <a:lnTo>
                    <a:pt x="321276" y="451022"/>
                  </a:lnTo>
                  <a:lnTo>
                    <a:pt x="154459" y="451022"/>
                  </a:lnTo>
                  <a:lnTo>
                    <a:pt x="154459" y="389238"/>
                  </a:lnTo>
                  <a:lnTo>
                    <a:pt x="0" y="38923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0" name="Conector reto 29"/>
            <p:cNvCxnSpPr/>
            <p:nvPr/>
          </p:nvCxnSpPr>
          <p:spPr>
            <a:xfrm>
              <a:off x="5939081" y="4119118"/>
              <a:ext cx="126916" cy="88811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080867" y="3957077"/>
              <a:ext cx="653880" cy="27280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3809470" y="5285440"/>
            <a:ext cx="5218026" cy="157255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3851920" y="5368414"/>
            <a:ext cx="5175575" cy="1323439"/>
          </a:xfrm>
          <a:prstGeom prst="roundRect">
            <a:avLst>
              <a:gd name="adj" fmla="val 16667"/>
            </a:avLst>
          </a:prstGeom>
          <a:solidFill>
            <a:srgbClr val="DEDEDE">
              <a:alpha val="8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Retângulo 10"/>
          <p:cNvSpPr>
            <a:spLocks noChangeArrowheads="1"/>
          </p:cNvSpPr>
          <p:nvPr/>
        </p:nvSpPr>
        <p:spPr bwMode="auto">
          <a:xfrm>
            <a:off x="3851920" y="5381057"/>
            <a:ext cx="508556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0000"/>
                </a:solidFill>
                <a:cs typeface="Times New Roman" pitchFamily="18" charset="0"/>
              </a:rPr>
              <a:t>Campo Gavião Real </a:t>
            </a:r>
            <a:r>
              <a:rPr lang="pt-BR" sz="1600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com início de produção em </a:t>
            </a:r>
            <a:r>
              <a:rPr lang="pt-BR" sz="1600" b="1" dirty="0" err="1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jan</a:t>
            </a:r>
            <a:r>
              <a:rPr lang="pt-BR" sz="1600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/2013 </a:t>
            </a:r>
          </a:p>
          <a:p>
            <a:pPr algn="ctr"/>
            <a:r>
              <a:rPr lang="pt-BR" sz="1600" b="1" dirty="0" smtClean="0">
                <a:solidFill>
                  <a:srgbClr val="000000"/>
                </a:solidFill>
                <a:cs typeface="Times New Roman" pitchFamily="18" charset="0"/>
              </a:rPr>
              <a:t>Campos em desenvolvimento: Gavião </a:t>
            </a:r>
            <a:r>
              <a:rPr lang="pt-BR" sz="1600" b="1" dirty="0">
                <a:solidFill>
                  <a:srgbClr val="000000"/>
                </a:solidFill>
                <a:cs typeface="Times New Roman" pitchFamily="18" charset="0"/>
              </a:rPr>
              <a:t>Azul</a:t>
            </a:r>
            <a:r>
              <a:rPr lang="pt-BR" sz="16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pt-BR" sz="1600" b="1" dirty="0">
                <a:solidFill>
                  <a:srgbClr val="000000"/>
                </a:solidFill>
                <a:cs typeface="Times New Roman" pitchFamily="18" charset="0"/>
              </a:rPr>
              <a:t>Gavião Branco e Gavião Branco </a:t>
            </a:r>
            <a:r>
              <a:rPr lang="pt-BR" sz="1600" b="1" dirty="0" smtClean="0">
                <a:solidFill>
                  <a:srgbClr val="000000"/>
                </a:solidFill>
                <a:cs typeface="Times New Roman" pitchFamily="18" charset="0"/>
              </a:rPr>
              <a:t>Oeste </a:t>
            </a:r>
          </a:p>
          <a:p>
            <a:pPr algn="ctr"/>
            <a:r>
              <a:rPr lang="pt-BR" sz="1600" b="1" dirty="0" smtClean="0">
                <a:solidFill>
                  <a:srgbClr val="000000"/>
                </a:solidFill>
                <a:cs typeface="Times New Roman" pitchFamily="18" charset="0"/>
              </a:rPr>
              <a:t>Descobertas </a:t>
            </a:r>
            <a:r>
              <a:rPr lang="pt-BR" sz="1600" b="1" dirty="0">
                <a:solidFill>
                  <a:srgbClr val="000000"/>
                </a:solidFill>
                <a:cs typeface="Times New Roman" pitchFamily="18" charset="0"/>
              </a:rPr>
              <a:t>em </a:t>
            </a:r>
            <a:r>
              <a:rPr lang="pt-BR" sz="1600" b="1" dirty="0" smtClean="0">
                <a:solidFill>
                  <a:srgbClr val="000000"/>
                </a:solidFill>
                <a:cs typeface="Times New Roman" pitchFamily="18" charset="0"/>
              </a:rPr>
              <a:t>avaliação</a:t>
            </a:r>
            <a:r>
              <a:rPr lang="pt-BR" sz="1600" b="1" dirty="0">
                <a:solidFill>
                  <a:srgbClr val="000000"/>
                </a:solidFill>
                <a:cs typeface="Times New Roman" pitchFamily="18" charset="0"/>
              </a:rPr>
              <a:t>: Fazenda Chicote, Fazenda Santa Isabel e São Raimundo</a:t>
            </a:r>
            <a:endParaRPr lang="pt-BR" sz="1600" b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107504" y="1596569"/>
            <a:ext cx="4401286" cy="1047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188310" y="1679543"/>
            <a:ext cx="4320480" cy="984372"/>
          </a:xfrm>
          <a:prstGeom prst="roundRect">
            <a:avLst>
              <a:gd name="adj" fmla="val 16667"/>
            </a:avLst>
          </a:prstGeom>
          <a:solidFill>
            <a:srgbClr val="DEDEDE">
              <a:alpha val="80000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pt-BR" sz="1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" name="Retângulo 10"/>
          <p:cNvSpPr>
            <a:spLocks noChangeArrowheads="1"/>
          </p:cNvSpPr>
          <p:nvPr/>
        </p:nvSpPr>
        <p:spPr bwMode="auto">
          <a:xfrm>
            <a:off x="251520" y="1689842"/>
            <a:ext cx="41764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UTE Parnaíba: Complexo termelétrico de geração de energia a gás natural do Brasil</a:t>
            </a:r>
            <a:r>
              <a:rPr lang="pt-BR" sz="1600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pt-BR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Capacidade total para 3.722 MW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/>
          <a:srcRect l="26736" t="6143" r="33752"/>
          <a:stretch>
            <a:fillRect/>
          </a:stretch>
        </p:blipFill>
        <p:spPr bwMode="auto">
          <a:xfrm>
            <a:off x="7857365" y="3311987"/>
            <a:ext cx="1125125" cy="18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Gás Natural na Bacia do Parnaíba</a:t>
            </a:r>
            <a:br>
              <a:rPr lang="pt-BR" sz="2400" dirty="0" smtClean="0"/>
            </a:br>
            <a:r>
              <a:rPr lang="pt-BR" sz="2400" dirty="0" smtClean="0"/>
              <a:t>Experiência da EBX (OGX-MPX)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50353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1500" y="368592"/>
            <a:ext cx="8178800" cy="650793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Bacias Sedimentares e Linhas de Transmissão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098" name="Picture 2" descr="E:\seminário Jornalistas não convencionais\SPG_BASE_EeP_LinhasTransmissao_2013_Sli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53" y="1080144"/>
            <a:ext cx="7100327" cy="56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1500" y="368592"/>
            <a:ext cx="8178800" cy="810108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Principais Folhelhos Geradores e Gasodutos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099" name="Picture 3" descr="C:\Temp0\SPG_BASE_Dutos_Carga_A4_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95" y="1178700"/>
            <a:ext cx="4843010" cy="549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5202084" y="2618892"/>
            <a:ext cx="3240432" cy="27903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652144" y="1628760"/>
            <a:ext cx="2070276" cy="540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00FF"/>
                </a:solidFill>
              </a:rPr>
              <a:t>Sistema não-convencional</a:t>
            </a:r>
            <a:endParaRPr lang="pt-BR" dirty="0">
              <a:solidFill>
                <a:srgbClr val="0000FF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6005305" y="2618892"/>
            <a:ext cx="0" cy="2790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7637396" y="2618892"/>
            <a:ext cx="0" cy="2790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5202084" y="3338988"/>
            <a:ext cx="324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5202084" y="4689168"/>
            <a:ext cx="324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/>
          <p:cNvSpPr/>
          <p:nvPr/>
        </p:nvSpPr>
        <p:spPr>
          <a:xfrm>
            <a:off x="6642276" y="3789048"/>
            <a:ext cx="360048" cy="360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6822300" y="3338988"/>
            <a:ext cx="815096" cy="630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6822300" y="3338988"/>
            <a:ext cx="0" cy="630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 flipV="1">
            <a:off x="6005305" y="3338988"/>
            <a:ext cx="816995" cy="630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>
            <a:off x="6005305" y="3969072"/>
            <a:ext cx="816995" cy="45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H="1">
            <a:off x="6005305" y="3969072"/>
            <a:ext cx="816995" cy="720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6822300" y="4014078"/>
            <a:ext cx="0" cy="675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6822300" y="4014078"/>
            <a:ext cx="815096" cy="675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6822300" y="3991575"/>
            <a:ext cx="815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 flipH="1">
            <a:off x="6005305" y="3991575"/>
            <a:ext cx="816995" cy="1417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>
            <a:endCxn id="19" idx="2"/>
          </p:cNvCxnSpPr>
          <p:nvPr/>
        </p:nvCxnSpPr>
        <p:spPr>
          <a:xfrm>
            <a:off x="6822300" y="4014078"/>
            <a:ext cx="0" cy="1395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6822300" y="4014078"/>
            <a:ext cx="815096" cy="1395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>
            <a:endCxn id="19" idx="0"/>
          </p:cNvCxnSpPr>
          <p:nvPr/>
        </p:nvCxnSpPr>
        <p:spPr>
          <a:xfrm flipV="1">
            <a:off x="6822300" y="2618892"/>
            <a:ext cx="0" cy="1372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V="1">
            <a:off x="6822300" y="2618892"/>
            <a:ext cx="815096" cy="1372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flipH="1" flipV="1">
            <a:off x="6005305" y="2618892"/>
            <a:ext cx="816995" cy="1372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>
            <a:off x="6822300" y="3969072"/>
            <a:ext cx="1620216" cy="720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>
            <a:endCxn id="19" idx="3"/>
          </p:cNvCxnSpPr>
          <p:nvPr/>
        </p:nvCxnSpPr>
        <p:spPr>
          <a:xfrm>
            <a:off x="6822300" y="3969072"/>
            <a:ext cx="1620216" cy="45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flipV="1">
            <a:off x="6822300" y="3338988"/>
            <a:ext cx="1620216" cy="630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>
            <a:off x="6822300" y="39690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orma livre 83"/>
          <p:cNvSpPr/>
          <p:nvPr/>
        </p:nvSpPr>
        <p:spPr>
          <a:xfrm>
            <a:off x="6899564" y="2591101"/>
            <a:ext cx="1607579" cy="1375257"/>
          </a:xfrm>
          <a:custGeom>
            <a:avLst/>
            <a:gdLst>
              <a:gd name="connsiteX0" fmla="*/ 0 w 1607579"/>
              <a:gd name="connsiteY0" fmla="*/ 1375257 h 1375257"/>
              <a:gd name="connsiteX1" fmla="*/ 356259 w 1607579"/>
              <a:gd name="connsiteY1" fmla="*/ 852743 h 1375257"/>
              <a:gd name="connsiteX2" fmla="*/ 819397 w 1607579"/>
              <a:gd name="connsiteY2" fmla="*/ 615237 h 1375257"/>
              <a:gd name="connsiteX3" fmla="*/ 1508166 w 1607579"/>
              <a:gd name="connsiteY3" fmla="*/ 92722 h 137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579" h="1375257">
                <a:moveTo>
                  <a:pt x="0" y="1375257"/>
                </a:moveTo>
                <a:cubicBezTo>
                  <a:pt x="109846" y="1177335"/>
                  <a:pt x="219693" y="979413"/>
                  <a:pt x="356259" y="852743"/>
                </a:cubicBezTo>
                <a:cubicBezTo>
                  <a:pt x="492825" y="726073"/>
                  <a:pt x="627413" y="741907"/>
                  <a:pt x="819397" y="615237"/>
                </a:cubicBezTo>
                <a:cubicBezTo>
                  <a:pt x="1011381" y="488567"/>
                  <a:pt x="1902031" y="-257600"/>
                  <a:pt x="1508166" y="9272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6" name="Conector reto 85"/>
          <p:cNvCxnSpPr/>
          <p:nvPr/>
        </p:nvCxnSpPr>
        <p:spPr>
          <a:xfrm flipH="1" flipV="1">
            <a:off x="5202084" y="3338988"/>
            <a:ext cx="1620216" cy="652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flipH="1">
            <a:off x="5202084" y="3991575"/>
            <a:ext cx="1620216" cy="69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>
            <a:endCxn id="19" idx="1"/>
          </p:cNvCxnSpPr>
          <p:nvPr/>
        </p:nvCxnSpPr>
        <p:spPr>
          <a:xfrm flipH="1">
            <a:off x="5202084" y="3969072"/>
            <a:ext cx="1620216" cy="45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 flipH="1" flipV="1">
            <a:off x="5202084" y="2618892"/>
            <a:ext cx="1620216" cy="1347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 flipH="1">
            <a:off x="5202084" y="3966358"/>
            <a:ext cx="1620216" cy="144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>
            <a:off x="6822300" y="3966358"/>
            <a:ext cx="1620216" cy="1442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Elipse 121"/>
          <p:cNvSpPr/>
          <p:nvPr/>
        </p:nvSpPr>
        <p:spPr>
          <a:xfrm>
            <a:off x="7563652" y="2558520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3" name="Elipse 122"/>
          <p:cNvSpPr/>
          <p:nvPr/>
        </p:nvSpPr>
        <p:spPr>
          <a:xfrm>
            <a:off x="6759991" y="2573886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4" name="Elipse 123"/>
          <p:cNvSpPr/>
          <p:nvPr/>
        </p:nvSpPr>
        <p:spPr>
          <a:xfrm>
            <a:off x="5981555" y="2602148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5" name="Elipse 124"/>
          <p:cNvSpPr/>
          <p:nvPr/>
        </p:nvSpPr>
        <p:spPr>
          <a:xfrm>
            <a:off x="5168256" y="2591101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6" name="Elipse 125"/>
          <p:cNvSpPr/>
          <p:nvPr/>
        </p:nvSpPr>
        <p:spPr>
          <a:xfrm>
            <a:off x="5166969" y="3292625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7" name="Elipse 126"/>
          <p:cNvSpPr/>
          <p:nvPr/>
        </p:nvSpPr>
        <p:spPr>
          <a:xfrm>
            <a:off x="5989466" y="3308262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8" name="Elipse 127"/>
          <p:cNvSpPr/>
          <p:nvPr/>
        </p:nvSpPr>
        <p:spPr>
          <a:xfrm>
            <a:off x="6777294" y="3294593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9" name="Elipse 128"/>
          <p:cNvSpPr/>
          <p:nvPr/>
        </p:nvSpPr>
        <p:spPr>
          <a:xfrm>
            <a:off x="5157078" y="3980684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0" name="Elipse 129"/>
          <p:cNvSpPr/>
          <p:nvPr/>
        </p:nvSpPr>
        <p:spPr>
          <a:xfrm>
            <a:off x="5981555" y="3953708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1" name="Elipse 130"/>
          <p:cNvSpPr/>
          <p:nvPr/>
        </p:nvSpPr>
        <p:spPr>
          <a:xfrm>
            <a:off x="5168256" y="4689168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2" name="Elipse 131"/>
          <p:cNvSpPr/>
          <p:nvPr/>
        </p:nvSpPr>
        <p:spPr>
          <a:xfrm>
            <a:off x="5168256" y="5395398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3" name="Elipse 132"/>
          <p:cNvSpPr/>
          <p:nvPr/>
        </p:nvSpPr>
        <p:spPr>
          <a:xfrm>
            <a:off x="5967186" y="5350392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4" name="Elipse 133"/>
          <p:cNvSpPr/>
          <p:nvPr/>
        </p:nvSpPr>
        <p:spPr>
          <a:xfrm>
            <a:off x="5957805" y="4649694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5" name="Elipse 134"/>
          <p:cNvSpPr/>
          <p:nvPr/>
        </p:nvSpPr>
        <p:spPr>
          <a:xfrm>
            <a:off x="8389588" y="2571440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6" name="Elipse 135"/>
          <p:cNvSpPr/>
          <p:nvPr/>
        </p:nvSpPr>
        <p:spPr>
          <a:xfrm>
            <a:off x="7563652" y="3303505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7" name="Elipse 136"/>
          <p:cNvSpPr/>
          <p:nvPr/>
        </p:nvSpPr>
        <p:spPr>
          <a:xfrm>
            <a:off x="8397510" y="3308262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8" name="Elipse 137"/>
          <p:cNvSpPr/>
          <p:nvPr/>
        </p:nvSpPr>
        <p:spPr>
          <a:xfrm>
            <a:off x="7608652" y="3930290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9" name="Elipse 138"/>
          <p:cNvSpPr/>
          <p:nvPr/>
        </p:nvSpPr>
        <p:spPr>
          <a:xfrm>
            <a:off x="6777294" y="5357325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0" name="Elipse 139"/>
          <p:cNvSpPr/>
          <p:nvPr/>
        </p:nvSpPr>
        <p:spPr>
          <a:xfrm>
            <a:off x="6767913" y="4670950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1" name="Elipse 140"/>
          <p:cNvSpPr/>
          <p:nvPr/>
        </p:nvSpPr>
        <p:spPr>
          <a:xfrm>
            <a:off x="8344582" y="3991575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2" name="Elipse 141"/>
          <p:cNvSpPr/>
          <p:nvPr/>
        </p:nvSpPr>
        <p:spPr>
          <a:xfrm>
            <a:off x="8352504" y="4644162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3" name="Elipse 142"/>
          <p:cNvSpPr/>
          <p:nvPr/>
        </p:nvSpPr>
        <p:spPr>
          <a:xfrm>
            <a:off x="7608652" y="4655413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4" name="Elipse 143"/>
          <p:cNvSpPr/>
          <p:nvPr/>
        </p:nvSpPr>
        <p:spPr>
          <a:xfrm>
            <a:off x="8397510" y="5364258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5" name="Elipse 144"/>
          <p:cNvSpPr/>
          <p:nvPr/>
        </p:nvSpPr>
        <p:spPr>
          <a:xfrm>
            <a:off x="7608658" y="5366752"/>
            <a:ext cx="90012" cy="90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7" name="CaixaDeTexto 146"/>
          <p:cNvSpPr txBox="1"/>
          <p:nvPr/>
        </p:nvSpPr>
        <p:spPr>
          <a:xfrm>
            <a:off x="431448" y="1628760"/>
            <a:ext cx="441058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Vários poços perfurados horizontais a partir de uma mesma locação – Estilo Plataforma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pt-BR" dirty="0" smtClean="0"/>
              <a:t>Reduz o impacto na superfície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pt-BR" dirty="0" smtClean="0"/>
              <a:t>Reduz custos com construção de acesso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pt-BR" dirty="0" smtClean="0"/>
              <a:t>Concentra a estocagem de material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pt-BR" sz="1600" dirty="0" smtClean="0"/>
              <a:t>Areia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pt-BR" sz="1600" dirty="0" smtClean="0"/>
              <a:t>Água</a:t>
            </a:r>
          </a:p>
          <a:p>
            <a:pPr marL="1257300" lvl="2" indent="-342900">
              <a:buFont typeface="Courier New" pitchFamily="49" charset="0"/>
              <a:buChar char="o"/>
            </a:pPr>
            <a:r>
              <a:rPr lang="pt-BR" sz="1600" dirty="0" smtClean="0"/>
              <a:t>Químicos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pt-BR" dirty="0" smtClean="0"/>
              <a:t>Reduz a necessidade de movimentação da sonda e dos equipamentos de </a:t>
            </a:r>
            <a:r>
              <a:rPr lang="pt-BR" dirty="0" err="1" smtClean="0"/>
              <a:t>fraturamento</a:t>
            </a:r>
            <a:endParaRPr lang="pt-BR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 err="1" smtClean="0"/>
              <a:t>Acelera</a:t>
            </a:r>
            <a:r>
              <a:rPr lang="en-US" dirty="0" smtClean="0"/>
              <a:t>  o </a:t>
            </a:r>
            <a:r>
              <a:rPr lang="en-US" dirty="0" err="1" smtClean="0"/>
              <a:t>processo</a:t>
            </a:r>
            <a:endParaRPr lang="pt-BR" dirty="0" smtClean="0"/>
          </a:p>
          <a:p>
            <a:pPr marL="342900" indent="-342900">
              <a:buFontTx/>
              <a:buChar char="-"/>
            </a:pPr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Grande Número de Poços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9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1500" y="636629"/>
            <a:ext cx="8178800" cy="650793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+mj-ea"/>
                <a:cs typeface="+mj-cs"/>
              </a:rPr>
              <a:t>Poços Horizontais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80060"/>
            <a:ext cx="7705725" cy="326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64" y="1196752"/>
            <a:ext cx="4114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72" y="4043536"/>
            <a:ext cx="662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71500" y="1461941"/>
            <a:ext cx="3730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dirty="0"/>
              <a:t>Poços Horizontais reduzem a necessidade de poços e aumentam a área </a:t>
            </a:r>
            <a:r>
              <a:rPr lang="pt-BR" dirty="0" smtClean="0"/>
              <a:t>drenada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Empresas desenvolvendo equipamentos específicos para </a:t>
            </a:r>
            <a:r>
              <a:rPr lang="pt-BR" dirty="0" err="1" smtClean="0"/>
              <a:t>multi-fraturamentos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36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 bwMode="auto">
          <a:xfrm>
            <a:off x="2501724" y="457975"/>
            <a:ext cx="648086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4" name="CaixaDeTexto 10"/>
          <p:cNvSpPr txBox="1"/>
          <p:nvPr/>
        </p:nvSpPr>
        <p:spPr>
          <a:xfrm>
            <a:off x="257292" y="1289563"/>
            <a:ext cx="8944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>
                <a:solidFill>
                  <a:srgbClr val="000000"/>
                </a:solidFill>
              </a:rPr>
              <a:t>Coexistência das </a:t>
            </a:r>
            <a:r>
              <a:rPr lang="pt-BR" sz="2000" dirty="0">
                <a:solidFill>
                  <a:srgbClr val="000000"/>
                </a:solidFill>
              </a:rPr>
              <a:t>fases de Exploração, Desenvolvimento da Produção e </a:t>
            </a:r>
            <a:r>
              <a:rPr lang="pt-BR" sz="2000" dirty="0" smtClean="0">
                <a:solidFill>
                  <a:srgbClr val="000000"/>
                </a:solidFill>
              </a:rPr>
              <a:t>Produção</a:t>
            </a:r>
          </a:p>
          <a:p>
            <a:pPr marL="742950" lvl="1" indent="-285750" fontAlgn="b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>
                <a:solidFill>
                  <a:srgbClr val="000000"/>
                </a:solidFill>
                <a:latin typeface="Arial Narrow" pitchFamily="34" charset="0"/>
              </a:rPr>
              <a:t>especificidades das acumulações </a:t>
            </a:r>
          </a:p>
          <a:p>
            <a:pPr marL="742950" lvl="1" indent="-285750" fontAlgn="b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 smtClean="0">
                <a:solidFill>
                  <a:srgbClr val="000000"/>
                </a:solidFill>
                <a:latin typeface="Arial Narrow" pitchFamily="34" charset="0"/>
              </a:rPr>
              <a:t>acelerado declínio da produção dos poços</a:t>
            </a:r>
            <a:endParaRPr lang="pt-BR" sz="2000" dirty="0">
              <a:latin typeface="Arial Narrow" pitchFamily="34" charset="0"/>
            </a:endParaRPr>
          </a:p>
          <a:p>
            <a:endParaRPr lang="pt-BR" sz="2400" dirty="0">
              <a:latin typeface="Arial Narrow" pitchFamily="34" charset="0"/>
            </a:endParaRPr>
          </a:p>
        </p:txBody>
      </p:sp>
      <p:cxnSp>
        <p:nvCxnSpPr>
          <p:cNvPr id="25" name="Straight Connector 36"/>
          <p:cNvCxnSpPr>
            <a:endCxn id="37" idx="0"/>
          </p:cNvCxnSpPr>
          <p:nvPr/>
        </p:nvCxnSpPr>
        <p:spPr bwMode="auto">
          <a:xfrm flipH="1" flipV="1">
            <a:off x="195949" y="3087965"/>
            <a:ext cx="11426" cy="766715"/>
          </a:xfrm>
          <a:prstGeom prst="line">
            <a:avLst/>
          </a:prstGeom>
          <a:solidFill>
            <a:srgbClr val="FF7C80"/>
          </a:solidFill>
          <a:ln w="19050" cap="flat" cmpd="sng" algn="ctr">
            <a:solidFill>
              <a:srgbClr val="003366">
                <a:lumMod val="20000"/>
                <a:lumOff val="8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7"/>
          <p:cNvCxnSpPr>
            <a:endCxn id="35" idx="0"/>
          </p:cNvCxnSpPr>
          <p:nvPr/>
        </p:nvCxnSpPr>
        <p:spPr bwMode="auto">
          <a:xfrm flipH="1" flipV="1">
            <a:off x="7421967" y="3087966"/>
            <a:ext cx="9891" cy="3784459"/>
          </a:xfrm>
          <a:prstGeom prst="line">
            <a:avLst/>
          </a:prstGeom>
          <a:solidFill>
            <a:srgbClr val="FF7C80"/>
          </a:solidFill>
          <a:ln w="19050" cap="flat" cmpd="sng" algn="ctr">
            <a:solidFill>
              <a:srgbClr val="003366">
                <a:lumMod val="20000"/>
                <a:lumOff val="8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16"/>
          <p:cNvCxnSpPr>
            <a:endCxn id="40" idx="0"/>
          </p:cNvCxnSpPr>
          <p:nvPr/>
        </p:nvCxnSpPr>
        <p:spPr bwMode="auto">
          <a:xfrm flipH="1" flipV="1">
            <a:off x="2010560" y="3087965"/>
            <a:ext cx="11426" cy="1487751"/>
          </a:xfrm>
          <a:prstGeom prst="line">
            <a:avLst/>
          </a:prstGeom>
          <a:solidFill>
            <a:srgbClr val="FF7C80"/>
          </a:solidFill>
          <a:ln w="19050" cap="flat" cmpd="sng" algn="ctr">
            <a:solidFill>
              <a:srgbClr val="003366">
                <a:lumMod val="20000"/>
                <a:lumOff val="8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4"/>
          <p:cNvCxnSpPr>
            <a:endCxn id="43" idx="0"/>
          </p:cNvCxnSpPr>
          <p:nvPr/>
        </p:nvCxnSpPr>
        <p:spPr bwMode="auto">
          <a:xfrm flipH="1" flipV="1">
            <a:off x="3922227" y="3087965"/>
            <a:ext cx="11426" cy="2208785"/>
          </a:xfrm>
          <a:prstGeom prst="line">
            <a:avLst/>
          </a:prstGeom>
          <a:solidFill>
            <a:srgbClr val="FF7C80"/>
          </a:solidFill>
          <a:ln w="19050" cap="flat" cmpd="sng" algn="ctr">
            <a:solidFill>
              <a:srgbClr val="003366">
                <a:lumMod val="20000"/>
                <a:lumOff val="80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ight Arrow 10"/>
          <p:cNvSpPr/>
          <p:nvPr/>
        </p:nvSpPr>
        <p:spPr bwMode="auto">
          <a:xfrm>
            <a:off x="207375" y="3110328"/>
            <a:ext cx="8757112" cy="63137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4F81BD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/>
          </a:scene3d>
          <a:sp3d extrusionH="25400">
            <a:bevelT/>
            <a:bevelB/>
          </a:sp3d>
        </p:spPr>
        <p:txBody>
          <a:bodyPr vert="horz" wrap="square" lIns="72000" tIns="72000" rIns="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Perfuração de poços exploratórios</a:t>
            </a:r>
          </a:p>
        </p:txBody>
      </p:sp>
      <p:sp>
        <p:nvSpPr>
          <p:cNvPr id="30" name="Right Arrow 11"/>
          <p:cNvSpPr/>
          <p:nvPr/>
        </p:nvSpPr>
        <p:spPr bwMode="auto">
          <a:xfrm>
            <a:off x="3933654" y="4552398"/>
            <a:ext cx="2366538" cy="63137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4F81BD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/>
          </a:scene3d>
          <a:sp3d extrusionH="25400">
            <a:bevelT/>
            <a:bevelB/>
          </a:sp3d>
        </p:spPr>
        <p:txBody>
          <a:bodyPr vert="horz" wrap="square" lIns="72000" tIns="72000" rIns="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Criação de infraestrutura de desenvolvimento da produção</a:t>
            </a:r>
          </a:p>
        </p:txBody>
      </p:sp>
      <p:sp>
        <p:nvSpPr>
          <p:cNvPr id="31" name="Right Arrow 12"/>
          <p:cNvSpPr/>
          <p:nvPr/>
        </p:nvSpPr>
        <p:spPr bwMode="auto">
          <a:xfrm>
            <a:off x="5029370" y="5273433"/>
            <a:ext cx="3935117" cy="63137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4F81BD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/>
          </a:scene3d>
          <a:sp3d extrusionH="25400">
            <a:bevelT/>
            <a:bevelB/>
          </a:sp3d>
        </p:spPr>
        <p:txBody>
          <a:bodyPr vert="horz" wrap="square" lIns="72000" tIns="72000" rIns="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Perfuração de poços de produção</a:t>
            </a:r>
          </a:p>
        </p:txBody>
      </p:sp>
      <p:sp>
        <p:nvSpPr>
          <p:cNvPr id="32" name="Right Arrow 14"/>
          <p:cNvSpPr/>
          <p:nvPr/>
        </p:nvSpPr>
        <p:spPr bwMode="auto">
          <a:xfrm>
            <a:off x="7421967" y="6032496"/>
            <a:ext cx="1542521" cy="63137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4F81BD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/>
          </a:scene3d>
          <a:sp3d extrusionH="25400">
            <a:bevelT/>
            <a:bevelB/>
          </a:sp3d>
        </p:spPr>
        <p:txBody>
          <a:bodyPr vert="horz" wrap="square" lIns="72000" tIns="72000" rIns="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Produção e consumo de gás</a:t>
            </a:r>
          </a:p>
        </p:txBody>
      </p:sp>
      <p:sp>
        <p:nvSpPr>
          <p:cNvPr id="33" name="TextBox 22"/>
          <p:cNvSpPr txBox="1"/>
          <p:nvPr/>
        </p:nvSpPr>
        <p:spPr>
          <a:xfrm>
            <a:off x="1498706" y="2400963"/>
            <a:ext cx="1813125" cy="461665"/>
          </a:xfrm>
          <a:prstGeom prst="rect">
            <a:avLst/>
          </a:prstGeom>
          <a:noFill/>
        </p:spPr>
        <p:txBody>
          <a:bodyPr wrap="square" lIns="45720" tIns="45720" rIns="45720" bIns="45720" rtlCol="0">
            <a:spAutoFit/>
          </a:bodyPr>
          <a:lstStyle/>
          <a:p>
            <a:pPr>
              <a:spcBef>
                <a:spcPts val="300"/>
              </a:spcBef>
              <a:buClr>
                <a:srgbClr val="003366"/>
              </a:buClr>
              <a:buFont typeface="Wingdings" pitchFamily="2" charset="2"/>
              <a:buNone/>
            </a:pPr>
            <a:r>
              <a:rPr kumimoji="1" lang="pt-BR" sz="1200" b="1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Primeira descoberta de região prolífica (</a:t>
            </a:r>
            <a:r>
              <a:rPr kumimoji="1" lang="pt-BR" sz="1200" b="1" i="1" dirty="0" err="1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sweet</a:t>
            </a:r>
            <a:r>
              <a:rPr kumimoji="1" lang="pt-BR" sz="1200" b="1" i="1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 spot</a:t>
            </a:r>
            <a:r>
              <a:rPr kumimoji="1" lang="pt-BR" sz="1200" b="1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)</a:t>
            </a:r>
          </a:p>
        </p:txBody>
      </p:sp>
      <p:sp>
        <p:nvSpPr>
          <p:cNvPr id="34" name="TextBox 28"/>
          <p:cNvSpPr txBox="1"/>
          <p:nvPr/>
        </p:nvSpPr>
        <p:spPr>
          <a:xfrm>
            <a:off x="6822300" y="2422613"/>
            <a:ext cx="1656184" cy="461665"/>
          </a:xfrm>
          <a:prstGeom prst="rect">
            <a:avLst/>
          </a:prstGeom>
          <a:noFill/>
        </p:spPr>
        <p:txBody>
          <a:bodyPr wrap="square" lIns="45720" tIns="45720" rIns="45720" bIns="45720" rtlCol="0">
            <a:spAutoFit/>
          </a:bodyPr>
          <a:lstStyle/>
          <a:p>
            <a:pPr>
              <a:spcBef>
                <a:spcPts val="300"/>
              </a:spcBef>
              <a:buClr>
                <a:srgbClr val="003366"/>
              </a:buClr>
              <a:buFont typeface="Wingdings" pitchFamily="2" charset="2"/>
              <a:buNone/>
            </a:pPr>
            <a:r>
              <a:rPr kumimoji="1" lang="pt-BR" sz="1200" b="1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Início de Operação do Consumidor</a:t>
            </a:r>
          </a:p>
        </p:txBody>
      </p:sp>
      <p:sp>
        <p:nvSpPr>
          <p:cNvPr id="35" name="Isosceles Triangle 29"/>
          <p:cNvSpPr/>
          <p:nvPr/>
        </p:nvSpPr>
        <p:spPr bwMode="auto">
          <a:xfrm rot="10800000">
            <a:off x="7311453" y="2888929"/>
            <a:ext cx="221028" cy="199037"/>
          </a:xfrm>
          <a:prstGeom prst="triangle">
            <a:avLst/>
          </a:prstGeom>
          <a:solidFill>
            <a:srgbClr val="FFFFFF">
              <a:lumMod val="5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pt-BR" sz="12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36" name="TextBox 37"/>
          <p:cNvSpPr txBox="1"/>
          <p:nvPr/>
        </p:nvSpPr>
        <p:spPr>
          <a:xfrm>
            <a:off x="195948" y="2432337"/>
            <a:ext cx="1302758" cy="461665"/>
          </a:xfrm>
          <a:prstGeom prst="rect">
            <a:avLst/>
          </a:prstGeom>
          <a:noFill/>
        </p:spPr>
        <p:txBody>
          <a:bodyPr wrap="square" lIns="45720" tIns="45720" rIns="45720" bIns="45720" rtlCol="0">
            <a:spAutoFit/>
          </a:bodyPr>
          <a:lstStyle/>
          <a:p>
            <a:pPr>
              <a:spcBef>
                <a:spcPts val="300"/>
              </a:spcBef>
              <a:buClr>
                <a:srgbClr val="003366"/>
              </a:buClr>
              <a:buFont typeface="Wingdings" pitchFamily="2" charset="2"/>
              <a:buNone/>
            </a:pPr>
            <a:r>
              <a:rPr kumimoji="1" lang="pt-BR" sz="1200" b="1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Concessão  blocos exploratórios</a:t>
            </a:r>
          </a:p>
        </p:txBody>
      </p:sp>
      <p:sp>
        <p:nvSpPr>
          <p:cNvPr id="37" name="Isosceles Triangle 38"/>
          <p:cNvSpPr/>
          <p:nvPr/>
        </p:nvSpPr>
        <p:spPr bwMode="auto">
          <a:xfrm rot="10800000">
            <a:off x="85435" y="2888928"/>
            <a:ext cx="221028" cy="199037"/>
          </a:xfrm>
          <a:prstGeom prst="triangle">
            <a:avLst/>
          </a:prstGeom>
          <a:solidFill>
            <a:srgbClr val="FFFFFF">
              <a:lumMod val="5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pt-BR" sz="12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cxnSp>
        <p:nvCxnSpPr>
          <p:cNvPr id="38" name="Straight Arrow Connector 49"/>
          <p:cNvCxnSpPr/>
          <p:nvPr/>
        </p:nvCxnSpPr>
        <p:spPr bwMode="auto">
          <a:xfrm>
            <a:off x="207374" y="6229063"/>
            <a:ext cx="1291334" cy="0"/>
          </a:xfrm>
          <a:prstGeom prst="straightConnector1">
            <a:avLst/>
          </a:prstGeom>
          <a:solidFill>
            <a:srgbClr val="FF7C8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50"/>
          <p:cNvSpPr txBox="1"/>
          <p:nvPr/>
        </p:nvSpPr>
        <p:spPr>
          <a:xfrm>
            <a:off x="232487" y="5949336"/>
            <a:ext cx="1291333" cy="276999"/>
          </a:xfrm>
          <a:prstGeom prst="rect">
            <a:avLst/>
          </a:prstGeom>
          <a:noFill/>
        </p:spPr>
        <p:txBody>
          <a:bodyPr wrap="square" lIns="45720" tIns="45720" rIns="45720" bIns="45720" rtlCol="0">
            <a:spAutoFit/>
          </a:bodyPr>
          <a:lstStyle/>
          <a:p>
            <a:pPr>
              <a:spcBef>
                <a:spcPts val="300"/>
              </a:spcBef>
              <a:buClr>
                <a:srgbClr val="003366"/>
              </a:buClr>
              <a:buFont typeface="Wingdings" pitchFamily="2" charset="2"/>
              <a:buNone/>
            </a:pPr>
            <a:r>
              <a:rPr kumimoji="1" lang="pt-BR" sz="1200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Tempo</a:t>
            </a:r>
          </a:p>
        </p:txBody>
      </p:sp>
      <p:sp>
        <p:nvSpPr>
          <p:cNvPr id="40" name="Isosceles Triangle 56"/>
          <p:cNvSpPr/>
          <p:nvPr/>
        </p:nvSpPr>
        <p:spPr bwMode="auto">
          <a:xfrm rot="10800000">
            <a:off x="1900046" y="2888928"/>
            <a:ext cx="221028" cy="199037"/>
          </a:xfrm>
          <a:prstGeom prst="triangle">
            <a:avLst/>
          </a:prstGeom>
          <a:solidFill>
            <a:srgbClr val="FFFFFF">
              <a:lumMod val="5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pt-BR" sz="12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41" name="Right Arrow 23"/>
          <p:cNvSpPr/>
          <p:nvPr/>
        </p:nvSpPr>
        <p:spPr bwMode="auto">
          <a:xfrm>
            <a:off x="2021986" y="3831363"/>
            <a:ext cx="1901942" cy="63137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4F81BD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/>
          </a:scene3d>
          <a:sp3d extrusionH="25400">
            <a:bevelT/>
            <a:bevelB/>
          </a:sp3d>
        </p:spPr>
        <p:txBody>
          <a:bodyPr vert="horz" wrap="square" lIns="72000" tIns="72000" rIns="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Perfuração de poços de avaliação/ confirmação</a:t>
            </a:r>
          </a:p>
        </p:txBody>
      </p:sp>
      <p:sp>
        <p:nvSpPr>
          <p:cNvPr id="42" name="TextBox 25"/>
          <p:cNvSpPr txBox="1"/>
          <p:nvPr/>
        </p:nvSpPr>
        <p:spPr>
          <a:xfrm>
            <a:off x="3326111" y="2432337"/>
            <a:ext cx="1902724" cy="461665"/>
          </a:xfrm>
          <a:prstGeom prst="rect">
            <a:avLst/>
          </a:prstGeom>
          <a:noFill/>
        </p:spPr>
        <p:txBody>
          <a:bodyPr wrap="square" lIns="45720" tIns="45720" rIns="45720" bIns="45720" rtlCol="0">
            <a:spAutoFit/>
          </a:bodyPr>
          <a:lstStyle/>
          <a:p>
            <a:pPr>
              <a:spcBef>
                <a:spcPts val="300"/>
              </a:spcBef>
              <a:buClr>
                <a:srgbClr val="003366"/>
              </a:buClr>
              <a:buFont typeface="Wingdings" pitchFamily="2" charset="2"/>
              <a:buNone/>
            </a:pPr>
            <a:r>
              <a:rPr kumimoji="1" lang="pt-BR" sz="1200" b="1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Confirmação da existência de região prolífica (</a:t>
            </a:r>
            <a:r>
              <a:rPr kumimoji="1" lang="pt-BR" sz="1200" b="1" i="1" dirty="0" err="1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sweet</a:t>
            </a:r>
            <a:r>
              <a:rPr kumimoji="1" lang="pt-BR" sz="1200" b="1" i="1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 spot</a:t>
            </a:r>
            <a:r>
              <a:rPr kumimoji="1" lang="pt-BR" sz="1200" b="1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)</a:t>
            </a:r>
          </a:p>
        </p:txBody>
      </p:sp>
      <p:sp>
        <p:nvSpPr>
          <p:cNvPr id="43" name="Isosceles Triangle 26"/>
          <p:cNvSpPr/>
          <p:nvPr/>
        </p:nvSpPr>
        <p:spPr bwMode="auto">
          <a:xfrm rot="10800000">
            <a:off x="3811713" y="2888928"/>
            <a:ext cx="221028" cy="199037"/>
          </a:xfrm>
          <a:prstGeom prst="triangle">
            <a:avLst/>
          </a:prstGeom>
          <a:solidFill>
            <a:srgbClr val="FFFFFF">
              <a:lumMod val="5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Wingdings" pitchFamily="2" charset="2"/>
              <a:buNone/>
              <a:tabLst/>
              <a:defRPr/>
            </a:pPr>
            <a:endParaRPr kumimoji="1" lang="pt-BR" sz="1200" b="0" i="0" u="none" strike="noStrike" kern="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056" y="557512"/>
            <a:ext cx="8204200" cy="711200"/>
          </a:xfrm>
        </p:spPr>
        <p:txBody>
          <a:bodyPr/>
          <a:lstStyle/>
          <a:p>
            <a:r>
              <a:rPr lang="pt-BR" sz="2400" dirty="0" smtClean="0"/>
              <a:t>Desenvolvimento </a:t>
            </a:r>
            <a:r>
              <a:rPr lang="pt-BR" sz="2400" dirty="0"/>
              <a:t>de Reservatórios </a:t>
            </a:r>
            <a:r>
              <a:rPr lang="pt-BR" sz="2400" dirty="0" smtClean="0"/>
              <a:t>Não-</a:t>
            </a:r>
            <a:r>
              <a:rPr lang="pt-BR" sz="2400" dirty="0"/>
              <a:t>c</a:t>
            </a:r>
            <a:r>
              <a:rPr lang="pt-BR" sz="2400" dirty="0" smtClean="0"/>
              <a:t>onvencionais</a:t>
            </a:r>
            <a:endParaRPr lang="pt-BR" sz="24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697395" y="6390787"/>
            <a:ext cx="2088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+mn-lt"/>
              </a:rPr>
              <a:t>Fonte</a:t>
            </a:r>
            <a:r>
              <a:rPr lang="en-US" sz="1600" dirty="0">
                <a:latin typeface="+mn-lt"/>
              </a:rPr>
              <a:t>: </a:t>
            </a:r>
            <a:r>
              <a:rPr lang="en-US" sz="1600" i="1" dirty="0" err="1" smtClean="0">
                <a:latin typeface="+mn-lt"/>
              </a:rPr>
              <a:t>Petrobras</a:t>
            </a:r>
            <a:r>
              <a:rPr lang="en-US" sz="1600" i="1" dirty="0" smtClean="0">
                <a:latin typeface="+mn-lt"/>
              </a:rPr>
              <a:t>, 2013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2402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 animBg="1"/>
      <p:bldP spid="40" grpId="0" animBg="1"/>
      <p:bldP spid="41" grpId="0" animBg="1"/>
      <p:bldP spid="42" grpId="0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49251" y="1824382"/>
            <a:ext cx="8578850" cy="4845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pt-BR" sz="2400" dirty="0" smtClean="0">
                <a:latin typeface="Calibri" pitchFamily="34" charset="0"/>
              </a:rPr>
              <a:t>Gás natural no Brasil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pt-BR" sz="2400" dirty="0" smtClean="0">
                <a:latin typeface="Calibri" pitchFamily="34" charset="0"/>
              </a:rPr>
              <a:t>Recursos não-convencionais no </a:t>
            </a:r>
            <a:r>
              <a:rPr lang="pt-BR" sz="2400" dirty="0">
                <a:latin typeface="Calibri" pitchFamily="34" charset="0"/>
              </a:rPr>
              <a:t>Brasil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pt-BR" sz="2400" dirty="0" smtClean="0">
                <a:latin typeface="Calibri" pitchFamily="34" charset="0"/>
              </a:rPr>
              <a:t>Questões ambientais</a:t>
            </a:r>
            <a:endParaRPr lang="pt-BR" sz="20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pt-BR" sz="2400" dirty="0" smtClean="0">
                <a:latin typeface="Calibri" pitchFamily="34" charset="0"/>
              </a:rPr>
              <a:t>Considerações Finais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title"/>
          </p:nvPr>
        </p:nvSpPr>
        <p:spPr>
          <a:xfrm>
            <a:off x="482600" y="691569"/>
            <a:ext cx="8204200" cy="711200"/>
          </a:xfrm>
        </p:spPr>
        <p:txBody>
          <a:bodyPr/>
          <a:lstStyle/>
          <a:p>
            <a:r>
              <a:rPr lang="pt-BR" dirty="0"/>
              <a:t>Sumário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 bwMode="auto">
          <a:xfrm>
            <a:off x="-1420182" y="-23751"/>
            <a:ext cx="7715366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5" name="Rounded Rectangle 18"/>
          <p:cNvSpPr>
            <a:spLocks noChangeArrowheads="1"/>
          </p:cNvSpPr>
          <p:nvPr/>
        </p:nvSpPr>
        <p:spPr bwMode="auto">
          <a:xfrm>
            <a:off x="2356404" y="1412776"/>
            <a:ext cx="2028360" cy="3960440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536575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Completação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6" name="Rounded Rectangle 19"/>
          <p:cNvSpPr>
            <a:spLocks noChangeArrowheads="1"/>
          </p:cNvSpPr>
          <p:nvPr/>
        </p:nvSpPr>
        <p:spPr bwMode="auto">
          <a:xfrm>
            <a:off x="4580412" y="1412776"/>
            <a:ext cx="2028360" cy="3960440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536575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Estimulação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6846224" y="1412776"/>
            <a:ext cx="2028360" cy="3960440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536575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Produção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8" name="Rounded Rectangle 17"/>
          <p:cNvSpPr>
            <a:spLocks noChangeArrowheads="1"/>
          </p:cNvSpPr>
          <p:nvPr/>
        </p:nvSpPr>
        <p:spPr bwMode="auto">
          <a:xfrm>
            <a:off x="149544" y="1412776"/>
            <a:ext cx="2043479" cy="3960440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536575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Perfuração</a:t>
            </a:r>
            <a:endParaRPr kumimoji="0" lang="pt-BR" sz="13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29" name="Picture 14" descr="C:\Temp\msohtmlclip1\01\clip_image001.png"/>
          <p:cNvPicPr>
            <a:picLocks noChangeArrowheads="1"/>
          </p:cNvPicPr>
          <p:nvPr/>
        </p:nvPicPr>
        <p:blipFill>
          <a:blip r:embed="rId5" cstate="print"/>
          <a:srcRect l="5492" t="15581" r="3366" b="17065"/>
          <a:stretch>
            <a:fillRect/>
          </a:stretch>
        </p:blipFill>
        <p:spPr bwMode="auto">
          <a:xfrm>
            <a:off x="4706397" y="1834317"/>
            <a:ext cx="1772611" cy="1625364"/>
          </a:xfrm>
          <a:prstGeom prst="rect">
            <a:avLst/>
          </a:prstGeom>
          <a:noFill/>
          <a:ln w="38100">
            <a:solidFill>
              <a:srgbClr val="1F497D"/>
            </a:solidFill>
            <a:miter lim="800000"/>
            <a:headEnd/>
            <a:tailEnd/>
          </a:ln>
        </p:spPr>
      </p:pic>
      <p:pic>
        <p:nvPicPr>
          <p:cNvPr id="30" name="Picture 16" descr="Marcellus drilling in Pennsylvania"/>
          <p:cNvPicPr>
            <a:picLocks noChangeArrowheads="1"/>
          </p:cNvPicPr>
          <p:nvPr/>
        </p:nvPicPr>
        <p:blipFill>
          <a:blip r:embed="rId6" cstate="print"/>
          <a:srcRect l="13515" b="12234"/>
          <a:stretch>
            <a:fillRect/>
          </a:stretch>
        </p:blipFill>
        <p:spPr bwMode="auto">
          <a:xfrm>
            <a:off x="288492" y="1834317"/>
            <a:ext cx="1771350" cy="1625364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31" name="Rounded Rectangle 27"/>
          <p:cNvSpPr>
            <a:spLocks noChangeArrowheads="1"/>
          </p:cNvSpPr>
          <p:nvPr/>
        </p:nvSpPr>
        <p:spPr bwMode="auto">
          <a:xfrm>
            <a:off x="264188" y="3573016"/>
            <a:ext cx="1930092" cy="1773707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t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Da construção de infraestrutura para acesso ao poço</a:t>
            </a:r>
            <a:r>
              <a:rPr kumimoji="0" lang="pt-BR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 até o fim do processo de perfuração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2" name="Rounded Rectangle 28"/>
          <p:cNvSpPr>
            <a:spLocks noChangeArrowheads="1"/>
          </p:cNvSpPr>
          <p:nvPr/>
        </p:nvSpPr>
        <p:spPr bwMode="auto">
          <a:xfrm>
            <a:off x="2437501" y="3573016"/>
            <a:ext cx="1930092" cy="1512168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t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Inclui</a:t>
            </a:r>
            <a:r>
              <a:rPr kumimoji="0" lang="pt-BR" sz="16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 a </a:t>
            </a: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cimentação do revestimento, passando pelo canhoneio,  até a instalação de equipamentos de fundo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3" name="Rounded Rectangle 29"/>
          <p:cNvSpPr>
            <a:spLocks noChangeArrowheads="1"/>
          </p:cNvSpPr>
          <p:nvPr/>
        </p:nvSpPr>
        <p:spPr bwMode="auto">
          <a:xfrm>
            <a:off x="4664345" y="3573016"/>
            <a:ext cx="1930092" cy="1512168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t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rPr>
              <a:t>Inclui o serviço, a logística e o bombeio de fluidos (água, areia e aditivos) para estimular o poço através do fraturamento hidráulico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4" name="Rounded Rectangle 30"/>
          <p:cNvSpPr>
            <a:spLocks noChangeArrowheads="1"/>
          </p:cNvSpPr>
          <p:nvPr/>
        </p:nvSpPr>
        <p:spPr bwMode="auto">
          <a:xfrm>
            <a:off x="6884443" y="3573016"/>
            <a:ext cx="1930092" cy="1613436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t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66"/>
              </a:buClr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Inclui os processos de separação de gás e fluidos do reservatório </a:t>
            </a:r>
            <a:r>
              <a:rPr lang="pt-BR" sz="1600" kern="0" dirty="0">
                <a:solidFill>
                  <a:sysClr val="window" lastClr="FFFFFF"/>
                </a:solidFill>
              </a:rPr>
              <a:t>produzidos (</a:t>
            </a: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líquidos e água), o descarte e o tratamento de água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35" name="Picture 4" descr="C:\Temp\msohtmlclip1\01\clip_image0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5187" y="1834317"/>
            <a:ext cx="1899856" cy="1625364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4809" y="2643920"/>
            <a:ext cx="1771350" cy="815548"/>
          </a:xfrm>
          <a:prstGeom prst="rect">
            <a:avLst/>
          </a:prstGeom>
          <a:solidFill>
            <a:srgbClr val="4F81BD"/>
          </a:solidFill>
          <a:ln w="38100">
            <a:solidFill>
              <a:srgbClr val="1F497D"/>
            </a:solidFill>
            <a:miter lim="800000"/>
            <a:headEnd/>
            <a:tailEnd/>
          </a:ln>
        </p:spPr>
      </p:pic>
      <p:grpSp>
        <p:nvGrpSpPr>
          <p:cNvPr id="37" name="Group 33"/>
          <p:cNvGrpSpPr/>
          <p:nvPr/>
        </p:nvGrpSpPr>
        <p:grpSpPr>
          <a:xfrm>
            <a:off x="288492" y="6474577"/>
            <a:ext cx="1653017" cy="191078"/>
            <a:chOff x="1253379" y="3095625"/>
            <a:chExt cx="2082917" cy="180595"/>
          </a:xfrm>
        </p:grpSpPr>
        <p:sp>
          <p:nvSpPr>
            <p:cNvPr id="38" name="AutoShape 102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253379" y="3095625"/>
              <a:ext cx="2082917" cy="18059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2540" tIns="6350" rIns="2540" bIns="0">
              <a:spAutoFit/>
            </a:bodyPr>
            <a:lstStyle/>
            <a:p>
              <a:pPr marL="0" marR="0" lvl="0" indent="0" algn="r" defTabSz="895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ct val="120000"/>
                <a:buFontTx/>
                <a:buNone/>
                <a:tabLst/>
                <a:defRPr/>
              </a:pPr>
              <a:r>
                <a:rPr kumimoji="0" lang="pt-BR" altLang="ko-KR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-윤명조130" pitchFamily="18" charset="-127"/>
                </a:rPr>
                <a:t>PROCESSO SIMPLIFICADO</a:t>
              </a:r>
              <a:endParaRPr kumimoji="0" lang="pt-BR" altLang="ko-KR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-윤명조130" pitchFamily="18" charset="-127"/>
              </a:endParaRPr>
            </a:p>
          </p:txBody>
        </p:sp>
        <p:cxnSp>
          <p:nvCxnSpPr>
            <p:cNvPr id="39" name="AutoShape 1021"/>
            <p:cNvCxnSpPr>
              <a:cxnSpLocks noChangeShapeType="1"/>
              <a:stCxn id="38" idx="2"/>
              <a:endCxn id="38" idx="0"/>
            </p:cNvCxnSpPr>
            <p:nvPr>
              <p:custDataLst>
                <p:tags r:id="rId2"/>
              </p:custDataLst>
            </p:nvPr>
          </p:nvCxnSpPr>
          <p:spPr bwMode="gray">
            <a:xfrm>
              <a:off x="1253379" y="3095625"/>
              <a:ext cx="2082917" cy="0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</p:cxnSp>
        <p:cxnSp>
          <p:nvCxnSpPr>
            <p:cNvPr id="40" name="AutoShape 1022"/>
            <p:cNvCxnSpPr>
              <a:cxnSpLocks noChangeShapeType="1"/>
              <a:stCxn id="38" idx="4"/>
              <a:endCxn id="38" idx="6"/>
            </p:cNvCxnSpPr>
            <p:nvPr>
              <p:custDataLst>
                <p:tags r:id="rId3"/>
              </p:custDataLst>
            </p:nvPr>
          </p:nvCxnSpPr>
          <p:spPr bwMode="gray">
            <a:xfrm>
              <a:off x="1253379" y="3276220"/>
              <a:ext cx="2082917" cy="0"/>
            </a:xfrm>
            <a:prstGeom prst="straightConnector1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</p:cxnSp>
      </p:grpSp>
      <p:pic>
        <p:nvPicPr>
          <p:cNvPr id="41" name="Picture 4" descr="http://upload.wikimedia.org/wikipedia/commons/c/ce/Oil_we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84808" y="1825514"/>
            <a:ext cx="1771350" cy="817325"/>
          </a:xfrm>
          <a:prstGeom prst="rect">
            <a:avLst/>
          </a:prstGeom>
          <a:noFill/>
          <a:ln w="38100">
            <a:solidFill>
              <a:sysClr val="windowText" lastClr="000000"/>
            </a:solidFill>
          </a:ln>
        </p:spPr>
      </p:pic>
      <p:sp>
        <p:nvSpPr>
          <p:cNvPr id="42" name="Rectangle 41"/>
          <p:cNvSpPr/>
          <p:nvPr/>
        </p:nvSpPr>
        <p:spPr>
          <a:xfrm>
            <a:off x="211734" y="1099122"/>
            <a:ext cx="6048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kumimoji="1" sz="1000" b="1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kumimoji="1" sz="1000" b="1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kumimoji="1" sz="1000" b="1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kumimoji="1" sz="1000" b="1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kumimoji="1" sz="1000" b="1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000" b="1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  <a:buClr>
                <a:schemeClr val="tx2"/>
              </a:buClr>
            </a:pPr>
            <a:r>
              <a:rPr lang="pt-BR" sz="1400" dirty="0">
                <a:latin typeface="Arial Narrow" pitchFamily="34" charset="0"/>
              </a:rPr>
              <a:t>EXEMPLO </a:t>
            </a:r>
            <a:r>
              <a:rPr lang="pt-BR" sz="1400" dirty="0" smtClean="0">
                <a:latin typeface="Arial Narrow" pitchFamily="34" charset="0"/>
              </a:rPr>
              <a:t>DO CICLO PARA GÁS DE FOLHELHO</a:t>
            </a:r>
            <a:endParaRPr lang="pt-BR" sz="1400" dirty="0">
              <a:latin typeface="Arial Narrow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16302" y="1345324"/>
            <a:ext cx="2156741" cy="407801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259632" y="5589588"/>
            <a:ext cx="7002860" cy="842728"/>
          </a:xfrm>
          <a:prstGeom prst="roundRect">
            <a:avLst/>
          </a:prstGeom>
          <a:solidFill>
            <a:srgbClr val="4F81BD">
              <a:alpha val="20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- A 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etapa de estimulação é mandatória 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para 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poços 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em jazidas não-convencionais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. </a:t>
            </a:r>
            <a:endParaRPr kumimoji="0" lang="pt-BR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kern="0" dirty="0" smtClean="0">
                <a:solidFill>
                  <a:prstClr val="black"/>
                </a:solidFill>
                <a:cs typeface="Arial" charset="0"/>
              </a:rPr>
              <a:t>- D</a:t>
            </a:r>
            <a:r>
              <a:rPr kumimoji="0" lang="pt-B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emanda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grande volume de equipamento, serviços e pessoal, </a:t>
            </a:r>
            <a:r>
              <a:rPr lang="pt-BR" sz="1600" b="1" kern="0" dirty="0" smtClean="0">
                <a:solidFill>
                  <a:prstClr val="black"/>
                </a:solidFill>
                <a:cs typeface="Arial" charset="0"/>
              </a:rPr>
              <a:t>s</a:t>
            </a:r>
            <a:r>
              <a:rPr kumimoji="0" lang="pt-B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endo</a:t>
            </a:r>
            <a:r>
              <a:rPr kumimoji="0" lang="pt-BR" sz="1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a 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principal diferença em relação</a:t>
            </a:r>
            <a:r>
              <a:rPr kumimoji="0" lang="pt-BR" sz="1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à produção em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poço </a:t>
            </a: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charset="0"/>
              </a:rPr>
              <a:t>convencional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45" name="Trapezoid 44"/>
          <p:cNvSpPr/>
          <p:nvPr/>
        </p:nvSpPr>
        <p:spPr>
          <a:xfrm>
            <a:off x="5220072" y="5423338"/>
            <a:ext cx="576064" cy="166250"/>
          </a:xfrm>
          <a:prstGeom prst="trapezoid">
            <a:avLst/>
          </a:prstGeom>
          <a:solidFill>
            <a:srgbClr val="4F81BD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460" y="548616"/>
            <a:ext cx="8379798" cy="550506"/>
          </a:xfrm>
        </p:spPr>
        <p:txBody>
          <a:bodyPr/>
          <a:lstStyle/>
          <a:p>
            <a:pPr lvl="0"/>
            <a:r>
              <a:rPr lang="pt-BR" sz="2400" dirty="0" smtClean="0"/>
              <a:t>Etapas da Produção de Gás em Reservatórios Não-convencionais</a:t>
            </a:r>
            <a:endParaRPr lang="pt-BR" sz="2400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6884443" y="6400839"/>
            <a:ext cx="2088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+mn-lt"/>
              </a:rPr>
              <a:t>Fonte</a:t>
            </a:r>
            <a:r>
              <a:rPr lang="en-US" sz="1600" dirty="0">
                <a:latin typeface="+mn-lt"/>
              </a:rPr>
              <a:t>: </a:t>
            </a:r>
            <a:r>
              <a:rPr lang="en-US" sz="1600" i="1" dirty="0" err="1" smtClean="0">
                <a:latin typeface="+mn-lt"/>
              </a:rPr>
              <a:t>Petrobras</a:t>
            </a:r>
            <a:r>
              <a:rPr lang="en-US" sz="1600" i="1" dirty="0" smtClean="0">
                <a:latin typeface="+mn-lt"/>
              </a:rPr>
              <a:t>, 2013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221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685800" y="2779713"/>
            <a:ext cx="7772400" cy="1360487"/>
          </a:xfr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65000"/>
                <a:lumOff val="35000"/>
              </a:schemeClr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t-BR" sz="3600" dirty="0" smtClean="0">
                <a:latin typeface="Calibri" pitchFamily="34" charset="0"/>
              </a:rPr>
              <a:t>Questões Ambientais</a:t>
            </a:r>
            <a:endParaRPr lang="pt-BR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90" y="1659282"/>
            <a:ext cx="50101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5"/>
          <p:cNvSpPr txBox="1">
            <a:spLocks/>
          </p:cNvSpPr>
          <p:nvPr/>
        </p:nvSpPr>
        <p:spPr>
          <a:xfrm>
            <a:off x="482600" y="673100"/>
            <a:ext cx="8204200" cy="711200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65000"/>
                <a:lumOff val="35000"/>
              </a:schemeClr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dirty="0" smtClean="0"/>
              <a:t>Meio Ambiente - Preocupações</a:t>
            </a:r>
            <a:endParaRPr lang="pt-BR" i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424" y="2168832"/>
            <a:ext cx="3600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Projeto de poço adequado:</a:t>
            </a:r>
          </a:p>
          <a:p>
            <a:endParaRPr lang="pt-BR" sz="2000" dirty="0" smtClean="0"/>
          </a:p>
          <a:p>
            <a:r>
              <a:rPr lang="pt-BR" dirty="0" smtClean="0"/>
              <a:t>   - Revestimento</a:t>
            </a:r>
          </a:p>
          <a:p>
            <a:r>
              <a:rPr lang="pt-BR" dirty="0"/>
              <a:t> </a:t>
            </a:r>
            <a:r>
              <a:rPr lang="pt-BR" dirty="0" smtClean="0"/>
              <a:t>  - Cimentação</a:t>
            </a:r>
          </a:p>
          <a:p>
            <a:r>
              <a:rPr lang="pt-BR" dirty="0"/>
              <a:t> </a:t>
            </a:r>
            <a:r>
              <a:rPr lang="pt-BR" dirty="0" smtClean="0"/>
              <a:t>  - Cuidado com fraturas naturais</a:t>
            </a:r>
          </a:p>
          <a:p>
            <a:r>
              <a:rPr lang="pt-BR" dirty="0"/>
              <a:t> </a:t>
            </a:r>
            <a:r>
              <a:rPr lang="pt-BR" dirty="0" smtClean="0"/>
              <a:t>  - Projeto de </a:t>
            </a:r>
            <a:r>
              <a:rPr lang="pt-BR" dirty="0" err="1" smtClean="0"/>
              <a:t>fraturamento</a:t>
            </a:r>
            <a:r>
              <a:rPr lang="pt-BR" dirty="0" smtClean="0"/>
              <a:t> adequado</a:t>
            </a:r>
          </a:p>
          <a:p>
            <a:r>
              <a:rPr lang="en-US" dirty="0"/>
              <a:t> </a:t>
            </a:r>
            <a:r>
              <a:rPr lang="en-US" dirty="0" smtClean="0"/>
              <a:t>  - </a:t>
            </a:r>
            <a:r>
              <a:rPr lang="en-US" dirty="0" err="1" smtClean="0"/>
              <a:t>Evitar</a:t>
            </a:r>
            <a:r>
              <a:rPr lang="en-US" dirty="0" smtClean="0"/>
              <a:t> </a:t>
            </a:r>
            <a:r>
              <a:rPr lang="en-US" dirty="0" err="1" smtClean="0"/>
              <a:t>fraturamentos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rasos</a:t>
            </a:r>
            <a:endParaRPr lang="en-US" dirty="0" smtClean="0"/>
          </a:p>
          <a:p>
            <a:endParaRPr lang="en-US" dirty="0"/>
          </a:p>
          <a:p>
            <a:r>
              <a:rPr lang="en-US" sz="2000" dirty="0" err="1" smtClean="0"/>
              <a:t>Licenciamento</a:t>
            </a:r>
            <a:r>
              <a:rPr lang="en-US" sz="2000" dirty="0" smtClean="0"/>
              <a:t> </a:t>
            </a:r>
            <a:r>
              <a:rPr lang="en-US" sz="2000" dirty="0" err="1" smtClean="0"/>
              <a:t>Ambiental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   </a:t>
            </a:r>
            <a:r>
              <a:rPr lang="en-US" dirty="0" smtClean="0"/>
              <a:t> - DP </a:t>
            </a:r>
            <a:r>
              <a:rPr lang="en-US" dirty="0" err="1" smtClean="0"/>
              <a:t>licenciado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IBAMA/OEMA’s</a:t>
            </a:r>
          </a:p>
          <a:p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Aprendizado</a:t>
            </a:r>
            <a:r>
              <a:rPr lang="en-US" dirty="0" smtClean="0"/>
              <a:t> de outros </a:t>
            </a:r>
            <a:r>
              <a:rPr lang="en-US" dirty="0" err="1" smtClean="0"/>
              <a:t>países</a:t>
            </a:r>
            <a:endParaRPr lang="en-US" dirty="0" smtClean="0"/>
          </a:p>
          <a:p>
            <a:r>
              <a:rPr lang="en-US" dirty="0"/>
              <a:t> </a:t>
            </a:r>
          </a:p>
          <a:p>
            <a:r>
              <a:rPr lang="en-US" sz="2000" dirty="0" err="1" smtClean="0"/>
              <a:t>Transparência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798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6" y="1898796"/>
            <a:ext cx="8367546" cy="396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5"/>
          <p:cNvSpPr txBox="1">
            <a:spLocks/>
          </p:cNvSpPr>
          <p:nvPr/>
        </p:nvSpPr>
        <p:spPr>
          <a:xfrm>
            <a:off x="482600" y="728640"/>
            <a:ext cx="8139940" cy="1045672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65000"/>
                <a:lumOff val="35000"/>
              </a:schemeClr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600" dirty="0" smtClean="0"/>
              <a:t>Meio Ambiente – Preocupações</a:t>
            </a:r>
          </a:p>
          <a:p>
            <a:r>
              <a:rPr lang="en-US" sz="3600" i="1" dirty="0" err="1" smtClean="0"/>
              <a:t>Fluidos</a:t>
            </a:r>
            <a:r>
              <a:rPr lang="en-US" sz="3600" i="1" dirty="0" smtClean="0"/>
              <a:t> de </a:t>
            </a:r>
            <a:r>
              <a:rPr lang="en-US" sz="3600" i="1" dirty="0" err="1" smtClean="0"/>
              <a:t>Fraturamento</a:t>
            </a:r>
            <a:endParaRPr lang="pt-BR" sz="3600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45006" y="5601498"/>
            <a:ext cx="3056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Transparência evita interpretações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82600" y="368592"/>
            <a:ext cx="8229952" cy="1015708"/>
          </a:xfrm>
        </p:spPr>
        <p:txBody>
          <a:bodyPr/>
          <a:lstStyle/>
          <a:p>
            <a:r>
              <a:rPr lang="pt-BR" dirty="0" smtClean="0"/>
              <a:t>Regras de Ouro </a:t>
            </a:r>
            <a:br>
              <a:rPr lang="pt-BR" dirty="0" smtClean="0"/>
            </a:br>
            <a:r>
              <a:rPr lang="pt-BR" dirty="0" smtClean="0"/>
              <a:t> Agência Internacional de Energia</a:t>
            </a:r>
            <a:endParaRPr lang="pt-BR" i="1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0"/>
          </p:nvPr>
        </p:nvSpPr>
        <p:spPr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lIns="36000" tIns="36000" rIns="36000" bIns="36000">
            <a:noAutofit/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fld id="{01502DF9-DBF2-4576-884B-34BA982E11B4}" type="slidenum">
              <a:rPr lang="pt-BR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 txBox="1">
            <a:spLocks noChangeAspect="1" noChangeArrowheads="1"/>
          </p:cNvSpPr>
          <p:nvPr/>
        </p:nvSpPr>
        <p:spPr>
          <a:xfrm>
            <a:off x="2501725" y="1564324"/>
            <a:ext cx="6390852" cy="44750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Calibri" pitchFamily="34" charset="0"/>
              </a:rPr>
              <a:t>Estabelecer </a:t>
            </a:r>
            <a:r>
              <a:rPr lang="pt-BR" sz="2000" dirty="0" smtClean="0">
                <a:latin typeface="Calibri" pitchFamily="34" charset="0"/>
              </a:rPr>
              <a:t>referências anteriores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latin typeface="Calibri" pitchFamily="34" charset="0"/>
              </a:rPr>
              <a:t>Transparência </a:t>
            </a:r>
            <a:r>
              <a:rPr lang="pt-BR" sz="2000" dirty="0">
                <a:latin typeface="Calibri" pitchFamily="34" charset="0"/>
              </a:rPr>
              <a:t>e </a:t>
            </a:r>
            <a:r>
              <a:rPr lang="pt-BR" sz="2000" dirty="0" smtClean="0">
                <a:latin typeface="Calibri" pitchFamily="34" charset="0"/>
              </a:rPr>
              <a:t>envolvimento das </a:t>
            </a:r>
            <a:r>
              <a:rPr lang="pt-BR" sz="2000" dirty="0">
                <a:latin typeface="Calibri" pitchFamily="34" charset="0"/>
              </a:rPr>
              <a:t>comunidades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latin typeface="Calibri" pitchFamily="34" charset="0"/>
              </a:rPr>
              <a:t>Conhecer </a:t>
            </a:r>
            <a:r>
              <a:rPr lang="pt-BR" sz="2000" dirty="0">
                <a:latin typeface="Calibri" pitchFamily="34" charset="0"/>
              </a:rPr>
              <a:t>onde perfurar (região do poço e geologia </a:t>
            </a:r>
            <a:r>
              <a:rPr lang="pt-BR" sz="2000" dirty="0" smtClean="0">
                <a:latin typeface="Calibri" pitchFamily="34" charset="0"/>
              </a:rPr>
              <a:t>local – evitar áreas com muitas fraturas naturais)</a:t>
            </a:r>
            <a:endParaRPr lang="pt-BR" sz="20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latin typeface="Calibri" pitchFamily="34" charset="0"/>
              </a:rPr>
              <a:t>Um bom projeto </a:t>
            </a:r>
            <a:r>
              <a:rPr lang="pt-BR" sz="2000" dirty="0">
                <a:latin typeface="Calibri" pitchFamily="34" charset="0"/>
              </a:rPr>
              <a:t>de </a:t>
            </a:r>
            <a:r>
              <a:rPr lang="pt-BR" sz="2000" dirty="0" smtClean="0">
                <a:latin typeface="Calibri" pitchFamily="34" charset="0"/>
              </a:rPr>
              <a:t>poço – revestimento, cimentação, </a:t>
            </a:r>
            <a:r>
              <a:rPr lang="pt-BR" sz="2000" dirty="0" err="1" smtClean="0">
                <a:latin typeface="Calibri" pitchFamily="34" charset="0"/>
              </a:rPr>
              <a:t>fraturamento</a:t>
            </a:r>
            <a:endParaRPr lang="pt-BR" sz="20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latin typeface="Calibri" pitchFamily="34" charset="0"/>
              </a:rPr>
              <a:t>Evitar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fraturamentos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muito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rasos</a:t>
            </a:r>
            <a:endParaRPr lang="pt-BR" sz="20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latin typeface="Calibri" pitchFamily="34" charset="0"/>
              </a:rPr>
              <a:t>Uso e descarte da </a:t>
            </a:r>
            <a:r>
              <a:rPr lang="pt-BR" sz="2000" dirty="0">
                <a:latin typeface="Calibri" pitchFamily="34" charset="0"/>
              </a:rPr>
              <a:t>água com responsabilidade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latin typeface="Calibri" pitchFamily="34" charset="0"/>
              </a:rPr>
              <a:t>Eliminar queima e perdas para </a:t>
            </a:r>
            <a:r>
              <a:rPr lang="pt-BR" sz="2000" dirty="0">
                <a:latin typeface="Calibri" pitchFamily="34" charset="0"/>
              </a:rPr>
              <a:t>minimizar as emissões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latin typeface="Calibri" pitchFamily="34" charset="0"/>
              </a:rPr>
              <a:t>Equipamentos e Infraestrutura – desafio e oportunidade</a:t>
            </a:r>
            <a:endParaRPr lang="pt-BR" sz="20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latin typeface="Calibri" pitchFamily="34" charset="0"/>
              </a:rPr>
              <a:t>Prover regulação adequada e continuamente atualizada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pt-BR" sz="1600" dirty="0">
              <a:latin typeface="Calibri" pitchFamily="34" charset="0"/>
            </a:endParaRPr>
          </a:p>
          <a:p>
            <a:pPr lvl="1" eaLnBrk="1" hangingPunct="1">
              <a:spcBef>
                <a:spcPts val="0"/>
              </a:spcBef>
            </a:pPr>
            <a:endParaRPr lang="pt-BR" sz="1800" dirty="0"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8" y="1628760"/>
            <a:ext cx="2101672" cy="142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5990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Desafios à Exploração de Gás Não-convencional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pt-BR" sz="2400" dirty="0" smtClean="0"/>
              <a:t>Desenvolvimento de Indústria de Bens e Serviços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Disponibilidade de equipamentos (sondas e unidades de </a:t>
            </a:r>
            <a:r>
              <a:rPr lang="pt-BR" sz="2400" dirty="0" err="1" smtClean="0"/>
              <a:t>fraturamento</a:t>
            </a:r>
            <a:r>
              <a:rPr lang="pt-BR" sz="2400" dirty="0" smtClean="0"/>
              <a:t> de grande porte) e pessoal capacitado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Conhecimento geológico acurado das bacias (avaliação de risco)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Meio Ambiente: diminuição dos danos da atividade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Segurança: revestimento adequado e controle de cimentação,  entre outros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Avaliação da conveniência de uma regulação específica</a:t>
            </a:r>
          </a:p>
          <a:p>
            <a:pPr>
              <a:spcAft>
                <a:spcPts val="1200"/>
              </a:spcAft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630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685800" y="2779713"/>
            <a:ext cx="7772400" cy="1360487"/>
          </a:xfr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65000"/>
                <a:lumOff val="35000"/>
              </a:schemeClr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latin typeface="Calibri" pitchFamily="34" charset="0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32078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49251" y="1384300"/>
            <a:ext cx="8578850" cy="4845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pt-BR" sz="2400" dirty="0" smtClean="0"/>
              <a:t>A exploração de gás não-convencional contribuirá para o desenvolvimento do País, gerando emprego e renda a nível regional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pt-BR" sz="2400" dirty="0" smtClean="0"/>
              <a:t>A adoção das melhores práticas da indústria petrolífera permitirá </a:t>
            </a:r>
            <a:r>
              <a:rPr lang="pt-BR" sz="2400" dirty="0"/>
              <a:t>o </a:t>
            </a:r>
            <a:r>
              <a:rPr lang="pt-BR" sz="2400" dirty="0" smtClean="0"/>
              <a:t>aproveitamento responsável do </a:t>
            </a:r>
            <a:r>
              <a:rPr lang="pt-BR" sz="2400" dirty="0"/>
              <a:t>gás não </a:t>
            </a:r>
            <a:r>
              <a:rPr lang="pt-BR" sz="2400" dirty="0" smtClean="0"/>
              <a:t>convencional, contribuindo para a segurança energética e preservando o meio ambiente</a:t>
            </a:r>
            <a:endParaRPr lang="pt-BR" sz="2400" dirty="0" smtClean="0"/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pt-BR" sz="2400" dirty="0" smtClean="0"/>
              <a:t>A grande demanda por sondas, equipamentos de </a:t>
            </a:r>
            <a:r>
              <a:rPr lang="pt-BR" sz="2400" dirty="0" err="1" smtClean="0"/>
              <a:t>fraturamento</a:t>
            </a:r>
            <a:r>
              <a:rPr lang="pt-BR" sz="2400" dirty="0" smtClean="0"/>
              <a:t> e pessoal qualificado pode ser, ao mesmo tempo, um desafio e uma oportunidade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endParaRPr lang="pt-BR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1500" y="636629"/>
            <a:ext cx="8178800" cy="650793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Considerações Finais</a:t>
            </a:r>
            <a:endParaRPr 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08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49251" y="1538748"/>
            <a:ext cx="8578850" cy="519512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1800"/>
              </a:spcBef>
            </a:pPr>
            <a:r>
              <a:rPr lang="pt-BR" sz="2400" dirty="0" smtClean="0"/>
              <a:t>As </a:t>
            </a:r>
            <a:r>
              <a:rPr lang="pt-BR" sz="2400" dirty="0" smtClean="0"/>
              <a:t>jazidas de gás não-convencional nas proximidades de mercados consumidores e das linhas de transmissão podem ser mais competitivas, contribuindo para a modicidade tarifária e </a:t>
            </a:r>
            <a:r>
              <a:rPr lang="pt-BR" sz="2400" dirty="0" smtClean="0"/>
              <a:t>aumento da geração de energia termelétrica</a:t>
            </a:r>
            <a:endParaRPr lang="pt-BR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1500" y="636629"/>
            <a:ext cx="8178800" cy="650793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50000"/>
                <a:lumOff val="5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Considerações Finais</a:t>
            </a:r>
            <a:endParaRPr 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3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685800" y="2968633"/>
            <a:ext cx="7772400" cy="1360487"/>
          </a:xfrm>
        </p:spPr>
        <p:txBody>
          <a:bodyPr/>
          <a:lstStyle/>
          <a:p>
            <a:pPr>
              <a:defRPr/>
            </a:pPr>
            <a:r>
              <a:rPr sz="4000" dirty="0" smtClean="0"/>
              <a:t>Muito Obrigado!</a:t>
            </a:r>
            <a:endParaRPr sz="4000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704850" y="4743450"/>
            <a:ext cx="8001000" cy="1295400"/>
          </a:xfrm>
        </p:spPr>
        <p:txBody>
          <a:bodyPr/>
          <a:lstStyle/>
          <a:p>
            <a:pPr>
              <a:defRPr/>
            </a:pPr>
            <a:endParaRPr lang="pt-BR" sz="1600" b="1" dirty="0" smtClean="0">
              <a:latin typeface="+mn-lt"/>
            </a:endParaRPr>
          </a:p>
          <a:p>
            <a:pPr>
              <a:defRPr/>
            </a:pPr>
            <a:r>
              <a:rPr lang="pt-BR" sz="1600" b="1" dirty="0" smtClean="0">
                <a:latin typeface="+mn-lt"/>
              </a:rPr>
              <a:t>Secretaria de Petróleo, Gás Natural e Combustíveis Renováveis</a:t>
            </a:r>
          </a:p>
          <a:p>
            <a:pPr>
              <a:defRPr/>
            </a:pPr>
            <a:r>
              <a:rPr lang="pt-BR" sz="1600" dirty="0" smtClean="0">
                <a:latin typeface="+mn-lt"/>
                <a:hlinkClick r:id="rId2"/>
              </a:rPr>
              <a:t>spg@mme.gov.br</a:t>
            </a:r>
            <a:endParaRPr lang="pt-BR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14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685800" y="2779713"/>
            <a:ext cx="7772400" cy="1360487"/>
          </a:xfr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65000"/>
                <a:lumOff val="35000"/>
              </a:schemeClr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t-BR" sz="3600" dirty="0" smtClean="0">
                <a:latin typeface="Calibri" pitchFamily="34" charset="0"/>
              </a:rPr>
              <a:t>Gás Natural no Brasil</a:t>
            </a:r>
            <a:endParaRPr lang="pt-BR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Produção de Petróleo e Gás Natural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02DF9-DBF2-4576-884B-34BA982E11B4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11660" y="6354325"/>
            <a:ext cx="2981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(*) – até maio/2013.   Fonte: ANP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784766"/>
              </p:ext>
            </p:extLst>
          </p:nvPr>
        </p:nvGraphicFramePr>
        <p:xfrm>
          <a:off x="791579" y="1448780"/>
          <a:ext cx="7515835" cy="477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2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82600" y="647524"/>
            <a:ext cx="8204200" cy="711200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65000"/>
                <a:lumOff val="35000"/>
              </a:schemeClr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4000" dirty="0" smtClean="0"/>
              <a:t>Oferta de Gás Natural - PDE 2022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"/>
          <a:stretch/>
        </p:blipFill>
        <p:spPr bwMode="auto">
          <a:xfrm>
            <a:off x="611472" y="1545269"/>
            <a:ext cx="7921056" cy="506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09048" y="1333778"/>
            <a:ext cx="1783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latin typeface="Arial Narrow" pitchFamily="34" charset="0"/>
              </a:rPr>
              <a:t>* Preliminar</a:t>
            </a:r>
            <a:endParaRPr lang="pt-BR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 t="18445" r="11999" b="5334"/>
          <a:stretch/>
        </p:blipFill>
        <p:spPr bwMode="auto">
          <a:xfrm>
            <a:off x="211778" y="1091158"/>
            <a:ext cx="8723310" cy="536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4386" y="639939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EPE, 2013</a:t>
            </a:r>
            <a:endParaRPr lang="pt-B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58024" y="1196752"/>
            <a:ext cx="381823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latin typeface="Arial Narrow" pitchFamily="34" charset="0"/>
              </a:rPr>
              <a:t>Malha Integrada (exclui Região Norte)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82600" y="557512"/>
            <a:ext cx="8204200" cy="711200"/>
          </a:xfrm>
          <a:prstGeom prst="rect">
            <a:avLst/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65000"/>
                <a:lumOff val="35000"/>
              </a:schemeClr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4000" dirty="0" smtClean="0"/>
              <a:t>Balanço de Gás Natural - PDE 2022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0673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460" y="603513"/>
            <a:ext cx="8204200" cy="58776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t-BR" dirty="0">
                <a:latin typeface="Calibri" pitchFamily="34" charset="0"/>
              </a:rPr>
              <a:t>Mercado de Gás no Brasil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02DF9-DBF2-4576-884B-34BA982E11B4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56528"/>
              </p:ext>
            </p:extLst>
          </p:nvPr>
        </p:nvGraphicFramePr>
        <p:xfrm>
          <a:off x="341436" y="15387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01778"/>
              </p:ext>
            </p:extLst>
          </p:nvPr>
        </p:nvGraphicFramePr>
        <p:xfrm>
          <a:off x="4391976" y="39690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417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57" y="4203520"/>
            <a:ext cx="4322068" cy="263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460" y="603513"/>
            <a:ext cx="8204200" cy="58776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t-BR" dirty="0">
                <a:latin typeface="Calibri" pitchFamily="34" charset="0"/>
              </a:rPr>
              <a:t>Mercado de Gás no Brasil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509190" y="3797586"/>
            <a:ext cx="294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dirty="0" smtClean="0">
                <a:solidFill>
                  <a:srgbClr val="000000"/>
                </a:solidFill>
                <a:latin typeface="Arial"/>
              </a:rPr>
              <a:t>* Inclui </a:t>
            </a:r>
            <a:r>
              <a:rPr lang="pt-BR" sz="900" dirty="0">
                <a:solidFill>
                  <a:srgbClr val="000000"/>
                </a:solidFill>
                <a:latin typeface="Arial"/>
              </a:rPr>
              <a:t>consumo direto do </a:t>
            </a:r>
            <a:r>
              <a:rPr lang="pt-BR" sz="900" dirty="0" smtClean="0">
                <a:solidFill>
                  <a:srgbClr val="000000"/>
                </a:solidFill>
                <a:latin typeface="Arial"/>
              </a:rPr>
              <a:t>produtor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" dirty="0" smtClean="0">
                <a:solidFill>
                  <a:srgbClr val="000000"/>
                </a:solidFill>
                <a:latin typeface="Arial"/>
              </a:rPr>
              <a:t>** Média de </a:t>
            </a:r>
            <a:r>
              <a:rPr lang="pt-BR" sz="900" dirty="0" err="1" smtClean="0">
                <a:solidFill>
                  <a:srgbClr val="000000"/>
                </a:solidFill>
                <a:latin typeface="Arial"/>
              </a:rPr>
              <a:t>jan</a:t>
            </a:r>
            <a:r>
              <a:rPr lang="pt-BR" sz="900" dirty="0" smtClean="0">
                <a:solidFill>
                  <a:srgbClr val="000000"/>
                </a:solidFill>
                <a:latin typeface="Arial"/>
              </a:rPr>
              <a:t>-mar de 2013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1411" y="1252997"/>
            <a:ext cx="5310709" cy="2857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3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BALANÇO E MERCADO DE GÁS NATURAL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4281" y="1570609"/>
            <a:ext cx="5257839" cy="3195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marL="179388"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1200" b="1" dirty="0" err="1">
                <a:latin typeface="Arial" pitchFamily="34" charset="0"/>
                <a:cs typeface="Arial" pitchFamily="34" charset="0"/>
              </a:rPr>
              <a:t>eservas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 Provadas (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2012):                       459,17 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bilhões m³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(16,21 </a:t>
            </a:r>
            <a:r>
              <a:rPr lang="pt-BR" sz="1200" b="1" dirty="0" err="1" smtClean="0">
                <a:latin typeface="Arial" pitchFamily="34" charset="0"/>
                <a:cs typeface="Arial" pitchFamily="34" charset="0"/>
              </a:rPr>
              <a:t>tcf</a:t>
            </a:r>
            <a:r>
              <a:rPr lang="pt-BR" sz="1200" b="1" dirty="0" smtClean="0">
                <a:latin typeface="Arial Narrow" pitchFamily="34" charset="0"/>
              </a:rPr>
              <a:t>)</a:t>
            </a:r>
            <a:endParaRPr lang="en-US" sz="1200" b="1" dirty="0">
              <a:latin typeface="Arial Narrow" pitchFamily="34" charset="0"/>
            </a:endParaRPr>
          </a:p>
          <a:p>
            <a:pPr marL="179388"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1000" b="1" dirty="0">
              <a:latin typeface="Arial Narrow" pitchFamily="34" charset="0"/>
            </a:endParaRPr>
          </a:p>
          <a:p>
            <a:pPr marL="179388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000" b="1" dirty="0" smtClean="0">
                <a:latin typeface="Arial" charset="0"/>
              </a:rPr>
              <a:t>                                                                              </a:t>
            </a:r>
            <a:r>
              <a:rPr lang="pt-BR" sz="1200" b="1" dirty="0" smtClean="0">
                <a:latin typeface="Arial" charset="0"/>
              </a:rPr>
              <a:t>Média 2011               Média 2012</a:t>
            </a:r>
            <a:endParaRPr lang="pt-BR" sz="1200" b="1" dirty="0">
              <a:latin typeface="Arial" charset="0"/>
            </a:endParaRPr>
          </a:p>
          <a:p>
            <a:pPr marL="179388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050" b="1" dirty="0">
                <a:latin typeface="Arial" charset="0"/>
              </a:rPr>
              <a:t> </a:t>
            </a:r>
            <a:r>
              <a:rPr lang="en-US" sz="1050" b="1" dirty="0" err="1">
                <a:latin typeface="Arial" charset="0"/>
              </a:rPr>
              <a:t>Produção</a:t>
            </a:r>
            <a:r>
              <a:rPr lang="en-US" sz="1050" b="1" dirty="0">
                <a:latin typeface="Arial" charset="0"/>
              </a:rPr>
              <a:t> Nacional de GN:        </a:t>
            </a:r>
            <a:r>
              <a:rPr lang="en-US" sz="1050" b="1" dirty="0" smtClean="0">
                <a:latin typeface="Arial" charset="0"/>
              </a:rPr>
              <a:t>	  65,9 MM m³/</a:t>
            </a:r>
            <a:r>
              <a:rPr lang="en-US" sz="1050" b="1" dirty="0" err="1" smtClean="0">
                <a:latin typeface="Arial" charset="0"/>
              </a:rPr>
              <a:t>dia</a:t>
            </a:r>
            <a:r>
              <a:rPr lang="en-US" sz="1050" b="1" dirty="0">
                <a:latin typeface="Arial" charset="0"/>
              </a:rPr>
              <a:t>       </a:t>
            </a:r>
            <a:r>
              <a:rPr lang="en-US" sz="1050" b="1" dirty="0" smtClean="0">
                <a:latin typeface="Arial" charset="0"/>
              </a:rPr>
              <a:t>     70,58 </a:t>
            </a:r>
            <a:r>
              <a:rPr lang="en-US" sz="1050" b="1" dirty="0">
                <a:latin typeface="Arial" charset="0"/>
              </a:rPr>
              <a:t>MM m³/</a:t>
            </a:r>
            <a:r>
              <a:rPr lang="en-US" sz="1050" b="1" dirty="0" err="1">
                <a:latin typeface="Arial" charset="0"/>
              </a:rPr>
              <a:t>dia</a:t>
            </a:r>
            <a:endParaRPr lang="en-US" sz="1050" b="1" dirty="0">
              <a:latin typeface="Arial" charset="0"/>
            </a:endParaRPr>
          </a:p>
          <a:p>
            <a:pPr marL="36000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050" b="1" dirty="0">
                <a:latin typeface="Arial" charset="0"/>
              </a:rPr>
              <a:t> </a:t>
            </a:r>
            <a:r>
              <a:rPr lang="en-US" sz="1050" b="1" dirty="0" err="1" smtClean="0">
                <a:latin typeface="Arial" charset="0"/>
              </a:rPr>
              <a:t>Queima</a:t>
            </a:r>
            <a:r>
              <a:rPr lang="en-US" sz="1050" b="1" dirty="0" smtClean="0">
                <a:latin typeface="Arial" charset="0"/>
              </a:rPr>
              <a:t> e </a:t>
            </a:r>
            <a:r>
              <a:rPr lang="en-US" sz="1050" b="1" dirty="0" err="1" smtClean="0">
                <a:latin typeface="Arial" charset="0"/>
              </a:rPr>
              <a:t>perda</a:t>
            </a:r>
            <a:r>
              <a:rPr lang="en-US" sz="1050" b="1" dirty="0" smtClean="0">
                <a:latin typeface="Arial" charset="0"/>
              </a:rPr>
              <a:t>:                                     4,8 </a:t>
            </a:r>
            <a:r>
              <a:rPr lang="en-US" sz="1050" b="1" dirty="0">
                <a:latin typeface="Arial" charset="0"/>
              </a:rPr>
              <a:t>MM m³/</a:t>
            </a:r>
            <a:r>
              <a:rPr lang="en-US" sz="1050" b="1" dirty="0" err="1">
                <a:latin typeface="Arial" charset="0"/>
              </a:rPr>
              <a:t>dia</a:t>
            </a:r>
            <a:r>
              <a:rPr lang="en-US" sz="1050" b="1" dirty="0" smtClean="0">
                <a:latin typeface="Arial" charset="0"/>
              </a:rPr>
              <a:t>   </a:t>
            </a:r>
            <a:r>
              <a:rPr lang="en-US" sz="1050" b="1" dirty="0">
                <a:latin typeface="Arial" charset="0"/>
              </a:rPr>
              <a:t>   </a:t>
            </a:r>
            <a:r>
              <a:rPr lang="en-US" sz="1050" b="1" dirty="0" smtClean="0">
                <a:latin typeface="Arial" charset="0"/>
              </a:rPr>
              <a:t>        3,95 </a:t>
            </a:r>
            <a:r>
              <a:rPr lang="en-US" sz="1050" b="1" dirty="0">
                <a:latin typeface="Arial" charset="0"/>
              </a:rPr>
              <a:t>MM m³/</a:t>
            </a:r>
            <a:r>
              <a:rPr lang="en-US" sz="1050" b="1" dirty="0" err="1">
                <a:latin typeface="Arial" charset="0"/>
              </a:rPr>
              <a:t>dia</a:t>
            </a:r>
            <a:endParaRPr lang="en-US" sz="1050" b="1" dirty="0" smtClean="0">
              <a:latin typeface="Arial" charset="0"/>
            </a:endParaRPr>
          </a:p>
          <a:p>
            <a:pPr marL="36000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050" b="1" dirty="0" smtClean="0">
                <a:latin typeface="Arial" charset="0"/>
              </a:rPr>
              <a:t> Re-</a:t>
            </a:r>
            <a:r>
              <a:rPr lang="en-US" sz="1050" b="1" dirty="0" err="1" smtClean="0">
                <a:latin typeface="Arial" charset="0"/>
              </a:rPr>
              <a:t>injeção</a:t>
            </a:r>
            <a:r>
              <a:rPr lang="en-US" sz="1050" b="1" dirty="0">
                <a:latin typeface="Arial" charset="0"/>
              </a:rPr>
              <a:t>:                                       </a:t>
            </a:r>
            <a:r>
              <a:rPr lang="en-US" sz="1050" b="1" dirty="0" smtClean="0">
                <a:latin typeface="Arial" charset="0"/>
              </a:rPr>
              <a:t>     11,1 </a:t>
            </a:r>
            <a:r>
              <a:rPr lang="en-US" sz="1050" b="1" dirty="0">
                <a:latin typeface="Arial" charset="0"/>
              </a:rPr>
              <a:t>MM </a:t>
            </a:r>
            <a:r>
              <a:rPr lang="en-US" sz="1050" b="1" dirty="0" smtClean="0">
                <a:latin typeface="Arial" charset="0"/>
              </a:rPr>
              <a:t>m³/</a:t>
            </a:r>
            <a:r>
              <a:rPr lang="en-US" sz="1050" b="1" dirty="0" err="1" smtClean="0">
                <a:latin typeface="Arial" charset="0"/>
              </a:rPr>
              <a:t>dia</a:t>
            </a:r>
            <a:r>
              <a:rPr lang="en-US" sz="1050" b="1" dirty="0">
                <a:latin typeface="Arial" charset="0"/>
              </a:rPr>
              <a:t>      </a:t>
            </a:r>
            <a:r>
              <a:rPr lang="en-US" sz="1050" b="1" dirty="0" smtClean="0">
                <a:latin typeface="Arial" charset="0"/>
              </a:rPr>
              <a:t>        9,68 </a:t>
            </a:r>
            <a:r>
              <a:rPr lang="en-US" sz="1050" b="1" dirty="0">
                <a:latin typeface="Arial" charset="0"/>
              </a:rPr>
              <a:t>MM m³/</a:t>
            </a:r>
            <a:r>
              <a:rPr lang="en-US" sz="1050" b="1" dirty="0" err="1">
                <a:latin typeface="Arial" charset="0"/>
              </a:rPr>
              <a:t>dia</a:t>
            </a:r>
            <a:endParaRPr lang="en-US" sz="1050" b="1" dirty="0" smtClean="0">
              <a:latin typeface="Arial" charset="0"/>
            </a:endParaRPr>
          </a:p>
          <a:p>
            <a:pPr marL="36000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050" b="1" dirty="0">
                <a:latin typeface="Arial" charset="0"/>
              </a:rPr>
              <a:t> </a:t>
            </a:r>
            <a:r>
              <a:rPr lang="en-US" sz="1050" b="1" dirty="0" err="1" smtClean="0">
                <a:latin typeface="Arial" charset="0"/>
              </a:rPr>
              <a:t>Absorção</a:t>
            </a:r>
            <a:r>
              <a:rPr lang="en-US" sz="1050" b="1" dirty="0">
                <a:latin typeface="Arial" charset="0"/>
              </a:rPr>
              <a:t> </a:t>
            </a:r>
            <a:r>
              <a:rPr lang="en-US" sz="1050" b="1" dirty="0" err="1" smtClean="0">
                <a:latin typeface="Arial" charset="0"/>
              </a:rPr>
              <a:t>em</a:t>
            </a:r>
            <a:r>
              <a:rPr lang="en-US" sz="1050" b="1" dirty="0" smtClean="0">
                <a:latin typeface="Arial" charset="0"/>
              </a:rPr>
              <a:t> UPGNs:                            3,4 </a:t>
            </a:r>
            <a:r>
              <a:rPr lang="en-US" sz="1050" b="1" dirty="0">
                <a:latin typeface="Arial" charset="0"/>
              </a:rPr>
              <a:t>MM </a:t>
            </a:r>
            <a:r>
              <a:rPr lang="en-US" sz="1050" b="1" dirty="0" smtClean="0">
                <a:latin typeface="Arial" charset="0"/>
              </a:rPr>
              <a:t>m³/</a:t>
            </a:r>
            <a:r>
              <a:rPr lang="en-US" sz="1050" b="1" dirty="0" err="1" smtClean="0">
                <a:latin typeface="Arial" charset="0"/>
              </a:rPr>
              <a:t>dia</a:t>
            </a:r>
            <a:r>
              <a:rPr lang="en-US" sz="1050" b="1" dirty="0" smtClean="0">
                <a:latin typeface="Arial" charset="0"/>
              </a:rPr>
              <a:t>              3,52 </a:t>
            </a:r>
            <a:r>
              <a:rPr lang="en-US" sz="1050" b="1" dirty="0">
                <a:latin typeface="Arial" charset="0"/>
              </a:rPr>
              <a:t>MM m³/</a:t>
            </a:r>
            <a:r>
              <a:rPr lang="en-US" sz="1050" b="1" dirty="0" err="1">
                <a:latin typeface="Arial" charset="0"/>
              </a:rPr>
              <a:t>dia</a:t>
            </a:r>
            <a:endParaRPr lang="en-US" sz="1050" b="1" dirty="0" smtClean="0">
              <a:latin typeface="Arial" charset="0"/>
            </a:endParaRPr>
          </a:p>
          <a:p>
            <a:pPr marL="36000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050" b="1" dirty="0" smtClean="0">
                <a:latin typeface="Arial" charset="0"/>
              </a:rPr>
              <a:t> </a:t>
            </a:r>
            <a:r>
              <a:rPr lang="en-US" sz="1050" b="1" dirty="0" err="1" smtClean="0">
                <a:latin typeface="Arial" charset="0"/>
              </a:rPr>
              <a:t>Consumo</a:t>
            </a:r>
            <a:r>
              <a:rPr lang="en-US" sz="1050" b="1" dirty="0" smtClean="0">
                <a:latin typeface="Arial" charset="0"/>
              </a:rPr>
              <a:t> E&amp;P-</a:t>
            </a:r>
            <a:r>
              <a:rPr lang="en-US" sz="1050" b="1" dirty="0" err="1" smtClean="0">
                <a:latin typeface="Arial" charset="0"/>
              </a:rPr>
              <a:t>Transporte</a:t>
            </a:r>
            <a:r>
              <a:rPr lang="en-US" sz="1050" b="1" dirty="0">
                <a:latin typeface="Arial" charset="0"/>
              </a:rPr>
              <a:t>:</a:t>
            </a:r>
            <a:r>
              <a:rPr lang="en-US" sz="1050" b="1" dirty="0" smtClean="0">
                <a:latin typeface="Arial" charset="0"/>
              </a:rPr>
              <a:t>                 </a:t>
            </a:r>
            <a:r>
              <a:rPr lang="en-US" sz="1050" b="1" dirty="0">
                <a:latin typeface="Arial" charset="0"/>
              </a:rPr>
              <a:t>12,8 MM m³/</a:t>
            </a:r>
            <a:r>
              <a:rPr lang="en-US" sz="1050" b="1" dirty="0" err="1">
                <a:latin typeface="Arial" charset="0"/>
              </a:rPr>
              <a:t>dia</a:t>
            </a:r>
            <a:r>
              <a:rPr lang="en-US" sz="1050" b="1" dirty="0">
                <a:latin typeface="Arial" charset="0"/>
              </a:rPr>
              <a:t>      </a:t>
            </a:r>
            <a:r>
              <a:rPr lang="en-US" sz="1050" b="1" dirty="0" smtClean="0">
                <a:latin typeface="Arial" charset="0"/>
              </a:rPr>
              <a:t>        </a:t>
            </a:r>
            <a:r>
              <a:rPr lang="en-US" sz="1050" b="1" dirty="0">
                <a:latin typeface="Arial" charset="0"/>
              </a:rPr>
              <a:t>13,7 MM m³/</a:t>
            </a:r>
            <a:r>
              <a:rPr lang="en-US" sz="1050" b="1" dirty="0" err="1">
                <a:latin typeface="Arial" charset="0"/>
              </a:rPr>
              <a:t>dia</a:t>
            </a:r>
            <a:endParaRPr lang="en-US" sz="1050" b="1" dirty="0">
              <a:latin typeface="Arial" charset="0"/>
            </a:endParaRPr>
          </a:p>
          <a:p>
            <a:pPr marL="179388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050" b="1" dirty="0">
                <a:latin typeface="Arial" charset="0"/>
              </a:rPr>
              <a:t> </a:t>
            </a:r>
            <a:r>
              <a:rPr lang="en-US" sz="1050" b="1" dirty="0" err="1">
                <a:latin typeface="Arial" charset="0"/>
              </a:rPr>
              <a:t>Oferta</a:t>
            </a:r>
            <a:r>
              <a:rPr lang="en-US" sz="1050" b="1" dirty="0">
                <a:latin typeface="Arial" charset="0"/>
              </a:rPr>
              <a:t> de Gás </a:t>
            </a:r>
            <a:r>
              <a:rPr lang="en-US" sz="1050" b="1" dirty="0" err="1" smtClean="0">
                <a:latin typeface="Arial" charset="0"/>
              </a:rPr>
              <a:t>Nacional</a:t>
            </a:r>
            <a:r>
              <a:rPr lang="en-US" sz="1050" b="1" dirty="0" smtClean="0">
                <a:latin typeface="Arial" charset="0"/>
              </a:rPr>
              <a:t>:                           </a:t>
            </a:r>
            <a:r>
              <a:rPr lang="en-US" sz="1050" b="1" dirty="0">
                <a:latin typeface="Arial" charset="0"/>
              </a:rPr>
              <a:t>33,8 MM m³/</a:t>
            </a:r>
            <a:r>
              <a:rPr lang="en-US" sz="1050" b="1" dirty="0" err="1">
                <a:latin typeface="Arial" charset="0"/>
              </a:rPr>
              <a:t>dia</a:t>
            </a:r>
            <a:r>
              <a:rPr lang="en-US" sz="1050" b="1" dirty="0">
                <a:latin typeface="Arial" charset="0"/>
              </a:rPr>
              <a:t>      </a:t>
            </a:r>
            <a:r>
              <a:rPr lang="en-US" sz="1050" b="1" dirty="0" smtClean="0">
                <a:latin typeface="Arial" charset="0"/>
              </a:rPr>
              <a:t>      39,73 </a:t>
            </a:r>
            <a:r>
              <a:rPr lang="en-US" sz="1050" b="1" dirty="0">
                <a:latin typeface="Arial" charset="0"/>
              </a:rPr>
              <a:t>MM m³/</a:t>
            </a:r>
            <a:r>
              <a:rPr lang="en-US" sz="1050" b="1" dirty="0" err="1">
                <a:latin typeface="Arial" charset="0"/>
              </a:rPr>
              <a:t>dia</a:t>
            </a:r>
            <a:r>
              <a:rPr lang="en-US" sz="1050" b="1" dirty="0" smtClean="0">
                <a:latin typeface="Arial" charset="0"/>
              </a:rPr>
              <a:t> </a:t>
            </a:r>
            <a:endParaRPr lang="en-US" sz="1050" b="1" dirty="0">
              <a:latin typeface="Arial" charset="0"/>
            </a:endParaRPr>
          </a:p>
          <a:p>
            <a:pPr marL="179388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050" b="1" dirty="0">
                <a:latin typeface="Arial" charset="0"/>
              </a:rPr>
              <a:t> </a:t>
            </a:r>
            <a:r>
              <a:rPr lang="en-US" sz="1050" b="1" dirty="0" err="1" smtClean="0">
                <a:latin typeface="Arial" charset="0"/>
              </a:rPr>
              <a:t>Oferta</a:t>
            </a:r>
            <a:r>
              <a:rPr lang="en-US" sz="1050" b="1" dirty="0" smtClean="0">
                <a:latin typeface="Arial" charset="0"/>
              </a:rPr>
              <a:t> de </a:t>
            </a:r>
            <a:r>
              <a:rPr lang="en-US" sz="1050" b="1" dirty="0" err="1" smtClean="0">
                <a:latin typeface="Arial" charset="0"/>
              </a:rPr>
              <a:t>gás</a:t>
            </a:r>
            <a:r>
              <a:rPr lang="en-US" sz="1050" b="1" dirty="0" smtClean="0">
                <a:latin typeface="Arial" charset="0"/>
              </a:rPr>
              <a:t> </a:t>
            </a:r>
            <a:r>
              <a:rPr lang="en-US" sz="1050" b="1" dirty="0" err="1" smtClean="0">
                <a:latin typeface="Arial" charset="0"/>
              </a:rPr>
              <a:t>Importado</a:t>
            </a:r>
            <a:r>
              <a:rPr lang="en-US" sz="1050" b="1" dirty="0" smtClean="0">
                <a:latin typeface="Arial" charset="0"/>
              </a:rPr>
              <a:t> da </a:t>
            </a:r>
            <a:r>
              <a:rPr lang="en-US" sz="1050" b="1" dirty="0" err="1" smtClean="0">
                <a:latin typeface="Arial" charset="0"/>
              </a:rPr>
              <a:t>Bolívia</a:t>
            </a:r>
            <a:r>
              <a:rPr lang="en-US" sz="1050" b="1" dirty="0" smtClean="0">
                <a:latin typeface="Arial" charset="0"/>
              </a:rPr>
              <a:t>*:      </a:t>
            </a:r>
            <a:r>
              <a:rPr lang="en-US" sz="1050" b="1" dirty="0" smtClean="0">
                <a:latin typeface="Arial Narrow" pitchFamily="34" charset="0"/>
              </a:rPr>
              <a:t>25,</a:t>
            </a:r>
            <a:r>
              <a:rPr lang="en-US" sz="1050" b="1" dirty="0" smtClean="0">
                <a:latin typeface="Arial" charset="0"/>
              </a:rPr>
              <a:t>9 </a:t>
            </a:r>
            <a:r>
              <a:rPr lang="en-US" sz="1050" b="1" dirty="0">
                <a:latin typeface="Arial" charset="0"/>
              </a:rPr>
              <a:t>MM </a:t>
            </a:r>
            <a:r>
              <a:rPr lang="en-US" sz="1050" b="1" dirty="0" smtClean="0">
                <a:latin typeface="Arial" charset="0"/>
              </a:rPr>
              <a:t>m³/</a:t>
            </a:r>
            <a:r>
              <a:rPr lang="en-US" sz="1050" b="1" dirty="0" err="1" smtClean="0">
                <a:latin typeface="Arial" charset="0"/>
              </a:rPr>
              <a:t>dia</a:t>
            </a:r>
            <a:r>
              <a:rPr lang="en-US" sz="1050" b="1" dirty="0">
                <a:latin typeface="Arial" charset="0"/>
              </a:rPr>
              <a:t>        </a:t>
            </a:r>
            <a:r>
              <a:rPr lang="en-US" sz="1050" b="1" dirty="0" smtClean="0">
                <a:latin typeface="Arial" charset="0"/>
              </a:rPr>
              <a:t>    27,54 </a:t>
            </a:r>
            <a:r>
              <a:rPr lang="en-US" sz="1050" b="1" dirty="0">
                <a:latin typeface="Arial" charset="0"/>
              </a:rPr>
              <a:t>MM m³/</a:t>
            </a:r>
            <a:r>
              <a:rPr lang="en-US" sz="1050" b="1" dirty="0" err="1">
                <a:latin typeface="Arial" charset="0"/>
              </a:rPr>
              <a:t>dia</a:t>
            </a:r>
            <a:endParaRPr lang="en-US" sz="1050" b="1" dirty="0">
              <a:latin typeface="Arial" charset="0"/>
            </a:endParaRPr>
          </a:p>
          <a:p>
            <a:pPr marL="179388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050" b="1" dirty="0" smtClean="0">
                <a:latin typeface="Arial" charset="0"/>
              </a:rPr>
              <a:t> </a:t>
            </a:r>
            <a:r>
              <a:rPr lang="en-US" sz="1050" b="1" dirty="0" err="1" smtClean="0">
                <a:latin typeface="Arial" charset="0"/>
              </a:rPr>
              <a:t>Oferta</a:t>
            </a:r>
            <a:r>
              <a:rPr lang="en-US" sz="1050" b="1" dirty="0" smtClean="0">
                <a:latin typeface="Arial" charset="0"/>
              </a:rPr>
              <a:t> de GNL </a:t>
            </a:r>
            <a:r>
              <a:rPr lang="en-US" sz="1050" b="1" dirty="0" err="1" smtClean="0">
                <a:latin typeface="Arial" charset="0"/>
              </a:rPr>
              <a:t>importado</a:t>
            </a:r>
            <a:r>
              <a:rPr lang="en-US" sz="1050" b="1" dirty="0" smtClean="0">
                <a:latin typeface="Arial" charset="0"/>
              </a:rPr>
              <a:t>:                         1,6 </a:t>
            </a:r>
            <a:r>
              <a:rPr lang="en-US" sz="1050" b="1" dirty="0">
                <a:latin typeface="Arial" charset="0"/>
              </a:rPr>
              <a:t>MM </a:t>
            </a:r>
            <a:r>
              <a:rPr lang="en-US" sz="1050" b="1" dirty="0" smtClean="0">
                <a:latin typeface="Arial" charset="0"/>
              </a:rPr>
              <a:t>m³/</a:t>
            </a:r>
            <a:r>
              <a:rPr lang="en-US" sz="1050" b="1" dirty="0" err="1" smtClean="0">
                <a:latin typeface="Arial" charset="0"/>
              </a:rPr>
              <a:t>dia</a:t>
            </a:r>
            <a:r>
              <a:rPr lang="en-US" sz="1050" b="1" dirty="0" smtClean="0">
                <a:latin typeface="Arial" charset="0"/>
              </a:rPr>
              <a:t>                 8,5 </a:t>
            </a:r>
            <a:r>
              <a:rPr lang="en-US" sz="1050" b="1" dirty="0">
                <a:latin typeface="Arial" charset="0"/>
              </a:rPr>
              <a:t>MM m³/</a:t>
            </a:r>
            <a:r>
              <a:rPr lang="en-US" sz="1050" b="1" dirty="0" err="1">
                <a:latin typeface="Arial" charset="0"/>
              </a:rPr>
              <a:t>dia</a:t>
            </a:r>
            <a:endParaRPr lang="en-US" sz="1050" b="1" dirty="0">
              <a:latin typeface="Arial" charset="0"/>
            </a:endParaRPr>
          </a:p>
          <a:p>
            <a:pPr marL="179388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050" b="1" dirty="0" smtClean="0">
                <a:latin typeface="Arial" charset="0"/>
              </a:rPr>
              <a:t>Total </a:t>
            </a:r>
            <a:r>
              <a:rPr lang="en-US" sz="1050" b="1" dirty="0" err="1" smtClean="0">
                <a:latin typeface="Arial" charset="0"/>
              </a:rPr>
              <a:t>ofertado</a:t>
            </a:r>
            <a:r>
              <a:rPr lang="en-US" sz="1050" b="1" dirty="0" smtClean="0">
                <a:latin typeface="Arial" charset="0"/>
              </a:rPr>
              <a:t> </a:t>
            </a:r>
            <a:r>
              <a:rPr lang="en-US" sz="1050" b="1" dirty="0" err="1" smtClean="0">
                <a:latin typeface="Arial" charset="0"/>
              </a:rPr>
              <a:t>ao</a:t>
            </a:r>
            <a:r>
              <a:rPr lang="en-US" sz="1050" b="1" dirty="0" smtClean="0">
                <a:latin typeface="Arial" charset="0"/>
              </a:rPr>
              <a:t> </a:t>
            </a:r>
            <a:r>
              <a:rPr lang="en-US" sz="1050" b="1" dirty="0" err="1" smtClean="0">
                <a:latin typeface="Arial" charset="0"/>
              </a:rPr>
              <a:t>mercado</a:t>
            </a:r>
            <a:r>
              <a:rPr lang="en-US" sz="1050" b="1" dirty="0" smtClean="0">
                <a:latin typeface="Arial" charset="0"/>
              </a:rPr>
              <a:t>:                      61,4 </a:t>
            </a:r>
            <a:r>
              <a:rPr lang="en-US" sz="1050" b="1" dirty="0">
                <a:latin typeface="Arial" charset="0"/>
              </a:rPr>
              <a:t>MM m³/</a:t>
            </a:r>
            <a:r>
              <a:rPr lang="en-US" sz="1050" b="1" dirty="0" err="1">
                <a:latin typeface="Arial" charset="0"/>
              </a:rPr>
              <a:t>dia</a:t>
            </a:r>
            <a:r>
              <a:rPr lang="en-US" sz="1050" b="1" dirty="0">
                <a:latin typeface="Arial" charset="0"/>
              </a:rPr>
              <a:t>     </a:t>
            </a:r>
            <a:r>
              <a:rPr lang="en-US" sz="1050" b="1" dirty="0" smtClean="0">
                <a:latin typeface="Arial" charset="0"/>
              </a:rPr>
              <a:t>        74,84 </a:t>
            </a:r>
            <a:r>
              <a:rPr lang="en-US" sz="1050" b="1" dirty="0">
                <a:latin typeface="Arial" charset="0"/>
              </a:rPr>
              <a:t>MM m³/</a:t>
            </a:r>
            <a:r>
              <a:rPr lang="en-US" sz="1050" b="1" dirty="0" err="1">
                <a:latin typeface="Arial" charset="0"/>
              </a:rPr>
              <a:t>dia</a:t>
            </a:r>
            <a:endParaRPr lang="en-US" sz="1050" b="1" dirty="0">
              <a:latin typeface="Arial" charset="0"/>
            </a:endParaRPr>
          </a:p>
          <a:p>
            <a:pPr marL="36000"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latin typeface="Arial" charset="0"/>
              </a:rPr>
              <a:t>*</a:t>
            </a:r>
            <a:r>
              <a:rPr lang="en-US" sz="1050" dirty="0" err="1" smtClean="0">
                <a:latin typeface="Arial" charset="0"/>
              </a:rPr>
              <a:t>excluído</a:t>
            </a:r>
            <a:r>
              <a:rPr lang="en-US" sz="1050" dirty="0" smtClean="0">
                <a:latin typeface="Arial" charset="0"/>
              </a:rPr>
              <a:t> </a:t>
            </a:r>
            <a:r>
              <a:rPr lang="en-US" sz="1050" dirty="0" err="1">
                <a:latin typeface="Arial" charset="0"/>
              </a:rPr>
              <a:t>consumo</a:t>
            </a:r>
            <a:r>
              <a:rPr lang="en-US" sz="1050" dirty="0">
                <a:latin typeface="Arial" charset="0"/>
              </a:rPr>
              <a:t> </a:t>
            </a:r>
            <a:r>
              <a:rPr lang="en-US" sz="1050" dirty="0" smtClean="0">
                <a:latin typeface="Arial" charset="0"/>
              </a:rPr>
              <a:t>no </a:t>
            </a:r>
            <a:r>
              <a:rPr lang="en-US" sz="1050" dirty="0" err="1" smtClean="0">
                <a:latin typeface="Arial" charset="0"/>
              </a:rPr>
              <a:t>transporte</a:t>
            </a:r>
            <a:endParaRPr lang="en-US" sz="1050" dirty="0"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497998" y="1252996"/>
            <a:ext cx="3420380" cy="2857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3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CONSUMO DE GÁS NATURAL POR SETOR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389455"/>
              </p:ext>
            </p:extLst>
          </p:nvPr>
        </p:nvGraphicFramePr>
        <p:xfrm>
          <a:off x="5495035" y="1537934"/>
          <a:ext cx="3384378" cy="2231002"/>
        </p:xfrm>
        <a:graphic>
          <a:graphicData uri="http://schemas.openxmlformats.org/drawingml/2006/table">
            <a:tbl>
              <a:tblPr/>
              <a:tblGrid>
                <a:gridCol w="1458690"/>
                <a:gridCol w="374006"/>
                <a:gridCol w="374006"/>
                <a:gridCol w="365102"/>
                <a:gridCol w="365102"/>
                <a:gridCol w="447472"/>
              </a:tblGrid>
              <a:tr h="1850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latin typeface="Arial Narrow"/>
                        </a:rPr>
                        <a:t>CONSUMO DE GÁS NATURAL</a:t>
                      </a:r>
                      <a:br>
                        <a:rPr lang="pt-BR" sz="900" b="1" i="0" u="none" strike="noStrike" dirty="0">
                          <a:latin typeface="Arial Narrow"/>
                        </a:rPr>
                      </a:br>
                      <a:r>
                        <a:rPr lang="pt-BR" sz="900" b="1" i="0" u="none" strike="noStrike" dirty="0">
                          <a:latin typeface="Arial Narrow"/>
                        </a:rPr>
                        <a:t>POR SETOR </a:t>
                      </a:r>
                      <a:endParaRPr lang="pt-BR" sz="900" b="1" i="0" u="none" strike="noStrike" dirty="0" smtClean="0">
                        <a:latin typeface="Arial Narrow"/>
                      </a:endParaRPr>
                    </a:p>
                    <a:p>
                      <a:pPr algn="ctr" fontAlgn="ctr"/>
                      <a:r>
                        <a:rPr lang="pt-BR" sz="900" b="1" i="0" u="none" strike="noStrike" dirty="0" smtClean="0">
                          <a:latin typeface="Arial Narrow"/>
                        </a:rPr>
                        <a:t>(</a:t>
                      </a:r>
                      <a:r>
                        <a:rPr lang="pt-BR" sz="900" b="1" i="0" u="none" strike="noStrike" dirty="0">
                          <a:latin typeface="Arial Narrow"/>
                        </a:rPr>
                        <a:t>em milhões de m³/dia)</a:t>
                      </a:r>
                    </a:p>
                  </a:txBody>
                  <a:tcPr marL="9312" marR="9312" marT="93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latin typeface="Arial Narrow"/>
                        </a:rPr>
                        <a:t>Média</a:t>
                      </a:r>
                      <a:br>
                        <a:rPr lang="pt-BR" sz="900" b="1" i="0" u="none" strike="noStrike" dirty="0">
                          <a:latin typeface="Arial Narrow"/>
                        </a:rPr>
                      </a:br>
                      <a:r>
                        <a:rPr lang="pt-BR" sz="900" b="1" i="0" u="none" strike="noStrike" dirty="0">
                          <a:latin typeface="Arial Narrow"/>
                        </a:rPr>
                        <a:t>2009</a:t>
                      </a:r>
                    </a:p>
                  </a:txBody>
                  <a:tcPr marL="9312" marR="9312" marT="9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latin typeface="Arial Narrow"/>
                        </a:rPr>
                        <a:t>Média</a:t>
                      </a:r>
                      <a:br>
                        <a:rPr lang="pt-BR" sz="900" b="1" i="0" u="none" strike="noStrike" dirty="0">
                          <a:latin typeface="Arial Narrow"/>
                        </a:rPr>
                      </a:br>
                      <a:r>
                        <a:rPr lang="pt-BR" sz="900" b="1" i="0" u="none" strike="noStrike" dirty="0">
                          <a:latin typeface="Arial Narrow"/>
                        </a:rPr>
                        <a:t>2010</a:t>
                      </a:r>
                    </a:p>
                  </a:txBody>
                  <a:tcPr marL="9312" marR="9312" marT="9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latin typeface="Arial Narrow"/>
                        </a:rPr>
                        <a:t>Média</a:t>
                      </a:r>
                      <a:br>
                        <a:rPr lang="pt-BR" sz="900" b="1" i="0" u="none" strike="noStrike" dirty="0" smtClean="0">
                          <a:latin typeface="Arial Narrow"/>
                        </a:rPr>
                      </a:br>
                      <a:r>
                        <a:rPr lang="pt-BR" sz="900" b="1" i="0" u="none" strike="noStrike" dirty="0" smtClean="0">
                          <a:latin typeface="Arial Narrow"/>
                        </a:rPr>
                        <a:t>2011</a:t>
                      </a:r>
                    </a:p>
                  </a:txBody>
                  <a:tcPr marL="9312" marR="9312" marT="9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u="none" strike="noStrike" dirty="0" smtClean="0">
                          <a:latin typeface="Arial Narrow"/>
                        </a:rPr>
                        <a:t>Média</a:t>
                      </a:r>
                      <a:r>
                        <a:rPr lang="pt-BR" sz="900" b="1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/>
                      </a:r>
                      <a:br>
                        <a:rPr lang="pt-BR" sz="900" b="1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</a:br>
                      <a:r>
                        <a:rPr lang="pt-BR" sz="900" b="1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2012**</a:t>
                      </a:r>
                    </a:p>
                  </a:txBody>
                  <a:tcPr marL="9312" marR="9312" marT="9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latin typeface="Arial Narrow"/>
                        </a:rPr>
                        <a:t>2013**</a:t>
                      </a:r>
                      <a:endParaRPr lang="pt-BR" sz="900" b="1" i="0" u="none" strike="noStrike" dirty="0">
                        <a:latin typeface="Arial Narrow"/>
                      </a:endParaRPr>
                    </a:p>
                  </a:txBody>
                  <a:tcPr marL="9312" marR="9312" marT="9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89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1" i="0" u="none" strike="noStrike" dirty="0">
                          <a:latin typeface="Arial Narrow"/>
                        </a:rPr>
                        <a:t>Média</a:t>
                      </a:r>
                      <a:br>
                        <a:rPr lang="pt-BR" sz="900" b="1" i="0" u="none" strike="noStrike" dirty="0">
                          <a:latin typeface="Arial Narrow"/>
                        </a:rPr>
                      </a:br>
                      <a:r>
                        <a:rPr lang="pt-BR" sz="900" b="1" i="0" u="none" strike="noStrike" dirty="0">
                          <a:latin typeface="Arial Narrow"/>
                        </a:rPr>
                        <a:t>%</a:t>
                      </a:r>
                    </a:p>
                  </a:txBody>
                  <a:tcPr marL="9312" marR="9312" marT="9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smtClean="0">
                          <a:latin typeface="Arial Narrow"/>
                        </a:rPr>
                        <a:t>Industrial*</a:t>
                      </a:r>
                      <a:endParaRPr lang="pt-BR" sz="1000" b="1" i="0" u="none" strike="noStrike" dirty="0">
                        <a:latin typeface="Arial Narrow"/>
                      </a:endParaRPr>
                    </a:p>
                  </a:txBody>
                  <a:tcPr marL="111738" marR="9312" marT="93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28,96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35,41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40,85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41,82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43,1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latin typeface="Arial Narrow"/>
                        </a:rPr>
                        <a:t>Automotivo</a:t>
                      </a:r>
                    </a:p>
                  </a:txBody>
                  <a:tcPr marL="111738" marR="9312" marT="93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5,77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5,50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5,40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5,32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5,6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latin typeface="Arial Narrow"/>
                        </a:rPr>
                        <a:t>Residencial</a:t>
                      </a:r>
                    </a:p>
                  </a:txBody>
                  <a:tcPr marL="111738" marR="9312" marT="93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0,74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0,79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0,87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0,92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0,8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latin typeface="Arial Narrow"/>
                        </a:rPr>
                        <a:t>Comercial</a:t>
                      </a:r>
                    </a:p>
                  </a:txBody>
                  <a:tcPr marL="111738" marR="9312" marT="93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0,59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0,63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0,68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0,72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0,8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latin typeface="Arial Narrow"/>
                        </a:rPr>
                        <a:t>Geração de </a:t>
                      </a:r>
                      <a:r>
                        <a:rPr lang="pt-BR" sz="1000" b="1" i="0" u="none" strike="noStrike" dirty="0" smtClean="0">
                          <a:latin typeface="Arial Narrow"/>
                        </a:rPr>
                        <a:t>E. E.*</a:t>
                      </a:r>
                      <a:endParaRPr lang="pt-BR" sz="1000" b="1" i="0" u="none" strike="noStrike" dirty="0">
                        <a:latin typeface="Arial Narrow"/>
                      </a:endParaRPr>
                    </a:p>
                  </a:txBody>
                  <a:tcPr marL="111738" marR="9312" marT="93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5,31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15,77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10,42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23,03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46,8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 err="1">
                          <a:latin typeface="Arial Narrow"/>
                        </a:rPr>
                        <a:t>Co-geração</a:t>
                      </a:r>
                      <a:endParaRPr lang="pt-BR" sz="1000" b="1" i="0" u="none" strike="noStrike" dirty="0">
                        <a:latin typeface="Arial Narrow"/>
                      </a:endParaRPr>
                    </a:p>
                  </a:txBody>
                  <a:tcPr marL="111738" marR="9312" marT="93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2,43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2,90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3,01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2,92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2,7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latin typeface="Arial Narrow"/>
                        </a:rPr>
                        <a:t>Outros</a:t>
                      </a:r>
                    </a:p>
                  </a:txBody>
                  <a:tcPr marL="111738" marR="9312" marT="93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0,64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0,68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0,17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0,11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0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0,1</a:t>
                      </a:r>
                      <a:endParaRPr lang="pt-BR" sz="1000" b="0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312" marR="9312" marT="93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latin typeface="Arial Narrow"/>
                        </a:rPr>
                        <a:t>TOTAL</a:t>
                      </a:r>
                    </a:p>
                  </a:txBody>
                  <a:tcPr marL="111738" marR="9312" marT="93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44,44</a:t>
                      </a: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61,69</a:t>
                      </a:r>
                      <a:endParaRPr lang="pt-BR" sz="1000" b="1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61,40</a:t>
                      </a:r>
                      <a:endParaRPr lang="pt-BR" sz="1000" b="1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i="0" u="none" strike="noStrike" kern="1200" dirty="0" smtClean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74,84</a:t>
                      </a:r>
                      <a:endParaRPr lang="pt-BR" sz="1000" b="1" i="0" u="none" strike="noStrike" kern="12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525" marR="9525" marT="95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latin typeface="Arial Narrow"/>
                        </a:rPr>
                        <a:t>100</a:t>
                      </a:r>
                      <a:endParaRPr lang="pt-BR" sz="1000" b="1" i="0" u="none" strike="noStrike" dirty="0">
                        <a:latin typeface="Arial Narrow"/>
                      </a:endParaRPr>
                    </a:p>
                  </a:txBody>
                  <a:tcPr marL="9312" marR="9312" marT="93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 Box 997"/>
          <p:cNvSpPr txBox="1">
            <a:spLocks noChangeArrowheads="1"/>
          </p:cNvSpPr>
          <p:nvPr/>
        </p:nvSpPr>
        <p:spPr bwMode="auto">
          <a:xfrm>
            <a:off x="214281" y="5445224"/>
            <a:ext cx="32055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solidFill>
                  <a:srgbClr val="000000"/>
                </a:solidFill>
                <a:latin typeface="Calibri" pitchFamily="34" charset="0"/>
              </a:rPr>
              <a:t>Fonte</a:t>
            </a:r>
            <a:r>
              <a:rPr lang="pt-BR" sz="1200" b="0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200" b="0" dirty="0" smtClean="0">
                <a:solidFill>
                  <a:srgbClr val="000000"/>
                </a:solidFill>
                <a:latin typeface="Calibri" pitchFamily="34" charset="0"/>
              </a:rPr>
              <a:t>Boletim  Mensal de Acompanhamento da Indústria de Gás Natural , MME </a:t>
            </a:r>
            <a:r>
              <a:rPr lang="pt-BR" sz="1200" b="0" dirty="0">
                <a:solidFill>
                  <a:srgbClr val="000000"/>
                </a:solidFill>
                <a:latin typeface="Calibri" pitchFamily="34" charset="0"/>
              </a:rPr>
              <a:t>/ SPG / DGN, </a:t>
            </a:r>
            <a:r>
              <a:rPr lang="pt-BR" sz="1200" b="0" dirty="0" smtClean="0">
                <a:solidFill>
                  <a:srgbClr val="000000"/>
                </a:solidFill>
                <a:latin typeface="Calibri" pitchFamily="34" charset="0"/>
              </a:rPr>
              <a:t>2012</a:t>
            </a:r>
            <a:endParaRPr lang="pt-BR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02DF9-DBF2-4576-884B-34BA982E11B4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93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685800" y="2779713"/>
            <a:ext cx="7772400" cy="1360487"/>
          </a:xfr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/>
            <a:bevelB/>
            <a:extrusionClr>
              <a:schemeClr val="tx2">
                <a:lumMod val="65000"/>
                <a:lumOff val="35000"/>
              </a:schemeClr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t-BR" sz="3600" dirty="0" smtClean="0">
                <a:latin typeface="Calibri" pitchFamily="34" charset="0"/>
              </a:rPr>
              <a:t>Recursos Não-convencionais no </a:t>
            </a:r>
            <a:r>
              <a:rPr lang="pt-BR" sz="3600" dirty="0">
                <a:latin typeface="Calibri" pitchFamily="34" charset="0"/>
              </a:rPr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41137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6zL20_7EuVW12Wq0Pi6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MNoDFBK0WpG94WapHE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ngAS2730Ss5aqPNIpwfg"/>
</p:tagLst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23727</TotalTime>
  <Words>1272</Words>
  <Application>Microsoft Office PowerPoint</Application>
  <PresentationFormat>Apresentação na tela (4:3)</PresentationFormat>
  <Paragraphs>281</Paragraphs>
  <Slides>29</Slides>
  <Notes>12</Notes>
  <HiddenSlides>4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Design padrão</vt:lpstr>
      <vt:lpstr>Personalizar design</vt:lpstr>
      <vt:lpstr>1_Design padrão</vt:lpstr>
      <vt:lpstr>GÁS NÃO-CONVENCIONAL</vt:lpstr>
      <vt:lpstr>Sumário</vt:lpstr>
      <vt:lpstr>Gás Natural no Brasil</vt:lpstr>
      <vt:lpstr>Produção de Petróleo e Gás Natural</vt:lpstr>
      <vt:lpstr>Apresentação do PowerPoint</vt:lpstr>
      <vt:lpstr>Apresentação do PowerPoint</vt:lpstr>
      <vt:lpstr>Mercado de Gás no Brasil</vt:lpstr>
      <vt:lpstr>Mercado de Gás no Brasil</vt:lpstr>
      <vt:lpstr>Recursos Não-convencionais no Brasil</vt:lpstr>
      <vt:lpstr>Sistema Petrolífero</vt:lpstr>
      <vt:lpstr>Tipos de Recursos Não-convencionais</vt:lpstr>
      <vt:lpstr>Tipos de Recursos Não-convencionais</vt:lpstr>
      <vt:lpstr>Apresentação do PowerPoint</vt:lpstr>
      <vt:lpstr>Gás Natural na Bacia do Parnaíba Experiência da EBX (OGX-MPX)</vt:lpstr>
      <vt:lpstr>Apresentação do PowerPoint</vt:lpstr>
      <vt:lpstr>Apresentação do PowerPoint</vt:lpstr>
      <vt:lpstr>Grande Número de Poços</vt:lpstr>
      <vt:lpstr>Apresentação do PowerPoint</vt:lpstr>
      <vt:lpstr>Desenvolvimento de Reservatórios Não-convencionais</vt:lpstr>
      <vt:lpstr>Etapas da Produção de Gás em Reservatórios Não-convencionais</vt:lpstr>
      <vt:lpstr>Questões Ambientais</vt:lpstr>
      <vt:lpstr>Apresentação do PowerPoint</vt:lpstr>
      <vt:lpstr>Apresentação do PowerPoint</vt:lpstr>
      <vt:lpstr>Regras de Ouro   Agência Internacional de Energia</vt:lpstr>
      <vt:lpstr>Desafios à Exploração de Gás Não-convencional</vt:lpstr>
      <vt:lpstr>Considerações Finais</vt:lpstr>
      <vt:lpstr>Apresentação do PowerPoint</vt:lpstr>
      <vt:lpstr>Apresentação do PowerPoint</vt:lpstr>
      <vt:lpstr>Muito 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ENERGÉTICO E SEGURANÇA DO SUPRIMENTO  III SEMINÁRIO INTERNACIONAL DE  REGULAÇÃO DO SETOR  ELÉTRICO</dc:title>
  <dc:creator>Adriano.Silva</dc:creator>
  <cp:lastModifiedBy>clayton.pontes</cp:lastModifiedBy>
  <cp:revision>1031</cp:revision>
  <cp:lastPrinted>2011-09-21T13:55:47Z</cp:lastPrinted>
  <dcterms:created xsi:type="dcterms:W3CDTF">2008-07-15T19:30:27Z</dcterms:created>
  <dcterms:modified xsi:type="dcterms:W3CDTF">2013-08-27T11:06:32Z</dcterms:modified>
</cp:coreProperties>
</file>