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432" r:id="rId3"/>
    <p:sldId id="452" r:id="rId4"/>
    <p:sldId id="449" r:id="rId5"/>
    <p:sldId id="451" r:id="rId6"/>
    <p:sldId id="429" r:id="rId7"/>
    <p:sldId id="447" r:id="rId8"/>
    <p:sldId id="448" r:id="rId9"/>
    <p:sldId id="446" r:id="rId10"/>
    <p:sldId id="437" r:id="rId11"/>
    <p:sldId id="427" r:id="rId12"/>
    <p:sldId id="445" r:id="rId13"/>
    <p:sldId id="407" r:id="rId14"/>
    <p:sldId id="417" r:id="rId15"/>
    <p:sldId id="412" r:id="rId16"/>
    <p:sldId id="402" r:id="rId17"/>
    <p:sldId id="415" r:id="rId18"/>
    <p:sldId id="379" r:id="rId19"/>
    <p:sldId id="388" r:id="rId20"/>
    <p:sldId id="408" r:id="rId21"/>
    <p:sldId id="405" r:id="rId22"/>
    <p:sldId id="426" r:id="rId23"/>
    <p:sldId id="393" r:id="rId24"/>
    <p:sldId id="397" r:id="rId25"/>
    <p:sldId id="398" r:id="rId26"/>
    <p:sldId id="418" r:id="rId27"/>
    <p:sldId id="430" r:id="rId28"/>
    <p:sldId id="416" r:id="rId29"/>
    <p:sldId id="257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FFF"/>
    <a:srgbClr val="FF3300"/>
    <a:srgbClr val="339966"/>
    <a:srgbClr val="660066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izm\Documents\DAENT%20CGDANT%202023\&#211;bitos%20e%20interna&#231;&#245;es%20por%20ATT%20Brasil%202011%20-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izm\Documents\DAENT%20CGDANT%202023\&#211;bitos%20e%20interna&#231;&#245;es%20por%20ATT%20Brasil%202011%20-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'Óbitos por ATT'!$C$1</c:f>
              <c:strCache>
                <c:ptCount val="1"/>
                <c:pt idx="0">
                  <c:v>Pedestre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'Óbitos por ATT'!$B$2:$B$13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'Óbitos por ATT'!$C$2:$C$13</c:f>
              <c:numCache>
                <c:formatCode>General</c:formatCode>
                <c:ptCount val="12"/>
                <c:pt idx="0">
                  <c:v>9244</c:v>
                </c:pt>
                <c:pt idx="1">
                  <c:v>8819</c:v>
                </c:pt>
                <c:pt idx="2">
                  <c:v>8220</c:v>
                </c:pt>
                <c:pt idx="3">
                  <c:v>8082</c:v>
                </c:pt>
                <c:pt idx="4">
                  <c:v>6979</c:v>
                </c:pt>
                <c:pt idx="5">
                  <c:v>6158</c:v>
                </c:pt>
                <c:pt idx="6">
                  <c:v>6469</c:v>
                </c:pt>
                <c:pt idx="7">
                  <c:v>6018</c:v>
                </c:pt>
                <c:pt idx="8">
                  <c:v>5715</c:v>
                </c:pt>
                <c:pt idx="9">
                  <c:v>5120</c:v>
                </c:pt>
                <c:pt idx="10">
                  <c:v>5349</c:v>
                </c:pt>
                <c:pt idx="11">
                  <c:v>4844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D0-484C-A698-E1FADF871576}"/>
            </c:ext>
          </c:extLst>
        </c:ser>
        <c:ser>
          <c:idx val="1"/>
          <c:order val="1"/>
          <c:tx>
            <c:strRef>
              <c:f>'Óbitos por ATT'!$D$1</c:f>
              <c:strCache>
                <c:ptCount val="1"/>
                <c:pt idx="0">
                  <c:v>Ciclista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'Óbitos por ATT'!$B$2:$B$13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'Óbitos por ATT'!$D$2:$D$13</c:f>
              <c:numCache>
                <c:formatCode>General</c:formatCode>
                <c:ptCount val="12"/>
                <c:pt idx="0">
                  <c:v>1475</c:v>
                </c:pt>
                <c:pt idx="1">
                  <c:v>1492</c:v>
                </c:pt>
                <c:pt idx="2">
                  <c:v>1348</c:v>
                </c:pt>
                <c:pt idx="3">
                  <c:v>1357</c:v>
                </c:pt>
                <c:pt idx="4">
                  <c:v>1311</c:v>
                </c:pt>
                <c:pt idx="5">
                  <c:v>1262</c:v>
                </c:pt>
                <c:pt idx="6">
                  <c:v>1306</c:v>
                </c:pt>
                <c:pt idx="7">
                  <c:v>1363</c:v>
                </c:pt>
                <c:pt idx="8">
                  <c:v>1358</c:v>
                </c:pt>
                <c:pt idx="9">
                  <c:v>1352</c:v>
                </c:pt>
                <c:pt idx="10">
                  <c:v>1381</c:v>
                </c:pt>
                <c:pt idx="11">
                  <c:v>1281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D0-484C-A698-E1FADF871576}"/>
            </c:ext>
          </c:extLst>
        </c:ser>
        <c:ser>
          <c:idx val="2"/>
          <c:order val="2"/>
          <c:tx>
            <c:strRef>
              <c:f>'Óbitos por ATT'!$E$1</c:f>
              <c:strCache>
                <c:ptCount val="1"/>
                <c:pt idx="0">
                  <c:v>Motociclista</c:v>
                </c:pt>
              </c:strCache>
            </c:strRef>
          </c:tx>
          <c:spPr>
            <a:ln w="57150" cap="rnd">
              <a:solidFill>
                <a:srgbClr val="339966"/>
              </a:solidFill>
              <a:round/>
            </a:ln>
            <a:effectLst/>
          </c:spPr>
          <c:marker>
            <c:symbol val="none"/>
          </c:marker>
          <c:cat>
            <c:numRef>
              <c:f>'Óbitos por ATT'!$B$2:$B$13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'Óbitos por ATT'!$E$2:$E$13</c:f>
              <c:numCache>
                <c:formatCode>General</c:formatCode>
                <c:ptCount val="12"/>
                <c:pt idx="0">
                  <c:v>11485</c:v>
                </c:pt>
                <c:pt idx="1">
                  <c:v>12904</c:v>
                </c:pt>
                <c:pt idx="2">
                  <c:v>12040</c:v>
                </c:pt>
                <c:pt idx="3">
                  <c:v>12652</c:v>
                </c:pt>
                <c:pt idx="4">
                  <c:v>12126</c:v>
                </c:pt>
                <c:pt idx="5">
                  <c:v>12085</c:v>
                </c:pt>
                <c:pt idx="6">
                  <c:v>12200</c:v>
                </c:pt>
                <c:pt idx="7">
                  <c:v>11479</c:v>
                </c:pt>
                <c:pt idx="8">
                  <c:v>11215</c:v>
                </c:pt>
                <c:pt idx="9">
                  <c:v>12011</c:v>
                </c:pt>
                <c:pt idx="10">
                  <c:v>11978</c:v>
                </c:pt>
                <c:pt idx="11">
                  <c:v>11611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D0-484C-A698-E1FADF871576}"/>
            </c:ext>
          </c:extLst>
        </c:ser>
        <c:ser>
          <c:idx val="3"/>
          <c:order val="3"/>
          <c:tx>
            <c:strRef>
              <c:f>'Óbitos por ATT'!$F$1</c:f>
              <c:strCache>
                <c:ptCount val="1"/>
                <c:pt idx="0">
                  <c:v> Automóvel</c:v>
                </c:pt>
              </c:strCache>
            </c:strRef>
          </c:tx>
          <c:spPr>
            <a:ln w="5715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'Óbitos por ATT'!$B$2:$B$13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'Óbitos por ATT'!$F$2:$F$13</c:f>
              <c:numCache>
                <c:formatCode>General</c:formatCode>
                <c:ptCount val="12"/>
                <c:pt idx="0">
                  <c:v>9733</c:v>
                </c:pt>
                <c:pt idx="1">
                  <c:v>10154</c:v>
                </c:pt>
                <c:pt idx="2">
                  <c:v>9757</c:v>
                </c:pt>
                <c:pt idx="3">
                  <c:v>10084</c:v>
                </c:pt>
                <c:pt idx="4">
                  <c:v>8858</c:v>
                </c:pt>
                <c:pt idx="5">
                  <c:v>8577</c:v>
                </c:pt>
                <c:pt idx="6">
                  <c:v>8187</c:v>
                </c:pt>
                <c:pt idx="7">
                  <c:v>7282</c:v>
                </c:pt>
                <c:pt idx="8">
                  <c:v>6899</c:v>
                </c:pt>
                <c:pt idx="9">
                  <c:v>6752</c:v>
                </c:pt>
                <c:pt idx="10">
                  <c:v>7286</c:v>
                </c:pt>
                <c:pt idx="11">
                  <c:v>7256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D0-484C-A698-E1FADF871576}"/>
            </c:ext>
          </c:extLst>
        </c:ser>
        <c:ser>
          <c:idx val="4"/>
          <c:order val="4"/>
          <c:tx>
            <c:strRef>
              <c:f>'Óbitos por ATT'!$G$1</c:f>
              <c:strCache>
                <c:ptCount val="1"/>
                <c:pt idx="0">
                  <c:v>Total 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'Óbitos por ATT'!$B$2:$B$13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'Óbitos por ATT'!$G$2:$G$13</c:f>
              <c:numCache>
                <c:formatCode>General</c:formatCode>
                <c:ptCount val="12"/>
                <c:pt idx="0">
                  <c:v>43256</c:v>
                </c:pt>
                <c:pt idx="1">
                  <c:v>44812</c:v>
                </c:pt>
                <c:pt idx="2">
                  <c:v>42266</c:v>
                </c:pt>
                <c:pt idx="3">
                  <c:v>43780</c:v>
                </c:pt>
                <c:pt idx="4">
                  <c:v>38651</c:v>
                </c:pt>
                <c:pt idx="5">
                  <c:v>37345</c:v>
                </c:pt>
                <c:pt idx="6">
                  <c:v>35375</c:v>
                </c:pt>
                <c:pt idx="7">
                  <c:v>32655</c:v>
                </c:pt>
                <c:pt idx="8">
                  <c:v>31945</c:v>
                </c:pt>
                <c:pt idx="9">
                  <c:v>32716</c:v>
                </c:pt>
                <c:pt idx="10">
                  <c:v>33813</c:v>
                </c:pt>
                <c:pt idx="11">
                  <c:v>32174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AD0-484C-A698-E1FADF871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8676088"/>
        <c:axId val="508668216"/>
      </c:lineChart>
      <c:catAx>
        <c:axId val="50867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508668216"/>
        <c:crosses val="autoZero"/>
        <c:auto val="1"/>
        <c:lblAlgn val="ctr"/>
        <c:lblOffset val="100"/>
        <c:noMultiLvlLbl val="0"/>
      </c:catAx>
      <c:valAx>
        <c:axId val="50866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508676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Total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Planilha1!$B$1:$M$1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Planilha1!$B$2:$M$2</c:f>
              <c:numCache>
                <c:formatCode>#,##0</c:formatCode>
                <c:ptCount val="12"/>
                <c:pt idx="0">
                  <c:v>153632</c:v>
                </c:pt>
                <c:pt idx="1">
                  <c:v>159216</c:v>
                </c:pt>
                <c:pt idx="2">
                  <c:v>170805</c:v>
                </c:pt>
                <c:pt idx="3">
                  <c:v>176007</c:v>
                </c:pt>
                <c:pt idx="4">
                  <c:v>174833</c:v>
                </c:pt>
                <c:pt idx="5">
                  <c:v>180443</c:v>
                </c:pt>
                <c:pt idx="6">
                  <c:v>181134</c:v>
                </c:pt>
                <c:pt idx="7">
                  <c:v>183450</c:v>
                </c:pt>
                <c:pt idx="8">
                  <c:v>192813</c:v>
                </c:pt>
                <c:pt idx="9">
                  <c:v>187888</c:v>
                </c:pt>
                <c:pt idx="10">
                  <c:v>209201</c:v>
                </c:pt>
                <c:pt idx="11">
                  <c:v>215090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2E-4E69-94E8-159B9A7B5894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Motociclista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Planilha1!$B$1:$M$1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Planilha1!$B$3:$M$3</c:f>
              <c:numCache>
                <c:formatCode>#,##0</c:formatCode>
                <c:ptCount val="12"/>
                <c:pt idx="0">
                  <c:v>77595</c:v>
                </c:pt>
                <c:pt idx="1">
                  <c:v>81455</c:v>
                </c:pt>
                <c:pt idx="2">
                  <c:v>88682</c:v>
                </c:pt>
                <c:pt idx="3">
                  <c:v>96292</c:v>
                </c:pt>
                <c:pt idx="4">
                  <c:v>100472</c:v>
                </c:pt>
                <c:pt idx="5">
                  <c:v>105313</c:v>
                </c:pt>
                <c:pt idx="6">
                  <c:v>104888</c:v>
                </c:pt>
                <c:pt idx="7">
                  <c:v>107350</c:v>
                </c:pt>
                <c:pt idx="8">
                  <c:v>115711</c:v>
                </c:pt>
                <c:pt idx="9">
                  <c:v>115235</c:v>
                </c:pt>
                <c:pt idx="10">
                  <c:v>128328</c:v>
                </c:pt>
                <c:pt idx="11">
                  <c:v>129644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2E-4E69-94E8-159B9A7B5894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Pedestre</c:v>
                </c:pt>
              </c:strCache>
            </c:strRef>
          </c:tx>
          <c:spPr>
            <a:ln w="57150" cap="rnd">
              <a:solidFill>
                <a:srgbClr val="183FFF"/>
              </a:solidFill>
              <a:round/>
            </a:ln>
            <a:effectLst/>
          </c:spPr>
          <c:marker>
            <c:symbol val="none"/>
          </c:marker>
          <c:cat>
            <c:numRef>
              <c:f>Planilha1!$B$1:$M$1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Planilha1!$B$4:$M$4</c:f>
              <c:numCache>
                <c:formatCode>#,##0</c:formatCode>
                <c:ptCount val="12"/>
                <c:pt idx="0">
                  <c:v>37577</c:v>
                </c:pt>
                <c:pt idx="1">
                  <c:v>40426</c:v>
                </c:pt>
                <c:pt idx="2">
                  <c:v>44109</c:v>
                </c:pt>
                <c:pt idx="3">
                  <c:v>40322</c:v>
                </c:pt>
                <c:pt idx="4">
                  <c:v>31839</c:v>
                </c:pt>
                <c:pt idx="5">
                  <c:v>31795</c:v>
                </c:pt>
                <c:pt idx="6">
                  <c:v>33119</c:v>
                </c:pt>
                <c:pt idx="7">
                  <c:v>33174</c:v>
                </c:pt>
                <c:pt idx="8">
                  <c:v>32498</c:v>
                </c:pt>
                <c:pt idx="9">
                  <c:v>27595</c:v>
                </c:pt>
                <c:pt idx="10">
                  <c:v>30784</c:v>
                </c:pt>
                <c:pt idx="11">
                  <c:v>36606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2E-4E69-94E8-159B9A7B5894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Automóvel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Planilha1!$B$1:$M$1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Planilha1!$B$5:$M$5</c:f>
              <c:numCache>
                <c:formatCode>#,##0</c:formatCode>
                <c:ptCount val="12"/>
                <c:pt idx="0">
                  <c:v>9291</c:v>
                </c:pt>
                <c:pt idx="1">
                  <c:v>8831</c:v>
                </c:pt>
                <c:pt idx="2">
                  <c:v>9251</c:v>
                </c:pt>
                <c:pt idx="3">
                  <c:v>9238</c:v>
                </c:pt>
                <c:pt idx="4">
                  <c:v>10750</c:v>
                </c:pt>
                <c:pt idx="5">
                  <c:v>11611</c:v>
                </c:pt>
                <c:pt idx="6">
                  <c:v>11737</c:v>
                </c:pt>
                <c:pt idx="7">
                  <c:v>12134</c:v>
                </c:pt>
                <c:pt idx="8">
                  <c:v>13163</c:v>
                </c:pt>
                <c:pt idx="9">
                  <c:v>14397</c:v>
                </c:pt>
                <c:pt idx="10">
                  <c:v>16072</c:v>
                </c:pt>
                <c:pt idx="11">
                  <c:v>15101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2E-4E69-94E8-159B9A7B5894}"/>
            </c:ext>
          </c:extLst>
        </c:ser>
        <c:ser>
          <c:idx val="4"/>
          <c:order val="4"/>
          <c:tx>
            <c:strRef>
              <c:f>Planilha1!$A$6</c:f>
              <c:strCache>
                <c:ptCount val="1"/>
                <c:pt idx="0">
                  <c:v>Ciclista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Planilha1!$B$1:$M$1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Planilha1!$B$6:$M$6</c:f>
              <c:numCache>
                <c:formatCode>#,##0</c:formatCode>
                <c:ptCount val="12"/>
                <c:pt idx="0">
                  <c:v>15892</c:v>
                </c:pt>
                <c:pt idx="1">
                  <c:v>15150</c:v>
                </c:pt>
                <c:pt idx="2">
                  <c:v>14663</c:v>
                </c:pt>
                <c:pt idx="3">
                  <c:v>15546</c:v>
                </c:pt>
                <c:pt idx="4">
                  <c:v>14708</c:v>
                </c:pt>
                <c:pt idx="5">
                  <c:v>14469</c:v>
                </c:pt>
                <c:pt idx="6">
                  <c:v>13753</c:v>
                </c:pt>
                <c:pt idx="7">
                  <c:v>12805</c:v>
                </c:pt>
                <c:pt idx="8">
                  <c:v>12307</c:v>
                </c:pt>
                <c:pt idx="9">
                  <c:v>11944</c:v>
                </c:pt>
                <c:pt idx="10">
                  <c:v>13387</c:v>
                </c:pt>
                <c:pt idx="11">
                  <c:v>13070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82E-4E69-94E8-159B9A7B5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0349280"/>
        <c:axId val="1046646320"/>
      </c:lineChart>
      <c:catAx>
        <c:axId val="12003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1046646320"/>
        <c:crosses val="autoZero"/>
        <c:auto val="1"/>
        <c:lblAlgn val="ctr"/>
        <c:lblOffset val="100"/>
        <c:noMultiLvlLbl val="0"/>
      </c:catAx>
      <c:valAx>
        <c:axId val="104664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120034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CA976-5123-4F63-BF84-597D8564C76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F3F7B-6F8B-4253-A694-E6D38C753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87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E1D4D-C938-493D-B353-B675ED34FE3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3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95A2B-E9CF-4D7E-7880-1863F3951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6F0A50-B7F5-3871-3735-38ADD3128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6F6C5F-2E0D-42B2-B46D-A95F8E8A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5E1CE5-7AA0-8945-291A-EAD43B10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F24B37-2C57-B274-358E-AFD8A6A1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0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7E627-9F75-EA5A-9CCD-40E55B32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E814BCC-277B-D14D-6BFC-6BD1480E0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2A382F-72B9-FC69-9637-30BAEF9B2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0F1B52-44C6-731D-48BC-529A07C0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B108B3-4A59-9E15-CAE2-FE646AB0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97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1FEA86-67C5-109C-B508-D98443AAC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5CC330-8081-8347-A76E-DD85199A0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6E9946-D0B4-02D8-051F-74B0D45A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E53C6B-9374-C440-AB56-2A37B75E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6D00E8-79EE-82DD-DD09-DA4D1EB9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30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40796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12548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50302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8476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19078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0797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78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51084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4B224-488A-C665-C6BF-07A048AA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C7C8BE-F8FA-F70D-C5F9-EB85841F1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D00740-2670-8A5C-3374-1C9ECA77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44FC1B-A8C4-0686-2346-99039AE0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D030C1-279F-FA97-B1DB-88547219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65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07990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445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95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469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59102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658796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20327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706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867389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09111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539A6-C853-093B-48A7-EEB176A0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E654D2-5A22-D09B-0541-FCFD49806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4F83B5-F612-C419-7E2D-5B1914F0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1AB551-A965-35AE-A7CF-BDFF916C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F71D05-8969-7674-1AD8-9DC85935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43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83D95-4537-EED1-0633-EE961F3D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502F5E-1A7D-B02E-1513-8ED2EEDC13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05570B-55B3-FC5C-D1C8-DDF429D08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6BEBC0-C7A3-F602-1010-38F578C0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1148F5-CDDC-22D0-4B2A-F8D0D043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A01E74-3E90-841E-B2AE-2F02AF8F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39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75D7B-A0CB-A0E4-09BA-06F3D64B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3DC5AD-6857-D3AC-7358-4BB538AB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6D3833-9A8B-E78F-A04B-4E95732CE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545EC-4406-45FC-BE84-B0D56C9DC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05D5570-226D-63C2-1283-EAB9690E5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D65625D-7620-29AA-8776-1E204D81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E429518-9E61-2122-93C5-314D86AB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ABCEBFE-007E-7F11-C6E7-0C40CA23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98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A2727-3AC7-5FC5-79B6-5661C0AE7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4EEA7A6-7447-A752-BDA9-6A57613F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E6A502-5F00-4BCB-CDA3-6B9D8F6E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85F0553-FE04-9BC0-B25F-47E9B446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6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49A9F4-F9FC-0913-2A98-A11498D00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5636701-1501-2E3D-B2A5-33017AC8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65EDD6-41DC-C6FF-AF9B-C06176BE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84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D3D62-301D-00CF-F13F-4218F015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9B62FD-9DD1-7AEA-35DE-3E2420F7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54CF6E-3EA8-7254-638D-16C672A70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CDD1C3-5F9B-ABEC-4878-521FF1EA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4A29D4-6834-B3DC-7DE7-84FE7932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EFF8FD-B7C0-9393-108D-6ACDFF0F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35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7112F-3059-B0FC-0FDF-730190AE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1892EF-82B4-838B-C22E-76F3185BC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F5AA01-86F3-3613-155F-88A7A8856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71BF5E-0E32-225C-A9B1-E276B96A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1EADD-1142-9399-5D1B-81C7C415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5AB6C55-133A-935A-F654-5FC303C3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73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1B4DE31-1624-61A4-2A69-C90ED81A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47B5A6-FAB9-8BA6-52AA-FFF8627DB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34946E-03CB-6508-FD0E-153441F0E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E843-9737-4A27-9C33-6AF6356C349F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A70420-A7E8-E5C4-17C1-DA1B00D46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0207D6-FE87-EC73-4276-D5B9A48A5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F5D8F-2061-47BE-82FD-3A3DEA8CBE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90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6EBA196-D4DF-4212-B95E-C05BAF02F4AF}"/>
              </a:ext>
            </a:extLst>
          </p:cNvPr>
          <p:cNvSpPr txBox="1"/>
          <p:nvPr/>
        </p:nvSpPr>
        <p:spPr>
          <a:xfrm>
            <a:off x="245998" y="3421622"/>
            <a:ext cx="1170000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Luiz Otávio Maciel Miranda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Helvetica" panose="020B0604020202020204" pitchFamily="34" charset="0"/>
              </a:rPr>
              <a:t>Departamento de Análise Epidemiológica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Helvetica" panose="020B0604020202020204" pitchFamily="34" charset="0"/>
              </a:rPr>
              <a:t>e Vigilância de Doenças Não Transmissíveis (DAENT/SVSA/MS)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13FFE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FFE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Reunião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 Frente Parlamentar Mista em Defesa dos Mototaxistas e Motofretistas (FPMDM)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Brasília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(DF), 12 de setembro de 2023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Narrow" panose="020B00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3E5C63-CE5C-EA34-72CF-72DB76183F23}"/>
              </a:ext>
            </a:extLst>
          </p:cNvPr>
          <p:cNvSpPr txBox="1"/>
          <p:nvPr/>
        </p:nvSpPr>
        <p:spPr>
          <a:xfrm>
            <a:off x="977460" y="1485675"/>
            <a:ext cx="10237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13FF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Motociclista: marco normativo e regulação da atividade profissional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E4A0276-5599-4C9D-56ED-7111A819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209"/>
            <a:ext cx="562435" cy="21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EEE9CA-F96A-EE82-CBE8-C0166C76C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4" y="1457338"/>
            <a:ext cx="3133455" cy="472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28D3A4-5925-1721-9FBA-8E92B4A65E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155589" y="2247356"/>
            <a:ext cx="4716212" cy="313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D8B1FCB-863A-CE22-D82D-DECA5A61AE2E}"/>
              </a:ext>
            </a:extLst>
          </p:cNvPr>
          <p:cNvSpPr txBox="1"/>
          <p:nvPr/>
        </p:nvSpPr>
        <p:spPr>
          <a:xfrm>
            <a:off x="7315570" y="2463652"/>
            <a:ext cx="46151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Motocicleta e ciclomotor.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Legislação e políticas abrangentes sobre motocicletas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Políticas públicas para reduzir os acidentes de trânsito relacionados com o trabalho, com a participação de empregadores e trabalhadores.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A9A16C-8E44-C88B-A22F-D2B842D2C499}"/>
              </a:ext>
            </a:extLst>
          </p:cNvPr>
          <p:cNvSpPr txBox="1"/>
          <p:nvPr/>
        </p:nvSpPr>
        <p:spPr>
          <a:xfrm>
            <a:off x="2094270" y="240713"/>
            <a:ext cx="976752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Convenção de Viena sobre Trânsito Viário de 1968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Resolução A/RES/74/299, de 31 de agosto de 2020</a:t>
            </a:r>
          </a:p>
        </p:txBody>
      </p:sp>
    </p:spTree>
    <p:extLst>
      <p:ext uri="{BB962C8B-B14F-4D97-AF65-F5344CB8AC3E}">
        <p14:creationId xmlns:p14="http://schemas.microsoft.com/office/powerpoint/2010/main" val="38783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F2B6143-9FB6-21E2-25CD-41202458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76" y="866775"/>
            <a:ext cx="11501068" cy="51244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B55C8AD-E1E5-CFC3-998B-536A2BF00280}"/>
              </a:ext>
            </a:extLst>
          </p:cNvPr>
          <p:cNvSpPr txBox="1"/>
          <p:nvPr/>
        </p:nvSpPr>
        <p:spPr>
          <a:xfrm>
            <a:off x="2094270" y="240713"/>
            <a:ext cx="976752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Veículos da categoria L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27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B2600C-F0ED-9E4D-34A2-25F7D20A0BF8}"/>
              </a:ext>
            </a:extLst>
          </p:cNvPr>
          <p:cNvSpPr/>
          <p:nvPr/>
        </p:nvSpPr>
        <p:spPr>
          <a:xfrm>
            <a:off x="6331974" y="240709"/>
            <a:ext cx="5515897" cy="850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6A488A-29B0-6E42-8512-66C8922DBA0E}"/>
              </a:ext>
            </a:extLst>
          </p:cNvPr>
          <p:cNvSpPr txBox="1"/>
          <p:nvPr/>
        </p:nvSpPr>
        <p:spPr>
          <a:xfrm>
            <a:off x="2605549" y="240709"/>
            <a:ext cx="9242324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Ciclomotor</a:t>
            </a:r>
          </a:p>
        </p:txBody>
      </p:sp>
      <p:sp>
        <p:nvSpPr>
          <p:cNvPr id="6" name="CaixaDeTexto 13">
            <a:extLst>
              <a:ext uri="{FF2B5EF4-FFF2-40B4-BE49-F238E27FC236}">
                <a16:creationId xmlns:a16="http://schemas.microsoft.com/office/drawing/2014/main" id="{3CB711C4-21C9-93AB-FDA0-8B5C2CEBE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579" y="889913"/>
            <a:ext cx="7541342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V</a:t>
            </a:r>
            <a:r>
              <a:rPr kumimoji="0" lang="pt-BR" altLang="pt-BR" sz="19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eículo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de 2 ou 3 rodas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, provido de motor de combustão interna, cuja cilindrada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não exceda a 50 cm</a:t>
            </a:r>
            <a:r>
              <a:rPr kumimoji="0" lang="pt-BR" altLang="pt-BR" sz="19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3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, equivalente a 3,05 pol</a:t>
            </a:r>
            <a:r>
              <a:rPr kumimoji="0" lang="pt-BR" altLang="pt-BR" sz="19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3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,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ou de motor de propulsão elétrica com potência máxima de 4 kW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, e cuja velocidade máxima de fabricação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não exceda a 50 Km/h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(Anexo I, do CTB).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Registro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: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De 1998 a 2015: competência dos órgãos municipais de trânsito.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Lei nº 13.154, de 30 de julho de 2015: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competência dos DETRAN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D</a:t>
            </a:r>
            <a:r>
              <a:rPr kumimoji="0" lang="pt-BR" altLang="pt-BR" sz="19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evem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ser conduzidos pela direita da pista de rolamento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, proibida a sua circulação nas vias de trânsito rápido e sobre as calçadas das vias urbanas (Art. 57 do CTB).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Devem utilizar farol de luz baixa durante o dia e à noite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(art. 49, § 1º, do CTB).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Autorização para Conduzir Ciclomotor (ACC)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070E045-B64D-791C-C6DB-400700F4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71" y="5963288"/>
            <a:ext cx="6477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4B014E5-F24D-13EF-2873-4DF914A18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8" y="413263"/>
            <a:ext cx="3810668" cy="3503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DE45D28-9245-6B29-8EDC-D2F7EC3BF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44" y="3884789"/>
            <a:ext cx="4252743" cy="29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CE2480D-0F33-2DAF-BDA6-D0222619D521}"/>
              </a:ext>
            </a:extLst>
          </p:cNvPr>
          <p:cNvSpPr txBox="1"/>
          <p:nvPr/>
        </p:nvSpPr>
        <p:spPr>
          <a:xfrm>
            <a:off x="346392" y="3071885"/>
            <a:ext cx="114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Fonte: Secretaria Nacional de Trânsito (SENATRAN)/Registro Nacional de Veículos Automotores (RENAVAM)    Referência: Julho 2023   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970163" y="340358"/>
            <a:ext cx="10861919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  <a:sym typeface="Helvetica"/>
              </a:rPr>
              <a:t>               Frota de veículos da categoria L. Brasil e regiões, 2023.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BF1974E-D1AD-7176-2713-6DA3D025C4E7}"/>
              </a:ext>
            </a:extLst>
          </p:cNvPr>
          <p:cNvGraphicFramePr>
            <a:graphicFrameLocks noGrp="1"/>
          </p:cNvGraphicFramePr>
          <p:nvPr/>
        </p:nvGraphicFramePr>
        <p:xfrm>
          <a:off x="436419" y="874554"/>
          <a:ext cx="11376000" cy="2186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7018">
                  <a:extLst>
                    <a:ext uri="{9D8B030D-6E8A-4147-A177-3AD203B41FA5}">
                      <a16:colId xmlns:a16="http://schemas.microsoft.com/office/drawing/2014/main" val="4049490468"/>
                    </a:ext>
                  </a:extLst>
                </a:gridCol>
                <a:gridCol w="1287203">
                  <a:extLst>
                    <a:ext uri="{9D8B030D-6E8A-4147-A177-3AD203B41FA5}">
                      <a16:colId xmlns:a16="http://schemas.microsoft.com/office/drawing/2014/main" val="266333397"/>
                    </a:ext>
                  </a:extLst>
                </a:gridCol>
                <a:gridCol w="1163631">
                  <a:extLst>
                    <a:ext uri="{9D8B030D-6E8A-4147-A177-3AD203B41FA5}">
                      <a16:colId xmlns:a16="http://schemas.microsoft.com/office/drawing/2014/main" val="640162531"/>
                    </a:ext>
                  </a:extLst>
                </a:gridCol>
                <a:gridCol w="1194522">
                  <a:extLst>
                    <a:ext uri="{9D8B030D-6E8A-4147-A177-3AD203B41FA5}">
                      <a16:colId xmlns:a16="http://schemas.microsoft.com/office/drawing/2014/main" val="3919712475"/>
                    </a:ext>
                  </a:extLst>
                </a:gridCol>
                <a:gridCol w="998868">
                  <a:extLst>
                    <a:ext uri="{9D8B030D-6E8A-4147-A177-3AD203B41FA5}">
                      <a16:colId xmlns:a16="http://schemas.microsoft.com/office/drawing/2014/main" val="2574600250"/>
                    </a:ext>
                  </a:extLst>
                </a:gridCol>
                <a:gridCol w="1029761">
                  <a:extLst>
                    <a:ext uri="{9D8B030D-6E8A-4147-A177-3AD203B41FA5}">
                      <a16:colId xmlns:a16="http://schemas.microsoft.com/office/drawing/2014/main" val="1139092981"/>
                    </a:ext>
                  </a:extLst>
                </a:gridCol>
                <a:gridCol w="1163631">
                  <a:extLst>
                    <a:ext uri="{9D8B030D-6E8A-4147-A177-3AD203B41FA5}">
                      <a16:colId xmlns:a16="http://schemas.microsoft.com/office/drawing/2014/main" val="4036982363"/>
                    </a:ext>
                  </a:extLst>
                </a:gridCol>
                <a:gridCol w="1173928">
                  <a:extLst>
                    <a:ext uri="{9D8B030D-6E8A-4147-A177-3AD203B41FA5}">
                      <a16:colId xmlns:a16="http://schemas.microsoft.com/office/drawing/2014/main" val="1693438671"/>
                    </a:ext>
                  </a:extLst>
                </a:gridCol>
                <a:gridCol w="584497">
                  <a:extLst>
                    <a:ext uri="{9D8B030D-6E8A-4147-A177-3AD203B41FA5}">
                      <a16:colId xmlns:a16="http://schemas.microsoft.com/office/drawing/2014/main" val="3582010332"/>
                    </a:ext>
                  </a:extLst>
                </a:gridCol>
                <a:gridCol w="1402941">
                  <a:extLst>
                    <a:ext uri="{9D8B030D-6E8A-4147-A177-3AD203B41FA5}">
                      <a16:colId xmlns:a16="http://schemas.microsoft.com/office/drawing/2014/main" val="3863790231"/>
                    </a:ext>
                  </a:extLst>
                </a:gridCol>
              </a:tblGrid>
              <a:tr h="30196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  Motocicleta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Motoneta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Ciclomotor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Triciclo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Side-car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Quadriciclo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     Frota total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098173"/>
                  </a:ext>
                </a:extLst>
              </a:tr>
              <a:tr h="30196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26.434.936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5.571.647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467.492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45.526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8.592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293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32.528.486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27,7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117.366.780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7553"/>
                  </a:ext>
                </a:extLst>
              </a:tr>
              <a:tr h="30196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2.499.001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689.969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16.699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5.981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440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3.212.096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49,0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6.551.887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220981"/>
                  </a:ext>
                </a:extLst>
              </a:tr>
              <a:tr h="30196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7.894.819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1.245.360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214.142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9.961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1.555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9.365.854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44,9</a:t>
                      </a:r>
                      <a:endParaRPr lang="pt-BR" sz="2000" b="1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20.818.884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69213"/>
                  </a:ext>
                </a:extLst>
              </a:tr>
              <a:tr h="30196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10.104.949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1.949.171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165.318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19.315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3.694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126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12.242.573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21,8</a:t>
                      </a:r>
                      <a:endParaRPr lang="pt-BR" sz="2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55.998.720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294730"/>
                  </a:ext>
                </a:extLst>
              </a:tr>
              <a:tr h="30196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3.532.213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895.296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22.242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4.654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1.739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136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4.456.280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19,5</a:t>
                      </a:r>
                      <a:endParaRPr lang="pt-BR" sz="2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22.793.356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31033"/>
                  </a:ext>
                </a:extLst>
              </a:tr>
              <a:tr h="30196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2.403.981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791.851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49.091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3.615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1.164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3.249.710</a:t>
                      </a:r>
                      <a:endParaRPr lang="pt-BR" sz="2000" b="0" i="0" u="none" strike="noStrike" dirty="0">
                        <a:solidFill>
                          <a:srgbClr val="4472C4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29,0</a:t>
                      </a:r>
                      <a:endParaRPr lang="pt-BR" sz="2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11.203.933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094544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256EB15-8117-4802-B3A8-E000E20CC172}"/>
              </a:ext>
            </a:extLst>
          </p:cNvPr>
          <p:cNvGraphicFramePr>
            <a:graphicFrameLocks noGrp="1"/>
          </p:cNvGraphicFramePr>
          <p:nvPr/>
        </p:nvGraphicFramePr>
        <p:xfrm>
          <a:off x="436419" y="4094266"/>
          <a:ext cx="11376001" cy="2186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3387">
                  <a:extLst>
                    <a:ext uri="{9D8B030D-6E8A-4147-A177-3AD203B41FA5}">
                      <a16:colId xmlns:a16="http://schemas.microsoft.com/office/drawing/2014/main" val="2317987980"/>
                    </a:ext>
                  </a:extLst>
                </a:gridCol>
                <a:gridCol w="4680155">
                  <a:extLst>
                    <a:ext uri="{9D8B030D-6E8A-4147-A177-3AD203B41FA5}">
                      <a16:colId xmlns:a16="http://schemas.microsoft.com/office/drawing/2014/main" val="3171184392"/>
                    </a:ext>
                  </a:extLst>
                </a:gridCol>
                <a:gridCol w="2146093">
                  <a:extLst>
                    <a:ext uri="{9D8B030D-6E8A-4147-A177-3AD203B41FA5}">
                      <a16:colId xmlns:a16="http://schemas.microsoft.com/office/drawing/2014/main" val="3199505206"/>
                    </a:ext>
                  </a:extLst>
                </a:gridCol>
                <a:gridCol w="3216366">
                  <a:extLst>
                    <a:ext uri="{9D8B030D-6E8A-4147-A177-3AD203B41FA5}">
                      <a16:colId xmlns:a16="http://schemas.microsoft.com/office/drawing/2014/main" val="137460167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u="none" strike="noStrike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u="none" strike="noStrike">
                          <a:effectLst/>
                          <a:latin typeface="Arial Narrow" panose="020B0606020202030204" pitchFamily="34" charset="0"/>
                        </a:rPr>
                        <a:t>Motocicleta, motoneta, ciclomotor e triciclo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Categoria A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u="none" strike="noStrike" dirty="0">
                          <a:effectLst/>
                          <a:latin typeface="Arial Narrow" panose="020B0606020202030204" pitchFamily="34" charset="0"/>
                        </a:rPr>
                        <a:t>Categorias A+AB+AC+AD+AE 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108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b="1" u="none" strike="noStrike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32.394.559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2.046.594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37.305.393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138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3.195.616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184.789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2.935.120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0277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9.324.944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577.743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7.275.276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47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12.191.967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860.621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15.846.113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4037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4.444.276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231.241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7.272.018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876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3.237.753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192.200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4.140.257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83708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6089385C-199C-AFE3-1BF8-5E777E660A92}"/>
              </a:ext>
            </a:extLst>
          </p:cNvPr>
          <p:cNvSpPr txBox="1"/>
          <p:nvPr/>
        </p:nvSpPr>
        <p:spPr>
          <a:xfrm>
            <a:off x="342927" y="6296084"/>
            <a:ext cx="112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Fonte: Secretaria Nacional de Trânsito (SENATRAN)/Registro Nacional de Carteiras de Habilitação (RENACH)    Referência: Junho 2023    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346C02E-E49F-2D2D-69D1-D73CE7B49DE2}"/>
              </a:ext>
            </a:extLst>
          </p:cNvPr>
          <p:cNvSpPr txBox="1"/>
          <p:nvPr/>
        </p:nvSpPr>
        <p:spPr>
          <a:xfrm>
            <a:off x="1570419" y="3595690"/>
            <a:ext cx="9108000" cy="515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  <a:sym typeface="Helvetica"/>
              </a:rPr>
              <a:t>Categorias de habilitação. Brasil e regiões, 2023.</a:t>
            </a:r>
          </a:p>
        </p:txBody>
      </p:sp>
    </p:spTree>
    <p:extLst>
      <p:ext uri="{BB962C8B-B14F-4D97-AF65-F5344CB8AC3E}">
        <p14:creationId xmlns:p14="http://schemas.microsoft.com/office/powerpoint/2010/main" val="88805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2094270" y="240713"/>
            <a:ext cx="976752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Sinalização de trânsito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7" name="CaixaDeTexto 13">
            <a:extLst>
              <a:ext uri="{FF2B5EF4-FFF2-40B4-BE49-F238E27FC236}">
                <a16:creationId xmlns:a16="http://schemas.microsoft.com/office/drawing/2014/main" id="{EC80AC77-EDDD-152F-1F6C-377FE216E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55" y="943891"/>
            <a:ext cx="6572044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161645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354013" marR="0" lvl="0" indent="-3540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r>
              <a:rPr kumimoji="0" lang="pt-BR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Área de espera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área delimitada por 2 linhas de retenção, destinada exclusivamente à espera de </a:t>
            </a:r>
            <a:r>
              <a:rPr kumimoji="0" lang="pt-BR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motocicletas, motonetas e ciclomotores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junto à aproximação semafórica, imediatamente à frente da linha de retenção dos demais veículos. (Anexo I, do CTB)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54013" marR="0" lvl="0" indent="-3540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r>
              <a:rPr kumimoji="0" lang="pt-BR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Sinalização experimental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O CONTRAN poderá autorizar, em caráter experimental e por período prefixado, a utilização de sinalização não prevista no CTB. (Art. 80, § 2º, do CTB)</a:t>
            </a:r>
          </a:p>
          <a:p>
            <a:pPr marL="354013" marR="0" lvl="0" indent="-3540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54013" marR="0" lvl="0" indent="-3540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r>
              <a:rPr kumimoji="0" lang="pt-BR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Resolução CONTRAN nº 973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de 18 de julho de 2022.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54013" marR="0" lvl="0" indent="-3540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r>
              <a:rPr kumimoji="0" lang="pt-BR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Portaria SENATRAN nº 1.015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de 5 de agosto de 2022: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Cidade de São Paulo.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 ano.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Projeto “Faixa Azul”.</a:t>
            </a:r>
            <a:endParaRPr kumimoji="0" lang="pt-BR" sz="1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0715C8-EE20-85F6-8CA0-FD74F25E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4" y="3762850"/>
            <a:ext cx="4639458" cy="269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4DA958A-AE16-10D7-806E-8E7ED9165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2" y="650169"/>
            <a:ext cx="512670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1635993" y="240713"/>
            <a:ext cx="1021187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Uso do capacete e fiscalização: 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Resolução CONTRAN nº 940, de 28 de março de 2022*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EB46F07-A51B-F209-BB0B-D300E42C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23" y="1369299"/>
            <a:ext cx="3759758" cy="467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3">
            <a:extLst>
              <a:ext uri="{FF2B5EF4-FFF2-40B4-BE49-F238E27FC236}">
                <a16:creationId xmlns:a16="http://schemas.microsoft.com/office/drawing/2014/main" id="{B186970D-7E36-0EA9-5C39-C682A620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472" y="1534816"/>
            <a:ext cx="39624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Certificado pelo INMETRO. 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Devidamente afixado à cabeça.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Dispositivo retrorrefletivo de segurança nas partes laterais e traseira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Selo de identificação da conformidade do INMETRO, ou etiqueta interna com a logomarca do INMETRO.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Estado geral do capacete, buscando avarias ou danos que identifiquem a sua inadequação para o uso.</a:t>
            </a:r>
            <a:endParaRPr kumimoji="0" lang="pt-BR" altLang="pt-BR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EDE3471-A9C3-6744-FE25-8494984820B1}"/>
              </a:ext>
            </a:extLst>
          </p:cNvPr>
          <p:cNvSpPr txBox="1"/>
          <p:nvPr/>
        </p:nvSpPr>
        <p:spPr>
          <a:xfrm>
            <a:off x="593748" y="5789239"/>
            <a:ext cx="299634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 panose="020B0604020202020204" pitchFamily="34" charset="0"/>
              </a:rPr>
              <a:t>Foto: Alex Gomes, 2019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9FA059-48E2-58B1-B33F-22DA86FDC46F}"/>
              </a:ext>
            </a:extLst>
          </p:cNvPr>
          <p:cNvSpPr txBox="1"/>
          <p:nvPr/>
        </p:nvSpPr>
        <p:spPr>
          <a:xfrm>
            <a:off x="451080" y="6335412"/>
            <a:ext cx="11298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(*) Disciplina o uso de capacete para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condutor e passageiro de motocicletas, motonetas, ciclomotores, triciclos motorizados e quadriciclos motorizados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</a:t>
            </a:r>
          </a:p>
        </p:txBody>
      </p:sp>
      <p:sp>
        <p:nvSpPr>
          <p:cNvPr id="2" name="CaixaDeTexto 13">
            <a:extLst>
              <a:ext uri="{FF2B5EF4-FFF2-40B4-BE49-F238E27FC236}">
                <a16:creationId xmlns:a16="http://schemas.microsoft.com/office/drawing/2014/main" id="{8AFEA83F-CF2E-7656-BDDF-F2FAC47D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971" y="1696740"/>
            <a:ext cx="2831222" cy="391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161645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354013" lvl="0" indent="-354013" algn="just" hangingPunct="1">
              <a:spcBef>
                <a:spcPct val="0"/>
              </a:spcBef>
              <a:buClrTx/>
              <a:buBlip>
                <a:blip r:embed="rId3"/>
              </a:buBlip>
              <a:defRPr/>
            </a:pPr>
            <a:r>
              <a:rPr lang="pt-BR" sz="19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 uso correto do capacete pode resultar em redução de: </a:t>
            </a:r>
          </a:p>
          <a:p>
            <a:pPr marL="457200" lvl="0" indent="-457200" algn="just" hangingPunct="1">
              <a:spcBef>
                <a:spcPct val="0"/>
              </a:spcBef>
              <a:buClrTx/>
              <a:buBlip>
                <a:blip r:embed="rId3"/>
              </a:buBlip>
              <a:defRPr/>
            </a:pPr>
            <a:endParaRPr kumimoji="0" lang="pt-BR" sz="275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  <a:sym typeface="Helvetica"/>
            </a:endParaRPr>
          </a:p>
          <a:p>
            <a:pPr marL="457200" lvl="0" indent="-457200" algn="just" hangingPunct="1">
              <a:spcBef>
                <a:spcPct val="0"/>
              </a:spcBef>
              <a:buClrTx/>
              <a:buBlip>
                <a:blip r:embed="rId3"/>
              </a:buBlip>
              <a:defRPr/>
            </a:pPr>
            <a:endParaRPr lang="pt-BR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lvl="0" indent="-342900" algn="just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pt-BR" sz="19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</a:t>
            </a:r>
            <a:r>
              <a:rPr kumimoji="0" lang="pt-BR" sz="19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 risco de morte, e</a:t>
            </a:r>
          </a:p>
          <a:p>
            <a:pPr marL="457200" lvl="0" indent="-457200" algn="just" hangingPunct="1">
              <a:spcBef>
                <a:spcPct val="0"/>
              </a:spcBef>
              <a:buClrTx/>
              <a:buBlip>
                <a:blip r:embed="rId3"/>
              </a:buBlip>
              <a:defRPr/>
            </a:pPr>
            <a:endParaRPr kumimoji="0" lang="pt-BR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  <a:sym typeface="Helvetica"/>
            </a:endParaRPr>
          </a:p>
          <a:p>
            <a:pPr lvl="0" algn="just" hangingPunct="1">
              <a:spcBef>
                <a:spcPct val="0"/>
              </a:spcBef>
              <a:buClrTx/>
              <a:buNone/>
              <a:defRPr/>
            </a:pPr>
            <a:endParaRPr lang="pt-BR" sz="2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lvl="0" indent="-342900" algn="just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pt-BR" sz="1900" dirty="0">
                <a:solidFill>
                  <a:schemeClr val="tx1"/>
                </a:solidFill>
                <a:cs typeface="Arial" panose="020B0604020202020204" pitchFamily="34" charset="0"/>
              </a:rPr>
              <a:t>do risco de lesão grave.</a:t>
            </a:r>
            <a:endParaRPr kumimoji="0" lang="pt-BR" sz="19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DA5520-9F43-AE01-BE7A-16D50A136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68" y="2980733"/>
            <a:ext cx="1632249" cy="7672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2911C22-E4EA-5159-0FC6-FF6DDF1B4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131" y="4138646"/>
            <a:ext cx="1592786" cy="7718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B472762-2D82-F447-90ED-81B76300FEDD}"/>
              </a:ext>
            </a:extLst>
          </p:cNvPr>
          <p:cNvSpPr txBox="1"/>
          <p:nvPr/>
        </p:nvSpPr>
        <p:spPr>
          <a:xfrm>
            <a:off x="4504335" y="5666397"/>
            <a:ext cx="282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Fonte: WHO/GSRRS (2018)</a:t>
            </a:r>
          </a:p>
        </p:txBody>
      </p:sp>
    </p:spTree>
    <p:extLst>
      <p:ext uri="{BB962C8B-B14F-4D97-AF65-F5344CB8AC3E}">
        <p14:creationId xmlns:p14="http://schemas.microsoft.com/office/powerpoint/2010/main" val="16598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C910071-48F7-C930-13C6-24E1F5D90527}"/>
              </a:ext>
            </a:extLst>
          </p:cNvPr>
          <p:cNvSpPr/>
          <p:nvPr/>
        </p:nvSpPr>
        <p:spPr>
          <a:xfrm>
            <a:off x="2694039" y="157316"/>
            <a:ext cx="9153833" cy="79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1635993" y="240713"/>
            <a:ext cx="10211879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Pesquisa Nacional de Saúde do Escolar 2019</a:t>
            </a:r>
          </a:p>
        </p:txBody>
      </p:sp>
      <p:sp>
        <p:nvSpPr>
          <p:cNvPr id="13" name="CaixaDeTexto 13">
            <a:extLst>
              <a:ext uri="{FF2B5EF4-FFF2-40B4-BE49-F238E27FC236}">
                <a16:creationId xmlns:a16="http://schemas.microsoft.com/office/drawing/2014/main" id="{B186970D-7E36-0EA9-5C39-C682A620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723" y="879729"/>
            <a:ext cx="778714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Percentual de escolares de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13 a 17 anos que conduziram veículo motorizado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nos 30 dias anteriores à pesquisa: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DF: 22,6%</a:t>
            </a: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MA: 49,5%</a:t>
            </a: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Percentual de escolares de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13 a 17 anos que usaram capacete utilizando motocicleta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nos 30 dias anteriores à pesquisa: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RJ: 74,1%</a:t>
            </a: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MA: 75,7%</a:t>
            </a: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MT: 97,5%</a:t>
            </a: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4C408AB-A985-8BF5-61FF-9C288E04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8" y="1031950"/>
            <a:ext cx="3341496" cy="520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194A5E7-C847-C3DF-56D5-07FB06EDF674}"/>
              </a:ext>
            </a:extLst>
          </p:cNvPr>
          <p:cNvGraphicFramePr>
            <a:graphicFrameLocks noGrp="1"/>
          </p:cNvGraphicFramePr>
          <p:nvPr/>
        </p:nvGraphicFramePr>
        <p:xfrm>
          <a:off x="6184490" y="1606705"/>
          <a:ext cx="3618271" cy="1973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9">
                  <a:extLst>
                    <a:ext uri="{9D8B030D-6E8A-4147-A177-3AD203B41FA5}">
                      <a16:colId xmlns:a16="http://schemas.microsoft.com/office/drawing/2014/main" val="2317987980"/>
                    </a:ext>
                  </a:extLst>
                </a:gridCol>
                <a:gridCol w="1750142">
                  <a:extLst>
                    <a:ext uri="{9D8B030D-6E8A-4147-A177-3AD203B41FA5}">
                      <a16:colId xmlns:a16="http://schemas.microsoft.com/office/drawing/2014/main" val="3171184392"/>
                    </a:ext>
                  </a:extLst>
                </a:gridCol>
              </a:tblGrid>
              <a:tr h="25049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pt-BR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10822"/>
                  </a:ext>
                </a:extLst>
              </a:tr>
              <a:tr h="25049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u="none" strike="noStrike" dirty="0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 Narrow" panose="020B0606020202030204" pitchFamily="34" charset="0"/>
                        </a:rPr>
                        <a:t>33,0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13856"/>
                  </a:ext>
                </a:extLst>
              </a:tr>
              <a:tr h="25049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 Narrow" panose="020B0606020202030204" pitchFamily="34" charset="0"/>
                        </a:rPr>
                        <a:t>37,4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027789"/>
                  </a:ext>
                </a:extLst>
              </a:tr>
              <a:tr h="25049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 Narrow" panose="020B0606020202030204" pitchFamily="34" charset="0"/>
                        </a:rPr>
                        <a:t>39,6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4732"/>
                  </a:ext>
                </a:extLst>
              </a:tr>
              <a:tr h="25049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effectLst/>
                          <a:latin typeface="Arial Narrow" panose="020B0606020202030204" pitchFamily="34" charset="0"/>
                        </a:rPr>
                        <a:t>27,3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108899"/>
                  </a:ext>
                </a:extLst>
              </a:tr>
              <a:tr h="25049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effectLst/>
                          <a:latin typeface="Arial Narrow" panose="020B0606020202030204" pitchFamily="34" charset="0"/>
                        </a:rPr>
                        <a:t>30,1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876470"/>
                  </a:ext>
                </a:extLst>
              </a:tr>
              <a:tr h="250496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effectLst/>
                          <a:latin typeface="Arial Narrow" panose="020B0606020202030204" pitchFamily="34" charset="0"/>
                        </a:rPr>
                        <a:t>36,4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83708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61AD048-EB66-BE16-6ECE-B9E17022E5F8}"/>
              </a:ext>
            </a:extLst>
          </p:cNvPr>
          <p:cNvGraphicFramePr>
            <a:graphicFrameLocks noGrp="1"/>
          </p:cNvGraphicFramePr>
          <p:nvPr/>
        </p:nvGraphicFramePr>
        <p:xfrm>
          <a:off x="6184490" y="4354482"/>
          <a:ext cx="3618271" cy="1973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9">
                  <a:extLst>
                    <a:ext uri="{9D8B030D-6E8A-4147-A177-3AD203B41FA5}">
                      <a16:colId xmlns:a16="http://schemas.microsoft.com/office/drawing/2014/main" val="2317987980"/>
                    </a:ext>
                  </a:extLst>
                </a:gridCol>
                <a:gridCol w="1750142">
                  <a:extLst>
                    <a:ext uri="{9D8B030D-6E8A-4147-A177-3AD203B41FA5}">
                      <a16:colId xmlns:a16="http://schemas.microsoft.com/office/drawing/2014/main" val="31711843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1" u="none" strike="noStrike" dirty="0"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pt-BR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10822"/>
                  </a:ext>
                </a:extLst>
              </a:tr>
              <a:tr h="27771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b="1" u="none" strike="noStrike" dirty="0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 Narrow" panose="020B0606020202030204" pitchFamily="34" charset="0"/>
                        </a:rPr>
                        <a:t>88,9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13856"/>
                  </a:ext>
                </a:extLst>
              </a:tr>
              <a:tr h="27771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 Narrow" panose="020B0606020202030204" pitchFamily="34" charset="0"/>
                        </a:rPr>
                        <a:t>86,1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027789"/>
                  </a:ext>
                </a:extLst>
              </a:tr>
              <a:tr h="27771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 Narrow" panose="020B0606020202030204" pitchFamily="34" charset="0"/>
                        </a:rPr>
                        <a:t>83,1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4732"/>
                  </a:ext>
                </a:extLst>
              </a:tr>
              <a:tr h="27771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effectLst/>
                          <a:latin typeface="Arial Narrow" panose="020B0606020202030204" pitchFamily="34" charset="0"/>
                        </a:rPr>
                        <a:t>91,5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814562"/>
                  </a:ext>
                </a:extLst>
              </a:tr>
              <a:tr h="27771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effectLst/>
                          <a:latin typeface="Arial Narrow" panose="020B0606020202030204" pitchFamily="34" charset="0"/>
                        </a:rPr>
                        <a:t>96,0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876470"/>
                  </a:ext>
                </a:extLst>
              </a:tr>
              <a:tr h="277714">
                <a:tc>
                  <a:txBody>
                    <a:bodyPr/>
                    <a:lstStyle/>
                    <a:p>
                      <a:pPr algn="l" fontAlgn="b"/>
                      <a:r>
                        <a:rPr lang="pt-PT" sz="1800" u="none" strike="noStrike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1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effectLst/>
                          <a:latin typeface="Arial Narrow" panose="020B0606020202030204" pitchFamily="34" charset="0"/>
                        </a:rPr>
                        <a:t>96,7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83708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4FFD163B-2554-00A2-97D1-11059706AD50}"/>
              </a:ext>
            </a:extLst>
          </p:cNvPr>
          <p:cNvSpPr txBox="1"/>
          <p:nvPr/>
        </p:nvSpPr>
        <p:spPr>
          <a:xfrm>
            <a:off x="4119726" y="6340288"/>
            <a:ext cx="712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Fonte: Pesquisa Nacional de Saúde do Escolar (2019)</a:t>
            </a:r>
          </a:p>
        </p:txBody>
      </p:sp>
    </p:spTree>
    <p:extLst>
      <p:ext uri="{BB962C8B-B14F-4D97-AF65-F5344CB8AC3E}">
        <p14:creationId xmlns:p14="http://schemas.microsoft.com/office/powerpoint/2010/main" val="25140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1635993" y="240713"/>
            <a:ext cx="1021187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Art. 244 do Código de Trânsito Brasileiro (CTB)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(Conduzir motocicleta, motoneta ou ciclomotor*)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EB4DC27-8C59-15C2-5187-F439C2E6D010}"/>
              </a:ext>
            </a:extLst>
          </p:cNvPr>
          <p:cNvGraphicFramePr>
            <a:graphicFrameLocks noGrp="1"/>
          </p:cNvGraphicFramePr>
          <p:nvPr/>
        </p:nvGraphicFramePr>
        <p:xfrm>
          <a:off x="236896" y="1232623"/>
          <a:ext cx="11555999" cy="50888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54840">
                  <a:extLst>
                    <a:ext uri="{9D8B030D-6E8A-4147-A177-3AD203B41FA5}">
                      <a16:colId xmlns:a16="http://schemas.microsoft.com/office/drawing/2014/main" val="2514567595"/>
                    </a:ext>
                  </a:extLst>
                </a:gridCol>
                <a:gridCol w="2225723">
                  <a:extLst>
                    <a:ext uri="{9D8B030D-6E8A-4147-A177-3AD203B41FA5}">
                      <a16:colId xmlns:a16="http://schemas.microsoft.com/office/drawing/2014/main" val="2401034118"/>
                    </a:ext>
                  </a:extLst>
                </a:gridCol>
                <a:gridCol w="3971766">
                  <a:extLst>
                    <a:ext uri="{9D8B030D-6E8A-4147-A177-3AD203B41FA5}">
                      <a16:colId xmlns:a16="http://schemas.microsoft.com/office/drawing/2014/main" val="1207023194"/>
                    </a:ext>
                  </a:extLst>
                </a:gridCol>
                <a:gridCol w="2403670">
                  <a:extLst>
                    <a:ext uri="{9D8B030D-6E8A-4147-A177-3AD203B41FA5}">
                      <a16:colId xmlns:a16="http://schemas.microsoft.com/office/drawing/2014/main" val="3573510467"/>
                    </a:ext>
                  </a:extLst>
                </a:gridCol>
              </a:tblGrid>
              <a:tr h="501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Situação anterior</a:t>
                      </a:r>
                      <a:endParaRPr lang="pt-BR" sz="15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Infração, penalidades e medidas administrativas</a:t>
                      </a:r>
                      <a:endParaRPr lang="pt-BR" sz="15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Situação atual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(Lei nº 14.071, de 13 de outubro de 2020)</a:t>
                      </a:r>
                      <a:endParaRPr lang="pt-BR" sz="15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Infração, penalidades e medidas administrativas</a:t>
                      </a:r>
                      <a:endParaRPr lang="pt-BR" sz="15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54584"/>
                  </a:ext>
                </a:extLst>
              </a:tr>
              <a:tr h="9427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I - </a:t>
                      </a: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Sem usar capacete com viseira ou óculos e vestuário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, de acordo com as normas e especificações aprovadas pelo CONTRAN.</a:t>
                      </a: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Gravíssima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Multa + SDD**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Recolhimento da CNH/PD***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I - </a:t>
                      </a: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Sem usar capacete de segurança ou vestuário</a:t>
                      </a: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de acordo com as normas e as especificações aprovadas pelo Contran.</a:t>
                      </a: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Gravíssima; Multa + SDD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Liberação condicionada à apresentação do capacete</a:t>
                      </a: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+ Recolhimento da CNH/PD. 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70004"/>
                  </a:ext>
                </a:extLst>
              </a:tr>
              <a:tr h="5652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IV - </a:t>
                      </a: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Com faróis apagados</a:t>
                      </a:r>
                      <a:r>
                        <a:rPr lang="pt-BR" sz="1550" b="1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.</a:t>
                      </a:r>
                      <a:endParaRPr lang="pt-BR" sz="1550" b="1" dirty="0"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 Gravíssima</a:t>
                      </a:r>
                      <a:endParaRPr lang="pt-BR" sz="1550" b="0" dirty="0"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Revogado. Enquadramento pelo art. 250, I, d.</a:t>
                      </a:r>
                      <a:endParaRPr lang="pt-BR" sz="1550" b="1" u="sng" dirty="0"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Média</a:t>
                      </a:r>
                      <a:endParaRPr lang="pt-BR" sz="1550" b="1" dirty="0"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485362"/>
                  </a:ext>
                </a:extLst>
              </a:tr>
              <a:tr h="9427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V - Transportando </a:t>
                      </a: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criança menor de 7 anos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 ou que não tenha, nas circunstâncias, condições de cuidar de sua própria segurança.</a:t>
                      </a: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Gravíssima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Multa + SDD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Recolhimento da CNH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ou PD.</a:t>
                      </a: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V - Transportando </a:t>
                      </a: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criança menor de 10 anos</a:t>
                      </a:r>
                      <a:r>
                        <a:rPr lang="pt-BR" sz="1550" b="1" u="non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ou que não tenha, nas circunstâncias, condições de cuidar da própria segurança.</a:t>
                      </a: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Gravíssima; Multa + SDD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Liberação condicionada à apresentação do capacete 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</a:rPr>
                        <a:t>+ Recolhimento da CNH/PD. </a:t>
                      </a: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582411"/>
                  </a:ext>
                </a:extLst>
              </a:tr>
              <a:tr h="13469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55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X - </a:t>
                      </a:r>
                      <a:r>
                        <a:rPr lang="pt-BR" sz="1550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Com a utilização de capacete de segurança sem viseira ou óculos de proteção ou com viseira ou óculos de proteção em desacordo com a regulamentação do Contran</a:t>
                      </a: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Média</a:t>
                      </a: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; </a:t>
                      </a:r>
                      <a:r>
                        <a:rPr lang="pt-BR" sz="1550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5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Liberação condicionada à apresentação do capacete</a:t>
                      </a:r>
                      <a:r>
                        <a:rPr lang="pt-BR" sz="1550" b="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217980"/>
                  </a:ext>
                </a:extLst>
              </a:tr>
              <a:tr h="7850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554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554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54" b="0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XI - </a:t>
                      </a:r>
                      <a:r>
                        <a:rPr lang="pt-BR" sz="1554" b="1" u="sng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transportando passageiro com o capacete de segurança utilizado na forma prevista no inciso X</a:t>
                      </a:r>
                      <a:r>
                        <a:rPr lang="pt-BR" sz="1554" b="1" dirty="0"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.</a:t>
                      </a:r>
                      <a:endParaRPr lang="pt-BR" sz="1554" b="1" dirty="0"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54" b="1" dirty="0">
                          <a:effectLst/>
                          <a:latin typeface="Arial Narrow" panose="020B0606020202030204" pitchFamily="34" charset="0"/>
                        </a:rPr>
                        <a:t>Média</a:t>
                      </a:r>
                      <a:r>
                        <a:rPr lang="pt-BR" sz="1554" b="0" dirty="0">
                          <a:effectLst/>
                          <a:latin typeface="Arial Narrow" panose="020B0606020202030204" pitchFamily="34" charset="0"/>
                        </a:rPr>
                        <a:t>; </a:t>
                      </a:r>
                      <a:r>
                        <a:rPr lang="pt-BR" sz="1554" b="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54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Liberação condicionada à apresentação do capacete</a:t>
                      </a:r>
                      <a:r>
                        <a:rPr lang="pt-BR" sz="1554" b="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306776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3DFB60E-6003-8E7B-CBDE-4FC83D08B56F}"/>
              </a:ext>
            </a:extLst>
          </p:cNvPr>
          <p:cNvSpPr txBox="1"/>
          <p:nvPr/>
        </p:nvSpPr>
        <p:spPr>
          <a:xfrm>
            <a:off x="136480" y="6346098"/>
            <a:ext cx="11840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(*) Aplicável aos condutores e passageiros de quadriciclo. (**) SDD: Suspensão do direito de dirigir. (***) CNH/PD: Carteira Nacional de Habilitação/Permissão para Dirigir.</a:t>
            </a:r>
          </a:p>
        </p:txBody>
      </p:sp>
    </p:spTree>
    <p:extLst>
      <p:ext uri="{BB962C8B-B14F-4D97-AF65-F5344CB8AC3E}">
        <p14:creationId xmlns:p14="http://schemas.microsoft.com/office/powerpoint/2010/main" val="4419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2057400" y="240713"/>
            <a:ext cx="9790472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Regulação da atividade profissional</a:t>
            </a:r>
          </a:p>
          <a:p>
            <a:pPr algn="r" defTabSz="536413" hangingPunct="0">
              <a:defRPr/>
            </a:pPr>
            <a:endParaRPr lang="pt-BR" sz="2900" b="1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" name="CaixaDeTexto 13">
            <a:extLst>
              <a:ext uri="{FF2B5EF4-FFF2-40B4-BE49-F238E27FC236}">
                <a16:creationId xmlns:a16="http://schemas.microsoft.com/office/drawing/2014/main" id="{2C56952C-C297-4150-A7E1-ECA3E2633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367" y="2541478"/>
            <a:ext cx="50755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20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Lei nº 12.009, de 29 de julho de 2009</a:t>
            </a:r>
          </a:p>
          <a:p>
            <a:pPr marL="354013" lvl="0" indent="-354013" algn="just" defTabSz="762926" hangingPunct="0">
              <a:defRPr/>
            </a:pPr>
            <a:endParaRPr lang="pt-BR" altLang="pt-BR" sz="20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20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Lei nº 12.436, de 6 de julho de 2011</a:t>
            </a:r>
          </a:p>
          <a:p>
            <a:pPr marL="354013" lvl="0" indent="-354013" algn="just" defTabSz="762926" hangingPunct="0">
              <a:defRPr/>
            </a:pPr>
            <a:endParaRPr lang="pt-BR" altLang="pt-BR" sz="20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20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Lei nº 12.997, de 18 de junho de 2014</a:t>
            </a:r>
          </a:p>
          <a:p>
            <a:pPr marL="354013" lvl="0" indent="-354013" algn="just" defTabSz="762926" hangingPunct="0">
              <a:buBlip>
                <a:blip r:embed="rId2"/>
              </a:buBlip>
              <a:defRPr/>
            </a:pPr>
            <a:endParaRPr lang="pt-BR" altLang="pt-BR" sz="20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20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Lei nº 14.297, de 5 de janeiro de 2022</a:t>
            </a:r>
          </a:p>
          <a:p>
            <a:pPr marL="354013" lvl="0" indent="-354013" algn="just" defTabSz="762926" hangingPunct="0">
              <a:defRPr/>
            </a:pPr>
            <a:endParaRPr lang="pt-BR" altLang="pt-BR" sz="20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4BD689B-AA71-7CD2-37A7-61B107BB1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6" y="841426"/>
            <a:ext cx="2838066" cy="2698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2DA12C2-D357-2768-9C6A-39F71180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34" y="3954822"/>
            <a:ext cx="6156196" cy="24638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A8DDFE-757C-CECF-5BBB-05FD65DF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567" y="1075730"/>
            <a:ext cx="2838066" cy="24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F85F9DE-A241-FA38-2953-D2B83453A0D5}"/>
              </a:ext>
            </a:extLst>
          </p:cNvPr>
          <p:cNvSpPr/>
          <p:nvPr/>
        </p:nvSpPr>
        <p:spPr>
          <a:xfrm>
            <a:off x="2694039" y="157316"/>
            <a:ext cx="9153833" cy="79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977153" y="240713"/>
            <a:ext cx="10870719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Painel da Gig Economy no setor de transportes do Brasil</a:t>
            </a:r>
          </a:p>
        </p:txBody>
      </p:sp>
      <p:sp>
        <p:nvSpPr>
          <p:cNvPr id="9" name="CaixaDeTexto 13">
            <a:extLst>
              <a:ext uri="{FF2B5EF4-FFF2-40B4-BE49-F238E27FC236}">
                <a16:creationId xmlns:a16="http://schemas.microsoft.com/office/drawing/2014/main" id="{2C56952C-C297-4150-A7E1-ECA3E2633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082" y="882372"/>
            <a:ext cx="78047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Dados da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Pesquisa Nacional por Amostra de Domicílios Contínua (PNAD Contínua) de 2016 ao 4º trimestre de 2021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112B605-7DBA-E2BF-85D9-0D476FE43F51}"/>
              </a:ext>
            </a:extLst>
          </p:cNvPr>
          <p:cNvSpPr txBox="1"/>
          <p:nvPr/>
        </p:nvSpPr>
        <p:spPr>
          <a:xfrm>
            <a:off x="310602" y="6230784"/>
            <a:ext cx="32573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Fonte: &lt;https://www.ipea.gov.br/cartadeconjuntura/</a:t>
            </a:r>
          </a:p>
          <a:p>
            <a:r>
              <a:rPr lang="pt-PT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index.php</a:t>
            </a:r>
            <a:r>
              <a:rPr lang="pt-PT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/tag/gig-economy/&gt;. Acesso em: 4 abr. 2023.</a:t>
            </a:r>
            <a:endParaRPr lang="pt-BR" sz="11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4D35E1-D1E4-F564-6EDF-2F7A61D4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90" y="996714"/>
            <a:ext cx="3598370" cy="520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2706" y="1869070"/>
            <a:ext cx="4480980" cy="224572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785412" y="2185298"/>
            <a:ext cx="3062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6"/>
              </a:buBlip>
            </a:pPr>
            <a:r>
              <a:rPr lang="pt-B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Número de entregadores utilizando motocicleta: </a:t>
            </a:r>
          </a:p>
          <a:p>
            <a:pPr algn="just"/>
            <a:endParaRPr lang="pt-BR" sz="10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 mil</a:t>
            </a:r>
            <a:r>
              <a:rPr lang="pt-B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(2016)</a:t>
            </a:r>
          </a:p>
          <a:p>
            <a:pPr algn="just"/>
            <a:endParaRPr lang="pt-BR" sz="2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322 mil</a:t>
            </a:r>
            <a:r>
              <a:rPr lang="pt-B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(4º/2021) </a:t>
            </a:r>
            <a:endParaRPr lang="pt-B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116" y="4817465"/>
            <a:ext cx="4491319" cy="169331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112B605-7DBA-E2BF-85D9-0D476FE43F51}"/>
              </a:ext>
            </a:extLst>
          </p:cNvPr>
          <p:cNvSpPr txBox="1"/>
          <p:nvPr/>
        </p:nvSpPr>
        <p:spPr>
          <a:xfrm>
            <a:off x="4365811" y="4563481"/>
            <a:ext cx="77096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Tabela 1 – Participação (%) de mototaxista e entregador de moto no setor de transportes para trimestres selecionados</a:t>
            </a:r>
            <a:endParaRPr lang="pt-BR" sz="11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12B605-7DBA-E2BF-85D9-0D476FE43F51}"/>
              </a:ext>
            </a:extLst>
          </p:cNvPr>
          <p:cNvSpPr txBox="1"/>
          <p:nvPr/>
        </p:nvSpPr>
        <p:spPr>
          <a:xfrm>
            <a:off x="5876361" y="6448932"/>
            <a:ext cx="449131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900" b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Fonte: PNAD Contínua/IBGE    Elaboração: IPEA</a:t>
            </a:r>
            <a:endParaRPr lang="pt-BR" sz="9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112B605-7DBA-E2BF-85D9-0D476FE43F51}"/>
              </a:ext>
            </a:extLst>
          </p:cNvPr>
          <p:cNvSpPr txBox="1"/>
          <p:nvPr/>
        </p:nvSpPr>
        <p:spPr>
          <a:xfrm>
            <a:off x="4498549" y="4098213"/>
            <a:ext cx="449131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900" b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Fonte: PNAD Contínua/IBGE    Elaboração: IPEA</a:t>
            </a:r>
            <a:endParaRPr lang="pt-BR" sz="9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12B605-7DBA-E2BF-85D9-0D476FE43F51}"/>
              </a:ext>
            </a:extLst>
          </p:cNvPr>
          <p:cNvSpPr txBox="1"/>
          <p:nvPr/>
        </p:nvSpPr>
        <p:spPr>
          <a:xfrm>
            <a:off x="4078942" y="1591441"/>
            <a:ext cx="54505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latin typeface="Arial Narrow" panose="020B0606020202030204" pitchFamily="34" charset="0"/>
                <a:ea typeface="Calibri" panose="020F0502020204030204" pitchFamily="34" charset="0"/>
              </a:rPr>
              <a:t>Figura 1 - Evolução do quantitativo de trabalhadores da Gig Economy no setor de transporte.</a:t>
            </a:r>
            <a:endParaRPr lang="pt-BR" sz="11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461C49A-1345-7784-D82C-0E81A6BEDA7C}"/>
              </a:ext>
            </a:extLst>
          </p:cNvPr>
          <p:cNvSpPr/>
          <p:nvPr/>
        </p:nvSpPr>
        <p:spPr>
          <a:xfrm>
            <a:off x="9079653" y="5059526"/>
            <a:ext cx="1047571" cy="2070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1955601-43FB-86F0-1EA0-3BE1832C6A63}"/>
              </a:ext>
            </a:extLst>
          </p:cNvPr>
          <p:cNvSpPr/>
          <p:nvPr/>
        </p:nvSpPr>
        <p:spPr>
          <a:xfrm>
            <a:off x="9074733" y="6254146"/>
            <a:ext cx="1047571" cy="2070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55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0BB18A36-6E4B-418F-9D1D-74885A6454BC}"/>
              </a:ext>
            </a:extLst>
          </p:cNvPr>
          <p:cNvSpPr/>
          <p:nvPr/>
        </p:nvSpPr>
        <p:spPr>
          <a:xfrm rot="5400000">
            <a:off x="-339717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:\Users\grodrigues\Downloads\1243146_63065168.jpg">
            <a:extLst>
              <a:ext uri="{FF2B5EF4-FFF2-40B4-BE49-F238E27FC236}">
                <a16:creationId xmlns:a16="http://schemas.microsoft.com/office/drawing/2014/main" id="{0349FCED-E828-E2FE-9220-FCA232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D64D2F8C-C7E0-5FC7-6F35-2A4A447F2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084" y="2551837"/>
            <a:ext cx="93681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Arial" panose="020B0604020202020204" pitchFamily="34" charset="0"/>
                <a:sym typeface="Helvetica"/>
              </a:rPr>
              <a:t>1. </a:t>
            </a:r>
            <a:r>
              <a:rPr kumimoji="0" lang="en-US" altLang="pt-BR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Arial" panose="020B0604020202020204" pitchFamily="34" charset="0"/>
                <a:sym typeface="Helvetica"/>
              </a:rPr>
              <a:t>Introdução</a:t>
            </a:r>
            <a:endParaRPr kumimoji="0" lang="en-US" altLang="pt-BR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272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0BB18A36-6E4B-418F-9D1D-74885A6454BC}"/>
              </a:ext>
            </a:extLst>
          </p:cNvPr>
          <p:cNvSpPr/>
          <p:nvPr/>
        </p:nvSpPr>
        <p:spPr>
          <a:xfrm rot="5400000">
            <a:off x="-339717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:\Users\grodrigues\Downloads\1243146_63065168.jpg">
            <a:extLst>
              <a:ext uri="{FF2B5EF4-FFF2-40B4-BE49-F238E27FC236}">
                <a16:creationId xmlns:a16="http://schemas.microsoft.com/office/drawing/2014/main" id="{0349FCED-E828-E2FE-9220-FCA232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D64D2F8C-C7E0-5FC7-6F35-2A4A447F2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753" y="2136338"/>
            <a:ext cx="936819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 panose="020B0604020202020204" pitchFamily="34" charset="0"/>
                <a:sym typeface="Helvetica"/>
              </a:rPr>
              <a:t>3. </a:t>
            </a:r>
            <a:r>
              <a:rPr lang="en-US" altLang="pt-BR" sz="5400" b="1" kern="0" dirty="0">
                <a:solidFill>
                  <a:srgbClr val="FFFFFF"/>
                </a:solidFill>
                <a:latin typeface="Helvetica"/>
                <a:sym typeface="Helvetica"/>
              </a:rPr>
              <a:t>Pontos de atenção, recomendações, desafios e oportunidades</a:t>
            </a:r>
            <a:endParaRPr kumimoji="0" lang="en-US" altLang="pt-BR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20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18E1140-1CE7-3098-4E52-34FE5B2B4CE9}"/>
              </a:ext>
            </a:extLst>
          </p:cNvPr>
          <p:cNvSpPr/>
          <p:nvPr/>
        </p:nvSpPr>
        <p:spPr>
          <a:xfrm>
            <a:off x="2694039" y="157316"/>
            <a:ext cx="9153833" cy="79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8BB236-835A-FC91-D020-8ABFCCC71CA5}"/>
              </a:ext>
            </a:extLst>
          </p:cNvPr>
          <p:cNvSpPr txBox="1"/>
          <p:nvPr/>
        </p:nvSpPr>
        <p:spPr>
          <a:xfrm>
            <a:off x="2171700" y="240713"/>
            <a:ext cx="9676172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1. Atividade profissional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A079C9-0C6C-7A89-7A68-18D9CA7D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66" y="810137"/>
            <a:ext cx="4924425" cy="463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E5C72EF-37F9-B5B2-9000-CE2DB1E5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09" y="810137"/>
            <a:ext cx="4924425" cy="463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4B565B-657A-5E67-7AE9-20063D4C2F2B}"/>
              </a:ext>
            </a:extLst>
          </p:cNvPr>
          <p:cNvSpPr txBox="1"/>
          <p:nvPr/>
        </p:nvSpPr>
        <p:spPr>
          <a:xfrm>
            <a:off x="687641" y="5592229"/>
            <a:ext cx="10731757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54013" marR="0" lvl="0" indent="-354013" algn="just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pt-BR" sz="19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Lei 12.009, de 2009</a:t>
            </a:r>
            <a:r>
              <a:rPr kumimoji="0" lang="pt-BR" sz="19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 (Estados e Municípios) e </a:t>
            </a:r>
            <a:r>
              <a:rPr kumimoji="0" lang="pt-BR" sz="19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Lei nº 12.997, de 2014.</a:t>
            </a:r>
          </a:p>
          <a:p>
            <a:pPr marR="0" lvl="0" algn="just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800" b="1" kern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  <a:sym typeface="Helvetica"/>
            </a:endParaRPr>
          </a:p>
          <a:p>
            <a:pPr marL="354013" marR="0" lvl="0" indent="-354013" algn="just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pt-BR" sz="1900" b="1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Decreto nº 11.513, de 1º de maio de 2023 </a:t>
            </a:r>
            <a:r>
              <a:rPr lang="pt-BR" sz="1900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(Grupo de Trabalho para elaborar proposta de regulamentação das atividades de prestação de serviços por plataformas tecnológicas).</a:t>
            </a:r>
            <a:endParaRPr kumimoji="0" lang="pt-BR" sz="19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83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iclomotor – Motorede">
            <a:extLst>
              <a:ext uri="{FF2B5EF4-FFF2-40B4-BE49-F238E27FC236}">
                <a16:creationId xmlns:a16="http://schemas.microsoft.com/office/drawing/2014/main" id="{EEB6BEC2-0112-9F30-1411-5815B2EA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6" y="806556"/>
            <a:ext cx="2432553" cy="19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1">
            <a:extLst>
              <a:ext uri="{FF2B5EF4-FFF2-40B4-BE49-F238E27FC236}">
                <a16:creationId xmlns:a16="http://schemas.microsoft.com/office/drawing/2014/main" id="{EF0F5536-EDD0-21DC-ED55-3A4C91F91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31" y="927710"/>
            <a:ext cx="8534941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161645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just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“Em uma comunicação recebida em 14 de março de 1985, o Governo do Brasil notificou o Secretário-Geral da sua decisão de retirar a seguinte declaração feita no momento da ratificação:</a:t>
            </a:r>
          </a:p>
          <a:p>
            <a:pPr marL="0" marR="0" lvl="0" indent="0" algn="just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altLang="pt-B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"Nos termos do disposto no </a:t>
            </a:r>
            <a:r>
              <a:rPr kumimoji="0" lang="pt-BR" altLang="pt-BR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artigo 54, parágrafo 2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, o Brasil declara que, para efeitos da aplicação da presente Convenção,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que trata ciclomotores como  motocicletas</a:t>
            </a:r>
            <a:r>
              <a:rPr kumimoji="0" lang="pt-BR" altLang="pt-BR" sz="19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(artigo 1 (n))."</a:t>
            </a:r>
          </a:p>
          <a:p>
            <a:pPr marL="0" marR="0" lvl="0" indent="0" algn="just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altLang="pt-B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lvl="0" algn="just" defTabSz="536413">
              <a:spcBef>
                <a:spcPct val="0"/>
              </a:spcBef>
              <a:buClrTx/>
              <a:buNone/>
              <a:defRPr/>
            </a:pPr>
            <a:r>
              <a:rPr kumimoji="0" lang="pt-BR" altLang="pt-BR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 notificação especifica que a retirada da declaração é uma consequência de uma decisão tomada pelo Conselho Nacional de Trânsito do Brasil,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que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Arial" panose="020B0604020202020204" pitchFamily="34" charset="0"/>
                <a:sym typeface="Helvetica"/>
              </a:rPr>
              <a:t>agora considera os 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ciclomotores como sendo da mesma categoria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Arial" panose="020B0604020202020204" pitchFamily="34" charset="0"/>
                <a:sym typeface="Helvetica"/>
              </a:rPr>
              <a:t>d</a:t>
            </a:r>
            <a:r>
              <a:rPr kumimoji="0" lang="pt-BR" alt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os ciclos (bicicletas e triciclos)</a:t>
            </a:r>
            <a:r>
              <a:rPr kumimoji="0" lang="pt-BR" altLang="pt-BR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, em conformidade com o artigo 1 (l) da Convenção acima mencionada.” 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(</a:t>
            </a:r>
            <a:r>
              <a:rPr kumimoji="0" lang="pt-BR" altLang="pt-BR" sz="19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*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)</a:t>
            </a:r>
          </a:p>
        </p:txBody>
      </p:sp>
      <p:sp>
        <p:nvSpPr>
          <p:cNvPr id="6" name="Retângulo 3">
            <a:extLst>
              <a:ext uri="{FF2B5EF4-FFF2-40B4-BE49-F238E27FC236}">
                <a16:creationId xmlns:a16="http://schemas.microsoft.com/office/drawing/2014/main" id="{EF0975CB-770B-7DFC-B0D8-D57AF163F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95" y="5969618"/>
            <a:ext cx="110490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161645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(*) Disponível em: &lt;https://treaties.un.org/pages/</a:t>
            </a:r>
            <a:r>
              <a:rPr kumimoji="0" lang="pt-BR" altLang="pt-B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ViewDetailsIII.aspx?src</a:t>
            </a:r>
            <a:r>
              <a:rPr kumimoji="0" lang="pt-BR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=TREATY&amp;mtdsg_no=XI-B-19&amp;chapter=11&amp;Temp=mtdsg3&amp;clang=_en#21&gt;  </a:t>
            </a:r>
          </a:p>
          <a:p>
            <a:pPr marL="0" marR="0" lvl="0" indent="0" algn="l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Acesso em: 18 abr. 2023.</a:t>
            </a:r>
          </a:p>
          <a:p>
            <a:pPr marL="0" marR="0" lvl="0" indent="0" algn="l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altLang="pt-B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(**) Revogada pela </a:t>
            </a:r>
            <a:r>
              <a:rPr kumimoji="0" lang="pt-BR" alt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Resolução CONTRAN nº 912, de 28 de março de 2022</a:t>
            </a:r>
            <a:r>
              <a:rPr kumimoji="0" lang="pt-BR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.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id="{4032C1A4-2D7B-095C-25D7-116A20D7F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46" y="4778965"/>
            <a:ext cx="11099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161645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00"/>
              </a:buClr>
              <a:buFont typeface="Wingdings" panose="05000000000000000000" pitchFamily="2" charset="2"/>
              <a:buChar char="§"/>
              <a:defRPr>
                <a:solidFill>
                  <a:srgbClr val="224B5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Resolução CONTRAN nº 657, de 6 de setembro de 1985 (Dispõe sobre a equiparação do ciclomotores aos ciclos) </a:t>
            </a:r>
          </a:p>
          <a:p>
            <a:pPr marL="0" marR="0" lvl="0" indent="0" algn="ctr" defTabSz="536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(Revogada pela Resolução CONTRAN nº 14**, de 6 de fevereiro de 1998)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C42BB0C-26DA-CB37-BF8C-D9D0417A2ABD}"/>
              </a:ext>
            </a:extLst>
          </p:cNvPr>
          <p:cNvCxnSpPr/>
          <p:nvPr/>
        </p:nvCxnSpPr>
        <p:spPr>
          <a:xfrm>
            <a:off x="649046" y="4743318"/>
            <a:ext cx="110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9D683C2-A452-6A7E-1DEC-673106207D09}"/>
              </a:ext>
            </a:extLst>
          </p:cNvPr>
          <p:cNvCxnSpPr/>
          <p:nvPr/>
        </p:nvCxnSpPr>
        <p:spPr>
          <a:xfrm>
            <a:off x="637327" y="5381396"/>
            <a:ext cx="110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8E955F2F-86DF-797D-93D9-E091ACE139BE}"/>
              </a:ext>
            </a:extLst>
          </p:cNvPr>
          <p:cNvSpPr/>
          <p:nvPr/>
        </p:nvSpPr>
        <p:spPr>
          <a:xfrm>
            <a:off x="2694039" y="157316"/>
            <a:ext cx="9153833" cy="79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D5A066-A15B-731B-4F4C-84BA6871A9B6}"/>
              </a:ext>
            </a:extLst>
          </p:cNvPr>
          <p:cNvSpPr txBox="1"/>
          <p:nvPr/>
        </p:nvSpPr>
        <p:spPr>
          <a:xfrm>
            <a:off x="2694039" y="240712"/>
            <a:ext cx="9153833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00" b="1" kern="0" noProof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2</a:t>
            </a:r>
            <a:r>
              <a:rPr kumimoji="0" lang="pt-BR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 </a:t>
            </a: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Ciclomotores – Retirada da declaração brasileira</a:t>
            </a:r>
          </a:p>
        </p:txBody>
      </p:sp>
      <p:pic>
        <p:nvPicPr>
          <p:cNvPr id="1028" name="Picture 4" descr="Ciclomotor não é mais carroça - Notícias iCarros">
            <a:extLst>
              <a:ext uri="{FF2B5EF4-FFF2-40B4-BE49-F238E27FC236}">
                <a16:creationId xmlns:a16="http://schemas.microsoft.com/office/drawing/2014/main" id="{668A249A-3C67-BA8C-38D3-A407864E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5" y="2669100"/>
            <a:ext cx="2757587" cy="19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A25151E-26F8-6391-D20D-69669B168869}"/>
              </a:ext>
            </a:extLst>
          </p:cNvPr>
          <p:cNvSpPr/>
          <p:nvPr/>
        </p:nvSpPr>
        <p:spPr>
          <a:xfrm>
            <a:off x="6331974" y="240709"/>
            <a:ext cx="5515897" cy="850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8BB236-835A-FC91-D020-8ABFCCC71CA5}"/>
              </a:ext>
            </a:extLst>
          </p:cNvPr>
          <p:cNvSpPr txBox="1"/>
          <p:nvPr/>
        </p:nvSpPr>
        <p:spPr>
          <a:xfrm>
            <a:off x="3726427" y="240709"/>
            <a:ext cx="8121446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3</a:t>
            </a:r>
            <a:r>
              <a:rPr lang="pt-BR" sz="2900" b="1" kern="0" dirty="0" smtClea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. </a:t>
            </a: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Revisão do PNATRANS: ações e produtos</a:t>
            </a: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4" name="CaixaDeTexto 13">
            <a:extLst>
              <a:ext uri="{FF2B5EF4-FFF2-40B4-BE49-F238E27FC236}">
                <a16:creationId xmlns:a16="http://schemas.microsoft.com/office/drawing/2014/main" id="{D4A127B2-3D80-AC6D-79E4-24C020702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10" y="845799"/>
            <a:ext cx="11326762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 algn="just" defTabSz="762926" hangingPunct="0">
              <a:buBlip>
                <a:blip r:embed="rId2"/>
              </a:buBlip>
              <a:defRPr/>
            </a:pPr>
            <a:r>
              <a:rPr lang="pt-BR" altLang="pt-BR" sz="19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"/>
                <a:cs typeface="Helvetica"/>
                <a:sym typeface="Helvetica"/>
              </a:rPr>
              <a:t>A2005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- Regulamentar e orientar a implantação de projetos de gestão de velocidades em áreas urbanas (</a:t>
            </a:r>
            <a:r>
              <a:rPr lang="pt-BR" altLang="pt-BR" sz="1900" b="1" kern="0" dirty="0">
                <a:latin typeface="Helvetica"/>
                <a:cs typeface="Helvetica"/>
                <a:sym typeface="Helvetica"/>
              </a:rPr>
              <a:t>Pilar 2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):</a:t>
            </a:r>
          </a:p>
          <a:p>
            <a:pPr algn="just" defTabSz="762926" hangingPunct="0">
              <a:defRPr/>
            </a:pPr>
            <a:endParaRPr lang="pt-BR" altLang="pt-BR" sz="12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P2015 -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Publicação de lei dispondo sobre velocidade de circulação de motociclistas nos corredores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considerando um limite menor ou igual ao limite da via (1 Lei publicada; 2025)</a:t>
            </a:r>
          </a:p>
          <a:p>
            <a:pPr algn="just" defTabSz="762926" hangingPunct="0">
              <a:defRPr/>
            </a:pPr>
            <a:endParaRPr lang="pt-BR" altLang="pt-BR" sz="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P2016 - Elaboração e execução de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programa de fiscalização de velocidade de circulação de motocicletas nos corredores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(Programa elaborado; 10% em 2025)</a:t>
            </a:r>
          </a:p>
          <a:p>
            <a:pPr algn="just" defTabSz="762926" hangingPunct="0">
              <a:defRPr/>
            </a:pPr>
            <a:endParaRPr lang="pt-BR" altLang="pt-BR" sz="1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54013" indent="-354013" algn="just" defTabSz="762926" hangingPunct="0">
              <a:buBlip>
                <a:blip r:embed="rId2"/>
              </a:buBlip>
              <a:defRPr/>
            </a:pPr>
            <a:r>
              <a:rPr lang="pt-BR" altLang="pt-BR" sz="19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"/>
                <a:cs typeface="Helvetica"/>
                <a:sym typeface="Helvetica"/>
              </a:rPr>
              <a:t>A2006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- Atualizar e qualificar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normativos e manuais com foco na proteção de motociclistas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</a:t>
            </a:r>
            <a:r>
              <a:rPr lang="pt-BR" altLang="pt-BR" sz="1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Pilar 2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):</a:t>
            </a:r>
          </a:p>
          <a:p>
            <a:pPr algn="just" defTabSz="762926" hangingPunct="0">
              <a:defRPr/>
            </a:pPr>
            <a:endParaRPr lang="pt-BR" altLang="pt-BR" sz="12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lvl="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P2017 -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Elaboração de manual de soluções de engenharia de tráfego voltados à proteção de motociclistas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(1 Manual elaborado; 2024)</a:t>
            </a:r>
          </a:p>
          <a:p>
            <a:pPr lvl="0" algn="just" defTabSz="762926" hangingPunct="0">
              <a:defRPr/>
            </a:pPr>
            <a:endParaRPr lang="pt-BR" altLang="pt-BR" sz="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lvl="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P2018 - Atualização dos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requisitos de dispositivos e materiais de segurança e sinalização com foco nos motociclistas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(1 Normativo publicado; 2024)</a:t>
            </a:r>
          </a:p>
          <a:p>
            <a:pPr lvl="0" algn="just" defTabSz="762926" hangingPunct="0">
              <a:defRPr/>
            </a:pPr>
            <a:endParaRPr lang="pt-BR" altLang="pt-BR" sz="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lvl="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P2019 -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Regulamentação da instalação de defensas metálicas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como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dispositivo de proteção ao motociclista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através de resolução do CONTRAN (1 Resolução CONTRAN publicada; 2022).</a:t>
            </a:r>
          </a:p>
          <a:p>
            <a:pPr lvl="0" algn="just" defTabSz="762926" hangingPunct="0">
              <a:defRPr/>
            </a:pPr>
            <a:endParaRPr lang="pt-BR" altLang="pt-BR" sz="1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898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B2600C-F0ED-9E4D-34A2-25F7D20A0BF8}"/>
              </a:ext>
            </a:extLst>
          </p:cNvPr>
          <p:cNvSpPr/>
          <p:nvPr/>
        </p:nvSpPr>
        <p:spPr>
          <a:xfrm>
            <a:off x="6331974" y="240709"/>
            <a:ext cx="5515897" cy="850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3">
            <a:extLst>
              <a:ext uri="{FF2B5EF4-FFF2-40B4-BE49-F238E27FC236}">
                <a16:creationId xmlns:a16="http://schemas.microsoft.com/office/drawing/2014/main" id="{3CB711C4-21C9-93AB-FDA0-8B5C2CEBE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10" y="845798"/>
            <a:ext cx="11326762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19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"/>
                <a:cs typeface="Helvetica"/>
                <a:sym typeface="Helvetica"/>
              </a:rPr>
              <a:t>A3002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Aprimorar a segurança dos usuários vulneráveis no trânsito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(pedestres, ciclistas e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motociclistas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) (</a:t>
            </a:r>
            <a:r>
              <a:rPr lang="pt-BR" altLang="pt-BR" sz="1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Pilar 3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):</a:t>
            </a:r>
          </a:p>
          <a:p>
            <a:pPr lvl="0" algn="just" defTabSz="762926" hangingPunct="0">
              <a:defRPr/>
            </a:pPr>
            <a:endParaRPr lang="pt-BR" altLang="pt-BR" sz="12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lvl="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P3002 -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Aprimoramento de itens de segurança em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bicicletas,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motocicletas e assemelhados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(1 Resolução CONTRAN publicada; 2023)</a:t>
            </a:r>
          </a:p>
          <a:p>
            <a:pPr lvl="0" algn="just" defTabSz="762926" hangingPunct="0">
              <a:defRPr/>
            </a:pPr>
            <a:endParaRPr lang="pt-BR" altLang="pt-BR" sz="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lvl="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P3003 -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Aprimoramento dos requisitos técnicos de segurança para capacetes de motociclistas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(1 Resolução CONTRAN publicada; 2023)</a:t>
            </a:r>
          </a:p>
          <a:p>
            <a:pPr lvl="0" algn="just" defTabSz="762926" hangingPunct="0">
              <a:defRPr/>
            </a:pPr>
            <a:endParaRPr lang="pt-BR" altLang="pt-BR" sz="19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54013" lvl="0" indent="-354013" algn="just" defTabSz="762926" hangingPunct="0">
              <a:buBlip>
                <a:blip r:embed="rId2"/>
              </a:buBlip>
              <a:defRPr/>
            </a:pPr>
            <a:r>
              <a:rPr lang="pt-BR" altLang="pt-BR" sz="1900" b="1" kern="0" dirty="0">
                <a:solidFill>
                  <a:srgbClr val="000000"/>
                </a:solidFill>
                <a:highlight>
                  <a:srgbClr val="FFFF00"/>
                </a:highlight>
                <a:latin typeface="Helvetica"/>
                <a:cs typeface="Helvetica"/>
                <a:sym typeface="Helvetica"/>
              </a:rPr>
              <a:t>A6020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Direcionar a fiscalização de trânsito, mediante abordagem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, para constatação das infrações de uso de álcool, descumprimento do tempo de direção dos motoristas profissionais, transporte ilegal de passageiros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e, genericamente, as cometidas por condutores de motocicletas, motonetas e ciclomotores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</a:t>
            </a:r>
            <a:r>
              <a:rPr lang="pt-BR" altLang="pt-BR" sz="1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Pilar 6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):</a:t>
            </a:r>
          </a:p>
          <a:p>
            <a:pPr lvl="0" algn="just" defTabSz="762926" hangingPunct="0">
              <a:defRPr/>
            </a:pPr>
            <a:endParaRPr lang="pt-BR" altLang="pt-BR" sz="12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342900" lvl="0" indent="-342900" algn="just" defTabSz="762926" hangingPunct="0">
              <a:buFont typeface="Wingdings" panose="05000000000000000000" pitchFamily="2" charset="2"/>
              <a:buChar char="Ø"/>
              <a:defRPr/>
            </a:pP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P6024 - </a:t>
            </a:r>
            <a:r>
              <a:rPr lang="pt-BR" altLang="pt-BR" sz="1900" b="1" u="sng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Direcionamento da fiscalização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para operações focadas no uso de álcool, descumprimento do tempo de direção dos motoristas profissionais </a:t>
            </a:r>
            <a:r>
              <a:rPr lang="pt-BR" altLang="pt-BR" sz="1900" b="1" u="sng" kern="0" dirty="0">
                <a:solidFill>
                  <a:srgbClr val="000000"/>
                </a:solidFill>
                <a:highlight>
                  <a:srgbClr val="FFFF00"/>
                </a:highlight>
                <a:latin typeface="Helvetica"/>
                <a:cs typeface="Helvetica"/>
                <a:sym typeface="Helvetica"/>
              </a:rPr>
              <a:t>e, genericamente, as cometidas por condutores de motocicletas, motonetas e ciclomotores</a:t>
            </a:r>
            <a:r>
              <a:rPr lang="pt-BR" altLang="pt-BR" sz="19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(12 Relatórios de operações realizadas; a partir de 2022)</a:t>
            </a:r>
            <a:endParaRPr kumimoji="0" lang="pt-BR" alt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A0D39-C865-D5D0-3E9A-BC02AA32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71" y="5963288"/>
            <a:ext cx="6477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B2600C-F0ED-9E4D-34A2-25F7D20A0BF8}"/>
              </a:ext>
            </a:extLst>
          </p:cNvPr>
          <p:cNvSpPr/>
          <p:nvPr/>
        </p:nvSpPr>
        <p:spPr>
          <a:xfrm>
            <a:off x="6331974" y="240709"/>
            <a:ext cx="5515897" cy="850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6A488A-29B0-6E42-8512-66C8922DBA0E}"/>
              </a:ext>
            </a:extLst>
          </p:cNvPr>
          <p:cNvSpPr txBox="1"/>
          <p:nvPr/>
        </p:nvSpPr>
        <p:spPr>
          <a:xfrm>
            <a:off x="943897" y="240709"/>
            <a:ext cx="10903976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4</a:t>
            </a:r>
            <a:r>
              <a:rPr kumimoji="0" lang="pt-BR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 </a:t>
            </a: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Municipalização do trânsito e planos de mobilidade urbana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81EEE-D4CD-ECCE-69AD-36062738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71" y="5963288"/>
            <a:ext cx="6477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84E155-6ED7-C696-7714-209BA6E9C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76" y="844721"/>
            <a:ext cx="6451048" cy="531188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1943AA5-D60C-DC5D-9E62-137B44808E6C}"/>
              </a:ext>
            </a:extLst>
          </p:cNvPr>
          <p:cNvSpPr/>
          <p:nvPr/>
        </p:nvSpPr>
        <p:spPr>
          <a:xfrm>
            <a:off x="539036" y="1179248"/>
            <a:ext cx="4908035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Brasil: 1.860 municípios 	33,4% </a:t>
            </a:r>
          </a:p>
          <a:p>
            <a:pPr marL="457200" marR="0" lvl="0" indent="-4572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Região Norte: 		 	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23,7%</a:t>
            </a:r>
          </a:p>
          <a:p>
            <a:pPr marL="457200" marR="0" lvl="0" indent="-4572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Região Nordeste: 	 	</a:t>
            </a: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21,3%</a:t>
            </a:r>
          </a:p>
          <a:p>
            <a:pPr marL="457200" marR="0" lvl="0" indent="-4572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342900" marR="0" lvl="0" indent="-3429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Região Sudeste: 	 		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31,2%</a:t>
            </a:r>
          </a:p>
          <a:p>
            <a:pPr marL="457200" marR="0" lvl="0" indent="-4572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Região Sul: 		 	</a:t>
            </a: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54,3%</a:t>
            </a:r>
          </a:p>
          <a:p>
            <a:pPr marL="457200" marR="0" lvl="0" indent="-4572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342900" marR="0" lvl="0" indent="-342900" algn="l" defTabSz="762926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Região Centro-Oeste: 		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43,5%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0A38540-EBF5-FC2C-D57E-07051D3B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01" y="4504063"/>
            <a:ext cx="637304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marR="0" lvl="0" indent="-354013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Planos de mobilidade urbana: </a:t>
            </a:r>
            <a:r>
              <a:rPr kumimoji="0" lang="pt-BR" altLang="pt-BR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Medida Provisória nº 1.179, de 07 de julho de 2023</a:t>
            </a: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 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Até 12/04/2024: municípios com p &gt; 250.000</a:t>
            </a:r>
          </a:p>
          <a:p>
            <a:pPr marL="0" marR="0" lvl="0" indent="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342900" marR="0" lvl="0" indent="-342900" algn="just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alt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Até 12/04/2025: municípios com 20.000 &lt; p ≤ 250.000</a:t>
            </a:r>
            <a:endParaRPr kumimoji="0" lang="pt-BR" altLang="pt-BR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5" name="CaixaDeTexto 22">
            <a:extLst>
              <a:ext uri="{FF2B5EF4-FFF2-40B4-BE49-F238E27FC236}">
                <a16:creationId xmlns:a16="http://schemas.microsoft.com/office/drawing/2014/main" id="{FFBB497D-3175-F1D1-AC37-D2887C43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01" y="3638457"/>
            <a:ext cx="4947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Helvetica"/>
              </a:rPr>
              <a:t>Fonte: SENATRAN      Referência: </a:t>
            </a:r>
            <a:r>
              <a:rPr lang="pt-BR" altLang="pt-BR" sz="1600" dirty="0">
                <a:solidFill>
                  <a:srgbClr val="000000"/>
                </a:solidFill>
                <a:latin typeface="+mn-lt"/>
              </a:rPr>
              <a:t>29</a:t>
            </a:r>
            <a:r>
              <a:rPr kumimoji="0" lang="pt-BR" alt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Helvetica"/>
              </a:rPr>
              <a:t>/08/2023</a:t>
            </a:r>
          </a:p>
        </p:txBody>
      </p:sp>
    </p:spTree>
    <p:extLst>
      <p:ext uri="{BB962C8B-B14F-4D97-AF65-F5344CB8AC3E}">
        <p14:creationId xmlns:p14="http://schemas.microsoft.com/office/powerpoint/2010/main" val="33853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36A6C13-8AF0-51E9-0B30-0466C691E3E2}"/>
              </a:ext>
            </a:extLst>
          </p:cNvPr>
          <p:cNvSpPr txBox="1"/>
          <p:nvPr/>
        </p:nvSpPr>
        <p:spPr>
          <a:xfrm>
            <a:off x="782380" y="240709"/>
            <a:ext cx="11065493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lvl="0"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5</a:t>
            </a:r>
            <a:r>
              <a:rPr kumimoji="0" lang="pt-BR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 </a:t>
            </a: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Bicicletas elétricas</a:t>
            </a:r>
          </a:p>
          <a:p>
            <a:pPr lvl="0" algn="r" defTabSz="536413" hangingPunct="0">
              <a:defRPr/>
            </a:pP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7859E61-E8C2-2718-8A2D-0936CE9B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52" y="69479"/>
            <a:ext cx="2933439" cy="25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6303EA5-B89C-E29A-7F6C-196ABB0D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4" y="3314629"/>
            <a:ext cx="1887520" cy="12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25A4223-1D73-B2DE-E6E8-896C50416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778" y="3230639"/>
            <a:ext cx="3154153" cy="31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5BECAC6-4EC1-A20D-B694-47DB244C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49" y="3169307"/>
            <a:ext cx="1887520" cy="174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C1D74A6-B510-149B-8760-721613C2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71" y="3358458"/>
            <a:ext cx="1573796" cy="125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nociclo elétrico | Loja Eletricz">
            <a:extLst>
              <a:ext uri="{FF2B5EF4-FFF2-40B4-BE49-F238E27FC236}">
                <a16:creationId xmlns:a16="http://schemas.microsoft.com/office/drawing/2014/main" id="{A32E3DAD-F2CE-FE03-E8FF-C877C4BA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27" y="3391581"/>
            <a:ext cx="887197" cy="123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9363EB-601B-70FD-A7BE-9C50C58BE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763" y="632394"/>
            <a:ext cx="9314528" cy="143594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0B20B12-A2C3-9E6E-7470-47EDD84C8810}"/>
              </a:ext>
            </a:extLst>
          </p:cNvPr>
          <p:cNvSpPr txBox="1"/>
          <p:nvPr/>
        </p:nvSpPr>
        <p:spPr>
          <a:xfrm>
            <a:off x="806961" y="2713531"/>
            <a:ext cx="11065493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lvl="0"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6</a:t>
            </a:r>
            <a:r>
              <a:rPr kumimoji="0" lang="pt-BR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 </a:t>
            </a: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Equipamentos de mobilidade individual autopropelidos</a:t>
            </a: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49D8A58-204F-6549-54CC-6B1627C3A2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962" y="4651745"/>
            <a:ext cx="9998323" cy="1733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9038B-2B26-0B2E-D545-12B573D0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71" y="5963288"/>
            <a:ext cx="6477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385B2583-158F-7A29-4123-7ECAAE7152B6}"/>
              </a:ext>
            </a:extLst>
          </p:cNvPr>
          <p:cNvSpPr/>
          <p:nvPr/>
        </p:nvSpPr>
        <p:spPr>
          <a:xfrm>
            <a:off x="6823587" y="3238888"/>
            <a:ext cx="2369574" cy="14211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D55F26-0D8B-C715-DD95-FCAFEA881EDB}"/>
              </a:ext>
            </a:extLst>
          </p:cNvPr>
          <p:cNvSpPr/>
          <p:nvPr/>
        </p:nvSpPr>
        <p:spPr>
          <a:xfrm>
            <a:off x="2694039" y="157316"/>
            <a:ext cx="9153833" cy="79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6A6C13-8AF0-51E9-0B30-0466C691E3E2}"/>
              </a:ext>
            </a:extLst>
          </p:cNvPr>
          <p:cNvSpPr txBox="1"/>
          <p:nvPr/>
        </p:nvSpPr>
        <p:spPr>
          <a:xfrm>
            <a:off x="934065" y="240707"/>
            <a:ext cx="10913808" cy="5155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lvl="0"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7</a:t>
            </a:r>
            <a:r>
              <a:rPr kumimoji="0" lang="pt-BR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. </a:t>
            </a: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Acordos bilaterais e regionais</a:t>
            </a: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9038B-2B26-0B2E-D545-12B573D0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71" y="5963288"/>
            <a:ext cx="6477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1826160-6EC8-18DD-0045-58FCBDF5943C}"/>
              </a:ext>
            </a:extLst>
          </p:cNvPr>
          <p:cNvSpPr/>
          <p:nvPr/>
        </p:nvSpPr>
        <p:spPr>
          <a:xfrm>
            <a:off x="353346" y="4537422"/>
            <a:ext cx="11513575" cy="212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defTabSz="762926" hangingPunct="0">
              <a:lnSpc>
                <a:spcPct val="107000"/>
              </a:lnSpc>
              <a:buBlip>
                <a:blip r:embed="rId3"/>
              </a:buBlip>
              <a:defRPr/>
            </a:pPr>
            <a:r>
              <a:rPr lang="pt-BR" sz="1900" b="1" u="sng" kern="0" dirty="0">
                <a:solidFill>
                  <a:srgbClr val="000000"/>
                </a:solidFill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Transporte Rodoviário Internacional de Passageiros e de Cargas</a:t>
            </a:r>
            <a:r>
              <a:rPr lang="pt-BR" sz="1900" kern="0" dirty="0">
                <a:solidFill>
                  <a:srgbClr val="000000"/>
                </a:solidFill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: Venezuela, Guiana e </a:t>
            </a:r>
            <a:r>
              <a:rPr lang="pt-BR" sz="1900" b="1" u="sng" kern="0" dirty="0">
                <a:solidFill>
                  <a:srgbClr val="000000"/>
                </a:solidFill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França</a:t>
            </a:r>
            <a:r>
              <a:rPr lang="pt-BR" sz="1900" kern="0" dirty="0">
                <a:solidFill>
                  <a:srgbClr val="000000"/>
                </a:solidFill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.</a:t>
            </a:r>
          </a:p>
          <a:p>
            <a:pPr marL="358775" indent="-358775" algn="just" defTabSz="762926" hangingPunct="0">
              <a:lnSpc>
                <a:spcPct val="107000"/>
              </a:lnSpc>
              <a:defRPr/>
            </a:pPr>
            <a:endParaRPr lang="pt-BR" sz="1000" kern="0" dirty="0">
              <a:solidFill>
                <a:srgbClr val="000000"/>
              </a:solidFill>
              <a:latin typeface="Helvetica"/>
              <a:ea typeface="Calibri" panose="020F0502020204030204" pitchFamily="34" charset="0"/>
              <a:cs typeface="Times New Roman" panose="02020603050405020304" pitchFamily="18" charset="0"/>
              <a:sym typeface="Helvetica"/>
            </a:endParaRPr>
          </a:p>
          <a:p>
            <a:pPr marL="358775" marR="0" lvl="0" indent="-358775" algn="just" defTabSz="762926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Regulamentação Básica Unificada de Trânsito</a:t>
            </a:r>
            <a:r>
              <a:rPr kumimoji="0" 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 (Argentina, Brasil, Bolívia, Chile, Peru, Paraguai e Uruguai).</a:t>
            </a:r>
          </a:p>
          <a:p>
            <a:pPr marL="358775" marR="0" lvl="0" indent="-358775" algn="just" defTabSz="762926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Times New Roman" panose="02020603050405020304" pitchFamily="18" charset="0"/>
              <a:sym typeface="Helvetica"/>
            </a:endParaRPr>
          </a:p>
          <a:p>
            <a:pPr marL="358775" marR="0" lvl="0" indent="-358775" algn="just" defTabSz="762926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Protocolo de San Luis</a:t>
            </a:r>
            <a:r>
              <a:rPr kumimoji="0" 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 (Responsabilidade Civil Emergente de Acidentes de Trânsito – Mercosul).</a:t>
            </a:r>
          </a:p>
          <a:p>
            <a:pPr marL="358775" marR="0" lvl="0" indent="-358775" algn="just" defTabSz="762926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Times New Roman" panose="02020603050405020304" pitchFamily="18" charset="0"/>
              <a:sym typeface="Helvetica"/>
            </a:endParaRPr>
          </a:p>
          <a:p>
            <a:pPr marL="358775" marR="0" lvl="0" indent="-358775" algn="just" defTabSz="762926" rtl="0" eaLnBrk="1" fontAlgn="auto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pt-BR" sz="1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Reconhecimento Recíproco de Carteiras de Habilitação</a:t>
            </a:r>
            <a:r>
              <a:rPr kumimoji="0" 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:</a:t>
            </a:r>
            <a:r>
              <a:rPr lang="pt-BR" sz="1900" dirty="0">
                <a:latin typeface="Helvetica"/>
                <a:ea typeface="Calibri" panose="020F0502020204030204" pitchFamily="34" charset="0"/>
                <a:cs typeface="Times New Roman" panose="02020603050405020304" pitchFamily="18" charset="0"/>
              </a:rPr>
              <a:t> Espanha, </a:t>
            </a:r>
            <a:r>
              <a:rPr kumimoji="0" lang="pt-B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Calibri" panose="020F0502020204030204" pitchFamily="34" charset="0"/>
                <a:cs typeface="Times New Roman" panose="02020603050405020304" pitchFamily="18" charset="0"/>
                <a:sym typeface="Helvetica"/>
              </a:rPr>
              <a:t>Moçambique e</a:t>
            </a:r>
            <a:r>
              <a:rPr lang="pt-BR" sz="1900" dirty="0">
                <a:latin typeface="Helvetica"/>
                <a:ea typeface="Calibri" panose="020F0502020204030204" pitchFamily="34" charset="0"/>
                <a:cs typeface="Times New Roman" panose="02020603050405020304" pitchFamily="18" charset="0"/>
              </a:rPr>
              <a:t> Itália.</a:t>
            </a:r>
            <a:endParaRPr kumimoji="0" lang="pt-B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 panose="020F0502020204030204" pitchFamily="34" charset="0"/>
              <a:cs typeface="Times New Roman" panose="02020603050405020304" pitchFamily="18" charset="0"/>
              <a:sym typeface="Helvetica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93285A7-573E-3004-751A-80BEEAEF2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668" y="637896"/>
            <a:ext cx="8268929" cy="39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2A026C1-C0A3-7CB6-4CEF-40E5DB0E5F08}"/>
              </a:ext>
            </a:extLst>
          </p:cNvPr>
          <p:cNvSpPr txBox="1"/>
          <p:nvPr/>
        </p:nvSpPr>
        <p:spPr>
          <a:xfrm>
            <a:off x="501334" y="910550"/>
            <a:ext cx="225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DAENT/CGDANT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E35D36-934C-37FB-6A3A-E5F890EF55F1}"/>
              </a:ext>
            </a:extLst>
          </p:cNvPr>
          <p:cNvSpPr txBox="1"/>
          <p:nvPr/>
        </p:nvSpPr>
        <p:spPr>
          <a:xfrm>
            <a:off x="2054532" y="2592862"/>
            <a:ext cx="8082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  <a:p>
            <a:pPr algn="ctr"/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cgdant@saude.gov.br</a:t>
            </a:r>
          </a:p>
        </p:txBody>
      </p:sp>
    </p:spTree>
    <p:extLst>
      <p:ext uri="{BB962C8B-B14F-4D97-AF65-F5344CB8AC3E}">
        <p14:creationId xmlns:p14="http://schemas.microsoft.com/office/powerpoint/2010/main" val="14224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D8B1FCB-863A-CE22-D82D-DECA5A61AE2E}"/>
              </a:ext>
            </a:extLst>
          </p:cNvPr>
          <p:cNvSpPr txBox="1"/>
          <p:nvPr/>
        </p:nvSpPr>
        <p:spPr>
          <a:xfrm>
            <a:off x="717755" y="1501852"/>
            <a:ext cx="1114404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2"/>
              </a:buBlip>
              <a:defRPr/>
            </a:pPr>
            <a:r>
              <a:rPr lang="pt-BR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Coordenar, gerenciar e normatizar o </a:t>
            </a:r>
            <a:r>
              <a:rPr lang="pt-BR" sz="2000" b="1" u="sng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Sistema de Vigilância de Fatores de Risco e Proteção para Doenças e Agravos Não Transmissíveis</a:t>
            </a:r>
            <a:r>
              <a:rPr lang="pt-BR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algn="just">
              <a:defRPr/>
            </a:pPr>
            <a:endParaRPr lang="pt-BR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mentar programas e ações nas áreas de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promoção da saúde, de prevenção de fatores de risco e de redução de danos decorrentes das doenças e dos agravos não transmissíveis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;.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Apoiar os Estados, os Municípios e o Distrito Federal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na área de vigilância de doenças e agravos não transmissíveis, de fatores de risco e de proteção e de promoção da saúde;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Articular e acompanhar a implantação, o monitoramento e a avaliação das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estratégias de enfrentamento das doenças e dos agravos não transmissíveis e de promoção da saúde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Coordenar a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Política Nacional de Redução da Morbimortalidade por Acidentes e Violências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no âmbito do SUS;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A9A16C-8E44-C88B-A22F-D2B842D2C499}"/>
              </a:ext>
            </a:extLst>
          </p:cNvPr>
          <p:cNvSpPr txBox="1"/>
          <p:nvPr/>
        </p:nvSpPr>
        <p:spPr>
          <a:xfrm>
            <a:off x="2094270" y="240713"/>
            <a:ext cx="976752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Departamento de Análise Epidemiológica </a:t>
            </a:r>
          </a:p>
          <a:p>
            <a:pPr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 Vigilância de Doenças Não Transmissíveis</a:t>
            </a:r>
          </a:p>
        </p:txBody>
      </p:sp>
    </p:spTree>
    <p:extLst>
      <p:ext uri="{BB962C8B-B14F-4D97-AF65-F5344CB8AC3E}">
        <p14:creationId xmlns:p14="http://schemas.microsoft.com/office/powerpoint/2010/main" val="240089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5A9A16C-8E44-C88B-A22F-D2B842D2C499}"/>
              </a:ext>
            </a:extLst>
          </p:cNvPr>
          <p:cNvSpPr txBox="1"/>
          <p:nvPr/>
        </p:nvSpPr>
        <p:spPr>
          <a:xfrm>
            <a:off x="2094270" y="240713"/>
            <a:ext cx="9767529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 defTabSz="536413" hangingPunct="0">
              <a:defRPr/>
            </a:pPr>
            <a:r>
              <a:rPr lang="pt-BR" sz="2900" b="1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Estratégias </a:t>
            </a:r>
          </a:p>
          <a:p>
            <a:pPr algn="r" defTabSz="536413" hangingPunct="0">
              <a:defRPr/>
            </a:pPr>
            <a:endParaRPr lang="pt-BR" sz="2900" b="1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03CB9F8-9255-0D5E-AA08-A3C2600F2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69133" y="2991705"/>
            <a:ext cx="3352082" cy="262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6D0065D-2105-43A3-9E0D-5AF08363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86" y="721613"/>
            <a:ext cx="2621967" cy="315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Portal da Secretaria de Atenção Primária a Saúde">
            <a:extLst>
              <a:ext uri="{FF2B5EF4-FFF2-40B4-BE49-F238E27FC236}">
                <a16:creationId xmlns:a16="http://schemas.microsoft.com/office/drawing/2014/main" id="{914C66C6-2B1C-17DA-E21B-99EEB2DC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65" y="721613"/>
            <a:ext cx="2621965" cy="315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AED063CB-0134-9FA0-676E-464AC9AE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56" y="2826907"/>
            <a:ext cx="2621965" cy="315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089385C-199C-AFE3-1BF8-5E777E660A92}"/>
              </a:ext>
            </a:extLst>
          </p:cNvPr>
          <p:cNvSpPr txBox="1"/>
          <p:nvPr/>
        </p:nvSpPr>
        <p:spPr>
          <a:xfrm>
            <a:off x="362591" y="6296084"/>
            <a:ext cx="112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Fonte: Ministério da Saúde – SIM             (*) 2022: Dados preliminares.   </a:t>
            </a: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E5CC8539-1E5F-53AB-653E-BF38F29E8B16}"/>
              </a:ext>
            </a:extLst>
          </p:cNvPr>
          <p:cNvSpPr/>
          <p:nvPr/>
        </p:nvSpPr>
        <p:spPr>
          <a:xfrm rot="5400000">
            <a:off x="-320053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064B25-8456-F199-DD23-71B407568CB7}"/>
              </a:ext>
            </a:extLst>
          </p:cNvPr>
          <p:cNvSpPr txBox="1"/>
          <p:nvPr/>
        </p:nvSpPr>
        <p:spPr>
          <a:xfrm>
            <a:off x="1675004" y="5886261"/>
            <a:ext cx="9117530" cy="2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pPr marL="0" marR="0" lvl="0" indent="0" algn="ctr" defTabSz="7628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Ano do óbito e número de óbitos (total e por condição da vítima)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1C8FB2EA-736B-A748-FC64-A053C71A8381}"/>
              </a:ext>
            </a:extLst>
          </p:cNvPr>
          <p:cNvGraphicFramePr>
            <a:graphicFrameLocks noGrp="1"/>
          </p:cNvGraphicFramePr>
          <p:nvPr/>
        </p:nvGraphicFramePr>
        <p:xfrm>
          <a:off x="427452" y="4729068"/>
          <a:ext cx="11065219" cy="1114425"/>
        </p:xfrm>
        <a:graphic>
          <a:graphicData uri="http://schemas.openxmlformats.org/drawingml/2006/table">
            <a:tbl>
              <a:tblPr/>
              <a:tblGrid>
                <a:gridCol w="867335">
                  <a:extLst>
                    <a:ext uri="{9D8B030D-6E8A-4147-A177-3AD203B41FA5}">
                      <a16:colId xmlns:a16="http://schemas.microsoft.com/office/drawing/2014/main" val="3551209751"/>
                    </a:ext>
                  </a:extLst>
                </a:gridCol>
                <a:gridCol w="543845">
                  <a:extLst>
                    <a:ext uri="{9D8B030D-6E8A-4147-A177-3AD203B41FA5}">
                      <a16:colId xmlns:a16="http://schemas.microsoft.com/office/drawing/2014/main" val="690685892"/>
                    </a:ext>
                  </a:extLst>
                </a:gridCol>
                <a:gridCol w="919675">
                  <a:extLst>
                    <a:ext uri="{9D8B030D-6E8A-4147-A177-3AD203B41FA5}">
                      <a16:colId xmlns:a16="http://schemas.microsoft.com/office/drawing/2014/main" val="4195226866"/>
                    </a:ext>
                  </a:extLst>
                </a:gridCol>
                <a:gridCol w="871846">
                  <a:extLst>
                    <a:ext uri="{9D8B030D-6E8A-4147-A177-3AD203B41FA5}">
                      <a16:colId xmlns:a16="http://schemas.microsoft.com/office/drawing/2014/main" val="470984021"/>
                    </a:ext>
                  </a:extLst>
                </a:gridCol>
                <a:gridCol w="853357">
                  <a:extLst>
                    <a:ext uri="{9D8B030D-6E8A-4147-A177-3AD203B41FA5}">
                      <a16:colId xmlns:a16="http://schemas.microsoft.com/office/drawing/2014/main" val="2898914577"/>
                    </a:ext>
                  </a:extLst>
                </a:gridCol>
                <a:gridCol w="904567">
                  <a:extLst>
                    <a:ext uri="{9D8B030D-6E8A-4147-A177-3AD203B41FA5}">
                      <a16:colId xmlns:a16="http://schemas.microsoft.com/office/drawing/2014/main" val="97919064"/>
                    </a:ext>
                  </a:extLst>
                </a:gridCol>
                <a:gridCol w="893199">
                  <a:extLst>
                    <a:ext uri="{9D8B030D-6E8A-4147-A177-3AD203B41FA5}">
                      <a16:colId xmlns:a16="http://schemas.microsoft.com/office/drawing/2014/main" val="943238842"/>
                    </a:ext>
                  </a:extLst>
                </a:gridCol>
                <a:gridCol w="837279">
                  <a:extLst>
                    <a:ext uri="{9D8B030D-6E8A-4147-A177-3AD203B41FA5}">
                      <a16:colId xmlns:a16="http://schemas.microsoft.com/office/drawing/2014/main" val="3517090778"/>
                    </a:ext>
                  </a:extLst>
                </a:gridCol>
                <a:gridCol w="875071">
                  <a:extLst>
                    <a:ext uri="{9D8B030D-6E8A-4147-A177-3AD203B41FA5}">
                      <a16:colId xmlns:a16="http://schemas.microsoft.com/office/drawing/2014/main" val="116143230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08053800"/>
                    </a:ext>
                  </a:extLst>
                </a:gridCol>
                <a:gridCol w="865239">
                  <a:extLst>
                    <a:ext uri="{9D8B030D-6E8A-4147-A177-3AD203B41FA5}">
                      <a16:colId xmlns:a16="http://schemas.microsoft.com/office/drawing/2014/main" val="75491374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27333186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703725727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43.256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44.812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42.266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43.780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38.651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37.345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35.375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32.655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31.945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32.716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33.813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32.174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301091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Motociclista</a:t>
                      </a:r>
                      <a:endParaRPr lang="pt-BR" sz="1400" b="1" i="0" u="none" strike="noStrike" dirty="0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11.485</a:t>
                      </a:r>
                      <a:endParaRPr lang="pt-BR" sz="1400" b="1" i="0" u="none" strike="noStrike" dirty="0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12.544</a:t>
                      </a:r>
                      <a:endParaRPr lang="pt-BR" sz="1400" b="1" i="0" u="none" strike="noStrike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12.040</a:t>
                      </a:r>
                      <a:endParaRPr lang="pt-BR" sz="1400" b="1" i="0" u="none" strike="noStrike" dirty="0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12.652</a:t>
                      </a:r>
                      <a:endParaRPr lang="pt-BR" sz="1400" b="1" i="0" u="none" strike="noStrike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12.126</a:t>
                      </a:r>
                      <a:endParaRPr lang="pt-BR" sz="1400" b="1" i="0" u="none" strike="noStrike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12.085</a:t>
                      </a:r>
                      <a:endParaRPr lang="pt-BR" sz="1400" b="1" i="0" u="none" strike="noStrike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12.200</a:t>
                      </a:r>
                      <a:endParaRPr lang="pt-BR" sz="1400" b="1" i="0" u="none" strike="noStrike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11.479</a:t>
                      </a:r>
                      <a:endParaRPr lang="pt-BR" sz="1400" b="1" i="0" u="none" strike="noStrike" dirty="0">
                        <a:solidFill>
                          <a:srgbClr val="3399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11.215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12.011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11.978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339966"/>
                          </a:solidFill>
                          <a:effectLst/>
                          <a:latin typeface="Arial Narrow" panose="020B0606020202030204" pitchFamily="34" charset="0"/>
                        </a:rPr>
                        <a:t>11.611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158989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Automóvel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9.733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10.154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9.757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10.084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8.858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8.577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8.187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7.282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6.899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6.752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7.286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7.256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468037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Pedestre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9.244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8.819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8.220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8.082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6.979</a:t>
                      </a:r>
                      <a:endParaRPr lang="pt-BR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6.158</a:t>
                      </a:r>
                      <a:endParaRPr lang="pt-BR" sz="1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6.469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6.018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5.715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5.120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5.349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4.844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095297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Ciclista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1.475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1.492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1.348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1.357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1.311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1.262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1.306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1.363</a:t>
                      </a:r>
                      <a:endParaRPr lang="pt-BR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1.358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1.352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1.381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1.281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319741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2751CD-7698-9E54-3CA3-1E3C8DCFDB59}"/>
              </a:ext>
            </a:extLst>
          </p:cNvPr>
          <p:cNvSpPr txBox="1"/>
          <p:nvPr/>
        </p:nvSpPr>
        <p:spPr>
          <a:xfrm>
            <a:off x="2605549" y="240709"/>
            <a:ext cx="9242324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Óbitos por ATT (V01-V89). Brasil, 2011-2022*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809486D-5B34-C11D-9A32-C421C0A9628E}"/>
              </a:ext>
            </a:extLst>
          </p:cNvPr>
          <p:cNvGraphicFramePr>
            <a:graphicFrameLocks/>
          </p:cNvGraphicFramePr>
          <p:nvPr/>
        </p:nvGraphicFramePr>
        <p:xfrm>
          <a:off x="599769" y="757084"/>
          <a:ext cx="11268000" cy="3927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4" descr="Pedestres Cruz Caminhada Rua - Gráfico vetorial grátis no Pixabay">
            <a:extLst>
              <a:ext uri="{FF2B5EF4-FFF2-40B4-BE49-F238E27FC236}">
                <a16:creationId xmlns:a16="http://schemas.microsoft.com/office/drawing/2014/main" id="{0F0CE8A7-8D10-9B3D-86CA-C70541B8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30" y="3711530"/>
            <a:ext cx="468000" cy="3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Símbolo do ciclista | Ícone Gratis">
            <a:extLst>
              <a:ext uri="{FF2B5EF4-FFF2-40B4-BE49-F238E27FC236}">
                <a16:creationId xmlns:a16="http://schemas.microsoft.com/office/drawing/2014/main" id="{213780F1-AA54-8A50-7950-37D8DB67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95" y="4121342"/>
            <a:ext cx="360000" cy="2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ro - ícones de transporte grátis">
            <a:extLst>
              <a:ext uri="{FF2B5EF4-FFF2-40B4-BE49-F238E27FC236}">
                <a16:creationId xmlns:a16="http://schemas.microsoft.com/office/drawing/2014/main" id="{C51D73FE-C4CA-ED6D-E1AF-98E0648B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216" y="3391681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Moto, ícones Do Computador, Bicicleta png transparente grátis">
            <a:extLst>
              <a:ext uri="{FF2B5EF4-FFF2-40B4-BE49-F238E27FC236}">
                <a16:creationId xmlns:a16="http://schemas.microsoft.com/office/drawing/2014/main" id="{20965805-D3E9-9BA8-9D61-0F37B024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84">
            <a:off x="11335184" y="3093869"/>
            <a:ext cx="396000" cy="3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1B13BD9E-814F-AA10-61A3-2B2326F47CBC}"/>
              </a:ext>
            </a:extLst>
          </p:cNvPr>
          <p:cNvSpPr/>
          <p:nvPr/>
        </p:nvSpPr>
        <p:spPr>
          <a:xfrm>
            <a:off x="9534343" y="916187"/>
            <a:ext cx="1800000" cy="3366000"/>
          </a:xfrm>
          <a:prstGeom prst="rect">
            <a:avLst/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19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089385C-199C-AFE3-1BF8-5E777E660A92}"/>
              </a:ext>
            </a:extLst>
          </p:cNvPr>
          <p:cNvSpPr txBox="1"/>
          <p:nvPr/>
        </p:nvSpPr>
        <p:spPr>
          <a:xfrm>
            <a:off x="362591" y="6296084"/>
            <a:ext cx="112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Fonte: Ministério da Saúde – SIM             (*) 2022: Dados preliminares.   </a:t>
            </a: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E5CC8539-1E5F-53AB-653E-BF38F29E8B16}"/>
              </a:ext>
            </a:extLst>
          </p:cNvPr>
          <p:cNvSpPr/>
          <p:nvPr/>
        </p:nvSpPr>
        <p:spPr>
          <a:xfrm rot="5400000">
            <a:off x="-320053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064B25-8456-F199-DD23-71B407568CB7}"/>
              </a:ext>
            </a:extLst>
          </p:cNvPr>
          <p:cNvSpPr txBox="1"/>
          <p:nvPr/>
        </p:nvSpPr>
        <p:spPr>
          <a:xfrm>
            <a:off x="1675004" y="5886261"/>
            <a:ext cx="9117530" cy="2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pPr marL="0" marR="0" lvl="0" indent="0" algn="ctr" defTabSz="7628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Ano da internação e número de internações (total e por condição da vítima)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1C8FB2EA-736B-A748-FC64-A053C71A8381}"/>
              </a:ext>
            </a:extLst>
          </p:cNvPr>
          <p:cNvGraphicFramePr>
            <a:graphicFrameLocks noGrp="1"/>
          </p:cNvGraphicFramePr>
          <p:nvPr/>
        </p:nvGraphicFramePr>
        <p:xfrm>
          <a:off x="427452" y="4729068"/>
          <a:ext cx="11065219" cy="1134535"/>
        </p:xfrm>
        <a:graphic>
          <a:graphicData uri="http://schemas.openxmlformats.org/drawingml/2006/table">
            <a:tbl>
              <a:tblPr/>
              <a:tblGrid>
                <a:gridCol w="867335">
                  <a:extLst>
                    <a:ext uri="{9D8B030D-6E8A-4147-A177-3AD203B41FA5}">
                      <a16:colId xmlns:a16="http://schemas.microsoft.com/office/drawing/2014/main" val="3551209751"/>
                    </a:ext>
                  </a:extLst>
                </a:gridCol>
                <a:gridCol w="593007">
                  <a:extLst>
                    <a:ext uri="{9D8B030D-6E8A-4147-A177-3AD203B41FA5}">
                      <a16:colId xmlns:a16="http://schemas.microsoft.com/office/drawing/2014/main" val="690685892"/>
                    </a:ext>
                  </a:extLst>
                </a:gridCol>
                <a:gridCol w="870513">
                  <a:extLst>
                    <a:ext uri="{9D8B030D-6E8A-4147-A177-3AD203B41FA5}">
                      <a16:colId xmlns:a16="http://schemas.microsoft.com/office/drawing/2014/main" val="4195226866"/>
                    </a:ext>
                  </a:extLst>
                </a:gridCol>
                <a:gridCol w="871846">
                  <a:extLst>
                    <a:ext uri="{9D8B030D-6E8A-4147-A177-3AD203B41FA5}">
                      <a16:colId xmlns:a16="http://schemas.microsoft.com/office/drawing/2014/main" val="470984021"/>
                    </a:ext>
                  </a:extLst>
                </a:gridCol>
                <a:gridCol w="853357">
                  <a:extLst>
                    <a:ext uri="{9D8B030D-6E8A-4147-A177-3AD203B41FA5}">
                      <a16:colId xmlns:a16="http://schemas.microsoft.com/office/drawing/2014/main" val="2898914577"/>
                    </a:ext>
                  </a:extLst>
                </a:gridCol>
                <a:gridCol w="904567">
                  <a:extLst>
                    <a:ext uri="{9D8B030D-6E8A-4147-A177-3AD203B41FA5}">
                      <a16:colId xmlns:a16="http://schemas.microsoft.com/office/drawing/2014/main" val="97919064"/>
                    </a:ext>
                  </a:extLst>
                </a:gridCol>
                <a:gridCol w="893199">
                  <a:extLst>
                    <a:ext uri="{9D8B030D-6E8A-4147-A177-3AD203B41FA5}">
                      <a16:colId xmlns:a16="http://schemas.microsoft.com/office/drawing/2014/main" val="943238842"/>
                    </a:ext>
                  </a:extLst>
                </a:gridCol>
                <a:gridCol w="837279">
                  <a:extLst>
                    <a:ext uri="{9D8B030D-6E8A-4147-A177-3AD203B41FA5}">
                      <a16:colId xmlns:a16="http://schemas.microsoft.com/office/drawing/2014/main" val="3517090778"/>
                    </a:ext>
                  </a:extLst>
                </a:gridCol>
                <a:gridCol w="875071">
                  <a:extLst>
                    <a:ext uri="{9D8B030D-6E8A-4147-A177-3AD203B41FA5}">
                      <a16:colId xmlns:a16="http://schemas.microsoft.com/office/drawing/2014/main" val="116143230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08053800"/>
                    </a:ext>
                  </a:extLst>
                </a:gridCol>
                <a:gridCol w="865239">
                  <a:extLst>
                    <a:ext uri="{9D8B030D-6E8A-4147-A177-3AD203B41FA5}">
                      <a16:colId xmlns:a16="http://schemas.microsoft.com/office/drawing/2014/main" val="75491374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27333186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703725727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u="none" strike="noStrike" dirty="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153.632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159.216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170.805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176.007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174.833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180.443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181.134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183.450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192.813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187.888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209.201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215.090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301091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Motociclista</a:t>
                      </a:r>
                      <a:endParaRPr lang="pt-BR" sz="1400" b="1" i="0" u="none" strike="noStrike" dirty="0">
                        <a:solidFill>
                          <a:schemeClr val="accent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77.595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81.455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88.682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96.292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100.472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105.313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104.888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107.350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115.711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115.235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128.328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129.644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158989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Pedestre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37.577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40.426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44.109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40.322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31.839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31.795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33.119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33.174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32.498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27.595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30.784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36.606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468037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Ciclista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9.291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8.831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9.251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9.238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10.750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11.611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11.737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12.134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13.163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14.397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16.072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15.101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095297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Automóvel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15.588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14.827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14.357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15.237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14.353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14.086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13.327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12.418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11.809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11.457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13.387</a:t>
                      </a:r>
                    </a:p>
                  </a:txBody>
                  <a:tcPr marL="13547" marR="13547" marT="135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13.070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319741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2751CD-7698-9E54-3CA3-1E3C8DCFDB59}"/>
              </a:ext>
            </a:extLst>
          </p:cNvPr>
          <p:cNvSpPr txBox="1"/>
          <p:nvPr/>
        </p:nvSpPr>
        <p:spPr>
          <a:xfrm>
            <a:off x="2605549" y="240709"/>
            <a:ext cx="9242324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Internações por ATT (V01-V89). Brasil, 2011-2022*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16" name="Picture 4" descr="Pedestres Cruz Caminhada Rua - Gráfico vetorial grátis no Pixabay">
            <a:extLst>
              <a:ext uri="{FF2B5EF4-FFF2-40B4-BE49-F238E27FC236}">
                <a16:creationId xmlns:a16="http://schemas.microsoft.com/office/drawing/2014/main" id="{0F0CE8A7-8D10-9B3D-86CA-C70541B8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346" y="3300074"/>
            <a:ext cx="468000" cy="3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Símbolo do ciclista | Ícone Gratis">
            <a:extLst>
              <a:ext uri="{FF2B5EF4-FFF2-40B4-BE49-F238E27FC236}">
                <a16:creationId xmlns:a16="http://schemas.microsoft.com/office/drawing/2014/main" id="{213780F1-AA54-8A50-7950-37D8DB67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108" y="3753847"/>
            <a:ext cx="360000" cy="2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ro - ícones de transporte grátis">
            <a:extLst>
              <a:ext uri="{FF2B5EF4-FFF2-40B4-BE49-F238E27FC236}">
                <a16:creationId xmlns:a16="http://schemas.microsoft.com/office/drawing/2014/main" id="{C51D73FE-C4CA-ED6D-E1AF-98E0648B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655" y="397525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Moto, ícones Do Computador, Bicicleta png transparente grátis">
            <a:extLst>
              <a:ext uri="{FF2B5EF4-FFF2-40B4-BE49-F238E27FC236}">
                <a16:creationId xmlns:a16="http://schemas.microsoft.com/office/drawing/2014/main" id="{20965805-D3E9-9BA8-9D61-0F37B024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84">
            <a:off x="11335184" y="2277789"/>
            <a:ext cx="396000" cy="3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1B13BD9E-814F-AA10-61A3-2B2326F47CBC}"/>
              </a:ext>
            </a:extLst>
          </p:cNvPr>
          <p:cNvSpPr/>
          <p:nvPr/>
        </p:nvSpPr>
        <p:spPr>
          <a:xfrm>
            <a:off x="9534343" y="916187"/>
            <a:ext cx="1800000" cy="3366000"/>
          </a:xfrm>
          <a:prstGeom prst="rect">
            <a:avLst/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A6C19F1-6860-6C97-DB4C-03D751736001}"/>
              </a:ext>
            </a:extLst>
          </p:cNvPr>
          <p:cNvGraphicFramePr>
            <a:graphicFrameLocks/>
          </p:cNvGraphicFramePr>
          <p:nvPr/>
        </p:nvGraphicFramePr>
        <p:xfrm>
          <a:off x="595343" y="750188"/>
          <a:ext cx="11268000" cy="391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506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089385C-199C-AFE3-1BF8-5E777E660A92}"/>
              </a:ext>
            </a:extLst>
          </p:cNvPr>
          <p:cNvSpPr txBox="1"/>
          <p:nvPr/>
        </p:nvSpPr>
        <p:spPr>
          <a:xfrm>
            <a:off x="362591" y="6296084"/>
            <a:ext cx="112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                                                Fonte: Ministério da Saúde – SIM/SIH   </a:t>
            </a: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E5CC8539-1E5F-53AB-653E-BF38F29E8B16}"/>
              </a:ext>
            </a:extLst>
          </p:cNvPr>
          <p:cNvSpPr/>
          <p:nvPr/>
        </p:nvSpPr>
        <p:spPr>
          <a:xfrm rot="5400000">
            <a:off x="-320053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2751CD-7698-9E54-3CA3-1E3C8DCFDB59}"/>
              </a:ext>
            </a:extLst>
          </p:cNvPr>
          <p:cNvSpPr txBox="1"/>
          <p:nvPr/>
        </p:nvSpPr>
        <p:spPr>
          <a:xfrm>
            <a:off x="1484671" y="240709"/>
            <a:ext cx="10363202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  <a:sym typeface="Helvetica"/>
              </a:rPr>
              <a:t>Taxas de mortalidade e de internação de motociclistas (V20-V39), 2021</a:t>
            </a:r>
          </a:p>
          <a:p>
            <a:pPr marL="0" marR="0" lvl="0" indent="0" algn="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  <a:sym typeface="Helvetica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7D92A5E-CFBA-452F-2514-AA47F07A0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2230" y="721609"/>
            <a:ext cx="7855974" cy="55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F3B26D-97E5-E6E8-0972-EABA91B72BAF}"/>
              </a:ext>
            </a:extLst>
          </p:cNvPr>
          <p:cNvSpPr txBox="1"/>
          <p:nvPr/>
        </p:nvSpPr>
        <p:spPr>
          <a:xfrm>
            <a:off x="456083" y="380186"/>
            <a:ext cx="11425000" cy="96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  <a:sym typeface="Helvetica"/>
              </a:rPr>
              <a:t>Internações* por ATT (V20-V39). Brasil e regiões, 2021.</a:t>
            </a:r>
          </a:p>
          <a:p>
            <a:pPr marL="0" marR="0" lvl="0" indent="0" algn="ct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  <a:sym typeface="Helvetic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89385C-199C-AFE3-1BF8-5E777E660A92}"/>
              </a:ext>
            </a:extLst>
          </p:cNvPr>
          <p:cNvSpPr txBox="1"/>
          <p:nvPr/>
        </p:nvSpPr>
        <p:spPr>
          <a:xfrm>
            <a:off x="362591" y="6296084"/>
            <a:ext cx="112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Fonte: Ministério da Saúde – SIM             (*) ES: Estabelecimentos de Saúde. 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346C02E-E49F-2D2D-69D1-D73CE7B49DE2}"/>
              </a:ext>
            </a:extLst>
          </p:cNvPr>
          <p:cNvSpPr txBox="1"/>
          <p:nvPr/>
        </p:nvSpPr>
        <p:spPr>
          <a:xfrm>
            <a:off x="367595" y="3595690"/>
            <a:ext cx="11499942" cy="515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  <a:sym typeface="Helvetica"/>
              </a:rPr>
              <a:t>Óbitos por ATT (V20-V39) por local de ocorrência. Brasil e regiões, 2021.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CE31CC3-CCA4-1E2E-AAE0-3682F13EAEDE}"/>
              </a:ext>
            </a:extLst>
          </p:cNvPr>
          <p:cNvGraphicFramePr>
            <a:graphicFrameLocks noGrp="1"/>
          </p:cNvGraphicFramePr>
          <p:nvPr/>
        </p:nvGraphicFramePr>
        <p:xfrm>
          <a:off x="436419" y="4118134"/>
          <a:ext cx="11376000" cy="2174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9150">
                  <a:extLst>
                    <a:ext uri="{9D8B030D-6E8A-4147-A177-3AD203B41FA5}">
                      <a16:colId xmlns:a16="http://schemas.microsoft.com/office/drawing/2014/main" val="3491182167"/>
                    </a:ext>
                  </a:extLst>
                </a:gridCol>
                <a:gridCol w="1245136">
                  <a:extLst>
                    <a:ext uri="{9D8B030D-6E8A-4147-A177-3AD203B41FA5}">
                      <a16:colId xmlns:a16="http://schemas.microsoft.com/office/drawing/2014/main" val="2822897876"/>
                    </a:ext>
                  </a:extLst>
                </a:gridCol>
                <a:gridCol w="1556594">
                  <a:extLst>
                    <a:ext uri="{9D8B030D-6E8A-4147-A177-3AD203B41FA5}">
                      <a16:colId xmlns:a16="http://schemas.microsoft.com/office/drawing/2014/main" val="4202875889"/>
                    </a:ext>
                  </a:extLst>
                </a:gridCol>
                <a:gridCol w="1390665">
                  <a:extLst>
                    <a:ext uri="{9D8B030D-6E8A-4147-A177-3AD203B41FA5}">
                      <a16:colId xmlns:a16="http://schemas.microsoft.com/office/drawing/2014/main" val="2708744723"/>
                    </a:ext>
                  </a:extLst>
                </a:gridCol>
                <a:gridCol w="1496486">
                  <a:extLst>
                    <a:ext uri="{9D8B030D-6E8A-4147-A177-3AD203B41FA5}">
                      <a16:colId xmlns:a16="http://schemas.microsoft.com/office/drawing/2014/main" val="1539956126"/>
                    </a:ext>
                  </a:extLst>
                </a:gridCol>
                <a:gridCol w="1005251">
                  <a:extLst>
                    <a:ext uri="{9D8B030D-6E8A-4147-A177-3AD203B41FA5}">
                      <a16:colId xmlns:a16="http://schemas.microsoft.com/office/drawing/2014/main" val="747593751"/>
                    </a:ext>
                  </a:extLst>
                </a:gridCol>
                <a:gridCol w="1896293">
                  <a:extLst>
                    <a:ext uri="{9D8B030D-6E8A-4147-A177-3AD203B41FA5}">
                      <a16:colId xmlns:a16="http://schemas.microsoft.com/office/drawing/2014/main" val="634059003"/>
                    </a:ext>
                  </a:extLst>
                </a:gridCol>
                <a:gridCol w="1236425">
                  <a:extLst>
                    <a:ext uri="{9D8B030D-6E8A-4147-A177-3AD203B41FA5}">
                      <a16:colId xmlns:a16="http://schemas.microsoft.com/office/drawing/2014/main" val="24240720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Hospital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Outros ES*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Domicílio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Via pública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Outros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Aldeia indígena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Todos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456353"/>
                  </a:ext>
                </a:extLst>
              </a:tr>
              <a:tr h="1391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5.175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195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112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5.802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687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11.978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8434"/>
                  </a:ext>
                </a:extLst>
              </a:tr>
              <a:tr h="1391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516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570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1.195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89357"/>
                  </a:ext>
                </a:extLst>
              </a:tr>
              <a:tr h="1391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1.804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2.225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363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4.490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225100"/>
                  </a:ext>
                </a:extLst>
              </a:tr>
              <a:tr h="1391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1.578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96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1.482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109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3.292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038104"/>
                  </a:ext>
                </a:extLst>
              </a:tr>
              <a:tr h="1391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680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811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97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1.614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12068"/>
                  </a:ext>
                </a:extLst>
              </a:tr>
              <a:tr h="2202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597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27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714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1.387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99" marR="5799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091981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4BB0BFD-0AAD-5019-FCBF-7D640DB375AD}"/>
              </a:ext>
            </a:extLst>
          </p:cNvPr>
          <p:cNvGraphicFramePr>
            <a:graphicFrameLocks noGrp="1"/>
          </p:cNvGraphicFramePr>
          <p:nvPr/>
        </p:nvGraphicFramePr>
        <p:xfrm>
          <a:off x="3174714" y="874194"/>
          <a:ext cx="5940001" cy="2186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2254">
                  <a:extLst>
                    <a:ext uri="{9D8B030D-6E8A-4147-A177-3AD203B41FA5}">
                      <a16:colId xmlns:a16="http://schemas.microsoft.com/office/drawing/2014/main" val="2317987980"/>
                    </a:ext>
                  </a:extLst>
                </a:gridCol>
                <a:gridCol w="1769806">
                  <a:extLst>
                    <a:ext uri="{9D8B030D-6E8A-4147-A177-3AD203B41FA5}">
                      <a16:colId xmlns:a16="http://schemas.microsoft.com/office/drawing/2014/main" val="1374601673"/>
                    </a:ext>
                  </a:extLst>
                </a:gridCol>
                <a:gridCol w="2477941">
                  <a:extLst>
                    <a:ext uri="{9D8B030D-6E8A-4147-A177-3AD203B41FA5}">
                      <a16:colId xmlns:a16="http://schemas.microsoft.com/office/drawing/2014/main" val="11412840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u="none" strike="noStrike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Internações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Média de permanência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108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b="1" u="none" strike="noStrike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20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128.328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5,2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138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12.744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6,0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0277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  <a:latin typeface="Arial Narrow" panose="020B0606020202030204" pitchFamily="34" charset="0"/>
                        </a:rPr>
                        <a:t>41.762</a:t>
                      </a:r>
                      <a:endParaRPr lang="pt-BR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effectLst/>
                          <a:latin typeface="Arial Narrow" panose="020B0606020202030204" pitchFamily="34" charset="0"/>
                        </a:rPr>
                        <a:t>5,9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47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51.757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4,7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4037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11.362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5,1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876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PT" sz="2000" u="none" strike="noStrike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  <a:latin typeface="Arial Narrow" panose="020B0606020202030204" pitchFamily="34" charset="0"/>
                        </a:rPr>
                        <a:t>10.703</a:t>
                      </a:r>
                      <a:endParaRPr lang="pt-BR" sz="2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effectLst/>
                          <a:latin typeface="Arial Narrow" panose="020B0606020202030204" pitchFamily="34" charset="0"/>
                        </a:rPr>
                        <a:t>5,2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83708"/>
                  </a:ext>
                </a:extLst>
              </a:tr>
            </a:tbl>
          </a:graphicData>
        </a:graphic>
      </p:graphicFrame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E5CC8539-1E5F-53AB-653E-BF38F29E8B16}"/>
              </a:ext>
            </a:extLst>
          </p:cNvPr>
          <p:cNvSpPr/>
          <p:nvPr/>
        </p:nvSpPr>
        <p:spPr>
          <a:xfrm rot="5400000">
            <a:off x="-320053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2FEEA80-E021-E129-1D1F-A52278552468}"/>
              </a:ext>
            </a:extLst>
          </p:cNvPr>
          <p:cNvSpPr txBox="1"/>
          <p:nvPr/>
        </p:nvSpPr>
        <p:spPr>
          <a:xfrm>
            <a:off x="3001104" y="3071885"/>
            <a:ext cx="49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64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Fonte: Ministério da Saúde - SIH               (*) Por local de internação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03576" y="4111214"/>
            <a:ext cx="1479178" cy="2181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0BB18A36-6E4B-418F-9D1D-74885A6454BC}"/>
              </a:ext>
            </a:extLst>
          </p:cNvPr>
          <p:cNvSpPr/>
          <p:nvPr/>
        </p:nvSpPr>
        <p:spPr>
          <a:xfrm rot="5400000">
            <a:off x="-339717" y="339717"/>
            <a:ext cx="1584000" cy="904567"/>
          </a:xfrm>
          <a:prstGeom prst="rtTriangle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:\Users\grodrigues\Downloads\1243146_63065168.jpg">
            <a:extLst>
              <a:ext uri="{FF2B5EF4-FFF2-40B4-BE49-F238E27FC236}">
                <a16:creationId xmlns:a16="http://schemas.microsoft.com/office/drawing/2014/main" id="{0349FCED-E828-E2FE-9220-FCA232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D64D2F8C-C7E0-5FC7-6F35-2A4A447F2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084" y="2551837"/>
            <a:ext cx="93681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7629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Arial" panose="020B0604020202020204" pitchFamily="34" charset="0"/>
                <a:sym typeface="Helvetica"/>
              </a:rPr>
              <a:t>2. </a:t>
            </a:r>
            <a:r>
              <a:rPr kumimoji="0" lang="en-US" altLang="pt-BR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Arial" panose="020B0604020202020204" pitchFamily="34" charset="0"/>
                <a:sym typeface="Helvetica"/>
              </a:rPr>
              <a:t>Marco </a:t>
            </a:r>
            <a:r>
              <a:rPr kumimoji="0" lang="en-US" altLang="pt-BR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Arial" panose="020B0604020202020204" pitchFamily="34" charset="0"/>
                <a:sym typeface="Helvetica"/>
              </a:rPr>
              <a:t>normativo</a:t>
            </a:r>
            <a:endParaRPr kumimoji="0" lang="en-US" altLang="pt-BR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48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8262</TotalTime>
  <Words>2554</Words>
  <Application>Microsoft Office PowerPoint</Application>
  <PresentationFormat>Widescreen</PresentationFormat>
  <Paragraphs>579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41" baseType="lpstr">
      <vt:lpstr>Aptos Narrow</vt:lpstr>
      <vt:lpstr>Arial</vt:lpstr>
      <vt:lpstr>Arial Narrow</vt:lpstr>
      <vt:lpstr>Calibri</vt:lpstr>
      <vt:lpstr>Calibri Light</vt:lpstr>
      <vt:lpstr>Courier New</vt:lpstr>
      <vt:lpstr>Helvetica</vt:lpstr>
      <vt:lpstr>Montserrat</vt:lpstr>
      <vt:lpstr>Roboto</vt:lpstr>
      <vt:lpstr>Times New Roman</vt:lpstr>
      <vt:lpstr>Wingdings</vt:lpstr>
      <vt:lpstr>Tema do Office</vt:lpstr>
      <vt:lpstr>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Maurício Barbosa de Brito</dc:creator>
  <cp:lastModifiedBy>Luiz Otávio Maciel Miranda</cp:lastModifiedBy>
  <cp:revision>244</cp:revision>
  <dcterms:created xsi:type="dcterms:W3CDTF">2023-03-01T13:06:59Z</dcterms:created>
  <dcterms:modified xsi:type="dcterms:W3CDTF">2023-09-11T18:25:24Z</dcterms:modified>
</cp:coreProperties>
</file>