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theme/theme7.xml" ContentType="application/vnd.openxmlformats-officedocument.theme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theme/theme9.xml" ContentType="application/vnd.openxmlformats-officedocument.theme+xml"/>
  <Override PartName="/ppt/slideLayouts/slideLayout34.xml" ContentType="application/vnd.openxmlformats-officedocument.presentationml.slideLayout+xml"/>
  <Override PartName="/ppt/theme/theme10.xml" ContentType="application/vnd.openxmlformats-officedocument.theme+xml"/>
  <Override PartName="/ppt/slideLayouts/slideLayout35.xml" ContentType="application/vnd.openxmlformats-officedocument.presentationml.slideLayout+xml"/>
  <Override PartName="/ppt/theme/theme11.xml" ContentType="application/vnd.openxmlformats-officedocument.theme+xml"/>
  <Override PartName="/ppt/slideLayouts/slideLayout36.xml" ContentType="application/vnd.openxmlformats-officedocument.presentationml.slideLayout+xml"/>
  <Override PartName="/ppt/theme/theme12.xml" ContentType="application/vnd.openxmlformats-officedocument.theme+xml"/>
  <Override PartName="/ppt/slideLayouts/slideLayout37.xml" ContentType="application/vnd.openxmlformats-officedocument.presentationml.slideLayout+xml"/>
  <Override PartName="/ppt/theme/theme1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1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5.xml" ContentType="application/vnd.openxmlformats-officedocument.theme+xml"/>
  <Override PartName="/ppt/slideLayouts/slideLayout53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29" r:id="rId2"/>
    <p:sldMasterId id="2147483741" r:id="rId3"/>
    <p:sldMasterId id="2147483743" r:id="rId4"/>
    <p:sldMasterId id="2147483747" r:id="rId5"/>
    <p:sldMasterId id="2147483749" r:id="rId6"/>
    <p:sldMasterId id="2147483753" r:id="rId7"/>
    <p:sldMasterId id="2147483755" r:id="rId8"/>
    <p:sldMasterId id="2147483757" r:id="rId9"/>
    <p:sldMasterId id="2147483759" r:id="rId10"/>
    <p:sldMasterId id="2147483761" r:id="rId11"/>
    <p:sldMasterId id="2147483763" r:id="rId12"/>
    <p:sldMasterId id="2147483765" r:id="rId13"/>
    <p:sldMasterId id="2147483767" r:id="rId14"/>
    <p:sldMasterId id="2147483770" r:id="rId15"/>
    <p:sldMasterId id="2147483784" r:id="rId16"/>
  </p:sldMasterIdLst>
  <p:notesMasterIdLst>
    <p:notesMasterId r:id="rId33"/>
  </p:notesMasterIdLst>
  <p:handoutMasterIdLst>
    <p:handoutMasterId r:id="rId34"/>
  </p:handoutMasterIdLst>
  <p:sldIdLst>
    <p:sldId id="356" r:id="rId17"/>
    <p:sldId id="381" r:id="rId18"/>
    <p:sldId id="376" r:id="rId19"/>
    <p:sldId id="377" r:id="rId20"/>
    <p:sldId id="378" r:id="rId21"/>
    <p:sldId id="379" r:id="rId22"/>
    <p:sldId id="380" r:id="rId23"/>
    <p:sldId id="390" r:id="rId24"/>
    <p:sldId id="383" r:id="rId25"/>
    <p:sldId id="382" r:id="rId26"/>
    <p:sldId id="384" r:id="rId27"/>
    <p:sldId id="385" r:id="rId28"/>
    <p:sldId id="386" r:id="rId29"/>
    <p:sldId id="387" r:id="rId30"/>
    <p:sldId id="388" r:id="rId31"/>
    <p:sldId id="389" r:id="rId32"/>
  </p:sldIdLst>
  <p:sldSz cx="9144000" cy="6858000" type="screen4x3"/>
  <p:notesSz cx="6797675" cy="9926638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9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7" autoAdjust="0"/>
    <p:restoredTop sz="94660"/>
  </p:normalViewPr>
  <p:slideViewPr>
    <p:cSldViewPr>
      <p:cViewPr varScale="1">
        <p:scale>
          <a:sx n="92" d="100"/>
          <a:sy n="92" d="100"/>
        </p:scale>
        <p:origin x="133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A82F13-9FDA-44CF-89E5-DB73EFAD3F28}" type="datetimeFigureOut">
              <a:rPr lang="pt-BR" smtClean="0"/>
              <a:t>02/10/2019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0D1B3C-461F-4D81-9A92-2531342191B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81221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306443AA-C91B-724D-A0F8-A1EA42051C13}" type="datetimeFigureOut">
              <a:rPr lang="en-US"/>
              <a:pPr>
                <a:defRPr/>
              </a:pPr>
              <a:t>10/2/2019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noProof="0" smtClean="0"/>
              <a:t>Click to edit Master text styles</a:t>
            </a:r>
          </a:p>
          <a:p>
            <a:pPr lvl="1"/>
            <a:r>
              <a:rPr lang="x-none" noProof="0" smtClean="0"/>
              <a:t>Second level</a:t>
            </a:r>
          </a:p>
          <a:p>
            <a:pPr lvl="2"/>
            <a:r>
              <a:rPr lang="x-none" noProof="0" smtClean="0"/>
              <a:t>Third level</a:t>
            </a:r>
          </a:p>
          <a:p>
            <a:pPr lvl="3"/>
            <a:r>
              <a:rPr lang="x-none" noProof="0" smtClean="0"/>
              <a:t>Fourth level</a:t>
            </a:r>
          </a:p>
          <a:p>
            <a:pPr lvl="4"/>
            <a:r>
              <a:rPr lang="x-none" noProof="0" smtClean="0"/>
              <a:t>Fifth level</a:t>
            </a:r>
            <a:endParaRPr 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4C96D19B-C9AA-CD48-BD57-480D24A9588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533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.png"/><Relationship Id="rId4" Type="http://schemas.openxmlformats.org/officeDocument/2006/relationships/image" Target="../media/image1.wmf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68130-8669-C34C-9E68-FCF506ACD0A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431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7CC8C-FC39-3A49-947B-B7C44976AD9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0546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38701-C612-7C48-B951-E0E38A4E241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3612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97D5C-0CEF-D04F-A244-D23F4DF54D7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16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CA204-77A6-0A46-B86E-3EEE8705F15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5605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C7C63-8866-1F49-9EA9-5A2E79360AB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7633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BC00D-AE66-354E-8A1F-2155882DC51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5611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63BE6-C1AF-BA4C-92FE-761E69C4045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2651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321B7-CBDF-C246-97A4-DB935923515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378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AAA3A-614B-7B49-B0C4-446CB7D49D7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96402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16E26-F087-1F4A-8131-78B49A389A9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5885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E68EC-5A5D-8948-BABF-4A245D52565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46757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x-none" noProof="0" smtClean="0"/>
              <a:t>Drag picture to placeholder or click icon to add</a:t>
            </a:r>
            <a:endParaRPr lang="pt-B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ECF63-A191-FF43-BBE4-AB4BE4CF6B5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13343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51C1D-5784-614D-96D1-132364C2E22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5327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9B5B6-E00A-DF41-A70E-88E6343B4FC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2321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cs typeface="ＭＳ Ｐゴシック" charset="0"/>
              </a:defRPr>
            </a:lvl1pPr>
          </a:lstStyle>
          <a:p>
            <a:pPr>
              <a:defRPr/>
            </a:pPr>
            <a:fld id="{4522BE58-2964-0E44-9B9F-46C5CCA55B6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77206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ＭＳ Ｐゴシック" charset="0"/>
              </a:defRPr>
            </a:lvl1pPr>
          </a:lstStyle>
          <a:p>
            <a:pPr>
              <a:defRPr/>
            </a:pPr>
            <a:fld id="{3571D5F2-1E5B-B043-B9ED-6E38EC835626}" type="datetimeFigureOut">
              <a:rPr lang="pt-BR"/>
              <a:pPr>
                <a:defRPr/>
              </a:pPr>
              <a:t>02/10/2019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ＭＳ Ｐゴシック" charset="0"/>
              </a:defRPr>
            </a:lvl1pPr>
          </a:lstStyle>
          <a:p>
            <a:pPr>
              <a:defRPr/>
            </a:pPr>
            <a:fld id="{FAD2C2AF-90EC-2940-B146-63BE289B4B1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28229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ＭＳ Ｐゴシック" charset="0"/>
              </a:defRPr>
            </a:lvl1pPr>
          </a:lstStyle>
          <a:p>
            <a:pPr>
              <a:defRPr/>
            </a:pPr>
            <a:fld id="{7AE58F9E-5D63-2D4D-9052-D7B4EA623940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1972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16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fld id="{F8FBAEF9-1B2C-BA4F-89D4-A81E5BA5C2F5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58457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cs typeface="ＭＳ Ｐゴシック" charset="0"/>
              </a:defRPr>
            </a:lvl1pPr>
          </a:lstStyle>
          <a:p>
            <a:pPr>
              <a:defRPr/>
            </a:pPr>
            <a:fld id="{B21173B6-5671-F149-B6C9-B7C40A826D9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42683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cs typeface="ＭＳ Ｐゴシック" charset="0"/>
              </a:defRPr>
            </a:lvl1pPr>
          </a:lstStyle>
          <a:p>
            <a:pPr>
              <a:defRPr/>
            </a:pPr>
            <a:fld id="{A2B0D037-5E4E-3F40-B204-6F6F5320FAD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5754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9EE1C-04D7-354D-A986-5834B4BBF3D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62512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ABB65FF-94B2-EB4A-9DEC-EA362DB62F1F}" type="datetimeFigureOut">
              <a:rPr lang="en-US"/>
              <a:pPr>
                <a:defRPr/>
              </a:pPr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  <a:cs typeface="ＭＳ Ｐゴシック" charset="0"/>
              </a:defRPr>
            </a:lvl1pPr>
          </a:lstStyle>
          <a:p>
            <a:pPr>
              <a:defRPr/>
            </a:pPr>
            <a:fld id="{AFC75CCE-47B7-E54B-BEE7-5B6D278CF4C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2156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fld id="{B8A184BD-F259-F44B-8690-8F9811693267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43496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9"/>
          <p:cNvGraphicFramePr>
            <a:graphicFrameLocks noChangeAspect="1"/>
          </p:cNvGraphicFramePr>
          <p:nvPr/>
        </p:nvGraphicFramePr>
        <p:xfrm>
          <a:off x="6143625" y="188913"/>
          <a:ext cx="1371600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483" r:id="rId3" imgW="2180167" imgH="495300" progId="">
                  <p:embed/>
                </p:oleObj>
              </mc:Choice>
              <mc:Fallback>
                <p:oleObj r:id="rId3" imgW="2180167" imgH="4953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3625" y="188913"/>
                        <a:ext cx="1371600" cy="31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8" descr="marca_horizontal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142889"/>
            <a:ext cx="11430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 descr="logoinpe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"/>
            <a:ext cx="37147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89341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9"/>
          <p:cNvGraphicFramePr>
            <a:graphicFrameLocks noChangeAspect="1"/>
          </p:cNvGraphicFramePr>
          <p:nvPr/>
        </p:nvGraphicFramePr>
        <p:xfrm>
          <a:off x="6143625" y="188913"/>
          <a:ext cx="1371600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507" r:id="rId3" imgW="2180167" imgH="495300" progId="">
                  <p:embed/>
                </p:oleObj>
              </mc:Choice>
              <mc:Fallback>
                <p:oleObj r:id="rId3" imgW="2180167" imgH="4953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3625" y="188913"/>
                        <a:ext cx="1371600" cy="31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8" descr="marca_horizontal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142889"/>
            <a:ext cx="11430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 descr="logoinpe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"/>
            <a:ext cx="37147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02475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1177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9"/>
          <p:cNvGraphicFramePr>
            <a:graphicFrameLocks noChangeAspect="1"/>
          </p:cNvGraphicFramePr>
          <p:nvPr/>
        </p:nvGraphicFramePr>
        <p:xfrm>
          <a:off x="6143625" y="188913"/>
          <a:ext cx="1371600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531" r:id="rId3" imgW="2180167" imgH="495300" progId="">
                  <p:embed/>
                </p:oleObj>
              </mc:Choice>
              <mc:Fallback>
                <p:oleObj r:id="rId3" imgW="2180167" imgH="4953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3625" y="188913"/>
                        <a:ext cx="1371600" cy="31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1" descr="logoinpe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"/>
            <a:ext cx="37147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8286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8A800-F97D-9D44-B848-548349D9C7A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66895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2D82A6C-F04B-5B42-8493-DBB86A732E46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1642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95000"/>
                  </a:prstClr>
                </a:solidFill>
                <a:latin typeface="Times New Roman" charset="0"/>
                <a:cs typeface="ＭＳ Ｐゴシック" charset="0"/>
              </a:defRPr>
            </a:lvl1pPr>
          </a:lstStyle>
          <a:p>
            <a:pPr>
              <a:defRPr/>
            </a:pPr>
            <a:fld id="{309C7486-44EC-4845-BCE6-C6BD3296800B}" type="datetimeFigureOut">
              <a:rPr lang="en-US"/>
              <a:pPr>
                <a:defRPr/>
              </a:pPr>
              <a:t>10/2/2019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95000"/>
                  </a:prstClr>
                </a:solidFill>
                <a:latin typeface="Times New Roman" charset="0"/>
                <a:cs typeface="ＭＳ Ｐゴシック" charset="0"/>
              </a:defRPr>
            </a:lvl1pPr>
          </a:lstStyle>
          <a:p>
            <a:pPr>
              <a:defRPr/>
            </a:pPr>
            <a:fld id="{FC619B04-CBF6-5841-AE7D-4F3DE26214B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525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95000"/>
                  </a:prstClr>
                </a:solidFill>
                <a:latin typeface="Times New Roman" charset="0"/>
                <a:cs typeface="ＭＳ Ｐゴシック" charset="0"/>
              </a:defRPr>
            </a:lvl1pPr>
          </a:lstStyle>
          <a:p>
            <a:pPr>
              <a:defRPr/>
            </a:pPr>
            <a:fld id="{3179D9F3-7045-794F-A5FC-82BE1923304A}" type="datetimeFigureOut">
              <a:rPr lang="en-US"/>
              <a:pPr>
                <a:defRPr/>
              </a:pPr>
              <a:t>10/2/2019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95000"/>
                  </a:prstClr>
                </a:solidFill>
                <a:latin typeface="Times New Roman" charset="0"/>
                <a:cs typeface="ＭＳ Ｐゴシック" charset="0"/>
              </a:defRPr>
            </a:lvl1pPr>
          </a:lstStyle>
          <a:p>
            <a:pPr>
              <a:defRPr/>
            </a:pPr>
            <a:fld id="{A82EEA59-3397-E74B-988B-264AC9FAA37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12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96399-EEDB-7E42-ABC6-74A81996E2C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33222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fld id="{FD112D4F-6282-6747-B8B1-17081B586DFB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25268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fld id="{05362C91-D92D-CB4E-8DC8-1EC074A16940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6850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fld id="{80F1D48C-A0A4-0647-9ED1-1F0B07E0213D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88492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fld id="{B00928C9-9E0F-0E4B-A188-29AC95502991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08688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fld id="{5C6D3F94-6160-5948-8A1C-0EE982E76F49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90122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fld id="{C58F32C1-42D6-0E4C-8D0A-95EE86299D54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57778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fld id="{A9FA1A49-CD0B-9D4A-8BB7-6B1E942EA5AB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88244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1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fld id="{045F3FBA-8F24-B34D-B121-16F7ECF51EC1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30786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x-none" noProof="0" smtClean="0"/>
              <a:t>Drag picture to placeholder or click icon to add</a:t>
            </a:r>
            <a:endParaRPr lang="en-US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fld id="{0CEEBD13-8850-0F42-8DEC-2E4C623185BA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75991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fld id="{71295C5A-7168-6842-86E5-9455A2719B6B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5961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8EEA8-A8F5-434D-A22B-38E86EB0A8F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72597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fld id="{AF55ED4A-EB1B-524B-85F7-A95684734E5B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55082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fld id="{C2E37CAF-408B-2A49-82F7-38A111E7D7A4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449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r>
              <a:rPr lang="x-none" noProof="0" smtClean="0"/>
              <a:t>Click icon to add table</a:t>
            </a:r>
            <a:endParaRPr lang="pt-BR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fld id="{A195DD94-0DE2-374F-A1D7-D0C9C34448CC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913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ＭＳ Ｐゴシック" charset="0"/>
              </a:defRPr>
            </a:lvl1pPr>
          </a:lstStyle>
          <a:p>
            <a:pPr>
              <a:defRPr/>
            </a:pPr>
            <a:fld id="{3D9AEB4C-A85F-F64C-A734-E9A35D7E47A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0033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9EFBA-4D5C-0B48-A64F-097701EFEE7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471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92F43-D4E3-F346-9C3A-189518E1CC1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0020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88935-FD10-3A43-9C42-6FE71951F4A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2266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E2F74-4B6F-CE41-8C95-1B16DC83876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2554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3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5.vml"/><Relationship Id="rId7" Type="http://schemas.openxmlformats.org/officeDocument/2006/relationships/image" Target="../media/image3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5.bin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36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37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5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1.vml"/><Relationship Id="rId7" Type="http://schemas.openxmlformats.org/officeDocument/2006/relationships/image" Target="../media/image3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3.vml"/><Relationship Id="rId7" Type="http://schemas.openxmlformats.org/officeDocument/2006/relationships/image" Target="../media/image3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3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06F792CF-2D06-4C43-900B-489524B7E1D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857250"/>
            <a:ext cx="82296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349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714500"/>
            <a:ext cx="82296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3492" name="Straight Connector 28"/>
          <p:cNvSpPr>
            <a:spLocks noChangeShapeType="1"/>
          </p:cNvSpPr>
          <p:nvPr/>
        </p:nvSpPr>
        <p:spPr bwMode="auto">
          <a:xfrm>
            <a:off x="500063" y="1571625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</p:sldLayoutIdLst>
  <p:txStyles>
    <p:titleStyle>
      <a:lvl1pPr algn="l" rtl="0" fontAlgn="base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  <a:ea typeface="ＭＳ Ｐゴシック" pitchFamily="-65" charset="-128"/>
          <a:cs typeface="ＭＳ Ｐゴシック" pitchFamily="-65" charset="-128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  <a:ea typeface="ＭＳ Ｐゴシック" pitchFamily="-65" charset="-128"/>
          <a:cs typeface="ＭＳ Ｐゴシック" pitchFamily="-65" charset="-128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  <a:ea typeface="ＭＳ Ｐゴシック" pitchFamily="-65" charset="-128"/>
          <a:cs typeface="ＭＳ Ｐゴシック" pitchFamily="-65" charset="-128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charset="0"/>
        <a:buChar char=""/>
        <a:defRPr sz="26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47688" indent="-273050" algn="l" rtl="0" fontAlgn="base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charset="0"/>
        <a:buChar char=""/>
        <a:defRPr sz="2300" kern="1200">
          <a:solidFill>
            <a:schemeClr val="tx2"/>
          </a:solidFill>
          <a:latin typeface="+mn-lt"/>
          <a:ea typeface="ＭＳ Ｐゴシック" pitchFamily="-65" charset="-128"/>
          <a:cs typeface="+mn-cs"/>
        </a:defRPr>
      </a:lvl2pPr>
      <a:lvl3pPr marL="822325" indent="-228600" algn="l" rtl="0" fontAlgn="base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charset="0"/>
        <a:buChar char="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096963" indent="-228600" algn="l" rtl="0" fontAlgn="base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charset="0"/>
        <a:buChar char=""/>
        <a:defRPr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1371600" indent="-228600" algn="l" rtl="0" fontAlgn="base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"/>
        <a:defRPr sz="16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fld id="{33EF85F4-6987-AE44-AD50-36BE0D9B2FE5}" type="datetime1">
              <a:rPr lang="en-US"/>
              <a:pPr/>
              <a:t>10/2/2019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fld id="{005CABB9-63F4-7E46-B4EF-142F2B39DC67}" type="slidenum">
              <a:rPr lang="en-US"/>
              <a:pPr/>
              <a:t>‹nº›</a:t>
            </a:fld>
            <a:endParaRPr lang="en-US"/>
          </a:p>
        </p:txBody>
      </p:sp>
      <p:graphicFrame>
        <p:nvGraphicFramePr>
          <p:cNvPr id="17413" name="Object 9"/>
          <p:cNvGraphicFramePr>
            <a:graphicFrameLocks noChangeAspect="1"/>
          </p:cNvGraphicFramePr>
          <p:nvPr/>
        </p:nvGraphicFramePr>
        <p:xfrm>
          <a:off x="6143625" y="188913"/>
          <a:ext cx="1371600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51" r:id="rId4" imgW="2180167" imgH="495300" progId="">
                  <p:embed/>
                </p:oleObj>
              </mc:Choice>
              <mc:Fallback>
                <p:oleObj r:id="rId4" imgW="2180167" imgH="495300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3625" y="188913"/>
                        <a:ext cx="1371600" cy="31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14" name="Picture 8" descr="marca_horizont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142889"/>
            <a:ext cx="11430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" descr="logoinp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"/>
            <a:ext cx="37147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Espaço Reservado para Texto 11"/>
          <p:cNvSpPr>
            <a:spLocks noGrp="1"/>
          </p:cNvSpPr>
          <p:nvPr>
            <p:ph type="body" idx="1"/>
          </p:nvPr>
        </p:nvSpPr>
        <p:spPr bwMode="auto">
          <a:xfrm>
            <a:off x="428625" y="92868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65" charset="-128"/>
          <a:cs typeface="ＭＳ Ｐゴシック" pitchFamily="-65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65" charset="-128"/>
          <a:cs typeface="ＭＳ Ｐゴシック" pitchFamily="-65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65" charset="-128"/>
          <a:cs typeface="ＭＳ Ｐゴシック" pitchFamily="-65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65" charset="-128"/>
          <a:cs typeface="ＭＳ Ｐゴシック" pitchFamily="-65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fld id="{1289A21F-063F-A943-8A68-26AC4CFDFAC5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a typeface="Arial" pitchFamily="-1" charset="0"/>
                <a:cs typeface="Arial" pitchFamily="-1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a typeface="Arial" pitchFamily="-1" charset="0"/>
                <a:cs typeface="Arial" pitchFamily="-1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Arial" charset="0"/>
              </a:defRPr>
            </a:lvl1pPr>
          </a:lstStyle>
          <a:p>
            <a:fld id="{2AD6D7E3-FBA6-2245-8D55-4FA27D59186E}" type="slidenum">
              <a:rPr lang="en-GB"/>
              <a:pPr/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7" name="Retângulo 6"/>
          <p:cNvSpPr/>
          <p:nvPr/>
        </p:nvSpPr>
        <p:spPr bwMode="ltGray">
          <a:xfrm>
            <a:off x="0" y="14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66565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wrap="square" lIns="109728" tIns="45720" rIns="4572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3F3F3F"/>
                </a:solidFill>
                <a:latin typeface="Corbel" charset="0"/>
                <a:cs typeface="Arial" charset="0"/>
              </a:defRPr>
            </a:lvl1pPr>
          </a:lstStyle>
          <a:p>
            <a:fld id="{C73FF749-C2F6-3146-9642-040A737C74C3}" type="datetimeFigureOut">
              <a:rPr lang="en-US"/>
              <a:pPr/>
              <a:t>10/2/2019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2640020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prstClr val="black">
                    <a:tint val="95000"/>
                  </a:prstClr>
                </a:solidFill>
                <a:latin typeface="Corbel"/>
                <a:ea typeface="Arial" pitchFamily="-1" charset="0"/>
                <a:cs typeface="Arial" pitchFamily="-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204204" y="6477000"/>
            <a:ext cx="733425" cy="274638"/>
          </a:xfrm>
          <a:prstGeom prst="rect">
            <a:avLst/>
          </a:prstGeom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3F3F3F"/>
                </a:solidFill>
                <a:latin typeface="Corbel" charset="0"/>
                <a:cs typeface="Arial" charset="0"/>
              </a:defRPr>
            </a:lvl1pPr>
          </a:lstStyle>
          <a:p>
            <a:fld id="{A0698134-9F57-1343-8E21-2856501F7F79}" type="slidenum">
              <a:rPr lang="en-US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</p:sldLayoutIdLst>
  <p:txStyles>
    <p:titleStyle>
      <a:lvl1pPr algn="l" rtl="0" fontAlgn="base">
        <a:spcBef>
          <a:spcPct val="0"/>
        </a:spcBef>
        <a:spcAft>
          <a:spcPct val="0"/>
        </a:spcAft>
        <a:defRPr sz="4500" b="1" kern="1200">
          <a:solidFill>
            <a:srgbClr val="DDDDDD"/>
          </a:solidFill>
          <a:latin typeface="+mj-lt"/>
          <a:ea typeface="ＭＳ Ｐゴシック" charset="0"/>
          <a:cs typeface="ＭＳ Ｐゴシック" charset="0"/>
        </a:defRPr>
      </a:lvl1pPr>
      <a:lvl2pPr algn="l" rtl="0" fontAlgn="base">
        <a:spcBef>
          <a:spcPct val="0"/>
        </a:spcBef>
        <a:spcAft>
          <a:spcPct val="0"/>
        </a:spcAft>
        <a:defRPr sz="4500" b="1">
          <a:solidFill>
            <a:srgbClr val="DDDDDD"/>
          </a:solidFill>
          <a:latin typeface="Corbel" charset="0"/>
          <a:ea typeface="ＭＳ Ｐゴシック" charset="0"/>
          <a:cs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4500" b="1">
          <a:solidFill>
            <a:srgbClr val="DDDDDD"/>
          </a:solidFill>
          <a:latin typeface="Corbel" charset="0"/>
          <a:ea typeface="ＭＳ Ｐゴシック" charset="0"/>
          <a:cs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4500" b="1">
          <a:solidFill>
            <a:srgbClr val="DDDDDD"/>
          </a:solidFill>
          <a:latin typeface="Corbel" charset="0"/>
          <a:ea typeface="ＭＳ Ｐゴシック" charset="0"/>
          <a:cs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4500" b="1">
          <a:solidFill>
            <a:srgbClr val="DDDDDD"/>
          </a:solidFill>
          <a:latin typeface="Corbe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DDDDDD"/>
          </a:solidFill>
          <a:latin typeface="Corbe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DDDDDD"/>
          </a:solidFill>
          <a:latin typeface="Corbe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DDDDDD"/>
          </a:solidFill>
          <a:latin typeface="Corbe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DDDDDD"/>
          </a:solidFill>
          <a:latin typeface="Corbel" charset="0"/>
          <a:ea typeface="ＭＳ Ｐゴシック" charset="0"/>
          <a:cs typeface="ＭＳ Ｐゴシック" charset="0"/>
        </a:defRPr>
      </a:lvl9pPr>
    </p:titleStyle>
    <p:bodyStyle>
      <a:lvl1pPr marL="438150" indent="-319088" algn="l" rtl="0" fontAlgn="base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charset="0"/>
        <a:buChar char="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30250" indent="-2730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Char char="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995363" indent="-228600" algn="l" rtl="0" fontAlgn="base">
        <a:spcBef>
          <a:spcPct val="20000"/>
        </a:spcBef>
        <a:spcAft>
          <a:spcPct val="0"/>
        </a:spcAft>
        <a:buClr>
          <a:srgbClr val="969696"/>
        </a:buClr>
        <a:buFont typeface="Arial" charset="0"/>
        <a:buChar char="▪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16025" indent="-182563" algn="l" rtl="0" fontAlgn="base">
        <a:spcBef>
          <a:spcPct val="20000"/>
        </a:spcBef>
        <a:spcAft>
          <a:spcPct val="0"/>
        </a:spcAft>
        <a:buClr>
          <a:srgbClr val="808080"/>
        </a:buClr>
        <a:buFont typeface="Arial" charset="0"/>
        <a:buChar char="▪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425575" indent="-182563" algn="l" rtl="0" fontAlgn="base">
        <a:spcBef>
          <a:spcPct val="20000"/>
        </a:spcBef>
        <a:spcAft>
          <a:spcPct val="0"/>
        </a:spcAft>
        <a:buClr>
          <a:srgbClr val="5F5F5F"/>
        </a:buClr>
        <a:buFont typeface="Wingdings 3" charset="0"/>
        <a:buChar char=""/>
        <a:defRPr lang="en-US"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fld id="{A4F874E3-C4BE-554A-9A96-E40EC3305ADF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-65" charset="-128"/>
          <a:cs typeface="ＭＳ Ｐゴシック" pitchFamily="-65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-65" charset="-128"/>
          <a:cs typeface="ＭＳ Ｐゴシック" pitchFamily="-65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-65" charset="-128"/>
          <a:cs typeface="ＭＳ Ｐゴシック" pitchFamily="-65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-65" charset="-128"/>
          <a:cs typeface="ＭＳ Ｐゴシック" pitchFamily="-65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3875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effectLst/>
                <a:latin typeface="Arial"/>
                <a:ea typeface="Arial" pitchFamily="-1" charset="0"/>
                <a:cs typeface="Arial" pitchFamily="-1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3875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/>
                <a:latin typeface="Arial"/>
                <a:ea typeface="Arial" pitchFamily="-1" charset="0"/>
                <a:cs typeface="Arial" pitchFamily="-1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3875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fld id="{780E7C51-ADC9-954D-9860-AE378E11579A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573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B0F2239-3C10-CA41-A9F5-80AEA130208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3875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effectLst/>
                <a:latin typeface="+mn-lt"/>
                <a:ea typeface="Arial" pitchFamily="-1" charset="0"/>
                <a:cs typeface="Arial" pitchFamily="-1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3875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/>
                <a:latin typeface="+mn-lt"/>
                <a:ea typeface="Arial" pitchFamily="-1" charset="0"/>
                <a:cs typeface="Arial" pitchFamily="-1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3875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fld id="{2F5001E7-244B-834B-8B76-3A9BAD337ABD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593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fld id="{CE95C2C2-24ED-D244-9C82-6E2FE3016DC1}" type="datetimeFigureOut">
              <a:rPr lang="pt-BR"/>
              <a:pPr/>
              <a:t>02/10/2019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ea typeface="Arial" pitchFamily="-1" charset="0"/>
                <a:cs typeface="Arial" pitchFamily="-1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fld id="{3A24BF31-7D96-0147-9F52-A10CECCD663D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fld id="{2B6D1443-1E96-7C44-818B-2EB508037691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3875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effectLst/>
                <a:latin typeface="+mn-lt"/>
                <a:ea typeface="Arial" pitchFamily="-1" charset="0"/>
                <a:cs typeface="Arial" pitchFamily="-1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3875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/>
                <a:latin typeface="+mn-lt"/>
                <a:ea typeface="Arial" pitchFamily="-1" charset="0"/>
                <a:cs typeface="Arial" pitchFamily="-1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3875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fld id="{DFBC0756-FA02-1449-80E9-C2ECE3B2A1AF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fld id="{76CF49B4-04B4-5247-9CA0-8E2DFD797E62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-65" charset="-128"/>
          <a:cs typeface="ＭＳ Ｐゴシック" pitchFamily="-65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-65" charset="-128"/>
          <a:cs typeface="ＭＳ Ｐゴシック" pitchFamily="-65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-65" charset="-128"/>
          <a:cs typeface="ＭＳ Ｐゴシック" pitchFamily="-65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pitchFamily="-65" charset="-128"/>
          <a:cs typeface="ＭＳ Ｐゴシック" pitchFamily="-65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fld id="{682C651C-195B-C54B-BF73-341F490B0168}" type="datetime1">
              <a:rPr lang="en-US"/>
              <a:pPr/>
              <a:t>10/2/2019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fld id="{97B6278F-1B54-5A41-93E3-B6510010B36B}" type="slidenum">
              <a:rPr lang="en-US"/>
              <a:pPr/>
              <a:t>‹nº›</a:t>
            </a:fld>
            <a:endParaRPr lang="en-US"/>
          </a:p>
        </p:txBody>
      </p:sp>
      <p:graphicFrame>
        <p:nvGraphicFramePr>
          <p:cNvPr id="13317" name="Object 9"/>
          <p:cNvGraphicFramePr>
            <a:graphicFrameLocks noChangeAspect="1"/>
          </p:cNvGraphicFramePr>
          <p:nvPr/>
        </p:nvGraphicFramePr>
        <p:xfrm>
          <a:off x="6143625" y="188913"/>
          <a:ext cx="1371600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55" r:id="rId4" imgW="2180167" imgH="495300" progId="">
                  <p:embed/>
                </p:oleObj>
              </mc:Choice>
              <mc:Fallback>
                <p:oleObj r:id="rId4" imgW="2180167" imgH="495300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3625" y="188913"/>
                        <a:ext cx="1371600" cy="31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18" name="Picture 8" descr="marca_horizont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142889"/>
            <a:ext cx="11430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" descr="logoinp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"/>
            <a:ext cx="37147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Espaço Reservado para Texto 11"/>
          <p:cNvSpPr>
            <a:spLocks noGrp="1"/>
          </p:cNvSpPr>
          <p:nvPr>
            <p:ph type="body" idx="1"/>
          </p:nvPr>
        </p:nvSpPr>
        <p:spPr bwMode="auto">
          <a:xfrm>
            <a:off x="428625" y="92868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65" charset="-128"/>
          <a:cs typeface="ＭＳ Ｐゴシック" pitchFamily="-65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65" charset="-128"/>
          <a:cs typeface="ＭＳ Ｐゴシック" pitchFamily="-65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65" charset="-128"/>
          <a:cs typeface="ＭＳ Ｐゴシック" pitchFamily="-65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65" charset="-128"/>
          <a:cs typeface="ＭＳ Ｐゴシック" pitchFamily="-65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fld id="{FD85C14B-2F61-3C40-A6A8-15E3DDC7E790}" type="datetime1">
              <a:rPr lang="en-US"/>
              <a:pPr/>
              <a:t>10/2/2019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fld id="{B8CB40E0-C19A-8446-9C08-1C41B9B47F63}" type="slidenum">
              <a:rPr lang="en-US"/>
              <a:pPr/>
              <a:t>‹nº›</a:t>
            </a:fld>
            <a:endParaRPr lang="en-US"/>
          </a:p>
        </p:txBody>
      </p:sp>
      <p:graphicFrame>
        <p:nvGraphicFramePr>
          <p:cNvPr id="15365" name="Object 9"/>
          <p:cNvGraphicFramePr>
            <a:graphicFrameLocks noChangeAspect="1"/>
          </p:cNvGraphicFramePr>
          <p:nvPr/>
        </p:nvGraphicFramePr>
        <p:xfrm>
          <a:off x="6143625" y="188913"/>
          <a:ext cx="1371600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03" r:id="rId4" imgW="2180167" imgH="495300" progId="">
                  <p:embed/>
                </p:oleObj>
              </mc:Choice>
              <mc:Fallback>
                <p:oleObj r:id="rId4" imgW="2180167" imgH="495300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3625" y="188913"/>
                        <a:ext cx="1371600" cy="31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6" name="Picture 8" descr="marca_horizont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142889"/>
            <a:ext cx="11430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" descr="logoinp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"/>
            <a:ext cx="37147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Espaço Reservado para Texto 11"/>
          <p:cNvSpPr>
            <a:spLocks noGrp="1"/>
          </p:cNvSpPr>
          <p:nvPr>
            <p:ph type="body" idx="1"/>
          </p:nvPr>
        </p:nvSpPr>
        <p:spPr bwMode="auto">
          <a:xfrm>
            <a:off x="428625" y="92868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65" charset="-128"/>
          <a:cs typeface="ＭＳ Ｐゴシック" pitchFamily="-65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65" charset="-128"/>
          <a:cs typeface="ＭＳ Ｐゴシック" pitchFamily="-65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65" charset="-128"/>
          <a:cs typeface="ＭＳ Ｐゴシック" pitchFamily="-65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65" charset="-128"/>
          <a:cs typeface="ＭＳ Ｐゴシック" pitchFamily="-65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060848"/>
            <a:ext cx="9116862" cy="1440160"/>
          </a:xfrm>
        </p:spPr>
        <p:txBody>
          <a:bodyPr/>
          <a:lstStyle/>
          <a:p>
            <a:r>
              <a:rPr lang="pt-BR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VARIAÇÃO DA TEMPERATURA E DA CHUVA</a:t>
            </a:r>
          </a:p>
          <a:p>
            <a:r>
              <a:rPr lang="pt-BR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NAS REGIÕES DO BRASIL</a:t>
            </a:r>
            <a:endParaRPr lang="pt-BR" sz="1800" b="1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800" b="1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r>
              <a:rPr lang="pt-BR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PERÍODO 1961-2018</a:t>
            </a:r>
            <a:endParaRPr lang="pt-BR" sz="2000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33"/>
          <a:stretch/>
        </p:blipFill>
        <p:spPr bwMode="auto">
          <a:xfrm>
            <a:off x="27138" y="0"/>
            <a:ext cx="4662995" cy="5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2" name="Picture 2" descr="http://intranet.inmet.gov.br/projetos/quali/imagens/nova_logo_governo-federal-201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02344"/>
            <a:ext cx="1280485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885269" y="6123334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Senado Federal</a:t>
            </a:r>
          </a:p>
          <a:p>
            <a:pPr algn="ctr"/>
            <a:r>
              <a:rPr lang="pt-BR" sz="18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Brasília, outubro/2019</a:t>
            </a:r>
            <a:endParaRPr lang="pt-BR" sz="18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195736" y="4674002"/>
            <a:ext cx="5090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Carlos Edison Carvalho Gomes</a:t>
            </a:r>
          </a:p>
          <a:p>
            <a:pPr algn="ctr"/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Diretor do INMET</a:t>
            </a: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95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187" y="481174"/>
            <a:ext cx="3399813" cy="2565503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67544" y="257810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Região Norte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49018"/>
              </p:ext>
            </p:extLst>
          </p:nvPr>
        </p:nvGraphicFramePr>
        <p:xfrm>
          <a:off x="6372200" y="4566102"/>
          <a:ext cx="2664296" cy="104246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24136"/>
                <a:gridCol w="1440160"/>
              </a:tblGrid>
              <a:tr h="671622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Taxa anual</a:t>
                      </a:r>
                      <a:r>
                        <a:rPr lang="pt-BR" sz="1600" baseline="0" dirty="0" smtClean="0"/>
                        <a:t> (mm/ano)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Variação total</a:t>
                      </a:r>
                    </a:p>
                    <a:p>
                      <a:pPr algn="ctr"/>
                      <a:r>
                        <a:rPr lang="pt-BR" sz="1600" dirty="0" smtClean="0"/>
                        <a:t>(mm)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0,5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28,5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294277"/>
            <a:ext cx="6138758" cy="213472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72086"/>
            <a:ext cx="6138758" cy="194514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5291572" y="5821450"/>
            <a:ext cx="3852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+1,3% </a:t>
            </a:r>
          </a:p>
          <a:p>
            <a:pPr algn="ctr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comparado com a média)</a:t>
            </a:r>
          </a:p>
          <a:p>
            <a:pPr algn="ctr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2" t="34635" r="21979" b="34634"/>
          <a:stretch/>
        </p:blipFill>
        <p:spPr>
          <a:xfrm>
            <a:off x="6525254" y="2945440"/>
            <a:ext cx="2232249" cy="95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4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7" r="16903" b="4498"/>
          <a:stretch/>
        </p:blipFill>
        <p:spPr>
          <a:xfrm>
            <a:off x="6017070" y="174483"/>
            <a:ext cx="3163442" cy="368656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67544" y="257810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Região Nordeste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423276"/>
              </p:ext>
            </p:extLst>
          </p:nvPr>
        </p:nvGraphicFramePr>
        <p:xfrm>
          <a:off x="6372200" y="5004938"/>
          <a:ext cx="2736304" cy="104246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96144"/>
                <a:gridCol w="1440160"/>
              </a:tblGrid>
              <a:tr h="671622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Taxa anual</a:t>
                      </a:r>
                      <a:r>
                        <a:rPr lang="pt-BR" sz="1600" baseline="0" dirty="0" smtClean="0"/>
                        <a:t> (mm/ano)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Variação total</a:t>
                      </a:r>
                    </a:p>
                    <a:p>
                      <a:pPr algn="ctr"/>
                      <a:r>
                        <a:rPr lang="pt-BR" sz="1600" dirty="0" smtClean="0"/>
                        <a:t>(mm)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-3,3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-188</a:t>
                      </a:r>
                      <a:endParaRPr lang="pt-BR" sz="1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9" y="3854599"/>
            <a:ext cx="6156176" cy="195066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09582"/>
            <a:ext cx="6171125" cy="219142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5081328" y="6003737"/>
            <a:ext cx="415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-18% </a:t>
            </a:r>
          </a:p>
          <a:p>
            <a:pPr algn="ctr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(comparado com a média)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2" t="34635" r="21979" b="34634"/>
          <a:stretch/>
        </p:blipFill>
        <p:spPr>
          <a:xfrm>
            <a:off x="6482666" y="3832148"/>
            <a:ext cx="2337806" cy="100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76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1" t="5184" r="14249" b="6463"/>
          <a:stretch/>
        </p:blipFill>
        <p:spPr>
          <a:xfrm>
            <a:off x="6058022" y="415031"/>
            <a:ext cx="3085978" cy="308597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67544" y="257810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Região Centro-Oeste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Tabe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63878"/>
              </p:ext>
            </p:extLst>
          </p:nvPr>
        </p:nvGraphicFramePr>
        <p:xfrm>
          <a:off x="6444208" y="4715831"/>
          <a:ext cx="2664296" cy="104246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24136"/>
                <a:gridCol w="1440160"/>
              </a:tblGrid>
              <a:tr h="671622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Taxa anual</a:t>
                      </a:r>
                      <a:r>
                        <a:rPr lang="pt-BR" sz="1600" baseline="0" dirty="0" smtClean="0"/>
                        <a:t> (mm/ano)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Variação total</a:t>
                      </a:r>
                    </a:p>
                    <a:p>
                      <a:pPr algn="ctr"/>
                      <a:r>
                        <a:rPr lang="pt-BR" sz="1600" dirty="0" smtClean="0"/>
                        <a:t>(mm)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0,6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34</a:t>
                      </a:r>
                      <a:endParaRPr lang="pt-BR" sz="1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268760"/>
            <a:ext cx="6156176" cy="214790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8" y="3717032"/>
            <a:ext cx="6191672" cy="1961912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5076056" y="5805264"/>
            <a:ext cx="415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2,1% </a:t>
            </a:r>
          </a:p>
          <a:p>
            <a:pPr algn="ctr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(comparado com a média)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2" t="34635" r="21979" b="34634"/>
          <a:stretch/>
        </p:blipFill>
        <p:spPr>
          <a:xfrm>
            <a:off x="6482666" y="3573016"/>
            <a:ext cx="2337806" cy="100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0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67544" y="257810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Região Sudeste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5" t="6464" r="7485" b="6464"/>
          <a:stretch/>
        </p:blipFill>
        <p:spPr>
          <a:xfrm>
            <a:off x="5940152" y="404664"/>
            <a:ext cx="3192014" cy="2713213"/>
          </a:xfrm>
          <a:prstGeom prst="rect">
            <a:avLst/>
          </a:prstGeom>
        </p:spPr>
      </p:pic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350542"/>
              </p:ext>
            </p:extLst>
          </p:nvPr>
        </p:nvGraphicFramePr>
        <p:xfrm>
          <a:off x="6012160" y="4450852"/>
          <a:ext cx="2845479" cy="104246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44593"/>
                <a:gridCol w="1500886"/>
              </a:tblGrid>
              <a:tr h="671622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Taxa anual</a:t>
                      </a:r>
                      <a:r>
                        <a:rPr lang="pt-BR" sz="1600" baseline="0" dirty="0" smtClean="0"/>
                        <a:t> (mm/ano)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Variação total</a:t>
                      </a:r>
                    </a:p>
                    <a:p>
                      <a:pPr algn="ctr"/>
                      <a:r>
                        <a:rPr lang="pt-BR" sz="1600" dirty="0" smtClean="0"/>
                        <a:t>(mm)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-1,9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-108</a:t>
                      </a:r>
                      <a:endParaRPr lang="pt-BR" sz="1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4" y="3528487"/>
            <a:ext cx="5868000" cy="1859352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5033167" y="5661248"/>
            <a:ext cx="415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-8% </a:t>
            </a:r>
          </a:p>
          <a:p>
            <a:pPr algn="ctr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(comparado com a média)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2" t="34635" r="21979" b="34634"/>
          <a:stretch/>
        </p:blipFill>
        <p:spPr>
          <a:xfrm>
            <a:off x="6444208" y="3140968"/>
            <a:ext cx="2337806" cy="100191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44" y="1059376"/>
            <a:ext cx="5904144" cy="205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4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67544" y="257810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Região Sul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1" t="3904" r="18115" b="6464"/>
          <a:stretch/>
        </p:blipFill>
        <p:spPr>
          <a:xfrm>
            <a:off x="6371778" y="69290"/>
            <a:ext cx="2808734" cy="3276856"/>
          </a:xfrm>
          <a:prstGeom prst="rect">
            <a:avLst/>
          </a:prstGeom>
        </p:spPr>
      </p:pic>
      <p:graphicFrame>
        <p:nvGraphicFramePr>
          <p:cNvPr id="12" name="Tabe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863876"/>
              </p:ext>
            </p:extLst>
          </p:nvPr>
        </p:nvGraphicFramePr>
        <p:xfrm>
          <a:off x="6525644" y="4634112"/>
          <a:ext cx="2582860" cy="1193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27209"/>
                <a:gridCol w="1455651"/>
              </a:tblGrid>
              <a:tr h="671622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Taxa anual</a:t>
                      </a:r>
                      <a:r>
                        <a:rPr lang="pt-BR" sz="1600" baseline="0" dirty="0" smtClean="0"/>
                        <a:t> (mm/ano)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Variação total</a:t>
                      </a:r>
                    </a:p>
                    <a:p>
                      <a:pPr algn="ctr"/>
                      <a:r>
                        <a:rPr lang="pt-BR" sz="1600" dirty="0" smtClean="0"/>
                        <a:t>(mm)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4,1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234</a:t>
                      </a:r>
                      <a:endParaRPr lang="pt-BR" sz="1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64" y="3606976"/>
            <a:ext cx="6483152" cy="2054272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5868144" y="5827911"/>
            <a:ext cx="3168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+13,6% </a:t>
            </a:r>
          </a:p>
          <a:p>
            <a:pPr algn="ctr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(comparado com a média)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2" t="34635" r="21979" b="34634"/>
          <a:stretch/>
        </p:blipFill>
        <p:spPr>
          <a:xfrm>
            <a:off x="6698690" y="3346146"/>
            <a:ext cx="2337806" cy="1001917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1" y="1014637"/>
            <a:ext cx="6480000" cy="226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1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9" r="7703"/>
          <a:stretch/>
        </p:blipFill>
        <p:spPr>
          <a:xfrm>
            <a:off x="171204" y="324282"/>
            <a:ext cx="4849104" cy="485313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9" r="9090"/>
          <a:stretch/>
        </p:blipFill>
        <p:spPr>
          <a:xfrm>
            <a:off x="4644008" y="324281"/>
            <a:ext cx="4520728" cy="486973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46" y="4953689"/>
            <a:ext cx="3529006" cy="153912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2" t="34635" r="21979" b="34634"/>
          <a:stretch/>
        </p:blipFill>
        <p:spPr>
          <a:xfrm>
            <a:off x="4932040" y="4941168"/>
            <a:ext cx="3521629" cy="150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4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33"/>
          <a:stretch/>
        </p:blipFill>
        <p:spPr bwMode="auto">
          <a:xfrm>
            <a:off x="27138" y="0"/>
            <a:ext cx="4662995" cy="5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ttp://intranet.inmet.gov.br/projetos/quali/imagens/nova_logo_governo-federal-201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02344"/>
            <a:ext cx="1280485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475656" y="2924944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Muito obrigado!</a:t>
            </a:r>
            <a:endParaRPr lang="pt-BR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18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2708920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TEMPERATURA</a:t>
            </a:r>
            <a:endParaRPr lang="pt-B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3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029" y="307727"/>
            <a:ext cx="3758971" cy="2836524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467544" y="257810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Região Norte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Tabe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2721148"/>
              </p:ext>
            </p:extLst>
          </p:nvPr>
        </p:nvGraphicFramePr>
        <p:xfrm>
          <a:off x="6203534" y="4653136"/>
          <a:ext cx="2675203" cy="97861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76778"/>
                <a:gridCol w="1498425"/>
              </a:tblGrid>
              <a:tr h="643334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Taxa anual</a:t>
                      </a:r>
                      <a:r>
                        <a:rPr lang="pt-BR" sz="1600" baseline="0" dirty="0" smtClean="0"/>
                        <a:t> (</a:t>
                      </a:r>
                      <a:r>
                        <a:rPr lang="pt-BR" sz="1600" baseline="0" dirty="0" err="1" smtClean="0"/>
                        <a:t>ºC</a:t>
                      </a:r>
                      <a:r>
                        <a:rPr lang="pt-BR" sz="1600" baseline="0" dirty="0" smtClean="0"/>
                        <a:t>/ano)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Variação total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aseline="0" dirty="0" smtClean="0"/>
                        <a:t>(</a:t>
                      </a:r>
                      <a:r>
                        <a:rPr lang="pt-BR" sz="1600" baseline="0" dirty="0" err="1" smtClean="0"/>
                        <a:t>ºC</a:t>
                      </a:r>
                      <a:r>
                        <a:rPr lang="pt-BR" sz="1600" baseline="0" dirty="0" smtClean="0"/>
                        <a:t>)</a:t>
                      </a:r>
                    </a:p>
                  </a:txBody>
                  <a:tcPr/>
                </a:tc>
              </a:tr>
              <a:tr h="320824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0,025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1,41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Imagem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924944"/>
            <a:ext cx="2481888" cy="108244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0" y="3911600"/>
            <a:ext cx="5751166" cy="180514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55" y="1237705"/>
            <a:ext cx="5780381" cy="223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7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7" r="13622"/>
          <a:stretch/>
        </p:blipFill>
        <p:spPr>
          <a:xfrm>
            <a:off x="5552048" y="144056"/>
            <a:ext cx="3628464" cy="3879837"/>
          </a:xfrm>
          <a:prstGeom prst="rect">
            <a:avLst/>
          </a:prstGeom>
        </p:spPr>
      </p:pic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3529492"/>
              </p:ext>
            </p:extLst>
          </p:nvPr>
        </p:nvGraphicFramePr>
        <p:xfrm>
          <a:off x="6012160" y="4941168"/>
          <a:ext cx="2808312" cy="104246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04156"/>
                <a:gridCol w="1404156"/>
              </a:tblGrid>
              <a:tr h="671622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Taxa anual</a:t>
                      </a:r>
                      <a:r>
                        <a:rPr lang="pt-BR" sz="1600" baseline="0" dirty="0" smtClean="0"/>
                        <a:t> (</a:t>
                      </a:r>
                      <a:r>
                        <a:rPr lang="pt-BR" sz="1600" baseline="0" dirty="0" err="1" smtClean="0"/>
                        <a:t>ºC</a:t>
                      </a:r>
                      <a:r>
                        <a:rPr lang="pt-BR" sz="1600" baseline="0" dirty="0" smtClean="0"/>
                        <a:t>/ano)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Variação total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aseline="0" dirty="0" smtClean="0"/>
                        <a:t>(</a:t>
                      </a:r>
                      <a:r>
                        <a:rPr lang="pt-BR" sz="1600" baseline="0" dirty="0" err="1" smtClean="0"/>
                        <a:t>ºC</a:t>
                      </a:r>
                      <a:r>
                        <a:rPr lang="pt-BR" sz="1600" baseline="0" dirty="0" smtClean="0"/>
                        <a:t>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0,02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1,16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CaixaDeTexto 13"/>
          <p:cNvSpPr txBox="1"/>
          <p:nvPr/>
        </p:nvSpPr>
        <p:spPr>
          <a:xfrm>
            <a:off x="467544" y="257810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Região Nordeste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397" y="3786717"/>
            <a:ext cx="2481888" cy="108244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07" y="3663447"/>
            <a:ext cx="5940152" cy="186446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07" y="1316339"/>
            <a:ext cx="5959459" cy="189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92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8" r="12317" b="2623"/>
          <a:stretch/>
        </p:blipFill>
        <p:spPr>
          <a:xfrm>
            <a:off x="5796090" y="198730"/>
            <a:ext cx="3372146" cy="3374286"/>
          </a:xfrm>
          <a:prstGeom prst="rect">
            <a:avLst/>
          </a:prstGeom>
        </p:spPr>
      </p:pic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897843"/>
              </p:ext>
            </p:extLst>
          </p:nvPr>
        </p:nvGraphicFramePr>
        <p:xfrm>
          <a:off x="6156176" y="5157192"/>
          <a:ext cx="2880320" cy="104246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40160"/>
                <a:gridCol w="1440160"/>
              </a:tblGrid>
              <a:tr h="671622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Taxa anual</a:t>
                      </a:r>
                      <a:r>
                        <a:rPr lang="pt-BR" sz="1600" baseline="0" dirty="0" smtClean="0"/>
                        <a:t> (</a:t>
                      </a:r>
                      <a:r>
                        <a:rPr lang="pt-BR" sz="1600" baseline="0" dirty="0" err="1" smtClean="0"/>
                        <a:t>ºC</a:t>
                      </a:r>
                      <a:r>
                        <a:rPr lang="pt-BR" sz="1600" baseline="0" dirty="0" smtClean="0"/>
                        <a:t>/ano)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Variação total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aseline="0" dirty="0" smtClean="0"/>
                        <a:t>(</a:t>
                      </a:r>
                      <a:r>
                        <a:rPr lang="pt-BR" sz="1600" baseline="0" dirty="0" err="1" smtClean="0"/>
                        <a:t>ºC</a:t>
                      </a:r>
                      <a:r>
                        <a:rPr lang="pt-BR" sz="1600" baseline="0" dirty="0" smtClean="0"/>
                        <a:t>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0,027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1,53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CaixaDeTexto 13"/>
          <p:cNvSpPr txBox="1"/>
          <p:nvPr/>
        </p:nvSpPr>
        <p:spPr>
          <a:xfrm>
            <a:off x="467544" y="257810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Região Centro-Oeste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492" y="3429000"/>
            <a:ext cx="2481888" cy="108244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26" y="3573016"/>
            <a:ext cx="6119250" cy="192068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6" y="1298649"/>
            <a:ext cx="6120000" cy="194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1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543391"/>
              </p:ext>
            </p:extLst>
          </p:nvPr>
        </p:nvGraphicFramePr>
        <p:xfrm>
          <a:off x="6228184" y="4715635"/>
          <a:ext cx="2811456" cy="104246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05728"/>
                <a:gridCol w="1405728"/>
              </a:tblGrid>
              <a:tr h="671622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Taxa anual</a:t>
                      </a:r>
                      <a:r>
                        <a:rPr lang="pt-BR" sz="1600" baseline="0" dirty="0" smtClean="0"/>
                        <a:t> (</a:t>
                      </a:r>
                      <a:r>
                        <a:rPr lang="pt-BR" sz="1600" baseline="0" dirty="0" err="1" smtClean="0"/>
                        <a:t>ºC</a:t>
                      </a:r>
                      <a:r>
                        <a:rPr lang="pt-BR" sz="1600" baseline="0" dirty="0" smtClean="0"/>
                        <a:t>/ano)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Variação total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aseline="0" dirty="0" smtClean="0"/>
                        <a:t>(</a:t>
                      </a:r>
                      <a:r>
                        <a:rPr lang="pt-BR" sz="1600" baseline="0" dirty="0" err="1" smtClean="0"/>
                        <a:t>ºC</a:t>
                      </a:r>
                      <a:r>
                        <a:rPr lang="pt-BR" sz="1600" baseline="0" dirty="0" smtClean="0"/>
                        <a:t>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0,02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1,15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CaixaDeTexto 13"/>
          <p:cNvSpPr txBox="1"/>
          <p:nvPr/>
        </p:nvSpPr>
        <p:spPr>
          <a:xfrm>
            <a:off x="467544" y="257810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Região Sudeste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9" t="6464" r="7485" b="5183"/>
          <a:stretch/>
        </p:blipFill>
        <p:spPr>
          <a:xfrm>
            <a:off x="6084168" y="386448"/>
            <a:ext cx="3043120" cy="259228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036" y="2991477"/>
            <a:ext cx="2481888" cy="108244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0" y="3919279"/>
            <a:ext cx="6084000" cy="190859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80" y="1092972"/>
            <a:ext cx="6102480" cy="235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1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6" t="6465" r="18025" b="5184"/>
          <a:stretch/>
        </p:blipFill>
        <p:spPr>
          <a:xfrm>
            <a:off x="5796136" y="332656"/>
            <a:ext cx="3312368" cy="3566008"/>
          </a:xfrm>
          <a:prstGeom prst="rect">
            <a:avLst/>
          </a:prstGeom>
        </p:spPr>
      </p:pic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5199044"/>
              </p:ext>
            </p:extLst>
          </p:nvPr>
        </p:nvGraphicFramePr>
        <p:xfrm>
          <a:off x="6156176" y="5194850"/>
          <a:ext cx="2880320" cy="104246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68152"/>
                <a:gridCol w="1512168"/>
              </a:tblGrid>
              <a:tr h="671622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Taxa anual</a:t>
                      </a:r>
                      <a:r>
                        <a:rPr lang="pt-BR" sz="1600" baseline="0" dirty="0" smtClean="0"/>
                        <a:t> (</a:t>
                      </a:r>
                      <a:r>
                        <a:rPr lang="pt-BR" sz="1600" baseline="0" dirty="0" err="1" smtClean="0"/>
                        <a:t>ºC</a:t>
                      </a:r>
                      <a:r>
                        <a:rPr lang="pt-BR" sz="1600" baseline="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Variação total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aseline="0" dirty="0" smtClean="0"/>
                        <a:t>(</a:t>
                      </a:r>
                      <a:r>
                        <a:rPr lang="pt-BR" sz="1600" baseline="0" dirty="0" err="1" smtClean="0"/>
                        <a:t>ºC</a:t>
                      </a:r>
                      <a:r>
                        <a:rPr lang="pt-BR" sz="1600" baseline="0" dirty="0" smtClean="0"/>
                        <a:t>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0,017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0,98</a:t>
                      </a:r>
                      <a:endParaRPr lang="pt-BR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CaixaDeTexto 13"/>
          <p:cNvSpPr txBox="1"/>
          <p:nvPr/>
        </p:nvSpPr>
        <p:spPr>
          <a:xfrm>
            <a:off x="467544" y="257810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Região Sul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312" y="3861048"/>
            <a:ext cx="2376264" cy="1036376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0" y="3885955"/>
            <a:ext cx="6075760" cy="190703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1181742"/>
            <a:ext cx="6087096" cy="239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68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29" y="3937496"/>
            <a:ext cx="4220163" cy="229981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3865488"/>
            <a:ext cx="4464496" cy="243296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493" y="116632"/>
            <a:ext cx="6738869" cy="367240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419872" y="692696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223628" y="4293096"/>
            <a:ext cx="19583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Hemisfério Sul</a:t>
            </a:r>
            <a:endParaRPr lang="pt-B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935025" y="4225667"/>
            <a:ext cx="1882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América do Sul</a:t>
            </a:r>
            <a:endParaRPr lang="pt-B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32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2708920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CHUVA</a:t>
            </a:r>
            <a:endParaRPr lang="pt-B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11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3_Design padrão">
  <a:themeElements>
    <a:clrScheme name="1_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ema1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Módulo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ódul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1_Design padrão">
  <a:themeElements>
    <a:clrScheme name="1_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9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0_Design padrão">
  <a:themeElements>
    <a:clrScheme name="1_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2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Design padrão">
  <a:themeElements>
    <a:clrScheme name="1_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20458</TotalTime>
  <Words>225</Words>
  <Application>Microsoft Office PowerPoint</Application>
  <PresentationFormat>Apresentação na tela (4:3)</PresentationFormat>
  <Paragraphs>84</Paragraphs>
  <Slides>16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11</vt:i4>
      </vt:variant>
      <vt:variant>
        <vt:lpstr>Tema</vt:lpstr>
      </vt:variant>
      <vt:variant>
        <vt:i4>16</vt:i4>
      </vt:variant>
      <vt:variant>
        <vt:lpstr>Servidores OLE inseridos</vt:lpstr>
      </vt:variant>
      <vt:variant>
        <vt:i4>0</vt:i4>
      </vt:variant>
      <vt:variant>
        <vt:lpstr>Títulos de slides</vt:lpstr>
      </vt:variant>
      <vt:variant>
        <vt:i4>16</vt:i4>
      </vt:variant>
    </vt:vector>
  </HeadingPairs>
  <TitlesOfParts>
    <vt:vector size="43" baseType="lpstr">
      <vt:lpstr>ＭＳ Ｐゴシック</vt:lpstr>
      <vt:lpstr>Arial</vt:lpstr>
      <vt:lpstr>Bookman Old Style</vt:lpstr>
      <vt:lpstr>Calibri</vt:lpstr>
      <vt:lpstr>Corbel</vt:lpstr>
      <vt:lpstr>Gill Sans MT</vt:lpstr>
      <vt:lpstr>Segoe UI</vt:lpstr>
      <vt:lpstr>Times New Roman</vt:lpstr>
      <vt:lpstr>Wingdings</vt:lpstr>
      <vt:lpstr>Wingdings 2</vt:lpstr>
      <vt:lpstr>Wingdings 3</vt:lpstr>
      <vt:lpstr>Estrutura padrão</vt:lpstr>
      <vt:lpstr>Default Theme</vt:lpstr>
      <vt:lpstr>4_Design padrão</vt:lpstr>
      <vt:lpstr>1_Office Theme</vt:lpstr>
      <vt:lpstr>10_Design padrão</vt:lpstr>
      <vt:lpstr>22_Design padrão</vt:lpstr>
      <vt:lpstr>9_Design padrão</vt:lpstr>
      <vt:lpstr>1_Personalizar design</vt:lpstr>
      <vt:lpstr>6_Personalizar design</vt:lpstr>
      <vt:lpstr>Origin</vt:lpstr>
      <vt:lpstr>9_Personalizar design</vt:lpstr>
      <vt:lpstr>13_Design padrão</vt:lpstr>
      <vt:lpstr>Default Design</vt:lpstr>
      <vt:lpstr>Tema1</vt:lpstr>
      <vt:lpstr>11_Design padrão</vt:lpstr>
      <vt:lpstr>19_Design padrão</vt:lpstr>
      <vt:lpstr>Apresentação do PowerPoint</vt:lpstr>
      <vt:lpstr>TEMPERATURA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CHUVA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inpe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cptec</dc:creator>
  <cp:lastModifiedBy>Carolina Freitas Mendonça</cp:lastModifiedBy>
  <cp:revision>433</cp:revision>
  <cp:lastPrinted>2019-10-02T13:19:24Z</cp:lastPrinted>
  <dcterms:created xsi:type="dcterms:W3CDTF">2001-10-24T18:22:55Z</dcterms:created>
  <dcterms:modified xsi:type="dcterms:W3CDTF">2019-10-02T17:07:38Z</dcterms:modified>
</cp:coreProperties>
</file>