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59" r:id="rId5"/>
    <p:sldId id="261" r:id="rId6"/>
    <p:sldId id="264" r:id="rId7"/>
    <p:sldId id="263" r:id="rId8"/>
    <p:sldId id="265" r:id="rId9"/>
    <p:sldId id="266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6"/>
    <p:restoredTop sz="93579"/>
  </p:normalViewPr>
  <p:slideViewPr>
    <p:cSldViewPr snapToGrid="0" snapToObjects="1">
      <p:cViewPr varScale="1">
        <p:scale>
          <a:sx n="107" d="100"/>
          <a:sy n="107" d="100"/>
        </p:scale>
        <p:origin x="21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2279D-BDBA-C94A-A437-ACD9FBB69D15}" type="datetimeFigureOut">
              <a:rPr lang="pt-BR" smtClean="0"/>
              <a:t>16/10/17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21F64-F3A1-634B-89AB-685A3D3FFFC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bbc.com/portuguese/noticias/2015/01/150131_exercito_redesociais_lab" TargetMode="External"/><Relationship Id="rId5" Type="http://schemas.openxmlformats.org/officeDocument/2006/relationships/hyperlink" Target="http://www.stop-djihadisme.gouv.fr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hyperlink" Target="https://nacoesunidas.org/wp-content/uploads/2014/11/onu_logo2-5462da5e_site_icon-256x256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hyperlink" Target="https://static1.squarespace.com/static/555b2d4ee4b011aa38092227/t/579110f1893fc0c2474c7cca/146912485119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hyperlink" Target="https://mgtvwjtv.files.wordpress.com/2017/05/ap_16223653869984.jpg?w=65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vestigativeproject.org/pics/large/105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2749" y="2799899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Audiência Pública: “Terrorismo </a:t>
            </a:r>
            <a:r>
              <a:rPr lang="pt-BR" dirty="0"/>
              <a:t>e ameaças cibernéticas no século XXI: os inimigos sem rosto”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59236" y="1246910"/>
            <a:ext cx="867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Comissão de Relações Exteriores e Defesa </a:t>
            </a:r>
            <a:r>
              <a:rPr lang="pt-BR" dirty="0" smtClean="0">
                <a:solidFill>
                  <a:schemeClr val="bg1"/>
                </a:solidFill>
              </a:rPr>
              <a:t>Nacional (CRE)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pt-BR" dirty="0" smtClean="0">
                <a:solidFill>
                  <a:schemeClr val="bg1"/>
                </a:solidFill>
              </a:rPr>
              <a:t> Senado Federal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Brasília, 16 out. 2017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59237" y="5746936"/>
            <a:ext cx="8673427" cy="962622"/>
          </a:xfrm>
        </p:spPr>
        <p:txBody>
          <a:bodyPr>
            <a:norm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Prof. Dr. Gills Vilar Lopes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Universidade Federal de Rondônia (UNIR)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Grupo de Estudos em Defesa e Assuntos Internacionais (GEDAI)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 2.0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6270" y="1769423"/>
            <a:ext cx="377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NOVAS PERSPECTIVAS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62649" y="403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86350" y="205823"/>
            <a:ext cx="198507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694" y="601699"/>
            <a:ext cx="7379051" cy="24262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830" y="3130873"/>
            <a:ext cx="3622777" cy="361431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0" y="530277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hlinkClick r:id="rId4"/>
              </a:rPr>
              <a:t>http://</a:t>
            </a:r>
            <a:r>
              <a:rPr lang="pt-BR" sz="800" dirty="0" smtClean="0">
                <a:hlinkClick r:id="rId4"/>
              </a:rPr>
              <a:t>www.bbc.com/portuguese/noticias/2015/01/150131_exercito_redesociais_lab</a:t>
            </a:r>
            <a:r>
              <a:rPr lang="pt-BR" sz="800" dirty="0"/>
              <a:t> , </a:t>
            </a:r>
            <a:r>
              <a:rPr lang="pt-BR" sz="800" dirty="0">
                <a:hlinkClick r:id="rId5"/>
              </a:rPr>
              <a:t>http://www.stop-djihadisme.gouv.fr</a:t>
            </a:r>
            <a:r>
              <a:rPr lang="pt-BR" sz="800" dirty="0" smtClean="0">
                <a:hlinkClick r:id="rId5"/>
              </a:rPr>
              <a:t>/</a:t>
            </a:r>
            <a:r>
              <a:rPr lang="pt-BR" sz="800" dirty="0" smtClean="0"/>
              <a:t>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84074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 2.0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6270" y="1769423"/>
            <a:ext cx="377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NOVAS PERSPECTIVAS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62649" y="403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86350" y="205823"/>
            <a:ext cx="198507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21377" r="11429" b="6727"/>
          <a:stretch/>
        </p:blipFill>
        <p:spPr>
          <a:xfrm>
            <a:off x="5943599" y="1048971"/>
            <a:ext cx="5973288" cy="4552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Quadro 11"/>
          <p:cNvSpPr/>
          <p:nvPr/>
        </p:nvSpPr>
        <p:spPr>
          <a:xfrm>
            <a:off x="9856519" y="2749112"/>
            <a:ext cx="890650" cy="380011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/>
          <p:cNvSpPr/>
          <p:nvPr/>
        </p:nvSpPr>
        <p:spPr>
          <a:xfrm>
            <a:off x="7135090" y="3001462"/>
            <a:ext cx="1237014" cy="380011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 2.0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6270" y="1769423"/>
            <a:ext cx="377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NOVAS PERSPECTIVAS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62649" y="403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86350" y="205823"/>
            <a:ext cx="198507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350" y="205822"/>
            <a:ext cx="5707083" cy="643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90146" y="5165766"/>
            <a:ext cx="3695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Relações Internacionais Cibernéticas</a:t>
            </a:r>
          </a:p>
          <a:p>
            <a:pPr algn="ctr"/>
            <a:r>
              <a:rPr lang="pt-BR" sz="1600" dirty="0" smtClean="0"/>
              <a:t>(</a:t>
            </a:r>
            <a:r>
              <a:rPr lang="pt-BR" sz="1600" dirty="0" smtClean="0">
                <a:solidFill>
                  <a:srgbClr val="FF0000"/>
                </a:solidFill>
              </a:rPr>
              <a:t>CiberRI</a:t>
            </a:r>
            <a:r>
              <a:rPr lang="pt-BR" sz="1600" dirty="0" smtClean="0"/>
              <a:t>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7253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2749" y="2799899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OBRIGADO!!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gills@unir.br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59237" y="5746936"/>
            <a:ext cx="8673427" cy="962622"/>
          </a:xfrm>
        </p:spPr>
        <p:txBody>
          <a:bodyPr>
            <a:norm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Prof. Dr. Gills Vilar Lopes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Universidade Federal de Rondônia (UNIR)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Grupo de Estudos em Defesa e Assuntos Internacionais (GEDAI)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8447" y="249382"/>
            <a:ext cx="6733127" cy="5802426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 smtClean="0"/>
              <a:t>1794: Terror (FRA)</a:t>
            </a:r>
          </a:p>
          <a:p>
            <a:r>
              <a:rPr lang="pt-BR" sz="3200" dirty="0" smtClean="0"/>
              <a:t>... Al-Qaeda</a:t>
            </a:r>
          </a:p>
          <a:p>
            <a:r>
              <a:rPr lang="pt-BR" sz="3200" dirty="0"/>
              <a:t>2001 (</a:t>
            </a:r>
            <a:r>
              <a:rPr lang="pt-BR" sz="3200" dirty="0">
                <a:sym typeface="Wingdings"/>
              </a:rPr>
              <a:t>EUA</a:t>
            </a:r>
            <a:r>
              <a:rPr lang="pt-BR" sz="3200" dirty="0"/>
              <a:t>):</a:t>
            </a:r>
          </a:p>
          <a:p>
            <a:pPr lvl="1"/>
            <a:r>
              <a:rPr lang="pt-BR" sz="2800" dirty="0"/>
              <a:t>Guerra ao Terror</a:t>
            </a:r>
          </a:p>
          <a:p>
            <a:pPr lvl="1"/>
            <a:r>
              <a:rPr lang="pt-BR" sz="2800" dirty="0"/>
              <a:t>Novas </a:t>
            </a:r>
            <a:r>
              <a:rPr lang="pt-BR" sz="2800" dirty="0" smtClean="0"/>
              <a:t>ameaças (Ciberespaço)</a:t>
            </a:r>
            <a:endParaRPr lang="pt-BR" sz="3200" dirty="0" smtClean="0"/>
          </a:p>
          <a:p>
            <a:r>
              <a:rPr lang="pt-BR" sz="3200" dirty="0" smtClean="0"/>
              <a:t>2004: ISIS (IRAQ/SÍR)</a:t>
            </a:r>
            <a:endParaRPr lang="pt-BR" sz="2800" dirty="0" smtClean="0"/>
          </a:p>
          <a:p>
            <a:pPr lvl="1"/>
            <a:endParaRPr lang="pt-BR" sz="2800" dirty="0"/>
          </a:p>
          <a:p>
            <a:r>
              <a:rPr lang="pt-BR" sz="3000" dirty="0">
                <a:solidFill>
                  <a:srgbClr val="FF0000"/>
                </a:solidFill>
              </a:rPr>
              <a:t>Natureza</a:t>
            </a:r>
            <a:r>
              <a:rPr lang="pt-BR" sz="3000" dirty="0"/>
              <a:t>: </a:t>
            </a:r>
            <a:r>
              <a:rPr lang="pt-BR" sz="3000" dirty="0" smtClean="0"/>
              <a:t>propagar temor </a:t>
            </a:r>
            <a:r>
              <a:rPr lang="pt-BR" sz="3000" dirty="0"/>
              <a:t>social</a:t>
            </a:r>
          </a:p>
          <a:p>
            <a:r>
              <a:rPr lang="pt-BR" sz="3000" i="1" dirty="0" smtClean="0">
                <a:solidFill>
                  <a:srgbClr val="FF0000"/>
                </a:solidFill>
              </a:rPr>
              <a:t>Modus operandi</a:t>
            </a:r>
            <a:r>
              <a:rPr lang="pt-BR" sz="3000" dirty="0" smtClean="0"/>
              <a:t>: explosões, decapitações</a:t>
            </a:r>
          </a:p>
          <a:p>
            <a:r>
              <a:rPr lang="pt-BR" sz="3000" dirty="0" smtClean="0">
                <a:solidFill>
                  <a:srgbClr val="FF0000"/>
                </a:solidFill>
              </a:rPr>
              <a:t>Veículos</a:t>
            </a:r>
            <a:r>
              <a:rPr lang="pt-BR" sz="3000" dirty="0" smtClean="0"/>
              <a:t>: TV e rádio</a:t>
            </a: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888631" y="1769423"/>
            <a:ext cx="349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ORIGENS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lão Retangular Arredondado 4"/>
          <p:cNvSpPr/>
          <p:nvPr/>
        </p:nvSpPr>
        <p:spPr>
          <a:xfrm>
            <a:off x="4880759" y="1282535"/>
            <a:ext cx="7113320" cy="3954483"/>
          </a:xfrm>
          <a:prstGeom prst="wedgeRoundRectCallout">
            <a:avLst>
              <a:gd name="adj1" fmla="val 757"/>
              <a:gd name="adj2" fmla="val 622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8447" y="1413163"/>
            <a:ext cx="6733127" cy="3693226"/>
          </a:xfrm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/>
              <a:t>“ações </a:t>
            </a:r>
            <a:r>
              <a:rPr lang="pt-BR" sz="2400" dirty="0"/>
              <a:t>criminosas destinadas ou calculadas para </a:t>
            </a:r>
            <a:r>
              <a:rPr lang="pt-BR" sz="2400" dirty="0">
                <a:solidFill>
                  <a:srgbClr val="FF0000"/>
                </a:solidFill>
              </a:rPr>
              <a:t>provocar um estado de terror </a:t>
            </a:r>
            <a:r>
              <a:rPr lang="pt-BR" sz="2400" dirty="0"/>
              <a:t>no público em geral, em um grupo de pessoas ou em determinadas pessoas, que tenham </a:t>
            </a:r>
            <a:r>
              <a:rPr lang="pt-BR" sz="2400" dirty="0">
                <a:solidFill>
                  <a:srgbClr val="FF0000"/>
                </a:solidFill>
              </a:rPr>
              <a:t>fins políticos e que são injustificáveis, independentemente de suas alegações </a:t>
            </a:r>
            <a:r>
              <a:rPr lang="pt-BR" sz="2400" dirty="0"/>
              <a:t>políticas, filosóficas, </a:t>
            </a:r>
            <a:r>
              <a:rPr lang="pt-BR" sz="2400" i="1" dirty="0"/>
              <a:t>ideológicas</a:t>
            </a:r>
            <a:r>
              <a:rPr lang="pt-BR" sz="2400" dirty="0"/>
              <a:t>, raciais, étnicas, </a:t>
            </a:r>
            <a:r>
              <a:rPr lang="pt-BR" sz="2400" i="1" dirty="0"/>
              <a:t>religiosas</a:t>
            </a:r>
            <a:r>
              <a:rPr lang="pt-BR" sz="2400" dirty="0"/>
              <a:t> ou de outra natureza” </a:t>
            </a:r>
            <a:r>
              <a:rPr lang="pt-BR" sz="1050" dirty="0" smtClean="0"/>
              <a:t>(ONU/AG/RES/49/60</a:t>
            </a:r>
            <a:r>
              <a:rPr lang="pt-BR" sz="1050" dirty="0"/>
              <a:t>, </a:t>
            </a:r>
            <a:r>
              <a:rPr lang="pt-BR" sz="1050" i="1" dirty="0" err="1"/>
              <a:t>Measures</a:t>
            </a:r>
            <a:r>
              <a:rPr lang="pt-BR" sz="1050" i="1" dirty="0"/>
              <a:t> </a:t>
            </a:r>
            <a:r>
              <a:rPr lang="pt-BR" sz="1050" i="1" dirty="0" err="1"/>
              <a:t>to</a:t>
            </a:r>
            <a:r>
              <a:rPr lang="pt-BR" sz="1050" i="1" dirty="0"/>
              <a:t> </a:t>
            </a:r>
            <a:r>
              <a:rPr lang="pt-BR" sz="1050" i="1" dirty="0" err="1"/>
              <a:t>eliminate</a:t>
            </a:r>
            <a:r>
              <a:rPr lang="pt-BR" sz="1050" i="1" dirty="0"/>
              <a:t> </a:t>
            </a:r>
            <a:r>
              <a:rPr lang="pt-BR" sz="1050" i="1" dirty="0" err="1"/>
              <a:t>international</a:t>
            </a:r>
            <a:r>
              <a:rPr lang="pt-BR" sz="1050" i="1" dirty="0"/>
              <a:t> </a:t>
            </a:r>
            <a:r>
              <a:rPr lang="pt-BR" sz="1050" i="1" dirty="0" err="1" smtClean="0"/>
              <a:t>terrorism</a:t>
            </a:r>
            <a:r>
              <a:rPr lang="pt-BR" sz="1050" dirty="0" smtClean="0"/>
              <a:t>, 1995, grifo nosso, tradução nossa).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8631" y="1769423"/>
            <a:ext cx="349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“DEFINIÇÃO”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429" y="5450774"/>
            <a:ext cx="1016990" cy="101699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610597" y="6390820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" dirty="0">
                <a:hlinkClick r:id="rId3"/>
              </a:rPr>
              <a:t>https://</a:t>
            </a:r>
            <a:r>
              <a:rPr lang="pt-BR" sz="400" dirty="0" smtClean="0">
                <a:hlinkClick r:id="rId3"/>
              </a:rPr>
              <a:t>nacoesunidas.org/wp-content/uploads/2014/11/onu_logo2-5462da5e_site_icon-256x256.png</a:t>
            </a:r>
            <a:r>
              <a:rPr lang="pt-BR" sz="400" dirty="0" smtClean="0"/>
              <a:t> </a:t>
            </a:r>
            <a:endParaRPr lang="pt-BR" sz="400" dirty="0"/>
          </a:p>
        </p:txBody>
      </p:sp>
    </p:spTree>
    <p:extLst>
      <p:ext uri="{BB962C8B-B14F-4D97-AF65-F5344CB8AC3E}">
        <p14:creationId xmlns:p14="http://schemas.microsoft.com/office/powerpoint/2010/main" val="3799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</a:t>
            </a:r>
            <a:br>
              <a:rPr lang="pt-BR" dirty="0" smtClean="0"/>
            </a:br>
            <a:r>
              <a:rPr lang="pt-BR" dirty="0" smtClean="0"/>
              <a:t>1.0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8447" y="249382"/>
            <a:ext cx="6733127" cy="580242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Infraestruturas críticas (estruturas estratégicas)</a:t>
            </a:r>
          </a:p>
          <a:p>
            <a:r>
              <a:rPr lang="pt-BR" sz="3200" dirty="0" smtClean="0"/>
              <a:t>Ataques a redes computacionais</a:t>
            </a:r>
          </a:p>
          <a:p>
            <a:r>
              <a:rPr lang="pt-BR" sz="3200" dirty="0" smtClean="0">
                <a:sym typeface="Wingdings"/>
              </a:rPr>
              <a:t>questão nuclear (ogivas, localizações, plantas de usinas etc.)</a:t>
            </a:r>
            <a:endParaRPr lang="pt-BR" sz="3200" dirty="0" smtClean="0"/>
          </a:p>
          <a:p>
            <a:r>
              <a:rPr lang="pt-BR" sz="2800" dirty="0" smtClean="0"/>
              <a:t>Vultosos roubos de dados criptografados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8631" y="1769423"/>
            <a:ext cx="349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ORIGENS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 1.0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8631" y="1769423"/>
            <a:ext cx="349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DEFINIÇÃO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227" y="904104"/>
            <a:ext cx="6794407" cy="47960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5653634" y="57001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hlinkClick r:id="rId3"/>
              </a:rPr>
              <a:t>https://static1.squarespace.com/static/555b2d4ee4b011aa38092227/t/579110f1893fc0c2474c7cca/1469124851193</a:t>
            </a:r>
            <a:r>
              <a:rPr lang="pt-BR" sz="800" dirty="0" smtClean="0">
                <a:hlinkClick r:id="rId3"/>
              </a:rPr>
              <a:t>/</a:t>
            </a:r>
            <a:r>
              <a:rPr lang="pt-BR" sz="800" dirty="0" smtClean="0"/>
              <a:t>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31961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 1.0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6270" y="1769423"/>
            <a:ext cx="377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...NOVAS PERSPECTIVAS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409880" y="5140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/>
              <a:t>LEI ANTITERRORISMO</a:t>
            </a:r>
          </a:p>
          <a:p>
            <a:pPr algn="ctr"/>
            <a:r>
              <a:rPr lang="pt-BR" dirty="0" smtClean="0"/>
              <a:t>(</a:t>
            </a:r>
            <a:r>
              <a:rPr lang="tr-TR" dirty="0" smtClean="0">
                <a:hlinkClick r:id="rId2" invalidUrl="http://legislacao.planalto.gov.br/legisla/legislacao.nsf/Viw_Identificacao/lei 13.260-2016?OpenDocument"/>
              </a:rPr>
              <a:t>LEI </a:t>
            </a:r>
            <a:r>
              <a:rPr lang="tr-TR" dirty="0">
                <a:hlinkClick r:id="rId3" invalidUrl="http://legislacao.planalto.gov.br/legisla/legislacao.nsf/Viw_Identificacao/lei 13.260-2016?OpenDocument"/>
              </a:rPr>
              <a:t>Nº </a:t>
            </a:r>
            <a:r>
              <a:rPr lang="tr-TR" dirty="0" smtClean="0">
                <a:hlinkClick r:id="rId4" invalidUrl="http://legislacao.planalto.gov.br/legisla/legislacao.nsf/Viw_Identificacao/lei 13.260-2016?OpenDocument"/>
              </a:rPr>
              <a:t>13.260/2016</a:t>
            </a:r>
            <a:r>
              <a:rPr lang="tr-TR" dirty="0" smtClean="0"/>
              <a:t>)</a:t>
            </a:r>
            <a:endParaRPr lang="pt-B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62649" y="403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Balão Retangular 2"/>
          <p:cNvSpPr/>
          <p:nvPr/>
        </p:nvSpPr>
        <p:spPr>
          <a:xfrm>
            <a:off x="4714505" y="118753"/>
            <a:ext cx="7243948" cy="6626431"/>
          </a:xfrm>
          <a:prstGeom prst="wedgeRectCallout">
            <a:avLst>
              <a:gd name="adj1" fmla="val -48503"/>
              <a:gd name="adj2" fmla="val 3654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714505" y="225631"/>
            <a:ext cx="713706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“Art</a:t>
            </a:r>
            <a:r>
              <a:rPr lang="pt-BR" sz="2400" dirty="0"/>
              <a:t>. </a:t>
            </a:r>
            <a:r>
              <a:rPr lang="pt-BR" sz="2400" dirty="0" smtClean="0"/>
              <a:t>2º O </a:t>
            </a:r>
            <a:r>
              <a:rPr lang="pt-BR" sz="2400" dirty="0">
                <a:solidFill>
                  <a:srgbClr val="FF0000"/>
                </a:solidFill>
              </a:rPr>
              <a:t>terrorismo</a:t>
            </a:r>
            <a:r>
              <a:rPr lang="pt-BR" sz="2400" dirty="0"/>
              <a:t> consiste na prática </a:t>
            </a:r>
            <a:r>
              <a:rPr lang="pt-BR" sz="2400" dirty="0" smtClean="0"/>
              <a:t>[...]dos </a:t>
            </a:r>
            <a:r>
              <a:rPr lang="pt-BR" sz="2400" dirty="0">
                <a:solidFill>
                  <a:srgbClr val="FF0000"/>
                </a:solidFill>
              </a:rPr>
              <a:t>atos previstos neste artigo, por razões de </a:t>
            </a:r>
            <a:r>
              <a:rPr lang="pt-BR" sz="2400" dirty="0"/>
              <a:t>xenofobia, discriminação ou preconceito de raça, cor, etnia e religião, </a:t>
            </a:r>
            <a:r>
              <a:rPr lang="pt-BR" sz="2400" dirty="0" smtClean="0"/>
              <a:t>quando cometidos </a:t>
            </a:r>
            <a:r>
              <a:rPr lang="pt-BR" sz="2400" dirty="0" smtClean="0">
                <a:solidFill>
                  <a:srgbClr val="FF0000"/>
                </a:solidFill>
              </a:rPr>
              <a:t>com a finalidade de provocar </a:t>
            </a:r>
            <a:r>
              <a:rPr lang="pt-BR" sz="2400" dirty="0">
                <a:solidFill>
                  <a:srgbClr val="FF0000"/>
                </a:solidFill>
              </a:rPr>
              <a:t>terror</a:t>
            </a:r>
            <a:r>
              <a:rPr lang="pt-BR" sz="2400" dirty="0"/>
              <a:t> social ou </a:t>
            </a:r>
            <a:r>
              <a:rPr lang="pt-BR" sz="2400" dirty="0" smtClean="0"/>
              <a:t>generalizado</a:t>
            </a:r>
            <a:r>
              <a:rPr lang="pt-BR" sz="2400" dirty="0"/>
              <a:t>, expondo a perigo pessoa, patrimônio, a paz pública ou a incolumidade pública.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§ 1º São </a:t>
            </a:r>
            <a:r>
              <a:rPr lang="pt-BR" sz="2400" dirty="0">
                <a:solidFill>
                  <a:srgbClr val="FF0000"/>
                </a:solidFill>
              </a:rPr>
              <a:t>atos de terrorismo</a:t>
            </a:r>
            <a:r>
              <a:rPr lang="pt-BR" sz="2400" dirty="0" smtClean="0"/>
              <a:t>:</a:t>
            </a:r>
            <a:endParaRPr lang="pt-BR" sz="2400" dirty="0">
              <a:solidFill>
                <a:srgbClr val="00B0F0"/>
              </a:solidFill>
            </a:endParaRPr>
          </a:p>
          <a:p>
            <a:pPr algn="just"/>
            <a:r>
              <a:rPr lang="pt-BR" sz="2400" dirty="0"/>
              <a:t>IV - sabotar o funcionamento ou apoderar-se, com violência, grave ameaça a pessoa ou </a:t>
            </a:r>
            <a:r>
              <a:rPr lang="pt-BR" sz="2400" dirty="0">
                <a:solidFill>
                  <a:srgbClr val="FF0000"/>
                </a:solidFill>
              </a:rPr>
              <a:t>servindo-se de mecanismos cibernéticos</a:t>
            </a:r>
            <a:r>
              <a:rPr lang="pt-BR" sz="2400" dirty="0"/>
              <a:t>, do controle total ou </a:t>
            </a:r>
            <a:r>
              <a:rPr lang="pt-BR" sz="2400" dirty="0" smtClean="0"/>
              <a:t>parcial[...] de </a:t>
            </a:r>
            <a:r>
              <a:rPr lang="pt-BR" sz="2400" dirty="0"/>
              <a:t>meio de comunicação ou de transporte, de portos, </a:t>
            </a:r>
            <a:r>
              <a:rPr lang="pt-BR" sz="2400" dirty="0" smtClean="0"/>
              <a:t>aeroportos[...] ou </a:t>
            </a:r>
            <a:r>
              <a:rPr lang="pt-BR" sz="2400" dirty="0"/>
              <a:t>locais onde funcionem </a:t>
            </a:r>
            <a:r>
              <a:rPr lang="pt-BR" sz="2400" dirty="0">
                <a:solidFill>
                  <a:srgbClr val="FF0000"/>
                </a:solidFill>
              </a:rPr>
              <a:t>serviços públicos </a:t>
            </a:r>
            <a:r>
              <a:rPr lang="pt-BR" sz="2400" dirty="0" smtClean="0">
                <a:solidFill>
                  <a:srgbClr val="FF0000"/>
                </a:solidFill>
              </a:rPr>
              <a:t>essenciais</a:t>
            </a:r>
            <a:r>
              <a:rPr lang="pt-BR" sz="2400" dirty="0" smtClean="0"/>
              <a:t>[...]"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491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 ” “1.5”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6270" y="1769423"/>
            <a:ext cx="377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...NOVAS PERSPECTIVAS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409880" y="51640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/>
              <a:t>PNI, </a:t>
            </a:r>
            <a:r>
              <a:rPr lang="nb-NO" b="1" dirty="0">
                <a:hlinkClick r:id="rId2" invalidUrl="http://legislacao.planalto.gov.br/legisla/legislacao.nsf/Viw_Identificacao/DEC 8.793-2016?OpenDocument"/>
              </a:rPr>
              <a:t>DECRETO Nº </a:t>
            </a:r>
            <a:r>
              <a:rPr lang="nb-NO" b="1" dirty="0" smtClean="0">
                <a:hlinkClick r:id="rId3" invalidUrl="http://legislacao.planalto.gov.br/legisla/legislacao.nsf/Viw_Identificacao/DEC 8.793-2016?OpenDocument"/>
              </a:rPr>
              <a:t>8.793/2016</a:t>
            </a:r>
            <a:endParaRPr lang="pt-B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62649" y="403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Balão Retangular 2"/>
          <p:cNvSpPr/>
          <p:nvPr/>
        </p:nvSpPr>
        <p:spPr>
          <a:xfrm>
            <a:off x="4714505" y="225630"/>
            <a:ext cx="7243948" cy="6370975"/>
          </a:xfrm>
          <a:prstGeom prst="wedgeRectCallout">
            <a:avLst>
              <a:gd name="adj1" fmla="val -48503"/>
              <a:gd name="adj2" fmla="val 3654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839518" y="225631"/>
            <a:ext cx="70120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Principais ameaças</a:t>
            </a:r>
            <a:r>
              <a:rPr lang="pt-BR" sz="2400" dirty="0"/>
              <a:t>: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“</a:t>
            </a:r>
            <a:r>
              <a:rPr lang="pt-BR" sz="2400" b="1" dirty="0" smtClean="0"/>
              <a:t>Terrorismo</a:t>
            </a:r>
            <a:r>
              <a:rPr lang="pt-BR" sz="2400" dirty="0" smtClean="0"/>
              <a:t>: É </a:t>
            </a:r>
            <a:r>
              <a:rPr lang="pt-BR" sz="2400" dirty="0"/>
              <a:t>uma ameaça à paz e à segurança dos </a:t>
            </a:r>
            <a:r>
              <a:rPr lang="pt-BR" sz="2400" dirty="0" smtClean="0"/>
              <a:t>Estados”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“</a:t>
            </a:r>
            <a:r>
              <a:rPr lang="pt-BR" sz="2400" b="1" dirty="0"/>
              <a:t>Ataques cibernéticos</a:t>
            </a:r>
            <a:r>
              <a:rPr lang="pt-BR" sz="2400" dirty="0"/>
              <a:t>: Referem-se a </a:t>
            </a:r>
            <a:r>
              <a:rPr lang="pt-BR" sz="2400" dirty="0">
                <a:solidFill>
                  <a:srgbClr val="FF0000"/>
                </a:solidFill>
              </a:rPr>
              <a:t>ações deliberadas </a:t>
            </a:r>
            <a:r>
              <a:rPr lang="pt-BR" sz="2400" dirty="0"/>
              <a:t>com o emprego de recursos da tecnologia da informação e comunicações que </a:t>
            </a:r>
            <a:r>
              <a:rPr lang="pt-BR" sz="2400" dirty="0">
                <a:solidFill>
                  <a:srgbClr val="FF0000"/>
                </a:solidFill>
              </a:rPr>
              <a:t>visem a interromper, penetrar, adulterar ou destruir redes </a:t>
            </a:r>
            <a:r>
              <a:rPr lang="pt-BR" sz="2400" dirty="0"/>
              <a:t>utilizadas por setores públicos e privados essenciais à sociedade e ao Estado, a exemplo daqueles pertencentes à </a:t>
            </a:r>
            <a:r>
              <a:rPr lang="pt-BR" sz="2400" dirty="0">
                <a:solidFill>
                  <a:srgbClr val="FF0000"/>
                </a:solidFill>
              </a:rPr>
              <a:t>infraestrutura crítica nacional</a:t>
            </a:r>
            <a:r>
              <a:rPr lang="pt-BR" sz="2400" dirty="0"/>
              <a:t>.  </a:t>
            </a: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Os prejuízos das ações no espaço cibernético </a:t>
            </a:r>
            <a:r>
              <a:rPr lang="pt-BR" sz="2400" dirty="0" smtClean="0"/>
              <a:t>[...] </a:t>
            </a:r>
            <a:r>
              <a:rPr lang="pt-BR" sz="2400" dirty="0" smtClean="0">
                <a:solidFill>
                  <a:srgbClr val="FF0000"/>
                </a:solidFill>
              </a:rPr>
              <a:t>[</a:t>
            </a:r>
            <a:r>
              <a:rPr lang="pt-BR" sz="2400" dirty="0" err="1" smtClean="0">
                <a:solidFill>
                  <a:srgbClr val="FF0000"/>
                </a:solidFill>
              </a:rPr>
              <a:t>d</a:t>
            </a:r>
            <a:r>
              <a:rPr lang="pt-BR" sz="2400" dirty="0" smtClean="0">
                <a:solidFill>
                  <a:srgbClr val="FF0000"/>
                </a:solidFill>
              </a:rPr>
              <a:t>]</a:t>
            </a:r>
            <a:r>
              <a:rPr lang="pt-BR" sz="2400" dirty="0" err="1" smtClean="0">
                <a:solidFill>
                  <a:srgbClr val="FF0000"/>
                </a:solidFill>
              </a:rPr>
              <a:t>ecorrem</a:t>
            </a:r>
            <a:r>
              <a:rPr lang="pt-BR" sz="2400" dirty="0">
                <a:solidFill>
                  <a:srgbClr val="FF0000"/>
                </a:solidFill>
              </a:rPr>
              <a:t>, também, da manipulação de opiniões</a:t>
            </a:r>
            <a:r>
              <a:rPr lang="pt-BR" sz="2400" dirty="0"/>
              <a:t>, mediante ações de </a:t>
            </a:r>
            <a:r>
              <a:rPr lang="pt-BR" sz="2400" dirty="0">
                <a:solidFill>
                  <a:srgbClr val="FF0000"/>
                </a:solidFill>
              </a:rPr>
              <a:t>propaganda ou de desinformação</a:t>
            </a:r>
            <a:r>
              <a:rPr lang="pt-BR" sz="2400" dirty="0"/>
              <a:t>” </a:t>
            </a:r>
            <a:r>
              <a:rPr lang="pt-BR" sz="2400" dirty="0">
                <a:solidFill>
                  <a:srgbClr val="00B0F0"/>
                </a:solidFill>
                <a:sym typeface="Wingdings"/>
              </a:rPr>
              <a:t> guerra </a:t>
            </a:r>
            <a:r>
              <a:rPr lang="pt-BR" sz="2400" dirty="0" smtClean="0">
                <a:solidFill>
                  <a:srgbClr val="00B0F0"/>
                </a:solidFill>
                <a:sym typeface="Wingdings"/>
              </a:rPr>
              <a:t>cibernética</a:t>
            </a:r>
            <a:endParaRPr lang="pt-B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 2.0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0764" y="285007"/>
            <a:ext cx="6828311" cy="6246421"/>
          </a:xfrm>
        </p:spPr>
        <p:txBody>
          <a:bodyPr>
            <a:normAutofit/>
          </a:bodyPr>
          <a:lstStyle/>
          <a:p>
            <a:pPr lvl="1"/>
            <a:endParaRPr lang="pt-BR" sz="2800" dirty="0"/>
          </a:p>
          <a:p>
            <a:r>
              <a:rPr lang="pt-BR" sz="3000" dirty="0" smtClean="0"/>
              <a:t>2014: EI (</a:t>
            </a:r>
            <a:r>
              <a:rPr lang="pt-BR" sz="3000" dirty="0" err="1" smtClean="0"/>
              <a:t>Boko</a:t>
            </a:r>
            <a:r>
              <a:rPr lang="pt-BR" sz="3000" dirty="0" smtClean="0"/>
              <a:t> </a:t>
            </a:r>
            <a:r>
              <a:rPr lang="pt-BR" sz="3000" dirty="0" err="1" smtClean="0"/>
              <a:t>Haram</a:t>
            </a:r>
            <a:r>
              <a:rPr lang="pt-BR" sz="3000" dirty="0" smtClean="0"/>
              <a:t>, Al-</a:t>
            </a:r>
            <a:r>
              <a:rPr lang="pt-BR" sz="3000" dirty="0" err="1" smtClean="0"/>
              <a:t>Shabab</a:t>
            </a:r>
            <a:r>
              <a:rPr lang="pt-BR" sz="3000" dirty="0" smtClean="0"/>
              <a:t>) </a:t>
            </a:r>
            <a:r>
              <a:rPr lang="pt-BR" sz="3000" dirty="0" smtClean="0">
                <a:sym typeface="Wingdings"/>
              </a:rPr>
              <a:t> Internet</a:t>
            </a:r>
          </a:p>
          <a:p>
            <a:endParaRPr lang="pt-BR" sz="3000" dirty="0"/>
          </a:p>
          <a:p>
            <a:r>
              <a:rPr lang="pt-BR" sz="3000" dirty="0">
                <a:solidFill>
                  <a:srgbClr val="FF0000"/>
                </a:solidFill>
              </a:rPr>
              <a:t>Natureza</a:t>
            </a:r>
            <a:r>
              <a:rPr lang="pt-BR" sz="3000" dirty="0"/>
              <a:t>: temor social</a:t>
            </a:r>
          </a:p>
          <a:p>
            <a:r>
              <a:rPr lang="pt-BR" sz="3000" i="1" dirty="0">
                <a:solidFill>
                  <a:srgbClr val="FF0000"/>
                </a:solidFill>
              </a:rPr>
              <a:t>Modus operandi</a:t>
            </a:r>
            <a:r>
              <a:rPr lang="pt-BR" sz="3000" dirty="0"/>
              <a:t>: explosões, </a:t>
            </a:r>
            <a:r>
              <a:rPr lang="pt-BR" sz="3000" dirty="0" smtClean="0"/>
              <a:t>decapitações, </a:t>
            </a:r>
            <a:r>
              <a:rPr lang="pt-BR" sz="3000" dirty="0" smtClean="0">
                <a:solidFill>
                  <a:srgbClr val="00B0F0"/>
                </a:solidFill>
              </a:rPr>
              <a:t>ciberespaço</a:t>
            </a:r>
          </a:p>
          <a:p>
            <a:r>
              <a:rPr lang="pt-BR" sz="2800" dirty="0">
                <a:solidFill>
                  <a:srgbClr val="FF0000"/>
                </a:solidFill>
              </a:rPr>
              <a:t>Veículos</a:t>
            </a:r>
            <a:r>
              <a:rPr lang="pt-BR" sz="2800" dirty="0"/>
              <a:t>: 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00B0F0"/>
                </a:solidFill>
              </a:rPr>
              <a:t>redes sociais</a:t>
            </a:r>
          </a:p>
          <a:p>
            <a:pPr lvl="1"/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736270" y="1769423"/>
            <a:ext cx="377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NOVO CONCEITO...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706" y="2114243"/>
            <a:ext cx="2074086" cy="1391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Seta Dobrada para Cima 9"/>
          <p:cNvSpPr/>
          <p:nvPr/>
        </p:nvSpPr>
        <p:spPr>
          <a:xfrm>
            <a:off x="7030194" y="3610099"/>
            <a:ext cx="3978234" cy="2029578"/>
          </a:xfrm>
          <a:prstGeom prst="bentUpArrow">
            <a:avLst>
              <a:gd name="adj1" fmla="val 4927"/>
              <a:gd name="adj2" fmla="val 15121"/>
              <a:gd name="adj3" fmla="val 21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60409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hlinkClick r:id="rId3"/>
              </a:rPr>
              <a:t>https://</a:t>
            </a:r>
            <a:r>
              <a:rPr lang="pt-BR" sz="800" dirty="0" smtClean="0">
                <a:hlinkClick r:id="rId3"/>
              </a:rPr>
              <a:t>mgtvwjtv.files.wordpress.com/2017/05/ap_16223653869984.jpg?w=650</a:t>
            </a:r>
            <a:r>
              <a:rPr lang="pt-BR" sz="800" dirty="0" smtClean="0"/>
              <a:t>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82674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TERRORISMO CIBERNÉTICO 2.0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6270" y="1769423"/>
            <a:ext cx="377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...NOVAS ABORDAGENS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792686" y="663662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hlinkClick r:id="rId2"/>
              </a:rPr>
              <a:t>https://</a:t>
            </a:r>
            <a:r>
              <a:rPr lang="pt-BR" sz="800" dirty="0" smtClean="0">
                <a:hlinkClick r:id="rId2"/>
              </a:rPr>
              <a:t>www.investigativeproject.org/pics/large/1050.jpg</a:t>
            </a:r>
            <a:r>
              <a:rPr lang="pt-BR" sz="800" dirty="0" smtClean="0"/>
              <a:t> </a:t>
            </a:r>
            <a:endParaRPr lang="pt-BR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62649" y="403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817" y="98471"/>
            <a:ext cx="5660570" cy="34073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17" y="3672152"/>
            <a:ext cx="5660570" cy="30001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7418681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89</TotalTime>
  <Words>535</Words>
  <Application>Microsoft Macintosh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Mangal</vt:lpstr>
      <vt:lpstr>Rockwell</vt:lpstr>
      <vt:lpstr>Wingdings</vt:lpstr>
      <vt:lpstr>Atlas</vt:lpstr>
      <vt:lpstr>Audiência Pública: “Terrorismo e ameaças cibernéticas no século XXI: os inimigos sem rosto”</vt:lpstr>
      <vt:lpstr>TERRORISMO</vt:lpstr>
      <vt:lpstr>TERRORISMO</vt:lpstr>
      <vt:lpstr>TERRORISMO CIBERNÉTICO 1.0</vt:lpstr>
      <vt:lpstr>TERRORISMO CIBERNÉTICO 1.0</vt:lpstr>
      <vt:lpstr>TERRORISMO CIBERNÉTICO 1.0</vt:lpstr>
      <vt:lpstr>TERRORISMO CIBERNÉTICO ” “1.5”</vt:lpstr>
      <vt:lpstr>TERRORISMO CIBERNÉTICO 2.0</vt:lpstr>
      <vt:lpstr>TERRORISMO CIBERNÉTICO 2.0</vt:lpstr>
      <vt:lpstr>TERRORISMO CIBERNÉTICO 2.0</vt:lpstr>
      <vt:lpstr>TERRORISMO CIBERNÉTICO 2.0</vt:lpstr>
      <vt:lpstr>TERRORISMO CIBERNÉTICO 2.0</vt:lpstr>
      <vt:lpstr>OBRIGADO!!  gills@unir.br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Painel: “Terrorismo e ameaças cibernéticas no século XXI: os inimigos sem rosto”</dc:title>
  <dc:creator>Gills Vilar Lopes</dc:creator>
  <cp:lastModifiedBy>Gills Vilar Lopes</cp:lastModifiedBy>
  <cp:revision>132</cp:revision>
  <cp:lastPrinted>2017-10-16T19:17:40Z</cp:lastPrinted>
  <dcterms:created xsi:type="dcterms:W3CDTF">2017-10-16T17:45:20Z</dcterms:created>
  <dcterms:modified xsi:type="dcterms:W3CDTF">2017-10-16T19:17:42Z</dcterms:modified>
</cp:coreProperties>
</file>