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85" r:id="rId3"/>
    <p:sldId id="289" r:id="rId4"/>
    <p:sldId id="272" r:id="rId5"/>
    <p:sldId id="279" r:id="rId6"/>
    <p:sldId id="266" r:id="rId7"/>
    <p:sldId id="257" r:id="rId8"/>
    <p:sldId id="258" r:id="rId9"/>
    <p:sldId id="262" r:id="rId10"/>
    <p:sldId id="259" r:id="rId11"/>
    <p:sldId id="280" r:id="rId12"/>
    <p:sldId id="281" r:id="rId13"/>
    <p:sldId id="286" r:id="rId14"/>
    <p:sldId id="284" r:id="rId15"/>
    <p:sldId id="288" r:id="rId16"/>
    <p:sldId id="263" r:id="rId17"/>
    <p:sldId id="264" r:id="rId18"/>
    <p:sldId id="265" r:id="rId19"/>
    <p:sldId id="267" r:id="rId20"/>
    <p:sldId id="268" r:id="rId21"/>
    <p:sldId id="269" r:id="rId22"/>
    <p:sldId id="271" r:id="rId23"/>
    <p:sldId id="273" r:id="rId24"/>
    <p:sldId id="274" r:id="rId25"/>
    <p:sldId id="275" r:id="rId26"/>
    <p:sldId id="276" r:id="rId27"/>
    <p:sldId id="277" r:id="rId28"/>
    <p:sldId id="278" r:id="rId29"/>
    <p:sldId id="287" r:id="rId30"/>
    <p:sldId id="261" r:id="rId31"/>
    <p:sldId id="260" r:id="rId32"/>
    <p:sldId id="270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0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\\rjoagc-fls005\grupos\VP%20Desenvolvimento%20de%20Neg&#243;cios\3.%20Apresenta&#231;&#245;es\Ot&#225;vio\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5.xlsx"/><Relationship Id="rId4" Type="http://schemas.openxmlformats.org/officeDocument/2006/relationships/chartUserShapes" Target="../drawings/drawing1.xml"/><Relationship Id="rId1" Type="http://schemas.openxmlformats.org/officeDocument/2006/relationships/image" Target="../media/image6.jpeg"/><Relationship Id="rId2" Type="http://schemas.openxmlformats.org/officeDocument/2006/relationships/image" Target="../media/image21.gif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500">
                <a:latin typeface="Lucida Grande"/>
                <a:cs typeface="Lucida Grande"/>
              </a:defRPr>
            </a:pPr>
            <a:r>
              <a:rPr lang="en-US" sz="1500" dirty="0" err="1" smtClean="0">
                <a:latin typeface="Lucida Grande"/>
                <a:cs typeface="Lucida Grande"/>
              </a:rPr>
              <a:t>Estrut</a:t>
            </a:r>
            <a:r>
              <a:rPr lang="en-US" sz="1500" dirty="0" smtClean="0">
                <a:latin typeface="Lucida Grande"/>
                <a:cs typeface="Lucida Grande"/>
              </a:rPr>
              <a:t>. do </a:t>
            </a:r>
            <a:r>
              <a:rPr lang="en-US" sz="1500" dirty="0" err="1" smtClean="0">
                <a:latin typeface="Lucida Grande"/>
                <a:cs typeface="Lucida Grande"/>
              </a:rPr>
              <a:t>gasto</a:t>
            </a:r>
            <a:r>
              <a:rPr lang="en-US" sz="1500" dirty="0" smtClean="0">
                <a:latin typeface="Lucida Grande"/>
                <a:cs typeface="Lucida Grande"/>
              </a:rPr>
              <a:t> da </a:t>
            </a:r>
            <a:r>
              <a:rPr lang="en-US" sz="1500" dirty="0" err="1" smtClean="0">
                <a:latin typeface="Lucida Grande"/>
                <a:cs typeface="Lucida Grande"/>
              </a:rPr>
              <a:t>União</a:t>
            </a:r>
            <a:r>
              <a:rPr lang="en-US" sz="1500" dirty="0" smtClean="0">
                <a:latin typeface="Lucida Grande"/>
                <a:cs typeface="Lucida Grande"/>
              </a:rPr>
              <a:t>, 2012</a:t>
            </a:r>
            <a:r>
              <a:rPr lang="en-US" sz="1500" baseline="0" dirty="0" smtClean="0">
                <a:latin typeface="Lucida Grande"/>
                <a:cs typeface="Lucida Grande"/>
              </a:rPr>
              <a:t> (% do total)</a:t>
            </a:r>
          </a:p>
          <a:p>
            <a:pPr>
              <a:defRPr sz="1500">
                <a:latin typeface="Lucida Grande"/>
                <a:cs typeface="Lucida Grande"/>
              </a:defRPr>
            </a:pPr>
            <a:r>
              <a:rPr lang="en-US" sz="1500" baseline="0" dirty="0" smtClean="0">
                <a:latin typeface="Lucida Grande"/>
                <a:cs typeface="Lucida Grande"/>
              </a:rPr>
              <a:t>e </a:t>
            </a:r>
            <a:r>
              <a:rPr lang="en-US" sz="1500" baseline="0" dirty="0" err="1" smtClean="0">
                <a:latin typeface="Lucida Grande"/>
                <a:cs typeface="Lucida Grande"/>
              </a:rPr>
              <a:t>número</a:t>
            </a:r>
            <a:r>
              <a:rPr lang="en-US" sz="1500" baseline="0" dirty="0" smtClean="0">
                <a:latin typeface="Lucida Grande"/>
                <a:cs typeface="Lucida Grande"/>
              </a:rPr>
              <a:t> de </a:t>
            </a:r>
            <a:r>
              <a:rPr lang="en-US" sz="1500" baseline="0" dirty="0" err="1" smtClean="0">
                <a:latin typeface="Lucida Grande"/>
                <a:cs typeface="Lucida Grande"/>
              </a:rPr>
              <a:t>beneficiários</a:t>
            </a:r>
            <a:r>
              <a:rPr lang="en-US" sz="1500" baseline="0" dirty="0" smtClean="0">
                <a:latin typeface="Lucida Grande"/>
                <a:cs typeface="Lucida Grande"/>
              </a:rPr>
              <a:t> </a:t>
            </a:r>
            <a:r>
              <a:rPr lang="en-US" sz="1500" baseline="0" dirty="0" err="1" smtClean="0">
                <a:latin typeface="Lucida Grande"/>
                <a:cs typeface="Lucida Grande"/>
              </a:rPr>
              <a:t>em</a:t>
            </a:r>
            <a:r>
              <a:rPr lang="en-US" sz="1500" baseline="0" dirty="0" smtClean="0">
                <a:latin typeface="Lucida Grande"/>
                <a:cs typeface="Lucida Grande"/>
              </a:rPr>
              <a:t> 2008</a:t>
            </a:r>
            <a:endParaRPr lang="en-US" sz="1500" dirty="0">
              <a:latin typeface="Lucida Grande"/>
              <a:cs typeface="Lucida Grande"/>
            </a:endParaRPr>
          </a:p>
        </c:rich>
      </c:tx>
      <c:layout>
        <c:manualLayout>
          <c:xMode val="edge"/>
          <c:yMode val="edge"/>
          <c:x val="0.0443638451443569"/>
          <c:y val="0.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2255260279965"/>
          <c:y val="0.101187532633643"/>
          <c:w val="0.787810586176728"/>
          <c:h val="0.89881246736635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136"/>
          <c:dPt>
            <c:idx val="5"/>
            <c:bubble3D val="0"/>
            <c:explosion val="144"/>
          </c:dPt>
          <c:dPt>
            <c:idx val="6"/>
            <c:bubble3D val="0"/>
            <c:explosion val="146"/>
            <c:spPr>
              <a:blipFill rotWithShape="1">
                <a:blip xmlns:r="http://schemas.openxmlformats.org/officeDocument/2006/relationships" r:embed="rId1"/>
                <a:tile tx="0" ty="0" sx="100000" sy="100000" flip="none" algn="tl"/>
              </a:blipFill>
              <a:effectLst>
                <a:outerShdw blurRad="63500" dir="11760000" kx="2700000" rotWithShape="0">
                  <a:srgbClr val="000000">
                    <a:alpha val="15000"/>
                  </a:srgbClr>
                </a:outerShdw>
              </a:effectLst>
            </c:spPr>
          </c:dPt>
          <c:dPt>
            <c:idx val="7"/>
            <c:bubble3D val="0"/>
            <c:spPr>
              <a:solidFill>
                <a:srgbClr val="FFF4A8">
                  <a:alpha val="88000"/>
                </a:srgbClr>
              </a:solidFill>
              <a:effectLst/>
            </c:spPr>
          </c:dPt>
          <c:dPt>
            <c:idx val="8"/>
            <c:bubble3D val="0"/>
            <c:spPr>
              <a:solidFill>
                <a:srgbClr val="9BBB59">
                  <a:lumMod val="20000"/>
                  <a:lumOff val="80000"/>
                  <a:alpha val="79000"/>
                </a:srgbClr>
              </a:solidFill>
              <a:effectLst/>
            </c:spPr>
          </c:dPt>
          <c:dPt>
            <c:idx val="9"/>
            <c:bubble3D val="0"/>
            <c:spPr>
              <a:solidFill>
                <a:srgbClr val="8064A2">
                  <a:lumMod val="20000"/>
                  <a:lumOff val="80000"/>
                  <a:alpha val="68000"/>
                </a:srgbClr>
              </a:solidFill>
              <a:effectLst/>
            </c:spPr>
          </c:dPt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spPr/>
              <c:txPr>
                <a:bodyPr/>
                <a:lstStyle/>
                <a:p>
                  <a:pPr>
                    <a:defRPr sz="2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spPr/>
              <c:txPr>
                <a:bodyPr/>
                <a:lstStyle/>
                <a:p>
                  <a:pPr>
                    <a:defRPr sz="2200" b="1" cap="none" spc="0">
                      <a:ln w="17780" cmpd="sng">
                        <a:solidFill>
                          <a:srgbClr val="FFFFFF"/>
                        </a:solidFill>
                        <a:prstDash val="solid"/>
                        <a:miter lim="800000"/>
                      </a:ln>
                      <a:solidFill>
                        <a:srgbClr val="0000FF"/>
                      </a:solidFill>
                      <a:effectLst>
                        <a:outerShdw blurRad="50800" algn="tl" rotWithShape="0">
                          <a:srgbClr val="000000"/>
                        </a:outerShdw>
                      </a:effectLst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spPr/>
              <c:txPr>
                <a:bodyPr/>
                <a:lstStyle/>
                <a:p>
                  <a:pPr>
                    <a:defRPr sz="2200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Sheet1!$A$2:$A$11</c:f>
              <c:strCache>
                <c:ptCount val="10"/>
                <c:pt idx="0">
                  <c:v>INSS (&gt; 1 SM)</c:v>
                </c:pt>
                <c:pt idx="1">
                  <c:v>INSS (= 1SM)</c:v>
                </c:pt>
                <c:pt idx="2">
                  <c:v>Seg.Des.e AS</c:v>
                </c:pt>
                <c:pt idx="3">
                  <c:v>LOAS/RMV</c:v>
                </c:pt>
                <c:pt idx="4">
                  <c:v>B.Família</c:v>
                </c:pt>
                <c:pt idx="5">
                  <c:v>Inat. e pens.</c:v>
                </c:pt>
                <c:pt idx="6">
                  <c:v>Pessoal ativo</c:v>
                </c:pt>
                <c:pt idx="7">
                  <c:v>Saúde</c:v>
                </c:pt>
                <c:pt idx="8">
                  <c:v>Demais correntes</c:v>
                </c:pt>
                <c:pt idx="9">
                  <c:v>Investimento</c:v>
                </c:pt>
              </c:strCache>
            </c:strRef>
          </c:cat>
          <c:val>
            <c:numRef>
              <c:f>Sheet1!$B$2:$B$11</c:f>
              <c:numCache>
                <c:formatCode>0.0</c:formatCode>
                <c:ptCount val="10"/>
                <c:pt idx="0" formatCode="General">
                  <c:v>23.7</c:v>
                </c:pt>
                <c:pt idx="1">
                  <c:v>15.9</c:v>
                </c:pt>
                <c:pt idx="2" formatCode="General">
                  <c:v>4.9</c:v>
                </c:pt>
                <c:pt idx="3" formatCode="General">
                  <c:v>3.3</c:v>
                </c:pt>
                <c:pt idx="4" formatCode="General">
                  <c:v>2.8</c:v>
                </c:pt>
                <c:pt idx="5" formatCode="General">
                  <c:v>9.9</c:v>
                </c:pt>
                <c:pt idx="6" formatCode="General">
                  <c:v>13.2</c:v>
                </c:pt>
                <c:pt idx="7" formatCode="General">
                  <c:v>8.2</c:v>
                </c:pt>
                <c:pt idx="8" formatCode="General">
                  <c:v>12.1</c:v>
                </c:pt>
                <c:pt idx="9">
                  <c:v>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85875328083989"/>
          <c:y val="0.00217053011820793"/>
          <c:w val="0.213567366579178"/>
          <c:h val="0.561496789354115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axId val="-2128480712"/>
        <c:axId val="-2128483976"/>
      </c:barChart>
      <c:catAx>
        <c:axId val="-21284807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rebuchet MS" pitchFamily="34" charset="0"/>
              </a:defRPr>
            </a:pPr>
            <a:endParaRPr lang="en-US"/>
          </a:p>
        </c:txPr>
        <c:crossAx val="-2128483976"/>
        <c:crosses val="autoZero"/>
        <c:auto val="1"/>
        <c:lblAlgn val="ctr"/>
        <c:lblOffset val="100"/>
        <c:noMultiLvlLbl val="0"/>
      </c:catAx>
      <c:valAx>
        <c:axId val="-2128483976"/>
        <c:scaling>
          <c:orientation val="minMax"/>
        </c:scaling>
        <c:delete val="1"/>
        <c:axPos val="b"/>
        <c:numFmt formatCode="_-* #,##0.0_-;\-* #,##0.0_-;_-* &quot;-&quot;??_-;_-@_-" sourceLinked="1"/>
        <c:majorTickMark val="out"/>
        <c:minorTickMark val="none"/>
        <c:tickLblPos val="none"/>
        <c:crossAx val="-212848071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5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Carga Tributária em % do PIB</a:t>
            </a:r>
          </a:p>
          <a:p>
            <a:pPr>
              <a:defRPr/>
            </a:pPr>
            <a:r>
              <a:rPr lang="en-US"/>
              <a:t>[Média 1997-02]</a:t>
            </a:r>
          </a:p>
        </c:rich>
      </c:tx>
      <c:layout>
        <c:manualLayout>
          <c:xMode val="edge"/>
          <c:yMode val="edge"/>
          <c:x val="0.22105475656492"/>
          <c:y val="0.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05199979373424"/>
          <c:y val="0.239148982801037"/>
          <c:w val="0.541267060642947"/>
          <c:h val="0.6264106820958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Carga Tributária/PIB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Am Lat sem Br e Cuba</c:v>
                </c:pt>
                <c:pt idx="1">
                  <c:v>Países alto risco</c:v>
                </c:pt>
                <c:pt idx="2">
                  <c:v>Países baixo risco</c:v>
                </c:pt>
                <c:pt idx="3">
                  <c:v>Brasil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17.9</c:v>
                </c:pt>
                <c:pt idx="1">
                  <c:v>23.4</c:v>
                </c:pt>
                <c:pt idx="2">
                  <c:v>35.5</c:v>
                </c:pt>
                <c:pt idx="3">
                  <c:v>36.3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26216040"/>
        <c:axId val="-2122898152"/>
      </c:barChart>
      <c:catAx>
        <c:axId val="-2126216040"/>
        <c:scaling>
          <c:orientation val="minMax"/>
        </c:scaling>
        <c:delete val="0"/>
        <c:axPos val="l"/>
        <c:majorTickMark val="out"/>
        <c:minorTickMark val="none"/>
        <c:tickLblPos val="nextTo"/>
        <c:crossAx val="-2122898152"/>
        <c:crosses val="autoZero"/>
        <c:auto val="1"/>
        <c:lblAlgn val="ctr"/>
        <c:lblOffset val="100"/>
        <c:noMultiLvlLbl val="0"/>
      </c:catAx>
      <c:valAx>
        <c:axId val="-2122898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26216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/>
              <a:t>Carga</a:t>
            </a:r>
            <a:r>
              <a:rPr lang="en-US" dirty="0" smtClean="0"/>
              <a:t> </a:t>
            </a:r>
            <a:r>
              <a:rPr lang="en-US" dirty="0" err="1" smtClean="0"/>
              <a:t>Tributária</a:t>
            </a:r>
            <a:r>
              <a:rPr lang="en-US" dirty="0" smtClean="0"/>
              <a:t> </a:t>
            </a:r>
            <a:r>
              <a:rPr lang="en-US" dirty="0" err="1"/>
              <a:t>em</a:t>
            </a:r>
            <a:r>
              <a:rPr lang="en-US" dirty="0"/>
              <a:t> % do </a:t>
            </a:r>
            <a:r>
              <a:rPr lang="en-US" dirty="0" smtClean="0"/>
              <a:t>PIB</a:t>
            </a:r>
            <a:r>
              <a:rPr lang="en-US" baseline="0" dirty="0" smtClean="0"/>
              <a:t> </a:t>
            </a:r>
          </a:p>
          <a:p>
            <a:pPr>
              <a:defRPr/>
            </a:pPr>
            <a:r>
              <a:rPr lang="en-US" sz="1800" dirty="0" smtClean="0"/>
              <a:t>[</a:t>
            </a:r>
            <a:r>
              <a:rPr lang="en-US" sz="1800" dirty="0"/>
              <a:t>1947-2009]</a:t>
            </a:r>
          </a:p>
        </c:rich>
      </c:tx>
      <c:layout>
        <c:manualLayout>
          <c:xMode val="edge"/>
          <c:yMode val="edge"/>
          <c:x val="0.237028804363264"/>
          <c:y val="0.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966511955525676"/>
          <c:y val="0.130863472780029"/>
          <c:w val="0.901771445194591"/>
          <c:h val="0.737192411215871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Carga tributária/PIB</c:v>
                </c:pt>
              </c:strCache>
            </c:strRef>
          </c:tx>
          <c:spPr>
            <a:ln w="25908" cap="flat" cmpd="sng" algn="ctr">
              <a:solidFill>
                <a:schemeClr val="accent2"/>
              </a:solidFill>
              <a:prstDash val="solid"/>
            </a:ln>
            <a:effectLst>
              <a:outerShdw blurRad="76200" dist="50800" dir="5400000" rotWithShape="0">
                <a:srgbClr val="4E3B30">
                  <a:alpha val="60000"/>
                </a:srgbClr>
              </a:outerShdw>
            </a:effectLst>
          </c:spPr>
          <c:marker>
            <c:spPr>
              <a:gradFill rotWithShape="1">
                <a:gsLst>
                  <a:gs pos="0">
                    <a:schemeClr val="accent2">
                      <a:tint val="30000"/>
                      <a:satMod val="250000"/>
                    </a:schemeClr>
                  </a:gs>
                  <a:gs pos="72000">
                    <a:schemeClr val="accent2">
                      <a:tint val="75000"/>
                      <a:satMod val="210000"/>
                    </a:schemeClr>
                  </a:gs>
                  <a:gs pos="100000">
                    <a:schemeClr val="accent2">
                      <a:tint val="85000"/>
                      <a:satMod val="210000"/>
                    </a:schemeClr>
                  </a:gs>
                </a:gsLst>
                <a:lin ang="5400000" scaled="1"/>
              </a:gradFill>
              <a:ln w="10000" cap="flat" cmpd="sng" algn="ctr">
                <a:solidFill>
                  <a:schemeClr val="accent2"/>
                </a:solidFill>
                <a:prstDash val="solid"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</c:spPr>
          </c:marker>
          <c:dLbls>
            <c:dLbl>
              <c:idx val="62"/>
              <c:layout>
                <c:manualLayout>
                  <c:x val="-0.0584573757918359"/>
                  <c:y val="-0.0103204759706001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accent2"/>
                        </a:solidFill>
                      </a:rPr>
                      <a:t>2009: 35.0%</a:t>
                    </a:r>
                    <a:endParaRPr lang="en-US" b="1" dirty="0">
                      <a:solidFill>
                        <a:schemeClr val="accent2"/>
                      </a:solidFill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Sheet1!$A$2:$A$64</c:f>
              <c:strCache>
                <c:ptCount val="63"/>
                <c:pt idx="0">
                  <c:v>1947</c:v>
                </c:pt>
                <c:pt idx="1">
                  <c:v>1948</c:v>
                </c:pt>
                <c:pt idx="2">
                  <c:v>1949</c:v>
                </c:pt>
                <c:pt idx="3">
                  <c:v>1950</c:v>
                </c:pt>
                <c:pt idx="4">
                  <c:v>1951</c:v>
                </c:pt>
                <c:pt idx="5">
                  <c:v>1952</c:v>
                </c:pt>
                <c:pt idx="6">
                  <c:v>1953</c:v>
                </c:pt>
                <c:pt idx="7">
                  <c:v>1954</c:v>
                </c:pt>
                <c:pt idx="8">
                  <c:v>1955</c:v>
                </c:pt>
                <c:pt idx="9">
                  <c:v>1956</c:v>
                </c:pt>
                <c:pt idx="10">
                  <c:v>1957</c:v>
                </c:pt>
                <c:pt idx="11">
                  <c:v>1958</c:v>
                </c:pt>
                <c:pt idx="12">
                  <c:v>1959</c:v>
                </c:pt>
                <c:pt idx="13">
                  <c:v>1960</c:v>
                </c:pt>
                <c:pt idx="14">
                  <c:v>1961</c:v>
                </c:pt>
                <c:pt idx="15">
                  <c:v>1962</c:v>
                </c:pt>
                <c:pt idx="16">
                  <c:v>1963</c:v>
                </c:pt>
                <c:pt idx="17">
                  <c:v>1964</c:v>
                </c:pt>
                <c:pt idx="18">
                  <c:v>1965</c:v>
                </c:pt>
                <c:pt idx="19">
                  <c:v>1966</c:v>
                </c:pt>
                <c:pt idx="20">
                  <c:v>1967</c:v>
                </c:pt>
                <c:pt idx="21">
                  <c:v>1968</c:v>
                </c:pt>
                <c:pt idx="22">
                  <c:v>1969</c:v>
                </c:pt>
                <c:pt idx="23">
                  <c:v>1970</c:v>
                </c:pt>
                <c:pt idx="24">
                  <c:v>1971</c:v>
                </c:pt>
                <c:pt idx="25">
                  <c:v>1972</c:v>
                </c:pt>
                <c:pt idx="26">
                  <c:v>1973</c:v>
                </c:pt>
                <c:pt idx="27">
                  <c:v>1974</c:v>
                </c:pt>
                <c:pt idx="28">
                  <c:v>1975</c:v>
                </c:pt>
                <c:pt idx="29">
                  <c:v>1976</c:v>
                </c:pt>
                <c:pt idx="30">
                  <c:v>1977</c:v>
                </c:pt>
                <c:pt idx="31">
                  <c:v>1978</c:v>
                </c:pt>
                <c:pt idx="32">
                  <c:v>1979</c:v>
                </c:pt>
                <c:pt idx="33">
                  <c:v>1980</c:v>
                </c:pt>
                <c:pt idx="34">
                  <c:v>1981</c:v>
                </c:pt>
                <c:pt idx="35">
                  <c:v>1982</c:v>
                </c:pt>
                <c:pt idx="36">
                  <c:v>1983</c:v>
                </c:pt>
                <c:pt idx="37">
                  <c:v>1984</c:v>
                </c:pt>
                <c:pt idx="38">
                  <c:v>1985</c:v>
                </c:pt>
                <c:pt idx="39">
                  <c:v>1986</c:v>
                </c:pt>
                <c:pt idx="40">
                  <c:v>1987</c:v>
                </c:pt>
                <c:pt idx="41">
                  <c:v>1988</c:v>
                </c:pt>
                <c:pt idx="42">
                  <c:v>1989</c:v>
                </c:pt>
                <c:pt idx="43">
                  <c:v>1990</c:v>
                </c:pt>
                <c:pt idx="44">
                  <c:v>1991</c:v>
                </c:pt>
                <c:pt idx="45">
                  <c:v>1992</c:v>
                </c:pt>
                <c:pt idx="46">
                  <c:v>1993</c:v>
                </c:pt>
                <c:pt idx="47">
                  <c:v>1994</c:v>
                </c:pt>
                <c:pt idx="48">
                  <c:v>1995</c:v>
                </c:pt>
                <c:pt idx="49">
                  <c:v>1996</c:v>
                </c:pt>
                <c:pt idx="50">
                  <c:v>1997</c:v>
                </c:pt>
                <c:pt idx="51">
                  <c:v>1998</c:v>
                </c:pt>
                <c:pt idx="52">
                  <c:v>1999</c:v>
                </c:pt>
                <c:pt idx="53">
                  <c:v>2000</c:v>
                </c:pt>
                <c:pt idx="54">
                  <c:v>2001</c:v>
                </c:pt>
                <c:pt idx="55">
                  <c:v>2002</c:v>
                </c:pt>
                <c:pt idx="56">
                  <c:v>2003</c:v>
                </c:pt>
                <c:pt idx="57">
                  <c:v>2004</c:v>
                </c:pt>
                <c:pt idx="58">
                  <c:v>2005</c:v>
                </c:pt>
                <c:pt idx="59">
                  <c:v>2006</c:v>
                </c:pt>
                <c:pt idx="60">
                  <c:v>2007</c:v>
                </c:pt>
                <c:pt idx="61">
                  <c:v>2008</c:v>
                </c:pt>
                <c:pt idx="62">
                  <c:v>2009</c:v>
                </c:pt>
              </c:strCache>
            </c:strRef>
          </c:cat>
          <c:val>
            <c:numRef>
              <c:f>Sheet1!$B$2:$B$64</c:f>
              <c:numCache>
                <c:formatCode>0.0</c:formatCode>
                <c:ptCount val="63"/>
                <c:pt idx="0">
                  <c:v>13.8</c:v>
                </c:pt>
                <c:pt idx="1">
                  <c:v>14.0</c:v>
                </c:pt>
                <c:pt idx="2">
                  <c:v>14.4</c:v>
                </c:pt>
                <c:pt idx="3">
                  <c:v>14.4</c:v>
                </c:pt>
                <c:pt idx="4">
                  <c:v>15.7</c:v>
                </c:pt>
                <c:pt idx="5">
                  <c:v>15.4</c:v>
                </c:pt>
                <c:pt idx="6">
                  <c:v>15.2</c:v>
                </c:pt>
                <c:pt idx="7">
                  <c:v>15.8</c:v>
                </c:pt>
                <c:pt idx="8">
                  <c:v>15.0</c:v>
                </c:pt>
                <c:pt idx="9">
                  <c:v>16.4</c:v>
                </c:pt>
                <c:pt idx="10">
                  <c:v>16.7</c:v>
                </c:pt>
                <c:pt idx="11">
                  <c:v>18.7</c:v>
                </c:pt>
                <c:pt idx="12">
                  <c:v>17.9</c:v>
                </c:pt>
                <c:pt idx="13">
                  <c:v>17.4</c:v>
                </c:pt>
                <c:pt idx="14">
                  <c:v>16.4</c:v>
                </c:pt>
                <c:pt idx="15">
                  <c:v>15.8</c:v>
                </c:pt>
                <c:pt idx="16">
                  <c:v>16.1</c:v>
                </c:pt>
                <c:pt idx="17">
                  <c:v>17.0</c:v>
                </c:pt>
                <c:pt idx="18">
                  <c:v>19.0</c:v>
                </c:pt>
                <c:pt idx="19">
                  <c:v>20.9</c:v>
                </c:pt>
                <c:pt idx="20">
                  <c:v>20.5</c:v>
                </c:pt>
                <c:pt idx="21">
                  <c:v>23.3</c:v>
                </c:pt>
                <c:pt idx="22">
                  <c:v>24.9</c:v>
                </c:pt>
                <c:pt idx="23">
                  <c:v>26.0</c:v>
                </c:pt>
                <c:pt idx="24">
                  <c:v>25.3</c:v>
                </c:pt>
                <c:pt idx="25">
                  <c:v>26.0</c:v>
                </c:pt>
                <c:pt idx="26">
                  <c:v>25.0</c:v>
                </c:pt>
                <c:pt idx="27">
                  <c:v>25.1</c:v>
                </c:pt>
                <c:pt idx="28">
                  <c:v>25.2</c:v>
                </c:pt>
                <c:pt idx="29">
                  <c:v>25.1</c:v>
                </c:pt>
                <c:pt idx="30">
                  <c:v>25.6</c:v>
                </c:pt>
                <c:pt idx="31">
                  <c:v>25.7</c:v>
                </c:pt>
                <c:pt idx="32">
                  <c:v>24.7</c:v>
                </c:pt>
                <c:pt idx="33">
                  <c:v>24.5</c:v>
                </c:pt>
                <c:pt idx="34">
                  <c:v>25.3</c:v>
                </c:pt>
                <c:pt idx="35">
                  <c:v>26.3</c:v>
                </c:pt>
                <c:pt idx="36">
                  <c:v>27.0</c:v>
                </c:pt>
                <c:pt idx="37">
                  <c:v>24.3</c:v>
                </c:pt>
                <c:pt idx="38">
                  <c:v>24.1</c:v>
                </c:pt>
                <c:pt idx="39">
                  <c:v>26.2</c:v>
                </c:pt>
                <c:pt idx="40">
                  <c:v>23.8</c:v>
                </c:pt>
                <c:pt idx="41">
                  <c:v>22.4</c:v>
                </c:pt>
                <c:pt idx="42">
                  <c:v>24.1</c:v>
                </c:pt>
                <c:pt idx="43">
                  <c:v>29.6</c:v>
                </c:pt>
                <c:pt idx="44">
                  <c:v>24.43</c:v>
                </c:pt>
                <c:pt idx="45">
                  <c:v>24.96</c:v>
                </c:pt>
                <c:pt idx="46">
                  <c:v>25.3</c:v>
                </c:pt>
                <c:pt idx="47">
                  <c:v>27.9</c:v>
                </c:pt>
                <c:pt idx="48">
                  <c:v>28.4436872296484</c:v>
                </c:pt>
                <c:pt idx="49">
                  <c:v>28.6306630052511</c:v>
                </c:pt>
                <c:pt idx="50">
                  <c:v>28.5809595118736</c:v>
                </c:pt>
                <c:pt idx="51">
                  <c:v>29.3283892453105</c:v>
                </c:pt>
                <c:pt idx="52">
                  <c:v>31.07004727275318</c:v>
                </c:pt>
                <c:pt idx="53">
                  <c:v>30.3633999296953</c:v>
                </c:pt>
                <c:pt idx="54">
                  <c:v>31.8668171292688</c:v>
                </c:pt>
                <c:pt idx="55">
                  <c:v>32.34554368148279</c:v>
                </c:pt>
                <c:pt idx="56">
                  <c:v>31.8980483520672</c:v>
                </c:pt>
                <c:pt idx="57">
                  <c:v>32.8226684060967</c:v>
                </c:pt>
                <c:pt idx="58">
                  <c:v>33.82708735708189</c:v>
                </c:pt>
                <c:pt idx="59">
                  <c:v>34.1214361085274</c:v>
                </c:pt>
                <c:pt idx="60">
                  <c:v>34.7063531431396</c:v>
                </c:pt>
                <c:pt idx="61">
                  <c:v>35.8</c:v>
                </c:pt>
                <c:pt idx="62">
                  <c:v>34.98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6200680"/>
        <c:axId val="-2122955432"/>
      </c:lineChart>
      <c:catAx>
        <c:axId val="-2126200680"/>
        <c:scaling>
          <c:orientation val="minMax"/>
        </c:scaling>
        <c:delete val="0"/>
        <c:axPos val="b"/>
        <c:majorTickMark val="out"/>
        <c:minorTickMark val="none"/>
        <c:tickLblPos val="nextTo"/>
        <c:crossAx val="-2122955432"/>
        <c:crosses val="autoZero"/>
        <c:auto val="1"/>
        <c:lblAlgn val="ctr"/>
        <c:lblOffset val="100"/>
        <c:noMultiLvlLbl val="0"/>
      </c:catAx>
      <c:valAx>
        <c:axId val="-2122955432"/>
        <c:scaling>
          <c:orientation val="minMax"/>
          <c:max val="36.0"/>
          <c:min val="13.0"/>
        </c:scaling>
        <c:delete val="1"/>
        <c:axPos val="l"/>
        <c:majorGridlines/>
        <c:numFmt formatCode="0.0" sourceLinked="1"/>
        <c:majorTickMark val="out"/>
        <c:minorTickMark val="none"/>
        <c:tickLblPos val="nextTo"/>
        <c:crossAx val="-2126200680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 b="1">
          <a:solidFill>
            <a:schemeClr val="accent2"/>
          </a:solidFill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n-US" sz="1800" dirty="0" err="1"/>
              <a:t>Orçamento</a:t>
            </a:r>
            <a:r>
              <a:rPr lang="en-US" sz="1800" dirty="0"/>
              <a:t> da </a:t>
            </a:r>
            <a:r>
              <a:rPr lang="en-US" sz="1800" dirty="0" err="1" smtClean="0"/>
              <a:t>União</a:t>
            </a:r>
            <a:r>
              <a:rPr lang="en-US" sz="1800" dirty="0" smtClean="0"/>
              <a:t>, 2012 (R$804,7 </a:t>
            </a:r>
            <a:r>
              <a:rPr lang="en-US" sz="1800" dirty="0" err="1" smtClean="0"/>
              <a:t>bi.ou</a:t>
            </a:r>
            <a:r>
              <a:rPr lang="en-US" sz="1800" dirty="0" smtClean="0"/>
              <a:t> 18,2% do PIB)</a:t>
            </a:r>
            <a:endParaRPr lang="en-US" sz="1800" dirty="0"/>
          </a:p>
        </c:rich>
      </c:tx>
      <c:layout>
        <c:manualLayout>
          <c:xMode val="edge"/>
          <c:yMode val="edge"/>
          <c:x val="0.274280582869843"/>
          <c:y val="0.00419589684238939"/>
        </c:manualLayout>
      </c:layout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"/>
          <c:y val="0.00125860385992775"/>
          <c:w val="0.627285546990688"/>
          <c:h val="0.86447269718361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0"/>
            <c:bubble3D val="0"/>
            <c:explosion val="11"/>
          </c:dPt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Sheet1!$A$2:$A$4</c:f>
              <c:strCache>
                <c:ptCount val="3"/>
                <c:pt idx="0">
                  <c:v>A grande folha</c:v>
                </c:pt>
                <c:pt idx="1">
                  <c:v>Saúde</c:v>
                </c:pt>
                <c:pt idx="2">
                  <c:v>Gasto Discricionário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73.7</c:v>
                </c:pt>
                <c:pt idx="1">
                  <c:v>8.2</c:v>
                </c:pt>
                <c:pt idx="2">
                  <c:v>18.1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98863170135936"/>
          <c:y val="0.0635433886294169"/>
          <c:w val="0.220426936129399"/>
          <c:h val="0.367636221690705"/>
        </c:manualLayout>
      </c:layout>
      <c:overlay val="0"/>
      <c:txPr>
        <a:bodyPr/>
        <a:lstStyle/>
        <a:p>
          <a:pPr>
            <a:defRPr sz="190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>
                <a:latin typeface="Lucida Grande"/>
                <a:cs typeface="Lucida Grande"/>
              </a:defRPr>
            </a:pPr>
            <a:r>
              <a:rPr lang="en-US" dirty="0" err="1" smtClean="0">
                <a:latin typeface="Lucida Grande"/>
                <a:cs typeface="Lucida Grande"/>
              </a:rPr>
              <a:t>Estrut</a:t>
            </a:r>
            <a:r>
              <a:rPr lang="en-US" dirty="0" smtClean="0">
                <a:latin typeface="Lucida Grande"/>
                <a:cs typeface="Lucida Grande"/>
              </a:rPr>
              <a:t>. do </a:t>
            </a:r>
            <a:r>
              <a:rPr lang="en-US" dirty="0" err="1" smtClean="0">
                <a:latin typeface="Lucida Grande"/>
                <a:cs typeface="Lucida Grande"/>
              </a:rPr>
              <a:t>gasto</a:t>
            </a:r>
            <a:r>
              <a:rPr lang="en-US" dirty="0" smtClean="0">
                <a:latin typeface="Lucida Grande"/>
                <a:cs typeface="Lucida Grande"/>
              </a:rPr>
              <a:t> da </a:t>
            </a:r>
            <a:r>
              <a:rPr lang="en-US" dirty="0" err="1" smtClean="0">
                <a:latin typeface="Lucida Grande"/>
                <a:cs typeface="Lucida Grande"/>
              </a:rPr>
              <a:t>União</a:t>
            </a:r>
            <a:r>
              <a:rPr lang="en-US" dirty="0" smtClean="0">
                <a:latin typeface="Lucida Grande"/>
                <a:cs typeface="Lucida Grande"/>
              </a:rPr>
              <a:t>, 2012</a:t>
            </a:r>
            <a:r>
              <a:rPr lang="en-US" baseline="0" dirty="0" smtClean="0">
                <a:latin typeface="Lucida Grande"/>
                <a:cs typeface="Lucida Grande"/>
              </a:rPr>
              <a:t> (% do total)</a:t>
            </a:r>
            <a:endParaRPr lang="en-US" dirty="0">
              <a:latin typeface="Lucida Grande"/>
              <a:cs typeface="Lucida Grande"/>
            </a:endParaRPr>
          </a:p>
        </c:rich>
      </c:tx>
      <c:layout>
        <c:manualLayout>
          <c:xMode val="edge"/>
          <c:yMode val="edge"/>
          <c:x val="0.0471416229221347"/>
          <c:y val="0.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2255260279965"/>
          <c:y val="0.101187532633643"/>
          <c:w val="0.787810586176728"/>
          <c:h val="0.89881246736635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45"/>
          <c:dPt>
            <c:idx val="6"/>
            <c:bubble3D val="0"/>
            <c:spPr>
              <a:blipFill rotWithShape="1">
                <a:blip xmlns:r="http://schemas.openxmlformats.org/officeDocument/2006/relationships" r:embed="rId1"/>
                <a:tile tx="0" ty="0" sx="100000" sy="100000" flip="none" algn="tl"/>
              </a:blipFill>
              <a:effectLst>
                <a:outerShdw blurRad="63500" dir="11760000" kx="2700000" rotWithShape="0">
                  <a:srgbClr val="000000">
                    <a:alpha val="15000"/>
                  </a:srgbClr>
                </a:outerShdw>
              </a:effectLst>
            </c:spPr>
          </c:dPt>
          <c:dPt>
            <c:idx val="7"/>
            <c:bubble3D val="0"/>
            <c:spPr>
              <a:blipFill rotWithShape="1">
                <a:blip xmlns:r="http://schemas.openxmlformats.org/officeDocument/2006/relationships" r:embed="rId2"/>
                <a:tile tx="0" ty="0" sx="100000" sy="100000" flip="none" algn="tl"/>
              </a:blipFill>
            </c:spPr>
          </c:dPt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spPr/>
              <c:txPr>
                <a:bodyPr/>
                <a:lstStyle/>
                <a:p>
                  <a:pPr>
                    <a:defRPr sz="2200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spPr/>
              <c:txPr>
                <a:bodyPr/>
                <a:lstStyle/>
                <a:p>
                  <a:pPr>
                    <a:defRPr sz="2200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spPr/>
              <c:txPr>
                <a:bodyPr/>
                <a:lstStyle/>
                <a:p>
                  <a:pPr>
                    <a:defRPr sz="2200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Sheet1!$A$2:$A$10</c:f>
              <c:strCache>
                <c:ptCount val="9"/>
                <c:pt idx="0">
                  <c:v>INSS</c:v>
                </c:pt>
                <c:pt idx="1">
                  <c:v>Inat. e pens.</c:v>
                </c:pt>
                <c:pt idx="2">
                  <c:v>Pessoal ativo</c:v>
                </c:pt>
                <c:pt idx="3">
                  <c:v>LOAS/RMV</c:v>
                </c:pt>
                <c:pt idx="4">
                  <c:v>Seg.Des.e AS</c:v>
                </c:pt>
                <c:pt idx="5">
                  <c:v>B.Família</c:v>
                </c:pt>
                <c:pt idx="6">
                  <c:v>Investimento</c:v>
                </c:pt>
                <c:pt idx="7">
                  <c:v>Saúde</c:v>
                </c:pt>
                <c:pt idx="8">
                  <c:v>Demais correntes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39.5</c:v>
                </c:pt>
                <c:pt idx="1">
                  <c:v>10.2</c:v>
                </c:pt>
                <c:pt idx="2">
                  <c:v>12.9</c:v>
                </c:pt>
                <c:pt idx="3">
                  <c:v>3.6</c:v>
                </c:pt>
                <c:pt idx="4">
                  <c:v>4.8</c:v>
                </c:pt>
                <c:pt idx="5">
                  <c:v>2.6</c:v>
                </c:pt>
                <c:pt idx="6">
                  <c:v>5.8</c:v>
                </c:pt>
                <c:pt idx="7">
                  <c:v>8.2</c:v>
                </c:pt>
                <c:pt idx="8">
                  <c:v>12.4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85875328083989"/>
          <c:y val="0.00217053011820793"/>
          <c:w val="0.213567366579178"/>
          <c:h val="0.561496789354115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3">
    <c:autoUpdate val="0"/>
  </c:externalData>
  <c:userShapes r:id="rId4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</cdr:x>
      <cdr:y>0.68836</cdr:y>
    </cdr:from>
    <cdr:to>
      <cdr:x>0.6</cdr:x>
      <cdr:y>0.85026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72000" y="388782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pt-BR" sz="2000" dirty="0" err="1" smtClean="0"/>
            <a:t>I&amp;P</a:t>
          </a:r>
          <a:endParaRPr lang="pt-BR" sz="2000" dirty="0"/>
        </a:p>
      </cdr:txBody>
    </cdr:sp>
  </cdr:relSizeAnchor>
  <cdr:relSizeAnchor xmlns:cdr="http://schemas.openxmlformats.org/drawingml/2006/chartDrawing">
    <cdr:from>
      <cdr:x>0.29973</cdr:x>
      <cdr:y>0.73176</cdr:y>
    </cdr:from>
    <cdr:to>
      <cdr:x>0.39973</cdr:x>
      <cdr:y>0.89366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40693" y="41329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pt-BR" sz="2100" dirty="0" smtClean="0"/>
            <a:t>Pess.At.</a:t>
          </a:r>
          <a:endParaRPr lang="pt-BR" sz="2100" dirty="0"/>
        </a:p>
      </cdr:txBody>
    </cdr:sp>
  </cdr:relSizeAnchor>
  <cdr:relSizeAnchor xmlns:cdr="http://schemas.openxmlformats.org/drawingml/2006/chartDrawing">
    <cdr:from>
      <cdr:x>0.10356</cdr:x>
      <cdr:y>0.46552</cdr:y>
    </cdr:from>
    <cdr:to>
      <cdr:x>0.14743</cdr:x>
      <cdr:y>0.71006</cdr:y>
    </cdr:to>
    <cdr:sp macro="" textlink="">
      <cdr:nvSpPr>
        <cdr:cNvPr id="4" name="Left Brace 3"/>
        <cdr:cNvSpPr/>
      </cdr:nvSpPr>
      <cdr:spPr>
        <a:xfrm xmlns:a="http://schemas.openxmlformats.org/drawingml/2006/main">
          <a:off x="946988" y="2629233"/>
          <a:ext cx="401077" cy="1381131"/>
        </a:xfrm>
        <a:prstGeom xmlns:a="http://schemas.openxmlformats.org/drawingml/2006/main" prst="lef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7A57B-633E-4F4E-8F4D-5BC57919BCA2}" type="datetimeFigureOut">
              <a:rPr lang="en-US" smtClean="0"/>
              <a:t>23/04/14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34B75-6E36-2F47-82F3-DAC6E4713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33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FF0B-A78E-0140-9CB3-2AE74C51508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17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FF0B-A78E-0140-9CB3-2AE74C51508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26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FF0B-A78E-0140-9CB3-2AE74C51508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565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D8F64-A68D-3D45-9226-D0663D68C4C8}" type="datetimeFigureOut">
              <a:rPr lang="en-US" smtClean="0"/>
              <a:t>23/04/14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A623-0882-BB43-8AEA-C7F85CE6F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43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D8F64-A68D-3D45-9226-D0663D68C4C8}" type="datetimeFigureOut">
              <a:rPr lang="en-US" smtClean="0"/>
              <a:t>23/04/14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A623-0882-BB43-8AEA-C7F85CE6F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D8F64-A68D-3D45-9226-D0663D68C4C8}" type="datetimeFigureOut">
              <a:rPr lang="en-US" smtClean="0"/>
              <a:t>23/04/14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A623-0882-BB43-8AEA-C7F85CE6F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21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D8F64-A68D-3D45-9226-D0663D68C4C8}" type="datetimeFigureOut">
              <a:rPr lang="en-US" smtClean="0"/>
              <a:t>23/04/14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A623-0882-BB43-8AEA-C7F85CE6F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52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D8F64-A68D-3D45-9226-D0663D68C4C8}" type="datetimeFigureOut">
              <a:rPr lang="en-US" smtClean="0"/>
              <a:t>23/04/14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A623-0882-BB43-8AEA-C7F85CE6F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5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D8F64-A68D-3D45-9226-D0663D68C4C8}" type="datetimeFigureOut">
              <a:rPr lang="en-US" smtClean="0"/>
              <a:t>23/04/14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A623-0882-BB43-8AEA-C7F85CE6F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90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D8F64-A68D-3D45-9226-D0663D68C4C8}" type="datetimeFigureOut">
              <a:rPr lang="en-US" smtClean="0"/>
              <a:t>23/04/14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A623-0882-BB43-8AEA-C7F85CE6F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42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D8F64-A68D-3D45-9226-D0663D68C4C8}" type="datetimeFigureOut">
              <a:rPr lang="en-US" smtClean="0"/>
              <a:t>23/04/14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A623-0882-BB43-8AEA-C7F85CE6F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0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D8F64-A68D-3D45-9226-D0663D68C4C8}" type="datetimeFigureOut">
              <a:rPr lang="en-US" smtClean="0"/>
              <a:t>23/04/14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A623-0882-BB43-8AEA-C7F85CE6F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094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D8F64-A68D-3D45-9226-D0663D68C4C8}" type="datetimeFigureOut">
              <a:rPr lang="en-US" smtClean="0"/>
              <a:t>23/04/14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A623-0882-BB43-8AEA-C7F85CE6F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91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D8F64-A68D-3D45-9226-D0663D68C4C8}" type="datetimeFigureOut">
              <a:rPr lang="en-US" smtClean="0"/>
              <a:t>23/04/14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A623-0882-BB43-8AEA-C7F85CE6F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1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D8F64-A68D-3D45-9226-D0663D68C4C8}" type="datetimeFigureOut">
              <a:rPr lang="en-US" smtClean="0"/>
              <a:t>23/04/14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2A623-0882-BB43-8AEA-C7F85CE6F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4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5.xml"/><Relationship Id="rId3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Volumes\Novo%20Apple\Novo%20Apple:Fo&#769;rum%202014%20texto%20fiscal%20versao%201_abril_15hs.docx!OLE_LINK3" TargetMode="External"/><Relationship Id="rId4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RV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smtClean="0"/>
              <a:t>7a. </a:t>
            </a:r>
            <a:r>
              <a:rPr lang="en-US" dirty="0" err="1" smtClean="0"/>
              <a:t>Reuni</a:t>
            </a:r>
            <a:r>
              <a:rPr lang="en-US" dirty="0" err="1" smtClean="0"/>
              <a:t>ão</a:t>
            </a:r>
            <a:r>
              <a:rPr lang="en-US" dirty="0" smtClean="0"/>
              <a:t> </a:t>
            </a:r>
            <a:r>
              <a:rPr lang="en-US" dirty="0" err="1" smtClean="0"/>
              <a:t>Ordinária</a:t>
            </a:r>
            <a:r>
              <a:rPr lang="en-US" dirty="0" smtClean="0"/>
              <a:t> da CTEDUC </a:t>
            </a:r>
            <a:r>
              <a:rPr lang="en-US" sz="3200" dirty="0" smtClean="0"/>
              <a:t>(</a:t>
            </a:r>
            <a:r>
              <a:rPr lang="en-US" sz="3200" dirty="0" err="1" smtClean="0"/>
              <a:t>Audiência</a:t>
            </a:r>
            <a:r>
              <a:rPr lang="en-US" sz="3200" dirty="0" smtClean="0"/>
              <a:t> </a:t>
            </a:r>
            <a:r>
              <a:rPr lang="en-US" sz="3200" dirty="0" err="1" smtClean="0"/>
              <a:t>Pública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r</a:t>
            </a:r>
            <a:r>
              <a:rPr lang="en-US" dirty="0" err="1" smtClean="0"/>
              <a:t>aul_velloso@uol.com.br</a:t>
            </a:r>
            <a:endParaRPr lang="en-US" dirty="0" smtClean="0"/>
          </a:p>
          <a:p>
            <a:r>
              <a:rPr lang="en-US" dirty="0" smtClean="0"/>
              <a:t>23abr2014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870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" y="0"/>
            <a:ext cx="9144000" cy="4194194"/>
          </a:xfrm>
          <a:prstGeom prst="rect">
            <a:avLst/>
          </a:prstGeom>
        </p:spPr>
      </p:pic>
      <p:sp>
        <p:nvSpPr>
          <p:cNvPr id="3" name="CaixaDeTexto 4"/>
          <p:cNvSpPr txBox="1"/>
          <p:nvPr/>
        </p:nvSpPr>
        <p:spPr>
          <a:xfrm>
            <a:off x="183961" y="4418294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Projeções da ANP, somente para áreas já concedidas.</a:t>
            </a:r>
          </a:p>
          <a:p>
            <a:r>
              <a:rPr lang="pt-BR" dirty="0" smtClean="0"/>
              <a:t>Nas projeções finais, adicionaram-se 150 mil </a:t>
            </a:r>
            <a:r>
              <a:rPr lang="pt-BR" dirty="0" err="1" smtClean="0"/>
              <a:t>boe</a:t>
            </a:r>
            <a:r>
              <a:rPr lang="pt-BR" dirty="0" smtClean="0"/>
              <a:t>/dia a cada ano, para o regime de partilha, conforme NT 14/2013 da Consultoria da CD</a:t>
            </a:r>
            <a:endParaRPr lang="pt-BR" dirty="0"/>
          </a:p>
        </p:txBody>
      </p:sp>
      <p:sp>
        <p:nvSpPr>
          <p:cNvPr id="4" name="TextBox 3"/>
          <p:cNvSpPr txBox="1"/>
          <p:nvPr/>
        </p:nvSpPr>
        <p:spPr>
          <a:xfrm>
            <a:off x="413511" y="4026445"/>
            <a:ext cx="1660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(R$ bi. </a:t>
            </a:r>
            <a:r>
              <a:rPr lang="en-US" dirty="0"/>
              <a:t>d</a:t>
            </a:r>
            <a:r>
              <a:rPr lang="en-US" dirty="0" smtClean="0"/>
              <a:t>e 2013)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958" y="5463758"/>
            <a:ext cx="90700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PIB de 2014 com 1,9% real e 6,2% deflator </a:t>
            </a:r>
            <a:r>
              <a:rPr lang="en-US" dirty="0" err="1" smtClean="0"/>
              <a:t>implícito</a:t>
            </a:r>
            <a:r>
              <a:rPr lang="en-US" dirty="0" smtClean="0"/>
              <a:t>-</a:t>
            </a:r>
            <a:r>
              <a:rPr lang="en-US" dirty="0" smtClean="0">
                <a:sym typeface="Wingdings"/>
              </a:rPr>
              <a:t> R$ 5004,7</a:t>
            </a:r>
          </a:p>
          <a:p>
            <a:r>
              <a:rPr lang="en-US" dirty="0" smtClean="0">
                <a:sym typeface="Wingdings"/>
              </a:rPr>
              <a:t>2022: 6384,9 com 3% de </a:t>
            </a:r>
            <a:r>
              <a:rPr lang="en-US" dirty="0" err="1" smtClean="0">
                <a:sym typeface="Wingdings"/>
              </a:rPr>
              <a:t>crescimento</a:t>
            </a:r>
            <a:r>
              <a:rPr lang="en-US" dirty="0" smtClean="0">
                <a:sym typeface="Wingdings"/>
              </a:rPr>
              <a:t> real </a:t>
            </a:r>
            <a:r>
              <a:rPr lang="en-US" dirty="0" err="1" smtClean="0">
                <a:sym typeface="Wingdings"/>
              </a:rPr>
              <a:t>médio</a:t>
            </a:r>
            <a:r>
              <a:rPr lang="en-US" dirty="0" smtClean="0">
                <a:sym typeface="Wingdings"/>
              </a:rPr>
              <a:t>.</a:t>
            </a:r>
          </a:p>
          <a:p>
            <a:r>
              <a:rPr lang="en-US" dirty="0" err="1" smtClean="0">
                <a:sym typeface="Wingdings"/>
              </a:rPr>
              <a:t>Mais</a:t>
            </a:r>
            <a:r>
              <a:rPr lang="en-US" dirty="0" smtClean="0">
                <a:sym typeface="Wingdings"/>
              </a:rPr>
              <a:t> 4,5% do PIB: R$ 287 </a:t>
            </a:r>
            <a:r>
              <a:rPr lang="en-US" dirty="0" err="1" smtClean="0">
                <a:sym typeface="Wingdings"/>
              </a:rPr>
              <a:t>bilhões</a:t>
            </a:r>
            <a:r>
              <a:rPr lang="en-US" dirty="0" smtClean="0">
                <a:sym typeface="Wingdings"/>
              </a:rPr>
              <a:t> (</a:t>
            </a:r>
            <a:r>
              <a:rPr lang="en-US" dirty="0" err="1" smtClean="0">
                <a:sym typeface="Wingdings"/>
              </a:rPr>
              <a:t>ou</a:t>
            </a:r>
            <a:r>
              <a:rPr lang="en-US" dirty="0" smtClean="0">
                <a:sym typeface="Wingdings"/>
              </a:rPr>
              <a:t> R$ 270 </a:t>
            </a:r>
            <a:r>
              <a:rPr lang="en-US" dirty="0" err="1" smtClean="0">
                <a:sym typeface="Wingdings"/>
              </a:rPr>
              <a:t>bilhões</a:t>
            </a:r>
            <a:r>
              <a:rPr lang="en-US" dirty="0" smtClean="0">
                <a:sym typeface="Wingdings"/>
              </a:rPr>
              <a:t> a </a:t>
            </a:r>
            <a:r>
              <a:rPr lang="en-US" dirty="0" err="1" smtClean="0">
                <a:sym typeface="Wingdings"/>
              </a:rPr>
              <a:t>preços</a:t>
            </a:r>
            <a:r>
              <a:rPr lang="en-US" dirty="0" smtClean="0">
                <a:sym typeface="Wingdings"/>
              </a:rPr>
              <a:t> de 2013).</a:t>
            </a:r>
          </a:p>
          <a:p>
            <a:r>
              <a:rPr lang="en-US" dirty="0" smtClean="0">
                <a:sym typeface="Wingdings"/>
              </a:rPr>
              <a:t>Logo, </a:t>
            </a:r>
            <a:r>
              <a:rPr lang="en-US" dirty="0" err="1" smtClean="0">
                <a:sym typeface="Wingdings"/>
              </a:rPr>
              <a:t>mantida</a:t>
            </a:r>
            <a:r>
              <a:rPr lang="en-US" dirty="0" smtClean="0">
                <a:sym typeface="Wingdings"/>
              </a:rPr>
              <a:t> a </a:t>
            </a:r>
            <a:r>
              <a:rPr lang="en-US" dirty="0" err="1" smtClean="0">
                <a:sym typeface="Wingdings"/>
              </a:rPr>
              <a:t>liminar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recursos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adicionais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para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educação</a:t>
            </a:r>
            <a:r>
              <a:rPr lang="en-US" dirty="0" smtClean="0">
                <a:sym typeface="Wingdings"/>
              </a:rPr>
              <a:t>: 37,5 bi. </a:t>
            </a:r>
            <a:r>
              <a:rPr lang="en-US" dirty="0" err="1" smtClean="0">
                <a:sym typeface="Wingdings"/>
              </a:rPr>
              <a:t>Ou</a:t>
            </a:r>
            <a:r>
              <a:rPr lang="en-US" dirty="0" smtClean="0">
                <a:sym typeface="Wingdings"/>
              </a:rPr>
              <a:t> 13% das </a:t>
            </a:r>
            <a:r>
              <a:rPr lang="en-US" dirty="0" err="1" smtClean="0">
                <a:sym typeface="Wingdings"/>
              </a:rPr>
              <a:t>necessidades</a:t>
            </a:r>
            <a:r>
              <a:rPr lang="en-US" dirty="0" smtClean="0">
                <a:sym typeface="Wingdings"/>
              </a:rPr>
              <a:t>. </a:t>
            </a:r>
            <a:r>
              <a:rPr lang="en-US" dirty="0" err="1" smtClean="0">
                <a:sym typeface="Wingdings"/>
              </a:rPr>
              <a:t>Derrubada</a:t>
            </a:r>
            <a:r>
              <a:rPr lang="en-US" dirty="0" smtClean="0">
                <a:sym typeface="Wingdings"/>
              </a:rPr>
              <a:t>, 26,3 bi. </a:t>
            </a:r>
            <a:r>
              <a:rPr lang="en-US" dirty="0" err="1" smtClean="0">
                <a:sym typeface="Wingdings"/>
              </a:rPr>
              <a:t>Ou</a:t>
            </a:r>
            <a:r>
              <a:rPr lang="en-US" dirty="0" smtClean="0">
                <a:sym typeface="Wingdings"/>
              </a:rPr>
              <a:t> 9% do </a:t>
            </a:r>
            <a:r>
              <a:rPr lang="en-US" dirty="0" err="1" smtClean="0">
                <a:sym typeface="Wingdings"/>
              </a:rPr>
              <a:t>requerido</a:t>
            </a:r>
            <a:r>
              <a:rPr lang="en-US" dirty="0" smtClean="0">
                <a:sym typeface="Wingdings"/>
              </a:rPr>
              <a:t>.</a:t>
            </a:r>
          </a:p>
          <a:p>
            <a:endParaRPr lang="en-US" dirty="0" smtClean="0">
              <a:sym typeface="Wingdings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3961" y="3697116"/>
            <a:ext cx="4320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Fonte</a:t>
            </a:r>
            <a:r>
              <a:rPr lang="en-US" dirty="0" smtClean="0"/>
              <a:t>: </a:t>
            </a:r>
            <a:r>
              <a:rPr lang="en-US" dirty="0" err="1" smtClean="0"/>
              <a:t>cálculos</a:t>
            </a:r>
            <a:r>
              <a:rPr lang="en-US" dirty="0" smtClean="0"/>
              <a:t> de Paulo Springer de </a:t>
            </a:r>
            <a:r>
              <a:rPr lang="en-US" dirty="0" err="1" smtClean="0"/>
              <a:t>Freitas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76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0442" y="2797603"/>
            <a:ext cx="49963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Curtíssimo prazo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6693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49594" y="313121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2,2%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33217" y="2137620"/>
            <a:ext cx="646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7,3%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123" y="5746238"/>
            <a:ext cx="3236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Taxas</a:t>
            </a:r>
            <a:r>
              <a:rPr lang="en-US" b="1" dirty="0" smtClean="0"/>
              <a:t> de </a:t>
            </a:r>
            <a:r>
              <a:rPr lang="en-US" b="1" dirty="0" err="1" smtClean="0"/>
              <a:t>crescimento</a:t>
            </a:r>
            <a:r>
              <a:rPr lang="en-US" b="1" dirty="0" smtClean="0"/>
              <a:t> real da </a:t>
            </a:r>
            <a:r>
              <a:rPr lang="en-US" b="1" dirty="0" err="1" smtClean="0"/>
              <a:t>despesa</a:t>
            </a:r>
            <a:r>
              <a:rPr lang="en-US" b="1" dirty="0" smtClean="0"/>
              <a:t> e da </a:t>
            </a:r>
            <a:r>
              <a:rPr lang="en-US" b="1" dirty="0" err="1" smtClean="0"/>
              <a:t>receita</a:t>
            </a:r>
            <a:r>
              <a:rPr lang="en-US" b="1" dirty="0" smtClean="0"/>
              <a:t> </a:t>
            </a:r>
            <a:r>
              <a:rPr lang="en-US" b="1" dirty="0" err="1" smtClean="0"/>
              <a:t>tributária</a:t>
            </a:r>
            <a:r>
              <a:rPr lang="en-US" b="1" dirty="0" smtClean="0"/>
              <a:t> da </a:t>
            </a:r>
            <a:r>
              <a:rPr lang="en-US" b="1" dirty="0" err="1" smtClean="0"/>
              <a:t>União</a:t>
            </a:r>
            <a:r>
              <a:rPr lang="en-US" b="1" dirty="0" smtClean="0"/>
              <a:t> (</a:t>
            </a:r>
            <a:r>
              <a:rPr lang="en-US" b="1" dirty="0" err="1" smtClean="0"/>
              <a:t>em</a:t>
            </a:r>
            <a:r>
              <a:rPr lang="en-US" b="1" dirty="0" smtClean="0"/>
              <a:t> %, ult. 12 m)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727328" y="2094539"/>
            <a:ext cx="788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4%  ??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19770" b="16277"/>
          <a:stretch/>
        </p:blipFill>
        <p:spPr>
          <a:xfrm>
            <a:off x="295694" y="719261"/>
            <a:ext cx="4943264" cy="433447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182385" y="1494455"/>
            <a:ext cx="743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Fev14</a:t>
            </a:r>
            <a:endParaRPr lang="en-US" u="sng" dirty="0"/>
          </a:p>
        </p:txBody>
      </p:sp>
      <p:sp>
        <p:nvSpPr>
          <p:cNvPr id="18" name="Rectangle 17"/>
          <p:cNvSpPr/>
          <p:nvPr/>
        </p:nvSpPr>
        <p:spPr>
          <a:xfrm>
            <a:off x="861631" y="-81064"/>
            <a:ext cx="33689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Desarranjo fiscal</a:t>
            </a:r>
            <a:endParaRPr lang="x-none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87333" y="761189"/>
            <a:ext cx="919238" cy="6958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38957" y="2137620"/>
            <a:ext cx="929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Symbol" charset="2"/>
                <a:cs typeface="Symbol" charset="2"/>
              </a:rPr>
              <a:t>D </a:t>
            </a:r>
            <a:r>
              <a:rPr lang="en-US" b="1" dirty="0" err="1" smtClean="0">
                <a:solidFill>
                  <a:schemeClr val="accent2"/>
                </a:solidFill>
              </a:rPr>
              <a:t>Desp</a:t>
            </a:r>
            <a:r>
              <a:rPr lang="en-US" b="1" dirty="0" smtClean="0">
                <a:solidFill>
                  <a:schemeClr val="accent2"/>
                </a:solidFill>
              </a:rPr>
              <a:t>.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95723" y="3124592"/>
            <a:ext cx="1255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Symbol" charset="2"/>
                <a:cs typeface="Symbol" charset="2"/>
              </a:rPr>
              <a:t>D </a:t>
            </a:r>
            <a:r>
              <a:rPr lang="en-US" b="1" dirty="0" err="1" smtClean="0">
                <a:solidFill>
                  <a:schemeClr val="accent1"/>
                </a:solidFill>
              </a:rPr>
              <a:t>Arrec</a:t>
            </a:r>
            <a:r>
              <a:rPr lang="en-US" b="1" dirty="0" smtClean="0">
                <a:solidFill>
                  <a:schemeClr val="accent1"/>
                </a:solidFill>
              </a:rPr>
              <a:t>.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94283" y="1494455"/>
            <a:ext cx="684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Meta</a:t>
            </a:r>
            <a:endParaRPr lang="en-US" u="sng" dirty="0"/>
          </a:p>
        </p:txBody>
      </p:sp>
      <p:sp>
        <p:nvSpPr>
          <p:cNvPr id="22" name="TextBox 21"/>
          <p:cNvSpPr txBox="1"/>
          <p:nvPr/>
        </p:nvSpPr>
        <p:spPr>
          <a:xfrm>
            <a:off x="991810" y="2866571"/>
            <a:ext cx="1403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Boom</a:t>
            </a:r>
            <a:r>
              <a:rPr lang="en-US" sz="1400" dirty="0" smtClean="0"/>
              <a:t> de </a:t>
            </a:r>
            <a:r>
              <a:rPr lang="en-US" sz="1400" i="1" dirty="0" smtClean="0"/>
              <a:t>commodities</a:t>
            </a:r>
            <a:endParaRPr lang="en-US" sz="14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2394857" y="5034570"/>
            <a:ext cx="1403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Auge</a:t>
            </a:r>
            <a:r>
              <a:rPr lang="en-US" sz="1400" dirty="0" smtClean="0"/>
              <a:t> da </a:t>
            </a:r>
            <a:r>
              <a:rPr lang="en-US" sz="1400" dirty="0" err="1" smtClean="0"/>
              <a:t>crise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7646190" y="3108365"/>
            <a:ext cx="1392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6,1%  ??????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79562" y="4529240"/>
            <a:ext cx="3059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Falta</a:t>
            </a:r>
            <a:r>
              <a:rPr lang="en-US" b="1" dirty="0" smtClean="0"/>
              <a:t> </a:t>
            </a:r>
            <a:r>
              <a:rPr lang="en-US" b="1" dirty="0" err="1" smtClean="0"/>
              <a:t>arranjar</a:t>
            </a:r>
            <a:r>
              <a:rPr lang="en-US" b="1" dirty="0" smtClean="0"/>
              <a:t> R$ 40 bi. (0,8% PIB), </a:t>
            </a:r>
            <a:r>
              <a:rPr lang="en-US" b="1" dirty="0" err="1" smtClean="0"/>
              <a:t>fora</a:t>
            </a:r>
            <a:r>
              <a:rPr lang="en-US" b="1" dirty="0" smtClean="0"/>
              <a:t> </a:t>
            </a:r>
            <a:r>
              <a:rPr lang="en-US" b="1" dirty="0" err="1" smtClean="0"/>
              <a:t>outras</a:t>
            </a:r>
            <a:r>
              <a:rPr lang="en-US" b="1" dirty="0" smtClean="0"/>
              <a:t> </a:t>
            </a:r>
            <a:r>
              <a:rPr lang="en-US" b="1" dirty="0" err="1" smtClean="0"/>
              <a:t>pressões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1746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1054100"/>
            <a:ext cx="7810500" cy="4737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6867" y="6044589"/>
            <a:ext cx="3047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Levantamento</a:t>
            </a:r>
            <a:r>
              <a:rPr lang="en-US" sz="1400" dirty="0" smtClean="0"/>
              <a:t> de José Roberto </a:t>
            </a:r>
            <a:r>
              <a:rPr lang="en-US" sz="1400" dirty="0" err="1" smtClean="0"/>
              <a:t>Afonso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2303845" y="72850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Desabada</a:t>
            </a:r>
            <a:r>
              <a:rPr lang="en-US" dirty="0" smtClean="0"/>
              <a:t> dos </a:t>
            </a:r>
            <a:r>
              <a:rPr lang="en-US" dirty="0" err="1" smtClean="0"/>
              <a:t>superávits</a:t>
            </a:r>
            <a:r>
              <a:rPr lang="en-US" dirty="0" smtClean="0"/>
              <a:t> </a:t>
            </a:r>
            <a:r>
              <a:rPr lang="en-US" dirty="0" err="1" smtClean="0"/>
              <a:t>primários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EE &amp; 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268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5690" y="159170"/>
            <a:ext cx="4715654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Fatores de risco</a:t>
            </a:r>
          </a:p>
          <a:p>
            <a:pPr algn="ctr"/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8892" y="1781283"/>
            <a:ext cx="5771532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Cumpre meta do “primário”?</a:t>
            </a:r>
          </a:p>
          <a:p>
            <a:pPr algn="ctr"/>
            <a:r>
              <a:rPr lang="x-none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x-none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(energia elétrica)</a:t>
            </a:r>
            <a:endParaRPr lang="x-none" sz="3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x-none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0349" y="3430551"/>
            <a:ext cx="8663841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Posição </a:t>
            </a:r>
            <a:r>
              <a:rPr lang="x-none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externa </a:t>
            </a:r>
            <a:r>
              <a:rPr lang="x-none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relativa piora? (Vs. Rússia, Turquia etc.)</a:t>
            </a:r>
          </a:p>
          <a:p>
            <a:pPr algn="ctr"/>
            <a:endParaRPr lang="x-none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1657" y="4861482"/>
            <a:ext cx="774893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EEUU se recuperam mais rapidamente?</a:t>
            </a:r>
          </a:p>
          <a:p>
            <a:pPr algn="ctr"/>
            <a:endParaRPr lang="x-none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40577" y="5712235"/>
            <a:ext cx="89361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x-none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tc.</a:t>
            </a:r>
          </a:p>
          <a:p>
            <a:pPr algn="ctr"/>
            <a:endParaRPr lang="x-none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3971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413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650" name="Picture 1"/>
          <p:cNvPicPr>
            <a:picLocks noChangeAspect="1" noChangeArrowheads="1"/>
          </p:cNvPicPr>
          <p:nvPr/>
        </p:nvPicPr>
        <p:blipFill rotWithShape="1">
          <a:blip r:embed="rId2"/>
          <a:srcRect t="3091"/>
          <a:stretch/>
        </p:blipFill>
        <p:spPr bwMode="auto">
          <a:xfrm>
            <a:off x="1033796" y="-1"/>
            <a:ext cx="7538704" cy="54792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/>
          <p:nvPr/>
        </p:nvCxnSpPr>
        <p:spPr>
          <a:xfrm flipV="1">
            <a:off x="228332" y="2482792"/>
            <a:ext cx="1198746" cy="142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228332" y="4233312"/>
            <a:ext cx="805464" cy="142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315678" y="3943375"/>
            <a:ext cx="1198746" cy="142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14424" y="5613133"/>
            <a:ext cx="2651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SD : seguro-desemprego</a:t>
            </a:r>
          </a:p>
          <a:p>
            <a:r>
              <a:rPr lang="pt-BR" sz="1200" dirty="0" smtClean="0"/>
              <a:t>LOAS: Lei Orgânica de Assistência Social</a:t>
            </a:r>
          </a:p>
          <a:p>
            <a:r>
              <a:rPr lang="pt-BR" sz="1200" dirty="0" smtClean="0"/>
              <a:t>RMV: Renda Mensal Vitalícia</a:t>
            </a:r>
          </a:p>
          <a:p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0261834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84CF-C128-9642-9A12-31472FC04B44}" type="datetime1">
              <a:rPr lang="pt-BR" smtClean="0"/>
              <a:pPr/>
              <a:t>23/04/14</a:t>
            </a:fld>
            <a:endParaRPr lang="pt-B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6DF7-03F9-C247-9635-E1C6194486AE}" type="slidenum">
              <a:rPr lang="pt-BR" smtClean="0"/>
              <a:pPr/>
              <a:t>17</a:t>
            </a:fld>
            <a:endParaRPr lang="pt-B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50" y="1644650"/>
            <a:ext cx="7454900" cy="3568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4550" y="5764192"/>
            <a:ext cx="768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Pagamentos totais a pessoas (a “grande folha”)            39,0          77,0            73,5</a:t>
            </a:r>
            <a:endParaRPr lang="pt-BR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085484"/>
            <a:ext cx="44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(1)</a:t>
            </a:r>
            <a:endParaRPr lang="pt-BR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3607216"/>
            <a:ext cx="44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(2)</a:t>
            </a:r>
            <a:endParaRPr lang="pt-BR" dirty="0"/>
          </a:p>
        </p:txBody>
      </p:sp>
      <p:sp>
        <p:nvSpPr>
          <p:cNvPr id="9" name="TextBox 8"/>
          <p:cNvSpPr txBox="1"/>
          <p:nvPr/>
        </p:nvSpPr>
        <p:spPr>
          <a:xfrm>
            <a:off x="170943" y="5764192"/>
            <a:ext cx="673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(1+2)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7409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540" y="1738387"/>
            <a:ext cx="871246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Tx</a:t>
            </a:r>
            <a:r>
              <a:rPr lang="en-US" dirty="0" smtClean="0"/>
              <a:t>. </a:t>
            </a:r>
            <a:r>
              <a:rPr lang="en-US" dirty="0" err="1" smtClean="0"/>
              <a:t>Cresc</a:t>
            </a:r>
            <a:r>
              <a:rPr lang="en-US" dirty="0" smtClean="0"/>
              <a:t>. PIB					3% (2013)… 2,5% (2040)	      	4,5% (2013)…    4% (2040)</a:t>
            </a:r>
          </a:p>
          <a:p>
            <a:endParaRPr lang="en-US" dirty="0"/>
          </a:p>
          <a:p>
            <a:r>
              <a:rPr lang="en-US" dirty="0" err="1" smtClean="0"/>
              <a:t>Sal.Mínimo</a:t>
            </a:r>
            <a:r>
              <a:rPr lang="en-US" dirty="0" smtClean="0"/>
              <a:t>						</a:t>
            </a:r>
            <a:r>
              <a:rPr lang="en-US" dirty="0" err="1" smtClean="0"/>
              <a:t>Cresc</a:t>
            </a:r>
            <a:r>
              <a:rPr lang="en-US" dirty="0" smtClean="0"/>
              <a:t>. PIB t-2			</a:t>
            </a:r>
            <a:r>
              <a:rPr lang="en-US" dirty="0" err="1" smtClean="0"/>
              <a:t>Cresc.PIB</a:t>
            </a:r>
            <a:r>
              <a:rPr lang="en-US" dirty="0" smtClean="0"/>
              <a:t> – PEA (2016-40)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98838" y="24658"/>
            <a:ext cx="3490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Hipóteses</a:t>
            </a:r>
            <a:r>
              <a:rPr lang="en-US" sz="3600" dirty="0" smtClean="0"/>
              <a:t> </a:t>
            </a:r>
            <a:r>
              <a:rPr lang="en-US" sz="3600" dirty="0" err="1" smtClean="0"/>
              <a:t>básicas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31540" y="764397"/>
            <a:ext cx="4558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Projeções</a:t>
            </a:r>
            <a:r>
              <a:rPr lang="en-US" dirty="0" smtClean="0"/>
              <a:t> de </a:t>
            </a:r>
            <a:r>
              <a:rPr lang="en-US" dirty="0" err="1" smtClean="0"/>
              <a:t>evolução</a:t>
            </a:r>
            <a:r>
              <a:rPr lang="en-US" dirty="0" smtClean="0"/>
              <a:t> da </a:t>
            </a:r>
            <a:r>
              <a:rPr lang="en-US" dirty="0" err="1" smtClean="0"/>
              <a:t>população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IBGE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92092" y="1356189"/>
            <a:ext cx="4951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 smtClean="0"/>
              <a:t>Sem</a:t>
            </a:r>
            <a:r>
              <a:rPr lang="en-US" u="sng" dirty="0" smtClean="0"/>
              <a:t> </a:t>
            </a:r>
            <a:r>
              <a:rPr lang="en-US" u="sng" dirty="0" err="1" smtClean="0"/>
              <a:t>reforma</a:t>
            </a:r>
            <a:r>
              <a:rPr lang="en-US" dirty="0" smtClean="0"/>
              <a:t>				</a:t>
            </a:r>
            <a:r>
              <a:rPr lang="en-US" u="sng" dirty="0" smtClean="0"/>
              <a:t>Com </a:t>
            </a:r>
            <a:r>
              <a:rPr lang="en-US" u="sng" dirty="0" err="1" smtClean="0"/>
              <a:t>reforma</a:t>
            </a:r>
            <a:endParaRPr lang="en-US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431540" y="3152188"/>
            <a:ext cx="82028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Idade </a:t>
            </a:r>
            <a:r>
              <a:rPr lang="pt-BR" dirty="0"/>
              <a:t>mínima</a:t>
            </a:r>
            <a:r>
              <a:rPr lang="pt-BR" dirty="0" smtClean="0"/>
              <a:t> no INSS: 60 A</a:t>
            </a:r>
          </a:p>
          <a:p>
            <a:r>
              <a:rPr lang="pt-BR" dirty="0" smtClean="0"/>
              <a:t>Fim da integralidade das pensões </a:t>
            </a:r>
            <a:r>
              <a:rPr lang="pt-BR" dirty="0"/>
              <a:t>por </a:t>
            </a:r>
            <a:r>
              <a:rPr lang="pt-BR" dirty="0" smtClean="0"/>
              <a:t>morte no INSS:</a:t>
            </a:r>
          </a:p>
          <a:p>
            <a:r>
              <a:rPr lang="pt-BR" dirty="0"/>
              <a:t>	</a:t>
            </a:r>
            <a:r>
              <a:rPr lang="pt-BR" dirty="0" smtClean="0"/>
              <a:t> 70% c/</a:t>
            </a:r>
            <a:r>
              <a:rPr lang="pt-BR" dirty="0" err="1" smtClean="0"/>
              <a:t>acresc</a:t>
            </a:r>
            <a:r>
              <a:rPr lang="pt-BR" dirty="0" smtClean="0"/>
              <a:t>.10% por dep. </a:t>
            </a:r>
            <a:r>
              <a:rPr lang="pt-BR" dirty="0"/>
              <a:t>a</a:t>
            </a:r>
            <a:r>
              <a:rPr lang="pt-BR" dirty="0" smtClean="0"/>
              <a:t>té 100%</a:t>
            </a:r>
          </a:p>
          <a:p>
            <a:r>
              <a:rPr lang="pt-BR" dirty="0" smtClean="0"/>
              <a:t>Indexação do SM pelo Sal.Med. </a:t>
            </a:r>
            <a:r>
              <a:rPr lang="pt-BR" dirty="0"/>
              <a:t>e</a:t>
            </a:r>
            <a:r>
              <a:rPr lang="pt-BR" dirty="0" smtClean="0"/>
              <a:t> não mais PIB</a:t>
            </a:r>
          </a:p>
          <a:p>
            <a:endParaRPr lang="pt-BR" dirty="0"/>
          </a:p>
        </p:txBody>
      </p:sp>
      <p:sp>
        <p:nvSpPr>
          <p:cNvPr id="7" name="TextBox 6"/>
          <p:cNvSpPr txBox="1"/>
          <p:nvPr/>
        </p:nvSpPr>
        <p:spPr>
          <a:xfrm>
            <a:off x="3686692" y="2782856"/>
            <a:ext cx="1302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Previdência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123036" y="4444850"/>
            <a:ext cx="3028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Assistência</a:t>
            </a:r>
            <a:r>
              <a:rPr lang="en-US" b="1" dirty="0" smtClean="0"/>
              <a:t> Social  (</a:t>
            </a:r>
            <a:r>
              <a:rPr lang="en-US" b="1" dirty="0" err="1" smtClean="0"/>
              <a:t>principais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31540" y="4834308"/>
            <a:ext cx="33090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Cresc</a:t>
            </a:r>
            <a:r>
              <a:rPr lang="en-US" dirty="0" smtClean="0"/>
              <a:t>. </a:t>
            </a:r>
            <a:r>
              <a:rPr lang="en-US" dirty="0" err="1" smtClean="0"/>
              <a:t>Benefício</a:t>
            </a:r>
            <a:r>
              <a:rPr lang="en-US" dirty="0" smtClean="0"/>
              <a:t> BPC = 75% SM</a:t>
            </a:r>
          </a:p>
          <a:p>
            <a:r>
              <a:rPr lang="en-US" dirty="0" err="1" smtClean="0"/>
              <a:t>Idade</a:t>
            </a:r>
            <a:r>
              <a:rPr lang="en-US" dirty="0" smtClean="0"/>
              <a:t> </a:t>
            </a:r>
            <a:r>
              <a:rPr lang="en-US" dirty="0" err="1" smtClean="0"/>
              <a:t>mínima</a:t>
            </a:r>
            <a:r>
              <a:rPr lang="en-US" dirty="0" smtClean="0"/>
              <a:t> </a:t>
            </a:r>
            <a:r>
              <a:rPr lang="en-US" dirty="0" err="1" smtClean="0"/>
              <a:t>aumenta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67 A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92092" y="4956253"/>
            <a:ext cx="2416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Abono</a:t>
            </a:r>
            <a:r>
              <a:rPr lang="en-US" dirty="0" smtClean="0"/>
              <a:t> </a:t>
            </a:r>
            <a:r>
              <a:rPr lang="en-US" dirty="0" err="1" smtClean="0"/>
              <a:t>Salarial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extinto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00323" y="4968044"/>
            <a:ext cx="2408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Seg.desemprego</a:t>
            </a:r>
            <a:r>
              <a:rPr lang="en-US" dirty="0" smtClean="0"/>
              <a:t>: </a:t>
            </a:r>
            <a:r>
              <a:rPr lang="en-US" dirty="0" err="1" smtClean="0"/>
              <a:t>várias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88242" y="5474609"/>
            <a:ext cx="1437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Pessoal</a:t>
            </a:r>
            <a:r>
              <a:rPr lang="en-US" b="1" dirty="0" smtClean="0"/>
              <a:t> </a:t>
            </a:r>
            <a:r>
              <a:rPr lang="en-US" b="1" dirty="0" err="1" smtClean="0"/>
              <a:t>ativo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21926" y="5880927"/>
            <a:ext cx="89493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TETO (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piso</a:t>
            </a:r>
            <a:r>
              <a:rPr lang="en-US" dirty="0" smtClean="0"/>
              <a:t>) </a:t>
            </a:r>
            <a:r>
              <a:rPr lang="en-US" dirty="0" err="1" smtClean="0"/>
              <a:t>Tx.cresc.real</a:t>
            </a:r>
            <a:r>
              <a:rPr lang="en-US" dirty="0" smtClean="0"/>
              <a:t> </a:t>
            </a:r>
            <a:r>
              <a:rPr lang="en-US" dirty="0" err="1" smtClean="0"/>
              <a:t>gasto</a:t>
            </a:r>
            <a:r>
              <a:rPr lang="en-US" dirty="0" smtClean="0"/>
              <a:t> </a:t>
            </a:r>
            <a:r>
              <a:rPr lang="en-US" u="sng" dirty="0" err="1" smtClean="0"/>
              <a:t>Poderes</a:t>
            </a:r>
            <a:r>
              <a:rPr lang="en-US" u="sng" dirty="0" smtClean="0"/>
              <a:t> </a:t>
            </a:r>
            <a:r>
              <a:rPr lang="en-US" u="sng" dirty="0" err="1" smtClean="0"/>
              <a:t>Autônomos</a:t>
            </a:r>
            <a:r>
              <a:rPr lang="en-US" dirty="0" smtClean="0"/>
              <a:t>: 1/3 </a:t>
            </a:r>
            <a:r>
              <a:rPr lang="en-US" dirty="0" err="1" smtClean="0"/>
              <a:t>cresc</a:t>
            </a:r>
            <a:r>
              <a:rPr lang="en-US" dirty="0" smtClean="0"/>
              <a:t>. PIB</a:t>
            </a:r>
          </a:p>
          <a:p>
            <a:r>
              <a:rPr lang="en-US" dirty="0" err="1" smtClean="0"/>
              <a:t>Teto</a:t>
            </a:r>
            <a:r>
              <a:rPr lang="en-US" dirty="0" smtClean="0"/>
              <a:t> </a:t>
            </a:r>
            <a:r>
              <a:rPr lang="en-US" dirty="0" err="1" smtClean="0"/>
              <a:t>cresc</a:t>
            </a:r>
            <a:r>
              <a:rPr lang="en-US" dirty="0" smtClean="0"/>
              <a:t>. </a:t>
            </a:r>
            <a:r>
              <a:rPr lang="en-US" dirty="0" err="1" smtClean="0"/>
              <a:t>Quantitativo</a:t>
            </a:r>
            <a:r>
              <a:rPr lang="en-US" u="sng" dirty="0" smtClean="0"/>
              <a:t>: </a:t>
            </a:r>
            <a:r>
              <a:rPr lang="en-US" u="sng" dirty="0" err="1" smtClean="0"/>
              <a:t>Executivo</a:t>
            </a:r>
            <a:r>
              <a:rPr lang="en-US" u="sng" dirty="0" smtClean="0"/>
              <a:t> Civil</a:t>
            </a:r>
            <a:r>
              <a:rPr lang="en-US" dirty="0" smtClean="0"/>
              <a:t>… 80% cresc.2002-12; </a:t>
            </a:r>
            <a:r>
              <a:rPr lang="en-US" u="sng" dirty="0" err="1" smtClean="0"/>
              <a:t>Militares</a:t>
            </a:r>
            <a:r>
              <a:rPr lang="en-US" dirty="0" smtClean="0"/>
              <a:t>… 100% </a:t>
            </a:r>
            <a:r>
              <a:rPr lang="en-US" dirty="0" err="1" smtClean="0"/>
              <a:t>cresc</a:t>
            </a:r>
            <a:r>
              <a:rPr lang="en-US" dirty="0" smtClean="0"/>
              <a:t>. 1996-12</a:t>
            </a:r>
          </a:p>
          <a:p>
            <a:r>
              <a:rPr lang="en-US" dirty="0" err="1" smtClean="0"/>
              <a:t>Teto</a:t>
            </a:r>
            <a:r>
              <a:rPr lang="en-US" dirty="0" smtClean="0"/>
              <a:t> </a:t>
            </a:r>
            <a:r>
              <a:rPr lang="en-US" dirty="0" err="1" smtClean="0"/>
              <a:t>cresc</a:t>
            </a:r>
            <a:r>
              <a:rPr lang="en-US" dirty="0" smtClean="0"/>
              <a:t>. </a:t>
            </a:r>
            <a:r>
              <a:rPr lang="en-US" u="sng" dirty="0" err="1" smtClean="0"/>
              <a:t>Remuneração</a:t>
            </a:r>
            <a:r>
              <a:rPr lang="en-US" u="sng" dirty="0" smtClean="0"/>
              <a:t> </a:t>
            </a:r>
            <a:r>
              <a:rPr lang="en-US" u="sng" dirty="0" err="1" smtClean="0"/>
              <a:t>Média</a:t>
            </a:r>
            <a:r>
              <a:rPr lang="en-US" dirty="0" smtClean="0"/>
              <a:t>: 2/3 </a:t>
            </a:r>
            <a:r>
              <a:rPr lang="en-US" dirty="0" err="1" smtClean="0"/>
              <a:t>cresc</a:t>
            </a:r>
            <a:r>
              <a:rPr lang="en-US" dirty="0" smtClean="0"/>
              <a:t>. PIB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todo</a:t>
            </a:r>
            <a:r>
              <a:rPr lang="en-US" dirty="0" smtClean="0"/>
              <a:t> o </a:t>
            </a:r>
            <a:r>
              <a:rPr lang="en-US" dirty="0" err="1" smtClean="0"/>
              <a:t>Poder</a:t>
            </a:r>
            <a:r>
              <a:rPr lang="en-US" dirty="0" smtClean="0"/>
              <a:t> </a:t>
            </a:r>
            <a:r>
              <a:rPr lang="en-US" dirty="0" err="1" smtClean="0"/>
              <a:t>Executivo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140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369" y="733778"/>
            <a:ext cx="8466667" cy="508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1333" y="522111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% do PIB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4779" y="3329001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99111" y="1593334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80457" y="2905667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41778" y="6096000"/>
            <a:ext cx="154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60,5% do total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41778" y="6465332"/>
            <a:ext cx="3485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48 </a:t>
            </a:r>
            <a:r>
              <a:rPr lang="en-US" dirty="0" err="1" smtClean="0"/>
              <a:t>milhões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2012 (51 </a:t>
            </a:r>
            <a:r>
              <a:rPr lang="en-US" dirty="0" err="1" smtClean="0"/>
              <a:t>em</a:t>
            </a:r>
            <a:r>
              <a:rPr lang="en-US" dirty="0" smtClean="0"/>
              <a:t> 2014?)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31333" y="269"/>
            <a:ext cx="7648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Proje</a:t>
            </a:r>
            <a:r>
              <a:rPr lang="en-US" sz="2400" b="1" dirty="0" err="1" smtClean="0"/>
              <a:t>ções</a:t>
            </a:r>
            <a:r>
              <a:rPr lang="en-US" sz="2400" b="1" dirty="0" smtClean="0"/>
              <a:t> dos </a:t>
            </a:r>
            <a:r>
              <a:rPr lang="en-US" sz="2400" b="1" dirty="0" err="1" smtClean="0"/>
              <a:t>gastos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federais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previdência</a:t>
            </a:r>
            <a:r>
              <a:rPr lang="en-US" sz="2400" b="1" dirty="0" smtClean="0"/>
              <a:t> e </a:t>
            </a:r>
            <a:r>
              <a:rPr lang="en-US" sz="2400" b="1" dirty="0" err="1" smtClean="0"/>
              <a:t>assistência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80179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5747" y="2797603"/>
            <a:ext cx="3685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Longo prazo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6830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14" y="623833"/>
            <a:ext cx="9204730" cy="9093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20" y="6096146"/>
            <a:ext cx="8491879" cy="225086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84476"/>
              </p:ext>
            </p:extLst>
          </p:nvPr>
        </p:nvGraphicFramePr>
        <p:xfrm>
          <a:off x="736600" y="1840455"/>
          <a:ext cx="7878180" cy="3513706"/>
        </p:xfrm>
        <a:graphic>
          <a:graphicData uri="http://schemas.openxmlformats.org/drawingml/2006/table">
            <a:tbl>
              <a:tblPr/>
              <a:tblGrid>
                <a:gridCol w="4499954"/>
                <a:gridCol w="743471"/>
                <a:gridCol w="1304334"/>
                <a:gridCol w="1330421"/>
              </a:tblGrid>
              <a:tr h="538728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Gastos federais em % do PIB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456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9011"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9011"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456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9011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Previdência: INSS e Servidores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9011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Assistência social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9011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Pessoal ativo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9011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Total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901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454" y="568097"/>
            <a:ext cx="6957014" cy="62899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38100" y="-50800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Transp.anos</a:t>
            </a:r>
            <a:r>
              <a:rPr lang="en-US" dirty="0" smtClean="0"/>
              <a:t> 70: 1,8% do PIB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444500" y="444500"/>
            <a:ext cx="1346200" cy="334010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093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5"/>
          <p:cNvGraphicFramePr/>
          <p:nvPr/>
        </p:nvGraphicFramePr>
        <p:xfrm>
          <a:off x="2987824" y="1988840"/>
          <a:ext cx="532859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8435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981075"/>
            <a:ext cx="5662613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2627313" y="1916113"/>
            <a:ext cx="1081087" cy="504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108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7870"/>
            <a:ext cx="9144000" cy="38271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415" y="28538"/>
            <a:ext cx="834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Gasto</a:t>
            </a:r>
            <a:r>
              <a:rPr lang="en-US" dirty="0" smtClean="0"/>
              <a:t> </a:t>
            </a:r>
            <a:r>
              <a:rPr lang="en-US" dirty="0" err="1" smtClean="0"/>
              <a:t>previdenciário</a:t>
            </a:r>
            <a:r>
              <a:rPr lang="en-US" dirty="0" smtClean="0"/>
              <a:t> total </a:t>
            </a:r>
            <a:r>
              <a:rPr lang="en-US" dirty="0" err="1" smtClean="0"/>
              <a:t>em</a:t>
            </a:r>
            <a:r>
              <a:rPr lang="en-US" dirty="0" smtClean="0"/>
              <a:t> % do PIB e “</a:t>
            </a:r>
            <a:r>
              <a:rPr lang="en-US" dirty="0" err="1" smtClean="0"/>
              <a:t>razão</a:t>
            </a:r>
            <a:r>
              <a:rPr lang="en-US" dirty="0" smtClean="0"/>
              <a:t> de </a:t>
            </a:r>
            <a:r>
              <a:rPr lang="en-US" dirty="0" err="1" smtClean="0"/>
              <a:t>dependência</a:t>
            </a:r>
            <a:r>
              <a:rPr lang="en-US" dirty="0" smtClean="0"/>
              <a:t>” (Pop.65+/Pop.14-65)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5415" y="5153810"/>
            <a:ext cx="269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Dados da OECD </a:t>
            </a:r>
            <a:r>
              <a:rPr lang="en-US" dirty="0" err="1" smtClean="0"/>
              <a:t>para</a:t>
            </a:r>
            <a:r>
              <a:rPr lang="en-US" dirty="0" smtClean="0"/>
              <a:t> 2005.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895" y="3995298"/>
            <a:ext cx="3451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IBGE: </a:t>
            </a:r>
            <a:r>
              <a:rPr lang="en-US" dirty="0" err="1" smtClean="0"/>
              <a:t>Partic</a:t>
            </a:r>
            <a:r>
              <a:rPr lang="en-US" dirty="0" smtClean="0"/>
              <a:t>. </a:t>
            </a:r>
            <a:r>
              <a:rPr lang="en-US" dirty="0" err="1" smtClean="0"/>
              <a:t>Idosos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popul</a:t>
            </a:r>
            <a:r>
              <a:rPr lang="en-US" dirty="0" smtClean="0"/>
              <a:t>. Total</a:t>
            </a:r>
          </a:p>
          <a:p>
            <a:r>
              <a:rPr lang="en-US" dirty="0"/>
              <a:t>	</a:t>
            </a:r>
            <a:r>
              <a:rPr lang="en-US" dirty="0" smtClean="0"/>
              <a:t>	2012…   7,2</a:t>
            </a:r>
          </a:p>
          <a:p>
            <a:r>
              <a:rPr lang="en-US" dirty="0"/>
              <a:t>	</a:t>
            </a:r>
            <a:r>
              <a:rPr lang="en-US" dirty="0" smtClean="0"/>
              <a:t>	2040… 17,5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920299" y="-100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659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rcelo graf penso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9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85750" y="28575"/>
            <a:ext cx="83581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pt-BR" sz="2000" b="1">
                <a:ea typeface="Times New Roman" charset="0"/>
                <a:cs typeface="Times New Roman" charset="0"/>
              </a:rPr>
              <a:t>Consumo do governo em % da Renda Nacional Bruta (média para o período 1996-2008) e PIB per capita de 2008  (“Proxy”para pessoal)</a:t>
            </a:r>
            <a:endParaRPr lang="en-US" sz="1200"/>
          </a:p>
          <a:p>
            <a:pPr eaLnBrk="0" hangingPunct="0"/>
            <a:endParaRPr lang="en-US" sz="3200"/>
          </a:p>
        </p:txBody>
      </p:sp>
      <p:pic>
        <p:nvPicPr>
          <p:cNvPr id="21507" name="Picture 1"/>
          <p:cNvPicPr>
            <a:picLocks noChangeAspect="1" noChangeArrowheads="1"/>
          </p:cNvPicPr>
          <p:nvPr/>
        </p:nvPicPr>
        <p:blipFill rotWithShape="1">
          <a:blip r:embed="rId2"/>
          <a:srcRect t="3103"/>
          <a:stretch/>
        </p:blipFill>
        <p:spPr bwMode="auto">
          <a:xfrm>
            <a:off x="214313" y="699177"/>
            <a:ext cx="8312150" cy="484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2372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955372"/>
              </p:ext>
            </p:extLst>
          </p:nvPr>
        </p:nvGraphicFramePr>
        <p:xfrm>
          <a:off x="785813" y="1928813"/>
          <a:ext cx="6727825" cy="2716213"/>
        </p:xfrm>
        <a:graphic>
          <a:graphicData uri="http://schemas.openxmlformats.org/drawingml/2006/table">
            <a:tbl>
              <a:tblPr/>
              <a:tblGrid>
                <a:gridCol w="3544887"/>
                <a:gridCol w="677863"/>
                <a:gridCol w="1484312"/>
                <a:gridCol w="1020763"/>
              </a:tblGrid>
              <a:tr h="1017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Variável de Eficiência Técnica dos Grupos: Caso (OSS) e Controle (</a:t>
                      </a:r>
                      <a:r>
                        <a:rPr kumimoji="0" lang="pt-BR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Adm</a:t>
                      </a: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.Direta)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2681" marR="426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Média nas OSS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2681" marR="426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Média na Administração Direta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2681" marR="426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Eficiência Relativa das OSS 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2681" marR="426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Relação alta total/Leito total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2681" marR="426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60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2681" marR="426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46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2681" marR="426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35%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2681" marR="426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Relação alta /Leito Cirúrgico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2681" marR="426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71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2681" marR="426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44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2681" marR="426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61,4%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2681" marR="426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Relação alta /Leito Clínica Médica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2681" marR="426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86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2681" marR="426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53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2681" marR="426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62,3%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2681" marR="426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Relação alta /Leito Obstétrico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2681" marR="426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96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2681" marR="426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58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2681" marR="426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65,5%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2681" marR="426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Relação alta / Leito Pediátrico 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2681" marR="426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66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2681" marR="426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67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2681" marR="426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(1%)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2681" marR="426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 Box 54"/>
          <p:cNvSpPr txBox="1">
            <a:spLocks noChangeArrowheads="1"/>
          </p:cNvSpPr>
          <p:nvPr/>
        </p:nvSpPr>
        <p:spPr bwMode="auto">
          <a:xfrm>
            <a:off x="600076" y="641885"/>
            <a:ext cx="69135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pt-BR" sz="2800" dirty="0" smtClean="0">
                <a:ea typeface="Arial" charset="0"/>
                <a:cs typeface="Arial" charset="0"/>
              </a:rPr>
              <a:t>Número </a:t>
            </a:r>
            <a:r>
              <a:rPr lang="pt-BR" sz="2800" dirty="0">
                <a:ea typeface="Arial" charset="0"/>
                <a:cs typeface="Arial" charset="0"/>
              </a:rPr>
              <a:t>de vezes por ano que o leito 	roda – ou muda de </a:t>
            </a:r>
            <a:r>
              <a:rPr lang="pt-BR" sz="2800" dirty="0" smtClean="0">
                <a:ea typeface="Arial" charset="0"/>
                <a:cs typeface="Arial" charset="0"/>
              </a:rPr>
              <a:t>ocupante</a:t>
            </a:r>
            <a:endParaRPr lang="pt-BR" sz="2800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5897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523999" y="898225"/>
          <a:ext cx="6147409" cy="456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2523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281510" y="412386"/>
          <a:ext cx="7603848" cy="6152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7433936" y="1397867"/>
            <a:ext cx="27877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211048" y="3353850"/>
            <a:ext cx="309747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53070" y="3170772"/>
            <a:ext cx="706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accent2"/>
                </a:solidFill>
              </a:rPr>
              <a:t>25.0%</a:t>
            </a:r>
            <a:endParaRPr lang="pt-BR" dirty="0">
              <a:solidFill>
                <a:schemeClr val="accent2"/>
              </a:solidFill>
            </a:endParaRPr>
          </a:p>
        </p:txBody>
      </p:sp>
      <p:sp>
        <p:nvSpPr>
          <p:cNvPr id="18" name="Right Brace 17"/>
          <p:cNvSpPr/>
          <p:nvPr/>
        </p:nvSpPr>
        <p:spPr>
          <a:xfrm>
            <a:off x="7981158" y="1399455"/>
            <a:ext cx="144548" cy="195598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0" name="Straight Connector 19"/>
          <p:cNvCxnSpPr/>
          <p:nvPr/>
        </p:nvCxnSpPr>
        <p:spPr>
          <a:xfrm>
            <a:off x="1528087" y="5417148"/>
            <a:ext cx="113574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663827" y="5237246"/>
            <a:ext cx="68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accent2"/>
                </a:solidFill>
              </a:rPr>
              <a:t>15.0%</a:t>
            </a:r>
            <a:endParaRPr lang="pt-BR" dirty="0">
              <a:solidFill>
                <a:schemeClr val="accent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25707" y="2199103"/>
            <a:ext cx="1018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2"/>
                </a:solidFill>
              </a:rPr>
              <a:t>+10 </a:t>
            </a:r>
            <a:r>
              <a:rPr lang="pt-BR" dirty="0" err="1" smtClean="0">
                <a:solidFill>
                  <a:schemeClr val="accent2"/>
                </a:solidFill>
              </a:rPr>
              <a:t>pp</a:t>
            </a:r>
            <a:endParaRPr lang="pt-BR" dirty="0" smtClean="0">
              <a:solidFill>
                <a:schemeClr val="accent2"/>
              </a:solidFill>
            </a:endParaRPr>
          </a:p>
          <a:p>
            <a:r>
              <a:rPr lang="pt-BR" dirty="0" smtClean="0">
                <a:solidFill>
                  <a:schemeClr val="accent2"/>
                </a:solidFill>
              </a:rPr>
              <a:t>(R$314 bi.)</a:t>
            </a:r>
            <a:endParaRPr lang="pt-BR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81158" y="583108"/>
            <a:ext cx="1175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2010: 34,2</a:t>
            </a:r>
          </a:p>
          <a:p>
            <a:r>
              <a:rPr lang="en-US" dirty="0" smtClean="0"/>
              <a:t>2011: 35,9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739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7682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584" y="29901"/>
            <a:ext cx="9019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Lucida Grande"/>
                <a:cs typeface="Lucida Grande"/>
              </a:rPr>
              <a:t>Contas</a:t>
            </a:r>
            <a:r>
              <a:rPr lang="en-US" sz="3600" b="1" dirty="0" smtClean="0">
                <a:latin typeface="Lucida Grande"/>
                <a:cs typeface="Lucida Grande"/>
              </a:rPr>
              <a:t> </a:t>
            </a:r>
            <a:r>
              <a:rPr lang="en-US" sz="3600" b="1" dirty="0" err="1" smtClean="0">
                <a:latin typeface="Lucida Grande"/>
                <a:cs typeface="Lucida Grande"/>
              </a:rPr>
              <a:t>p</a:t>
            </a:r>
            <a:r>
              <a:rPr lang="en-US" sz="3600" b="1" dirty="0" err="1" smtClean="0">
                <a:latin typeface="Lucida Grande"/>
                <a:cs typeface="Lucida Grande"/>
              </a:rPr>
              <a:t>úblicas</a:t>
            </a:r>
            <a:r>
              <a:rPr lang="en-US" sz="3600" b="1" dirty="0" smtClean="0">
                <a:latin typeface="Lucida Grande"/>
                <a:cs typeface="Lucida Grande"/>
              </a:rPr>
              <a:t> </a:t>
            </a:r>
            <a:r>
              <a:rPr lang="en-US" sz="3600" b="1" dirty="0" err="1" smtClean="0">
                <a:latin typeface="Lucida Grande"/>
                <a:cs typeface="Lucida Grande"/>
              </a:rPr>
              <a:t>estão</a:t>
            </a:r>
            <a:r>
              <a:rPr lang="en-US" sz="3600" b="1" dirty="0" smtClean="0">
                <a:latin typeface="Lucida Grande"/>
                <a:cs typeface="Lucida Grande"/>
              </a:rPr>
              <a:t> </a:t>
            </a:r>
            <a:r>
              <a:rPr lang="en-US" sz="3600" b="1" dirty="0" err="1" smtClean="0">
                <a:latin typeface="Lucida Grande"/>
                <a:cs typeface="Lucida Grande"/>
              </a:rPr>
              <a:t>insustentáveis</a:t>
            </a:r>
            <a:endParaRPr lang="en-US" sz="3600" b="1" dirty="0">
              <a:latin typeface="Lucida Grande"/>
              <a:cs typeface="Lucida Grand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7270" y="1030964"/>
            <a:ext cx="7405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Lucida Grande"/>
                <a:cs typeface="Lucida Grande"/>
              </a:rPr>
              <a:t>Gasto</a:t>
            </a:r>
            <a:r>
              <a:rPr lang="en-US" sz="3200" b="1" dirty="0" smtClean="0">
                <a:latin typeface="Lucida Grande"/>
                <a:cs typeface="Lucida Grande"/>
              </a:rPr>
              <a:t> com a </a:t>
            </a:r>
            <a:r>
              <a:rPr lang="en-US" sz="3200" b="1" dirty="0" smtClean="0">
                <a:latin typeface="Lucida Grande"/>
                <a:cs typeface="Lucida Grande"/>
              </a:rPr>
              <a:t>“</a:t>
            </a:r>
            <a:r>
              <a:rPr lang="en-US" sz="3200" b="1" dirty="0" err="1" smtClean="0">
                <a:latin typeface="Lucida Grande"/>
                <a:cs typeface="Lucida Grande"/>
              </a:rPr>
              <a:t>grande</a:t>
            </a:r>
            <a:r>
              <a:rPr lang="en-US" sz="3200" b="1" dirty="0" smtClean="0">
                <a:latin typeface="Lucida Grande"/>
                <a:cs typeface="Lucida Grande"/>
              </a:rPr>
              <a:t> </a:t>
            </a:r>
            <a:r>
              <a:rPr lang="en-US" sz="3200" b="1" dirty="0" err="1" smtClean="0">
                <a:latin typeface="Lucida Grande"/>
                <a:cs typeface="Lucida Grande"/>
              </a:rPr>
              <a:t>folha</a:t>
            </a:r>
            <a:r>
              <a:rPr lang="en-US" sz="3200" b="1" dirty="0" smtClean="0">
                <a:latin typeface="Lucida Grande"/>
                <a:cs typeface="Lucida Grande"/>
              </a:rPr>
              <a:t>” </a:t>
            </a:r>
            <a:r>
              <a:rPr lang="en-US" sz="3200" b="1" dirty="0" err="1" smtClean="0">
                <a:latin typeface="Lucida Grande"/>
                <a:cs typeface="Lucida Grande"/>
              </a:rPr>
              <a:t>tende</a:t>
            </a:r>
            <a:r>
              <a:rPr lang="en-US" sz="3200" b="1" dirty="0" smtClean="0">
                <a:latin typeface="Lucida Grande"/>
                <a:cs typeface="Lucida Grande"/>
              </a:rPr>
              <a:t> a </a:t>
            </a:r>
            <a:r>
              <a:rPr lang="en-US" sz="3200" b="1" dirty="0" err="1" smtClean="0">
                <a:latin typeface="Lucida Grande"/>
                <a:cs typeface="Lucida Grande"/>
              </a:rPr>
              <a:t>crescer</a:t>
            </a:r>
            <a:r>
              <a:rPr lang="en-US" sz="3200" b="1" dirty="0" smtClean="0">
                <a:latin typeface="Lucida Grande"/>
                <a:cs typeface="Lucida Grande"/>
              </a:rPr>
              <a:t> de forma </a:t>
            </a:r>
            <a:r>
              <a:rPr lang="en-US" sz="3200" b="1" dirty="0" err="1" smtClean="0">
                <a:latin typeface="Lucida Grande"/>
                <a:cs typeface="Lucida Grande"/>
              </a:rPr>
              <a:t>explosiva</a:t>
            </a:r>
            <a:endParaRPr lang="en-US" sz="3200" b="1" dirty="0">
              <a:latin typeface="Lucida Grande"/>
              <a:cs typeface="Lucida Grand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6976" y="3767703"/>
            <a:ext cx="4249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Lucida Grande"/>
                <a:cs typeface="Lucida Grande"/>
              </a:rPr>
              <a:t>“Terra </a:t>
            </a:r>
            <a:r>
              <a:rPr lang="en-US" b="1" dirty="0" err="1" smtClean="0">
                <a:latin typeface="Lucida Grande"/>
                <a:cs typeface="Lucida Grande"/>
              </a:rPr>
              <a:t>arrasada</a:t>
            </a:r>
            <a:r>
              <a:rPr lang="en-US" b="1" dirty="0" smtClean="0">
                <a:latin typeface="Lucida Grande"/>
                <a:cs typeface="Lucida Grande"/>
              </a:rPr>
              <a:t>” </a:t>
            </a:r>
            <a:r>
              <a:rPr lang="en-US" b="1" dirty="0" err="1" smtClean="0">
                <a:latin typeface="Lucida Grande"/>
                <a:cs typeface="Lucida Grande"/>
              </a:rPr>
              <a:t>na</a:t>
            </a:r>
            <a:r>
              <a:rPr lang="en-US" b="1" dirty="0" smtClean="0">
                <a:latin typeface="Lucida Grande"/>
                <a:cs typeface="Lucida Grande"/>
              </a:rPr>
              <a:t> </a:t>
            </a:r>
            <a:r>
              <a:rPr lang="en-US" b="1" dirty="0" err="1" smtClean="0">
                <a:latin typeface="Lucida Grande"/>
                <a:cs typeface="Lucida Grande"/>
              </a:rPr>
              <a:t>infraestrutura</a:t>
            </a:r>
            <a:endParaRPr lang="en-US" b="1" dirty="0">
              <a:latin typeface="Lucida Grande"/>
              <a:cs typeface="Lucida Grand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6976" y="4340596"/>
            <a:ext cx="5853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Lucida Grande"/>
                <a:cs typeface="Lucida Grande"/>
              </a:rPr>
              <a:t>Carga</a:t>
            </a:r>
            <a:r>
              <a:rPr lang="en-US" b="1" dirty="0" smtClean="0">
                <a:latin typeface="Lucida Grande"/>
                <a:cs typeface="Lucida Grande"/>
              </a:rPr>
              <a:t> </a:t>
            </a:r>
            <a:r>
              <a:rPr lang="en-US" b="1" dirty="0" err="1" smtClean="0">
                <a:latin typeface="Lucida Grande"/>
                <a:cs typeface="Lucida Grande"/>
              </a:rPr>
              <a:t>tributária</a:t>
            </a:r>
            <a:r>
              <a:rPr lang="en-US" b="1" dirty="0" smtClean="0">
                <a:latin typeface="Lucida Grande"/>
                <a:cs typeface="Lucida Grande"/>
              </a:rPr>
              <a:t> </a:t>
            </a:r>
            <a:r>
              <a:rPr lang="en-US" b="1" dirty="0" err="1" smtClean="0">
                <a:latin typeface="Lucida Grande"/>
                <a:cs typeface="Lucida Grande"/>
              </a:rPr>
              <a:t>já</a:t>
            </a:r>
            <a:r>
              <a:rPr lang="en-US" b="1" dirty="0" smtClean="0">
                <a:latin typeface="Lucida Grande"/>
                <a:cs typeface="Lucida Grande"/>
              </a:rPr>
              <a:t> </a:t>
            </a:r>
            <a:r>
              <a:rPr lang="en-US" b="1" dirty="0" err="1" smtClean="0">
                <a:latin typeface="Lucida Grande"/>
                <a:cs typeface="Lucida Grande"/>
              </a:rPr>
              <a:t>sufoca</a:t>
            </a:r>
            <a:r>
              <a:rPr lang="en-US" b="1" dirty="0" smtClean="0">
                <a:latin typeface="Lucida Grande"/>
                <a:cs typeface="Lucida Grande"/>
              </a:rPr>
              <a:t> a </a:t>
            </a:r>
            <a:r>
              <a:rPr lang="en-US" b="1" dirty="0" err="1" smtClean="0">
                <a:latin typeface="Lucida Grande"/>
                <a:cs typeface="Lucida Grande"/>
              </a:rPr>
              <a:t>economia</a:t>
            </a:r>
            <a:r>
              <a:rPr lang="en-US" b="1" dirty="0" smtClean="0">
                <a:latin typeface="Lucida Grande"/>
                <a:cs typeface="Lucida Grande"/>
              </a:rPr>
              <a:t> </a:t>
            </a:r>
            <a:r>
              <a:rPr lang="en-US" b="1" dirty="0" err="1" smtClean="0">
                <a:latin typeface="Lucida Grande"/>
                <a:cs typeface="Lucida Grande"/>
              </a:rPr>
              <a:t>brasileira</a:t>
            </a:r>
            <a:endParaRPr lang="en-US" b="1" dirty="0">
              <a:latin typeface="Lucida Grande"/>
              <a:cs typeface="Lucida Grand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9084" y="2255432"/>
            <a:ext cx="5116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Lucida Grande"/>
                <a:cs typeface="Lucida Grande"/>
              </a:rPr>
              <a:t>Regra</a:t>
            </a:r>
            <a:r>
              <a:rPr lang="en-US" b="1" dirty="0" smtClean="0">
                <a:latin typeface="Lucida Grande"/>
                <a:cs typeface="Lucida Grande"/>
              </a:rPr>
              <a:t> </a:t>
            </a:r>
            <a:r>
              <a:rPr lang="en-US" b="1" dirty="0" err="1" smtClean="0">
                <a:latin typeface="Lucida Grande"/>
                <a:cs typeface="Lucida Grande"/>
              </a:rPr>
              <a:t>insustentável</a:t>
            </a:r>
            <a:r>
              <a:rPr lang="en-US" b="1" dirty="0" smtClean="0">
                <a:latin typeface="Lucida Grande"/>
                <a:cs typeface="Lucida Grande"/>
              </a:rPr>
              <a:t> do </a:t>
            </a:r>
            <a:r>
              <a:rPr lang="en-US" b="1" dirty="0" err="1">
                <a:latin typeface="Lucida Grande"/>
                <a:cs typeface="Lucida Grande"/>
              </a:rPr>
              <a:t>s</a:t>
            </a:r>
            <a:r>
              <a:rPr lang="en-US" b="1" dirty="0" err="1" smtClean="0">
                <a:latin typeface="Lucida Grande"/>
                <a:cs typeface="Lucida Grande"/>
              </a:rPr>
              <a:t>alário</a:t>
            </a:r>
            <a:r>
              <a:rPr lang="en-US" b="1" dirty="0" smtClean="0">
                <a:latin typeface="Lucida Grande"/>
                <a:cs typeface="Lucida Grande"/>
              </a:rPr>
              <a:t> </a:t>
            </a:r>
            <a:r>
              <a:rPr lang="en-US" b="1" dirty="0" err="1" smtClean="0">
                <a:latin typeface="Lucida Grande"/>
                <a:cs typeface="Lucida Grande"/>
              </a:rPr>
              <a:t>mínimo</a:t>
            </a:r>
            <a:r>
              <a:rPr lang="en-US" b="1" dirty="0" smtClean="0">
                <a:latin typeface="Lucida Grande"/>
                <a:cs typeface="Lucida Grande"/>
              </a:rPr>
              <a:t> (25% do </a:t>
            </a:r>
            <a:r>
              <a:rPr lang="en-US" b="1" dirty="0" err="1" smtClean="0">
                <a:latin typeface="Lucida Grande"/>
                <a:cs typeface="Lucida Grande"/>
              </a:rPr>
              <a:t>gasto</a:t>
            </a:r>
            <a:r>
              <a:rPr lang="en-US" b="1" dirty="0" smtClean="0">
                <a:latin typeface="Lucida Grande"/>
                <a:cs typeface="Lucida Grande"/>
              </a:rPr>
              <a:t> federal)</a:t>
            </a:r>
            <a:endParaRPr lang="en-US" b="1" dirty="0">
              <a:latin typeface="Lucida Grande"/>
              <a:cs typeface="Lucida Grand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2133" y="2956070"/>
            <a:ext cx="3658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Lucida Grande"/>
                <a:cs typeface="Lucida Grande"/>
              </a:rPr>
              <a:t>Envelhecimento</a:t>
            </a:r>
            <a:r>
              <a:rPr lang="en-US" b="1" dirty="0" smtClean="0">
                <a:latin typeface="Lucida Grande"/>
                <a:cs typeface="Lucida Grande"/>
              </a:rPr>
              <a:t> </a:t>
            </a:r>
            <a:r>
              <a:rPr lang="en-US" b="1" dirty="0" err="1" smtClean="0">
                <a:latin typeface="Lucida Grande"/>
                <a:cs typeface="Lucida Grande"/>
              </a:rPr>
              <a:t>populacional</a:t>
            </a:r>
            <a:endParaRPr lang="en-US" b="1" dirty="0">
              <a:latin typeface="Lucida Grande"/>
              <a:cs typeface="Lucida Grand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6976" y="5519041"/>
            <a:ext cx="7673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Lucida Grande"/>
                <a:cs typeface="Lucida Grande"/>
              </a:rPr>
              <a:t>Emergência</a:t>
            </a:r>
            <a:r>
              <a:rPr lang="en-US" b="1" dirty="0" smtClean="0">
                <a:latin typeface="Lucida Grande"/>
                <a:cs typeface="Lucida Grande"/>
              </a:rPr>
              <a:t> : </a:t>
            </a:r>
            <a:r>
              <a:rPr lang="en-US" b="1" dirty="0" err="1" smtClean="0">
                <a:latin typeface="Lucida Grande"/>
                <a:cs typeface="Lucida Grande"/>
              </a:rPr>
              <a:t>governo</a:t>
            </a:r>
            <a:r>
              <a:rPr lang="en-US" b="1" dirty="0" smtClean="0">
                <a:latin typeface="Lucida Grande"/>
                <a:cs typeface="Lucida Grande"/>
              </a:rPr>
              <a:t> </a:t>
            </a:r>
            <a:r>
              <a:rPr lang="en-US" b="1" dirty="0" err="1" smtClean="0">
                <a:latin typeface="Lucida Grande"/>
                <a:cs typeface="Lucida Grande"/>
              </a:rPr>
              <a:t>está</a:t>
            </a:r>
            <a:r>
              <a:rPr lang="en-US" b="1" dirty="0" smtClean="0">
                <a:latin typeface="Lucida Grande"/>
                <a:cs typeface="Lucida Grande"/>
              </a:rPr>
              <a:t> </a:t>
            </a:r>
            <a:r>
              <a:rPr lang="en-US" b="1" dirty="0" err="1" smtClean="0">
                <a:latin typeface="Lucida Grande"/>
                <a:cs typeface="Lucida Grande"/>
              </a:rPr>
              <a:t>perdendo</a:t>
            </a:r>
            <a:r>
              <a:rPr lang="en-US" b="1" dirty="0" smtClean="0">
                <a:latin typeface="Lucida Grande"/>
                <a:cs typeface="Lucida Grande"/>
              </a:rPr>
              <a:t> a </a:t>
            </a:r>
            <a:r>
              <a:rPr lang="en-US" b="1" dirty="0" err="1" smtClean="0">
                <a:latin typeface="Lucida Grande"/>
                <a:cs typeface="Lucida Grande"/>
              </a:rPr>
              <a:t>batalha</a:t>
            </a:r>
            <a:r>
              <a:rPr lang="en-US" b="1" dirty="0" smtClean="0">
                <a:latin typeface="Lucida Grande"/>
                <a:cs typeface="Lucida Grande"/>
              </a:rPr>
              <a:t> do </a:t>
            </a:r>
            <a:r>
              <a:rPr lang="en-US" b="1" dirty="0" err="1" smtClean="0">
                <a:latin typeface="Lucida Grande"/>
                <a:cs typeface="Lucida Grande"/>
              </a:rPr>
              <a:t>controle</a:t>
            </a:r>
            <a:r>
              <a:rPr lang="en-US" b="1" dirty="0" smtClean="0">
                <a:latin typeface="Lucida Grande"/>
                <a:cs typeface="Lucida Grande"/>
              </a:rPr>
              <a:t> da </a:t>
            </a:r>
            <a:r>
              <a:rPr lang="en-US" b="1" dirty="0" err="1" smtClean="0">
                <a:latin typeface="Lucida Grande"/>
                <a:cs typeface="Lucida Grande"/>
              </a:rPr>
              <a:t>dívida</a:t>
            </a:r>
            <a:r>
              <a:rPr lang="en-US" b="1" dirty="0" smtClean="0">
                <a:latin typeface="Lucida Grande"/>
                <a:cs typeface="Lucida Grande"/>
              </a:rPr>
              <a:t> no </a:t>
            </a:r>
            <a:r>
              <a:rPr lang="en-US" b="1" dirty="0" err="1" smtClean="0">
                <a:latin typeface="Lucida Grande"/>
                <a:cs typeface="Lucida Grande"/>
              </a:rPr>
              <a:t>curto</a:t>
            </a:r>
            <a:r>
              <a:rPr lang="en-US" b="1" dirty="0" smtClean="0">
                <a:latin typeface="Lucida Grande"/>
                <a:cs typeface="Lucida Grande"/>
              </a:rPr>
              <a:t> </a:t>
            </a:r>
            <a:r>
              <a:rPr lang="en-US" b="1" dirty="0" err="1" smtClean="0">
                <a:latin typeface="Lucida Grande"/>
                <a:cs typeface="Lucida Grande"/>
              </a:rPr>
              <a:t>prazo</a:t>
            </a:r>
            <a:endParaRPr lang="en-US" b="1" dirty="0">
              <a:latin typeface="Lucida Grande"/>
              <a:cs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28163299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154048841"/>
              </p:ext>
            </p:extLst>
          </p:nvPr>
        </p:nvGraphicFramePr>
        <p:xfrm>
          <a:off x="533593" y="0"/>
          <a:ext cx="7360820" cy="6053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01797" y="0"/>
            <a:ext cx="593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12,1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343" y="693275"/>
            <a:ext cx="476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6,0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856875" y="677557"/>
            <a:ext cx="143180" cy="4619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346224" y="1053897"/>
            <a:ext cx="653831" cy="856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7343" y="963549"/>
            <a:ext cx="1421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Investimento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3593" y="308225"/>
            <a:ext cx="1830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Demais</a:t>
            </a:r>
            <a:r>
              <a:rPr lang="en-US" dirty="0" smtClean="0"/>
              <a:t> </a:t>
            </a:r>
            <a:r>
              <a:rPr lang="en-US" dirty="0" err="1" smtClean="0"/>
              <a:t>correntes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060845"/>
            <a:ext cx="75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Saúde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rcRect l="3346" t="4524" r="2615"/>
          <a:stretch>
            <a:fillRect/>
          </a:stretch>
        </p:blipFill>
        <p:spPr>
          <a:xfrm>
            <a:off x="4570125" y="3690269"/>
            <a:ext cx="4450122" cy="2954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78600" y="2045456"/>
            <a:ext cx="24594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R$ 145,7 bi. </a:t>
            </a:r>
            <a:r>
              <a:rPr lang="en-US" sz="1600" dirty="0" err="1"/>
              <a:t>o</a:t>
            </a:r>
            <a:r>
              <a:rPr lang="en-US" sz="1600" dirty="0" err="1" smtClean="0"/>
              <a:t>u</a:t>
            </a:r>
            <a:r>
              <a:rPr lang="en-US" sz="1600" dirty="0" smtClean="0"/>
              <a:t> 3,3% do PIB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456825" y="523998"/>
            <a:ext cx="25634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R$ 593,1 bi. </a:t>
            </a:r>
            <a:r>
              <a:rPr lang="en-US" sz="1600" dirty="0" err="1"/>
              <a:t>o</a:t>
            </a:r>
            <a:r>
              <a:rPr lang="en-US" sz="1600" dirty="0" err="1" smtClean="0"/>
              <a:t>u</a:t>
            </a:r>
            <a:r>
              <a:rPr lang="en-US" sz="1600" dirty="0" smtClean="0"/>
              <a:t> 13,4% do PIB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36951" y="4079875"/>
            <a:ext cx="25241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Partic</a:t>
            </a:r>
            <a:r>
              <a:rPr lang="en-US" sz="2800" b="1" dirty="0" smtClean="0"/>
              <a:t>. % dos inv. </a:t>
            </a:r>
            <a:r>
              <a:rPr lang="en-US" sz="2800" b="1" dirty="0" err="1"/>
              <a:t>e</a:t>
            </a:r>
            <a:r>
              <a:rPr lang="en-US" sz="2800" b="1" dirty="0" err="1" smtClean="0"/>
              <a:t>m</a:t>
            </a:r>
            <a:r>
              <a:rPr lang="en-US" sz="2800" b="1" dirty="0" smtClean="0"/>
              <a:t> transp. no </a:t>
            </a:r>
            <a:r>
              <a:rPr lang="en-US" sz="2800" b="1" dirty="0" err="1" smtClean="0"/>
              <a:t>gasto</a:t>
            </a:r>
            <a:r>
              <a:rPr lang="en-US" sz="2800" b="1" dirty="0" smtClean="0"/>
              <a:t> total</a:t>
            </a:r>
          </a:p>
          <a:p>
            <a:r>
              <a:rPr lang="en-US" sz="2800" b="1" dirty="0" err="1"/>
              <a:t>e</a:t>
            </a:r>
            <a:r>
              <a:rPr lang="en-US" sz="2800" b="1" dirty="0" err="1" smtClean="0"/>
              <a:t>m</a:t>
            </a:r>
            <a:r>
              <a:rPr lang="en-US" sz="2800" b="1" dirty="0" smtClean="0"/>
              <a:t> 2012: 1,2%  !!!!!!!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12906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968799407"/>
              </p:ext>
            </p:extLst>
          </p:nvPr>
        </p:nvGraphicFramePr>
        <p:xfrm>
          <a:off x="0" y="523574"/>
          <a:ext cx="9144000" cy="5647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893605" y="3085752"/>
            <a:ext cx="60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INSS</a:t>
            </a:r>
            <a:endParaRPr lang="pt-BR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609327"/>
            <a:ext cx="946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A.Soc.: 11,0</a:t>
            </a:r>
            <a:endParaRPr lang="pt-BR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241669" y="2673576"/>
            <a:ext cx="143719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536199" y="6171503"/>
            <a:ext cx="3725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do </a:t>
            </a:r>
            <a:r>
              <a:rPr lang="en-US" dirty="0" err="1" smtClean="0"/>
              <a:t>gasto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2012: 18,2% do PIB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75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b="77426"/>
          <a:stretch>
            <a:fillRect/>
          </a:stretch>
        </p:blipFill>
        <p:spPr bwMode="auto">
          <a:xfrm>
            <a:off x="157163" y="2205038"/>
            <a:ext cx="3694112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60" b="5096"/>
          <a:stretch>
            <a:fillRect/>
          </a:stretch>
        </p:blipFill>
        <p:spPr bwMode="auto">
          <a:xfrm>
            <a:off x="3472838" y="981075"/>
            <a:ext cx="5228250" cy="553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8123238" y="1042988"/>
            <a:ext cx="1057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-</a:t>
            </a:r>
            <a:r>
              <a:rPr lang="en-US" sz="1800">
                <a:sym typeface="Wingdings" charset="0"/>
              </a:rPr>
              <a:t></a:t>
            </a:r>
            <a:r>
              <a:rPr lang="en-US" sz="1800"/>
              <a:t>PIOR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75828" y="31882"/>
            <a:ext cx="5485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Para 144 </a:t>
            </a:r>
            <a:r>
              <a:rPr lang="en-US" sz="2800" dirty="0" err="1" smtClean="0"/>
              <a:t>países</a:t>
            </a:r>
            <a:r>
              <a:rPr lang="en-US" sz="2800" dirty="0" smtClean="0"/>
              <a:t>, </a:t>
            </a:r>
            <a:r>
              <a:rPr lang="en-US" sz="2800" dirty="0" err="1" smtClean="0"/>
              <a:t>quanto</a:t>
            </a:r>
            <a:r>
              <a:rPr lang="en-US" sz="2800" dirty="0" smtClean="0"/>
              <a:t> </a:t>
            </a:r>
            <a:r>
              <a:rPr lang="en-US" sz="2800" dirty="0" err="1" smtClean="0"/>
              <a:t>maior</a:t>
            </a:r>
            <a:r>
              <a:rPr lang="en-US" sz="2800" dirty="0" smtClean="0"/>
              <a:t>, PIOR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6865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6675"/>
            <a:ext cx="9204325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841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141"/>
          <a:stretch/>
        </p:blipFill>
        <p:spPr>
          <a:xfrm>
            <a:off x="0" y="570755"/>
            <a:ext cx="9144000" cy="4547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5297"/>
            <a:ext cx="9255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Carga</a:t>
            </a:r>
            <a:r>
              <a:rPr lang="en-US" dirty="0" smtClean="0"/>
              <a:t> </a:t>
            </a:r>
            <a:r>
              <a:rPr lang="en-US" dirty="0" err="1" smtClean="0"/>
              <a:t>tributária</a:t>
            </a:r>
            <a:r>
              <a:rPr lang="en-US" dirty="0" smtClean="0"/>
              <a:t>/PIB(%) e PIB per capita(US$) de </a:t>
            </a:r>
            <a:r>
              <a:rPr lang="en-US" dirty="0" err="1" smtClean="0"/>
              <a:t>países</a:t>
            </a:r>
            <a:r>
              <a:rPr lang="en-US" dirty="0" smtClean="0"/>
              <a:t> </a:t>
            </a:r>
            <a:r>
              <a:rPr lang="en-US" dirty="0" err="1" smtClean="0"/>
              <a:t>selecionados</a:t>
            </a:r>
            <a:r>
              <a:rPr lang="en-US" dirty="0" smtClean="0"/>
              <a:t> da OCDE e da </a:t>
            </a:r>
            <a:r>
              <a:rPr lang="en-US" dirty="0" err="1" smtClean="0"/>
              <a:t>América</a:t>
            </a:r>
            <a:r>
              <a:rPr lang="en-US" dirty="0" smtClean="0"/>
              <a:t> Latina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809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775182"/>
              </p:ext>
            </p:extLst>
          </p:nvPr>
        </p:nvGraphicFramePr>
        <p:xfrm>
          <a:off x="492275" y="876170"/>
          <a:ext cx="7719403" cy="5414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Document" r:id="rId3" imgW="5486400" imgH="3848100" progId="Word.Document.12">
                  <p:link updateAutomatic="1"/>
                </p:oleObj>
              </mc:Choice>
              <mc:Fallback>
                <p:oleObj name="Document" r:id="rId3" imgW="5486400" imgH="38481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275" y="876170"/>
                        <a:ext cx="7719403" cy="54143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70068" y="3967378"/>
            <a:ext cx="905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7,2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45788" y="1806295"/>
            <a:ext cx="905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22,7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26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643" r="6851"/>
          <a:stretch/>
        </p:blipFill>
        <p:spPr>
          <a:xfrm>
            <a:off x="0" y="258047"/>
            <a:ext cx="9144000" cy="63329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51132" y="6553495"/>
            <a:ext cx="2507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Veja</a:t>
            </a:r>
            <a:r>
              <a:rPr lang="en-US" dirty="0" smtClean="0"/>
              <a:t>, 23 de </a:t>
            </a:r>
            <a:r>
              <a:rPr lang="en-US" dirty="0" err="1" smtClean="0"/>
              <a:t>abril</a:t>
            </a:r>
            <a:r>
              <a:rPr lang="en-US" dirty="0" smtClean="0"/>
              <a:t> de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823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03200"/>
            <a:ext cx="8826500" cy="6438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1132" y="6553495"/>
            <a:ext cx="2507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Veja</a:t>
            </a:r>
            <a:r>
              <a:rPr lang="en-US" dirty="0" smtClean="0"/>
              <a:t>, 23 de </a:t>
            </a:r>
            <a:r>
              <a:rPr lang="en-US" dirty="0" err="1" smtClean="0"/>
              <a:t>abril</a:t>
            </a:r>
            <a:r>
              <a:rPr lang="en-US" dirty="0" smtClean="0"/>
              <a:t> de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386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848188047"/>
              </p:ext>
            </p:extLst>
          </p:nvPr>
        </p:nvGraphicFramePr>
        <p:xfrm>
          <a:off x="0" y="0"/>
          <a:ext cx="9144000" cy="6171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7281669" y="2810205"/>
            <a:ext cx="143719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0670" y="2160852"/>
            <a:ext cx="75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Saúde</a:t>
            </a:r>
            <a:endParaRPr lang="pt-BR" dirty="0"/>
          </a:p>
        </p:txBody>
      </p:sp>
      <p:sp>
        <p:nvSpPr>
          <p:cNvPr id="24" name="TextBox 23"/>
          <p:cNvSpPr txBox="1"/>
          <p:nvPr/>
        </p:nvSpPr>
        <p:spPr>
          <a:xfrm>
            <a:off x="3040083" y="1147086"/>
            <a:ext cx="503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Inv.</a:t>
            </a:r>
            <a:endParaRPr lang="pt-BR" dirty="0"/>
          </a:p>
        </p:txBody>
      </p:sp>
      <p:sp>
        <p:nvSpPr>
          <p:cNvPr id="22" name="TextBox 21"/>
          <p:cNvSpPr txBox="1"/>
          <p:nvPr/>
        </p:nvSpPr>
        <p:spPr>
          <a:xfrm>
            <a:off x="826976" y="1331752"/>
            <a:ext cx="1173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Demais correntes</a:t>
            </a:r>
            <a:endParaRPr lang="pt-BR" dirty="0"/>
          </a:p>
        </p:txBody>
      </p:sp>
      <p:sp>
        <p:nvSpPr>
          <p:cNvPr id="28" name="TextBox 27"/>
          <p:cNvSpPr txBox="1"/>
          <p:nvPr/>
        </p:nvSpPr>
        <p:spPr>
          <a:xfrm>
            <a:off x="2377579" y="2510777"/>
            <a:ext cx="1036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Educ. 3,9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1576880" y="3892983"/>
            <a:ext cx="846348" cy="374628"/>
          </a:xfrm>
          <a:custGeom>
            <a:avLst/>
            <a:gdLst>
              <a:gd name="connsiteX0" fmla="*/ 0 w 846348"/>
              <a:gd name="connsiteY0" fmla="*/ 0 h 374628"/>
              <a:gd name="connsiteX1" fmla="*/ 70002 w 846348"/>
              <a:gd name="connsiteY1" fmla="*/ 30003 h 374628"/>
              <a:gd name="connsiteX2" fmla="*/ 180005 w 846348"/>
              <a:gd name="connsiteY2" fmla="*/ 60005 h 374628"/>
              <a:gd name="connsiteX3" fmla="*/ 280008 w 846348"/>
              <a:gd name="connsiteY3" fmla="*/ 80006 h 374628"/>
              <a:gd name="connsiteX4" fmla="*/ 390011 w 846348"/>
              <a:gd name="connsiteY4" fmla="*/ 110009 h 374628"/>
              <a:gd name="connsiteX5" fmla="*/ 460013 w 846348"/>
              <a:gd name="connsiteY5" fmla="*/ 150011 h 374628"/>
              <a:gd name="connsiteX6" fmla="*/ 520014 w 846348"/>
              <a:gd name="connsiteY6" fmla="*/ 190014 h 374628"/>
              <a:gd name="connsiteX7" fmla="*/ 560015 w 846348"/>
              <a:gd name="connsiteY7" fmla="*/ 210016 h 374628"/>
              <a:gd name="connsiteX8" fmla="*/ 590016 w 846348"/>
              <a:gd name="connsiteY8" fmla="*/ 230017 h 374628"/>
              <a:gd name="connsiteX9" fmla="*/ 620017 w 846348"/>
              <a:gd name="connsiteY9" fmla="*/ 240018 h 374628"/>
              <a:gd name="connsiteX10" fmla="*/ 670018 w 846348"/>
              <a:gd name="connsiteY10" fmla="*/ 280021 h 374628"/>
              <a:gd name="connsiteX11" fmla="*/ 700019 w 846348"/>
              <a:gd name="connsiteY11" fmla="*/ 290022 h 374628"/>
              <a:gd name="connsiteX12" fmla="*/ 750021 w 846348"/>
              <a:gd name="connsiteY12" fmla="*/ 330025 h 374628"/>
              <a:gd name="connsiteX13" fmla="*/ 780021 w 846348"/>
              <a:gd name="connsiteY13" fmla="*/ 340025 h 374628"/>
              <a:gd name="connsiteX14" fmla="*/ 840023 w 846348"/>
              <a:gd name="connsiteY14" fmla="*/ 370027 h 374628"/>
              <a:gd name="connsiteX15" fmla="*/ 840023 w 846348"/>
              <a:gd name="connsiteY15" fmla="*/ 350026 h 37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46348" h="374628">
                <a:moveTo>
                  <a:pt x="0" y="0"/>
                </a:moveTo>
                <a:cubicBezTo>
                  <a:pt x="45670" y="30449"/>
                  <a:pt x="13500" y="13859"/>
                  <a:pt x="70002" y="30003"/>
                </a:cubicBezTo>
                <a:cubicBezTo>
                  <a:pt x="124281" y="45512"/>
                  <a:pt x="94470" y="45748"/>
                  <a:pt x="180005" y="60005"/>
                </a:cubicBezTo>
                <a:cubicBezTo>
                  <a:pt x="297566" y="79600"/>
                  <a:pt x="190510" y="60117"/>
                  <a:pt x="280008" y="80006"/>
                </a:cubicBezTo>
                <a:cubicBezTo>
                  <a:pt x="308186" y="86268"/>
                  <a:pt x="366596" y="94399"/>
                  <a:pt x="390011" y="110009"/>
                </a:cubicBezTo>
                <a:cubicBezTo>
                  <a:pt x="493817" y="179214"/>
                  <a:pt x="333104" y="73862"/>
                  <a:pt x="460013" y="150011"/>
                </a:cubicBezTo>
                <a:cubicBezTo>
                  <a:pt x="480625" y="162379"/>
                  <a:pt x="498514" y="179263"/>
                  <a:pt x="520014" y="190014"/>
                </a:cubicBezTo>
                <a:cubicBezTo>
                  <a:pt x="533348" y="196681"/>
                  <a:pt x="547072" y="202619"/>
                  <a:pt x="560015" y="210016"/>
                </a:cubicBezTo>
                <a:cubicBezTo>
                  <a:pt x="570450" y="215979"/>
                  <a:pt x="579266" y="224642"/>
                  <a:pt x="590016" y="230017"/>
                </a:cubicBezTo>
                <a:cubicBezTo>
                  <a:pt x="599444" y="234731"/>
                  <a:pt x="610589" y="235304"/>
                  <a:pt x="620017" y="240018"/>
                </a:cubicBezTo>
                <a:cubicBezTo>
                  <a:pt x="740093" y="300058"/>
                  <a:pt x="577012" y="224213"/>
                  <a:pt x="670018" y="280021"/>
                </a:cubicBezTo>
                <a:cubicBezTo>
                  <a:pt x="679057" y="285445"/>
                  <a:pt x="690591" y="285308"/>
                  <a:pt x="700019" y="290022"/>
                </a:cubicBezTo>
                <a:cubicBezTo>
                  <a:pt x="820103" y="350066"/>
                  <a:pt x="657006" y="274214"/>
                  <a:pt x="750021" y="330025"/>
                </a:cubicBezTo>
                <a:cubicBezTo>
                  <a:pt x="759060" y="335448"/>
                  <a:pt x="770021" y="336692"/>
                  <a:pt x="780021" y="340025"/>
                </a:cubicBezTo>
                <a:cubicBezTo>
                  <a:pt x="787322" y="344893"/>
                  <a:pt x="826220" y="374628"/>
                  <a:pt x="840023" y="370027"/>
                </a:cubicBezTo>
                <a:cubicBezTo>
                  <a:pt x="846348" y="367919"/>
                  <a:pt x="840023" y="356693"/>
                  <a:pt x="840023" y="350026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Freeform 29"/>
          <p:cNvSpPr/>
          <p:nvPr/>
        </p:nvSpPr>
        <p:spPr>
          <a:xfrm>
            <a:off x="3040083" y="4640338"/>
            <a:ext cx="860024" cy="30003"/>
          </a:xfrm>
          <a:custGeom>
            <a:avLst/>
            <a:gdLst>
              <a:gd name="connsiteX0" fmla="*/ 0 w 860024"/>
              <a:gd name="connsiteY0" fmla="*/ 0 h 30003"/>
              <a:gd name="connsiteX1" fmla="*/ 240007 w 860024"/>
              <a:gd name="connsiteY1" fmla="*/ 10001 h 30003"/>
              <a:gd name="connsiteX2" fmla="*/ 350010 w 860024"/>
              <a:gd name="connsiteY2" fmla="*/ 20002 h 30003"/>
              <a:gd name="connsiteX3" fmla="*/ 510014 w 860024"/>
              <a:gd name="connsiteY3" fmla="*/ 30003 h 30003"/>
              <a:gd name="connsiteX4" fmla="*/ 860024 w 860024"/>
              <a:gd name="connsiteY4" fmla="*/ 20002 h 3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024" h="30003">
                <a:moveTo>
                  <a:pt x="0" y="0"/>
                </a:moveTo>
                <a:lnTo>
                  <a:pt x="240007" y="10001"/>
                </a:lnTo>
                <a:cubicBezTo>
                  <a:pt x="276766" y="12102"/>
                  <a:pt x="313292" y="17282"/>
                  <a:pt x="350010" y="20002"/>
                </a:cubicBezTo>
                <a:cubicBezTo>
                  <a:pt x="403303" y="23950"/>
                  <a:pt x="456679" y="26669"/>
                  <a:pt x="510014" y="30003"/>
                </a:cubicBezTo>
                <a:cubicBezTo>
                  <a:pt x="833350" y="19572"/>
                  <a:pt x="716633" y="20002"/>
                  <a:pt x="860024" y="2000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Freeform 30"/>
          <p:cNvSpPr/>
          <p:nvPr/>
        </p:nvSpPr>
        <p:spPr>
          <a:xfrm>
            <a:off x="4070111" y="4600335"/>
            <a:ext cx="370010" cy="50004"/>
          </a:xfrm>
          <a:custGeom>
            <a:avLst/>
            <a:gdLst>
              <a:gd name="connsiteX0" fmla="*/ 0 w 370010"/>
              <a:gd name="connsiteY0" fmla="*/ 50004 h 50004"/>
              <a:gd name="connsiteX1" fmla="*/ 320009 w 370010"/>
              <a:gd name="connsiteY1" fmla="*/ 30003 h 50004"/>
              <a:gd name="connsiteX2" fmla="*/ 350010 w 370010"/>
              <a:gd name="connsiteY2" fmla="*/ 20002 h 50004"/>
              <a:gd name="connsiteX3" fmla="*/ 370010 w 370010"/>
              <a:gd name="connsiteY3" fmla="*/ 0 h 5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010" h="50004">
                <a:moveTo>
                  <a:pt x="0" y="50004"/>
                </a:moveTo>
                <a:cubicBezTo>
                  <a:pt x="80735" y="46774"/>
                  <a:pt x="221938" y="49618"/>
                  <a:pt x="320009" y="30003"/>
                </a:cubicBezTo>
                <a:cubicBezTo>
                  <a:pt x="330346" y="27936"/>
                  <a:pt x="340010" y="23336"/>
                  <a:pt x="350010" y="20002"/>
                </a:cubicBezTo>
                <a:lnTo>
                  <a:pt x="370010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Freeform 31"/>
          <p:cNvSpPr/>
          <p:nvPr/>
        </p:nvSpPr>
        <p:spPr>
          <a:xfrm>
            <a:off x="4690128" y="4435046"/>
            <a:ext cx="400011" cy="90191"/>
          </a:xfrm>
          <a:custGeom>
            <a:avLst/>
            <a:gdLst>
              <a:gd name="connsiteX0" fmla="*/ 0 w 400011"/>
              <a:gd name="connsiteY0" fmla="*/ 90191 h 90191"/>
              <a:gd name="connsiteX1" fmla="*/ 30001 w 400011"/>
              <a:gd name="connsiteY1" fmla="*/ 60189 h 90191"/>
              <a:gd name="connsiteX2" fmla="*/ 140004 w 400011"/>
              <a:gd name="connsiteY2" fmla="*/ 30187 h 90191"/>
              <a:gd name="connsiteX3" fmla="*/ 180005 w 400011"/>
              <a:gd name="connsiteY3" fmla="*/ 20186 h 90191"/>
              <a:gd name="connsiteX4" fmla="*/ 210006 w 400011"/>
              <a:gd name="connsiteY4" fmla="*/ 10185 h 90191"/>
              <a:gd name="connsiteX5" fmla="*/ 400011 w 400011"/>
              <a:gd name="connsiteY5" fmla="*/ 185 h 9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011" h="90191">
                <a:moveTo>
                  <a:pt x="0" y="90191"/>
                </a:moveTo>
                <a:cubicBezTo>
                  <a:pt x="10000" y="80190"/>
                  <a:pt x="18008" y="67685"/>
                  <a:pt x="30001" y="60189"/>
                </a:cubicBezTo>
                <a:cubicBezTo>
                  <a:pt x="67786" y="36573"/>
                  <a:pt x="97360" y="38716"/>
                  <a:pt x="140004" y="30187"/>
                </a:cubicBezTo>
                <a:cubicBezTo>
                  <a:pt x="153481" y="27491"/>
                  <a:pt x="166790" y="23962"/>
                  <a:pt x="180005" y="20186"/>
                </a:cubicBezTo>
                <a:cubicBezTo>
                  <a:pt x="190141" y="17290"/>
                  <a:pt x="199512" y="11184"/>
                  <a:pt x="210006" y="10185"/>
                </a:cubicBezTo>
                <a:cubicBezTo>
                  <a:pt x="316945" y="0"/>
                  <a:pt x="334154" y="185"/>
                  <a:pt x="400011" y="185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Freeform 32"/>
          <p:cNvSpPr/>
          <p:nvPr/>
        </p:nvSpPr>
        <p:spPr>
          <a:xfrm>
            <a:off x="5570152" y="3757717"/>
            <a:ext cx="610269" cy="365140"/>
          </a:xfrm>
          <a:custGeom>
            <a:avLst/>
            <a:gdLst>
              <a:gd name="connsiteX0" fmla="*/ 17896 w 610269"/>
              <a:gd name="connsiteY0" fmla="*/ 360027 h 365140"/>
              <a:gd name="connsiteX1" fmla="*/ 87898 w 610269"/>
              <a:gd name="connsiteY1" fmla="*/ 340025 h 365140"/>
              <a:gd name="connsiteX2" fmla="*/ 117898 w 610269"/>
              <a:gd name="connsiteY2" fmla="*/ 330024 h 365140"/>
              <a:gd name="connsiteX3" fmla="*/ 177900 w 610269"/>
              <a:gd name="connsiteY3" fmla="*/ 290021 h 365140"/>
              <a:gd name="connsiteX4" fmla="*/ 207901 w 610269"/>
              <a:gd name="connsiteY4" fmla="*/ 270020 h 365140"/>
              <a:gd name="connsiteX5" fmla="*/ 277903 w 610269"/>
              <a:gd name="connsiteY5" fmla="*/ 210016 h 365140"/>
              <a:gd name="connsiteX6" fmla="*/ 307904 w 610269"/>
              <a:gd name="connsiteY6" fmla="*/ 190014 h 365140"/>
              <a:gd name="connsiteX7" fmla="*/ 337904 w 610269"/>
              <a:gd name="connsiteY7" fmla="*/ 180013 h 365140"/>
              <a:gd name="connsiteX8" fmla="*/ 417907 w 610269"/>
              <a:gd name="connsiteY8" fmla="*/ 150011 h 365140"/>
              <a:gd name="connsiteX9" fmla="*/ 437907 w 610269"/>
              <a:gd name="connsiteY9" fmla="*/ 120009 h 365140"/>
              <a:gd name="connsiteX10" fmla="*/ 467908 w 610269"/>
              <a:gd name="connsiteY10" fmla="*/ 110008 h 365140"/>
              <a:gd name="connsiteX11" fmla="*/ 497909 w 610269"/>
              <a:gd name="connsiteY11" fmla="*/ 90007 h 365140"/>
              <a:gd name="connsiteX12" fmla="*/ 557910 w 610269"/>
              <a:gd name="connsiteY12" fmla="*/ 60005 h 365140"/>
              <a:gd name="connsiteX13" fmla="*/ 607912 w 610269"/>
              <a:gd name="connsiteY13" fmla="*/ 0 h 36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0269" h="365140">
                <a:moveTo>
                  <a:pt x="17896" y="360027"/>
                </a:moveTo>
                <a:cubicBezTo>
                  <a:pt x="89825" y="336048"/>
                  <a:pt x="0" y="365140"/>
                  <a:pt x="87898" y="340025"/>
                </a:cubicBezTo>
                <a:cubicBezTo>
                  <a:pt x="98033" y="337129"/>
                  <a:pt x="108684" y="335143"/>
                  <a:pt x="117898" y="330024"/>
                </a:cubicBezTo>
                <a:cubicBezTo>
                  <a:pt x="138911" y="318350"/>
                  <a:pt x="157899" y="303355"/>
                  <a:pt x="177900" y="290021"/>
                </a:cubicBezTo>
                <a:cubicBezTo>
                  <a:pt x="187900" y="283354"/>
                  <a:pt x="199402" y="278519"/>
                  <a:pt x="207901" y="270020"/>
                </a:cubicBezTo>
                <a:cubicBezTo>
                  <a:pt x="244245" y="233674"/>
                  <a:pt x="233001" y="242090"/>
                  <a:pt x="277903" y="210016"/>
                </a:cubicBezTo>
                <a:cubicBezTo>
                  <a:pt x="287683" y="203030"/>
                  <a:pt x="297154" y="195389"/>
                  <a:pt x="307904" y="190014"/>
                </a:cubicBezTo>
                <a:cubicBezTo>
                  <a:pt x="317332" y="185300"/>
                  <a:pt x="328034" y="183714"/>
                  <a:pt x="337904" y="180013"/>
                </a:cubicBezTo>
                <a:cubicBezTo>
                  <a:pt x="433556" y="144142"/>
                  <a:pt x="349817" y="172709"/>
                  <a:pt x="417907" y="150011"/>
                </a:cubicBezTo>
                <a:cubicBezTo>
                  <a:pt x="424574" y="140010"/>
                  <a:pt x="428522" y="127517"/>
                  <a:pt x="437907" y="120009"/>
                </a:cubicBezTo>
                <a:cubicBezTo>
                  <a:pt x="446138" y="113424"/>
                  <a:pt x="458480" y="114722"/>
                  <a:pt x="467908" y="110008"/>
                </a:cubicBezTo>
                <a:cubicBezTo>
                  <a:pt x="478658" y="104633"/>
                  <a:pt x="487159" y="95382"/>
                  <a:pt x="497909" y="90007"/>
                </a:cubicBezTo>
                <a:cubicBezTo>
                  <a:pt x="538820" y="69551"/>
                  <a:pt x="519700" y="93440"/>
                  <a:pt x="557910" y="60005"/>
                </a:cubicBezTo>
                <a:cubicBezTo>
                  <a:pt x="610269" y="14189"/>
                  <a:pt x="607912" y="32647"/>
                  <a:pt x="607912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Freeform 33"/>
          <p:cNvSpPr/>
          <p:nvPr/>
        </p:nvSpPr>
        <p:spPr>
          <a:xfrm>
            <a:off x="5570152" y="2442461"/>
            <a:ext cx="677095" cy="777774"/>
          </a:xfrm>
          <a:custGeom>
            <a:avLst/>
            <a:gdLst>
              <a:gd name="connsiteX0" fmla="*/ 440012 w 447088"/>
              <a:gd name="connsiteY0" fmla="*/ 750055 h 766568"/>
              <a:gd name="connsiteX1" fmla="*/ 410011 w 447088"/>
              <a:gd name="connsiteY1" fmla="*/ 680050 h 766568"/>
              <a:gd name="connsiteX2" fmla="*/ 390010 w 447088"/>
              <a:gd name="connsiteY2" fmla="*/ 610045 h 766568"/>
              <a:gd name="connsiteX3" fmla="*/ 370010 w 447088"/>
              <a:gd name="connsiteY3" fmla="*/ 530039 h 766568"/>
              <a:gd name="connsiteX4" fmla="*/ 360009 w 447088"/>
              <a:gd name="connsiteY4" fmla="*/ 490036 h 766568"/>
              <a:gd name="connsiteX5" fmla="*/ 330009 w 447088"/>
              <a:gd name="connsiteY5" fmla="*/ 460034 h 766568"/>
              <a:gd name="connsiteX6" fmla="*/ 300008 w 447088"/>
              <a:gd name="connsiteY6" fmla="*/ 420031 h 766568"/>
              <a:gd name="connsiteX7" fmla="*/ 270007 w 447088"/>
              <a:gd name="connsiteY7" fmla="*/ 350026 h 766568"/>
              <a:gd name="connsiteX8" fmla="*/ 220006 w 447088"/>
              <a:gd name="connsiteY8" fmla="*/ 300022 h 766568"/>
              <a:gd name="connsiteX9" fmla="*/ 200005 w 447088"/>
              <a:gd name="connsiteY9" fmla="*/ 270020 h 766568"/>
              <a:gd name="connsiteX10" fmla="*/ 140003 w 447088"/>
              <a:gd name="connsiteY10" fmla="*/ 180014 h 766568"/>
              <a:gd name="connsiteX11" fmla="*/ 80002 w 447088"/>
              <a:gd name="connsiteY11" fmla="*/ 120009 h 766568"/>
              <a:gd name="connsiteX12" fmla="*/ 20000 w 447088"/>
              <a:gd name="connsiteY12" fmla="*/ 40003 h 766568"/>
              <a:gd name="connsiteX13" fmla="*/ 0 w 447088"/>
              <a:gd name="connsiteY13" fmla="*/ 0 h 76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7088" h="766568">
                <a:moveTo>
                  <a:pt x="440012" y="750055"/>
                </a:moveTo>
                <a:cubicBezTo>
                  <a:pt x="416555" y="679686"/>
                  <a:pt x="447088" y="766568"/>
                  <a:pt x="410011" y="680050"/>
                </a:cubicBezTo>
                <a:cubicBezTo>
                  <a:pt x="402303" y="662063"/>
                  <a:pt x="393913" y="627607"/>
                  <a:pt x="390010" y="610045"/>
                </a:cubicBezTo>
                <a:cubicBezTo>
                  <a:pt x="359514" y="472809"/>
                  <a:pt x="396814" y="623854"/>
                  <a:pt x="370010" y="530039"/>
                </a:cubicBezTo>
                <a:cubicBezTo>
                  <a:pt x="366234" y="516823"/>
                  <a:pt x="366828" y="501970"/>
                  <a:pt x="360009" y="490036"/>
                </a:cubicBezTo>
                <a:cubicBezTo>
                  <a:pt x="352993" y="477757"/>
                  <a:pt x="339213" y="470772"/>
                  <a:pt x="330009" y="460034"/>
                </a:cubicBezTo>
                <a:cubicBezTo>
                  <a:pt x="319162" y="447379"/>
                  <a:pt x="310008" y="433365"/>
                  <a:pt x="300008" y="420031"/>
                </a:cubicBezTo>
                <a:cubicBezTo>
                  <a:pt x="292575" y="397730"/>
                  <a:pt x="284425" y="368565"/>
                  <a:pt x="270007" y="350026"/>
                </a:cubicBezTo>
                <a:cubicBezTo>
                  <a:pt x="255536" y="331420"/>
                  <a:pt x="233081" y="319635"/>
                  <a:pt x="220006" y="300022"/>
                </a:cubicBezTo>
                <a:cubicBezTo>
                  <a:pt x="213339" y="290021"/>
                  <a:pt x="206375" y="280212"/>
                  <a:pt x="200005" y="270020"/>
                </a:cubicBezTo>
                <a:cubicBezTo>
                  <a:pt x="178250" y="235210"/>
                  <a:pt x="167243" y="210283"/>
                  <a:pt x="140003" y="180014"/>
                </a:cubicBezTo>
                <a:cubicBezTo>
                  <a:pt x="121081" y="158989"/>
                  <a:pt x="95692" y="143544"/>
                  <a:pt x="80002" y="120009"/>
                </a:cubicBezTo>
                <a:cubicBezTo>
                  <a:pt x="34771" y="52160"/>
                  <a:pt x="56998" y="77003"/>
                  <a:pt x="20000" y="40003"/>
                </a:cubicBezTo>
                <a:cubicBezTo>
                  <a:pt x="8509" y="5529"/>
                  <a:pt x="17454" y="17455"/>
                  <a:pt x="0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Freeform 34"/>
          <p:cNvSpPr/>
          <p:nvPr/>
        </p:nvSpPr>
        <p:spPr>
          <a:xfrm>
            <a:off x="2000054" y="2495707"/>
            <a:ext cx="3090085" cy="1180087"/>
          </a:xfrm>
          <a:custGeom>
            <a:avLst/>
            <a:gdLst>
              <a:gd name="connsiteX0" fmla="*/ 0 w 3090085"/>
              <a:gd name="connsiteY0" fmla="*/ 1180087 h 1180087"/>
              <a:gd name="connsiteX1" fmla="*/ 30001 w 3090085"/>
              <a:gd name="connsiteY1" fmla="*/ 1170086 h 1180087"/>
              <a:gd name="connsiteX2" fmla="*/ 230007 w 3090085"/>
              <a:gd name="connsiteY2" fmla="*/ 1140084 h 1180087"/>
              <a:gd name="connsiteX3" fmla="*/ 420012 w 3090085"/>
              <a:gd name="connsiteY3" fmla="*/ 1090080 h 1180087"/>
              <a:gd name="connsiteX4" fmla="*/ 550016 w 3090085"/>
              <a:gd name="connsiteY4" fmla="*/ 1060078 h 1180087"/>
              <a:gd name="connsiteX5" fmla="*/ 640018 w 3090085"/>
              <a:gd name="connsiteY5" fmla="*/ 1030076 h 1180087"/>
              <a:gd name="connsiteX6" fmla="*/ 820023 w 3090085"/>
              <a:gd name="connsiteY6" fmla="*/ 990073 h 1180087"/>
              <a:gd name="connsiteX7" fmla="*/ 890025 w 3090085"/>
              <a:gd name="connsiteY7" fmla="*/ 970071 h 1180087"/>
              <a:gd name="connsiteX8" fmla="*/ 930026 w 3090085"/>
              <a:gd name="connsiteY8" fmla="*/ 960070 h 1180087"/>
              <a:gd name="connsiteX9" fmla="*/ 1000028 w 3090085"/>
              <a:gd name="connsiteY9" fmla="*/ 930068 h 1180087"/>
              <a:gd name="connsiteX10" fmla="*/ 1040029 w 3090085"/>
              <a:gd name="connsiteY10" fmla="*/ 920068 h 1180087"/>
              <a:gd name="connsiteX11" fmla="*/ 1110031 w 3090085"/>
              <a:gd name="connsiteY11" fmla="*/ 890065 h 1180087"/>
              <a:gd name="connsiteX12" fmla="*/ 1170032 w 3090085"/>
              <a:gd name="connsiteY12" fmla="*/ 860063 h 1180087"/>
              <a:gd name="connsiteX13" fmla="*/ 1240034 w 3090085"/>
              <a:gd name="connsiteY13" fmla="*/ 840062 h 1180087"/>
              <a:gd name="connsiteX14" fmla="*/ 1360038 w 3090085"/>
              <a:gd name="connsiteY14" fmla="*/ 790058 h 1180087"/>
              <a:gd name="connsiteX15" fmla="*/ 1430040 w 3090085"/>
              <a:gd name="connsiteY15" fmla="*/ 760056 h 1180087"/>
              <a:gd name="connsiteX16" fmla="*/ 1560043 w 3090085"/>
              <a:gd name="connsiteY16" fmla="*/ 720053 h 1180087"/>
              <a:gd name="connsiteX17" fmla="*/ 1670046 w 3090085"/>
              <a:gd name="connsiteY17" fmla="*/ 680050 h 1180087"/>
              <a:gd name="connsiteX18" fmla="*/ 1800050 w 3090085"/>
              <a:gd name="connsiteY18" fmla="*/ 640047 h 1180087"/>
              <a:gd name="connsiteX19" fmla="*/ 1980055 w 3090085"/>
              <a:gd name="connsiteY19" fmla="*/ 560041 h 1180087"/>
              <a:gd name="connsiteX20" fmla="*/ 2140059 w 3090085"/>
              <a:gd name="connsiteY20" fmla="*/ 490036 h 1180087"/>
              <a:gd name="connsiteX21" fmla="*/ 2230061 w 3090085"/>
              <a:gd name="connsiteY21" fmla="*/ 430032 h 1180087"/>
              <a:gd name="connsiteX22" fmla="*/ 2320064 w 3090085"/>
              <a:gd name="connsiteY22" fmla="*/ 370027 h 1180087"/>
              <a:gd name="connsiteX23" fmla="*/ 2410066 w 3090085"/>
              <a:gd name="connsiteY23" fmla="*/ 300022 h 1180087"/>
              <a:gd name="connsiteX24" fmla="*/ 2470068 w 3090085"/>
              <a:gd name="connsiteY24" fmla="*/ 270020 h 1180087"/>
              <a:gd name="connsiteX25" fmla="*/ 2540070 w 3090085"/>
              <a:gd name="connsiteY25" fmla="*/ 220017 h 1180087"/>
              <a:gd name="connsiteX26" fmla="*/ 2580071 w 3090085"/>
              <a:gd name="connsiteY26" fmla="*/ 210016 h 1180087"/>
              <a:gd name="connsiteX27" fmla="*/ 2650073 w 3090085"/>
              <a:gd name="connsiteY27" fmla="*/ 180014 h 1180087"/>
              <a:gd name="connsiteX28" fmla="*/ 2710075 w 3090085"/>
              <a:gd name="connsiteY28" fmla="*/ 130010 h 1180087"/>
              <a:gd name="connsiteX29" fmla="*/ 2770076 w 3090085"/>
              <a:gd name="connsiteY29" fmla="*/ 90007 h 1180087"/>
              <a:gd name="connsiteX30" fmla="*/ 2950081 w 3090085"/>
              <a:gd name="connsiteY30" fmla="*/ 60005 h 1180087"/>
              <a:gd name="connsiteX31" fmla="*/ 2980082 w 3090085"/>
              <a:gd name="connsiteY31" fmla="*/ 50004 h 1180087"/>
              <a:gd name="connsiteX32" fmla="*/ 3010083 w 3090085"/>
              <a:gd name="connsiteY32" fmla="*/ 30003 h 1180087"/>
              <a:gd name="connsiteX33" fmla="*/ 3070084 w 3090085"/>
              <a:gd name="connsiteY33" fmla="*/ 10001 h 1180087"/>
              <a:gd name="connsiteX34" fmla="*/ 3090085 w 3090085"/>
              <a:gd name="connsiteY34" fmla="*/ 0 h 118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090085" h="1180087">
                <a:moveTo>
                  <a:pt x="0" y="1180087"/>
                </a:moveTo>
                <a:cubicBezTo>
                  <a:pt x="10000" y="1176753"/>
                  <a:pt x="19694" y="1172295"/>
                  <a:pt x="30001" y="1170086"/>
                </a:cubicBezTo>
                <a:cubicBezTo>
                  <a:pt x="125746" y="1149568"/>
                  <a:pt x="138565" y="1150244"/>
                  <a:pt x="230007" y="1140084"/>
                </a:cubicBezTo>
                <a:lnTo>
                  <a:pt x="420012" y="1090080"/>
                </a:lnTo>
                <a:cubicBezTo>
                  <a:pt x="463158" y="1079293"/>
                  <a:pt x="507825" y="1074142"/>
                  <a:pt x="550016" y="1060078"/>
                </a:cubicBezTo>
                <a:cubicBezTo>
                  <a:pt x="580017" y="1050077"/>
                  <a:pt x="609611" y="1038764"/>
                  <a:pt x="640018" y="1030076"/>
                </a:cubicBezTo>
                <a:cubicBezTo>
                  <a:pt x="927775" y="947855"/>
                  <a:pt x="646528" y="1030112"/>
                  <a:pt x="820023" y="990073"/>
                </a:cubicBezTo>
                <a:cubicBezTo>
                  <a:pt x="843669" y="984616"/>
                  <a:pt x="866612" y="976457"/>
                  <a:pt x="890025" y="970071"/>
                </a:cubicBezTo>
                <a:cubicBezTo>
                  <a:pt x="903285" y="966454"/>
                  <a:pt x="917109" y="964767"/>
                  <a:pt x="930026" y="960070"/>
                </a:cubicBezTo>
                <a:cubicBezTo>
                  <a:pt x="953884" y="951394"/>
                  <a:pt x="976170" y="938744"/>
                  <a:pt x="1000028" y="930068"/>
                </a:cubicBezTo>
                <a:cubicBezTo>
                  <a:pt x="1012944" y="925371"/>
                  <a:pt x="1027113" y="924765"/>
                  <a:pt x="1040029" y="920068"/>
                </a:cubicBezTo>
                <a:cubicBezTo>
                  <a:pt x="1063887" y="911392"/>
                  <a:pt x="1086981" y="900704"/>
                  <a:pt x="1110031" y="890065"/>
                </a:cubicBezTo>
                <a:cubicBezTo>
                  <a:pt x="1130334" y="880694"/>
                  <a:pt x="1149161" y="868090"/>
                  <a:pt x="1170032" y="860063"/>
                </a:cubicBezTo>
                <a:cubicBezTo>
                  <a:pt x="1192682" y="851351"/>
                  <a:pt x="1216700" y="846729"/>
                  <a:pt x="1240034" y="840062"/>
                </a:cubicBezTo>
                <a:cubicBezTo>
                  <a:pt x="1313688" y="784819"/>
                  <a:pt x="1244632" y="828529"/>
                  <a:pt x="1360038" y="790058"/>
                </a:cubicBezTo>
                <a:cubicBezTo>
                  <a:pt x="1384122" y="782030"/>
                  <a:pt x="1406079" y="768443"/>
                  <a:pt x="1430040" y="760056"/>
                </a:cubicBezTo>
                <a:cubicBezTo>
                  <a:pt x="1472834" y="745077"/>
                  <a:pt x="1517030" y="734391"/>
                  <a:pt x="1560043" y="720053"/>
                </a:cubicBezTo>
                <a:cubicBezTo>
                  <a:pt x="1597058" y="707714"/>
                  <a:pt x="1633031" y="692389"/>
                  <a:pt x="1670046" y="680050"/>
                </a:cubicBezTo>
                <a:cubicBezTo>
                  <a:pt x="1713059" y="665712"/>
                  <a:pt x="1757768" y="656415"/>
                  <a:pt x="1800050" y="640047"/>
                </a:cubicBezTo>
                <a:cubicBezTo>
                  <a:pt x="1861283" y="616343"/>
                  <a:pt x="1919955" y="586486"/>
                  <a:pt x="1980055" y="560041"/>
                </a:cubicBezTo>
                <a:cubicBezTo>
                  <a:pt x="2002289" y="550257"/>
                  <a:pt x="2127656" y="497478"/>
                  <a:pt x="2140059" y="490036"/>
                </a:cubicBezTo>
                <a:cubicBezTo>
                  <a:pt x="2244838" y="427166"/>
                  <a:pt x="2139794" y="492527"/>
                  <a:pt x="2230061" y="430032"/>
                </a:cubicBezTo>
                <a:cubicBezTo>
                  <a:pt x="2259707" y="409507"/>
                  <a:pt x="2291603" y="392165"/>
                  <a:pt x="2320064" y="370027"/>
                </a:cubicBezTo>
                <a:cubicBezTo>
                  <a:pt x="2350065" y="346692"/>
                  <a:pt x="2376071" y="317020"/>
                  <a:pt x="2410066" y="300022"/>
                </a:cubicBezTo>
                <a:cubicBezTo>
                  <a:pt x="2430067" y="290021"/>
                  <a:pt x="2450893" y="281525"/>
                  <a:pt x="2470068" y="270020"/>
                </a:cubicBezTo>
                <a:cubicBezTo>
                  <a:pt x="2478610" y="264894"/>
                  <a:pt x="2525820" y="226125"/>
                  <a:pt x="2540070" y="220017"/>
                </a:cubicBezTo>
                <a:cubicBezTo>
                  <a:pt x="2552703" y="214603"/>
                  <a:pt x="2566737" y="213350"/>
                  <a:pt x="2580071" y="210016"/>
                </a:cubicBezTo>
                <a:cubicBezTo>
                  <a:pt x="2655391" y="159799"/>
                  <a:pt x="2559665" y="218762"/>
                  <a:pt x="2650073" y="180014"/>
                </a:cubicBezTo>
                <a:cubicBezTo>
                  <a:pt x="2684180" y="165396"/>
                  <a:pt x="2680590" y="152944"/>
                  <a:pt x="2710075" y="130010"/>
                </a:cubicBezTo>
                <a:cubicBezTo>
                  <a:pt x="2729049" y="115252"/>
                  <a:pt x="2747272" y="97609"/>
                  <a:pt x="2770076" y="90007"/>
                </a:cubicBezTo>
                <a:cubicBezTo>
                  <a:pt x="2868158" y="57313"/>
                  <a:pt x="2809068" y="71757"/>
                  <a:pt x="2950081" y="60005"/>
                </a:cubicBezTo>
                <a:cubicBezTo>
                  <a:pt x="2960081" y="56671"/>
                  <a:pt x="2970654" y="54718"/>
                  <a:pt x="2980082" y="50004"/>
                </a:cubicBezTo>
                <a:cubicBezTo>
                  <a:pt x="2990832" y="44629"/>
                  <a:pt x="2999100" y="34885"/>
                  <a:pt x="3010083" y="30003"/>
                </a:cubicBezTo>
                <a:cubicBezTo>
                  <a:pt x="3029348" y="21440"/>
                  <a:pt x="3051228" y="19430"/>
                  <a:pt x="3070084" y="10001"/>
                </a:cubicBezTo>
                <a:lnTo>
                  <a:pt x="3090085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TextBox 35"/>
          <p:cNvSpPr txBox="1"/>
          <p:nvPr/>
        </p:nvSpPr>
        <p:spPr>
          <a:xfrm>
            <a:off x="3124261" y="3220235"/>
            <a:ext cx="2501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A </a:t>
            </a:r>
            <a:r>
              <a:rPr lang="pt-BR" b="1" dirty="0" smtClean="0"/>
              <a:t>“grande folha”</a:t>
            </a:r>
            <a:r>
              <a:rPr lang="pt-BR" dirty="0" smtClean="0"/>
              <a:t>: 73,7% e 49.179.214</a:t>
            </a:r>
            <a:endParaRPr lang="pt-BR" dirty="0"/>
          </a:p>
        </p:txBody>
      </p:sp>
      <p:sp>
        <p:nvSpPr>
          <p:cNvPr id="38" name="Left Brace 37"/>
          <p:cNvSpPr/>
          <p:nvPr/>
        </p:nvSpPr>
        <p:spPr>
          <a:xfrm>
            <a:off x="6900189" y="680050"/>
            <a:ext cx="381480" cy="200014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TextBox 38"/>
          <p:cNvSpPr txBox="1"/>
          <p:nvPr/>
        </p:nvSpPr>
        <p:spPr>
          <a:xfrm>
            <a:off x="266566" y="4155905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1.146.828</a:t>
            </a:r>
            <a:endParaRPr lang="pt-BR" dirty="0"/>
          </a:p>
        </p:txBody>
      </p:sp>
      <p:sp>
        <p:nvSpPr>
          <p:cNvPr id="40" name="TextBox 39"/>
          <p:cNvSpPr txBox="1"/>
          <p:nvPr/>
        </p:nvSpPr>
        <p:spPr>
          <a:xfrm>
            <a:off x="1950776" y="4985711"/>
            <a:ext cx="944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980.337</a:t>
            </a:r>
            <a:endParaRPr lang="pt-BR" dirty="0"/>
          </a:p>
        </p:txBody>
      </p:sp>
      <p:sp>
        <p:nvSpPr>
          <p:cNvPr id="41" name="TextBox 40"/>
          <p:cNvSpPr txBox="1"/>
          <p:nvPr/>
        </p:nvSpPr>
        <p:spPr>
          <a:xfrm>
            <a:off x="3040083" y="4985711"/>
            <a:ext cx="123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12.370.915</a:t>
            </a:r>
            <a:endParaRPr lang="pt-BR" dirty="0"/>
          </a:p>
        </p:txBody>
      </p:sp>
      <p:sp>
        <p:nvSpPr>
          <p:cNvPr id="42" name="TextBox 41"/>
          <p:cNvSpPr txBox="1"/>
          <p:nvPr/>
        </p:nvSpPr>
        <p:spPr>
          <a:xfrm>
            <a:off x="4440121" y="5170377"/>
            <a:ext cx="1120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3.489.233</a:t>
            </a:r>
            <a:endParaRPr lang="pt-BR" dirty="0"/>
          </a:p>
        </p:txBody>
      </p:sp>
      <p:sp>
        <p:nvSpPr>
          <p:cNvPr id="43" name="TextBox 42"/>
          <p:cNvSpPr txBox="1"/>
          <p:nvPr/>
        </p:nvSpPr>
        <p:spPr>
          <a:xfrm>
            <a:off x="5126427" y="4801045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7.584.154</a:t>
            </a:r>
            <a:endParaRPr lang="pt-BR" dirty="0"/>
          </a:p>
        </p:txBody>
      </p:sp>
      <p:sp>
        <p:nvSpPr>
          <p:cNvPr id="44" name="TextBox 43"/>
          <p:cNvSpPr txBox="1"/>
          <p:nvPr/>
        </p:nvSpPr>
        <p:spPr>
          <a:xfrm>
            <a:off x="6247247" y="4155905"/>
            <a:ext cx="123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16.291.706</a:t>
            </a:r>
            <a:endParaRPr lang="pt-BR" dirty="0"/>
          </a:p>
        </p:txBody>
      </p:sp>
      <p:sp>
        <p:nvSpPr>
          <p:cNvPr id="45" name="TextBox 44"/>
          <p:cNvSpPr txBox="1"/>
          <p:nvPr/>
        </p:nvSpPr>
        <p:spPr>
          <a:xfrm>
            <a:off x="5250212" y="1331752"/>
            <a:ext cx="1120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7.316.041</a:t>
            </a:r>
            <a:endParaRPr lang="pt-BR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5280870" y="5539711"/>
            <a:ext cx="621468" cy="160707"/>
          </a:xfrm>
          <a:prstGeom prst="straightConnector1">
            <a:avLst/>
          </a:prstGeom>
          <a:ln w="3175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625779" y="5170377"/>
            <a:ext cx="554642" cy="530039"/>
          </a:xfrm>
          <a:prstGeom prst="straightConnector1">
            <a:avLst/>
          </a:prstGeom>
          <a:ln w="3175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5945075" y="4985290"/>
            <a:ext cx="1140435" cy="289820"/>
          </a:xfrm>
          <a:prstGeom prst="straightConnector1">
            <a:avLst/>
          </a:prstGeom>
          <a:ln w="3175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752334" y="5802171"/>
            <a:ext cx="2616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 SM: 24,1% e 27.365.093</a:t>
            </a:r>
            <a:endParaRPr lang="pt-B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43E75-7C60-F84E-9D4B-BB437FC6560C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1089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1421</TotalTime>
  <Words>994</Words>
  <Application>Microsoft Macintosh PowerPoint</Application>
  <PresentationFormat>On-screen Show (4:3)</PresentationFormat>
  <Paragraphs>208</Paragraphs>
  <Slides>32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\\localhost\Volumes\Novo Apple\Novo Apple:Fórum 2014 texto fiscal versao 1_abril_15hs.docx!OLE_LINK3</vt:lpstr>
      <vt:lpstr>RV na 7a. Reunião Ordinária da CTEDUC (Audiência Pública)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Raul Velloso</dc:creator>
  <cp:lastModifiedBy>Raul Velloso</cp:lastModifiedBy>
  <cp:revision>14</cp:revision>
  <dcterms:created xsi:type="dcterms:W3CDTF">2014-04-22T14:20:55Z</dcterms:created>
  <dcterms:modified xsi:type="dcterms:W3CDTF">2014-04-23T18:59:34Z</dcterms:modified>
</cp:coreProperties>
</file>