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6" r:id="rId2"/>
    <p:sldId id="366" r:id="rId3"/>
    <p:sldId id="390" r:id="rId4"/>
    <p:sldId id="391" r:id="rId5"/>
    <p:sldId id="388" r:id="rId6"/>
    <p:sldId id="394" r:id="rId7"/>
    <p:sldId id="395" r:id="rId8"/>
    <p:sldId id="392" r:id="rId9"/>
    <p:sldId id="396" r:id="rId10"/>
    <p:sldId id="397" r:id="rId11"/>
    <p:sldId id="398" r:id="rId12"/>
    <p:sldId id="389" r:id="rId13"/>
  </p:sldIdLst>
  <p:sldSz cx="9144000" cy="6858000" type="screen4x3"/>
  <p:notesSz cx="7302500" cy="95885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20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32" autoAdjust="0"/>
    <p:restoredTop sz="94714" autoAdjust="0"/>
  </p:normalViewPr>
  <p:slideViewPr>
    <p:cSldViewPr>
      <p:cViewPr>
        <p:scale>
          <a:sx n="77" d="100"/>
          <a:sy n="77" d="100"/>
        </p:scale>
        <p:origin x="-1062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3020"/>
        <p:guide pos="23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388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137025" y="0"/>
            <a:ext cx="316388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373603-E4E9-445A-BB03-91AE2C399470}" type="datetimeFigureOut">
              <a:rPr lang="pt-BR" smtClean="0"/>
              <a:pPr/>
              <a:t>07/04/2015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107488"/>
            <a:ext cx="316388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137025" y="9107488"/>
            <a:ext cx="316388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48537E-938F-4118-AE16-196F6AC40D9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465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/>
          <a:lstStyle>
            <a:lvl1pPr algn="l">
              <a:defRPr sz="13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136393" y="0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/>
          <a:lstStyle>
            <a:lvl1pPr algn="r">
              <a:defRPr sz="1300"/>
            </a:lvl1pPr>
          </a:lstStyle>
          <a:p>
            <a:fld id="{98EC6CD6-5B0C-48F2-8C60-932A421D585A}" type="datetimeFigureOut">
              <a:rPr lang="pt-BR" smtClean="0"/>
              <a:pPr/>
              <a:t>07/04/2015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254125" y="719138"/>
            <a:ext cx="4794250" cy="3595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15" tIns="48257" rIns="96515" bIns="48257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30250" y="4554538"/>
            <a:ext cx="5842000" cy="4314825"/>
          </a:xfrm>
          <a:prstGeom prst="rect">
            <a:avLst/>
          </a:prstGeom>
        </p:spPr>
        <p:txBody>
          <a:bodyPr vert="horz" lIns="96515" tIns="48257" rIns="96515" bIns="48257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107411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 anchor="b"/>
          <a:lstStyle>
            <a:lvl1pPr algn="l">
              <a:defRPr sz="13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136393" y="9107411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 anchor="b"/>
          <a:lstStyle>
            <a:lvl1pPr algn="r">
              <a:defRPr sz="1300"/>
            </a:lvl1pPr>
          </a:lstStyle>
          <a:p>
            <a:fld id="{F40FE287-A3B1-41B7-AB9E-87DB9D38633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0021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 hasCustomPrompt="1"/>
          </p:nvPr>
        </p:nvSpPr>
        <p:spPr>
          <a:xfrm>
            <a:off x="1219200" y="3714752"/>
            <a:ext cx="6858000" cy="1143008"/>
          </a:xfrm>
        </p:spPr>
        <p:txBody>
          <a:bodyPr anchor="t" anchorCtr="0">
            <a:noAutofit/>
          </a:bodyPr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kumimoji="0" lang="pt-BR" dirty="0" err="1" smtClean="0"/>
              <a:t>Lorem</a:t>
            </a:r>
            <a:r>
              <a:rPr kumimoji="0" lang="pt-BR" dirty="0" smtClean="0"/>
              <a:t> </a:t>
            </a:r>
            <a:r>
              <a:rPr kumimoji="0" lang="pt-BR" dirty="0" err="1" smtClean="0"/>
              <a:t>ipsum</a:t>
            </a:r>
            <a:r>
              <a:rPr kumimoji="0" lang="pt-BR" dirty="0" smtClean="0"/>
              <a:t> in </a:t>
            </a:r>
            <a:r>
              <a:rPr kumimoji="0" lang="pt-BR" dirty="0" err="1" smtClean="0"/>
              <a:t>dolor</a:t>
            </a:r>
            <a:r>
              <a:rPr kumimoji="0" lang="pt-BR" dirty="0" smtClean="0"/>
              <a:t> </a:t>
            </a:r>
            <a:r>
              <a:rPr kumimoji="0" lang="pt-BR" dirty="0" err="1" smtClean="0"/>
              <a:t>sit</a:t>
            </a:r>
            <a:r>
              <a:rPr kumimoji="0" lang="pt-BR" dirty="0" smtClean="0"/>
              <a:t> </a:t>
            </a:r>
            <a:r>
              <a:rPr kumimoji="0" lang="pt-BR" dirty="0" err="1" smtClean="0"/>
              <a:t>amet</a:t>
            </a:r>
            <a:r>
              <a:rPr kumimoji="0" lang="pt-BR" dirty="0" smtClean="0"/>
              <a:t> in </a:t>
            </a:r>
            <a:r>
              <a:rPr kumimoji="0" lang="pt-BR" dirty="0" err="1" smtClean="0"/>
              <a:t>consectuer</a:t>
            </a:r>
            <a:endParaRPr kumimoji="0" lang="en-US" dirty="0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>
            <a:noAutofit/>
          </a:bodyPr>
          <a:lstStyle>
            <a:lvl1pPr marL="0" indent="0" algn="r">
              <a:buNone/>
              <a:defRPr sz="2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628E4C1E-639B-44A8-A8FC-C0C386A9F8DD}" type="datetimeFigureOut">
              <a:rPr lang="pt-BR" smtClean="0"/>
              <a:pPr/>
              <a:t>07/04/2015</a:t>
            </a:fld>
            <a:endParaRPr lang="pt-BR" dirty="0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928662" y="6357958"/>
            <a:ext cx="1219200" cy="365760"/>
          </a:xfrm>
        </p:spPr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21" name="Retângu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4">
                <a:lumMod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tângu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rgbClr val="FFC00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t="46873"/>
          <a:stretch>
            <a:fillRect/>
          </a:stretch>
        </p:blipFill>
        <p:spPr bwMode="auto">
          <a:xfrm>
            <a:off x="0" y="0"/>
            <a:ext cx="9144000" cy="485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07/04/2015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07/04/2015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07/04/2015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7" name="Retângulo 6"/>
          <p:cNvSpPr/>
          <p:nvPr userDrawn="1"/>
        </p:nvSpPr>
        <p:spPr>
          <a:xfrm>
            <a:off x="214282" y="1142984"/>
            <a:ext cx="228600" cy="1280160"/>
          </a:xfrm>
          <a:prstGeom prst="rect">
            <a:avLst/>
          </a:prstGeom>
          <a:solidFill>
            <a:srgbClr val="FFC00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tângulo 8"/>
          <p:cNvSpPr/>
          <p:nvPr userDrawn="1"/>
        </p:nvSpPr>
        <p:spPr>
          <a:xfrm>
            <a:off x="214282" y="2600324"/>
            <a:ext cx="228600" cy="685800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tângulo 9"/>
          <p:cNvSpPr/>
          <p:nvPr userDrawn="1"/>
        </p:nvSpPr>
        <p:spPr>
          <a:xfrm>
            <a:off x="214282" y="3429000"/>
            <a:ext cx="214314" cy="613405"/>
          </a:xfrm>
          <a:prstGeom prst="rect">
            <a:avLst/>
          </a:prstGeom>
          <a:solidFill>
            <a:srgbClr val="FFC00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tângulo 10"/>
          <p:cNvSpPr/>
          <p:nvPr userDrawn="1"/>
        </p:nvSpPr>
        <p:spPr>
          <a:xfrm>
            <a:off x="214282" y="4143380"/>
            <a:ext cx="214314" cy="328610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628E4C1E-639B-44A8-A8FC-C0C386A9F8DD}" type="datetimeFigureOut">
              <a:rPr lang="pt-BR" smtClean="0"/>
              <a:pPr/>
              <a:t>07/04/2015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tângu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t="46873"/>
          <a:stretch>
            <a:fillRect/>
          </a:stretch>
        </p:blipFill>
        <p:spPr bwMode="auto">
          <a:xfrm>
            <a:off x="0" y="6372204"/>
            <a:ext cx="9144000" cy="485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429388" y="6492240"/>
            <a:ext cx="2289048" cy="365760"/>
          </a:xfrm>
        </p:spPr>
        <p:txBody>
          <a:bodyPr/>
          <a:lstStyle/>
          <a:p>
            <a:fld id="{628E4C1E-639B-44A8-A8FC-C0C386A9F8DD}" type="datetimeFigureOut">
              <a:rPr lang="pt-BR" smtClean="0"/>
              <a:pPr/>
              <a:t>07/04/2015</a:t>
            </a:fld>
            <a:endParaRPr lang="pt-BR" dirty="0"/>
          </a:p>
        </p:txBody>
      </p:sp>
      <p:sp>
        <p:nvSpPr>
          <p:cNvPr id="13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214546" y="6492240"/>
            <a:ext cx="3505200" cy="36576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14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-32" y="6492264"/>
            <a:ext cx="1981200" cy="365760"/>
          </a:xfrm>
        </p:spPr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07/04/2015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07/04/2015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07/04/2015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07/04/2015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 dirty="0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07/04/2015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tângu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28E4C1E-639B-44A8-A8FC-C0C386A9F8DD}" type="datetimeFigureOut">
              <a:rPr lang="pt-BR" smtClean="0"/>
              <a:pPr/>
              <a:t>07/04/2015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68081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pt-BR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Alessio Costa Lima</a:t>
            </a:r>
          </a:p>
          <a:p>
            <a:pPr>
              <a:spcBef>
                <a:spcPts val="0"/>
              </a:spcBef>
            </a:pPr>
            <a:r>
              <a:rPr lang="pt-BR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Dirigente Municipal de Educação de  Tabuleiro do Norte/ CE</a:t>
            </a:r>
          </a:p>
          <a:p>
            <a:pPr>
              <a:spcBef>
                <a:spcPts val="0"/>
              </a:spcBef>
            </a:pPr>
            <a:r>
              <a:rPr lang="pt-BR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Vice-presidente  da Undime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1071546"/>
            <a:ext cx="1393812" cy="11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ítulo 4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r"/>
            <a:r>
              <a:rPr lang="pt-B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Fundeb: </a:t>
            </a:r>
            <a:r>
              <a:rPr lang="pt-BR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perspectivas, reformulações </a:t>
            </a:r>
            <a:r>
              <a:rPr lang="pt-BR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 </a:t>
            </a:r>
            <a:r>
              <a:rPr lang="pt-BR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desafios</a:t>
            </a:r>
            <a:endParaRPr lang="pt-BR" sz="28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Perspectivas, reformulações e desafios</a:t>
            </a:r>
            <a:endParaRPr lang="pt-BR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58204" cy="5256584"/>
          </a:xfrm>
        </p:spPr>
        <p:txBody>
          <a:bodyPr>
            <a:normAutofit fontScale="850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A forma de reajuste anual do Piso, com crescimento acima da inflação e do próprio Fundeb, tem ocasionado:</a:t>
            </a:r>
          </a:p>
          <a:p>
            <a:pPr marL="0" indent="0"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  - Estrangulamento dos Planos de Cargos, Carreira e </a:t>
            </a:r>
          </a:p>
          <a:p>
            <a:pPr marL="0" indent="0" algn="just">
              <a:buNone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   Remuneração existentes nos Estados e Municípios;</a:t>
            </a:r>
          </a:p>
          <a:p>
            <a:pPr marL="0" indent="0" algn="just">
              <a:buNone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 - Comprometimento de quase a totalidade do Fundeb </a:t>
            </a:r>
          </a:p>
          <a:p>
            <a:pPr marL="0" indent="0" algn="just">
              <a:buNone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   com despesas de pessoal;</a:t>
            </a:r>
          </a:p>
          <a:p>
            <a:pPr marL="0" indent="0" algn="just">
              <a:buNone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 - Ultrapassagem dos limites prudenciais estabelecidos  </a:t>
            </a:r>
          </a:p>
          <a:p>
            <a:pPr marL="0" indent="0" algn="just">
              <a:buNone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   pela LRF;</a:t>
            </a:r>
          </a:p>
          <a:p>
            <a:pPr marL="0" indent="0"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  - Equívocos na compreensão sobre o percentual utilizado </a:t>
            </a:r>
          </a:p>
          <a:p>
            <a:pPr marL="0" indent="0" algn="just">
              <a:buNone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   para  reajuste do Piso Nacional e do percentual de </a:t>
            </a:r>
          </a:p>
          <a:p>
            <a:pPr marL="0" indent="0" algn="just">
              <a:buNone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   aumento a ser definido por cada rede;</a:t>
            </a:r>
          </a:p>
          <a:p>
            <a:pPr marL="0" indent="0" algn="just">
              <a:buNone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 - Comprometimento dos 40% dos recursos destinados a </a:t>
            </a:r>
          </a:p>
          <a:p>
            <a:pPr marL="0" indent="0" algn="just">
              <a:buNone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   manutenção e desenvolvimento da Educação Básica.</a:t>
            </a:r>
          </a:p>
          <a:p>
            <a:pPr marL="0" indent="0" algn="just">
              <a:buNone/>
            </a:pP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27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Perspectivas, reformulações e desafios</a:t>
            </a:r>
            <a:endParaRPr lang="pt-BR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58204" cy="518457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A situação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atual de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Financiamento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Educação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poderá provocar efeitos indesejáveis, como o não cumprimento das metas do PNE e o achatamento das carreiras dos profissionais da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educação.</a:t>
            </a:r>
          </a:p>
          <a:p>
            <a:pPr marL="0" indent="0" algn="just"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A Equidade </a:t>
            </a:r>
            <a:r>
              <a:rPr lang="pt-BR" dirty="0">
                <a:latin typeface="Arial" pitchFamily="34" charset="0"/>
                <a:cs typeface="Arial" pitchFamily="34" charset="0"/>
              </a:rPr>
              <a:t>na educação somente será possível com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 restauração do equilíbrio das políticas de financiamento.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CAQi</a:t>
            </a:r>
            <a:r>
              <a:rPr lang="pt-BR" dirty="0">
                <a:latin typeface="Arial" pitchFamily="34" charset="0"/>
                <a:cs typeface="Arial" pitchFamily="34" charset="0"/>
              </a:rPr>
              <a:t> e CAQ são mecanismos eficientes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12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 eaLnBrk="1" hangingPunct="1">
              <a:buFont typeface="Wingdings 3" pitchFamily="18" charset="2"/>
              <a:buNone/>
            </a:pPr>
            <a:r>
              <a:rPr lang="pt-BR" sz="4800" dirty="0" smtClean="0">
                <a:latin typeface="Arial" charset="0"/>
                <a:cs typeface="Arial" charset="0"/>
              </a:rPr>
              <a:t>Obrigado!</a:t>
            </a:r>
          </a:p>
          <a:p>
            <a:pPr algn="ctr" eaLnBrk="1" hangingPunct="1">
              <a:buFont typeface="Wingdings 3" pitchFamily="18" charset="2"/>
              <a:buNone/>
            </a:pPr>
            <a:endParaRPr lang="pt-BR" sz="18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r>
              <a:rPr lang="pt-BR" sz="3200" dirty="0" smtClean="0">
                <a:latin typeface="Arial" charset="0"/>
                <a:cs typeface="Arial" charset="0"/>
              </a:rPr>
              <a:t>undimenacional@undime.org.br</a:t>
            </a:r>
          </a:p>
          <a:p>
            <a:pPr algn="ctr" eaLnBrk="1" hangingPunct="1">
              <a:buFont typeface="Wingdings 3" pitchFamily="18" charset="2"/>
              <a:buNone/>
            </a:pPr>
            <a:r>
              <a:rPr lang="pt-BR" sz="3200" dirty="0" smtClean="0">
                <a:latin typeface="Arial" charset="0"/>
                <a:cs typeface="Arial" charset="0"/>
              </a:rPr>
              <a:t>www.undime.org.br</a:t>
            </a:r>
          </a:p>
          <a:p>
            <a:pPr algn="ctr">
              <a:buNone/>
            </a:pPr>
            <a:r>
              <a:rPr lang="pt-BR" sz="3200" dirty="0">
                <a:latin typeface="Arial" charset="0"/>
                <a:cs typeface="Arial" charset="0"/>
              </a:rPr>
              <a:t>https://www.facebook.com/undime</a:t>
            </a:r>
            <a:endParaRPr lang="pt-BR" sz="3200" dirty="0" smtClean="0">
              <a:latin typeface="Arial" charset="0"/>
              <a:cs typeface="Arial" charset="0"/>
            </a:endParaRPr>
          </a:p>
          <a:p>
            <a:pPr algn="ctr">
              <a:buNone/>
            </a:pPr>
            <a:r>
              <a:rPr lang="pt-BR" sz="3200" dirty="0">
                <a:latin typeface="Arial" charset="0"/>
                <a:cs typeface="Arial" charset="0"/>
              </a:rPr>
              <a:t>https://</a:t>
            </a:r>
            <a:r>
              <a:rPr lang="pt-BR" sz="3200" dirty="0" smtClean="0">
                <a:latin typeface="Arial" charset="0"/>
                <a:cs typeface="Arial" charset="0"/>
              </a:rPr>
              <a:t>twitter.com/undime</a:t>
            </a:r>
          </a:p>
          <a:p>
            <a:pPr algn="ctr">
              <a:buNone/>
            </a:pPr>
            <a:r>
              <a:rPr lang="pt-BR" sz="3200" dirty="0">
                <a:latin typeface="Arial" charset="0"/>
                <a:cs typeface="Arial" charset="0"/>
              </a:rPr>
              <a:t>https://</a:t>
            </a:r>
            <a:r>
              <a:rPr lang="pt-BR" sz="3200" dirty="0" smtClean="0">
                <a:latin typeface="Arial" charset="0"/>
                <a:cs typeface="Arial" charset="0"/>
              </a:rPr>
              <a:t>www.youtube.com/user/undimenac</a:t>
            </a:r>
          </a:p>
          <a:p>
            <a:pPr algn="ctr">
              <a:buNone/>
            </a:pPr>
            <a:endParaRPr lang="pt-BR" sz="3200" dirty="0" smtClean="0">
              <a:latin typeface="Arial" charset="0"/>
              <a:cs typeface="Arial" charset="0"/>
            </a:endParaRPr>
          </a:p>
          <a:p>
            <a:pPr algn="ctr">
              <a:buNone/>
            </a:pPr>
            <a:endParaRPr lang="pt-BR" sz="36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pt-BR" sz="36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pt-BR" sz="3600" dirty="0" smtClean="0">
              <a:latin typeface="Arial" charset="0"/>
              <a:cs typeface="Arial" charset="0"/>
            </a:endParaRPr>
          </a:p>
          <a:p>
            <a:pPr algn="ctr">
              <a:buNone/>
            </a:pPr>
            <a:endParaRPr lang="pt-BR" sz="3600" dirty="0">
              <a:latin typeface="Arial" charset="0"/>
              <a:cs typeface="Arial" charset="0"/>
            </a:endParaRPr>
          </a:p>
          <a:p>
            <a:pPr algn="ctr">
              <a:buNone/>
            </a:pPr>
            <a:endParaRPr lang="pt-BR" sz="36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pt-BR" sz="4000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58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Fundeb: constatações</a:t>
            </a: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58204" cy="5161206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Inaugurou uma nova fase na sistemática de financiamento da educação brasileira ao atender etapas e modalidades que não eram cobertas pelo Fundef.</a:t>
            </a:r>
          </a:p>
          <a:p>
            <a:pPr algn="just">
              <a:buFont typeface="Wingdings" pitchFamily="2" charset="2"/>
              <a:buChar char="v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Possibilitou uma negociação mais direta entre os entes federados ao estabelecer uma “mesa de negociação”, pela Comissão Intergovernamental.</a:t>
            </a:r>
          </a:p>
          <a:p>
            <a:pPr algn="just">
              <a:buFont typeface="Wingdings" pitchFamily="2" charset="2"/>
              <a:buChar char="v"/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Ainda assim, não foi possível definir os </a:t>
            </a:r>
            <a:r>
              <a:rPr lang="pt-BR" sz="2800" i="1" dirty="0" smtClean="0">
                <a:latin typeface="Arial" pitchFamily="34" charset="0"/>
                <a:cs typeface="Arial" pitchFamily="34" charset="0"/>
              </a:rPr>
              <a:t>per capitas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das etapas e modalidades a partir de critérios técnicos.</a:t>
            </a:r>
          </a:p>
        </p:txBody>
      </p:sp>
    </p:spTree>
    <p:extLst>
      <p:ext uri="{BB962C8B-B14F-4D97-AF65-F5344CB8AC3E}">
        <p14:creationId xmlns:p14="http://schemas.microsoft.com/office/powerpoint/2010/main" val="150939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Fundeb: constatações</a:t>
            </a: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196752"/>
            <a:ext cx="8103844" cy="51125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274320" lvl="1" algn="just">
              <a:spcBef>
                <a:spcPts val="6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pt-BR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Educação </a:t>
            </a:r>
            <a:r>
              <a:rPr lang="pt-BR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municipal precisa de um </a:t>
            </a:r>
            <a:r>
              <a:rPr lang="pt-BR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mecanismo mais eficiente para </a:t>
            </a:r>
            <a:r>
              <a:rPr lang="pt-BR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vinculação de recursos:</a:t>
            </a:r>
          </a:p>
          <a:p>
            <a:pPr algn="just">
              <a:buFont typeface="Wingdings" pitchFamily="2" charset="2"/>
              <a:buChar char="v"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- municípios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de pequeno porte perdem recursos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atualmente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com o Fundeb;</a:t>
            </a:r>
          </a:p>
          <a:p>
            <a:pPr algn="just">
              <a:buFont typeface="Wingdings" pitchFamily="2" charset="2"/>
              <a:buChar char="v"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- projeções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com estimativas estão distantes da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realidade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de arrecadação do Fundeb dos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municípios.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27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pPr algn="r"/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Exemplos – perdas com o Fundeb</a:t>
            </a: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434663"/>
              </p:ext>
            </p:extLst>
          </p:nvPr>
        </p:nvGraphicFramePr>
        <p:xfrm>
          <a:off x="611560" y="1772816"/>
          <a:ext cx="8424937" cy="3999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4293"/>
                <a:gridCol w="1953283"/>
                <a:gridCol w="1901136"/>
                <a:gridCol w="201622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Município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Receita destinada ao Fundo</a:t>
                      </a:r>
                      <a:r>
                        <a:rPr lang="pt-BR" baseline="0" dirty="0" smtClean="0"/>
                        <a:t> Contábil Estadual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Receita com</a:t>
                      </a:r>
                      <a:r>
                        <a:rPr lang="pt-BR" baseline="0" dirty="0" smtClean="0"/>
                        <a:t> o Fundeb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Perda com o Fundeb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Alto Paraguai</a:t>
                      </a:r>
                      <a:r>
                        <a:rPr lang="pt-BR" sz="2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MT</a:t>
                      </a:r>
                      <a:endParaRPr lang="pt-BR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1.874.399,73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1.643.200,42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- 231.199,31</a:t>
                      </a:r>
                      <a:endParaRPr lang="pt-BR" sz="26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Balsa</a:t>
                      </a:r>
                      <a:r>
                        <a:rPr lang="pt-BR" sz="2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Nova/ PR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4.857.480,55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4.375.458,01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- 482.022,54</a:t>
                      </a:r>
                      <a:endParaRPr lang="pt-BR" sz="26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524976">
                <a:tc>
                  <a:txBody>
                    <a:bodyPr/>
                    <a:lstStyle/>
                    <a:p>
                      <a:r>
                        <a:rPr lang="pt-BR" sz="24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Adelândia</a:t>
                      </a:r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pt-BR" sz="2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1.575.434,43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396.073,93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- 1.179.360,50</a:t>
                      </a:r>
                      <a:endParaRPr lang="pt-BR" sz="26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Arambaré</a:t>
                      </a:r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1.982.316,73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1.008.497,87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- 973.818,86</a:t>
                      </a:r>
                      <a:endParaRPr lang="pt-BR" sz="26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Cabixi</a:t>
                      </a:r>
                      <a:r>
                        <a:rPr lang="pt-BR" sz="2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RO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2.136.161,36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1.704.108,27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- 432.053,09</a:t>
                      </a:r>
                      <a:endParaRPr lang="pt-BR" sz="26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611560" y="6104329"/>
            <a:ext cx="105509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200" dirty="0" smtClean="0">
                <a:latin typeface="Arial" pitchFamily="34" charset="0"/>
                <a:cs typeface="Arial" pitchFamily="34" charset="0"/>
              </a:rPr>
              <a:t>Fonte: </a:t>
            </a:r>
            <a:r>
              <a:rPr lang="pt-BR" sz="1200" dirty="0" err="1" smtClean="0">
                <a:latin typeface="Arial" pitchFamily="34" charset="0"/>
                <a:cs typeface="Arial" pitchFamily="34" charset="0"/>
              </a:rPr>
              <a:t>Siope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01285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Perdas com o Fundeb</a:t>
            </a: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57134" y="1143000"/>
            <a:ext cx="8258204" cy="516120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Situação da perda com o Fundeb acontece com os municípios de pequeno porte que não têm capacidade técnica e estrutural para ampliar as matrículas de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Educação </a:t>
            </a:r>
            <a:r>
              <a:rPr lang="pt-BR" dirty="0">
                <a:latin typeface="Arial" pitchFamily="34" charset="0"/>
                <a:cs typeface="Arial" pitchFamily="34" charset="0"/>
              </a:rPr>
              <a:t>I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nfantil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Nesses locais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dificilmente 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PME será suportado pelo orçamento local no tocante às demandas da Rede Municipal de Ensino.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just"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A META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1 do PNE será uma das mais afetadas.</a:t>
            </a:r>
          </a:p>
        </p:txBody>
      </p:sp>
    </p:spTree>
    <p:extLst>
      <p:ext uri="{BB962C8B-B14F-4D97-AF65-F5344CB8AC3E}">
        <p14:creationId xmlns:p14="http://schemas.microsoft.com/office/powerpoint/2010/main" val="239905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/>
          <a:lstStyle/>
          <a:p>
            <a:pPr marL="0" indent="0">
              <a:buNone/>
            </a:pPr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pPr algn="r"/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realidade 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 Fundeb</a:t>
            </a: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446233"/>
              </p:ext>
            </p:extLst>
          </p:nvPr>
        </p:nvGraphicFramePr>
        <p:xfrm>
          <a:off x="954471" y="1556792"/>
          <a:ext cx="7560839" cy="4464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0329"/>
                <a:gridCol w="2263782"/>
                <a:gridCol w="2336728"/>
              </a:tblGrid>
              <a:tr h="947131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Município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Receita do Fundeb em janeiro de 2014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Receita do Fundeb em janeiro de 2015</a:t>
                      </a:r>
                      <a:endParaRPr lang="pt-BR" dirty="0"/>
                    </a:p>
                  </a:txBody>
                  <a:tcPr anchor="ctr"/>
                </a:tc>
              </a:tr>
              <a:tr h="852418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Bom Sucesso</a:t>
                      </a:r>
                      <a:r>
                        <a:rPr lang="pt-BR" sz="2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 Sul/ PR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78.831,57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71.235,52</a:t>
                      </a:r>
                    </a:p>
                  </a:txBody>
                  <a:tcPr anchor="ctr"/>
                </a:tc>
              </a:tr>
              <a:tr h="648722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Iracema/ RO </a:t>
                      </a:r>
                      <a:endParaRPr lang="pt-BR" sz="2400" b="1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437.150,24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438.761,64</a:t>
                      </a:r>
                    </a:p>
                  </a:txBody>
                  <a:tcPr anchor="ctr"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Cabo Frio</a:t>
                      </a:r>
                      <a:r>
                        <a:rPr lang="pt-BR" sz="2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RJ </a:t>
                      </a:r>
                      <a:endParaRPr lang="pt-BR" sz="24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9.761.054,77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8.989.678,19</a:t>
                      </a:r>
                      <a:endParaRPr lang="pt-BR" sz="26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Brejo Grande/</a:t>
                      </a:r>
                      <a:r>
                        <a:rPr lang="pt-BR" sz="2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497.511,90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491.135,04</a:t>
                      </a:r>
                      <a:endParaRPr lang="pt-BR" sz="26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648073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Sinop/</a:t>
                      </a:r>
                      <a:r>
                        <a:rPr lang="pt-BR" sz="2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MT </a:t>
                      </a:r>
                      <a:endParaRPr lang="pt-BR" sz="2400" b="1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3.864.152,54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3.197.488,26</a:t>
                      </a:r>
                      <a:endParaRPr lang="pt-BR" sz="26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899592" y="6093296"/>
            <a:ext cx="105509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200" dirty="0" smtClean="0">
                <a:latin typeface="Arial" pitchFamily="34" charset="0"/>
                <a:cs typeface="Arial" pitchFamily="34" charset="0"/>
              </a:rPr>
              <a:t>Fonte: </a:t>
            </a:r>
            <a:r>
              <a:rPr lang="pt-BR" sz="1200" dirty="0" err="1" smtClean="0">
                <a:latin typeface="Arial" pitchFamily="34" charset="0"/>
                <a:cs typeface="Arial" pitchFamily="34" charset="0"/>
              </a:rPr>
              <a:t>Siope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71721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realidade do Fundeb</a:t>
            </a: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268760"/>
            <a:ext cx="8175852" cy="5184576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As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receitas de janeiro de 2015 em boa parte dos municípios foi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menor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ou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praticamente igual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 do mesmo período no ano passado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Entretanto, despesas de manutenção e desenvolvimento do ensino não seguem a mesma tendência.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Municípios estão sendo pressionados pelos sindicatos para conceder 13,01% de reajuste salarial. Argumentam que queda no Fundeb será compensada pelas receitas do petróleo. Mas que receitas são essas? </a:t>
            </a:r>
          </a:p>
        </p:txBody>
      </p:sp>
    </p:spTree>
    <p:extLst>
      <p:ext uri="{BB962C8B-B14F-4D97-AF65-F5344CB8AC3E}">
        <p14:creationId xmlns:p14="http://schemas.microsoft.com/office/powerpoint/2010/main" val="195845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Perspectivas, reformulações e desafios</a:t>
            </a:r>
            <a:endParaRPr lang="pt-BR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340768"/>
            <a:ext cx="8175852" cy="4896544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pt-BR" sz="3100" dirty="0" smtClean="0">
                <a:latin typeface="Arial" pitchFamily="34" charset="0"/>
                <a:cs typeface="Arial" pitchFamily="34" charset="0"/>
              </a:rPr>
              <a:t>O Fundef e Fundeb foram estruturados a partir da lógica onde os Sistemas de Ensino teriam uma relação média de 1/25 (Professor/Aluno);</a:t>
            </a:r>
          </a:p>
          <a:p>
            <a:pPr marL="0" indent="0" algn="just">
              <a:buNone/>
            </a:pPr>
            <a:endParaRPr lang="pt-BR" sz="31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3100" dirty="0">
                <a:latin typeface="Arial" pitchFamily="34" charset="0"/>
                <a:cs typeface="Arial" pitchFamily="34" charset="0"/>
              </a:rPr>
              <a:t>A</a:t>
            </a:r>
            <a:r>
              <a:rPr lang="pt-BR" sz="3100" dirty="0" smtClean="0">
                <a:latin typeface="Arial" pitchFamily="34" charset="0"/>
                <a:cs typeface="Arial" pitchFamily="34" charset="0"/>
              </a:rPr>
              <a:t> inclusão da Educação Infantil no FUNDEB reduz drasticamente essa proporção:</a:t>
            </a:r>
          </a:p>
          <a:p>
            <a:pPr marL="0" indent="0" algn="just">
              <a:buNone/>
            </a:pPr>
            <a:r>
              <a:rPr lang="pt-BR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3100" dirty="0" smtClean="0">
                <a:latin typeface="Arial" pitchFamily="34" charset="0"/>
                <a:cs typeface="Arial" pitchFamily="34" charset="0"/>
              </a:rPr>
              <a:t>       - Creche 0 a 1 ano até 8 alunos;</a:t>
            </a:r>
          </a:p>
          <a:p>
            <a:pPr marL="0" indent="0" algn="just">
              <a:buNone/>
            </a:pPr>
            <a:r>
              <a:rPr lang="pt-BR" sz="3100" dirty="0" smtClean="0">
                <a:latin typeface="Arial" pitchFamily="34" charset="0"/>
                <a:cs typeface="Arial" pitchFamily="34" charset="0"/>
              </a:rPr>
              <a:t>        - </a:t>
            </a:r>
            <a:r>
              <a:rPr lang="pt-BR" sz="3100" dirty="0">
                <a:latin typeface="Arial" pitchFamily="34" charset="0"/>
                <a:cs typeface="Arial" pitchFamily="34" charset="0"/>
              </a:rPr>
              <a:t>Creche 2 e 3 anos até 15 alunos;</a:t>
            </a:r>
          </a:p>
          <a:p>
            <a:pPr marL="0" indent="0" algn="just">
              <a:buNone/>
            </a:pPr>
            <a:r>
              <a:rPr lang="pt-BR" sz="3100" dirty="0" smtClean="0">
                <a:latin typeface="Arial" pitchFamily="34" charset="0"/>
                <a:cs typeface="Arial" pitchFamily="34" charset="0"/>
              </a:rPr>
              <a:t>        - </a:t>
            </a:r>
            <a:r>
              <a:rPr lang="pt-BR" sz="3100" dirty="0" err="1" smtClean="0">
                <a:latin typeface="Arial" pitchFamily="34" charset="0"/>
                <a:cs typeface="Arial" pitchFamily="34" charset="0"/>
              </a:rPr>
              <a:t>Pré</a:t>
            </a:r>
            <a:r>
              <a:rPr lang="pt-BR" sz="3100" dirty="0" smtClean="0">
                <a:latin typeface="Arial" pitchFamily="34" charset="0"/>
                <a:cs typeface="Arial" pitchFamily="34" charset="0"/>
              </a:rPr>
              <a:t> Escola 4 e 5 anos até 20 alunos.</a:t>
            </a:r>
          </a:p>
          <a:p>
            <a:pPr marL="0" indent="0" algn="just">
              <a:buNone/>
            </a:pPr>
            <a:endParaRPr lang="pt-BR" sz="31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3100" dirty="0" smtClean="0">
                <a:latin typeface="Arial" pitchFamily="34" charset="0"/>
                <a:cs typeface="Arial" pitchFamily="34" charset="0"/>
              </a:rPr>
              <a:t>A baixa relação Professor/Aluno aumenta consideravelmente os custos com a manutenção da Educação Infantil;</a:t>
            </a:r>
          </a:p>
        </p:txBody>
      </p:sp>
    </p:spTree>
    <p:extLst>
      <p:ext uri="{BB962C8B-B14F-4D97-AF65-F5344CB8AC3E}">
        <p14:creationId xmlns:p14="http://schemas.microsoft.com/office/powerpoint/2010/main" val="103619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Perspectivas, reformulações e desafios</a:t>
            </a:r>
            <a:endParaRPr lang="pt-BR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268760"/>
            <a:ext cx="8175852" cy="5112568"/>
          </a:xfrm>
        </p:spPr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pt-BR" sz="3400" dirty="0" smtClean="0">
                <a:latin typeface="Arial" pitchFamily="34" charset="0"/>
                <a:cs typeface="Arial" pitchFamily="34" charset="0"/>
              </a:rPr>
              <a:t>A implantação do Piso Nacional e 1/3 Hora Atividade Extra Classe comprometeu o </a:t>
            </a:r>
            <a:r>
              <a:rPr lang="pt-BR" sz="3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equilíbrio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 e a </a:t>
            </a:r>
            <a:r>
              <a:rPr lang="pt-BR" sz="3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concepção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 do Fundeb:</a:t>
            </a:r>
          </a:p>
          <a:p>
            <a:pPr marL="0" indent="0" algn="just">
              <a:buNone/>
            </a:pPr>
            <a:endParaRPr lang="pt-BR" sz="3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3400" dirty="0" smtClean="0">
                <a:latin typeface="Arial" pitchFamily="34" charset="0"/>
                <a:cs typeface="Arial" pitchFamily="34" charset="0"/>
              </a:rPr>
              <a:t>Antes: - 60% Pagamento dos Profissionais do </a:t>
            </a:r>
          </a:p>
          <a:p>
            <a:pPr marL="0" indent="0" algn="just">
              <a:buNone/>
            </a:pPr>
            <a:r>
              <a:rPr lang="pt-BR" sz="3400" dirty="0" smtClean="0">
                <a:latin typeface="Arial" pitchFamily="34" charset="0"/>
                <a:cs typeface="Arial" pitchFamily="34" charset="0"/>
              </a:rPr>
              <a:t>                Magistério;</a:t>
            </a:r>
          </a:p>
          <a:p>
            <a:pPr marL="0" indent="0" algn="just">
              <a:buNone/>
            </a:pPr>
            <a:r>
              <a:rPr lang="pt-BR" sz="3400" dirty="0" smtClean="0">
                <a:latin typeface="Arial" pitchFamily="34" charset="0"/>
                <a:cs typeface="Arial" pitchFamily="34" charset="0"/>
              </a:rPr>
              <a:t>              - 40% Manutenção e Desenvolvimento da </a:t>
            </a:r>
          </a:p>
          <a:p>
            <a:pPr marL="0" indent="0" algn="just">
              <a:buNone/>
            </a:pPr>
            <a:r>
              <a:rPr lang="pt-BR" sz="3400" dirty="0" smtClean="0">
                <a:latin typeface="Arial" pitchFamily="34" charset="0"/>
                <a:cs typeface="Arial" pitchFamily="34" charset="0"/>
              </a:rPr>
              <a:t>                Educação Básica</a:t>
            </a:r>
          </a:p>
          <a:p>
            <a:pPr marL="0" indent="0" algn="just">
              <a:buNone/>
            </a:pPr>
            <a:endParaRPr lang="pt-BR" sz="3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3400" dirty="0" smtClean="0">
                <a:latin typeface="Arial" pitchFamily="34" charset="0"/>
                <a:cs typeface="Arial" pitchFamily="34" charset="0"/>
              </a:rPr>
              <a:t>Hoje: - Quase 100% do Fundeb é comprometido    </a:t>
            </a:r>
          </a:p>
          <a:p>
            <a:pPr marL="0" indent="0" algn="just">
              <a:buNone/>
            </a:pPr>
            <a:r>
              <a:rPr lang="pt-BR" sz="3400" dirty="0" smtClean="0">
                <a:latin typeface="Arial" pitchFamily="34" charset="0"/>
                <a:cs typeface="Arial" pitchFamily="34" charset="0"/>
              </a:rPr>
              <a:t>               com Folhas de Pagamento e Encargos Sociais.</a:t>
            </a:r>
          </a:p>
          <a:p>
            <a:pPr marL="0" indent="0" algn="just">
              <a:buNone/>
            </a:pPr>
            <a:r>
              <a:rPr lang="pt-BR" sz="3400" dirty="0" smtClean="0">
                <a:latin typeface="Arial" pitchFamily="34" charset="0"/>
                <a:cs typeface="Arial" pitchFamily="34" charset="0"/>
              </a:rPr>
              <a:t>             - O Fundeb representa quase 90% dos Recursos </a:t>
            </a:r>
          </a:p>
          <a:p>
            <a:pPr marL="0" indent="0" algn="just">
              <a:buNone/>
            </a:pPr>
            <a:r>
              <a:rPr lang="pt-BR" sz="3400" dirty="0" smtClean="0">
                <a:latin typeface="Arial" pitchFamily="34" charset="0"/>
                <a:cs typeface="Arial" pitchFamily="34" charset="0"/>
              </a:rPr>
              <a:t>               destinados à Educação nos municípios com </a:t>
            </a:r>
          </a:p>
          <a:p>
            <a:pPr marL="0" indent="0" algn="just">
              <a:buNone/>
            </a:pPr>
            <a:r>
              <a:rPr lang="pt-BR" sz="3400" dirty="0" smtClean="0">
                <a:latin typeface="Arial" pitchFamily="34" charset="0"/>
                <a:cs typeface="Arial" pitchFamily="34" charset="0"/>
              </a:rPr>
              <a:t>               baixa arrecadação. </a:t>
            </a:r>
            <a:endParaRPr lang="pt-BR" sz="3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41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2336</TotalTime>
  <Words>755</Words>
  <Application>Microsoft Office PowerPoint</Application>
  <PresentationFormat>Apresentação na tela (4:3)</PresentationFormat>
  <Paragraphs>140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Origem</vt:lpstr>
      <vt:lpstr>Fundeb: perspectivas, reformulações e desafios</vt:lpstr>
      <vt:lpstr>Fundeb: constatações</vt:lpstr>
      <vt:lpstr>Fundeb: constatações</vt:lpstr>
      <vt:lpstr>Exemplos – perdas com o Fundeb</vt:lpstr>
      <vt:lpstr>Perdas com o Fundeb</vt:lpstr>
      <vt:lpstr>A realidade do Fundeb</vt:lpstr>
      <vt:lpstr>A realidade do Fundeb</vt:lpstr>
      <vt:lpstr>Perspectivas, reformulações e desafios</vt:lpstr>
      <vt:lpstr>Perspectivas, reformulações e desafios</vt:lpstr>
      <vt:lpstr>Perspectivas, reformulações e desafios</vt:lpstr>
      <vt:lpstr>Perspectivas, reformulações e desafios</vt:lpstr>
      <vt:lpstr>Apresentação do PowerPoint</vt:lpstr>
    </vt:vector>
  </TitlesOfParts>
  <Company>Undime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Manoel Filho</dc:creator>
  <cp:lastModifiedBy>user</cp:lastModifiedBy>
  <cp:revision>372</cp:revision>
  <dcterms:created xsi:type="dcterms:W3CDTF">2010-02-03T17:06:54Z</dcterms:created>
  <dcterms:modified xsi:type="dcterms:W3CDTF">2015-04-07T22:21:30Z</dcterms:modified>
</cp:coreProperties>
</file>