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9" r:id="rId8"/>
    <p:sldId id="270" r:id="rId9"/>
    <p:sldId id="264" r:id="rId10"/>
    <p:sldId id="265" r:id="rId11"/>
    <p:sldId id="260" r:id="rId12"/>
    <p:sldId id="261" r:id="rId13"/>
    <p:sldId id="262" r:id="rId14"/>
    <p:sldId id="263" r:id="rId15"/>
    <p:sldId id="266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71CA-FAB8-4B45-A5C5-1307DA610793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F111-D124-4297-8548-2DB050DB8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71CA-FAB8-4B45-A5C5-1307DA610793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F111-D124-4297-8548-2DB050DB8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71CA-FAB8-4B45-A5C5-1307DA610793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F111-D124-4297-8548-2DB050DB8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71CA-FAB8-4B45-A5C5-1307DA610793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F111-D124-4297-8548-2DB050DB8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71CA-FAB8-4B45-A5C5-1307DA610793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F111-D124-4297-8548-2DB050DB8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71CA-FAB8-4B45-A5C5-1307DA610793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F111-D124-4297-8548-2DB050DB8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71CA-FAB8-4B45-A5C5-1307DA610793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F111-D124-4297-8548-2DB050DB8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71CA-FAB8-4B45-A5C5-1307DA610793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F111-D124-4297-8548-2DB050DB8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71CA-FAB8-4B45-A5C5-1307DA610793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F111-D124-4297-8548-2DB050DB8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71CA-FAB8-4B45-A5C5-1307DA610793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F111-D124-4297-8548-2DB050DB8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71CA-FAB8-4B45-A5C5-1307DA610793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F111-D124-4297-8548-2DB050DB8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371CA-FAB8-4B45-A5C5-1307DA610793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AF111-D124-4297-8548-2DB050DB8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www.google.com.br/imgres?start=244&amp;sa=X&amp;biw=1600&amp;bih=697&amp;tbm=isch&amp;tbnid=vM0zt4pnnC-YMM:&amp;imgrefurl=http://www.infoescola.com/grecia-antiga/periodo-arcaico-da-grecia/&amp;docid=6Irp9Df9ruGZYM&amp;imgurl=http://www.infoescola.com/wp-content/uploads/2010/04/templo-de-hera.gif&amp;w=570&amp;h=308&amp;ei=PGWUUqOqCc7asAS8yYD4DQ&amp;zoom=1&amp;ved=1t:3588,r:52,s:200,i:160&amp;iact=rc&amp;page=11&amp;tbnh=165&amp;tbnw=306&amp;ndsp=26&amp;tx=126&amp;ty=99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indianapublicmedia.org/amomentofscience/files/2012/08/173_neurons.jp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www.google.com.br/imgres?imgurl=http://p1.pkcdn.com/ativa-as-celulas-nervosas-sinapses-sinapse-sinapses-as-sinapses_150205.jpg&amp;imgrefurl=http://br.photaki.com/picture-ativa-as-celulas-nervosas-sinapses-sinapse-sinapses-as-sinapses_150205.htm&amp;h=489&amp;w=626&amp;sz=121&amp;tbnid=nDG8tsBlcv6THM:&amp;tbnh=98&amp;tbnw=125&amp;prev=/search?q=sinapses&amp;tbm=isch&amp;tbo=u&amp;zoom=1&amp;q=sinapses&amp;usg=__QFnp00LZhNdIYGzVKzOoTEDKSQE=&amp;docid=eM56i-Ctdt2VNM&amp;sa=X&amp;ei=wWulUZ_hBvfk4APJlIEw&amp;ved=0CDYQ9QEwAQ&amp;dur=2172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www.google.com.br/url?sa=i&amp;rct=j&amp;q=&amp;esrc=s&amp;frm=1&amp;source=images&amp;cd=&amp;cad=rja&amp;docid=m1VdtGFR2et_WM&amp;tbnid=KtQIt6p0CvSD4M:&amp;ved=0CAUQjRw&amp;url=http://anapaulalopespessoal.blogspot.com/2012/06/vida-se-renova.html&amp;ei=TL2UUu_HA5KvkAeRyoDYBw&amp;psig=AFQjCNFI0cN-Snuu2dq-yb1Dh5zU8t_8KQ&amp;ust=1385565838454692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hyperlink" Target="http://www.google.com.br/imgres?sa=X&amp;hl=pt-BR&amp;rlz=1T4ASUM_pt-BRBR501BR503&amp;biw=1600&amp;bih=697&amp;tbm=isch&amp;tbnid=gQkgnoDGL9QPhM:&amp;imgrefurl=http://www.canaldoprodutor.com.br/comunicacao/noticias/aviso-de-pauta-atualizacao-do-codigo-florestal-traz-20-mil-produtores-rurais-pa&amp;docid=g6fsZT35RgcVPM&amp;imgurl=http://www.canaldoprodutor.com.br/sites/default/files/imagecache/571x321/congresso-nacional.jpg&amp;w=571&amp;h=321&amp;ei=_L6UUsOxDurJsQTh34LACA&amp;zoom=1&amp;ved=1t:3588,r:72,s:0,i:325&amp;iact=rc&amp;page=4&amp;tbnh=168&amp;tbnw=300&amp;start=58&amp;ndsp=23&amp;tx=112&amp;ty=8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.br/imgres?biw=1600&amp;bih=697&amp;tbm=isch&amp;tbnid=pTJksMS-yOTM2M:&amp;imgrefurl=http://www.valor.com.br/brasil/3038910/sao-paulo-tem-mais-de-mil-criancas-moradoras-de-rua-viciadas-crack&amp;docid=KhOWDpipTBBppM&amp;imgurl=http://www.valor.com.br/sites/default/files/images/06959018.jpg&amp;w=3500&amp;h=2333&amp;ei=__6TUs3PGILakQf5wYDYBg&amp;zoom=1&amp;ved=1t:3588,r:38,s:0,i:202&amp;iact=rc&amp;page=2&amp;tbnh=183&amp;tbnw=260&amp;start=20&amp;ndsp=25&amp;tx=127&amp;ty=120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www.google.com.br/imgres?biw=1600&amp;bih=697&amp;tbm=isch&amp;tbnid=1jPpIH0RTfYO9M:&amp;imgrefurl=http://www.panoticias.com.br/2012/05/dilma-lanca-acao-brasil-carinhoso-para-combater-miseria-absoluta-no-pais/&amp;docid=AW0edTSs50bN8M&amp;imgurl=http://www.panoticias.com.br/wp-content/uploads/2012/05/criancas-miseria-absoluta.jpg&amp;w=380&amp;h=260&amp;ei=Uv2TUqymKJOskAeHmYDwCw&amp;zoom=1&amp;ved=1t:3588,r:41,s:0,i:220&amp;iact=rc&amp;page=3&amp;tbnh=172&amp;tbnw=226&amp;start=38&amp;ndsp=27&amp;tx=93&amp;ty=10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.br/imgres?biw=1600&amp;bih=697&amp;tbm=isch&amp;tbnid=Or6g98RiCq5VhM:&amp;imgrefurl=http://veja.abril.com.br/230102/p_082a.html&amp;docid=ryBNgRu9VSStOM&amp;imgurl=http://veja.abril.com.br/idade/exclusivo/miseria/galeria/27.jpg&amp;w=300&amp;h=200&amp;ei=Uv2TUqymKJOskAeHmYDwCw&amp;zoom=1&amp;ved=1t:3588,r:98,s:0,i:391&amp;iact=rc&amp;page=5&amp;tbnh=160&amp;tbnw=234&amp;start=91&amp;ndsp=25&amp;tx=165&amp;ty=91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www.google.com.br/imgres?start=91&amp;biw=1600&amp;bih=697&amp;tbm=isch&amp;tbnid=4vttKqMPeSdU-M:&amp;imgrefurl=http://speminaliumnunquam.blogspot.com/2013/03/o-fim-da-miseria.html&amp;docid=XJBVF8e0S5uEqM&amp;imgurl=http://2.bp.blogspot.com/-qFIdrOsefP8/UTtITeOxS2I/AAAAAAAADQs/9stRzO7T2ms/s1600/mis%C3%A9ria+no+brasil.jpg&amp;w=315&amp;h=237&amp;ei=7v2TUo6XDNLokQeqyYHQCw&amp;zoom=1&amp;ved=1t:3588,r:14,s:100,i:46&amp;iact=rc&amp;page=5&amp;tbnh=182&amp;tbnw=249&amp;ndsp=25&amp;tx=125&amp;ty=129" TargetMode="External"/><Relationship Id="rId9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hyperlink" Target="https://www.google.com.br/search?hl=pt-BR&amp;rlz=1T4ASUM_pt-BRBR501BR503&amp;biw=1600&amp;bih=697&amp;tbm=isch&amp;q=casas+populares+bonitas&amp;revid=161207501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.br/imgres?biw=1600&amp;bih=697&amp;tbm=isch&amp;tbnid=mHTjcAzFcGkGqM:&amp;imgrefurl=http://www.ccjmt.com.br/?pg=abre_galeria&amp;id=107&amp;docid=Yc4ZVq_qWlSMJM&amp;imgurl=http://www.ccjmt.com.br/images/eventos/1/aulaprat/DSC_0123.JPG&amp;w=800&amp;h=533&amp;ei=SwKUUoGuBsb5kQfhg4CYDA&amp;zoom=1&amp;ved=1t:3588,r:60,s:0,i:277&amp;iact=rc&amp;page=3&amp;tbnh=172&amp;tbnw=255&amp;start=39&amp;ndsp=26&amp;tx=136&amp;ty=60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www.google.com.br/imgres?start=192&amp;hl=pt-BR&amp;rlz=1T4ASUM_pt-BRBR501BR503&amp;biw=1600&amp;bih=697&amp;tbm=isch&amp;tbnid=ERMt7GYEIV96pM:&amp;imgrefurl=http://goncalobarbosa2012.zip.net/arch2012-07-29_2012-08-04.html&amp;docid=488zJamaTGg0GM&amp;imgurl=http://goncalobarbosa2012.zip.net/images/87.jpg&amp;w=310&amp;h=239&amp;ei=rACUUuKLMovNkQf-toDgDA&amp;zoom=1&amp;ved=1t:3588,r:6,s:200,i:22&amp;iact=rc&amp;page=9&amp;tbnh=177&amp;tbnw=230&amp;ndsp=26&amp;tx=96&amp;ty=45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.br/imgres?sa=X&amp;hl=pt-BR&amp;qscrl=1&amp;rlz=1T4ASUM_pt-BRBR501BR503&amp;biw=1600&amp;bih=697&amp;tbm=isch&amp;tbnid=bf-kilpCziZcEM:&amp;imgrefurl=http://tresvezesnunca.blogspot.com/2012/08/nosso-sistema-educacional-em-uma-imagem.html&amp;docid=EpKiET-w-FF2YM&amp;imgurl=http://4.bp.blogspot.com/-rCEiQICAaC8/UDmKQ9611qI/AAAAAAAAASE/1puSAYk0rK8/s1600/sistema.jpg&amp;w=550&amp;h=350&amp;ei=dGaUUs7rLaPKsQSMooK4Bg&amp;zoom=1&amp;ved=1t:3588,r:28,s:0,i:190&amp;iact=rc&amp;page=2&amp;tbnh=178&amp;tbnw=252&amp;start=12&amp;ndsp=25&amp;tx=86&amp;ty=5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m.br/imgres?q=o+que+%C3%A9+educa%C3%A7%C3%A3o?&amp;sa=X&amp;hl=pt-BR&amp;rlz=1T4ASUM_pt-BRBR501BR503&amp;biw=1600&amp;bih=716&amp;tbm=isch&amp;tbnid=6OHyG6AkVfjuJM:&amp;imgrefurl=http://www.matutando.com/charge-s-o-s-educacao-publica/&amp;docid=e3w2gy9seE4b3M&amp;imgurl=http://www.matutando.com/wp-content/uploads/2010/07/Educa%C3%A7%C3%A3o-p%C3%BAblica.jpg&amp;w=480&amp;h=349&amp;ei=0-ykUc73ELT54AP6t4GgCQ&amp;zoom=1&amp;ved=1t:3588,r:44,s:0,i:248&amp;iact=rc&amp;dur=711&amp;page=2&amp;tbnh=173&amp;tbnw=224&amp;start=21&amp;ndsp=28&amp;tx=119&amp;ty=56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2428891"/>
          </a:xfrm>
        </p:spPr>
        <p:txBody>
          <a:bodyPr/>
          <a:lstStyle/>
          <a:p>
            <a:r>
              <a:rPr lang="pt-BR" b="1" i="1" dirty="0" smtClean="0"/>
              <a:t>O Brasil que queremos e o</a:t>
            </a:r>
            <a:r>
              <a:rPr lang="pt-BR" b="1" dirty="0" smtClean="0"/>
              <a:t> </a:t>
            </a:r>
            <a:r>
              <a:rPr lang="pt-BR" b="1" i="1" dirty="0" smtClean="0"/>
              <a:t>Ensino Superior: Desafios e Oportunidades.</a:t>
            </a:r>
            <a:r>
              <a:rPr lang="pt-BR" dirty="0" smtClean="0"/>
              <a:t> 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7224" y="3214686"/>
            <a:ext cx="7572428" cy="3286148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solidFill>
                  <a:srgbClr val="FF0000"/>
                </a:solidFill>
              </a:rPr>
              <a:t>Isaac Roitman</a:t>
            </a:r>
          </a:p>
          <a:p>
            <a:r>
              <a:rPr lang="pt-BR" sz="3600" b="1" dirty="0" smtClean="0">
                <a:solidFill>
                  <a:srgbClr val="FF0000"/>
                </a:solidFill>
              </a:rPr>
              <a:t>Núcleo de Estudos do Futuro / UnB</a:t>
            </a:r>
          </a:p>
          <a:p>
            <a:endParaRPr lang="pt-BR" sz="3600" b="1" dirty="0">
              <a:solidFill>
                <a:schemeClr val="tx1"/>
              </a:solidFill>
            </a:endParaRPr>
          </a:p>
          <a:p>
            <a:r>
              <a:rPr lang="pt-BR" sz="3600" b="1" dirty="0" smtClean="0">
                <a:solidFill>
                  <a:srgbClr val="0070C0"/>
                </a:solidFill>
              </a:rPr>
              <a:t>Comissão Senado do Futuro</a:t>
            </a:r>
          </a:p>
          <a:p>
            <a:r>
              <a:rPr lang="pt-BR" sz="3600" b="1" dirty="0" smtClean="0">
                <a:solidFill>
                  <a:srgbClr val="0070C0"/>
                </a:solidFill>
              </a:rPr>
              <a:t>28 de novembro de 2013</a:t>
            </a:r>
            <a:endParaRPr lang="pt-BR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500042"/>
            <a:ext cx="4000528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500042"/>
            <a:ext cx="4176464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3617640"/>
            <a:ext cx="4357718" cy="3097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786190"/>
            <a:ext cx="4286280" cy="246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/>
          <a:lstStyle/>
          <a:p>
            <a:r>
              <a:rPr lang="pt-BR" b="1" dirty="0" smtClean="0"/>
              <a:t>Primeira infância </a:t>
            </a:r>
            <a:r>
              <a:rPr lang="pt-BR" dirty="0" smtClean="0"/>
              <a:t>: Políticas públicas?</a:t>
            </a:r>
            <a:endParaRPr lang="pt-BR" dirty="0"/>
          </a:p>
        </p:txBody>
      </p:sp>
      <p:pic>
        <p:nvPicPr>
          <p:cNvPr id="4" name="Espaço Reservado para Conteúdo 3" descr="https://encrypted-tbn3.gstatic.com/images?q=tbn:ANd9GcQODKzql4XI8RLzwkD_N2tOc01Yb_obBoIIZRk6Wx9UuHuLJO2v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85786" y="1857364"/>
            <a:ext cx="7072362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Primeira Infância</a:t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A importância dos primeiros anos (0-6)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O cérebro de um recém-nascido é composto de trilhões de neurônios, alguns  já integrados  ao circuito intricado da mente.</a:t>
            </a: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 As experiências da infância,  determinam, dentre os neurônios que ligam os circuitos do cérebro, quais os que serão utilizados. Os que não forem, podem morrer.</a:t>
            </a: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Assim, as experiências da infância determinam se uma criança "será um adulto inteligente ou não, medroso ou confiante, articulado ou não".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neurons in the brain">
            <a:hlinkClick r:id="rId2" tooltip="&quot;Look at all those neurons! — Photo: Rebecca-Lee (Flickr)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357291" y="3857628"/>
            <a:ext cx="6572296" cy="2268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68676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latin typeface="Arial" pitchFamily="34" charset="0"/>
                <a:cs typeface="Arial" pitchFamily="34" charset="0"/>
              </a:rPr>
              <a:t>Primeira Infância: o ser humano tem cerca de 100 bilhões de neurônios e, em 90% dos casos, essas células são formadas até o quarto ano de vida. Os estímulos recebidos pela criança nesse período têm um impacto na saúde física, emocional, no comportamento e na capacidade de aprendizagem por toda a vida</a:t>
            </a:r>
            <a:endParaRPr lang="pt-BR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54494"/>
          </a:xfrm>
        </p:spPr>
        <p:txBody>
          <a:bodyPr>
            <a:normAutofit fontScale="90000"/>
          </a:bodyPr>
          <a:lstStyle/>
          <a:p>
            <a:r>
              <a:rPr lang="pt-BR" sz="2700" b="1" dirty="0" smtClean="0">
                <a:latin typeface="Arial" pitchFamily="34" charset="0"/>
                <a:cs typeface="Arial" pitchFamily="34" charset="0"/>
              </a:rPr>
              <a:t>Assim que a criança nasce, os estímulos têm de ocorrer da forma mais variada possível. Desde o simples toque no bebê recém-nascido até brincadeiras e atividades mais complexas e desafiadoras a partir dos seis ou sete anos. É através dos estímulos sensoriais que são formadas as chamadas sinapses - conexões que favorecem a comunicação entre os neurônios. Quanto mais sinapses se formarem, melhor serão as capacidades cognitivas e maior será o aprendizado ao longo da vida. </a:t>
            </a:r>
            <a:r>
              <a:rPr lang="pt-BR" sz="3200" b="1" dirty="0" smtClean="0"/>
              <a:t/>
            </a:r>
            <a:br>
              <a:rPr lang="pt-BR" sz="3200" b="1" dirty="0" smtClean="0"/>
            </a:br>
            <a:endParaRPr lang="pt-BR" sz="3200" b="1" dirty="0"/>
          </a:p>
        </p:txBody>
      </p:sp>
      <p:pic>
        <p:nvPicPr>
          <p:cNvPr id="4" name="rg_hi" descr="http://t0.gstatic.com/images?q=tbn:ANd9GcS3N3Fj-Kyy_xPV8iY9ofH_dqhMy8PfbEtoDJQzkYrjUn78_gpk4w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071538" y="4191794"/>
            <a:ext cx="6715171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4000" b="1" dirty="0" smtClean="0"/>
              <a:t>Diretrizes para a melhoria da educação do ensino básico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pt-BR" b="1" dirty="0" smtClean="0"/>
              <a:t>1. Políticas publicas para “primeira infância”;</a:t>
            </a:r>
          </a:p>
          <a:p>
            <a:pPr lvl="0"/>
            <a:r>
              <a:rPr lang="pt-BR" b="1" dirty="0" smtClean="0"/>
              <a:t>2. Conteúdos para os objetivos de cada nível;</a:t>
            </a:r>
          </a:p>
          <a:p>
            <a:pPr lvl="0"/>
            <a:r>
              <a:rPr lang="pt-BR" b="1" dirty="0" smtClean="0"/>
              <a:t>3. Pedagogia contemporânea compatíveis com os avanços dos </a:t>
            </a:r>
            <a:r>
              <a:rPr lang="pt-BR" b="1" dirty="0" err="1" smtClean="0"/>
              <a:t>TICs</a:t>
            </a:r>
            <a:r>
              <a:rPr lang="pt-BR" b="1" dirty="0" smtClean="0"/>
              <a:t>;</a:t>
            </a:r>
          </a:p>
          <a:p>
            <a:pPr lvl="0"/>
            <a:r>
              <a:rPr lang="pt-BR" b="1" dirty="0" smtClean="0"/>
              <a:t>4. Formação inicial e continuada de Professores;</a:t>
            </a:r>
          </a:p>
          <a:p>
            <a:pPr lvl="0"/>
            <a:r>
              <a:rPr lang="pt-BR" b="1" dirty="0" smtClean="0"/>
              <a:t>5. Valorização da carreira docente (salário, condições de trabalho e carreira);</a:t>
            </a:r>
          </a:p>
          <a:p>
            <a:pPr lvl="0"/>
            <a:r>
              <a:rPr lang="pt-BR" b="1" dirty="0" smtClean="0"/>
              <a:t>6. Gestão profissional;</a:t>
            </a:r>
          </a:p>
          <a:p>
            <a:pPr lvl="0"/>
            <a:r>
              <a:rPr lang="pt-BR" b="1" dirty="0" smtClean="0"/>
              <a:t>7. Avaliação;</a:t>
            </a:r>
          </a:p>
          <a:p>
            <a:r>
              <a:rPr lang="pt-BR" b="1" dirty="0" smtClean="0"/>
              <a:t>8. Integração com a família e a sociedade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4000" b="1" dirty="0" smtClean="0"/>
              <a:t>Diretrizes para a conquista da qualidade dos cursos de graduação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pt-BR" b="1" dirty="0" smtClean="0"/>
              <a:t>1. Formação: cultura </a:t>
            </a:r>
            <a:r>
              <a:rPr lang="pt-BR" b="1" dirty="0" smtClean="0"/>
              <a:t>universitária ampla: </a:t>
            </a:r>
            <a:r>
              <a:rPr lang="pt-BR" b="1" dirty="0" smtClean="0"/>
              <a:t>verticalização x  Integração;</a:t>
            </a:r>
          </a:p>
          <a:p>
            <a:pPr lvl="0"/>
            <a:r>
              <a:rPr lang="pt-BR" b="1" dirty="0" smtClean="0"/>
              <a:t>2. Expansão da Iniciação Científica;</a:t>
            </a:r>
          </a:p>
          <a:p>
            <a:pPr lvl="0"/>
            <a:r>
              <a:rPr lang="pt-BR" b="1" dirty="0" smtClean="0"/>
              <a:t>3. Combate à assimetria: Pesquisa - Ensino -  Extensão;</a:t>
            </a:r>
          </a:p>
          <a:p>
            <a:r>
              <a:rPr lang="pt-BR" b="1" dirty="0" smtClean="0"/>
              <a:t>4. Nova pedagogia: Redução de atividades tradicionais, trabalho em grupos, aprendizagem através de temas e problemas, etc.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725602"/>
          </a:xfrm>
        </p:spPr>
        <p:txBody>
          <a:bodyPr>
            <a:noAutofit/>
          </a:bodyPr>
          <a:lstStyle/>
          <a:p>
            <a:r>
              <a:rPr lang="pt-BR" sz="4000" b="1" dirty="0" smtClean="0"/>
              <a:t>Diretrizes para a conquista da qualidade nos Cursos de Pós-Graduação (Mestrado e Doutorado)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 lnSpcReduction="10000"/>
          </a:bodyPr>
          <a:lstStyle/>
          <a:p>
            <a:pPr lvl="0"/>
            <a:endParaRPr lang="pt-BR" b="1" dirty="0" smtClean="0"/>
          </a:p>
          <a:p>
            <a:pPr lvl="0"/>
            <a:r>
              <a:rPr lang="pt-BR" b="1" dirty="0" smtClean="0"/>
              <a:t>1. Planejamento de acordo com as demandas do País a curto, médio e longo prazo;</a:t>
            </a:r>
          </a:p>
          <a:p>
            <a:pPr lvl="0"/>
            <a:endParaRPr lang="pt-BR" dirty="0" smtClean="0"/>
          </a:p>
          <a:p>
            <a:pPr lvl="0"/>
            <a:r>
              <a:rPr lang="pt-BR" b="1" dirty="0" smtClean="0"/>
              <a:t>2. Flexibilidade;</a:t>
            </a:r>
          </a:p>
          <a:p>
            <a:pPr lvl="0"/>
            <a:endParaRPr lang="pt-BR" dirty="0" smtClean="0"/>
          </a:p>
          <a:p>
            <a:pPr lvl="0"/>
            <a:r>
              <a:rPr lang="pt-BR" b="1" dirty="0" smtClean="0"/>
              <a:t>3. Espaço para a formação de lideranças;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rgbClr val="FF0000"/>
                </a:solidFill>
                <a:latin typeface="Arial Rounded MT Bold" pitchFamily="34" charset="0"/>
              </a:rPr>
              <a:t>Educa</a:t>
            </a:r>
            <a:r>
              <a:rPr lang="pt-BR" dirty="0" smtClean="0">
                <a:solidFill>
                  <a:srgbClr val="FF0000"/>
                </a:solidFill>
                <a:latin typeface="Arial Rounded MT Bold" pitchFamily="34" charset="0"/>
              </a:rPr>
              <a:t>ção</a:t>
            </a:r>
            <a:r>
              <a:rPr lang="pt-BR" dirty="0" smtClean="0">
                <a:latin typeface="Arial Rounded MT Bold" pitchFamily="34" charset="0"/>
              </a:rPr>
              <a:t> :</a:t>
            </a:r>
            <a:r>
              <a:rPr lang="pt-BR" dirty="0" smtClean="0">
                <a:latin typeface="Arial Rounded MT Bold" pitchFamily="34" charset="0"/>
              </a:rPr>
              <a:t> </a:t>
            </a:r>
            <a:r>
              <a:rPr lang="pt-BR" dirty="0" smtClean="0">
                <a:solidFill>
                  <a:srgbClr val="00B0F0"/>
                </a:solidFill>
                <a:latin typeface="Arial Rounded MT Bold" pitchFamily="34" charset="0"/>
              </a:rPr>
              <a:t>Alvorada </a:t>
            </a:r>
            <a:r>
              <a:rPr lang="pt-BR" dirty="0" smtClean="0">
                <a:solidFill>
                  <a:srgbClr val="00B0F0"/>
                </a:solidFill>
                <a:latin typeface="Arial Rounded MT Bold" pitchFamily="34" charset="0"/>
              </a:rPr>
              <a:t>de um novo amanhã</a:t>
            </a:r>
            <a:endParaRPr lang="pt-BR" dirty="0">
              <a:solidFill>
                <a:srgbClr val="00B0F0"/>
              </a:solidFill>
              <a:latin typeface="Arial Rounded MT Bold" pitchFamily="34" charset="0"/>
            </a:endParaRPr>
          </a:p>
        </p:txBody>
      </p:sp>
      <p:pic>
        <p:nvPicPr>
          <p:cNvPr id="4" name="irc_mi" descr="http://3.bp.blogspot.com/_7tjzKlmVGs0/TO7vAlq-IwI/AAAAAAAAAds/Sv5NW7PzmLg/s1600/amanhecer1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85786" y="2143116"/>
            <a:ext cx="7429552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OBRIGADO</a:t>
            </a:r>
            <a:endParaRPr lang="pt-BR" dirty="0"/>
          </a:p>
        </p:txBody>
      </p:sp>
      <p:pic>
        <p:nvPicPr>
          <p:cNvPr id="4" name="Espaço Reservado para Conteúdo 3" descr="https://encrypted-tbn0.gstatic.com/images?q=tbn:ANd9GcTAaE6GIvn5HFQMMTY_2ZoFiMrZ6qT_roKNXVHDWXj91DoHAl2bMw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14348" y="1571612"/>
            <a:ext cx="7715304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Brasil que não queremos</a:t>
            </a:r>
            <a:endParaRPr lang="pt-BR" dirty="0"/>
          </a:p>
        </p:txBody>
      </p:sp>
      <p:pic>
        <p:nvPicPr>
          <p:cNvPr id="4" name="Espaço Reservado para Conteúdo 3" descr="https://encrypted-tbn1.gstatic.com/images?q=tbn:ANd9GcTu1QC4BvHZ75iysCH6fYWs0XfvQ9v7iqZ7DBNMwtWN_Zxa8epW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7158" y="1785926"/>
            <a:ext cx="3714776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https://encrypted-tbn1.gstatic.com/images?q=tbn:ANd9GcQoht6_McI5YrMCRudnCh_tPrGZz3KgTyyVpEv3jc0NrTXik_1s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14810" y="1714488"/>
            <a:ext cx="385765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m 5" descr="https://encrypted-tbn0.gstatic.com/images?q=tbn:ANd9GcSPmKZnnNh8zgJg_lMnZFuDb0ZpwJkoziN8gUGuQr9uTFHM5ybx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5720" y="4357694"/>
            <a:ext cx="3714776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m 6" descr="https://encrypted-tbn0.gstatic.com/images?q=tbn:ANd9GcTJLvtYBXt5Y3vst1SFrOIwvfH4iX4wKCz50VcSWwhjuOV0ignL">
            <a:hlinkClick r:id="rId8"/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143372" y="4357694"/>
            <a:ext cx="392909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Brasil que queremos</a:t>
            </a:r>
            <a:endParaRPr lang="pt-BR" dirty="0"/>
          </a:p>
        </p:txBody>
      </p:sp>
      <p:pic>
        <p:nvPicPr>
          <p:cNvPr id="4" name="Espaço Reservado para Conteúdo 3" descr="https://encrypted-tbn3.gstatic.com/images?q=tbn:ANd9GcT858aY7xlUDx2lSbWNHsNSMhZN7BfsF8nudzK5-DnL_LjGyuMz5nueUSPY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71472" y="1571612"/>
            <a:ext cx="342902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https://encrypted-tbn1.gstatic.com/images?q=tbn:ANd9GcSA-JPGsJMZDc86jBc5l1xaRqWnlH7jfsJU53ZFAKFAm28Ra9ki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14810" y="1571612"/>
            <a:ext cx="350046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m 5" descr="https://encrypted-tbn3.gstatic.com/images?q=tbn:ANd9GcRZXPrGmIr3bXJ9EHQ9PvBtnxsG-V-gvFEFQzTs1Za6bbfwMUf18Q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1472" y="4286256"/>
            <a:ext cx="3429024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https://encrypted-tbn0.gstatic.com/images?q=tbn:ANd9GcSMU6-MkXEMplQsQtDAH3mha6LWaF2v61HX-1-NIwLAsp8vQAPs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14810" y="4286256"/>
            <a:ext cx="3500462" cy="23479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sistema educacional do Brasil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Primeira Infância (Ensino Infantil)</a:t>
            </a:r>
          </a:p>
          <a:p>
            <a:r>
              <a:rPr lang="pt-BR" dirty="0" smtClean="0"/>
              <a:t>Ensino fundamental</a:t>
            </a:r>
          </a:p>
          <a:p>
            <a:r>
              <a:rPr lang="pt-BR" dirty="0" smtClean="0"/>
              <a:t>Ensino médio / profissional</a:t>
            </a:r>
          </a:p>
          <a:p>
            <a:r>
              <a:rPr lang="pt-BR" dirty="0" smtClean="0"/>
              <a:t>Ensino Superior</a:t>
            </a:r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7" name="Imagem 6" descr="https://encrypted-tbn0.gstatic.com/images?q=tbn:ANd9GcTzeau2VIyJXyilH-GStT7x-0dGITvXMw7BU6QCnKkyopFZXtaLlA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3929066"/>
            <a:ext cx="4500594" cy="2421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tragédia da educação brasileira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De cada cem alunos que ingressam no ensino fundamental, somente 53 concluem os oito anos de estudos e 37 chegam ao final do ensino médio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Em apenas 62 escolas públicas do País 18.653 avaliadas,  (0,33%), os alunos de quinta a oitava séries têm uma educação do mesmo nível da média dos países desenvolvidos.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tragédia da educação brasileira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Os resultados do Pisa (Programa Internacional de Avaliação de Alunos), divulgados pela OCDE (Organização para a Cooperação e o Desenvolvimento Econômico), mostram que os alunos brasileiros obtiveram, em 2006, médias que os colocam na 48ª posição em leitura (entre 56 países), na 52ª em ciências e na 53ª em matemática (57 países).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tragédia da educação brasileira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Um em cada cinco jovens entre 18 e 29 anos e que vivem na zona urbana abandonou a escola antes de completar o ensino fundamental, segundo trabalho feito pela Secretaria Geral da Presidência da República com base na PNAD 2006 (Pesquisa Nacional por Amostra de Domicílios), do IBGE.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A tragédia da educação brasileira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Analfabetismo ( Integral/ Funcional );</a:t>
            </a:r>
          </a:p>
          <a:p>
            <a:pPr>
              <a:buFontTx/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     Desvalorização do Professor;</a:t>
            </a:r>
          </a:p>
          <a:p>
            <a:pPr>
              <a:buFontTx/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     Saneamento escolar;</a:t>
            </a:r>
          </a:p>
          <a:p>
            <a:pPr>
              <a:buFontTx/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     Evasão escolar;</a:t>
            </a:r>
          </a:p>
          <a:p>
            <a:pPr>
              <a:buFontTx/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     Violência  /   Depredação da escola;</a:t>
            </a:r>
          </a:p>
          <a:p>
            <a:pPr>
              <a:buFontTx/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pt-BR" b="1" dirty="0" err="1" smtClean="0">
                <a:latin typeface="Arial" pitchFamily="34" charset="0"/>
                <a:cs typeface="Arial" pitchFamily="34" charset="0"/>
              </a:rPr>
              <a:t>etc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b="1" dirty="0" err="1" smtClean="0">
                <a:latin typeface="Arial" pitchFamily="34" charset="0"/>
                <a:cs typeface="Arial" pitchFamily="34" charset="0"/>
              </a:rPr>
              <a:t>etc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b="1" dirty="0" err="1" smtClean="0">
                <a:latin typeface="Arial" pitchFamily="34" charset="0"/>
                <a:cs typeface="Arial" pitchFamily="34" charset="0"/>
              </a:rPr>
              <a:t>etc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, etc.</a:t>
            </a:r>
            <a:endParaRPr lang="pt-BR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http://t2.gstatic.com/images?q=tbn:ANd9GcQzApYigNLwfnTSjkJBIfSmB1pA4-OsnX6SYIS2O0wdoQEqlmYOvQ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14348" y="642918"/>
            <a:ext cx="4143404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29190" y="714356"/>
            <a:ext cx="396329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786" y="3643314"/>
            <a:ext cx="4000528" cy="281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57752" y="3643314"/>
            <a:ext cx="428624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649</Words>
  <Application>Microsoft Office PowerPoint</Application>
  <PresentationFormat>Apresentação na tela (4:3)</PresentationFormat>
  <Paragraphs>60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Tema do Office</vt:lpstr>
      <vt:lpstr>O Brasil que queremos e o Ensino Superior: Desafios e Oportunidades. </vt:lpstr>
      <vt:lpstr>O Brasil que não queremos</vt:lpstr>
      <vt:lpstr>O Brasil que queremos</vt:lpstr>
      <vt:lpstr>O sistema educacional do Brasil</vt:lpstr>
      <vt:lpstr>A tragédia da educação brasileira</vt:lpstr>
      <vt:lpstr>A tragédia da educação brasileira</vt:lpstr>
      <vt:lpstr>A tragédia da educação brasileira</vt:lpstr>
      <vt:lpstr>A tragédia da educação brasileira</vt:lpstr>
      <vt:lpstr>Slide 9</vt:lpstr>
      <vt:lpstr>Slide 10</vt:lpstr>
      <vt:lpstr>Primeira infância : Políticas públicas?</vt:lpstr>
      <vt:lpstr>Primeira Infância A importância dos primeiros anos (0-6)</vt:lpstr>
      <vt:lpstr>Primeira Infância: o ser humano tem cerca de 100 bilhões de neurônios e, em 90% dos casos, essas células são formadas até o quarto ano de vida. Os estímulos recebidos pela criança nesse período têm um impacto na saúde física, emocional, no comportamento e na capacidade de aprendizagem por toda a vida</vt:lpstr>
      <vt:lpstr>Assim que a criança nasce, os estímulos têm de ocorrer da forma mais variada possível. Desde o simples toque no bebê recém-nascido até brincadeiras e atividades mais complexas e desafiadoras a partir dos seis ou sete anos. É através dos estímulos sensoriais que são formadas as chamadas sinapses - conexões que favorecem a comunicação entre os neurônios. Quanto mais sinapses se formarem, melhor serão as capacidades cognitivas e maior será o aprendizado ao longo da vida.  </vt:lpstr>
      <vt:lpstr>Diretrizes para a melhoria da educação do ensino básico</vt:lpstr>
      <vt:lpstr>Diretrizes para a conquista da qualidade dos cursos de graduação</vt:lpstr>
      <vt:lpstr>Diretrizes para a conquista da qualidade nos Cursos de Pós-Graduação (Mestrado e Doutorado)</vt:lpstr>
      <vt:lpstr>Educação : Alvorada de um novo amanhã</vt:lpstr>
      <vt:lpstr>OBRIGADO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Brasil que queremos e o Ensino Superior: Desafios e Oportunidades.</dc:title>
  <dc:creator>Windows</dc:creator>
  <cp:lastModifiedBy>Windows</cp:lastModifiedBy>
  <cp:revision>19</cp:revision>
  <dcterms:created xsi:type="dcterms:W3CDTF">2013-11-26T01:40:17Z</dcterms:created>
  <dcterms:modified xsi:type="dcterms:W3CDTF">2013-11-27T16:46:56Z</dcterms:modified>
</cp:coreProperties>
</file>