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7" r:id="rId2"/>
  </p:sldMasterIdLst>
  <p:notesMasterIdLst>
    <p:notesMasterId r:id="rId12"/>
  </p:notesMasterIdLst>
  <p:sldIdLst>
    <p:sldId id="345" r:id="rId3"/>
    <p:sldId id="375" r:id="rId4"/>
    <p:sldId id="347" r:id="rId5"/>
    <p:sldId id="377" r:id="rId6"/>
    <p:sldId id="379" r:id="rId7"/>
    <p:sldId id="378" r:id="rId8"/>
    <p:sldId id="380" r:id="rId9"/>
    <p:sldId id="376" r:id="rId10"/>
    <p:sldId id="381" r:id="rId11"/>
  </p:sldIdLst>
  <p:sldSz cx="13439775" cy="7559675"/>
  <p:notesSz cx="6886575" cy="10017125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8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8" userDrawn="1">
          <p15:clr>
            <a:srgbClr val="A4A3A4"/>
          </p15:clr>
        </p15:guide>
        <p15:guide id="2" pos="191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99107"/>
    <a:srgbClr val="FF5050"/>
    <a:srgbClr val="D8D5C5"/>
    <a:srgbClr val="FBFBF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093" autoAdjust="0"/>
  </p:normalViewPr>
  <p:slideViewPr>
    <p:cSldViewPr snapToGrid="0" snapToObjects="1">
      <p:cViewPr varScale="1">
        <p:scale>
          <a:sx n="49" d="100"/>
          <a:sy n="49" d="100"/>
        </p:scale>
        <p:origin x="894" y="78"/>
      </p:cViewPr>
      <p:guideLst>
        <p:guide orient="horz" pos="2154"/>
        <p:guide pos="381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68"/>
        <p:guide pos="191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6363" y="760413"/>
            <a:ext cx="6673850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9220" y="4757187"/>
            <a:ext cx="5508135" cy="45058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87558" cy="49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686257" algn="l"/>
                <a:tab pos="1372514" algn="l"/>
                <a:tab pos="2058772" algn="l"/>
                <a:tab pos="274502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7611" y="0"/>
            <a:ext cx="2987558" cy="499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686257" algn="l"/>
                <a:tab pos="1372514" algn="l"/>
                <a:tab pos="2058772" algn="l"/>
                <a:tab pos="2745029" algn="l"/>
              </a:tabLst>
              <a:defRPr sz="13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43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5028489" y="6515603"/>
            <a:ext cx="3847980" cy="3432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194" tIns="41098" rIns="82194" bIns="41098"/>
          <a:lstStyle>
            <a:lvl1pPr eaLnBrk="0"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260358" indent="-205488" defTabSz="4109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671332" indent="-205488" defTabSz="4109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082306" indent="-205488" defTabSz="4109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493280" indent="-205488" defTabSz="410974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50709" algn="l"/>
                <a:tab pos="1301418" algn="l"/>
                <a:tab pos="1952127" algn="l"/>
                <a:tab pos="2602836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defTabSz="82194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fld id="{E70EF8D5-0F83-45EA-B64C-1116B5231A07}" type="slidenum">
              <a:rPr lang="en-US" altLang="pt-BR" sz="1600" kern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defTabSz="821948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t>2</a:t>
            </a:fld>
            <a:endParaRPr lang="en-US" altLang="pt-BR" sz="1600" kern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54238" y="520700"/>
            <a:ext cx="4570412" cy="25717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8553" y="3257803"/>
            <a:ext cx="7102988" cy="30867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447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97611" y="9515953"/>
            <a:ext cx="2987558" cy="4995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685" tIns="43343" rIns="86685" bIns="43343"/>
          <a:lstStyle>
            <a:lvl1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383841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817266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250692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684118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03FF512-5F43-462F-9243-1DF063BAC0CC}" type="slidenum">
              <a:rPr lang="en-US" altLang="pt-BR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eaLnBrk="1"/>
              <a:t>3</a:t>
            </a:fld>
            <a:endParaRPr lang="en-US" altLang="pt-BR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7702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9220" y="4757186"/>
            <a:ext cx="5509542" cy="45073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159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3897611" y="9515953"/>
            <a:ext cx="2987558" cy="49959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6685" tIns="43343" rIns="86685" bIns="43343"/>
          <a:lstStyle>
            <a:lvl1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1pPr>
            <a:lvl2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2pPr>
            <a:lvl3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3pPr>
            <a:lvl4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4pPr>
            <a:lvl5pPr eaLnBrk="0"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5pPr>
            <a:lvl6pPr marL="2383841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6pPr>
            <a:lvl7pPr marL="2817266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7pPr>
            <a:lvl8pPr marL="3250692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8pPr>
            <a:lvl9pPr marL="3684118" indent="-216713" defTabSz="433426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86257" algn="l"/>
                <a:tab pos="1372514" algn="l"/>
                <a:tab pos="2058772" algn="l"/>
                <a:tab pos="2745029" algn="l"/>
              </a:tabLst>
              <a:defRPr>
                <a:solidFill>
                  <a:schemeClr val="tx1"/>
                </a:solidFill>
                <a:latin typeface="Arial" charset="0"/>
                <a:cs typeface="Arial Unicode MS" charset="0"/>
              </a:defRPr>
            </a:lvl9pPr>
          </a:lstStyle>
          <a:p>
            <a:pPr eaLnBrk="1"/>
            <a:fld id="{903FF512-5F43-462F-9243-1DF063BAC0CC}" type="slidenum">
              <a:rPr lang="en-US" altLang="pt-BR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eaLnBrk="1"/>
              <a:t>8</a:t>
            </a:fld>
            <a:endParaRPr lang="en-US" altLang="pt-BR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" y="760413"/>
            <a:ext cx="6677025" cy="37560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9220" y="4757186"/>
            <a:ext cx="5509542" cy="45073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0563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22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988" y="1763925"/>
            <a:ext cx="5935901" cy="498903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1887" y="1763925"/>
            <a:ext cx="5935901" cy="4989036"/>
          </a:xfrm>
          <a:prstGeom prst="rect">
            <a:avLst/>
          </a:prstGeo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93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1990" y="1692179"/>
            <a:ext cx="5938235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503988" indent="0">
              <a:buNone/>
              <a:defRPr sz="2200" b="1"/>
            </a:lvl2pPr>
            <a:lvl3pPr marL="1007977" indent="0">
              <a:buNone/>
              <a:defRPr sz="2000" b="1"/>
            </a:lvl3pPr>
            <a:lvl4pPr marL="1511965" indent="0">
              <a:buNone/>
              <a:defRPr sz="1800" b="1"/>
            </a:lvl4pPr>
            <a:lvl5pPr marL="2015953" indent="0">
              <a:buNone/>
              <a:defRPr sz="1800" b="1"/>
            </a:lvl5pPr>
            <a:lvl6pPr marL="2519942" indent="0">
              <a:buNone/>
              <a:defRPr sz="1800" b="1"/>
            </a:lvl6pPr>
            <a:lvl7pPr marL="3023930" indent="0">
              <a:buNone/>
              <a:defRPr sz="1800" b="1"/>
            </a:lvl7pPr>
            <a:lvl8pPr marL="3527918" indent="0">
              <a:buNone/>
              <a:defRPr sz="1800" b="1"/>
            </a:lvl8pPr>
            <a:lvl9pPr marL="403190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1990" y="2397400"/>
            <a:ext cx="5938235" cy="43555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7221" y="1692179"/>
            <a:ext cx="5940567" cy="7052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503988" indent="0">
              <a:buNone/>
              <a:defRPr sz="2200" b="1"/>
            </a:lvl2pPr>
            <a:lvl3pPr marL="1007977" indent="0">
              <a:buNone/>
              <a:defRPr sz="2000" b="1"/>
            </a:lvl3pPr>
            <a:lvl4pPr marL="1511965" indent="0">
              <a:buNone/>
              <a:defRPr sz="1800" b="1"/>
            </a:lvl4pPr>
            <a:lvl5pPr marL="2015953" indent="0">
              <a:buNone/>
              <a:defRPr sz="1800" b="1"/>
            </a:lvl5pPr>
            <a:lvl6pPr marL="2519942" indent="0">
              <a:buNone/>
              <a:defRPr sz="1800" b="1"/>
            </a:lvl6pPr>
            <a:lvl7pPr marL="3023930" indent="0">
              <a:buNone/>
              <a:defRPr sz="1800" b="1"/>
            </a:lvl7pPr>
            <a:lvl8pPr marL="3527918" indent="0">
              <a:buNone/>
              <a:defRPr sz="1800" b="1"/>
            </a:lvl8pPr>
            <a:lvl9pPr marL="4031906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7221" y="2397400"/>
            <a:ext cx="5940567" cy="435556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09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9631842" y="7072562"/>
            <a:ext cx="2615564" cy="301833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pPr defTabSz="100797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pt-BR" sz="1300">
                <a:solidFill>
                  <a:prstClr val="black"/>
                </a:solidFill>
                <a:latin typeface="Calibri"/>
              </a:rPr>
              <a:t>sergio.massillon@brasilcom.com.br</a:t>
            </a:r>
          </a:p>
        </p:txBody>
      </p:sp>
    </p:spTree>
    <p:extLst>
      <p:ext uri="{BB962C8B-B14F-4D97-AF65-F5344CB8AC3E}">
        <p14:creationId xmlns:p14="http://schemas.microsoft.com/office/powerpoint/2010/main" val="418994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540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91" y="300990"/>
            <a:ext cx="4421593" cy="1280945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582" y="300991"/>
            <a:ext cx="7513207" cy="645197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991" y="1581933"/>
            <a:ext cx="4421593" cy="51710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503988" indent="0">
              <a:buNone/>
              <a:defRPr sz="1300"/>
            </a:lvl2pPr>
            <a:lvl3pPr marL="1007977" indent="0">
              <a:buNone/>
              <a:defRPr sz="1100"/>
            </a:lvl3pPr>
            <a:lvl4pPr marL="1511965" indent="0">
              <a:buNone/>
              <a:defRPr sz="1000"/>
            </a:lvl4pPr>
            <a:lvl5pPr marL="2015953" indent="0">
              <a:buNone/>
              <a:defRPr sz="1000"/>
            </a:lvl5pPr>
            <a:lvl6pPr marL="2519942" indent="0">
              <a:buNone/>
              <a:defRPr sz="1000"/>
            </a:lvl6pPr>
            <a:lvl7pPr marL="3023930" indent="0">
              <a:buNone/>
              <a:defRPr sz="1000"/>
            </a:lvl7pPr>
            <a:lvl8pPr marL="3527918" indent="0">
              <a:buNone/>
              <a:defRPr sz="1000"/>
            </a:lvl8pPr>
            <a:lvl9pPr marL="40319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63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292" y="5291772"/>
            <a:ext cx="8063865" cy="624724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4292" y="675474"/>
            <a:ext cx="8063865" cy="45358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/>
            </a:lvl1pPr>
            <a:lvl2pPr marL="503988" indent="0">
              <a:buNone/>
              <a:defRPr sz="3100"/>
            </a:lvl2pPr>
            <a:lvl3pPr marL="1007977" indent="0">
              <a:buNone/>
              <a:defRPr sz="2600"/>
            </a:lvl3pPr>
            <a:lvl4pPr marL="1511965" indent="0">
              <a:buNone/>
              <a:defRPr sz="2200"/>
            </a:lvl4pPr>
            <a:lvl5pPr marL="2015953" indent="0">
              <a:buNone/>
              <a:defRPr sz="2200"/>
            </a:lvl5pPr>
            <a:lvl6pPr marL="2519942" indent="0">
              <a:buNone/>
              <a:defRPr sz="2200"/>
            </a:lvl6pPr>
            <a:lvl7pPr marL="3023930" indent="0">
              <a:buNone/>
              <a:defRPr sz="2200"/>
            </a:lvl7pPr>
            <a:lvl8pPr marL="3527918" indent="0">
              <a:buNone/>
              <a:defRPr sz="2200"/>
            </a:lvl8pPr>
            <a:lvl9pPr marL="4031906" indent="0">
              <a:buNone/>
              <a:defRPr sz="22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4292" y="5916499"/>
            <a:ext cx="8063865" cy="88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503988" indent="0">
              <a:buNone/>
              <a:defRPr sz="1300"/>
            </a:lvl2pPr>
            <a:lvl3pPr marL="1007977" indent="0">
              <a:buNone/>
              <a:defRPr sz="1100"/>
            </a:lvl3pPr>
            <a:lvl4pPr marL="1511965" indent="0">
              <a:buNone/>
              <a:defRPr sz="1000"/>
            </a:lvl4pPr>
            <a:lvl5pPr marL="2015953" indent="0">
              <a:buNone/>
              <a:defRPr sz="1000"/>
            </a:lvl5pPr>
            <a:lvl6pPr marL="2519942" indent="0">
              <a:buNone/>
              <a:defRPr sz="1000"/>
            </a:lvl6pPr>
            <a:lvl7pPr marL="3023930" indent="0">
              <a:buNone/>
              <a:defRPr sz="1000"/>
            </a:lvl7pPr>
            <a:lvl8pPr marL="3527918" indent="0">
              <a:buNone/>
              <a:defRPr sz="1000"/>
            </a:lvl8pPr>
            <a:lvl9pPr marL="40319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38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89" y="302737"/>
            <a:ext cx="12095798" cy="125994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530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43837" y="302741"/>
            <a:ext cx="3023950" cy="64502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991" y="302741"/>
            <a:ext cx="8847851" cy="64502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25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933" y="301628"/>
            <a:ext cx="12091564" cy="126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20DC-EFC7-4F1A-9860-69F5924D7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62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850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s_slide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7920640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8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0933" y="301628"/>
            <a:ext cx="12091564" cy="126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520DC-EFC7-4F1A-9860-69F5924D770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9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929" y="302741"/>
            <a:ext cx="9963859" cy="540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84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52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2348400"/>
            <a:ext cx="11423808" cy="16204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968" y="4283819"/>
            <a:ext cx="9407843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7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929" y="302741"/>
            <a:ext cx="9963859" cy="5402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89" y="1763925"/>
            <a:ext cx="12095798" cy="49890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7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652" y="4857795"/>
            <a:ext cx="11423808" cy="150143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1652" y="3204114"/>
            <a:ext cx="11423808" cy="16536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9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93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9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88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9455C4D8-3C25-42FF-A2D5-5DE096E139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07/11/2023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91925" y="7006702"/>
            <a:ext cx="4255929" cy="402483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31839" y="7006702"/>
            <a:ext cx="3135948" cy="402483"/>
          </a:xfrm>
          <a:prstGeom prst="rect">
            <a:avLst/>
          </a:prstGeom>
        </p:spPr>
        <p:txBody>
          <a:bodyPr/>
          <a:lstStyle/>
          <a:p>
            <a:fld id="{2E640292-2033-424F-AFA4-223AE219BE8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1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_slide16-9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0" r:id="rId3"/>
    <p:sldLayoutId id="2147483694" r:id="rId4"/>
    <p:sldLayoutId id="2147483696" r:id="rId5"/>
    <p:sldLayoutId id="2147483697" r:id="rId6"/>
  </p:sldLayoutIdLst>
  <p:txStyles>
    <p:titleStyle>
      <a:lvl1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+mj-lt"/>
          <a:ea typeface="+mj-ea"/>
          <a:cs typeface="+mj-cs"/>
        </a:defRPr>
      </a:lvl1pPr>
      <a:lvl2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2pPr>
      <a:lvl3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3pPr>
      <a:lvl4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4pPr>
      <a:lvl5pPr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5pPr>
      <a:lvl6pPr marL="3351906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6pPr>
      <a:lvl7pPr marL="3961343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7pPr>
      <a:lvl8pPr marL="4570781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8pPr>
      <a:lvl9pPr marL="5180218" indent="-304719" algn="ctr" defTabSz="609437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866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457078" indent="-457078" algn="l" defTabSz="609437" rtl="0" eaLnBrk="1" fontAlgn="base" hangingPunct="1">
        <a:lnSpc>
          <a:spcPct val="93000"/>
        </a:lnSpc>
        <a:spcBef>
          <a:spcPct val="0"/>
        </a:spcBef>
        <a:spcAft>
          <a:spcPts val="1900"/>
        </a:spcAft>
        <a:buClr>
          <a:srgbClr val="000000"/>
        </a:buClr>
        <a:buSzPct val="100000"/>
        <a:buFont typeface="Times New Roman" pitchFamily="16" charset="0"/>
        <a:defRPr sz="4266">
          <a:solidFill>
            <a:srgbClr val="000000"/>
          </a:solidFill>
          <a:latin typeface="+mn-lt"/>
          <a:ea typeface="+mn-ea"/>
          <a:cs typeface="+mn-cs"/>
        </a:defRPr>
      </a:lvl1pPr>
      <a:lvl2pPr marL="990336" indent="-380898" algn="l" defTabSz="609437" rtl="0" eaLnBrk="1" fontAlgn="base" hangingPunct="1">
        <a:lnSpc>
          <a:spcPct val="93000"/>
        </a:lnSpc>
        <a:spcBef>
          <a:spcPct val="0"/>
        </a:spcBef>
        <a:spcAft>
          <a:spcPts val="1517"/>
        </a:spcAft>
        <a:buClr>
          <a:srgbClr val="000000"/>
        </a:buClr>
        <a:buSzPct val="100000"/>
        <a:buFont typeface="Times New Roman" pitchFamily="16" charset="0"/>
        <a:defRPr sz="3732">
          <a:solidFill>
            <a:srgbClr val="000000"/>
          </a:solidFill>
          <a:latin typeface="+mn-lt"/>
          <a:cs typeface="+mn-cs"/>
        </a:defRPr>
      </a:lvl2pPr>
      <a:lvl3pPr marL="1523595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113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cs typeface="+mn-cs"/>
        </a:defRPr>
      </a:lvl3pPr>
      <a:lvl4pPr marL="2133031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767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4pPr>
      <a:lvl5pPr marL="2742468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5pPr>
      <a:lvl6pPr marL="3351906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6pPr>
      <a:lvl7pPr marL="3961343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7pPr>
      <a:lvl8pPr marL="4570781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8pPr>
      <a:lvl9pPr marL="5180218" indent="-304719" algn="l" defTabSz="609437" rtl="0" eaLnBrk="1" fontAlgn="base" hangingPunct="1">
        <a:lnSpc>
          <a:spcPct val="93000"/>
        </a:lnSpc>
        <a:spcBef>
          <a:spcPct val="0"/>
        </a:spcBef>
        <a:spcAft>
          <a:spcPts val="384"/>
        </a:spcAft>
        <a:buClr>
          <a:srgbClr val="000000"/>
        </a:buClr>
        <a:buSzPct val="100000"/>
        <a:buFont typeface="Times New Roman" pitchFamily="16" charset="0"/>
        <a:defRPr sz="2664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37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76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13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50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86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25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061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498" algn="l" defTabSz="121887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s_slide16-9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7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ctr" defTabSz="1007977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2" indent="-377992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81" indent="-314992" algn="l" defTabSz="1007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71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58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948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936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924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913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901" indent="-251995" algn="l" defTabSz="10079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88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77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65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953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942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930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918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906" algn="l" defTabSz="100797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jpeg"/><Relationship Id="rId41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jpeg"/><Relationship Id="rId40" Type="http://schemas.openxmlformats.org/officeDocument/2006/relationships/image" Target="../media/image42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SERGIO~1\AppData\Local\Temp\SNAGHTML8c4c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60" y="-728339"/>
            <a:ext cx="5930853" cy="318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98448" y="1933437"/>
            <a:ext cx="11247119" cy="34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>
                <a:latin typeface="Leelawadee UI" panose="020B0502040204020203" pitchFamily="34" charset="-34"/>
                <a:cs typeface="Leelawadee UI" panose="020B0502040204020203" pitchFamily="34" charset="-34"/>
              </a:rPr>
              <a:t>FEDERAÇÃO </a:t>
            </a:r>
            <a:r>
              <a:rPr lang="pt-BR" b="1" smtClean="0">
                <a:latin typeface="Leelawadee UI" panose="020B0502040204020203" pitchFamily="34" charset="-34"/>
                <a:cs typeface="Leelawadee UI" panose="020B0502040204020203" pitchFamily="34" charset="-34"/>
              </a:rPr>
              <a:t>NACIONAL </a:t>
            </a:r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DAS DISTRIBUIDORAS DE COMBUSTÍVEIS,GÁS NATURAL E BIOCOMBUSTÍVEIS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A6A6C58-73DA-1332-C7EA-A9CDB68F7362}"/>
              </a:ext>
            </a:extLst>
          </p:cNvPr>
          <p:cNvGrpSpPr/>
          <p:nvPr/>
        </p:nvGrpSpPr>
        <p:grpSpPr>
          <a:xfrm>
            <a:off x="3754460" y="2739802"/>
            <a:ext cx="5930853" cy="4465670"/>
            <a:chOff x="1919930" y="2523686"/>
            <a:chExt cx="4431709" cy="324701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628718B-5750-CAC7-5FCD-29ED6C710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9930" y="2523686"/>
              <a:ext cx="4431709" cy="213909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37C1872-AB18-F238-1DB6-A69F28B5D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19930" y="4662778"/>
              <a:ext cx="4431709" cy="1107927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B2D188B9-0305-25B9-5C16-C04C78B74203}"/>
              </a:ext>
            </a:extLst>
          </p:cNvPr>
          <p:cNvSpPr txBox="1"/>
          <p:nvPr/>
        </p:nvSpPr>
        <p:spPr>
          <a:xfrm>
            <a:off x="3360420" y="3429869"/>
            <a:ext cx="6720840" cy="34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Leelawadee UI" panose="020B0502040204020203" pitchFamily="34" charset="-34"/>
                <a:cs typeface="Leelawadee UI" panose="020B0502040204020203" pitchFamily="34" charset="-34"/>
              </a:rPr>
              <a:t>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122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9" descr="america oil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23" y="1528149"/>
            <a:ext cx="1244480" cy="74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785" y="6002785"/>
            <a:ext cx="809743" cy="809743"/>
          </a:xfrm>
          <a:prstGeom prst="rect">
            <a:avLst/>
          </a:prstGeom>
        </p:spPr>
      </p:pic>
      <p:pic>
        <p:nvPicPr>
          <p:cNvPr id="40" name="Picture 72" descr="logo_rodoil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21" y="4843936"/>
            <a:ext cx="1300954" cy="45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567" y="4559811"/>
            <a:ext cx="1006519" cy="543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690" y="1718226"/>
            <a:ext cx="1322943" cy="4538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4078" y="3813709"/>
            <a:ext cx="804145" cy="651724"/>
          </a:xfrm>
          <a:prstGeom prst="rect">
            <a:avLst/>
          </a:prstGeom>
        </p:spPr>
      </p:pic>
      <p:pic>
        <p:nvPicPr>
          <p:cNvPr id="1026" name="Picture 2" descr="http://www.atlanticapetroleo.com.br/img/logo_atlantic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84" y="3708522"/>
            <a:ext cx="1908078" cy="4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IO~1\AppData\Local\Temp\SNAGHTML7d6c4c9.PNG">
            <a:extLst>
              <a:ext uri="{FF2B5EF4-FFF2-40B4-BE49-F238E27FC236}">
                <a16:creationId xmlns:a16="http://schemas.microsoft.com/office/drawing/2014/main" xmlns="" id="{4BA1C83E-E3EA-4E93-A7B3-D4D6C7594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74" y="2565146"/>
            <a:ext cx="1538686" cy="76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RGIO~1\AppData\Local\Temp\SNAGHTML7db28df.PNG">
            <a:extLst>
              <a:ext uri="{FF2B5EF4-FFF2-40B4-BE49-F238E27FC236}">
                <a16:creationId xmlns:a16="http://schemas.microsoft.com/office/drawing/2014/main" xmlns="" id="{D3EB44CC-52F6-482B-AFCF-422CBAC4C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8" y="5321031"/>
            <a:ext cx="1964382" cy="57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RGIO~1\AppData\Local\Temp\SNAGHTML7dd417e.PNG">
            <a:extLst>
              <a:ext uri="{FF2B5EF4-FFF2-40B4-BE49-F238E27FC236}">
                <a16:creationId xmlns:a16="http://schemas.microsoft.com/office/drawing/2014/main" xmlns="" id="{92AB0237-A38C-4431-B5AE-63F0154E1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89" y="6021446"/>
            <a:ext cx="1092914" cy="96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SERGIO~1\AppData\Local\Temp\SNAGHTML7e2f5a3.PNG">
            <a:extLst>
              <a:ext uri="{FF2B5EF4-FFF2-40B4-BE49-F238E27FC236}">
                <a16:creationId xmlns:a16="http://schemas.microsoft.com/office/drawing/2014/main" xmlns="" id="{C6EB2628-B134-4448-9F63-583CB59E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15" y="3803284"/>
            <a:ext cx="1501093" cy="6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SERGIO~1\AppData\Local\Temp\SNAGHTML7e84d5f.PNG">
            <a:extLst>
              <a:ext uri="{FF2B5EF4-FFF2-40B4-BE49-F238E27FC236}">
                <a16:creationId xmlns:a16="http://schemas.microsoft.com/office/drawing/2014/main" xmlns="" id="{9AA5ABDF-2AF2-4DD9-BE8C-46DAB5A16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64" y="4683909"/>
            <a:ext cx="1615844" cy="49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SERGIO~1\AppData\Local\Temp\SNAGHTML7eb8181.PNG">
            <a:extLst>
              <a:ext uri="{FF2B5EF4-FFF2-40B4-BE49-F238E27FC236}">
                <a16:creationId xmlns:a16="http://schemas.microsoft.com/office/drawing/2014/main" xmlns="" id="{9F8E0A36-C21B-455B-8E93-A9A93568D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01" y="5591360"/>
            <a:ext cx="1548407" cy="42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SERGIO~1\AppData\Local\Temp\SNAGHTML7f24a80.PNG">
            <a:extLst>
              <a:ext uri="{FF2B5EF4-FFF2-40B4-BE49-F238E27FC236}">
                <a16:creationId xmlns:a16="http://schemas.microsoft.com/office/drawing/2014/main" xmlns="" id="{6494AC2A-83BC-4FBF-9150-3160C8AED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94" y="4853742"/>
            <a:ext cx="1731668" cy="52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SERGIO~1\AppData\Local\Temp\SNAGHTML7f4a27a.PNG">
            <a:extLst>
              <a:ext uri="{FF2B5EF4-FFF2-40B4-BE49-F238E27FC236}">
                <a16:creationId xmlns:a16="http://schemas.microsoft.com/office/drawing/2014/main" xmlns="" id="{FF7F7F79-7477-42D1-A8F4-508BC1E77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94" y="5507740"/>
            <a:ext cx="1601320" cy="51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SERGIO~1\AppData\Local\Temp\SNAGHTML7f5362f.PNG">
            <a:extLst>
              <a:ext uri="{FF2B5EF4-FFF2-40B4-BE49-F238E27FC236}">
                <a16:creationId xmlns:a16="http://schemas.microsoft.com/office/drawing/2014/main" xmlns="" id="{EAE7F9F3-BA0C-4FD6-8335-D336DA622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10" y="6257453"/>
            <a:ext cx="1246177" cy="85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SERGIO~1\AppData\Local\Temp\SNAGHTML7f722ad.PNG">
            <a:extLst>
              <a:ext uri="{FF2B5EF4-FFF2-40B4-BE49-F238E27FC236}">
                <a16:creationId xmlns:a16="http://schemas.microsoft.com/office/drawing/2014/main" xmlns="" id="{5B0A386C-0DA0-46C6-8253-323BD6BD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4" y="1718226"/>
            <a:ext cx="1123009" cy="36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SERGIO~1\AppData\Local\Temp\SNAGHTML7f8121e.PNG">
            <a:extLst>
              <a:ext uri="{FF2B5EF4-FFF2-40B4-BE49-F238E27FC236}">
                <a16:creationId xmlns:a16="http://schemas.microsoft.com/office/drawing/2014/main" xmlns="" id="{F76AE261-CF63-4039-9BAB-2823317F4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37" y="2457474"/>
            <a:ext cx="1008803" cy="98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SERGIO~1\AppData\Local\Temp\SNAGHTML7f9ea49.PNG">
            <a:extLst>
              <a:ext uri="{FF2B5EF4-FFF2-40B4-BE49-F238E27FC236}">
                <a16:creationId xmlns:a16="http://schemas.microsoft.com/office/drawing/2014/main" xmlns="" id="{057F199C-AA2D-48A0-B3FF-254F9CEB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921" y="5685626"/>
            <a:ext cx="1264243" cy="57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SERGIO~1\AppData\Local\Temp\SNAGHTML80422ae.PNG">
            <a:extLst>
              <a:ext uri="{FF2B5EF4-FFF2-40B4-BE49-F238E27FC236}">
                <a16:creationId xmlns:a16="http://schemas.microsoft.com/office/drawing/2014/main" xmlns="" id="{ACA22FAA-DA25-4D3E-A371-CEA1469E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391" y="2247236"/>
            <a:ext cx="991161" cy="117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C:\Users\SERGIO~1\AppData\Local\Temp\SNAGHTML806fd83.PNG">
            <a:extLst>
              <a:ext uri="{FF2B5EF4-FFF2-40B4-BE49-F238E27FC236}">
                <a16:creationId xmlns:a16="http://schemas.microsoft.com/office/drawing/2014/main" xmlns="" id="{8437F030-A8E5-4A89-920C-3B7745C7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0400" y="1593249"/>
            <a:ext cx="859840" cy="6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C:\Users\SERGIO~1\AppData\Local\Temp\SNAGHTML80dc645.PNG">
            <a:extLst>
              <a:ext uri="{FF2B5EF4-FFF2-40B4-BE49-F238E27FC236}">
                <a16:creationId xmlns:a16="http://schemas.microsoft.com/office/drawing/2014/main" xmlns="" id="{202A50C3-B201-4508-9347-9A24FB4AA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840" y="5392534"/>
            <a:ext cx="1129975" cy="64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ERGIO~1\AppData\Local\Temp\SNAGHTML1d15f354.PNG">
            <a:extLst>
              <a:ext uri="{FF2B5EF4-FFF2-40B4-BE49-F238E27FC236}">
                <a16:creationId xmlns:a16="http://schemas.microsoft.com/office/drawing/2014/main" xmlns="" id="{7F840878-CECC-48C4-A66F-29F554BBB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540" y="3474168"/>
            <a:ext cx="1277275" cy="64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SERGIO~1\AppData\Local\Temp\SNAGHTML649f124.PNG">
            <a:extLst>
              <a:ext uri="{FF2B5EF4-FFF2-40B4-BE49-F238E27FC236}">
                <a16:creationId xmlns:a16="http://schemas.microsoft.com/office/drawing/2014/main" xmlns="" id="{58E49CFF-0F78-4EEC-84A5-FD749507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982" y="6323780"/>
            <a:ext cx="1398796" cy="58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SERGIO~1\AppData\Local\Temp\SNAGHTML23bfdb.PNG">
            <a:extLst>
              <a:ext uri="{FF2B5EF4-FFF2-40B4-BE49-F238E27FC236}">
                <a16:creationId xmlns:a16="http://schemas.microsoft.com/office/drawing/2014/main" xmlns="" id="{18255A17-B991-44E5-947F-C27328DCD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214" y="6423429"/>
            <a:ext cx="1412837" cy="38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558C67-D114-FD49-A93D-A3837453AA0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444623" y="2427157"/>
            <a:ext cx="1135510" cy="104141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E18E590-8341-D144-9351-D6D0FAB8D0B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290" y="1582412"/>
            <a:ext cx="1274418" cy="6369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A0B1130-6E0E-CD4D-A3B6-600F3CFB5F0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488" y="-38258"/>
            <a:ext cx="1727200" cy="1524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C0E5E23-7256-45FC-9398-50CF329FD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249" y="4780428"/>
            <a:ext cx="12287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xmlns="" id="{DB0E2209-5147-43BE-8C7A-D88DF6234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8" y="4583176"/>
            <a:ext cx="1041578" cy="54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8C9783B1-DE84-479C-BB62-88B32E18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285" y="2721387"/>
            <a:ext cx="1532493" cy="45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6F937157-96F5-45EC-989D-D57B56C9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3" y="1519884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4454DD83-3DC0-43D6-9624-7765BD56A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97" y="4862006"/>
            <a:ext cx="1627748" cy="63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xmlns="" id="{C3F524CE-7B9E-4AD4-8A36-E6AE9C3B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694854"/>
            <a:ext cx="1887607" cy="6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6">
            <a:extLst>
              <a:ext uri="{FF2B5EF4-FFF2-40B4-BE49-F238E27FC236}">
                <a16:creationId xmlns:a16="http://schemas.microsoft.com/office/drawing/2014/main" xmlns="" id="{47BB5965-BC61-481A-B2AF-7534BE00C2E9}"/>
              </a:ext>
            </a:extLst>
          </p:cNvPr>
          <p:cNvSpPr txBox="1"/>
          <p:nvPr/>
        </p:nvSpPr>
        <p:spPr>
          <a:xfrm>
            <a:off x="2154574" y="275672"/>
            <a:ext cx="4620789" cy="53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pt-BR" sz="3086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Empresas </a:t>
            </a:r>
            <a:r>
              <a:rPr kumimoji="0" lang="pt-BR" sz="30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 Unicode MS" charset="0"/>
              </a:rPr>
              <a:t>Associadas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xmlns="" id="{93CC907E-E2CC-4C54-AF0A-68EAF80D3E90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914" y="5803612"/>
            <a:ext cx="895498" cy="1105928"/>
          </a:xfrm>
          <a:prstGeom prst="rect">
            <a:avLst/>
          </a:prstGeom>
        </p:spPr>
      </p:pic>
      <p:pic>
        <p:nvPicPr>
          <p:cNvPr id="3" name="Picture 2" descr="TotalEnergies - Go to the home page">
            <a:extLst>
              <a:ext uri="{FF2B5EF4-FFF2-40B4-BE49-F238E27FC236}">
                <a16:creationId xmlns:a16="http://schemas.microsoft.com/office/drawing/2014/main" xmlns="" id="{E6D4BDED-FB88-4384-AABF-1B5BFA74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9640" y="2585914"/>
            <a:ext cx="9906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D06B7384-512F-4678-A55D-6F24A2633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05" y="1663587"/>
            <a:ext cx="1709841" cy="47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DD042E6C-3C41-CB56-2013-00067F4AC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1540" y="6356576"/>
            <a:ext cx="1659336" cy="45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B32691D-961D-1060-B978-7681F19C404F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9839644" y="3660424"/>
            <a:ext cx="1268330" cy="1039533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xmlns="" id="{FE3CCC9E-3F74-E2D8-E06E-CD611282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56" y="4001894"/>
            <a:ext cx="1630086" cy="6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0AB263F-F9C4-D9C4-C54C-8FB9F4D67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91" y="2532062"/>
            <a:ext cx="1123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SNAGHTMLd8bf1f.PNG">
            <a:extLst>
              <a:ext uri="{FF2B5EF4-FFF2-40B4-BE49-F238E27FC236}">
                <a16:creationId xmlns:a16="http://schemas.microsoft.com/office/drawing/2014/main" xmlns="" id="{52FAD8A8-09B9-4D4B-959A-B66B6602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" y="107429"/>
            <a:ext cx="2039367" cy="14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E9C6B29-EA9F-50CF-8DAC-762E5BAF4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36" y="170649"/>
            <a:ext cx="9582911" cy="72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8290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AFBA2-7B30-B4BE-599A-52473F6A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337750"/>
            <a:ext cx="6713389" cy="73000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Devedor Contumaz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694D9F-DE3B-41BA-191D-64BA6D11FCD4}"/>
              </a:ext>
            </a:extLst>
          </p:cNvPr>
          <p:cNvSpPr txBox="1"/>
          <p:nvPr/>
        </p:nvSpPr>
        <p:spPr>
          <a:xfrm>
            <a:off x="1066801" y="1204092"/>
            <a:ext cx="9460523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Aquele que utiliza da sonegação de impostos como uma vantagem competitiva, praticando concorrência desleal e crimes de sonegação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mercado de combustíveis tem margens muito baixas e alta carga tributária que permitem a prática de preços muito inferiores à média do mercado .</a:t>
            </a:r>
            <a:endParaRPr lang="en-US" sz="20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F5695A-CA74-3CEC-6021-2079AA68B614}"/>
              </a:ext>
            </a:extLst>
          </p:cNvPr>
          <p:cNvSpPr txBox="1"/>
          <p:nvPr/>
        </p:nvSpPr>
        <p:spPr>
          <a:xfrm>
            <a:off x="668215" y="2828464"/>
            <a:ext cx="11824833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Complexidade tributária gerou modelo assimétrico e confuso para o mercado de combustíveis – gerando brechas para fraudes / sonegação .</a:t>
            </a:r>
          </a:p>
          <a:p>
            <a:pPr marL="1028700" lvl="1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Segundo estudos da Fundação Getúlio Vargas (FGV-Energia), a sonegação de tributos no país atinge aproximadamente de R$ 7 bilhões ao ano, dos quais R$ 5,6 bilhões referem-se ao ICMS</a:t>
            </a:r>
          </a:p>
          <a:p>
            <a:pPr marL="1028700" lvl="1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maior parte da sonegação fiscal nos combustíveis ocorre no etanol hidratado pois sua carga tributária do ICMS é dividida entre o produtor (usinas) e as distribuidoras.</a:t>
            </a:r>
          </a:p>
          <a:p>
            <a:pPr marL="1028700" lvl="1">
              <a:buFont typeface="Wingdings" panose="05000000000000000000" pitchFamily="2" charset="2"/>
              <a:buChar char="ü"/>
            </a:pPr>
            <a:endParaRPr lang="pt-BR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Brasilcom defende na reforma tributária que os tributos incidentes sobre todos os biocombustíveis também sejam </a:t>
            </a:r>
            <a:r>
              <a:rPr lang="pt-BR" sz="2000" b="1" u="sng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monofásicos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produtor e com alíquotas </a:t>
            </a:r>
            <a:r>
              <a:rPr lang="pt-BR" sz="2000" i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AdRem</a:t>
            </a:r>
            <a:r>
              <a:rPr lang="pt-BR" sz="20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é hoje feito nos derivados após a LC 192/22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4D3AC9-F9D7-5347-7C61-E1FB29A48F8F}"/>
              </a:ext>
            </a:extLst>
          </p:cNvPr>
          <p:cNvSpPr txBox="1"/>
          <p:nvPr/>
        </p:nvSpPr>
        <p:spPr>
          <a:xfrm>
            <a:off x="853440" y="7221925"/>
            <a:ext cx="3342197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Instituto Brasileiro de Planejamento e Tributação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2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AFBA2-7B30-B4BE-599A-52473F6A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337750"/>
            <a:ext cx="6713389" cy="73000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Devedor Contumaz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4694D9F-DE3B-41BA-191D-64BA6D11FCD4}"/>
              </a:ext>
            </a:extLst>
          </p:cNvPr>
          <p:cNvSpPr txBox="1"/>
          <p:nvPr/>
        </p:nvSpPr>
        <p:spPr>
          <a:xfrm>
            <a:off x="1066801" y="1204092"/>
            <a:ext cx="9460523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Aquele que utiliza da sonegação de impostos como uma vantagem competitiva, praticando concorrência desleal e crimes de sonegação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i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mercado de combustíveis tem margens muito baixas e alta carga tributária que permitem a prática de preços muito inferiores à média do mercado .</a:t>
            </a:r>
            <a:endParaRPr lang="en-US" sz="2000" b="1" i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0F5695A-CA74-3CEC-6021-2079AA68B614}"/>
              </a:ext>
            </a:extLst>
          </p:cNvPr>
          <p:cNvSpPr txBox="1"/>
          <p:nvPr/>
        </p:nvSpPr>
        <p:spPr>
          <a:xfrm>
            <a:off x="668215" y="2828464"/>
            <a:ext cx="11824833" cy="3527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Complexidade tributária gerou modelo assimétrico e confuso para o mercado de combustíveis – gerando brechas para fraudes / sonegação .</a:t>
            </a:r>
          </a:p>
          <a:p>
            <a:pPr marL="1028700" lvl="1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Segundo estudos da Fundação Getúlio Vargas (FGV-Energia), a sonegação de tributos no país atinge aproximadamente de R$ 7 bilhões ao ano, dos quais R$ 5,6 bilhões referem-se ao ICMS</a:t>
            </a:r>
          </a:p>
          <a:p>
            <a:pPr marL="1028700" lvl="1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maior parte da sonegação fiscal nos combustíveis ocorre no etanol hidratado pois sua carga tributária do ICMS é dividida entre o produtor (usinas) e as distribuidoras.</a:t>
            </a:r>
          </a:p>
          <a:p>
            <a:pPr marL="1028700" lvl="1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Brasilcom defende na reforma tributária que os tributos incidentes sobre todos os biocombustíveis também sejam </a:t>
            </a:r>
            <a:r>
              <a:rPr lang="pt-BR" sz="20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monofásicos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produtor e com alíquotas </a:t>
            </a:r>
            <a:r>
              <a:rPr lang="pt-BR" sz="2000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AdRem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como é hoje feito nos derivados após a LC 192/22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24D3AC9-F9D7-5347-7C61-E1FB29A48F8F}"/>
              </a:ext>
            </a:extLst>
          </p:cNvPr>
          <p:cNvSpPr txBox="1"/>
          <p:nvPr/>
        </p:nvSpPr>
        <p:spPr>
          <a:xfrm>
            <a:off x="853440" y="7221925"/>
            <a:ext cx="3342197" cy="264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Instituto Brasileiro de Planejamento e Tributação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060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AFBA2-7B30-B4BE-599A-52473F6A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228426"/>
            <a:ext cx="6713389" cy="73000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Devedor Contumaz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E745DD-482B-1DD0-BA49-65869B1194F7}"/>
              </a:ext>
            </a:extLst>
          </p:cNvPr>
          <p:cNvSpPr txBox="1"/>
          <p:nvPr/>
        </p:nvSpPr>
        <p:spPr>
          <a:xfrm>
            <a:off x="1371600" y="1283063"/>
            <a:ext cx="10117190" cy="421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Projetos de leis que hoje tramitam na Câmara dos deputados como os do Senado (284/2017) de autoria da Senadora Ana Amélia e o 164/2022 de autoria do Senador Jean Paul Prates são importantes porque, atualmente, não há uma definição legal para o devedor contumaz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 proposta vai resultar em maior segurança jurídica, pois estabelece critérios claros e objetivos sobre como se definir essa fraude e ,assim , identificar  os  contribuintes fraudadores e aplicar as devidas penalizações .</a:t>
            </a:r>
          </a:p>
          <a:p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nova legislação devera penalizar somente os fraudadores e não os contribuintes honestos com mais custos e carga burocrática 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FAFBA2-7B30-B4BE-599A-52473F6A1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215" y="228426"/>
            <a:ext cx="6713389" cy="730002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Devedor Contumaz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E745DD-482B-1DD0-BA49-65869B1194F7}"/>
              </a:ext>
            </a:extLst>
          </p:cNvPr>
          <p:cNvSpPr txBox="1"/>
          <p:nvPr/>
        </p:nvSpPr>
        <p:spPr>
          <a:xfrm>
            <a:off x="1371600" y="1283063"/>
            <a:ext cx="10117190" cy="421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Projetos de leis que hoje tramitam na Câmara dos deputados como os do Senado (284/2017) de autoria da Senadora Ana Amélia e o 164/2022 de autoria do Senador Jean Paul Prates são importantes porque, atualmente, não há uma definição legal para o devedor contumaz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PL proposta vai resultar em maior segurança jurídica, pois estabelece critérios claros e objetivos sobre como se definir essa fraude e ,assim , identificar  os  contribuintes fraudadores e aplicar as devidas penalizações .</a:t>
            </a:r>
          </a:p>
          <a:p>
            <a:r>
              <a:rPr lang="pt-B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nova legislação devera penalizar somente os fraudadores e não os contribuintes honestos com mais custos e carga burocrática 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8357FA-BD69-44C3-22C6-375929AEE3DC}"/>
              </a:ext>
            </a:extLst>
          </p:cNvPr>
          <p:cNvSpPr txBox="1"/>
          <p:nvPr/>
        </p:nvSpPr>
        <p:spPr>
          <a:xfrm>
            <a:off x="1024128" y="5371716"/>
            <a:ext cx="10714598" cy="1809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Brasil tem pressa em diminuir seus déficits fiscais ,logo , aprovar URGENTE a nova Lei é fundamental para estancar a sangria dos Devedores Contumazes.  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Esta também removera do mercado,  as empresas cujo único objetivo é burlar as obrigações tributárias, trazendo de volta ao mercado de combustíveis, a competição justa e benéfica para os consumidores.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9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AppData\Local\Temp\SNAGHTMLd8bf1f.PNG">
            <a:extLst>
              <a:ext uri="{FF2B5EF4-FFF2-40B4-BE49-F238E27FC236}">
                <a16:creationId xmlns:a16="http://schemas.microsoft.com/office/drawing/2014/main" xmlns="" id="{52FAD8A8-09B9-4D4B-959A-B66B6602A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1" y="107429"/>
            <a:ext cx="2039367" cy="146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9C48B89-15F7-8D41-F7AF-B85DEB554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550459" y="862789"/>
            <a:ext cx="3895344" cy="707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8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A3C46B-5B04-BAD6-F7D9-943AF675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3" y="2519362"/>
            <a:ext cx="12091564" cy="1260475"/>
          </a:xfrm>
        </p:spPr>
        <p:txBody>
          <a:bodyPr/>
          <a:lstStyle/>
          <a:p>
            <a:r>
              <a:rPr lang="pt-BR" sz="11500" b="1" dirty="0"/>
              <a:t>OBRIGADO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7769526"/>
      </p:ext>
    </p:extLst>
  </p:cSld>
  <p:clrMapOvr>
    <a:masterClrMapping/>
  </p:clrMapOvr>
</p:sld>
</file>

<file path=ppt/theme/theme1.xml><?xml version="1.0" encoding="utf-8"?>
<a:theme xmlns:a="http://schemas.openxmlformats.org/drawingml/2006/main" name="Anuario_ANP_2013_AB_201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633</Words>
  <Application>Microsoft Office PowerPoint</Application>
  <PresentationFormat>Personalizar</PresentationFormat>
  <Paragraphs>43</Paragraphs>
  <Slides>9</Slides>
  <Notes>3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Arial Unicode MS</vt:lpstr>
      <vt:lpstr>Arial</vt:lpstr>
      <vt:lpstr>Calibri</vt:lpstr>
      <vt:lpstr>Leelawadee UI</vt:lpstr>
      <vt:lpstr>Segoe UI</vt:lpstr>
      <vt:lpstr>Times New Roman</vt:lpstr>
      <vt:lpstr>Wingdings</vt:lpstr>
      <vt:lpstr>Anuario_ANP_2013_AB_2012</vt:lpstr>
      <vt:lpstr>1_Office Theme</vt:lpstr>
      <vt:lpstr>Apresentação do PowerPoint</vt:lpstr>
      <vt:lpstr>Apresentação do PowerPoint</vt:lpstr>
      <vt:lpstr>Apresentação do PowerPoint</vt:lpstr>
      <vt:lpstr>Devedor Contumaz</vt:lpstr>
      <vt:lpstr>Devedor Contumaz</vt:lpstr>
      <vt:lpstr>Devedor Contumaz</vt:lpstr>
      <vt:lpstr>Devedor Contumaz</vt:lpstr>
      <vt:lpstr>Apresentação do PowerPoint</vt:lpstr>
      <vt:lpstr>OBRIGADO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Sergio Massillon Martins</dc:creator>
  <cp:lastModifiedBy>Ricardo Lúcio de Lima Ribeiro</cp:lastModifiedBy>
  <cp:revision>20</cp:revision>
  <cp:lastPrinted>2023-11-06T19:56:16Z</cp:lastPrinted>
  <dcterms:created xsi:type="dcterms:W3CDTF">2020-08-27T11:26:27Z</dcterms:created>
  <dcterms:modified xsi:type="dcterms:W3CDTF">2023-11-07T18:09:22Z</dcterms:modified>
</cp:coreProperties>
</file>