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</p:sldMasterIdLst>
  <p:sldIdLst>
    <p:sldId id="256" r:id="rId9"/>
    <p:sldId id="257" r:id="rId10"/>
    <p:sldId id="258" r:id="rId11"/>
    <p:sldId id="259" r:id="rId12"/>
    <p:sldId id="274" r:id="rId13"/>
    <p:sldId id="260" r:id="rId14"/>
    <p:sldId id="261" r:id="rId15"/>
    <p:sldId id="275" r:id="rId16"/>
    <p:sldId id="262" r:id="rId17"/>
    <p:sldId id="263" r:id="rId18"/>
    <p:sldId id="264" r:id="rId19"/>
    <p:sldId id="265" r:id="rId20"/>
    <p:sldId id="273" r:id="rId21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Helvetica Light" charset="0"/>
        <a:ea typeface="ヒラギノ角ゴ ProN W3" charset="0"/>
        <a:cs typeface="ヒラギノ角ゴ ProN W3" charset="0"/>
        <a:sym typeface="Helvetica Light" charset="0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Helvetica Light" charset="0"/>
        <a:ea typeface="ヒラギノ角ゴ ProN W3" charset="0"/>
        <a:cs typeface="ヒラギノ角ゴ ProN W3" charset="0"/>
        <a:sym typeface="Helvetica Light" charset="0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Helvetica Light" charset="0"/>
        <a:ea typeface="ヒラギノ角ゴ ProN W3" charset="0"/>
        <a:cs typeface="ヒラギノ角ゴ ProN W3" charset="0"/>
        <a:sym typeface="Helvetica Light" charset="0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Helvetica Light" charset="0"/>
        <a:ea typeface="ヒラギノ角ゴ ProN W3" charset="0"/>
        <a:cs typeface="ヒラギノ角ゴ ProN W3" charset="0"/>
        <a:sym typeface="Helvetica Light" charset="0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Helvetica Light" charset="0"/>
        <a:ea typeface="ヒラギノ角ゴ ProN W3" charset="0"/>
        <a:cs typeface="ヒラギノ角ゴ ProN W3" charset="0"/>
        <a:sym typeface="Helvetica Light" charset="0"/>
      </a:defRPr>
    </a:lvl5pPr>
    <a:lvl6pPr marL="2286000" algn="l" defTabSz="457200" rtl="0" eaLnBrk="1" latinLnBrk="0" hangingPunct="1">
      <a:defRPr sz="3600" kern="1200">
        <a:solidFill>
          <a:schemeClr val="tx1"/>
        </a:solidFill>
        <a:latin typeface="Helvetica Light" charset="0"/>
        <a:ea typeface="ヒラギノ角ゴ ProN W3" charset="0"/>
        <a:cs typeface="ヒラギノ角ゴ ProN W3" charset="0"/>
        <a:sym typeface="Helvetica Light" charset="0"/>
      </a:defRPr>
    </a:lvl6pPr>
    <a:lvl7pPr marL="2743200" algn="l" defTabSz="457200" rtl="0" eaLnBrk="1" latinLnBrk="0" hangingPunct="1">
      <a:defRPr sz="3600" kern="1200">
        <a:solidFill>
          <a:schemeClr val="tx1"/>
        </a:solidFill>
        <a:latin typeface="Helvetica Light" charset="0"/>
        <a:ea typeface="ヒラギノ角ゴ ProN W3" charset="0"/>
        <a:cs typeface="ヒラギノ角ゴ ProN W3" charset="0"/>
        <a:sym typeface="Helvetica Light" charset="0"/>
      </a:defRPr>
    </a:lvl7pPr>
    <a:lvl8pPr marL="3200400" algn="l" defTabSz="457200" rtl="0" eaLnBrk="1" latinLnBrk="0" hangingPunct="1">
      <a:defRPr sz="3600" kern="1200">
        <a:solidFill>
          <a:schemeClr val="tx1"/>
        </a:solidFill>
        <a:latin typeface="Helvetica Light" charset="0"/>
        <a:ea typeface="ヒラギノ角ゴ ProN W3" charset="0"/>
        <a:cs typeface="ヒラギノ角ゴ ProN W3" charset="0"/>
        <a:sym typeface="Helvetica Light" charset="0"/>
      </a:defRPr>
    </a:lvl8pPr>
    <a:lvl9pPr marL="3657600" algn="l" defTabSz="457200" rtl="0" eaLnBrk="1" latinLnBrk="0" hangingPunct="1">
      <a:defRPr sz="3600" kern="1200">
        <a:solidFill>
          <a:schemeClr val="tx1"/>
        </a:solidFill>
        <a:latin typeface="Helvetica Light" charset="0"/>
        <a:ea typeface="ヒラギノ角ゴ ProN W3" charset="0"/>
        <a:cs typeface="ヒラギノ角ゴ ProN W3" charset="0"/>
        <a:sym typeface="Helvetica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1470" y="7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0277107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5601444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45212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45212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734520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372461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05990881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8389735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8010769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2683941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4625443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107418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7923280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01078500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1934131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7440676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2046475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1691962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59176662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5405986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60344741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51161333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9254224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917960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79829243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10516232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0285745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6342562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48964925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91530221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80024032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4846135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34069473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30932897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1841896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2533596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1666831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23900413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59868132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81940454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47162928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07865695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17902661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65904482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8270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79850" y="2768600"/>
            <a:ext cx="24447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87855274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012034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53907355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58569133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79628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43889478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13981798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12885596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45034623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05635593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90057358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64522206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9409137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92348390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15115078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77682403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133201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37876005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17518232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5903624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72667431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49560229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14308465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5759816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867853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21419059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24532567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55353893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5515102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45125126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13360821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05806991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36752173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72826502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9688801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64050498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5753426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70000" y="73533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78600" y="73533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84797572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65833421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91435909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7698259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1436815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15200437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26144897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118600" y="5842000"/>
            <a:ext cx="2616200" cy="26416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70000" y="5842000"/>
            <a:ext cx="7696200" cy="26416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1286747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2553272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Helvetica Light" charset="0"/>
              </a:rPr>
              <a:t>Mastertitelformat bearbeiten</a:t>
            </a:r>
            <a:endParaRPr lang="en-US">
              <a:sym typeface="Helvetica Light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Helvetica Light" charset="0"/>
              </a:rPr>
              <a:t>Mastertextformat bearbeiten</a:t>
            </a:r>
          </a:p>
          <a:p>
            <a:pPr lvl="1"/>
            <a:r>
              <a:rPr lang="de-DE">
                <a:sym typeface="Helvetica Light" charset="0"/>
              </a:rPr>
              <a:t>Zweite Ebene</a:t>
            </a:r>
          </a:p>
          <a:p>
            <a:pPr lvl="2"/>
            <a:r>
              <a:rPr lang="de-DE">
                <a:sym typeface="Helvetica Light" charset="0"/>
              </a:rPr>
              <a:t>Dritte Ebene</a:t>
            </a:r>
          </a:p>
          <a:p>
            <a:pPr lvl="3"/>
            <a:r>
              <a:rPr lang="de-DE">
                <a:sym typeface="Helvetica Light" charset="0"/>
              </a:rPr>
              <a:t>Vierte Ebene</a:t>
            </a:r>
          </a:p>
          <a:p>
            <a:pPr lvl="4"/>
            <a:r>
              <a:rPr lang="de-DE">
                <a:sym typeface="Helvetica Light" charset="0"/>
              </a:rPr>
              <a:t>Fünfte Ebene</a:t>
            </a:r>
            <a:endParaRPr lang="en-US">
              <a:sym typeface="Helvetica Light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Helvetica Light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1pPr>
      <a:lvl2pPr marL="2921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2pPr>
      <a:lvl3pPr marL="6350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3pPr>
      <a:lvl4pPr marL="9779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4pPr>
      <a:lvl5pPr marL="1320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5pPr>
      <a:lvl6pPr marL="17780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6pPr>
      <a:lvl7pPr marL="2235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7pPr>
      <a:lvl8pPr marL="2692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8pPr>
      <a:lvl9pPr marL="3149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Helvetica Light" charset="0"/>
        </a:defRPr>
      </a:lvl1pPr>
      <a:lvl2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2pPr>
      <a:lvl3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3pPr>
      <a:lvl4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4pPr>
      <a:lvl5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1pPr>
      <a:lvl2pPr marL="3429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2pPr>
      <a:lvl3pPr marL="685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3pPr>
      <a:lvl4pPr marL="10287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4pPr>
      <a:lvl5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5pPr>
      <a:lvl6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6pPr>
      <a:lvl7pPr marL="22860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7pPr>
      <a:lvl8pPr marL="2743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8pPr>
      <a:lvl9pPr marL="3200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Light" charset="0"/>
              </a:rPr>
              <a:t>Second level</a:t>
            </a:r>
          </a:p>
          <a:p>
            <a:pPr lvl="2"/>
            <a:r>
              <a:rPr lang="en-US">
                <a:sym typeface="Helvetica Light" charset="0"/>
              </a:rPr>
              <a:t>Third level</a:t>
            </a:r>
          </a:p>
          <a:p>
            <a:pPr lvl="3"/>
            <a:r>
              <a:rPr lang="en-US">
                <a:sym typeface="Helvetica Light" charset="0"/>
              </a:rPr>
              <a:t>Fourth level</a:t>
            </a:r>
          </a:p>
          <a:p>
            <a:pPr lvl="4"/>
            <a:r>
              <a:rPr lang="en-US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Helvetica Light" charset="0"/>
        </a:defRPr>
      </a:lvl1pPr>
      <a:lvl2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2pPr>
      <a:lvl3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3pPr>
      <a:lvl4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4pPr>
      <a:lvl5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9pPr>
    </p:titleStyle>
    <p:bodyStyle>
      <a:lvl1pPr marL="3810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1pPr>
      <a:lvl2pPr marL="7112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2pPr>
      <a:lvl3pPr marL="10922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3pPr>
      <a:lvl4pPr marL="14732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4pPr>
      <a:lvl5pPr marL="18542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5pPr>
      <a:lvl6pPr marL="23114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6pPr>
      <a:lvl7pPr marL="27686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7pPr>
      <a:lvl8pPr marL="32258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8pPr>
      <a:lvl9pPr marL="36830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03" t="49806" r="389"/>
          <a:stretch>
            <a:fillRect/>
          </a:stretch>
        </p:blipFill>
        <p:spPr bwMode="auto">
          <a:xfrm>
            <a:off x="7797800" y="0"/>
            <a:ext cx="52324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Helvetica Light" charset="0"/>
        </a:defRPr>
      </a:lvl1pPr>
      <a:lvl2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2pPr>
      <a:lvl3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3pPr>
      <a:lvl4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4pPr>
      <a:lvl5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1pPr>
      <a:lvl2pPr marL="3429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2pPr>
      <a:lvl3pPr marL="685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3pPr>
      <a:lvl4pPr marL="10287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4pPr>
      <a:lvl5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5pPr>
      <a:lvl6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6pPr>
      <a:lvl7pPr marL="22860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7pPr>
      <a:lvl8pPr marL="2743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8pPr>
      <a:lvl9pPr marL="3200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2768600"/>
            <a:ext cx="50419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Light" charset="0"/>
              </a:rPr>
              <a:t>Second level</a:t>
            </a:r>
          </a:p>
          <a:p>
            <a:pPr lvl="2"/>
            <a:r>
              <a:rPr lang="en-US">
                <a:sym typeface="Helvetica Light" charset="0"/>
              </a:rPr>
              <a:t>Third level</a:t>
            </a:r>
          </a:p>
          <a:p>
            <a:pPr lvl="3"/>
            <a:r>
              <a:rPr lang="en-US">
                <a:sym typeface="Helvetica Light" charset="0"/>
              </a:rPr>
              <a:t>Fourth level</a:t>
            </a:r>
          </a:p>
          <a:p>
            <a:pPr lvl="4"/>
            <a:r>
              <a:rPr lang="en-US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Helvetica Light" charset="0"/>
        </a:defRPr>
      </a:lvl1pPr>
      <a:lvl2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2pPr>
      <a:lvl3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3pPr>
      <a:lvl4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4pPr>
      <a:lvl5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9pPr>
    </p:titleStyle>
    <p:bodyStyle>
      <a:lvl1pPr marL="279400" indent="-279400" algn="l" rtl="0" fontAlgn="base">
        <a:spcBef>
          <a:spcPts val="3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1pPr>
      <a:lvl2pPr marL="609600" indent="-279400" algn="l" rtl="0" fontAlgn="base">
        <a:spcBef>
          <a:spcPts val="3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2pPr>
      <a:lvl3pPr marL="990600" indent="-279400" algn="l" rtl="0" fontAlgn="base">
        <a:spcBef>
          <a:spcPts val="3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3pPr>
      <a:lvl4pPr marL="1371600" indent="-279400" algn="l" rtl="0" fontAlgn="base">
        <a:spcBef>
          <a:spcPts val="3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4pPr>
      <a:lvl5pPr marL="1752600" indent="-279400" algn="l" rtl="0" fontAlgn="base">
        <a:spcBef>
          <a:spcPts val="3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5pPr>
      <a:lvl6pPr marL="2209800" indent="-279400" algn="l" rtl="0" fontAlgn="base">
        <a:spcBef>
          <a:spcPts val="3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6pPr>
      <a:lvl7pPr marL="2667000" indent="-279400" algn="l" rtl="0" fontAlgn="base">
        <a:spcBef>
          <a:spcPts val="3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7pPr>
      <a:lvl8pPr marL="3124200" indent="-279400" algn="l" rtl="0" fontAlgn="base">
        <a:spcBef>
          <a:spcPts val="3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8pPr>
      <a:lvl9pPr marL="3581400" indent="-279400" algn="l" rtl="0" fontAlgn="base">
        <a:spcBef>
          <a:spcPts val="3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Helvetica Light" charset="0"/>
        </a:defRPr>
      </a:lvl1pPr>
      <a:lvl2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2pPr>
      <a:lvl3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3pPr>
      <a:lvl4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4pPr>
      <a:lvl5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1pPr>
      <a:lvl2pPr marL="3429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2pPr>
      <a:lvl3pPr marL="685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3pPr>
      <a:lvl4pPr marL="10287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4pPr>
      <a:lvl5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5pPr>
      <a:lvl6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6pPr>
      <a:lvl7pPr marL="22860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7pPr>
      <a:lvl8pPr marL="2743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8pPr>
      <a:lvl9pPr marL="3200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Light" charset="0"/>
              </a:rPr>
              <a:t>Second level</a:t>
            </a:r>
          </a:p>
          <a:p>
            <a:pPr lvl="2"/>
            <a:r>
              <a:rPr lang="en-US">
                <a:sym typeface="Helvetica Light" charset="0"/>
              </a:rPr>
              <a:t>Third level</a:t>
            </a:r>
          </a:p>
          <a:p>
            <a:pPr lvl="3"/>
            <a:r>
              <a:rPr lang="en-US">
                <a:sym typeface="Helvetica Light" charset="0"/>
              </a:rPr>
              <a:t>Fourth level</a:t>
            </a:r>
          </a:p>
          <a:p>
            <a:pPr lvl="4"/>
            <a:r>
              <a:rPr lang="en-US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Helvetica Light" charset="0"/>
        </a:defRPr>
      </a:lvl1pPr>
      <a:lvl2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2pPr>
      <a:lvl3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3pPr>
      <a:lvl4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4pPr>
      <a:lvl5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9pPr>
    </p:titleStyle>
    <p:bodyStyle>
      <a:lvl1pPr marL="3810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1pPr>
      <a:lvl2pPr marL="7112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2pPr>
      <a:lvl3pPr marL="10922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3pPr>
      <a:lvl4pPr marL="14732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4pPr>
      <a:lvl5pPr marL="18542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5pPr>
      <a:lvl6pPr marL="23114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6pPr>
      <a:lvl7pPr marL="27686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7pPr>
      <a:lvl8pPr marL="32258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8pPr>
      <a:lvl9pPr marL="3683000" indent="-381000" algn="l" rtl="0" fontAlgn="base">
        <a:spcBef>
          <a:spcPts val="4200"/>
        </a:spcBef>
        <a:spcAft>
          <a:spcPct val="0"/>
        </a:spcAft>
        <a:buClr>
          <a:srgbClr val="000000"/>
        </a:buClr>
        <a:buSzPct val="100000"/>
        <a:buFont typeface="Helvetica Light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7353300"/>
            <a:ext cx="104648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Light" charset="0"/>
              </a:rPr>
              <a:t>Second level</a:t>
            </a:r>
          </a:p>
          <a:p>
            <a:pPr lvl="2"/>
            <a:r>
              <a:rPr lang="en-US">
                <a:sym typeface="Helvetica Light" charset="0"/>
              </a:rPr>
              <a:t>Third level</a:t>
            </a:r>
          </a:p>
          <a:p>
            <a:pPr lvl="3"/>
            <a:r>
              <a:rPr lang="en-US">
                <a:sym typeface="Helvetica Light" charset="0"/>
              </a:rPr>
              <a:t>Fourth level</a:t>
            </a:r>
          </a:p>
          <a:p>
            <a:pPr lvl="4"/>
            <a:r>
              <a:rPr lang="en-US">
                <a:sym typeface="Helvetica Light" charset="0"/>
              </a:rPr>
              <a:t>Fifth level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5842000"/>
            <a:ext cx="104648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Helvetica Light" charset="0"/>
        </a:defRPr>
      </a:lvl1pPr>
      <a:lvl2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2pPr>
      <a:lvl3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3pPr>
      <a:lvl4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4pPr>
      <a:lvl5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Helvetica Light" charset="0"/>
          <a:ea typeface="ヒラギノ角ゴ ProN W3" charset="0"/>
          <a:cs typeface="ヒラギノ角ゴ ProN W3" charset="0"/>
          <a:sym typeface="Helvetica Light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1pPr>
      <a:lvl2pPr marL="2921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2pPr>
      <a:lvl3pPr marL="6350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3pPr>
      <a:lvl4pPr marL="9779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4pPr>
      <a:lvl5pPr marL="1320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5pPr>
      <a:lvl6pPr marL="17780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6pPr>
      <a:lvl7pPr marL="2235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7pPr>
      <a:lvl8pPr marL="2692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8pPr>
      <a:lvl9pPr marL="3149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645727" y="5257800"/>
            <a:ext cx="7444309" cy="2951018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pt-BR" sz="7200" dirty="0">
                <a:latin typeface="Helvetica Neue Light" charset="0"/>
                <a:cs typeface="Helvetica Neue Light" charset="0"/>
                <a:sym typeface="Helvetica Neue Light" charset="0"/>
              </a:rPr>
              <a:t>Combate </a:t>
            </a:r>
            <a:r>
              <a:rPr lang="pt-BR" sz="7200" dirty="0" err="1">
                <a:latin typeface="Helvetica Neue Light" charset="0"/>
                <a:cs typeface="Helvetica Neue Light" charset="0"/>
                <a:sym typeface="Helvetica Neue Light" charset="0"/>
              </a:rPr>
              <a:t>Disruptivo</a:t>
            </a:r>
            <a:r>
              <a:rPr lang="pt-BR" sz="7200" dirty="0">
                <a:latin typeface="Helvetica Neue Light" charset="0"/>
                <a:cs typeface="Helvetica Neue Light" charset="0"/>
                <a:sym typeface="Helvetica Neue Light" charset="0"/>
              </a:rPr>
              <a:t> ao </a:t>
            </a:r>
            <a:r>
              <a:rPr lang="pt-BR" sz="7200" dirty="0" err="1">
                <a:latin typeface="Helvetica Neue Light" charset="0"/>
                <a:cs typeface="Helvetica Neue Light" charset="0"/>
                <a:sym typeface="Helvetica Neue Light" charset="0"/>
              </a:rPr>
              <a:t>Ciberterrorismo</a:t>
            </a:r>
            <a:endParaRPr lang="en-US" sz="7200" dirty="0">
              <a:latin typeface="Helvetica Neue Light" charset="0"/>
              <a:sym typeface="Helvetica Neue Light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235700" y="8305800"/>
            <a:ext cx="6426200" cy="11303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>
                <a:latin typeface="Helvetica Neue UltraLight" charset="0"/>
                <a:cs typeface="Helvetica Neue UltraLight" charset="0"/>
                <a:sym typeface="Helvetica Neue UltraLight" charset="0"/>
              </a:rPr>
              <a:t>Marcus Reis</a:t>
            </a:r>
            <a:endParaRPr lang="en-US" sz="3600" dirty="0">
              <a:latin typeface="Helvetica Neue UltraLight" charset="0"/>
              <a:sym typeface="Helvetica Neue UltraLight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711200"/>
            <a:ext cx="7302500" cy="16002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dirty="0">
                <a:latin typeface="Helvetica Neue Light" charset="0"/>
                <a:cs typeface="Helvetica Neue Light" charset="0"/>
                <a:sym typeface="Helvetica Neue Light" charset="0"/>
              </a:rPr>
              <a:t>Combate ao </a:t>
            </a:r>
            <a:r>
              <a:rPr lang="pt-BR" sz="4800" dirty="0" err="1">
                <a:latin typeface="Helvetica Neue Light" charset="0"/>
                <a:cs typeface="Helvetica Neue Light" charset="0"/>
                <a:sym typeface="Helvetica Neue Light" charset="0"/>
              </a:rPr>
              <a:t>Ciberterrorismo</a:t>
            </a:r>
            <a:endParaRPr lang="en-US" sz="4800" dirty="0">
              <a:latin typeface="Helvetica Neue Light" charset="0"/>
              <a:sym typeface="Helvetica Neue Light" charset="0"/>
            </a:endParaRPr>
          </a:p>
        </p:txBody>
      </p:sp>
      <p:sp>
        <p:nvSpPr>
          <p:cNvPr id="16386" name="AutoShape 2"/>
          <p:cNvSpPr>
            <a:spLocks/>
          </p:cNvSpPr>
          <p:nvPr/>
        </p:nvSpPr>
        <p:spPr bwMode="auto">
          <a:xfrm>
            <a:off x="1409700" y="3314700"/>
            <a:ext cx="6718300" cy="1257300"/>
          </a:xfrm>
          <a:prstGeom prst="roundRect">
            <a:avLst>
              <a:gd name="adj" fmla="val 7069"/>
            </a:avLst>
          </a:prstGeom>
          <a:solidFill>
            <a:srgbClr val="73B9DA"/>
          </a:solidFill>
          <a:ln>
            <a:noFill/>
          </a:ln>
          <a:effectLst>
            <a:outerShdw blurRad="63500" dist="38099" dir="54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dirty="0"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INTELIGÊNCIA</a:t>
            </a:r>
            <a:endParaRPr lang="en-US" dirty="0">
              <a:latin typeface="Helvetica Neue" charset="0"/>
              <a:ea typeface="ＭＳ Ｐゴシック" charset="0"/>
              <a:cs typeface="Helvetica Neue" charset="0"/>
              <a:sym typeface="Helvetica Neue" charset="0"/>
            </a:endParaRPr>
          </a:p>
        </p:txBody>
      </p:sp>
      <p:sp>
        <p:nvSpPr>
          <p:cNvPr id="16387" name="AutoShape 3"/>
          <p:cNvSpPr>
            <a:spLocks/>
          </p:cNvSpPr>
          <p:nvPr/>
        </p:nvSpPr>
        <p:spPr bwMode="auto">
          <a:xfrm>
            <a:off x="4826000" y="4813300"/>
            <a:ext cx="3302000" cy="3632200"/>
          </a:xfrm>
          <a:prstGeom prst="roundRect">
            <a:avLst>
              <a:gd name="adj" fmla="val 2690"/>
            </a:avLst>
          </a:prstGeom>
          <a:solidFill>
            <a:srgbClr val="666666"/>
          </a:solidFill>
          <a:ln>
            <a:noFill/>
          </a:ln>
          <a:effectLst>
            <a:outerShdw blurRad="63500" dist="38099" dir="54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dirty="0">
                <a:solidFill>
                  <a:schemeClr val="bg1"/>
                </a:solidFill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Resiliência</a:t>
            </a:r>
            <a:endParaRPr lang="en-US" dirty="0">
              <a:solidFill>
                <a:schemeClr val="bg1"/>
              </a:solidFill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6388" name="AutoShape 4"/>
          <p:cNvSpPr>
            <a:spLocks/>
          </p:cNvSpPr>
          <p:nvPr/>
        </p:nvSpPr>
        <p:spPr bwMode="auto">
          <a:xfrm>
            <a:off x="1409700" y="6375400"/>
            <a:ext cx="3302000" cy="2070100"/>
          </a:xfrm>
          <a:prstGeom prst="roundRect">
            <a:avLst>
              <a:gd name="adj" fmla="val 4292"/>
            </a:avLst>
          </a:prstGeom>
          <a:solidFill>
            <a:srgbClr val="97BD21"/>
          </a:solidFill>
          <a:ln>
            <a:noFill/>
          </a:ln>
          <a:effectLst>
            <a:outerShdw blurRad="63500" dist="38099" dir="54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Contramedidas</a:t>
            </a:r>
            <a:endParaRPr lang="en-US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6389" name="AutoShape 5"/>
          <p:cNvSpPr>
            <a:spLocks/>
          </p:cNvSpPr>
          <p:nvPr/>
        </p:nvSpPr>
        <p:spPr bwMode="auto">
          <a:xfrm>
            <a:off x="1409700" y="4813300"/>
            <a:ext cx="3302000" cy="1447800"/>
          </a:xfrm>
          <a:prstGeom prst="roundRect">
            <a:avLst>
              <a:gd name="adj" fmla="val 6139"/>
            </a:avLst>
          </a:prstGeom>
          <a:solidFill>
            <a:srgbClr val="FDD72B"/>
          </a:solidFill>
          <a:ln>
            <a:noFill/>
          </a:ln>
          <a:effectLst>
            <a:outerShdw blurRad="63500" dist="38099" dir="54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dirty="0" err="1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Antimedidas</a:t>
            </a:r>
            <a:endParaRPr lang="en-US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xmlns="" id="{4C785D73-6168-2740-97E6-B5CE0856715F}"/>
              </a:ext>
            </a:extLst>
          </p:cNvPr>
          <p:cNvSpPr/>
          <p:nvPr/>
        </p:nvSpPr>
        <p:spPr bwMode="auto">
          <a:xfrm>
            <a:off x="8754918" y="3982028"/>
            <a:ext cx="3407064" cy="3407064"/>
          </a:xfrm>
          <a:prstGeom prst="ellipse">
            <a:avLst/>
          </a:prstGeom>
          <a:solidFill>
            <a:srgbClr val="095BC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 Light" charset="0"/>
              <a:ea typeface="ヒラギノ角ゴ ProN W3" charset="0"/>
              <a:cs typeface="ヒラギノ角ゴ ProN W3" charset="0"/>
              <a:sym typeface="Helvetica Light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0D065E7F-CB89-AA41-8448-9AF5B9AAB8E8}"/>
              </a:ext>
            </a:extLst>
          </p:cNvPr>
          <p:cNvSpPr txBox="1"/>
          <p:nvPr/>
        </p:nvSpPr>
        <p:spPr>
          <a:xfrm>
            <a:off x="8871528" y="4937035"/>
            <a:ext cx="32904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Cooperação Entre Agências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711200"/>
            <a:ext cx="7302500" cy="16002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dirty="0">
                <a:latin typeface="Helvetica Neue Light" charset="0"/>
                <a:cs typeface="Helvetica Neue Light" charset="0"/>
                <a:sym typeface="Helvetica Neue Light" charset="0"/>
              </a:rPr>
              <a:t>Evolução do Combate – Antiterrorismo </a:t>
            </a:r>
            <a:r>
              <a:rPr lang="pt-BR" sz="4800" dirty="0" err="1">
                <a:latin typeface="Helvetica Neue Light" charset="0"/>
                <a:cs typeface="Helvetica Neue Light" charset="0"/>
                <a:sym typeface="Helvetica Neue Light" charset="0"/>
              </a:rPr>
              <a:t>Disruptivo</a:t>
            </a:r>
            <a:endParaRPr lang="en-US" sz="4800" dirty="0">
              <a:latin typeface="Helvetica Neue Light" charset="0"/>
              <a:sym typeface="Helvetica Neue Light" charset="0"/>
            </a:endParaRPr>
          </a:p>
        </p:txBody>
      </p:sp>
      <p:sp>
        <p:nvSpPr>
          <p:cNvPr id="17410" name="AutoShape 2"/>
          <p:cNvSpPr>
            <a:spLocks/>
          </p:cNvSpPr>
          <p:nvPr/>
        </p:nvSpPr>
        <p:spPr bwMode="auto">
          <a:xfrm>
            <a:off x="6121400" y="4330700"/>
            <a:ext cx="5637213" cy="40513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3850" y="0"/>
                </a:moveTo>
                <a:lnTo>
                  <a:pt x="21600" y="0"/>
                </a:lnTo>
                <a:lnTo>
                  <a:pt x="17709" y="21600"/>
                </a:lnTo>
                <a:lnTo>
                  <a:pt x="0" y="21600"/>
                </a:lnTo>
                <a:lnTo>
                  <a:pt x="3850" y="0"/>
                </a:lnTo>
                <a:close/>
                <a:moveTo>
                  <a:pt x="3850" y="0"/>
                </a:moveTo>
              </a:path>
            </a:pathLst>
          </a:custGeom>
          <a:gradFill rotWithShape="0">
            <a:gsLst>
              <a:gs pos="0">
                <a:srgbClr val="A6A6A6"/>
              </a:gs>
              <a:gs pos="100000">
                <a:srgbClr val="A6A6A6">
                  <a:alpha val="50000"/>
                </a:srgbClr>
              </a:gs>
            </a:gsLst>
            <a:lin ang="0" scaled="1"/>
          </a:gradFill>
          <a:ln w="12700" cap="flat">
            <a:solidFill>
              <a:srgbClr val="74BBDC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63500" dist="38099" dir="5400000" algn="ctr" rotWithShape="0">
              <a:schemeClr val="bg2">
                <a:alpha val="50000"/>
              </a:schemeClr>
            </a:outerShdw>
          </a:effectLst>
        </p:spPr>
        <p:txBody>
          <a:bodyPr lIns="254000" tIns="254000" rIns="254000" bIns="254000"/>
          <a:lstStyle/>
          <a:p>
            <a:r>
              <a:rPr lang="pt-BR" dirty="0"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Futuro</a:t>
            </a:r>
            <a:endParaRPr lang="en-US" dirty="0">
              <a:latin typeface="Helvetica Neue" charset="0"/>
              <a:ea typeface="ＭＳ Ｐゴシック" charset="0"/>
              <a:cs typeface="Helvetica Neue" charset="0"/>
              <a:sym typeface="Helvetica Neue" charset="0"/>
            </a:endParaRPr>
          </a:p>
        </p:txBody>
      </p:sp>
      <p:sp>
        <p:nvSpPr>
          <p:cNvPr id="17411" name="AutoShape 3"/>
          <p:cNvSpPr>
            <a:spLocks/>
          </p:cNvSpPr>
          <p:nvPr/>
        </p:nvSpPr>
        <p:spPr bwMode="auto">
          <a:xfrm>
            <a:off x="1270000" y="4330700"/>
            <a:ext cx="5637213" cy="40513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3850" y="0"/>
                </a:moveTo>
                <a:lnTo>
                  <a:pt x="21600" y="0"/>
                </a:lnTo>
                <a:lnTo>
                  <a:pt x="17709" y="21600"/>
                </a:lnTo>
                <a:lnTo>
                  <a:pt x="0" y="21600"/>
                </a:lnTo>
                <a:lnTo>
                  <a:pt x="3850" y="0"/>
                </a:lnTo>
                <a:close/>
                <a:moveTo>
                  <a:pt x="3850" y="0"/>
                </a:moveTo>
              </a:path>
            </a:pathLst>
          </a:custGeom>
          <a:gradFill rotWithShape="0">
            <a:gsLst>
              <a:gs pos="0">
                <a:srgbClr val="A6A6A6"/>
              </a:gs>
              <a:gs pos="100000">
                <a:srgbClr val="A6A6A6">
                  <a:alpha val="50000"/>
                </a:srgbClr>
              </a:gs>
            </a:gsLst>
            <a:lin ang="0" scaled="1"/>
          </a:gradFill>
          <a:ln w="12700" cap="flat">
            <a:solidFill>
              <a:srgbClr val="74BBDC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63500" dist="38099" dir="5400000" algn="ctr" rotWithShape="0">
              <a:schemeClr val="bg2">
                <a:alpha val="50000"/>
              </a:schemeClr>
            </a:outerShdw>
          </a:effectLst>
        </p:spPr>
        <p:txBody>
          <a:bodyPr lIns="254000" tIns="254000" rIns="254000" bIns="254000"/>
          <a:lstStyle/>
          <a:p>
            <a:r>
              <a:rPr lang="pt-BR" dirty="0"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Hoje</a:t>
            </a:r>
            <a:endParaRPr lang="en-US" dirty="0">
              <a:latin typeface="Helvetica Neue" charset="0"/>
              <a:ea typeface="ＭＳ Ｐゴシック" charset="0"/>
              <a:cs typeface="Helvetica Neue" charset="0"/>
              <a:sym typeface="Helvetica Neue" charset="0"/>
            </a:endParaRPr>
          </a:p>
        </p:txBody>
      </p:sp>
      <p:sp>
        <p:nvSpPr>
          <p:cNvPr id="17412" name="AutoShape 4"/>
          <p:cNvSpPr>
            <a:spLocks/>
          </p:cNvSpPr>
          <p:nvPr/>
        </p:nvSpPr>
        <p:spPr bwMode="auto">
          <a:xfrm>
            <a:off x="1849438" y="5499100"/>
            <a:ext cx="4587875" cy="12700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1416" y="0"/>
                </a:moveTo>
                <a:lnTo>
                  <a:pt x="21600" y="0"/>
                </a:lnTo>
                <a:lnTo>
                  <a:pt x="20059" y="21600"/>
                </a:lnTo>
                <a:lnTo>
                  <a:pt x="0" y="21600"/>
                </a:lnTo>
                <a:lnTo>
                  <a:pt x="1416" y="0"/>
                </a:lnTo>
                <a:close/>
                <a:moveTo>
                  <a:pt x="1416" y="0"/>
                </a:moveTo>
              </a:path>
            </a:pathLst>
          </a:custGeom>
          <a:solidFill>
            <a:srgbClr val="FDD72B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Uso das tecnologias atuais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7413" name="AutoShape 5"/>
          <p:cNvSpPr>
            <a:spLocks/>
          </p:cNvSpPr>
          <p:nvPr/>
        </p:nvSpPr>
        <p:spPr bwMode="auto">
          <a:xfrm>
            <a:off x="6311900" y="7404100"/>
            <a:ext cx="4503738" cy="8763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913" y="0"/>
                </a:moveTo>
                <a:lnTo>
                  <a:pt x="21600" y="295"/>
                </a:lnTo>
                <a:lnTo>
                  <a:pt x="20580" y="21600"/>
                </a:lnTo>
                <a:lnTo>
                  <a:pt x="0" y="21600"/>
                </a:lnTo>
                <a:lnTo>
                  <a:pt x="913" y="0"/>
                </a:lnTo>
                <a:close/>
                <a:moveTo>
                  <a:pt x="913" y="0"/>
                </a:moveTo>
              </a:path>
            </a:pathLst>
          </a:custGeom>
          <a:solidFill>
            <a:srgbClr val="74BBDC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Prevenção, Repressão e Resiliência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7414" name="AutoShape 6"/>
          <p:cNvSpPr>
            <a:spLocks/>
          </p:cNvSpPr>
          <p:nvPr/>
        </p:nvSpPr>
        <p:spPr bwMode="auto">
          <a:xfrm>
            <a:off x="6553200" y="6451600"/>
            <a:ext cx="4503738" cy="8763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913" y="0"/>
                </a:moveTo>
                <a:lnTo>
                  <a:pt x="21600" y="295"/>
                </a:lnTo>
                <a:lnTo>
                  <a:pt x="20580" y="21600"/>
                </a:lnTo>
                <a:lnTo>
                  <a:pt x="0" y="21600"/>
                </a:lnTo>
                <a:lnTo>
                  <a:pt x="913" y="0"/>
                </a:lnTo>
                <a:close/>
                <a:moveTo>
                  <a:pt x="913" y="0"/>
                </a:moveTo>
              </a:path>
            </a:pathLst>
          </a:custGeom>
          <a:solidFill>
            <a:srgbClr val="FDD72B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O que existe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7415" name="AutoShape 7"/>
          <p:cNvSpPr>
            <a:spLocks/>
          </p:cNvSpPr>
          <p:nvPr/>
        </p:nvSpPr>
        <p:spPr bwMode="auto">
          <a:xfrm>
            <a:off x="6794500" y="5499100"/>
            <a:ext cx="4503738" cy="8763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913" y="0"/>
                </a:moveTo>
                <a:lnTo>
                  <a:pt x="21600" y="295"/>
                </a:lnTo>
                <a:lnTo>
                  <a:pt x="20580" y="21600"/>
                </a:lnTo>
                <a:lnTo>
                  <a:pt x="0" y="21600"/>
                </a:lnTo>
                <a:lnTo>
                  <a:pt x="913" y="0"/>
                </a:lnTo>
                <a:close/>
                <a:moveTo>
                  <a:pt x="913" y="0"/>
                </a:moveTo>
              </a:path>
            </a:pathLst>
          </a:custGeom>
          <a:solidFill>
            <a:srgbClr val="97BD2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O que vai existir de </a:t>
            </a:r>
            <a:r>
              <a:rPr lang="pt-BR" sz="3000" dirty="0" err="1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tech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7416" name="AutoShape 8"/>
          <p:cNvSpPr>
            <a:spLocks/>
          </p:cNvSpPr>
          <p:nvPr/>
        </p:nvSpPr>
        <p:spPr bwMode="auto">
          <a:xfrm>
            <a:off x="1473200" y="7010400"/>
            <a:ext cx="4586288" cy="12700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1416" y="0"/>
                </a:moveTo>
                <a:lnTo>
                  <a:pt x="21600" y="0"/>
                </a:lnTo>
                <a:lnTo>
                  <a:pt x="20059" y="21600"/>
                </a:lnTo>
                <a:lnTo>
                  <a:pt x="0" y="21600"/>
                </a:lnTo>
                <a:lnTo>
                  <a:pt x="1416" y="0"/>
                </a:lnTo>
                <a:close/>
                <a:moveTo>
                  <a:pt x="1416" y="0"/>
                </a:moveTo>
              </a:path>
            </a:pathLst>
          </a:custGeom>
          <a:solidFill>
            <a:srgbClr val="74BBDC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Prevenção e Repressão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val 1"/>
          <p:cNvSpPr>
            <a:spLocks/>
          </p:cNvSpPr>
          <p:nvPr/>
        </p:nvSpPr>
        <p:spPr bwMode="auto">
          <a:xfrm>
            <a:off x="3924300" y="3035300"/>
            <a:ext cx="5156200" cy="5156200"/>
          </a:xfrm>
          <a:prstGeom prst="ellipse">
            <a:avLst/>
          </a:prstGeom>
          <a:solidFill>
            <a:srgbClr val="F9FAFD"/>
          </a:solidFill>
          <a:ln w="38100" cap="flat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711200"/>
            <a:ext cx="7302500" cy="16002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b="1" dirty="0">
                <a:latin typeface="Helvetica Neue Light" charset="0"/>
                <a:cs typeface="Helvetica Neue Light" charset="0"/>
                <a:sym typeface="Helvetica Neue Light" charset="0"/>
              </a:rPr>
              <a:t>Convergência </a:t>
            </a:r>
            <a:endParaRPr lang="en-US" sz="4800" b="1" dirty="0">
              <a:latin typeface="Helvetica Neue Light" charset="0"/>
              <a:sym typeface="Helvetica Neue Light" charset="0"/>
            </a:endParaRPr>
          </a:p>
        </p:txBody>
      </p:sp>
      <p:sp>
        <p:nvSpPr>
          <p:cNvPr id="18435" name="Oval 3"/>
          <p:cNvSpPr>
            <a:spLocks/>
          </p:cNvSpPr>
          <p:nvPr/>
        </p:nvSpPr>
        <p:spPr bwMode="auto">
          <a:xfrm>
            <a:off x="4279900" y="3390900"/>
            <a:ext cx="4445000" cy="44450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8436" name="Oval 4"/>
          <p:cNvSpPr>
            <a:spLocks/>
          </p:cNvSpPr>
          <p:nvPr/>
        </p:nvSpPr>
        <p:spPr bwMode="auto">
          <a:xfrm>
            <a:off x="4457700" y="3568700"/>
            <a:ext cx="4102100" cy="4102100"/>
          </a:xfrm>
          <a:prstGeom prst="ellipse">
            <a:avLst/>
          </a:prstGeom>
          <a:solidFill>
            <a:srgbClr val="73B9D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dirty="0">
                <a:latin typeface="Helvetica Neue Light" charset="0"/>
                <a:ea typeface="ＭＳ Ｐゴシック" charset="0"/>
                <a:cs typeface="Helvetica Neue Light" charset="0"/>
                <a:sym typeface="Helvetica Neue Light" charset="0"/>
              </a:rPr>
              <a:t>Convergência</a:t>
            </a:r>
            <a:endParaRPr lang="en-US" dirty="0">
              <a:latin typeface="Helvetica Neue Light" charset="0"/>
              <a:ea typeface="ＭＳ Ｐゴシック" charset="0"/>
              <a:cs typeface="Helvetica Neue Light" charset="0"/>
              <a:sym typeface="Helvetica Neue Light" charset="0"/>
            </a:endParaRPr>
          </a:p>
        </p:txBody>
      </p:sp>
      <p:sp>
        <p:nvSpPr>
          <p:cNvPr id="18437" name="AutoShape 5"/>
          <p:cNvSpPr>
            <a:spLocks/>
          </p:cNvSpPr>
          <p:nvPr/>
        </p:nvSpPr>
        <p:spPr bwMode="auto">
          <a:xfrm>
            <a:off x="796638" y="4762500"/>
            <a:ext cx="4191000" cy="1727200"/>
          </a:xfrm>
          <a:prstGeom prst="rightArrow">
            <a:avLst>
              <a:gd name="adj1" fmla="val 100000"/>
              <a:gd name="adj2" fmla="val 33016"/>
            </a:avLst>
          </a:prstGeom>
          <a:solidFill>
            <a:srgbClr val="FDD72B">
              <a:alpha val="79999"/>
            </a:srgbClr>
          </a:solidFill>
          <a:ln w="127000" cap="flat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pt-BR" dirty="0">
                <a:latin typeface="Helvetica Neue Light" charset="0"/>
                <a:ea typeface="ＭＳ Ｐゴシック" charset="0"/>
                <a:cs typeface="Helvetica Neue Light" charset="0"/>
                <a:sym typeface="Helvetica Neue Light" charset="0"/>
              </a:rPr>
              <a:t>CiberTerrorismo</a:t>
            </a:r>
            <a:endParaRPr lang="en-US" dirty="0">
              <a:latin typeface="Helvetica Neue Light" charset="0"/>
              <a:ea typeface="ＭＳ Ｐゴシック" charset="0"/>
              <a:cs typeface="Helvetica Neue Light" charset="0"/>
              <a:sym typeface="Helvetica Neue Light" charset="0"/>
            </a:endParaRPr>
          </a:p>
        </p:txBody>
      </p:sp>
      <p:sp>
        <p:nvSpPr>
          <p:cNvPr id="18438" name="AutoShape 6"/>
          <p:cNvSpPr>
            <a:spLocks/>
          </p:cNvSpPr>
          <p:nvPr/>
        </p:nvSpPr>
        <p:spPr bwMode="auto">
          <a:xfrm flipH="1">
            <a:off x="8074883" y="4762500"/>
            <a:ext cx="4191000" cy="1727200"/>
          </a:xfrm>
          <a:prstGeom prst="rightArrow">
            <a:avLst>
              <a:gd name="adj1" fmla="val 100000"/>
              <a:gd name="adj2" fmla="val 33016"/>
            </a:avLst>
          </a:prstGeom>
          <a:solidFill>
            <a:srgbClr val="97BD21">
              <a:alpha val="79999"/>
            </a:srgbClr>
          </a:solidFill>
          <a:ln w="127000" cap="flat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pt-BR" dirty="0">
                <a:latin typeface="Helvetica Neue Light" charset="0"/>
                <a:ea typeface="ＭＳ Ｐゴシック" charset="0"/>
                <a:cs typeface="Helvetica Neue Light" charset="0"/>
                <a:sym typeface="Helvetica Neue Light" charset="0"/>
              </a:rPr>
              <a:t>CiberCrime</a:t>
            </a:r>
            <a:endParaRPr lang="en-US" dirty="0">
              <a:latin typeface="Helvetica Neue Light" charset="0"/>
              <a:ea typeface="ＭＳ Ｐゴシック" charset="0"/>
              <a:cs typeface="Helvetica Neue Light" charset="0"/>
              <a:sym typeface="Helvetica Neue Light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546100"/>
            <a:ext cx="4716463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900" y="4279900"/>
            <a:ext cx="7505700" cy="549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44B61D98-57BE-4C4A-8E5E-95481596F279}"/>
              </a:ext>
            </a:extLst>
          </p:cNvPr>
          <p:cNvSpPr txBox="1"/>
          <p:nvPr/>
        </p:nvSpPr>
        <p:spPr>
          <a:xfrm>
            <a:off x="5230091" y="3703784"/>
            <a:ext cx="21936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8800" dirty="0"/>
              <a:t>Fim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100" y="5451475"/>
            <a:ext cx="5905500" cy="432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546100"/>
            <a:ext cx="4716463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60600" y="1333500"/>
            <a:ext cx="8470900" cy="1600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1440" tIns="45720" rIns="0" bIns="45720" numCol="1" anchor="b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800" dirty="0" err="1">
                <a:latin typeface="Helvetica Neue Light" charset="0"/>
                <a:cs typeface="Helvetica Neue Light" charset="0"/>
                <a:sym typeface="Helvetica Neue Light" charset="0"/>
              </a:rPr>
              <a:t>Terrorismo</a:t>
            </a:r>
            <a:r>
              <a:rPr lang="en-US" sz="4800" dirty="0">
                <a:latin typeface="Helvetica Neue Light" charset="0"/>
                <a:cs typeface="Helvetica Neue Light" charset="0"/>
                <a:sym typeface="Helvetica Neue Light" charset="0"/>
              </a:rPr>
              <a:t> no S</a:t>
            </a:r>
            <a:r>
              <a:rPr lang="pt-BR" sz="4800" dirty="0" err="1">
                <a:latin typeface="Helvetica Neue Light" charset="0"/>
                <a:cs typeface="Helvetica Neue Light" charset="0"/>
                <a:sym typeface="Helvetica Neue Light" charset="0"/>
              </a:rPr>
              <a:t>éculo</a:t>
            </a:r>
            <a:r>
              <a:rPr lang="pt-BR" sz="4800" dirty="0">
                <a:latin typeface="Helvetica Neue Light" charset="0"/>
                <a:cs typeface="Helvetica Neue Light" charset="0"/>
                <a:sym typeface="Helvetica Neue Light" charset="0"/>
              </a:rPr>
              <a:t> XXI</a:t>
            </a:r>
            <a:endParaRPr lang="en-US" sz="4800" dirty="0">
              <a:latin typeface="Helvetica Neue Light" charset="0"/>
              <a:sym typeface="Helvetica Neue Light" charset="0"/>
            </a:endParaRPr>
          </a:p>
        </p:txBody>
      </p:sp>
      <p:sp>
        <p:nvSpPr>
          <p:cNvPr id="10244" name="Rectangle 4"/>
          <p:cNvSpPr>
            <a:spLocks/>
          </p:cNvSpPr>
          <p:nvPr/>
        </p:nvSpPr>
        <p:spPr bwMode="auto">
          <a:xfrm>
            <a:off x="2260600" y="3263900"/>
            <a:ext cx="7864764" cy="368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algn="l">
              <a:lnSpc>
                <a:spcPct val="130000"/>
              </a:lnSpc>
              <a:buFontTx/>
              <a:buAutoNum type="arabicPeriod"/>
            </a:pPr>
            <a:r>
              <a:rPr lang="en-US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 </a:t>
            </a:r>
            <a:r>
              <a:rPr lang="pt-BR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Terror de Mídia</a:t>
            </a:r>
            <a:endParaRPr lang="en-US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  <a:p>
            <a:pPr algn="l">
              <a:lnSpc>
                <a:spcPct val="130000"/>
              </a:lnSpc>
              <a:buFontTx/>
              <a:buAutoNum type="arabicPeriod"/>
            </a:pPr>
            <a:r>
              <a:rPr lang="en-US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 </a:t>
            </a:r>
            <a:r>
              <a:rPr lang="pt-BR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Impacto sobre alvos civis</a:t>
            </a:r>
            <a:endParaRPr lang="en-US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  <a:p>
            <a:pPr algn="l">
              <a:lnSpc>
                <a:spcPct val="130000"/>
              </a:lnSpc>
              <a:buFontTx/>
              <a:buAutoNum type="arabicPeriod"/>
            </a:pPr>
            <a:r>
              <a:rPr lang="en-US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 </a:t>
            </a:r>
            <a:r>
              <a:rPr lang="pt-BR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Armas de Destruição em Massa</a:t>
            </a:r>
          </a:p>
          <a:p>
            <a:pPr algn="l">
              <a:lnSpc>
                <a:spcPct val="130000"/>
              </a:lnSpc>
              <a:buFontTx/>
              <a:buAutoNum type="arabicPeriod"/>
            </a:pPr>
            <a:r>
              <a:rPr lang="pt-BR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 Descentralizado</a:t>
            </a:r>
            <a:endParaRPr lang="en-US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  <a:p>
            <a:pPr algn="l">
              <a:lnSpc>
                <a:spcPct val="130000"/>
              </a:lnSpc>
              <a:buFontTx/>
              <a:buAutoNum type="arabicPeriod"/>
            </a:pPr>
            <a:r>
              <a:rPr lang="pt-BR" b="1" i="1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 </a:t>
            </a:r>
            <a:r>
              <a:rPr lang="pt-BR" b="1" i="1" dirty="0" err="1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Ciberterrorismo</a:t>
            </a:r>
            <a:endParaRPr lang="en-US" b="1" i="1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03" t="49806" r="389"/>
          <a:stretch>
            <a:fillRect/>
          </a:stretch>
        </p:blipFill>
        <p:spPr bwMode="auto">
          <a:xfrm>
            <a:off x="7797800" y="0"/>
            <a:ext cx="52324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698500"/>
            <a:ext cx="7302500" cy="16129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b="1" dirty="0">
                <a:latin typeface="Helvetica Neue Light" charset="0"/>
                <a:cs typeface="Helvetica Neue Light" charset="0"/>
                <a:sym typeface="Helvetica Neue Light" charset="0"/>
              </a:rPr>
              <a:t>Aspectos Atuais</a:t>
            </a:r>
            <a:endParaRPr lang="en-US" sz="4800" b="1" dirty="0">
              <a:latin typeface="Helvetica Neue Light" charset="0"/>
              <a:sym typeface="Helvetica Neue Light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0000" y="2543470"/>
            <a:ext cx="10464800" cy="57150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t"/>
          <a:lstStyle/>
          <a:p>
            <a:pPr marL="889000" indent="-571500">
              <a:buSzPct val="75000"/>
              <a:buFont typeface="Helvetica Neue UltraLight" charset="0"/>
              <a:buChar char="-"/>
            </a:pPr>
            <a:r>
              <a:rPr lang="pt-BR" sz="3600" dirty="0">
                <a:latin typeface="Helvetica Neue UltraLight" charset="0"/>
                <a:cs typeface="Helvetica Neue UltraLight" charset="0"/>
                <a:sym typeface="Helvetica Neue UltraLight" charset="0"/>
              </a:rPr>
              <a:t>Lei 13.260, de 2016, art. 2º, § 1º, IV</a:t>
            </a:r>
            <a:endParaRPr lang="en-US" sz="3600" dirty="0">
              <a:latin typeface="Helvetica Neue UltraLight" charset="0"/>
              <a:sym typeface="Helvetica Neue UltraLight" charset="0"/>
            </a:endParaRPr>
          </a:p>
          <a:p>
            <a:pPr marL="889000" indent="-571500">
              <a:spcBef>
                <a:spcPts val="2400"/>
              </a:spcBef>
              <a:buSzPct val="75000"/>
              <a:buFont typeface="Helvetica Neue UltraLight" charset="0"/>
              <a:buChar char="-"/>
            </a:pPr>
            <a:r>
              <a:rPr lang="pt-BR" sz="3600" dirty="0">
                <a:latin typeface="Helvetica Neue UltraLight" charset="0"/>
                <a:cs typeface="Helvetica Neue UltraLight" charset="0"/>
                <a:sym typeface="Helvetica Neue UltraLight" charset="0"/>
              </a:rPr>
              <a:t>Ambiente propício – mundo interconectado</a:t>
            </a:r>
            <a:endParaRPr lang="en-US" sz="3600" dirty="0">
              <a:latin typeface="Helvetica Neue UltraLight" charset="0"/>
              <a:sym typeface="Helvetica Neue UltraLight" charset="0"/>
            </a:endParaRPr>
          </a:p>
          <a:p>
            <a:pPr marL="889000" indent="-571500">
              <a:spcBef>
                <a:spcPts val="2400"/>
              </a:spcBef>
              <a:buSzPct val="75000"/>
              <a:buFont typeface="Helvetica Neue UltraLight" charset="0"/>
              <a:buChar char="-"/>
            </a:pPr>
            <a:r>
              <a:rPr lang="pt-BR" sz="3600" dirty="0">
                <a:latin typeface="Helvetica Neue UltraLight" charset="0"/>
                <a:cs typeface="Helvetica Neue UltraLight" charset="0"/>
                <a:sym typeface="Helvetica Neue UltraLight" charset="0"/>
              </a:rPr>
              <a:t>Pode ser mais violento do que o ato físico</a:t>
            </a:r>
            <a:endParaRPr lang="en-US" sz="3600" dirty="0">
              <a:latin typeface="Helvetica Neue UltraLight" charset="0"/>
              <a:sym typeface="Helvetica Neue UltraLight" charset="0"/>
            </a:endParaRPr>
          </a:p>
          <a:p>
            <a:pPr marL="889000" indent="-571500">
              <a:spcBef>
                <a:spcPts val="2400"/>
              </a:spcBef>
              <a:buSzPct val="75000"/>
              <a:buFont typeface="Helvetica Neue UltraLight" charset="0"/>
              <a:buChar char="-"/>
            </a:pPr>
            <a:r>
              <a:rPr lang="pt-BR" sz="3600" dirty="0">
                <a:latin typeface="Helvetica Neue UltraLight" charset="0"/>
                <a:cs typeface="Helvetica Neue UltraLight" charset="0"/>
                <a:sym typeface="Helvetica Neue UltraLight" charset="0"/>
              </a:rPr>
              <a:t>Assimetria vantajosa</a:t>
            </a:r>
            <a:endParaRPr lang="en-US" sz="3600" dirty="0">
              <a:latin typeface="Helvetica Neue UltraLight" charset="0"/>
              <a:sym typeface="Helvetica Neue UltraLight" charset="0"/>
            </a:endParaRPr>
          </a:p>
          <a:p>
            <a:pPr marL="889000" indent="-571500">
              <a:spcBef>
                <a:spcPts val="2400"/>
              </a:spcBef>
              <a:buSzPct val="75000"/>
              <a:buFont typeface="Helvetica Neue UltraLight" charset="0"/>
              <a:buChar char="-"/>
            </a:pPr>
            <a:r>
              <a:rPr lang="pt-BR" sz="3600" dirty="0">
                <a:latin typeface="Helvetica Neue UltraLight" charset="0"/>
                <a:cs typeface="Helvetica Neue UltraLight" charset="0"/>
                <a:sym typeface="Helvetica Neue UltraLight" charset="0"/>
              </a:rPr>
              <a:t>Excesso de mão-de-obra</a:t>
            </a:r>
          </a:p>
          <a:p>
            <a:pPr marL="889000" indent="-571500">
              <a:spcBef>
                <a:spcPts val="2400"/>
              </a:spcBef>
              <a:buSzPct val="75000"/>
              <a:buFont typeface="Helvetica Neue UltraLight" charset="0"/>
              <a:buChar char="-"/>
            </a:pPr>
            <a:r>
              <a:rPr lang="pt-BR" sz="3600" dirty="0">
                <a:latin typeface="Helvetica Neue UltraLight" charset="0"/>
                <a:cs typeface="Helvetica Neue UltraLight" charset="0"/>
                <a:sym typeface="Helvetica Neue UltraLight" charset="0"/>
              </a:rPr>
              <a:t>Dificuldade em controlar o ciberespaço </a:t>
            </a:r>
          </a:p>
          <a:p>
            <a:pPr marL="889000" indent="-571500">
              <a:spcBef>
                <a:spcPts val="2400"/>
              </a:spcBef>
              <a:buSzPct val="75000"/>
              <a:buFont typeface="Helvetica Neue UltraLight" charset="0"/>
              <a:buChar char="-"/>
            </a:pPr>
            <a:r>
              <a:rPr lang="pt-BR" sz="3600" dirty="0">
                <a:latin typeface="Helvetica Neue UltraLight" charset="0"/>
                <a:cs typeface="Helvetica Neue UltraLight" charset="0"/>
                <a:sym typeface="Helvetica Neue UltraLight" charset="0"/>
              </a:rPr>
              <a:t>Infraestruturas críticas sem proteção adequada</a:t>
            </a:r>
          </a:p>
          <a:p>
            <a:pPr marL="889000" indent="-571500">
              <a:spcBef>
                <a:spcPts val="2400"/>
              </a:spcBef>
              <a:buSzPct val="75000"/>
              <a:buFont typeface="Helvetica Neue UltraLight" charset="0"/>
              <a:buChar char="-"/>
            </a:pPr>
            <a:r>
              <a:rPr lang="pt-BR" sz="3600" dirty="0">
                <a:latin typeface="Helvetica Neue UltraLight" charset="0"/>
                <a:cs typeface="Helvetica Neue UltraLight" charset="0"/>
                <a:sym typeface="Helvetica Neue UltraLight" charset="0"/>
              </a:rPr>
              <a:t>Problema de segurança pública e de defesa </a:t>
            </a:r>
            <a:endParaRPr lang="en-US" sz="3600" dirty="0">
              <a:latin typeface="Helvetica Neue UltraLight" charset="0"/>
              <a:sym typeface="Helvetica Neue UltraLight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711200"/>
            <a:ext cx="7302500" cy="16002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b="1" dirty="0">
                <a:latin typeface="Helvetica Neue Light" charset="0"/>
                <a:cs typeface="Helvetica Neue Light" charset="0"/>
                <a:sym typeface="Helvetica Neue Light" charset="0"/>
              </a:rPr>
              <a:t>Ciberespaço</a:t>
            </a:r>
            <a:endParaRPr lang="en-US" sz="4800" b="1" dirty="0">
              <a:latin typeface="Helvetica Neue Light" charset="0"/>
              <a:sym typeface="Helvetica Neue Light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0FBFE570-53F3-4442-BB47-5087191BA767}"/>
              </a:ext>
            </a:extLst>
          </p:cNvPr>
          <p:cNvSpPr txBox="1"/>
          <p:nvPr/>
        </p:nvSpPr>
        <p:spPr>
          <a:xfrm>
            <a:off x="1827644" y="4148281"/>
            <a:ext cx="82861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Dimensão intangível</a:t>
            </a:r>
          </a:p>
          <a:p>
            <a:r>
              <a:rPr lang="pt-BR" dirty="0"/>
              <a:t>Produto da Ação Humana</a:t>
            </a:r>
          </a:p>
          <a:p>
            <a:r>
              <a:rPr lang="pt-BR" dirty="0"/>
              <a:t>Transversalidade</a:t>
            </a:r>
          </a:p>
          <a:p>
            <a:r>
              <a:rPr lang="pt-BR" dirty="0"/>
              <a:t>Global e não local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711200"/>
            <a:ext cx="7302500" cy="16002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b="1" dirty="0">
                <a:latin typeface="Helvetica Neue Light" charset="0"/>
                <a:cs typeface="Helvetica Neue Light" charset="0"/>
                <a:sym typeface="Helvetica Neue Light" charset="0"/>
              </a:rPr>
              <a:t>Ciberespaço</a:t>
            </a:r>
            <a:endParaRPr lang="en-US" sz="4800" b="1" dirty="0">
              <a:latin typeface="Helvetica Neue Light" charset="0"/>
              <a:sym typeface="Helvetica Neue Light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A9ED632C-D8A9-A54E-9AD4-05805497223D}"/>
              </a:ext>
            </a:extLst>
          </p:cNvPr>
          <p:cNvSpPr txBox="1"/>
          <p:nvPr/>
        </p:nvSpPr>
        <p:spPr>
          <a:xfrm>
            <a:off x="1458190" y="2959100"/>
            <a:ext cx="819380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l">
              <a:buFont typeface="Wingdings" pitchFamily="2" charset="2"/>
              <a:buChar char="§"/>
            </a:pPr>
            <a:r>
              <a:rPr lang="pt-BR" dirty="0"/>
              <a:t>Bancos</a:t>
            </a:r>
          </a:p>
          <a:p>
            <a:pPr marL="571500" indent="-571500" algn="l">
              <a:buFont typeface="Wingdings" pitchFamily="2" charset="2"/>
              <a:buChar char="§"/>
            </a:pPr>
            <a:r>
              <a:rPr lang="pt-BR" dirty="0"/>
              <a:t>Redes públicas de dados</a:t>
            </a:r>
          </a:p>
          <a:p>
            <a:pPr marL="571500" indent="-571500" algn="l">
              <a:buFont typeface="Wingdings" pitchFamily="2" charset="2"/>
              <a:buChar char="§"/>
            </a:pPr>
            <a:r>
              <a:rPr lang="pt-BR" dirty="0"/>
              <a:t>Redes privadas de dados</a:t>
            </a:r>
          </a:p>
          <a:p>
            <a:pPr marL="571500" indent="-571500" algn="l">
              <a:buFont typeface="Wingdings" pitchFamily="2" charset="2"/>
              <a:buChar char="§"/>
            </a:pPr>
            <a:r>
              <a:rPr lang="pt-BR" dirty="0"/>
              <a:t>Sistemas de transporte</a:t>
            </a:r>
          </a:p>
          <a:p>
            <a:pPr marL="571500" indent="-571500" algn="l">
              <a:buFont typeface="Wingdings" pitchFamily="2" charset="2"/>
              <a:buChar char="§"/>
            </a:pPr>
            <a:r>
              <a:rPr lang="pt-BR" dirty="0"/>
              <a:t>Sistemas de energia</a:t>
            </a:r>
          </a:p>
          <a:p>
            <a:pPr marL="571500" indent="-571500" algn="l">
              <a:buFont typeface="Wingdings" pitchFamily="2" charset="2"/>
              <a:buChar char="§"/>
            </a:pPr>
            <a:r>
              <a:rPr lang="pt-BR" dirty="0"/>
              <a:t>Sistemas de saúde</a:t>
            </a:r>
          </a:p>
          <a:p>
            <a:pPr marL="571500" indent="-571500" algn="l">
              <a:buFont typeface="Wingdings" pitchFamily="2" charset="2"/>
              <a:buChar char="§"/>
            </a:pPr>
            <a:r>
              <a:rPr lang="pt-BR" dirty="0"/>
              <a:t>Sistemas da rede educacional</a:t>
            </a:r>
          </a:p>
          <a:p>
            <a:pPr marL="571500" indent="-571500" algn="l">
              <a:buFont typeface="Wingdings" pitchFamily="2" charset="2"/>
              <a:buChar char="§"/>
            </a:pPr>
            <a:r>
              <a:rPr lang="pt-BR" dirty="0"/>
              <a:t>Sistemas militares</a:t>
            </a:r>
          </a:p>
          <a:p>
            <a:pPr marL="571500" indent="-571500" algn="l">
              <a:buFont typeface="Wingdings" pitchFamily="2" charset="2"/>
              <a:buChar char="§"/>
            </a:pPr>
            <a:r>
              <a:rPr lang="pt-BR" dirty="0"/>
              <a:t>Sistemas de segurança pública</a:t>
            </a:r>
          </a:p>
        </p:txBody>
      </p:sp>
    </p:spTree>
    <p:extLst>
      <p:ext uri="{BB962C8B-B14F-4D97-AF65-F5344CB8AC3E}">
        <p14:creationId xmlns:p14="http://schemas.microsoft.com/office/powerpoint/2010/main" val="383318281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711200"/>
            <a:ext cx="7302500" cy="16002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b="1" dirty="0">
                <a:latin typeface="Helvetica Neue Light" charset="0"/>
                <a:cs typeface="Helvetica Neue Light" charset="0"/>
                <a:sym typeface="Helvetica Neue Light" charset="0"/>
              </a:rPr>
              <a:t>Ameaças ao Ciberespaço</a:t>
            </a:r>
            <a:endParaRPr lang="en-US" sz="4800" b="1" dirty="0">
              <a:latin typeface="Helvetica Neue Light" charset="0"/>
              <a:sym typeface="Helvetica Neue Light" charset="0"/>
            </a:endParaRPr>
          </a:p>
        </p:txBody>
      </p:sp>
      <p:grpSp>
        <p:nvGrpSpPr>
          <p:cNvPr id="13317" name="Group 5"/>
          <p:cNvGrpSpPr>
            <a:grpSpLocks/>
          </p:cNvGrpSpPr>
          <p:nvPr/>
        </p:nvGrpSpPr>
        <p:grpSpPr bwMode="auto">
          <a:xfrm>
            <a:off x="1993900" y="5867400"/>
            <a:ext cx="9010650" cy="2946400"/>
            <a:chOff x="0" y="0"/>
            <a:chExt cx="5676" cy="1856"/>
          </a:xfrm>
        </p:grpSpPr>
        <p:pic>
          <p:nvPicPr>
            <p:cNvPr id="1331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" y="1095"/>
              <a:ext cx="5467" cy="7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2" y="58"/>
              <a:ext cx="5133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676" cy="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8" name="Oval 6"/>
          <p:cNvSpPr>
            <a:spLocks/>
          </p:cNvSpPr>
          <p:nvPr/>
        </p:nvSpPr>
        <p:spPr bwMode="auto">
          <a:xfrm>
            <a:off x="3149600" y="4203700"/>
            <a:ext cx="2032000" cy="2032000"/>
          </a:xfrm>
          <a:prstGeom prst="ellipse">
            <a:avLst/>
          </a:prstGeom>
          <a:solidFill>
            <a:srgbClr val="73B9DA">
              <a:alpha val="49803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24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Ciber Crime</a:t>
            </a:r>
            <a:endParaRPr lang="en-US" sz="24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3319" name="Oval 7"/>
          <p:cNvSpPr>
            <a:spLocks/>
          </p:cNvSpPr>
          <p:nvPr/>
        </p:nvSpPr>
        <p:spPr bwMode="auto">
          <a:xfrm>
            <a:off x="5486400" y="4203700"/>
            <a:ext cx="2032000" cy="2032000"/>
          </a:xfrm>
          <a:prstGeom prst="ellipse">
            <a:avLst/>
          </a:prstGeom>
          <a:solidFill>
            <a:srgbClr val="FDD72C">
              <a:alpha val="49803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24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Ciber Terrorismo</a:t>
            </a:r>
            <a:endParaRPr lang="en-US" sz="24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3320" name="Oval 8"/>
          <p:cNvSpPr>
            <a:spLocks/>
          </p:cNvSpPr>
          <p:nvPr/>
        </p:nvSpPr>
        <p:spPr bwMode="auto">
          <a:xfrm>
            <a:off x="7823200" y="4203700"/>
            <a:ext cx="2032000" cy="2032000"/>
          </a:xfrm>
          <a:prstGeom prst="ellipse">
            <a:avLst/>
          </a:prstGeom>
          <a:solidFill>
            <a:srgbClr val="96BC20">
              <a:alpha val="49803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24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Erros</a:t>
            </a:r>
            <a:endParaRPr lang="en-US" sz="24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3321" name="Rectangle 9"/>
          <p:cNvSpPr>
            <a:spLocks/>
          </p:cNvSpPr>
          <p:nvPr/>
        </p:nvSpPr>
        <p:spPr bwMode="auto">
          <a:xfrm>
            <a:off x="4694238" y="8159750"/>
            <a:ext cx="36020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Ciberespaço</a:t>
            </a:r>
            <a:endParaRPr lang="en-US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3322" name="AutoShape 10"/>
          <p:cNvSpPr>
            <a:spLocks/>
          </p:cNvSpPr>
          <p:nvPr/>
        </p:nvSpPr>
        <p:spPr bwMode="auto">
          <a:xfrm>
            <a:off x="3048000" y="6769100"/>
            <a:ext cx="2222500" cy="1143000"/>
          </a:xfrm>
          <a:prstGeom prst="roundRect">
            <a:avLst>
              <a:gd name="adj" fmla="val 16667"/>
            </a:avLst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Vida pública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3323" name="AutoShape 11"/>
          <p:cNvSpPr>
            <a:spLocks/>
          </p:cNvSpPr>
          <p:nvPr/>
        </p:nvSpPr>
        <p:spPr bwMode="auto">
          <a:xfrm>
            <a:off x="5384800" y="6769100"/>
            <a:ext cx="2222500" cy="1143000"/>
          </a:xfrm>
          <a:prstGeom prst="roundRect">
            <a:avLst>
              <a:gd name="adj" fmla="val 16667"/>
            </a:avLst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Vida privada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3324" name="AutoShape 12"/>
          <p:cNvSpPr>
            <a:spLocks/>
          </p:cNvSpPr>
          <p:nvPr/>
        </p:nvSpPr>
        <p:spPr bwMode="auto">
          <a:xfrm>
            <a:off x="7721600" y="6769100"/>
            <a:ext cx="2222500" cy="1143000"/>
          </a:xfrm>
          <a:prstGeom prst="roundRect">
            <a:avLst>
              <a:gd name="adj" fmla="val 16667"/>
            </a:avLst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Organizações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711200"/>
            <a:ext cx="7302500" cy="16002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dirty="0" err="1">
                <a:latin typeface="Helvetica Neue Light" charset="0"/>
                <a:cs typeface="Helvetica Neue Light" charset="0"/>
                <a:sym typeface="Helvetica Neue Light" charset="0"/>
              </a:rPr>
              <a:t>Ciberterrorismo</a:t>
            </a:r>
            <a:endParaRPr lang="en-US" sz="4800" dirty="0">
              <a:latin typeface="Helvetica Neue Light" charset="0"/>
              <a:sym typeface="Helvetica Neue Light" charset="0"/>
            </a:endParaRPr>
          </a:p>
        </p:txBody>
      </p:sp>
      <p:pic>
        <p:nvPicPr>
          <p:cNvPr id="2" name="Imagem 2">
            <a:extLst>
              <a:ext uri="{FF2B5EF4-FFF2-40B4-BE49-F238E27FC236}">
                <a16:creationId xmlns:a16="http://schemas.microsoft.com/office/drawing/2014/main" xmlns="" id="{75669C11-739F-EF4F-A25A-80B740CDE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999" y="2852881"/>
            <a:ext cx="6211455" cy="485622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99ACBD2F-3672-544B-9C16-0F02ADD5E016}"/>
              </a:ext>
            </a:extLst>
          </p:cNvPr>
          <p:cNvSpPr txBox="1"/>
          <p:nvPr/>
        </p:nvSpPr>
        <p:spPr>
          <a:xfrm>
            <a:off x="7935190" y="3213099"/>
            <a:ext cx="438380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Courier New" panose="02070309020205020404" pitchFamily="49" charset="0"/>
              <a:buChar char="o"/>
            </a:pPr>
            <a:r>
              <a:rPr lang="pt-BR" sz="2800" dirty="0"/>
              <a:t>Uso da Violência</a:t>
            </a:r>
          </a:p>
          <a:p>
            <a:pPr marL="571500" indent="-571500" algn="just">
              <a:buFont typeface="Courier New" panose="02070309020205020404" pitchFamily="49" charset="0"/>
              <a:buChar char="o"/>
            </a:pPr>
            <a:r>
              <a:rPr lang="pt-BR" sz="2800" dirty="0"/>
              <a:t>De forma preparada</a:t>
            </a:r>
          </a:p>
          <a:p>
            <a:pPr marL="571500" indent="-571500" algn="just">
              <a:buFont typeface="Courier New" panose="02070309020205020404" pitchFamily="49" charset="0"/>
              <a:buChar char="o"/>
            </a:pPr>
            <a:r>
              <a:rPr lang="pt-BR" sz="2800" dirty="0"/>
              <a:t>Por organizações</a:t>
            </a:r>
          </a:p>
          <a:p>
            <a:pPr marL="571500" indent="-571500" algn="just">
              <a:buFont typeface="Courier New" panose="02070309020205020404" pitchFamily="49" charset="0"/>
              <a:buChar char="o"/>
            </a:pPr>
            <a:r>
              <a:rPr lang="pt-BR" sz="2800" dirty="0"/>
              <a:t>Alvos civis em sua maioria</a:t>
            </a:r>
          </a:p>
          <a:p>
            <a:pPr marL="571500" indent="-571500" algn="just">
              <a:buFont typeface="Courier New" panose="02070309020205020404" pitchFamily="49" charset="0"/>
              <a:buChar char="o"/>
            </a:pPr>
            <a:r>
              <a:rPr lang="pt-BR" sz="2800" dirty="0"/>
              <a:t>Com motivos políticos</a:t>
            </a:r>
          </a:p>
          <a:p>
            <a:pPr marL="571500" indent="-571500" algn="just">
              <a:buFont typeface="Courier New" panose="02070309020205020404" pitchFamily="49" charset="0"/>
              <a:buChar char="o"/>
            </a:pPr>
            <a:r>
              <a:rPr lang="pt-BR" sz="2800" dirty="0"/>
              <a:t>Por meio de sistemas computacionais e de dados</a:t>
            </a:r>
          </a:p>
          <a:p>
            <a:pPr marL="571500" indent="-571500" algn="l">
              <a:buFont typeface="Courier New" panose="02070309020205020404" pitchFamily="49" charset="0"/>
              <a:buChar char="o"/>
            </a:pPr>
            <a:endParaRPr lang="pt-BR" sz="2800" dirty="0"/>
          </a:p>
          <a:p>
            <a:pPr algn="l"/>
            <a:endParaRPr lang="pt-BR" sz="28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711200"/>
            <a:ext cx="7302500" cy="16002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dirty="0" err="1">
                <a:latin typeface="Helvetica Neue Light" charset="0"/>
                <a:cs typeface="Helvetica Neue Light" charset="0"/>
                <a:sym typeface="Helvetica Neue Light" charset="0"/>
              </a:rPr>
              <a:t>Ciberterrorismo</a:t>
            </a:r>
            <a:endParaRPr lang="en-US" sz="4800" dirty="0">
              <a:latin typeface="Helvetica Neue Light" charset="0"/>
              <a:sym typeface="Helvetica Neue Light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99ACBD2F-3672-544B-9C16-0F02ADD5E016}"/>
              </a:ext>
            </a:extLst>
          </p:cNvPr>
          <p:cNvSpPr txBox="1"/>
          <p:nvPr/>
        </p:nvSpPr>
        <p:spPr>
          <a:xfrm>
            <a:off x="912092" y="3213099"/>
            <a:ext cx="114069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“Atos de organizações subnacionais, planejados previamente, com motivação política e direcionados a sistemas de informação, sistemas computacionais, programas computacionais e de dados que resultam em violência contra civis” (FBI)</a:t>
            </a:r>
          </a:p>
        </p:txBody>
      </p:sp>
    </p:spTree>
    <p:extLst>
      <p:ext uri="{BB962C8B-B14F-4D97-AF65-F5344CB8AC3E}">
        <p14:creationId xmlns:p14="http://schemas.microsoft.com/office/powerpoint/2010/main" val="377151504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711200"/>
            <a:ext cx="7302500" cy="1600200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l"/>
            <a:r>
              <a:rPr lang="pt-BR" sz="4800" dirty="0" err="1">
                <a:latin typeface="Helvetica Neue Light" charset="0"/>
                <a:cs typeface="Helvetica Neue Light" charset="0"/>
                <a:sym typeface="Helvetica Neue Light" charset="0"/>
              </a:rPr>
              <a:t>Ciberterrorismo</a:t>
            </a:r>
            <a:endParaRPr lang="en-US" sz="4800" dirty="0">
              <a:latin typeface="Helvetica Neue Light" charset="0"/>
              <a:sym typeface="Helvetica Neue Light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200" y="5918200"/>
            <a:ext cx="69977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4007067" y="7725948"/>
            <a:ext cx="1765300" cy="1123950"/>
            <a:chOff x="0" y="0"/>
            <a:chExt cx="824" cy="768"/>
          </a:xfrm>
        </p:grpSpPr>
        <p:grpSp>
          <p:nvGrpSpPr>
            <p:cNvPr id="15365" name="Group 5"/>
            <p:cNvGrpSpPr>
              <a:grpSpLocks/>
            </p:cNvGrpSpPr>
            <p:nvPr/>
          </p:nvGrpSpPr>
          <p:grpSpPr bwMode="auto">
            <a:xfrm>
              <a:off x="0" y="0"/>
              <a:ext cx="824" cy="768"/>
              <a:chOff x="0" y="0"/>
              <a:chExt cx="824" cy="768"/>
            </a:xfrm>
          </p:grpSpPr>
          <p:sp>
            <p:nvSpPr>
              <p:cNvPr id="15363" name="Oval 3"/>
              <p:cNvSpPr>
                <a:spLocks/>
              </p:cNvSpPr>
              <p:nvPr/>
            </p:nvSpPr>
            <p:spPr bwMode="auto">
              <a:xfrm>
                <a:off x="0" y="0"/>
                <a:ext cx="824" cy="768"/>
              </a:xfrm>
              <a:prstGeom prst="ellipse">
                <a:avLst/>
              </a:prstGeom>
              <a:gradFill rotWithShape="0">
                <a:gsLst>
                  <a:gs pos="0">
                    <a:srgbClr val="73B9DA"/>
                  </a:gs>
                  <a:gs pos="100000">
                    <a:srgbClr val="589CB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pic>
            <p:nvPicPr>
              <p:cNvPr id="15364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" y="28"/>
                <a:ext cx="668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 cap="flat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5366" name="Rectangle 6"/>
            <p:cNvSpPr>
              <a:spLocks/>
            </p:cNvSpPr>
            <p:nvPr/>
          </p:nvSpPr>
          <p:spPr bwMode="auto">
            <a:xfrm>
              <a:off x="151" y="188"/>
              <a:ext cx="521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r>
                <a:rPr lang="pt-BR" sz="3000" dirty="0">
                  <a:latin typeface="Helvetica Neue UltraLight" charset="0"/>
                  <a:ea typeface="ＭＳ Ｐゴシック" charset="0"/>
                  <a:cs typeface="Helvetica Neue UltraLight" charset="0"/>
                  <a:sym typeface="Helvetica Neue UltraLight" charset="0"/>
                </a:rPr>
                <a:t>Ataque</a:t>
              </a:r>
              <a:endParaRPr lang="en-US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endParaRPr>
            </a:p>
          </p:txBody>
        </p:sp>
      </p:grpSp>
      <p:grpSp>
        <p:nvGrpSpPr>
          <p:cNvPr id="15372" name="Group 12"/>
          <p:cNvGrpSpPr>
            <a:grpSpLocks/>
          </p:cNvGrpSpPr>
          <p:nvPr/>
        </p:nvGrpSpPr>
        <p:grpSpPr bwMode="auto">
          <a:xfrm>
            <a:off x="7724992" y="7627523"/>
            <a:ext cx="2007826" cy="1447204"/>
            <a:chOff x="-111" y="-2"/>
            <a:chExt cx="950" cy="770"/>
          </a:xfrm>
        </p:grpSpPr>
        <p:grpSp>
          <p:nvGrpSpPr>
            <p:cNvPr id="15370" name="Group 10"/>
            <p:cNvGrpSpPr>
              <a:grpSpLocks/>
            </p:cNvGrpSpPr>
            <p:nvPr/>
          </p:nvGrpSpPr>
          <p:grpSpPr bwMode="auto">
            <a:xfrm>
              <a:off x="-53" y="0"/>
              <a:ext cx="824" cy="768"/>
              <a:chOff x="-53" y="0"/>
              <a:chExt cx="824" cy="768"/>
            </a:xfrm>
          </p:grpSpPr>
          <p:sp>
            <p:nvSpPr>
              <p:cNvPr id="15368" name="Oval 8"/>
              <p:cNvSpPr>
                <a:spLocks/>
              </p:cNvSpPr>
              <p:nvPr/>
            </p:nvSpPr>
            <p:spPr bwMode="auto">
              <a:xfrm>
                <a:off x="-53" y="0"/>
                <a:ext cx="824" cy="768"/>
              </a:xfrm>
              <a:prstGeom prst="ellipse">
                <a:avLst/>
              </a:prstGeom>
              <a:solidFill>
                <a:srgbClr val="FCD62B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pic>
            <p:nvPicPr>
              <p:cNvPr id="15369" name="Picture 9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" y="28"/>
                <a:ext cx="668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 cap="flat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5371" name="Rectangle 11"/>
            <p:cNvSpPr>
              <a:spLocks/>
            </p:cNvSpPr>
            <p:nvPr/>
          </p:nvSpPr>
          <p:spPr bwMode="auto">
            <a:xfrm>
              <a:off x="-111" y="-2"/>
              <a:ext cx="950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r>
                <a:rPr lang="pt-BR" sz="1600" dirty="0">
                  <a:latin typeface="Helvetica Neue UltraLight" charset="0"/>
                  <a:ea typeface="ＭＳ Ｐゴシック" charset="0"/>
                  <a:cs typeface="Helvetica Neue UltraLight" charset="0"/>
                  <a:sym typeface="Helvetica Neue UltraLight" charset="0"/>
                </a:rPr>
                <a:t>Contramedidas</a:t>
              </a:r>
              <a:endParaRPr lang="en-US" sz="16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endParaRPr>
            </a:p>
          </p:txBody>
        </p:sp>
      </p:grpSp>
      <p:grpSp>
        <p:nvGrpSpPr>
          <p:cNvPr id="15377" name="Group 17"/>
          <p:cNvGrpSpPr>
            <a:grpSpLocks/>
          </p:cNvGrpSpPr>
          <p:nvPr/>
        </p:nvGrpSpPr>
        <p:grpSpPr bwMode="auto">
          <a:xfrm>
            <a:off x="11351488" y="7673395"/>
            <a:ext cx="1173163" cy="1219200"/>
            <a:chOff x="0" y="0"/>
            <a:chExt cx="739" cy="768"/>
          </a:xfrm>
        </p:grpSpPr>
        <p:grpSp>
          <p:nvGrpSpPr>
            <p:cNvPr id="15375" name="Group 15"/>
            <p:cNvGrpSpPr>
              <a:grpSpLocks/>
            </p:cNvGrpSpPr>
            <p:nvPr/>
          </p:nvGrpSpPr>
          <p:grpSpPr bwMode="auto">
            <a:xfrm>
              <a:off x="0" y="0"/>
              <a:ext cx="739" cy="768"/>
              <a:chOff x="0" y="0"/>
              <a:chExt cx="739" cy="768"/>
            </a:xfrm>
          </p:grpSpPr>
          <p:sp>
            <p:nvSpPr>
              <p:cNvPr id="15373" name="Oval 13"/>
              <p:cNvSpPr>
                <a:spLocks/>
              </p:cNvSpPr>
              <p:nvPr/>
            </p:nvSpPr>
            <p:spPr bwMode="auto">
              <a:xfrm>
                <a:off x="0" y="0"/>
                <a:ext cx="739" cy="768"/>
              </a:xfrm>
              <a:prstGeom prst="ellipse">
                <a:avLst/>
              </a:prstGeom>
              <a:solidFill>
                <a:srgbClr val="94BA2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pic>
            <p:nvPicPr>
              <p:cNvPr id="15374" name="Picture 1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" y="28"/>
                <a:ext cx="668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 cap="flat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5376" name="Rectangle 16"/>
            <p:cNvSpPr>
              <a:spLocks/>
            </p:cNvSpPr>
            <p:nvPr/>
          </p:nvSpPr>
          <p:spPr bwMode="auto">
            <a:xfrm>
              <a:off x="27" y="102"/>
              <a:ext cx="684" cy="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r>
                <a:rPr lang="pt-BR" sz="1600" dirty="0">
                  <a:latin typeface="Helvetica Neue UltraLight" charset="0"/>
                  <a:ea typeface="ＭＳ Ｐゴシック" charset="0"/>
                  <a:cs typeface="Helvetica Neue UltraLight" charset="0"/>
                  <a:sym typeface="Helvetica Neue UltraLight" charset="0"/>
                </a:rPr>
                <a:t>Resiliência</a:t>
              </a:r>
              <a:endParaRPr lang="en-US" sz="16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endParaRPr>
            </a:p>
          </p:txBody>
        </p:sp>
      </p:grpSp>
      <p:sp>
        <p:nvSpPr>
          <p:cNvPr id="15378" name="AutoShape 18"/>
          <p:cNvSpPr>
            <a:spLocks/>
          </p:cNvSpPr>
          <p:nvPr/>
        </p:nvSpPr>
        <p:spPr bwMode="auto">
          <a:xfrm>
            <a:off x="9439287" y="8053460"/>
            <a:ext cx="1854200" cy="533400"/>
          </a:xfrm>
          <a:prstGeom prst="rightArrow">
            <a:avLst>
              <a:gd name="adj1" fmla="val 65315"/>
              <a:gd name="adj2" fmla="val 131178"/>
            </a:avLst>
          </a:prstGeom>
          <a:gradFill rotWithShape="0">
            <a:gsLst>
              <a:gs pos="0">
                <a:srgbClr val="FEFEFE"/>
              </a:gs>
              <a:gs pos="100000">
                <a:srgbClr val="D1D1D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 dirty="0"/>
          </a:p>
        </p:txBody>
      </p:sp>
      <p:sp>
        <p:nvSpPr>
          <p:cNvPr id="15379" name="AutoShape 19"/>
          <p:cNvSpPr>
            <a:spLocks/>
          </p:cNvSpPr>
          <p:nvPr/>
        </p:nvSpPr>
        <p:spPr bwMode="auto">
          <a:xfrm>
            <a:off x="5945546" y="8123237"/>
            <a:ext cx="1854200" cy="657370"/>
          </a:xfrm>
          <a:prstGeom prst="rightArrow">
            <a:avLst>
              <a:gd name="adj1" fmla="val 65315"/>
              <a:gd name="adj2" fmla="val 131178"/>
            </a:avLst>
          </a:prstGeom>
          <a:gradFill rotWithShape="0">
            <a:gsLst>
              <a:gs pos="0">
                <a:srgbClr val="FEFEFE"/>
              </a:gs>
              <a:gs pos="100000">
                <a:srgbClr val="D1D1D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5380" name="Rectangle 20"/>
          <p:cNvSpPr>
            <a:spLocks/>
          </p:cNvSpPr>
          <p:nvPr/>
        </p:nvSpPr>
        <p:spPr bwMode="auto">
          <a:xfrm>
            <a:off x="4102100" y="3136899"/>
            <a:ext cx="4800600" cy="4378307"/>
          </a:xfrm>
          <a:prstGeom prst="rect">
            <a:avLst/>
          </a:prstGeom>
          <a:solidFill>
            <a:srgbClr val="A6A6A6"/>
          </a:solidFill>
          <a:ln>
            <a:noFill/>
          </a:ln>
          <a:effectLst>
            <a:outerShdw blurRad="63500" dist="38099" dir="54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r>
              <a:rPr lang="pt-BR" sz="3000" dirty="0"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CARACTERÍSTICAS</a:t>
            </a:r>
            <a:endParaRPr lang="en-US" sz="3000" dirty="0">
              <a:latin typeface="Helvetica Neue" charset="0"/>
              <a:ea typeface="ＭＳ Ｐゴシック" charset="0"/>
              <a:cs typeface="Helvetica Neue" charset="0"/>
              <a:sym typeface="Helvetica Neue" charset="0"/>
            </a:endParaRPr>
          </a:p>
        </p:txBody>
      </p:sp>
      <p:sp>
        <p:nvSpPr>
          <p:cNvPr id="15381" name="Rectangle 21"/>
          <p:cNvSpPr>
            <a:spLocks/>
          </p:cNvSpPr>
          <p:nvPr/>
        </p:nvSpPr>
        <p:spPr bwMode="auto">
          <a:xfrm>
            <a:off x="4152900" y="3746500"/>
            <a:ext cx="4699000" cy="889000"/>
          </a:xfrm>
          <a:prstGeom prst="rect">
            <a:avLst/>
          </a:prstGeom>
          <a:solidFill>
            <a:srgbClr val="E1E1E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Descentralizado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5382" name="Rectangle 22"/>
          <p:cNvSpPr>
            <a:spLocks/>
          </p:cNvSpPr>
          <p:nvPr/>
        </p:nvSpPr>
        <p:spPr bwMode="auto">
          <a:xfrm>
            <a:off x="4152900" y="5600700"/>
            <a:ext cx="4699000" cy="889000"/>
          </a:xfrm>
          <a:prstGeom prst="rect">
            <a:avLst/>
          </a:prstGeom>
          <a:solidFill>
            <a:srgbClr val="E1E1E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Criativo ao extremo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sp>
        <p:nvSpPr>
          <p:cNvPr id="15383" name="Rectangle 23"/>
          <p:cNvSpPr>
            <a:spLocks/>
          </p:cNvSpPr>
          <p:nvPr/>
        </p:nvSpPr>
        <p:spPr bwMode="auto">
          <a:xfrm>
            <a:off x="4152900" y="4673600"/>
            <a:ext cx="4699000" cy="889000"/>
          </a:xfrm>
          <a:prstGeom prst="rect">
            <a:avLst/>
          </a:prstGeom>
          <a:solidFill>
            <a:srgbClr val="E1E1E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Uso da tecnologia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  <p:grpSp>
        <p:nvGrpSpPr>
          <p:cNvPr id="25" name="Group 7">
            <a:extLst>
              <a:ext uri="{FF2B5EF4-FFF2-40B4-BE49-F238E27FC236}">
                <a16:creationId xmlns:a16="http://schemas.microsoft.com/office/drawing/2014/main" xmlns="" id="{D8A26FB3-65DB-E841-8816-427D7CD2D610}"/>
              </a:ext>
            </a:extLst>
          </p:cNvPr>
          <p:cNvGrpSpPr>
            <a:grpSpLocks/>
          </p:cNvGrpSpPr>
          <p:nvPr/>
        </p:nvGrpSpPr>
        <p:grpSpPr bwMode="auto">
          <a:xfrm>
            <a:off x="197067" y="7754026"/>
            <a:ext cx="1765300" cy="1123950"/>
            <a:chOff x="0" y="0"/>
            <a:chExt cx="824" cy="768"/>
          </a:xfrm>
          <a:solidFill>
            <a:srgbClr val="92D050"/>
          </a:solidFill>
        </p:grpSpPr>
        <p:sp>
          <p:nvSpPr>
            <p:cNvPr id="28" name="Oval 3">
              <a:extLst>
                <a:ext uri="{FF2B5EF4-FFF2-40B4-BE49-F238E27FC236}">
                  <a16:creationId xmlns:a16="http://schemas.microsoft.com/office/drawing/2014/main" xmlns="" id="{11BAD984-A4B4-FA40-9FDC-D5ECE0E63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824" cy="76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 dirty="0"/>
            </a:p>
          </p:txBody>
        </p:sp>
        <p:sp>
          <p:nvSpPr>
            <p:cNvPr id="27" name="Rectangle 6">
              <a:extLst>
                <a:ext uri="{FF2B5EF4-FFF2-40B4-BE49-F238E27FC236}">
                  <a16:creationId xmlns:a16="http://schemas.microsoft.com/office/drawing/2014/main" xmlns="" id="{04F92A22-5763-C349-B8A7-C77A86E62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" y="188"/>
              <a:ext cx="521" cy="408"/>
            </a:xfrm>
            <a:prstGeom prst="rect">
              <a:avLst/>
            </a:prstGeom>
            <a:grp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r>
                <a:rPr lang="pt-BR" sz="1800" dirty="0" err="1">
                  <a:latin typeface="Helvetica Neue UltraLight" charset="0"/>
                  <a:ea typeface="ＭＳ Ｐゴシック" charset="0"/>
                  <a:cs typeface="Helvetica Neue UltraLight" charset="0"/>
                  <a:sym typeface="Helvetica Neue UltraLight" charset="0"/>
                </a:rPr>
                <a:t>Antimedidas</a:t>
              </a:r>
              <a:endParaRPr lang="en-US" sz="18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endParaRPr>
            </a:p>
          </p:txBody>
        </p:sp>
      </p:grpSp>
      <p:sp>
        <p:nvSpPr>
          <p:cNvPr id="2" name="AutoShape 19">
            <a:extLst>
              <a:ext uri="{FF2B5EF4-FFF2-40B4-BE49-F238E27FC236}">
                <a16:creationId xmlns:a16="http://schemas.microsoft.com/office/drawing/2014/main" xmlns="" id="{AC9B3CFC-6DDE-324C-818D-18C01569B4B9}"/>
              </a:ext>
            </a:extLst>
          </p:cNvPr>
          <p:cNvSpPr>
            <a:spLocks/>
          </p:cNvSpPr>
          <p:nvPr/>
        </p:nvSpPr>
        <p:spPr bwMode="auto">
          <a:xfrm>
            <a:off x="2103655" y="8007864"/>
            <a:ext cx="1854200" cy="714685"/>
          </a:xfrm>
          <a:prstGeom prst="rightArrow">
            <a:avLst>
              <a:gd name="adj1" fmla="val 65315"/>
              <a:gd name="adj2" fmla="val 347619"/>
            </a:avLst>
          </a:prstGeom>
          <a:gradFill rotWithShape="0">
            <a:gsLst>
              <a:gs pos="0">
                <a:srgbClr val="FEFEFE"/>
              </a:gs>
              <a:gs pos="100000">
                <a:srgbClr val="D1D1D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xmlns="" id="{969C3337-12F5-E241-98F1-18357A2C8310}"/>
              </a:ext>
            </a:extLst>
          </p:cNvPr>
          <p:cNvSpPr>
            <a:spLocks/>
          </p:cNvSpPr>
          <p:nvPr/>
        </p:nvSpPr>
        <p:spPr bwMode="auto">
          <a:xfrm>
            <a:off x="4152900" y="6561280"/>
            <a:ext cx="4699000" cy="889000"/>
          </a:xfrm>
          <a:prstGeom prst="rect">
            <a:avLst/>
          </a:prstGeom>
          <a:solidFill>
            <a:srgbClr val="E1E1E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r>
              <a:rPr lang="pt-BR" sz="3000" dirty="0">
                <a:latin typeface="Helvetica Neue UltraLight" charset="0"/>
                <a:ea typeface="ＭＳ Ｐゴシック" charset="0"/>
                <a:cs typeface="Helvetica Neue UltraLight" charset="0"/>
                <a:sym typeface="Helvetica Neue UltraLight" charset="0"/>
              </a:rPr>
              <a:t>Segurança e Defesa</a:t>
            </a:r>
            <a:endParaRPr lang="en-US" sz="3000" dirty="0">
              <a:latin typeface="Helvetica Neue UltraLight" charset="0"/>
              <a:ea typeface="ＭＳ Ｐゴシック" charset="0"/>
              <a:cs typeface="Helvetica Neue UltraLight" charset="0"/>
              <a:sym typeface="Helvetica Neue UltraLight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Smok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95BC4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5DE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el &amp; Untertitel">
      <a:majorFont>
        <a:latin typeface="Helvetica Light"/>
        <a:ea typeface="ヒラギノ角ゴ ProN W3"/>
        <a:cs typeface="ヒラギノ角ゴ ProN W3"/>
      </a:majorFont>
      <a:minorFont>
        <a:latin typeface="Helvetica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lnDef>
  </a:objectDefaults>
  <a:extraClrSchemeLst>
    <a:extraClrScheme>
      <a:clrScheme name="Titel &amp; Untertit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e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95BC4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5DE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">
      <a:majorFont>
        <a:latin typeface="Helvetica Light"/>
        <a:ea typeface="ヒラギノ角ゴ ProN W3"/>
        <a:cs typeface="ヒラギノ角ゴ ProN W3"/>
      </a:majorFont>
      <a:minorFont>
        <a:latin typeface="Helvetica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lnDef>
  </a:objectDefaults>
  <a:extraClrSchemeLst>
    <a:extraClrScheme>
      <a:clrScheme name="Le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el &amp; Aufzählung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95BC4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5DE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el &amp; Aufzählung">
      <a:majorFont>
        <a:latin typeface="Helvetica Light"/>
        <a:ea typeface="ヒラギノ角ゴ ProN W3"/>
        <a:cs typeface="ヒラギノ角ゴ ProN W3"/>
      </a:majorFont>
      <a:minorFont>
        <a:latin typeface="Helvetica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lnDef>
  </a:objectDefaults>
  <a:extraClrSchemeLst>
    <a:extraClrScheme>
      <a:clrScheme name="Titel &amp; Aufzählu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el - Obe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95BC4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5DE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el - Oben">
      <a:majorFont>
        <a:latin typeface="Helvetica Light"/>
        <a:ea typeface="ヒラギノ角ゴ ProN W3"/>
        <a:cs typeface="ヒラギノ角ゴ ProN W3"/>
      </a:majorFont>
      <a:minorFont>
        <a:latin typeface="Helvetica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lnDef>
  </a:objectDefaults>
  <a:extraClrSchemeLst>
    <a:extraClrScheme>
      <a:clrScheme name="Titel - Ob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el, Aufzählung &amp; Fot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95BC4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5DE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el, Aufzählung &amp; Foto">
      <a:majorFont>
        <a:latin typeface="Helvetica Light"/>
        <a:ea typeface="ヒラギノ角ゴ ProN W3"/>
        <a:cs typeface="ヒラギノ角ゴ ProN W3"/>
      </a:majorFont>
      <a:minorFont>
        <a:latin typeface="Helvetica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lnDef>
  </a:objectDefaults>
  <a:extraClrSchemeLst>
    <a:extraClrScheme>
      <a:clrScheme name="Titel, Aufzählung &amp; F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Fot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95BC4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5DE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">
      <a:majorFont>
        <a:latin typeface="Helvetica Light"/>
        <a:ea typeface="ヒラギノ角ゴ ProN W3"/>
        <a:cs typeface="ヒラギノ角ゴ ProN W3"/>
      </a:majorFont>
      <a:minorFont>
        <a:latin typeface="Helvetica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lnDef>
  </a:objectDefaults>
  <a:extraClrSchemeLst>
    <a:extraClrScheme>
      <a:clrScheme name="F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Aufzählungszeiche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95BC4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5DE"/>
      </a:accent5>
      <a:accent6>
        <a:srgbClr val="2D2D8A"/>
      </a:accent6>
      <a:hlink>
        <a:srgbClr val="009999"/>
      </a:hlink>
      <a:folHlink>
        <a:srgbClr val="99CC00"/>
      </a:folHlink>
    </a:clrScheme>
    <a:fontScheme name="Aufzählungszeichen">
      <a:majorFont>
        <a:latin typeface="Helvetica Light"/>
        <a:ea typeface="ヒラギノ角ゴ ProN W3"/>
        <a:cs typeface="ヒラギノ角ゴ ProN W3"/>
      </a:majorFont>
      <a:minorFont>
        <a:latin typeface="Helvetica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lnDef>
  </a:objectDefaults>
  <a:extraClrSchemeLst>
    <a:extraClrScheme>
      <a:clrScheme name="Aufzählungszeich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ckblat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95BC4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B5DE"/>
      </a:accent5>
      <a:accent6>
        <a:srgbClr val="2D2D8A"/>
      </a:accent6>
      <a:hlink>
        <a:srgbClr val="009999"/>
      </a:hlink>
      <a:folHlink>
        <a:srgbClr val="99CC00"/>
      </a:folHlink>
    </a:clrScheme>
    <a:fontScheme name="Deckblatt">
      <a:majorFont>
        <a:latin typeface="Helvetica Light"/>
        <a:ea typeface="ヒラギノ角ゴ ProN W3"/>
        <a:cs typeface="ヒラギノ角ゴ ProN W3"/>
      </a:majorFont>
      <a:minorFont>
        <a:latin typeface="Helvetica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BC4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 Light" charset="0"/>
            <a:ea typeface="ヒラギノ角ゴ ProN W3" charset="0"/>
            <a:cs typeface="ヒラギノ角ゴ ProN W3" charset="0"/>
            <a:sym typeface="Helvetica Light" charset="0"/>
          </a:defRPr>
        </a:defPPr>
      </a:lstStyle>
    </a:lnDef>
  </a:objectDefaults>
  <a:extraClrSchemeLst>
    <a:extraClrScheme>
      <a:clrScheme name="Deckblat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Smoke.potx</Template>
  <TotalTime>3</TotalTime>
  <Pages>0</Pages>
  <Words>260</Words>
  <Characters>0</Characters>
  <Application>Microsoft Office PowerPoint</Application>
  <PresentationFormat>Personalizar</PresentationFormat>
  <Lines>0</Lines>
  <Paragraphs>78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8</vt:i4>
      </vt:variant>
      <vt:variant>
        <vt:lpstr>Títulos de slides</vt:lpstr>
      </vt:variant>
      <vt:variant>
        <vt:i4>13</vt:i4>
      </vt:variant>
    </vt:vector>
  </HeadingPairs>
  <TitlesOfParts>
    <vt:vector size="29" baseType="lpstr">
      <vt:lpstr>ＭＳ Ｐゴシック</vt:lpstr>
      <vt:lpstr>Courier New</vt:lpstr>
      <vt:lpstr>Helvetica Light</vt:lpstr>
      <vt:lpstr>Helvetica Neue</vt:lpstr>
      <vt:lpstr>Helvetica Neue Light</vt:lpstr>
      <vt:lpstr>Helvetica Neue UltraLight</vt:lpstr>
      <vt:lpstr>Wingdings</vt:lpstr>
      <vt:lpstr>ヒラギノ角ゴ ProN W3</vt:lpstr>
      <vt:lpstr>Smoke</vt:lpstr>
      <vt:lpstr>Leer</vt:lpstr>
      <vt:lpstr>Titel &amp; Aufzählung</vt:lpstr>
      <vt:lpstr>Titel - Oben</vt:lpstr>
      <vt:lpstr>Titel, Aufzählung &amp; Foto</vt:lpstr>
      <vt:lpstr>Foto</vt:lpstr>
      <vt:lpstr>Aufzählungszeichen</vt:lpstr>
      <vt:lpstr>Deckblatt</vt:lpstr>
      <vt:lpstr>Combate Disruptivo ao Ciberterrorismo</vt:lpstr>
      <vt:lpstr>Terrorismo no Século XXI</vt:lpstr>
      <vt:lpstr>Aspectos Atuais</vt:lpstr>
      <vt:lpstr>Ciberespaço</vt:lpstr>
      <vt:lpstr>Ciberespaço</vt:lpstr>
      <vt:lpstr>Ameaças ao Ciberespaço</vt:lpstr>
      <vt:lpstr>Ciberterrorismo</vt:lpstr>
      <vt:lpstr>Ciberterrorismo</vt:lpstr>
      <vt:lpstr>Ciberterrorismo</vt:lpstr>
      <vt:lpstr>Combate ao Ciberterrorismo</vt:lpstr>
      <vt:lpstr>Evolução do Combate – Antiterrorismo Disruptivo</vt:lpstr>
      <vt:lpstr>Convergência 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subject/>
  <dc:creator>Luiz de Jesus Peres Soares</dc:creator>
  <cp:keywords/>
  <dc:description/>
  <cp:lastModifiedBy>Luiz de Jesus Peres Soares</cp:lastModifiedBy>
  <cp:revision>3</cp:revision>
  <dcterms:modified xsi:type="dcterms:W3CDTF">2017-10-16T19:46:45Z</dcterms:modified>
</cp:coreProperties>
</file>