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9" r:id="rId5"/>
    <p:sldId id="270" r:id="rId6"/>
    <p:sldId id="263" r:id="rId7"/>
    <p:sldId id="271" r:id="rId8"/>
    <p:sldId id="268" r:id="rId9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646464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646464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646464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646464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646464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646464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646464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646464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646464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646464"/>
        </a:fontRef>
        <a:srgbClr val="646464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8EF"/>
          </a:solidFill>
        </a:fill>
      </a:tcStyle>
    </a:wholeTbl>
    <a:band2H>
      <a:tcTxStyle/>
      <a:tcStyle>
        <a:tcBdr/>
        <a:fill>
          <a:solidFill>
            <a:srgbClr val="E7EC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646464"/>
        </a:fontRef>
        <a:srgbClr val="646464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ECFCB"/>
          </a:solidFill>
        </a:fill>
      </a:tcStyle>
    </a:wholeTbl>
    <a:band2H>
      <a:tcTxStyle/>
      <a:tcStyle>
        <a:tcBdr/>
        <a:fill>
          <a:solidFill>
            <a:srgbClr val="F7E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646464"/>
        </a:fontRef>
        <a:srgbClr val="646464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FCC"/>
          </a:solidFill>
        </a:fill>
      </a:tcStyle>
    </a:wholeTbl>
    <a:band2H>
      <a:tcTxStyle/>
      <a:tcStyle>
        <a:tcBdr/>
        <a:fill>
          <a:solidFill>
            <a:srgbClr val="E7E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646464"/>
        </a:fontRef>
        <a:srgbClr val="64646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AEAEA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646464"/>
        </a:fontRef>
        <a:srgbClr val="64646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646464"/>
              </a:solidFill>
              <a:prstDash val="solid"/>
              <a:round/>
            </a:ln>
          </a:top>
          <a:bottom>
            <a:ln w="25400" cap="flat">
              <a:solidFill>
                <a:srgbClr val="646464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646464"/>
              </a:solidFill>
              <a:prstDash val="solid"/>
              <a:round/>
            </a:ln>
          </a:top>
          <a:bottom>
            <a:ln w="25400" cap="flat">
              <a:solidFill>
                <a:srgbClr val="646464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646464"/>
        </a:fontRef>
        <a:srgbClr val="646464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2D2D2"/>
          </a:solidFill>
        </a:fill>
      </a:tcStyle>
    </a:wholeTbl>
    <a:band2H>
      <a:tcTxStyle/>
      <a:tcStyle>
        <a:tcBdr/>
        <a:fill>
          <a:solidFill>
            <a:srgbClr val="EAEAE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46464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46464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46464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646464"/>
        </a:fontRef>
        <a:srgbClr val="646464"/>
      </a:tcTxStyle>
      <a:tcStyle>
        <a:tcBdr>
          <a:left>
            <a:ln w="12700" cap="flat">
              <a:solidFill>
                <a:srgbClr val="646464"/>
              </a:solidFill>
              <a:prstDash val="solid"/>
              <a:round/>
            </a:ln>
          </a:left>
          <a:right>
            <a:ln w="12700" cap="flat">
              <a:solidFill>
                <a:srgbClr val="646464"/>
              </a:solidFill>
              <a:prstDash val="solid"/>
              <a:round/>
            </a:ln>
          </a:right>
          <a:top>
            <a:ln w="12700" cap="flat">
              <a:solidFill>
                <a:srgbClr val="646464"/>
              </a:solidFill>
              <a:prstDash val="solid"/>
              <a:round/>
            </a:ln>
          </a:top>
          <a:bottom>
            <a:ln w="12700" cap="flat">
              <a:solidFill>
                <a:srgbClr val="646464"/>
              </a:solidFill>
              <a:prstDash val="solid"/>
              <a:round/>
            </a:ln>
          </a:bottom>
          <a:insideH>
            <a:ln w="12700" cap="flat">
              <a:solidFill>
                <a:srgbClr val="646464"/>
              </a:solidFill>
              <a:prstDash val="solid"/>
              <a:round/>
            </a:ln>
          </a:insideH>
          <a:insideV>
            <a:ln w="12700" cap="flat">
              <a:solidFill>
                <a:srgbClr val="646464"/>
              </a:solidFill>
              <a:prstDash val="solid"/>
              <a:round/>
            </a:ln>
          </a:insideV>
        </a:tcBdr>
        <a:fill>
          <a:solidFill>
            <a:srgbClr val="646464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646464"/>
        </a:fontRef>
        <a:srgbClr val="646464"/>
      </a:tcTxStyle>
      <a:tcStyle>
        <a:tcBdr>
          <a:left>
            <a:ln w="12700" cap="flat">
              <a:solidFill>
                <a:srgbClr val="646464"/>
              </a:solidFill>
              <a:prstDash val="solid"/>
              <a:round/>
            </a:ln>
          </a:left>
          <a:right>
            <a:ln w="12700" cap="flat">
              <a:solidFill>
                <a:srgbClr val="646464"/>
              </a:solidFill>
              <a:prstDash val="solid"/>
              <a:round/>
            </a:ln>
          </a:right>
          <a:top>
            <a:ln w="12700" cap="flat">
              <a:solidFill>
                <a:srgbClr val="646464"/>
              </a:solidFill>
              <a:prstDash val="solid"/>
              <a:round/>
            </a:ln>
          </a:top>
          <a:bottom>
            <a:ln w="12700" cap="flat">
              <a:solidFill>
                <a:srgbClr val="646464"/>
              </a:solidFill>
              <a:prstDash val="solid"/>
              <a:round/>
            </a:ln>
          </a:bottom>
          <a:insideH>
            <a:ln w="12700" cap="flat">
              <a:solidFill>
                <a:srgbClr val="646464"/>
              </a:solidFill>
              <a:prstDash val="solid"/>
              <a:round/>
            </a:ln>
          </a:insideH>
          <a:insideV>
            <a:ln w="12700" cap="flat">
              <a:solidFill>
                <a:srgbClr val="646464"/>
              </a:solidFill>
              <a:prstDash val="solid"/>
              <a:round/>
            </a:ln>
          </a:insideV>
        </a:tcBdr>
        <a:fill>
          <a:solidFill>
            <a:srgbClr val="646464">
              <a:alpha val="20000"/>
            </a:srgbClr>
          </a:solidFill>
        </a:fill>
      </a:tcStyle>
    </a:firstCol>
    <a:lastRow>
      <a:tcTxStyle b="on" i="off">
        <a:fontRef idx="minor">
          <a:srgbClr val="646464"/>
        </a:fontRef>
        <a:srgbClr val="646464"/>
      </a:tcTxStyle>
      <a:tcStyle>
        <a:tcBdr>
          <a:left>
            <a:ln w="12700" cap="flat">
              <a:solidFill>
                <a:srgbClr val="646464"/>
              </a:solidFill>
              <a:prstDash val="solid"/>
              <a:round/>
            </a:ln>
          </a:left>
          <a:right>
            <a:ln w="12700" cap="flat">
              <a:solidFill>
                <a:srgbClr val="646464"/>
              </a:solidFill>
              <a:prstDash val="solid"/>
              <a:round/>
            </a:ln>
          </a:right>
          <a:top>
            <a:ln w="50800" cap="flat">
              <a:solidFill>
                <a:srgbClr val="646464"/>
              </a:solidFill>
              <a:prstDash val="solid"/>
              <a:round/>
            </a:ln>
          </a:top>
          <a:bottom>
            <a:ln w="12700" cap="flat">
              <a:solidFill>
                <a:srgbClr val="646464"/>
              </a:solidFill>
              <a:prstDash val="solid"/>
              <a:round/>
            </a:ln>
          </a:bottom>
          <a:insideH>
            <a:ln w="12700" cap="flat">
              <a:solidFill>
                <a:srgbClr val="646464"/>
              </a:solidFill>
              <a:prstDash val="solid"/>
              <a:round/>
            </a:ln>
          </a:insideH>
          <a:insideV>
            <a:ln w="12700" cap="flat">
              <a:solidFill>
                <a:srgbClr val="646464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646464"/>
        </a:fontRef>
        <a:srgbClr val="646464"/>
      </a:tcTxStyle>
      <a:tcStyle>
        <a:tcBdr>
          <a:left>
            <a:ln w="12700" cap="flat">
              <a:solidFill>
                <a:srgbClr val="646464"/>
              </a:solidFill>
              <a:prstDash val="solid"/>
              <a:round/>
            </a:ln>
          </a:left>
          <a:right>
            <a:ln w="12700" cap="flat">
              <a:solidFill>
                <a:srgbClr val="646464"/>
              </a:solidFill>
              <a:prstDash val="solid"/>
              <a:round/>
            </a:ln>
          </a:right>
          <a:top>
            <a:ln w="12700" cap="flat">
              <a:solidFill>
                <a:srgbClr val="646464"/>
              </a:solidFill>
              <a:prstDash val="solid"/>
              <a:round/>
            </a:ln>
          </a:top>
          <a:bottom>
            <a:ln w="25400" cap="flat">
              <a:solidFill>
                <a:srgbClr val="646464"/>
              </a:solidFill>
              <a:prstDash val="solid"/>
              <a:round/>
            </a:ln>
          </a:bottom>
          <a:insideH>
            <a:ln w="12700" cap="flat">
              <a:solidFill>
                <a:srgbClr val="646464"/>
              </a:solidFill>
              <a:prstDash val="solid"/>
              <a:round/>
            </a:ln>
          </a:insideH>
          <a:insideV>
            <a:ln w="12700" cap="flat">
              <a:solidFill>
                <a:srgbClr val="646464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apa-Brasão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/>
          <p:nvPr/>
        </p:nvSpPr>
        <p:spPr>
          <a:xfrm>
            <a:off x="0" y="2227731"/>
            <a:ext cx="9144000" cy="2240824"/>
          </a:xfrm>
          <a:prstGeom prst="rect">
            <a:avLst/>
          </a:prstGeom>
          <a:solidFill>
            <a:srgbClr val="0B254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88890" y="1907476"/>
            <a:ext cx="5850751" cy="239017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1100"/>
              </a:spcBef>
              <a:buSzTx/>
              <a:buFontTx/>
              <a:buNone/>
              <a:defRPr sz="4800" b="1">
                <a:solidFill>
                  <a:srgbClr val="E6E9E9"/>
                </a:solidFill>
              </a:defRPr>
            </a:lvl1pPr>
            <a:lvl2pPr marL="800100" indent="-342900">
              <a:spcBef>
                <a:spcPts val="1100"/>
              </a:spcBef>
              <a:buFontTx/>
              <a:defRPr sz="4800" b="1">
                <a:solidFill>
                  <a:srgbClr val="E6E9E9"/>
                </a:solidFill>
              </a:defRPr>
            </a:lvl2pPr>
            <a:lvl3pPr marL="1371600" indent="-457200">
              <a:spcBef>
                <a:spcPts val="1100"/>
              </a:spcBef>
              <a:buFontTx/>
              <a:defRPr sz="4800" b="1">
                <a:solidFill>
                  <a:srgbClr val="E6E9E9"/>
                </a:solidFill>
              </a:defRPr>
            </a:lvl3pPr>
            <a:lvl4pPr marL="1920239" indent="-548639">
              <a:spcBef>
                <a:spcPts val="1100"/>
              </a:spcBef>
              <a:buFontTx/>
              <a:defRPr sz="4800" b="1">
                <a:solidFill>
                  <a:srgbClr val="E6E9E9"/>
                </a:solidFill>
              </a:defRPr>
            </a:lvl4pPr>
            <a:lvl5pPr marL="2377439" indent="-548639">
              <a:spcBef>
                <a:spcPts val="1100"/>
              </a:spcBef>
              <a:buFontTx/>
              <a:defRPr sz="4800" b="1">
                <a:solidFill>
                  <a:srgbClr val="E6E9E9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1" name="Picture 3" descr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431" y="499170"/>
            <a:ext cx="874760" cy="890068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TextBox 7"/>
          <p:cNvSpPr txBox="1"/>
          <p:nvPr/>
        </p:nvSpPr>
        <p:spPr>
          <a:xfrm>
            <a:off x="2934893" y="1424635"/>
            <a:ext cx="3269838" cy="300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1600" b="1"/>
            </a:lvl1pPr>
          </a:lstStyle>
          <a:p>
            <a:r>
              <a:t>MINISTÉRIO DA ECONOMIA</a:t>
            </a:r>
          </a:p>
        </p:txBody>
      </p:sp>
      <p:sp>
        <p:nvSpPr>
          <p:cNvPr id="23" name="Rectangle 9"/>
          <p:cNvSpPr/>
          <p:nvPr/>
        </p:nvSpPr>
        <p:spPr>
          <a:xfrm>
            <a:off x="0" y="4468553"/>
            <a:ext cx="9144000" cy="466884"/>
          </a:xfrm>
          <a:prstGeom prst="rect">
            <a:avLst/>
          </a:prstGeom>
          <a:solidFill>
            <a:srgbClr val="20639E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588890" y="4385588"/>
            <a:ext cx="5850752" cy="4668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SzTx/>
              <a:buFontTx/>
              <a:buNone/>
              <a:defRPr sz="28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5" name="Imagem 8" descr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6079" y="6065966"/>
            <a:ext cx="4726063" cy="465308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Capa-Brasão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"/>
          <p:cNvSpPr/>
          <p:nvPr/>
        </p:nvSpPr>
        <p:spPr>
          <a:xfrm>
            <a:off x="0" y="2291995"/>
            <a:ext cx="9144000" cy="1746251"/>
          </a:xfrm>
          <a:prstGeom prst="rect">
            <a:avLst/>
          </a:prstGeom>
          <a:solidFill>
            <a:srgbClr val="0B254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88890" y="2373507"/>
            <a:ext cx="5850751" cy="149383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spcBef>
                <a:spcPts val="1100"/>
              </a:spcBef>
              <a:buSzTx/>
              <a:buFontTx/>
              <a:buNone/>
              <a:defRPr sz="4800" b="1">
                <a:solidFill>
                  <a:srgbClr val="E6E9E9"/>
                </a:solidFill>
              </a:defRPr>
            </a:lvl1pPr>
            <a:lvl2pPr marL="800100" indent="-342900">
              <a:spcBef>
                <a:spcPts val="1100"/>
              </a:spcBef>
              <a:buFontTx/>
              <a:defRPr sz="4800" b="1">
                <a:solidFill>
                  <a:srgbClr val="E6E9E9"/>
                </a:solidFill>
              </a:defRPr>
            </a:lvl2pPr>
            <a:lvl3pPr marL="1371600" indent="-457200">
              <a:spcBef>
                <a:spcPts val="1100"/>
              </a:spcBef>
              <a:buFontTx/>
              <a:defRPr sz="4800" b="1">
                <a:solidFill>
                  <a:srgbClr val="E6E9E9"/>
                </a:solidFill>
              </a:defRPr>
            </a:lvl3pPr>
            <a:lvl4pPr marL="1920239" indent="-548639">
              <a:spcBef>
                <a:spcPts val="1100"/>
              </a:spcBef>
              <a:buFontTx/>
              <a:defRPr sz="4800" b="1">
                <a:solidFill>
                  <a:srgbClr val="E6E9E9"/>
                </a:solidFill>
              </a:defRPr>
            </a:lvl4pPr>
            <a:lvl5pPr marL="2377439" indent="-548639">
              <a:spcBef>
                <a:spcPts val="1100"/>
              </a:spcBef>
              <a:buFontTx/>
              <a:defRPr sz="4800" b="1">
                <a:solidFill>
                  <a:srgbClr val="E6E9E9"/>
                </a:solidFill>
              </a:defRPr>
            </a:lvl5pPr>
          </a:lstStyle>
          <a:p>
            <a:r>
              <a:t>Indicador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418142" y="4720521"/>
            <a:ext cx="5585280" cy="6396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spcBef>
                <a:spcPts val="300"/>
              </a:spcBef>
              <a:buSzTx/>
              <a:buFontTx/>
              <a:buNone/>
              <a:defRPr sz="1600" i="1">
                <a:solidFill>
                  <a:srgbClr val="6D706D"/>
                </a:solidFill>
              </a:defRPr>
            </a:lvl1pPr>
          </a:lstStyle>
          <a:p>
            <a:r>
              <a:t>Data de divulgação</a:t>
            </a:r>
          </a:p>
        </p:txBody>
      </p:sp>
      <p:pic>
        <p:nvPicPr>
          <p:cNvPr id="36" name="Picture 3" descr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1623" y="843792"/>
            <a:ext cx="874760" cy="890067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TextBox 7"/>
          <p:cNvSpPr txBox="1"/>
          <p:nvPr/>
        </p:nvSpPr>
        <p:spPr>
          <a:xfrm>
            <a:off x="3124085" y="1800788"/>
            <a:ext cx="3269838" cy="2483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1200" b="1"/>
            </a:lvl1pPr>
          </a:lstStyle>
          <a:p>
            <a:r>
              <a:t>MINISTÉRIO DA ECONOMIA</a:t>
            </a:r>
          </a:p>
        </p:txBody>
      </p:sp>
      <p:sp>
        <p:nvSpPr>
          <p:cNvPr id="38" name="Rectangle 9"/>
          <p:cNvSpPr/>
          <p:nvPr/>
        </p:nvSpPr>
        <p:spPr>
          <a:xfrm>
            <a:off x="0" y="4038248"/>
            <a:ext cx="9144000" cy="466884"/>
          </a:xfrm>
          <a:prstGeom prst="rect">
            <a:avLst/>
          </a:prstGeom>
          <a:solidFill>
            <a:srgbClr val="20639E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9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588890" y="3955281"/>
            <a:ext cx="5850752" cy="466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SzTx/>
              <a:buFontTx/>
              <a:buNone/>
              <a:defRPr sz="2800">
                <a:solidFill>
                  <a:srgbClr val="FFFFFF"/>
                </a:solidFill>
              </a:defRPr>
            </a:lvl1pPr>
          </a:lstStyle>
          <a:p>
            <a:r>
              <a:t>Data de Referência</a:t>
            </a:r>
          </a:p>
        </p:txBody>
      </p:sp>
      <p:pic>
        <p:nvPicPr>
          <p:cNvPr id="40" name="Imagem 2" descr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6079" y="6065966"/>
            <a:ext cx="4726063" cy="465308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Cap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2"/>
          <p:cNvSpPr/>
          <p:nvPr/>
        </p:nvSpPr>
        <p:spPr>
          <a:xfrm>
            <a:off x="1" y="2963402"/>
            <a:ext cx="6092141" cy="1694762"/>
          </a:xfrm>
          <a:prstGeom prst="rect">
            <a:avLst/>
          </a:prstGeom>
          <a:solidFill>
            <a:srgbClr val="0B254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" name="Rectangle 9"/>
          <p:cNvSpPr/>
          <p:nvPr/>
        </p:nvSpPr>
        <p:spPr>
          <a:xfrm flipV="1">
            <a:off x="1" y="4607609"/>
            <a:ext cx="6092141" cy="189561"/>
          </a:xfrm>
          <a:prstGeom prst="rect">
            <a:avLst/>
          </a:prstGeom>
          <a:solidFill>
            <a:srgbClr val="20639E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41392" y="3061611"/>
            <a:ext cx="5583982" cy="149383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SzTx/>
              <a:buFontTx/>
              <a:buNone/>
              <a:defRPr>
                <a:solidFill>
                  <a:srgbClr val="E6E9E9"/>
                </a:solidFill>
              </a:defRPr>
            </a:lvl1pPr>
            <a:lvl2pPr marL="685800" indent="-228600">
              <a:buFontTx/>
              <a:defRPr>
                <a:solidFill>
                  <a:srgbClr val="E6E9E9"/>
                </a:solidFill>
              </a:defRPr>
            </a:lvl2pPr>
            <a:lvl3pPr>
              <a:buFontTx/>
              <a:defRPr>
                <a:solidFill>
                  <a:srgbClr val="E6E9E9"/>
                </a:solidFill>
              </a:defRPr>
            </a:lvl3pPr>
            <a:lvl4pPr>
              <a:buFontTx/>
              <a:defRPr>
                <a:solidFill>
                  <a:srgbClr val="E6E9E9"/>
                </a:solidFill>
              </a:defRPr>
            </a:lvl4pPr>
            <a:lvl5pPr>
              <a:buFontTx/>
              <a:defRPr>
                <a:solidFill>
                  <a:srgbClr val="E6E9E9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H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93965" y="6394415"/>
            <a:ext cx="258625" cy="248305"/>
          </a:xfrm>
          <a:prstGeom prst="rect">
            <a:avLst/>
          </a:prstGeom>
        </p:spPr>
        <p:txBody>
          <a:bodyPr anchor="t"/>
          <a:lstStyle>
            <a:lvl1pPr>
              <a:lnSpc>
                <a:spcPct val="80000"/>
              </a:lnSpc>
              <a:defRPr>
                <a:solidFill>
                  <a:srgbClr val="6D706D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  <p:sp>
        <p:nvSpPr>
          <p:cNvPr id="59" name="Title Text"/>
          <p:cNvSpPr txBox="1">
            <a:spLocks noGrp="1"/>
          </p:cNvSpPr>
          <p:nvPr>
            <p:ph type="title"/>
          </p:nvPr>
        </p:nvSpPr>
        <p:spPr>
          <a:xfrm>
            <a:off x="457201" y="163261"/>
            <a:ext cx="5995773" cy="42361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2000">
                <a:solidFill>
                  <a:srgbClr val="0B2543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6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60376" y="6243563"/>
            <a:ext cx="1716087" cy="3334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SzTx/>
              <a:buFontTx/>
              <a:buNone/>
              <a:defRPr sz="1000">
                <a:solidFill>
                  <a:srgbClr val="6D706D"/>
                </a:solidFill>
              </a:defRPr>
            </a:lvl1pPr>
            <a:lvl2pPr marL="695325" indent="-238125">
              <a:spcBef>
                <a:spcPts val="0"/>
              </a:spcBef>
              <a:buFontTx/>
              <a:defRPr sz="1000">
                <a:solidFill>
                  <a:srgbClr val="6D706D"/>
                </a:solidFill>
              </a:defRPr>
            </a:lvl2pPr>
            <a:lvl3pPr marL="1104900" indent="-190500">
              <a:spcBef>
                <a:spcPts val="0"/>
              </a:spcBef>
              <a:buFontTx/>
              <a:defRPr sz="1000">
                <a:solidFill>
                  <a:srgbClr val="6D706D"/>
                </a:solidFill>
              </a:defRPr>
            </a:lvl3pPr>
            <a:lvl4pPr marL="1562100" indent="-190500">
              <a:spcBef>
                <a:spcPts val="0"/>
              </a:spcBef>
              <a:buFontTx/>
              <a:defRPr sz="1000">
                <a:solidFill>
                  <a:srgbClr val="6D706D"/>
                </a:solidFill>
              </a:defRPr>
            </a:lvl4pPr>
            <a:lvl5pPr marL="2019300" indent="-190500">
              <a:spcBef>
                <a:spcPts val="0"/>
              </a:spcBef>
              <a:buFontTx/>
              <a:defRPr sz="1000">
                <a:solidFill>
                  <a:srgbClr val="6D706D"/>
                </a:solidFill>
              </a:defRPr>
            </a:lvl5pPr>
          </a:lstStyle>
          <a:p>
            <a:r>
              <a:t>Fonte: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1" name="Rectangle 9"/>
          <p:cNvSpPr/>
          <p:nvPr/>
        </p:nvSpPr>
        <p:spPr>
          <a:xfrm flipV="1">
            <a:off x="460376" y="645368"/>
            <a:ext cx="7835408" cy="50554"/>
          </a:xfrm>
          <a:prstGeom prst="rect">
            <a:avLst/>
          </a:prstGeom>
          <a:solidFill>
            <a:srgbClr val="20639E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" name="Rectangle 9"/>
          <p:cNvSpPr/>
          <p:nvPr/>
        </p:nvSpPr>
        <p:spPr>
          <a:xfrm flipV="1">
            <a:off x="6854825" y="645362"/>
            <a:ext cx="1913254" cy="50401"/>
          </a:xfrm>
          <a:prstGeom prst="rect">
            <a:avLst/>
          </a:prstGeom>
          <a:solidFill>
            <a:srgbClr val="0B254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466712" y="381310"/>
            <a:ext cx="4385878" cy="19785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spcBef>
                <a:spcPts val="100"/>
              </a:spcBef>
              <a:buSzTx/>
              <a:buFontTx/>
              <a:buNone/>
              <a:defRPr sz="800">
                <a:solidFill>
                  <a:srgbClr val="1F639E"/>
                </a:solidFill>
              </a:defRPr>
            </a:lvl1pPr>
          </a:lstStyle>
          <a:p>
            <a:r>
              <a:t>TÍTULO DO CAPÍTULO</a:t>
            </a:r>
          </a:p>
        </p:txBody>
      </p:sp>
      <p:sp>
        <p:nvSpPr>
          <p:cNvPr id="64" name="Straight Connector 22"/>
          <p:cNvSpPr/>
          <p:nvPr/>
        </p:nvSpPr>
        <p:spPr>
          <a:xfrm flipV="1">
            <a:off x="457202" y="6201464"/>
            <a:ext cx="8310880" cy="40997"/>
          </a:xfrm>
          <a:prstGeom prst="line">
            <a:avLst/>
          </a:prstGeom>
          <a:ln w="3175">
            <a:solidFill>
              <a:srgbClr val="6D706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5" name="Text Placeholder 33"/>
          <p:cNvSpPr>
            <a:spLocks noGrp="1"/>
          </p:cNvSpPr>
          <p:nvPr>
            <p:ph type="body" sz="quarter" idx="14" hasCustomPrompt="1"/>
          </p:nvPr>
        </p:nvSpPr>
        <p:spPr>
          <a:xfrm>
            <a:off x="460375" y="5868051"/>
            <a:ext cx="3624995" cy="33341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SzTx/>
              <a:buFontTx/>
              <a:buNone/>
              <a:defRPr sz="1000" i="1">
                <a:solidFill>
                  <a:srgbClr val="6D706D"/>
                </a:solidFill>
              </a:defRPr>
            </a:lvl1pPr>
          </a:lstStyle>
          <a:p>
            <a:r>
              <a:t>*Nota de Rodapé</a:t>
            </a:r>
          </a:p>
        </p:txBody>
      </p:sp>
      <p:pic>
        <p:nvPicPr>
          <p:cNvPr id="66" name="Imagem 14" descr="Imagem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3994" y="6322519"/>
            <a:ext cx="3829072" cy="37699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2653553" y="867112"/>
            <a:ext cx="6127376" cy="51715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400"/>
              </a:spcBef>
              <a:defRPr sz="2000"/>
            </a:lvl1pPr>
            <a:lvl2pPr marL="661307" indent="-204107">
              <a:spcBef>
                <a:spcPts val="400"/>
              </a:spcBef>
              <a:defRPr sz="2000"/>
            </a:lvl2pPr>
            <a:lvl3pPr marL="1104900" indent="-190500">
              <a:spcBef>
                <a:spcPts val="400"/>
              </a:spcBef>
              <a:defRPr sz="2000"/>
            </a:lvl3pPr>
            <a:lvl4pPr marL="1600200" indent="-228600">
              <a:spcBef>
                <a:spcPts val="400"/>
              </a:spcBef>
              <a:defRPr sz="2000"/>
            </a:lvl4pPr>
            <a:lvl5pPr marL="2057400" indent="-228600">
              <a:spcBef>
                <a:spcPts val="400"/>
              </a:spcBef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Rectangle 2"/>
          <p:cNvSpPr/>
          <p:nvPr/>
        </p:nvSpPr>
        <p:spPr>
          <a:xfrm>
            <a:off x="0" y="0"/>
            <a:ext cx="2339789" cy="6858000"/>
          </a:xfrm>
          <a:prstGeom prst="rect">
            <a:avLst/>
          </a:prstGeom>
          <a:solidFill>
            <a:srgbClr val="0B254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5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363072" y="867112"/>
            <a:ext cx="1797424" cy="62156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>
              <a:spcBef>
                <a:spcPts val="400"/>
              </a:spcBef>
              <a:buSzTx/>
              <a:buFontTx/>
              <a:buNone/>
              <a:defRPr sz="2000" b="1">
                <a:solidFill>
                  <a:srgbClr val="E6E9E9"/>
                </a:solidFill>
              </a:defRPr>
            </a:pPr>
            <a:endParaRPr/>
          </a:p>
        </p:txBody>
      </p:sp>
      <p:sp>
        <p:nvSpPr>
          <p:cNvPr id="76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363072" y="1488676"/>
            <a:ext cx="1797420" cy="54929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>
                <a:solidFill>
                  <a:srgbClr val="1E629E"/>
                </a:solidFill>
              </a:defRPr>
            </a:pPr>
            <a:endParaRPr/>
          </a:p>
        </p:txBody>
      </p:sp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93965" y="6394415"/>
            <a:ext cx="258625" cy="248305"/>
          </a:xfrm>
          <a:prstGeom prst="rect">
            <a:avLst/>
          </a:prstGeom>
        </p:spPr>
        <p:txBody>
          <a:bodyPr anchor="t"/>
          <a:lstStyle>
            <a:lvl1pPr>
              <a:lnSpc>
                <a:spcPct val="80000"/>
              </a:lnSpc>
              <a:defRPr>
                <a:solidFill>
                  <a:srgbClr val="6D706D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  <p:sp>
        <p:nvSpPr>
          <p:cNvPr id="78" name="Straight Connector 22"/>
          <p:cNvSpPr/>
          <p:nvPr/>
        </p:nvSpPr>
        <p:spPr>
          <a:xfrm flipV="1">
            <a:off x="2653553" y="6201464"/>
            <a:ext cx="6114528" cy="30163"/>
          </a:xfrm>
          <a:prstGeom prst="line">
            <a:avLst/>
          </a:prstGeom>
          <a:ln w="3175">
            <a:solidFill>
              <a:srgbClr val="6D706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9" name="Rectangle 9"/>
          <p:cNvSpPr/>
          <p:nvPr/>
        </p:nvSpPr>
        <p:spPr>
          <a:xfrm flipV="1">
            <a:off x="0" y="6231628"/>
            <a:ext cx="2339789" cy="626374"/>
          </a:xfrm>
          <a:prstGeom prst="rect">
            <a:avLst/>
          </a:prstGeom>
          <a:solidFill>
            <a:srgbClr val="20639E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80" name="Imagem 11" descr="Imagem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3994" y="6322519"/>
            <a:ext cx="3829072" cy="37699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3"/>
            <a:ext cx="335866" cy="333088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H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457201" y="163261"/>
            <a:ext cx="5995774" cy="42361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2000">
                <a:solidFill>
                  <a:srgbClr val="0B2543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60376" y="6243561"/>
            <a:ext cx="1716087" cy="3334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SzTx/>
              <a:buFontTx/>
              <a:buNone/>
              <a:defRPr sz="1000">
                <a:solidFill>
                  <a:srgbClr val="6D706D"/>
                </a:solidFill>
              </a:defRPr>
            </a:lvl1pPr>
            <a:lvl2pPr marL="695325" indent="-238125">
              <a:spcBef>
                <a:spcPts val="0"/>
              </a:spcBef>
              <a:buFontTx/>
              <a:defRPr sz="1000">
                <a:solidFill>
                  <a:srgbClr val="6D706D"/>
                </a:solidFill>
              </a:defRPr>
            </a:lvl2pPr>
            <a:lvl3pPr marL="1104900" indent="-190500">
              <a:spcBef>
                <a:spcPts val="0"/>
              </a:spcBef>
              <a:buFontTx/>
              <a:defRPr sz="1000">
                <a:solidFill>
                  <a:srgbClr val="6D706D"/>
                </a:solidFill>
              </a:defRPr>
            </a:lvl3pPr>
            <a:lvl4pPr marL="1562100" indent="-190500">
              <a:spcBef>
                <a:spcPts val="0"/>
              </a:spcBef>
              <a:buFontTx/>
              <a:defRPr sz="1000">
                <a:solidFill>
                  <a:srgbClr val="6D706D"/>
                </a:solidFill>
              </a:defRPr>
            </a:lvl4pPr>
            <a:lvl5pPr marL="2019300" indent="-190500">
              <a:spcBef>
                <a:spcPts val="0"/>
              </a:spcBef>
              <a:buFontTx/>
              <a:defRPr sz="1000">
                <a:solidFill>
                  <a:srgbClr val="6D706D"/>
                </a:solidFill>
              </a:defRPr>
            </a:lvl5pPr>
          </a:lstStyle>
          <a:p>
            <a:r>
              <a:t>Fonte: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3" name="Rectangle 9"/>
          <p:cNvSpPr/>
          <p:nvPr/>
        </p:nvSpPr>
        <p:spPr>
          <a:xfrm flipV="1">
            <a:off x="460376" y="645367"/>
            <a:ext cx="7835408" cy="50556"/>
          </a:xfrm>
          <a:prstGeom prst="rect">
            <a:avLst/>
          </a:prstGeom>
          <a:solidFill>
            <a:srgbClr val="20639E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04" name="Picture 11" descr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2960" y="6335598"/>
            <a:ext cx="2866918" cy="373595"/>
          </a:xfrm>
          <a:prstGeom prst="rect">
            <a:avLst/>
          </a:prstGeom>
          <a:ln w="12700">
            <a:miter lim="400000"/>
          </a:ln>
        </p:spPr>
      </p:pic>
      <p:sp>
        <p:nvSpPr>
          <p:cNvPr id="105" name="Rectangle 9"/>
          <p:cNvSpPr/>
          <p:nvPr/>
        </p:nvSpPr>
        <p:spPr>
          <a:xfrm flipV="1">
            <a:off x="6854824" y="645362"/>
            <a:ext cx="1913255" cy="45722"/>
          </a:xfrm>
          <a:prstGeom prst="rect">
            <a:avLst/>
          </a:prstGeom>
          <a:solidFill>
            <a:srgbClr val="0B254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466711" y="381310"/>
            <a:ext cx="4385879" cy="1978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spcBef>
                <a:spcPts val="100"/>
              </a:spcBef>
              <a:buSzTx/>
              <a:buFontTx/>
              <a:buNone/>
              <a:defRPr sz="800">
                <a:solidFill>
                  <a:srgbClr val="1F639E"/>
                </a:solidFill>
              </a:defRPr>
            </a:lvl1pPr>
          </a:lstStyle>
          <a:p>
            <a:r>
              <a:t>TÍTULO DO CAPÍTULO</a:t>
            </a:r>
          </a:p>
        </p:txBody>
      </p:sp>
      <p:sp>
        <p:nvSpPr>
          <p:cNvPr id="107" name="Straight Connector 22"/>
          <p:cNvSpPr/>
          <p:nvPr/>
        </p:nvSpPr>
        <p:spPr>
          <a:xfrm flipV="1">
            <a:off x="457199" y="6201462"/>
            <a:ext cx="8310883" cy="40999"/>
          </a:xfrm>
          <a:prstGeom prst="line">
            <a:avLst/>
          </a:prstGeom>
          <a:ln w="3175">
            <a:solidFill>
              <a:srgbClr val="6D706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8" name="Text Placeholder 33"/>
          <p:cNvSpPr>
            <a:spLocks noGrp="1"/>
          </p:cNvSpPr>
          <p:nvPr>
            <p:ph type="body" sz="quarter" idx="14" hasCustomPrompt="1"/>
          </p:nvPr>
        </p:nvSpPr>
        <p:spPr>
          <a:xfrm>
            <a:off x="460374" y="5868049"/>
            <a:ext cx="3624998" cy="33341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SzTx/>
              <a:buFontTx/>
              <a:buNone/>
              <a:defRPr sz="1000" i="1">
                <a:solidFill>
                  <a:srgbClr val="6D706D"/>
                </a:solidFill>
              </a:defRPr>
            </a:lvl1pPr>
          </a:lstStyle>
          <a:p>
            <a:r>
              <a:t>*Nota de Rodapé</a:t>
            </a:r>
          </a:p>
        </p:txBody>
      </p:sp>
      <p:sp>
        <p:nvSpPr>
          <p:cNvPr id="10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0" y="0"/>
            <a:ext cx="335866" cy="333088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2976018"/>
            <a:ext cx="9144000" cy="1358491"/>
          </a:xfrm>
          <a:prstGeom prst="rect">
            <a:avLst/>
          </a:prstGeom>
          <a:solidFill>
            <a:srgbClr val="0B254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tangle 9"/>
          <p:cNvSpPr/>
          <p:nvPr/>
        </p:nvSpPr>
        <p:spPr>
          <a:xfrm flipV="1">
            <a:off x="0" y="4283955"/>
            <a:ext cx="9144000" cy="189561"/>
          </a:xfrm>
          <a:prstGeom prst="rect">
            <a:avLst/>
          </a:prstGeom>
          <a:solidFill>
            <a:srgbClr val="20639E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4" name="Picture 3" descr="Pictur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86237" y="1731709"/>
            <a:ext cx="760413" cy="771526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Content Placeholder 24"/>
          <p:cNvSpPr txBox="1"/>
          <p:nvPr/>
        </p:nvSpPr>
        <p:spPr>
          <a:xfrm>
            <a:off x="2788920" y="2532329"/>
            <a:ext cx="3556636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lnSpc>
                <a:spcPct val="70000"/>
              </a:lnSpc>
              <a:spcBef>
                <a:spcPts val="400"/>
              </a:spcBef>
              <a:defRPr>
                <a:solidFill>
                  <a:srgbClr val="373837"/>
                </a:solidFill>
              </a:defRPr>
            </a:lvl1pPr>
          </a:lstStyle>
          <a:p>
            <a:r>
              <a:t>Ministério da Economia</a:t>
            </a:r>
          </a:p>
        </p:txBody>
      </p:sp>
      <p:pic>
        <p:nvPicPr>
          <p:cNvPr id="6" name="Imagem 10" descr="Imagem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196079" y="6065966"/>
            <a:ext cx="4726063" cy="46530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" name="Agrupar 4"/>
          <p:cNvGrpSpPr/>
          <p:nvPr/>
        </p:nvGrpSpPr>
        <p:grpSpPr>
          <a:xfrm>
            <a:off x="1864360" y="3185160"/>
            <a:ext cx="5461001" cy="874561"/>
            <a:chOff x="0" y="0"/>
            <a:chExt cx="5460999" cy="874559"/>
          </a:xfrm>
        </p:grpSpPr>
        <p:sp>
          <p:nvSpPr>
            <p:cNvPr id="7" name="TextBox 1"/>
            <p:cNvSpPr txBox="1"/>
            <p:nvPr/>
          </p:nvSpPr>
          <p:spPr>
            <a:xfrm>
              <a:off x="0" y="190913"/>
              <a:ext cx="4439120" cy="46569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algn="r">
                <a:defRPr sz="1100">
                  <a:solidFill>
                    <a:srgbClr val="FFFFFF"/>
                  </a:solidFill>
                </a:defRPr>
              </a:pPr>
              <a:r>
                <a:t>Para maiores informações acesse o site da Secretaria de Política Econômica:</a:t>
              </a:r>
            </a:p>
            <a:p>
              <a:pPr algn="r">
                <a:defRPr sz="1600">
                  <a:solidFill>
                    <a:srgbClr val="FFFFFF"/>
                  </a:solidFill>
                </a:defRPr>
              </a:pPr>
              <a:r>
                <a:t>www.gov.br/fazenda/pt-br/orgaos/spe</a:t>
              </a:r>
            </a:p>
          </p:txBody>
        </p:sp>
        <p:pic>
          <p:nvPicPr>
            <p:cNvPr id="8" name="Imagem 3" descr="Imagem 3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586439" y="0"/>
              <a:ext cx="874561" cy="87456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0" name="Title Text"/>
          <p:cNvSpPr txBox="1">
            <a:spLocks noGrp="1"/>
          </p:cNvSpPr>
          <p:nvPr>
            <p:ph type="title"/>
          </p:nvPr>
        </p:nvSpPr>
        <p:spPr>
          <a:xfrm>
            <a:off x="457200" y="92074"/>
            <a:ext cx="82296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11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457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914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646464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app4.mdr.gov.br/serieHistorica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Espaço Reservado para Texto 1"/>
          <p:cNvSpPr txBox="1">
            <a:spLocks noGrp="1"/>
          </p:cNvSpPr>
          <p:nvPr>
            <p:ph type="body" sz="quarter" idx="1"/>
          </p:nvPr>
        </p:nvSpPr>
        <p:spPr>
          <a:xfrm>
            <a:off x="588891" y="2500832"/>
            <a:ext cx="7420789" cy="1493839"/>
          </a:xfrm>
          <a:prstGeom prst="rect">
            <a:avLst/>
          </a:prstGeom>
        </p:spPr>
        <p:txBody>
          <a:bodyPr/>
          <a:lstStyle>
            <a:lvl1pPr algn="ctr" defTabSz="370331">
              <a:lnSpc>
                <a:spcPts val="3600"/>
              </a:lnSpc>
              <a:spcBef>
                <a:spcPts val="800"/>
              </a:spcBef>
              <a:defRPr sz="3564"/>
            </a:lvl1pPr>
          </a:lstStyle>
          <a:p>
            <a:r>
              <a:rPr lang="pt-BR" dirty="0"/>
              <a:t>Comentários Sobre a </a:t>
            </a:r>
            <a:r>
              <a:rPr dirty="0" err="1"/>
              <a:t>Proteção</a:t>
            </a:r>
            <a:r>
              <a:rPr dirty="0"/>
              <a:t> </a:t>
            </a:r>
            <a:r>
              <a:rPr lang="pt-BR" dirty="0"/>
              <a:t>S</a:t>
            </a:r>
            <a:r>
              <a:rPr dirty="0" err="1"/>
              <a:t>ocial</a:t>
            </a:r>
            <a:r>
              <a:rPr dirty="0"/>
              <a:t> </a:t>
            </a:r>
            <a:r>
              <a:rPr dirty="0" err="1"/>
              <a:t>Brasileira</a:t>
            </a:r>
            <a:endParaRPr dirty="0"/>
          </a:p>
        </p:txBody>
      </p:sp>
      <p:sp>
        <p:nvSpPr>
          <p:cNvPr id="134" name="Espaço Reservado para Texto 2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dirty="0"/>
              <a:t>Brasília, </a:t>
            </a:r>
            <a:r>
              <a:rPr lang="pt-BR" dirty="0"/>
              <a:t>23</a:t>
            </a:r>
            <a:r>
              <a:rPr dirty="0"/>
              <a:t> de </a:t>
            </a:r>
            <a:r>
              <a:rPr lang="pt-BR" dirty="0"/>
              <a:t>Setembro</a:t>
            </a:r>
            <a:r>
              <a:rPr dirty="0"/>
              <a:t> de 2021</a:t>
            </a:r>
          </a:p>
        </p:txBody>
      </p:sp>
      <p:sp>
        <p:nvSpPr>
          <p:cNvPr id="135" name="Espaço Reservado para Texto 3"/>
          <p:cNvSpPr>
            <a:spLocks noGrp="1"/>
          </p:cNvSpPr>
          <p:nvPr>
            <p:ph type="body" idx="14"/>
          </p:nvPr>
        </p:nvSpPr>
        <p:spPr>
          <a:xfrm>
            <a:off x="588890" y="4047881"/>
            <a:ext cx="5850752" cy="46688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spcBef>
                <a:spcPts val="400"/>
              </a:spcBef>
              <a:defRPr sz="2000"/>
            </a:lvl1pPr>
          </a:lstStyle>
          <a:p>
            <a:r>
              <a:t>Secretaria de Política Econômica (SPE/ME)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lide Number Placeholder 2"/>
          <p:cNvSpPr txBox="1">
            <a:spLocks noGrp="1"/>
          </p:cNvSpPr>
          <p:nvPr>
            <p:ph type="sldNum" sz="quarter" idx="2"/>
          </p:nvPr>
        </p:nvSpPr>
        <p:spPr>
          <a:xfrm>
            <a:off x="8671207" y="6394415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138" name="Título 36"/>
          <p:cNvSpPr txBox="1">
            <a:spLocks noGrp="1"/>
          </p:cNvSpPr>
          <p:nvPr>
            <p:ph type="title"/>
          </p:nvPr>
        </p:nvSpPr>
        <p:spPr>
          <a:xfrm>
            <a:off x="457201" y="163261"/>
            <a:ext cx="5995773" cy="423611"/>
          </a:xfrm>
          <a:prstGeom prst="rect">
            <a:avLst/>
          </a:prstGeom>
        </p:spPr>
        <p:txBody>
          <a:bodyPr/>
          <a:lstStyle>
            <a:lvl1pPr>
              <a:defRPr sz="2200" b="1"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t>Comentários iniciais</a:t>
            </a:r>
          </a:p>
        </p:txBody>
      </p:sp>
      <p:sp>
        <p:nvSpPr>
          <p:cNvPr id="139" name="Espaço Reservado para Conteúdo 32"/>
          <p:cNvSpPr txBox="1">
            <a:spLocks noGrp="1"/>
          </p:cNvSpPr>
          <p:nvPr>
            <p:ph type="body" sz="half" idx="1"/>
          </p:nvPr>
        </p:nvSpPr>
        <p:spPr>
          <a:xfrm>
            <a:off x="457199" y="995422"/>
            <a:ext cx="8310565" cy="2257064"/>
          </a:xfrm>
          <a:prstGeom prst="rect">
            <a:avLst/>
          </a:prstGeom>
        </p:spPr>
        <p:txBody>
          <a:bodyPr/>
          <a:lstStyle/>
          <a:p>
            <a:pPr defTabSz="434340">
              <a:lnSpc>
                <a:spcPct val="80000"/>
              </a:lnSpc>
              <a:spcBef>
                <a:spcPts val="700"/>
              </a:spcBef>
              <a:defRPr sz="1900">
                <a:solidFill>
                  <a:srgbClr val="161616"/>
                </a:solidFill>
                <a:latin typeface="Garamond"/>
                <a:ea typeface="Garamond"/>
                <a:cs typeface="Garamond"/>
                <a:sym typeface="Garamond"/>
              </a:defRPr>
            </a:pPr>
            <a:endParaRPr dirty="0"/>
          </a:p>
          <a:p>
            <a:pPr defTabSz="434340">
              <a:lnSpc>
                <a:spcPct val="80000"/>
              </a:lnSpc>
              <a:spcBef>
                <a:spcPts val="400"/>
              </a:spcBef>
              <a:defRPr sz="1710">
                <a:solidFill>
                  <a:srgbClr val="161616"/>
                </a:solidFill>
              </a:defRPr>
            </a:pP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a) o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combate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a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pobreza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é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essencial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para a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preservação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do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bem-estar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social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ao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longo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do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anos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e; </a:t>
            </a:r>
            <a:endParaRPr lang="pt-BR" sz="1800" dirty="0">
              <a:latin typeface="Garamond" panose="02020404030301010803" pitchFamily="18" charset="0"/>
              <a:ea typeface="Garamond"/>
              <a:cs typeface="Garamond"/>
              <a:sym typeface="Garamond"/>
            </a:endParaRPr>
          </a:p>
          <a:p>
            <a:pPr defTabSz="434340">
              <a:lnSpc>
                <a:spcPct val="80000"/>
              </a:lnSpc>
              <a:spcBef>
                <a:spcPts val="400"/>
              </a:spcBef>
              <a:defRPr sz="1710">
                <a:solidFill>
                  <a:srgbClr val="161616"/>
                </a:solidFill>
              </a:defRPr>
            </a:pPr>
            <a:endParaRPr lang="pt-BR" sz="1800" dirty="0">
              <a:latin typeface="Garamond" panose="02020404030301010803" pitchFamily="18" charset="0"/>
              <a:ea typeface="Garamond"/>
              <a:cs typeface="Garamond"/>
              <a:sym typeface="Garamond"/>
            </a:endParaRPr>
          </a:p>
          <a:p>
            <a:pPr defTabSz="434340">
              <a:lnSpc>
                <a:spcPct val="80000"/>
              </a:lnSpc>
              <a:spcBef>
                <a:spcPts val="400"/>
              </a:spcBef>
              <a:defRPr sz="1710">
                <a:solidFill>
                  <a:srgbClr val="161616"/>
                </a:solidFill>
              </a:defRPr>
            </a:pP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b)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uma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política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</a:t>
            </a:r>
            <a:r>
              <a:rPr sz="1800" b="1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bem</a:t>
            </a:r>
            <a:r>
              <a:rPr sz="1800" b="1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</a:t>
            </a:r>
            <a:r>
              <a:rPr sz="1800" b="1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desenhada</a:t>
            </a:r>
            <a:r>
              <a:rPr sz="1800" b="1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contribuirá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para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uma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menor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pressão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por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assistência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 social </a:t>
            </a:r>
            <a:r>
              <a:rPr sz="1800" dirty="0" err="1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futura</a:t>
            </a:r>
            <a:r>
              <a:rPr sz="1800" dirty="0">
                <a:latin typeface="Garamond" panose="02020404030301010803" pitchFamily="18" charset="0"/>
                <a:ea typeface="Garamond"/>
                <a:cs typeface="Garamond"/>
                <a:sym typeface="Garamond"/>
              </a:rPr>
              <a:t>;</a:t>
            </a:r>
            <a:r>
              <a:rPr sz="1800" dirty="0">
                <a:latin typeface="Garamond" panose="02020404030301010803" pitchFamily="18" charset="0"/>
              </a:rPr>
              <a:t> </a:t>
            </a:r>
          </a:p>
        </p:txBody>
      </p:sp>
      <p:grpSp>
        <p:nvGrpSpPr>
          <p:cNvPr id="142" name="Equilíbrio fiscal (t)"/>
          <p:cNvGrpSpPr/>
          <p:nvPr/>
        </p:nvGrpSpPr>
        <p:grpSpPr>
          <a:xfrm>
            <a:off x="975106" y="3781295"/>
            <a:ext cx="1440001" cy="1440001"/>
            <a:chOff x="0" y="0"/>
            <a:chExt cx="1439999" cy="1439999"/>
          </a:xfrm>
        </p:grpSpPr>
        <p:sp>
          <p:nvSpPr>
            <p:cNvPr id="140" name="Square"/>
            <p:cNvSpPr/>
            <p:nvPr/>
          </p:nvSpPr>
          <p:spPr>
            <a:xfrm>
              <a:off x="0" y="0"/>
              <a:ext cx="1440000" cy="1440000"/>
            </a:xfrm>
            <a:prstGeom prst="rect">
              <a:avLst/>
            </a:prstGeom>
            <a:solidFill>
              <a:srgbClr val="1E629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141" name="Equilíbrio fiscal (t)"/>
            <p:cNvSpPr txBox="1"/>
            <p:nvPr/>
          </p:nvSpPr>
          <p:spPr>
            <a:xfrm>
              <a:off x="0" y="407408"/>
              <a:ext cx="1440000" cy="6251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b="1">
                  <a:solidFill>
                    <a:srgbClr val="FFFFFF"/>
                  </a:solidFill>
                </a:defRPr>
              </a:lvl1pPr>
            </a:lstStyle>
            <a:p>
              <a:r>
                <a:t>Equilíbrio fiscal (t)</a:t>
              </a:r>
            </a:p>
          </p:txBody>
        </p:sp>
      </p:grpSp>
      <p:grpSp>
        <p:nvGrpSpPr>
          <p:cNvPr id="145" name="Política social"/>
          <p:cNvGrpSpPr/>
          <p:nvPr/>
        </p:nvGrpSpPr>
        <p:grpSpPr>
          <a:xfrm>
            <a:off x="3810663" y="3781295"/>
            <a:ext cx="1440001" cy="1440001"/>
            <a:chOff x="0" y="0"/>
            <a:chExt cx="1439999" cy="1439999"/>
          </a:xfrm>
        </p:grpSpPr>
        <p:sp>
          <p:nvSpPr>
            <p:cNvPr id="143" name="Square"/>
            <p:cNvSpPr/>
            <p:nvPr/>
          </p:nvSpPr>
          <p:spPr>
            <a:xfrm>
              <a:off x="0" y="0"/>
              <a:ext cx="1440000" cy="1440000"/>
            </a:xfrm>
            <a:prstGeom prst="rect">
              <a:avLst/>
            </a:prstGeom>
            <a:solidFill>
              <a:srgbClr val="00B05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144" name="Política social"/>
            <p:cNvSpPr txBox="1"/>
            <p:nvPr/>
          </p:nvSpPr>
          <p:spPr>
            <a:xfrm>
              <a:off x="0" y="407408"/>
              <a:ext cx="1440000" cy="6251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/>
            <a:p>
              <a:pPr algn="ctr">
                <a:defRPr b="1">
                  <a:solidFill>
                    <a:srgbClr val="FFFFFF"/>
                  </a:solidFill>
                </a:defRPr>
              </a:pPr>
              <a:r>
                <a:t>Política</a:t>
              </a:r>
              <a:br/>
              <a:r>
                <a:t>social</a:t>
              </a:r>
            </a:p>
          </p:txBody>
        </p:sp>
      </p:grpSp>
      <p:grpSp>
        <p:nvGrpSpPr>
          <p:cNvPr id="148" name="Equilíbrio fiscal (t+1)"/>
          <p:cNvGrpSpPr/>
          <p:nvPr/>
        </p:nvGrpSpPr>
        <p:grpSpPr>
          <a:xfrm>
            <a:off x="6646216" y="3781295"/>
            <a:ext cx="1440001" cy="1440001"/>
            <a:chOff x="0" y="0"/>
            <a:chExt cx="1439999" cy="1439999"/>
          </a:xfrm>
        </p:grpSpPr>
        <p:sp>
          <p:nvSpPr>
            <p:cNvPr id="146" name="Square"/>
            <p:cNvSpPr/>
            <p:nvPr/>
          </p:nvSpPr>
          <p:spPr>
            <a:xfrm>
              <a:off x="0" y="0"/>
              <a:ext cx="1440000" cy="1440000"/>
            </a:xfrm>
            <a:prstGeom prst="rect">
              <a:avLst/>
            </a:prstGeom>
            <a:solidFill>
              <a:srgbClr val="1E629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147" name="Equilíbrio fiscal (t+1)"/>
            <p:cNvSpPr txBox="1"/>
            <p:nvPr/>
          </p:nvSpPr>
          <p:spPr>
            <a:xfrm>
              <a:off x="0" y="407408"/>
              <a:ext cx="1440000" cy="6251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b="1">
                  <a:solidFill>
                    <a:srgbClr val="FFFFFF"/>
                  </a:solidFill>
                </a:defRPr>
              </a:lvl1pPr>
            </a:lstStyle>
            <a:p>
              <a:r>
                <a:t>Equilíbrio fiscal (t+1)</a:t>
              </a:r>
            </a:p>
          </p:txBody>
        </p:sp>
      </p:grpSp>
      <p:sp>
        <p:nvSpPr>
          <p:cNvPr id="149" name="Arrow"/>
          <p:cNvSpPr/>
          <p:nvPr/>
        </p:nvSpPr>
        <p:spPr>
          <a:xfrm>
            <a:off x="5408440" y="4141296"/>
            <a:ext cx="1080000" cy="720001"/>
          </a:xfrm>
          <a:prstGeom prst="rightArrow">
            <a:avLst>
              <a:gd name="adj1" fmla="val 32000"/>
              <a:gd name="adj2" fmla="val 64000"/>
            </a:avLst>
          </a:prstGeom>
          <a:solidFill>
            <a:srgbClr val="00243B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50" name="Arrow"/>
          <p:cNvSpPr/>
          <p:nvPr/>
        </p:nvSpPr>
        <p:spPr>
          <a:xfrm>
            <a:off x="2572885" y="4141296"/>
            <a:ext cx="1080000" cy="720001"/>
          </a:xfrm>
          <a:prstGeom prst="rightArrow">
            <a:avLst>
              <a:gd name="adj1" fmla="val 32000"/>
              <a:gd name="adj2" fmla="val 64000"/>
            </a:avLst>
          </a:prstGeom>
          <a:solidFill>
            <a:srgbClr val="00243B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lide Number Placeholder 2"/>
          <p:cNvSpPr txBox="1">
            <a:spLocks noGrp="1"/>
          </p:cNvSpPr>
          <p:nvPr>
            <p:ph type="sldNum" sz="quarter" idx="2"/>
          </p:nvPr>
        </p:nvSpPr>
        <p:spPr>
          <a:xfrm>
            <a:off x="8671207" y="6394415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153" name="Pobreza, passado, presente e futuro"/>
          <p:cNvSpPr txBox="1">
            <a:spLocks noGrp="1"/>
          </p:cNvSpPr>
          <p:nvPr>
            <p:ph type="title"/>
          </p:nvPr>
        </p:nvSpPr>
        <p:spPr>
          <a:xfrm>
            <a:off x="457201" y="163261"/>
            <a:ext cx="5995773" cy="423611"/>
          </a:xfrm>
          <a:prstGeom prst="rect">
            <a:avLst/>
          </a:prstGeom>
        </p:spPr>
        <p:txBody>
          <a:bodyPr/>
          <a:lstStyle>
            <a:lvl1pPr defTabSz="434340">
              <a:defRPr sz="2375" b="1"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r>
              <a:rPr lang="pt-BR" dirty="0"/>
              <a:t>Comentários</a:t>
            </a:r>
            <a:endParaRPr dirty="0"/>
          </a:p>
        </p:txBody>
      </p:sp>
      <p:sp>
        <p:nvSpPr>
          <p:cNvPr id="154" name="Espaço Reservado para Conteúdo 3"/>
          <p:cNvSpPr txBox="1">
            <a:spLocks noGrp="1"/>
          </p:cNvSpPr>
          <p:nvPr>
            <p:ph type="body" idx="1"/>
          </p:nvPr>
        </p:nvSpPr>
        <p:spPr>
          <a:xfrm>
            <a:off x="457202" y="1006996"/>
            <a:ext cx="8310879" cy="4861055"/>
          </a:xfrm>
          <a:prstGeom prst="rect">
            <a:avLst/>
          </a:prstGeom>
        </p:spPr>
        <p:txBody>
          <a:bodyPr/>
          <a:lstStyle/>
          <a:p>
            <a:r>
              <a:rPr lang="pt-BR" sz="18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1) Metas para a redução da pobreza:</a:t>
            </a:r>
          </a:p>
          <a:p>
            <a:endParaRPr lang="pt-BR" sz="1800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pt-BR" sz="1800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r>
              <a:rPr lang="pt-BR" sz="18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O artigo I também estabelece metas para as taxas de pobreza e extrema pobreza nos três anos subsequentes à vigência da Lei. São elas:</a:t>
            </a:r>
          </a:p>
          <a:p>
            <a:r>
              <a:rPr lang="pt-BR" sz="18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 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18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taxa geral de pobreza inferior a 12% (doze por cento), 11% (onze por cento) e 10% (dez por cento);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18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taxa de extrema pobreza inferior a 4% (quatro por cento), 3% (três por cento) e 2% (dois por cento).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pt-BR" sz="1800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lvl="0"/>
            <a:r>
              <a:rPr lang="pt-BR" sz="1800" b="1" u="sng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Comentário</a:t>
            </a:r>
            <a:r>
              <a:rPr lang="pt-BR" sz="18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: deve-se atentar para o fato de que os indicadores de pobreza são baseados em estimadores estatísticos. Nesse sentido, reduções anuais de 1 ponto percentual, como pretendido pelo projeto, podem não configurar uma queda na pobreza e sim variações estocásticas dentro de seus intervalos de confiança.</a:t>
            </a:r>
          </a:p>
          <a:p>
            <a:pPr lvl="0"/>
            <a:endParaRPr lang="pt-BR" sz="1800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lvl="0"/>
            <a:endParaRPr lang="pt-BR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ED5DCF-D7AE-4483-9A9C-AAB24A17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>
                <a:latin typeface="Garamond" panose="02020404030301010803" pitchFamily="18" charset="0"/>
              </a:rPr>
              <a:t>Comentários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25F9A6-4F77-4D6C-A806-963B20C9DC7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D730A9F-0B21-4AED-957C-6D2F24BD3B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pt-BR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9E3E95A-F66D-41E4-BBB0-A06E1E7CFCD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7C1BBAB-7EC7-405B-949C-3744EBFFE750}"/>
              </a:ext>
            </a:extLst>
          </p:cNvPr>
          <p:cNvSpPr/>
          <p:nvPr/>
        </p:nvSpPr>
        <p:spPr>
          <a:xfrm>
            <a:off x="378691" y="1182255"/>
            <a:ext cx="8473899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NewRomanPSMT"/>
              </a:rPr>
              <a:t>Eixo principal da Proposta:</a:t>
            </a:r>
          </a:p>
          <a:p>
            <a:endParaRPr lang="pt-BR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  <a:ea typeface="Calibri" panose="020F0502020204030204" pitchFamily="34" charset="0"/>
              <a:cs typeface="TimesNewRomanPSMT"/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NewRomanPSMT"/>
              </a:rPr>
              <a:t>o Benefício de Renda Mínima (BRM);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NewRomanPSMT"/>
              </a:rPr>
              <a:t>a Poupança Seguro Família (PSF) e; 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pt-BR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NewRomanPSMT"/>
              </a:rPr>
              <a:t>a Poupança Mais Educação (PME). </a:t>
            </a:r>
          </a:p>
          <a:p>
            <a:pPr marL="342900" indent="-342900">
              <a:buAutoNum type="arabicParenR"/>
            </a:pPr>
            <a:endParaRPr lang="pt-BR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marL="342900" indent="-342900">
              <a:buAutoNum type="arabicParenR"/>
            </a:pPr>
            <a:endParaRPr lang="pt-BR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r>
              <a:rPr lang="pt-BR" b="1" u="sng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Comentário</a:t>
            </a:r>
            <a:r>
              <a:rPr lang="pt-BR" b="1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: </a:t>
            </a:r>
            <a:r>
              <a:rPr lang="pt-BR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É de amplo conhecimento que </a:t>
            </a:r>
            <a:r>
              <a:rPr lang="pt-BR" b="1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ações estruturais para superação da pobreza devem ir além da “mera” transferência de renda</a:t>
            </a:r>
            <a:r>
              <a:rPr lang="pt-BR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. </a:t>
            </a:r>
          </a:p>
          <a:p>
            <a:endParaRPr lang="pt-BR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r>
              <a:rPr lang="pt-BR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Por isso, a proposta deve atentar para o elo entre assistência social e superação da pobreza via educação e estímulo ao trabalho.</a:t>
            </a:r>
          </a:p>
          <a:p>
            <a:endParaRPr lang="pt-BR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r>
              <a:rPr lang="pt-BR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Essa observação se faz necessária, pois, no caso brasileiro, estima-se que </a:t>
            </a:r>
            <a:r>
              <a:rPr lang="pt-BR" b="1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cerca de 70% das famílias pobres permanecem nessa condição quase 10 anos depois </a:t>
            </a:r>
            <a:r>
              <a:rPr lang="pt-BR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(Gonçalves, 2015).</a:t>
            </a:r>
          </a:p>
        </p:txBody>
      </p:sp>
    </p:spTree>
    <p:extLst>
      <p:ext uri="{BB962C8B-B14F-4D97-AF65-F5344CB8AC3E}">
        <p14:creationId xmlns:p14="http://schemas.microsoft.com/office/powerpoint/2010/main" val="82215048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205C75-297C-4BF8-BA0E-78D63B8DD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Garamond" panose="02020404030301010803" pitchFamily="18" charset="0"/>
              </a:rPr>
              <a:t>Comentários</a:t>
            </a: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4E83340-BA3D-4572-83B5-ED67CC6673B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301F69C-7A23-4CA8-8B5F-1F1932B54A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pt-BR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CC36BD0-3F29-43A0-B208-28FC6935E5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BCA42A39-269D-4796-868D-20DFF481C8D4}"/>
              </a:ext>
            </a:extLst>
          </p:cNvPr>
          <p:cNvSpPr/>
          <p:nvPr/>
        </p:nvSpPr>
        <p:spPr>
          <a:xfrm>
            <a:off x="457201" y="1274618"/>
            <a:ext cx="839538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u="sng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Círculo vicioso</a:t>
            </a:r>
            <a:r>
              <a:rPr lang="pt-BR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desenvolvimentos recentes na literatura (em especial, microeconômica), têm destacado o papel da pobreza como propagadora de choques adversos. De uma forma geral, a vulnerabilidade econômica da família no presente não só contribui para a sua vulnerabilidade futura, como afeta os resultados de seus descendentes. </a:t>
            </a:r>
          </a:p>
          <a:p>
            <a:endParaRPr lang="pt-BR" dirty="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endParaRPr lang="pt-BR" dirty="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endParaRPr lang="pt-BR" dirty="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r>
              <a:rPr lang="pt-BR" b="1" u="sng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Mais uma observação</a:t>
            </a:r>
            <a:r>
              <a:rPr lang="pt-BR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</a:rPr>
              <a:t>: uma pessoa pobre pobre recebendo um programa de renda mínima, mas vivendo em uma área sem rede de água e esgoto, sem segurança para se deslocar de casa para o trabalho, sem acesso a boas escolas e/ou creches para seus filhos, entre outras serviços associados ao desenvolvimento humano, continua sendo pobre. E essa pobreza será transmitida para os seus descendentes.</a:t>
            </a:r>
          </a:p>
          <a:p>
            <a:endParaRPr lang="pt-BR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endParaRPr lang="pt-BR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25933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71207" y="6394415"/>
            <a:ext cx="181383" cy="24830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200" name="Percentual da População Atendida com Esgoto, 20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>
              <a:lnSpc>
                <a:spcPct val="115000"/>
              </a:lnSpc>
              <a:spcBef>
                <a:spcPts val="1000"/>
              </a:spcBef>
              <a:defRPr b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pPr>
              <a:defRPr b="0"/>
            </a:pPr>
            <a:r>
              <a:rPr b="1"/>
              <a:t>Percentual da População Atendida com Esgoto, 2018</a:t>
            </a:r>
          </a:p>
        </p:txBody>
      </p:sp>
      <p:sp>
        <p:nvSpPr>
          <p:cNvPr id="201" name="Elaboração própria a partir do Sistema Nacional de Informações sobre o Saneamento: http://app4.mdr.gov.br/serieHistorica/"/>
          <p:cNvSpPr txBox="1">
            <a:spLocks noGrp="1"/>
          </p:cNvSpPr>
          <p:nvPr>
            <p:ph type="body" sz="quarter" idx="1"/>
          </p:nvPr>
        </p:nvSpPr>
        <p:spPr>
          <a:xfrm>
            <a:off x="198103" y="6243563"/>
            <a:ext cx="4488678" cy="534906"/>
          </a:xfrm>
          <a:prstGeom prst="rect">
            <a:avLst/>
          </a:prstGeom>
        </p:spPr>
        <p:txBody>
          <a:bodyPr/>
          <a:lstStyle/>
          <a:p>
            <a:pPr algn="just" defTabSz="182880">
              <a:lnSpc>
                <a:spcPct val="115000"/>
              </a:lnSpc>
              <a:spcBef>
                <a:spcPts val="400"/>
              </a:spcBef>
              <a:defRPr sz="112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>
                <a:latin typeface="Cambria"/>
                <a:ea typeface="Cambria"/>
                <a:cs typeface="Cambria"/>
                <a:sym typeface="Cambria"/>
              </a:rPr>
              <a:t>Elaboração própria a partir do Sistema Nacional de Informações sobre o Saneamento: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http://app4.mdr.gov.br/serieHistorica/</a:t>
            </a:r>
          </a:p>
        </p:txBody>
      </p:sp>
      <p:sp>
        <p:nvSpPr>
          <p:cNvPr id="202" name="Text Placeholder 5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endParaRPr/>
          </a:p>
        </p:txBody>
      </p:sp>
      <p:sp>
        <p:nvSpPr>
          <p:cNvPr id="203" name="Text Placeholder 33"/>
          <p:cNvSpPr>
            <a:spLocks noGrp="1"/>
          </p:cNvSpPr>
          <p:nvPr>
            <p:ph type="body" idx="1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pic>
        <p:nvPicPr>
          <p:cNvPr id="204" name="image3.png" descr="image3.png"/>
          <p:cNvPicPr>
            <a:picLocks noChangeAspect="1"/>
          </p:cNvPicPr>
          <p:nvPr/>
        </p:nvPicPr>
        <p:blipFill>
          <a:blip r:embed="rId3"/>
          <a:srcRect l="9224" t="4565" r="35544"/>
          <a:stretch>
            <a:fillRect/>
          </a:stretch>
        </p:blipFill>
        <p:spPr>
          <a:xfrm>
            <a:off x="3344403" y="848173"/>
            <a:ext cx="5299378" cy="5321928"/>
          </a:xfrm>
          <a:prstGeom prst="rect">
            <a:avLst/>
          </a:prstGeom>
          <a:ln w="12700">
            <a:miter lim="400000"/>
          </a:ln>
        </p:spPr>
      </p:pic>
      <p:pic>
        <p:nvPicPr>
          <p:cNvPr id="205" name="image1.png" descr="image1.png"/>
          <p:cNvPicPr>
            <a:picLocks noChangeAspect="1"/>
          </p:cNvPicPr>
          <p:nvPr/>
        </p:nvPicPr>
        <p:blipFill>
          <a:blip r:embed="rId4"/>
          <a:srcRect l="75469" t="41545" r="15658" b="40890"/>
          <a:stretch>
            <a:fillRect/>
          </a:stretch>
        </p:blipFill>
        <p:spPr>
          <a:xfrm>
            <a:off x="879450" y="2405949"/>
            <a:ext cx="1716221" cy="197483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1EC0BB-5BE7-4759-B7FE-25A24D6B6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Garamond" panose="02020404030301010803" pitchFamily="18" charset="0"/>
              </a:rPr>
              <a:t>Considerações Finais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5F6E3F8-EF0E-48E8-910D-595BC7AFD60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F79D446-09FD-4C8D-9728-4F8056F36D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pt-BR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5106F7-F0EB-4238-8EAF-B79BCA711C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43839D44-E502-4C3E-9075-0842C45D5B6C}"/>
              </a:ext>
            </a:extLst>
          </p:cNvPr>
          <p:cNvSpPr/>
          <p:nvPr/>
        </p:nvSpPr>
        <p:spPr>
          <a:xfrm>
            <a:off x="374305" y="965304"/>
            <a:ext cx="839538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processo de emancipação econômica deve ser voltado para os incentivos econômicos corretos, </a:t>
            </a:r>
            <a:r>
              <a:rPr lang="pt-BR" sz="2000" b="1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privilegiando a qualidade e o estímulo à educação</a:t>
            </a:r>
            <a:r>
              <a:rPr lang="pt-BR" sz="20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Ter uma poupança garantida ao final do ensino médio, só garante que o adolescente completará o ensino médio e não a qualidade desse ensino. </a:t>
            </a:r>
          </a:p>
          <a:p>
            <a:endParaRPr lang="pt-BR" sz="2000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20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Estímulos para alunos com bons desempenhos em olimpíadas são excelentes, não são numericamente expressivos. </a:t>
            </a:r>
          </a:p>
          <a:p>
            <a:endParaRPr lang="pt-BR" sz="2000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20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 fim, destaca-se que uma estratégia de superação estrutural da pobreza deve se dar </a:t>
            </a:r>
            <a:r>
              <a:rPr lang="pt-BR" sz="2000" b="1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via transformações no sistema educacional </a:t>
            </a:r>
            <a:r>
              <a:rPr lang="pt-BR" sz="20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(em especial, educação básica), melhoria nas condições de hídricas e de saneamento básico, saúde, segurança e estímulos à atividade produtiva. </a:t>
            </a:r>
          </a:p>
          <a:p>
            <a:endParaRPr lang="pt-BR" sz="2000" dirty="0">
              <a:solidFill>
                <a:schemeClr val="tx1">
                  <a:lumMod val="50000"/>
                </a:schemeClr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2000" dirty="0">
                <a:solidFill>
                  <a:schemeClr val="tx1">
                    <a:lumMod val="50000"/>
                  </a:schemeClr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rede de proteção social brasileira existe. Além da sua ampliação, deve-se direcionar esforços “fora” dessa rede de proteção, e.g., via políticas de emprego e renda, evitando assim pressões sobre ela. </a:t>
            </a:r>
            <a:endParaRPr lang="pt-BR" sz="20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89840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Theme">
  <a:themeElements>
    <a:clrScheme name="Default Theme">
      <a:dk1>
        <a:srgbClr val="646464"/>
      </a:dk1>
      <a:lt1>
        <a:srgbClr val="FFFFFE"/>
      </a:lt1>
      <a:dk2>
        <a:srgbClr val="A7A7A7"/>
      </a:dk2>
      <a:lt2>
        <a:srgbClr val="535353"/>
      </a:lt2>
      <a:accent1>
        <a:srgbClr val="D1502A"/>
      </a:accent1>
      <a:accent2>
        <a:srgbClr val="F1A608"/>
      </a:accent2>
      <a:accent3>
        <a:srgbClr val="2A84D3"/>
      </a:accent3>
      <a:accent4>
        <a:srgbClr val="1FB18A"/>
      </a:accent4>
      <a:accent5>
        <a:srgbClr val="27384B"/>
      </a:accent5>
      <a:accent6>
        <a:srgbClr val="274E32"/>
      </a:accent6>
      <a:hlink>
        <a:srgbClr val="0000FF"/>
      </a:hlink>
      <a:folHlink>
        <a:srgbClr val="FF00FF"/>
      </a:folHlink>
    </a:clrScheme>
    <a:fontScheme name="Default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Default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646464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646464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 Theme">
  <a:themeElements>
    <a:clrScheme name="Default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D1502A"/>
      </a:accent1>
      <a:accent2>
        <a:srgbClr val="F1A608"/>
      </a:accent2>
      <a:accent3>
        <a:srgbClr val="2A84D3"/>
      </a:accent3>
      <a:accent4>
        <a:srgbClr val="1FB18A"/>
      </a:accent4>
      <a:accent5>
        <a:srgbClr val="27384B"/>
      </a:accent5>
      <a:accent6>
        <a:srgbClr val="274E32"/>
      </a:accent6>
      <a:hlink>
        <a:srgbClr val="0000FF"/>
      </a:hlink>
      <a:folHlink>
        <a:srgbClr val="FF00FF"/>
      </a:folHlink>
    </a:clrScheme>
    <a:fontScheme name="Default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Default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646464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646464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539</Words>
  <Application>Microsoft Office PowerPoint</Application>
  <PresentationFormat>Apresentação na tela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</vt:lpstr>
      <vt:lpstr>Garamond</vt:lpstr>
      <vt:lpstr>Times New Roman</vt:lpstr>
      <vt:lpstr>Wingdings</vt:lpstr>
      <vt:lpstr>Default Theme</vt:lpstr>
      <vt:lpstr>Apresentação do PowerPoint</vt:lpstr>
      <vt:lpstr>Comentários iniciais</vt:lpstr>
      <vt:lpstr>Comentários</vt:lpstr>
      <vt:lpstr>Comentários</vt:lpstr>
      <vt:lpstr>Comentários</vt:lpstr>
      <vt:lpstr>Percentual da População Atendida com Esgoto, 2018</vt:lpstr>
      <vt:lpstr>Considerações Finais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Erik Alencar de Figueiredo</cp:lastModifiedBy>
  <cp:revision>6</cp:revision>
  <dcterms:modified xsi:type="dcterms:W3CDTF">2021-09-22T21:41:00Z</dcterms:modified>
</cp:coreProperties>
</file>