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05" r:id="rId4"/>
    <p:sldId id="259" r:id="rId5"/>
    <p:sldId id="306" r:id="rId6"/>
    <p:sldId id="304" r:id="rId7"/>
    <p:sldId id="301" r:id="rId8"/>
    <p:sldId id="296" r:id="rId9"/>
    <p:sldId id="308" r:id="rId10"/>
    <p:sldId id="258" r:id="rId11"/>
  </p:sldIdLst>
  <p:sldSz cx="12192000" cy="6858000"/>
  <p:notesSz cx="6808788" cy="9940925"/>
  <p:defaultTextStyle>
    <a:defPPr>
      <a:defRPr lang="pt-BR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1F"/>
    <a:srgbClr val="A6193C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3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8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BNB\Apresenta&#231;&#227;o%20Turism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BNB\Apresenta&#231;&#227;o%20Turism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ln w="73025">
              <a:solidFill>
                <a:schemeClr val="accent4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Planilha1!$A$1:$A$12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Planilha1!$B$1:$B$12</c:f>
              <c:numCache>
                <c:formatCode>#,##0</c:formatCode>
                <c:ptCount val="12"/>
                <c:pt idx="0">
                  <c:v>2374</c:v>
                </c:pt>
                <c:pt idx="1">
                  <c:v>9382</c:v>
                </c:pt>
                <c:pt idx="2">
                  <c:v>-94703</c:v>
                </c:pt>
                <c:pt idx="3">
                  <c:v>-155451</c:v>
                </c:pt>
                <c:pt idx="4">
                  <c:v>-68587</c:v>
                </c:pt>
                <c:pt idx="5">
                  <c:v>-39386</c:v>
                </c:pt>
                <c:pt idx="6">
                  <c:v>-32900</c:v>
                </c:pt>
                <c:pt idx="7">
                  <c:v>-19168</c:v>
                </c:pt>
                <c:pt idx="8">
                  <c:v>3862</c:v>
                </c:pt>
                <c:pt idx="9">
                  <c:v>28041</c:v>
                </c:pt>
                <c:pt idx="10">
                  <c:v>37022</c:v>
                </c:pt>
                <c:pt idx="11">
                  <c:v>2812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58-4B50-B7FE-DBDEEC5BA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6137872"/>
        <c:axId val="1546136784"/>
      </c:barChart>
      <c:dateAx>
        <c:axId val="1546137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6136784"/>
        <c:crosses val="autoZero"/>
        <c:auto val="0"/>
        <c:lblOffset val="100"/>
        <c:baseTimeUnit val="days"/>
      </c:dateAx>
      <c:valAx>
        <c:axId val="1546136784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154613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ln w="73025">
              <a:solidFill>
                <a:schemeClr val="accent4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0.10714254468191477"/>
                  <c:y val="9.03746945424927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lIns="0" rIns="0"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A87-4A35-AC35-BB1C3C5D1A3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Planilha2!$A$1:$A$8</c:f>
              <c:strCache>
                <c:ptCount val="8"/>
                <c:pt idx="0">
                  <c:v>Alojamento</c:v>
                </c:pt>
                <c:pt idx="1">
                  <c:v>Alimentação</c:v>
                </c:pt>
                <c:pt idx="2">
                  <c:v>Transporte Terrestre</c:v>
                </c:pt>
                <c:pt idx="3">
                  <c:v>Transporte Aquaviário</c:v>
                </c:pt>
                <c:pt idx="4">
                  <c:v>Transporte Aéreo</c:v>
                </c:pt>
                <c:pt idx="5">
                  <c:v>Aluguel de Transportes</c:v>
                </c:pt>
                <c:pt idx="6">
                  <c:v>Agência de Viagem</c:v>
                </c:pt>
                <c:pt idx="7">
                  <c:v>Cultura e Lazer</c:v>
                </c:pt>
              </c:strCache>
            </c:strRef>
          </c:cat>
          <c:val>
            <c:numRef>
              <c:f>Planilha2!$B$1:$B$8</c:f>
              <c:numCache>
                <c:formatCode>#,##0</c:formatCode>
                <c:ptCount val="8"/>
                <c:pt idx="0">
                  <c:v>-56769</c:v>
                </c:pt>
                <c:pt idx="1">
                  <c:v>-182514</c:v>
                </c:pt>
                <c:pt idx="2">
                  <c:v>-24924</c:v>
                </c:pt>
                <c:pt idx="3">
                  <c:v>-1072</c:v>
                </c:pt>
                <c:pt idx="4">
                  <c:v>-8331</c:v>
                </c:pt>
                <c:pt idx="5">
                  <c:v>2563</c:v>
                </c:pt>
                <c:pt idx="6">
                  <c:v>-20947</c:v>
                </c:pt>
                <c:pt idx="7">
                  <c:v>-9392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87-4A35-AC35-BB1C3C5D1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6138416"/>
        <c:axId val="1546140048"/>
      </c:barChart>
      <c:catAx>
        <c:axId val="1546138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546140048"/>
        <c:crosses val="autoZero"/>
        <c:auto val="1"/>
        <c:lblAlgn val="ctr"/>
        <c:lblOffset val="50"/>
        <c:noMultiLvlLbl val="0"/>
      </c:catAx>
      <c:valAx>
        <c:axId val="1546140048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1546138416"/>
        <c:crossesAt val="3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300" baseline="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9FAF2-A047-4953-BD4F-4CE544C2BED1}" type="datetimeFigureOut">
              <a:rPr lang="pt-BR" smtClean="0"/>
              <a:pPr/>
              <a:t>05/10/2021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C8F4E-1016-4191-B68E-BBB4F64547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68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90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60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40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04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55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05/10/2021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35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05/10/2021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67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05/10/2021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54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05/10/2021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13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05/10/2021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55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3D36-B86C-476E-B387-77E5707B9147}" type="datetimeFigureOut">
              <a:rPr lang="pt-BR" smtClean="0"/>
              <a:pPr/>
              <a:t>05/10/2021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75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4"/>
          <p:cNvSpPr/>
          <p:nvPr userDrawn="1"/>
        </p:nvSpPr>
        <p:spPr>
          <a:xfrm rot="16200000">
            <a:off x="11210237" y="809999"/>
            <a:ext cx="1800000" cy="180000"/>
          </a:xfrm>
          <a:custGeom>
            <a:avLst/>
            <a:gdLst>
              <a:gd name="connsiteX0" fmla="*/ 0 w 1800000"/>
              <a:gd name="connsiteY0" fmla="*/ 180000 h 360000"/>
              <a:gd name="connsiteX1" fmla="*/ 180000 w 1800000"/>
              <a:gd name="connsiteY1" fmla="*/ 0 h 360000"/>
              <a:gd name="connsiteX2" fmla="*/ 1620000 w 1800000"/>
              <a:gd name="connsiteY2" fmla="*/ 0 h 360000"/>
              <a:gd name="connsiteX3" fmla="*/ 1800000 w 1800000"/>
              <a:gd name="connsiteY3" fmla="*/ 180000 h 360000"/>
              <a:gd name="connsiteX4" fmla="*/ 1800000 w 1800000"/>
              <a:gd name="connsiteY4" fmla="*/ 180000 h 360000"/>
              <a:gd name="connsiteX5" fmla="*/ 1620000 w 1800000"/>
              <a:gd name="connsiteY5" fmla="*/ 360000 h 360000"/>
              <a:gd name="connsiteX6" fmla="*/ 180000 w 1800000"/>
              <a:gd name="connsiteY6" fmla="*/ 360000 h 360000"/>
              <a:gd name="connsiteX7" fmla="*/ 0 w 1800000"/>
              <a:gd name="connsiteY7" fmla="*/ 180000 h 360000"/>
              <a:gd name="connsiteX0" fmla="*/ 23703 w 1823703"/>
              <a:gd name="connsiteY0" fmla="*/ 180000 h 360000"/>
              <a:gd name="connsiteX1" fmla="*/ 203703 w 1823703"/>
              <a:gd name="connsiteY1" fmla="*/ 0 h 360000"/>
              <a:gd name="connsiteX2" fmla="*/ 1643703 w 1823703"/>
              <a:gd name="connsiteY2" fmla="*/ 0 h 360000"/>
              <a:gd name="connsiteX3" fmla="*/ 1823703 w 1823703"/>
              <a:gd name="connsiteY3" fmla="*/ 180000 h 360000"/>
              <a:gd name="connsiteX4" fmla="*/ 1823703 w 1823703"/>
              <a:gd name="connsiteY4" fmla="*/ 180000 h 360000"/>
              <a:gd name="connsiteX5" fmla="*/ 203703 w 1823703"/>
              <a:gd name="connsiteY5" fmla="*/ 360000 h 360000"/>
              <a:gd name="connsiteX6" fmla="*/ 23703 w 1823703"/>
              <a:gd name="connsiteY6" fmla="*/ 180000 h 360000"/>
              <a:gd name="connsiteX0" fmla="*/ 0 w 1800000"/>
              <a:gd name="connsiteY0" fmla="*/ 180000 h 193333"/>
              <a:gd name="connsiteX1" fmla="*/ 180000 w 1800000"/>
              <a:gd name="connsiteY1" fmla="*/ 0 h 193333"/>
              <a:gd name="connsiteX2" fmla="*/ 1620000 w 1800000"/>
              <a:gd name="connsiteY2" fmla="*/ 0 h 193333"/>
              <a:gd name="connsiteX3" fmla="*/ 1800000 w 1800000"/>
              <a:gd name="connsiteY3" fmla="*/ 180000 h 193333"/>
              <a:gd name="connsiteX4" fmla="*/ 1800000 w 1800000"/>
              <a:gd name="connsiteY4" fmla="*/ 180000 h 193333"/>
              <a:gd name="connsiteX5" fmla="*/ 0 w 1800000"/>
              <a:gd name="connsiteY5" fmla="*/ 180000 h 193333"/>
              <a:gd name="connsiteX0" fmla="*/ 0 w 1800000"/>
              <a:gd name="connsiteY0" fmla="*/ 180000 h 300738"/>
              <a:gd name="connsiteX1" fmla="*/ 180000 w 1800000"/>
              <a:gd name="connsiteY1" fmla="*/ 0 h 300738"/>
              <a:gd name="connsiteX2" fmla="*/ 1620000 w 1800000"/>
              <a:gd name="connsiteY2" fmla="*/ 0 h 300738"/>
              <a:gd name="connsiteX3" fmla="*/ 1800000 w 1800000"/>
              <a:gd name="connsiteY3" fmla="*/ 180000 h 300738"/>
              <a:gd name="connsiteX4" fmla="*/ 1800000 w 1800000"/>
              <a:gd name="connsiteY4" fmla="*/ 180000 h 300738"/>
              <a:gd name="connsiteX5" fmla="*/ 0 w 1800000"/>
              <a:gd name="connsiteY5" fmla="*/ 180000 h 300738"/>
              <a:gd name="connsiteX0" fmla="*/ 0 w 1800000"/>
              <a:gd name="connsiteY0" fmla="*/ 180000 h 224182"/>
              <a:gd name="connsiteX1" fmla="*/ 180000 w 1800000"/>
              <a:gd name="connsiteY1" fmla="*/ 0 h 224182"/>
              <a:gd name="connsiteX2" fmla="*/ 1620000 w 1800000"/>
              <a:gd name="connsiteY2" fmla="*/ 0 h 224182"/>
              <a:gd name="connsiteX3" fmla="*/ 1800000 w 1800000"/>
              <a:gd name="connsiteY3" fmla="*/ 180000 h 224182"/>
              <a:gd name="connsiteX4" fmla="*/ 1800000 w 1800000"/>
              <a:gd name="connsiteY4" fmla="*/ 180000 h 224182"/>
              <a:gd name="connsiteX5" fmla="*/ 0 w 1800000"/>
              <a:gd name="connsiteY5" fmla="*/ 180000 h 224182"/>
              <a:gd name="connsiteX0" fmla="*/ 194344 w 1994344"/>
              <a:gd name="connsiteY0" fmla="*/ 180000 h 180229"/>
              <a:gd name="connsiteX1" fmla="*/ 374344 w 1994344"/>
              <a:gd name="connsiteY1" fmla="*/ 0 h 180229"/>
              <a:gd name="connsiteX2" fmla="*/ 1814344 w 1994344"/>
              <a:gd name="connsiteY2" fmla="*/ 0 h 180229"/>
              <a:gd name="connsiteX3" fmla="*/ 1994344 w 1994344"/>
              <a:gd name="connsiteY3" fmla="*/ 180000 h 180229"/>
              <a:gd name="connsiteX4" fmla="*/ 1994344 w 1994344"/>
              <a:gd name="connsiteY4" fmla="*/ 180000 h 180229"/>
              <a:gd name="connsiteX5" fmla="*/ 194344 w 1994344"/>
              <a:gd name="connsiteY5" fmla="*/ 180000 h 180229"/>
              <a:gd name="connsiteX0" fmla="*/ 32017 w 1832017"/>
              <a:gd name="connsiteY0" fmla="*/ 180000 h 180000"/>
              <a:gd name="connsiteX1" fmla="*/ 212017 w 1832017"/>
              <a:gd name="connsiteY1" fmla="*/ 0 h 180000"/>
              <a:gd name="connsiteX2" fmla="*/ 1652017 w 1832017"/>
              <a:gd name="connsiteY2" fmla="*/ 0 h 180000"/>
              <a:gd name="connsiteX3" fmla="*/ 1832017 w 1832017"/>
              <a:gd name="connsiteY3" fmla="*/ 180000 h 180000"/>
              <a:gd name="connsiteX4" fmla="*/ 1832017 w 1832017"/>
              <a:gd name="connsiteY4" fmla="*/ 180000 h 180000"/>
              <a:gd name="connsiteX5" fmla="*/ 32017 w 1832017"/>
              <a:gd name="connsiteY5" fmla="*/ 180000 h 180000"/>
              <a:gd name="connsiteX0" fmla="*/ 32017 w 1832017"/>
              <a:gd name="connsiteY0" fmla="*/ 180000 h 180000"/>
              <a:gd name="connsiteX1" fmla="*/ 212017 w 1832017"/>
              <a:gd name="connsiteY1" fmla="*/ 0 h 180000"/>
              <a:gd name="connsiteX2" fmla="*/ 1652017 w 1832017"/>
              <a:gd name="connsiteY2" fmla="*/ 0 h 180000"/>
              <a:gd name="connsiteX3" fmla="*/ 1832017 w 1832017"/>
              <a:gd name="connsiteY3" fmla="*/ 180000 h 180000"/>
              <a:gd name="connsiteX4" fmla="*/ 1832017 w 1832017"/>
              <a:gd name="connsiteY4" fmla="*/ 180000 h 180000"/>
              <a:gd name="connsiteX5" fmla="*/ 32017 w 1832017"/>
              <a:gd name="connsiteY5" fmla="*/ 180000 h 180000"/>
              <a:gd name="connsiteX0" fmla="*/ 0 w 1800000"/>
              <a:gd name="connsiteY0" fmla="*/ 180000 h 180000"/>
              <a:gd name="connsiteX1" fmla="*/ 180000 w 1800000"/>
              <a:gd name="connsiteY1" fmla="*/ 0 h 180000"/>
              <a:gd name="connsiteX2" fmla="*/ 1620000 w 1800000"/>
              <a:gd name="connsiteY2" fmla="*/ 0 h 180000"/>
              <a:gd name="connsiteX3" fmla="*/ 1800000 w 1800000"/>
              <a:gd name="connsiteY3" fmla="*/ 180000 h 180000"/>
              <a:gd name="connsiteX4" fmla="*/ 1800000 w 1800000"/>
              <a:gd name="connsiteY4" fmla="*/ 180000 h 180000"/>
              <a:gd name="connsiteX5" fmla="*/ 0 w 1800000"/>
              <a:gd name="connsiteY5" fmla="*/ 180000 h 180000"/>
              <a:gd name="connsiteX0" fmla="*/ 3 w 1800003"/>
              <a:gd name="connsiteY0" fmla="*/ 180000 h 180000"/>
              <a:gd name="connsiteX1" fmla="*/ 180003 w 1800003"/>
              <a:gd name="connsiteY1" fmla="*/ 0 h 180000"/>
              <a:gd name="connsiteX2" fmla="*/ 1620003 w 1800003"/>
              <a:gd name="connsiteY2" fmla="*/ 0 h 180000"/>
              <a:gd name="connsiteX3" fmla="*/ 1800003 w 1800003"/>
              <a:gd name="connsiteY3" fmla="*/ 180000 h 180000"/>
              <a:gd name="connsiteX4" fmla="*/ 1800003 w 1800003"/>
              <a:gd name="connsiteY4" fmla="*/ 180000 h 180000"/>
              <a:gd name="connsiteX5" fmla="*/ 3 w 1800003"/>
              <a:gd name="connsiteY5" fmla="*/ 180000 h 180000"/>
              <a:gd name="connsiteX0" fmla="*/ 0 w 1800000"/>
              <a:gd name="connsiteY0" fmla="*/ 180000 h 180000"/>
              <a:gd name="connsiteX1" fmla="*/ 180000 w 1800000"/>
              <a:gd name="connsiteY1" fmla="*/ 0 h 180000"/>
              <a:gd name="connsiteX2" fmla="*/ 1620000 w 1800000"/>
              <a:gd name="connsiteY2" fmla="*/ 0 h 180000"/>
              <a:gd name="connsiteX3" fmla="*/ 1800000 w 1800000"/>
              <a:gd name="connsiteY3" fmla="*/ 180000 h 180000"/>
              <a:gd name="connsiteX4" fmla="*/ 1800000 w 1800000"/>
              <a:gd name="connsiteY4" fmla="*/ 180000 h 180000"/>
              <a:gd name="connsiteX5" fmla="*/ 0 w 1800000"/>
              <a:gd name="connsiteY5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0000" h="180000">
                <a:moveTo>
                  <a:pt x="0" y="180000"/>
                </a:moveTo>
                <a:cubicBezTo>
                  <a:pt x="7622" y="15862"/>
                  <a:pt x="80589" y="0"/>
                  <a:pt x="180000" y="0"/>
                </a:cubicBezTo>
                <a:lnTo>
                  <a:pt x="1620000" y="0"/>
                </a:lnTo>
                <a:cubicBezTo>
                  <a:pt x="1719411" y="0"/>
                  <a:pt x="1800000" y="80589"/>
                  <a:pt x="1800000" y="180000"/>
                </a:cubicBezTo>
                <a:lnTo>
                  <a:pt x="1800000" y="18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-600" y="0"/>
            <a:ext cx="121932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A83D36-B86C-476E-B387-77E5707B9147}" type="datetimeFigureOut">
              <a:rPr lang="pt-BR" smtClean="0"/>
              <a:pPr/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CAC1B9-B3AC-484C-8CF3-5BB94EF46B3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23" y="6295572"/>
            <a:ext cx="3130519" cy="499758"/>
          </a:xfrm>
          <a:prstGeom prst="rect">
            <a:avLst/>
          </a:prstGeom>
        </p:spPr>
      </p:pic>
      <p:sp>
        <p:nvSpPr>
          <p:cNvPr id="14" name="Retângulo 13"/>
          <p:cNvSpPr/>
          <p:nvPr userDrawn="1"/>
        </p:nvSpPr>
        <p:spPr>
          <a:xfrm>
            <a:off x="0" y="6528781"/>
            <a:ext cx="8603563" cy="18000"/>
          </a:xfrm>
          <a:prstGeom prst="rect">
            <a:avLst/>
          </a:prstGeom>
          <a:solidFill>
            <a:srgbClr val="A61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84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464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600" y="11574"/>
            <a:ext cx="12200837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 dirty="0">
              <a:solidFill>
                <a:srgbClr val="A6193C"/>
              </a:solidFill>
            </a:endParaRPr>
          </a:p>
        </p:txBody>
      </p:sp>
      <p:sp>
        <p:nvSpPr>
          <p:cNvPr id="7" name="Retângulo de cantos arredondados 4"/>
          <p:cNvSpPr/>
          <p:nvPr/>
        </p:nvSpPr>
        <p:spPr>
          <a:xfrm rot="5400000">
            <a:off x="-810600" y="5868000"/>
            <a:ext cx="1800000" cy="180000"/>
          </a:xfrm>
          <a:custGeom>
            <a:avLst/>
            <a:gdLst>
              <a:gd name="connsiteX0" fmla="*/ 0 w 1800000"/>
              <a:gd name="connsiteY0" fmla="*/ 180000 h 360000"/>
              <a:gd name="connsiteX1" fmla="*/ 180000 w 1800000"/>
              <a:gd name="connsiteY1" fmla="*/ 0 h 360000"/>
              <a:gd name="connsiteX2" fmla="*/ 1620000 w 1800000"/>
              <a:gd name="connsiteY2" fmla="*/ 0 h 360000"/>
              <a:gd name="connsiteX3" fmla="*/ 1800000 w 1800000"/>
              <a:gd name="connsiteY3" fmla="*/ 180000 h 360000"/>
              <a:gd name="connsiteX4" fmla="*/ 1800000 w 1800000"/>
              <a:gd name="connsiteY4" fmla="*/ 180000 h 360000"/>
              <a:gd name="connsiteX5" fmla="*/ 1620000 w 1800000"/>
              <a:gd name="connsiteY5" fmla="*/ 360000 h 360000"/>
              <a:gd name="connsiteX6" fmla="*/ 180000 w 1800000"/>
              <a:gd name="connsiteY6" fmla="*/ 360000 h 360000"/>
              <a:gd name="connsiteX7" fmla="*/ 0 w 1800000"/>
              <a:gd name="connsiteY7" fmla="*/ 180000 h 360000"/>
              <a:gd name="connsiteX0" fmla="*/ 23703 w 1823703"/>
              <a:gd name="connsiteY0" fmla="*/ 180000 h 360000"/>
              <a:gd name="connsiteX1" fmla="*/ 203703 w 1823703"/>
              <a:gd name="connsiteY1" fmla="*/ 0 h 360000"/>
              <a:gd name="connsiteX2" fmla="*/ 1643703 w 1823703"/>
              <a:gd name="connsiteY2" fmla="*/ 0 h 360000"/>
              <a:gd name="connsiteX3" fmla="*/ 1823703 w 1823703"/>
              <a:gd name="connsiteY3" fmla="*/ 180000 h 360000"/>
              <a:gd name="connsiteX4" fmla="*/ 1823703 w 1823703"/>
              <a:gd name="connsiteY4" fmla="*/ 180000 h 360000"/>
              <a:gd name="connsiteX5" fmla="*/ 203703 w 1823703"/>
              <a:gd name="connsiteY5" fmla="*/ 360000 h 360000"/>
              <a:gd name="connsiteX6" fmla="*/ 23703 w 1823703"/>
              <a:gd name="connsiteY6" fmla="*/ 180000 h 360000"/>
              <a:gd name="connsiteX0" fmla="*/ 0 w 1800000"/>
              <a:gd name="connsiteY0" fmla="*/ 180000 h 193333"/>
              <a:gd name="connsiteX1" fmla="*/ 180000 w 1800000"/>
              <a:gd name="connsiteY1" fmla="*/ 0 h 193333"/>
              <a:gd name="connsiteX2" fmla="*/ 1620000 w 1800000"/>
              <a:gd name="connsiteY2" fmla="*/ 0 h 193333"/>
              <a:gd name="connsiteX3" fmla="*/ 1800000 w 1800000"/>
              <a:gd name="connsiteY3" fmla="*/ 180000 h 193333"/>
              <a:gd name="connsiteX4" fmla="*/ 1800000 w 1800000"/>
              <a:gd name="connsiteY4" fmla="*/ 180000 h 193333"/>
              <a:gd name="connsiteX5" fmla="*/ 0 w 1800000"/>
              <a:gd name="connsiteY5" fmla="*/ 180000 h 193333"/>
              <a:gd name="connsiteX0" fmla="*/ 0 w 1800000"/>
              <a:gd name="connsiteY0" fmla="*/ 180000 h 300738"/>
              <a:gd name="connsiteX1" fmla="*/ 180000 w 1800000"/>
              <a:gd name="connsiteY1" fmla="*/ 0 h 300738"/>
              <a:gd name="connsiteX2" fmla="*/ 1620000 w 1800000"/>
              <a:gd name="connsiteY2" fmla="*/ 0 h 300738"/>
              <a:gd name="connsiteX3" fmla="*/ 1800000 w 1800000"/>
              <a:gd name="connsiteY3" fmla="*/ 180000 h 300738"/>
              <a:gd name="connsiteX4" fmla="*/ 1800000 w 1800000"/>
              <a:gd name="connsiteY4" fmla="*/ 180000 h 300738"/>
              <a:gd name="connsiteX5" fmla="*/ 0 w 1800000"/>
              <a:gd name="connsiteY5" fmla="*/ 180000 h 300738"/>
              <a:gd name="connsiteX0" fmla="*/ 0 w 1800000"/>
              <a:gd name="connsiteY0" fmla="*/ 180000 h 224182"/>
              <a:gd name="connsiteX1" fmla="*/ 180000 w 1800000"/>
              <a:gd name="connsiteY1" fmla="*/ 0 h 224182"/>
              <a:gd name="connsiteX2" fmla="*/ 1620000 w 1800000"/>
              <a:gd name="connsiteY2" fmla="*/ 0 h 224182"/>
              <a:gd name="connsiteX3" fmla="*/ 1800000 w 1800000"/>
              <a:gd name="connsiteY3" fmla="*/ 180000 h 224182"/>
              <a:gd name="connsiteX4" fmla="*/ 1800000 w 1800000"/>
              <a:gd name="connsiteY4" fmla="*/ 180000 h 224182"/>
              <a:gd name="connsiteX5" fmla="*/ 0 w 1800000"/>
              <a:gd name="connsiteY5" fmla="*/ 180000 h 224182"/>
              <a:gd name="connsiteX0" fmla="*/ 194344 w 1994344"/>
              <a:gd name="connsiteY0" fmla="*/ 180000 h 180229"/>
              <a:gd name="connsiteX1" fmla="*/ 374344 w 1994344"/>
              <a:gd name="connsiteY1" fmla="*/ 0 h 180229"/>
              <a:gd name="connsiteX2" fmla="*/ 1814344 w 1994344"/>
              <a:gd name="connsiteY2" fmla="*/ 0 h 180229"/>
              <a:gd name="connsiteX3" fmla="*/ 1994344 w 1994344"/>
              <a:gd name="connsiteY3" fmla="*/ 180000 h 180229"/>
              <a:gd name="connsiteX4" fmla="*/ 1994344 w 1994344"/>
              <a:gd name="connsiteY4" fmla="*/ 180000 h 180229"/>
              <a:gd name="connsiteX5" fmla="*/ 194344 w 1994344"/>
              <a:gd name="connsiteY5" fmla="*/ 180000 h 180229"/>
              <a:gd name="connsiteX0" fmla="*/ 32017 w 1832017"/>
              <a:gd name="connsiteY0" fmla="*/ 180000 h 180000"/>
              <a:gd name="connsiteX1" fmla="*/ 212017 w 1832017"/>
              <a:gd name="connsiteY1" fmla="*/ 0 h 180000"/>
              <a:gd name="connsiteX2" fmla="*/ 1652017 w 1832017"/>
              <a:gd name="connsiteY2" fmla="*/ 0 h 180000"/>
              <a:gd name="connsiteX3" fmla="*/ 1832017 w 1832017"/>
              <a:gd name="connsiteY3" fmla="*/ 180000 h 180000"/>
              <a:gd name="connsiteX4" fmla="*/ 1832017 w 1832017"/>
              <a:gd name="connsiteY4" fmla="*/ 180000 h 180000"/>
              <a:gd name="connsiteX5" fmla="*/ 32017 w 1832017"/>
              <a:gd name="connsiteY5" fmla="*/ 180000 h 180000"/>
              <a:gd name="connsiteX0" fmla="*/ 32017 w 1832017"/>
              <a:gd name="connsiteY0" fmla="*/ 180000 h 180000"/>
              <a:gd name="connsiteX1" fmla="*/ 212017 w 1832017"/>
              <a:gd name="connsiteY1" fmla="*/ 0 h 180000"/>
              <a:gd name="connsiteX2" fmla="*/ 1652017 w 1832017"/>
              <a:gd name="connsiteY2" fmla="*/ 0 h 180000"/>
              <a:gd name="connsiteX3" fmla="*/ 1832017 w 1832017"/>
              <a:gd name="connsiteY3" fmla="*/ 180000 h 180000"/>
              <a:gd name="connsiteX4" fmla="*/ 1832017 w 1832017"/>
              <a:gd name="connsiteY4" fmla="*/ 180000 h 180000"/>
              <a:gd name="connsiteX5" fmla="*/ 32017 w 1832017"/>
              <a:gd name="connsiteY5" fmla="*/ 180000 h 180000"/>
              <a:gd name="connsiteX0" fmla="*/ 0 w 1800000"/>
              <a:gd name="connsiteY0" fmla="*/ 180000 h 180000"/>
              <a:gd name="connsiteX1" fmla="*/ 180000 w 1800000"/>
              <a:gd name="connsiteY1" fmla="*/ 0 h 180000"/>
              <a:gd name="connsiteX2" fmla="*/ 1620000 w 1800000"/>
              <a:gd name="connsiteY2" fmla="*/ 0 h 180000"/>
              <a:gd name="connsiteX3" fmla="*/ 1800000 w 1800000"/>
              <a:gd name="connsiteY3" fmla="*/ 180000 h 180000"/>
              <a:gd name="connsiteX4" fmla="*/ 1800000 w 1800000"/>
              <a:gd name="connsiteY4" fmla="*/ 180000 h 180000"/>
              <a:gd name="connsiteX5" fmla="*/ 0 w 1800000"/>
              <a:gd name="connsiteY5" fmla="*/ 180000 h 180000"/>
              <a:gd name="connsiteX0" fmla="*/ 3 w 1800003"/>
              <a:gd name="connsiteY0" fmla="*/ 180000 h 180000"/>
              <a:gd name="connsiteX1" fmla="*/ 180003 w 1800003"/>
              <a:gd name="connsiteY1" fmla="*/ 0 h 180000"/>
              <a:gd name="connsiteX2" fmla="*/ 1620003 w 1800003"/>
              <a:gd name="connsiteY2" fmla="*/ 0 h 180000"/>
              <a:gd name="connsiteX3" fmla="*/ 1800003 w 1800003"/>
              <a:gd name="connsiteY3" fmla="*/ 180000 h 180000"/>
              <a:gd name="connsiteX4" fmla="*/ 1800003 w 1800003"/>
              <a:gd name="connsiteY4" fmla="*/ 180000 h 180000"/>
              <a:gd name="connsiteX5" fmla="*/ 3 w 1800003"/>
              <a:gd name="connsiteY5" fmla="*/ 180000 h 180000"/>
              <a:gd name="connsiteX0" fmla="*/ 0 w 1800000"/>
              <a:gd name="connsiteY0" fmla="*/ 180000 h 180000"/>
              <a:gd name="connsiteX1" fmla="*/ 180000 w 1800000"/>
              <a:gd name="connsiteY1" fmla="*/ 0 h 180000"/>
              <a:gd name="connsiteX2" fmla="*/ 1620000 w 1800000"/>
              <a:gd name="connsiteY2" fmla="*/ 0 h 180000"/>
              <a:gd name="connsiteX3" fmla="*/ 1800000 w 1800000"/>
              <a:gd name="connsiteY3" fmla="*/ 180000 h 180000"/>
              <a:gd name="connsiteX4" fmla="*/ 1800000 w 1800000"/>
              <a:gd name="connsiteY4" fmla="*/ 180000 h 180000"/>
              <a:gd name="connsiteX5" fmla="*/ 0 w 1800000"/>
              <a:gd name="connsiteY5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0000" h="180000">
                <a:moveTo>
                  <a:pt x="0" y="180000"/>
                </a:moveTo>
                <a:cubicBezTo>
                  <a:pt x="7622" y="15862"/>
                  <a:pt x="80589" y="0"/>
                  <a:pt x="180000" y="0"/>
                </a:cubicBezTo>
                <a:lnTo>
                  <a:pt x="1620000" y="0"/>
                </a:lnTo>
                <a:cubicBezTo>
                  <a:pt x="1719411" y="0"/>
                  <a:pt x="1800000" y="80589"/>
                  <a:pt x="1800000" y="180000"/>
                </a:cubicBezTo>
                <a:lnTo>
                  <a:pt x="180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 rot="16200000">
            <a:off x="11210237" y="809999"/>
            <a:ext cx="1800000" cy="180000"/>
          </a:xfrm>
          <a:custGeom>
            <a:avLst/>
            <a:gdLst>
              <a:gd name="connsiteX0" fmla="*/ 0 w 1800000"/>
              <a:gd name="connsiteY0" fmla="*/ 180000 h 360000"/>
              <a:gd name="connsiteX1" fmla="*/ 180000 w 1800000"/>
              <a:gd name="connsiteY1" fmla="*/ 0 h 360000"/>
              <a:gd name="connsiteX2" fmla="*/ 1620000 w 1800000"/>
              <a:gd name="connsiteY2" fmla="*/ 0 h 360000"/>
              <a:gd name="connsiteX3" fmla="*/ 1800000 w 1800000"/>
              <a:gd name="connsiteY3" fmla="*/ 180000 h 360000"/>
              <a:gd name="connsiteX4" fmla="*/ 1800000 w 1800000"/>
              <a:gd name="connsiteY4" fmla="*/ 180000 h 360000"/>
              <a:gd name="connsiteX5" fmla="*/ 1620000 w 1800000"/>
              <a:gd name="connsiteY5" fmla="*/ 360000 h 360000"/>
              <a:gd name="connsiteX6" fmla="*/ 180000 w 1800000"/>
              <a:gd name="connsiteY6" fmla="*/ 360000 h 360000"/>
              <a:gd name="connsiteX7" fmla="*/ 0 w 1800000"/>
              <a:gd name="connsiteY7" fmla="*/ 180000 h 360000"/>
              <a:gd name="connsiteX0" fmla="*/ 23703 w 1823703"/>
              <a:gd name="connsiteY0" fmla="*/ 180000 h 360000"/>
              <a:gd name="connsiteX1" fmla="*/ 203703 w 1823703"/>
              <a:gd name="connsiteY1" fmla="*/ 0 h 360000"/>
              <a:gd name="connsiteX2" fmla="*/ 1643703 w 1823703"/>
              <a:gd name="connsiteY2" fmla="*/ 0 h 360000"/>
              <a:gd name="connsiteX3" fmla="*/ 1823703 w 1823703"/>
              <a:gd name="connsiteY3" fmla="*/ 180000 h 360000"/>
              <a:gd name="connsiteX4" fmla="*/ 1823703 w 1823703"/>
              <a:gd name="connsiteY4" fmla="*/ 180000 h 360000"/>
              <a:gd name="connsiteX5" fmla="*/ 203703 w 1823703"/>
              <a:gd name="connsiteY5" fmla="*/ 360000 h 360000"/>
              <a:gd name="connsiteX6" fmla="*/ 23703 w 1823703"/>
              <a:gd name="connsiteY6" fmla="*/ 180000 h 360000"/>
              <a:gd name="connsiteX0" fmla="*/ 0 w 1800000"/>
              <a:gd name="connsiteY0" fmla="*/ 180000 h 193333"/>
              <a:gd name="connsiteX1" fmla="*/ 180000 w 1800000"/>
              <a:gd name="connsiteY1" fmla="*/ 0 h 193333"/>
              <a:gd name="connsiteX2" fmla="*/ 1620000 w 1800000"/>
              <a:gd name="connsiteY2" fmla="*/ 0 h 193333"/>
              <a:gd name="connsiteX3" fmla="*/ 1800000 w 1800000"/>
              <a:gd name="connsiteY3" fmla="*/ 180000 h 193333"/>
              <a:gd name="connsiteX4" fmla="*/ 1800000 w 1800000"/>
              <a:gd name="connsiteY4" fmla="*/ 180000 h 193333"/>
              <a:gd name="connsiteX5" fmla="*/ 0 w 1800000"/>
              <a:gd name="connsiteY5" fmla="*/ 180000 h 193333"/>
              <a:gd name="connsiteX0" fmla="*/ 0 w 1800000"/>
              <a:gd name="connsiteY0" fmla="*/ 180000 h 300738"/>
              <a:gd name="connsiteX1" fmla="*/ 180000 w 1800000"/>
              <a:gd name="connsiteY1" fmla="*/ 0 h 300738"/>
              <a:gd name="connsiteX2" fmla="*/ 1620000 w 1800000"/>
              <a:gd name="connsiteY2" fmla="*/ 0 h 300738"/>
              <a:gd name="connsiteX3" fmla="*/ 1800000 w 1800000"/>
              <a:gd name="connsiteY3" fmla="*/ 180000 h 300738"/>
              <a:gd name="connsiteX4" fmla="*/ 1800000 w 1800000"/>
              <a:gd name="connsiteY4" fmla="*/ 180000 h 300738"/>
              <a:gd name="connsiteX5" fmla="*/ 0 w 1800000"/>
              <a:gd name="connsiteY5" fmla="*/ 180000 h 300738"/>
              <a:gd name="connsiteX0" fmla="*/ 0 w 1800000"/>
              <a:gd name="connsiteY0" fmla="*/ 180000 h 224182"/>
              <a:gd name="connsiteX1" fmla="*/ 180000 w 1800000"/>
              <a:gd name="connsiteY1" fmla="*/ 0 h 224182"/>
              <a:gd name="connsiteX2" fmla="*/ 1620000 w 1800000"/>
              <a:gd name="connsiteY2" fmla="*/ 0 h 224182"/>
              <a:gd name="connsiteX3" fmla="*/ 1800000 w 1800000"/>
              <a:gd name="connsiteY3" fmla="*/ 180000 h 224182"/>
              <a:gd name="connsiteX4" fmla="*/ 1800000 w 1800000"/>
              <a:gd name="connsiteY4" fmla="*/ 180000 h 224182"/>
              <a:gd name="connsiteX5" fmla="*/ 0 w 1800000"/>
              <a:gd name="connsiteY5" fmla="*/ 180000 h 224182"/>
              <a:gd name="connsiteX0" fmla="*/ 194344 w 1994344"/>
              <a:gd name="connsiteY0" fmla="*/ 180000 h 180229"/>
              <a:gd name="connsiteX1" fmla="*/ 374344 w 1994344"/>
              <a:gd name="connsiteY1" fmla="*/ 0 h 180229"/>
              <a:gd name="connsiteX2" fmla="*/ 1814344 w 1994344"/>
              <a:gd name="connsiteY2" fmla="*/ 0 h 180229"/>
              <a:gd name="connsiteX3" fmla="*/ 1994344 w 1994344"/>
              <a:gd name="connsiteY3" fmla="*/ 180000 h 180229"/>
              <a:gd name="connsiteX4" fmla="*/ 1994344 w 1994344"/>
              <a:gd name="connsiteY4" fmla="*/ 180000 h 180229"/>
              <a:gd name="connsiteX5" fmla="*/ 194344 w 1994344"/>
              <a:gd name="connsiteY5" fmla="*/ 180000 h 180229"/>
              <a:gd name="connsiteX0" fmla="*/ 32017 w 1832017"/>
              <a:gd name="connsiteY0" fmla="*/ 180000 h 180000"/>
              <a:gd name="connsiteX1" fmla="*/ 212017 w 1832017"/>
              <a:gd name="connsiteY1" fmla="*/ 0 h 180000"/>
              <a:gd name="connsiteX2" fmla="*/ 1652017 w 1832017"/>
              <a:gd name="connsiteY2" fmla="*/ 0 h 180000"/>
              <a:gd name="connsiteX3" fmla="*/ 1832017 w 1832017"/>
              <a:gd name="connsiteY3" fmla="*/ 180000 h 180000"/>
              <a:gd name="connsiteX4" fmla="*/ 1832017 w 1832017"/>
              <a:gd name="connsiteY4" fmla="*/ 180000 h 180000"/>
              <a:gd name="connsiteX5" fmla="*/ 32017 w 1832017"/>
              <a:gd name="connsiteY5" fmla="*/ 180000 h 180000"/>
              <a:gd name="connsiteX0" fmla="*/ 32017 w 1832017"/>
              <a:gd name="connsiteY0" fmla="*/ 180000 h 180000"/>
              <a:gd name="connsiteX1" fmla="*/ 212017 w 1832017"/>
              <a:gd name="connsiteY1" fmla="*/ 0 h 180000"/>
              <a:gd name="connsiteX2" fmla="*/ 1652017 w 1832017"/>
              <a:gd name="connsiteY2" fmla="*/ 0 h 180000"/>
              <a:gd name="connsiteX3" fmla="*/ 1832017 w 1832017"/>
              <a:gd name="connsiteY3" fmla="*/ 180000 h 180000"/>
              <a:gd name="connsiteX4" fmla="*/ 1832017 w 1832017"/>
              <a:gd name="connsiteY4" fmla="*/ 180000 h 180000"/>
              <a:gd name="connsiteX5" fmla="*/ 32017 w 1832017"/>
              <a:gd name="connsiteY5" fmla="*/ 180000 h 180000"/>
              <a:gd name="connsiteX0" fmla="*/ 0 w 1800000"/>
              <a:gd name="connsiteY0" fmla="*/ 180000 h 180000"/>
              <a:gd name="connsiteX1" fmla="*/ 180000 w 1800000"/>
              <a:gd name="connsiteY1" fmla="*/ 0 h 180000"/>
              <a:gd name="connsiteX2" fmla="*/ 1620000 w 1800000"/>
              <a:gd name="connsiteY2" fmla="*/ 0 h 180000"/>
              <a:gd name="connsiteX3" fmla="*/ 1800000 w 1800000"/>
              <a:gd name="connsiteY3" fmla="*/ 180000 h 180000"/>
              <a:gd name="connsiteX4" fmla="*/ 1800000 w 1800000"/>
              <a:gd name="connsiteY4" fmla="*/ 180000 h 180000"/>
              <a:gd name="connsiteX5" fmla="*/ 0 w 1800000"/>
              <a:gd name="connsiteY5" fmla="*/ 180000 h 180000"/>
              <a:gd name="connsiteX0" fmla="*/ 3 w 1800003"/>
              <a:gd name="connsiteY0" fmla="*/ 180000 h 180000"/>
              <a:gd name="connsiteX1" fmla="*/ 180003 w 1800003"/>
              <a:gd name="connsiteY1" fmla="*/ 0 h 180000"/>
              <a:gd name="connsiteX2" fmla="*/ 1620003 w 1800003"/>
              <a:gd name="connsiteY2" fmla="*/ 0 h 180000"/>
              <a:gd name="connsiteX3" fmla="*/ 1800003 w 1800003"/>
              <a:gd name="connsiteY3" fmla="*/ 180000 h 180000"/>
              <a:gd name="connsiteX4" fmla="*/ 1800003 w 1800003"/>
              <a:gd name="connsiteY4" fmla="*/ 180000 h 180000"/>
              <a:gd name="connsiteX5" fmla="*/ 3 w 1800003"/>
              <a:gd name="connsiteY5" fmla="*/ 180000 h 180000"/>
              <a:gd name="connsiteX0" fmla="*/ 0 w 1800000"/>
              <a:gd name="connsiteY0" fmla="*/ 180000 h 180000"/>
              <a:gd name="connsiteX1" fmla="*/ 180000 w 1800000"/>
              <a:gd name="connsiteY1" fmla="*/ 0 h 180000"/>
              <a:gd name="connsiteX2" fmla="*/ 1620000 w 1800000"/>
              <a:gd name="connsiteY2" fmla="*/ 0 h 180000"/>
              <a:gd name="connsiteX3" fmla="*/ 1800000 w 1800000"/>
              <a:gd name="connsiteY3" fmla="*/ 180000 h 180000"/>
              <a:gd name="connsiteX4" fmla="*/ 1800000 w 1800000"/>
              <a:gd name="connsiteY4" fmla="*/ 180000 h 180000"/>
              <a:gd name="connsiteX5" fmla="*/ 0 w 1800000"/>
              <a:gd name="connsiteY5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0000" h="180000">
                <a:moveTo>
                  <a:pt x="0" y="180000"/>
                </a:moveTo>
                <a:cubicBezTo>
                  <a:pt x="7622" y="15862"/>
                  <a:pt x="80589" y="0"/>
                  <a:pt x="180000" y="0"/>
                </a:cubicBezTo>
                <a:lnTo>
                  <a:pt x="1620000" y="0"/>
                </a:lnTo>
                <a:cubicBezTo>
                  <a:pt x="1719411" y="0"/>
                  <a:pt x="1800000" y="80589"/>
                  <a:pt x="1800000" y="180000"/>
                </a:cubicBezTo>
                <a:lnTo>
                  <a:pt x="180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-600" y="0"/>
            <a:ext cx="12193200" cy="180000"/>
          </a:xfrm>
          <a:prstGeom prst="rect">
            <a:avLst/>
          </a:prstGeom>
          <a:solidFill>
            <a:srgbClr val="A61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037" y="6678000"/>
            <a:ext cx="12193200" cy="180000"/>
          </a:xfrm>
          <a:prstGeom prst="rect">
            <a:avLst/>
          </a:prstGeom>
          <a:solidFill>
            <a:srgbClr val="A61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037" y="947896"/>
            <a:ext cx="4680000" cy="36000"/>
          </a:xfrm>
          <a:prstGeom prst="rect">
            <a:avLst/>
          </a:prstGeom>
          <a:solidFill>
            <a:srgbClr val="A61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67" y="402693"/>
            <a:ext cx="2522067" cy="112091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992583" y="2897579"/>
            <a:ext cx="6472051" cy="415498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3600" b="1" dirty="0">
                <a:solidFill>
                  <a:srgbClr val="A6193C"/>
                </a:solidFill>
                <a:latin typeface="Trebuchet MS" pitchFamily="34" charset="0"/>
              </a:rPr>
              <a:t>O Turismo na Era da Economia Compartilhada</a:t>
            </a:r>
          </a:p>
          <a:p>
            <a:pPr algn="ctr"/>
            <a:endParaRPr lang="pt-BR" sz="3600" b="1" dirty="0">
              <a:solidFill>
                <a:srgbClr val="A6193C"/>
              </a:solidFill>
              <a:latin typeface="Trebuchet MS" pitchFamily="34" charset="0"/>
            </a:endParaRPr>
          </a:p>
          <a:p>
            <a:pPr algn="ctr"/>
            <a:r>
              <a:rPr lang="pt-BR" sz="2800" b="1" dirty="0">
                <a:solidFill>
                  <a:srgbClr val="A6193C"/>
                </a:solidFill>
                <a:latin typeface="Trebuchet MS" pitchFamily="34" charset="0"/>
              </a:rPr>
              <a:t>Oportunidades e Desafios para Turistas e Poder Público</a:t>
            </a:r>
          </a:p>
          <a:p>
            <a:pPr algn="ctr"/>
            <a:r>
              <a:rPr lang="pt-BR" sz="3600" b="1" dirty="0">
                <a:solidFill>
                  <a:srgbClr val="A6193C"/>
                </a:solidFill>
                <a:latin typeface="Trebuchet MS" pitchFamily="34" charset="0"/>
              </a:rPr>
              <a:t> </a:t>
            </a:r>
          </a:p>
          <a:p>
            <a:pPr algn="ctr"/>
            <a:r>
              <a:rPr lang="pt-BR" sz="2800" dirty="0">
                <a:solidFill>
                  <a:srgbClr val="A6193C"/>
                </a:solidFill>
                <a:latin typeface="Trebuchet MS" pitchFamily="34" charset="0"/>
              </a:rPr>
              <a:t>Outubro de 2021</a:t>
            </a:r>
          </a:p>
          <a:p>
            <a:pPr algn="ctr"/>
            <a:endParaRPr lang="pt-BR" sz="36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5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600" y="-1"/>
            <a:ext cx="12200837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3400" y="4856116"/>
            <a:ext cx="2095005" cy="585981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Obrigado!</a:t>
            </a:r>
          </a:p>
        </p:txBody>
      </p:sp>
      <p:sp>
        <p:nvSpPr>
          <p:cNvPr id="5" name="Retângulo de cantos arredondados 4"/>
          <p:cNvSpPr/>
          <p:nvPr/>
        </p:nvSpPr>
        <p:spPr>
          <a:xfrm rot="5400000">
            <a:off x="-810600" y="5868000"/>
            <a:ext cx="1800000" cy="180000"/>
          </a:xfrm>
          <a:custGeom>
            <a:avLst/>
            <a:gdLst>
              <a:gd name="connsiteX0" fmla="*/ 0 w 1800000"/>
              <a:gd name="connsiteY0" fmla="*/ 180000 h 360000"/>
              <a:gd name="connsiteX1" fmla="*/ 180000 w 1800000"/>
              <a:gd name="connsiteY1" fmla="*/ 0 h 360000"/>
              <a:gd name="connsiteX2" fmla="*/ 1620000 w 1800000"/>
              <a:gd name="connsiteY2" fmla="*/ 0 h 360000"/>
              <a:gd name="connsiteX3" fmla="*/ 1800000 w 1800000"/>
              <a:gd name="connsiteY3" fmla="*/ 180000 h 360000"/>
              <a:gd name="connsiteX4" fmla="*/ 1800000 w 1800000"/>
              <a:gd name="connsiteY4" fmla="*/ 180000 h 360000"/>
              <a:gd name="connsiteX5" fmla="*/ 1620000 w 1800000"/>
              <a:gd name="connsiteY5" fmla="*/ 360000 h 360000"/>
              <a:gd name="connsiteX6" fmla="*/ 180000 w 1800000"/>
              <a:gd name="connsiteY6" fmla="*/ 360000 h 360000"/>
              <a:gd name="connsiteX7" fmla="*/ 0 w 1800000"/>
              <a:gd name="connsiteY7" fmla="*/ 180000 h 360000"/>
              <a:gd name="connsiteX0" fmla="*/ 23703 w 1823703"/>
              <a:gd name="connsiteY0" fmla="*/ 180000 h 360000"/>
              <a:gd name="connsiteX1" fmla="*/ 203703 w 1823703"/>
              <a:gd name="connsiteY1" fmla="*/ 0 h 360000"/>
              <a:gd name="connsiteX2" fmla="*/ 1643703 w 1823703"/>
              <a:gd name="connsiteY2" fmla="*/ 0 h 360000"/>
              <a:gd name="connsiteX3" fmla="*/ 1823703 w 1823703"/>
              <a:gd name="connsiteY3" fmla="*/ 180000 h 360000"/>
              <a:gd name="connsiteX4" fmla="*/ 1823703 w 1823703"/>
              <a:gd name="connsiteY4" fmla="*/ 180000 h 360000"/>
              <a:gd name="connsiteX5" fmla="*/ 203703 w 1823703"/>
              <a:gd name="connsiteY5" fmla="*/ 360000 h 360000"/>
              <a:gd name="connsiteX6" fmla="*/ 23703 w 1823703"/>
              <a:gd name="connsiteY6" fmla="*/ 180000 h 360000"/>
              <a:gd name="connsiteX0" fmla="*/ 0 w 1800000"/>
              <a:gd name="connsiteY0" fmla="*/ 180000 h 193333"/>
              <a:gd name="connsiteX1" fmla="*/ 180000 w 1800000"/>
              <a:gd name="connsiteY1" fmla="*/ 0 h 193333"/>
              <a:gd name="connsiteX2" fmla="*/ 1620000 w 1800000"/>
              <a:gd name="connsiteY2" fmla="*/ 0 h 193333"/>
              <a:gd name="connsiteX3" fmla="*/ 1800000 w 1800000"/>
              <a:gd name="connsiteY3" fmla="*/ 180000 h 193333"/>
              <a:gd name="connsiteX4" fmla="*/ 1800000 w 1800000"/>
              <a:gd name="connsiteY4" fmla="*/ 180000 h 193333"/>
              <a:gd name="connsiteX5" fmla="*/ 0 w 1800000"/>
              <a:gd name="connsiteY5" fmla="*/ 180000 h 193333"/>
              <a:gd name="connsiteX0" fmla="*/ 0 w 1800000"/>
              <a:gd name="connsiteY0" fmla="*/ 180000 h 300738"/>
              <a:gd name="connsiteX1" fmla="*/ 180000 w 1800000"/>
              <a:gd name="connsiteY1" fmla="*/ 0 h 300738"/>
              <a:gd name="connsiteX2" fmla="*/ 1620000 w 1800000"/>
              <a:gd name="connsiteY2" fmla="*/ 0 h 300738"/>
              <a:gd name="connsiteX3" fmla="*/ 1800000 w 1800000"/>
              <a:gd name="connsiteY3" fmla="*/ 180000 h 300738"/>
              <a:gd name="connsiteX4" fmla="*/ 1800000 w 1800000"/>
              <a:gd name="connsiteY4" fmla="*/ 180000 h 300738"/>
              <a:gd name="connsiteX5" fmla="*/ 0 w 1800000"/>
              <a:gd name="connsiteY5" fmla="*/ 180000 h 300738"/>
              <a:gd name="connsiteX0" fmla="*/ 0 w 1800000"/>
              <a:gd name="connsiteY0" fmla="*/ 180000 h 224182"/>
              <a:gd name="connsiteX1" fmla="*/ 180000 w 1800000"/>
              <a:gd name="connsiteY1" fmla="*/ 0 h 224182"/>
              <a:gd name="connsiteX2" fmla="*/ 1620000 w 1800000"/>
              <a:gd name="connsiteY2" fmla="*/ 0 h 224182"/>
              <a:gd name="connsiteX3" fmla="*/ 1800000 w 1800000"/>
              <a:gd name="connsiteY3" fmla="*/ 180000 h 224182"/>
              <a:gd name="connsiteX4" fmla="*/ 1800000 w 1800000"/>
              <a:gd name="connsiteY4" fmla="*/ 180000 h 224182"/>
              <a:gd name="connsiteX5" fmla="*/ 0 w 1800000"/>
              <a:gd name="connsiteY5" fmla="*/ 180000 h 224182"/>
              <a:gd name="connsiteX0" fmla="*/ 194344 w 1994344"/>
              <a:gd name="connsiteY0" fmla="*/ 180000 h 180229"/>
              <a:gd name="connsiteX1" fmla="*/ 374344 w 1994344"/>
              <a:gd name="connsiteY1" fmla="*/ 0 h 180229"/>
              <a:gd name="connsiteX2" fmla="*/ 1814344 w 1994344"/>
              <a:gd name="connsiteY2" fmla="*/ 0 h 180229"/>
              <a:gd name="connsiteX3" fmla="*/ 1994344 w 1994344"/>
              <a:gd name="connsiteY3" fmla="*/ 180000 h 180229"/>
              <a:gd name="connsiteX4" fmla="*/ 1994344 w 1994344"/>
              <a:gd name="connsiteY4" fmla="*/ 180000 h 180229"/>
              <a:gd name="connsiteX5" fmla="*/ 194344 w 1994344"/>
              <a:gd name="connsiteY5" fmla="*/ 180000 h 180229"/>
              <a:gd name="connsiteX0" fmla="*/ 32017 w 1832017"/>
              <a:gd name="connsiteY0" fmla="*/ 180000 h 180000"/>
              <a:gd name="connsiteX1" fmla="*/ 212017 w 1832017"/>
              <a:gd name="connsiteY1" fmla="*/ 0 h 180000"/>
              <a:gd name="connsiteX2" fmla="*/ 1652017 w 1832017"/>
              <a:gd name="connsiteY2" fmla="*/ 0 h 180000"/>
              <a:gd name="connsiteX3" fmla="*/ 1832017 w 1832017"/>
              <a:gd name="connsiteY3" fmla="*/ 180000 h 180000"/>
              <a:gd name="connsiteX4" fmla="*/ 1832017 w 1832017"/>
              <a:gd name="connsiteY4" fmla="*/ 180000 h 180000"/>
              <a:gd name="connsiteX5" fmla="*/ 32017 w 1832017"/>
              <a:gd name="connsiteY5" fmla="*/ 180000 h 180000"/>
              <a:gd name="connsiteX0" fmla="*/ 32017 w 1832017"/>
              <a:gd name="connsiteY0" fmla="*/ 180000 h 180000"/>
              <a:gd name="connsiteX1" fmla="*/ 212017 w 1832017"/>
              <a:gd name="connsiteY1" fmla="*/ 0 h 180000"/>
              <a:gd name="connsiteX2" fmla="*/ 1652017 w 1832017"/>
              <a:gd name="connsiteY2" fmla="*/ 0 h 180000"/>
              <a:gd name="connsiteX3" fmla="*/ 1832017 w 1832017"/>
              <a:gd name="connsiteY3" fmla="*/ 180000 h 180000"/>
              <a:gd name="connsiteX4" fmla="*/ 1832017 w 1832017"/>
              <a:gd name="connsiteY4" fmla="*/ 180000 h 180000"/>
              <a:gd name="connsiteX5" fmla="*/ 32017 w 1832017"/>
              <a:gd name="connsiteY5" fmla="*/ 180000 h 180000"/>
              <a:gd name="connsiteX0" fmla="*/ 0 w 1800000"/>
              <a:gd name="connsiteY0" fmla="*/ 180000 h 180000"/>
              <a:gd name="connsiteX1" fmla="*/ 180000 w 1800000"/>
              <a:gd name="connsiteY1" fmla="*/ 0 h 180000"/>
              <a:gd name="connsiteX2" fmla="*/ 1620000 w 1800000"/>
              <a:gd name="connsiteY2" fmla="*/ 0 h 180000"/>
              <a:gd name="connsiteX3" fmla="*/ 1800000 w 1800000"/>
              <a:gd name="connsiteY3" fmla="*/ 180000 h 180000"/>
              <a:gd name="connsiteX4" fmla="*/ 1800000 w 1800000"/>
              <a:gd name="connsiteY4" fmla="*/ 180000 h 180000"/>
              <a:gd name="connsiteX5" fmla="*/ 0 w 1800000"/>
              <a:gd name="connsiteY5" fmla="*/ 180000 h 180000"/>
              <a:gd name="connsiteX0" fmla="*/ 3 w 1800003"/>
              <a:gd name="connsiteY0" fmla="*/ 180000 h 180000"/>
              <a:gd name="connsiteX1" fmla="*/ 180003 w 1800003"/>
              <a:gd name="connsiteY1" fmla="*/ 0 h 180000"/>
              <a:gd name="connsiteX2" fmla="*/ 1620003 w 1800003"/>
              <a:gd name="connsiteY2" fmla="*/ 0 h 180000"/>
              <a:gd name="connsiteX3" fmla="*/ 1800003 w 1800003"/>
              <a:gd name="connsiteY3" fmla="*/ 180000 h 180000"/>
              <a:gd name="connsiteX4" fmla="*/ 1800003 w 1800003"/>
              <a:gd name="connsiteY4" fmla="*/ 180000 h 180000"/>
              <a:gd name="connsiteX5" fmla="*/ 3 w 1800003"/>
              <a:gd name="connsiteY5" fmla="*/ 180000 h 180000"/>
              <a:gd name="connsiteX0" fmla="*/ 0 w 1800000"/>
              <a:gd name="connsiteY0" fmla="*/ 180000 h 180000"/>
              <a:gd name="connsiteX1" fmla="*/ 180000 w 1800000"/>
              <a:gd name="connsiteY1" fmla="*/ 0 h 180000"/>
              <a:gd name="connsiteX2" fmla="*/ 1620000 w 1800000"/>
              <a:gd name="connsiteY2" fmla="*/ 0 h 180000"/>
              <a:gd name="connsiteX3" fmla="*/ 1800000 w 1800000"/>
              <a:gd name="connsiteY3" fmla="*/ 180000 h 180000"/>
              <a:gd name="connsiteX4" fmla="*/ 1800000 w 1800000"/>
              <a:gd name="connsiteY4" fmla="*/ 180000 h 180000"/>
              <a:gd name="connsiteX5" fmla="*/ 0 w 1800000"/>
              <a:gd name="connsiteY5" fmla="*/ 18000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0000" h="180000">
                <a:moveTo>
                  <a:pt x="0" y="180000"/>
                </a:moveTo>
                <a:cubicBezTo>
                  <a:pt x="7622" y="15862"/>
                  <a:pt x="80589" y="0"/>
                  <a:pt x="180000" y="0"/>
                </a:cubicBezTo>
                <a:lnTo>
                  <a:pt x="1620000" y="0"/>
                </a:lnTo>
                <a:cubicBezTo>
                  <a:pt x="1719411" y="0"/>
                  <a:pt x="1800000" y="80589"/>
                  <a:pt x="1800000" y="180000"/>
                </a:cubicBezTo>
                <a:lnTo>
                  <a:pt x="1800000" y="180000"/>
                </a:lnTo>
                <a:lnTo>
                  <a:pt x="0" y="180000"/>
                </a:lnTo>
                <a:close/>
              </a:path>
            </a:pathLst>
          </a:cu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037" y="6678000"/>
            <a:ext cx="12193200" cy="180000"/>
          </a:xfrm>
          <a:prstGeom prst="rect">
            <a:avLst/>
          </a:prstGeom>
          <a:solidFill>
            <a:srgbClr val="A61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50" y="463030"/>
            <a:ext cx="2578705" cy="1146091"/>
          </a:xfrm>
          <a:prstGeom prst="rect">
            <a:avLst/>
          </a:prstGeom>
        </p:spPr>
      </p:pic>
      <p:pic>
        <p:nvPicPr>
          <p:cNvPr id="9" name="Imagem 4" descr="capa.png"/>
          <p:cNvPicPr>
            <a:picLocks noChangeAspect="1"/>
          </p:cNvPicPr>
          <p:nvPr/>
        </p:nvPicPr>
        <p:blipFill>
          <a:blip r:embed="rId3" cstate="print"/>
          <a:srcRect l="4414" t="9793" r="58208" b="17940"/>
          <a:stretch>
            <a:fillRect/>
          </a:stretch>
        </p:blipFill>
        <p:spPr bwMode="auto">
          <a:xfrm>
            <a:off x="6057303" y="-1"/>
            <a:ext cx="6134697" cy="667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0" y="5498529"/>
            <a:ext cx="4410465" cy="7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0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333767" y="444645"/>
            <a:ext cx="799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eaLnBrk="1" hangingPunct="1"/>
            <a:r>
              <a:rPr lang="pt-BR" sz="3600" b="1" dirty="0">
                <a:solidFill>
                  <a:srgbClr val="A6193C"/>
                </a:solidFill>
                <a:latin typeface="Trebuchet MS" pitchFamily="34" charset="0"/>
              </a:rPr>
              <a:t>Turismo - Importância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22563" y="1451552"/>
            <a:ext cx="11184081" cy="4533612"/>
          </a:xfrm>
        </p:spPr>
        <p:txBody>
          <a:bodyPr>
            <a:noAutofit/>
          </a:bodyPr>
          <a:lstStyle/>
          <a:p>
            <a:r>
              <a:rPr lang="pt-BR" sz="2400" dirty="0">
                <a:latin typeface="Trebuchet MS" panose="020B0603020202020204" pitchFamily="34" charset="0"/>
              </a:rPr>
              <a:t>3,71% do PIB do Brasil;</a:t>
            </a:r>
          </a:p>
          <a:p>
            <a:endParaRPr lang="pt-BR" sz="2400" dirty="0">
              <a:latin typeface="Trebuchet MS" panose="020B0603020202020204" pitchFamily="34" charset="0"/>
            </a:endParaRPr>
          </a:p>
          <a:p>
            <a:r>
              <a:rPr lang="pt-BR" sz="2400" dirty="0">
                <a:latin typeface="Trebuchet MS" panose="020B0603020202020204" pitchFamily="34" charset="0"/>
              </a:rPr>
              <a:t>3% do total de empregos (desde jovens com pouca qualificação até funções que exigem nível superior e fluência em idiomas estrangeiros);</a:t>
            </a:r>
          </a:p>
          <a:p>
            <a:endParaRPr lang="pt-BR" sz="2400" dirty="0">
              <a:latin typeface="Trebuchet MS" panose="020B0603020202020204" pitchFamily="34" charset="0"/>
            </a:endParaRPr>
          </a:p>
          <a:p>
            <a:r>
              <a:rPr lang="pt-BR" sz="2400" dirty="0">
                <a:latin typeface="Trebuchet MS" panose="020B0603020202020204" pitchFamily="34" charset="0"/>
              </a:rPr>
              <a:t>Gama diversificada de atividades;</a:t>
            </a:r>
          </a:p>
          <a:p>
            <a:endParaRPr lang="pt-BR" sz="2400" dirty="0">
              <a:latin typeface="Trebuchet MS" panose="020B0603020202020204" pitchFamily="34" charset="0"/>
            </a:endParaRPr>
          </a:p>
          <a:p>
            <a:r>
              <a:rPr lang="pt-BR" sz="2400" dirty="0">
                <a:latin typeface="Trebuchet MS" panose="020B0603020202020204" pitchFamily="34" charset="0"/>
              </a:rPr>
              <a:t>Composto por profissionais autônomos, micro, pequenas e médias empresas até grandes corporações, como redes hoteleiras e companhias aéreas.</a:t>
            </a:r>
          </a:p>
        </p:txBody>
      </p:sp>
    </p:spTree>
    <p:extLst>
      <p:ext uri="{BB962C8B-B14F-4D97-AF65-F5344CB8AC3E}">
        <p14:creationId xmlns:p14="http://schemas.microsoft.com/office/powerpoint/2010/main" val="417005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333767" y="444645"/>
            <a:ext cx="799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eaLnBrk="1" hangingPunct="1"/>
            <a:r>
              <a:rPr lang="pt-BR" sz="3600" b="1" dirty="0">
                <a:solidFill>
                  <a:srgbClr val="A6193C"/>
                </a:solidFill>
                <a:latin typeface="Trebuchet MS" pitchFamily="34" charset="0"/>
              </a:rPr>
              <a:t>Turismo X Pandemia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22563" y="1451552"/>
            <a:ext cx="11184081" cy="4533612"/>
          </a:xfrm>
        </p:spPr>
        <p:txBody>
          <a:bodyPr>
            <a:noAutofit/>
          </a:bodyPr>
          <a:lstStyle/>
          <a:p>
            <a:r>
              <a:rPr lang="pt-BR" sz="2400" dirty="0">
                <a:latin typeface="Trebuchet MS" panose="020B0603020202020204" pitchFamily="34" charset="0"/>
              </a:rPr>
              <a:t>Turismo e economia criativa foram as atividades mais impactadas pela pandemia</a:t>
            </a:r>
          </a:p>
          <a:p>
            <a:endParaRPr lang="pt-BR" sz="2400" dirty="0">
              <a:latin typeface="Trebuchet MS" panose="020B0603020202020204" pitchFamily="34" charset="0"/>
            </a:endParaRPr>
          </a:p>
          <a:p>
            <a:r>
              <a:rPr lang="pt-BR" sz="2400" dirty="0">
                <a:latin typeface="Trebuchet MS" panose="020B0603020202020204" pitchFamily="34" charset="0"/>
              </a:rPr>
              <a:t>O turismo global sofreu seu pior ano em 2020 (OMT):</a:t>
            </a:r>
          </a:p>
          <a:p>
            <a:pPr lvl="1"/>
            <a:r>
              <a:rPr lang="pt-BR" sz="2000" dirty="0">
                <a:latin typeface="Trebuchet MS" panose="020B0603020202020204" pitchFamily="34" charset="0"/>
              </a:rPr>
              <a:t>Chegadas internacionais caíram 74%;</a:t>
            </a:r>
          </a:p>
          <a:p>
            <a:pPr lvl="1"/>
            <a:r>
              <a:rPr lang="pt-BR" sz="2000" dirty="0">
                <a:latin typeface="Trebuchet MS" panose="020B0603020202020204" pitchFamily="34" charset="0"/>
              </a:rPr>
              <a:t>Perda estimada de US $ 1,3 trilhão em receitas de exportação;</a:t>
            </a:r>
          </a:p>
          <a:p>
            <a:pPr lvl="1"/>
            <a:r>
              <a:rPr lang="pt-BR" sz="2000" dirty="0">
                <a:latin typeface="Trebuchet MS" panose="020B0603020202020204" pitchFamily="34" charset="0"/>
              </a:rPr>
              <a:t>Risco entre 100 e 120 milhões de empregos diretos.</a:t>
            </a:r>
          </a:p>
          <a:p>
            <a:pPr lvl="1"/>
            <a:endParaRPr lang="pt-BR" sz="2000" dirty="0">
              <a:latin typeface="Trebuchet MS" panose="020B0603020202020204" pitchFamily="34" charset="0"/>
            </a:endParaRPr>
          </a:p>
          <a:p>
            <a:r>
              <a:rPr lang="pt-BR" sz="2400" dirty="0">
                <a:latin typeface="Trebuchet MS" panose="020B0603020202020204" pitchFamily="34" charset="0"/>
              </a:rPr>
              <a:t>Restrições em viagens:</a:t>
            </a:r>
          </a:p>
          <a:p>
            <a:pPr lvl="1"/>
            <a:r>
              <a:rPr lang="pt-BR" sz="2000" dirty="0">
                <a:latin typeface="Trebuchet MS" panose="020B0603020202020204" pitchFamily="34" charset="0"/>
              </a:rPr>
              <a:t>Exames obrigatórios;</a:t>
            </a:r>
          </a:p>
          <a:p>
            <a:pPr lvl="1"/>
            <a:r>
              <a:rPr lang="pt-BR" sz="2000" dirty="0">
                <a:latin typeface="Trebuchet MS" panose="020B0603020202020204" pitchFamily="34" charset="0"/>
              </a:rPr>
              <a:t>Quarentenas;</a:t>
            </a:r>
          </a:p>
          <a:p>
            <a:pPr lvl="1"/>
            <a:r>
              <a:rPr lang="pt-BR" sz="2000" dirty="0">
                <a:latin typeface="Trebuchet MS" panose="020B0603020202020204" pitchFamily="34" charset="0"/>
              </a:rPr>
              <a:t>Fechamento de fronteiras.</a:t>
            </a:r>
          </a:p>
        </p:txBody>
      </p:sp>
    </p:spTree>
    <p:extLst>
      <p:ext uri="{BB962C8B-B14F-4D97-AF65-F5344CB8AC3E}">
        <p14:creationId xmlns:p14="http://schemas.microsoft.com/office/powerpoint/2010/main" val="270549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333767" y="444645"/>
            <a:ext cx="1157993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/>
            <a:r>
              <a:rPr lang="pt-BR" sz="2800" b="1" dirty="0">
                <a:solidFill>
                  <a:srgbClr val="A6193C"/>
                </a:solidFill>
                <a:latin typeface="Trebuchet MS" pitchFamily="34" charset="0"/>
              </a:rPr>
              <a:t>Saldo de Contratações e Demissões do Turismo no Brasil - 2020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C1C195F-C21D-4ACC-B731-E4414D9CC751}"/>
              </a:ext>
            </a:extLst>
          </p:cNvPr>
          <p:cNvSpPr txBox="1"/>
          <p:nvPr/>
        </p:nvSpPr>
        <p:spPr>
          <a:xfrm>
            <a:off x="2438400" y="5684520"/>
            <a:ext cx="55321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Ministério da Economia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577A9592-06BD-4330-A175-AAAAB97A3D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303232"/>
              </p:ext>
            </p:extLst>
          </p:nvPr>
        </p:nvGraphicFramePr>
        <p:xfrm>
          <a:off x="1905000" y="1059302"/>
          <a:ext cx="6888479" cy="471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005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333767" y="444645"/>
            <a:ext cx="11579937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/>
            <a:r>
              <a:rPr lang="pt-BR" sz="2800" b="1" dirty="0">
                <a:solidFill>
                  <a:srgbClr val="A6193C"/>
                </a:solidFill>
                <a:latin typeface="Trebuchet MS" pitchFamily="34" charset="0"/>
              </a:rPr>
              <a:t>Saldo de Contratações e Demissões nas Atividades Características do Turismo - 2020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C1C195F-C21D-4ACC-B731-E4414D9CC751}"/>
              </a:ext>
            </a:extLst>
          </p:cNvPr>
          <p:cNvSpPr txBox="1"/>
          <p:nvPr/>
        </p:nvSpPr>
        <p:spPr>
          <a:xfrm>
            <a:off x="2438400" y="5684520"/>
            <a:ext cx="55321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Ministério da Economia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A38471DF-2771-4065-8658-6FD3376BE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24562"/>
              </p:ext>
            </p:extLst>
          </p:nvPr>
        </p:nvGraphicFramePr>
        <p:xfrm>
          <a:off x="2788921" y="1264920"/>
          <a:ext cx="6400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730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608450" y="1988287"/>
            <a:ext cx="5648321" cy="401648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A6193C"/>
                </a:solidFill>
                <a:latin typeface="Trebuchet MS" panose="020B0603020202020204" pitchFamily="34" charset="0"/>
              </a:rPr>
              <a:t>Ativos BNB</a:t>
            </a:r>
          </a:p>
          <a:p>
            <a:r>
              <a:rPr lang="pt-BR" sz="2800" b="1" dirty="0">
                <a:solidFill>
                  <a:srgbClr val="F68B1F"/>
                </a:solidFill>
                <a:latin typeface="Trebuchet MS" panose="020B0603020202020204" pitchFamily="34" charset="0"/>
              </a:rPr>
              <a:t>R$ 61.817,6 milhões</a:t>
            </a:r>
          </a:p>
          <a:p>
            <a:endParaRPr lang="pt-BR" sz="800" b="1" dirty="0">
              <a:solidFill>
                <a:srgbClr val="A6193C"/>
              </a:solidFill>
              <a:latin typeface="Trebuchet MS" panose="020B0603020202020204" pitchFamily="34" charset="0"/>
            </a:endParaRPr>
          </a:p>
          <a:p>
            <a:r>
              <a:rPr lang="pt-BR" sz="2800" b="1" dirty="0">
                <a:solidFill>
                  <a:srgbClr val="A6193C"/>
                </a:solidFill>
                <a:latin typeface="Trebuchet MS" panose="020B0603020202020204" pitchFamily="34" charset="0"/>
              </a:rPr>
              <a:t>Ativos FNE</a:t>
            </a:r>
          </a:p>
          <a:p>
            <a:r>
              <a:rPr lang="pt-BR" sz="2800" b="1" dirty="0">
                <a:solidFill>
                  <a:srgbClr val="F68B1F"/>
                </a:solidFill>
                <a:latin typeface="Trebuchet MS" panose="020B0603020202020204" pitchFamily="34" charset="0"/>
              </a:rPr>
              <a:t>R$ 96.269,2 milhões</a:t>
            </a:r>
          </a:p>
          <a:p>
            <a:endParaRPr lang="pt-BR" sz="800" b="1" dirty="0">
              <a:solidFill>
                <a:srgbClr val="A6193C"/>
              </a:solidFill>
              <a:latin typeface="Trebuchet MS" panose="020B0603020202020204" pitchFamily="34" charset="0"/>
            </a:endParaRPr>
          </a:p>
          <a:p>
            <a:r>
              <a:rPr lang="pt-BR" sz="2800" b="1" dirty="0">
                <a:solidFill>
                  <a:srgbClr val="A6193C"/>
                </a:solidFill>
                <a:latin typeface="Trebuchet MS" panose="020B0603020202020204" pitchFamily="34" charset="0"/>
              </a:rPr>
              <a:t>Patrimônio Líquido</a:t>
            </a:r>
          </a:p>
          <a:p>
            <a:r>
              <a:rPr lang="pt-BR" sz="2800" b="1" dirty="0">
                <a:solidFill>
                  <a:srgbClr val="F68B1F"/>
                </a:solidFill>
                <a:latin typeface="Trebuchet MS" panose="020B0603020202020204" pitchFamily="34" charset="0"/>
              </a:rPr>
              <a:t>R$ 6.172,0 milhões</a:t>
            </a:r>
            <a:endParaRPr lang="pt-BR" sz="700" b="1" dirty="0">
              <a:solidFill>
                <a:srgbClr val="A6193C"/>
              </a:solidFill>
              <a:latin typeface="Trebuchet MS" panose="020B0603020202020204" pitchFamily="34" charset="0"/>
            </a:endParaRPr>
          </a:p>
          <a:p>
            <a:endParaRPr lang="pt-BR" sz="800" b="1" dirty="0">
              <a:solidFill>
                <a:srgbClr val="A6193C"/>
              </a:solidFill>
              <a:latin typeface="Trebuchet MS" panose="020B0603020202020204" pitchFamily="34" charset="0"/>
            </a:endParaRPr>
          </a:p>
          <a:p>
            <a:r>
              <a:rPr lang="pt-BR" sz="2800" b="1" dirty="0">
                <a:solidFill>
                  <a:srgbClr val="A6193C"/>
                </a:solidFill>
                <a:latin typeface="Trebuchet MS" panose="020B0603020202020204" pitchFamily="34" charset="0"/>
              </a:rPr>
              <a:t>Patrimônio de Referência</a:t>
            </a:r>
          </a:p>
          <a:p>
            <a:r>
              <a:rPr lang="pt-BR" sz="2800" b="1" dirty="0">
                <a:solidFill>
                  <a:srgbClr val="F68B1F"/>
                </a:solidFill>
                <a:latin typeface="Trebuchet MS" panose="020B0603020202020204" pitchFamily="34" charset="0"/>
              </a:rPr>
              <a:t>R$ 8.729,5 milhões</a:t>
            </a:r>
            <a:endParaRPr lang="pt-BR" sz="700" b="1" dirty="0">
              <a:solidFill>
                <a:srgbClr val="A6193C"/>
              </a:solidFill>
              <a:latin typeface="Trebuchet MS" panose="020B0603020202020204" pitchFamily="34" charset="0"/>
            </a:endParaRPr>
          </a:p>
          <a:p>
            <a:endParaRPr lang="pt-BR" sz="700" b="1" dirty="0">
              <a:solidFill>
                <a:srgbClr val="A6193C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34548" y="562494"/>
            <a:ext cx="4856761" cy="87592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A6193C"/>
                </a:solidFill>
                <a:latin typeface="Trebuchet MS" panose="020B0603020202020204" pitchFamily="34" charset="0"/>
              </a:rPr>
              <a:t>Resultados 2020</a:t>
            </a:r>
            <a:br>
              <a:rPr lang="pt-BR" dirty="0">
                <a:solidFill>
                  <a:srgbClr val="A6193C"/>
                </a:solidFill>
                <a:latin typeface="Trebuchet MS" panose="020B0603020202020204" pitchFamily="34" charset="0"/>
              </a:rPr>
            </a:br>
            <a:r>
              <a:rPr lang="pt-BR" sz="2700" dirty="0">
                <a:latin typeface="Trebuchet MS" panose="020B0603020202020204" pitchFamily="34" charset="0"/>
              </a:rPr>
              <a:t>Dezembro</a:t>
            </a:r>
            <a:endParaRPr lang="pt-BR" sz="1800" dirty="0">
              <a:latin typeface="Trebuchet MS" panose="020B0603020202020204" pitchFamily="34" charset="0"/>
            </a:endParaRPr>
          </a:p>
        </p:txBody>
      </p:sp>
      <p:pic>
        <p:nvPicPr>
          <p:cNvPr id="8" name="Espaço Reservado para Conteúdo 5" descr="Passaré - foto da moe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118" r="17123" b="5423"/>
          <a:stretch>
            <a:fillRect/>
          </a:stretch>
        </p:blipFill>
        <p:spPr>
          <a:xfrm>
            <a:off x="434548" y="1751114"/>
            <a:ext cx="4536375" cy="4490831"/>
          </a:xfrm>
          <a:solidFill>
            <a:srgbClr val="EDEDED"/>
          </a:solidFill>
        </p:spPr>
      </p:pic>
    </p:spTree>
    <p:extLst>
      <p:ext uri="{BB962C8B-B14F-4D97-AF65-F5344CB8AC3E}">
        <p14:creationId xmlns:p14="http://schemas.microsoft.com/office/powerpoint/2010/main" val="2258346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4"/>
          <p:cNvSpPr txBox="1">
            <a:spLocks noChangeArrowheads="1"/>
          </p:cNvSpPr>
          <p:nvPr/>
        </p:nvSpPr>
        <p:spPr bwMode="auto">
          <a:xfrm>
            <a:off x="450638" y="2328530"/>
            <a:ext cx="1145628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pt-BR" sz="3600" b="1" dirty="0">
                <a:solidFill>
                  <a:srgbClr val="A6193C"/>
                </a:solidFill>
                <a:latin typeface="Trebuchet MS" pitchFamily="34" charset="0"/>
              </a:rPr>
              <a:t>FNE</a:t>
            </a:r>
          </a:p>
        </p:txBody>
      </p:sp>
      <p:sp>
        <p:nvSpPr>
          <p:cNvPr id="21" name="CaixaDeTexto 31"/>
          <p:cNvSpPr txBox="1">
            <a:spLocks noChangeArrowheads="1"/>
          </p:cNvSpPr>
          <p:nvPr/>
        </p:nvSpPr>
        <p:spPr bwMode="auto">
          <a:xfrm>
            <a:off x="3390697" y="2238693"/>
            <a:ext cx="412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rgbClr val="F68B1F"/>
                </a:solidFill>
                <a:latin typeface="Trebuchet MS" panose="020B0603020202020204" pitchFamily="34" charset="0"/>
              </a:rPr>
              <a:t>Contratações</a:t>
            </a:r>
          </a:p>
          <a:p>
            <a:pPr eaLnBrk="1" hangingPunct="1"/>
            <a:r>
              <a:rPr lang="pt-BR" sz="2400" b="1" dirty="0">
                <a:solidFill>
                  <a:srgbClr val="A81633"/>
                </a:solidFill>
                <a:latin typeface="Trebuchet MS" panose="020B0603020202020204" pitchFamily="34" charset="0"/>
              </a:rPr>
              <a:t>R$ 25,8 bilhões</a:t>
            </a:r>
          </a:p>
        </p:txBody>
      </p:sp>
      <p:sp>
        <p:nvSpPr>
          <p:cNvPr id="22" name="CaixaDeTexto 32"/>
          <p:cNvSpPr txBox="1">
            <a:spLocks noChangeArrowheads="1"/>
          </p:cNvSpPr>
          <p:nvPr/>
        </p:nvSpPr>
        <p:spPr bwMode="auto">
          <a:xfrm>
            <a:off x="6555013" y="2244225"/>
            <a:ext cx="37280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rgbClr val="F68B1F"/>
                </a:solidFill>
                <a:latin typeface="Trebuchet MS" panose="020B0603020202020204" pitchFamily="34" charset="0"/>
              </a:rPr>
              <a:t>Total de Operações</a:t>
            </a:r>
          </a:p>
          <a:p>
            <a:pPr eaLnBrk="1" hangingPunct="1"/>
            <a:r>
              <a:rPr lang="pt-BR" sz="2400" b="1" dirty="0">
                <a:solidFill>
                  <a:srgbClr val="A81633"/>
                </a:solidFill>
                <a:latin typeface="Trebuchet MS" panose="020B0603020202020204" pitchFamily="34" charset="0"/>
              </a:rPr>
              <a:t>711,1 mil</a:t>
            </a:r>
          </a:p>
        </p:txBody>
      </p:sp>
      <p:sp>
        <p:nvSpPr>
          <p:cNvPr id="23" name="CaixaDeTexto 4">
            <a:extLst>
              <a:ext uri="{FF2B5EF4-FFF2-40B4-BE49-F238E27FC236}">
                <a16:creationId xmlns:a16="http://schemas.microsoft.com/office/drawing/2014/main" xmlns="" id="{46DA8F05-2740-4CCC-A306-DB4FA638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28" y="3126655"/>
            <a:ext cx="2438017" cy="86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pt-BR" sz="3600" b="1" dirty="0">
                <a:solidFill>
                  <a:srgbClr val="A6193C"/>
                </a:solidFill>
                <a:latin typeface="Trebuchet MS" pitchFamily="34" charset="0"/>
              </a:rPr>
              <a:t>MPE</a:t>
            </a:r>
          </a:p>
          <a:p>
            <a:r>
              <a:rPr lang="pt-BR" sz="1400" b="1" dirty="0">
                <a:solidFill>
                  <a:srgbClr val="A6193C"/>
                </a:solidFill>
                <a:latin typeface="Trebuchet MS" pitchFamily="34" charset="0"/>
              </a:rPr>
              <a:t>Micro e Pequena Empresa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B531552A-A81D-4124-82D8-225EBDC14C6C}"/>
              </a:ext>
            </a:extLst>
          </p:cNvPr>
          <p:cNvSpPr txBox="1"/>
          <p:nvPr/>
        </p:nvSpPr>
        <p:spPr>
          <a:xfrm>
            <a:off x="3382391" y="3146739"/>
            <a:ext cx="48916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68B1F"/>
                </a:solidFill>
                <a:latin typeface="Trebuchet MS" panose="020B0603020202020204" pitchFamily="34" charset="0"/>
              </a:rPr>
              <a:t>Contratações</a:t>
            </a:r>
            <a:endParaRPr lang="pt-BR" sz="1600" b="1" dirty="0">
              <a:solidFill>
                <a:srgbClr val="F68B1F"/>
              </a:solidFill>
              <a:latin typeface="Trebuchet MS" panose="020B0603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A81633"/>
                </a:solidFill>
                <a:latin typeface="Trebuchet MS" panose="020B0603020202020204" pitchFamily="34" charset="0"/>
              </a:rPr>
              <a:t>R$ 4,6 bilhões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B0EC7B88-95EC-4A43-AC22-2AA5C9B4E00A}"/>
              </a:ext>
            </a:extLst>
          </p:cNvPr>
          <p:cNvSpPr txBox="1"/>
          <p:nvPr/>
        </p:nvSpPr>
        <p:spPr>
          <a:xfrm>
            <a:off x="6555013" y="3142043"/>
            <a:ext cx="3561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68B1F"/>
                </a:solidFill>
                <a:latin typeface="Trebuchet MS" panose="020B0603020202020204" pitchFamily="34" charset="0"/>
              </a:rPr>
              <a:t>Total de Operações </a:t>
            </a:r>
          </a:p>
          <a:p>
            <a:pPr>
              <a:defRPr/>
            </a:pPr>
            <a:r>
              <a:rPr lang="pt-BR" sz="2400" b="1" dirty="0">
                <a:solidFill>
                  <a:srgbClr val="A81633"/>
                </a:solidFill>
                <a:latin typeface="Trebuchet MS" panose="020B0603020202020204" pitchFamily="34" charset="0"/>
              </a:rPr>
              <a:t>49,5 mil</a:t>
            </a:r>
          </a:p>
        </p:txBody>
      </p:sp>
      <p:sp>
        <p:nvSpPr>
          <p:cNvPr id="26" name="CaixaDeTexto 4">
            <a:extLst>
              <a:ext uri="{FF2B5EF4-FFF2-40B4-BE49-F238E27FC236}">
                <a16:creationId xmlns:a16="http://schemas.microsoft.com/office/drawing/2014/main" xmlns="" id="{8C9AD469-6D0A-4D66-AF61-ADB0A96F5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27" y="1269117"/>
            <a:ext cx="2438017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pt-BR" sz="2800" b="1" dirty="0">
                <a:solidFill>
                  <a:srgbClr val="A6193C"/>
                </a:solidFill>
                <a:latin typeface="Trebuchet MS" pitchFamily="34" charset="0"/>
              </a:rPr>
              <a:t>Operações Totais</a:t>
            </a:r>
          </a:p>
        </p:txBody>
      </p:sp>
      <p:sp>
        <p:nvSpPr>
          <p:cNvPr id="27" name="CaixaDeTexto 31">
            <a:extLst>
              <a:ext uri="{FF2B5EF4-FFF2-40B4-BE49-F238E27FC236}">
                <a16:creationId xmlns:a16="http://schemas.microsoft.com/office/drawing/2014/main" xmlns="" id="{A61E34DC-273A-4D85-8AF2-A7E663B8F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8311" y="1349832"/>
            <a:ext cx="412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rgbClr val="F68B1F"/>
                </a:solidFill>
                <a:latin typeface="Trebuchet MS" panose="020B0603020202020204" pitchFamily="34" charset="0"/>
              </a:rPr>
              <a:t>Contratações</a:t>
            </a:r>
          </a:p>
          <a:p>
            <a:pPr eaLnBrk="1" hangingPunct="1"/>
            <a:r>
              <a:rPr lang="pt-BR" sz="2400" b="1" dirty="0">
                <a:solidFill>
                  <a:srgbClr val="A81633"/>
                </a:solidFill>
                <a:latin typeface="Trebuchet MS" panose="020B0603020202020204" pitchFamily="34" charset="0"/>
              </a:rPr>
              <a:t>R$ 40,1 bilhões</a:t>
            </a:r>
          </a:p>
        </p:txBody>
      </p:sp>
      <p:sp>
        <p:nvSpPr>
          <p:cNvPr id="28" name="CaixaDeTexto 32">
            <a:extLst>
              <a:ext uri="{FF2B5EF4-FFF2-40B4-BE49-F238E27FC236}">
                <a16:creationId xmlns:a16="http://schemas.microsoft.com/office/drawing/2014/main" xmlns="" id="{50351033-542A-4A73-B94C-0E28A96D8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013" y="1345738"/>
            <a:ext cx="37280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rgbClr val="F68B1F"/>
                </a:solidFill>
                <a:latin typeface="Trebuchet MS" panose="020B0603020202020204" pitchFamily="34" charset="0"/>
              </a:rPr>
              <a:t>Total de Operações</a:t>
            </a:r>
          </a:p>
          <a:p>
            <a:pPr eaLnBrk="1" hangingPunct="1"/>
            <a:r>
              <a:rPr lang="pt-BR" sz="2400" b="1" dirty="0">
                <a:solidFill>
                  <a:srgbClr val="A81633"/>
                </a:solidFill>
                <a:latin typeface="Trebuchet MS" panose="020B0603020202020204" pitchFamily="34" charset="0"/>
              </a:rPr>
              <a:t>5,17 milhões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66958B52-4710-4960-BFCC-1F32F218C536}"/>
              </a:ext>
            </a:extLst>
          </p:cNvPr>
          <p:cNvSpPr txBox="1"/>
          <p:nvPr/>
        </p:nvSpPr>
        <p:spPr>
          <a:xfrm>
            <a:off x="3197722" y="119927"/>
            <a:ext cx="4309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solidFill>
                  <a:srgbClr val="646464"/>
                </a:solidFill>
                <a:latin typeface="Trebuchet MS" panose="020B0603020202020204" pitchFamily="34" charset="0"/>
              </a:rPr>
              <a:t>BANCO DO NORDESTE</a:t>
            </a:r>
          </a:p>
          <a:p>
            <a:pPr algn="ctr"/>
            <a:r>
              <a:rPr lang="pt-BR" sz="2800" b="1" dirty="0">
                <a:solidFill>
                  <a:srgbClr val="646464"/>
                </a:solidFill>
                <a:latin typeface="Trebuchet MS" panose="020B0603020202020204" pitchFamily="34" charset="0"/>
              </a:rPr>
              <a:t>RESULTADOS 2020</a:t>
            </a:r>
            <a:endParaRPr lang="pt-BR" sz="2800" dirty="0">
              <a:solidFill>
                <a:srgbClr val="646464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CaixaDeTexto 4">
            <a:extLst>
              <a:ext uri="{FF2B5EF4-FFF2-40B4-BE49-F238E27FC236}">
                <a16:creationId xmlns:a16="http://schemas.microsoft.com/office/drawing/2014/main" xmlns="" id="{0C51B66B-651F-4446-B474-910886054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28" y="4233633"/>
            <a:ext cx="2083173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pt-BR" sz="2800" b="1" dirty="0" err="1">
                <a:solidFill>
                  <a:srgbClr val="A6193C"/>
                </a:solidFill>
                <a:latin typeface="Trebuchet MS" pitchFamily="34" charset="0"/>
              </a:rPr>
              <a:t>Crediamigo</a:t>
            </a:r>
            <a:endParaRPr lang="pt-BR" sz="2800" b="1" dirty="0">
              <a:solidFill>
                <a:srgbClr val="A6193C"/>
              </a:solidFill>
              <a:latin typeface="Trebuchet MS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66559A4C-9DCD-4470-87CE-AC736571D938}"/>
              </a:ext>
            </a:extLst>
          </p:cNvPr>
          <p:cNvSpPr txBox="1"/>
          <p:nvPr/>
        </p:nvSpPr>
        <p:spPr>
          <a:xfrm>
            <a:off x="3382391" y="4054785"/>
            <a:ext cx="48916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68B1F"/>
                </a:solidFill>
                <a:latin typeface="Trebuchet MS" panose="020B0603020202020204" pitchFamily="34" charset="0"/>
              </a:rPr>
              <a:t>Desembolsos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A81633"/>
                </a:solidFill>
                <a:latin typeface="Trebuchet MS" panose="020B0603020202020204" pitchFamily="34" charset="0"/>
              </a:rPr>
              <a:t>R$ 12,1 bilhões</a:t>
            </a:r>
          </a:p>
        </p:txBody>
      </p:sp>
      <p:sp>
        <p:nvSpPr>
          <p:cNvPr id="32" name="CaixaDeTexto 4">
            <a:extLst>
              <a:ext uri="{FF2B5EF4-FFF2-40B4-BE49-F238E27FC236}">
                <a16:creationId xmlns:a16="http://schemas.microsoft.com/office/drawing/2014/main" xmlns="" id="{8A8A64B8-5C85-4D05-BAE9-8681F0507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27" y="5152185"/>
            <a:ext cx="2083173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pt-BR" sz="2800" b="1" dirty="0" err="1">
                <a:solidFill>
                  <a:srgbClr val="00442C"/>
                </a:solidFill>
                <a:latin typeface="Trebuchet MS" pitchFamily="34" charset="0"/>
              </a:rPr>
              <a:t>Agroamigo</a:t>
            </a:r>
            <a:endParaRPr lang="pt-BR" sz="2800" b="1" dirty="0">
              <a:solidFill>
                <a:srgbClr val="00442C"/>
              </a:solidFill>
              <a:latin typeface="Trebuchet MS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684A9A0C-D39B-40F4-B254-79DC104DE71C}"/>
              </a:ext>
            </a:extLst>
          </p:cNvPr>
          <p:cNvSpPr txBox="1"/>
          <p:nvPr/>
        </p:nvSpPr>
        <p:spPr>
          <a:xfrm>
            <a:off x="3382390" y="4967555"/>
            <a:ext cx="48916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68B1F"/>
                </a:solidFill>
                <a:latin typeface="Trebuchet MS" panose="020B0603020202020204" pitchFamily="34" charset="0"/>
              </a:rPr>
              <a:t>Contratações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442C"/>
                </a:solidFill>
                <a:latin typeface="Trebuchet MS" panose="020B0603020202020204" pitchFamily="34" charset="0"/>
              </a:rPr>
              <a:t>R$ 2,9 bilhões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48A14954-6B56-48C1-98F2-EE2FA99ECB43}"/>
              </a:ext>
            </a:extLst>
          </p:cNvPr>
          <p:cNvSpPr txBox="1"/>
          <p:nvPr/>
        </p:nvSpPr>
        <p:spPr>
          <a:xfrm>
            <a:off x="6555012" y="4035600"/>
            <a:ext cx="50161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68B1F"/>
                </a:solidFill>
                <a:latin typeface="Trebuchet MS" panose="020B0603020202020204" pitchFamily="34" charset="0"/>
              </a:rPr>
              <a:t>Total de Desembolsos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A81633"/>
                </a:solidFill>
                <a:latin typeface="Trebuchet MS" panose="020B0603020202020204" pitchFamily="34" charset="0"/>
              </a:rPr>
              <a:t>4,45 milhões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D04F3EB1-432E-493C-BBB0-FA379D745339}"/>
              </a:ext>
            </a:extLst>
          </p:cNvPr>
          <p:cNvSpPr txBox="1"/>
          <p:nvPr/>
        </p:nvSpPr>
        <p:spPr>
          <a:xfrm>
            <a:off x="6619766" y="4885782"/>
            <a:ext cx="50161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68B1F"/>
                </a:solidFill>
                <a:latin typeface="Trebuchet MS" panose="020B0603020202020204" pitchFamily="34" charset="0"/>
              </a:rPr>
              <a:t>Total de Operações </a:t>
            </a:r>
          </a:p>
          <a:p>
            <a:pPr>
              <a:defRPr/>
            </a:pPr>
            <a:r>
              <a:rPr lang="pt-BR" sz="2400" b="1" dirty="0">
                <a:solidFill>
                  <a:srgbClr val="00442C"/>
                </a:solidFill>
                <a:latin typeface="Trebuchet MS" panose="020B0603020202020204" pitchFamily="34" charset="0"/>
              </a:rPr>
              <a:t>564,9 mil</a:t>
            </a:r>
          </a:p>
        </p:txBody>
      </p:sp>
    </p:spTree>
    <p:extLst>
      <p:ext uri="{BB962C8B-B14F-4D97-AF65-F5344CB8AC3E}">
        <p14:creationId xmlns:p14="http://schemas.microsoft.com/office/powerpoint/2010/main" val="229770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A285A92-18B4-4F02-84C5-2DE054D523BA}"/>
              </a:ext>
            </a:extLst>
          </p:cNvPr>
          <p:cNvSpPr txBox="1"/>
          <p:nvPr/>
        </p:nvSpPr>
        <p:spPr>
          <a:xfrm>
            <a:off x="3373912" y="255483"/>
            <a:ext cx="5088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646464"/>
                </a:solidFill>
                <a:latin typeface="Trebuchet MS" panose="020B0603020202020204" pitchFamily="34" charset="0"/>
              </a:rPr>
              <a:t>RESULTADOS FNE 2020</a:t>
            </a:r>
          </a:p>
          <a:p>
            <a:pPr algn="ctr" eaLnBrk="1" hangingPunct="1"/>
            <a:r>
              <a:rPr lang="pt-BR" sz="2400" b="1" dirty="0">
                <a:solidFill>
                  <a:srgbClr val="6A6A6A"/>
                </a:solidFill>
                <a:latin typeface="Trebuchet MS" pitchFamily="34" charset="0"/>
                <a:cs typeface="Arial" pitchFamily="34" charset="0"/>
              </a:rPr>
              <a:t>Linhas Emergenciais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44F09FA-8908-4FFE-B0AD-60195D57E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589" y="1271146"/>
            <a:ext cx="10467474" cy="492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60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98AEA5-B4A6-4FC3-83D3-7A52C16E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>
                <a:solidFill>
                  <a:srgbClr val="A6193C"/>
                </a:solidFill>
                <a:latin typeface="Trebuchet MS" panose="020B0603020202020204" pitchFamily="34" charset="0"/>
              </a:rPr>
              <a:t>O BNB e o Turismo</a:t>
            </a:r>
            <a:r>
              <a:rPr lang="pt-BR" dirty="0"/>
              <a:t/>
            </a:r>
            <a:br>
              <a:rPr lang="pt-BR" dirty="0"/>
            </a:br>
            <a:r>
              <a:rPr lang="pt-BR" sz="2400" dirty="0">
                <a:latin typeface="Trebuchet MS" panose="020B0603020202020204" pitchFamily="34" charset="0"/>
              </a:rPr>
              <a:t>De 2016 a agosto de 2021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3318076-E13A-4C77-A6D8-579215B2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9"/>
          </a:xfrm>
        </p:spPr>
        <p:txBody>
          <a:bodyPr/>
          <a:lstStyle/>
          <a:p>
            <a:r>
              <a:rPr lang="pt-BR" dirty="0">
                <a:latin typeface="Trebuchet MS" panose="020B0603020202020204" pitchFamily="34" charset="0"/>
              </a:rPr>
              <a:t>61.192 operações de crédito nas atividades relacionadas ao turismo, abrangendo empresas de micro, pequeno, médio e grande portes;</a:t>
            </a:r>
          </a:p>
          <a:p>
            <a:r>
              <a:rPr lang="pt-BR" dirty="0">
                <a:latin typeface="Trebuchet MS" panose="020B0603020202020204" pitchFamily="34" charset="0"/>
              </a:rPr>
              <a:t>R$ 3,64 bilhões em operações de crédito.</a:t>
            </a:r>
          </a:p>
          <a:p>
            <a:endParaRPr lang="pt-BR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87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5539</TotalTime>
  <Words>280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2020 Dezembro</vt:lpstr>
      <vt:lpstr>Apresentação do PowerPoint</vt:lpstr>
      <vt:lpstr>Apresentação do PowerPoint</vt:lpstr>
      <vt:lpstr>O BNB e o Turismo De 2016 a agosto de 2021 </vt:lpstr>
      <vt:lpstr>Obrigado!</vt:lpstr>
    </vt:vector>
  </TitlesOfParts>
  <Company>Banco do Nordeste do Brasil S.A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RONILDO Sampaio Cardoso T001081</dc:creator>
  <cp:lastModifiedBy>Gabriel Guimarães de Oliveira</cp:lastModifiedBy>
  <cp:revision>324</cp:revision>
  <cp:lastPrinted>2021-03-18T14:29:38Z</cp:lastPrinted>
  <dcterms:created xsi:type="dcterms:W3CDTF">2019-01-10T20:04:50Z</dcterms:created>
  <dcterms:modified xsi:type="dcterms:W3CDTF">2021-10-05T18:53:33Z</dcterms:modified>
</cp:coreProperties>
</file>