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521" r:id="rId2"/>
    <p:sldId id="526" r:id="rId3"/>
    <p:sldId id="530" r:id="rId4"/>
    <p:sldId id="531" r:id="rId5"/>
    <p:sldId id="532" r:id="rId6"/>
    <p:sldId id="538" r:id="rId7"/>
    <p:sldId id="539" r:id="rId8"/>
    <p:sldId id="540" r:id="rId9"/>
    <p:sldId id="507" r:id="rId10"/>
    <p:sldId id="501" r:id="rId11"/>
    <p:sldId id="516" r:id="rId12"/>
    <p:sldId id="534" r:id="rId13"/>
    <p:sldId id="541" r:id="rId14"/>
    <p:sldId id="535" r:id="rId15"/>
    <p:sldId id="536" r:id="rId16"/>
    <p:sldId id="537" r:id="rId17"/>
    <p:sldId id="533" r:id="rId18"/>
  </p:sldIdLst>
  <p:sldSz cx="9144000" cy="6858000" type="screen4x3"/>
  <p:notesSz cx="6681788" cy="9812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4BACC6"/>
    <a:srgbClr val="9BBB59"/>
    <a:srgbClr val="63834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Estilo Escuro 1 - Ênfas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75172" autoAdjust="0"/>
  </p:normalViewPr>
  <p:slideViewPr>
    <p:cSldViewPr snapToGrid="0" snapToObjects="1">
      <p:cViewPr varScale="1">
        <p:scale>
          <a:sx n="54" d="100"/>
          <a:sy n="54" d="100"/>
        </p:scale>
        <p:origin x="-96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style val="10"/>
  <c:chart>
    <c:autoTitleDeleted val="1"/>
    <c:plotArea>
      <c:layout/>
      <c:pieChart>
        <c:varyColors val="1"/>
        <c:ser>
          <c:idx val="0"/>
          <c:order val="0"/>
          <c:tx>
            <c:v>% Propriedades</c:v>
          </c:tx>
          <c:dLbls>
            <c:dLbl>
              <c:idx val="0"/>
              <c:layout>
                <c:manualLayout>
                  <c:x val="-9.3616030928140734E-2"/>
                  <c:y val="0.18219786278890823"/>
                </c:manualLayout>
              </c:layout>
              <c:showPercent val="1"/>
            </c:dLbl>
            <c:dLbl>
              <c:idx val="1"/>
              <c:layout>
                <c:manualLayout>
                  <c:x val="-3.8055347485398648E-2"/>
                  <c:y val="-0.26698421510090953"/>
                </c:manualLayout>
              </c:layout>
              <c:showPercent val="1"/>
            </c:dLbl>
            <c:dLbl>
              <c:idx val="2"/>
              <c:layout>
                <c:manualLayout>
                  <c:x val="9.6931348540460094E-2"/>
                  <c:y val="4.550034564060778E-2"/>
                </c:manualLayout>
              </c:layout>
              <c:showPercent val="1"/>
            </c:dLbl>
            <c:dLbl>
              <c:idx val="3"/>
              <c:layout>
                <c:manualLayout>
                  <c:x val="6.9623800880898215E-2"/>
                  <c:y val="0.15185837051243864"/>
                </c:manualLayout>
              </c:layout>
              <c:showPercent val="1"/>
            </c:dLbl>
            <c:dLbl>
              <c:idx val="4"/>
              <c:layout>
                <c:manualLayout>
                  <c:x val="1.5275191867922928E-2"/>
                  <c:y val="0.1074029325959666"/>
                </c:manualLayout>
              </c:layout>
              <c:showPercent val="1"/>
            </c:dLbl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showPercent val="1"/>
            <c:showLeaderLines val="1"/>
          </c:dLbls>
          <c:cat>
            <c:strRef>
              <c:f>Sheet1!$A$3:$A$7</c:f>
              <c:strCache>
                <c:ptCount val="5"/>
                <c:pt idx="0">
                  <c:v>Menores de 10 ha </c:v>
                </c:pt>
                <c:pt idx="1">
                  <c:v>De 10 a 50 ha </c:v>
                </c:pt>
                <c:pt idx="2">
                  <c:v>De 50 a 100 ha </c:v>
                </c:pt>
                <c:pt idx="3">
                  <c:v>De 100 a 500 ha </c:v>
                </c:pt>
                <c:pt idx="4">
                  <c:v>Maiores de 500 ha </c:v>
                </c:pt>
              </c:strCache>
            </c:strRef>
          </c:cat>
          <c:val>
            <c:numRef>
              <c:f>Sheet1!$E$3:$E$7</c:f>
              <c:numCache>
                <c:formatCode>0%</c:formatCode>
                <c:ptCount val="5"/>
                <c:pt idx="0">
                  <c:v>0.23800000000000004</c:v>
                </c:pt>
                <c:pt idx="1">
                  <c:v>0.48500000000000032</c:v>
                </c:pt>
                <c:pt idx="2">
                  <c:v>0.11100000000000017</c:v>
                </c:pt>
                <c:pt idx="3">
                  <c:v>0.12300000000000012</c:v>
                </c:pt>
                <c:pt idx="4">
                  <c:v>4.4000000000000206E-2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>
        <c:manualLayout>
          <c:xMode val="edge"/>
          <c:yMode val="edge"/>
          <c:x val="0.6408607275070316"/>
          <c:y val="0.29840614417328132"/>
          <c:w val="0.25977251569828458"/>
          <c:h val="0.45325596538656232"/>
        </c:manualLayout>
      </c:layout>
    </c:legend>
    <c:plotVisOnly val="1"/>
    <c:dispBlanksAs val="zero"/>
  </c:chart>
  <c:txPr>
    <a:bodyPr/>
    <a:lstStyle/>
    <a:p>
      <a:pPr>
        <a:defRPr sz="1800"/>
      </a:pPr>
      <a:endParaRPr lang="pt-BR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95441" cy="490617"/>
          </a:xfrm>
          <a:prstGeom prst="rect">
            <a:avLst/>
          </a:prstGeom>
        </p:spPr>
        <p:txBody>
          <a:bodyPr vert="horz" lIns="94244" tIns="47122" rIns="94244" bIns="47122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84801" y="1"/>
            <a:ext cx="2895441" cy="490617"/>
          </a:xfrm>
          <a:prstGeom prst="rect">
            <a:avLst/>
          </a:prstGeom>
        </p:spPr>
        <p:txBody>
          <a:bodyPr vert="horz" lIns="94244" tIns="47122" rIns="94244" bIns="47122" rtlCol="0"/>
          <a:lstStyle>
            <a:lvl1pPr algn="r">
              <a:defRPr sz="1200"/>
            </a:lvl1pPr>
          </a:lstStyle>
          <a:p>
            <a:fld id="{A02B5024-1F93-43EE-A9D7-B249B155ADE4}" type="datetimeFigureOut">
              <a:rPr lang="pt-BR" smtClean="0"/>
              <a:pPr/>
              <a:t>13/02/2014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320019"/>
            <a:ext cx="2895441" cy="490617"/>
          </a:xfrm>
          <a:prstGeom prst="rect">
            <a:avLst/>
          </a:prstGeom>
        </p:spPr>
        <p:txBody>
          <a:bodyPr vert="horz" lIns="94244" tIns="47122" rIns="94244" bIns="47122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84801" y="9320019"/>
            <a:ext cx="2895441" cy="490617"/>
          </a:xfrm>
          <a:prstGeom prst="rect">
            <a:avLst/>
          </a:prstGeom>
        </p:spPr>
        <p:txBody>
          <a:bodyPr vert="horz" lIns="94244" tIns="47122" rIns="94244" bIns="47122" rtlCol="0" anchor="b"/>
          <a:lstStyle>
            <a:lvl1pPr algn="r">
              <a:defRPr sz="1200"/>
            </a:lvl1pPr>
          </a:lstStyle>
          <a:p>
            <a:fld id="{A0A03C0B-E9F3-4016-8B6F-D298B875E6D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0366476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95441" cy="490617"/>
          </a:xfrm>
          <a:prstGeom prst="rect">
            <a:avLst/>
          </a:prstGeom>
        </p:spPr>
        <p:txBody>
          <a:bodyPr vert="horz" lIns="94244" tIns="47122" rIns="94244" bIns="47122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84801" y="1"/>
            <a:ext cx="2895441" cy="490617"/>
          </a:xfrm>
          <a:prstGeom prst="rect">
            <a:avLst/>
          </a:prstGeom>
        </p:spPr>
        <p:txBody>
          <a:bodyPr vert="horz" lIns="94244" tIns="47122" rIns="94244" bIns="47122" rtlCol="0"/>
          <a:lstStyle>
            <a:lvl1pPr algn="r">
              <a:defRPr sz="1200"/>
            </a:lvl1pPr>
          </a:lstStyle>
          <a:p>
            <a:fld id="{004676C7-1ABF-495C-9A80-D1B825EE6172}" type="datetimeFigureOut">
              <a:rPr lang="pt-BR" smtClean="0"/>
              <a:pPr/>
              <a:t>13/02/2014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89000" y="736600"/>
            <a:ext cx="4903788" cy="36782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44" tIns="47122" rIns="94244" bIns="47122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8179" y="4660861"/>
            <a:ext cx="5345430" cy="4415552"/>
          </a:xfrm>
          <a:prstGeom prst="rect">
            <a:avLst/>
          </a:prstGeom>
        </p:spPr>
        <p:txBody>
          <a:bodyPr vert="horz" lIns="94244" tIns="47122" rIns="94244" bIns="47122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320019"/>
            <a:ext cx="2895441" cy="490617"/>
          </a:xfrm>
          <a:prstGeom prst="rect">
            <a:avLst/>
          </a:prstGeom>
        </p:spPr>
        <p:txBody>
          <a:bodyPr vert="horz" lIns="94244" tIns="47122" rIns="94244" bIns="47122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84801" y="9320019"/>
            <a:ext cx="2895441" cy="490617"/>
          </a:xfrm>
          <a:prstGeom prst="rect">
            <a:avLst/>
          </a:prstGeom>
        </p:spPr>
        <p:txBody>
          <a:bodyPr vert="horz" lIns="94244" tIns="47122" rIns="94244" bIns="47122" rtlCol="0" anchor="b"/>
          <a:lstStyle>
            <a:lvl1pPr algn="r">
              <a:defRPr sz="1200"/>
            </a:lvl1pPr>
          </a:lstStyle>
          <a:p>
            <a:fld id="{E2299D08-27B3-4FD9-BC92-6D2FE9BCE2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022735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9D08-27B3-4FD9-BC92-6D2FE9BCE2E7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Especialmente</a:t>
            </a:r>
            <a:r>
              <a:rPr lang="pt-BR" baseline="0" dirty="0" smtClean="0"/>
              <a:t> na última década, após resultados impressionantes de evolução de produtividade, consolidação de novas fronteiras agrícolas e conquistas de novos mercados, o produtor nacional tem surpreendido também com a evolução de seu perfil, cada vez mais se profissionalizando.</a:t>
            </a:r>
          </a:p>
          <a:p>
            <a:r>
              <a:rPr lang="pt-BR" baseline="0" dirty="0" smtClean="0"/>
              <a:t>Este fato deve ser acompanhado de perto, pois a evolução do produtor obriga que as instituições presentes nas cadeias do agronegócio também evoluam para atender as novas demandas.</a:t>
            </a:r>
          </a:p>
          <a:p>
            <a:endParaRPr lang="pt-BR" baseline="0" dirty="0" smtClean="0"/>
          </a:p>
          <a:p>
            <a:r>
              <a:rPr lang="pt-BR" baseline="0" dirty="0" smtClean="0"/>
              <a:t>Tânia, conforme demandado pelo presidente em nossa reunião de alinhamento, em 26 de abril de 2013.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9D08-27B3-4FD9-BC92-6D2FE9BCE2E7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Especialmente</a:t>
            </a:r>
            <a:r>
              <a:rPr lang="pt-BR" baseline="0" dirty="0" smtClean="0"/>
              <a:t> na última década, após resultados impressionantes de evolução de produtividade, consolidação de novas fronteiras agrícolas e conquistas de novos mercados, o produtor nacional tem surpreendido também com a evolução de seu perfil, cada vez mais se profissionalizando.</a:t>
            </a:r>
          </a:p>
          <a:p>
            <a:r>
              <a:rPr lang="pt-BR" baseline="0" dirty="0" smtClean="0"/>
              <a:t>Este fato deve ser acompanhado de perto, pois a evolução do produtor obriga que as instituições presentes nas cadeias do agronegócio também evoluam para atender as novas demandas.</a:t>
            </a:r>
          </a:p>
          <a:p>
            <a:endParaRPr lang="pt-BR" baseline="0" dirty="0" smtClean="0"/>
          </a:p>
          <a:p>
            <a:r>
              <a:rPr lang="pt-BR" baseline="0" dirty="0" smtClean="0"/>
              <a:t>Tânia, conforme demandado pelo presidente em nossa reunião de alinhamento, em 26 de abril de 2013.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9D08-27B3-4FD9-BC92-6D2FE9BCE2E7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Especialmente</a:t>
            </a:r>
            <a:r>
              <a:rPr lang="pt-BR" baseline="0" dirty="0" smtClean="0"/>
              <a:t> na última década, após resultados impressionantes de evolução de produtividade, consolidação de novas fronteiras agrícolas e conquistas de novos mercados, o produtor nacional tem surpreendido também com a evolução de seu perfil, cada vez mais se profissionalizando.</a:t>
            </a:r>
          </a:p>
          <a:p>
            <a:r>
              <a:rPr lang="pt-BR" baseline="0" dirty="0" smtClean="0"/>
              <a:t>Este fato deve ser acompanhado de perto, pois a evolução do produtor obriga que as instituições presentes nas cadeias do agronegócio também evoluam para atender as novas demandas.</a:t>
            </a:r>
          </a:p>
          <a:p>
            <a:endParaRPr lang="pt-BR" baseline="0" dirty="0" smtClean="0"/>
          </a:p>
          <a:p>
            <a:r>
              <a:rPr lang="pt-BR" baseline="0" dirty="0" smtClean="0"/>
              <a:t>Tânia, conforme demandado pelo presidente em nossa reunião de alinhamento, em 26 de abril de 2013.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9D08-27B3-4FD9-BC92-6D2FE9BCE2E7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Especialmente</a:t>
            </a:r>
            <a:r>
              <a:rPr lang="pt-BR" baseline="0" dirty="0" smtClean="0"/>
              <a:t> na última década, após resultados impressionantes de evolução de produtividade, consolidação de novas fronteiras agrícolas e conquistas de novos mercados, o produtor nacional tem surpreendido também com a evolução de seu perfil, cada vez mais se profissionalizando.</a:t>
            </a:r>
          </a:p>
          <a:p>
            <a:r>
              <a:rPr lang="pt-BR" baseline="0" dirty="0" smtClean="0"/>
              <a:t>Este fato deve ser acompanhado de perto, pois a evolução do produtor obriga que as instituições presentes nas cadeias do agronegócio também evoluam para atender as novas demandas.</a:t>
            </a:r>
          </a:p>
          <a:p>
            <a:endParaRPr lang="pt-BR" baseline="0" dirty="0" smtClean="0"/>
          </a:p>
          <a:p>
            <a:r>
              <a:rPr lang="pt-BR" baseline="0" dirty="0" smtClean="0"/>
              <a:t>Tânia, conforme demandado pelo presidente em nossa reunião de alinhamento, em 26 de abril de 2013.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9D08-27B3-4FD9-BC92-6D2FE9BCE2E7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9D08-27B3-4FD9-BC92-6D2FE9BCE2E7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9D08-27B3-4FD9-BC92-6D2FE9BCE2E7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baseline="0" dirty="0" smtClean="0"/>
              <a:t>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9D08-27B3-4FD9-BC92-6D2FE9BCE2E7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C2222-4A69-4E2F-ABC7-FBFD0B8CAC8E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Agrishow</a:t>
            </a:r>
            <a:r>
              <a:rPr lang="en-US" dirty="0" smtClean="0"/>
              <a:t>: </a:t>
            </a:r>
            <a:r>
              <a:rPr lang="en-US" dirty="0" err="1" smtClean="0"/>
              <a:t>aprox</a:t>
            </a:r>
            <a:r>
              <a:rPr lang="en-US" dirty="0" smtClean="0"/>
              <a:t> 2.6 bi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C2222-4A69-4E2F-ABC7-FBFD0B8CAC8E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Agrishow</a:t>
            </a:r>
            <a:r>
              <a:rPr lang="en-US" dirty="0" smtClean="0"/>
              <a:t>: </a:t>
            </a:r>
            <a:r>
              <a:rPr lang="en-US" dirty="0" err="1" smtClean="0"/>
              <a:t>aprox</a:t>
            </a:r>
            <a:r>
              <a:rPr lang="en-US" dirty="0" smtClean="0"/>
              <a:t> 2.6 bi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C2222-4A69-4E2F-ABC7-FBFD0B8CAC8E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C2222-4A69-4E2F-ABC7-FBFD0B8CAC8E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Especialmente</a:t>
            </a:r>
            <a:r>
              <a:rPr lang="pt-BR" baseline="0" dirty="0" smtClean="0"/>
              <a:t> na última década, após resultados impressionantes de evolução de produtividade, consolidação de novas fronteiras agrícolas e conquistas de novos mercados, o produtor nacional tem surpreendido também com a evolução de seu perfil, cada vez mais se profissionalizando.</a:t>
            </a:r>
          </a:p>
          <a:p>
            <a:r>
              <a:rPr lang="pt-BR" baseline="0" dirty="0" smtClean="0"/>
              <a:t>Este fato deve ser acompanhado de perto, pois a evolução do produtor obriga que as instituições presentes nas cadeias do agronegócio também evoluam para atender as novas demandas.</a:t>
            </a:r>
          </a:p>
          <a:p>
            <a:endParaRPr lang="pt-BR" baseline="0" dirty="0" smtClean="0"/>
          </a:p>
          <a:p>
            <a:r>
              <a:rPr lang="pt-BR" baseline="0" dirty="0" smtClean="0"/>
              <a:t>Tânia, conforme demandado pelo presidente em nossa reunião de alinhamento, em 26 de abril de 2013.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9D08-27B3-4FD9-BC92-6D2FE9BCE2E7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Especialmente</a:t>
            </a:r>
            <a:r>
              <a:rPr lang="pt-BR" baseline="0" dirty="0" smtClean="0"/>
              <a:t> na última década, após resultados impressionantes de evolução de produtividade, consolidação de novas fronteiras agrícolas e conquistas de novos mercados, o produtor nacional tem surpreendido também com a evolução de seu perfil, cada vez mais se profissionalizando.</a:t>
            </a:r>
          </a:p>
          <a:p>
            <a:r>
              <a:rPr lang="pt-BR" baseline="0" dirty="0" smtClean="0"/>
              <a:t>Este fato deve ser acompanhado de perto, pois a evolução do produtor obriga que as instituições presentes nas cadeias do agronegócio também evoluam para atender as novas demandas.</a:t>
            </a:r>
          </a:p>
          <a:p>
            <a:endParaRPr lang="pt-BR" baseline="0" dirty="0" smtClean="0"/>
          </a:p>
          <a:p>
            <a:r>
              <a:rPr lang="pt-BR" baseline="0" dirty="0" smtClean="0"/>
              <a:t>Tânia, conforme demandado pelo presidente em nossa reunião de alinhamento, em 26 de abril de 2013.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9D08-27B3-4FD9-BC92-6D2FE9BCE2E7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9D08-27B3-4FD9-BC92-6D2FE9BCE2E7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Especialmente</a:t>
            </a:r>
            <a:r>
              <a:rPr lang="pt-BR" baseline="0" dirty="0" smtClean="0"/>
              <a:t> na última década, após resultados impressionantes de evolução de produtividade, consolidação de novas fronteiras agrícolas e conquistas de novos mercados, o produtor nacional tem surpreendido também com a evolução de seu perfil, cada vez mais se profissionalizando.</a:t>
            </a:r>
          </a:p>
          <a:p>
            <a:r>
              <a:rPr lang="pt-BR" baseline="0" dirty="0" smtClean="0"/>
              <a:t>Este fato deve ser acompanhado de perto, pois a evolução do produtor obriga que as instituições presentes nas cadeias do agronegócio também evoluam para atender as novas demandas.</a:t>
            </a:r>
          </a:p>
          <a:p>
            <a:endParaRPr lang="pt-BR" baseline="0" dirty="0" smtClean="0"/>
          </a:p>
          <a:p>
            <a:r>
              <a:rPr lang="pt-BR" baseline="0" dirty="0" smtClean="0"/>
              <a:t>Tânia, conforme demandado pelo presidente em nossa reunião de alinhamento, em 26 de abril de 2013.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99D08-27B3-4FD9-BC92-6D2FE9BCE2E7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9AB-B1A0-CD42-AF05-C863C0F60DE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58145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9AB-B1A0-CD42-AF05-C863C0F60DE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52114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9AB-B1A0-CD42-AF05-C863C0F60DE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28089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004" y="154004"/>
            <a:ext cx="6525929" cy="933651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2"/>
                </a:solidFill>
              </a:defRPr>
            </a:lvl1pPr>
          </a:lstStyle>
          <a:p>
            <a:r>
              <a:rPr lang="pt-BR" dirty="0" smtClean="0"/>
              <a:t>Click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edit</a:t>
            </a:r>
            <a:r>
              <a:rPr lang="pt-BR" dirty="0" smtClean="0"/>
              <a:t> Master </a:t>
            </a:r>
            <a:r>
              <a:rPr lang="pt-BR" dirty="0" err="1" smtClean="0"/>
              <a:t>title</a:t>
            </a:r>
            <a:r>
              <a:rPr lang="pt-BR" dirty="0" smtClean="0"/>
              <a:t> </a:t>
            </a:r>
            <a:r>
              <a:rPr lang="pt-BR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003" y="1289786"/>
            <a:ext cx="8787865" cy="4600875"/>
          </a:xfrm>
        </p:spPr>
        <p:txBody>
          <a:bodyPr/>
          <a:lstStyle>
            <a:lvl1pPr marL="342900" indent="-342900">
              <a:buFont typeface="Arial" pitchFamily="34" charset="0"/>
              <a:buChar char="▫"/>
              <a:defRPr/>
            </a:lvl1pPr>
            <a:lvl2pPr marL="742950" indent="-285750">
              <a:buFont typeface="Arial" pitchFamily="34" charset="0"/>
              <a:buChar char="▪"/>
              <a:defRPr>
                <a:solidFill>
                  <a:schemeClr val="tx2">
                    <a:lumMod val="75000"/>
                  </a:schemeClr>
                </a:solidFill>
              </a:defRPr>
            </a:lvl2pPr>
          </a:lstStyle>
          <a:p>
            <a:pPr lvl="0"/>
            <a:r>
              <a:rPr lang="pt-BR" dirty="0" smtClean="0"/>
              <a:t>Click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edit</a:t>
            </a:r>
            <a:r>
              <a:rPr lang="pt-BR" dirty="0" smtClean="0"/>
              <a:t> Master </a:t>
            </a:r>
            <a:r>
              <a:rPr lang="pt-BR" dirty="0" err="1" smtClean="0"/>
              <a:t>text</a:t>
            </a:r>
            <a:r>
              <a:rPr lang="pt-BR" dirty="0" smtClean="0"/>
              <a:t> </a:t>
            </a:r>
            <a:r>
              <a:rPr lang="pt-BR" dirty="0" err="1" smtClean="0"/>
              <a:t>styles</a:t>
            </a:r>
            <a:endParaRPr lang="pt-BR" dirty="0" smtClean="0"/>
          </a:p>
          <a:p>
            <a:pPr lvl="1"/>
            <a:r>
              <a:rPr lang="pt-BR" dirty="0" err="1" smtClean="0"/>
              <a:t>Second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endParaRPr lang="pt-BR" dirty="0" smtClean="0"/>
          </a:p>
          <a:p>
            <a:pPr lvl="2"/>
            <a:r>
              <a:rPr lang="pt-BR" dirty="0" err="1" smtClean="0"/>
              <a:t>Third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endParaRPr lang="pt-BR" dirty="0" smtClean="0"/>
          </a:p>
          <a:p>
            <a:pPr lvl="3"/>
            <a:r>
              <a:rPr lang="pt-BR" dirty="0" err="1" smtClean="0"/>
              <a:t>Fourth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endParaRPr lang="pt-BR" dirty="0" smtClean="0"/>
          </a:p>
          <a:p>
            <a:pPr lvl="4"/>
            <a:r>
              <a:rPr lang="pt-BR" dirty="0" err="1" smtClean="0"/>
              <a:t>Fifth</a:t>
            </a:r>
            <a:r>
              <a:rPr lang="pt-BR" dirty="0" smtClean="0"/>
              <a:t> </a:t>
            </a:r>
            <a:r>
              <a:rPr lang="pt-BR" dirty="0" err="1" smtClean="0"/>
              <a:t>level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52840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9AB-B1A0-CD42-AF05-C863C0F60DE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06064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9AB-B1A0-CD42-AF05-C863C0F60DE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94496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9AB-B1A0-CD42-AF05-C863C0F60DE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270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9AB-B1A0-CD42-AF05-C863C0F60DE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12274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9AB-B1A0-CD42-AF05-C863C0F60DE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0181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9AB-B1A0-CD42-AF05-C863C0F60DE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3247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59AB-B1A0-CD42-AF05-C863C0F60DE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4415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659AB-B1A0-CD42-AF05-C863C0F60DEA}" type="datetimeFigureOut">
              <a:rPr lang="en-US" smtClean="0"/>
              <a:pPr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47FF3-450B-7D4C-9031-E15C15658049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7" name="Picture 6" descr="miolo template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343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6045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operacaoambiental.coop.br/" TargetMode="Externa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arco.oliveira@ocb.coop.b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hyperlink" Target="http://www.google.com.br/url?sa=i&amp;rct=j&amp;q=&amp;esrc=s&amp;frm=1&amp;source=images&amp;cd=&amp;cad=rja&amp;docid=OWv4XgVgmPddoM&amp;tbnid=jltJdLVplSLmZM:&amp;ved=&amp;url=http://camaru.org.br/2012/camaru/area-de-soja-no-brasil-devera-aumentar-de-8-a-9-na-safra-201213&amp;ei=dsleUo73DMyOswaJ3ICYDw&amp;bvm=bv.54176721,d.Yms&amp;psig=AFQjCNH8Pt0TX-BFnclq4NSO_lx8wfbB3w&amp;ust=1382030070587346" TargetMode="External"/><Relationship Id="rId18" Type="http://schemas.openxmlformats.org/officeDocument/2006/relationships/hyperlink" Target="http://www.google.com.br/url?sa=i&amp;rct=j&amp;q=&amp;esrc=s&amp;frm=1&amp;source=images&amp;cd=&amp;cad=rja&amp;docid=O5nuBwvDiMxXkM&amp;tbnid=gne_YeD7whUe-M:&amp;ved=0CAUQjRw&amp;url=http://www.iac.sp.gov.br/areasdepesquisa/graos/feijao.php&amp;ei=Zs9eUsTHO8-Z0QXRzIC4CA&amp;psig=AFQjCNF3H7no-N4g3de8CijdOQoEHHErUg&amp;ust=1382031529490670" TargetMode="External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1.jpe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hyperlink" Target="http://www.google.com.br/url?sa=i&amp;rct=j&amp;q=&amp;esrc=s&amp;frm=1&amp;source=images&amp;cd=&amp;cad=rja&amp;docid=71YddbDyyvmJKM&amp;tbnid=kRiEryXYR0d2KM:&amp;ved=0CAUQjRw&amp;url=http://ciencia.hsw.uol.com.br/trigo2.htm&amp;ei=HsleUpLWJIjE4APdm4GIAQ&amp;bvm=bv.54176721,d.dmg&amp;psig=AFQjCNH-yFRZDrJbrQfQuFdijPSUOGzX3Q&amp;ust=1382029960589806" TargetMode="External"/><Relationship Id="rId5" Type="http://schemas.openxmlformats.org/officeDocument/2006/relationships/image" Target="../media/image5.jpeg"/><Relationship Id="rId15" Type="http://schemas.openxmlformats.org/officeDocument/2006/relationships/image" Target="../media/image13.jpeg"/><Relationship Id="rId10" Type="http://schemas.openxmlformats.org/officeDocument/2006/relationships/image" Target="../media/image10.jpeg"/><Relationship Id="rId19" Type="http://schemas.openxmlformats.org/officeDocument/2006/relationships/image" Target="../media/image16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652120" y="548680"/>
            <a:ext cx="3419872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capas template sistema OCB_capa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75456"/>
            <a:ext cx="9143999" cy="7560841"/>
          </a:xfrm>
          <a:prstGeom prst="rect">
            <a:avLst/>
          </a:prstGeom>
        </p:spPr>
      </p:pic>
      <p:sp>
        <p:nvSpPr>
          <p:cNvPr id="5" name="TextBox 8"/>
          <p:cNvSpPr txBox="1"/>
          <p:nvPr/>
        </p:nvSpPr>
        <p:spPr>
          <a:xfrm>
            <a:off x="610" y="1872423"/>
            <a:ext cx="914339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Verdana" pitchFamily="34" charset="0"/>
                <a:cs typeface="Verdana" pitchFamily="34" charset="0"/>
              </a:rPr>
              <a:t>Implantação do Código Florestal</a:t>
            </a:r>
          </a:p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Verdana" pitchFamily="34" charset="0"/>
                <a:cs typeface="Verdana" pitchFamily="34" charset="0"/>
              </a:rPr>
              <a:t>Cadastro Ambiental Rural</a:t>
            </a:r>
          </a:p>
          <a:p>
            <a:pPr algn="ctr"/>
            <a:r>
              <a:rPr lang="pt-BR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Verdana" pitchFamily="34" charset="0"/>
                <a:cs typeface="Verdana" pitchFamily="34" charset="0"/>
              </a:rPr>
              <a:t>(CAR)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5496" y="5003884"/>
            <a:ext cx="4759771" cy="13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rPr>
              <a:t>Marco O. Morato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rPr>
              <a:t>Analista da Gerência Técnica e Econômica </a:t>
            </a:r>
          </a:p>
          <a:p>
            <a:pPr algn="ctr"/>
            <a:r>
              <a:rPr lang="pt-BR" dirty="0" smtClean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rPr>
              <a:t>OCB</a:t>
            </a:r>
          </a:p>
          <a:p>
            <a:pPr algn="ctr"/>
            <a:endParaRPr lang="pt-BR" sz="700" b="1" dirty="0" smtClean="0">
              <a:solidFill>
                <a:schemeClr val="bg1"/>
              </a:solidFill>
              <a:latin typeface="+mj-lt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pt-BR" b="1" dirty="0" smtClean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rPr>
              <a:t>Brasília, 13 de fevereiro de 2014</a:t>
            </a:r>
            <a:endParaRPr lang="pt-BR" b="1" dirty="0">
              <a:solidFill>
                <a:schemeClr val="bg1"/>
              </a:solidFill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" name="Picture 7" descr="capas template sistema OCB_capa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2508" t="9573" r="1667" b="77826"/>
          <a:stretch>
            <a:fillRect/>
          </a:stretch>
        </p:blipFill>
        <p:spPr>
          <a:xfrm>
            <a:off x="5868144" y="188640"/>
            <a:ext cx="3275856" cy="86409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957657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16180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44680" y="512833"/>
            <a:ext cx="97494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CAR </a:t>
            </a:r>
          </a:p>
        </p:txBody>
      </p:sp>
      <p:sp>
        <p:nvSpPr>
          <p:cNvPr id="8" name="Retângulo 7"/>
          <p:cNvSpPr/>
          <p:nvPr/>
        </p:nvSpPr>
        <p:spPr>
          <a:xfrm>
            <a:off x="2051051" y="2467784"/>
            <a:ext cx="6769422" cy="3393195"/>
          </a:xfrm>
          <a:prstGeom prst="rect">
            <a:avLst/>
          </a:prstGeom>
          <a:solidFill>
            <a:schemeClr val="tx2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buFontTx/>
              <a:buChar char="-"/>
            </a:pPr>
            <a:endParaRPr lang="pt-BR" dirty="0" smtClean="0">
              <a:solidFill>
                <a:schemeClr val="tx1"/>
              </a:solidFill>
            </a:endParaRPr>
          </a:p>
          <a:p>
            <a:pPr algn="just">
              <a:buFontTx/>
              <a:buChar char="-"/>
            </a:pPr>
            <a:endParaRPr lang="pt-BR" dirty="0" smtClean="0">
              <a:solidFill>
                <a:schemeClr val="tx1"/>
              </a:solidFill>
            </a:endParaRPr>
          </a:p>
          <a:p>
            <a:pPr algn="just">
              <a:buFontTx/>
              <a:buChar char="-"/>
            </a:pPr>
            <a:r>
              <a:rPr lang="pt-BR" dirty="0" smtClean="0">
                <a:solidFill>
                  <a:schemeClr val="tx1"/>
                </a:solidFill>
              </a:rPr>
              <a:t>É um instrumento simples que configura em um passo para a regularização ambiental da propriedade rural.</a:t>
            </a:r>
          </a:p>
          <a:p>
            <a:pPr algn="just"/>
            <a:endParaRPr lang="pt-BR" dirty="0" smtClean="0">
              <a:solidFill>
                <a:schemeClr val="tx1"/>
              </a:solidFill>
            </a:endParaRPr>
          </a:p>
          <a:p>
            <a:pPr algn="just">
              <a:buFontTx/>
              <a:buChar char="-"/>
            </a:pPr>
            <a:r>
              <a:rPr lang="pt-BR" dirty="0" smtClean="0">
                <a:solidFill>
                  <a:schemeClr val="tx1"/>
                </a:solidFill>
              </a:rPr>
              <a:t>O CAR veio a </a:t>
            </a:r>
            <a:r>
              <a:rPr lang="pt-BR" b="1" dirty="0" smtClean="0">
                <a:solidFill>
                  <a:schemeClr val="tx1"/>
                </a:solidFill>
              </a:rPr>
              <a:t>substituir processos burocráticos e onerosos exigidos anteriormente</a:t>
            </a:r>
            <a:r>
              <a:rPr lang="pt-BR" dirty="0" smtClean="0">
                <a:solidFill>
                  <a:schemeClr val="tx1"/>
                </a:solidFill>
              </a:rPr>
              <a:t>, como a necessidade de averbação da reserva legal em cartório de imóveis e consequente necessidade de </a:t>
            </a:r>
            <a:r>
              <a:rPr lang="pt-BR" dirty="0" err="1" smtClean="0">
                <a:solidFill>
                  <a:schemeClr val="tx1"/>
                </a:solidFill>
              </a:rPr>
              <a:t>georreferenciamento</a:t>
            </a:r>
            <a:r>
              <a:rPr lang="pt-BR" dirty="0" smtClean="0">
                <a:solidFill>
                  <a:schemeClr val="tx1"/>
                </a:solidFill>
              </a:rPr>
              <a:t> das propriedades. </a:t>
            </a:r>
          </a:p>
          <a:p>
            <a:pPr algn="just"/>
            <a:endParaRPr lang="pt-BR" dirty="0" smtClean="0">
              <a:solidFill>
                <a:schemeClr val="tx1"/>
              </a:solidFill>
            </a:endParaRPr>
          </a:p>
          <a:p>
            <a:pPr algn="just"/>
            <a:r>
              <a:rPr lang="pt-BR" dirty="0" smtClean="0">
                <a:solidFill>
                  <a:schemeClr val="tx1"/>
                </a:solidFill>
              </a:rPr>
              <a:t>- O cadastro consiste no levantamento de informações do imóvel, com delimitação das Áreas de Proteção Permanente (APP), Reserva Legal (RL) e remanescentes de vegetação nativa, através de um mapa digital a ser disponibilizado ao produtor rural.</a:t>
            </a:r>
          </a:p>
          <a:p>
            <a:pPr lvl="0">
              <a:buFont typeface="Arial" pitchFamily="34" charset="0"/>
              <a:buChar char="•"/>
            </a:pP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323527" y="1222860"/>
            <a:ext cx="2463740" cy="1412432"/>
          </a:xfrm>
          <a:prstGeom prst="roundRect">
            <a:avLst/>
          </a:prstGeom>
          <a:solidFill>
            <a:srgbClr val="0072BE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chemeClr val="bg1"/>
                </a:solidFill>
                <a:cs typeface="Calibri" pitchFamily="34" charset="0"/>
              </a:rPr>
              <a:t>Conceito</a:t>
            </a:r>
            <a:endParaRPr lang="pt-BR" sz="3200" dirty="0" smtClean="0">
              <a:solidFill>
                <a:schemeClr val="bg1"/>
              </a:solidFill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16180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44680" y="512833"/>
            <a:ext cx="412882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Acordo de Cooperação </a:t>
            </a: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323527" y="1222860"/>
            <a:ext cx="2463740" cy="1189834"/>
          </a:xfrm>
          <a:prstGeom prst="roundRect">
            <a:avLst/>
          </a:prstGeom>
          <a:solidFill>
            <a:srgbClr val="0072BE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chemeClr val="bg1"/>
                </a:solidFill>
                <a:cs typeface="Calibri" pitchFamily="34" charset="0"/>
              </a:rPr>
              <a:t>Objetivo</a:t>
            </a:r>
            <a:endParaRPr lang="pt-BR" sz="2800" dirty="0" smtClean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9" name="Retângulo de cantos arredondados 8"/>
          <p:cNvSpPr/>
          <p:nvPr/>
        </p:nvSpPr>
        <p:spPr>
          <a:xfrm>
            <a:off x="2787267" y="1222859"/>
            <a:ext cx="6001993" cy="1189835"/>
          </a:xfrm>
          <a:prstGeom prst="roundRect">
            <a:avLst/>
          </a:prstGeom>
          <a:solidFill>
            <a:schemeClr val="tx2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buFont typeface="Arial" pitchFamily="34" charset="0"/>
              <a:buChar char="•"/>
            </a:pPr>
            <a:r>
              <a:rPr lang="pt-BR" b="1" dirty="0" smtClean="0">
                <a:solidFill>
                  <a:schemeClr val="bg2"/>
                </a:solidFill>
              </a:rPr>
              <a:t>Oferecer acesso às cooperativas e seus cooperados informações necessárias para promover a regularização ambiental das propriedades e realizar o Cadastro Ambiental Rural;</a:t>
            </a:r>
          </a:p>
        </p:txBody>
      </p:sp>
      <p:sp>
        <p:nvSpPr>
          <p:cNvPr id="10" name="Retângulo de cantos arredondados 9"/>
          <p:cNvSpPr/>
          <p:nvPr/>
        </p:nvSpPr>
        <p:spPr>
          <a:xfrm>
            <a:off x="323527" y="2423696"/>
            <a:ext cx="2463740" cy="1178820"/>
          </a:xfrm>
          <a:prstGeom prst="roundRect">
            <a:avLst/>
          </a:prstGeom>
          <a:solidFill>
            <a:schemeClr val="accent3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chemeClr val="bg1"/>
                </a:solidFill>
                <a:cs typeface="Calibri" pitchFamily="34" charset="0"/>
              </a:rPr>
              <a:t>Público Alvo</a:t>
            </a:r>
            <a:endParaRPr lang="pt-BR" sz="2800" dirty="0" smtClean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13" name="Retângulo de cantos arredondados 12"/>
          <p:cNvSpPr/>
          <p:nvPr/>
        </p:nvSpPr>
        <p:spPr>
          <a:xfrm>
            <a:off x="332706" y="3611694"/>
            <a:ext cx="2463740" cy="1134751"/>
          </a:xfrm>
          <a:prstGeom prst="roundRect">
            <a:avLst/>
          </a:prstGeom>
          <a:solidFill>
            <a:srgbClr val="0072BE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chemeClr val="bg1"/>
                </a:solidFill>
                <a:cs typeface="Calibri" pitchFamily="34" charset="0"/>
              </a:rPr>
              <a:t>Beneficiários</a:t>
            </a: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343723" y="4746445"/>
            <a:ext cx="2463740" cy="1114535"/>
          </a:xfrm>
          <a:prstGeom prst="roundRect">
            <a:avLst/>
          </a:prstGeom>
          <a:solidFill>
            <a:schemeClr val="accent3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chemeClr val="bg1"/>
                </a:solidFill>
                <a:cs typeface="Calibri" pitchFamily="34" charset="0"/>
              </a:rPr>
              <a:t>Produtos</a:t>
            </a:r>
            <a:endParaRPr lang="pt-BR" sz="2800" dirty="0" smtClean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2807463" y="2432891"/>
            <a:ext cx="6001993" cy="118983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buFont typeface="Arial" pitchFamily="34" charset="0"/>
              <a:buChar char="•"/>
            </a:pPr>
            <a:r>
              <a:rPr lang="pt-BR" b="1" dirty="0" smtClean="0">
                <a:solidFill>
                  <a:schemeClr val="bg2"/>
                </a:solidFill>
              </a:rPr>
              <a:t> Cooperados/empregados de cooperativas do Sistema OCB; </a:t>
            </a:r>
          </a:p>
        </p:txBody>
      </p:sp>
      <p:sp>
        <p:nvSpPr>
          <p:cNvPr id="17" name="Retângulo de cantos arredondados 16"/>
          <p:cNvSpPr/>
          <p:nvPr/>
        </p:nvSpPr>
        <p:spPr>
          <a:xfrm>
            <a:off x="2818480" y="3622728"/>
            <a:ext cx="6001993" cy="1099862"/>
          </a:xfrm>
          <a:prstGeom prst="roundRect">
            <a:avLst/>
          </a:prstGeom>
          <a:solidFill>
            <a:schemeClr val="tx2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buFont typeface="Arial" pitchFamily="34" charset="0"/>
              <a:buChar char="•"/>
            </a:pPr>
            <a:r>
              <a:rPr lang="pt-BR" b="1" dirty="0" smtClean="0">
                <a:solidFill>
                  <a:schemeClr val="bg2"/>
                </a:solidFill>
              </a:rPr>
              <a:t>Unidades estaduais, suas cooperativas e cooperados do  ramo agropecuário do sistema OCB.</a:t>
            </a:r>
          </a:p>
        </p:txBody>
      </p:sp>
      <p:sp>
        <p:nvSpPr>
          <p:cNvPr id="18" name="Retângulo de cantos arredondados 17"/>
          <p:cNvSpPr/>
          <p:nvPr/>
        </p:nvSpPr>
        <p:spPr>
          <a:xfrm>
            <a:off x="2827659" y="4722589"/>
            <a:ext cx="6001993" cy="139177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buFont typeface="Arial" pitchFamily="34" charset="0"/>
              <a:buChar char="•"/>
            </a:pPr>
            <a:r>
              <a:rPr lang="pt-BR" b="1" dirty="0" smtClean="0">
                <a:solidFill>
                  <a:schemeClr val="bg2"/>
                </a:solidFill>
              </a:rPr>
              <a:t> 1 ) Cartilha</a:t>
            </a:r>
          </a:p>
          <a:p>
            <a:pPr algn="just">
              <a:buFont typeface="Arial" pitchFamily="34" charset="0"/>
              <a:buChar char="•"/>
            </a:pPr>
            <a:r>
              <a:rPr lang="pt-BR" b="1" dirty="0" smtClean="0">
                <a:solidFill>
                  <a:schemeClr val="bg2"/>
                </a:solidFill>
              </a:rPr>
              <a:t> 2) Oficinas de preparação para o cadastramento rural (4 em 2013 e 7 em 2014)</a:t>
            </a:r>
          </a:p>
          <a:p>
            <a:pPr algn="just">
              <a:buFont typeface="Arial" pitchFamily="34" charset="0"/>
              <a:buChar char="•"/>
            </a:pPr>
            <a:r>
              <a:rPr lang="pt-BR" b="1" dirty="0" smtClean="0">
                <a:solidFill>
                  <a:schemeClr val="bg2"/>
                </a:solidFill>
              </a:rPr>
              <a:t> 3) Materiais didáticos, de apoio e disseminação da nova lei ambiental;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16180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44680" y="512833"/>
            <a:ext cx="51659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Desafios da Regulamentação </a:t>
            </a:r>
          </a:p>
        </p:txBody>
      </p:sp>
      <p:sp>
        <p:nvSpPr>
          <p:cNvPr id="8" name="Retângulo 7"/>
          <p:cNvSpPr/>
          <p:nvPr/>
        </p:nvSpPr>
        <p:spPr>
          <a:xfrm>
            <a:off x="2787267" y="1839818"/>
            <a:ext cx="6033205" cy="4021162"/>
          </a:xfrm>
          <a:prstGeom prst="rect">
            <a:avLst/>
          </a:prstGeom>
          <a:solidFill>
            <a:schemeClr val="tx2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pt-BR" b="1" dirty="0">
                <a:solidFill>
                  <a:schemeClr val="tx1"/>
                </a:solidFill>
              </a:rPr>
              <a:t>U</a:t>
            </a:r>
            <a:r>
              <a:rPr lang="pt-BR" b="1" dirty="0" smtClean="0">
                <a:solidFill>
                  <a:schemeClr val="tx1"/>
                </a:solidFill>
              </a:rPr>
              <a:t>rgência </a:t>
            </a:r>
            <a:r>
              <a:rPr lang="pt-BR" b="1" dirty="0">
                <a:solidFill>
                  <a:schemeClr val="tx1"/>
                </a:solidFill>
              </a:rPr>
              <a:t>da publicação dos normativos necessários a instauração do Cadastro Ambiental Rural </a:t>
            </a:r>
            <a:r>
              <a:rPr lang="pt-BR" dirty="0">
                <a:solidFill>
                  <a:schemeClr val="tx1"/>
                </a:solidFill>
              </a:rPr>
              <a:t>e demais dispositivos previstos na nova legislação que trarão a segurança jurídica ao campo brasileiro. Para os quais contamos com o empenho do </a:t>
            </a:r>
            <a:r>
              <a:rPr lang="pt-BR" dirty="0" smtClean="0">
                <a:solidFill>
                  <a:schemeClr val="tx1"/>
                </a:solidFill>
              </a:rPr>
              <a:t>Poder Executivo, Legislativo e Judiciário.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323527" y="1222860"/>
            <a:ext cx="2463740" cy="1412432"/>
          </a:xfrm>
          <a:prstGeom prst="roundRect">
            <a:avLst/>
          </a:prstGeom>
          <a:solidFill>
            <a:srgbClr val="0072BE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chemeClr val="bg1"/>
                </a:solidFill>
                <a:cs typeface="Calibri" pitchFamily="34" charset="0"/>
              </a:rPr>
              <a:t>Crucial </a:t>
            </a:r>
            <a:endParaRPr lang="pt-BR" sz="3200" dirty="0" smtClean="0">
              <a:solidFill>
                <a:schemeClr val="bg1"/>
              </a:solidFill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16180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44680" y="512833"/>
            <a:ext cx="51659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Desafios da Regulamentação </a:t>
            </a:r>
          </a:p>
        </p:txBody>
      </p:sp>
      <p:sp>
        <p:nvSpPr>
          <p:cNvPr id="8" name="Retângulo 7"/>
          <p:cNvSpPr/>
          <p:nvPr/>
        </p:nvSpPr>
        <p:spPr>
          <a:xfrm>
            <a:off x="2787267" y="1839818"/>
            <a:ext cx="6033205" cy="4021162"/>
          </a:xfrm>
          <a:prstGeom prst="rect">
            <a:avLst/>
          </a:prstGeom>
          <a:solidFill>
            <a:schemeClr val="tx2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pt-BR" b="1" dirty="0" smtClean="0"/>
              <a:t>-</a:t>
            </a:r>
            <a:r>
              <a:rPr lang="pt-BR" b="1" dirty="0" err="1" smtClean="0">
                <a:solidFill>
                  <a:schemeClr val="tx1"/>
                </a:solidFill>
              </a:rPr>
              <a:t>Art</a:t>
            </a:r>
            <a:r>
              <a:rPr lang="pt-BR" b="1" dirty="0" smtClean="0">
                <a:solidFill>
                  <a:schemeClr val="tx1"/>
                </a:solidFill>
              </a:rPr>
              <a:t>. 42.</a:t>
            </a:r>
            <a:r>
              <a:rPr lang="pt-BR" dirty="0" smtClean="0">
                <a:solidFill>
                  <a:schemeClr val="tx1"/>
                </a:solidFill>
              </a:rPr>
              <a:t> É o Governo Federal autorizado a implantar programa para conversão da multa prevista no art. 50 do Decreto no 6.514, de 22 de julho de 2008, destinado aos imóveis rurais, referente a autuações vinculadas a desmatamentos promovidos sem autorização ou licença, em data anterior a 22 de julho de 2008. </a:t>
            </a:r>
          </a:p>
          <a:p>
            <a:pPr algn="just"/>
            <a:endParaRPr lang="pt-BR" dirty="0" smtClean="0">
              <a:solidFill>
                <a:schemeClr val="tx1"/>
              </a:solidFill>
            </a:endParaRPr>
          </a:p>
          <a:p>
            <a:pPr algn="just"/>
            <a:r>
              <a:rPr lang="pt-BR" b="1" dirty="0" smtClean="0">
                <a:solidFill>
                  <a:schemeClr val="tx1"/>
                </a:solidFill>
              </a:rPr>
              <a:t>A atenção à este artigo tem por objetivo garantir incentivos à regularização de propriedades rurais que desmataram áreas sem a devida licença, porém não interferiram em nenhum instrumento como reversa legal, área de uso restrito ou área de preservação permanente</a:t>
            </a:r>
            <a:r>
              <a:rPr lang="pt-BR" dirty="0" smtClean="0">
                <a:solidFill>
                  <a:schemeClr val="tx1"/>
                </a:solidFill>
              </a:rPr>
              <a:t>. 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323527" y="1222860"/>
            <a:ext cx="2463740" cy="1412432"/>
          </a:xfrm>
          <a:prstGeom prst="roundRect">
            <a:avLst/>
          </a:prstGeom>
          <a:solidFill>
            <a:srgbClr val="0072BE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>
                <a:solidFill>
                  <a:schemeClr val="bg1"/>
                </a:solidFill>
                <a:cs typeface="Calibri" pitchFamily="34" charset="0"/>
              </a:rPr>
              <a:t>Principais pontos</a:t>
            </a:r>
            <a:endParaRPr lang="pt-BR" sz="3200" dirty="0">
              <a:solidFill>
                <a:schemeClr val="bg1"/>
              </a:solidFill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3046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16180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44680" y="512833"/>
            <a:ext cx="51659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Desafios da Regulamentação </a:t>
            </a:r>
          </a:p>
        </p:txBody>
      </p:sp>
      <p:sp>
        <p:nvSpPr>
          <p:cNvPr id="8" name="Retângulo 7"/>
          <p:cNvSpPr/>
          <p:nvPr/>
        </p:nvSpPr>
        <p:spPr>
          <a:xfrm>
            <a:off x="2787267" y="1222860"/>
            <a:ext cx="6033205" cy="4638120"/>
          </a:xfrm>
          <a:prstGeom prst="rect">
            <a:avLst/>
          </a:prstGeom>
          <a:solidFill>
            <a:schemeClr val="tx2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pt-BR" b="1" dirty="0" smtClean="0"/>
              <a:t>-</a:t>
            </a:r>
            <a:r>
              <a:rPr lang="pt-BR" b="1" dirty="0" smtClean="0">
                <a:solidFill>
                  <a:schemeClr val="tx1"/>
                </a:solidFill>
              </a:rPr>
              <a:t>-</a:t>
            </a:r>
            <a:r>
              <a:rPr lang="pt-BR" b="1" dirty="0" err="1" smtClean="0">
                <a:solidFill>
                  <a:schemeClr val="tx1"/>
                </a:solidFill>
              </a:rPr>
              <a:t>Art</a:t>
            </a:r>
            <a:r>
              <a:rPr lang="pt-BR" b="1" dirty="0" smtClean="0">
                <a:solidFill>
                  <a:schemeClr val="tx1"/>
                </a:solidFill>
              </a:rPr>
              <a:t>. 61-B.</a:t>
            </a:r>
            <a:r>
              <a:rPr lang="pt-BR" dirty="0" smtClean="0">
                <a:solidFill>
                  <a:schemeClr val="tx1"/>
                </a:solidFill>
              </a:rPr>
              <a:t> Aos proprietários e possuidores dos imóveis rurais que, em 22 de julho de 2008, detinham até 4 (quatro) módulos fiscais ... é garantido que a exigência de recomposição, ...somadas todas as Áreas de Preservação Permanente do imóvel, não ultrapassará:</a:t>
            </a:r>
          </a:p>
          <a:p>
            <a:pPr algn="just"/>
            <a:r>
              <a:rPr lang="pt-BR" dirty="0" smtClean="0">
                <a:solidFill>
                  <a:schemeClr val="tx1"/>
                </a:solidFill>
              </a:rPr>
              <a:t>I - 10% (dez por cento) da área total..., para imóveis rurais com área de até 2 (dois) módulos fiscais; </a:t>
            </a:r>
          </a:p>
          <a:p>
            <a:pPr algn="just"/>
            <a:r>
              <a:rPr lang="pt-BR" dirty="0" smtClean="0">
                <a:solidFill>
                  <a:schemeClr val="tx1"/>
                </a:solidFill>
              </a:rPr>
              <a:t>II - 20% (vinte por cento) da área total..., para imóveis rurais com área superior a 2 (dois) e de até 4 (quatro) módulos fiscais. </a:t>
            </a:r>
          </a:p>
          <a:p>
            <a:pPr algn="just"/>
            <a:r>
              <a:rPr lang="pt-BR" b="1" dirty="0" smtClean="0">
                <a:solidFill>
                  <a:schemeClr val="tx1"/>
                </a:solidFill>
              </a:rPr>
              <a:t>A atenção à este artigo tem por objetivo garantir que as propriedades que detenham até 4 módulos fiscais recebam o correto tratamento em relação à consolidação de áreas de preservação permanente, garantindo-lhes o direito de recompor até os limites estabelecidos.</a:t>
            </a:r>
            <a:endParaRPr lang="pt-BR" b="1" dirty="0" err="1" smtClean="0">
              <a:solidFill>
                <a:schemeClr val="tx1"/>
              </a:solidFill>
            </a:endParaRP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323527" y="1222860"/>
            <a:ext cx="2463740" cy="1412432"/>
          </a:xfrm>
          <a:prstGeom prst="roundRect">
            <a:avLst/>
          </a:prstGeom>
          <a:solidFill>
            <a:srgbClr val="0072BE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3200" b="1" dirty="0">
                <a:solidFill>
                  <a:schemeClr val="bg1"/>
                </a:solidFill>
                <a:cs typeface="Calibri" pitchFamily="34" charset="0"/>
              </a:rPr>
              <a:t>Principais </a:t>
            </a:r>
            <a:r>
              <a:rPr lang="pt-BR" sz="3200" b="1" dirty="0" smtClean="0">
                <a:solidFill>
                  <a:schemeClr val="bg1"/>
                </a:solidFill>
                <a:cs typeface="Calibri" pitchFamily="34" charset="0"/>
              </a:rPr>
              <a:t>pontos</a:t>
            </a:r>
            <a:endParaRPr lang="pt-BR" sz="3200" dirty="0">
              <a:solidFill>
                <a:schemeClr val="bg1"/>
              </a:solidFill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16180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44680" y="512833"/>
            <a:ext cx="51659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Desafios da Regulamentação </a:t>
            </a:r>
          </a:p>
        </p:txBody>
      </p:sp>
      <p:sp>
        <p:nvSpPr>
          <p:cNvPr id="8" name="Retângulo 7"/>
          <p:cNvSpPr/>
          <p:nvPr/>
        </p:nvSpPr>
        <p:spPr>
          <a:xfrm>
            <a:off x="2787267" y="1839818"/>
            <a:ext cx="6033205" cy="4021162"/>
          </a:xfrm>
          <a:prstGeom prst="rect">
            <a:avLst/>
          </a:prstGeom>
          <a:solidFill>
            <a:schemeClr val="tx2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pt-BR" b="1" dirty="0" smtClean="0">
                <a:solidFill>
                  <a:schemeClr val="tx1"/>
                </a:solidFill>
              </a:rPr>
              <a:t>-</a:t>
            </a:r>
            <a:r>
              <a:rPr lang="pt-BR" b="1" dirty="0" err="1" smtClean="0">
                <a:solidFill>
                  <a:schemeClr val="tx1"/>
                </a:solidFill>
              </a:rPr>
              <a:t>Art</a:t>
            </a:r>
            <a:r>
              <a:rPr lang="pt-BR" b="1" dirty="0" smtClean="0">
                <a:solidFill>
                  <a:schemeClr val="tx1"/>
                </a:solidFill>
              </a:rPr>
              <a:t>. 67.</a:t>
            </a:r>
            <a:r>
              <a:rPr lang="pt-BR" dirty="0" smtClean="0">
                <a:solidFill>
                  <a:schemeClr val="tx1"/>
                </a:solidFill>
              </a:rPr>
              <a:t> Nos imóveis rurais que detinham, em 22 de julho de 2008, área de até 4 (quatro) módulos fiscais e que possuam remanescente de vegetação nativa em percentuais inferiores ao previsto no art. 12, a Reserva Legal será constituída com a área ocupada com a vegetação nativa existente em 22 de julho de 2008, vedadas novas conversões para uso alternativo do solo.</a:t>
            </a:r>
          </a:p>
          <a:p>
            <a:pPr algn="just"/>
            <a:r>
              <a:rPr lang="pt-BR" b="1" dirty="0" smtClean="0">
                <a:solidFill>
                  <a:schemeClr val="tx1"/>
                </a:solidFill>
              </a:rPr>
              <a:t>A atenção à este artigo tem por objetivo garantir que as propriedades que detenham até 4 módulos fiscais e não possuam nenhum remanescente florestal em função de suas características ou da supressão permitida à época, não tenham que recompor área com finalidade de constituir Reserva Legal.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323527" y="1222860"/>
            <a:ext cx="2463740" cy="1412432"/>
          </a:xfrm>
          <a:prstGeom prst="roundRect">
            <a:avLst/>
          </a:prstGeom>
          <a:solidFill>
            <a:srgbClr val="0072BE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>
                <a:solidFill>
                  <a:schemeClr val="bg1"/>
                </a:solidFill>
                <a:cs typeface="Calibri" pitchFamily="34" charset="0"/>
              </a:rPr>
              <a:t>Principais pontos</a:t>
            </a:r>
            <a:endParaRPr lang="pt-BR" sz="3200" dirty="0">
              <a:solidFill>
                <a:schemeClr val="bg1"/>
              </a:solidFill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16180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44680" y="512833"/>
            <a:ext cx="51659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Desafios da Regulamentação </a:t>
            </a:r>
          </a:p>
        </p:txBody>
      </p:sp>
      <p:sp>
        <p:nvSpPr>
          <p:cNvPr id="8" name="Retângulo 7"/>
          <p:cNvSpPr/>
          <p:nvPr/>
        </p:nvSpPr>
        <p:spPr>
          <a:xfrm>
            <a:off x="2787267" y="1839818"/>
            <a:ext cx="6033205" cy="4021162"/>
          </a:xfrm>
          <a:prstGeom prst="rect">
            <a:avLst/>
          </a:prstGeom>
          <a:solidFill>
            <a:schemeClr val="tx2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pt-BR" b="1" dirty="0" smtClean="0">
                <a:solidFill>
                  <a:schemeClr val="tx1"/>
                </a:solidFill>
              </a:rPr>
              <a:t>-</a:t>
            </a:r>
            <a:r>
              <a:rPr lang="pt-BR" b="1" dirty="0" err="1" smtClean="0">
                <a:solidFill>
                  <a:schemeClr val="tx1"/>
                </a:solidFill>
              </a:rPr>
              <a:t>Art</a:t>
            </a:r>
            <a:r>
              <a:rPr lang="pt-BR" b="1" dirty="0" smtClean="0">
                <a:solidFill>
                  <a:schemeClr val="tx1"/>
                </a:solidFill>
              </a:rPr>
              <a:t>. 68.</a:t>
            </a:r>
            <a:r>
              <a:rPr lang="pt-BR" dirty="0" smtClean="0">
                <a:solidFill>
                  <a:schemeClr val="tx1"/>
                </a:solidFill>
              </a:rPr>
              <a:t> Os proprietários ou possuidores de imóveis rurais que realizaram supressão de vegetação nativa respeitando os percentuais de Reserva Legal previstos pela legislação em vigor à época em que ocorreu a supressão são dispensados de promover a recomposição, compensação ou regeneração para os percentuais exigidos nesta Lei.</a:t>
            </a:r>
          </a:p>
          <a:p>
            <a:pPr algn="just"/>
            <a:r>
              <a:rPr lang="pt-BR" b="1" dirty="0" smtClean="0">
                <a:solidFill>
                  <a:schemeClr val="tx1"/>
                </a:solidFill>
              </a:rPr>
              <a:t>A atenção à este artigo tem por objetivo conferir às propriedades que atenderam a legislação vigente na época de abertura de suas áreas possuam o direito manter a utilização das mesmas. 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323527" y="1222860"/>
            <a:ext cx="2463740" cy="1412432"/>
          </a:xfrm>
          <a:prstGeom prst="roundRect">
            <a:avLst/>
          </a:prstGeom>
          <a:solidFill>
            <a:srgbClr val="0072BE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>
                <a:solidFill>
                  <a:schemeClr val="bg1"/>
                </a:solidFill>
                <a:cs typeface="Calibri" pitchFamily="34" charset="0"/>
              </a:rPr>
              <a:t>Principais pontos</a:t>
            </a:r>
            <a:endParaRPr lang="pt-BR" sz="3200" dirty="0">
              <a:solidFill>
                <a:schemeClr val="bg1"/>
              </a:solidFill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pas template sistema OCB_fund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391" cy="6857543"/>
          </a:xfrm>
          <a:prstGeom prst="rect">
            <a:avLst/>
          </a:prstGeom>
        </p:spPr>
      </p:pic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503238" y="3556173"/>
            <a:ext cx="81359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endParaRPr lang="pt-BR" sz="1400" dirty="0">
              <a:solidFill>
                <a:srgbClr val="3333FF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 typeface="Wingdings" pitchFamily="2" charset="2"/>
              <a:buNone/>
            </a:pPr>
            <a:endParaRPr lang="pt-BR" sz="1400" dirty="0">
              <a:solidFill>
                <a:srgbClr val="003399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260993" y="2564904"/>
            <a:ext cx="563148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pt-BR" sz="28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Mais informações:</a:t>
            </a:r>
          </a:p>
          <a:p>
            <a:pPr algn="r">
              <a:defRPr/>
            </a:pPr>
            <a:r>
              <a:rPr lang="pt-BR" sz="28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ea typeface="ＭＳ Ｐゴシック" pitchFamily="34" charset="-128"/>
                <a:cs typeface="Calibri" pitchFamily="34" charset="0"/>
                <a:hlinkClick r:id="rId3"/>
              </a:rPr>
              <a:t>www.cooperacaoambiental.coop.br</a:t>
            </a:r>
            <a:endParaRPr lang="pt-BR" sz="2800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ea typeface="ＭＳ Ｐゴシック" pitchFamily="34" charset="-128"/>
              <a:cs typeface="Calibri" pitchFamily="34" charset="0"/>
            </a:endParaRPr>
          </a:p>
          <a:p>
            <a:pPr algn="r">
              <a:defRPr/>
            </a:pPr>
            <a:r>
              <a:rPr lang="pt-BR" sz="28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ea typeface="ＭＳ Ｐゴシック" pitchFamily="34" charset="-128"/>
                <a:cs typeface="Calibri" pitchFamily="34" charset="0"/>
                <a:hlinkClick r:id="rId4"/>
              </a:rPr>
              <a:t>marco.oliveira@ocb.coop.br</a:t>
            </a:r>
            <a:endParaRPr lang="pt-BR" sz="2800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  <a:ea typeface="ＭＳ Ｐゴシック" pitchFamily="34" charset="-128"/>
              <a:cs typeface="Calibri" pitchFamily="34" charset="0"/>
            </a:endParaRPr>
          </a:p>
          <a:p>
            <a:pPr algn="r">
              <a:defRPr/>
            </a:pPr>
            <a:r>
              <a:rPr lang="pt-BR" sz="28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61 32172130 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2315" y="1139002"/>
            <a:ext cx="509905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54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Verdana" pitchFamily="34" charset="0"/>
                <a:cs typeface="Verdana" pitchFamily="34" charset="0"/>
              </a:rPr>
              <a:t>Obrigado!</a:t>
            </a:r>
            <a:endParaRPr lang="pt-BR" sz="54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00718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07504" y="375628"/>
            <a:ext cx="6064545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800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Cooperativismo Agropecuário</a:t>
            </a:r>
          </a:p>
        </p:txBody>
      </p:sp>
      <p:sp>
        <p:nvSpPr>
          <p:cNvPr id="44" name="Retângulo 4"/>
          <p:cNvSpPr/>
          <p:nvPr/>
        </p:nvSpPr>
        <p:spPr>
          <a:xfrm>
            <a:off x="1619672" y="1772816"/>
            <a:ext cx="7056784" cy="5760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809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É o atual número de cooperativas do Ramo Agropecuário. </a:t>
            </a:r>
          </a:p>
        </p:txBody>
      </p:sp>
      <p:sp>
        <p:nvSpPr>
          <p:cNvPr id="45" name="Retângulo de cantos arredondados 5"/>
          <p:cNvSpPr/>
          <p:nvPr/>
        </p:nvSpPr>
        <p:spPr>
          <a:xfrm>
            <a:off x="467544" y="1772816"/>
            <a:ext cx="1224136" cy="576064"/>
          </a:xfrm>
          <a:prstGeom prst="roundRect">
            <a:avLst/>
          </a:prstGeom>
          <a:solidFill>
            <a:srgbClr val="0072B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bg1"/>
                </a:solidFill>
                <a:cs typeface="Calibri" pitchFamily="34" charset="0"/>
              </a:rPr>
              <a:t>1.561</a:t>
            </a:r>
            <a:endParaRPr lang="pt-BR" b="1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46" name="Retângulo 7"/>
          <p:cNvSpPr/>
          <p:nvPr/>
        </p:nvSpPr>
        <p:spPr>
          <a:xfrm>
            <a:off x="1619672" y="2564904"/>
            <a:ext cx="7056784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8097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Produtores rurais, agropastoris e de pesca associados à cooperativas agropecuárias, filiadas ao Sistema OCB. </a:t>
            </a:r>
          </a:p>
        </p:txBody>
      </p:sp>
      <p:sp>
        <p:nvSpPr>
          <p:cNvPr id="47" name="Retângulo de cantos arredondados 8"/>
          <p:cNvSpPr/>
          <p:nvPr/>
        </p:nvSpPr>
        <p:spPr>
          <a:xfrm>
            <a:off x="467544" y="2564904"/>
            <a:ext cx="1224136" cy="576064"/>
          </a:xfrm>
          <a:prstGeom prst="roundRect">
            <a:avLst/>
          </a:prstGeom>
          <a:solidFill>
            <a:srgbClr val="0072B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bg1"/>
                </a:solidFill>
                <a:cs typeface="Calibri" pitchFamily="34" charset="0"/>
              </a:rPr>
              <a:t> 1.006.197</a:t>
            </a:r>
          </a:p>
        </p:txBody>
      </p:sp>
      <p:sp>
        <p:nvSpPr>
          <p:cNvPr id="48" name="Retângulo 10"/>
          <p:cNvSpPr/>
          <p:nvPr/>
        </p:nvSpPr>
        <p:spPr>
          <a:xfrm>
            <a:off x="1658728" y="3356992"/>
            <a:ext cx="7017728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8097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É o total de empregos diretos gerados pelas cooperativas em 2012.</a:t>
            </a:r>
          </a:p>
        </p:txBody>
      </p:sp>
      <p:sp>
        <p:nvSpPr>
          <p:cNvPr id="49" name="Retângulo 13"/>
          <p:cNvSpPr/>
          <p:nvPr/>
        </p:nvSpPr>
        <p:spPr>
          <a:xfrm>
            <a:off x="1619672" y="4221089"/>
            <a:ext cx="7056784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80975" indent="-92075" algn="just" defTabSz="4476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Participação na produção agropecuária nacional. </a:t>
            </a:r>
          </a:p>
        </p:txBody>
      </p:sp>
      <p:sp>
        <p:nvSpPr>
          <p:cNvPr id="51" name="CaixaDeTexto 11"/>
          <p:cNvSpPr txBox="1">
            <a:spLocks noChangeArrowheads="1"/>
          </p:cNvSpPr>
          <p:nvPr/>
        </p:nvSpPr>
        <p:spPr bwMode="auto">
          <a:xfrm>
            <a:off x="251520" y="6413266"/>
            <a:ext cx="25922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2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Fontes: OCB, Organizações Estaduais, IBGE  e Conab.</a:t>
            </a:r>
            <a:r>
              <a:rPr lang="pt-BR" sz="12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pt-BR" sz="12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</a:br>
            <a:endParaRPr lang="pt-BR" sz="12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2" name="Retângulo de cantos arredondados 19"/>
          <p:cNvSpPr/>
          <p:nvPr/>
        </p:nvSpPr>
        <p:spPr>
          <a:xfrm>
            <a:off x="467544" y="4221088"/>
            <a:ext cx="1224136" cy="576064"/>
          </a:xfrm>
          <a:prstGeom prst="roundRect">
            <a:avLst/>
          </a:prstGeom>
          <a:solidFill>
            <a:srgbClr val="0072B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bg1"/>
                </a:solidFill>
                <a:cs typeface="Calibri" pitchFamily="34" charset="0"/>
              </a:rPr>
              <a:t>48%</a:t>
            </a:r>
            <a:endParaRPr lang="pt-BR" b="1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53" name="Retângulo de cantos arredondados 21"/>
          <p:cNvSpPr/>
          <p:nvPr/>
        </p:nvSpPr>
        <p:spPr>
          <a:xfrm>
            <a:off x="467544" y="3356992"/>
            <a:ext cx="1224136" cy="576064"/>
          </a:xfrm>
          <a:prstGeom prst="roundRect">
            <a:avLst/>
          </a:prstGeom>
          <a:solidFill>
            <a:srgbClr val="0072B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bg1"/>
                </a:solidFill>
                <a:cs typeface="Calibri" pitchFamily="34" charset="0"/>
              </a:rPr>
              <a:t>164.223</a:t>
            </a:r>
          </a:p>
        </p:txBody>
      </p:sp>
      <p:sp>
        <p:nvSpPr>
          <p:cNvPr id="20" name="Retângulo 16"/>
          <p:cNvSpPr/>
          <p:nvPr/>
        </p:nvSpPr>
        <p:spPr>
          <a:xfrm>
            <a:off x="1619672" y="5085184"/>
            <a:ext cx="7056784" cy="5760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85725" algn="just" defTabSz="447675" fontAlgn="auto">
              <a:spcBef>
                <a:spcPts val="0"/>
              </a:spcBef>
              <a:spcAft>
                <a:spcPts val="0"/>
              </a:spcAft>
              <a:tabLst>
                <a:tab pos="180975" algn="l"/>
              </a:tabLst>
              <a:defRPr/>
            </a:pPr>
            <a:r>
              <a:rPr lang="pt-BR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Da capacidade estática de armazenamento de grãos nacional </a:t>
            </a:r>
          </a:p>
        </p:txBody>
      </p:sp>
      <p:sp>
        <p:nvSpPr>
          <p:cNvPr id="21" name="Retângulo de cantos arredondados 22"/>
          <p:cNvSpPr/>
          <p:nvPr/>
        </p:nvSpPr>
        <p:spPr>
          <a:xfrm>
            <a:off x="467544" y="5085184"/>
            <a:ext cx="1224136" cy="576064"/>
          </a:xfrm>
          <a:prstGeom prst="roundRect">
            <a:avLst/>
          </a:prstGeom>
          <a:solidFill>
            <a:srgbClr val="0072B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bg1"/>
                </a:solidFill>
                <a:cs typeface="Calibri" pitchFamily="34" charset="0"/>
              </a:rPr>
              <a:t>21%</a:t>
            </a:r>
          </a:p>
        </p:txBody>
      </p:sp>
      <p:cxnSp>
        <p:nvCxnSpPr>
          <p:cNvPr id="14" name="Conector reto 11"/>
          <p:cNvCxnSpPr/>
          <p:nvPr/>
        </p:nvCxnSpPr>
        <p:spPr>
          <a:xfrm>
            <a:off x="-36512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Chart 15"/>
          <p:cNvGraphicFramePr/>
          <p:nvPr/>
        </p:nvGraphicFramePr>
        <p:xfrm>
          <a:off x="323528" y="1484784"/>
          <a:ext cx="809515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4" name="AutoShape 2" descr="http://www.mda.gov.br/img/dap.pn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" name="AutoShape 2" descr="http://www.agraria.com.br/fapa/img/logomarca_completa.gif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4" name="AutoShape 6" descr="data:image/jpeg;base64,/9j/4AAQSkZJRgABAQAAAQABAAD/2wCEAAkGBhQSEBQQEhIWFBUVFhUWFhUYFBUUFxQUFBcVFhQVFBUYGyYeFxkjGRUVHy8gJCcpLCwsFR4xNTAqNSYrLCkBCQoKDgwOGg8PGiokHyQpMTQvLiwvLCosLSopKiw1LiwvLDAvKiwsLjQ0LiwsKiw0NCwwLC8sLCwsLiwsLDQsLv/AABEIAOEA4QMBIgACEQEDEQH/xAAbAAEAAgMBAQAAAAAAAAAAAAAABQYDBAcBAv/EAEYQAAECAwUEBgYIBAMJAAAAAAEAAgMEEQUGEiExQVFhcRMigZGhsQcyQlLB0RYjNGJykuHwU4Ky0iQz8RQVQ2Nzk6Kjwv/EABsBAQACAwEBAAAAAAAAAAAAAAAEBQEDBgIH/8QANxEAAQMCBAMFBwMDBQAAAAAAAQACAwQRBRIhMRNBUWFxgaHwFCIjkbHB0TJC4TNS8RUkNJLS/9oADAMBAAIRAxEAPwDuCIiIiIiIiIiIiIiIiIiIiIiIiIiIiIiIiIiIiIiIiIiIiIiIiIiIiIiIiIiIiIiIiIiIiIiIiIiIiIteZnGwxVzgAsXRbC8LlSrX9IrGOwQgYjtAAC4nkAosutKZzwiA0++6h/I2p71EmrYov1FaeMCbMBPcuhRZ9jdXtHaFrut6AP8Ait71R23Giu/zZx3JjKeJPwWUej2DtmI5/maP/lVj8dp281n452Z8yroy24J0it7wtuHMNdoQe1c9iej1vsTUYc8LvgFqvujOQutBmWvpsOJju8VCyzHKdx3WCZm7s+RC6gEXLWXwnZQ0mYTsPvHrN7HtyVssS/cCPQF2Bx2E5HkVaRVUco90rDahhOU6HodFZkXyHV0K+gpS3oiIiIiIiIiIiIiIiIiIiIiIiIiIiIiIiIvCV6qze69TZZhANXnReXODRcry5waLlZrx3shyzTUgncqlBs+atA9JGc6BBOg9t44D2RxK2LAu06I4Tc4MTzmyEcwzaC4bXcNnlYrQmMMNzttKDmclyGI4yc3Ci3WrIXNMkujQL2/P4WGybIgQG/UMAr7ernc3HMrfqo2xI9WFu1p8Dp8VIrlKmSQvIeVKpZGyQte0WuP8oiIoykoiIiLxzQQQRUHUHMFVa2biQohLpc9DE1wj1DXe3ZzHcrUoyBNfXk7HdXu08vFT6R8zczmHYKDVvjGVsgvmNv5+iq1k3tmJGJ0E00lvHPLfDdtHDyXTLNtNkeGIkNwc0+HA7ioG17IhzMMw4rajYdC072nYVRpaaj2VM4SS6E7Q7Ijfg8fvJdZhmMiX3H7+tvwozw+lOurPMevXb2KqLUs20WR4bYsM1a4V/Q8VtrqQQRcKUCCLhERFlZREREREREREREREREREREREXhKIo63LWbLwnPcdmXNUS7Nnum4xno+bQ49E07XA5vI3DQfoF7e6bdOTjJOGcq9YjYwZvd++Ct0CA1jGw2CjWgNaNwAoFymOYgY28Nm5WmNvGkuf0t8z/C+6qHt6P6rP5j5D4qYVXno+OI52yuXIZBcjSNzyZjyWnGJuHBkG7j5BZ7Ij4YoGx2XyVhVRa6hqNitcCNiaHDaAV7rWWcHKPgk12OiPLUePrzWwYBGuS+hK8fArJDiuI1X10jl2NLgVDLE2QAm45lWrpXA2WEy3FY4kEhbJiOWtEi12qFi2D0lLTmVoIPLW69RyFxstaci4WE9g5lQTTTMbPgt+2I2bW9p8h8VG4lV0EYbFc81zuKTZ58o/b9VZIUTE0O3iq0rbshkzBMJ+3Np2tdscEsiNVhb7p8D+tVv0VPIDDKcvIrooJBPCHHmNfuqHc62HyUy6VjGjC6h3Bx9V44H5LqwK5tfuyKtEw0dZuTuLD8j5lWe49tdPLAONXw+q7jQdU9o8iu+wau47MpVfFeGUwHbdvd09dqsaIi6BTUREREREREREREREREREREWhbc70UB8TcPHYt9U/0kzuCVw+8fAA/otcrsrSVrkdkYXKEuFLY3x5t2ZLujZybQuPeQOxXBRF05To5KA3aWBx5vq4+all8txGYyzuKkUzMkTR61WvaEfDDceFBzOSrKlbfmM2sHM+Q+KiaqTRx5Y79Vy+MTcSfKNm6ePNeqcsOPVhZ7p8D+tVXokeiz2POYYwqcndU9unjRZqQHMIUTDqgQ1Lb7HQ+KvEnos5CxybMllcF3+GtLaWMH+0LrX7lY36KOG1SZChLWmOjY7OhOQ5u/ZUHH4zJSEN6heQ8R3edgCoaamMTy7jlyGQWEvWHGheucbZoAC4x8he4uO5UhZUxSIBsdl8vFT6p4i0zGxWyXjY2NeNoBVTXs94PXSYLPmY6I8tfn6818TsuHw3NIqCCDyKqFxpkwJ0wCcnYmfzNqWntFe9XYhc/tg9DPNiDKjmP7jQ+Sk4POY5VKxEZMkw/afIrrQXq+YbqgFfS+lqSiIiIiIiIiIiIiIiIiIiIi5z6WonVht+67zAXRlzf0sN/wAs/dd5hRas2iKi1h+C71zVoloeFjG7mtHcAF9kr4hvq1p3gHvAK1LYm+jgudtpQczl818qLS+S3Uqze8RsLjsAq/PTeOI52yuXIZBasWYoFrGMtWPMZ8l0JjytsFwMpLiXHcraERY4xc5zITD1nva0cydf3uWFsVS1yZTpp0xPZgtqPxuyb4Yl6o6fizNavFNBxJWt7V0uA2jQsU7NshjE9waK0qTQVOgWwAqDfiOYuJuyHoOI9YrsKuqbSxg27Aurq6kU7M3M7K8A1zVYvxKkwekbqwh3MaO8D4LH6P7VMSC6E41MMih+6dO4qxWlLh8NzToQQe0UWwObUwX6hZBbUQ94XPoceoBXhiqOl3FmKEdYbi3uNF9OjrinsLXFpXIlpBsVumKrHdqbxMcza0+Dv1qqYZhSl3LQwR2g6P6p7dPHzUWpizxlT8Ol4NQ08jofH+bK8qhX2ZSKDwd8Cr2FRL7P+sHJ3wVfh/8AWC6bFP8AjO8PqF0yyYmKBCdvYw97QVtrSsVlJaCN0Nn9IW6vqkf6B3LY3YIiIvayiIiIiIiIiIiIiIiIio/pQlMUFjtxI7x+ivChb3SHSykQAZgYhzbmo9S3NE4DotFS3NE4Dp9FFWBM45WC7/ltrzAwnyULe+fzZCGwYjzOnxXtyJz6p8EnNjqj8L8/OvepKcsSDEcXvaSTr1iNF81aWQVJL9ht4rLg+qpWiMjUC/hv5qkGMtAzGZV8N2pf3D+d3zUHeaw4MGAYkNpDg5oriJ1Oeqsm1sUjg0A6qpmwqVjC4kWHf+FBGZoCV0T0bSWCU6U5OjOL/wCUdVvgK9q5UAYjmQW+tEc1g5uIHxXWLckRCbAa3IMZgHZh+SuqX/bMdPa9lGpvgMdPa9reZVuXPrRbV8QHa54PaSt+zrefDIBJe3cTmORXxbUEY+lZmyJmDx9oHitVfVNrIQ5m7TqF5raltVCHM3adR38+5ano5gERI/ANHbUq8v0NVUf94ss+ASRWLGOMM0plQE7h81TrRvBHjmr4hp7oOFo7ArCKsbTQtYRd3RS46ptNC1h1dbbpfXVbt8oHRTmMerFbXhibkfgoZ8wrLeyyCLMgxKdaEGPPAO9fzHcqpY4EWPCY7NrnNBGmR1UKujyv4ltxdR6mAulBAtmt8z/K+jMr6hzRBBGoNRzGivQudK/wz+d3zX225sr/AAz+d3zVD/qEPQ+vFSf9Hm6t+Z/ClrPnBFgsij2mg9u3xqqJeN3STAYNpa0c3u/0Vz6BkvALGZNzpUk0rrqqpdqB/tFosOrWkxTybkzxwrXhkIknu3a+isMQLnRxxO/U4i/huuqQIeFobuFO5ZF4AvV9JAsLKWiIiyiIiIiIiIiIiIiIiIiL5eyoIX0iIuUzcIyM+djCf/W85HsPkrV0lRVZr7WD08HGwVeypH3m7R8VVbu2tl0Lzm31Tvbu5hcDjVCY5M49BRKN/s8xgdsdW/cevurA56rt9Hf4R34meanXOVdvs/8AwjvxM81T0g+M3vCtKofAf3H6KE9G8h01ohxzbBYX/wAx6rPEk9i69a1ndLCwj1hm3nuVF9DEj9RGmDrEiYRyhj5uK6UvpUUDTBkdzVPDC0w5HbHdc8iQy0lrhQjUHYtqUnsLcDs24muprQtIJ7wrbP2TDi+sM9jhkVW7UsEwW48YLagaUOa5ybD56VxfHqFRTUM1KS9mo+3aFWL2RDEcIp2kjkNgWK613nTMUEikNpBcd9M8I4q7QrnNe0dM7EMjhbkO0qcl5ZsNoYxoa0aAZBTqPD5HnPMpdNQSOOef5cytS2JERYD4RGTmlvYQR8VxS7YLZyFDdqyNhP8AKSPgu8RW1BXGrSluitwAZB8Rjx2jPxBU3FI7wE9AforOoZcsd0IXSmOWVpWuwrDaNoCGwmudO4b18yDS42Cu3EAXKib22nRvRg65f3Huy7VJ+jeycMF0w4ZxT1eENtcPeanuVSs+RdPTQh5hurz7sMHT8RPnwXXIEAMaGtFAAABuAyAXd4JRcMZyqON3tExm/aNG/crIiIumU9EREREREREREREREREREREREReELnl87smE4zMEUbXE4D2He8OB2/JdEXzEYCKEVBUapp2zsylaJ4BM2x35HoVzGy7ZDxhfk4a8eI4KQisDhQgEbiKjxWO89yXQyY0uCW6lg9ZnFm8cFByNtkZP03/PcuErMOfA/QeuxZp64sPBqdDyPIq9XdmWMb0YAbQk0FAM9clPCZb7w71z+FNNfoVmD3++e4K3ocbZDEI5gbjmrB1PmN2lXvp27x3qIvFBdFa1sOhzJPWA2ZfFVzpX++e4LzpH++e4KTNjVHMwsOax7FHmoTKwscdD0/wrrLxwGNDnAHCK5jWma+TNM94Kl4n++e4L3r++e5bRj9I0W975LYKVwFrhWubtRjWnOpVdaxr3dI5oLq1BIFRuodVqkUzc7yC1py3GsFG/r2D4qoxPFfbWcKFptzJXrI2EZ3kKXmp9sMEk50/ZKqE7ORJqK2FDBcXHqjf9525oXzCbGnInRwmlxrn7rfvPcukXYuoyUZX14jvXiEZng3c3gsYZhRcczlUyzOrTkj0ZzPXuWS693WykEMHWe7N7ved8hoFNIi7RjAxoaNlMa0MAa3ZERF7XpEREREREREREREReVRF6i8qvURESq8xLFwi9RKosolFW7euVCmKvb9XEPtN9r8bdDz1VkqvnEtUkbJBleF4fG2QZXi4XJLRuzNSxJLC5vvw6ubzLNR3LVl7ccMq15H4FdmIUbaF25eNnEgscd9KO/MM1TT4Mx+rT81FbBLD/AEHkDodQucsvANo7wR81kFus4fmVmj+jSWPqOis5Pr4OBWo70XN2TMT8rCqt2BP5DzW4VVa3drSoJ1vN2U7yfILXjW+dnlTxKtEL0XQvajxXcsLfgpGU9H0mw16MvP33F3hovbMCdzssGetf/a3z/K50ybixnYYTXPduYC49rtngrFY/o5ixCHTLsDfcaauP4n6DsquhS8oyGMLGtaNzQGjuCy4lb0+FxR6u1Wr2TOc0zi4+XyWrZtlQ4DBDhMDGjYNp3k7TxW4vKpiVsAALBTAABYL1F5iTEs3CyvUXlUqlwi9ReAr1ZREXlV7VEREREVevFefoT0cOhftro35lVN1pzEZ1A+I47m18m6Ba09HL4j3nUuJXQ7vWe2FAYGjNzQ5x95zhUklcvGZMRmcC4ho6LjIjNi1Q8F5axvIeXj2qjvjzUHNxis4uxU7zkrfZltUkxHjOqetXQVIcQBTepp7ARQioVLvi0QxDgMGFvWdQaVJ/1Ut8LqBjpWuJFtj1U99O7Co3zNeXC1gD1JFj0Udal5osUnrFjdjQad52rScYzOsekbxIe0d5U5cmz2ve+K4VLMIbwLq1dzyA71dHwg4FpAIOoOYI4qLBQSVUfGe83Oyg0uFyV0XtEspudufruCpViXtexwZGOJhyxbW894VttC0mQYRiuOWym0nQBc9tyTEKO9jdAcuAOdFktGfc+BAYTk1ru2ji0eAWuDEJYGPjfqW7LXTYrPTRyxSG7m7X11vbx6he2leONFJ6xa3Y1ppy4krUc6Kyjj0jdxIe3xKsNx7Pa4vjOALmkNbwqKkjirfGghzS1wBB1BzBWyDD5KmPjPebnZbKbCpK2L2iWU5jt6/CpthXtcHBkY1acg7a3nvCk74zr4cOGYbi2rtQaVFFULVlRDjvhjRrjTls8FMWxMF8hLOOtSPy1b8FqiqpeBLE86tGhWqGtn9mngkcczBoeejgCL/RaEpaE1FdhhviONK0B2b81njT07Bo55iNH3qEctoWa4/2h3/TP9TVdZ2WESG5jhUOBC3UlK6en4udwdrz6KRQUL6ml4wleH62100UFd69XTO6KIAH7CNHfIqKvnMObMANcQMA0JG0qvh5Y+o1aajm0/opq+Tqx2nfDafNR31cktI5rzq0jVQn18tRQObIfea4a9hv+FpSUpMxgXQ8bgDQnGBnrTN3Fb0nY022IxzmPwhwJ64OQOeWJadlXiiS7SxgbQmpqCc6Ab+CmbHvZFix4cNwbRxoaA10J38EpRTuy3Ls3ja6UQonmPM5+ckd17/RQLmTFdI35YnyWB8zFaaFzwdxLgR2FdVXN7z/AGqJzHkFnEKL2Zge15NyvWKYaKKISNeTc217j+FghCYcMTRFcN4DyO8KRkBGbBmDEERvUbQuxDPHnSqslzvsjOb/AOsrNef7JE5DzClxUAZDxsxvlv5KdDhbY6f2nO6+Qm3LVp/KoECNFe4Ma5xc40AxHM9pUj/uOc9x/wD3G/3KKlJow3tiClWmorpVTf04jbmdx+aqqYwuaeKXX7LqjozSuYfaHPvf9vRWKxMUvK1j1aWlxNSCaE5aEqtWpe6LEJDD0beGtOJW5b9pOiSUFztYhJdTIZVotC6Ug2LMdcVDGl1DoTUAV5Vr2KxqZnvkZSxGwsNeeqt6ueSSWKhp3FrbDXnqOfgtaEyaeMbRGcN4x0PLepC79sR/9phwXvdQmjmuGfqk7cxor2AsEWRY5zXloLmGrTtGRGvapjMMMbg5sh0KsY8GML2vjldcEXvsRfX1qstUX0iuV0C5nb0gYMdzSMiS5p3tP7orBd69bBDbCjHCWigdqCBpXcVYLTsmHHbheORGRad4Kq0xcR9fq4jSPvAtPhULnXUdRSzGSn1B5Lk34fV0VQZqSzmnl9uXgQp2avZAYKh+I7miqhbdaZmVZNBtC0uqNepUivZTxWOBcSIfXisaPugu86K1WZZwgwmwgS4CuZpnWpOnNSWx1NUHNnFmkeamMirK0PZVNDWEaW63FjuVQbCtky8TFSrXZOG+mhHFWePfaEG1aHF24imfEr4tO5THkuhO6Mn2aVb2bQo5lxYtc4jAN4Die7LzUOOKvphw49Qq+KDFaMGGIAt5HTTuva3ioGYjvjRS4jE97sgNpOgCn7eu+YctCcMzDFH0+8ak8sRPep+xrtQ5c4hV79MZ2cGjRv7zUs5gIoRUblIgwr4buKfed5KVS4J8F4nPvv59Nb+Ou65xYFuGXeTTEx3rDloRxVkmb7wg3qBznbARQV4lY7SuQ1xLoTsFfZIq3s2jxWgy4kWvWiMA3gOJ7slHjir6ccJguOqixQYrSN4MQBbyOmnde3moFznxouQxPe7IbyfgrJeiT6KVgQhnhNK7zTM99VOWPdyHL5jrP2vdrTcBoAvi8ljOmGNaxzRhdXOu6mxbWYc+OnffV7luZhEkVJLf3pH/AJ6/VVe6E0yHHc57g0FhFSaZ1BVlta80JkN2B4c4ggAGuZ2lQX0Ei/xIf/l8lkhXDfXrRWgfdaSfGi104rYYuC1nj3rXStxOng4DIhz1uNL+KgJGTMaK2GNXHPg32nHsUvfUf4gD7jfMq2WRYUOXBwCrjq85uNPIcAo23rrumIvSCIG9UChaTpXiN6y7DZGUpYNXEi6OwaWOiMbNXuIJ8L9bKPunakGFCc2K4Al5IqK5UCnoNvS7nBrXgkkAZHU9igPoE/8AjN/If7lnkblPhxWRDFacLg6mAitNmq203tkYawsFgpNI7E4WsiMTcosL3F7f9lbFze8/2qJzHkF0hVm1LnmNFdF6UNxHTBWmVNaqVilPJPEGsGt1KxqklqoGsiFzmvyHI9VuXO+yM5v/AKys15/skTkPMLNYtm9BBbCxYqFxrSnrEnTtX3a0kY0F0IGhcKVIrTMHTsUgRO9l4fPLbyUsQvFFwre9ktbty2XO7GjNZMQ3PNGh1SeFCrx9Ipb329x+Sg/oE/8AjN/If7k+gL/4zfyH+5UlLFWUzcrWA965+hixOjjMbIgQTfUj/wBKQvDCbMyvSQusGEuFBqBUOoPHsVTsa0zAiiIBUaEbwV0CxbNMCCIRcHUJzApqSdK8VGWrc1kQl8N3RuOopVpPLZ2KVV0U0jmzx6PG4Uquw6olcyqi0kAFx2jpy7FuQL0y7m16QDgQQVgh3qY+OyDDBdiNC45AChOQ26KD+gsavrw6b6u8qKUse53QxGxXRMRbmAG0GhGZNSdeC9xyVz3AOaAL6lbYpsUke1r2BouLnsvrzKslUSiK6XQr6REWUREREREREREREREREREREREREREREREREREREREREREREREREREREREREREREREREREREREREREREREREREREREREREREREREREREREREREREREREREREREREREREREREREREREREREREREREREREREREREREREREREREREREREREREREX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6" name="AutoShape 8" descr="data:image/jpeg;base64,/9j/4AAQSkZJRgABAQAAAQABAAD/2wCEAAkGBhQSEBQQEhIWFBUVFhUWFhUYFBUUFxQUFBcVFhQVFBUYGyYeFxkjGRUVHy8gJCcpLCwsFR4xNTAqNSYrLCkBCQoKDgwOGg8PGiokHyQpMTQvLiwvLCosLSopKiw1LiwvLDAvKiwsLjQ0LiwsKiw0NCwwLC8sLCwsLiwsLDQsLv/AABEIAOEA4QMBIgACEQEDEQH/xAAbAAEAAgMBAQAAAAAAAAAAAAAABQYDBAcBAv/EAEYQAAECAwUEBgYIBAMJAAAAAAEAAgMEEQUGEiExQVFhcRMigZGhsQcyQlLB0RYjNGJykuHwU4Ky0iQz8RQVQ2Nzk6Kjwv/EABsBAQACAwEBAAAAAAAAAAAAAAAEBQEDBgIH/8QANxEAAQMCBAMFBwMDBQAAAAAAAQACAwQRBRIhMRNBUWFxgaHwFCIjkbHB0TJC4TNS8RUkNJLS/9oADAMBAAIRAxEAPwDuCIiIiIiIiIiIiIiIiIiIiIiIiIiIiIiIiIiIiIiIiIiIiIiIiIiIiIiIiIiIiIiIiIiIiIiIiIiIiIteZnGwxVzgAsXRbC8LlSrX9IrGOwQgYjtAAC4nkAosutKZzwiA0++6h/I2p71EmrYov1FaeMCbMBPcuhRZ9jdXtHaFrut6AP8Ait71R23Giu/zZx3JjKeJPwWUej2DtmI5/maP/lVj8dp281n452Z8yroy24J0it7wtuHMNdoQe1c9iej1vsTUYc8LvgFqvujOQutBmWvpsOJju8VCyzHKdx3WCZm7s+RC6gEXLWXwnZQ0mYTsPvHrN7HtyVssS/cCPQF2Bx2E5HkVaRVUco90rDahhOU6HodFZkXyHV0K+gpS3oiIiIiIiIiIiIiIiIiIiIiIiIiIiIiIiIvCV6qze69TZZhANXnReXODRcry5waLlZrx3shyzTUgncqlBs+atA9JGc6BBOg9t44D2RxK2LAu06I4Tc4MTzmyEcwzaC4bXcNnlYrQmMMNzttKDmclyGI4yc3Ci3WrIXNMkujQL2/P4WGybIgQG/UMAr7ernc3HMrfqo2xI9WFu1p8Dp8VIrlKmSQvIeVKpZGyQte0WuP8oiIoykoiIiLxzQQQRUHUHMFVa2biQohLpc9DE1wj1DXe3ZzHcrUoyBNfXk7HdXu08vFT6R8zczmHYKDVvjGVsgvmNv5+iq1k3tmJGJ0E00lvHPLfDdtHDyXTLNtNkeGIkNwc0+HA7ioG17IhzMMw4rajYdC072nYVRpaaj2VM4SS6E7Q7Ijfg8fvJdZhmMiX3H7+tvwozw+lOurPMevXb2KqLUs20WR4bYsM1a4V/Q8VtrqQQRcKUCCLhERFlZREREREREREREREREREREREXhKIo63LWbLwnPcdmXNUS7Nnum4xno+bQ49E07XA5vI3DQfoF7e6bdOTjJOGcq9YjYwZvd++Ct0CA1jGw2CjWgNaNwAoFymOYgY28Nm5WmNvGkuf0t8z/C+6qHt6P6rP5j5D4qYVXno+OI52yuXIZBcjSNzyZjyWnGJuHBkG7j5BZ7Ij4YoGx2XyVhVRa6hqNitcCNiaHDaAV7rWWcHKPgk12OiPLUePrzWwYBGuS+hK8fArJDiuI1X10jl2NLgVDLE2QAm45lWrpXA2WEy3FY4kEhbJiOWtEi12qFi2D0lLTmVoIPLW69RyFxstaci4WE9g5lQTTTMbPgt+2I2bW9p8h8VG4lV0EYbFc81zuKTZ58o/b9VZIUTE0O3iq0rbshkzBMJ+3Np2tdscEsiNVhb7p8D+tVv0VPIDDKcvIrooJBPCHHmNfuqHc62HyUy6VjGjC6h3Bx9V44H5LqwK5tfuyKtEw0dZuTuLD8j5lWe49tdPLAONXw+q7jQdU9o8iu+wau47MpVfFeGUwHbdvd09dqsaIi6BTUREREREREREREREREREREWhbc70UB8TcPHYt9U/0kzuCVw+8fAA/otcrsrSVrkdkYXKEuFLY3x5t2ZLujZybQuPeQOxXBRF05To5KA3aWBx5vq4+all8txGYyzuKkUzMkTR61WvaEfDDceFBzOSrKlbfmM2sHM+Q+KiaqTRx5Y79Vy+MTcSfKNm6ePNeqcsOPVhZ7p8D+tVXokeiz2POYYwqcndU9unjRZqQHMIUTDqgQ1Lb7HQ+KvEnos5CxybMllcF3+GtLaWMH+0LrX7lY36KOG1SZChLWmOjY7OhOQ5u/ZUHH4zJSEN6heQ8R3edgCoaamMTy7jlyGQWEvWHGheucbZoAC4x8he4uO5UhZUxSIBsdl8vFT6p4i0zGxWyXjY2NeNoBVTXs94PXSYLPmY6I8tfn6818TsuHw3NIqCCDyKqFxpkwJ0wCcnYmfzNqWntFe9XYhc/tg9DPNiDKjmP7jQ+Sk4POY5VKxEZMkw/afIrrQXq+YbqgFfS+lqSiIiIiIiIiIiIiIiIiIiIi5z6WonVht+67zAXRlzf0sN/wAs/dd5hRas2iKi1h+C71zVoloeFjG7mtHcAF9kr4hvq1p3gHvAK1LYm+jgudtpQczl818qLS+S3Uqze8RsLjsAq/PTeOI52yuXIZBasWYoFrGMtWPMZ8l0JjytsFwMpLiXHcraERY4xc5zITD1nva0cydf3uWFsVS1yZTpp0xPZgtqPxuyb4Yl6o6fizNavFNBxJWt7V0uA2jQsU7NshjE9waK0qTQVOgWwAqDfiOYuJuyHoOI9YrsKuqbSxg27Aurq6kU7M3M7K8A1zVYvxKkwekbqwh3MaO8D4LH6P7VMSC6E41MMih+6dO4qxWlLh8NzToQQe0UWwObUwX6hZBbUQ94XPoceoBXhiqOl3FmKEdYbi3uNF9OjrinsLXFpXIlpBsVumKrHdqbxMcza0+Dv1qqYZhSl3LQwR2g6P6p7dPHzUWpizxlT8Ol4NQ08jofH+bK8qhX2ZSKDwd8Cr2FRL7P+sHJ3wVfh/8AWC6bFP8AjO8PqF0yyYmKBCdvYw97QVtrSsVlJaCN0Nn9IW6vqkf6B3LY3YIiIvayiIiIiIiIiIiIiIiIio/pQlMUFjtxI7x+ivChb3SHSykQAZgYhzbmo9S3NE4DotFS3NE4Dp9FFWBM45WC7/ltrzAwnyULe+fzZCGwYjzOnxXtyJz6p8EnNjqj8L8/OvepKcsSDEcXvaSTr1iNF81aWQVJL9ht4rLg+qpWiMjUC/hv5qkGMtAzGZV8N2pf3D+d3zUHeaw4MGAYkNpDg5oriJ1Oeqsm1sUjg0A6qpmwqVjC4kWHf+FBGZoCV0T0bSWCU6U5OjOL/wCUdVvgK9q5UAYjmQW+tEc1g5uIHxXWLckRCbAa3IMZgHZh+SuqX/bMdPa9lGpvgMdPa9reZVuXPrRbV8QHa54PaSt+zrefDIBJe3cTmORXxbUEY+lZmyJmDx9oHitVfVNrIQ5m7TqF5raltVCHM3adR38+5ano5gERI/ANHbUq8v0NVUf94ss+ASRWLGOMM0plQE7h81TrRvBHjmr4hp7oOFo7ArCKsbTQtYRd3RS46ptNC1h1dbbpfXVbt8oHRTmMerFbXhibkfgoZ8wrLeyyCLMgxKdaEGPPAO9fzHcqpY4EWPCY7NrnNBGmR1UKujyv4ltxdR6mAulBAtmt8z/K+jMr6hzRBBGoNRzGivQudK/wz+d3zX225sr/AAz+d3zVD/qEPQ+vFSf9Hm6t+Z/ClrPnBFgsij2mg9u3xqqJeN3STAYNpa0c3u/0Vz6BkvALGZNzpUk0rrqqpdqB/tFosOrWkxTybkzxwrXhkIknu3a+isMQLnRxxO/U4i/huuqQIeFobuFO5ZF4AvV9JAsLKWiIiyiIiIiIiIiIiIiIiIiL5eyoIX0iIuUzcIyM+djCf/W85HsPkrV0lRVZr7WD08HGwVeypH3m7R8VVbu2tl0Lzm31Tvbu5hcDjVCY5M49BRKN/s8xgdsdW/cevurA56rt9Hf4R34meanXOVdvs/8AwjvxM81T0g+M3vCtKofAf3H6KE9G8h01ohxzbBYX/wAx6rPEk9i69a1ndLCwj1hm3nuVF9DEj9RGmDrEiYRyhj5uK6UvpUUDTBkdzVPDC0w5HbHdc8iQy0lrhQjUHYtqUnsLcDs24muprQtIJ7wrbP2TDi+sM9jhkVW7UsEwW48YLagaUOa5ybD56VxfHqFRTUM1KS9mo+3aFWL2RDEcIp2kjkNgWK613nTMUEikNpBcd9M8I4q7QrnNe0dM7EMjhbkO0qcl5ZsNoYxoa0aAZBTqPD5HnPMpdNQSOOef5cytS2JERYD4RGTmlvYQR8VxS7YLZyFDdqyNhP8AKSPgu8RW1BXGrSluitwAZB8Rjx2jPxBU3FI7wE9AforOoZcsd0IXSmOWVpWuwrDaNoCGwmudO4b18yDS42Cu3EAXKib22nRvRg65f3Huy7VJ+jeycMF0w4ZxT1eENtcPeanuVSs+RdPTQh5hurz7sMHT8RPnwXXIEAMaGtFAAABuAyAXd4JRcMZyqON3tExm/aNG/crIiIumU9EREREREREREREREREREREREReELnl87smE4zMEUbXE4D2He8OB2/JdEXzEYCKEVBUapp2zsylaJ4BM2x35HoVzGy7ZDxhfk4a8eI4KQisDhQgEbiKjxWO89yXQyY0uCW6lg9ZnFm8cFByNtkZP03/PcuErMOfA/QeuxZp64sPBqdDyPIq9XdmWMb0YAbQk0FAM9clPCZb7w71z+FNNfoVmD3++e4K3ocbZDEI5gbjmrB1PmN2lXvp27x3qIvFBdFa1sOhzJPWA2ZfFVzpX++e4LzpH++e4KTNjVHMwsOax7FHmoTKwscdD0/wrrLxwGNDnAHCK5jWma+TNM94Kl4n++e4L3r++e5bRj9I0W975LYKVwFrhWubtRjWnOpVdaxr3dI5oLq1BIFRuodVqkUzc7yC1py3GsFG/r2D4qoxPFfbWcKFptzJXrI2EZ3kKXmp9sMEk50/ZKqE7ORJqK2FDBcXHqjf9525oXzCbGnInRwmlxrn7rfvPcukXYuoyUZX14jvXiEZng3c3gsYZhRcczlUyzOrTkj0ZzPXuWS693WykEMHWe7N7ved8hoFNIi7RjAxoaNlMa0MAa3ZERF7XpEREREREREREREReVRF6i8qvURESq8xLFwi9RKosolFW7euVCmKvb9XEPtN9r8bdDz1VkqvnEtUkbJBleF4fG2QZXi4XJLRuzNSxJLC5vvw6ubzLNR3LVl7ccMq15H4FdmIUbaF25eNnEgscd9KO/MM1TT4Mx+rT81FbBLD/AEHkDodQucsvANo7wR81kFus4fmVmj+jSWPqOis5Pr4OBWo70XN2TMT8rCqt2BP5DzW4VVa3drSoJ1vN2U7yfILXjW+dnlTxKtEL0XQvajxXcsLfgpGU9H0mw16MvP33F3hovbMCdzssGetf/a3z/K50ybixnYYTXPduYC49rtngrFY/o5ixCHTLsDfcaauP4n6DsquhS8oyGMLGtaNzQGjuCy4lb0+FxR6u1Wr2TOc0zi4+XyWrZtlQ4DBDhMDGjYNp3k7TxW4vKpiVsAALBTAABYL1F5iTEs3CyvUXlUqlwi9ReAr1ZREXlV7VEREREVevFefoT0cOhftro35lVN1pzEZ1A+I47m18m6Ba09HL4j3nUuJXQ7vWe2FAYGjNzQ5x95zhUklcvGZMRmcC4ho6LjIjNi1Q8F5axvIeXj2qjvjzUHNxis4uxU7zkrfZltUkxHjOqetXQVIcQBTepp7ARQioVLvi0QxDgMGFvWdQaVJ/1Ut8LqBjpWuJFtj1U99O7Co3zNeXC1gD1JFj0Udal5osUnrFjdjQad52rScYzOsekbxIe0d5U5cmz2ve+K4VLMIbwLq1dzyA71dHwg4FpAIOoOYI4qLBQSVUfGe83Oyg0uFyV0XtEspudufruCpViXtexwZGOJhyxbW894VttC0mQYRiuOWym0nQBc9tyTEKO9jdAcuAOdFktGfc+BAYTk1ru2ji0eAWuDEJYGPjfqW7LXTYrPTRyxSG7m7X11vbx6he2leONFJ6xa3Y1ppy4krUc6Kyjj0jdxIe3xKsNx7Pa4vjOALmkNbwqKkjirfGghzS1wBB1BzBWyDD5KmPjPebnZbKbCpK2L2iWU5jt6/CpthXtcHBkY1acg7a3nvCk74zr4cOGYbi2rtQaVFFULVlRDjvhjRrjTls8FMWxMF8hLOOtSPy1b8FqiqpeBLE86tGhWqGtn9mngkcczBoeejgCL/RaEpaE1FdhhviONK0B2b81njT07Bo55iNH3qEctoWa4/2h3/TP9TVdZ2WESG5jhUOBC3UlK6en4udwdrz6KRQUL6ml4wleH62100UFd69XTO6KIAH7CNHfIqKvnMObMANcQMA0JG0qvh5Y+o1aajm0/opq+Tqx2nfDafNR31cktI5rzq0jVQn18tRQObIfea4a9hv+FpSUpMxgXQ8bgDQnGBnrTN3Fb0nY022IxzmPwhwJ64OQOeWJadlXiiS7SxgbQmpqCc6Ab+CmbHvZFix4cNwbRxoaA10J38EpRTuy3Ls3ja6UQonmPM5+ckd17/RQLmTFdI35YnyWB8zFaaFzwdxLgR2FdVXN7z/AGqJzHkFnEKL2Zge15NyvWKYaKKISNeTc217j+FghCYcMTRFcN4DyO8KRkBGbBmDEERvUbQuxDPHnSqslzvsjOb/AOsrNef7JE5DzClxUAZDxsxvlv5KdDhbY6f2nO6+Qm3LVp/KoECNFe4Ma5xc40AxHM9pUj/uOc9x/wD3G/3KKlJow3tiClWmorpVTf04jbmdx+aqqYwuaeKXX7LqjozSuYfaHPvf9vRWKxMUvK1j1aWlxNSCaE5aEqtWpe6LEJDD0beGtOJW5b9pOiSUFztYhJdTIZVotC6Ug2LMdcVDGl1DoTUAV5Vr2KxqZnvkZSxGwsNeeqt6ueSSWKhp3FrbDXnqOfgtaEyaeMbRGcN4x0PLepC79sR/9phwXvdQmjmuGfqk7cxor2AsEWRY5zXloLmGrTtGRGvapjMMMbg5sh0KsY8GML2vjldcEXvsRfX1qstUX0iuV0C5nb0gYMdzSMiS5p3tP7orBd69bBDbCjHCWigdqCBpXcVYLTsmHHbheORGRad4Kq0xcR9fq4jSPvAtPhULnXUdRSzGSn1B5Lk34fV0VQZqSzmnl9uXgQp2avZAYKh+I7miqhbdaZmVZNBtC0uqNepUivZTxWOBcSIfXisaPugu86K1WZZwgwmwgS4CuZpnWpOnNSWx1NUHNnFmkeamMirK0PZVNDWEaW63FjuVQbCtky8TFSrXZOG+mhHFWePfaEG1aHF24imfEr4tO5THkuhO6Mn2aVb2bQo5lxYtc4jAN4Die7LzUOOKvphw49Qq+KDFaMGGIAt5HTTuva3ioGYjvjRS4jE97sgNpOgCn7eu+YctCcMzDFH0+8ak8sRPep+xrtQ5c4hV79MZ2cGjRv7zUs5gIoRUblIgwr4buKfed5KVS4J8F4nPvv59Nb+Ou65xYFuGXeTTEx3rDloRxVkmb7wg3qBznbARQV4lY7SuQ1xLoTsFfZIq3s2jxWgy4kWvWiMA3gOJ7slHjir6ccJguOqixQYrSN4MQBbyOmnde3moFznxouQxPe7IbyfgrJeiT6KVgQhnhNK7zTM99VOWPdyHL5jrP2vdrTcBoAvi8ljOmGNaxzRhdXOu6mxbWYc+OnffV7luZhEkVJLf3pH/AJ6/VVe6E0yHHc57g0FhFSaZ1BVlta80JkN2B4c4ggAGuZ2lQX0Ei/xIf/l8lkhXDfXrRWgfdaSfGi104rYYuC1nj3rXStxOng4DIhz1uNL+KgJGTMaK2GNXHPg32nHsUvfUf4gD7jfMq2WRYUOXBwCrjq85uNPIcAo23rrumIvSCIG9UChaTpXiN6y7DZGUpYNXEi6OwaWOiMbNXuIJ8L9bKPunakGFCc2K4Al5IqK5UCnoNvS7nBrXgkkAZHU9igPoE/8AjN/If7lnkblPhxWRDFacLg6mAitNmq203tkYawsFgpNI7E4WsiMTcosL3F7f9lbFze8/2qJzHkF0hVm1LnmNFdF6UNxHTBWmVNaqVilPJPEGsGt1KxqklqoGsiFzmvyHI9VuXO+yM5v/AKys15/skTkPMLNYtm9BBbCxYqFxrSnrEnTtX3a0kY0F0IGhcKVIrTMHTsUgRO9l4fPLbyUsQvFFwre9ktbty2XO7GjNZMQ3PNGh1SeFCrx9Ipb329x+Sg/oE/8AjN/If7k+gL/4zfyH+5UlLFWUzcrWA965+hixOjjMbIgQTfUj/wBKQvDCbMyvSQusGEuFBqBUOoPHsVTsa0zAiiIBUaEbwV0CxbNMCCIRcHUJzApqSdK8VGWrc1kQl8N3RuOopVpPLZ2KVV0U0jmzx6PG4Uquw6olcyqi0kAFx2jpy7FuQL0y7m16QDgQQVgh3qY+OyDDBdiNC45AChOQ26KD+gsavrw6b6u8qKUse53QxGxXRMRbmAG0GhGZNSdeC9xyVz3AOaAL6lbYpsUke1r2BouLnsvrzKslUSiK6XQr6REWUREREREREREREREREREREREREREREREREREREREREREREREREREREREREREREREREREREREREREREREREREREREREREREREREREREREREREREREREREREREREREREREREREREREREREREREREREREREREREREREREREREREREREREREREX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CaixaDeTexto 11"/>
          <p:cNvSpPr txBox="1">
            <a:spLocks noChangeArrowheads="1"/>
          </p:cNvSpPr>
          <p:nvPr/>
        </p:nvSpPr>
        <p:spPr bwMode="auto">
          <a:xfrm>
            <a:off x="179512" y="6413266"/>
            <a:ext cx="264267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Fonte: IBGE  - 2006</a:t>
            </a:r>
          </a:p>
          <a:p>
            <a:pPr algn="r"/>
            <a:r>
              <a:rPr lang="pt-BR" sz="1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Elaborado por </a:t>
            </a:r>
            <a:r>
              <a:rPr lang="pt-BR" sz="10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Getec</a:t>
            </a:r>
            <a:r>
              <a:rPr lang="pt-BR" sz="1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OCB.</a:t>
            </a:r>
            <a:endParaRPr lang="pt-BR" sz="10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07504" y="375628"/>
            <a:ext cx="524836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Cooperativismo Agropecuário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323528" y="1196752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>
                <a:latin typeface="+mj-lt"/>
              </a:rPr>
              <a:t>Estratificação dos estabelecimentos associados à cooperativas</a:t>
            </a:r>
            <a:endParaRPr lang="pt-BR" b="1" dirty="0">
              <a:latin typeface="+mj-lt"/>
            </a:endParaRPr>
          </a:p>
        </p:txBody>
      </p:sp>
      <p:sp>
        <p:nvSpPr>
          <p:cNvPr id="14" name="Retângulo 4"/>
          <p:cNvSpPr/>
          <p:nvPr/>
        </p:nvSpPr>
        <p:spPr>
          <a:xfrm>
            <a:off x="1547664" y="5488335"/>
            <a:ext cx="7056784" cy="3889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809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Dos cooperados  são pequenos produtores rurais ,  ou seja possuem com menos de 4 módulos fiscais</a:t>
            </a:r>
            <a:endParaRPr lang="pt-BR" sz="9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Retângulo de cantos arredondados 5"/>
          <p:cNvSpPr/>
          <p:nvPr/>
        </p:nvSpPr>
        <p:spPr>
          <a:xfrm>
            <a:off x="395536" y="5373216"/>
            <a:ext cx="1224136" cy="576064"/>
          </a:xfrm>
          <a:prstGeom prst="roundRect">
            <a:avLst/>
          </a:prstGeom>
          <a:solidFill>
            <a:srgbClr val="0072B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bg1"/>
                </a:solidFill>
                <a:cs typeface="Calibri" pitchFamily="34" charset="0"/>
              </a:rPr>
              <a:t>84%</a:t>
            </a:r>
          </a:p>
        </p:txBody>
      </p:sp>
      <p:cxnSp>
        <p:nvCxnSpPr>
          <p:cNvPr id="18" name="Conector reto 11"/>
          <p:cNvCxnSpPr/>
          <p:nvPr/>
        </p:nvCxnSpPr>
        <p:spPr>
          <a:xfrm>
            <a:off x="-36512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http://www.mda.gov.br/img/dap.png"/>
          <p:cNvSpPr>
            <a:spLocks noChangeAspect="1" noChangeArrowheads="1"/>
          </p:cNvSpPr>
          <p:nvPr/>
        </p:nvSpPr>
        <p:spPr bwMode="auto">
          <a:xfrm>
            <a:off x="63500" y="-270569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" name="AutoShape 2" descr="http://www.agraria.com.br/fapa/img/logomarca_completa.gif"/>
          <p:cNvSpPr>
            <a:spLocks noChangeAspect="1" noChangeArrowheads="1"/>
          </p:cNvSpPr>
          <p:nvPr/>
        </p:nvSpPr>
        <p:spPr bwMode="auto">
          <a:xfrm>
            <a:off x="63500" y="-270569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4" name="AutoShape 6" descr="data:image/jpeg;base64,/9j/4AAQSkZJRgABAQAAAQABAAD/2wCEAAkGBhQSEBQQEhIWFBUVFhUWFhUYFBUUFxQUFBcVFhQVFBUYGyYeFxkjGRUVHy8gJCcpLCwsFR4xNTAqNSYrLCkBCQoKDgwOGg8PGiokHyQpMTQvLiwvLCosLSopKiw1LiwvLDAvKiwsLjQ0LiwsKiw0NCwwLC8sLCwsLiwsLDQsLv/AABEIAOEA4QMBIgACEQEDEQH/xAAbAAEAAgMBAQAAAAAAAAAAAAAABQYDBAcBAv/EAEYQAAECAwUEBgYIBAMJAAAAAAEAAgMEEQUGEiExQVFhcRMigZGhsQcyQlLB0RYjNGJykuHwU4Ky0iQz8RQVQ2Nzk6Kjwv/EABsBAQACAwEBAAAAAAAAAAAAAAAEBQEDBgIH/8QANxEAAQMCBAMFBwMDBQAAAAAAAQACAwQRBRIhMRNBUWFxgaHwFCIjkbHB0TJC4TNS8RUkNJLS/9oADAMBAAIRAxEAPwDuCIiIiIiIiIiIiIiIiIiIiIiIiIiIiIiIiIiIiIiIiIiIiIiIiIiIiIiIiIiIiIiIiIiIiIiIiIiIiIteZnGwxVzgAsXRbC8LlSrX9IrGOwQgYjtAAC4nkAosutKZzwiA0++6h/I2p71EmrYov1FaeMCbMBPcuhRZ9jdXtHaFrut6AP8Ait71R23Giu/zZx3JjKeJPwWUej2DtmI5/maP/lVj8dp281n452Z8yroy24J0it7wtuHMNdoQe1c9iej1vsTUYc8LvgFqvujOQutBmWvpsOJju8VCyzHKdx3WCZm7s+RC6gEXLWXwnZQ0mYTsPvHrN7HtyVssS/cCPQF2Bx2E5HkVaRVUco90rDahhOU6HodFZkXyHV0K+gpS3oiIiIiIiIiIiIiIiIiIiIiIiIiIiIiIiIvCV6qze69TZZhANXnReXODRcry5waLlZrx3shyzTUgncqlBs+atA9JGc6BBOg9t44D2RxK2LAu06I4Tc4MTzmyEcwzaC4bXcNnlYrQmMMNzttKDmclyGI4yc3Ci3WrIXNMkujQL2/P4WGybIgQG/UMAr7ernc3HMrfqo2xI9WFu1p8Dp8VIrlKmSQvIeVKpZGyQte0WuP8oiIoykoiIiLxzQQQRUHUHMFVa2biQohLpc9DE1wj1DXe3ZzHcrUoyBNfXk7HdXu08vFT6R8zczmHYKDVvjGVsgvmNv5+iq1k3tmJGJ0E00lvHPLfDdtHDyXTLNtNkeGIkNwc0+HA7ioG17IhzMMw4rajYdC072nYVRpaaj2VM4SS6E7Q7Ijfg8fvJdZhmMiX3H7+tvwozw+lOurPMevXb2KqLUs20WR4bYsM1a4V/Q8VtrqQQRcKUCCLhERFlZREREREREREREREREREREREXhKIo63LWbLwnPcdmXNUS7Nnum4xno+bQ49E07XA5vI3DQfoF7e6bdOTjJOGcq9YjYwZvd++Ct0CA1jGw2CjWgNaNwAoFymOYgY28Nm5WmNvGkuf0t8z/C+6qHt6P6rP5j5D4qYVXno+OI52yuXIZBcjSNzyZjyWnGJuHBkG7j5BZ7Ij4YoGx2XyVhVRa6hqNitcCNiaHDaAV7rWWcHKPgk12OiPLUePrzWwYBGuS+hK8fArJDiuI1X10jl2NLgVDLE2QAm45lWrpXA2WEy3FY4kEhbJiOWtEi12qFi2D0lLTmVoIPLW69RyFxstaci4WE9g5lQTTTMbPgt+2I2bW9p8h8VG4lV0EYbFc81zuKTZ58o/b9VZIUTE0O3iq0rbshkzBMJ+3Np2tdscEsiNVhb7p8D+tVv0VPIDDKcvIrooJBPCHHmNfuqHc62HyUy6VjGjC6h3Bx9V44H5LqwK5tfuyKtEw0dZuTuLD8j5lWe49tdPLAONXw+q7jQdU9o8iu+wau47MpVfFeGUwHbdvd09dqsaIi6BTUREREREREREREREREREREWhbc70UB8TcPHYt9U/0kzuCVw+8fAA/otcrsrSVrkdkYXKEuFLY3x5t2ZLujZybQuPeQOxXBRF05To5KA3aWBx5vq4+all8txGYyzuKkUzMkTR61WvaEfDDceFBzOSrKlbfmM2sHM+Q+KiaqTRx5Y79Vy+MTcSfKNm6ePNeqcsOPVhZ7p8D+tVXokeiz2POYYwqcndU9unjRZqQHMIUTDqgQ1Lb7HQ+KvEnos5CxybMllcF3+GtLaWMH+0LrX7lY36KOG1SZChLWmOjY7OhOQ5u/ZUHH4zJSEN6heQ8R3edgCoaamMTy7jlyGQWEvWHGheucbZoAC4x8he4uO5UhZUxSIBsdl8vFT6p4i0zGxWyXjY2NeNoBVTXs94PXSYLPmY6I8tfn6818TsuHw3NIqCCDyKqFxpkwJ0wCcnYmfzNqWntFe9XYhc/tg9DPNiDKjmP7jQ+Sk4POY5VKxEZMkw/afIrrQXq+YbqgFfS+lqSiIiIiIiIiIiIiIiIiIiIi5z6WonVht+67zAXRlzf0sN/wAs/dd5hRas2iKi1h+C71zVoloeFjG7mtHcAF9kr4hvq1p3gHvAK1LYm+jgudtpQczl818qLS+S3Uqze8RsLjsAq/PTeOI52yuXIZBasWYoFrGMtWPMZ8l0JjytsFwMpLiXHcraERY4xc5zITD1nva0cydf3uWFsVS1yZTpp0xPZgtqPxuyb4Yl6o6fizNavFNBxJWt7V0uA2jQsU7NshjE9waK0qTQVOgWwAqDfiOYuJuyHoOI9YrsKuqbSxg27Aurq6kU7M3M7K8A1zVYvxKkwekbqwh3MaO8D4LH6P7VMSC6E41MMih+6dO4qxWlLh8NzToQQe0UWwObUwX6hZBbUQ94XPoceoBXhiqOl3FmKEdYbi3uNF9OjrinsLXFpXIlpBsVumKrHdqbxMcza0+Dv1qqYZhSl3LQwR2g6P6p7dPHzUWpizxlT8Ol4NQ08jofH+bK8qhX2ZSKDwd8Cr2FRL7P+sHJ3wVfh/8AWC6bFP8AjO8PqF0yyYmKBCdvYw97QVtrSsVlJaCN0Nn9IW6vqkf6B3LY3YIiIvayiIiIiIiIiIiIiIiIio/pQlMUFjtxI7x+ivChb3SHSykQAZgYhzbmo9S3NE4DotFS3NE4Dp9FFWBM45WC7/ltrzAwnyULe+fzZCGwYjzOnxXtyJz6p8EnNjqj8L8/OvepKcsSDEcXvaSTr1iNF81aWQVJL9ht4rLg+qpWiMjUC/hv5qkGMtAzGZV8N2pf3D+d3zUHeaw4MGAYkNpDg5oriJ1Oeqsm1sUjg0A6qpmwqVjC4kWHf+FBGZoCV0T0bSWCU6U5OjOL/wCUdVvgK9q5UAYjmQW+tEc1g5uIHxXWLckRCbAa3IMZgHZh+SuqX/bMdPa9lGpvgMdPa9reZVuXPrRbV8QHa54PaSt+zrefDIBJe3cTmORXxbUEY+lZmyJmDx9oHitVfVNrIQ5m7TqF5raltVCHM3adR38+5ano5gERI/ANHbUq8v0NVUf94ss+ASRWLGOMM0plQE7h81TrRvBHjmr4hp7oOFo7ArCKsbTQtYRd3RS46ptNC1h1dbbpfXVbt8oHRTmMerFbXhibkfgoZ8wrLeyyCLMgxKdaEGPPAO9fzHcqpY4EWPCY7NrnNBGmR1UKujyv4ltxdR6mAulBAtmt8z/K+jMr6hzRBBGoNRzGivQudK/wz+d3zX225sr/AAz+d3zVD/qEPQ+vFSf9Hm6t+Z/ClrPnBFgsij2mg9u3xqqJeN3STAYNpa0c3u/0Vz6BkvALGZNzpUk0rrqqpdqB/tFosOrWkxTybkzxwrXhkIknu3a+isMQLnRxxO/U4i/huuqQIeFobuFO5ZF4AvV9JAsLKWiIiyiIiIiIiIiIiIiIiIiL5eyoIX0iIuUzcIyM+djCf/W85HsPkrV0lRVZr7WD08HGwVeypH3m7R8VVbu2tl0Lzm31Tvbu5hcDjVCY5M49BRKN/s8xgdsdW/cevurA56rt9Hf4R34meanXOVdvs/8AwjvxM81T0g+M3vCtKofAf3H6KE9G8h01ohxzbBYX/wAx6rPEk9i69a1ndLCwj1hm3nuVF9DEj9RGmDrEiYRyhj5uK6UvpUUDTBkdzVPDC0w5HbHdc8iQy0lrhQjUHYtqUnsLcDs24muprQtIJ7wrbP2TDi+sM9jhkVW7UsEwW48YLagaUOa5ybD56VxfHqFRTUM1KS9mo+3aFWL2RDEcIp2kjkNgWK613nTMUEikNpBcd9M8I4q7QrnNe0dM7EMjhbkO0qcl5ZsNoYxoa0aAZBTqPD5HnPMpdNQSOOef5cytS2JERYD4RGTmlvYQR8VxS7YLZyFDdqyNhP8AKSPgu8RW1BXGrSluitwAZB8Rjx2jPxBU3FI7wE9AforOoZcsd0IXSmOWVpWuwrDaNoCGwmudO4b18yDS42Cu3EAXKib22nRvRg65f3Huy7VJ+jeycMF0w4ZxT1eENtcPeanuVSs+RdPTQh5hurz7sMHT8RPnwXXIEAMaGtFAAABuAyAXd4JRcMZyqON3tExm/aNG/crIiIumU9EREREREREREREREREREREREReELnl87smE4zMEUbXE4D2He8OB2/JdEXzEYCKEVBUapp2zsylaJ4BM2x35HoVzGy7ZDxhfk4a8eI4KQisDhQgEbiKjxWO89yXQyY0uCW6lg9ZnFm8cFByNtkZP03/PcuErMOfA/QeuxZp64sPBqdDyPIq9XdmWMb0YAbQk0FAM9clPCZb7w71z+FNNfoVmD3++e4K3ocbZDEI5gbjmrB1PmN2lXvp27x3qIvFBdFa1sOhzJPWA2ZfFVzpX++e4LzpH++e4KTNjVHMwsOax7FHmoTKwscdD0/wrrLxwGNDnAHCK5jWma+TNM94Kl4n++e4L3r++e5bRj9I0W975LYKVwFrhWubtRjWnOpVdaxr3dI5oLq1BIFRuodVqkUzc7yC1py3GsFG/r2D4qoxPFfbWcKFptzJXrI2EZ3kKXmp9sMEk50/ZKqE7ORJqK2FDBcXHqjf9525oXzCbGnInRwmlxrn7rfvPcukXYuoyUZX14jvXiEZng3c3gsYZhRcczlUyzOrTkj0ZzPXuWS693WykEMHWe7N7ved8hoFNIi7RjAxoaNlMa0MAa3ZERF7XpEREREREREREREReVRF6i8qvURESq8xLFwi9RKosolFW7euVCmKvb9XEPtN9r8bdDz1VkqvnEtUkbJBleF4fG2QZXi4XJLRuzNSxJLC5vvw6ubzLNR3LVl7ccMq15H4FdmIUbaF25eNnEgscd9KO/MM1TT4Mx+rT81FbBLD/AEHkDodQucsvANo7wR81kFus4fmVmj+jSWPqOis5Pr4OBWo70XN2TMT8rCqt2BP5DzW4VVa3drSoJ1vN2U7yfILXjW+dnlTxKtEL0XQvajxXcsLfgpGU9H0mw16MvP33F3hovbMCdzssGetf/a3z/K50ybixnYYTXPduYC49rtngrFY/o5ixCHTLsDfcaauP4n6DsquhS8oyGMLGtaNzQGjuCy4lb0+FxR6u1Wr2TOc0zi4+XyWrZtlQ4DBDhMDGjYNp3k7TxW4vKpiVsAALBTAABYL1F5iTEs3CyvUXlUqlwi9ReAr1ZREXlV7VEREREVevFefoT0cOhftro35lVN1pzEZ1A+I47m18m6Ba09HL4j3nUuJXQ7vWe2FAYGjNzQ5x95zhUklcvGZMRmcC4ho6LjIjNi1Q8F5axvIeXj2qjvjzUHNxis4uxU7zkrfZltUkxHjOqetXQVIcQBTepp7ARQioVLvi0QxDgMGFvWdQaVJ/1Ut8LqBjpWuJFtj1U99O7Co3zNeXC1gD1JFj0Udal5osUnrFjdjQad52rScYzOsekbxIe0d5U5cmz2ve+K4VLMIbwLq1dzyA71dHwg4FpAIOoOYI4qLBQSVUfGe83Oyg0uFyV0XtEspudufruCpViXtexwZGOJhyxbW894VttC0mQYRiuOWym0nQBc9tyTEKO9jdAcuAOdFktGfc+BAYTk1ru2ji0eAWuDEJYGPjfqW7LXTYrPTRyxSG7m7X11vbx6he2leONFJ6xa3Y1ppy4krUc6Kyjj0jdxIe3xKsNx7Pa4vjOALmkNbwqKkjirfGghzS1wBB1BzBWyDD5KmPjPebnZbKbCpK2L2iWU5jt6/CpthXtcHBkY1acg7a3nvCk74zr4cOGYbi2rtQaVFFULVlRDjvhjRrjTls8FMWxMF8hLOOtSPy1b8FqiqpeBLE86tGhWqGtn9mngkcczBoeejgCL/RaEpaE1FdhhviONK0B2b81njT07Bo55iNH3qEctoWa4/2h3/TP9TVdZ2WESG5jhUOBC3UlK6en4udwdrz6KRQUL6ml4wleH62100UFd69XTO6KIAH7CNHfIqKvnMObMANcQMA0JG0qvh5Y+o1aajm0/opq+Tqx2nfDafNR31cktI5rzq0jVQn18tRQObIfea4a9hv+FpSUpMxgXQ8bgDQnGBnrTN3Fb0nY022IxzmPwhwJ64OQOeWJadlXiiS7SxgbQmpqCc6Ab+CmbHvZFix4cNwbRxoaA10J38EpRTuy3Ls3ja6UQonmPM5+ckd17/RQLmTFdI35YnyWB8zFaaFzwdxLgR2FdVXN7z/AGqJzHkFnEKL2Zge15NyvWKYaKKISNeTc217j+FghCYcMTRFcN4DyO8KRkBGbBmDEERvUbQuxDPHnSqslzvsjOb/AOsrNef7JE5DzClxUAZDxsxvlv5KdDhbY6f2nO6+Qm3LVp/KoECNFe4Ma5xc40AxHM9pUj/uOc9x/wD3G/3KKlJow3tiClWmorpVTf04jbmdx+aqqYwuaeKXX7LqjozSuYfaHPvf9vRWKxMUvK1j1aWlxNSCaE5aEqtWpe6LEJDD0beGtOJW5b9pOiSUFztYhJdTIZVotC6Ug2LMdcVDGl1DoTUAV5Vr2KxqZnvkZSxGwsNeeqt6ueSSWKhp3FrbDXnqOfgtaEyaeMbRGcN4x0PLepC79sR/9phwXvdQmjmuGfqk7cxor2AsEWRY5zXloLmGrTtGRGvapjMMMbg5sh0KsY8GML2vjldcEXvsRfX1qstUX0iuV0C5nb0gYMdzSMiS5p3tP7orBd69bBDbCjHCWigdqCBpXcVYLTsmHHbheORGRad4Kq0xcR9fq4jSPvAtPhULnXUdRSzGSn1B5Lk34fV0VQZqSzmnl9uXgQp2avZAYKh+I7miqhbdaZmVZNBtC0uqNepUivZTxWOBcSIfXisaPugu86K1WZZwgwmwgS4CuZpnWpOnNSWx1NUHNnFmkeamMirK0PZVNDWEaW63FjuVQbCtky8TFSrXZOG+mhHFWePfaEG1aHF24imfEr4tO5THkuhO6Mn2aVb2bQo5lxYtc4jAN4Die7LzUOOKvphw49Qq+KDFaMGGIAt5HTTuva3ioGYjvjRS4jE97sgNpOgCn7eu+YctCcMzDFH0+8ak8sRPep+xrtQ5c4hV79MZ2cGjRv7zUs5gIoRUblIgwr4buKfed5KVS4J8F4nPvv59Nb+Ou65xYFuGXeTTEx3rDloRxVkmb7wg3qBznbARQV4lY7SuQ1xLoTsFfZIq3s2jxWgy4kWvWiMA3gOJ7slHjir6ccJguOqixQYrSN4MQBbyOmnde3moFznxouQxPe7IbyfgrJeiT6KVgQhnhNK7zTM99VOWPdyHL5jrP2vdrTcBoAvi8ljOmGNaxzRhdXOu6mxbWYc+OnffV7luZhEkVJLf3pH/AJ6/VVe6E0yHHc57g0FhFSaZ1BVlta80JkN2B4c4ggAGuZ2lQX0Ei/xIf/l8lkhXDfXrRWgfdaSfGi104rYYuC1nj3rXStxOng4DIhz1uNL+KgJGTMaK2GNXHPg32nHsUvfUf4gD7jfMq2WRYUOXBwCrjq85uNPIcAo23rrumIvSCIG9UChaTpXiN6y7DZGUpYNXEi6OwaWOiMbNXuIJ8L9bKPunakGFCc2K4Al5IqK5UCnoNvS7nBrXgkkAZHU9igPoE/8AjN/If7lnkblPhxWRDFacLg6mAitNmq203tkYawsFgpNI7E4WsiMTcosL3F7f9lbFze8/2qJzHkF0hVm1LnmNFdF6UNxHTBWmVNaqVilPJPEGsGt1KxqklqoGsiFzmvyHI9VuXO+yM5v/AKys15/skTkPMLNYtm9BBbCxYqFxrSnrEnTtX3a0kY0F0IGhcKVIrTMHTsUgRO9l4fPLbyUsQvFFwre9ktbty2XO7GjNZMQ3PNGh1SeFCrx9Ipb329x+Sg/oE/8AjN/If7k+gL/4zfyH+5UlLFWUzcrWA965+hixOjjMbIgQTfUj/wBKQvDCbMyvSQusGEuFBqBUOoPHsVTsa0zAiiIBUaEbwV0CxbNMCCIRcHUJzApqSdK8VGWrc1kQl8N3RuOopVpPLZ2KVV0U0jmzx6PG4Uquw6olcyqi0kAFx2jpy7FuQL0y7m16QDgQQVgh3qY+OyDDBdiNC45AChOQ26KD+gsavrw6b6u8qKUse53QxGxXRMRbmAG0GhGZNSdeC9xyVz3AOaAL6lbYpsUke1r2BouLnsvrzKslUSiK6XQr6REWUREREREREREREREREREREREREREREREREREREREREREREREREREREREREREREREREREREREREREREREREREREREREREREREREREREREREREREREREREREREREREREREREREREREREREREREREREREREREREREREREREREREREREREREREX//2Q=="/>
          <p:cNvSpPr>
            <a:spLocks noChangeAspect="1" noChangeArrowheads="1"/>
          </p:cNvSpPr>
          <p:nvPr/>
        </p:nvSpPr>
        <p:spPr bwMode="auto">
          <a:xfrm>
            <a:off x="155575" y="-278507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6" name="AutoShape 8" descr="data:image/jpeg;base64,/9j/4AAQSkZJRgABAQAAAQABAAD/2wCEAAkGBhQSEBQQEhIWFBUVFhUWFhUYFBUUFxQUFBcVFhQVFBUYGyYeFxkjGRUVHy8gJCcpLCwsFR4xNTAqNSYrLCkBCQoKDgwOGg8PGiokHyQpMTQvLiwvLCosLSopKiw1LiwvLDAvKiwsLjQ0LiwsKiw0NCwwLC8sLCwsLiwsLDQsLv/AABEIAOEA4QMBIgACEQEDEQH/xAAbAAEAAgMBAQAAAAAAAAAAAAAABQYDBAcBAv/EAEYQAAECAwUEBgYIBAMJAAAAAAEAAgMEEQUGEiExQVFhcRMigZGhsQcyQlLB0RYjNGJykuHwU4Ky0iQz8RQVQ2Nzk6Kjwv/EABsBAQACAwEBAAAAAAAAAAAAAAAEBQEDBgIH/8QANxEAAQMCBAMFBwMDBQAAAAAAAQACAwQRBRIhMRNBUWFxgaHwFCIjkbHB0TJC4TNS8RUkNJLS/9oADAMBAAIRAxEAPwDuCIiIiIiIiIiIiIiIiIiIiIiIiIiIiIiIiIiIiIiIiIiIiIiIiIiIiIiIiIiIiIiIiIiIiIiIiIiIiIteZnGwxVzgAsXRbC8LlSrX9IrGOwQgYjtAAC4nkAosutKZzwiA0++6h/I2p71EmrYov1FaeMCbMBPcuhRZ9jdXtHaFrut6AP8Ait71R23Giu/zZx3JjKeJPwWUej2DtmI5/maP/lVj8dp281n452Z8yroy24J0it7wtuHMNdoQe1c9iej1vsTUYc8LvgFqvujOQutBmWvpsOJju8VCyzHKdx3WCZm7s+RC6gEXLWXwnZQ0mYTsPvHrN7HtyVssS/cCPQF2Bx2E5HkVaRVUco90rDahhOU6HodFZkXyHV0K+gpS3oiIiIiIiIiIiIiIiIiIiIiIiIiIiIiIiIvCV6qze69TZZhANXnReXODRcry5waLlZrx3shyzTUgncqlBs+atA9JGc6BBOg9t44D2RxK2LAu06I4Tc4MTzmyEcwzaC4bXcNnlYrQmMMNzttKDmclyGI4yc3Ci3WrIXNMkujQL2/P4WGybIgQG/UMAr7ernc3HMrfqo2xI9WFu1p8Dp8VIrlKmSQvIeVKpZGyQte0WuP8oiIoykoiIiLxzQQQRUHUHMFVa2biQohLpc9DE1wj1DXe3ZzHcrUoyBNfXk7HdXu08vFT6R8zczmHYKDVvjGVsgvmNv5+iq1k3tmJGJ0E00lvHPLfDdtHDyXTLNtNkeGIkNwc0+HA7ioG17IhzMMw4rajYdC072nYVRpaaj2VM4SS6E7Q7Ijfg8fvJdZhmMiX3H7+tvwozw+lOurPMevXb2KqLUs20WR4bYsM1a4V/Q8VtrqQQRcKUCCLhERFlZREREREREREREREREREREREXhKIo63LWbLwnPcdmXNUS7Nnum4xno+bQ49E07XA5vI3DQfoF7e6bdOTjJOGcq9YjYwZvd++Ct0CA1jGw2CjWgNaNwAoFymOYgY28Nm5WmNvGkuf0t8z/C+6qHt6P6rP5j5D4qYVXno+OI52yuXIZBcjSNzyZjyWnGJuHBkG7j5BZ7Ij4YoGx2XyVhVRa6hqNitcCNiaHDaAV7rWWcHKPgk12OiPLUePrzWwYBGuS+hK8fArJDiuI1X10jl2NLgVDLE2QAm45lWrpXA2WEy3FY4kEhbJiOWtEi12qFi2D0lLTmVoIPLW69RyFxstaci4WE9g5lQTTTMbPgt+2I2bW9p8h8VG4lV0EYbFc81zuKTZ58o/b9VZIUTE0O3iq0rbshkzBMJ+3Np2tdscEsiNVhb7p8D+tVv0VPIDDKcvIrooJBPCHHmNfuqHc62HyUy6VjGjC6h3Bx9V44H5LqwK5tfuyKtEw0dZuTuLD8j5lWe49tdPLAONXw+q7jQdU9o8iu+wau47MpVfFeGUwHbdvd09dqsaIi6BTUREREREREREREREREREREWhbc70UB8TcPHYt9U/0kzuCVw+8fAA/otcrsrSVrkdkYXKEuFLY3x5t2ZLujZybQuPeQOxXBRF05To5KA3aWBx5vq4+all8txGYyzuKkUzMkTR61WvaEfDDceFBzOSrKlbfmM2sHM+Q+KiaqTRx5Y79Vy+MTcSfKNm6ePNeqcsOPVhZ7p8D+tVXokeiz2POYYwqcndU9unjRZqQHMIUTDqgQ1Lb7HQ+KvEnos5CxybMllcF3+GtLaWMH+0LrX7lY36KOG1SZChLWmOjY7OhOQ5u/ZUHH4zJSEN6heQ8R3edgCoaamMTy7jlyGQWEvWHGheucbZoAC4x8he4uO5UhZUxSIBsdl8vFT6p4i0zGxWyXjY2NeNoBVTXs94PXSYLPmY6I8tfn6818TsuHw3NIqCCDyKqFxpkwJ0wCcnYmfzNqWntFe9XYhc/tg9DPNiDKjmP7jQ+Sk4POY5VKxEZMkw/afIrrQXq+YbqgFfS+lqSiIiIiIiIiIiIiIiIiIiIi5z6WonVht+67zAXRlzf0sN/wAs/dd5hRas2iKi1h+C71zVoloeFjG7mtHcAF9kr4hvq1p3gHvAK1LYm+jgudtpQczl818qLS+S3Uqze8RsLjsAq/PTeOI52yuXIZBasWYoFrGMtWPMZ8l0JjytsFwMpLiXHcraERY4xc5zITD1nva0cydf3uWFsVS1yZTpp0xPZgtqPxuyb4Yl6o6fizNavFNBxJWt7V0uA2jQsU7NshjE9waK0qTQVOgWwAqDfiOYuJuyHoOI9YrsKuqbSxg27Aurq6kU7M3M7K8A1zVYvxKkwekbqwh3MaO8D4LH6P7VMSC6E41MMih+6dO4qxWlLh8NzToQQe0UWwObUwX6hZBbUQ94XPoceoBXhiqOl3FmKEdYbi3uNF9OjrinsLXFpXIlpBsVumKrHdqbxMcza0+Dv1qqYZhSl3LQwR2g6P6p7dPHzUWpizxlT8Ol4NQ08jofH+bK8qhX2ZSKDwd8Cr2FRL7P+sHJ3wVfh/8AWC6bFP8AjO8PqF0yyYmKBCdvYw97QVtrSsVlJaCN0Nn9IW6vqkf6B3LY3YIiIvayiIiIiIiIiIiIiIiIio/pQlMUFjtxI7x+ivChb3SHSykQAZgYhzbmo9S3NE4DotFS3NE4Dp9FFWBM45WC7/ltrzAwnyULe+fzZCGwYjzOnxXtyJz6p8EnNjqj8L8/OvepKcsSDEcXvaSTr1iNF81aWQVJL9ht4rLg+qpWiMjUC/hv5qkGMtAzGZV8N2pf3D+d3zUHeaw4MGAYkNpDg5oriJ1Oeqsm1sUjg0A6qpmwqVjC4kWHf+FBGZoCV0T0bSWCU6U5OjOL/wCUdVvgK9q5UAYjmQW+tEc1g5uIHxXWLckRCbAa3IMZgHZh+SuqX/bMdPa9lGpvgMdPa9reZVuXPrRbV8QHa54PaSt+zrefDIBJe3cTmORXxbUEY+lZmyJmDx9oHitVfVNrIQ5m7TqF5raltVCHM3adR38+5ano5gERI/ANHbUq8v0NVUf94ss+ASRWLGOMM0plQE7h81TrRvBHjmr4hp7oOFo7ArCKsbTQtYRd3RS46ptNC1h1dbbpfXVbt8oHRTmMerFbXhibkfgoZ8wrLeyyCLMgxKdaEGPPAO9fzHcqpY4EWPCY7NrnNBGmR1UKujyv4ltxdR6mAulBAtmt8z/K+jMr6hzRBBGoNRzGivQudK/wz+d3zX225sr/AAz+d3zVD/qEPQ+vFSf9Hm6t+Z/ClrPnBFgsij2mg9u3xqqJeN3STAYNpa0c3u/0Vz6BkvALGZNzpUk0rrqqpdqB/tFosOrWkxTybkzxwrXhkIknu3a+isMQLnRxxO/U4i/huuqQIeFobuFO5ZF4AvV9JAsLKWiIiyiIiIiIiIiIiIiIiIiL5eyoIX0iIuUzcIyM+djCf/W85HsPkrV0lRVZr7WD08HGwVeypH3m7R8VVbu2tl0Lzm31Tvbu5hcDjVCY5M49BRKN/s8xgdsdW/cevurA56rt9Hf4R34meanXOVdvs/8AwjvxM81T0g+M3vCtKofAf3H6KE9G8h01ohxzbBYX/wAx6rPEk9i69a1ndLCwj1hm3nuVF9DEj9RGmDrEiYRyhj5uK6UvpUUDTBkdzVPDC0w5HbHdc8iQy0lrhQjUHYtqUnsLcDs24muprQtIJ7wrbP2TDi+sM9jhkVW7UsEwW48YLagaUOa5ybD56VxfHqFRTUM1KS9mo+3aFWL2RDEcIp2kjkNgWK613nTMUEikNpBcd9M8I4q7QrnNe0dM7EMjhbkO0qcl5ZsNoYxoa0aAZBTqPD5HnPMpdNQSOOef5cytS2JERYD4RGTmlvYQR8VxS7YLZyFDdqyNhP8AKSPgu8RW1BXGrSluitwAZB8Rjx2jPxBU3FI7wE9AforOoZcsd0IXSmOWVpWuwrDaNoCGwmudO4b18yDS42Cu3EAXKib22nRvRg65f3Huy7VJ+jeycMF0w4ZxT1eENtcPeanuVSs+RdPTQh5hurz7sMHT8RPnwXXIEAMaGtFAAABuAyAXd4JRcMZyqON3tExm/aNG/crIiIumU9EREREREREREREREREREREREReELnl87smE4zMEUbXE4D2He8OB2/JdEXzEYCKEVBUapp2zsylaJ4BM2x35HoVzGy7ZDxhfk4a8eI4KQisDhQgEbiKjxWO89yXQyY0uCW6lg9ZnFm8cFByNtkZP03/PcuErMOfA/QeuxZp64sPBqdDyPIq9XdmWMb0YAbQk0FAM9clPCZb7w71z+FNNfoVmD3++e4K3ocbZDEI5gbjmrB1PmN2lXvp27x3qIvFBdFa1sOhzJPWA2ZfFVzpX++e4LzpH++e4KTNjVHMwsOax7FHmoTKwscdD0/wrrLxwGNDnAHCK5jWma+TNM94Kl4n++e4L3r++e5bRj9I0W975LYKVwFrhWubtRjWnOpVdaxr3dI5oLq1BIFRuodVqkUzc7yC1py3GsFG/r2D4qoxPFfbWcKFptzJXrI2EZ3kKXmp9sMEk50/ZKqE7ORJqK2FDBcXHqjf9525oXzCbGnInRwmlxrn7rfvPcukXYuoyUZX14jvXiEZng3c3gsYZhRcczlUyzOrTkj0ZzPXuWS693WykEMHWe7N7ved8hoFNIi7RjAxoaNlMa0MAa3ZERF7XpEREREREREREREReVRF6i8qvURESq8xLFwi9RKosolFW7euVCmKvb9XEPtN9r8bdDz1VkqvnEtUkbJBleF4fG2QZXi4XJLRuzNSxJLC5vvw6ubzLNR3LVl7ccMq15H4FdmIUbaF25eNnEgscd9KO/MM1TT4Mx+rT81FbBLD/AEHkDodQucsvANo7wR81kFus4fmVmj+jSWPqOis5Pr4OBWo70XN2TMT8rCqt2BP5DzW4VVa3drSoJ1vN2U7yfILXjW+dnlTxKtEL0XQvajxXcsLfgpGU9H0mw16MvP33F3hovbMCdzssGetf/a3z/K50ybixnYYTXPduYC49rtngrFY/o5ixCHTLsDfcaauP4n6DsquhS8oyGMLGtaNzQGjuCy4lb0+FxR6u1Wr2TOc0zi4+XyWrZtlQ4DBDhMDGjYNp3k7TxW4vKpiVsAALBTAABYL1F5iTEs3CyvUXlUqlwi9ReAr1ZREXlV7VEREREVevFefoT0cOhftro35lVN1pzEZ1A+I47m18m6Ba09HL4j3nUuJXQ7vWe2FAYGjNzQ5x95zhUklcvGZMRmcC4ho6LjIjNi1Q8F5axvIeXj2qjvjzUHNxis4uxU7zkrfZltUkxHjOqetXQVIcQBTepp7ARQioVLvi0QxDgMGFvWdQaVJ/1Ut8LqBjpWuJFtj1U99O7Co3zNeXC1gD1JFj0Udal5osUnrFjdjQad52rScYzOsekbxIe0d5U5cmz2ve+K4VLMIbwLq1dzyA71dHwg4FpAIOoOYI4qLBQSVUfGe83Oyg0uFyV0XtEspudufruCpViXtexwZGOJhyxbW894VttC0mQYRiuOWym0nQBc9tyTEKO9jdAcuAOdFktGfc+BAYTk1ru2ji0eAWuDEJYGPjfqW7LXTYrPTRyxSG7m7X11vbx6he2leONFJ6xa3Y1ppy4krUc6Kyjj0jdxIe3xKsNx7Pa4vjOALmkNbwqKkjirfGghzS1wBB1BzBWyDD5KmPjPebnZbKbCpK2L2iWU5jt6/CpthXtcHBkY1acg7a3nvCk74zr4cOGYbi2rtQaVFFULVlRDjvhjRrjTls8FMWxMF8hLOOtSPy1b8FqiqpeBLE86tGhWqGtn9mngkcczBoeejgCL/RaEpaE1FdhhviONK0B2b81njT07Bo55iNH3qEctoWa4/2h3/TP9TVdZ2WESG5jhUOBC3UlK6en4udwdrz6KRQUL6ml4wleH62100UFd69XTO6KIAH7CNHfIqKvnMObMANcQMA0JG0qvh5Y+o1aajm0/opq+Tqx2nfDafNR31cktI5rzq0jVQn18tRQObIfea4a9hv+FpSUpMxgXQ8bgDQnGBnrTN3Fb0nY022IxzmPwhwJ64OQOeWJadlXiiS7SxgbQmpqCc6Ab+CmbHvZFix4cNwbRxoaA10J38EpRTuy3Ls3ja6UQonmPM5+ckd17/RQLmTFdI35YnyWB8zFaaFzwdxLgR2FdVXN7z/AGqJzHkFnEKL2Zge15NyvWKYaKKISNeTc217j+FghCYcMTRFcN4DyO8KRkBGbBmDEERvUbQuxDPHnSqslzvsjOb/AOsrNef7JE5DzClxUAZDxsxvlv5KdDhbY6f2nO6+Qm3LVp/KoECNFe4Ma5xc40AxHM9pUj/uOc9x/wD3G/3KKlJow3tiClWmorpVTf04jbmdx+aqqYwuaeKXX7LqjozSuYfaHPvf9vRWKxMUvK1j1aWlxNSCaE5aEqtWpe6LEJDD0beGtOJW5b9pOiSUFztYhJdTIZVotC6Ug2LMdcVDGl1DoTUAV5Vr2KxqZnvkZSxGwsNeeqt6ueSSWKhp3FrbDXnqOfgtaEyaeMbRGcN4x0PLepC79sR/9phwXvdQmjmuGfqk7cxor2AsEWRY5zXloLmGrTtGRGvapjMMMbg5sh0KsY8GML2vjldcEXvsRfX1qstUX0iuV0C5nb0gYMdzSMiS5p3tP7orBd69bBDbCjHCWigdqCBpXcVYLTsmHHbheORGRad4Kq0xcR9fq4jSPvAtPhULnXUdRSzGSn1B5Lk34fV0VQZqSzmnl9uXgQp2avZAYKh+I7miqhbdaZmVZNBtC0uqNepUivZTxWOBcSIfXisaPugu86K1WZZwgwmwgS4CuZpnWpOnNSWx1NUHNnFmkeamMirK0PZVNDWEaW63FjuVQbCtky8TFSrXZOG+mhHFWePfaEG1aHF24imfEr4tO5THkuhO6Mn2aVb2bQo5lxYtc4jAN4Die7LzUOOKvphw49Qq+KDFaMGGIAt5HTTuva3ioGYjvjRS4jE97sgNpOgCn7eu+YctCcMzDFH0+8ak8sRPep+xrtQ5c4hV79MZ2cGjRv7zUs5gIoRUblIgwr4buKfed5KVS4J8F4nPvv59Nb+Ou65xYFuGXeTTEx3rDloRxVkmb7wg3qBznbARQV4lY7SuQ1xLoTsFfZIq3s2jxWgy4kWvWiMA3gOJ7slHjir6ccJguOqixQYrSN4MQBbyOmnde3moFznxouQxPe7IbyfgrJeiT6KVgQhnhNK7zTM99VOWPdyHL5jrP2vdrTcBoAvi8ljOmGNaxzRhdXOu6mxbWYc+OnffV7luZhEkVJLf3pH/AJ6/VVe6E0yHHc57g0FhFSaZ1BVlta80JkN2B4c4ggAGuZ2lQX0Ei/xIf/l8lkhXDfXrRWgfdaSfGi104rYYuC1nj3rXStxOng4DIhz1uNL+KgJGTMaK2GNXHPg32nHsUvfUf4gD7jfMq2WRYUOXBwCrjq85uNPIcAo23rrumIvSCIG9UChaTpXiN6y7DZGUpYNXEi6OwaWOiMbNXuIJ8L9bKPunakGFCc2K4Al5IqK5UCnoNvS7nBrXgkkAZHU9igPoE/8AjN/If7lnkblPhxWRDFacLg6mAitNmq203tkYawsFgpNI7E4WsiMTcosL3F7f9lbFze8/2qJzHkF0hVm1LnmNFdF6UNxHTBWmVNaqVilPJPEGsGt1KxqklqoGsiFzmvyHI9VuXO+yM5v/AKys15/skTkPMLNYtm9BBbCxYqFxrSnrEnTtX3a0kY0F0IGhcKVIrTMHTsUgRO9l4fPLbyUsQvFFwre9ktbty2XO7GjNZMQ3PNGh1SeFCrx9Ipb329x+Sg/oE/8AjN/If7k+gL/4zfyH+5UlLFWUzcrWA965+hixOjjMbIgQTfUj/wBKQvDCbMyvSQusGEuFBqBUOoPHsVTsa0zAiiIBUaEbwV0CxbNMCCIRcHUJzApqSdK8VGWrc1kQl8N3RuOopVpPLZ2KVV0U0jmzx6PG4Uquw6olcyqi0kAFx2jpy7FuQL0y7m16QDgQQVgh3qY+OyDDBdiNC45AChOQ26KD+gsavrw6b6u8qKUse53QxGxXRMRbmAG0GhGZNSdeC9xyVz3AOaAL6lbYpsUke1r2BouLnsvrzKslUSiK6XQr6REWUREREREREREREREREREREREREREREREREREREREREREREREREREREREREREREREREREREREREREREREREREREREREREREREREREREREREREREREREREREREREREREREREREREREREREREREREREREREREREREREREREREREREREREREREX//2Q=="/>
          <p:cNvSpPr>
            <a:spLocks noChangeAspect="1" noChangeArrowheads="1"/>
          </p:cNvSpPr>
          <p:nvPr/>
        </p:nvSpPr>
        <p:spPr bwMode="auto">
          <a:xfrm>
            <a:off x="155575" y="-278507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CaixaDeTexto 11"/>
          <p:cNvSpPr txBox="1">
            <a:spLocks noChangeArrowheads="1"/>
          </p:cNvSpPr>
          <p:nvPr/>
        </p:nvSpPr>
        <p:spPr bwMode="auto">
          <a:xfrm>
            <a:off x="179512" y="6381328"/>
            <a:ext cx="264267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Fonte: IBGE  - 2006</a:t>
            </a:r>
          </a:p>
          <a:p>
            <a:pPr algn="r"/>
            <a:r>
              <a:rPr lang="pt-BR" sz="1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Elaborado por </a:t>
            </a:r>
            <a:r>
              <a:rPr lang="pt-BR" sz="1000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Getec</a:t>
            </a:r>
            <a:r>
              <a:rPr lang="pt-BR" sz="1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OCB.</a:t>
            </a:r>
            <a:endParaRPr lang="pt-BR" sz="10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" name="Grupo 84"/>
          <p:cNvGrpSpPr/>
          <p:nvPr/>
        </p:nvGrpSpPr>
        <p:grpSpPr>
          <a:xfrm>
            <a:off x="323528" y="2346513"/>
            <a:ext cx="8378351" cy="2892659"/>
            <a:chOff x="741594" y="315325"/>
            <a:chExt cx="8156825" cy="2912685"/>
          </a:xfrm>
        </p:grpSpPr>
        <p:sp>
          <p:nvSpPr>
            <p:cNvPr id="95" name="Retângulo de cantos arredondados 94"/>
            <p:cNvSpPr/>
            <p:nvPr/>
          </p:nvSpPr>
          <p:spPr>
            <a:xfrm>
              <a:off x="811698" y="1052815"/>
              <a:ext cx="959775" cy="1008112"/>
            </a:xfrm>
            <a:prstGeom prst="roundRect">
              <a:avLst>
                <a:gd name="adj" fmla="val 2148"/>
              </a:avLst>
            </a:prstGeom>
            <a:blipFill>
              <a:blip r:embed="rId3" cstate="print"/>
              <a:stretch>
                <a:fillRect/>
              </a:stretch>
            </a:blipFill>
            <a:ln w="9525"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96" name="Retângulo de cantos arredondados 95"/>
            <p:cNvSpPr/>
            <p:nvPr/>
          </p:nvSpPr>
          <p:spPr>
            <a:xfrm>
              <a:off x="1826879" y="1057300"/>
              <a:ext cx="959775" cy="1008112"/>
            </a:xfrm>
            <a:prstGeom prst="roundRect">
              <a:avLst>
                <a:gd name="adj" fmla="val 2148"/>
              </a:avLst>
            </a:prstGeom>
            <a:blipFill dpi="0" rotWithShape="1">
              <a:blip r:embed="rId4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 w="9525"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97" name="Retângulo de cantos arredondados 96"/>
            <p:cNvSpPr/>
            <p:nvPr/>
          </p:nvSpPr>
          <p:spPr>
            <a:xfrm>
              <a:off x="6915640" y="1057300"/>
              <a:ext cx="959775" cy="1008112"/>
            </a:xfrm>
            <a:prstGeom prst="roundRect">
              <a:avLst>
                <a:gd name="adj" fmla="val 2148"/>
              </a:avLst>
            </a:prstGeom>
            <a:blipFill dpi="0" rotWithShape="1"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 w="9525"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98" name="Retângulo de cantos arredondados 97"/>
            <p:cNvSpPr/>
            <p:nvPr/>
          </p:nvSpPr>
          <p:spPr>
            <a:xfrm>
              <a:off x="2843808" y="1057300"/>
              <a:ext cx="959775" cy="1008112"/>
            </a:xfrm>
            <a:prstGeom prst="roundRect">
              <a:avLst>
                <a:gd name="adj" fmla="val 2148"/>
              </a:avLst>
            </a:prstGeom>
            <a:blipFill dpi="0" rotWithShape="1"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 w="9525"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99" name="Retângulo de cantos arredondados 98"/>
            <p:cNvSpPr/>
            <p:nvPr/>
          </p:nvSpPr>
          <p:spPr>
            <a:xfrm>
              <a:off x="3851920" y="1057300"/>
              <a:ext cx="959775" cy="1008112"/>
            </a:xfrm>
            <a:prstGeom prst="roundRect">
              <a:avLst>
                <a:gd name="adj" fmla="val 2148"/>
              </a:avLst>
            </a:prstGeom>
            <a:blipFill dpi="0" rotWithShape="1">
              <a:blip r:embed="rId7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 w="9525"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00" name="Retângulo de cantos arredondados 99"/>
            <p:cNvSpPr/>
            <p:nvPr/>
          </p:nvSpPr>
          <p:spPr>
            <a:xfrm>
              <a:off x="5909580" y="1057300"/>
              <a:ext cx="959775" cy="1008112"/>
            </a:xfrm>
            <a:prstGeom prst="roundRect">
              <a:avLst>
                <a:gd name="adj" fmla="val 2148"/>
              </a:avLst>
            </a:prstGeom>
            <a:blipFill dpi="0" rotWithShape="1">
              <a:blip r:embed="rId8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 w="9525"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01" name="Retângulo de cantos arredondados 100"/>
            <p:cNvSpPr/>
            <p:nvPr/>
          </p:nvSpPr>
          <p:spPr>
            <a:xfrm>
              <a:off x="4877735" y="1057300"/>
              <a:ext cx="959775" cy="1008112"/>
            </a:xfrm>
            <a:prstGeom prst="roundRect">
              <a:avLst>
                <a:gd name="adj" fmla="val 2148"/>
              </a:avLst>
            </a:prstGeom>
            <a:blipFill dpi="0" rotWithShape="1">
              <a:blip r:embed="rId9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 w="9525"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02" name="Retângulo de cantos arredondados 101"/>
            <p:cNvSpPr/>
            <p:nvPr/>
          </p:nvSpPr>
          <p:spPr>
            <a:xfrm>
              <a:off x="7932705" y="1057300"/>
              <a:ext cx="959775" cy="1008112"/>
            </a:xfrm>
            <a:prstGeom prst="roundRect">
              <a:avLst>
                <a:gd name="adj" fmla="val 2148"/>
              </a:avLst>
            </a:prstGeom>
            <a:blipFill dpi="0" rotWithShape="1">
              <a:blip r:embed="rId10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 w="9525">
              <a:solidFill>
                <a:schemeClr val="tx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03" name="Retângulo de cantos arredondados 102"/>
            <p:cNvSpPr/>
            <p:nvPr/>
          </p:nvSpPr>
          <p:spPr>
            <a:xfrm>
              <a:off x="795646" y="2291903"/>
              <a:ext cx="918148" cy="936104"/>
            </a:xfrm>
            <a:prstGeom prst="roundRect">
              <a:avLst>
                <a:gd name="adj" fmla="val 2148"/>
              </a:avLst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74%</a:t>
              </a:r>
              <a:endParaRPr lang="pt-BR" sz="2400" dirty="0">
                <a:solidFill>
                  <a:srgbClr val="C00000"/>
                </a:solidFill>
              </a:endParaRPr>
            </a:p>
          </p:txBody>
        </p:sp>
        <p:sp>
          <p:nvSpPr>
            <p:cNvPr id="104" name="Retângulo de cantos arredondados 103"/>
            <p:cNvSpPr/>
            <p:nvPr/>
          </p:nvSpPr>
          <p:spPr>
            <a:xfrm>
              <a:off x="1821715" y="2291903"/>
              <a:ext cx="918148" cy="936104"/>
            </a:xfrm>
            <a:prstGeom prst="roundRect">
              <a:avLst>
                <a:gd name="adj" fmla="val 2148"/>
              </a:avLst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57%</a:t>
              </a:r>
              <a:endParaRPr lang="pt-BR" sz="2400" dirty="0">
                <a:solidFill>
                  <a:srgbClr val="C00000"/>
                </a:solidFill>
              </a:endParaRPr>
            </a:p>
          </p:txBody>
        </p:sp>
        <p:sp>
          <p:nvSpPr>
            <p:cNvPr id="105" name="Retângulo de cantos arredondados 104"/>
            <p:cNvSpPr/>
            <p:nvPr/>
          </p:nvSpPr>
          <p:spPr>
            <a:xfrm>
              <a:off x="5940152" y="2291903"/>
              <a:ext cx="918148" cy="936104"/>
            </a:xfrm>
            <a:prstGeom prst="roundRect">
              <a:avLst>
                <a:gd name="adj" fmla="val 2148"/>
              </a:avLst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35%</a:t>
              </a:r>
              <a:endParaRPr lang="pt-BR" sz="2400" dirty="0">
                <a:solidFill>
                  <a:srgbClr val="C00000"/>
                </a:solidFill>
              </a:endParaRPr>
            </a:p>
          </p:txBody>
        </p:sp>
        <p:sp>
          <p:nvSpPr>
            <p:cNvPr id="106" name="Retângulo de cantos arredondados 105"/>
            <p:cNvSpPr/>
            <p:nvPr/>
          </p:nvSpPr>
          <p:spPr>
            <a:xfrm>
              <a:off x="2861765" y="2291903"/>
              <a:ext cx="918148" cy="936104"/>
            </a:xfrm>
            <a:prstGeom prst="roundRect">
              <a:avLst>
                <a:gd name="adj" fmla="val 2148"/>
              </a:avLst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48%</a:t>
              </a:r>
              <a:endParaRPr lang="pt-BR" sz="2400" dirty="0">
                <a:solidFill>
                  <a:srgbClr val="C00000"/>
                </a:solidFill>
              </a:endParaRPr>
            </a:p>
          </p:txBody>
        </p:sp>
        <p:sp>
          <p:nvSpPr>
            <p:cNvPr id="107" name="Retângulo de cantos arredondados 106"/>
            <p:cNvSpPr/>
            <p:nvPr/>
          </p:nvSpPr>
          <p:spPr>
            <a:xfrm>
              <a:off x="3869877" y="2291903"/>
              <a:ext cx="918148" cy="936104"/>
            </a:xfrm>
            <a:prstGeom prst="roundRect">
              <a:avLst>
                <a:gd name="adj" fmla="val 2148"/>
              </a:avLst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44%</a:t>
              </a:r>
              <a:endParaRPr lang="pt-BR" sz="2400" dirty="0">
                <a:solidFill>
                  <a:srgbClr val="C00000"/>
                </a:solidFill>
              </a:endParaRPr>
            </a:p>
          </p:txBody>
        </p:sp>
        <p:sp>
          <p:nvSpPr>
            <p:cNvPr id="108" name="Retângulo de cantos arredondados 107"/>
            <p:cNvSpPr/>
            <p:nvPr/>
          </p:nvSpPr>
          <p:spPr>
            <a:xfrm>
              <a:off x="4895896" y="2291903"/>
              <a:ext cx="918148" cy="936104"/>
            </a:xfrm>
            <a:prstGeom prst="roundRect">
              <a:avLst>
                <a:gd name="adj" fmla="val 2148"/>
              </a:avLst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43%</a:t>
              </a:r>
              <a:endParaRPr lang="pt-BR" sz="2400" dirty="0">
                <a:solidFill>
                  <a:srgbClr val="C00000"/>
                </a:solidFill>
              </a:endParaRPr>
            </a:p>
          </p:txBody>
        </p:sp>
        <p:sp>
          <p:nvSpPr>
            <p:cNvPr id="109" name="Retângulo de cantos arredondados 108"/>
            <p:cNvSpPr/>
            <p:nvPr/>
          </p:nvSpPr>
          <p:spPr>
            <a:xfrm>
              <a:off x="6942550" y="2291903"/>
              <a:ext cx="918148" cy="936104"/>
            </a:xfrm>
            <a:prstGeom prst="roundRect">
              <a:avLst>
                <a:gd name="adj" fmla="val 2148"/>
              </a:avLst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18%</a:t>
              </a:r>
              <a:endParaRPr lang="pt-BR" sz="2400" dirty="0">
                <a:solidFill>
                  <a:srgbClr val="C00000"/>
                </a:solidFill>
              </a:endParaRPr>
            </a:p>
          </p:txBody>
        </p:sp>
        <p:sp>
          <p:nvSpPr>
            <p:cNvPr id="110" name="Retângulo de cantos arredondados 109"/>
            <p:cNvSpPr/>
            <p:nvPr/>
          </p:nvSpPr>
          <p:spPr>
            <a:xfrm>
              <a:off x="7950662" y="2291905"/>
              <a:ext cx="918148" cy="936105"/>
            </a:xfrm>
            <a:prstGeom prst="roundRect">
              <a:avLst>
                <a:gd name="adj" fmla="val 2148"/>
              </a:avLst>
            </a:prstGeom>
            <a:noFill/>
            <a:ln w="9525"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dirty="0" smtClean="0">
                  <a:solidFill>
                    <a:srgbClr val="C00000"/>
                  </a:solidFill>
                </a:rPr>
                <a:t>48%</a:t>
              </a:r>
              <a:endParaRPr lang="pt-BR" sz="2400" dirty="0">
                <a:solidFill>
                  <a:srgbClr val="C00000"/>
                </a:solidFill>
              </a:endParaRPr>
            </a:p>
          </p:txBody>
        </p:sp>
        <p:cxnSp>
          <p:nvCxnSpPr>
            <p:cNvPr id="127" name="Conector reto 126"/>
            <p:cNvCxnSpPr>
              <a:stCxn id="95" idx="2"/>
            </p:cNvCxnSpPr>
            <p:nvPr/>
          </p:nvCxnSpPr>
          <p:spPr>
            <a:xfrm flipH="1">
              <a:off x="1288729" y="2060927"/>
              <a:ext cx="2857" cy="216024"/>
            </a:xfrm>
            <a:prstGeom prst="line">
              <a:avLst/>
            </a:prstGeom>
            <a:ln w="3810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Conector reto 127"/>
            <p:cNvCxnSpPr>
              <a:stCxn id="96" idx="2"/>
            </p:cNvCxnSpPr>
            <p:nvPr/>
          </p:nvCxnSpPr>
          <p:spPr>
            <a:xfrm flipH="1">
              <a:off x="2303911" y="2065413"/>
              <a:ext cx="2857" cy="216024"/>
            </a:xfrm>
            <a:prstGeom prst="line">
              <a:avLst/>
            </a:prstGeom>
            <a:ln w="3810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Conector reto 128"/>
            <p:cNvCxnSpPr/>
            <p:nvPr/>
          </p:nvCxnSpPr>
          <p:spPr>
            <a:xfrm flipH="1">
              <a:off x="7328521" y="2065412"/>
              <a:ext cx="2857" cy="216024"/>
            </a:xfrm>
            <a:prstGeom prst="line">
              <a:avLst/>
            </a:prstGeom>
            <a:ln w="3810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Conector reto 129"/>
            <p:cNvCxnSpPr/>
            <p:nvPr/>
          </p:nvCxnSpPr>
          <p:spPr>
            <a:xfrm flipH="1">
              <a:off x="3248831" y="2065412"/>
              <a:ext cx="2857" cy="216024"/>
            </a:xfrm>
            <a:prstGeom prst="line">
              <a:avLst/>
            </a:prstGeom>
            <a:ln w="3810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Conector reto 130"/>
            <p:cNvCxnSpPr>
              <a:stCxn id="99" idx="2"/>
            </p:cNvCxnSpPr>
            <p:nvPr/>
          </p:nvCxnSpPr>
          <p:spPr>
            <a:xfrm flipH="1">
              <a:off x="4328951" y="2065412"/>
              <a:ext cx="2857" cy="216024"/>
            </a:xfrm>
            <a:prstGeom prst="line">
              <a:avLst/>
            </a:prstGeom>
            <a:ln w="3810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Conector reto 131"/>
            <p:cNvCxnSpPr/>
            <p:nvPr/>
          </p:nvCxnSpPr>
          <p:spPr>
            <a:xfrm flipH="1">
              <a:off x="6417168" y="2065412"/>
              <a:ext cx="2857" cy="216024"/>
            </a:xfrm>
            <a:prstGeom prst="line">
              <a:avLst/>
            </a:prstGeom>
            <a:ln w="3810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Conector reto 132"/>
            <p:cNvCxnSpPr>
              <a:stCxn id="101" idx="2"/>
            </p:cNvCxnSpPr>
            <p:nvPr/>
          </p:nvCxnSpPr>
          <p:spPr>
            <a:xfrm flipH="1">
              <a:off x="5354767" y="2065412"/>
              <a:ext cx="2857" cy="216024"/>
            </a:xfrm>
            <a:prstGeom prst="line">
              <a:avLst/>
            </a:prstGeom>
            <a:ln w="3810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Conector reto 133"/>
            <p:cNvCxnSpPr>
              <a:stCxn id="102" idx="2"/>
            </p:cNvCxnSpPr>
            <p:nvPr/>
          </p:nvCxnSpPr>
          <p:spPr>
            <a:xfrm flipH="1">
              <a:off x="8409736" y="2065413"/>
              <a:ext cx="2857" cy="216024"/>
            </a:xfrm>
            <a:prstGeom prst="line">
              <a:avLst/>
            </a:prstGeom>
            <a:ln w="38100">
              <a:solidFill>
                <a:schemeClr val="tx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CaixaDeTexto 143"/>
            <p:cNvSpPr txBox="1"/>
            <p:nvPr/>
          </p:nvSpPr>
          <p:spPr>
            <a:xfrm>
              <a:off x="741594" y="317708"/>
              <a:ext cx="1062164" cy="3408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600" dirty="0" smtClean="0">
                  <a:latin typeface="+mn-lt"/>
                </a:rPr>
                <a:t>Trigo</a:t>
              </a:r>
              <a:endParaRPr lang="pt-BR" sz="1600" dirty="0">
                <a:latin typeface="+mn-lt"/>
              </a:endParaRPr>
            </a:p>
          </p:txBody>
        </p:sp>
        <p:sp>
          <p:nvSpPr>
            <p:cNvPr id="145" name="CaixaDeTexto 144"/>
            <p:cNvSpPr txBox="1"/>
            <p:nvPr/>
          </p:nvSpPr>
          <p:spPr>
            <a:xfrm>
              <a:off x="1863259" y="315325"/>
              <a:ext cx="810044" cy="3408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600" dirty="0" smtClean="0">
                  <a:latin typeface="+mn-lt"/>
                </a:rPr>
                <a:t>Soja</a:t>
              </a:r>
            </a:p>
          </p:txBody>
        </p:sp>
        <p:sp>
          <p:nvSpPr>
            <p:cNvPr id="146" name="CaixaDeTexto 145"/>
            <p:cNvSpPr txBox="1"/>
            <p:nvPr/>
          </p:nvSpPr>
          <p:spPr>
            <a:xfrm>
              <a:off x="5929296" y="315325"/>
              <a:ext cx="954060" cy="3408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600" dirty="0" smtClean="0">
                  <a:latin typeface="+mn-lt"/>
                </a:rPr>
                <a:t>Arroz</a:t>
              </a:r>
            </a:p>
          </p:txBody>
        </p:sp>
        <p:sp>
          <p:nvSpPr>
            <p:cNvPr id="147" name="CaixaDeTexto 146"/>
            <p:cNvSpPr txBox="1"/>
            <p:nvPr/>
          </p:nvSpPr>
          <p:spPr>
            <a:xfrm>
              <a:off x="2914821" y="315325"/>
              <a:ext cx="810044" cy="3408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600" dirty="0" smtClean="0">
                  <a:latin typeface="+mn-lt"/>
                </a:rPr>
                <a:t>Café</a:t>
              </a:r>
            </a:p>
          </p:txBody>
        </p:sp>
        <p:sp>
          <p:nvSpPr>
            <p:cNvPr id="148" name="CaixaDeTexto 147"/>
            <p:cNvSpPr txBox="1"/>
            <p:nvPr/>
          </p:nvSpPr>
          <p:spPr>
            <a:xfrm>
              <a:off x="3966382" y="322879"/>
              <a:ext cx="971763" cy="3408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600" dirty="0" smtClean="0">
                  <a:latin typeface="+mn-lt"/>
                </a:rPr>
                <a:t>Algodão</a:t>
              </a:r>
            </a:p>
          </p:txBody>
        </p:sp>
        <p:sp>
          <p:nvSpPr>
            <p:cNvPr id="149" name="CaixaDeTexto 148"/>
            <p:cNvSpPr txBox="1"/>
            <p:nvPr/>
          </p:nvSpPr>
          <p:spPr>
            <a:xfrm>
              <a:off x="4877735" y="317708"/>
              <a:ext cx="1067645" cy="3408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600" dirty="0" smtClean="0">
                  <a:latin typeface="+mn-lt"/>
                </a:rPr>
                <a:t>Milho</a:t>
              </a:r>
            </a:p>
          </p:txBody>
        </p:sp>
        <p:sp>
          <p:nvSpPr>
            <p:cNvPr id="150" name="CaixaDeTexto 149"/>
            <p:cNvSpPr txBox="1"/>
            <p:nvPr/>
          </p:nvSpPr>
          <p:spPr>
            <a:xfrm>
              <a:off x="6980858" y="315325"/>
              <a:ext cx="810044" cy="3408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600" dirty="0" smtClean="0">
                  <a:latin typeface="+mn-lt"/>
                </a:rPr>
                <a:t>Feijão</a:t>
              </a:r>
            </a:p>
          </p:txBody>
        </p:sp>
        <p:sp>
          <p:nvSpPr>
            <p:cNvPr id="151" name="CaixaDeTexto 150"/>
            <p:cNvSpPr txBox="1"/>
            <p:nvPr/>
          </p:nvSpPr>
          <p:spPr>
            <a:xfrm>
              <a:off x="7962315" y="317708"/>
              <a:ext cx="936104" cy="3408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600" dirty="0" smtClean="0">
                  <a:latin typeface="+mn-lt"/>
                </a:rPr>
                <a:t>Total</a:t>
              </a:r>
            </a:p>
          </p:txBody>
        </p:sp>
      </p:grpSp>
      <p:sp>
        <p:nvSpPr>
          <p:cNvPr id="23554" name="AutoShape 2" descr="data:image/jpeg;base64,/9j/4AAQSkZJRgABAQAAAQABAAD/2wCEAAkGBhISEBUUExQWFRUWGRYWFRQXFRQXFRgcGhcXFxgXFxUXHCYeFxkjHBgXHy8gJCcpLCwsFx4xNTAqNSYrLCkBCQoKDgwOGg8PGiwkHyQvLCwqKiwpKSwqNC8tLC0sLC0sLCwsLCwsLCwsKSwsLCwsLCwsLCwpLCwsLCwsLCwsLP/AABEIALcBEwMBIgACEQEDEQH/xAAbAAACAwEBAQAAAAAAAAAAAAAEBQACAwYBB//EAD8QAAIBAgQDBwIEBAYCAQUBAAECEQADBBIhMQVBUQYTImFxgZEyoSNCscEUUnLRB0NiguHwM/GSU2OissIk/8QAGgEAAwEBAQEAAAAAAAAAAAAAAQIDBAAFBv/EADARAAIBAwMDAgQGAwEBAAAAAAABAgMRIQQSMRNBYVGRIjJx8COBscHR8QWh4UIU/9oADAMBAAIRAxEAPwD7VVqrUmnMyZeak1mWqjXortp2+xvNe0H/ABdeHF02xg6qDJrwuKBOLrO6+dSp2Ig13TYOshjmrwuK5K32m/h7ps3z9Maz4svJ43ZY5joa6sAMJBkHYistDURq3XDXKfJepSnDPZ8MsHr2aEYEGtLbmtTiZ1Psb1Ca8rJgTQSGbNDcFTvKxSx1rfIK5pATkyjXqzN/StGtCqmzTKwruClpq9vDTWwtVqqxTOfoKo35K27UVrXlWVak2XjE8iva9IqhagM8EZ6yN6q3LlYNcqsYknIJF2rC5QYatVaucTlIJmpWSzV6Swbl81DYtMysvUEVozVk70VE5sEsYnMLZ5lTProD96J7w0tstF4r0LEejgN+oamMU0OANnneGpVcwqVSwlwtmrFrhog26o1ipJoLTB2umszcNFfw9WGHFPuihNrYFFe5KO7gVO5Fd1AdNgXdVZbVGC0KsqUHUGVI5ntj2d/iLGZbYe7bkqJKuQfqVHGx5gGQSNRrXJdmu3f8Naa3dklTlVXBDiOTDka+rEVw3bzsfexBFy1luKB47LQrafmt3P5o5GvK1dGUvxKd1LxY9PTzSXTnlHW4TGJdQMpBB/8AcHzrdUivimE7Z3FNlLVtg6PBE5j01zAV9Twnai015bRIUsuYa8+Y/X4pNP8A5Dd8NXD7ej/g6totvxQyh3UqVavTuY7Fa8r2pFcAlSpPWpXX7BsSssRfCKWOwrQGuN/xE41ctotq2NXgmPWBWfU1elTcu/b6laNPfNI6bhGKN20LhEZiSB5SQKML0NwvCC1ZS2NcqgSdyeZ+aIaq0k1BJ82J1H8TaKtfoe5frR1rB0rRFIi5GbPVlFeZamU1URyNBFaoBWC2jWp0pGFM3DiqPcrAtXmal2jbzRiaxerF6rnp0hGxbjhlvW35E5T+32LUwYml/HlLWGjdYcf7TP6TRNnEZlDDmAfkUI/M0c/lPCDUr0zUq5Ecd5U72hzcqZqybTbcJD1JoWxeDT5GK2mltfg545NJq1BYq44UlAGbkJifKluF7YWCxVw9thuGUwOs9KhUrwptKbtf29ysKc5q8VcfUPiXgr61tavBlDKQQRIIMgg8waHxjeJB500ni68HQWQjWrTXsV4VqhOzOX47/h9gsQxutaYPqT3TZC3qPpk9dK+ZXmbC4oH+HxKlDltq8sCvmVQSfQwZr7r3dLeO9nLOLt5LoOk5WUwyk8waxajSxqLH7GuhqJQeeD57wH/EMtjFQjL4WDqxMiJOXxa6RvX07B4oXEDDnyO48jXyLtZ/h9dwdo3hfe6qnQCzJUEiS7B/CscwD6CtezHbBbdp0uXgdQVy5tssEhjz5+1edCdTRNqSvH08mydOGpV48n126+VSegJ+K5zs52pfEMw7tss+F8pC+hJozs52gGKsd4AIzFd52jWmtrTYAV6jg66jUjJpc/2YNypNwayZ425AEGDOk7Ve3ckaa0PxUDJDTBIGm/tVrTZUJiAJIHlXRb67XhCyV6afk2u3QqljsASfavnvD3ON4ghuElbfiAHOCSCx5Aaes+tNu1vaGLICGGlSddgQ0Vb/AA94YEw5vHV7pJLf6QfCB5bmstSXX1Maa+WOX9+C0V0aLm+XhHWFqzZjV4rw16yPNbZmbZqps1LeJksOlCcRxhVYG7HKPeulPbFyYY07y2hSWprZbQFLuEY1WVoMhWIB6xGvzNHm6KWnU6sVKPDDOHTk4s0y1RlqnfiqtiBVFFi3RGWsyKxv40BlXmxMegEk/p816z1RIm2j1qoa9ArO0QrkHnqKE57LX4GhDenbklxJBB2II+aW9m2JsBTvbZrZ/wBp0+0U04jiRbtlomuYwnGmUvbtrL3CCMuqgxlPpoFNZK+rhSqxT5s/v3RopaaU6bflD67jrakguAR5ipWNjsvayjP4n/Mx5mpTdTUPtH3YenQ8jkVV7wBHnQiWnfVmj/SKrjGysoB50XVe27Vh401ute5OH4ki7cU9ZFNwK5bvCMWwPMT5V0OBxOZay6ate8H6v/TK1qeFJeAiK5nj/Y9L794rutw81bIpIBjMApB2iYJrpTUjStNSlGorSVzPCcoO8T5nw/imLwTd2wvC2Ccs2+8QHotxdCvqBHSuj4F25t4ogFCrruuvLf3p1w6yHR1dQwJMggEH2NK+NdkLdz/xXbtljsFuMLW3O308hFeY9LVprdSk/o/uxvVaE3aa/M6G1xBGAYMCDzBHPaelEZ6+U4XszjcEXLC5eSG0sukRqIPeEufTKaI7O9u77N3V5cqiQbjsEy9GBaNRppFctZUg7VY/mB6WMvkkfT81eTXK8L7fYe6Smde8DFB4hlLAwBPny9RT/BcTS6uZDI1HmCNCCOtbKWpp1bbWZqlGcOUE3CI12r5J26/w3u9817C2xctXDmuWkhXU84HNecD4r6TiMVnuBBsNSf2oy6/hI20p6kFUi79jqc3Tat3PmnYTibYbEWsH3bpnzFkeZBIzFteUAQek19RmuN47ZhrWLtjM+H0Yc2Q/Vl8xqfME05wPGA/hJHiEoeRB5isullGneF+cq/n/AKW1EZVGpJfUY4xzIII5kj20I96D79ilzNG0Dz01b5/Sh7uLQKucx9ag8p6E7UBxHiC28PdctIIVR/pB/L5mNazS1CVXd4f6FVSey3n9zmWw64vGLaBL7Zx+UIupYn0ke9fTrVoKAoAAAAAGwA2ArhOyuJWwpuJhbzd4B9OViAPL6gNZ1rpG7VWw622t3BccStvKGY//ABJj3oaKrToQvUvufN0ztTTlVlaPCHU1RqW2ePYcsySwdfrUgkrz1I0iibeKtOfBcUnf6lMjyivRhrKMuJIxz0012AeHXAbl0Ts1LOO39WMkLbUnTfMdo86cWsABcdlYHN+tcb2xuXMPh3ziXuOYAM6agHT/ALrWXW1/wbRfP2v1NGnpLqXaC+wPeFLrNp4woE7QNdBtMj4rpXvQ0NpOxpN2BwzjDF3/ADsSqzoANJ9zPwK6HEWVYZT7Vu0ScdPFIx6i0q8mydya9GGJrLCXGU5H5bN5ULxvi/d2WZdzFu0ObO2g+N6pV1PTjfv6Cw0yb8AtridgX7rM+bJ+EiiPywXI9WMf7aITtNg2j8QAzEUqw/ZnCWbareuNcK6lWbwSd9ANRJO9e2+GcNJChLfIAEn++9ebGepveVSK8G3pUbYg2P7WNsuYRwx6DWPXpQ3GF8GZd1M1XCWbNnw21VZ5Dn60Rd1BFelCDrU3Cck34MjapTUoqy8iPtVjWfBEJ9TECB1rnux2INu9bzfUS6MZ/mWV09VNH8VwrpbuKxJkkow1IO66exFIOA48IrZxDq6ssjU5dzr5T814FarKNaEp8rD/AC/k9aFNOlJR4Z9QN6pWVSvrUkfP7mbu2UwduRoVG/F8Xsaxs3rr6OABQ/FLrIUA6714moqTglUs7JnqUoxleN8sDvvHEBOoP2pvwq7+PcWdBEUl4vaIuW78Sw0jr/zW3ZviIdrrn+aP0rJSko1dr9XL8mi8o7oXXpY60vFezSW5xODrtO9a8Vx7LalBmY/SK9WFeMt1uxhlScbeQm7jktnLOpOgrHiONyQQJPICkPA8LcZne9q/Ich6UztmLgnX1rNKpOcE3i79sl1GMZO2bBuEuOfE2nlS/jPDLWIdFe2jzMsVGaP6t6ZXLgyn0NYcMcMobpIrU6axT7EFN5mczjv8M1U58Hc7u4NhcAdT/vjMvlvFc1g+G8SwjshF9nJLjLazpM5oF0NEExqetfU7ePUuyDcUFc4gRJcwJjoSa83V0tOkpPCfdeDZp6lXMXkWdlO0yYi27MO7u2z+NbbRl/27jpTa2pxMNqtvkNi3r0FczZwpxV9ryqbbLKknVLo2hgN9Oe9dVgOJBhBGVl0ZOnSOoPI86OlvVt1Pl/8AKff6/wAAr/BfZz38fQrxNIEAaRBjlXIO5tsVXa2c9v8AoJ8S+gP2IrucQQ1thzOlctxRSirK5ijTpzWIYfH3FQ10Zb3JccFNO0opMcM64i0uQKy/UVI0JGvsaRYhxcDKUA/ERym+UgmdvSnPBcOEnKZRiHT0ZaHup3eLGgh2jQcgDv8ANSqUpNxb5vZ+c8+zHUlm3HKJwXGgFieZJ9AKvaAuM0qFtL08OYnXWP0quMKWycpAd9AOeunhHWicPw9VXI2upLeZO5NWhetV6bs1D2bJytThu7yMcVwrDtbzW7COdjAGn7Gl7cGuZDDi3p4VVUBmNMzRJA6aV0WHxKW/CAAg0rHiFn8w2O1P04OT6ucfRfX+xXOSXwfyczdxONw9sG0rXBPiY3M7ExvkVYVdNpJpX2m4ldYI0AuFJZSGEEtoAr6j3rrGulUzHQCuM48Ll7GQp0Zsg8vp1PloTXmainTi4xh37djZSlKSbl7nbdlylrCW1zAmJb+o6kGefL2rTiPEAGRgdJg0ixPATYy30vkoCCbVwg5j/VBJB3iintK1sufw0Zh4WPOdMvr05a1vpa2VFdGpbHD+n9GaenjN9SHc6K7LAdN6XY6wbmLsD8lpDcI6u5hfgKT7isuKccSyFVpPhJLAGNI0HVj+1K+H8YvYm+zpmVAAqlrR0A6kxJMDY1StrY1JKNOO53QkNM4xcpuyszrLmGTmo89KBvcKsOZKD1itLQPMz+przENNt4MEAx8V6yktt6iS8GKzvaF/qLcRw9bE3FJOokEz8U1s4pWFLmud7YEkCV1rDhVwd3vMSJrFSrRVb8LEZK/5o0Tpt0/xMtP/AEC9tLjdyCjQdfDzMa6HlH71x/Z+2Lhcssvqsk9RBMn10866vtXij3ByRIOvWI5edcX2ZFy9ezyStoiQNBIGmg3gV5muS691jjJu01+jnyfTuFYzNZQnfKPtp+1SuTs8XZBlmIJ09yalbYf5SEYqL5RjloJybaO1tX/5oBrLHAOI+9KrgZhO1FfxUJ5jWkqf5KDhtY8dK1K6B0w7XVaw5g/kfzGxpfg8WUL2rgVLqkCNs/Q+9H2L2cZydZ0obtPws3yrhirIJGxH/FeTWqxnlfa9DZTi44Y0wtoNbIb6q1wLysE/TpXMcC453ZNvE3PFqRcIgegPM10OCx9m4gdG35kgfatkNZGKWOFYlKhLJsjtbJI1U0N/Gn6j8c6mI7R2k8NwgD8uWSW9W2WvO+tswm4FLfSv1EjrK6Cs9XVuVlF4HjRtygs4r8MmeVCcIxpybczNXxCiYGw5nn6VW1jEPhXwv0I39Ku9e+omuxNadbWvUMIi+LnLLrXP8fuG7cU3AoszpBOY+Zp5duqqhDz3PXyrm8Ta77EqB9C9NQfWsmo1PUTT+tvJalS2u6OitYy3bVVQeGNCOVUxiloe2ZYba/UOaH9uhoRbTLacFQSD4Y6edYYAMG1kTypVq5pbXwHox5Q/wOLD2806DUn+461mCGkn2pfeU2jIPhuGGH+qP/6iPUedehiQI61T/wC6eE+33cXoIvwbEZVe3/8ATbw/0kkr+se1TiOMC3GY/lDR71neEXEfYN+E/vqp+dPegu1KsSFU/W2XTVpidBUpame2y9fv2KKlG5fg15nvh403k6t7dBXRYtoJblSzhvD+6tQNwPk9aJS6XXX0NGhWlSTtywVIKbyBHFo5gN7c6YWOIeHuyCZ+mgMTw5CfFow1BG9WsHwiTqJ1rp6mpK27kVUox4BsXjDLBtlI8O+nU+tcxgMA9zGEOQAuV3GhiPpX11E9Nae4EqwvS0lmMNG8dPSudRjhbJYsjXbrlnDEeFRMaDXcgn2FZbtu/saIx7HScQ7UJku21uW1KFlBcxrAiBBnefaufxOJxOMw6CEyW4OcG7o2uzCAT5QYq/BOD57y3r4UM03BbFsIpg6Fus7/AN665MBdXPdVgEP5CNPXyq1s+rA5KOEc7wDs9aLW3d7juXUsCxUKQRKkDUmY1nUa10tzEN3tyNdT+tB2cSourdO2YBoGkL9Lj0M+x8q1UML7xsaaFeUFePr+xNwU+RsbTplf/TPzSy5eLvroCDTbiuNlFRfqIHxSQ22VyWhVjQsQB96tqNRJ1Lp34+lydOmlG1gLF4hraEAbmBTHh1iLBHQzQ+G4W7XMzzCzOkjXaP71piGaSi6CNTWfq1FZvhYRXbF4Qk45ivwmCasdIidOfptXLdm791rpYH8POucDwhmJ2036xXRcQ4Yz/h2xLx4QeflPWuU4Dibj4tV5hoC5dMx+to9OdNFynGUmUso4R2N/hLuxZV0OoqU9a8FOUbDSvahZdwdSXY9svmsKRzE0LlJUqunU1hiVZLZt29MkkDyJ29q04TiM6Qd9Z8utLJ3YFg3wFpVAG2Xf15R50XiGJPl06+ppXjcMLsQSpXVCOvU9aFw3G2W73V0eLk3IzXJ3QbDDH8LW9aKOoM7eXp0pFwbh17D3Mtzx2pyKZ+mTpI+1dRhMUXcrKgjlRbW4U7AnnAP2O9USdvAu6zsaFFVDKIAORjbqdNqVPeLowtsLZBktbAiR+XXdfSvMNwlmuO964QB4ddAQfIaVpmVTA1Ubnl7UZydrnJZMcJxJ2KpdtA6QHz5VY9QSPq8qJvYPLluESfybaeenOldxRiXAIPdKYA2160U2JxNpB3TK6RGR1BYa6gHnU1JPkZprg1xKkLmGpAOnOlvZHCZVa68lnJ8MRzpvhrqspbUMRqrCIqqXfEIGgGpocHXxYLTGkf5Wh0JkVjfRZ+kg9Zq11pUxQ+OxByK3saLm2sgSyY8cxQ7sWyCJ8QYdek/BrbAuWQciCQR0PP8Av70ox+ZmUg5hmAyRsZ3+KcQy3AQNHEHkJUdT5T/8amndjtYsXvWS1txzgkeo1H3Aq+FC3JukhQ2U+f0gx81ouIBMKSQdMwWVmOs8qDwOCtjOHhjbJypmALAgMCAd94qqWbCdg7vFJMN7Gh0ulWiCAR96qMfh38IbI5AIDae0mq4y2xURuuoPI+tGV+f0AggEM0HQ1RhAJAmPvWl22YBAJPOAT+lb4rhbmy0HI0GCYHL1rlCUnhAckuRBh7ajDkkRLRAH05v00rnOz3Zo3b4dgRbXVWeCWPLKP5ec+ldMMdYt2ltNetZiIeCzEEqf5FPlW9jGWtAt1MoAj/yTpA2ydK6KlEfcbPhyHGc5jsDTDHXWGGYKJ0+50H3ih3vW2Ih1Y9M6g/BINe38UbdskoraZockLAMTsQd9qpC8W78MlLIHwzh5toHIzqu8awI1J6ny86HPFcOqM3eM4tg5lRCWUDbNmI9J2MVMPw17pS6QlqTKi3bUEA8zoJPMTsdYpfjezoZG8T3LhM+JtGg/SQN5Ail+FIdK4fhO1xuMuREZbpCpcDXLd0Dm7W4PhGux1IoXG4W896+pY3rBWLSXW/zJguSolV3IG5gTTdLdsJauWlCxBAG4A/LPlqIolbaPmuLz+r1qrnfCtf8AYXgB7P8ACLn8Ms3rgNtSqxlYkc87MPESdugoXBF8/wCIdW2IEK/lH5XHTnGnSmeHxLoCAYFCIneJB21k7HfcefOoymmku46TuzbCMhvgSMwBNIezHAP4fHYhCPrAe2xEGC2oB5f8U1wJVQ7JHfAlWcjT+oL0Ig/NYDFXVuJdINx2WG03CsCYHoTRjJRjb1Oau8DK9goYjubh88y/3qUrx2KFy4X766sx4QQI0A2ipT76Pn/X8C7J+n6hbRlVm+pSFPmDVjglXMV/ONfTn80PbcOHaRCkMfY0Ri20aOmlZW8D2yYlwBpvWWNw+YjSZHv7UPhm0g0TiLuUg9BFIOkUw2GJcAb8zt96cDFi0hCzcIjfYdYNKv4hVALtq2gA3rTFhgFZfp5iqxk4rAjV3kqDncF2zSY/tI51XilhnPdAwD9RG8eVDXRl2GsyP1o84sZMx9Km3ca1i+Gtd3byA8tKmFfdTyM+xoXEY9baM77DQAczW+CuZlLEQ0AiuvbIGb3nDEx0qKwZIHlQ2FvZtQIEEVbCGJFdc6xfE3+7Q/EVMKc6ZWGuhoa4wZvEJA1ovBXJcab6Vyzg54A2s2zeDfQqMoub+Jhoqr1Jp5jLt28jSgRV8Szu2XXQchy96SJbN3FBMv4Vr6WP5mO7etPsXjPD+/kKtTlti0xZ5aAe/COgnwOBkEbT50u4pbcPmQKWCgw3PSDB66D4orBiWUHZCQP1H2irY5fGD6D5qMp9x0sgVrHW8UQlwpngFRlKknYj1nlXQcL7OMkktA5KxYj4BFY4bAYe2WvXgFUKMztAQxtM/U3pXPdpLq4nEG3hbtyd4VyEU5dWlInQgc63QhFJVJog25PbEZ8c7dXcMHiytxFJQMjgBmgQApmAJg6+1LeD8Na/dd7itFxYKFjDGZJidEGoA6VpwfgCWLNu3cPeMmYwPpDM2ZmPnOnWKPxVsuhBdgCYyqco+Rr96nVrbnZseMUvlLWeF5Gy20VVWF8MAZnI6f6QNa2fgd5XzRIPMGaSLhiVcC4wH/jgHpAzeZ8P3NDuMStwKMVc8AlJAI9xzqSdN/Nf3/4FqXYdXeKAOLWIQo0QHK+Bh+UydJ5EUKmDud8xBNu1AjKYD8jp9J1ncchQvGf4m5Ym7dRgvi+ga/28xqDV+BcXu24t3rexABUFkA2gr+WnvFvDBZjm3iXUgQHHlCP8fS3/AONWw5l1iTBEiCCuv5lOo/SpfWHHhABiCpMe87UHft3M82z4gSRrBHWDGx6GQaRuztIKRW7iO7aDojlnX1JGYfOvuKItXO7aRBU/UKQdpOJtdw4IQpctmWGUgFebp5DSRrXQW8PKK0gqwBMeYBHzXNNfEgvjJfFxGUaSZFBWLkeEmCJ9DRN+yMqlfysB/ahMS9pcwu3GQjUhbNx2AO2whfc0drlKyBeyyCcNxV1rj3dAs93lHSYDfP6mtOI9obFu7aXMVuWyWMLKxHiG+4HKK1xHHFsg27F7K+4trYV7muvjcnwkz7UkxFrFYo95dy2hbk5YDXX3+sjaqbUuWde4QbxueO29nI3iWcoMHXUMpNeUtHAUbxFbjE7sS0nly08vapSb4efYfpz8HQ2cDmsXQNC2UT5ZpP2ojHBTbUq08z5eVIsLjb1u5EFbLh2ynXLCkkg9KbcGth0YAjKwkNS2xYXPINgHDaztRGOUFCfKhHNm2SLbF2nXSFH96Mu4whdhr5VJ8jinABrjBmGuwHSuks3AGgmSeXKaBwmOXmo00kaGtMapV1dTKyP+mjcVhDcQtOYZPEPWr2TYe2LbAhpJ08td+lDX7ILsw0gTVcOttczNcAEAT0mink7BXi/CWDoHAKElt/jSh+KOVsEq0GGUecU5w3F7JIVrgZDpGST6g0r7acMPcJ3ZlWYRGh15U0qd8x4/QEZWdmLuB3nFpJ/NJNMVcgmKEa2EyKBAAGlUvYl84GwBqEsu6KrIwW544OxovDLllugj5/4mlONxEEMKYYe9mtJ1bxfeB9hRXqKwuxZCd44B5Aa8yOVZXLssfIARXuPcgovJnn2UUCzkliPOjL0BFXCrV3xyOa/oCP7U1fDKinEXY7tVkAkCSNpJ2HzSbBMluXvMQVWVtKuZyOpXkPWkXbHHM+QNcuMFIuPaEZV2YJAAzRKgnYaxWijTS+Kf5f8ARJXbtEZcS4tfxmIULZhFDZrbtILBVOw0VQWGtAXGTCMDbuIZbxA/+QjmFA+kVtZvXbllbSFUZw03ANd5MncsW3PIAUtwPZ63bYl/Fcj6tYHWBRlUUssaMbYOoweJtuAwaJOoKnTynnRlzDnLOhAliQZ2+9JMBg2UxmJQgGDy9KNxWJyqRzKt/asztcawNw59s+illJI31mq8QIF4RzECtrqi/bCGFbMPGPDmI1ExoD51tdwJbxH61MGeXxXWwC+TDH3Pw7ac3YA+i+I/oK3vcC79JGZLkQlxTlcevVfI1a3ZZ7wW2ASibmN3Mk+Wi/evQjAkSytGupBp4va0xebi3hWKu2bnc4lkyiQpJKv5eHp56jzpwzAXCyyw1n3E8q5/i2EuvaNtnYgGRm39QxEiqcG4kuDLWrzuM0QSFIkDQgjce3WqfDLgNmNeP3mayGt+EqAyiJ2ofs7i+9GdHZdAHsz4ARpIB2U+W1MrOLsvZzOrHQqXTUDUjNHTT71xnC3OGxrBG8P+WCCMw/lI9o9waO28Xk6/Y7vD4u4cyogUxJfvWDGP5QBSDF968rcusVkMEUkL6sT4nPrp5UdfxgAW4OoYf8/cVTiCTcYj1jqDqGHzrSb5bbJgsr5CeH4a1ZtDKiqCdABqx6k7n3ocYpULSCwJPeMNMq8/eWrTiIyLbHQCfehrl1kzMoBMTlOx6g+o0pNzwMkhezsD4dRyOleVMPJUELAMkA6EAnQEelSkZS4xfFJcVlePAGBjSViCV6HqOXLSlfCryWmKsGNh9FU/UOVEZQLTEaMCSCfUD3GpHmDQ/fjOpyShER/K3MenMeRqt+5FB3E+Gm1GQeAgER0rN8T4QT1AFEcQxohFk50KgjoI2rLiIBQEdRI6Gpy5wUXGSt4gCI5ir2sVF151UwIoLiFyOc1nfvfO5orgHex2K2UNhiYMjrSK8Pw1Ebyx/QUwsoxwS6xPloetAcQv5Wga5QB9qepwvoLHkCN3xqdIFGYviDM3dz4QAQOXqOlY4TAtcUtoqjUk/t1rPFrF1iNgtJcZoNx6Ai3JiRo3nQeJbK8H5ozGmcPbNY2cObixlJgSDH2JodzkwfFWiygdaZ4bRo5Wwo+Fk/c0DZMug9vvFE4R85ukc2b9Yodjg9vGyHoDPrQbcRNoxbWbnmsgeesD3o3DLlVz0MD9KX3MGwfNEzzFMnZ3OsrWAcP3t68e8uEgyzDm7BTGciBlGwUU/fKcjECAoO2+ug+f0pJhRlxA9H//AFNGjFkIgPKZ+xH610pOTyG3oDWTlukdGf76/vQWKZu8HnReLb8ViPX7VjbbMfMCgmcNuHONJ6fvQ94yDJ3gexairKxZBI0Y6Gg7o/b9aVnIsFbIuTct9oo3GIXUKjaiDp+eNx6ily4gpbDR1A+AKvav/gZx4e7zNPoM1NEDxkScd4ldDC3Ydle85BymPCsIBpqPpJ966vhbPatqrkvlAkkyZ6gnWklqxam3cA8WQ6ncN+YfM/NGpeJtTPKqSnhJCqI44rixdXuyniIm1c0ho3U9GHSlPFuALcCs6yGOUtqYgcxy1qYe7mcWyfDcgqf5bg+lh0B+k+op1hsWR4Wkh5BGnhaJ+/7U+7c9zFttwjhbmOfDMLJt+A/RcSdjvproNZBrzj+Byut623eEeNWGgOXp/MDGx1Bpx2lwgByHWIPz/wC6GFhbRAOltgJGsIebAfyn8w966M7PyO85Db19b1oXEELc8UdGiWHuNfVWql8sTYYGDAE/0yKy4Dayo9mdzNvaJ3Qg9MwI/wB1F4e3Kp/pYx6MJA+ZHtU3zdHcB2OsKwzNdRFkfUdoEkRVrVvCt9N4OSwDAQIUg8vg0pvWkuPcVwD4tJ2nYfO1BcPwSLfQqoEuQY6679dJo7opcZBt8j1MDg/8y5aDycwLqDMnccq9rjOJ4TDm9cJRZLEkxMyZmZqVe8fR+xHqL1H3HbIt22WeY1HMZxrQFveCYVtCf5TPhb/vI0wxU3rRttbKMIceLMCBqQr8xz9jQLhcknb9qzvBVLNg3Es3eFXWcpE3P5tND8UHbcsXE7nT22ou65Gk5lAgHmdPA3xp6qaVLofeTS2Q6LYkRbBPnW2TM46FRWHH1Pd+Hma1vXgotpzIGtPbFxE7zHtjGZ1W2PoU7ULIzFmiJ0B567RWfDJAZuQB9ztpQPFHXvV8xMcqTLKWszXGY13LQTlEQoPh+KJFwSWOsJqOtBYM6sPajLgAkdUNK+TnwUucRd0FwQJIAQbDp709u8bORbNsAMR4m218qR8HQdzmOoUZj8aUuwuMZpfmCTVE2m2ias+R5ZHjBjaZ8oE1bhafgmObj9ZNaJiBcQvzKnN/VtWfC7sWx6k0ksBWQpr4i4B11+aDtMyOSG5adK94YczXvWPual2Ms9DFdkZHtpM1xSdPqn3BrPiTaZhsf/X7CteGuHJMfSD8nQVL1vwAHmWH6UjdmMgDFvzHNT9gp/vWXCRmjqdK0vrEjplj3Ug/tWPCXDOqjTnTrKA3Zj3iOJgFAdFAoDMWgf0/vQuGxGa9eEz09jRSXArMegX9DQksnQ4NcU4KgDZWj7ChsO2a01v+Z1HtMn7A1C4yif5ifsKtgLefEBAJhXaB10UfqaZAnwW4bDo6EdWX15/I/Sr2AMjSfCBXmEsvZOoM59t/k7bVXFW8neKNRuPMHUfY0rCCs/hTKfSmuJxLNkY/5gEHlnTUf986ROfAscjEU3zE2An5lHer622kj3Qn4p16AkE8WsBnV5mQAw5gjUe0Ugx14l1AP5TNOWvA4mDoroNemkg0o4vg2Vo/MIFBcoHYZYJbaoC5yhIKxv1C+x2+KLwVxWuso2lbi+hEn7k1zPanipuZLVkDKYBjrp70bwxo7t1JMIUef5lYzPlDSPTyp3G0bnP0ILwLtrrmn70Xh0BuZxt43jowUgj51965/h7FbuXclirTypzwy4fxZMKM0ddRGnl/ag18Qrl8NxNirLZzp/2KlXvY9wxAAjlpXtWUX6h3r0CsZhiuRrbG2GK5gJyy0+LLMDUaxWd+8Vt2yQDrqORg7GpUqfPIqeTYYhWuyDpcjw6+Cdh5wftVu4i6w8q9qUrxYp3BeJOe6+1eW7We5ankNTUqU64EfzMPtYz8NyBAzBV9tzQuMElWjkRUqUncozLC3oLeoo/zPSvKlI+Tk8BHD1//AMrHqY9hSAgqh82IqVKfuT7D3gklXWdIX/v2ojCoVGXp+5qVKRhQPw28VNw//c/etMQ2hHWvKlFhQRwxMo/qJPwP+amMPgT+sj5BqVKR/MN2BsXbiZ/lX7Gl/Z/XEXdP/Gp+9SpVafcSb4KcHIGIjm002x1mFJ6lR8CpUpZ8jIzsWgx8ZhVltNyABpT/ABGLt27b5F7pnHdh1Hi0GYkeYnmalSmjJrgFr8nNYfFoiqAbn1kfV59K6DDZLo113Uk/V1Go9alSguTmxDxLAPaJBgqWBUj+1RsUUe03IMZ8xGo+JqVKPcL4PeK28l8AHTIQPQSP0rXE3DdRSDD20OYkbwPCfWvKlBu2Toq5x/AQ/wDEFm8WpP36V1fDrUNiANg8H0uKMp9QZ+TUqVaq7yf0J8W+/UATh5/iC5EDRm1H1DRhp6fehuIX3KuV0LMBPIKAIAFe1KEfUlWdkEYfhMKAxkjc1KlSsrnK/JoUVY//2Q=="/>
          <p:cNvSpPr>
            <a:spLocks noChangeAspect="1" noChangeArrowheads="1"/>
          </p:cNvSpPr>
          <p:nvPr/>
        </p:nvSpPr>
        <p:spPr bwMode="auto">
          <a:xfrm>
            <a:off x="63500" y="-518219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23556" name="Picture 4" descr="http://static.hsw.com.br/gif/trigo-3.jpg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01801" y="3098485"/>
            <a:ext cx="972487" cy="971729"/>
          </a:xfrm>
          <a:prstGeom prst="rect">
            <a:avLst/>
          </a:prstGeom>
          <a:noFill/>
        </p:spPr>
      </p:pic>
      <p:pic>
        <p:nvPicPr>
          <p:cNvPr id="23558" name="Picture 6" descr="https://encrypted-tbn1.gstatic.com/images?q=tbn:ANd9GcQbQp1jw6cqfG1E_qRRnndm54xqz5p_ZPyouGlNTN3YcAcqgPzW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446296" y="3090807"/>
            <a:ext cx="971729" cy="996237"/>
          </a:xfrm>
          <a:prstGeom prst="rect">
            <a:avLst/>
          </a:prstGeom>
          <a:noFill/>
        </p:spPr>
      </p:pic>
      <p:pic>
        <p:nvPicPr>
          <p:cNvPr id="23564" name="Picture 12" descr="https://encrypted-tbn0.gstatic.com/images?q=tbn:ANd9GcR6zIaU3VFdMKd9zeDMoHekb3albN96c68gHv-KfusGWY7EvR0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525540" y="3098103"/>
            <a:ext cx="974452" cy="983755"/>
          </a:xfrm>
          <a:prstGeom prst="rect">
            <a:avLst/>
          </a:prstGeom>
          <a:noFill/>
        </p:spPr>
      </p:pic>
      <p:pic>
        <p:nvPicPr>
          <p:cNvPr id="23572" name="Picture 20" descr="https://encrypted-tbn3.gstatic.com/images?q=tbn:ANd9GcTdZ1bVYTv2tIi1_gqOUBQWz0Pmfm99br4dB7uEIq5gA-WQpZk6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639706" y="3092169"/>
            <a:ext cx="973152" cy="997841"/>
          </a:xfrm>
          <a:prstGeom prst="rect">
            <a:avLst/>
          </a:prstGeom>
          <a:noFill/>
        </p:spPr>
      </p:pic>
      <p:pic>
        <p:nvPicPr>
          <p:cNvPr id="23574" name="Picture 22" descr="https://encrypted-tbn3.gstatic.com/images?q=tbn:ANd9GcS6cLug6BArog920q61A4x_2QF8Uzmy_NhtDBa5t7pF7JOXfsCatQ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7726012" y="3087981"/>
            <a:ext cx="962533" cy="994250"/>
          </a:xfrm>
          <a:prstGeom prst="rect">
            <a:avLst/>
          </a:prstGeom>
          <a:noFill/>
        </p:spPr>
      </p:pic>
      <p:pic>
        <p:nvPicPr>
          <p:cNvPr id="23576" name="Picture 24" descr="https://encrypted-tbn3.gstatic.com/images?q=tbn:ANd9GcSlfSGUkrqHhlDWQivR5aMOlKVLu2h9iv008XBlSVlaDOTLnnJk">
            <a:hlinkClick r:id="rId18"/>
          </p:cNvPr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6680328" y="3101955"/>
            <a:ext cx="962896" cy="975649"/>
          </a:xfrm>
          <a:prstGeom prst="rect">
            <a:avLst/>
          </a:prstGeom>
          <a:noFill/>
        </p:spPr>
      </p:pic>
      <p:sp>
        <p:nvSpPr>
          <p:cNvPr id="171" name="CaixaDeTexto 170"/>
          <p:cNvSpPr txBox="1"/>
          <p:nvPr/>
        </p:nvSpPr>
        <p:spPr>
          <a:xfrm>
            <a:off x="291274" y="1484784"/>
            <a:ext cx="83851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latin typeface="+mn-lt"/>
              </a:rPr>
              <a:t>Participação dos associados de cooperativas na produção brasileira - 2006</a:t>
            </a:r>
          </a:p>
        </p:txBody>
      </p:sp>
      <p:cxnSp>
        <p:nvCxnSpPr>
          <p:cNvPr id="182" name="Conector reto 181"/>
          <p:cNvCxnSpPr/>
          <p:nvPr/>
        </p:nvCxnSpPr>
        <p:spPr>
          <a:xfrm>
            <a:off x="7725086" y="5069282"/>
            <a:ext cx="0" cy="43204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CaixaDeTexto 186"/>
          <p:cNvSpPr txBox="1"/>
          <p:nvPr/>
        </p:nvSpPr>
        <p:spPr>
          <a:xfrm>
            <a:off x="4924089" y="5429322"/>
            <a:ext cx="30243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latin typeface="+mn-lt"/>
              </a:rPr>
              <a:t>Produção associada: 48,9 milhões de t</a:t>
            </a:r>
            <a:endParaRPr lang="pt-BR" sz="1400" dirty="0">
              <a:latin typeface="+mn-lt"/>
            </a:endParaRPr>
          </a:p>
        </p:txBody>
      </p:sp>
      <p:cxnSp>
        <p:nvCxnSpPr>
          <p:cNvPr id="189" name="Conector reto 188"/>
          <p:cNvCxnSpPr/>
          <p:nvPr/>
        </p:nvCxnSpPr>
        <p:spPr>
          <a:xfrm>
            <a:off x="9684568" y="5301208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Conector reto 189"/>
          <p:cNvCxnSpPr/>
          <p:nvPr/>
        </p:nvCxnSpPr>
        <p:spPr>
          <a:xfrm>
            <a:off x="8670846" y="5229200"/>
            <a:ext cx="0" cy="64807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CaixaDeTexto 191"/>
          <p:cNvSpPr txBox="1"/>
          <p:nvPr/>
        </p:nvSpPr>
        <p:spPr>
          <a:xfrm>
            <a:off x="6084168" y="5805264"/>
            <a:ext cx="28083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latin typeface="+mn-lt"/>
              </a:rPr>
              <a:t>Produção Brasil: 102,8 milhões de t</a:t>
            </a:r>
            <a:endParaRPr lang="pt-BR" sz="1400" dirty="0">
              <a:latin typeface="+mn-lt"/>
            </a:endParaRPr>
          </a:p>
        </p:txBody>
      </p:sp>
      <p:cxnSp>
        <p:nvCxnSpPr>
          <p:cNvPr id="54" name="Conector reto 11"/>
          <p:cNvCxnSpPr/>
          <p:nvPr/>
        </p:nvCxnSpPr>
        <p:spPr>
          <a:xfrm>
            <a:off x="-36512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 Box 4"/>
          <p:cNvSpPr txBox="1">
            <a:spLocks noChangeArrowheads="1"/>
          </p:cNvSpPr>
          <p:nvPr/>
        </p:nvSpPr>
        <p:spPr bwMode="auto">
          <a:xfrm>
            <a:off x="107504" y="375628"/>
            <a:ext cx="524836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Cooperativismo Agropecuário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07504" y="375628"/>
            <a:ext cx="524836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Cooperativismo Agropecuário</a:t>
            </a:r>
          </a:p>
        </p:txBody>
      </p:sp>
      <p:sp>
        <p:nvSpPr>
          <p:cNvPr id="8" name="Retângulo 4"/>
          <p:cNvSpPr/>
          <p:nvPr/>
        </p:nvSpPr>
        <p:spPr>
          <a:xfrm>
            <a:off x="1619672" y="2492896"/>
            <a:ext cx="7056784" cy="4527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809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/>
                </a:solidFill>
                <a:cs typeface="Calibri" pitchFamily="34" charset="0"/>
              </a:rPr>
              <a:t>O cooperativismo é responsável pela inclusão dos agricultores no mercado</a:t>
            </a:r>
            <a:endParaRPr lang="pt-BR" sz="900" dirty="0" smtClean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9" name="Retângulo de cantos arredondados 5"/>
          <p:cNvSpPr/>
          <p:nvPr/>
        </p:nvSpPr>
        <p:spPr>
          <a:xfrm>
            <a:off x="467544" y="2420888"/>
            <a:ext cx="1224136" cy="576064"/>
          </a:xfrm>
          <a:prstGeom prst="roundRect">
            <a:avLst/>
          </a:prstGeom>
          <a:solidFill>
            <a:srgbClr val="0072B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bg1"/>
                </a:solidFill>
                <a:cs typeface="Calibri" pitchFamily="34" charset="0"/>
              </a:rPr>
              <a:t>Inclusão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611560" y="3140968"/>
            <a:ext cx="8085832" cy="2376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68288">
              <a:lnSpc>
                <a:spcPct val="200000"/>
              </a:lnSpc>
              <a:buFont typeface="Arial" pitchFamily="34" charset="0"/>
              <a:buChar char="•"/>
              <a:tabLst>
                <a:tab pos="266700" algn="l"/>
              </a:tabLst>
              <a:defRPr/>
            </a:pPr>
            <a:r>
              <a:rPr lang="pt-BR" sz="2000" dirty="0" smtClean="0">
                <a:solidFill>
                  <a:schemeClr val="tx1"/>
                </a:solidFill>
                <a:cs typeface="Arial" charset="0"/>
              </a:rPr>
              <a:t> Prestação de serviços e acesso à tecnologia para os produtores</a:t>
            </a:r>
          </a:p>
          <a:p>
            <a:pPr marL="268288">
              <a:lnSpc>
                <a:spcPct val="200000"/>
              </a:lnSpc>
              <a:buFont typeface="Arial" pitchFamily="34" charset="0"/>
              <a:buChar char="•"/>
              <a:tabLst>
                <a:tab pos="266700" algn="l"/>
              </a:tabLst>
              <a:defRPr/>
            </a:pPr>
            <a:r>
              <a:rPr lang="pt-BR" sz="2000" dirty="0" smtClean="0">
                <a:solidFill>
                  <a:schemeClr val="tx1"/>
                </a:solidFill>
                <a:cs typeface="Arial" charset="0"/>
              </a:rPr>
              <a:t> Agregação de valor e atuação eficiente na cadeia produtiva</a:t>
            </a:r>
          </a:p>
          <a:p>
            <a:pPr marL="268288">
              <a:lnSpc>
                <a:spcPct val="200000"/>
              </a:lnSpc>
              <a:buFont typeface="Arial" pitchFamily="34" charset="0"/>
              <a:buChar char="•"/>
              <a:tabLst>
                <a:tab pos="266700" algn="l"/>
              </a:tabLst>
              <a:defRPr/>
            </a:pPr>
            <a:r>
              <a:rPr lang="pt-BR" sz="2000" dirty="0" smtClean="0">
                <a:solidFill>
                  <a:schemeClr val="tx1"/>
                </a:solidFill>
                <a:cs typeface="Arial" charset="0"/>
              </a:rPr>
              <a:t> Economias de escala nos processos de compra e venda</a:t>
            </a:r>
          </a:p>
          <a:p>
            <a:pPr marL="268288">
              <a:lnSpc>
                <a:spcPct val="200000"/>
              </a:lnSpc>
              <a:buFont typeface="Arial" pitchFamily="34" charset="0"/>
              <a:buChar char="•"/>
              <a:tabLst>
                <a:tab pos="266700" algn="l"/>
              </a:tabLst>
              <a:defRPr/>
            </a:pPr>
            <a:r>
              <a:rPr lang="pt-BR" sz="2000" dirty="0" smtClean="0">
                <a:solidFill>
                  <a:schemeClr val="tx1"/>
                </a:solidFill>
                <a:cs typeface="Arial" charset="0"/>
              </a:rPr>
              <a:t> Acesso a mercados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0" y="162880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 smtClean="0">
                <a:latin typeface="+mn-lt"/>
              </a:rPr>
              <a:t>Benefícios do Cooperativismo Agropecuário</a:t>
            </a:r>
            <a:endParaRPr lang="pt-BR" sz="2400" b="1" dirty="0">
              <a:latin typeface="+mn-lt"/>
            </a:endParaRPr>
          </a:p>
        </p:txBody>
      </p:sp>
      <p:cxnSp>
        <p:nvCxnSpPr>
          <p:cNvPr id="16" name="Conector reto 11"/>
          <p:cNvCxnSpPr/>
          <p:nvPr/>
        </p:nvCxnSpPr>
        <p:spPr>
          <a:xfrm>
            <a:off x="-36512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16180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44680" y="512833"/>
            <a:ext cx="392383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Benefícios da Nova lei</a:t>
            </a:r>
          </a:p>
        </p:txBody>
      </p:sp>
      <p:sp>
        <p:nvSpPr>
          <p:cNvPr id="8" name="Retângulo 7"/>
          <p:cNvSpPr/>
          <p:nvPr/>
        </p:nvSpPr>
        <p:spPr>
          <a:xfrm>
            <a:off x="2051051" y="2566937"/>
            <a:ext cx="6769422" cy="3393195"/>
          </a:xfrm>
          <a:prstGeom prst="rect">
            <a:avLst/>
          </a:prstGeom>
          <a:solidFill>
            <a:schemeClr val="tx2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b="1" dirty="0" smtClean="0">
                <a:solidFill>
                  <a:schemeClr val="tx1"/>
                </a:solidFill>
              </a:rPr>
              <a:t>Desoneração da regularização ambiental das propriedades</a:t>
            </a:r>
            <a:r>
              <a:rPr lang="pt-BR" dirty="0" smtClean="0">
                <a:solidFill>
                  <a:schemeClr val="tx1"/>
                </a:solidFill>
              </a:rPr>
              <a:t>, através da metodologia do cadastro ambiental rural;</a:t>
            </a:r>
          </a:p>
          <a:p>
            <a:pPr lvl="0">
              <a:buFont typeface="Arial" pitchFamily="34" charset="0"/>
              <a:buChar char="•"/>
            </a:pPr>
            <a:endParaRPr lang="pt-BR" dirty="0" smtClean="0">
              <a:solidFill>
                <a:schemeClr val="tx1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pt-BR" b="1" dirty="0" smtClean="0">
                <a:solidFill>
                  <a:schemeClr val="tx1"/>
                </a:solidFill>
              </a:rPr>
              <a:t>Flexibilização a recomposição reserva legal  e áreas de preservação para pequenas propriedades rurais</a:t>
            </a:r>
            <a:r>
              <a:rPr lang="pt-BR" dirty="0" smtClean="0">
                <a:solidFill>
                  <a:schemeClr val="tx1"/>
                </a:solidFill>
              </a:rPr>
              <a:t>, mas propiciando proteção aos remanescentes florestais existentes na propriedade;</a:t>
            </a:r>
          </a:p>
          <a:p>
            <a:pPr lvl="0">
              <a:buFont typeface="Arial" pitchFamily="34" charset="0"/>
              <a:buChar char="•"/>
            </a:pPr>
            <a:endParaRPr lang="pt-BR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pt-BR" b="1" dirty="0" smtClean="0">
                <a:solidFill>
                  <a:schemeClr val="tx1"/>
                </a:solidFill>
              </a:rPr>
              <a:t>Manutenção dos instrumentos de preservação Reserva legal e </a:t>
            </a:r>
            <a:r>
              <a:rPr lang="pt-BR" b="1" dirty="0" err="1" smtClean="0">
                <a:solidFill>
                  <a:schemeClr val="tx1"/>
                </a:solidFill>
              </a:rPr>
              <a:t>Apps</a:t>
            </a:r>
            <a:r>
              <a:rPr lang="pt-BR" dirty="0" smtClean="0">
                <a:solidFill>
                  <a:schemeClr val="tx1"/>
                </a:solidFill>
              </a:rPr>
              <a:t>;</a:t>
            </a:r>
          </a:p>
          <a:p>
            <a:pPr lvl="0">
              <a:buFont typeface="Arial" pitchFamily="34" charset="0"/>
              <a:buChar char="•"/>
            </a:pP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323527" y="1222860"/>
            <a:ext cx="2463740" cy="1412432"/>
          </a:xfrm>
          <a:prstGeom prst="roundRect">
            <a:avLst/>
          </a:prstGeom>
          <a:solidFill>
            <a:srgbClr val="0072BE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chemeClr val="bg1"/>
                </a:solidFill>
                <a:cs typeface="Calibri" pitchFamily="34" charset="0"/>
              </a:rPr>
              <a:t>Lei </a:t>
            </a:r>
            <a:r>
              <a:rPr lang="pt-BR" sz="3200" dirty="0" smtClean="0"/>
              <a:t>12.651/2012</a:t>
            </a:r>
            <a:endParaRPr lang="pt-BR" sz="3200" dirty="0" smtClean="0">
              <a:solidFill>
                <a:schemeClr val="bg1"/>
              </a:solidFill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16180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44680" y="512833"/>
            <a:ext cx="233749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Sistema OCB</a:t>
            </a:r>
          </a:p>
        </p:txBody>
      </p:sp>
      <p:sp>
        <p:nvSpPr>
          <p:cNvPr id="8" name="Retângulo 7"/>
          <p:cNvSpPr/>
          <p:nvPr/>
        </p:nvSpPr>
        <p:spPr>
          <a:xfrm>
            <a:off x="2051051" y="2566937"/>
            <a:ext cx="6769422" cy="3393195"/>
          </a:xfrm>
          <a:prstGeom prst="rect">
            <a:avLst/>
          </a:prstGeom>
          <a:solidFill>
            <a:schemeClr val="tx2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>
                <a:solidFill>
                  <a:schemeClr val="tx1"/>
                </a:solidFill>
              </a:rPr>
              <a:t>Atenta aos desafios do cooperativismo, quanto à nova legislação florestal brasileira, o Sistema OCB desenvolve ações com entidades parceiras, que visam a </a:t>
            </a:r>
            <a:r>
              <a:rPr lang="pt-BR" b="1" dirty="0">
                <a:solidFill>
                  <a:schemeClr val="tx1"/>
                </a:solidFill>
              </a:rPr>
              <a:t>disseminar o conceito estabelecido no Código</a:t>
            </a:r>
            <a:r>
              <a:rPr lang="pt-BR" dirty="0">
                <a:solidFill>
                  <a:schemeClr val="tx1"/>
                </a:solidFill>
              </a:rPr>
              <a:t>. Também </a:t>
            </a:r>
            <a:r>
              <a:rPr lang="pt-BR" b="1" dirty="0">
                <a:solidFill>
                  <a:schemeClr val="tx1"/>
                </a:solidFill>
              </a:rPr>
              <a:t>busca informar ao público cooperativista sobre os novos instrumentos </a:t>
            </a:r>
            <a:r>
              <a:rPr lang="pt-BR" dirty="0">
                <a:solidFill>
                  <a:schemeClr val="tx1"/>
                </a:solidFill>
              </a:rPr>
              <a:t>presentes na </a:t>
            </a:r>
            <a:r>
              <a:rPr lang="pt-BR" dirty="0" smtClean="0">
                <a:solidFill>
                  <a:schemeClr val="tx1"/>
                </a:solidFill>
              </a:rPr>
              <a:t>legislação;</a:t>
            </a:r>
          </a:p>
          <a:p>
            <a:pPr lvl="0">
              <a:buFont typeface="Arial" pitchFamily="34" charset="0"/>
              <a:buChar char="•"/>
            </a:pPr>
            <a:endParaRPr lang="pt-BR" dirty="0" smtClean="0">
              <a:solidFill>
                <a:schemeClr val="tx1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</a:rPr>
              <a:t>Acompanha e participa da construção </a:t>
            </a:r>
            <a:r>
              <a:rPr lang="pt-BR" dirty="0">
                <a:solidFill>
                  <a:schemeClr val="tx1"/>
                </a:solidFill>
              </a:rPr>
              <a:t>legal do tema nos Estados, com </a:t>
            </a:r>
            <a:r>
              <a:rPr lang="pt-BR" b="1" dirty="0">
                <a:solidFill>
                  <a:schemeClr val="tx1"/>
                </a:solidFill>
              </a:rPr>
              <a:t>atenção especial ao Programa de Regularização Ambiental (PRA) </a:t>
            </a:r>
            <a:r>
              <a:rPr lang="pt-BR" dirty="0">
                <a:solidFill>
                  <a:schemeClr val="tx1"/>
                </a:solidFill>
              </a:rPr>
              <a:t>─ que definirá as estratégias a serem utilizadas por cada estado brasileiro </a:t>
            </a:r>
            <a:r>
              <a:rPr lang="pt-BR" dirty="0" smtClean="0">
                <a:solidFill>
                  <a:schemeClr val="tx1"/>
                </a:solidFill>
              </a:rPr>
              <a:t>no atendimento ao novo </a:t>
            </a:r>
            <a:r>
              <a:rPr lang="pt-BR" dirty="0">
                <a:solidFill>
                  <a:schemeClr val="tx1"/>
                </a:solidFill>
              </a:rPr>
              <a:t>Código Florestal</a:t>
            </a:r>
            <a:r>
              <a:rPr lang="pt-BR" sz="2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323527" y="1222860"/>
            <a:ext cx="2463740" cy="1412432"/>
          </a:xfrm>
          <a:prstGeom prst="roundRect">
            <a:avLst/>
          </a:prstGeom>
          <a:solidFill>
            <a:srgbClr val="0072BE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chemeClr val="bg1"/>
                </a:solidFill>
                <a:cs typeface="Calibri" pitchFamily="34" charset="0"/>
              </a:rPr>
              <a:t>Foco</a:t>
            </a:r>
            <a:endParaRPr lang="pt-BR" sz="3200" dirty="0" smtClean="0">
              <a:solidFill>
                <a:schemeClr val="bg1"/>
              </a:solidFill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88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16180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44680" y="512833"/>
            <a:ext cx="233749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Sistema OCB</a:t>
            </a:r>
          </a:p>
        </p:txBody>
      </p:sp>
      <p:sp>
        <p:nvSpPr>
          <p:cNvPr id="8" name="Retângulo 7"/>
          <p:cNvSpPr/>
          <p:nvPr/>
        </p:nvSpPr>
        <p:spPr>
          <a:xfrm>
            <a:off x="2051051" y="2228022"/>
            <a:ext cx="6769422" cy="4031056"/>
          </a:xfrm>
          <a:prstGeom prst="rect">
            <a:avLst/>
          </a:prstGeom>
          <a:solidFill>
            <a:schemeClr val="tx2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pt-BR" dirty="0" smtClean="0">
                <a:solidFill>
                  <a:schemeClr val="tx1"/>
                </a:solidFill>
              </a:rPr>
              <a:t> - </a:t>
            </a:r>
            <a:r>
              <a:rPr lang="pt-BR" b="1" dirty="0" smtClean="0">
                <a:solidFill>
                  <a:schemeClr val="tx1"/>
                </a:solidFill>
              </a:rPr>
              <a:t>Acordo </a:t>
            </a:r>
            <a:r>
              <a:rPr lang="pt-BR" b="1" dirty="0">
                <a:solidFill>
                  <a:schemeClr val="tx1"/>
                </a:solidFill>
              </a:rPr>
              <a:t>de Cooperação entre o Sistema OCB </a:t>
            </a:r>
            <a:r>
              <a:rPr lang="pt-BR" dirty="0">
                <a:solidFill>
                  <a:schemeClr val="tx1"/>
                </a:solidFill>
              </a:rPr>
              <a:t>e o Ministério do Meio Ambiente, na produção de oficinas, cartilhas e ferramenta de apoios</a:t>
            </a:r>
            <a:r>
              <a:rPr lang="pt-BR" dirty="0" smtClean="0">
                <a:solidFill>
                  <a:schemeClr val="tx1"/>
                </a:solidFill>
              </a:rPr>
              <a:t>;</a:t>
            </a:r>
          </a:p>
          <a:p>
            <a:r>
              <a:rPr lang="pt-BR" dirty="0">
                <a:solidFill>
                  <a:schemeClr val="tx1"/>
                </a:solidFill>
              </a:rPr>
              <a:t>- Participação no Grupo de Acompanhamento de Implantação do Código Florestal.</a:t>
            </a:r>
          </a:p>
          <a:p>
            <a:endParaRPr lang="pt-BR" dirty="0" smtClean="0">
              <a:solidFill>
                <a:schemeClr val="tx1"/>
              </a:solidFill>
            </a:endParaRPr>
          </a:p>
          <a:p>
            <a:r>
              <a:rPr lang="pt-BR" dirty="0" smtClean="0">
                <a:solidFill>
                  <a:schemeClr val="tx1"/>
                </a:solidFill>
              </a:rPr>
              <a:t>- </a:t>
            </a:r>
            <a:r>
              <a:rPr lang="pt-BR" b="1" dirty="0" smtClean="0">
                <a:solidFill>
                  <a:schemeClr val="tx1"/>
                </a:solidFill>
              </a:rPr>
              <a:t>Acompanhamento </a:t>
            </a:r>
            <a:r>
              <a:rPr lang="pt-BR" b="1" dirty="0">
                <a:solidFill>
                  <a:schemeClr val="tx1"/>
                </a:solidFill>
              </a:rPr>
              <a:t>legal junto aos poderes Executivo, Legislativo e Judiciário</a:t>
            </a:r>
            <a:r>
              <a:rPr lang="pt-BR" dirty="0">
                <a:solidFill>
                  <a:schemeClr val="tx1"/>
                </a:solidFill>
              </a:rPr>
              <a:t>, e de legislações como: decretos, leis estaduais e Ação Direta de Inconstitucionalidade (Adin</a:t>
            </a:r>
            <a:r>
              <a:rPr lang="pt-BR" dirty="0" smtClean="0">
                <a:solidFill>
                  <a:schemeClr val="tx1"/>
                </a:solidFill>
              </a:rPr>
              <a:t>);</a:t>
            </a:r>
          </a:p>
          <a:p>
            <a:pPr marL="285750" indent="-285750">
              <a:buFontTx/>
              <a:buChar char="-"/>
            </a:pPr>
            <a:endParaRPr lang="pt-BR" dirty="0">
              <a:solidFill>
                <a:schemeClr val="tx1"/>
              </a:solidFill>
            </a:endParaRPr>
          </a:p>
          <a:p>
            <a:r>
              <a:rPr lang="pt-BR" dirty="0" smtClean="0">
                <a:solidFill>
                  <a:schemeClr val="tx1"/>
                </a:solidFill>
              </a:rPr>
              <a:t>-</a:t>
            </a:r>
            <a:r>
              <a:rPr lang="pt-BR" b="1" dirty="0" smtClean="0">
                <a:solidFill>
                  <a:schemeClr val="tx1"/>
                </a:solidFill>
              </a:rPr>
              <a:t>Gestão </a:t>
            </a:r>
            <a:r>
              <a:rPr lang="pt-BR" b="1" dirty="0">
                <a:solidFill>
                  <a:schemeClr val="tx1"/>
                </a:solidFill>
              </a:rPr>
              <a:t>da Informação e Construção do Conhecimento</a:t>
            </a:r>
            <a:r>
              <a:rPr lang="pt-BR" dirty="0">
                <a:solidFill>
                  <a:schemeClr val="tx1"/>
                </a:solidFill>
              </a:rPr>
              <a:t>, com implementação de fóruns de discussões, videoconferência, artigos e </a:t>
            </a:r>
            <a:r>
              <a:rPr lang="pt-BR" dirty="0" smtClean="0">
                <a:solidFill>
                  <a:schemeClr val="tx1"/>
                </a:solidFill>
              </a:rPr>
              <a:t>ofícios;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323527" y="1222860"/>
            <a:ext cx="2463740" cy="1412432"/>
          </a:xfrm>
          <a:prstGeom prst="roundRect">
            <a:avLst/>
          </a:prstGeom>
          <a:solidFill>
            <a:srgbClr val="0072BE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chemeClr val="bg1"/>
                </a:solidFill>
                <a:cs typeface="Calibri" pitchFamily="34" charset="0"/>
              </a:rPr>
              <a:t>Ações</a:t>
            </a:r>
            <a:endParaRPr lang="pt-BR" sz="3200" dirty="0" smtClean="0">
              <a:solidFill>
                <a:schemeClr val="bg1"/>
              </a:solidFill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832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16180" y="1124744"/>
            <a:ext cx="9144000" cy="0"/>
          </a:xfrm>
          <a:prstGeom prst="line">
            <a:avLst/>
          </a:prstGeom>
          <a:ln w="25400">
            <a:solidFill>
              <a:srgbClr val="0072B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44680" y="512833"/>
            <a:ext cx="288149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Fato motivador </a:t>
            </a:r>
          </a:p>
        </p:txBody>
      </p:sp>
      <p:sp>
        <p:nvSpPr>
          <p:cNvPr id="8" name="Retângulo 7"/>
          <p:cNvSpPr/>
          <p:nvPr/>
        </p:nvSpPr>
        <p:spPr>
          <a:xfrm>
            <a:off x="2787267" y="1916936"/>
            <a:ext cx="6033206" cy="3944044"/>
          </a:xfrm>
          <a:prstGeom prst="rect">
            <a:avLst/>
          </a:prstGeom>
          <a:solidFill>
            <a:schemeClr val="tx2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Tx/>
              <a:buChar char="-"/>
            </a:pPr>
            <a:r>
              <a:rPr lang="pt-BR" dirty="0" smtClean="0">
                <a:solidFill>
                  <a:schemeClr val="tx1"/>
                </a:solidFill>
              </a:rPr>
              <a:t>Feito o CAR o produtor estará cumprindo a lei e terá </a:t>
            </a:r>
            <a:r>
              <a:rPr lang="pt-BR" b="1" dirty="0" smtClean="0">
                <a:solidFill>
                  <a:schemeClr val="tx1"/>
                </a:solidFill>
              </a:rPr>
              <a:t>segurança jurídica para o produtor continuar a produzir</a:t>
            </a:r>
            <a:r>
              <a:rPr lang="pt-BR" dirty="0" smtClean="0">
                <a:solidFill>
                  <a:schemeClr val="tx1"/>
                </a:solidFill>
              </a:rPr>
              <a:t>;</a:t>
            </a:r>
          </a:p>
          <a:p>
            <a:endParaRPr lang="pt-BR" dirty="0" smtClean="0">
              <a:solidFill>
                <a:schemeClr val="tx1"/>
              </a:solidFill>
            </a:endParaRPr>
          </a:p>
          <a:p>
            <a:r>
              <a:rPr lang="pt-BR" b="1" dirty="0" smtClean="0">
                <a:solidFill>
                  <a:schemeClr val="tx1"/>
                </a:solidFill>
              </a:rPr>
              <a:t> - Os produtores não tiverem passivos</a:t>
            </a:r>
            <a:r>
              <a:rPr lang="pt-BR" dirty="0" smtClean="0">
                <a:solidFill>
                  <a:schemeClr val="tx1"/>
                </a:solidFill>
              </a:rPr>
              <a:t> em relação a nova leis </a:t>
            </a:r>
            <a:r>
              <a:rPr lang="pt-BR" b="1" dirty="0" smtClean="0">
                <a:solidFill>
                  <a:schemeClr val="tx1"/>
                </a:solidFill>
              </a:rPr>
              <a:t>são considerados regularizados após o cadastramento</a:t>
            </a:r>
            <a:r>
              <a:rPr lang="pt-BR" dirty="0" smtClean="0">
                <a:solidFill>
                  <a:schemeClr val="tx1"/>
                </a:solidFill>
              </a:rPr>
              <a:t>;</a:t>
            </a:r>
          </a:p>
          <a:p>
            <a:endParaRPr lang="pt-BR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t-BR" dirty="0" smtClean="0">
                <a:solidFill>
                  <a:schemeClr val="tx1"/>
                </a:solidFill>
              </a:rPr>
              <a:t>Os produtores que possuírem passivo ambiental, mas realizarem o CAR, </a:t>
            </a:r>
            <a:r>
              <a:rPr lang="pt-BR" b="1" dirty="0" smtClean="0">
                <a:solidFill>
                  <a:schemeClr val="tx1"/>
                </a:solidFill>
              </a:rPr>
              <a:t>estarão aptos a receber credito rural</a:t>
            </a:r>
            <a:r>
              <a:rPr lang="pt-BR" dirty="0" smtClean="0">
                <a:solidFill>
                  <a:schemeClr val="tx1"/>
                </a:solidFill>
              </a:rPr>
              <a:t>, e se for o caso, </a:t>
            </a:r>
            <a:r>
              <a:rPr lang="pt-BR" b="1" dirty="0" smtClean="0">
                <a:solidFill>
                  <a:schemeClr val="tx1"/>
                </a:solidFill>
              </a:rPr>
              <a:t>terão as multas dos passivos</a:t>
            </a:r>
            <a:r>
              <a:rPr lang="pt-BR" dirty="0" smtClean="0">
                <a:solidFill>
                  <a:schemeClr val="tx1"/>
                </a:solidFill>
              </a:rPr>
              <a:t> gerados antes de 22 de julho de 2008 </a:t>
            </a:r>
            <a:r>
              <a:rPr lang="pt-BR" b="1" dirty="0" smtClean="0">
                <a:solidFill>
                  <a:schemeClr val="tx1"/>
                </a:solidFill>
              </a:rPr>
              <a:t>suspensas</a:t>
            </a:r>
            <a:r>
              <a:rPr lang="pt-BR" dirty="0" smtClean="0">
                <a:solidFill>
                  <a:schemeClr val="tx1"/>
                </a:solidFill>
              </a:rPr>
              <a:t>;</a:t>
            </a:r>
          </a:p>
          <a:p>
            <a:endParaRPr lang="pt-BR" dirty="0" smtClean="0">
              <a:solidFill>
                <a:schemeClr val="tx1"/>
              </a:solidFill>
            </a:endParaRPr>
          </a:p>
          <a:p>
            <a:r>
              <a:rPr lang="pt-BR" dirty="0" smtClean="0">
                <a:solidFill>
                  <a:schemeClr val="tx1"/>
                </a:solidFill>
              </a:rPr>
              <a:t>- </a:t>
            </a:r>
            <a:r>
              <a:rPr lang="pt-BR" b="1" dirty="0" smtClean="0">
                <a:solidFill>
                  <a:schemeClr val="tx1"/>
                </a:solidFill>
              </a:rPr>
              <a:t>menor custo para a regularização da propriedade rural</a:t>
            </a:r>
            <a:r>
              <a:rPr lang="pt-BR" dirty="0" smtClean="0">
                <a:solidFill>
                  <a:schemeClr val="tx1"/>
                </a:solidFill>
              </a:rPr>
              <a:t>, principalmente em relação a comprovação da reserva legal;</a:t>
            </a:r>
          </a:p>
          <a:p>
            <a:pPr lvl="0">
              <a:buFont typeface="Arial" pitchFamily="34" charset="0"/>
              <a:buChar char="•"/>
            </a:pP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323527" y="1222860"/>
            <a:ext cx="2463740" cy="1412432"/>
          </a:xfrm>
          <a:prstGeom prst="roundRect">
            <a:avLst/>
          </a:prstGeom>
          <a:solidFill>
            <a:srgbClr val="0072BE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chemeClr val="bg1"/>
                </a:solidFill>
                <a:cs typeface="Calibri" pitchFamily="34" charset="0"/>
              </a:rPr>
              <a:t>Lei </a:t>
            </a:r>
            <a:r>
              <a:rPr lang="pt-BR" sz="3200" dirty="0" smtClean="0"/>
              <a:t>12.651/2012</a:t>
            </a:r>
            <a:endParaRPr lang="pt-BR" sz="3200" dirty="0" smtClean="0">
              <a:solidFill>
                <a:schemeClr val="bg1"/>
              </a:solidFill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5025</TotalTime>
  <Words>2003</Words>
  <Application>Microsoft Office PowerPoint</Application>
  <PresentationFormat>Apresentação na tela (4:3)</PresentationFormat>
  <Paragraphs>184</Paragraphs>
  <Slides>17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Sescoop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Wesley Goncalves</dc:creator>
  <cp:lastModifiedBy>guizule</cp:lastModifiedBy>
  <cp:revision>478</cp:revision>
  <dcterms:created xsi:type="dcterms:W3CDTF">2012-04-09T20:40:39Z</dcterms:created>
  <dcterms:modified xsi:type="dcterms:W3CDTF">2014-02-13T11:12:18Z</dcterms:modified>
</cp:coreProperties>
</file>