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14" r:id="rId2"/>
    <p:sldId id="362" r:id="rId3"/>
    <p:sldId id="265" r:id="rId4"/>
    <p:sldId id="266" r:id="rId5"/>
    <p:sldId id="270" r:id="rId6"/>
    <p:sldId id="264" r:id="rId7"/>
    <p:sldId id="397" r:id="rId8"/>
    <p:sldId id="416" r:id="rId9"/>
    <p:sldId id="419" r:id="rId10"/>
    <p:sldId id="420" r:id="rId11"/>
    <p:sldId id="422" r:id="rId12"/>
    <p:sldId id="418" r:id="rId13"/>
    <p:sldId id="413" r:id="rId14"/>
    <p:sldId id="405" r:id="rId15"/>
    <p:sldId id="406" r:id="rId16"/>
    <p:sldId id="373" r:id="rId17"/>
    <p:sldId id="374" r:id="rId18"/>
    <p:sldId id="415" r:id="rId19"/>
    <p:sldId id="411" r:id="rId20"/>
    <p:sldId id="408" r:id="rId21"/>
    <p:sldId id="421" r:id="rId22"/>
    <p:sldId id="330" r:id="rId23"/>
    <p:sldId id="279" r:id="rId24"/>
    <p:sldId id="285" r:id="rId25"/>
    <p:sldId id="357" r:id="rId26"/>
    <p:sldId id="275" r:id="rId27"/>
    <p:sldId id="281" r:id="rId28"/>
    <p:sldId id="288" r:id="rId29"/>
    <p:sldId id="302" r:id="rId30"/>
    <p:sldId id="341" r:id="rId31"/>
    <p:sldId id="296" r:id="rId32"/>
    <p:sldId id="331" r:id="rId33"/>
    <p:sldId id="297" r:id="rId34"/>
    <p:sldId id="345" r:id="rId35"/>
    <p:sldId id="346" r:id="rId36"/>
    <p:sldId id="375" r:id="rId37"/>
    <p:sldId id="380" r:id="rId38"/>
    <p:sldId id="381" r:id="rId39"/>
    <p:sldId id="382" r:id="rId40"/>
    <p:sldId id="384" r:id="rId41"/>
    <p:sldId id="383" r:id="rId42"/>
    <p:sldId id="385" r:id="rId43"/>
    <p:sldId id="308" r:id="rId4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5" autoAdjust="0"/>
    <p:restoredTop sz="94660"/>
  </p:normalViewPr>
  <p:slideViewPr>
    <p:cSldViewPr>
      <p:cViewPr varScale="1"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Resíduos</a:t>
            </a:r>
            <a:r>
              <a:rPr lang="en-US" dirty="0"/>
              <a:t> </a:t>
            </a:r>
            <a:r>
              <a:rPr lang="en-US" dirty="0" err="1" smtClean="0"/>
              <a:t>SÓlidos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r>
              <a:rPr lang="en-US" dirty="0" smtClean="0"/>
              <a:t> e </a:t>
            </a:r>
            <a:r>
              <a:rPr lang="en-US" dirty="0" err="1" smtClean="0"/>
              <a:t>destino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Resíduos Sòlidos Urbanos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0079731389357022"/>
                  <c:y val="-0.118788409949222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110.044,4</a:t>
                    </a:r>
                    <a:r>
                      <a:rPr lang="en-US" dirty="0"/>
                      <a:t>; </a:t>
                    </a:r>
                    <a:endParaRPr lang="en-US" dirty="0" smtClean="0"/>
                  </a:p>
                  <a:p>
                    <a:r>
                      <a:rPr lang="en-US" dirty="0" smtClean="0"/>
                      <a:t>58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216389830516877"/>
                  <c:y val="-0.103437481584778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33.854,3; </a:t>
                    </a:r>
                  </a:p>
                  <a:p>
                    <a:r>
                      <a:rPr lang="en-US" dirty="0" smtClean="0"/>
                      <a:t>18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310765001881621E-2"/>
                  <c:y val="2.20581226895695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3.364,5;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1371691266336361E-2"/>
                  <c:y val="-3.62033855135834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2.158,1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; 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416917671056083"/>
                  <c:y val="0.14395373661398814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smtClean="0"/>
                      <a:t>39.393,6</a:t>
                    </a:r>
                    <a:r>
                      <a:rPr lang="en-US" dirty="0"/>
                      <a:t>; </a:t>
                    </a:r>
                    <a:endParaRPr lang="en-US" dirty="0" smtClean="0"/>
                  </a:p>
                  <a:p>
                    <a:r>
                      <a:rPr lang="en-US" dirty="0" smtClean="0"/>
                      <a:t>21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0; </a:t>
                    </a:r>
                    <a:endParaRPr lang="en-US" smtClean="0"/>
                  </a:p>
                  <a:p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Plan1!$A$2:$A$7</c:f>
              <c:strCache>
                <c:ptCount val="5"/>
                <c:pt idx="0">
                  <c:v>Aterros Sanitários</c:v>
                </c:pt>
                <c:pt idx="1">
                  <c:v>Lixões</c:v>
                </c:pt>
                <c:pt idx="2">
                  <c:v>Compostagem</c:v>
                </c:pt>
                <c:pt idx="3">
                  <c:v>Reciclagem</c:v>
                </c:pt>
                <c:pt idx="4">
                  <c:v>Outros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110044.4</c:v>
                </c:pt>
                <c:pt idx="1">
                  <c:v>33854.300000000003</c:v>
                </c:pt>
                <c:pt idx="2">
                  <c:v>3364.5</c:v>
                </c:pt>
                <c:pt idx="3">
                  <c:v>2158.1</c:v>
                </c:pt>
                <c:pt idx="4">
                  <c:v>39393.599999999999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5"/>
                <c:pt idx="0">
                  <c:v>Aterros Sanitários</c:v>
                </c:pt>
                <c:pt idx="1">
                  <c:v>Lixões</c:v>
                </c:pt>
                <c:pt idx="2">
                  <c:v>Compostagem</c:v>
                </c:pt>
                <c:pt idx="3">
                  <c:v>Reciclagem</c:v>
                </c:pt>
                <c:pt idx="4">
                  <c:v>Outros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4">
                  <c:v>39393.599999999999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5D5C9-21B0-4CF8-8A2A-5E93D613454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7D864E-D5BE-4DDA-ABAD-F3DC119000EB}">
      <dgm:prSet phldrT="[Texto]" custT="1"/>
      <dgm:spPr/>
      <dgm:t>
        <a:bodyPr/>
        <a:lstStyle/>
        <a:p>
          <a:r>
            <a:rPr lang="en-US" sz="2400" b="1" dirty="0" err="1" smtClean="0"/>
            <a:t>Princípios</a:t>
          </a:r>
          <a:r>
            <a:rPr lang="en-US" sz="2400" b="1" dirty="0" smtClean="0"/>
            <a:t> (11)</a:t>
          </a:r>
          <a:endParaRPr lang="pt-BR" sz="2400" b="1" dirty="0"/>
        </a:p>
      </dgm:t>
    </dgm:pt>
    <dgm:pt modelId="{BF1D0D39-2A13-40AE-A32D-DC97114B887A}" type="parTrans" cxnId="{5A3DC2D9-4F2E-418F-8B35-60F310D89C6E}">
      <dgm:prSet/>
      <dgm:spPr/>
      <dgm:t>
        <a:bodyPr/>
        <a:lstStyle/>
        <a:p>
          <a:endParaRPr lang="pt-BR"/>
        </a:p>
      </dgm:t>
    </dgm:pt>
    <dgm:pt modelId="{97947E3A-EF30-4FB6-BFAD-7E0AA3C01100}" type="sibTrans" cxnId="{5A3DC2D9-4F2E-418F-8B35-60F310D89C6E}">
      <dgm:prSet/>
      <dgm:spPr/>
      <dgm:t>
        <a:bodyPr/>
        <a:lstStyle/>
        <a:p>
          <a:endParaRPr lang="pt-BR"/>
        </a:p>
      </dgm:t>
    </dgm:pt>
    <dgm:pt modelId="{E1FF32C1-BFE8-4564-8362-7C202CA9D665}">
      <dgm:prSet phldrT="[Texto]" custT="1"/>
      <dgm:spPr/>
      <dgm:t>
        <a:bodyPr/>
        <a:lstStyle/>
        <a:p>
          <a:r>
            <a:rPr lang="en-US" sz="1800" dirty="0" err="1" smtClean="0"/>
            <a:t>Prevenção</a:t>
          </a:r>
          <a:r>
            <a:rPr lang="en-US" sz="1800" dirty="0" smtClean="0"/>
            <a:t> e </a:t>
          </a:r>
          <a:r>
            <a:rPr lang="en-US" sz="1800" dirty="0" err="1" smtClean="0"/>
            <a:t>precaução</a:t>
          </a:r>
          <a:endParaRPr lang="pt-BR" sz="1800" dirty="0"/>
        </a:p>
      </dgm:t>
    </dgm:pt>
    <dgm:pt modelId="{59282D3F-4E50-484A-AD09-7B47DF41C794}" type="parTrans" cxnId="{06B06D39-B2B6-4BC7-A3F2-D902EB2936B6}">
      <dgm:prSet/>
      <dgm:spPr/>
      <dgm:t>
        <a:bodyPr/>
        <a:lstStyle/>
        <a:p>
          <a:endParaRPr lang="pt-BR"/>
        </a:p>
      </dgm:t>
    </dgm:pt>
    <dgm:pt modelId="{9D346411-0564-43B9-B5AD-C039DA795528}" type="sibTrans" cxnId="{06B06D39-B2B6-4BC7-A3F2-D902EB2936B6}">
      <dgm:prSet/>
      <dgm:spPr/>
      <dgm:t>
        <a:bodyPr/>
        <a:lstStyle/>
        <a:p>
          <a:endParaRPr lang="pt-BR"/>
        </a:p>
      </dgm:t>
    </dgm:pt>
    <dgm:pt modelId="{BFC0F130-688B-40E1-BF6E-8B790DF4BF4C}">
      <dgm:prSet phldrT="[Texto]" custT="1"/>
      <dgm:spPr/>
      <dgm:t>
        <a:bodyPr/>
        <a:lstStyle/>
        <a:p>
          <a:r>
            <a:rPr lang="en-US" sz="1800" b="1" dirty="0" err="1" smtClean="0"/>
            <a:t>Poluidor</a:t>
          </a:r>
          <a:r>
            <a:rPr lang="en-US" sz="1800" b="1" dirty="0" smtClean="0"/>
            <a:t> –</a:t>
          </a:r>
          <a:r>
            <a:rPr lang="en-US" sz="1800" b="1" dirty="0" err="1" smtClean="0"/>
            <a:t>pagador</a:t>
          </a:r>
          <a:endParaRPr lang="pt-BR" sz="1800" b="1" dirty="0"/>
        </a:p>
      </dgm:t>
    </dgm:pt>
    <dgm:pt modelId="{4FF7CD22-7615-46DA-AFA5-71CEF19D7A22}" type="parTrans" cxnId="{DF72298E-C4B3-4EA4-A3F1-F25E1D43F1E5}">
      <dgm:prSet/>
      <dgm:spPr/>
      <dgm:t>
        <a:bodyPr/>
        <a:lstStyle/>
        <a:p>
          <a:endParaRPr lang="pt-BR"/>
        </a:p>
      </dgm:t>
    </dgm:pt>
    <dgm:pt modelId="{7DDEBF26-3DA4-4B82-8404-A3C2EFF38804}" type="sibTrans" cxnId="{DF72298E-C4B3-4EA4-A3F1-F25E1D43F1E5}">
      <dgm:prSet/>
      <dgm:spPr/>
      <dgm:t>
        <a:bodyPr/>
        <a:lstStyle/>
        <a:p>
          <a:endParaRPr lang="pt-BR"/>
        </a:p>
      </dgm:t>
    </dgm:pt>
    <dgm:pt modelId="{CF9A2D5B-7E1B-4E1A-8A2F-F039EE4DD438}">
      <dgm:prSet phldrT="[Texto]" custT="1"/>
      <dgm:spPr/>
      <dgm:t>
        <a:bodyPr/>
        <a:lstStyle/>
        <a:p>
          <a:r>
            <a:rPr lang="en-US" sz="2400" b="1" dirty="0" err="1" smtClean="0"/>
            <a:t>Objetivos</a:t>
          </a:r>
          <a:r>
            <a:rPr lang="en-US" sz="2400" b="1" dirty="0" smtClean="0"/>
            <a:t> (15)</a:t>
          </a:r>
          <a:endParaRPr lang="pt-BR" sz="2400" b="1" dirty="0"/>
        </a:p>
      </dgm:t>
    </dgm:pt>
    <dgm:pt modelId="{0B531A0B-00C1-4DB6-AD3D-E250B7534404}" type="parTrans" cxnId="{08CF4512-C615-4566-B3EE-12FC683235EA}">
      <dgm:prSet/>
      <dgm:spPr/>
      <dgm:t>
        <a:bodyPr/>
        <a:lstStyle/>
        <a:p>
          <a:endParaRPr lang="pt-BR"/>
        </a:p>
      </dgm:t>
    </dgm:pt>
    <dgm:pt modelId="{D1EB43B9-2A93-4553-B231-DB01426FF88E}" type="sibTrans" cxnId="{08CF4512-C615-4566-B3EE-12FC683235EA}">
      <dgm:prSet/>
      <dgm:spPr/>
      <dgm:t>
        <a:bodyPr/>
        <a:lstStyle/>
        <a:p>
          <a:endParaRPr lang="pt-BR"/>
        </a:p>
      </dgm:t>
    </dgm:pt>
    <dgm:pt modelId="{9965F094-66A5-410B-8B40-8E87420F07ED}">
      <dgm:prSet phldrT="[Texto]" custT="1"/>
      <dgm:spPr/>
      <dgm:t>
        <a:bodyPr/>
        <a:lstStyle/>
        <a:p>
          <a:r>
            <a:rPr lang="en-US" sz="1800" b="1" i="1" dirty="0" err="1" smtClean="0"/>
            <a:t>Padrões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sustentáveis</a:t>
          </a:r>
          <a:r>
            <a:rPr lang="en-US" sz="1800" b="1" i="1" dirty="0" smtClean="0"/>
            <a:t> de </a:t>
          </a:r>
          <a:r>
            <a:rPr lang="en-US" sz="1800" b="1" i="1" dirty="0" err="1" smtClean="0"/>
            <a:t>produção</a:t>
          </a:r>
          <a:r>
            <a:rPr lang="en-US" sz="1800" b="1" i="1" dirty="0" smtClean="0"/>
            <a:t> e </a:t>
          </a:r>
          <a:r>
            <a:rPr lang="en-US" sz="1800" b="1" i="1" dirty="0" err="1" smtClean="0"/>
            <a:t>consumo</a:t>
          </a:r>
          <a:endParaRPr lang="pt-BR" sz="1800" b="1" i="1" dirty="0"/>
        </a:p>
      </dgm:t>
    </dgm:pt>
    <dgm:pt modelId="{38648E9C-E595-464C-B84A-5171E565EACF}" type="parTrans" cxnId="{15642664-A0DB-44F1-BB59-CB06B0420999}">
      <dgm:prSet/>
      <dgm:spPr/>
      <dgm:t>
        <a:bodyPr/>
        <a:lstStyle/>
        <a:p>
          <a:endParaRPr lang="pt-BR"/>
        </a:p>
      </dgm:t>
    </dgm:pt>
    <dgm:pt modelId="{70D6EB81-5279-4C58-8176-9B7F8C4C6040}" type="sibTrans" cxnId="{15642664-A0DB-44F1-BB59-CB06B0420999}">
      <dgm:prSet/>
      <dgm:spPr/>
      <dgm:t>
        <a:bodyPr/>
        <a:lstStyle/>
        <a:p>
          <a:endParaRPr lang="pt-BR"/>
        </a:p>
      </dgm:t>
    </dgm:pt>
    <dgm:pt modelId="{C4D4B0E9-4469-4592-962D-ACCFACE081F1}">
      <dgm:prSet phldrT="[Texto]" custT="1"/>
      <dgm:spPr/>
      <dgm:t>
        <a:bodyPr/>
        <a:lstStyle/>
        <a:p>
          <a:r>
            <a:rPr lang="en-US" sz="2400" b="1" dirty="0" err="1" smtClean="0"/>
            <a:t>Instrumentos</a:t>
          </a:r>
          <a:r>
            <a:rPr lang="en-US" sz="2400" b="1" dirty="0" smtClean="0"/>
            <a:t> (19)</a:t>
          </a:r>
          <a:endParaRPr lang="pt-BR" sz="2400" b="1" dirty="0"/>
        </a:p>
      </dgm:t>
    </dgm:pt>
    <dgm:pt modelId="{D20938DB-D2C6-43FF-B2E8-5CA8B19B4DD3}" type="parTrans" cxnId="{7C683EB5-6BFC-4602-939F-597165D81D03}">
      <dgm:prSet/>
      <dgm:spPr/>
      <dgm:t>
        <a:bodyPr/>
        <a:lstStyle/>
        <a:p>
          <a:endParaRPr lang="pt-BR"/>
        </a:p>
      </dgm:t>
    </dgm:pt>
    <dgm:pt modelId="{B4970EAC-1C22-419C-AD8E-830331DE015D}" type="sibTrans" cxnId="{7C683EB5-6BFC-4602-939F-597165D81D03}">
      <dgm:prSet/>
      <dgm:spPr/>
      <dgm:t>
        <a:bodyPr/>
        <a:lstStyle/>
        <a:p>
          <a:endParaRPr lang="pt-BR"/>
        </a:p>
      </dgm:t>
    </dgm:pt>
    <dgm:pt modelId="{6914F52C-93C6-4E19-83A5-EFAFAF2EC011}">
      <dgm:prSet phldrT="[Texto]" custT="1"/>
      <dgm:spPr/>
      <dgm:t>
        <a:bodyPr/>
        <a:lstStyle/>
        <a:p>
          <a:r>
            <a:rPr lang="en-US" sz="1800" b="1" i="1" dirty="0" err="1" smtClean="0"/>
            <a:t>Planos</a:t>
          </a:r>
          <a:r>
            <a:rPr lang="en-US" sz="1800" b="1" i="1" dirty="0" smtClean="0"/>
            <a:t> de </a:t>
          </a:r>
          <a:r>
            <a:rPr lang="en-US" sz="1800" b="1" i="1" dirty="0" err="1" smtClean="0"/>
            <a:t>Gestão</a:t>
          </a:r>
          <a:r>
            <a:rPr lang="en-US" sz="1800" b="1" i="1" dirty="0" smtClean="0"/>
            <a:t> de </a:t>
          </a:r>
          <a:r>
            <a:rPr lang="en-US" sz="1800" b="1" i="1" dirty="0" err="1" smtClean="0"/>
            <a:t>Resíduos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Sólidos</a:t>
          </a:r>
          <a:endParaRPr lang="pt-BR" sz="1800" b="1" i="1" dirty="0"/>
        </a:p>
      </dgm:t>
    </dgm:pt>
    <dgm:pt modelId="{EEB37782-3D6D-4971-82F0-04EC309A6193}" type="parTrans" cxnId="{F4FF9479-6E5B-492C-997C-E73106BBBB7F}">
      <dgm:prSet/>
      <dgm:spPr/>
      <dgm:t>
        <a:bodyPr/>
        <a:lstStyle/>
        <a:p>
          <a:endParaRPr lang="pt-BR"/>
        </a:p>
      </dgm:t>
    </dgm:pt>
    <dgm:pt modelId="{4BE28CA6-9708-488A-A571-2A8F2C17759D}" type="sibTrans" cxnId="{F4FF9479-6E5B-492C-997C-E73106BBBB7F}">
      <dgm:prSet/>
      <dgm:spPr/>
      <dgm:t>
        <a:bodyPr/>
        <a:lstStyle/>
        <a:p>
          <a:endParaRPr lang="pt-BR"/>
        </a:p>
      </dgm:t>
    </dgm:pt>
    <dgm:pt modelId="{C2317B64-D275-409A-A9A6-1AC9E0462AD2}">
      <dgm:prSet phldrT="[Texto]" custT="1"/>
      <dgm:spPr/>
      <dgm:t>
        <a:bodyPr/>
        <a:lstStyle/>
        <a:p>
          <a:r>
            <a:rPr lang="en-US" sz="1800" b="1" dirty="0" err="1" smtClean="0"/>
            <a:t>Protetor-recebedor</a:t>
          </a:r>
          <a:endParaRPr lang="pt-BR" sz="1800" b="1" dirty="0"/>
        </a:p>
      </dgm:t>
    </dgm:pt>
    <dgm:pt modelId="{2B83592B-1C89-4125-927A-2D4D9B586DCA}" type="parTrans" cxnId="{61799A5F-46FA-4E33-8EE6-A517F79A8B27}">
      <dgm:prSet/>
      <dgm:spPr/>
      <dgm:t>
        <a:bodyPr/>
        <a:lstStyle/>
        <a:p>
          <a:endParaRPr lang="pt-BR"/>
        </a:p>
      </dgm:t>
    </dgm:pt>
    <dgm:pt modelId="{4AEFB52B-0AE4-4430-8CEC-2AE4A9FA73F1}" type="sibTrans" cxnId="{61799A5F-46FA-4E33-8EE6-A517F79A8B27}">
      <dgm:prSet/>
      <dgm:spPr/>
      <dgm:t>
        <a:bodyPr/>
        <a:lstStyle/>
        <a:p>
          <a:endParaRPr lang="pt-BR"/>
        </a:p>
      </dgm:t>
    </dgm:pt>
    <dgm:pt modelId="{79732652-3D6E-41A3-AEE4-AFD1980F66B4}">
      <dgm:prSet phldrT="[Texto]" custT="1"/>
      <dgm:spPr/>
      <dgm:t>
        <a:bodyPr/>
        <a:lstStyle/>
        <a:p>
          <a:r>
            <a:rPr lang="en-US" sz="1800" b="1" i="1" dirty="0" err="1" smtClean="0">
              <a:solidFill>
                <a:srgbClr val="FFFF00"/>
              </a:solidFill>
            </a:rPr>
            <a:t>Visão</a:t>
          </a:r>
          <a:r>
            <a:rPr lang="en-US" sz="1800" b="1" i="1" dirty="0" smtClean="0">
              <a:solidFill>
                <a:srgbClr val="FFFF00"/>
              </a:solidFill>
            </a:rPr>
            <a:t> </a:t>
          </a:r>
          <a:r>
            <a:rPr lang="en-US" sz="1800" b="1" i="1" dirty="0" err="1" smtClean="0">
              <a:solidFill>
                <a:srgbClr val="FFFF00"/>
              </a:solidFill>
            </a:rPr>
            <a:t>sistêmica</a:t>
          </a:r>
          <a:endParaRPr lang="pt-BR" sz="1800" b="1" i="1" dirty="0">
            <a:solidFill>
              <a:srgbClr val="FFFF00"/>
            </a:solidFill>
          </a:endParaRPr>
        </a:p>
      </dgm:t>
    </dgm:pt>
    <dgm:pt modelId="{09513B41-9904-41EE-A26C-7447A52AE284}" type="parTrans" cxnId="{C153D070-1384-46EF-B02F-C8806087F041}">
      <dgm:prSet/>
      <dgm:spPr/>
      <dgm:t>
        <a:bodyPr/>
        <a:lstStyle/>
        <a:p>
          <a:endParaRPr lang="pt-BR"/>
        </a:p>
      </dgm:t>
    </dgm:pt>
    <dgm:pt modelId="{71CCAFF3-B72A-4209-8A33-8B2872744FAC}" type="sibTrans" cxnId="{C153D070-1384-46EF-B02F-C8806087F041}">
      <dgm:prSet/>
      <dgm:spPr/>
      <dgm:t>
        <a:bodyPr/>
        <a:lstStyle/>
        <a:p>
          <a:endParaRPr lang="pt-BR"/>
        </a:p>
      </dgm:t>
    </dgm:pt>
    <dgm:pt modelId="{F1C9FD63-3975-4F80-A923-8A661A80C93F}">
      <dgm:prSet phldrT="[Texto]" custT="1"/>
      <dgm:spPr/>
      <dgm:t>
        <a:bodyPr/>
        <a:lstStyle/>
        <a:p>
          <a:r>
            <a:rPr lang="en-US" sz="1800" dirty="0" err="1" smtClean="0"/>
            <a:t>Desenvolvimento</a:t>
          </a:r>
          <a:r>
            <a:rPr lang="en-US" sz="1800" dirty="0" smtClean="0"/>
            <a:t> </a:t>
          </a:r>
          <a:r>
            <a:rPr lang="en-US" sz="1800" dirty="0" err="1" smtClean="0"/>
            <a:t>sustentável</a:t>
          </a:r>
          <a:r>
            <a:rPr lang="en-US" sz="1800" dirty="0" smtClean="0"/>
            <a:t> </a:t>
          </a:r>
          <a:endParaRPr lang="pt-BR" sz="1800" dirty="0"/>
        </a:p>
      </dgm:t>
    </dgm:pt>
    <dgm:pt modelId="{55682F7A-02DC-4703-AF0E-8E0ED952CAD2}" type="parTrans" cxnId="{E38A9B07-12E5-4AFC-B92F-E5A1F9FF9F59}">
      <dgm:prSet/>
      <dgm:spPr/>
      <dgm:t>
        <a:bodyPr/>
        <a:lstStyle/>
        <a:p>
          <a:endParaRPr lang="pt-BR"/>
        </a:p>
      </dgm:t>
    </dgm:pt>
    <dgm:pt modelId="{73CF5E6D-6553-48B4-9A3C-6951CEEC8EBB}" type="sibTrans" cxnId="{E38A9B07-12E5-4AFC-B92F-E5A1F9FF9F59}">
      <dgm:prSet/>
      <dgm:spPr/>
      <dgm:t>
        <a:bodyPr/>
        <a:lstStyle/>
        <a:p>
          <a:endParaRPr lang="pt-BR"/>
        </a:p>
      </dgm:t>
    </dgm:pt>
    <dgm:pt modelId="{6C2FB56D-F3BF-4EF2-9D9A-4014F82ACA75}">
      <dgm:prSet phldrT="[Texto]" custT="1"/>
      <dgm:spPr/>
      <dgm:t>
        <a:bodyPr/>
        <a:lstStyle/>
        <a:p>
          <a:r>
            <a:rPr lang="en-US" sz="1800" dirty="0" err="1" smtClean="0"/>
            <a:t>Ecoeficiencia</a:t>
          </a:r>
          <a:endParaRPr lang="pt-BR" sz="1800" dirty="0"/>
        </a:p>
      </dgm:t>
    </dgm:pt>
    <dgm:pt modelId="{652F0BC2-13B4-42C7-8853-FA09BF3C2D1C}" type="parTrans" cxnId="{49FD38E1-05BC-4986-B4B7-C29593D79A66}">
      <dgm:prSet/>
      <dgm:spPr/>
      <dgm:t>
        <a:bodyPr/>
        <a:lstStyle/>
        <a:p>
          <a:endParaRPr lang="pt-BR"/>
        </a:p>
      </dgm:t>
    </dgm:pt>
    <dgm:pt modelId="{B95EB4D3-8E20-4D16-B142-59C584BA6687}" type="sibTrans" cxnId="{49FD38E1-05BC-4986-B4B7-C29593D79A66}">
      <dgm:prSet/>
      <dgm:spPr/>
      <dgm:t>
        <a:bodyPr/>
        <a:lstStyle/>
        <a:p>
          <a:endParaRPr lang="pt-BR"/>
        </a:p>
      </dgm:t>
    </dgm:pt>
    <dgm:pt modelId="{11D521EF-904B-4AEA-811E-D1A828CBB305}">
      <dgm:prSet phldrT="[Texto]" custT="1"/>
      <dgm:spPr/>
      <dgm:t>
        <a:bodyPr/>
        <a:lstStyle/>
        <a:p>
          <a:r>
            <a:rPr lang="en-US" sz="1800" b="1" i="1" dirty="0" err="1" smtClean="0"/>
            <a:t>Responsabilidade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compartilhada</a:t>
          </a:r>
          <a:endParaRPr lang="pt-BR" sz="1800" b="1" i="1" dirty="0"/>
        </a:p>
      </dgm:t>
    </dgm:pt>
    <dgm:pt modelId="{DFA0B0AF-9B50-4A62-819D-4676D188FC25}" type="parTrans" cxnId="{D9DF925F-6305-43ED-9A43-8C055BE5DA73}">
      <dgm:prSet/>
      <dgm:spPr/>
      <dgm:t>
        <a:bodyPr/>
        <a:lstStyle/>
        <a:p>
          <a:endParaRPr lang="pt-BR"/>
        </a:p>
      </dgm:t>
    </dgm:pt>
    <dgm:pt modelId="{52B12976-6044-412C-AF12-53AE108D8FF8}" type="sibTrans" cxnId="{D9DF925F-6305-43ED-9A43-8C055BE5DA73}">
      <dgm:prSet/>
      <dgm:spPr/>
      <dgm:t>
        <a:bodyPr/>
        <a:lstStyle/>
        <a:p>
          <a:endParaRPr lang="pt-BR"/>
        </a:p>
      </dgm:t>
    </dgm:pt>
    <dgm:pt modelId="{D6BAC75C-58E2-47BD-8AC4-ECD0C667F155}">
      <dgm:prSet phldrT="[Texto]" custT="1"/>
      <dgm:spPr/>
      <dgm:t>
        <a:bodyPr/>
        <a:lstStyle/>
        <a:p>
          <a:endParaRPr lang="pt-BR" sz="1800" dirty="0"/>
        </a:p>
      </dgm:t>
    </dgm:pt>
    <dgm:pt modelId="{A858A0F5-E70D-4FA8-B9E9-B2D575878802}" type="parTrans" cxnId="{C3E8A6F3-CF59-4E00-99D0-8DD27231B590}">
      <dgm:prSet/>
      <dgm:spPr/>
      <dgm:t>
        <a:bodyPr/>
        <a:lstStyle/>
        <a:p>
          <a:endParaRPr lang="pt-BR"/>
        </a:p>
      </dgm:t>
    </dgm:pt>
    <dgm:pt modelId="{11B60EE7-B30E-472B-B8EB-32BEB89F31E6}" type="sibTrans" cxnId="{C3E8A6F3-CF59-4E00-99D0-8DD27231B590}">
      <dgm:prSet/>
      <dgm:spPr/>
      <dgm:t>
        <a:bodyPr/>
        <a:lstStyle/>
        <a:p>
          <a:endParaRPr lang="pt-BR"/>
        </a:p>
      </dgm:t>
    </dgm:pt>
    <dgm:pt modelId="{FACDD5CF-8D93-4070-8C39-EF98081D152C}">
      <dgm:prSet phldrT="[Texto]" custT="1"/>
      <dgm:spPr/>
      <dgm:t>
        <a:bodyPr/>
        <a:lstStyle/>
        <a:p>
          <a:r>
            <a:rPr lang="en-US" sz="1800" dirty="0" err="1" smtClean="0"/>
            <a:t>Razoabilidade</a:t>
          </a:r>
          <a:r>
            <a:rPr lang="en-US" sz="1800" dirty="0" smtClean="0"/>
            <a:t> e </a:t>
          </a:r>
          <a:r>
            <a:rPr lang="en-US" sz="1800" dirty="0" err="1" smtClean="0"/>
            <a:t>proporcionalidade</a:t>
          </a:r>
          <a:endParaRPr lang="pt-BR" sz="1800" dirty="0"/>
        </a:p>
      </dgm:t>
    </dgm:pt>
    <dgm:pt modelId="{58D7CC27-022D-457F-BCCC-ABE66D3CAA11}" type="parTrans" cxnId="{B49FD9CB-A1F4-4E07-A134-549DB09F2F02}">
      <dgm:prSet/>
      <dgm:spPr/>
      <dgm:t>
        <a:bodyPr/>
        <a:lstStyle/>
        <a:p>
          <a:endParaRPr lang="pt-BR"/>
        </a:p>
      </dgm:t>
    </dgm:pt>
    <dgm:pt modelId="{FCEC2E57-0144-4C50-8CC2-3E00C3B960F8}" type="sibTrans" cxnId="{B49FD9CB-A1F4-4E07-A134-549DB09F2F02}">
      <dgm:prSet/>
      <dgm:spPr/>
      <dgm:t>
        <a:bodyPr/>
        <a:lstStyle/>
        <a:p>
          <a:endParaRPr lang="pt-BR"/>
        </a:p>
      </dgm:t>
    </dgm:pt>
    <dgm:pt modelId="{115CDA4D-2B7D-4FEE-B576-E337CF8B67DC}">
      <dgm:prSet phldrT="[Texto]" custT="1"/>
      <dgm:spPr/>
      <dgm:t>
        <a:bodyPr/>
        <a:lstStyle/>
        <a:p>
          <a:r>
            <a:rPr lang="en-US" sz="1800" dirty="0" err="1" smtClean="0"/>
            <a:t>Controle</a:t>
          </a:r>
          <a:r>
            <a:rPr lang="en-US" sz="1800" dirty="0" smtClean="0"/>
            <a:t> social</a:t>
          </a:r>
          <a:endParaRPr lang="pt-BR" sz="1800" dirty="0"/>
        </a:p>
      </dgm:t>
    </dgm:pt>
    <dgm:pt modelId="{EAE3B6B5-30D3-44B0-A3FA-A054A199E3DB}" type="parTrans" cxnId="{ACC75D4A-EAE0-4BAE-8358-BBB5FA27909B}">
      <dgm:prSet/>
      <dgm:spPr/>
      <dgm:t>
        <a:bodyPr/>
        <a:lstStyle/>
        <a:p>
          <a:endParaRPr lang="pt-BR"/>
        </a:p>
      </dgm:t>
    </dgm:pt>
    <dgm:pt modelId="{83EF0A8A-EB15-4B30-93B6-02F52EF7BBB7}" type="sibTrans" cxnId="{ACC75D4A-EAE0-4BAE-8358-BBB5FA27909B}">
      <dgm:prSet/>
      <dgm:spPr/>
      <dgm:t>
        <a:bodyPr/>
        <a:lstStyle/>
        <a:p>
          <a:endParaRPr lang="pt-BR"/>
        </a:p>
      </dgm:t>
    </dgm:pt>
    <dgm:pt modelId="{39E1D0D7-9C1A-4430-8C12-AC4BA11EAB2F}">
      <dgm:prSet phldrT="[Texto]" custT="1"/>
      <dgm:spPr/>
      <dgm:t>
        <a:bodyPr/>
        <a:lstStyle/>
        <a:p>
          <a:r>
            <a:rPr lang="en-US" sz="1800" b="1" i="1" dirty="0" err="1" smtClean="0"/>
            <a:t>Redução</a:t>
          </a:r>
          <a:r>
            <a:rPr lang="en-US" sz="1800" b="1" i="1" dirty="0" smtClean="0"/>
            <a:t> de volume e </a:t>
          </a:r>
          <a:r>
            <a:rPr lang="en-US" sz="1800" b="1" i="1" dirty="0" err="1" smtClean="0"/>
            <a:t>periculosidade</a:t>
          </a:r>
          <a:endParaRPr lang="pt-BR" sz="1800" b="1" i="1" dirty="0"/>
        </a:p>
      </dgm:t>
    </dgm:pt>
    <dgm:pt modelId="{FA91026A-3B32-4CB8-A7E2-3FD9D5E7110C}" type="parTrans" cxnId="{5F2EE5A0-56AE-491C-9100-11CA77BFA2B2}">
      <dgm:prSet/>
      <dgm:spPr/>
      <dgm:t>
        <a:bodyPr/>
        <a:lstStyle/>
        <a:p>
          <a:endParaRPr lang="pt-BR"/>
        </a:p>
      </dgm:t>
    </dgm:pt>
    <dgm:pt modelId="{173EF58D-7287-402B-85F9-19C234604431}" type="sibTrans" cxnId="{5F2EE5A0-56AE-491C-9100-11CA77BFA2B2}">
      <dgm:prSet/>
      <dgm:spPr/>
      <dgm:t>
        <a:bodyPr/>
        <a:lstStyle/>
        <a:p>
          <a:endParaRPr lang="pt-BR"/>
        </a:p>
      </dgm:t>
    </dgm:pt>
    <dgm:pt modelId="{FDA25E58-9CD6-4AFE-9A86-511AC5471DA4}">
      <dgm:prSet phldrT="[Texto]" custT="1"/>
      <dgm:spPr/>
      <dgm:t>
        <a:bodyPr/>
        <a:lstStyle/>
        <a:p>
          <a:r>
            <a:rPr lang="en-US" sz="1800" dirty="0" err="1" smtClean="0"/>
            <a:t>Gestão</a:t>
          </a:r>
          <a:r>
            <a:rPr lang="en-US" sz="1800" dirty="0" smtClean="0"/>
            <a:t> </a:t>
          </a:r>
          <a:r>
            <a:rPr lang="en-US" sz="1800" dirty="0" err="1" smtClean="0"/>
            <a:t>integrada</a:t>
          </a:r>
          <a:endParaRPr lang="pt-BR" sz="1800" dirty="0"/>
        </a:p>
      </dgm:t>
    </dgm:pt>
    <dgm:pt modelId="{5C9CDD72-F25C-4B29-8946-8FD506FA8669}" type="parTrans" cxnId="{DFF131E6-7AEF-4F34-BAB4-217231893F1F}">
      <dgm:prSet/>
      <dgm:spPr/>
      <dgm:t>
        <a:bodyPr/>
        <a:lstStyle/>
        <a:p>
          <a:endParaRPr lang="pt-BR"/>
        </a:p>
      </dgm:t>
    </dgm:pt>
    <dgm:pt modelId="{4F719F39-6675-452A-902D-9A922321E4B1}" type="sibTrans" cxnId="{DFF131E6-7AEF-4F34-BAB4-217231893F1F}">
      <dgm:prSet/>
      <dgm:spPr/>
      <dgm:t>
        <a:bodyPr/>
        <a:lstStyle/>
        <a:p>
          <a:endParaRPr lang="pt-BR"/>
        </a:p>
      </dgm:t>
    </dgm:pt>
    <dgm:pt modelId="{E2750923-5D60-43B4-83EC-4A0E15C19420}">
      <dgm:prSet phldrT="[Texto]" custT="1"/>
      <dgm:spPr/>
      <dgm:t>
        <a:bodyPr/>
        <a:lstStyle/>
        <a:p>
          <a:r>
            <a:rPr lang="en-US" sz="1800" dirty="0" err="1" smtClean="0"/>
            <a:t>Incentivo</a:t>
          </a:r>
          <a:r>
            <a:rPr lang="en-US" sz="1800" dirty="0" smtClean="0"/>
            <a:t> à </a:t>
          </a:r>
          <a:r>
            <a:rPr lang="en-US" sz="1800" dirty="0" err="1" smtClean="0"/>
            <a:t>reciclagem</a:t>
          </a:r>
          <a:endParaRPr lang="pt-BR" sz="1800" dirty="0"/>
        </a:p>
      </dgm:t>
    </dgm:pt>
    <dgm:pt modelId="{A16505DD-C274-4139-A798-2BB75321BBF2}" type="parTrans" cxnId="{C02C8C93-9FEC-462C-8B7E-69B81047725D}">
      <dgm:prSet/>
      <dgm:spPr/>
      <dgm:t>
        <a:bodyPr/>
        <a:lstStyle/>
        <a:p>
          <a:endParaRPr lang="pt-BR"/>
        </a:p>
      </dgm:t>
    </dgm:pt>
    <dgm:pt modelId="{678F40DB-531B-41FA-841A-BD17F82A8047}" type="sibTrans" cxnId="{C02C8C93-9FEC-462C-8B7E-69B81047725D}">
      <dgm:prSet/>
      <dgm:spPr/>
      <dgm:t>
        <a:bodyPr/>
        <a:lstStyle/>
        <a:p>
          <a:endParaRPr lang="pt-BR"/>
        </a:p>
      </dgm:t>
    </dgm:pt>
    <dgm:pt modelId="{9A36BE90-FF9C-4C85-8F52-4E5091C382F1}">
      <dgm:prSet phldrT="[Texto]" custT="1"/>
      <dgm:spPr/>
      <dgm:t>
        <a:bodyPr/>
        <a:lstStyle/>
        <a:p>
          <a:r>
            <a:rPr lang="en-US" sz="1800" dirty="0" err="1" smtClean="0"/>
            <a:t>Inclusão</a:t>
          </a:r>
          <a:r>
            <a:rPr lang="en-US" sz="1800" dirty="0" smtClean="0"/>
            <a:t> dos </a:t>
          </a:r>
          <a:r>
            <a:rPr lang="en-US" sz="1800" dirty="0" err="1" smtClean="0"/>
            <a:t>catadores</a:t>
          </a:r>
          <a:endParaRPr lang="pt-BR" sz="1800" dirty="0"/>
        </a:p>
      </dgm:t>
    </dgm:pt>
    <dgm:pt modelId="{440F0661-5116-401D-9030-22E00A4084F7}" type="parTrans" cxnId="{A08710A0-D5AA-457A-A2A9-4C3D5958C46E}">
      <dgm:prSet/>
      <dgm:spPr/>
      <dgm:t>
        <a:bodyPr/>
        <a:lstStyle/>
        <a:p>
          <a:endParaRPr lang="pt-BR"/>
        </a:p>
      </dgm:t>
    </dgm:pt>
    <dgm:pt modelId="{1BB60E33-80B6-4F2E-A91A-7CFFF64B0F58}" type="sibTrans" cxnId="{A08710A0-D5AA-457A-A2A9-4C3D5958C46E}">
      <dgm:prSet/>
      <dgm:spPr/>
      <dgm:t>
        <a:bodyPr/>
        <a:lstStyle/>
        <a:p>
          <a:endParaRPr lang="pt-BR"/>
        </a:p>
      </dgm:t>
    </dgm:pt>
    <dgm:pt modelId="{B9FE481D-7E2E-4C17-81D1-5D2EF2AC8B8D}">
      <dgm:prSet phldrT="[Texto]" custT="1"/>
      <dgm:spPr/>
      <dgm:t>
        <a:bodyPr/>
        <a:lstStyle/>
        <a:p>
          <a:r>
            <a:rPr lang="en-US" sz="1800" b="1" dirty="0" err="1" smtClean="0"/>
            <a:t>Compras</a:t>
          </a:r>
          <a:r>
            <a:rPr lang="en-US" sz="1800" b="1" dirty="0" smtClean="0"/>
            <a:t> </a:t>
          </a:r>
          <a:r>
            <a:rPr lang="en-US" sz="1800" b="1" dirty="0" err="1" smtClean="0"/>
            <a:t>sustentáveis</a:t>
          </a:r>
          <a:r>
            <a:rPr lang="en-US" sz="1800" b="1" dirty="0" smtClean="0"/>
            <a:t> do </a:t>
          </a:r>
          <a:r>
            <a:rPr lang="en-US" sz="1800" b="1" dirty="0" err="1" smtClean="0"/>
            <a:t>governo</a:t>
          </a:r>
          <a:r>
            <a:rPr lang="en-US" sz="1800" b="1" dirty="0" smtClean="0"/>
            <a:t> federal</a:t>
          </a:r>
          <a:endParaRPr lang="pt-BR" sz="1800" b="1" dirty="0"/>
        </a:p>
      </dgm:t>
    </dgm:pt>
    <dgm:pt modelId="{30E8D128-5E03-4F8F-85DE-C463E8C0E688}" type="parTrans" cxnId="{DB1198A1-225E-40F7-8039-E2C81C004648}">
      <dgm:prSet/>
      <dgm:spPr/>
      <dgm:t>
        <a:bodyPr/>
        <a:lstStyle/>
        <a:p>
          <a:endParaRPr lang="pt-BR"/>
        </a:p>
      </dgm:t>
    </dgm:pt>
    <dgm:pt modelId="{6E244FEE-9791-47E7-8AC1-0BC928A5F4BA}" type="sibTrans" cxnId="{DB1198A1-225E-40F7-8039-E2C81C004648}">
      <dgm:prSet/>
      <dgm:spPr/>
      <dgm:t>
        <a:bodyPr/>
        <a:lstStyle/>
        <a:p>
          <a:endParaRPr lang="pt-BR"/>
        </a:p>
      </dgm:t>
    </dgm:pt>
    <dgm:pt modelId="{597DABBF-7D35-452A-AD9E-2F19BCFDEAB6}">
      <dgm:prSet phldrT="[Texto]" custT="1"/>
      <dgm:spPr/>
      <dgm:t>
        <a:bodyPr/>
        <a:lstStyle/>
        <a:p>
          <a:r>
            <a:rPr lang="en-US" sz="1800" dirty="0" err="1" smtClean="0"/>
            <a:t>Tecnologias</a:t>
          </a:r>
          <a:r>
            <a:rPr lang="en-US" sz="1800" dirty="0" smtClean="0"/>
            <a:t> </a:t>
          </a:r>
          <a:r>
            <a:rPr lang="en-US" sz="1800" dirty="0" err="1" smtClean="0"/>
            <a:t>limpas</a:t>
          </a:r>
          <a:endParaRPr lang="pt-BR" sz="1800" dirty="0"/>
        </a:p>
      </dgm:t>
    </dgm:pt>
    <dgm:pt modelId="{16AC0856-5929-40F6-B0E4-ABE715BA52CD}" type="parTrans" cxnId="{246C7332-04F6-4310-8205-FA918EE1F45A}">
      <dgm:prSet/>
      <dgm:spPr/>
      <dgm:t>
        <a:bodyPr/>
        <a:lstStyle/>
        <a:p>
          <a:endParaRPr lang="pt-BR"/>
        </a:p>
      </dgm:t>
    </dgm:pt>
    <dgm:pt modelId="{F285C25F-9949-483E-820D-1211577B3019}" type="sibTrans" cxnId="{246C7332-04F6-4310-8205-FA918EE1F45A}">
      <dgm:prSet/>
      <dgm:spPr/>
      <dgm:t>
        <a:bodyPr/>
        <a:lstStyle/>
        <a:p>
          <a:endParaRPr lang="pt-BR"/>
        </a:p>
      </dgm:t>
    </dgm:pt>
    <dgm:pt modelId="{3790ABC6-423E-4AF5-AC1B-320A4F96E8AD}">
      <dgm:prSet phldrT="[Texto]" custT="1"/>
      <dgm:spPr/>
      <dgm:t>
        <a:bodyPr/>
        <a:lstStyle/>
        <a:p>
          <a:r>
            <a:rPr lang="en-US" sz="1800" dirty="0" err="1" smtClean="0"/>
            <a:t>Capacitação</a:t>
          </a:r>
          <a:r>
            <a:rPr lang="en-US" sz="1800" dirty="0" smtClean="0"/>
            <a:t> </a:t>
          </a:r>
          <a:r>
            <a:rPr lang="en-US" sz="1800" dirty="0" err="1" smtClean="0"/>
            <a:t>técnica</a:t>
          </a:r>
          <a:r>
            <a:rPr lang="en-US" sz="1800" dirty="0" smtClean="0"/>
            <a:t> </a:t>
          </a:r>
          <a:r>
            <a:rPr lang="en-US" sz="1800" dirty="0" err="1" smtClean="0"/>
            <a:t>continuada</a:t>
          </a:r>
          <a:endParaRPr lang="pt-BR" sz="1800" dirty="0"/>
        </a:p>
      </dgm:t>
    </dgm:pt>
    <dgm:pt modelId="{7F452A36-BBB4-4252-9672-1346FEA8CD77}" type="parTrans" cxnId="{C6669AA7-632C-4F5E-80A4-3B18154CA1A9}">
      <dgm:prSet/>
      <dgm:spPr/>
      <dgm:t>
        <a:bodyPr/>
        <a:lstStyle/>
        <a:p>
          <a:endParaRPr lang="pt-BR"/>
        </a:p>
      </dgm:t>
    </dgm:pt>
    <dgm:pt modelId="{E2A2B28A-D745-465C-9C1B-3E7EE1BFD59F}" type="sibTrans" cxnId="{C6669AA7-632C-4F5E-80A4-3B18154CA1A9}">
      <dgm:prSet/>
      <dgm:spPr/>
      <dgm:t>
        <a:bodyPr/>
        <a:lstStyle/>
        <a:p>
          <a:endParaRPr lang="pt-BR"/>
        </a:p>
      </dgm:t>
    </dgm:pt>
    <dgm:pt modelId="{D6D8D0A4-2112-4453-820C-C28D795FDD03}">
      <dgm:prSet phldrT="[Texto]" custT="1"/>
      <dgm:spPr/>
      <dgm:t>
        <a:bodyPr/>
        <a:lstStyle/>
        <a:p>
          <a:r>
            <a:rPr lang="en-US" sz="1800" dirty="0" smtClean="0"/>
            <a:t> </a:t>
          </a:r>
          <a:r>
            <a:rPr lang="en-US" sz="1800" dirty="0" err="1" smtClean="0"/>
            <a:t>Inventários</a:t>
          </a:r>
          <a:r>
            <a:rPr lang="en-US" sz="1800" dirty="0" smtClean="0"/>
            <a:t> e </a:t>
          </a:r>
          <a:r>
            <a:rPr lang="en-US" sz="1800" dirty="0" err="1" smtClean="0"/>
            <a:t>Sist</a:t>
          </a:r>
          <a:r>
            <a:rPr lang="en-US" sz="1800" dirty="0" smtClean="0"/>
            <a:t>. </a:t>
          </a:r>
          <a:r>
            <a:rPr lang="en-US" sz="1800" dirty="0" err="1" smtClean="0"/>
            <a:t>Declaração</a:t>
          </a:r>
          <a:r>
            <a:rPr lang="en-US" sz="1800" dirty="0" smtClean="0"/>
            <a:t> Annual de RS</a:t>
          </a:r>
          <a:endParaRPr lang="pt-BR" sz="1800" dirty="0"/>
        </a:p>
      </dgm:t>
    </dgm:pt>
    <dgm:pt modelId="{587FBB28-C8D6-41F7-B590-3F4DB2E1685C}" type="parTrans" cxnId="{0DF01AD5-D4F0-49F8-90C5-262EA9EA4342}">
      <dgm:prSet/>
      <dgm:spPr/>
      <dgm:t>
        <a:bodyPr/>
        <a:lstStyle/>
        <a:p>
          <a:endParaRPr lang="pt-BR"/>
        </a:p>
      </dgm:t>
    </dgm:pt>
    <dgm:pt modelId="{4E46B8ED-68D1-4E6A-9557-97C9A624439F}" type="sibTrans" cxnId="{0DF01AD5-D4F0-49F8-90C5-262EA9EA4342}">
      <dgm:prSet/>
      <dgm:spPr/>
      <dgm:t>
        <a:bodyPr/>
        <a:lstStyle/>
        <a:p>
          <a:endParaRPr lang="pt-BR"/>
        </a:p>
      </dgm:t>
    </dgm:pt>
    <dgm:pt modelId="{637A54DF-1B07-49EB-B386-E911C5EB0740}">
      <dgm:prSet phldrT="[Texto]" custT="1"/>
      <dgm:spPr/>
      <dgm:t>
        <a:bodyPr/>
        <a:lstStyle/>
        <a:p>
          <a:endParaRPr lang="pt-BR" sz="1800" dirty="0"/>
        </a:p>
      </dgm:t>
    </dgm:pt>
    <dgm:pt modelId="{9DF41562-8194-4488-B9A3-B22843F331EE}" type="parTrans" cxnId="{0DCA6913-2FE0-4E52-B539-28BF56057E1A}">
      <dgm:prSet/>
      <dgm:spPr/>
      <dgm:t>
        <a:bodyPr/>
        <a:lstStyle/>
        <a:p>
          <a:endParaRPr lang="pt-BR"/>
        </a:p>
      </dgm:t>
    </dgm:pt>
    <dgm:pt modelId="{93BEB601-AA7E-40AA-AF9C-BDD77FCD2889}" type="sibTrans" cxnId="{0DCA6913-2FE0-4E52-B539-28BF56057E1A}">
      <dgm:prSet/>
      <dgm:spPr/>
      <dgm:t>
        <a:bodyPr/>
        <a:lstStyle/>
        <a:p>
          <a:endParaRPr lang="pt-BR"/>
        </a:p>
      </dgm:t>
    </dgm:pt>
    <dgm:pt modelId="{EF71B286-E370-4AE3-AE9A-5A48C5F3A54B}">
      <dgm:prSet phldrT="[Texto]" custT="1"/>
      <dgm:spPr/>
      <dgm:t>
        <a:bodyPr/>
        <a:lstStyle/>
        <a:p>
          <a:r>
            <a:rPr lang="en-US" sz="1800" b="1" i="1" dirty="0" err="1" smtClean="0"/>
            <a:t>Coleta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seletiva</a:t>
          </a:r>
          <a:r>
            <a:rPr lang="en-US" sz="1800" b="1" i="1" dirty="0" smtClean="0"/>
            <a:t> e </a:t>
          </a:r>
          <a:r>
            <a:rPr lang="en-US" sz="1800" b="1" i="1" dirty="0" err="1" smtClean="0"/>
            <a:t>logística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reversa</a:t>
          </a:r>
          <a:endParaRPr lang="pt-BR" sz="1800" b="1" i="1" dirty="0"/>
        </a:p>
      </dgm:t>
    </dgm:pt>
    <dgm:pt modelId="{F9ADB1FD-BAB4-4513-981B-5EF02FE92893}" type="parTrans" cxnId="{E4D935A9-5821-4824-8E0E-C04A369B45CF}">
      <dgm:prSet/>
      <dgm:spPr/>
      <dgm:t>
        <a:bodyPr/>
        <a:lstStyle/>
        <a:p>
          <a:endParaRPr lang="pt-BR"/>
        </a:p>
      </dgm:t>
    </dgm:pt>
    <dgm:pt modelId="{EAA09159-C6EA-4B87-A377-59414DEB53B6}" type="sibTrans" cxnId="{E4D935A9-5821-4824-8E0E-C04A369B45CF}">
      <dgm:prSet/>
      <dgm:spPr/>
      <dgm:t>
        <a:bodyPr/>
        <a:lstStyle/>
        <a:p>
          <a:endParaRPr lang="pt-BR"/>
        </a:p>
      </dgm:t>
    </dgm:pt>
    <dgm:pt modelId="{346F89EB-601B-4B5D-AC25-198E0306F1E0}">
      <dgm:prSet phldrT="[Texto]" custT="1"/>
      <dgm:spPr/>
      <dgm:t>
        <a:bodyPr/>
        <a:lstStyle/>
        <a:p>
          <a:r>
            <a:rPr lang="en-US" sz="1800" dirty="0" err="1" smtClean="0"/>
            <a:t>Monitoramento</a:t>
          </a:r>
          <a:r>
            <a:rPr lang="en-US" sz="1800" dirty="0" smtClean="0"/>
            <a:t> e </a:t>
          </a:r>
          <a:r>
            <a:rPr lang="en-US" sz="1800" dirty="0" err="1" smtClean="0"/>
            <a:t>fiscalização</a:t>
          </a:r>
          <a:r>
            <a:rPr lang="en-US" sz="1800" dirty="0" smtClean="0"/>
            <a:t> </a:t>
          </a:r>
          <a:r>
            <a:rPr lang="en-US" sz="1800" dirty="0" err="1" smtClean="0"/>
            <a:t>ambiental</a:t>
          </a:r>
          <a:endParaRPr lang="pt-BR" sz="1800" dirty="0"/>
        </a:p>
      </dgm:t>
    </dgm:pt>
    <dgm:pt modelId="{07965327-4928-444D-AEA3-5AB5A0532605}" type="parTrans" cxnId="{5EA2E422-32B9-41DE-80C8-64F77E1DFBE4}">
      <dgm:prSet/>
      <dgm:spPr/>
      <dgm:t>
        <a:bodyPr/>
        <a:lstStyle/>
        <a:p>
          <a:endParaRPr lang="pt-BR"/>
        </a:p>
      </dgm:t>
    </dgm:pt>
    <dgm:pt modelId="{2CA9BE77-5A4A-4878-A658-98A55FBE6387}" type="sibTrans" cxnId="{5EA2E422-32B9-41DE-80C8-64F77E1DFBE4}">
      <dgm:prSet/>
      <dgm:spPr/>
      <dgm:t>
        <a:bodyPr/>
        <a:lstStyle/>
        <a:p>
          <a:endParaRPr lang="pt-BR"/>
        </a:p>
      </dgm:t>
    </dgm:pt>
    <dgm:pt modelId="{965F750D-FE56-431F-9228-C5C85134713F}">
      <dgm:prSet phldrT="[Texto]" custT="1"/>
      <dgm:spPr/>
      <dgm:t>
        <a:bodyPr/>
        <a:lstStyle/>
        <a:p>
          <a:r>
            <a:rPr lang="en-US" sz="1800" dirty="0" smtClean="0"/>
            <a:t>FNMA e FNDCT</a:t>
          </a:r>
          <a:endParaRPr lang="pt-BR" sz="1800" dirty="0"/>
        </a:p>
      </dgm:t>
    </dgm:pt>
    <dgm:pt modelId="{62A733C3-D7BE-467C-927E-5E54954B3BBD}" type="parTrans" cxnId="{008CAD1E-ECB4-4D8B-973C-6B528AC679A3}">
      <dgm:prSet/>
      <dgm:spPr/>
      <dgm:t>
        <a:bodyPr/>
        <a:lstStyle/>
        <a:p>
          <a:endParaRPr lang="pt-BR"/>
        </a:p>
      </dgm:t>
    </dgm:pt>
    <dgm:pt modelId="{2D40E99D-2A04-49BF-A7CC-59D40206F3A1}" type="sibTrans" cxnId="{008CAD1E-ECB4-4D8B-973C-6B528AC679A3}">
      <dgm:prSet/>
      <dgm:spPr/>
      <dgm:t>
        <a:bodyPr/>
        <a:lstStyle/>
        <a:p>
          <a:endParaRPr lang="pt-BR"/>
        </a:p>
      </dgm:t>
    </dgm:pt>
    <dgm:pt modelId="{1F9A6C3C-3301-45FE-8F77-4911B2157F23}">
      <dgm:prSet phldrT="[Texto]" custT="1"/>
      <dgm:spPr/>
      <dgm:t>
        <a:bodyPr/>
        <a:lstStyle/>
        <a:p>
          <a:r>
            <a:rPr lang="en-US" sz="1800" b="1" i="1" dirty="0" err="1" smtClean="0"/>
            <a:t>Acordos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setoriais</a:t>
          </a:r>
          <a:endParaRPr lang="pt-BR" sz="1800" b="1" i="1" dirty="0"/>
        </a:p>
      </dgm:t>
    </dgm:pt>
    <dgm:pt modelId="{3DED0ABB-4E41-4B9C-86A8-167B54D44596}" type="parTrans" cxnId="{9DD7E8B1-0C92-4FF1-9D80-191484D43DD3}">
      <dgm:prSet/>
      <dgm:spPr/>
      <dgm:t>
        <a:bodyPr/>
        <a:lstStyle/>
        <a:p>
          <a:endParaRPr lang="pt-BR"/>
        </a:p>
      </dgm:t>
    </dgm:pt>
    <dgm:pt modelId="{87CE1CD6-5526-49B4-8F57-B11CC92E2746}" type="sibTrans" cxnId="{9DD7E8B1-0C92-4FF1-9D80-191484D43DD3}">
      <dgm:prSet/>
      <dgm:spPr/>
      <dgm:t>
        <a:bodyPr/>
        <a:lstStyle/>
        <a:p>
          <a:endParaRPr lang="pt-BR"/>
        </a:p>
      </dgm:t>
    </dgm:pt>
    <dgm:pt modelId="{6C1A0F14-4A31-41FA-95DF-FE8073D808DB}">
      <dgm:prSet phldrT="[Texto]" custT="1"/>
      <dgm:spPr/>
      <dgm:t>
        <a:bodyPr/>
        <a:lstStyle/>
        <a:p>
          <a:endParaRPr lang="pt-BR" sz="1800" dirty="0"/>
        </a:p>
      </dgm:t>
    </dgm:pt>
    <dgm:pt modelId="{F04B4926-8DA6-4DEF-AC0A-E2CB6B698750}" type="parTrans" cxnId="{77D32378-E1D7-4C1A-919E-85D9FAC18D45}">
      <dgm:prSet/>
      <dgm:spPr/>
      <dgm:t>
        <a:bodyPr/>
        <a:lstStyle/>
        <a:p>
          <a:endParaRPr lang="pt-BR"/>
        </a:p>
      </dgm:t>
    </dgm:pt>
    <dgm:pt modelId="{463B0D62-9F68-41BB-ACBE-75033AE3F0C2}" type="sibTrans" cxnId="{77D32378-E1D7-4C1A-919E-85D9FAC18D45}">
      <dgm:prSet/>
      <dgm:spPr/>
      <dgm:t>
        <a:bodyPr/>
        <a:lstStyle/>
        <a:p>
          <a:endParaRPr lang="pt-BR"/>
        </a:p>
      </dgm:t>
    </dgm:pt>
    <dgm:pt modelId="{43474DB0-3CA0-49FC-B375-88E2A3FC25BF}">
      <dgm:prSet phldrT="[Texto]" custT="1"/>
      <dgm:spPr/>
      <dgm:t>
        <a:bodyPr/>
        <a:lstStyle/>
        <a:p>
          <a:r>
            <a:rPr lang="en-US" sz="1800" b="1" i="1" dirty="0" smtClean="0"/>
            <a:t>SINIR</a:t>
          </a:r>
          <a:r>
            <a:rPr lang="en-US" sz="1800" dirty="0" smtClean="0"/>
            <a:t> e SINISA</a:t>
          </a:r>
          <a:endParaRPr lang="pt-BR" sz="1800" dirty="0"/>
        </a:p>
      </dgm:t>
    </dgm:pt>
    <dgm:pt modelId="{68C3AF9D-B191-4A14-816A-99B7C0226E7C}" type="parTrans" cxnId="{C63229A7-738D-4220-AF5A-0B6B553C8CDF}">
      <dgm:prSet/>
      <dgm:spPr/>
      <dgm:t>
        <a:bodyPr/>
        <a:lstStyle/>
        <a:p>
          <a:endParaRPr lang="pt-BR"/>
        </a:p>
      </dgm:t>
    </dgm:pt>
    <dgm:pt modelId="{6628BC9B-6B34-403D-9529-18544CD2B6AE}" type="sibTrans" cxnId="{C63229A7-738D-4220-AF5A-0B6B553C8CDF}">
      <dgm:prSet/>
      <dgm:spPr/>
      <dgm:t>
        <a:bodyPr/>
        <a:lstStyle/>
        <a:p>
          <a:endParaRPr lang="pt-BR"/>
        </a:p>
      </dgm:t>
    </dgm:pt>
    <dgm:pt modelId="{EF6EDBA7-A151-4312-ABD9-950105EE146C}">
      <dgm:prSet phldrT="[Texto]" custT="1"/>
      <dgm:spPr/>
      <dgm:t>
        <a:bodyPr/>
        <a:lstStyle/>
        <a:p>
          <a:r>
            <a:rPr lang="en-US" sz="1800" i="1" dirty="0" err="1" smtClean="0"/>
            <a:t>Incentivos</a:t>
          </a:r>
          <a:r>
            <a:rPr lang="en-US" sz="1800" i="1" dirty="0" smtClean="0"/>
            <a:t> </a:t>
          </a:r>
          <a:r>
            <a:rPr lang="en-US" sz="1800" i="1" dirty="0" err="1" smtClean="0"/>
            <a:t>financeiros</a:t>
          </a:r>
          <a:endParaRPr lang="pt-BR" sz="1800" i="1" dirty="0"/>
        </a:p>
      </dgm:t>
    </dgm:pt>
    <dgm:pt modelId="{9843A99C-C333-4C4E-8753-32079156330E}" type="parTrans" cxnId="{E692988C-14A9-424C-9B42-CE7128FBA0B8}">
      <dgm:prSet/>
      <dgm:spPr/>
      <dgm:t>
        <a:bodyPr/>
        <a:lstStyle/>
        <a:p>
          <a:endParaRPr lang="pt-BR"/>
        </a:p>
      </dgm:t>
    </dgm:pt>
    <dgm:pt modelId="{0FC68F70-EB34-4F43-9714-6EA015B1F295}" type="sibTrans" cxnId="{E692988C-14A9-424C-9B42-CE7128FBA0B8}">
      <dgm:prSet/>
      <dgm:spPr/>
      <dgm:t>
        <a:bodyPr/>
        <a:lstStyle/>
        <a:p>
          <a:endParaRPr lang="pt-BR"/>
        </a:p>
      </dgm:t>
    </dgm:pt>
    <dgm:pt modelId="{AF1CE354-7850-41FD-A9B2-68F8497073DF}">
      <dgm:prSet phldrT="[Texto]" custT="1"/>
      <dgm:spPr/>
      <dgm:t>
        <a:bodyPr/>
        <a:lstStyle/>
        <a:p>
          <a:r>
            <a:rPr lang="en-US" sz="1800" dirty="0" smtClean="0"/>
            <a:t>TACs e TCs</a:t>
          </a:r>
          <a:endParaRPr lang="pt-BR" sz="1800" dirty="0"/>
        </a:p>
      </dgm:t>
    </dgm:pt>
    <dgm:pt modelId="{A3BA6F8A-18B8-44C5-A14B-7A41CF724157}" type="parTrans" cxnId="{AFEE264A-6525-44A3-B934-5E6AE7CD8AF3}">
      <dgm:prSet/>
      <dgm:spPr/>
      <dgm:t>
        <a:bodyPr/>
        <a:lstStyle/>
        <a:p>
          <a:endParaRPr lang="pt-BR"/>
        </a:p>
      </dgm:t>
    </dgm:pt>
    <dgm:pt modelId="{2AE971EB-FED7-4D3F-929C-9DF2812DB837}" type="sibTrans" cxnId="{AFEE264A-6525-44A3-B934-5E6AE7CD8AF3}">
      <dgm:prSet/>
      <dgm:spPr/>
      <dgm:t>
        <a:bodyPr/>
        <a:lstStyle/>
        <a:p>
          <a:endParaRPr lang="pt-BR"/>
        </a:p>
      </dgm:t>
    </dgm:pt>
    <dgm:pt modelId="{29E8460B-7CA0-4674-A64B-FAFEB086DA89}" type="pres">
      <dgm:prSet presAssocID="{DA65D5C9-21B0-4CF8-8A2A-5E93D61345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C97B8F-73F4-4ED1-8DB2-8ACC4A41FF23}" type="pres">
      <dgm:prSet presAssocID="{8B7D864E-D5BE-4DDA-ABAD-F3DC11900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62E15-D9EA-44CE-8D79-1C624FEF5481}" type="pres">
      <dgm:prSet presAssocID="{97947E3A-EF30-4FB6-BFAD-7E0AA3C01100}" presName="sibTrans" presStyleCnt="0"/>
      <dgm:spPr/>
    </dgm:pt>
    <dgm:pt modelId="{BBBF3FBA-C461-4512-A4AB-C6091926B886}" type="pres">
      <dgm:prSet presAssocID="{CF9A2D5B-7E1B-4E1A-8A2F-F039EE4DD4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4EECD-6F35-4374-AF5B-4DA5194C6276}" type="pres">
      <dgm:prSet presAssocID="{D1EB43B9-2A93-4553-B231-DB01426FF88E}" presName="sibTrans" presStyleCnt="0"/>
      <dgm:spPr/>
    </dgm:pt>
    <dgm:pt modelId="{89066679-ECF5-4607-BA35-7C8FB22272C0}" type="pres">
      <dgm:prSet presAssocID="{C4D4B0E9-4469-4592-962D-ACCFACE081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C47542-2CEC-49D2-8A24-66FEC31EDA53}" type="presOf" srcId="{BFC0F130-688B-40E1-BF6E-8B790DF4BF4C}" destId="{91C97B8F-73F4-4ED1-8DB2-8ACC4A41FF23}" srcOrd="0" destOrd="2" presId="urn:microsoft.com/office/officeart/2005/8/layout/hList6"/>
    <dgm:cxn modelId="{77D32378-E1D7-4C1A-919E-85D9FAC18D45}" srcId="{C4D4B0E9-4469-4592-962D-ACCFACE081F1}" destId="{6C1A0F14-4A31-41FA-95DF-FE8073D808DB}" srcOrd="9" destOrd="0" parTransId="{F04B4926-8DA6-4DEF-AC0A-E2CB6B698750}" sibTransId="{463B0D62-9F68-41BB-ACBE-75033AE3F0C2}"/>
    <dgm:cxn modelId="{DF72298E-C4B3-4EA4-A3F1-F25E1D43F1E5}" srcId="{8B7D864E-D5BE-4DDA-ABAD-F3DC119000EB}" destId="{BFC0F130-688B-40E1-BF6E-8B790DF4BF4C}" srcOrd="1" destOrd="0" parTransId="{4FF7CD22-7615-46DA-AFA5-71CEF19D7A22}" sibTransId="{7DDEBF26-3DA4-4B82-8404-A3C2EFF38804}"/>
    <dgm:cxn modelId="{E4D935A9-5821-4824-8E0E-C04A369B45CF}" srcId="{C4D4B0E9-4469-4592-962D-ACCFACE081F1}" destId="{EF71B286-E370-4AE3-AE9A-5A48C5F3A54B}" srcOrd="2" destOrd="0" parTransId="{F9ADB1FD-BAB4-4513-981B-5EF02FE92893}" sibTransId="{EAA09159-C6EA-4B87-A377-59414DEB53B6}"/>
    <dgm:cxn modelId="{4933CABE-70AD-4B06-99BB-7364D9600F8F}" type="presOf" srcId="{F1C9FD63-3975-4F80-A923-8A661A80C93F}" destId="{91C97B8F-73F4-4ED1-8DB2-8ACC4A41FF23}" srcOrd="0" destOrd="5" presId="urn:microsoft.com/office/officeart/2005/8/layout/hList6"/>
    <dgm:cxn modelId="{09CA23FE-6F40-4775-A01D-FC57DF21E9BB}" type="presOf" srcId="{115CDA4D-2B7D-4FEE-B576-E337CF8B67DC}" destId="{91C97B8F-73F4-4ED1-8DB2-8ACC4A41FF23}" srcOrd="0" destOrd="9" presId="urn:microsoft.com/office/officeart/2005/8/layout/hList6"/>
    <dgm:cxn modelId="{06B06D39-B2B6-4BC7-A3F2-D902EB2936B6}" srcId="{8B7D864E-D5BE-4DDA-ABAD-F3DC119000EB}" destId="{E1FF32C1-BFE8-4564-8362-7C202CA9D665}" srcOrd="0" destOrd="0" parTransId="{59282D3F-4E50-484A-AD09-7B47DF41C794}" sibTransId="{9D346411-0564-43B9-B5AD-C039DA795528}"/>
    <dgm:cxn modelId="{F4FF9479-6E5B-492C-997C-E73106BBBB7F}" srcId="{C4D4B0E9-4469-4592-962D-ACCFACE081F1}" destId="{6914F52C-93C6-4E19-83A5-EFAFAF2EC011}" srcOrd="0" destOrd="0" parTransId="{EEB37782-3D6D-4971-82F0-04EC309A6193}" sibTransId="{4BE28CA6-9708-488A-A571-2A8F2C17759D}"/>
    <dgm:cxn modelId="{C6669AA7-632C-4F5E-80A4-3B18154CA1A9}" srcId="{CF9A2D5B-7E1B-4E1A-8A2F-F039EE4DD438}" destId="{3790ABC6-423E-4AF5-AC1B-320A4F96E8AD}" srcOrd="7" destOrd="0" parTransId="{7F452A36-BBB4-4252-9672-1346FEA8CD77}" sibTransId="{E2A2B28A-D745-465C-9C1B-3E7EE1BFD59F}"/>
    <dgm:cxn modelId="{ACC75D4A-EAE0-4BAE-8358-BBB5FA27909B}" srcId="{8B7D864E-D5BE-4DDA-ABAD-F3DC119000EB}" destId="{115CDA4D-2B7D-4FEE-B576-E337CF8B67DC}" srcOrd="8" destOrd="0" parTransId="{EAE3B6B5-30D3-44B0-A3FA-A054A199E3DB}" sibTransId="{83EF0A8A-EB15-4B30-93B6-02F52EF7BBB7}"/>
    <dgm:cxn modelId="{67009846-98D4-4BDA-8974-0ED01057B23E}" type="presOf" srcId="{EF6EDBA7-A151-4312-ABD9-950105EE146C}" destId="{89066679-ECF5-4607-BA35-7C8FB22272C0}" srcOrd="0" destOrd="7" presId="urn:microsoft.com/office/officeart/2005/8/layout/hList6"/>
    <dgm:cxn modelId="{BBE76573-7EAB-4C95-894F-F6CD0C7C48B6}" type="presOf" srcId="{11D521EF-904B-4AEA-811E-D1A828CBB305}" destId="{91C97B8F-73F4-4ED1-8DB2-8ACC4A41FF23}" srcOrd="0" destOrd="7" presId="urn:microsoft.com/office/officeart/2005/8/layout/hList6"/>
    <dgm:cxn modelId="{50D72C1A-E749-4FC4-9425-A46C6F03FB99}" type="presOf" srcId="{346F89EB-601B-4B5D-AC25-198E0306F1E0}" destId="{89066679-ECF5-4607-BA35-7C8FB22272C0}" srcOrd="0" destOrd="4" presId="urn:microsoft.com/office/officeart/2005/8/layout/hList6"/>
    <dgm:cxn modelId="{5A3DC2D9-4F2E-418F-8B35-60F310D89C6E}" srcId="{DA65D5C9-21B0-4CF8-8A2A-5E93D6134544}" destId="{8B7D864E-D5BE-4DDA-ABAD-F3DC119000EB}" srcOrd="0" destOrd="0" parTransId="{BF1D0D39-2A13-40AE-A32D-DC97114B887A}" sibTransId="{97947E3A-EF30-4FB6-BFAD-7E0AA3C01100}"/>
    <dgm:cxn modelId="{6623FB4D-9801-4AF8-9699-F9C1F789F681}" type="presOf" srcId="{CF9A2D5B-7E1B-4E1A-8A2F-F039EE4DD438}" destId="{BBBF3FBA-C461-4512-A4AB-C6091926B886}" srcOrd="0" destOrd="0" presId="urn:microsoft.com/office/officeart/2005/8/layout/hList6"/>
    <dgm:cxn modelId="{314EA990-9033-4C86-AF26-5947539D2894}" type="presOf" srcId="{3790ABC6-423E-4AF5-AC1B-320A4F96E8AD}" destId="{BBBF3FBA-C461-4512-A4AB-C6091926B886}" srcOrd="0" destOrd="8" presId="urn:microsoft.com/office/officeart/2005/8/layout/hList6"/>
    <dgm:cxn modelId="{1D9CB00E-164F-4EDF-BB7B-D0A0609EE0D6}" type="presOf" srcId="{9A36BE90-FF9C-4C85-8F52-4E5091C382F1}" destId="{BBBF3FBA-C461-4512-A4AB-C6091926B886}" srcOrd="0" destOrd="5" presId="urn:microsoft.com/office/officeart/2005/8/layout/hList6"/>
    <dgm:cxn modelId="{0DCA6913-2FE0-4E52-B539-28BF56057E1A}" srcId="{C4D4B0E9-4469-4592-962D-ACCFACE081F1}" destId="{637A54DF-1B07-49EB-B386-E911C5EB0740}" srcOrd="10" destOrd="0" parTransId="{9DF41562-8194-4488-B9A3-B22843F331EE}" sibTransId="{93BEB601-AA7E-40AA-AF9C-BDD77FCD2889}"/>
    <dgm:cxn modelId="{9314941C-36B0-4615-B08D-93470C3A1C8E}" type="presOf" srcId="{B9FE481D-7E2E-4C17-81D1-5D2EF2AC8B8D}" destId="{BBBF3FBA-C461-4512-A4AB-C6091926B886}" srcOrd="0" destOrd="6" presId="urn:microsoft.com/office/officeart/2005/8/layout/hList6"/>
    <dgm:cxn modelId="{08CF4512-C615-4566-B3EE-12FC683235EA}" srcId="{DA65D5C9-21B0-4CF8-8A2A-5E93D6134544}" destId="{CF9A2D5B-7E1B-4E1A-8A2F-F039EE4DD438}" srcOrd="1" destOrd="0" parTransId="{0B531A0B-00C1-4DB6-AD3D-E250B7534404}" sibTransId="{D1EB43B9-2A93-4553-B231-DB01426FF88E}"/>
    <dgm:cxn modelId="{667CDBF6-A190-47EC-B189-B2C7BB65F90B}" type="presOf" srcId="{FDA25E58-9CD6-4AFE-9A86-511AC5471DA4}" destId="{BBBF3FBA-C461-4512-A4AB-C6091926B886}" srcOrd="0" destOrd="3" presId="urn:microsoft.com/office/officeart/2005/8/layout/hList6"/>
    <dgm:cxn modelId="{19B5FD42-733A-4234-B35F-9ED8A395F8C6}" type="presOf" srcId="{43474DB0-3CA0-49FC-B375-88E2A3FC25BF}" destId="{89066679-ECF5-4607-BA35-7C8FB22272C0}" srcOrd="0" destOrd="8" presId="urn:microsoft.com/office/officeart/2005/8/layout/hList6"/>
    <dgm:cxn modelId="{0DF01AD5-D4F0-49F8-90C5-262EA9EA4342}" srcId="{C4D4B0E9-4469-4592-962D-ACCFACE081F1}" destId="{D6D8D0A4-2112-4453-820C-C28D795FDD03}" srcOrd="1" destOrd="0" parTransId="{587FBB28-C8D6-41F7-B590-3F4DB2E1685C}" sibTransId="{4E46B8ED-68D1-4E6A-9557-97C9A624439F}"/>
    <dgm:cxn modelId="{C63229A7-738D-4220-AF5A-0B6B553C8CDF}" srcId="{C4D4B0E9-4469-4592-962D-ACCFACE081F1}" destId="{43474DB0-3CA0-49FC-B375-88E2A3FC25BF}" srcOrd="7" destOrd="0" parTransId="{68C3AF9D-B191-4A14-816A-99B7C0226E7C}" sibTransId="{6628BC9B-6B34-403D-9529-18544CD2B6AE}"/>
    <dgm:cxn modelId="{9A3B9601-3DE4-4EE6-BDD8-32EE159A8714}" type="presOf" srcId="{C2317B64-D275-409A-A9A6-1AC9E0462AD2}" destId="{91C97B8F-73F4-4ED1-8DB2-8ACC4A41FF23}" srcOrd="0" destOrd="3" presId="urn:microsoft.com/office/officeart/2005/8/layout/hList6"/>
    <dgm:cxn modelId="{8FA19DB4-C263-4426-9677-A3FEF6191071}" type="presOf" srcId="{1F9A6C3C-3301-45FE-8F77-4911B2157F23}" destId="{89066679-ECF5-4607-BA35-7C8FB22272C0}" srcOrd="0" destOrd="6" presId="urn:microsoft.com/office/officeart/2005/8/layout/hList6"/>
    <dgm:cxn modelId="{BB4E8782-EF80-4893-B000-5750FCE44CC8}" type="presOf" srcId="{EF71B286-E370-4AE3-AE9A-5A48C5F3A54B}" destId="{89066679-ECF5-4607-BA35-7C8FB22272C0}" srcOrd="0" destOrd="3" presId="urn:microsoft.com/office/officeart/2005/8/layout/hList6"/>
    <dgm:cxn modelId="{A08710A0-D5AA-457A-A2A9-4C3D5958C46E}" srcId="{CF9A2D5B-7E1B-4E1A-8A2F-F039EE4DD438}" destId="{9A36BE90-FF9C-4C85-8F52-4E5091C382F1}" srcOrd="4" destOrd="0" parTransId="{440F0661-5116-401D-9030-22E00A4084F7}" sibTransId="{1BB60E33-80B6-4F2E-A91A-7CFFF64B0F58}"/>
    <dgm:cxn modelId="{B49FD9CB-A1F4-4E07-A134-549DB09F2F02}" srcId="{8B7D864E-D5BE-4DDA-ABAD-F3DC119000EB}" destId="{FACDD5CF-8D93-4070-8C39-EF98081D152C}" srcOrd="7" destOrd="0" parTransId="{58D7CC27-022D-457F-BCCC-ABE66D3CAA11}" sibTransId="{FCEC2E57-0144-4C50-8CC2-3E00C3B960F8}"/>
    <dgm:cxn modelId="{246C7332-04F6-4310-8205-FA918EE1F45A}" srcId="{CF9A2D5B-7E1B-4E1A-8A2F-F039EE4DD438}" destId="{597DABBF-7D35-452A-AD9E-2F19BCFDEAB6}" srcOrd="6" destOrd="0" parTransId="{16AC0856-5929-40F6-B0E4-ABE715BA52CD}" sibTransId="{F285C25F-9949-483E-820D-1211577B3019}"/>
    <dgm:cxn modelId="{DFF131E6-7AEF-4F34-BAB4-217231893F1F}" srcId="{CF9A2D5B-7E1B-4E1A-8A2F-F039EE4DD438}" destId="{FDA25E58-9CD6-4AFE-9A86-511AC5471DA4}" srcOrd="2" destOrd="0" parTransId="{5C9CDD72-F25C-4B29-8946-8FD506FA8669}" sibTransId="{4F719F39-6675-452A-902D-9A922321E4B1}"/>
    <dgm:cxn modelId="{9114AE97-C1B2-430D-B2BE-EBA14DFE8898}" type="presOf" srcId="{6C1A0F14-4A31-41FA-95DF-FE8073D808DB}" destId="{89066679-ECF5-4607-BA35-7C8FB22272C0}" srcOrd="0" destOrd="10" presId="urn:microsoft.com/office/officeart/2005/8/layout/hList6"/>
    <dgm:cxn modelId="{7C683EB5-6BFC-4602-939F-597165D81D03}" srcId="{DA65D5C9-21B0-4CF8-8A2A-5E93D6134544}" destId="{C4D4B0E9-4469-4592-962D-ACCFACE081F1}" srcOrd="2" destOrd="0" parTransId="{D20938DB-D2C6-43FF-B2E8-5CA8B19B4DD3}" sibTransId="{B4970EAC-1C22-419C-AD8E-830331DE015D}"/>
    <dgm:cxn modelId="{DB1198A1-225E-40F7-8039-E2C81C004648}" srcId="{CF9A2D5B-7E1B-4E1A-8A2F-F039EE4DD438}" destId="{B9FE481D-7E2E-4C17-81D1-5D2EF2AC8B8D}" srcOrd="5" destOrd="0" parTransId="{30E8D128-5E03-4F8F-85DE-C463E8C0E688}" sibTransId="{6E244FEE-9791-47E7-8AC1-0BC928A5F4BA}"/>
    <dgm:cxn modelId="{5F2EE5A0-56AE-491C-9100-11CA77BFA2B2}" srcId="{CF9A2D5B-7E1B-4E1A-8A2F-F039EE4DD438}" destId="{39E1D0D7-9C1A-4430-8C12-AC4BA11EAB2F}" srcOrd="1" destOrd="0" parTransId="{FA91026A-3B32-4CB8-A7E2-3FD9D5E7110C}" sibTransId="{173EF58D-7287-402B-85F9-19C234604431}"/>
    <dgm:cxn modelId="{8ECC8DC7-0003-4B11-9C2C-7D4091D35398}" type="presOf" srcId="{C4D4B0E9-4469-4592-962D-ACCFACE081F1}" destId="{89066679-ECF5-4607-BA35-7C8FB22272C0}" srcOrd="0" destOrd="0" presId="urn:microsoft.com/office/officeart/2005/8/layout/hList6"/>
    <dgm:cxn modelId="{8690C541-600C-41BC-912A-2856BE6DC1E8}" type="presOf" srcId="{965F750D-FE56-431F-9228-C5C85134713F}" destId="{89066679-ECF5-4607-BA35-7C8FB22272C0}" srcOrd="0" destOrd="5" presId="urn:microsoft.com/office/officeart/2005/8/layout/hList6"/>
    <dgm:cxn modelId="{49FD38E1-05BC-4986-B4B7-C29593D79A66}" srcId="{8B7D864E-D5BE-4DDA-ABAD-F3DC119000EB}" destId="{6C2FB56D-F3BF-4EF2-9D9A-4014F82ACA75}" srcOrd="5" destOrd="0" parTransId="{652F0BC2-13B4-42C7-8853-FA09BF3C2D1C}" sibTransId="{B95EB4D3-8E20-4D16-B142-59C584BA6687}"/>
    <dgm:cxn modelId="{C153D070-1384-46EF-B02F-C8806087F041}" srcId="{8B7D864E-D5BE-4DDA-ABAD-F3DC119000EB}" destId="{79732652-3D6E-41A3-AEE4-AFD1980F66B4}" srcOrd="3" destOrd="0" parTransId="{09513B41-9904-41EE-A26C-7447A52AE284}" sibTransId="{71CCAFF3-B72A-4209-8A33-8B2872744FAC}"/>
    <dgm:cxn modelId="{B66EDFC4-C701-469B-8177-6AADB76D7E68}" type="presOf" srcId="{637A54DF-1B07-49EB-B386-E911C5EB0740}" destId="{89066679-ECF5-4607-BA35-7C8FB22272C0}" srcOrd="0" destOrd="11" presId="urn:microsoft.com/office/officeart/2005/8/layout/hList6"/>
    <dgm:cxn modelId="{C02C8C93-9FEC-462C-8B7E-69B81047725D}" srcId="{CF9A2D5B-7E1B-4E1A-8A2F-F039EE4DD438}" destId="{E2750923-5D60-43B4-83EC-4A0E15C19420}" srcOrd="3" destOrd="0" parTransId="{A16505DD-C274-4139-A798-2BB75321BBF2}" sibTransId="{678F40DB-531B-41FA-841A-BD17F82A8047}"/>
    <dgm:cxn modelId="{08CBEF95-9504-4E0A-957C-A9DAE6B5583E}" type="presOf" srcId="{9965F094-66A5-410B-8B40-8E87420F07ED}" destId="{BBBF3FBA-C461-4512-A4AB-C6091926B886}" srcOrd="0" destOrd="1" presId="urn:microsoft.com/office/officeart/2005/8/layout/hList6"/>
    <dgm:cxn modelId="{2BA3C3C3-74E4-4C17-B94B-223980CA341E}" type="presOf" srcId="{6914F52C-93C6-4E19-83A5-EFAFAF2EC011}" destId="{89066679-ECF5-4607-BA35-7C8FB22272C0}" srcOrd="0" destOrd="1" presId="urn:microsoft.com/office/officeart/2005/8/layout/hList6"/>
    <dgm:cxn modelId="{C3E8A6F3-CF59-4E00-99D0-8DD27231B590}" srcId="{8B7D864E-D5BE-4DDA-ABAD-F3DC119000EB}" destId="{D6BAC75C-58E2-47BD-8AC4-ECD0C667F155}" srcOrd="9" destOrd="0" parTransId="{A858A0F5-E70D-4FA8-B9E9-B2D575878802}" sibTransId="{11B60EE7-B30E-472B-B8EB-32BEB89F31E6}"/>
    <dgm:cxn modelId="{AFEE264A-6525-44A3-B934-5E6AE7CD8AF3}" srcId="{C4D4B0E9-4469-4592-962D-ACCFACE081F1}" destId="{AF1CE354-7850-41FD-A9B2-68F8497073DF}" srcOrd="8" destOrd="0" parTransId="{A3BA6F8A-18B8-44C5-A14B-7A41CF724157}" sibTransId="{2AE971EB-FED7-4D3F-929C-9DF2812DB837}"/>
    <dgm:cxn modelId="{15642664-A0DB-44F1-BB59-CB06B0420999}" srcId="{CF9A2D5B-7E1B-4E1A-8A2F-F039EE4DD438}" destId="{9965F094-66A5-410B-8B40-8E87420F07ED}" srcOrd="0" destOrd="0" parTransId="{38648E9C-E595-464C-B84A-5171E565EACF}" sibTransId="{70D6EB81-5279-4C58-8176-9B7F8C4C6040}"/>
    <dgm:cxn modelId="{8F7ED1EA-EB0D-46A6-81BB-B40BD06D505D}" type="presOf" srcId="{79732652-3D6E-41A3-AEE4-AFD1980F66B4}" destId="{91C97B8F-73F4-4ED1-8DB2-8ACC4A41FF23}" srcOrd="0" destOrd="4" presId="urn:microsoft.com/office/officeart/2005/8/layout/hList6"/>
    <dgm:cxn modelId="{9DD7E8B1-0C92-4FF1-9D80-191484D43DD3}" srcId="{C4D4B0E9-4469-4592-962D-ACCFACE081F1}" destId="{1F9A6C3C-3301-45FE-8F77-4911B2157F23}" srcOrd="5" destOrd="0" parTransId="{3DED0ABB-4E41-4B9C-86A8-167B54D44596}" sibTransId="{87CE1CD6-5526-49B4-8F57-B11CC92E2746}"/>
    <dgm:cxn modelId="{885BB4D5-A634-4A69-9CE3-698F84AAF666}" type="presOf" srcId="{E1FF32C1-BFE8-4564-8362-7C202CA9D665}" destId="{91C97B8F-73F4-4ED1-8DB2-8ACC4A41FF23}" srcOrd="0" destOrd="1" presId="urn:microsoft.com/office/officeart/2005/8/layout/hList6"/>
    <dgm:cxn modelId="{E692988C-14A9-424C-9B42-CE7128FBA0B8}" srcId="{C4D4B0E9-4469-4592-962D-ACCFACE081F1}" destId="{EF6EDBA7-A151-4312-ABD9-950105EE146C}" srcOrd="6" destOrd="0" parTransId="{9843A99C-C333-4C4E-8753-32079156330E}" sibTransId="{0FC68F70-EB34-4F43-9714-6EA015B1F295}"/>
    <dgm:cxn modelId="{5D207C5C-1A6B-4B8D-B98F-26DB3B60D3C6}" type="presOf" srcId="{DA65D5C9-21B0-4CF8-8A2A-5E93D6134544}" destId="{29E8460B-7CA0-4674-A64B-FAFEB086DA89}" srcOrd="0" destOrd="0" presId="urn:microsoft.com/office/officeart/2005/8/layout/hList6"/>
    <dgm:cxn modelId="{008CAD1E-ECB4-4D8B-973C-6B528AC679A3}" srcId="{C4D4B0E9-4469-4592-962D-ACCFACE081F1}" destId="{965F750D-FE56-431F-9228-C5C85134713F}" srcOrd="4" destOrd="0" parTransId="{62A733C3-D7BE-467C-927E-5E54954B3BBD}" sibTransId="{2D40E99D-2A04-49BF-A7CC-59D40206F3A1}"/>
    <dgm:cxn modelId="{E38A9B07-12E5-4AFC-B92F-E5A1F9FF9F59}" srcId="{8B7D864E-D5BE-4DDA-ABAD-F3DC119000EB}" destId="{F1C9FD63-3975-4F80-A923-8A661A80C93F}" srcOrd="4" destOrd="0" parTransId="{55682F7A-02DC-4703-AF0E-8E0ED952CAD2}" sibTransId="{73CF5E6D-6553-48B4-9A3C-6951CEEC8EBB}"/>
    <dgm:cxn modelId="{9B8B77C1-F9A2-46FC-A8B5-D53777241401}" type="presOf" srcId="{D6D8D0A4-2112-4453-820C-C28D795FDD03}" destId="{89066679-ECF5-4607-BA35-7C8FB22272C0}" srcOrd="0" destOrd="2" presId="urn:microsoft.com/office/officeart/2005/8/layout/hList6"/>
    <dgm:cxn modelId="{09773A83-5C5C-40B1-ADAF-561877C38E10}" type="presOf" srcId="{6C2FB56D-F3BF-4EF2-9D9A-4014F82ACA75}" destId="{91C97B8F-73F4-4ED1-8DB2-8ACC4A41FF23}" srcOrd="0" destOrd="6" presId="urn:microsoft.com/office/officeart/2005/8/layout/hList6"/>
    <dgm:cxn modelId="{91AF9CB6-92AB-4B4A-94A6-102D4D29065C}" type="presOf" srcId="{8B7D864E-D5BE-4DDA-ABAD-F3DC119000EB}" destId="{91C97B8F-73F4-4ED1-8DB2-8ACC4A41FF23}" srcOrd="0" destOrd="0" presId="urn:microsoft.com/office/officeart/2005/8/layout/hList6"/>
    <dgm:cxn modelId="{25C6FE29-6708-41BE-B57B-08D5793550BA}" type="presOf" srcId="{39E1D0D7-9C1A-4430-8C12-AC4BA11EAB2F}" destId="{BBBF3FBA-C461-4512-A4AB-C6091926B886}" srcOrd="0" destOrd="2" presId="urn:microsoft.com/office/officeart/2005/8/layout/hList6"/>
    <dgm:cxn modelId="{8AFF114B-0497-48FE-AEBD-84BDE8A2A739}" type="presOf" srcId="{FACDD5CF-8D93-4070-8C39-EF98081D152C}" destId="{91C97B8F-73F4-4ED1-8DB2-8ACC4A41FF23}" srcOrd="0" destOrd="8" presId="urn:microsoft.com/office/officeart/2005/8/layout/hList6"/>
    <dgm:cxn modelId="{6B192048-8C28-4398-81E7-E05751764BFC}" type="presOf" srcId="{597DABBF-7D35-452A-AD9E-2F19BCFDEAB6}" destId="{BBBF3FBA-C461-4512-A4AB-C6091926B886}" srcOrd="0" destOrd="7" presId="urn:microsoft.com/office/officeart/2005/8/layout/hList6"/>
    <dgm:cxn modelId="{5EA2E422-32B9-41DE-80C8-64F77E1DFBE4}" srcId="{C4D4B0E9-4469-4592-962D-ACCFACE081F1}" destId="{346F89EB-601B-4B5D-AC25-198E0306F1E0}" srcOrd="3" destOrd="0" parTransId="{07965327-4928-444D-AEA3-5AB5A0532605}" sibTransId="{2CA9BE77-5A4A-4878-A658-98A55FBE6387}"/>
    <dgm:cxn modelId="{D9DF925F-6305-43ED-9A43-8C055BE5DA73}" srcId="{8B7D864E-D5BE-4DDA-ABAD-F3DC119000EB}" destId="{11D521EF-904B-4AEA-811E-D1A828CBB305}" srcOrd="6" destOrd="0" parTransId="{DFA0B0AF-9B50-4A62-819D-4676D188FC25}" sibTransId="{52B12976-6044-412C-AF12-53AE108D8FF8}"/>
    <dgm:cxn modelId="{1D501F53-2464-4D5C-A049-6CB788A2421A}" type="presOf" srcId="{AF1CE354-7850-41FD-A9B2-68F8497073DF}" destId="{89066679-ECF5-4607-BA35-7C8FB22272C0}" srcOrd="0" destOrd="9" presId="urn:microsoft.com/office/officeart/2005/8/layout/hList6"/>
    <dgm:cxn modelId="{C667F16F-E037-47B8-A782-7AF17E505CAD}" type="presOf" srcId="{E2750923-5D60-43B4-83EC-4A0E15C19420}" destId="{BBBF3FBA-C461-4512-A4AB-C6091926B886}" srcOrd="0" destOrd="4" presId="urn:microsoft.com/office/officeart/2005/8/layout/hList6"/>
    <dgm:cxn modelId="{61799A5F-46FA-4E33-8EE6-A517F79A8B27}" srcId="{8B7D864E-D5BE-4DDA-ABAD-F3DC119000EB}" destId="{C2317B64-D275-409A-A9A6-1AC9E0462AD2}" srcOrd="2" destOrd="0" parTransId="{2B83592B-1C89-4125-927A-2D4D9B586DCA}" sibTransId="{4AEFB52B-0AE4-4430-8CEC-2AE4A9FA73F1}"/>
    <dgm:cxn modelId="{B582022A-B26E-4E8F-8085-608C8A483D94}" type="presOf" srcId="{D6BAC75C-58E2-47BD-8AC4-ECD0C667F155}" destId="{91C97B8F-73F4-4ED1-8DB2-8ACC4A41FF23}" srcOrd="0" destOrd="10" presId="urn:microsoft.com/office/officeart/2005/8/layout/hList6"/>
    <dgm:cxn modelId="{F3DC29A1-1E54-4FEA-A2B2-E9910134A9FC}" type="presParOf" srcId="{29E8460B-7CA0-4674-A64B-FAFEB086DA89}" destId="{91C97B8F-73F4-4ED1-8DB2-8ACC4A41FF23}" srcOrd="0" destOrd="0" presId="urn:microsoft.com/office/officeart/2005/8/layout/hList6"/>
    <dgm:cxn modelId="{D0495AA0-834C-44D3-91E7-BA6921C0FEB6}" type="presParOf" srcId="{29E8460B-7CA0-4674-A64B-FAFEB086DA89}" destId="{5AA62E15-D9EA-44CE-8D79-1C624FEF5481}" srcOrd="1" destOrd="0" presId="urn:microsoft.com/office/officeart/2005/8/layout/hList6"/>
    <dgm:cxn modelId="{D63E9817-03AC-440E-AB3B-B443E6B976D7}" type="presParOf" srcId="{29E8460B-7CA0-4674-A64B-FAFEB086DA89}" destId="{BBBF3FBA-C461-4512-A4AB-C6091926B886}" srcOrd="2" destOrd="0" presId="urn:microsoft.com/office/officeart/2005/8/layout/hList6"/>
    <dgm:cxn modelId="{8E996CE7-E0DA-402D-8E5A-E1EA76F53753}" type="presParOf" srcId="{29E8460B-7CA0-4674-A64B-FAFEB086DA89}" destId="{3314EECD-6F35-4374-AF5B-4DA5194C6276}" srcOrd="3" destOrd="0" presId="urn:microsoft.com/office/officeart/2005/8/layout/hList6"/>
    <dgm:cxn modelId="{B9029BA5-B6F9-472E-8B3F-25C8DCE83991}" type="presParOf" srcId="{29E8460B-7CA0-4674-A64B-FAFEB086DA89}" destId="{89066679-ECF5-4607-BA35-7C8FB22272C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7D302-11D1-479B-8896-8E664FD3AF7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1736F6-7B37-41B9-93A6-F39A7F725558}">
      <dgm:prSet phldrT="[Texto]"/>
      <dgm:spPr/>
      <dgm:t>
        <a:bodyPr/>
        <a:lstStyle/>
        <a:p>
          <a:r>
            <a:rPr lang="pt-BR" dirty="0" smtClean="0"/>
            <a:t>Logística Reversa</a:t>
          </a:r>
          <a:endParaRPr lang="pt-BR" dirty="0"/>
        </a:p>
      </dgm:t>
    </dgm:pt>
    <dgm:pt modelId="{12A94D0C-67A2-4964-8145-66B4D58A149C}" type="parTrans" cxnId="{C451C211-25FE-4C3B-8AE1-E49370892541}">
      <dgm:prSet/>
      <dgm:spPr/>
      <dgm:t>
        <a:bodyPr/>
        <a:lstStyle/>
        <a:p>
          <a:endParaRPr lang="pt-BR"/>
        </a:p>
      </dgm:t>
    </dgm:pt>
    <dgm:pt modelId="{1AE208BD-30BB-4095-ABD8-341ED7CE4A33}" type="sibTrans" cxnId="{C451C211-25FE-4C3B-8AE1-E49370892541}">
      <dgm:prSet/>
      <dgm:spPr/>
      <dgm:t>
        <a:bodyPr/>
        <a:lstStyle/>
        <a:p>
          <a:endParaRPr lang="pt-BR"/>
        </a:p>
      </dgm:t>
    </dgm:pt>
    <dgm:pt modelId="{D4351CC1-A55D-4CA7-94B7-FFA017312D13}">
      <dgm:prSet phldrT="[Texto]"/>
      <dgm:spPr/>
      <dgm:t>
        <a:bodyPr/>
        <a:lstStyle/>
        <a:p>
          <a:r>
            <a:rPr lang="pt-BR" dirty="0" smtClean="0"/>
            <a:t>Mudanças de Paradigmas</a:t>
          </a:r>
          <a:endParaRPr lang="pt-BR" dirty="0"/>
        </a:p>
      </dgm:t>
    </dgm:pt>
    <dgm:pt modelId="{AE6F59C9-708A-4F2C-B34A-B2A1977AEE54}" type="parTrans" cxnId="{1251139D-83AF-411E-81C7-F5ECE76566F1}">
      <dgm:prSet/>
      <dgm:spPr/>
      <dgm:t>
        <a:bodyPr/>
        <a:lstStyle/>
        <a:p>
          <a:endParaRPr lang="pt-BR"/>
        </a:p>
      </dgm:t>
    </dgm:pt>
    <dgm:pt modelId="{1E23D4B7-23FD-4AB1-975F-873AC790B555}" type="sibTrans" cxnId="{1251139D-83AF-411E-81C7-F5ECE76566F1}">
      <dgm:prSet/>
      <dgm:spPr/>
      <dgm:t>
        <a:bodyPr/>
        <a:lstStyle/>
        <a:p>
          <a:endParaRPr lang="pt-BR"/>
        </a:p>
      </dgm:t>
    </dgm:pt>
    <dgm:pt modelId="{94C6696F-9A2D-4092-BBF3-FE9634E80FD3}">
      <dgm:prSet phldrT="[Texto]"/>
      <dgm:spPr/>
      <dgm:t>
        <a:bodyPr/>
        <a:lstStyle/>
        <a:p>
          <a:r>
            <a:rPr lang="pt-BR" dirty="0" smtClean="0"/>
            <a:t>Desperdícios e pressão de recursos naturais</a:t>
          </a:r>
          <a:endParaRPr lang="pt-BR" dirty="0"/>
        </a:p>
      </dgm:t>
    </dgm:pt>
    <dgm:pt modelId="{6935D11E-D3C4-4DDB-934B-CA36DD4B2362}" type="parTrans" cxnId="{C726F916-0FB6-447F-94B8-90EDA235563A}">
      <dgm:prSet/>
      <dgm:spPr/>
      <dgm:t>
        <a:bodyPr/>
        <a:lstStyle/>
        <a:p>
          <a:endParaRPr lang="pt-BR"/>
        </a:p>
      </dgm:t>
    </dgm:pt>
    <dgm:pt modelId="{5D557A71-DF75-4D11-B752-D2814C45F7CB}" type="sibTrans" cxnId="{C726F916-0FB6-447F-94B8-90EDA235563A}">
      <dgm:prSet/>
      <dgm:spPr/>
      <dgm:t>
        <a:bodyPr/>
        <a:lstStyle/>
        <a:p>
          <a:endParaRPr lang="pt-BR"/>
        </a:p>
      </dgm:t>
    </dgm:pt>
    <dgm:pt modelId="{0C588DC3-C0BA-4702-B996-1653623162FD}">
      <dgm:prSet phldrT="[Texto]"/>
      <dgm:spPr/>
      <dgm:t>
        <a:bodyPr/>
        <a:lstStyle/>
        <a:p>
          <a:r>
            <a:rPr lang="pt-BR" dirty="0" smtClean="0"/>
            <a:t>Oportunidade de novos negócios</a:t>
          </a:r>
          <a:endParaRPr lang="pt-BR" dirty="0"/>
        </a:p>
      </dgm:t>
    </dgm:pt>
    <dgm:pt modelId="{6D58FAA5-B078-4296-ABD9-3191CD20B40A}" type="parTrans" cxnId="{191D3410-4DC5-4A57-BFDF-F0666B3EB94C}">
      <dgm:prSet/>
      <dgm:spPr/>
      <dgm:t>
        <a:bodyPr/>
        <a:lstStyle/>
        <a:p>
          <a:endParaRPr lang="pt-BR"/>
        </a:p>
      </dgm:t>
    </dgm:pt>
    <dgm:pt modelId="{53C8DE84-CF58-4141-9615-B9B066503D19}" type="sibTrans" cxnId="{191D3410-4DC5-4A57-BFDF-F0666B3EB94C}">
      <dgm:prSet/>
      <dgm:spPr/>
      <dgm:t>
        <a:bodyPr/>
        <a:lstStyle/>
        <a:p>
          <a:endParaRPr lang="pt-BR"/>
        </a:p>
      </dgm:t>
    </dgm:pt>
    <dgm:pt modelId="{FA8A4CE2-88AA-405B-9B23-1784C9BD4A44}">
      <dgm:prSet phldrT="[Texto]"/>
      <dgm:spPr/>
      <dgm:t>
        <a:bodyPr/>
        <a:lstStyle/>
        <a:p>
          <a:r>
            <a:rPr lang="pt-BR" dirty="0" smtClean="0"/>
            <a:t>Contaminação solo, rios e águas subterrâneas</a:t>
          </a:r>
          <a:endParaRPr lang="pt-BR" dirty="0"/>
        </a:p>
      </dgm:t>
    </dgm:pt>
    <dgm:pt modelId="{C32BFE1E-BB40-4E8A-9296-C240EDD737A5}" type="parTrans" cxnId="{7E6F92CF-C196-4459-BB22-9BE548147515}">
      <dgm:prSet/>
      <dgm:spPr/>
      <dgm:t>
        <a:bodyPr/>
        <a:lstStyle/>
        <a:p>
          <a:endParaRPr lang="pt-BR"/>
        </a:p>
      </dgm:t>
    </dgm:pt>
    <dgm:pt modelId="{11CC8AE5-27B6-4CED-8A91-70B3F1FE9BFD}" type="sibTrans" cxnId="{7E6F92CF-C196-4459-BB22-9BE548147515}">
      <dgm:prSet/>
      <dgm:spPr/>
      <dgm:t>
        <a:bodyPr/>
        <a:lstStyle/>
        <a:p>
          <a:endParaRPr lang="pt-BR"/>
        </a:p>
      </dgm:t>
    </dgm:pt>
    <dgm:pt modelId="{406B5D9D-282D-4998-96F6-2C9E2C0CE79F}">
      <dgm:prSet/>
      <dgm:spPr/>
      <dgm:t>
        <a:bodyPr/>
        <a:lstStyle/>
        <a:p>
          <a:r>
            <a:rPr lang="pt-BR" dirty="0" smtClean="0"/>
            <a:t>Mudanças nos padrões de consumo que tornarão mais sustentáveis</a:t>
          </a:r>
        </a:p>
        <a:p>
          <a:endParaRPr lang="pt-BR" dirty="0"/>
        </a:p>
      </dgm:t>
    </dgm:pt>
    <dgm:pt modelId="{7064A433-6B5D-47B1-B260-60F959174A8F}" type="parTrans" cxnId="{2BB87601-2D21-46B7-AF72-6DB22FB3B456}">
      <dgm:prSet/>
      <dgm:spPr/>
      <dgm:t>
        <a:bodyPr/>
        <a:lstStyle/>
        <a:p>
          <a:endParaRPr lang="pt-BR"/>
        </a:p>
      </dgm:t>
    </dgm:pt>
    <dgm:pt modelId="{26C13E3A-8A82-4B3A-A7D0-93D779828A58}" type="sibTrans" cxnId="{2BB87601-2D21-46B7-AF72-6DB22FB3B456}">
      <dgm:prSet/>
      <dgm:spPr/>
      <dgm:t>
        <a:bodyPr/>
        <a:lstStyle/>
        <a:p>
          <a:endParaRPr lang="pt-BR"/>
        </a:p>
      </dgm:t>
    </dgm:pt>
    <dgm:pt modelId="{FB9D59B7-816D-47BB-A0E9-A6CCB0FC98D8}">
      <dgm:prSet/>
      <dgm:spPr/>
      <dgm:t>
        <a:bodyPr/>
        <a:lstStyle/>
        <a:p>
          <a:r>
            <a:rPr lang="pt-BR" dirty="0" smtClean="0"/>
            <a:t>Mudança  na economia e marketing da empresa</a:t>
          </a:r>
          <a:endParaRPr lang="pt-BR" dirty="0"/>
        </a:p>
      </dgm:t>
    </dgm:pt>
    <dgm:pt modelId="{933B09A3-663D-43A4-921D-176A623EFF95}" type="parTrans" cxnId="{518EE35D-E6ED-457D-9BB7-294AA79F205D}">
      <dgm:prSet/>
      <dgm:spPr/>
      <dgm:t>
        <a:bodyPr/>
        <a:lstStyle/>
        <a:p>
          <a:endParaRPr lang="pt-BR"/>
        </a:p>
      </dgm:t>
    </dgm:pt>
    <dgm:pt modelId="{E4F73365-69B7-4B75-909B-12EA14269CD2}" type="sibTrans" cxnId="{518EE35D-E6ED-457D-9BB7-294AA79F205D}">
      <dgm:prSet/>
      <dgm:spPr/>
      <dgm:t>
        <a:bodyPr/>
        <a:lstStyle/>
        <a:p>
          <a:endParaRPr lang="pt-BR"/>
        </a:p>
      </dgm:t>
    </dgm:pt>
    <dgm:pt modelId="{06B57DFD-C9E1-4FD8-80ED-361703991C7F}">
      <dgm:prSet/>
      <dgm:spPr/>
      <dgm:t>
        <a:bodyPr/>
        <a:lstStyle/>
        <a:p>
          <a:r>
            <a:rPr lang="pt-BR" dirty="0" smtClean="0"/>
            <a:t>Saúde pública</a:t>
          </a:r>
          <a:endParaRPr lang="pt-BR" dirty="0"/>
        </a:p>
      </dgm:t>
    </dgm:pt>
    <dgm:pt modelId="{C3866120-9600-4629-8431-A965AE214178}" type="parTrans" cxnId="{18083C0B-A0FC-444F-97ED-92EA634A774D}">
      <dgm:prSet/>
      <dgm:spPr/>
      <dgm:t>
        <a:bodyPr/>
        <a:lstStyle/>
        <a:p>
          <a:endParaRPr lang="pt-BR"/>
        </a:p>
      </dgm:t>
    </dgm:pt>
    <dgm:pt modelId="{99E6948E-A829-4051-8328-F29F9ADC8470}" type="sibTrans" cxnId="{18083C0B-A0FC-444F-97ED-92EA634A774D}">
      <dgm:prSet/>
      <dgm:spPr/>
      <dgm:t>
        <a:bodyPr/>
        <a:lstStyle/>
        <a:p>
          <a:endParaRPr lang="pt-BR"/>
        </a:p>
      </dgm:t>
    </dgm:pt>
    <dgm:pt modelId="{C82264BA-A6D1-465F-81CE-88F276E2C225}" type="pres">
      <dgm:prSet presAssocID="{73E7D302-11D1-479B-8896-8E664FD3AF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92FA0F-9990-4167-B593-74BC0505E081}" type="pres">
      <dgm:prSet presAssocID="{8F1736F6-7B37-41B9-93A6-F39A7F725558}" presName="centerShape" presStyleLbl="node0" presStyleIdx="0" presStyleCnt="1"/>
      <dgm:spPr/>
      <dgm:t>
        <a:bodyPr/>
        <a:lstStyle/>
        <a:p>
          <a:endParaRPr lang="pt-BR"/>
        </a:p>
      </dgm:t>
    </dgm:pt>
    <dgm:pt modelId="{B5842839-7FA8-41FD-8A52-720C0429E3BE}" type="pres">
      <dgm:prSet presAssocID="{AE6F59C9-708A-4F2C-B34A-B2A1977AEE54}" presName="parTrans" presStyleLbl="sibTrans2D1" presStyleIdx="0" presStyleCnt="7"/>
      <dgm:spPr/>
      <dgm:t>
        <a:bodyPr/>
        <a:lstStyle/>
        <a:p>
          <a:endParaRPr lang="pt-BR"/>
        </a:p>
      </dgm:t>
    </dgm:pt>
    <dgm:pt modelId="{9AB14814-0227-4AD1-AF68-38ECFA69515D}" type="pres">
      <dgm:prSet presAssocID="{AE6F59C9-708A-4F2C-B34A-B2A1977AEE54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A8C1FC7B-C89B-488C-95A0-D5C5C2C656BB}" type="pres">
      <dgm:prSet presAssocID="{D4351CC1-A55D-4CA7-94B7-FFA017312D1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7306A-21B3-42AC-9115-80166E149191}" type="pres">
      <dgm:prSet presAssocID="{6935D11E-D3C4-4DDB-934B-CA36DD4B2362}" presName="parTrans" presStyleLbl="sibTrans2D1" presStyleIdx="1" presStyleCnt="7"/>
      <dgm:spPr/>
      <dgm:t>
        <a:bodyPr/>
        <a:lstStyle/>
        <a:p>
          <a:endParaRPr lang="pt-BR"/>
        </a:p>
      </dgm:t>
    </dgm:pt>
    <dgm:pt modelId="{ECCC12A6-074C-4912-89A4-C412439B9320}" type="pres">
      <dgm:prSet presAssocID="{6935D11E-D3C4-4DDB-934B-CA36DD4B2362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DE85FFC4-53E5-405C-BFEA-B0543FAB7B35}" type="pres">
      <dgm:prSet presAssocID="{94C6696F-9A2D-4092-BBF3-FE9634E80FD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8F632A-B0C5-409D-8416-642AF7DCAFD5}" type="pres">
      <dgm:prSet presAssocID="{7064A433-6B5D-47B1-B260-60F959174A8F}" presName="parTrans" presStyleLbl="sibTrans2D1" presStyleIdx="2" presStyleCnt="7"/>
      <dgm:spPr/>
      <dgm:t>
        <a:bodyPr/>
        <a:lstStyle/>
        <a:p>
          <a:endParaRPr lang="pt-BR"/>
        </a:p>
      </dgm:t>
    </dgm:pt>
    <dgm:pt modelId="{5B052CFF-AC8A-420A-AC57-D6775054B602}" type="pres">
      <dgm:prSet presAssocID="{7064A433-6B5D-47B1-B260-60F959174A8F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4BF7503B-7B2B-4E81-911E-5D3FB52AF131}" type="pres">
      <dgm:prSet presAssocID="{406B5D9D-282D-4998-96F6-2C9E2C0CE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F21135-E33B-4FF4-A61D-E7298EED3A91}" type="pres">
      <dgm:prSet presAssocID="{933B09A3-663D-43A4-921D-176A623EFF95}" presName="parTrans" presStyleLbl="sibTrans2D1" presStyleIdx="3" presStyleCnt="7"/>
      <dgm:spPr/>
      <dgm:t>
        <a:bodyPr/>
        <a:lstStyle/>
        <a:p>
          <a:endParaRPr lang="pt-BR"/>
        </a:p>
      </dgm:t>
    </dgm:pt>
    <dgm:pt modelId="{48DD31D7-095E-4BAF-916C-99457FF95E60}" type="pres">
      <dgm:prSet presAssocID="{933B09A3-663D-43A4-921D-176A623EFF95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5E059215-9A76-4A18-B015-088532482EB7}" type="pres">
      <dgm:prSet presAssocID="{FB9D59B7-816D-47BB-A0E9-A6CCB0FC98D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F2F46-DEEE-4354-9BFA-E8D151752E81}" type="pres">
      <dgm:prSet presAssocID="{6D58FAA5-B078-4296-ABD9-3191CD20B40A}" presName="parTrans" presStyleLbl="sibTrans2D1" presStyleIdx="4" presStyleCnt="7"/>
      <dgm:spPr/>
      <dgm:t>
        <a:bodyPr/>
        <a:lstStyle/>
        <a:p>
          <a:endParaRPr lang="pt-BR"/>
        </a:p>
      </dgm:t>
    </dgm:pt>
    <dgm:pt modelId="{D7D38B81-128B-403C-8780-1B3545CCE7F5}" type="pres">
      <dgm:prSet presAssocID="{6D58FAA5-B078-4296-ABD9-3191CD20B40A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B88094EA-208E-443B-9D38-1FC4FB88F7F1}" type="pres">
      <dgm:prSet presAssocID="{0C588DC3-C0BA-4702-B996-1653623162FD}" presName="node" presStyleLbl="node1" presStyleIdx="4" presStyleCnt="7" custRadScaleRad="97317" custRadScaleInc="1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EE7DD-80AF-468D-8CEE-7D1D1479DC75}" type="pres">
      <dgm:prSet presAssocID="{C3866120-9600-4629-8431-A965AE214178}" presName="parTrans" presStyleLbl="sibTrans2D1" presStyleIdx="5" presStyleCnt="7"/>
      <dgm:spPr/>
      <dgm:t>
        <a:bodyPr/>
        <a:lstStyle/>
        <a:p>
          <a:endParaRPr lang="pt-BR"/>
        </a:p>
      </dgm:t>
    </dgm:pt>
    <dgm:pt modelId="{05E90B18-6BC1-4291-8D7E-4797229F7849}" type="pres">
      <dgm:prSet presAssocID="{C3866120-9600-4629-8431-A965AE214178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C5895BDD-1345-45A9-8BA3-B49943574B20}" type="pres">
      <dgm:prSet presAssocID="{06B57DFD-C9E1-4FD8-80ED-361703991C7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B21551-B631-40D9-B3E4-1F4441C0882E}" type="pres">
      <dgm:prSet presAssocID="{C32BFE1E-BB40-4E8A-9296-C240EDD737A5}" presName="parTrans" presStyleLbl="sibTrans2D1" presStyleIdx="6" presStyleCnt="7"/>
      <dgm:spPr/>
      <dgm:t>
        <a:bodyPr/>
        <a:lstStyle/>
        <a:p>
          <a:endParaRPr lang="pt-BR"/>
        </a:p>
      </dgm:t>
    </dgm:pt>
    <dgm:pt modelId="{C54521DA-8312-42B1-9862-8309948639D9}" type="pres">
      <dgm:prSet presAssocID="{C32BFE1E-BB40-4E8A-9296-C240EDD737A5}" presName="connectorText" presStyleLbl="sibTrans2D1" presStyleIdx="6" presStyleCnt="7"/>
      <dgm:spPr/>
      <dgm:t>
        <a:bodyPr/>
        <a:lstStyle/>
        <a:p>
          <a:endParaRPr lang="pt-BR"/>
        </a:p>
      </dgm:t>
    </dgm:pt>
    <dgm:pt modelId="{1AF037EE-1D81-47C3-BD99-FC4290374B54}" type="pres">
      <dgm:prSet presAssocID="{FA8A4CE2-88AA-405B-9B23-1784C9BD4A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E5615A-4D8C-45A0-A88A-AF13E95A5691}" type="presOf" srcId="{73E7D302-11D1-479B-8896-8E664FD3AF73}" destId="{C82264BA-A6D1-465F-81CE-88F276E2C225}" srcOrd="0" destOrd="0" presId="urn:microsoft.com/office/officeart/2005/8/layout/radial5"/>
    <dgm:cxn modelId="{A4F5E3E9-8C1E-4E4E-80E2-A7386862B3F8}" type="presOf" srcId="{7064A433-6B5D-47B1-B260-60F959174A8F}" destId="{298F632A-B0C5-409D-8416-642AF7DCAFD5}" srcOrd="0" destOrd="0" presId="urn:microsoft.com/office/officeart/2005/8/layout/radial5"/>
    <dgm:cxn modelId="{F49E5DC4-F2E5-4B32-B568-F6A0E54EEB8A}" type="presOf" srcId="{8F1736F6-7B37-41B9-93A6-F39A7F725558}" destId="{8B92FA0F-9990-4167-B593-74BC0505E081}" srcOrd="0" destOrd="0" presId="urn:microsoft.com/office/officeart/2005/8/layout/radial5"/>
    <dgm:cxn modelId="{DF9A05AE-9F84-41C6-89EE-917C262A7CA2}" type="presOf" srcId="{0C588DC3-C0BA-4702-B996-1653623162FD}" destId="{B88094EA-208E-443B-9D38-1FC4FB88F7F1}" srcOrd="0" destOrd="0" presId="urn:microsoft.com/office/officeart/2005/8/layout/radial5"/>
    <dgm:cxn modelId="{F1B59710-AE9D-4514-90D4-0233078C0C82}" type="presOf" srcId="{AE6F59C9-708A-4F2C-B34A-B2A1977AEE54}" destId="{9AB14814-0227-4AD1-AF68-38ECFA69515D}" srcOrd="1" destOrd="0" presId="urn:microsoft.com/office/officeart/2005/8/layout/radial5"/>
    <dgm:cxn modelId="{A6DF50C2-13E5-4530-BA3B-C124EB8F49BB}" type="presOf" srcId="{C3866120-9600-4629-8431-A965AE214178}" destId="{6C3EE7DD-80AF-468D-8CEE-7D1D1479DC75}" srcOrd="0" destOrd="0" presId="urn:microsoft.com/office/officeart/2005/8/layout/radial5"/>
    <dgm:cxn modelId="{29ADE228-987E-4C2A-BA84-B907D63FE368}" type="presOf" srcId="{933B09A3-663D-43A4-921D-176A623EFF95}" destId="{85F21135-E33B-4FF4-A61D-E7298EED3A91}" srcOrd="0" destOrd="0" presId="urn:microsoft.com/office/officeart/2005/8/layout/radial5"/>
    <dgm:cxn modelId="{140B57C4-214B-4E87-877A-366B44549403}" type="presOf" srcId="{94C6696F-9A2D-4092-BBF3-FE9634E80FD3}" destId="{DE85FFC4-53E5-405C-BFEA-B0543FAB7B35}" srcOrd="0" destOrd="0" presId="urn:microsoft.com/office/officeart/2005/8/layout/radial5"/>
    <dgm:cxn modelId="{C451C211-25FE-4C3B-8AE1-E49370892541}" srcId="{73E7D302-11D1-479B-8896-8E664FD3AF73}" destId="{8F1736F6-7B37-41B9-93A6-F39A7F725558}" srcOrd="0" destOrd="0" parTransId="{12A94D0C-67A2-4964-8145-66B4D58A149C}" sibTransId="{1AE208BD-30BB-4095-ABD8-341ED7CE4A33}"/>
    <dgm:cxn modelId="{C726F916-0FB6-447F-94B8-90EDA235563A}" srcId="{8F1736F6-7B37-41B9-93A6-F39A7F725558}" destId="{94C6696F-9A2D-4092-BBF3-FE9634E80FD3}" srcOrd="1" destOrd="0" parTransId="{6935D11E-D3C4-4DDB-934B-CA36DD4B2362}" sibTransId="{5D557A71-DF75-4D11-B752-D2814C45F7CB}"/>
    <dgm:cxn modelId="{230A5B53-4C66-42CD-A47B-FE1FF94C5F94}" type="presOf" srcId="{6D58FAA5-B078-4296-ABD9-3191CD20B40A}" destId="{D7D38B81-128B-403C-8780-1B3545CCE7F5}" srcOrd="1" destOrd="0" presId="urn:microsoft.com/office/officeart/2005/8/layout/radial5"/>
    <dgm:cxn modelId="{191D3410-4DC5-4A57-BFDF-F0666B3EB94C}" srcId="{8F1736F6-7B37-41B9-93A6-F39A7F725558}" destId="{0C588DC3-C0BA-4702-B996-1653623162FD}" srcOrd="4" destOrd="0" parTransId="{6D58FAA5-B078-4296-ABD9-3191CD20B40A}" sibTransId="{53C8DE84-CF58-4141-9615-B9B066503D19}"/>
    <dgm:cxn modelId="{2BB87601-2D21-46B7-AF72-6DB22FB3B456}" srcId="{8F1736F6-7B37-41B9-93A6-F39A7F725558}" destId="{406B5D9D-282D-4998-96F6-2C9E2C0CE79F}" srcOrd="2" destOrd="0" parTransId="{7064A433-6B5D-47B1-B260-60F959174A8F}" sibTransId="{26C13E3A-8A82-4B3A-A7D0-93D779828A58}"/>
    <dgm:cxn modelId="{0370908F-A23C-4123-806A-8E0CD43BA2D5}" type="presOf" srcId="{C32BFE1E-BB40-4E8A-9296-C240EDD737A5}" destId="{1BB21551-B631-40D9-B3E4-1F4441C0882E}" srcOrd="0" destOrd="0" presId="urn:microsoft.com/office/officeart/2005/8/layout/radial5"/>
    <dgm:cxn modelId="{18083C0B-A0FC-444F-97ED-92EA634A774D}" srcId="{8F1736F6-7B37-41B9-93A6-F39A7F725558}" destId="{06B57DFD-C9E1-4FD8-80ED-361703991C7F}" srcOrd="5" destOrd="0" parTransId="{C3866120-9600-4629-8431-A965AE214178}" sibTransId="{99E6948E-A829-4051-8328-F29F9ADC8470}"/>
    <dgm:cxn modelId="{3B4093B3-D63B-4302-9B7D-E2317759490B}" type="presOf" srcId="{FB9D59B7-816D-47BB-A0E9-A6CCB0FC98D8}" destId="{5E059215-9A76-4A18-B015-088532482EB7}" srcOrd="0" destOrd="0" presId="urn:microsoft.com/office/officeart/2005/8/layout/radial5"/>
    <dgm:cxn modelId="{26144F7A-6A2A-44B9-8DEF-8568390B31D8}" type="presOf" srcId="{06B57DFD-C9E1-4FD8-80ED-361703991C7F}" destId="{C5895BDD-1345-45A9-8BA3-B49943574B20}" srcOrd="0" destOrd="0" presId="urn:microsoft.com/office/officeart/2005/8/layout/radial5"/>
    <dgm:cxn modelId="{0F93011E-3C9C-4398-814A-94258DFDD35B}" type="presOf" srcId="{6935D11E-D3C4-4DDB-934B-CA36DD4B2362}" destId="{ECCC12A6-074C-4912-89A4-C412439B9320}" srcOrd="1" destOrd="0" presId="urn:microsoft.com/office/officeart/2005/8/layout/radial5"/>
    <dgm:cxn modelId="{1AF8C997-8A1E-4220-A3A4-5DD68A16EACD}" type="presOf" srcId="{406B5D9D-282D-4998-96F6-2C9E2C0CE79F}" destId="{4BF7503B-7B2B-4E81-911E-5D3FB52AF131}" srcOrd="0" destOrd="0" presId="urn:microsoft.com/office/officeart/2005/8/layout/radial5"/>
    <dgm:cxn modelId="{F97DAA42-CF02-4EC4-93A6-C937EE829B6F}" type="presOf" srcId="{7064A433-6B5D-47B1-B260-60F959174A8F}" destId="{5B052CFF-AC8A-420A-AC57-D6775054B602}" srcOrd="1" destOrd="0" presId="urn:microsoft.com/office/officeart/2005/8/layout/radial5"/>
    <dgm:cxn modelId="{BF56996A-A294-4FC3-ADDB-4A257FE60113}" type="presOf" srcId="{D4351CC1-A55D-4CA7-94B7-FFA017312D13}" destId="{A8C1FC7B-C89B-488C-95A0-D5C5C2C656BB}" srcOrd="0" destOrd="0" presId="urn:microsoft.com/office/officeart/2005/8/layout/radial5"/>
    <dgm:cxn modelId="{03C58407-6406-4515-A082-DF6CC5709D09}" type="presOf" srcId="{933B09A3-663D-43A4-921D-176A623EFF95}" destId="{48DD31D7-095E-4BAF-916C-99457FF95E60}" srcOrd="1" destOrd="0" presId="urn:microsoft.com/office/officeart/2005/8/layout/radial5"/>
    <dgm:cxn modelId="{A41BB595-2C49-4041-827D-94D74A7B9CD7}" type="presOf" srcId="{6D58FAA5-B078-4296-ABD9-3191CD20B40A}" destId="{1C1F2F46-DEEE-4354-9BFA-E8D151752E81}" srcOrd="0" destOrd="0" presId="urn:microsoft.com/office/officeart/2005/8/layout/radial5"/>
    <dgm:cxn modelId="{710F0659-3989-49DF-9B7B-5EEE910DABED}" type="presOf" srcId="{C3866120-9600-4629-8431-A965AE214178}" destId="{05E90B18-6BC1-4291-8D7E-4797229F7849}" srcOrd="1" destOrd="0" presId="urn:microsoft.com/office/officeart/2005/8/layout/radial5"/>
    <dgm:cxn modelId="{72ADA2A2-B62A-409D-A4C2-6FE9522D1D40}" type="presOf" srcId="{C32BFE1E-BB40-4E8A-9296-C240EDD737A5}" destId="{C54521DA-8312-42B1-9862-8309948639D9}" srcOrd="1" destOrd="0" presId="urn:microsoft.com/office/officeart/2005/8/layout/radial5"/>
    <dgm:cxn modelId="{1251139D-83AF-411E-81C7-F5ECE76566F1}" srcId="{8F1736F6-7B37-41B9-93A6-F39A7F725558}" destId="{D4351CC1-A55D-4CA7-94B7-FFA017312D13}" srcOrd="0" destOrd="0" parTransId="{AE6F59C9-708A-4F2C-B34A-B2A1977AEE54}" sibTransId="{1E23D4B7-23FD-4AB1-975F-873AC790B555}"/>
    <dgm:cxn modelId="{1C3FBF79-C757-4CB0-ACDC-ACD1BA16D80B}" type="presOf" srcId="{AE6F59C9-708A-4F2C-B34A-B2A1977AEE54}" destId="{B5842839-7FA8-41FD-8A52-720C0429E3BE}" srcOrd="0" destOrd="0" presId="urn:microsoft.com/office/officeart/2005/8/layout/radial5"/>
    <dgm:cxn modelId="{4EBA2DDC-87A0-4A70-A648-B0ECB6672AA5}" type="presOf" srcId="{FA8A4CE2-88AA-405B-9B23-1784C9BD4A44}" destId="{1AF037EE-1D81-47C3-BD99-FC4290374B54}" srcOrd="0" destOrd="0" presId="urn:microsoft.com/office/officeart/2005/8/layout/radial5"/>
    <dgm:cxn modelId="{8E7C0B91-2A7F-4F64-A313-BD1603357B36}" type="presOf" srcId="{6935D11E-D3C4-4DDB-934B-CA36DD4B2362}" destId="{74F7306A-21B3-42AC-9115-80166E149191}" srcOrd="0" destOrd="0" presId="urn:microsoft.com/office/officeart/2005/8/layout/radial5"/>
    <dgm:cxn modelId="{518EE35D-E6ED-457D-9BB7-294AA79F205D}" srcId="{8F1736F6-7B37-41B9-93A6-F39A7F725558}" destId="{FB9D59B7-816D-47BB-A0E9-A6CCB0FC98D8}" srcOrd="3" destOrd="0" parTransId="{933B09A3-663D-43A4-921D-176A623EFF95}" sibTransId="{E4F73365-69B7-4B75-909B-12EA14269CD2}"/>
    <dgm:cxn modelId="{7E6F92CF-C196-4459-BB22-9BE548147515}" srcId="{8F1736F6-7B37-41B9-93A6-F39A7F725558}" destId="{FA8A4CE2-88AA-405B-9B23-1784C9BD4A44}" srcOrd="6" destOrd="0" parTransId="{C32BFE1E-BB40-4E8A-9296-C240EDD737A5}" sibTransId="{11CC8AE5-27B6-4CED-8A91-70B3F1FE9BFD}"/>
    <dgm:cxn modelId="{67B7BC2B-3086-44ED-A71A-78F0282C963C}" type="presParOf" srcId="{C82264BA-A6D1-465F-81CE-88F276E2C225}" destId="{8B92FA0F-9990-4167-B593-74BC0505E081}" srcOrd="0" destOrd="0" presId="urn:microsoft.com/office/officeart/2005/8/layout/radial5"/>
    <dgm:cxn modelId="{75DACE09-B7C1-4C8B-99EA-F6F50BF82808}" type="presParOf" srcId="{C82264BA-A6D1-465F-81CE-88F276E2C225}" destId="{B5842839-7FA8-41FD-8A52-720C0429E3BE}" srcOrd="1" destOrd="0" presId="urn:microsoft.com/office/officeart/2005/8/layout/radial5"/>
    <dgm:cxn modelId="{2059E271-BA1E-4C9B-8F02-9413A120B6D5}" type="presParOf" srcId="{B5842839-7FA8-41FD-8A52-720C0429E3BE}" destId="{9AB14814-0227-4AD1-AF68-38ECFA69515D}" srcOrd="0" destOrd="0" presId="urn:microsoft.com/office/officeart/2005/8/layout/radial5"/>
    <dgm:cxn modelId="{AB6D9287-9D27-4226-B5BD-15D9799E6BAF}" type="presParOf" srcId="{C82264BA-A6D1-465F-81CE-88F276E2C225}" destId="{A8C1FC7B-C89B-488C-95A0-D5C5C2C656BB}" srcOrd="2" destOrd="0" presId="urn:microsoft.com/office/officeart/2005/8/layout/radial5"/>
    <dgm:cxn modelId="{5C6A338C-0F3E-4F13-A19F-59062226AF6D}" type="presParOf" srcId="{C82264BA-A6D1-465F-81CE-88F276E2C225}" destId="{74F7306A-21B3-42AC-9115-80166E149191}" srcOrd="3" destOrd="0" presId="urn:microsoft.com/office/officeart/2005/8/layout/radial5"/>
    <dgm:cxn modelId="{B5826FA4-24C8-4A28-AA06-5DE2004FA562}" type="presParOf" srcId="{74F7306A-21B3-42AC-9115-80166E149191}" destId="{ECCC12A6-074C-4912-89A4-C412439B9320}" srcOrd="0" destOrd="0" presId="urn:microsoft.com/office/officeart/2005/8/layout/radial5"/>
    <dgm:cxn modelId="{3C921EC2-DADA-4BC4-8B7D-3E5AB283A5A9}" type="presParOf" srcId="{C82264BA-A6D1-465F-81CE-88F276E2C225}" destId="{DE85FFC4-53E5-405C-BFEA-B0543FAB7B35}" srcOrd="4" destOrd="0" presId="urn:microsoft.com/office/officeart/2005/8/layout/radial5"/>
    <dgm:cxn modelId="{B555A212-76A0-4129-A53D-0CC1445E23F5}" type="presParOf" srcId="{C82264BA-A6D1-465F-81CE-88F276E2C225}" destId="{298F632A-B0C5-409D-8416-642AF7DCAFD5}" srcOrd="5" destOrd="0" presId="urn:microsoft.com/office/officeart/2005/8/layout/radial5"/>
    <dgm:cxn modelId="{BCFB0B6E-5066-43D3-8B1F-C1B5001236CF}" type="presParOf" srcId="{298F632A-B0C5-409D-8416-642AF7DCAFD5}" destId="{5B052CFF-AC8A-420A-AC57-D6775054B602}" srcOrd="0" destOrd="0" presId="urn:microsoft.com/office/officeart/2005/8/layout/radial5"/>
    <dgm:cxn modelId="{FC5FCE91-4BFD-4586-B019-67E9C86B63B3}" type="presParOf" srcId="{C82264BA-A6D1-465F-81CE-88F276E2C225}" destId="{4BF7503B-7B2B-4E81-911E-5D3FB52AF131}" srcOrd="6" destOrd="0" presId="urn:microsoft.com/office/officeart/2005/8/layout/radial5"/>
    <dgm:cxn modelId="{798D77B0-3E70-4884-BED2-A39C3FF51E19}" type="presParOf" srcId="{C82264BA-A6D1-465F-81CE-88F276E2C225}" destId="{85F21135-E33B-4FF4-A61D-E7298EED3A91}" srcOrd="7" destOrd="0" presId="urn:microsoft.com/office/officeart/2005/8/layout/radial5"/>
    <dgm:cxn modelId="{D82AE674-F33E-43F2-B5F0-2EF8F03963DB}" type="presParOf" srcId="{85F21135-E33B-4FF4-A61D-E7298EED3A91}" destId="{48DD31D7-095E-4BAF-916C-99457FF95E60}" srcOrd="0" destOrd="0" presId="urn:microsoft.com/office/officeart/2005/8/layout/radial5"/>
    <dgm:cxn modelId="{65AF3CC7-6523-44FE-967A-4133CF859AE3}" type="presParOf" srcId="{C82264BA-A6D1-465F-81CE-88F276E2C225}" destId="{5E059215-9A76-4A18-B015-088532482EB7}" srcOrd="8" destOrd="0" presId="urn:microsoft.com/office/officeart/2005/8/layout/radial5"/>
    <dgm:cxn modelId="{CC333496-898E-4280-AEF7-18D79A599112}" type="presParOf" srcId="{C82264BA-A6D1-465F-81CE-88F276E2C225}" destId="{1C1F2F46-DEEE-4354-9BFA-E8D151752E81}" srcOrd="9" destOrd="0" presId="urn:microsoft.com/office/officeart/2005/8/layout/radial5"/>
    <dgm:cxn modelId="{E3A74E23-4878-4CD9-A8C6-554DB4AA97F7}" type="presParOf" srcId="{1C1F2F46-DEEE-4354-9BFA-E8D151752E81}" destId="{D7D38B81-128B-403C-8780-1B3545CCE7F5}" srcOrd="0" destOrd="0" presId="urn:microsoft.com/office/officeart/2005/8/layout/radial5"/>
    <dgm:cxn modelId="{ED352AEC-FF68-45BE-B60E-86162B598178}" type="presParOf" srcId="{C82264BA-A6D1-465F-81CE-88F276E2C225}" destId="{B88094EA-208E-443B-9D38-1FC4FB88F7F1}" srcOrd="10" destOrd="0" presId="urn:microsoft.com/office/officeart/2005/8/layout/radial5"/>
    <dgm:cxn modelId="{5004E7A3-88B1-480E-A230-269AB2BE3F59}" type="presParOf" srcId="{C82264BA-A6D1-465F-81CE-88F276E2C225}" destId="{6C3EE7DD-80AF-468D-8CEE-7D1D1479DC75}" srcOrd="11" destOrd="0" presId="urn:microsoft.com/office/officeart/2005/8/layout/radial5"/>
    <dgm:cxn modelId="{ED51B0EB-0FA3-421F-98A6-80795546616E}" type="presParOf" srcId="{6C3EE7DD-80AF-468D-8CEE-7D1D1479DC75}" destId="{05E90B18-6BC1-4291-8D7E-4797229F7849}" srcOrd="0" destOrd="0" presId="urn:microsoft.com/office/officeart/2005/8/layout/radial5"/>
    <dgm:cxn modelId="{C8752A30-1986-48E8-9A57-3BF85C979017}" type="presParOf" srcId="{C82264BA-A6D1-465F-81CE-88F276E2C225}" destId="{C5895BDD-1345-45A9-8BA3-B49943574B20}" srcOrd="12" destOrd="0" presId="urn:microsoft.com/office/officeart/2005/8/layout/radial5"/>
    <dgm:cxn modelId="{5D466234-F76C-44F2-AE48-D224CE19681D}" type="presParOf" srcId="{C82264BA-A6D1-465F-81CE-88F276E2C225}" destId="{1BB21551-B631-40D9-B3E4-1F4441C0882E}" srcOrd="13" destOrd="0" presId="urn:microsoft.com/office/officeart/2005/8/layout/radial5"/>
    <dgm:cxn modelId="{BAD3A885-4F44-4E47-819A-61D7E8E25EA9}" type="presParOf" srcId="{1BB21551-B631-40D9-B3E4-1F4441C0882E}" destId="{C54521DA-8312-42B1-9862-8309948639D9}" srcOrd="0" destOrd="0" presId="urn:microsoft.com/office/officeart/2005/8/layout/radial5"/>
    <dgm:cxn modelId="{4BFADF01-56BF-4083-B70D-365C766D1827}" type="presParOf" srcId="{C82264BA-A6D1-465F-81CE-88F276E2C225}" destId="{1AF037EE-1D81-47C3-BD99-FC4290374B5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7B8F-73F4-4ED1-8DB2-8ACC4A41FF23}">
      <dsp:nvSpPr>
        <dsp:cNvPr id="0" name=""/>
        <dsp:cNvSpPr/>
      </dsp:nvSpPr>
      <dsp:spPr>
        <a:xfrm rot="16200000">
          <a:off x="-1666465" y="1667581"/>
          <a:ext cx="6237312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Princípios</a:t>
          </a:r>
          <a:r>
            <a:rPr lang="en-US" sz="2400" b="1" kern="1200" dirty="0" smtClean="0"/>
            <a:t> (11)</a:t>
          </a:r>
          <a:endParaRPr lang="pt-BR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Prevenção</a:t>
          </a:r>
          <a:r>
            <a:rPr lang="en-US" sz="1800" kern="1200" dirty="0" smtClean="0"/>
            <a:t> e </a:t>
          </a:r>
          <a:r>
            <a:rPr lang="en-US" sz="1800" kern="1200" dirty="0" err="1" smtClean="0"/>
            <a:t>precaução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Poluidor</a:t>
          </a:r>
          <a:r>
            <a:rPr lang="en-US" sz="1800" b="1" kern="1200" dirty="0" smtClean="0"/>
            <a:t> –</a:t>
          </a:r>
          <a:r>
            <a:rPr lang="en-US" sz="1800" b="1" kern="1200" dirty="0" err="1" smtClean="0"/>
            <a:t>pagador</a:t>
          </a:r>
          <a:endParaRPr lang="pt-B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Protetor-recebedor</a:t>
          </a:r>
          <a:endParaRPr lang="pt-B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>
              <a:solidFill>
                <a:srgbClr val="FFFF00"/>
              </a:solidFill>
            </a:rPr>
            <a:t>Visão</a:t>
          </a:r>
          <a:r>
            <a:rPr lang="en-US" sz="1800" b="1" i="1" kern="1200" dirty="0" smtClean="0">
              <a:solidFill>
                <a:srgbClr val="FFFF00"/>
              </a:solidFill>
            </a:rPr>
            <a:t> </a:t>
          </a:r>
          <a:r>
            <a:rPr lang="en-US" sz="1800" b="1" i="1" kern="1200" dirty="0" err="1" smtClean="0">
              <a:solidFill>
                <a:srgbClr val="FFFF00"/>
              </a:solidFill>
            </a:rPr>
            <a:t>sistêmica</a:t>
          </a:r>
          <a:endParaRPr lang="pt-BR" sz="1800" b="1" i="1" kern="1200" dirty="0">
            <a:solidFill>
              <a:srgbClr val="FFFF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Desenvolvimento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sustentável</a:t>
          </a:r>
          <a:r>
            <a:rPr lang="en-US" sz="1800" kern="1200" dirty="0" smtClean="0"/>
            <a:t> 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Ecoeficiencia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/>
            <a:t>Responsabilidade</a:t>
          </a:r>
          <a:r>
            <a:rPr lang="en-US" sz="1800" b="1" i="1" kern="1200" dirty="0" smtClean="0"/>
            <a:t> </a:t>
          </a:r>
          <a:r>
            <a:rPr lang="en-US" sz="1800" b="1" i="1" kern="1200" dirty="0" err="1" smtClean="0"/>
            <a:t>compartilhada</a:t>
          </a:r>
          <a:endParaRPr lang="pt-BR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Razoabilidade</a:t>
          </a:r>
          <a:r>
            <a:rPr lang="en-US" sz="1800" kern="1200" dirty="0" smtClean="0"/>
            <a:t> e </a:t>
          </a:r>
          <a:r>
            <a:rPr lang="en-US" sz="1800" kern="1200" dirty="0" err="1" smtClean="0"/>
            <a:t>proporcionalidade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Controle</a:t>
          </a:r>
          <a:r>
            <a:rPr lang="en-US" sz="1800" kern="1200" dirty="0" smtClean="0"/>
            <a:t> social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</dsp:txBody>
      <dsp:txXfrm rot="5400000">
        <a:off x="1117" y="1247461"/>
        <a:ext cx="2902148" cy="3742388"/>
      </dsp:txXfrm>
    </dsp:sp>
    <dsp:sp modelId="{BBBF3FBA-C461-4512-A4AB-C6091926B886}">
      <dsp:nvSpPr>
        <dsp:cNvPr id="0" name=""/>
        <dsp:cNvSpPr/>
      </dsp:nvSpPr>
      <dsp:spPr>
        <a:xfrm rot="16200000">
          <a:off x="1453344" y="1667581"/>
          <a:ext cx="6237312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Objetivos</a:t>
          </a:r>
          <a:r>
            <a:rPr lang="en-US" sz="2400" b="1" kern="1200" dirty="0" smtClean="0"/>
            <a:t> (15)</a:t>
          </a:r>
          <a:endParaRPr lang="pt-BR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/>
            <a:t>Padrões</a:t>
          </a:r>
          <a:r>
            <a:rPr lang="en-US" sz="1800" b="1" i="1" kern="1200" dirty="0" smtClean="0"/>
            <a:t> </a:t>
          </a:r>
          <a:r>
            <a:rPr lang="en-US" sz="1800" b="1" i="1" kern="1200" dirty="0" err="1" smtClean="0"/>
            <a:t>sustentáveis</a:t>
          </a:r>
          <a:r>
            <a:rPr lang="en-US" sz="1800" b="1" i="1" kern="1200" dirty="0" smtClean="0"/>
            <a:t> de </a:t>
          </a:r>
          <a:r>
            <a:rPr lang="en-US" sz="1800" b="1" i="1" kern="1200" dirty="0" err="1" smtClean="0"/>
            <a:t>produção</a:t>
          </a:r>
          <a:r>
            <a:rPr lang="en-US" sz="1800" b="1" i="1" kern="1200" dirty="0" smtClean="0"/>
            <a:t> e </a:t>
          </a:r>
          <a:r>
            <a:rPr lang="en-US" sz="1800" b="1" i="1" kern="1200" dirty="0" err="1" smtClean="0"/>
            <a:t>consumo</a:t>
          </a:r>
          <a:endParaRPr lang="pt-BR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/>
            <a:t>Redução</a:t>
          </a:r>
          <a:r>
            <a:rPr lang="en-US" sz="1800" b="1" i="1" kern="1200" dirty="0" smtClean="0"/>
            <a:t> de volume e </a:t>
          </a:r>
          <a:r>
            <a:rPr lang="en-US" sz="1800" b="1" i="1" kern="1200" dirty="0" err="1" smtClean="0"/>
            <a:t>periculosidade</a:t>
          </a:r>
          <a:endParaRPr lang="pt-BR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Gestão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integrada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Incentivo</a:t>
          </a:r>
          <a:r>
            <a:rPr lang="en-US" sz="1800" kern="1200" dirty="0" smtClean="0"/>
            <a:t> à </a:t>
          </a:r>
          <a:r>
            <a:rPr lang="en-US" sz="1800" kern="1200" dirty="0" err="1" smtClean="0"/>
            <a:t>reciclagem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Inclusão</a:t>
          </a:r>
          <a:r>
            <a:rPr lang="en-US" sz="1800" kern="1200" dirty="0" smtClean="0"/>
            <a:t> dos </a:t>
          </a:r>
          <a:r>
            <a:rPr lang="en-US" sz="1800" kern="1200" dirty="0" err="1" smtClean="0"/>
            <a:t>catadores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Compras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sustentáveis</a:t>
          </a:r>
          <a:r>
            <a:rPr lang="en-US" sz="1800" b="1" kern="1200" dirty="0" smtClean="0"/>
            <a:t> do </a:t>
          </a:r>
          <a:r>
            <a:rPr lang="en-US" sz="1800" b="1" kern="1200" dirty="0" err="1" smtClean="0"/>
            <a:t>governo</a:t>
          </a:r>
          <a:r>
            <a:rPr lang="en-US" sz="1800" b="1" kern="1200" dirty="0" smtClean="0"/>
            <a:t> federal</a:t>
          </a:r>
          <a:endParaRPr lang="pt-B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Tecnologias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limpas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Capacitação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técnica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continuada</a:t>
          </a:r>
          <a:endParaRPr lang="pt-BR" sz="1800" kern="1200" dirty="0"/>
        </a:p>
      </dsp:txBody>
      <dsp:txXfrm rot="5400000">
        <a:off x="3120926" y="1247461"/>
        <a:ext cx="2902148" cy="3742388"/>
      </dsp:txXfrm>
    </dsp:sp>
    <dsp:sp modelId="{89066679-ECF5-4607-BA35-7C8FB22272C0}">
      <dsp:nvSpPr>
        <dsp:cNvPr id="0" name=""/>
        <dsp:cNvSpPr/>
      </dsp:nvSpPr>
      <dsp:spPr>
        <a:xfrm rot="16200000">
          <a:off x="4573153" y="1667581"/>
          <a:ext cx="6237312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Instrumentos</a:t>
          </a:r>
          <a:r>
            <a:rPr lang="en-US" sz="2400" b="1" kern="1200" dirty="0" smtClean="0"/>
            <a:t> (19)</a:t>
          </a:r>
          <a:endParaRPr lang="pt-BR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/>
            <a:t>Planos</a:t>
          </a:r>
          <a:r>
            <a:rPr lang="en-US" sz="1800" b="1" i="1" kern="1200" dirty="0" smtClean="0"/>
            <a:t> de </a:t>
          </a:r>
          <a:r>
            <a:rPr lang="en-US" sz="1800" b="1" i="1" kern="1200" dirty="0" err="1" smtClean="0"/>
            <a:t>Gestão</a:t>
          </a:r>
          <a:r>
            <a:rPr lang="en-US" sz="1800" b="1" i="1" kern="1200" dirty="0" smtClean="0"/>
            <a:t> de </a:t>
          </a:r>
          <a:r>
            <a:rPr lang="en-US" sz="1800" b="1" i="1" kern="1200" dirty="0" err="1" smtClean="0"/>
            <a:t>Resíduos</a:t>
          </a:r>
          <a:r>
            <a:rPr lang="en-US" sz="1800" b="1" i="1" kern="1200" dirty="0" smtClean="0"/>
            <a:t> </a:t>
          </a:r>
          <a:r>
            <a:rPr lang="en-US" sz="1800" b="1" i="1" kern="1200" dirty="0" err="1" smtClean="0"/>
            <a:t>Sólidos</a:t>
          </a:r>
          <a:endParaRPr lang="pt-BR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</a:t>
          </a:r>
          <a:r>
            <a:rPr lang="en-US" sz="1800" kern="1200" dirty="0" err="1" smtClean="0"/>
            <a:t>Inventários</a:t>
          </a:r>
          <a:r>
            <a:rPr lang="en-US" sz="1800" kern="1200" dirty="0" smtClean="0"/>
            <a:t> e </a:t>
          </a:r>
          <a:r>
            <a:rPr lang="en-US" sz="1800" kern="1200" dirty="0" err="1" smtClean="0"/>
            <a:t>Sist</a:t>
          </a:r>
          <a:r>
            <a:rPr lang="en-US" sz="1800" kern="1200" dirty="0" smtClean="0"/>
            <a:t>. </a:t>
          </a:r>
          <a:r>
            <a:rPr lang="en-US" sz="1800" kern="1200" dirty="0" err="1" smtClean="0"/>
            <a:t>Declaração</a:t>
          </a:r>
          <a:r>
            <a:rPr lang="en-US" sz="1800" kern="1200" dirty="0" smtClean="0"/>
            <a:t> Annual de RS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/>
            <a:t>Coleta</a:t>
          </a:r>
          <a:r>
            <a:rPr lang="en-US" sz="1800" b="1" i="1" kern="1200" dirty="0" smtClean="0"/>
            <a:t> </a:t>
          </a:r>
          <a:r>
            <a:rPr lang="en-US" sz="1800" b="1" i="1" kern="1200" dirty="0" err="1" smtClean="0"/>
            <a:t>seletiva</a:t>
          </a:r>
          <a:r>
            <a:rPr lang="en-US" sz="1800" b="1" i="1" kern="1200" dirty="0" smtClean="0"/>
            <a:t> e </a:t>
          </a:r>
          <a:r>
            <a:rPr lang="en-US" sz="1800" b="1" i="1" kern="1200" dirty="0" err="1" smtClean="0"/>
            <a:t>logística</a:t>
          </a:r>
          <a:r>
            <a:rPr lang="en-US" sz="1800" b="1" i="1" kern="1200" dirty="0" smtClean="0"/>
            <a:t> </a:t>
          </a:r>
          <a:r>
            <a:rPr lang="en-US" sz="1800" b="1" i="1" kern="1200" dirty="0" err="1" smtClean="0"/>
            <a:t>reversa</a:t>
          </a:r>
          <a:endParaRPr lang="pt-BR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Monitoramento</a:t>
          </a:r>
          <a:r>
            <a:rPr lang="en-US" sz="1800" kern="1200" dirty="0" smtClean="0"/>
            <a:t> e </a:t>
          </a:r>
          <a:r>
            <a:rPr lang="en-US" sz="1800" kern="1200" dirty="0" err="1" smtClean="0"/>
            <a:t>fiscalização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ambiental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FNMA e FNDCT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/>
            <a:t>Acordos</a:t>
          </a:r>
          <a:r>
            <a:rPr lang="en-US" sz="1800" b="1" i="1" kern="1200" dirty="0" smtClean="0"/>
            <a:t> </a:t>
          </a:r>
          <a:r>
            <a:rPr lang="en-US" sz="1800" b="1" i="1" kern="1200" dirty="0" err="1" smtClean="0"/>
            <a:t>setoriais</a:t>
          </a:r>
          <a:endParaRPr lang="pt-BR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err="1" smtClean="0"/>
            <a:t>Incentivos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financeiros</a:t>
          </a:r>
          <a:endParaRPr lang="pt-BR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SINIR</a:t>
          </a:r>
          <a:r>
            <a:rPr lang="en-US" sz="1800" kern="1200" dirty="0" smtClean="0"/>
            <a:t> e SINISA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TACs e TCs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</dsp:txBody>
      <dsp:txXfrm rot="5400000">
        <a:off x="6240735" y="1247461"/>
        <a:ext cx="2902148" cy="3742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0.75868</cdr:x>
      <cdr:y>0.74369</cdr:y>
    </cdr:from>
    <cdr:to>
      <cdr:x>0.97289</cdr:x>
      <cdr:y>0.90032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120680" y="3760814"/>
          <a:ext cx="172819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Total:</a:t>
          </a:r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0.02678</cdr:x>
      <cdr:y>0.84337</cdr:y>
    </cdr:from>
    <cdr:to>
      <cdr:x>0.23207</cdr:x>
      <cdr:y>0.95728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16024" y="4264870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 smtClean="0"/>
            <a:t>Valores</a:t>
          </a:r>
          <a:r>
            <a:rPr lang="en-US" sz="1600" dirty="0" smtClean="0"/>
            <a:t> </a:t>
          </a:r>
          <a:r>
            <a:rPr lang="en-US" sz="1600" dirty="0" err="1" smtClean="0"/>
            <a:t>em</a:t>
          </a:r>
          <a:r>
            <a:rPr lang="en-US" sz="1600" dirty="0" smtClean="0"/>
            <a:t> t/</a:t>
          </a:r>
          <a:r>
            <a:rPr lang="en-US" sz="1600" dirty="0" err="1" smtClean="0"/>
            <a:t>dia</a:t>
          </a:r>
          <a:endParaRPr lang="pt-BR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6D8F-951F-43CB-8F37-F0FECA0FAA8F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3C67-D681-4D36-A09D-BBFB3A71CD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50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AA99E-1E36-47D7-84B6-DA9A89ACA731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438B-3961-4592-9FD7-38A6D7A96B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09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A438B-3961-4592-9FD7-38A6D7A96B5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39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132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rma livre 1"/>
          <p:cNvSpPr>
            <a:spLocks/>
          </p:cNvSpPr>
          <p:nvPr/>
        </p:nvSpPr>
        <p:spPr bwMode="auto">
          <a:xfrm>
            <a:off x="1139240" y="756562"/>
            <a:ext cx="4517622" cy="371731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48131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1342" y="6778036"/>
            <a:ext cx="181822" cy="279180"/>
          </a:xfrm>
          <a:ln/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endParaRPr smtClean="0">
              <a:latin typeface="Times New Roman" pitchFamily="18" charset="0"/>
              <a:cs typeface="Mang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8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478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EA16-55B5-438C-9F6B-0822BFC3D827}" type="datetimeFigureOut">
              <a:rPr lang="pt-BR" smtClean="0"/>
              <a:pPr/>
              <a:t>19/3/2014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14B5-9359-43F0-B002-42FB813C0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 smtClean="0"/>
              <a:t>Resíduos</a:t>
            </a:r>
            <a:r>
              <a:rPr lang="en-US" sz="4900" b="1" dirty="0" smtClean="0"/>
              <a:t> </a:t>
            </a:r>
            <a:r>
              <a:rPr lang="en-US" sz="4900" b="1" dirty="0" err="1" smtClean="0"/>
              <a:t>Sólidos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r>
              <a:rPr lang="en-US" dirty="0" err="1" smtClean="0"/>
              <a:t>Gerais</a:t>
            </a:r>
            <a:r>
              <a:rPr lang="en-US" dirty="0" smtClean="0"/>
              <a:t>, </a:t>
            </a:r>
            <a:r>
              <a:rPr lang="en-US" dirty="0" err="1" smtClean="0"/>
              <a:t>Planos</a:t>
            </a:r>
            <a:r>
              <a:rPr lang="en-US" dirty="0" smtClean="0"/>
              <a:t> e </a:t>
            </a:r>
            <a:r>
              <a:rPr lang="en-US" dirty="0" err="1" smtClean="0"/>
              <a:t>Logística</a:t>
            </a:r>
            <a:r>
              <a:rPr lang="en-US" dirty="0" smtClean="0"/>
              <a:t> </a:t>
            </a:r>
            <a:r>
              <a:rPr lang="en-US" dirty="0" err="1" smtClean="0"/>
              <a:t>Reversa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800" dirty="0" smtClean="0"/>
          </a:p>
          <a:p>
            <a:pPr algn="r"/>
            <a:r>
              <a:rPr lang="en-US" sz="2800" dirty="0" err="1" smtClean="0"/>
              <a:t>Subcomissão</a:t>
            </a:r>
            <a:r>
              <a:rPr lang="en-US" sz="2800" dirty="0" smtClean="0"/>
              <a:t> </a:t>
            </a:r>
            <a:r>
              <a:rPr lang="en-US" sz="2800" dirty="0" err="1" smtClean="0"/>
              <a:t>Temporária</a:t>
            </a:r>
            <a:r>
              <a:rPr lang="en-US" sz="2800" dirty="0" smtClean="0"/>
              <a:t> de </a:t>
            </a:r>
            <a:r>
              <a:rPr lang="en-US" sz="2800" dirty="0" err="1" smtClean="0"/>
              <a:t>Resíduos</a:t>
            </a:r>
            <a:r>
              <a:rPr lang="en-US" sz="2800" dirty="0" smtClean="0"/>
              <a:t> </a:t>
            </a:r>
            <a:r>
              <a:rPr lang="en-US" sz="2800" dirty="0" err="1" smtClean="0"/>
              <a:t>Sólidos</a:t>
            </a:r>
            <a:endParaRPr lang="en-US" sz="2800" dirty="0" smtClean="0"/>
          </a:p>
          <a:p>
            <a:pPr algn="r"/>
            <a:endParaRPr lang="en-US" sz="2800" dirty="0" smtClean="0"/>
          </a:p>
          <a:p>
            <a:pPr algn="r"/>
            <a:r>
              <a:rPr lang="en-US" sz="2800" dirty="0" smtClean="0"/>
              <a:t>Ney </a:t>
            </a:r>
            <a:r>
              <a:rPr lang="en-US" sz="2800" dirty="0" err="1" smtClean="0"/>
              <a:t>Maranhão</a:t>
            </a:r>
            <a:endParaRPr lang="en-US" sz="2800" dirty="0" smtClean="0"/>
          </a:p>
          <a:p>
            <a:pPr algn="r"/>
            <a:r>
              <a:rPr lang="en-US" sz="2800" dirty="0" smtClean="0"/>
              <a:t>19MAR2014</a:t>
            </a:r>
          </a:p>
        </p:txBody>
      </p:sp>
    </p:spTree>
    <p:extLst>
      <p:ext uri="{BB962C8B-B14F-4D97-AF65-F5344CB8AC3E}">
        <p14:creationId xmlns:p14="http://schemas.microsoft.com/office/powerpoint/2010/main" val="948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papel</a:t>
            </a:r>
            <a:r>
              <a:rPr lang="en-US" dirty="0" smtClean="0"/>
              <a:t> dos </a:t>
            </a:r>
            <a:r>
              <a:rPr lang="en-US" dirty="0" err="1" smtClean="0"/>
              <a:t>titulares</a:t>
            </a:r>
            <a:r>
              <a:rPr lang="en-US" dirty="0" smtClean="0"/>
              <a:t> de </a:t>
            </a:r>
            <a:r>
              <a:rPr lang="en-US" dirty="0" err="1" smtClean="0"/>
              <a:t>serviços</a:t>
            </a:r>
            <a:r>
              <a:rPr lang="en-US" dirty="0" smtClean="0"/>
              <a:t> de </a:t>
            </a:r>
            <a:r>
              <a:rPr lang="en-US" dirty="0" err="1" smtClean="0"/>
              <a:t>limpeza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 e </a:t>
            </a:r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resíduos</a:t>
            </a:r>
            <a:r>
              <a:rPr lang="en-US" dirty="0" smtClean="0"/>
              <a:t> </a:t>
            </a:r>
            <a:r>
              <a:rPr lang="en-US" dirty="0" err="1" smtClean="0"/>
              <a:t>sólidos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municípios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11760" y="2420888"/>
            <a:ext cx="446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 smtClean="0"/>
              <a:t>Estabelecer procedimentos para reaproveitar </a:t>
            </a:r>
          </a:p>
          <a:p>
            <a:pPr algn="ctr"/>
            <a:r>
              <a:rPr lang="pt-BR" i="1" dirty="0" smtClean="0"/>
              <a:t>resíduos reutilizáveis</a:t>
            </a:r>
            <a:endParaRPr lang="pt-BR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3717032"/>
            <a:ext cx="16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Coleta Seletiva </a:t>
            </a:r>
            <a:endParaRPr lang="pt-BR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92488" y="4869160"/>
            <a:ext cx="3651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Articular com agentes econômicos </a:t>
            </a:r>
          </a:p>
          <a:p>
            <a:r>
              <a:rPr lang="pt-BR" i="1" dirty="0" smtClean="0"/>
              <a:t>para viabilizar o retorno dos resíduos</a:t>
            </a:r>
          </a:p>
          <a:p>
            <a:r>
              <a:rPr lang="pt-BR" i="1" dirty="0" smtClean="0"/>
              <a:t> ao ciclo produtivo</a:t>
            </a:r>
            <a:endParaRPr lang="pt-BR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4869160"/>
            <a:ext cx="388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Atividades que vierem a ser requeridas </a:t>
            </a:r>
          </a:p>
          <a:p>
            <a:r>
              <a:rPr lang="pt-BR" i="1" dirty="0" smtClean="0"/>
              <a:t>no acordo setorial de logística</a:t>
            </a:r>
          </a:p>
          <a:p>
            <a:r>
              <a:rPr lang="pt-BR" i="1" dirty="0" smtClean="0"/>
              <a:t>reversa mediante remuneração</a:t>
            </a:r>
          </a:p>
          <a:p>
            <a:r>
              <a:rPr lang="pt-BR" i="1" dirty="0" smtClean="0"/>
              <a:t>(negociação direta entre as partes)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63688" y="3645024"/>
            <a:ext cx="151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Priorizar ação </a:t>
            </a:r>
          </a:p>
          <a:p>
            <a:r>
              <a:rPr lang="pt-BR" i="1" dirty="0" smtClean="0"/>
              <a:t>de catadores</a:t>
            </a:r>
            <a:endParaRPr lang="pt-BR" i="1" dirty="0"/>
          </a:p>
        </p:txBody>
      </p:sp>
      <p:sp>
        <p:nvSpPr>
          <p:cNvPr id="10" name="Pentágono regular 9"/>
          <p:cNvSpPr/>
          <p:nvPr/>
        </p:nvSpPr>
        <p:spPr>
          <a:xfrm>
            <a:off x="3419872" y="3284984"/>
            <a:ext cx="2160240" cy="201622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Frentes de Implementação da 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Planos de Resíduos Sólidos</a:t>
            </a:r>
          </a:p>
          <a:p>
            <a:r>
              <a:rPr lang="pt-BR" dirty="0" smtClean="0"/>
              <a:t>Coleta Seletiva</a:t>
            </a:r>
          </a:p>
          <a:p>
            <a:r>
              <a:rPr lang="pt-BR" dirty="0" smtClean="0"/>
              <a:t>Reciclagem</a:t>
            </a:r>
          </a:p>
          <a:p>
            <a:r>
              <a:rPr lang="pt-BR" dirty="0" smtClean="0"/>
              <a:t>Logística Reversa</a:t>
            </a:r>
          </a:p>
          <a:p>
            <a:r>
              <a:rPr lang="pt-BR" dirty="0" smtClean="0"/>
              <a:t>Sistema de Informações (SINIR)</a:t>
            </a:r>
          </a:p>
          <a:p>
            <a:r>
              <a:rPr lang="pt-BR" dirty="0" smtClean="0"/>
              <a:t>Destinação final dos rejeitos</a:t>
            </a:r>
          </a:p>
          <a:p>
            <a:r>
              <a:rPr lang="pt-BR" dirty="0" smtClean="0"/>
              <a:t>Produção e consumo sustentáveis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44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Disposição</a:t>
            </a:r>
            <a:r>
              <a:rPr lang="en-US" dirty="0" smtClean="0"/>
              <a:t> final de </a:t>
            </a:r>
            <a:r>
              <a:rPr lang="en-US" dirty="0" err="1" smtClean="0"/>
              <a:t>rejeitos</a:t>
            </a:r>
            <a:endParaRPr lang="pt-BR" dirty="0"/>
          </a:p>
        </p:txBody>
      </p:sp>
      <p:pic>
        <p:nvPicPr>
          <p:cNvPr id="5" name="Picture 2" descr="http://1.bp.blogspot.com/-7GUbSfWMS1k/UWv6bFMpE7I/AAAAAAAAHWg/1zAlw2u_kEk/s640/Lix%C3%A3o+C%C3%A9u+Aber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132815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954726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mafiadolixo.com/wp-content/uploads/2009/05/aterro-sanitario-caxim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39" y="4941168"/>
            <a:ext cx="3097297" cy="17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528" y="36450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Lixão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Vazadouro</a:t>
            </a:r>
            <a:endParaRPr lang="en-US" dirty="0" smtClean="0"/>
          </a:p>
          <a:p>
            <a:r>
              <a:rPr lang="en-US" dirty="0" smtClean="0"/>
              <a:t>2906 </a:t>
            </a:r>
            <a:r>
              <a:rPr lang="en-US" dirty="0" err="1" smtClean="0"/>
              <a:t>lixões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2810 </a:t>
            </a:r>
            <a:r>
              <a:rPr lang="en-US" dirty="0" err="1" smtClean="0"/>
              <a:t>municípios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Ii</a:t>
            </a:r>
            <a:r>
              <a:rPr lang="pt-BR" dirty="0" smtClean="0"/>
              <a:t> - Planos de resíduos sólidos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4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PLANOS DE RESÍDUOS SÓLIDOS</a:t>
            </a:r>
            <a:br>
              <a:rPr lang="en-US" dirty="0" smtClean="0"/>
            </a:br>
            <a:r>
              <a:rPr lang="en-US" dirty="0" smtClean="0"/>
              <a:t>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lei </a:t>
            </a:r>
            <a:r>
              <a:rPr lang="en-US" dirty="0" err="1" smtClean="0"/>
              <a:t>prevê</a:t>
            </a:r>
            <a:endParaRPr lang="pt-BR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91939" y="4577160"/>
            <a:ext cx="7834313" cy="1984375"/>
            <a:chOff x="350" y="2129"/>
            <a:chExt cx="4935" cy="125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50" y="2136"/>
              <a:ext cx="1588" cy="1243"/>
              <a:chOff x="350" y="2136"/>
              <a:chExt cx="1588" cy="1243"/>
            </a:xfrm>
          </p:grpSpPr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" y="2136"/>
                <a:ext cx="1588" cy="12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363" y="2150"/>
                <a:ext cx="1565" cy="121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/>
              <a:lstStyle/>
              <a:p>
                <a:pPr algn="ctr" eaLnBrk="1" hangingPunct="1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000000"/>
                    </a:solidFill>
                  </a:rPr>
                  <a:t>Planos</a:t>
                </a:r>
                <a:br>
                  <a:rPr lang="pt-BR" b="1">
                    <a:solidFill>
                      <a:srgbClr val="000000"/>
                    </a:solidFill>
                  </a:rPr>
                </a:br>
                <a:r>
                  <a:rPr lang="pt-BR" b="1">
                    <a:solidFill>
                      <a:srgbClr val="000000"/>
                    </a:solidFill>
                  </a:rPr>
                  <a:t>Microrregionais</a:t>
                </a:r>
                <a:br>
                  <a:rPr lang="pt-BR" b="1">
                    <a:solidFill>
                      <a:srgbClr val="000000"/>
                    </a:solidFill>
                  </a:rPr>
                </a:br>
                <a:r>
                  <a:rPr lang="pt-BR" b="1">
                    <a:solidFill>
                      <a:srgbClr val="000000"/>
                    </a:solidFill>
                  </a:rPr>
                  <a:t>e  de Regiões </a:t>
                </a:r>
              </a:p>
              <a:p>
                <a:pPr algn="ctr" eaLnBrk="1" hangingPunct="1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000000"/>
                    </a:solidFill>
                  </a:rPr>
                  <a:t>Metropolitanas</a:t>
                </a: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069" y="2129"/>
              <a:ext cx="1595" cy="642"/>
              <a:chOff x="2069" y="2129"/>
              <a:chExt cx="1595" cy="642"/>
            </a:xfrm>
          </p:grpSpPr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69" y="2129"/>
                <a:ext cx="1595" cy="6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2084" y="2143"/>
                <a:ext cx="1567" cy="61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/>
              <a:lstStyle/>
              <a:p>
                <a:pPr algn="ctr" eaLnBrk="1" hangingPunct="1">
                  <a:lnSpc>
                    <a:spcPct val="71000"/>
                  </a:lnSpc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000000"/>
                    </a:solidFill>
                  </a:rPr>
                  <a:t>Planos </a:t>
                </a:r>
              </a:p>
              <a:p>
                <a:pPr algn="ctr" eaLnBrk="1" hangingPunct="1">
                  <a:lnSpc>
                    <a:spcPct val="71000"/>
                  </a:lnSpc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000000"/>
                    </a:solidFill>
                  </a:rPr>
                  <a:t>   </a:t>
                </a:r>
              </a:p>
              <a:p>
                <a:pPr algn="ctr" eaLnBrk="1" hangingPunct="1">
                  <a:lnSpc>
                    <a:spcPct val="71000"/>
                  </a:lnSpc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000000"/>
                    </a:solidFill>
                  </a:rPr>
                  <a:t>Intermunicipais</a:t>
                </a: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793" y="2129"/>
              <a:ext cx="1489" cy="631"/>
              <a:chOff x="3793" y="2129"/>
              <a:chExt cx="1489" cy="631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3" y="2129"/>
                <a:ext cx="1489" cy="6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3805" y="2141"/>
                <a:ext cx="1466" cy="6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/>
              <a:lstStyle/>
              <a:p>
                <a:pPr algn="ctr" eaLnBrk="1" hangingPunct="1">
                  <a:lnSpc>
                    <a:spcPct val="71000"/>
                  </a:lnSpc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000000"/>
                    </a:solidFill>
                  </a:rPr>
                  <a:t>Planos</a:t>
                </a:r>
              </a:p>
              <a:p>
                <a:pPr algn="ctr" eaLnBrk="1" hangingPunct="1">
                  <a:lnSpc>
                    <a:spcPct val="71000"/>
                  </a:lnSpc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pt-BR" b="1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1000"/>
                  </a:lnSpc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000000"/>
                    </a:solidFill>
                  </a:rPr>
                  <a:t>Municipais</a:t>
                </a:r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084" y="2989"/>
              <a:ext cx="3201" cy="390"/>
              <a:chOff x="2084" y="2989"/>
              <a:chExt cx="3201" cy="390"/>
            </a:xfrm>
          </p:grpSpPr>
          <p:pic>
            <p:nvPicPr>
              <p:cNvPr id="9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84" y="2989"/>
                <a:ext cx="3201" cy="3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098" y="3002"/>
                <a:ext cx="3179" cy="3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/>
              <a:lstStyle/>
              <a:p>
                <a:pPr algn="ctr" eaLnBrk="1" hangingPunct="1">
                  <a:lnSpc>
                    <a:spcPct val="71000"/>
                  </a:lnSpc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FFFFFF"/>
                    </a:solidFill>
                  </a:rPr>
                  <a:t>Planos de Gerenciamento de RS</a:t>
                </a:r>
              </a:p>
            </p:txBody>
          </p:sp>
        </p:grp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561777" y="3342085"/>
            <a:ext cx="7891462" cy="811212"/>
            <a:chOff x="331" y="1351"/>
            <a:chExt cx="4971" cy="511"/>
          </a:xfrm>
        </p:grpSpPr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" y="1351"/>
              <a:ext cx="4971" cy="511"/>
            </a:xfrm>
            <a:prstGeom prst="rect">
              <a:avLst/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61" y="1382"/>
              <a:ext cx="4914" cy="456"/>
            </a:xfrm>
            <a:prstGeom prst="rect">
              <a:avLst/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100800" tIns="50400" rIns="100800" bIns="50400" anchor="ctr"/>
            <a:lstStyle/>
            <a:p>
              <a:pPr algn="ctr" eaLnBrk="1" hangingPunct="1">
                <a:lnSpc>
                  <a:spcPct val="71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FFFFFF"/>
                  </a:solidFill>
                </a:rPr>
                <a:t>Planos Estaduais de Resíduos Sólidos</a:t>
              </a: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539552" y="2276872"/>
            <a:ext cx="7900987" cy="749300"/>
            <a:chOff x="317" y="680"/>
            <a:chExt cx="4977" cy="472"/>
          </a:xfrm>
        </p:grpSpPr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" y="680"/>
              <a:ext cx="4977" cy="472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</p:pic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32" y="692"/>
              <a:ext cx="4952" cy="448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100800" tIns="50400" rIns="100800" bIns="50400" anchor="ctr"/>
            <a:lstStyle/>
            <a:p>
              <a:pPr algn="ctr" eaLnBrk="1" hangingPunct="1">
                <a:lnSpc>
                  <a:spcPct val="71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PLANO NACIONAL DE RESÍDUOS SÓLIDOS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7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Plano Nacional foi elaborado, aprovado e apreciado no CONAMA, CNRH e </a:t>
            </a:r>
            <a:r>
              <a:rPr lang="pt-BR" dirty="0" err="1" smtClean="0"/>
              <a:t>CCid</a:t>
            </a:r>
            <a:r>
              <a:rPr lang="pt-BR" dirty="0" smtClean="0"/>
              <a:t> e está pendente de aprovação na Conselho Nacional de Política (Min. Agricultura), porque a mesma ainda não foi instalada.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Plano Nacional de Resíduos </a:t>
            </a:r>
            <a:r>
              <a:rPr lang="pt-BR" dirty="0" smtClean="0"/>
              <a:t>Sólidos</a:t>
            </a:r>
            <a:br>
              <a:rPr lang="pt-BR" dirty="0" smtClean="0"/>
            </a:br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>
                <a:latin typeface="TimesNewRomanPSMT"/>
              </a:rPr>
              <a:t>O Plano Nacional de Resíduos Sólidos, conforme previsto na Lei 12.305/2010 tem vigência </a:t>
            </a:r>
            <a:r>
              <a:rPr lang="pt-BR" dirty="0" smtClean="0">
                <a:latin typeface="TimesNewRomanPSMT"/>
              </a:rPr>
              <a:t>por prazo </a:t>
            </a:r>
            <a:r>
              <a:rPr lang="pt-BR" dirty="0">
                <a:latin typeface="TimesNewRomanPSMT"/>
              </a:rPr>
              <a:t>indeterminado e horizonte de 20 (vinte) anos, com atualização a cada 04 (quatro) anos </a:t>
            </a:r>
            <a:r>
              <a:rPr lang="pt-BR" dirty="0" smtClean="0">
                <a:latin typeface="TimesNewRomanPSMT"/>
              </a:rPr>
              <a:t>e contemplará </a:t>
            </a:r>
            <a:r>
              <a:rPr lang="pt-BR" dirty="0">
                <a:latin typeface="TimesNewRomanPSMT"/>
              </a:rPr>
              <a:t>o conteúdo mínimo conforme segue: </a:t>
            </a:r>
            <a:r>
              <a:rPr lang="pt-BR" i="1" dirty="0" smtClean="0">
                <a:latin typeface="TimesNewRomanPS-ItalicMT"/>
              </a:rPr>
              <a:t>“</a:t>
            </a:r>
          </a:p>
          <a:p>
            <a:r>
              <a:rPr lang="pt-BR" i="1" dirty="0" smtClean="0">
                <a:latin typeface="TimesNewRomanPS-ItalicMT"/>
              </a:rPr>
              <a:t>I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u="sng" dirty="0">
                <a:latin typeface="TimesNewRomanPS-BoldItalicMT"/>
              </a:rPr>
              <a:t>diagnóstico</a:t>
            </a:r>
            <a:r>
              <a:rPr lang="pt-BR" b="1" i="1" dirty="0">
                <a:latin typeface="TimesNewRomanPS-BoldItalicMT"/>
              </a:rPr>
              <a:t> da situação atual dos </a:t>
            </a:r>
            <a:r>
              <a:rPr lang="pt-BR" b="1" i="1" dirty="0" smtClean="0">
                <a:latin typeface="TimesNewRomanPS-BoldItalicMT"/>
              </a:rPr>
              <a:t>resíduos sólidos</a:t>
            </a:r>
            <a:r>
              <a:rPr lang="pt-BR" i="1" dirty="0">
                <a:latin typeface="TimesNewRomanPS-ItalicMT"/>
              </a:rPr>
              <a:t>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II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dirty="0">
                <a:latin typeface="TimesNewRomanPS-BoldItalicMT"/>
              </a:rPr>
              <a:t>proposição de </a:t>
            </a:r>
            <a:r>
              <a:rPr lang="pt-BR" b="1" i="1" u="sng" dirty="0">
                <a:latin typeface="TimesNewRomanPS-BoldItalicMT"/>
              </a:rPr>
              <a:t>cenários</a:t>
            </a:r>
            <a:r>
              <a:rPr lang="pt-BR" i="1" dirty="0">
                <a:latin typeface="TimesNewRomanPS-ItalicMT"/>
              </a:rPr>
              <a:t>, incluindo tendências internacionais e macroeconômicas;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III -</a:t>
            </a:r>
            <a:r>
              <a:rPr lang="pt-BR" b="1" i="1" u="sng" dirty="0" smtClean="0">
                <a:latin typeface="TimesNewRomanPS-BoldItalicMT"/>
              </a:rPr>
              <a:t>metas</a:t>
            </a:r>
            <a:r>
              <a:rPr lang="pt-BR" b="1" i="1" dirty="0" smtClean="0">
                <a:latin typeface="TimesNewRomanPS-BoldItalicMT"/>
              </a:rPr>
              <a:t> </a:t>
            </a:r>
            <a:r>
              <a:rPr lang="pt-BR" b="1" i="1" dirty="0">
                <a:latin typeface="TimesNewRomanPS-BoldItalicMT"/>
              </a:rPr>
              <a:t>de redução, reutilização, reciclagem, </a:t>
            </a:r>
            <a:r>
              <a:rPr lang="pt-BR" i="1" dirty="0">
                <a:latin typeface="TimesNewRomanPS-ItalicMT"/>
              </a:rPr>
              <a:t>entre outras, com vistas a reduzir a quantidade </a:t>
            </a:r>
            <a:r>
              <a:rPr lang="pt-BR" i="1" dirty="0" smtClean="0">
                <a:latin typeface="TimesNewRomanPS-ItalicMT"/>
              </a:rPr>
              <a:t>de resíduos </a:t>
            </a:r>
            <a:r>
              <a:rPr lang="pt-BR" i="1" dirty="0">
                <a:latin typeface="TimesNewRomanPS-ItalicMT"/>
              </a:rPr>
              <a:t>e rejeitos encaminhados para disposição final ambientalmente adequada;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IV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u="sng" dirty="0">
                <a:latin typeface="TimesNewRomanPS-BoldItalicMT"/>
              </a:rPr>
              <a:t>metas</a:t>
            </a:r>
            <a:r>
              <a:rPr lang="pt-BR" b="1" i="1" dirty="0">
                <a:latin typeface="TimesNewRomanPS-BoldItalicMT"/>
              </a:rPr>
              <a:t> </a:t>
            </a:r>
            <a:r>
              <a:rPr lang="pt-BR" b="1" i="1" dirty="0" smtClean="0">
                <a:latin typeface="TimesNewRomanPS-BoldItalicMT"/>
              </a:rPr>
              <a:t>para o </a:t>
            </a:r>
            <a:r>
              <a:rPr lang="pt-BR" b="1" i="1" dirty="0">
                <a:latin typeface="TimesNewRomanPS-BoldItalicMT"/>
              </a:rPr>
              <a:t>aproveitamento energético </a:t>
            </a:r>
            <a:r>
              <a:rPr lang="pt-BR" i="1" dirty="0">
                <a:latin typeface="TimesNewRomanPS-ItalicMT"/>
              </a:rPr>
              <a:t>dos gases gerados nas unidades de disposição final de </a:t>
            </a:r>
            <a:r>
              <a:rPr lang="pt-BR" i="1" dirty="0" smtClean="0">
                <a:latin typeface="TimesNewRomanPS-ItalicMT"/>
              </a:rPr>
              <a:t>resíduos sólidos</a:t>
            </a:r>
            <a:r>
              <a:rPr lang="pt-BR" i="1" dirty="0">
                <a:latin typeface="TimesNewRomanPS-ItalicMT"/>
              </a:rPr>
              <a:t>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V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u="sng" dirty="0">
                <a:latin typeface="TimesNewRomanPS-BoldItalicMT"/>
              </a:rPr>
              <a:t>metas</a:t>
            </a:r>
            <a:r>
              <a:rPr lang="pt-BR" b="1" i="1" dirty="0">
                <a:latin typeface="TimesNewRomanPS-BoldItalicMT"/>
              </a:rPr>
              <a:t> para a eliminação e recuperação de lixões</a:t>
            </a:r>
            <a:r>
              <a:rPr lang="pt-BR" i="1" dirty="0">
                <a:latin typeface="TimesNewRomanPS-ItalicMT"/>
              </a:rPr>
              <a:t>, associadas à inclusão social e </a:t>
            </a:r>
            <a:r>
              <a:rPr lang="pt-BR" i="1" dirty="0" smtClean="0">
                <a:latin typeface="TimesNewRomanPS-ItalicMT"/>
              </a:rPr>
              <a:t>à emancipação </a:t>
            </a:r>
            <a:r>
              <a:rPr lang="pt-BR" i="1" dirty="0">
                <a:latin typeface="TimesNewRomanPS-ItalicMT"/>
              </a:rPr>
              <a:t>econômica de catadores de materiais reutilizáveis e recicláveis;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VI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u="sng" dirty="0" err="1" smtClean="0">
                <a:latin typeface="TimesNewRomanPS-BoldItalicMT"/>
              </a:rPr>
              <a:t>programas,projetos</a:t>
            </a:r>
            <a:r>
              <a:rPr lang="pt-BR" b="1" i="1" u="sng" dirty="0" smtClean="0">
                <a:latin typeface="TimesNewRomanPS-BoldItalicMT"/>
              </a:rPr>
              <a:t> </a:t>
            </a:r>
            <a:r>
              <a:rPr lang="pt-BR" b="1" i="1" u="sng" dirty="0">
                <a:latin typeface="TimesNewRomanPS-BoldItalicMT"/>
              </a:rPr>
              <a:t>e ações </a:t>
            </a:r>
            <a:r>
              <a:rPr lang="pt-BR" i="1" dirty="0">
                <a:latin typeface="TimesNewRomanPS-ItalicMT"/>
              </a:rPr>
              <a:t>para o atendimento das metas previstas; </a:t>
            </a:r>
            <a:endParaRPr lang="pt-BR" i="1" dirty="0" smtClean="0">
              <a:latin typeface="TimesNewRomanPS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2544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Plano Nacional de Resíduos Sólidos</a:t>
            </a:r>
            <a:br>
              <a:rPr lang="pt-BR" dirty="0" smtClean="0"/>
            </a:br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VIII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dirty="0">
                <a:latin typeface="TimesNewRomanPS-BoldItalicMT"/>
              </a:rPr>
              <a:t>medidas para incentivar e viabilizar a </a:t>
            </a:r>
            <a:r>
              <a:rPr lang="pt-BR" b="1" i="1" dirty="0" smtClean="0">
                <a:latin typeface="TimesNewRomanPS-BoldItalicMT"/>
              </a:rPr>
              <a:t>gestão regionalizada </a:t>
            </a:r>
            <a:r>
              <a:rPr lang="pt-BR" i="1" dirty="0">
                <a:latin typeface="TimesNewRomanPS-ItalicMT"/>
              </a:rPr>
              <a:t>dos resíduos sólidos;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IX </a:t>
            </a:r>
            <a:r>
              <a:rPr lang="pt-BR" i="1" dirty="0">
                <a:latin typeface="TimesNewRomanPS-ItalicMT"/>
              </a:rPr>
              <a:t>- diretrizes para o planejamento e demais atividades </a:t>
            </a:r>
            <a:r>
              <a:rPr lang="pt-BR" i="1" dirty="0" smtClean="0">
                <a:latin typeface="TimesNewRomanPS-ItalicMT"/>
              </a:rPr>
              <a:t>de gestão </a:t>
            </a:r>
            <a:r>
              <a:rPr lang="pt-BR" i="1" dirty="0">
                <a:latin typeface="TimesNewRomanPS-ItalicMT"/>
              </a:rPr>
              <a:t>de resíduos sólidos das regiões integradas de desenvolvimento instituídas por </a:t>
            </a:r>
            <a:r>
              <a:rPr lang="pt-BR" i="1" dirty="0" smtClean="0">
                <a:latin typeface="TimesNewRomanPS-ItalicMT"/>
              </a:rPr>
              <a:t>lei complementar</a:t>
            </a:r>
            <a:r>
              <a:rPr lang="pt-BR" i="1" dirty="0">
                <a:latin typeface="TimesNewRomanPS-ItalicMT"/>
              </a:rPr>
              <a:t>, bem como para as áreas de especial interesse turístico;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X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u="sng" dirty="0">
                <a:latin typeface="TimesNewRomanPS-BoldItalicMT"/>
              </a:rPr>
              <a:t>normas e </a:t>
            </a:r>
            <a:r>
              <a:rPr lang="pt-BR" b="1" i="1" u="sng" dirty="0" smtClean="0">
                <a:latin typeface="TimesNewRomanPS-BoldItalicMT"/>
              </a:rPr>
              <a:t>diretrizes </a:t>
            </a:r>
            <a:r>
              <a:rPr lang="pt-BR" b="1" i="1" dirty="0" smtClean="0">
                <a:latin typeface="TimesNewRomanPS-BoldItalicMT"/>
              </a:rPr>
              <a:t>para </a:t>
            </a:r>
            <a:r>
              <a:rPr lang="pt-BR" b="1" i="1" dirty="0">
                <a:latin typeface="TimesNewRomanPS-BoldItalicMT"/>
              </a:rPr>
              <a:t>a disposição final de rejeitos </a:t>
            </a:r>
            <a:r>
              <a:rPr lang="pt-BR" i="1" dirty="0">
                <a:latin typeface="TimesNewRomanPS-ItalicMT"/>
              </a:rPr>
              <a:t>e, quando couber, de resíduos; </a:t>
            </a:r>
            <a:endParaRPr lang="pt-BR" i="1" dirty="0" smtClean="0">
              <a:latin typeface="TimesNewRomanPS-ItalicMT"/>
            </a:endParaRPr>
          </a:p>
          <a:p>
            <a:r>
              <a:rPr lang="pt-BR" i="1" dirty="0" smtClean="0">
                <a:latin typeface="TimesNewRomanPS-ItalicMT"/>
              </a:rPr>
              <a:t>XI </a:t>
            </a:r>
            <a:r>
              <a:rPr lang="pt-BR" i="1" dirty="0">
                <a:latin typeface="TimesNewRomanPS-ItalicMT"/>
              </a:rPr>
              <a:t>- </a:t>
            </a:r>
            <a:r>
              <a:rPr lang="pt-BR" b="1" i="1" dirty="0">
                <a:latin typeface="TimesNewRomanPS-BoldItalicMT"/>
              </a:rPr>
              <a:t>meios a serem </a:t>
            </a:r>
            <a:r>
              <a:rPr lang="pt-BR" b="1" i="1" dirty="0" smtClean="0">
                <a:latin typeface="TimesNewRomanPS-BoldItalicMT"/>
              </a:rPr>
              <a:t>utilizados para </a:t>
            </a:r>
            <a:r>
              <a:rPr lang="pt-BR" b="1" i="1" dirty="0">
                <a:latin typeface="TimesNewRomanPS-BoldItalicMT"/>
              </a:rPr>
              <a:t>o </a:t>
            </a:r>
            <a:r>
              <a:rPr lang="pt-BR" b="1" i="1" u="sng" dirty="0">
                <a:latin typeface="TimesNewRomanPS-BoldItalicMT"/>
              </a:rPr>
              <a:t>controle e a fiscalização</a:t>
            </a:r>
            <a:r>
              <a:rPr lang="pt-BR" i="1" dirty="0">
                <a:latin typeface="TimesNewRomanPS-ItalicMT"/>
              </a:rPr>
              <a:t>, no âmbito nacional, de sua implementação e </a:t>
            </a:r>
            <a:r>
              <a:rPr lang="pt-BR" i="1" dirty="0" smtClean="0">
                <a:latin typeface="TimesNewRomanPS-ItalicMT"/>
              </a:rPr>
              <a:t>operacionalização, assegurado </a:t>
            </a:r>
            <a:r>
              <a:rPr lang="pt-BR" i="1" dirty="0">
                <a:latin typeface="TimesNewRomanPS-ItalicMT"/>
              </a:rPr>
              <a:t>o controle social</a:t>
            </a:r>
            <a:r>
              <a:rPr lang="pt-BR" i="1" dirty="0" smtClean="0">
                <a:latin typeface="TimesNewRomanPS-ItalicMT"/>
              </a:rPr>
              <a:t>.”</a:t>
            </a:r>
          </a:p>
          <a:p>
            <a:endParaRPr lang="en-US" i="1" dirty="0" smtClean="0">
              <a:latin typeface="TimesNewRomanPS-ItalicMT"/>
            </a:endParaRPr>
          </a:p>
          <a:p>
            <a:r>
              <a:rPr lang="en-US" i="1" dirty="0" err="1" smtClean="0">
                <a:latin typeface="TimesNewRomanPS-ItalicMT"/>
              </a:rPr>
              <a:t>Diretrizes</a:t>
            </a:r>
            <a:r>
              <a:rPr lang="en-US" i="1" dirty="0" smtClean="0">
                <a:latin typeface="TimesNewRomanPS-ItalicMT"/>
              </a:rPr>
              <a:t> </a:t>
            </a:r>
            <a:r>
              <a:rPr lang="en-US" i="1" dirty="0" err="1" smtClean="0">
                <a:latin typeface="TimesNewRomanPS-ItalicMT"/>
              </a:rPr>
              <a:t>para</a:t>
            </a:r>
            <a:r>
              <a:rPr lang="en-US" i="1" dirty="0" smtClean="0">
                <a:latin typeface="TimesNewRomanPS-ItalicMT"/>
              </a:rPr>
              <a:t> </a:t>
            </a:r>
            <a:r>
              <a:rPr lang="en-US" i="1" dirty="0" err="1" smtClean="0">
                <a:latin typeface="TimesNewRomanPS-ItalicMT"/>
              </a:rPr>
              <a:t>cada</a:t>
            </a:r>
            <a:r>
              <a:rPr lang="en-US" i="1" dirty="0" smtClean="0">
                <a:latin typeface="TimesNewRomanPS-ItalicMT"/>
              </a:rPr>
              <a:t> </a:t>
            </a:r>
            <a:r>
              <a:rPr lang="en-US" i="1" dirty="0" err="1" smtClean="0">
                <a:latin typeface="TimesNewRomanPS-ItalicMT"/>
              </a:rPr>
              <a:t>tipo</a:t>
            </a:r>
            <a:r>
              <a:rPr lang="en-US" i="1" dirty="0" smtClean="0">
                <a:latin typeface="TimesNewRomanPS-ItalicMT"/>
              </a:rPr>
              <a:t> </a:t>
            </a:r>
            <a:r>
              <a:rPr lang="en-US" i="1" dirty="0" err="1" smtClean="0">
                <a:latin typeface="TimesNewRomanPS-ItalicMT"/>
              </a:rPr>
              <a:t>específico</a:t>
            </a:r>
            <a:r>
              <a:rPr lang="en-US" i="1" dirty="0" smtClean="0">
                <a:latin typeface="TimesNewRomanPS-ItalicMT"/>
              </a:rPr>
              <a:t> de </a:t>
            </a:r>
            <a:r>
              <a:rPr lang="en-US" i="1" dirty="0" err="1" smtClean="0">
                <a:latin typeface="TimesNewRomanPS-ItalicMT"/>
              </a:rPr>
              <a:t>resíduo</a:t>
            </a:r>
            <a:r>
              <a:rPr lang="en-US" i="1" dirty="0" smtClean="0">
                <a:latin typeface="TimesNewRomanPS-ItalicMT"/>
              </a:rPr>
              <a:t> (11 </a:t>
            </a:r>
            <a:r>
              <a:rPr lang="en-US" i="1" dirty="0" err="1" smtClean="0">
                <a:latin typeface="TimesNewRomanPS-ItalicMT"/>
              </a:rPr>
              <a:t>tipos</a:t>
            </a:r>
            <a:r>
              <a:rPr lang="en-US" i="1" dirty="0" smtClean="0">
                <a:latin typeface="TimesNewRomanPS-ItalicMT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Line 2"/>
          <p:cNvSpPr>
            <a:spLocks noChangeShapeType="1"/>
          </p:cNvSpPr>
          <p:nvPr/>
        </p:nvSpPr>
        <p:spPr bwMode="auto">
          <a:xfrm>
            <a:off x="250825" y="5661025"/>
            <a:ext cx="8569325" cy="1588"/>
          </a:xfrm>
          <a:prstGeom prst="line">
            <a:avLst/>
          </a:prstGeom>
          <a:noFill/>
          <a:ln w="1908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36" name="Line 3"/>
          <p:cNvSpPr>
            <a:spLocks noChangeShapeType="1"/>
          </p:cNvSpPr>
          <p:nvPr/>
        </p:nvSpPr>
        <p:spPr bwMode="auto">
          <a:xfrm>
            <a:off x="179388" y="836613"/>
            <a:ext cx="8569325" cy="1587"/>
          </a:xfrm>
          <a:prstGeom prst="line">
            <a:avLst/>
          </a:prstGeom>
          <a:noFill/>
          <a:ln w="1908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995937" y="193675"/>
            <a:ext cx="4716264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sz="1800" b="1" dirty="0">
                <a:solidFill>
                  <a:srgbClr val="E46C0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Convênios já celebrados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sz="1800" b="1" dirty="0">
                <a:solidFill>
                  <a:srgbClr val="E46C0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 os Estados </a:t>
            </a:r>
            <a:r>
              <a:rPr lang="pt-BR" sz="1800" b="1" i="1" dirty="0">
                <a:solidFill>
                  <a:srgbClr val="E46C0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regionalização</a:t>
            </a:r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400050" y="893763"/>
          <a:ext cx="2919413" cy="4496119"/>
        </p:xfrm>
        <a:graphic>
          <a:graphicData uri="http://schemas.openxmlformats.org/drawingml/2006/table">
            <a:tbl>
              <a:tblPr/>
              <a:tblGrid>
                <a:gridCol w="1474788"/>
                <a:gridCol w="1444625"/>
              </a:tblGrid>
              <a:tr h="50229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Estados</a:t>
                      </a:r>
                    </a:p>
                  </a:txBody>
                  <a:tcPr marL="45360" marR="45360" marT="403069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(R$)</a:t>
                      </a:r>
                    </a:p>
                  </a:txBody>
                  <a:tcPr marL="45360" marR="45360" marT="403069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Sergipe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277.885,36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Bahia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1.000.000,00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Rio de Janeiro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1.493.200,00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Maranhão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375.142,40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Alagoas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333.330,00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Minas Gerais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974.226,00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Pernambuco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444.330,00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Piauí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777.780,00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3569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Rio Grande do Norte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600.000,00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Acre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380.440,00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Santa Catarina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500.028,00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Ceará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444.440,00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Pará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640.000,00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Mato Grosso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839.841,00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Paraná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657.600,00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Paraíba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669.114,86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Goiás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423.670,00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Rondônia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557.980,00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0150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45360" marR="45360" marT="23033" marB="230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11.389.007,62</a:t>
                      </a:r>
                    </a:p>
                  </a:txBody>
                  <a:tcPr marL="8640" marR="8640" marT="863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99" name="Group 47"/>
          <p:cNvGraphicFramePr>
            <a:graphicFrameLocks noGrp="1"/>
          </p:cNvGraphicFramePr>
          <p:nvPr/>
        </p:nvGraphicFramePr>
        <p:xfrm>
          <a:off x="3330575" y="1125538"/>
          <a:ext cx="2514600" cy="1908177"/>
        </p:xfrm>
        <a:graphic>
          <a:graphicData uri="http://schemas.openxmlformats.org/drawingml/2006/table">
            <a:tbl>
              <a:tblPr/>
              <a:tblGrid>
                <a:gridCol w="1381125"/>
                <a:gridCol w="1133475"/>
              </a:tblGrid>
              <a:tr h="34131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Rio Grande do Sul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São Paulo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5718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Mato Grosso do Sul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Espírito Santo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Amapá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Amazonas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Roraima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Tocantins</a:t>
                      </a:r>
                    </a:p>
                  </a:txBody>
                  <a:tcPr marL="45360" marR="45360" marT="23040" marB="230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00" marR="82800" marT="41400" marB="414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pic>
        <p:nvPicPr>
          <p:cNvPr id="44097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936625"/>
            <a:ext cx="36131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098" name="Group 65"/>
          <p:cNvGrpSpPr>
            <a:grpSpLocks/>
          </p:cNvGrpSpPr>
          <p:nvPr/>
        </p:nvGrpSpPr>
        <p:grpSpPr bwMode="auto">
          <a:xfrm>
            <a:off x="4610100" y="4686300"/>
            <a:ext cx="4019550" cy="925513"/>
            <a:chOff x="2904" y="2952"/>
            <a:chExt cx="2532" cy="583"/>
          </a:xfrm>
        </p:grpSpPr>
        <p:sp>
          <p:nvSpPr>
            <p:cNvPr id="44100" name="Text Box 66"/>
            <p:cNvSpPr txBox="1">
              <a:spLocks noChangeArrowheads="1"/>
            </p:cNvSpPr>
            <p:nvPr/>
          </p:nvSpPr>
          <p:spPr bwMode="auto">
            <a:xfrm>
              <a:off x="2904" y="2952"/>
              <a:ext cx="2532" cy="583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411163" indent="-40005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11163" algn="l"/>
                  <a:tab pos="858838" algn="l"/>
                  <a:tab pos="1308100" algn="l"/>
                  <a:tab pos="1757363" algn="l"/>
                  <a:tab pos="2206625" algn="l"/>
                  <a:tab pos="2655888" algn="l"/>
                  <a:tab pos="3105150" algn="l"/>
                  <a:tab pos="3554413" algn="l"/>
                  <a:tab pos="4003675" algn="l"/>
                  <a:tab pos="4452938" algn="l"/>
                  <a:tab pos="4902200" algn="l"/>
                  <a:tab pos="5351463" algn="l"/>
                  <a:tab pos="5800725" algn="l"/>
                  <a:tab pos="6249988" algn="l"/>
                  <a:tab pos="6699250" algn="l"/>
                  <a:tab pos="7148513" algn="l"/>
                  <a:tab pos="7597775" algn="l"/>
                  <a:tab pos="8047038" algn="l"/>
                  <a:tab pos="8496300" algn="l"/>
                  <a:tab pos="8945563" algn="l"/>
                  <a:tab pos="9394825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sz="1800" dirty="0">
                  <a:latin typeface="Arial" panose="020B0604020202020204" pitchFamily="34" charset="0"/>
                </a:rPr>
                <a:t>2007             2008             2009          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sz="1800" dirty="0">
                  <a:latin typeface="Arial" panose="020B0604020202020204" pitchFamily="34" charset="0"/>
                </a:rPr>
                <a:t>     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sz="18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4101" name="Rectangle 67"/>
            <p:cNvSpPr>
              <a:spLocks noChangeArrowheads="1"/>
            </p:cNvSpPr>
            <p:nvPr/>
          </p:nvSpPr>
          <p:spPr bwMode="auto">
            <a:xfrm>
              <a:off x="3349" y="2952"/>
              <a:ext cx="182" cy="179"/>
            </a:xfrm>
            <a:prstGeom prst="rect">
              <a:avLst/>
            </a:prstGeom>
            <a:solidFill>
              <a:srgbClr val="A5A5E9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/>
            </a:p>
          </p:txBody>
        </p:sp>
        <p:sp>
          <p:nvSpPr>
            <p:cNvPr id="44102" name="Rectangle 68"/>
            <p:cNvSpPr>
              <a:spLocks noChangeArrowheads="1"/>
            </p:cNvSpPr>
            <p:nvPr/>
          </p:nvSpPr>
          <p:spPr bwMode="auto">
            <a:xfrm>
              <a:off x="4989" y="2952"/>
              <a:ext cx="222" cy="188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/>
            </a:p>
          </p:txBody>
        </p:sp>
        <p:sp>
          <p:nvSpPr>
            <p:cNvPr id="44103" name="Rectangle 69"/>
            <p:cNvSpPr>
              <a:spLocks noChangeArrowheads="1"/>
            </p:cNvSpPr>
            <p:nvPr/>
          </p:nvSpPr>
          <p:spPr bwMode="auto">
            <a:xfrm>
              <a:off x="4170" y="2952"/>
              <a:ext cx="222" cy="181"/>
            </a:xfrm>
            <a:prstGeom prst="rect">
              <a:avLst/>
            </a:prstGeom>
            <a:solidFill>
              <a:srgbClr val="C2FFF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sz="1800">
                  <a:solidFill>
                    <a:srgbClr val="FFFFFF"/>
                  </a:solidFill>
                  <a:latin typeface="Arial" panose="020B0604020202020204" pitchFamily="34" charset="0"/>
                </a:rPr>
                <a:t>      </a:t>
              </a:r>
            </a:p>
          </p:txBody>
        </p:sp>
      </p:grpSp>
      <p:sp>
        <p:nvSpPr>
          <p:cNvPr id="44099" name="Rectangle 71"/>
          <p:cNvSpPr>
            <a:spLocks noChangeArrowheads="1"/>
          </p:cNvSpPr>
          <p:nvPr/>
        </p:nvSpPr>
        <p:spPr bwMode="auto">
          <a:xfrm>
            <a:off x="969963" y="144463"/>
            <a:ext cx="27527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sz="2800" b="1">
                <a:solidFill>
                  <a:srgbClr val="E46C0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Ações do MMA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58052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Estudos</a:t>
            </a:r>
            <a:r>
              <a:rPr lang="en-US" b="1" dirty="0" smtClean="0"/>
              <a:t> de </a:t>
            </a:r>
            <a:r>
              <a:rPr lang="en-US" b="1" dirty="0" err="1" smtClean="0"/>
              <a:t>Regionalização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86079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/>
              <a:t>Planos Estaduais</a:t>
            </a:r>
            <a:br>
              <a:rPr lang="pt-BR" b="1" dirty="0" smtClean="0"/>
            </a:br>
            <a:r>
              <a:rPr lang="pt-BR" b="1" dirty="0" smtClean="0"/>
              <a:t>Situação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19 Planos em Elaboração</a:t>
            </a:r>
          </a:p>
          <a:p>
            <a:endParaRPr lang="pt-BR" dirty="0" smtClean="0"/>
          </a:p>
          <a:p>
            <a:r>
              <a:rPr lang="pt-BR" dirty="0"/>
              <a:t>3</a:t>
            </a:r>
            <a:r>
              <a:rPr lang="pt-BR" dirty="0" smtClean="0"/>
              <a:t> Planos Concluídos (Maranhão e Rio de Janeiro e Pernambuco)</a:t>
            </a:r>
          </a:p>
          <a:p>
            <a:endParaRPr lang="pt-BR" dirty="0" smtClean="0"/>
          </a:p>
          <a:p>
            <a:r>
              <a:rPr lang="pt-BR" dirty="0" smtClean="0"/>
              <a:t>Valor total empenhado desde 2006 pelo MMA para financiar </a:t>
            </a:r>
            <a:r>
              <a:rPr lang="pt-BR" dirty="0" err="1" smtClean="0"/>
              <a:t>PERSs</a:t>
            </a:r>
            <a:r>
              <a:rPr lang="pt-BR" dirty="0" smtClean="0"/>
              <a:t>:  R$26.799.527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2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36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I- </a:t>
            </a:r>
            <a:r>
              <a:rPr lang="en-US" sz="3600" b="1" cap="all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Considerações</a:t>
            </a:r>
            <a:r>
              <a:rPr lang="en-US" sz="3600" b="1" cap="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GERAIS</a:t>
            </a:r>
            <a:endParaRPr lang="pt-BR" sz="3600" b="1" cap="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19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Planos Municipais de Gestão Integrada de Resíduos Sólidos (</a:t>
            </a:r>
            <a:r>
              <a:rPr lang="pt-BR" b="1" dirty="0" smtClean="0">
                <a:solidFill>
                  <a:srgbClr val="000000"/>
                </a:solidFill>
              </a:rPr>
              <a:t>PGIRS)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-1476672" y="6309320"/>
            <a:ext cx="8208912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SzPct val="25000"/>
              <a:buFont typeface="StarSymbol"/>
              <a:buChar char=""/>
            </a:pPr>
            <a:endParaRPr lang="pt-BR" dirty="0"/>
          </a:p>
          <a:p>
            <a:pPr>
              <a:lnSpc>
                <a:spcPct val="93000"/>
              </a:lnSpc>
              <a:buSzPct val="25000"/>
              <a:buFont typeface="StarSymbol"/>
              <a:buChar char=""/>
            </a:pPr>
            <a:endParaRPr lang="pt-BR" dirty="0"/>
          </a:p>
          <a:p>
            <a:pPr>
              <a:lnSpc>
                <a:spcPct val="93000"/>
              </a:lnSpc>
              <a:buSzPct val="25000"/>
            </a:pPr>
            <a:r>
              <a:rPr lang="pt-BR" dirty="0" smtClean="0">
                <a:solidFill>
                  <a:srgbClr val="000000"/>
                </a:solidFill>
              </a:rPr>
              <a:t>-</a:t>
            </a:r>
            <a:endParaRPr lang="pt-BR" dirty="0"/>
          </a:p>
          <a:p>
            <a:pPr>
              <a:lnSpc>
                <a:spcPct val="93000"/>
              </a:lnSpc>
              <a:buSzPct val="25000"/>
              <a:buFont typeface="StarSymbol"/>
              <a:buChar char=""/>
            </a:pPr>
            <a:endParaRPr lang="pt-BR" dirty="0"/>
          </a:p>
        </p:txBody>
      </p:sp>
      <p:sp>
        <p:nvSpPr>
          <p:cNvPr id="4" name="Pentágono regular 3"/>
          <p:cNvSpPr/>
          <p:nvPr/>
        </p:nvSpPr>
        <p:spPr>
          <a:xfrm>
            <a:off x="2699792" y="1988840"/>
            <a:ext cx="2304256" cy="28803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4847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000000"/>
                </a:solidFill>
              </a:rPr>
              <a:t>Principal instrumento de planejamento das ações de </a:t>
            </a:r>
          </a:p>
          <a:p>
            <a:pPr algn="ctr"/>
            <a:r>
              <a:rPr lang="pt-BR" i="1" dirty="0" smtClean="0">
                <a:solidFill>
                  <a:srgbClr val="000000"/>
                </a:solidFill>
              </a:rPr>
              <a:t>resíduos sólidos </a:t>
            </a:r>
            <a:r>
              <a:rPr lang="pt-BR" b="1" i="1" dirty="0" smtClean="0">
                <a:solidFill>
                  <a:srgbClr val="000000"/>
                </a:solidFill>
              </a:rPr>
              <a:t>no âmbito municipal</a:t>
            </a:r>
            <a:endParaRPr lang="pt-BR" b="1" i="1" dirty="0" smtClean="0"/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450912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000000"/>
                </a:solidFill>
              </a:rPr>
              <a:t>Uma condição para acesso a recursos federais desde 02 de agosto de 2012 (Ministérios, BNDES, Caixa Econômica, Banco do Brasil,...)</a:t>
            </a:r>
            <a:endParaRPr lang="pt-BR" i="1" dirty="0" smtClean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2492896"/>
            <a:ext cx="2376264" cy="139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  <a:buSzPct val="25000"/>
              <a:buFont typeface="StarSymbol"/>
              <a:buChar char=""/>
            </a:pPr>
            <a:endParaRPr lang="pt-BR" dirty="0" smtClean="0"/>
          </a:p>
          <a:p>
            <a:pPr>
              <a:lnSpc>
                <a:spcPct val="93000"/>
              </a:lnSpc>
              <a:buSzPct val="25000"/>
              <a:buFont typeface="StarSymbol"/>
              <a:buChar char=""/>
            </a:pPr>
            <a:r>
              <a:rPr lang="pt-BR" i="1" dirty="0" smtClean="0">
                <a:solidFill>
                  <a:srgbClr val="000000"/>
                </a:solidFill>
              </a:rPr>
              <a:t>Conteúdo mínimo estabelecido no Art. 19 da PNRS</a:t>
            </a:r>
            <a:endParaRPr lang="pt-BR" i="1" dirty="0" smtClean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20072" y="249289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000000"/>
                </a:solidFill>
              </a:rPr>
              <a:t>Possibilidade de Plano Simplificado para municípios com menos de 20.000 habitantes (exceções previstas em decreto)</a:t>
            </a:r>
            <a:endParaRPr lang="pt-BR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450912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000000"/>
                </a:solidFill>
              </a:rPr>
              <a:t>Em caso de consórcios intermunicipais, um mesmo plano pode atender todos os municípios do consórcio, respeitando o conteúdo mínimo previsto em lei</a:t>
            </a:r>
            <a:endParaRPr lang="pt-BR" i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Curso </a:t>
            </a:r>
            <a:r>
              <a:rPr lang="pt-BR" dirty="0"/>
              <a:t>de capacitação </a:t>
            </a:r>
            <a:r>
              <a:rPr lang="pt-BR" dirty="0" smtClean="0"/>
              <a:t>EAD do MMA </a:t>
            </a:r>
            <a:r>
              <a:rPr lang="pt-BR" dirty="0"/>
              <a:t>para elaboração de Elaboração de Plano Simplificado de Gestão Integrada de Resíduos Sólidos para 1000 técnicos </a:t>
            </a:r>
            <a:r>
              <a:rPr lang="pt-BR" dirty="0" smtClean="0"/>
              <a:t>municipais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002060"/>
                </a:solidFill>
              </a:rPr>
              <a:t>Planos Municipais de resíduos Sólidos concluídos ou em elaboração: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Valor total </a:t>
            </a:r>
            <a:r>
              <a:rPr lang="en-US" dirty="0" err="1" smtClean="0">
                <a:solidFill>
                  <a:srgbClr val="002060"/>
                </a:solidFill>
              </a:rPr>
              <a:t>empenhado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</a:t>
            </a:r>
            <a:r>
              <a:rPr lang="en-US" dirty="0" smtClean="0">
                <a:solidFill>
                  <a:srgbClr val="002060"/>
                </a:solidFill>
              </a:rPr>
              <a:t> 2011 e 2012 </a:t>
            </a:r>
            <a:r>
              <a:rPr lang="en-US" dirty="0" err="1" smtClean="0">
                <a:solidFill>
                  <a:srgbClr val="002060"/>
                </a:solidFill>
              </a:rPr>
              <a:t>pelo</a:t>
            </a:r>
            <a:r>
              <a:rPr lang="en-US" dirty="0" smtClean="0">
                <a:solidFill>
                  <a:srgbClr val="002060"/>
                </a:solidFill>
              </a:rPr>
              <a:t> MMA </a:t>
            </a:r>
            <a:r>
              <a:rPr lang="en-US" dirty="0" err="1" smtClean="0">
                <a:solidFill>
                  <a:srgbClr val="002060"/>
                </a:solidFill>
              </a:rPr>
              <a:t>para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financiar</a:t>
            </a:r>
            <a:r>
              <a:rPr lang="en-US" dirty="0" smtClean="0">
                <a:solidFill>
                  <a:srgbClr val="002060"/>
                </a:solidFill>
              </a:rPr>
              <a:t> PGIRS de </a:t>
            </a:r>
            <a:r>
              <a:rPr lang="en-US" dirty="0" err="1" smtClean="0">
                <a:solidFill>
                  <a:srgbClr val="002060"/>
                </a:solidFill>
              </a:rPr>
              <a:t>municípios</a:t>
            </a:r>
            <a:r>
              <a:rPr lang="en-US" dirty="0" smtClean="0">
                <a:solidFill>
                  <a:srgbClr val="002060"/>
                </a:solidFill>
              </a:rPr>
              <a:t>: R$ 56.701.377</a:t>
            </a:r>
            <a:endParaRPr lang="pt-BR" dirty="0" smtClean="0">
              <a:solidFill>
                <a:srgbClr val="00206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2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406900"/>
            <a:ext cx="8496943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III- </a:t>
            </a:r>
            <a:r>
              <a:rPr lang="en-US" dirty="0" err="1">
                <a:solidFill>
                  <a:srgbClr val="0070C0"/>
                </a:solidFill>
              </a:rPr>
              <a:t>Responsabilidade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compartilhada</a:t>
            </a:r>
            <a:r>
              <a:rPr lang="en-US" dirty="0">
                <a:solidFill>
                  <a:srgbClr val="0070C0"/>
                </a:solidFill>
              </a:rPr>
              <a:t> e  </a:t>
            </a:r>
            <a:r>
              <a:rPr lang="en-US" dirty="0" err="1">
                <a:solidFill>
                  <a:srgbClr val="0070C0"/>
                </a:solidFill>
              </a:rPr>
              <a:t>logística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reversa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LOGÍSTICA REVERSA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Obrigatória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Lei 12.305</a:t>
            </a:r>
          </a:p>
          <a:p>
            <a:pPr lvl="1"/>
            <a:r>
              <a:rPr lang="en-US" dirty="0" err="1" smtClean="0"/>
              <a:t>Capítulo</a:t>
            </a:r>
            <a:r>
              <a:rPr lang="en-US" dirty="0" smtClean="0"/>
              <a:t> III - </a:t>
            </a:r>
            <a:r>
              <a:rPr lang="pt-BR" dirty="0" smtClean="0"/>
              <a:t>DAS RESPONSABILIDADES DOS GERADORES E DO PODER PÚBLICO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Seção</a:t>
            </a:r>
            <a:r>
              <a:rPr lang="en-US" dirty="0" smtClean="0"/>
              <a:t> 2 – </a:t>
            </a:r>
            <a:r>
              <a:rPr lang="pt-BR" dirty="0" smtClean="0"/>
              <a:t>Da Responsabilidade Compartilhada</a:t>
            </a:r>
          </a:p>
          <a:p>
            <a:pPr lvl="3"/>
            <a:r>
              <a:rPr lang="en-US" dirty="0" smtClean="0"/>
              <a:t>Arts. 30 a 36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8881195"/>
              </p:ext>
            </p:extLst>
          </p:nvPr>
        </p:nvGraphicFramePr>
        <p:xfrm>
          <a:off x="179512" y="548680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323528" y="1484784"/>
            <a:ext cx="0" cy="4248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27584" y="6093296"/>
            <a:ext cx="136815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836712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00192" y="1021378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708920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4293096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6165304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95936" y="5661248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012160" y="4581128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Atores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logística</a:t>
            </a:r>
            <a:r>
              <a:rPr lang="en-US" dirty="0" smtClean="0"/>
              <a:t> </a:t>
            </a:r>
            <a:r>
              <a:rPr lang="en-US" dirty="0" err="1" smtClean="0"/>
              <a:t>reversa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392613" y="2808288"/>
            <a:ext cx="4392612" cy="280294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i="1" dirty="0">
                <a:latin typeface="Tahoma" pitchFamily="32" charset="0"/>
              </a:rPr>
              <a:t>Minimização da geração de resíduos sólidos  e rejeitos; 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i="1" dirty="0" smtClean="0">
                <a:latin typeface="Tahoma" pitchFamily="32" charset="0"/>
              </a:rPr>
              <a:t>Redução da pressão sobre recursos naturais e</a:t>
            </a:r>
            <a:endParaRPr lang="pt-BR" sz="2200" b="1" i="1" dirty="0">
              <a:latin typeface="Tahoma" pitchFamily="32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i="1" dirty="0">
                <a:latin typeface="Tahoma" pitchFamily="32" charset="0"/>
              </a:rPr>
              <a:t>Redução dos impactos à saúde humana e à qualidade ambiental decorrentes do ciclo de vida dos </a:t>
            </a:r>
            <a:r>
              <a:rPr lang="pt-BR" sz="2200" b="1" i="1" dirty="0">
                <a:solidFill>
                  <a:srgbClr val="FFFFFF"/>
                </a:solidFill>
                <a:latin typeface="Tahoma" pitchFamily="32" charset="0"/>
              </a:rPr>
              <a:t>produtos</a:t>
            </a: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6200000" flipH="1" flipV="1">
            <a:off x="4681080" y="799642"/>
            <a:ext cx="1034900" cy="3125267"/>
          </a:xfrm>
          <a:custGeom>
            <a:avLst/>
            <a:gdLst>
              <a:gd name="T0" fmla="*/ 395281 w 1441450"/>
              <a:gd name="T1" fmla="*/ 0 h 3255962"/>
              <a:gd name="T2" fmla="*/ 395281 w 1441450"/>
              <a:gd name="T3" fmla="*/ 442797 h 3255962"/>
              <a:gd name="T4" fmla="*/ 113933 w 1441450"/>
              <a:gd name="T5" fmla="*/ 1321331 h 3255962"/>
              <a:gd name="T6" fmla="*/ 585879 w 1441450"/>
              <a:gd name="T7" fmla="*/ 221399 h 3255962"/>
              <a:gd name="T8" fmla="*/ 0 60000 65536"/>
              <a:gd name="T9" fmla="*/ 0 60000 65536"/>
              <a:gd name="T10" fmla="*/ 0 60000 65536"/>
              <a:gd name="T11" fmla="*/ 0 60000 65536"/>
              <a:gd name="T12" fmla="*/ 0 w 1441450"/>
              <a:gd name="T13" fmla="*/ 0 h 3255962"/>
              <a:gd name="T14" fmla="*/ 1441450 w 1441450"/>
              <a:gd name="T15" fmla="*/ 3255962 h 3255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1450" h="3255962">
                <a:moveTo>
                  <a:pt x="0" y="3255962"/>
                </a:moveTo>
                <a:lnTo>
                  <a:pt x="0" y="1008864"/>
                </a:lnTo>
                <a:lnTo>
                  <a:pt x="0" y="1008863"/>
                </a:lnTo>
                <a:cubicBezTo>
                  <a:pt x="0" y="598177"/>
                  <a:pt x="332928" y="265250"/>
                  <a:pt x="743615" y="265250"/>
                </a:cubicBezTo>
                <a:cubicBezTo>
                  <a:pt x="743615" y="265250"/>
                  <a:pt x="743615" y="265250"/>
                  <a:pt x="743616" y="265250"/>
                </a:cubicBezTo>
                <a:lnTo>
                  <a:pt x="972518" y="265248"/>
                </a:lnTo>
                <a:lnTo>
                  <a:pt x="972518" y="0"/>
                </a:lnTo>
                <a:lnTo>
                  <a:pt x="1441450" y="545560"/>
                </a:lnTo>
                <a:lnTo>
                  <a:pt x="972518" y="1091120"/>
                </a:lnTo>
                <a:lnTo>
                  <a:pt x="972518" y="825872"/>
                </a:lnTo>
                <a:lnTo>
                  <a:pt x="743615" y="825872"/>
                </a:lnTo>
                <a:cubicBezTo>
                  <a:pt x="642551" y="825872"/>
                  <a:pt x="560623" y="907800"/>
                  <a:pt x="560623" y="1008863"/>
                </a:cubicBezTo>
                <a:lnTo>
                  <a:pt x="560623" y="3255962"/>
                </a:lnTo>
                <a:lnTo>
                  <a:pt x="0" y="3255962"/>
                </a:lnTo>
                <a:close/>
              </a:path>
            </a:pathLst>
          </a:custGeom>
          <a:solidFill>
            <a:srgbClr val="008000">
              <a:alpha val="65097"/>
            </a:srgbClr>
          </a:solidFill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95936" y="1772816"/>
            <a:ext cx="233945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>
                <a:solidFill>
                  <a:srgbClr val="FFFFFF"/>
                </a:solidFill>
                <a:latin typeface="Tahoma" pitchFamily="32" charset="0"/>
              </a:rPr>
              <a:t>VISANDO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53529" y="2373818"/>
            <a:ext cx="2586038" cy="3671887"/>
          </a:xfrm>
          <a:prstGeom prst="roundRect">
            <a:avLst>
              <a:gd name="adj" fmla="val 4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Fabricantes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Importadores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Distribuidores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Comerciantes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Consumidores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Titulares dos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serviços públicos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de limpeza urbana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e manejo dos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Tahoma" pitchFamily="32" charset="0"/>
              </a:rPr>
              <a:t>resíduos sólidos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RESPONSABILIDADES  DE  </a:t>
            </a:r>
            <a:r>
              <a:rPr lang="pt-BR" sz="3100" b="1" dirty="0" smtClean="0"/>
              <a:t>FABRICANTES, IMPORTADORES, DISTRIBUIDORES E COMERCIANTES (Art. 31)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700" dirty="0" smtClean="0"/>
              <a:t>Sem prejuízo das obrigações estabelecidas no plano de gerenciamento de resíduos sólidos e com vistas a fortalecer a responsabilidade compartilhada e seus objetivos, os fabricantes, importadores, distribuidores e comerciantes têm responsabilidade que abrange: </a:t>
            </a:r>
          </a:p>
          <a:p>
            <a:pPr lvl="2">
              <a:buNone/>
            </a:pPr>
            <a:r>
              <a:rPr lang="pt-BR" sz="3300" dirty="0" smtClean="0"/>
              <a:t>I - investimento no desenvolvimento, na fabricação e na </a:t>
            </a:r>
            <a:r>
              <a:rPr lang="pt-BR" sz="3300" b="1" dirty="0" smtClean="0"/>
              <a:t>colocação no mercado de produtos</a:t>
            </a:r>
            <a:r>
              <a:rPr lang="pt-BR" sz="3300" dirty="0" smtClean="0"/>
              <a:t>: </a:t>
            </a:r>
          </a:p>
          <a:p>
            <a:pPr lvl="3">
              <a:buNone/>
            </a:pPr>
            <a:r>
              <a:rPr lang="pt-BR" sz="2900" dirty="0" smtClean="0"/>
              <a:t>a) que sejam </a:t>
            </a:r>
            <a:r>
              <a:rPr lang="pt-BR" sz="2900" b="1" dirty="0" smtClean="0"/>
              <a:t>aptos, após o uso pelo consumidor, à reutilização, à reciclagem ou a outra forma de destinação ambientalmente adequada</a:t>
            </a:r>
            <a:r>
              <a:rPr lang="pt-BR" sz="2900" dirty="0" smtClean="0"/>
              <a:t>; </a:t>
            </a:r>
          </a:p>
          <a:p>
            <a:pPr lvl="3">
              <a:buNone/>
            </a:pPr>
            <a:r>
              <a:rPr lang="pt-BR" sz="2900" dirty="0" smtClean="0"/>
              <a:t>b) cuja fabricação e uso gerem a menor quantidade de resíduos sólidos possível; </a:t>
            </a:r>
          </a:p>
          <a:p>
            <a:pPr lvl="2">
              <a:buNone/>
            </a:pPr>
            <a:r>
              <a:rPr lang="pt-BR" sz="3300" dirty="0" smtClean="0"/>
              <a:t>II - divulgação de informações relativas às formas de evitar, reciclar e eliminar os resíduos sólidos associados a seus respectivos produtos; </a:t>
            </a:r>
          </a:p>
          <a:p>
            <a:pPr lvl="2">
              <a:buNone/>
            </a:pPr>
            <a:r>
              <a:rPr lang="pt-BR" sz="3300" dirty="0" smtClean="0"/>
              <a:t>III - </a:t>
            </a:r>
            <a:r>
              <a:rPr lang="pt-BR" sz="3300" b="1" dirty="0" smtClean="0"/>
              <a:t>recolhimento dos produtos e dos resíduos remanescentes após o uso, assim como sua subsequente destinação final ambientalmente adequada, no caso de produtos objeto de sistema de logística reversa na forma do art. 33; </a:t>
            </a:r>
          </a:p>
          <a:p>
            <a:pPr lvl="2">
              <a:buNone/>
            </a:pPr>
            <a:r>
              <a:rPr lang="pt-BR" sz="3300" dirty="0" smtClean="0"/>
              <a:t>IV - compromisso de, quando firmados acordos ou termos de compromisso com o Município, participar das ações previstas no plano municipal de gestão integrada de resíduos sólidos, no caso de produtos ainda não inclusos no sistema de logística reversa. </a:t>
            </a:r>
          </a:p>
          <a:p>
            <a:pPr lvl="2"/>
            <a:endParaRPr lang="pt-BR"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 rot="19200106">
            <a:off x="1421139" y="2007098"/>
            <a:ext cx="4484544" cy="1014412"/>
          </a:xfrm>
          <a:prstGeom prst="ellipse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fabricantes  importadores  distribuidores  e  comerciantes</a:t>
            </a:r>
          </a:p>
          <a:p>
            <a:pPr algn="ctr" eaLnBrk="1" hangingPunct="1">
              <a:defRPr/>
            </a:pPr>
            <a:r>
              <a:rPr lang="pt-BR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logística  reversa</a:t>
            </a:r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Elipse 4"/>
          <p:cNvSpPr/>
          <p:nvPr/>
        </p:nvSpPr>
        <p:spPr>
          <a:xfrm rot="19200106">
            <a:off x="628738" y="1101561"/>
            <a:ext cx="2907013" cy="887413"/>
          </a:xfrm>
          <a:prstGeom prst="ellipse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consumidores</a:t>
            </a:r>
          </a:p>
          <a:p>
            <a:pPr algn="ctr" eaLnBrk="1" hangingPunct="1">
              <a:defRPr/>
            </a:pPr>
            <a:r>
              <a:rPr lang="pt-BR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descarte   adequado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 rot="19259393">
            <a:off x="2635832" y="3102600"/>
            <a:ext cx="6783012" cy="1875161"/>
          </a:xfrm>
          <a:prstGeom prst="ellipse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anchor="ctr">
            <a:normAutofit fontScale="77500" lnSpcReduction="20000"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Municípios  e  Distrito  Federal</a:t>
            </a:r>
          </a:p>
          <a:p>
            <a:pPr algn="ctr" eaLnBrk="1" hangingPunct="1">
              <a:buNone/>
              <a:defRPr/>
            </a:pPr>
            <a:r>
              <a:rPr lang="pt-BR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limpeza  pública  e  manejo dos   resíduos</a:t>
            </a:r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179512" y="1268760"/>
            <a:ext cx="360040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763688" y="188640"/>
            <a:ext cx="7380312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9"/>
          <p:cNvSpPr txBox="1">
            <a:spLocks noChangeArrowheads="1"/>
          </p:cNvSpPr>
          <p:nvPr/>
        </p:nvSpPr>
        <p:spPr bwMode="auto">
          <a:xfrm>
            <a:off x="0" y="142876"/>
            <a:ext cx="9144000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CADEIAS  DE  PRODUTOS    OBRIGADAS   A  IMPLANTAR     LOGÍSTICA   REVERSA      PELA   LEI   Nº  12.305/2010   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(ART. 33 )</a:t>
            </a:r>
          </a:p>
        </p:txBody>
      </p:sp>
      <p:sp>
        <p:nvSpPr>
          <p:cNvPr id="47107" name="CaixaDeTexto 10"/>
          <p:cNvSpPr txBox="1">
            <a:spLocks noChangeArrowheads="1"/>
          </p:cNvSpPr>
          <p:nvPr/>
        </p:nvSpPr>
        <p:spPr bwMode="auto">
          <a:xfrm>
            <a:off x="2160589" y="3779520"/>
            <a:ext cx="179387" cy="3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308" y="4605500"/>
            <a:ext cx="2616200" cy="1659256"/>
          </a:xfrm>
          <a:prstGeom prst="rect">
            <a:avLst/>
          </a:prstGeom>
          <a:solidFill>
            <a:schemeClr val="accent6"/>
          </a:solidFill>
          <a:ln w="76200">
            <a:noFill/>
            <a:round/>
            <a:headEnd/>
            <a:tailEnd/>
          </a:ln>
        </p:spPr>
      </p:pic>
      <p:sp>
        <p:nvSpPr>
          <p:cNvPr id="29701" name="CaixaDeTexto 22"/>
          <p:cNvSpPr txBox="1">
            <a:spLocks noChangeArrowheads="1"/>
          </p:cNvSpPr>
          <p:nvPr/>
        </p:nvSpPr>
        <p:spPr bwMode="auto">
          <a:xfrm>
            <a:off x="4770444" y="6323434"/>
            <a:ext cx="3059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Produtos  Eletroeletrônicos  </a:t>
            </a:r>
          </a:p>
        </p:txBody>
      </p:sp>
      <p:pic>
        <p:nvPicPr>
          <p:cNvPr id="4711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2" y="1108085"/>
            <a:ext cx="1677987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3"/>
          <p:cNvGrpSpPr>
            <a:grpSpLocks/>
          </p:cNvGrpSpPr>
          <p:nvPr/>
        </p:nvGrpSpPr>
        <p:grpSpPr bwMode="auto">
          <a:xfrm>
            <a:off x="6341423" y="1555547"/>
            <a:ext cx="2376488" cy="1596390"/>
            <a:chOff x="3059833" y="2840352"/>
            <a:chExt cx="2319216" cy="1740776"/>
          </a:xfrm>
        </p:grpSpPr>
        <p:pic>
          <p:nvPicPr>
            <p:cNvPr id="47131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3" y="2840352"/>
              <a:ext cx="2319216" cy="1740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CaixaDeTexto 32"/>
            <p:cNvSpPr txBox="1"/>
            <p:nvPr/>
          </p:nvSpPr>
          <p:spPr>
            <a:xfrm rot="2746503">
              <a:off x="4762796" y="3010171"/>
              <a:ext cx="430000" cy="3687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pt-BR" dirty="0">
                <a:latin typeface="Arial" panose="020B0604020202020204" pitchFamily="34" charset="0"/>
              </a:endParaRPr>
            </a:p>
          </p:txBody>
        </p:sp>
      </p:grpSp>
      <p:sp>
        <p:nvSpPr>
          <p:cNvPr id="29704" name="CaixaDeTexto 34"/>
          <p:cNvSpPr txBox="1">
            <a:spLocks noChangeArrowheads="1"/>
          </p:cNvSpPr>
          <p:nvPr/>
        </p:nvSpPr>
        <p:spPr bwMode="auto">
          <a:xfrm>
            <a:off x="6516216" y="1113894"/>
            <a:ext cx="2303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Agrotóxicos</a:t>
            </a:r>
          </a:p>
        </p:txBody>
      </p:sp>
      <p:grpSp>
        <p:nvGrpSpPr>
          <p:cNvPr id="3" name="Grupo 39"/>
          <p:cNvGrpSpPr>
            <a:grpSpLocks/>
          </p:cNvGrpSpPr>
          <p:nvPr/>
        </p:nvGrpSpPr>
        <p:grpSpPr bwMode="auto">
          <a:xfrm>
            <a:off x="1544638" y="4864247"/>
            <a:ext cx="2943225" cy="1879998"/>
            <a:chOff x="2779835" y="1772816"/>
            <a:chExt cx="2944293" cy="1882112"/>
          </a:xfrm>
        </p:grpSpPr>
        <p:pic>
          <p:nvPicPr>
            <p:cNvPr id="47128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525584">
              <a:off x="2779835" y="1878438"/>
              <a:ext cx="1187791" cy="1128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9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1772816"/>
              <a:ext cx="1714500" cy="145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2" name="CaixaDeTexto 37"/>
            <p:cNvSpPr txBox="1">
              <a:spLocks noChangeArrowheads="1"/>
            </p:cNvSpPr>
            <p:nvPr/>
          </p:nvSpPr>
          <p:spPr bwMode="auto">
            <a:xfrm>
              <a:off x="2916410" y="3285181"/>
              <a:ext cx="2807718" cy="369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Lâmpadas Fluorescentes</a:t>
              </a:r>
            </a:p>
          </p:txBody>
        </p:sp>
      </p:grpSp>
      <p:grpSp>
        <p:nvGrpSpPr>
          <p:cNvPr id="4" name="Grupo 38"/>
          <p:cNvGrpSpPr>
            <a:grpSpLocks/>
          </p:cNvGrpSpPr>
          <p:nvPr/>
        </p:nvGrpSpPr>
        <p:grpSpPr bwMode="auto">
          <a:xfrm>
            <a:off x="395537" y="1296610"/>
            <a:ext cx="2160588" cy="1870088"/>
            <a:chOff x="6646391" y="4221088"/>
            <a:chExt cx="2160240" cy="2184303"/>
          </a:xfrm>
        </p:grpSpPr>
        <p:pic>
          <p:nvPicPr>
            <p:cNvPr id="47126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46391" y="4221088"/>
              <a:ext cx="2143125" cy="16561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9719" name="CaixaDeTexto 13"/>
            <p:cNvSpPr txBox="1">
              <a:spLocks noChangeArrowheads="1"/>
            </p:cNvSpPr>
            <p:nvPr/>
          </p:nvSpPr>
          <p:spPr bwMode="auto">
            <a:xfrm>
              <a:off x="6646391" y="5616213"/>
              <a:ext cx="2160240" cy="78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algn="ct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pt-BR" sz="2000" dirty="0">
                <a:latin typeface="Calibri" pitchFamily="34" charset="0"/>
                <a:ea typeface="Microsoft YaHei" pitchFamily="34" charset="-122"/>
              </a:endParaRPr>
            </a:p>
            <a:p>
              <a:pPr algn="ct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Pilhas  e Baterias</a:t>
              </a:r>
            </a:p>
          </p:txBody>
        </p:sp>
      </p:grpSp>
      <p:sp>
        <p:nvSpPr>
          <p:cNvPr id="29707" name="CaixaDeTexto 40"/>
          <p:cNvSpPr txBox="1">
            <a:spLocks noChangeArrowheads="1"/>
          </p:cNvSpPr>
          <p:nvPr/>
        </p:nvSpPr>
        <p:spPr bwMode="auto">
          <a:xfrm>
            <a:off x="3620298" y="1984410"/>
            <a:ext cx="86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Pneus</a:t>
            </a:r>
          </a:p>
        </p:txBody>
      </p:sp>
      <p:sp>
        <p:nvSpPr>
          <p:cNvPr id="47116" name="CaixaDeTexto 44"/>
          <p:cNvSpPr txBox="1">
            <a:spLocks noChangeArrowheads="1"/>
          </p:cNvSpPr>
          <p:nvPr/>
        </p:nvSpPr>
        <p:spPr bwMode="auto">
          <a:xfrm>
            <a:off x="9194801" y="3920490"/>
            <a:ext cx="633413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       </a:t>
            </a:r>
          </a:p>
          <a:p>
            <a:pPr eaLnBrk="1" hangingPunct="1"/>
            <a:endParaRPr lang="pt-BR"/>
          </a:p>
        </p:txBody>
      </p:sp>
      <p:grpSp>
        <p:nvGrpSpPr>
          <p:cNvPr id="5" name="Grupo 49"/>
          <p:cNvGrpSpPr>
            <a:grpSpLocks/>
          </p:cNvGrpSpPr>
          <p:nvPr/>
        </p:nvGrpSpPr>
        <p:grpSpPr bwMode="auto">
          <a:xfrm>
            <a:off x="4127502" y="3131029"/>
            <a:ext cx="1512887" cy="1657350"/>
            <a:chOff x="6228184" y="1052736"/>
            <a:chExt cx="3944787" cy="4536505"/>
          </a:xfrm>
        </p:grpSpPr>
        <p:pic>
          <p:nvPicPr>
            <p:cNvPr id="4711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28184" y="1052736"/>
              <a:ext cx="3944787" cy="453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0" name="CaixaDeTexto 42"/>
            <p:cNvSpPr txBox="1">
              <a:spLocks noChangeArrowheads="1"/>
            </p:cNvSpPr>
            <p:nvPr/>
          </p:nvSpPr>
          <p:spPr bwMode="auto">
            <a:xfrm rot="982311">
              <a:off x="6779262" y="3546170"/>
              <a:ext cx="731201" cy="176914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/>
                <a:t>       </a:t>
              </a:r>
            </a:p>
            <a:p>
              <a:pPr eaLnBrk="1" hangingPunct="1"/>
              <a:endParaRPr lang="pt-BR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7958427" y="3936286"/>
              <a:ext cx="790612" cy="6465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47122" name="CaixaDeTexto 45"/>
            <p:cNvSpPr txBox="1">
              <a:spLocks noChangeArrowheads="1"/>
            </p:cNvSpPr>
            <p:nvPr/>
          </p:nvSpPr>
          <p:spPr bwMode="auto">
            <a:xfrm>
              <a:off x="7020272" y="3356994"/>
              <a:ext cx="648073" cy="101093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pt-BR"/>
            </a:p>
          </p:txBody>
        </p:sp>
        <p:sp>
          <p:nvSpPr>
            <p:cNvPr id="47" name="Retângulo 46"/>
            <p:cNvSpPr/>
            <p:nvPr/>
          </p:nvSpPr>
          <p:spPr>
            <a:xfrm rot="1133243">
              <a:off x="7076747" y="3597350"/>
              <a:ext cx="645737" cy="2190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8314410" y="2924698"/>
              <a:ext cx="1009998" cy="505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8947727" y="3143701"/>
              <a:ext cx="393238" cy="5735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29710" name="CaixaDeTexto 50"/>
          <p:cNvSpPr txBox="1">
            <a:spLocks noChangeArrowheads="1"/>
          </p:cNvSpPr>
          <p:nvPr/>
        </p:nvSpPr>
        <p:spPr bwMode="auto">
          <a:xfrm>
            <a:off x="5710160" y="3629480"/>
            <a:ext cx="270033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Óleos Lubrificantes suas embalagens e Resíduos</a:t>
            </a:r>
          </a:p>
        </p:txBody>
      </p:sp>
      <p:pic>
        <p:nvPicPr>
          <p:cNvPr id="7170" name="Picture 2" descr="https://encrypted-tbn0.gstatic.com/images?q=tbn:ANd9GcTaPARuooZvZ7XNCyr9C4yNpNNbi9MHR8XnkdynXySZgOhUKf6ZC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28" y="4635751"/>
            <a:ext cx="1747914" cy="11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142177" y="5879683"/>
            <a:ext cx="15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Medicamentos</a:t>
            </a:r>
            <a:endParaRPr lang="pt-BR" dirty="0"/>
          </a:p>
        </p:txBody>
      </p:sp>
      <p:pic>
        <p:nvPicPr>
          <p:cNvPr id="7172" name="Picture 4" descr="https://encrypted-tbn1.gstatic.com/images?q=tbn:ANd9GcRk-2yVMGQcdyyrxz2VQVxT5pfNzz-yxO0FxGIX5JRWGEMCZO1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" y="3217231"/>
            <a:ext cx="2365849" cy="14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1520" y="5157192"/>
            <a:ext cx="171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Embalagens em </a:t>
            </a:r>
          </a:p>
          <a:p>
            <a:r>
              <a:rPr lang="pt-BR" dirty="0" smtClean="0"/>
              <a:t>Geral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POLÍTICA NACIONAL DE </a:t>
            </a:r>
            <a:br>
              <a:rPr lang="en-US" dirty="0" smtClean="0"/>
            </a:br>
            <a:r>
              <a:rPr lang="en-US" dirty="0" smtClean="0"/>
              <a:t>RESÍDUOS SÓLIDOS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Lei 12.305 (02AGO2010) </a:t>
            </a:r>
          </a:p>
          <a:p>
            <a:pPr lvl="1"/>
            <a:r>
              <a:rPr lang="en-US" dirty="0" err="1" smtClean="0"/>
              <a:t>Disposições</a:t>
            </a:r>
            <a:r>
              <a:rPr lang="en-US" dirty="0" smtClean="0"/>
              <a:t> </a:t>
            </a:r>
            <a:r>
              <a:rPr lang="en-US" dirty="0" err="1" smtClean="0"/>
              <a:t>gerais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Resíduos</a:t>
            </a:r>
            <a:r>
              <a:rPr lang="en-US" dirty="0" smtClean="0"/>
              <a:t>  </a:t>
            </a:r>
            <a:r>
              <a:rPr lang="en-US" dirty="0" err="1" smtClean="0"/>
              <a:t>Sólidos</a:t>
            </a:r>
            <a:endParaRPr lang="en-US" dirty="0" smtClean="0"/>
          </a:p>
          <a:p>
            <a:pPr lvl="1"/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 err="1" smtClean="0"/>
              <a:t>Aplicáveis</a:t>
            </a:r>
            <a:endParaRPr lang="en-US" dirty="0" smtClean="0"/>
          </a:p>
          <a:p>
            <a:pPr lvl="1"/>
            <a:r>
              <a:rPr lang="en-US" dirty="0" err="1" smtClean="0"/>
              <a:t>Disposições</a:t>
            </a:r>
            <a:r>
              <a:rPr lang="en-US" dirty="0" smtClean="0"/>
              <a:t> </a:t>
            </a:r>
            <a:r>
              <a:rPr lang="en-US" dirty="0" err="1" smtClean="0"/>
              <a:t>transitórias</a:t>
            </a:r>
            <a:r>
              <a:rPr lang="en-US" dirty="0" smtClean="0"/>
              <a:t> e </a:t>
            </a:r>
            <a:r>
              <a:rPr lang="en-US" dirty="0" err="1" smtClean="0"/>
              <a:t>finais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Integra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 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ligada</a:t>
            </a:r>
            <a:r>
              <a:rPr lang="en-US" dirty="0" smtClean="0"/>
              <a:t> à lei de crimes </a:t>
            </a:r>
            <a:r>
              <a:rPr lang="en-US" dirty="0" err="1" smtClean="0"/>
              <a:t>ambientais</a:t>
            </a:r>
            <a:r>
              <a:rPr lang="en-US" dirty="0" smtClean="0"/>
              <a:t> (lei 9.605/98) </a:t>
            </a:r>
          </a:p>
          <a:p>
            <a:endParaRPr lang="en-US" dirty="0" smtClean="0"/>
          </a:p>
          <a:p>
            <a:r>
              <a:rPr lang="en-US" dirty="0" err="1" smtClean="0"/>
              <a:t>Decreto</a:t>
            </a:r>
            <a:r>
              <a:rPr lang="en-US" dirty="0" smtClean="0"/>
              <a:t> 7.040 (23DEZ2010)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19597609">
            <a:off x="6234463" y="2644928"/>
            <a:ext cx="2592077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Duas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décadas</a:t>
            </a:r>
            <a:r>
              <a:rPr lang="en-US" sz="4000" dirty="0" smtClean="0">
                <a:solidFill>
                  <a:srgbClr val="FF0000"/>
                </a:solidFill>
              </a:rPr>
              <a:t> de  </a:t>
            </a:r>
            <a:r>
              <a:rPr lang="en-US" sz="4000" dirty="0" err="1" smtClean="0">
                <a:solidFill>
                  <a:srgbClr val="FF0000"/>
                </a:solidFill>
              </a:rPr>
              <a:t>discussões</a:t>
            </a:r>
            <a:r>
              <a:rPr lang="en-US" sz="4000" dirty="0" smtClean="0">
                <a:solidFill>
                  <a:srgbClr val="FF0000"/>
                </a:solidFill>
              </a:rPr>
              <a:t>! 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112426" y="2487976"/>
            <a:ext cx="139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4 TÍTULOS 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79512" y="4406900"/>
            <a:ext cx="8712968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IV - A ESTRUTURAÇÃO E A IMPLEMENTAÇÃO DA LOGÍSTICA REVERSA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945116"/>
            <a:ext cx="446405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COMITÊ ORIENTADOR (PRESIDÊNCIA  MMA) 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2118" y="1516620"/>
            <a:ext cx="259238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SECRETARIA  EXECUTIVA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(MMA) 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 rot="16200000" flipH="1">
            <a:off x="2311524" y="3666248"/>
            <a:ext cx="4752976" cy="30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16907" y="2524041"/>
            <a:ext cx="540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96221" y="2813601"/>
            <a:ext cx="7921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MMA</a:t>
            </a:r>
          </a:p>
        </p:txBody>
      </p:sp>
      <p:cxnSp>
        <p:nvCxnSpPr>
          <p:cNvPr id="14" name="Conector reto 13"/>
          <p:cNvCxnSpPr/>
          <p:nvPr/>
        </p:nvCxnSpPr>
        <p:spPr>
          <a:xfrm rot="5400000">
            <a:off x="746726" y="2668821"/>
            <a:ext cx="289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504281" y="2816776"/>
            <a:ext cx="79216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MS</a:t>
            </a:r>
          </a:p>
        </p:txBody>
      </p:sp>
      <p:cxnSp>
        <p:nvCxnSpPr>
          <p:cNvPr id="21" name="Conector reto 20"/>
          <p:cNvCxnSpPr/>
          <p:nvPr/>
        </p:nvCxnSpPr>
        <p:spPr>
          <a:xfrm rot="5400000">
            <a:off x="1694463" y="2668821"/>
            <a:ext cx="289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490127" y="2813601"/>
            <a:ext cx="936625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MAPA</a:t>
            </a:r>
          </a:p>
        </p:txBody>
      </p:sp>
      <p:cxnSp>
        <p:nvCxnSpPr>
          <p:cNvPr id="24" name="Conector reto 23"/>
          <p:cNvCxnSpPr/>
          <p:nvPr/>
        </p:nvCxnSpPr>
        <p:spPr>
          <a:xfrm rot="16200000" flipH="1">
            <a:off x="2823494" y="2678664"/>
            <a:ext cx="2667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653756" y="2813601"/>
            <a:ext cx="79216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MDIC</a:t>
            </a:r>
          </a:p>
        </p:txBody>
      </p:sp>
      <p:cxnSp>
        <p:nvCxnSpPr>
          <p:cNvPr id="27" name="Conector reto 26"/>
          <p:cNvCxnSpPr/>
          <p:nvPr/>
        </p:nvCxnSpPr>
        <p:spPr>
          <a:xfrm rot="16200000" flipH="1">
            <a:off x="3904263" y="2668821"/>
            <a:ext cx="289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963453" y="2813601"/>
            <a:ext cx="79216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MF</a:t>
            </a:r>
          </a:p>
        </p:txBody>
      </p:sp>
      <p:cxnSp>
        <p:nvCxnSpPr>
          <p:cNvPr id="31" name="Conector reto 30"/>
          <p:cNvCxnSpPr/>
          <p:nvPr/>
        </p:nvCxnSpPr>
        <p:spPr>
          <a:xfrm rot="16200000" flipH="1">
            <a:off x="5213951" y="2668821"/>
            <a:ext cx="289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16200000" flipH="1">
            <a:off x="6183913" y="2668821"/>
            <a:ext cx="289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9" name="CaixaDeTexto 57"/>
          <p:cNvSpPr txBox="1">
            <a:spLocks noChangeArrowheads="1"/>
          </p:cNvSpPr>
          <p:nvPr/>
        </p:nvSpPr>
        <p:spPr bwMode="auto">
          <a:xfrm>
            <a:off x="7667626" y="2491740"/>
            <a:ext cx="16557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Ministros de Estado)</a:t>
            </a:r>
          </a:p>
        </p:txBody>
      </p:sp>
      <p:cxnSp>
        <p:nvCxnSpPr>
          <p:cNvPr id="63" name="Conector reto 62"/>
          <p:cNvCxnSpPr/>
          <p:nvPr/>
        </p:nvCxnSpPr>
        <p:spPr>
          <a:xfrm>
            <a:off x="3317207" y="1809667"/>
            <a:ext cx="136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856581" y="4242351"/>
            <a:ext cx="5759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496221" y="4542392"/>
            <a:ext cx="7921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MMA</a:t>
            </a:r>
          </a:p>
        </p:txBody>
      </p:sp>
      <p:cxnSp>
        <p:nvCxnSpPr>
          <p:cNvPr id="66" name="Conector reto 65"/>
          <p:cNvCxnSpPr/>
          <p:nvPr/>
        </p:nvCxnSpPr>
        <p:spPr>
          <a:xfrm rot="5400000">
            <a:off x="723865" y="4397609"/>
            <a:ext cx="287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6" name="CaixaDeTexto 66"/>
          <p:cNvSpPr txBox="1">
            <a:spLocks noChangeArrowheads="1"/>
          </p:cNvSpPr>
          <p:nvPr/>
        </p:nvSpPr>
        <p:spPr bwMode="auto">
          <a:xfrm>
            <a:off x="1493169" y="4543341"/>
            <a:ext cx="792163" cy="3693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latin typeface="Calibri" pitchFamily="34" charset="0"/>
              </a:rPr>
              <a:t>MS</a:t>
            </a:r>
          </a:p>
        </p:txBody>
      </p:sp>
      <p:cxnSp>
        <p:nvCxnSpPr>
          <p:cNvPr id="68" name="Conector reto 67"/>
          <p:cNvCxnSpPr/>
          <p:nvPr/>
        </p:nvCxnSpPr>
        <p:spPr>
          <a:xfrm rot="5400000">
            <a:off x="1707163" y="4398561"/>
            <a:ext cx="289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2490127" y="4542392"/>
            <a:ext cx="936625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MAPA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3653756" y="4542392"/>
            <a:ext cx="79216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MDIC</a:t>
            </a:r>
          </a:p>
        </p:txBody>
      </p:sp>
      <p:cxnSp>
        <p:nvCxnSpPr>
          <p:cNvPr id="72" name="Conector reto 71"/>
          <p:cNvCxnSpPr/>
          <p:nvPr/>
        </p:nvCxnSpPr>
        <p:spPr>
          <a:xfrm rot="16200000" flipH="1">
            <a:off x="3906168" y="4409992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3520363" y="6057781"/>
            <a:ext cx="2365375" cy="8002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CONVIDADOS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envolvidos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Associações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5011078" y="4542392"/>
            <a:ext cx="79216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MF</a:t>
            </a:r>
          </a:p>
        </p:txBody>
      </p:sp>
      <p:cxnSp>
        <p:nvCxnSpPr>
          <p:cNvPr id="75" name="Conector reto 74"/>
          <p:cNvCxnSpPr/>
          <p:nvPr/>
        </p:nvCxnSpPr>
        <p:spPr>
          <a:xfrm rot="16200000" flipH="1">
            <a:off x="5262370" y="4384433"/>
            <a:ext cx="28956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rot="16200000" flipH="1">
            <a:off x="6465854" y="4410944"/>
            <a:ext cx="287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23" name="CaixaDeTexto 76"/>
          <p:cNvSpPr txBox="1">
            <a:spLocks noChangeArrowheads="1"/>
          </p:cNvSpPr>
          <p:nvPr/>
        </p:nvSpPr>
        <p:spPr bwMode="auto">
          <a:xfrm>
            <a:off x="7667626" y="4221480"/>
            <a:ext cx="17637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1">
                <a:solidFill>
                  <a:srgbClr val="FF0000"/>
                </a:solidFill>
              </a:rPr>
              <a:t>(</a:t>
            </a:r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Técnicos dos Ministérios)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5968341" y="2813601"/>
            <a:ext cx="12969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OUTROS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1024866" y="3688315"/>
            <a:ext cx="7343775" cy="369332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GRUPO   TÉCNICO  DE  ASSESSORAMENTO  –  GTA  (COORDENAÇÃO   MMA)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5968341" y="4542392"/>
            <a:ext cx="12969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OUTROS</a:t>
            </a:r>
          </a:p>
        </p:txBody>
      </p:sp>
      <p:cxnSp>
        <p:nvCxnSpPr>
          <p:cNvPr id="43" name="Conector reto 42"/>
          <p:cNvCxnSpPr/>
          <p:nvPr/>
        </p:nvCxnSpPr>
        <p:spPr>
          <a:xfrm rot="16200000" flipH="1">
            <a:off x="2801428" y="4383480"/>
            <a:ext cx="264794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1432124" y="5193690"/>
            <a:ext cx="6192688" cy="646331"/>
          </a:xfrm>
          <a:prstGeom prst="rect">
            <a:avLst/>
          </a:prstGeom>
          <a:solidFill>
            <a:srgbClr val="009900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GRUPOS   DE TRABALHO TEMÁTICO   -  GTTs                                                  (COORDENAÇÃO:   UM  MEMBRO  DO GTA) 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" name="Chave esquerda 39"/>
          <p:cNvSpPr/>
          <p:nvPr/>
        </p:nvSpPr>
        <p:spPr>
          <a:xfrm flipH="1">
            <a:off x="7336756" y="4185201"/>
            <a:ext cx="360362" cy="7924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4" name="Chave esquerda 43"/>
          <p:cNvSpPr/>
          <p:nvPr/>
        </p:nvSpPr>
        <p:spPr>
          <a:xfrm flipH="1">
            <a:off x="7336756" y="2529757"/>
            <a:ext cx="360362" cy="7924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835696" y="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  CORI</a:t>
            </a:r>
            <a:endParaRPr lang="pt-B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etapas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err="1" smtClean="0"/>
              <a:t>Acordo</a:t>
            </a:r>
            <a:r>
              <a:rPr lang="en-US" dirty="0" smtClean="0"/>
              <a:t> </a:t>
            </a:r>
            <a:r>
              <a:rPr lang="en-US" dirty="0" err="1" smtClean="0"/>
              <a:t>Setorial</a:t>
            </a:r>
            <a:r>
              <a:rPr lang="en-US" dirty="0" smtClean="0"/>
              <a:t> de </a:t>
            </a:r>
            <a:r>
              <a:rPr lang="en-US" dirty="0" err="1" smtClean="0"/>
              <a:t>Logística</a:t>
            </a:r>
            <a:r>
              <a:rPr lang="en-US" dirty="0" smtClean="0"/>
              <a:t> </a:t>
            </a:r>
            <a:r>
              <a:rPr lang="en-US" dirty="0" err="1" smtClean="0"/>
              <a:t>Reversa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Instalação</a:t>
            </a:r>
            <a:r>
              <a:rPr lang="en-US" dirty="0" smtClean="0"/>
              <a:t> do GTT </a:t>
            </a:r>
            <a:r>
              <a:rPr lang="en-US" dirty="0" err="1" smtClean="0"/>
              <a:t>correspondente</a:t>
            </a:r>
            <a:r>
              <a:rPr lang="en-US" dirty="0" smtClean="0"/>
              <a:t>, </a:t>
            </a:r>
            <a:r>
              <a:rPr lang="en-US" dirty="0" err="1" smtClean="0"/>
              <a:t>reuniões</a:t>
            </a:r>
            <a:r>
              <a:rPr lang="en-US" dirty="0" smtClean="0"/>
              <a:t> de </a:t>
            </a:r>
            <a:r>
              <a:rPr lang="en-US" dirty="0" err="1" smtClean="0"/>
              <a:t>trabalho</a:t>
            </a:r>
            <a:r>
              <a:rPr lang="en-US" dirty="0" smtClean="0"/>
              <a:t>  e </a:t>
            </a:r>
            <a:r>
              <a:rPr lang="en-US" dirty="0" err="1" smtClean="0"/>
              <a:t>elaboração</a:t>
            </a:r>
            <a:r>
              <a:rPr lang="en-US" dirty="0" smtClean="0"/>
              <a:t> do  TDR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estudo</a:t>
            </a:r>
            <a:r>
              <a:rPr lang="en-US" dirty="0" smtClean="0"/>
              <a:t> de </a:t>
            </a:r>
            <a:r>
              <a:rPr lang="en-US" dirty="0" err="1" smtClean="0"/>
              <a:t>viabilidade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econômica</a:t>
            </a:r>
            <a:r>
              <a:rPr lang="en-US" dirty="0" smtClean="0"/>
              <a:t> com a </a:t>
            </a:r>
            <a:r>
              <a:rPr lang="en-US" dirty="0" err="1" smtClean="0"/>
              <a:t>participação</a:t>
            </a:r>
            <a:r>
              <a:rPr lang="en-US" dirty="0" smtClean="0"/>
              <a:t> de </a:t>
            </a:r>
            <a:r>
              <a:rPr lang="en-US" dirty="0" err="1" smtClean="0"/>
              <a:t>entidades</a:t>
            </a:r>
            <a:r>
              <a:rPr lang="en-US" dirty="0" smtClean="0"/>
              <a:t> </a:t>
            </a:r>
            <a:r>
              <a:rPr lang="en-US" dirty="0" err="1" smtClean="0"/>
              <a:t>interesadas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Realização</a:t>
            </a:r>
            <a:r>
              <a:rPr lang="en-US" dirty="0" smtClean="0"/>
              <a:t> do </a:t>
            </a:r>
            <a:r>
              <a:rPr lang="en-US" dirty="0" err="1" smtClean="0"/>
              <a:t>estudo</a:t>
            </a:r>
            <a:r>
              <a:rPr lang="en-US" dirty="0" smtClean="0"/>
              <a:t> de </a:t>
            </a:r>
            <a:r>
              <a:rPr lang="en-US" dirty="0" err="1" smtClean="0"/>
              <a:t>viabilidade</a:t>
            </a:r>
            <a:r>
              <a:rPr lang="en-US" dirty="0" smtClean="0"/>
              <a:t> </a:t>
            </a:r>
            <a:r>
              <a:rPr lang="en-US" dirty="0" err="1" smtClean="0"/>
              <a:t>técnico-econômica</a:t>
            </a:r>
            <a:r>
              <a:rPr lang="en-US" dirty="0" smtClean="0"/>
              <a:t> e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situação</a:t>
            </a:r>
            <a:r>
              <a:rPr lang="en-US" dirty="0" smtClean="0"/>
              <a:t> dos </a:t>
            </a:r>
            <a:r>
              <a:rPr lang="en-US" dirty="0" err="1" smtClean="0"/>
              <a:t>resíduos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Aprovação</a:t>
            </a:r>
            <a:r>
              <a:rPr lang="en-US" dirty="0" smtClean="0"/>
              <a:t> do EVTE e da </a:t>
            </a:r>
            <a:r>
              <a:rPr lang="en-US" dirty="0" err="1" smtClean="0"/>
              <a:t>minuta</a:t>
            </a:r>
            <a:r>
              <a:rPr lang="en-US" dirty="0" smtClean="0"/>
              <a:t> do </a:t>
            </a:r>
            <a:r>
              <a:rPr lang="en-US" dirty="0" err="1" smtClean="0"/>
              <a:t>edital</a:t>
            </a:r>
            <a:r>
              <a:rPr lang="en-US" dirty="0" smtClean="0"/>
              <a:t> de </a:t>
            </a:r>
            <a:r>
              <a:rPr lang="en-US" dirty="0" err="1" smtClean="0"/>
              <a:t>chamamento</a:t>
            </a:r>
            <a:r>
              <a:rPr lang="en-US" dirty="0" smtClean="0"/>
              <a:t> de </a:t>
            </a:r>
            <a:r>
              <a:rPr lang="en-US" dirty="0" err="1" smtClean="0"/>
              <a:t>propostas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CORI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Publicação</a:t>
            </a:r>
            <a:r>
              <a:rPr lang="en-US" dirty="0" smtClean="0"/>
              <a:t> do </a:t>
            </a:r>
            <a:r>
              <a:rPr lang="en-US" dirty="0" err="1" smtClean="0"/>
              <a:t>edital</a:t>
            </a:r>
            <a:r>
              <a:rPr lang="en-US" dirty="0" smtClean="0"/>
              <a:t> de </a:t>
            </a:r>
            <a:r>
              <a:rPr lang="en-US" dirty="0" err="1" smtClean="0"/>
              <a:t>chamamento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Recebimento</a:t>
            </a:r>
            <a:r>
              <a:rPr lang="en-US" dirty="0" smtClean="0"/>
              <a:t> de </a:t>
            </a:r>
            <a:r>
              <a:rPr lang="en-US" dirty="0" err="1" smtClean="0"/>
              <a:t>propostas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propostas</a:t>
            </a:r>
            <a:r>
              <a:rPr lang="en-US" dirty="0" smtClean="0"/>
              <a:t> e </a:t>
            </a:r>
            <a:r>
              <a:rPr lang="en-US" dirty="0" err="1" smtClean="0"/>
              <a:t>abertura</a:t>
            </a:r>
            <a:r>
              <a:rPr lang="en-US" dirty="0" smtClean="0"/>
              <a:t> de </a:t>
            </a:r>
            <a:r>
              <a:rPr lang="en-US" dirty="0" err="1" smtClean="0"/>
              <a:t>prazo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negociações</a:t>
            </a:r>
            <a:r>
              <a:rPr lang="en-US" dirty="0" smtClean="0"/>
              <a:t> e </a:t>
            </a:r>
            <a:r>
              <a:rPr lang="en-US" dirty="0" err="1" smtClean="0"/>
              <a:t>ajustes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Aprovação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(s) </a:t>
            </a:r>
            <a:r>
              <a:rPr lang="en-US" dirty="0" err="1" smtClean="0"/>
              <a:t>proposta</a:t>
            </a:r>
            <a:r>
              <a:rPr lang="en-US" dirty="0" smtClean="0"/>
              <a:t>(s), </a:t>
            </a:r>
            <a:r>
              <a:rPr lang="en-US" dirty="0" err="1" smtClean="0"/>
              <a:t>elaboração</a:t>
            </a:r>
            <a:r>
              <a:rPr lang="en-US" dirty="0" smtClean="0"/>
              <a:t> de </a:t>
            </a:r>
            <a:r>
              <a:rPr lang="en-US" dirty="0" err="1" smtClean="0"/>
              <a:t>minuta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</a:t>
            </a:r>
            <a:r>
              <a:rPr lang="en-US" dirty="0" err="1" smtClean="0"/>
              <a:t>setorial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Consulta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minuta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Assinatura</a:t>
            </a:r>
            <a:r>
              <a:rPr lang="en-US" dirty="0" smtClean="0"/>
              <a:t> do </a:t>
            </a:r>
            <a:r>
              <a:rPr lang="en-US" dirty="0" err="1" smtClean="0"/>
              <a:t>acordo</a:t>
            </a:r>
            <a:r>
              <a:rPr lang="en-US" dirty="0" smtClean="0"/>
              <a:t> </a:t>
            </a:r>
            <a:r>
              <a:rPr lang="en-US" dirty="0" err="1" smtClean="0"/>
              <a:t>setorial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39" y="571500"/>
          <a:ext cx="7929563" cy="5170171"/>
        </p:xfrm>
        <a:graphic>
          <a:graphicData uri="http://schemas.openxmlformats.org/drawingml/2006/table">
            <a:tbl>
              <a:tblPr/>
              <a:tblGrid>
                <a:gridCol w="1994183"/>
                <a:gridCol w="1978460"/>
                <a:gridCol w="1978460"/>
                <a:gridCol w="1978460"/>
              </a:tblGrid>
              <a:tr h="7969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SISTEMAS  DE LOGÍSTICA  </a:t>
                      </a: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REVERSA </a:t>
                      </a: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b="1" u="sng" dirty="0" smtClean="0">
                          <a:latin typeface="Calibri"/>
                          <a:ea typeface="Calibri"/>
                          <a:cs typeface="Times New Roman"/>
                        </a:rPr>
                        <a:t>IMPLANTADOS </a:t>
                      </a: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- ANTERIORES </a:t>
                      </a: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À </a:t>
                      </a: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PNRS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915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Produtos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Norma legal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Data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Outras Normas Legais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91957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Embalagens de Agrotóxicos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Lei  7802/1989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11/7/1989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Decreto 4.074/2002 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Lei  9974/2000 (Alteração)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6/6/2000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Óleo 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Lubrificante Usado ou Contaminado (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OLUC)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Resolução CONAMA 362/2005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23/6/2005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Resolução Conama 450/2012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Pneus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Resolução CONAMA 416/2009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30/9/2009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Pilhas e Baterias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Resolução CONAMA 401/2008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4/11/2008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Resolução Conama 424/2010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" marR="6623" marT="6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1727"/>
              </p:ext>
            </p:extLst>
          </p:nvPr>
        </p:nvGraphicFramePr>
        <p:xfrm>
          <a:off x="323528" y="0"/>
          <a:ext cx="8643940" cy="5989295"/>
        </p:xfrm>
        <a:graphic>
          <a:graphicData uri="http://schemas.openxmlformats.org/drawingml/2006/table">
            <a:tbl>
              <a:tblPr/>
              <a:tblGrid>
                <a:gridCol w="2218334"/>
                <a:gridCol w="3518784"/>
                <a:gridCol w="2906822"/>
              </a:tblGrid>
              <a:tr h="5374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SISTEMAS  DE LOGÍSTICA   REVERSA   </a:t>
                      </a: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EM   IMPLANTAÇÃO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 PNRS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42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Produtos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Situação  Atual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Previsão de Publicação do Acordo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5420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Embalagens Plásticas de  Óleos Lubrificantes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Acordo assinado  em  19/12/2012</a:t>
                      </a: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Publicado no início de fevereiro  de  2013</a:t>
                      </a: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69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Lâmpadas de Vapor de Sódio e  Mercúrio e de Luz Mista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Texto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acordo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passando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pequenos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ajustes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para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enviado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CORI.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2014</a:t>
                      </a: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Embalagens em Geral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Texto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acordo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passando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pequenos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ajustes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para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enviado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CORI.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Produtos Eletroeletrônicos     e seus Resíduos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negociação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proponentes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6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Descarte de Medicamentos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Edital publicado Previsão para recebimento das propostas 01/04/2014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7795" marR="7795" marT="779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Pleitos</a:t>
            </a:r>
            <a:r>
              <a:rPr lang="en-US" dirty="0" smtClean="0"/>
              <a:t> dos </a:t>
            </a:r>
            <a:r>
              <a:rPr lang="en-US" dirty="0" err="1" smtClean="0"/>
              <a:t>Proponentes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pecuniária</a:t>
            </a:r>
            <a:r>
              <a:rPr lang="en-US" dirty="0" smtClean="0"/>
              <a:t> do </a:t>
            </a:r>
            <a:r>
              <a:rPr lang="en-US" dirty="0" err="1" smtClean="0"/>
              <a:t>consumidor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custeio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logística</a:t>
            </a:r>
            <a:r>
              <a:rPr lang="en-US" dirty="0" smtClean="0"/>
              <a:t> </a:t>
            </a:r>
            <a:r>
              <a:rPr lang="en-US" dirty="0" err="1" smtClean="0"/>
              <a:t>reversa</a:t>
            </a:r>
            <a:r>
              <a:rPr lang="en-US" dirty="0" smtClean="0"/>
              <a:t>, </a:t>
            </a:r>
            <a:r>
              <a:rPr lang="en-US" dirty="0" err="1" smtClean="0"/>
              <a:t>destacada</a:t>
            </a:r>
            <a:r>
              <a:rPr lang="en-US" dirty="0" smtClean="0"/>
              <a:t> no </a:t>
            </a:r>
            <a:r>
              <a:rPr lang="en-US" dirty="0" err="1" smtClean="0"/>
              <a:t>preço</a:t>
            </a:r>
            <a:r>
              <a:rPr lang="en-US" dirty="0" smtClean="0"/>
              <a:t> do </a:t>
            </a:r>
            <a:r>
              <a:rPr lang="en-US" dirty="0" err="1" smtClean="0"/>
              <a:t>produto</a:t>
            </a:r>
            <a:r>
              <a:rPr lang="en-US" dirty="0" smtClean="0"/>
              <a:t> e </a:t>
            </a:r>
            <a:r>
              <a:rPr lang="en-US" dirty="0" err="1" smtClean="0"/>
              <a:t>isenta</a:t>
            </a:r>
            <a:r>
              <a:rPr lang="en-US" dirty="0" smtClean="0"/>
              <a:t> de </a:t>
            </a:r>
            <a:r>
              <a:rPr lang="en-US" dirty="0" err="1" smtClean="0"/>
              <a:t>tributação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Envolvimento</a:t>
            </a:r>
            <a:r>
              <a:rPr lang="en-US" b="1" dirty="0" smtClean="0"/>
              <a:t> </a:t>
            </a:r>
            <a:r>
              <a:rPr lang="en-US" b="1" dirty="0" err="1" smtClean="0"/>
              <a:t>vinculante</a:t>
            </a:r>
            <a:r>
              <a:rPr lang="en-US" b="1" dirty="0" smtClean="0"/>
              <a:t> de </a:t>
            </a:r>
            <a:r>
              <a:rPr lang="en-US" b="1" dirty="0" err="1" smtClean="0"/>
              <a:t>todos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atores</a:t>
            </a:r>
            <a:r>
              <a:rPr lang="en-US" b="1" dirty="0" smtClean="0"/>
              <a:t> do </a:t>
            </a:r>
            <a:r>
              <a:rPr lang="en-US" b="1" dirty="0" err="1" smtClean="0"/>
              <a:t>ciclo</a:t>
            </a:r>
            <a:r>
              <a:rPr lang="en-US" b="1" dirty="0" smtClean="0"/>
              <a:t> de </a:t>
            </a:r>
            <a:r>
              <a:rPr lang="en-US" b="1" dirty="0" err="1" smtClean="0"/>
              <a:t>vida</a:t>
            </a:r>
            <a:r>
              <a:rPr lang="en-US" b="1" dirty="0" smtClean="0"/>
              <a:t> dos </a:t>
            </a:r>
            <a:r>
              <a:rPr lang="en-US" b="1" dirty="0" err="1" smtClean="0"/>
              <a:t>produtos</a:t>
            </a:r>
            <a:r>
              <a:rPr lang="en-US" b="1" dirty="0" smtClean="0"/>
              <a:t> </a:t>
            </a:r>
            <a:r>
              <a:rPr lang="en-US" dirty="0" err="1" smtClean="0"/>
              <a:t>eletroeletronicos</a:t>
            </a:r>
            <a:r>
              <a:rPr lang="en-US" dirty="0" smtClean="0"/>
              <a:t> 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signatários</a:t>
            </a:r>
            <a:r>
              <a:rPr lang="en-US" dirty="0" smtClean="0"/>
              <a:t> do </a:t>
            </a:r>
            <a:r>
              <a:rPr lang="en-US" dirty="0" err="1" smtClean="0"/>
              <a:t>acordo</a:t>
            </a:r>
            <a:r>
              <a:rPr lang="en-US" dirty="0" smtClean="0"/>
              <a:t> </a:t>
            </a:r>
            <a:r>
              <a:rPr lang="en-US" dirty="0" err="1" smtClean="0"/>
              <a:t>setorial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Reconhecimento</a:t>
            </a:r>
            <a:r>
              <a:rPr lang="en-US" dirty="0" smtClean="0"/>
              <a:t> da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periculosidade</a:t>
            </a:r>
            <a:r>
              <a:rPr lang="en-US" b="1" dirty="0" smtClean="0"/>
              <a:t> dos </a:t>
            </a:r>
            <a:r>
              <a:rPr lang="en-US" b="1" dirty="0" err="1" smtClean="0"/>
              <a:t>produtos</a:t>
            </a:r>
            <a:r>
              <a:rPr lang="en-US" b="1" dirty="0" smtClean="0"/>
              <a:t> </a:t>
            </a:r>
            <a:r>
              <a:rPr lang="en-US" b="1" dirty="0" err="1" smtClean="0"/>
              <a:t>eletroeletronicos</a:t>
            </a:r>
            <a:r>
              <a:rPr lang="en-US" b="1" dirty="0" smtClean="0"/>
              <a:t> </a:t>
            </a:r>
            <a:r>
              <a:rPr lang="en-US" b="1" dirty="0" err="1" smtClean="0"/>
              <a:t>pós-consumo</a:t>
            </a:r>
            <a:r>
              <a:rPr lang="en-US" b="1" dirty="0" smtClean="0"/>
              <a:t> ,</a:t>
            </a:r>
            <a:r>
              <a:rPr lang="en-US" b="1" dirty="0" err="1" smtClean="0"/>
              <a:t>enquanto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haja</a:t>
            </a:r>
            <a:r>
              <a:rPr lang="en-US" b="1" dirty="0" smtClean="0"/>
              <a:t> </a:t>
            </a:r>
            <a:r>
              <a:rPr lang="en-US" b="1" dirty="0" err="1" smtClean="0"/>
              <a:t>alteração</a:t>
            </a:r>
            <a:r>
              <a:rPr lang="en-US" b="1" dirty="0" smtClean="0"/>
              <a:t> de </a:t>
            </a:r>
            <a:r>
              <a:rPr lang="en-US" b="1" dirty="0" err="1" smtClean="0"/>
              <a:t>suas</a:t>
            </a:r>
            <a:r>
              <a:rPr lang="en-US" b="1" dirty="0" smtClean="0"/>
              <a:t> </a:t>
            </a:r>
            <a:r>
              <a:rPr lang="en-US" b="1" dirty="0" err="1" smtClean="0"/>
              <a:t>características</a:t>
            </a:r>
            <a:r>
              <a:rPr lang="en-US" b="1" dirty="0" smtClean="0"/>
              <a:t> </a:t>
            </a:r>
            <a:r>
              <a:rPr lang="en-US" b="1" dirty="0" err="1" smtClean="0"/>
              <a:t>físico-químicas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autodeclaratório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r>
              <a:rPr lang="en-US" dirty="0" smtClean="0"/>
              <a:t> com </a:t>
            </a:r>
            <a:r>
              <a:rPr lang="en-US" dirty="0" err="1" smtClean="0"/>
              <a:t>validade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, de forma a </a:t>
            </a:r>
            <a:r>
              <a:rPr lang="en-US" dirty="0" err="1" smtClean="0"/>
              <a:t>documentar</a:t>
            </a:r>
            <a:r>
              <a:rPr lang="en-US" dirty="0" smtClean="0"/>
              <a:t> a </a:t>
            </a:r>
            <a:r>
              <a:rPr lang="en-US" dirty="0" err="1" smtClean="0"/>
              <a:t>natureza</a:t>
            </a:r>
            <a:r>
              <a:rPr lang="en-US" dirty="0" smtClean="0"/>
              <a:t> e </a:t>
            </a:r>
            <a:r>
              <a:rPr lang="en-US" dirty="0" err="1" smtClean="0"/>
              <a:t>origem</a:t>
            </a:r>
            <a:r>
              <a:rPr lang="en-US" dirty="0" smtClean="0"/>
              <a:t> 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carga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Reconhecimento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b="1" dirty="0" err="1" smtClean="0"/>
              <a:t>descarte</a:t>
            </a:r>
            <a:r>
              <a:rPr lang="en-US" dirty="0" smtClean="0"/>
              <a:t> no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logística</a:t>
            </a:r>
            <a:r>
              <a:rPr lang="en-US" dirty="0" smtClean="0"/>
              <a:t> </a:t>
            </a:r>
            <a:r>
              <a:rPr lang="en-US" dirty="0" err="1" smtClean="0"/>
              <a:t>reversa</a:t>
            </a:r>
            <a:r>
              <a:rPr lang="en-US" dirty="0" smtClean="0"/>
              <a:t> dos </a:t>
            </a: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eletroeletrônicos</a:t>
            </a:r>
            <a:r>
              <a:rPr lang="en-US" dirty="0" smtClean="0"/>
              <a:t>  </a:t>
            </a:r>
            <a:r>
              <a:rPr lang="en-US" b="1" dirty="0" err="1" smtClean="0"/>
              <a:t>implica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perda</a:t>
            </a:r>
            <a:r>
              <a:rPr lang="en-US" b="1" dirty="0" smtClean="0"/>
              <a:t> de </a:t>
            </a:r>
            <a:r>
              <a:rPr lang="en-US" b="1" dirty="0" err="1" smtClean="0"/>
              <a:t>propriedade</a:t>
            </a:r>
            <a:r>
              <a:rPr lang="en-US" b="1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Metas –</a:t>
            </a:r>
            <a:br>
              <a:rPr lang="pt-BR" sz="3200" dirty="0" smtClean="0"/>
            </a:br>
            <a:r>
              <a:rPr lang="pt-BR" sz="3200" dirty="0" smtClean="0"/>
              <a:t>embalagens plásticas de óleo lubrificante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77281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embalagens plásticas de óleo lubrificante: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municípios com LR implantada nas </a:t>
            </a:r>
            <a:r>
              <a:rPr lang="pt-BR" u="sng" dirty="0" smtClean="0"/>
              <a:t>regiões Sul, Sudeste e Nordeste</a:t>
            </a:r>
            <a:r>
              <a:rPr lang="pt-BR" dirty="0" smtClean="0"/>
              <a:t> (à exceção dos Estados do Piauí e Maranhão):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70% em 2014</a:t>
            </a:r>
          </a:p>
          <a:p>
            <a:pPr algn="just"/>
            <a:endParaRPr lang="pt-BR" dirty="0"/>
          </a:p>
          <a:p>
            <a:pPr marL="901700" indent="-180975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embalagens plásticas de óleo lubrificante coletadas e destinadas de forma ambientalmente adequada </a:t>
            </a:r>
            <a:r>
              <a:rPr lang="pt-BR" u="sng" dirty="0" smtClean="0"/>
              <a:t>no país </a:t>
            </a:r>
          </a:p>
          <a:p>
            <a:pPr marL="1162050" indent="-2603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60% </a:t>
            </a:r>
            <a:r>
              <a:rPr lang="pt-BR" b="1" dirty="0"/>
              <a:t>em </a:t>
            </a:r>
            <a:r>
              <a:rPr lang="pt-BR" b="1" dirty="0" smtClean="0"/>
              <a:t>2016</a:t>
            </a:r>
          </a:p>
          <a:p>
            <a:pPr algn="just"/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25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Metas - lâmpadas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77281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Implantação progressiva da logística reversa de lâmpadas fluorescentes:</a:t>
            </a:r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Distância máxima percorrida pelo consumidor para o descarte de lâmpadas fluorescentes em pontos de coleta nos municípios atendidos: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4 km em 2019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Implantação progressiva da logística reversa de lâmpadas fluorescentes </a:t>
            </a:r>
            <a:r>
              <a:rPr lang="pt-BR" dirty="0" smtClean="0"/>
              <a:t>:</a:t>
            </a:r>
            <a:endParaRPr lang="pt-BR" dirty="0"/>
          </a:p>
          <a:p>
            <a:pPr marL="901700" indent="-180975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lâmpadas fluorescentes coletadas e destinadas de forma final ambientalmente adequada em relação à quantidade de lâmpadas colocadas no mercado nacional em 2011:</a:t>
            </a:r>
          </a:p>
          <a:p>
            <a:pPr marL="1162050" indent="-2603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20% </a:t>
            </a:r>
            <a:r>
              <a:rPr lang="pt-BR" b="1" dirty="0"/>
              <a:t>em </a:t>
            </a:r>
            <a:r>
              <a:rPr lang="pt-BR" b="1" dirty="0" smtClean="0"/>
              <a:t>2017</a:t>
            </a:r>
          </a:p>
          <a:p>
            <a:pPr marL="904875" indent="-184150" algn="r">
              <a:buFont typeface="Courier New" panose="02070309020205020404" pitchFamily="49" charset="0"/>
              <a:buChar char="o"/>
            </a:pPr>
            <a:r>
              <a:rPr lang="pt-BR" dirty="0" smtClean="0"/>
              <a:t>Referência:</a:t>
            </a:r>
            <a:endParaRPr lang="pt-BR" dirty="0"/>
          </a:p>
          <a:p>
            <a:pPr marL="1162050" indent="-285750" algn="r">
              <a:buFont typeface="Wingdings" panose="05000000000000000000" pitchFamily="2" charset="2"/>
              <a:buChar char="§"/>
            </a:pPr>
            <a:r>
              <a:rPr lang="pt-BR" dirty="0"/>
              <a:t>Alemanha: 33%</a:t>
            </a:r>
          </a:p>
        </p:txBody>
      </p:sp>
    </p:spTree>
    <p:extLst>
      <p:ext uri="{BB962C8B-B14F-4D97-AF65-F5344CB8AC3E}">
        <p14:creationId xmlns:p14="http://schemas.microsoft.com/office/powerpoint/2010/main" val="28771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Metas – embalagens em geral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772816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Implantação progressiva da logística reversa de embalagens em geral:</a:t>
            </a:r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localidades prioritárias com sistema de LR de embalagens em geral implantada: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100% em 2016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Implantação progressiva da logística reversa de </a:t>
            </a:r>
            <a:r>
              <a:rPr lang="pt-BR" dirty="0" smtClean="0"/>
              <a:t>embalagens em geral:</a:t>
            </a:r>
            <a:endParaRPr lang="pt-BR" dirty="0"/>
          </a:p>
          <a:p>
            <a:pPr marL="901700" indent="-180975" algn="just">
              <a:buFont typeface="Courier New" panose="02070309020205020404" pitchFamily="49" charset="0"/>
              <a:buChar char="o"/>
            </a:pPr>
            <a:r>
              <a:rPr lang="pt-BR" dirty="0" smtClean="0"/>
              <a:t>Redução da massa da fração de embalagens dos resíduos recicláveis secos dispostos em aterro, com base na caracterização nacional em 2013:</a:t>
            </a:r>
          </a:p>
          <a:p>
            <a:pPr marL="1162050" indent="-2603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22% </a:t>
            </a:r>
            <a:r>
              <a:rPr lang="pt-BR" b="1" dirty="0"/>
              <a:t>em </a:t>
            </a:r>
            <a:r>
              <a:rPr lang="pt-BR" b="1" dirty="0" smtClean="0"/>
              <a:t>2015</a:t>
            </a:r>
          </a:p>
          <a:p>
            <a:pPr marL="1162050" indent="-2603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28% em 2019</a:t>
            </a:r>
          </a:p>
          <a:p>
            <a:pPr marL="904875" indent="-184150" algn="r">
              <a:buFont typeface="Courier New" panose="02070309020205020404" pitchFamily="49" charset="0"/>
              <a:buChar char="o"/>
            </a:pPr>
            <a:r>
              <a:rPr lang="pt-BR" dirty="0" smtClean="0"/>
              <a:t>Referências:</a:t>
            </a:r>
            <a:endParaRPr lang="pt-BR" dirty="0"/>
          </a:p>
          <a:p>
            <a:pPr marL="1162050" indent="-285750" algn="r">
              <a:buFont typeface="Wingdings" panose="05000000000000000000" pitchFamily="2" charset="2"/>
              <a:buChar char="§"/>
            </a:pPr>
            <a:r>
              <a:rPr lang="pt-BR" dirty="0" smtClean="0"/>
              <a:t>Europa: 40%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2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Metas - eletroeletrônicos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412776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municípios com população superior a 80.000 (oitenta mil) habitantes com LR implantada: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100% em 2021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901700" indent="-180975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pontos de coleta por habitante nos municípios com LR implantada:</a:t>
            </a:r>
          </a:p>
          <a:p>
            <a:pPr marL="1162050" indent="-260350" algn="just">
              <a:buFont typeface="Wingdings" panose="05000000000000000000" pitchFamily="2" charset="2"/>
              <a:buChar char="§"/>
            </a:pPr>
            <a:r>
              <a:rPr lang="pt-BR" dirty="0" smtClean="0"/>
              <a:t>Ao menos um ponto de coleta para cada 25 mil habitantes</a:t>
            </a:r>
          </a:p>
          <a:p>
            <a:pPr marL="720725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19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POLÍTICA NACIONAL DE </a:t>
            </a:r>
            <a:br>
              <a:rPr lang="en-US" dirty="0" smtClean="0"/>
            </a:br>
            <a:r>
              <a:rPr lang="en-US" dirty="0" smtClean="0"/>
              <a:t>RESÍDUOS SÓLIDOS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disposições</a:t>
            </a:r>
            <a:r>
              <a:rPr lang="en-US" dirty="0" smtClean="0"/>
              <a:t> </a:t>
            </a:r>
            <a:r>
              <a:rPr lang="en-US" dirty="0" err="1" smtClean="0"/>
              <a:t>gerais</a:t>
            </a:r>
            <a:endParaRPr lang="en-US" dirty="0" smtClean="0"/>
          </a:p>
          <a:p>
            <a:pPr lvl="1"/>
            <a:r>
              <a:rPr lang="en-US" dirty="0" err="1" smtClean="0"/>
              <a:t>Objeto</a:t>
            </a:r>
            <a:endParaRPr lang="en-US" dirty="0" smtClean="0"/>
          </a:p>
          <a:p>
            <a:pPr lvl="1"/>
            <a:r>
              <a:rPr lang="en-US" dirty="0" smtClean="0"/>
              <a:t>Campo de </a:t>
            </a:r>
            <a:r>
              <a:rPr lang="en-US" dirty="0" err="1" smtClean="0"/>
              <a:t>aplicação</a:t>
            </a:r>
            <a:endParaRPr lang="en-US" dirty="0" smtClean="0"/>
          </a:p>
          <a:p>
            <a:pPr lvl="1"/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 err="1" smtClean="0"/>
              <a:t>aplicáveis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SISNAMA; SNVS; SUASA; SINMETRO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Metas - eletroeletrônicos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772816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resíduos de eletroeletrônicos coletada e destinada de forma final ambientalmente adequada em relação à quantidade de produtos colocados no mercado no ano anterior ao da assinatura do Acordo Setorial: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17% em 2021</a:t>
            </a:r>
          </a:p>
          <a:p>
            <a:pPr marL="904875" indent="-184150" algn="just">
              <a:buFont typeface="Courier New" panose="02070309020205020404" pitchFamily="49" charset="0"/>
              <a:buChar char="o"/>
            </a:pPr>
            <a:endParaRPr lang="pt-BR" dirty="0" smtClean="0"/>
          </a:p>
          <a:p>
            <a:pPr marL="4105275" lvl="7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Referências:</a:t>
            </a:r>
            <a:endParaRPr lang="pt-BR" dirty="0"/>
          </a:p>
          <a:p>
            <a:pPr marL="4819650" lvl="8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Alemanha: 56%</a:t>
            </a:r>
          </a:p>
          <a:p>
            <a:pPr marL="4819650" lvl="8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Dinamarca: 59%</a:t>
            </a:r>
          </a:p>
          <a:p>
            <a:pPr marL="4819650" lvl="8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Hungria: 39%</a:t>
            </a:r>
          </a:p>
          <a:p>
            <a:pPr marL="4819650" lvl="8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França: 19%</a:t>
            </a:r>
          </a:p>
        </p:txBody>
      </p:sp>
    </p:spTree>
    <p:extLst>
      <p:ext uri="{BB962C8B-B14F-4D97-AF65-F5344CB8AC3E}">
        <p14:creationId xmlns:p14="http://schemas.microsoft.com/office/powerpoint/2010/main" val="42921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Metas - medicamentos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Implantação progressiva da logística reversa de medicamentos:</a:t>
            </a:r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Proporção de municípios com população superior a 100 mil habitantes com LR implantada: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b="1" dirty="0" smtClean="0"/>
              <a:t>100% em 2020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Implantação progressiva da logística reversa de lâmpadas fluorescentes </a:t>
            </a:r>
            <a:r>
              <a:rPr lang="pt-BR" dirty="0" smtClean="0"/>
              <a:t>:</a:t>
            </a:r>
            <a:endParaRPr lang="pt-BR" dirty="0"/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/>
              <a:t>Número de pontos de coleta instalados em âmbito nacional: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dirty="0"/>
              <a:t>5.522 em 2020</a:t>
            </a:r>
          </a:p>
          <a:p>
            <a:pPr marL="269875" algn="just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Implantação progressiva da logística reversa de lâmpadas fluorescentes :</a:t>
            </a:r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Distribuição de pontos de coleta nos municípios atendidos:</a:t>
            </a:r>
            <a:endParaRPr lang="pt-BR" dirty="0"/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Ao menos 1 ponto de coleta para cada 20 mil habitantes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Metas - medicamentos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801847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:</a:t>
            </a:r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Massa de resíduos recolhida </a:t>
            </a:r>
            <a:r>
              <a:rPr lang="pt-BR" u="sng" dirty="0" smtClean="0"/>
              <a:t>mensalmente por ponto de coleta</a:t>
            </a:r>
            <a:r>
              <a:rPr lang="pt-BR" dirty="0" smtClean="0"/>
              <a:t>:</a:t>
            </a:r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3,79 kg em 2016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:</a:t>
            </a:r>
            <a:endParaRPr lang="pt-BR" dirty="0"/>
          </a:p>
          <a:p>
            <a:pPr marL="904875" indent="-184150" algn="just">
              <a:buFont typeface="Courier New" panose="02070309020205020404" pitchFamily="49" charset="0"/>
              <a:buChar char="o"/>
            </a:pPr>
            <a:r>
              <a:rPr lang="pt-BR" dirty="0" smtClean="0"/>
              <a:t>Massa de resíduos recolhida </a:t>
            </a:r>
            <a:r>
              <a:rPr lang="pt-BR" u="sng" dirty="0" smtClean="0"/>
              <a:t>anualmente em âmbito nacional</a:t>
            </a:r>
            <a:r>
              <a:rPr lang="pt-BR" dirty="0" smtClean="0"/>
              <a:t>:</a:t>
            </a:r>
            <a:endParaRPr lang="pt-BR" dirty="0"/>
          </a:p>
          <a:p>
            <a:pPr marL="11620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237.336 kg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57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impounded-ca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59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059832" y="2492896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Obrigado !</a:t>
            </a:r>
            <a:endParaRPr lang="pt-BR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990508"/>
              </p:ext>
            </p:extLst>
          </p:nvPr>
        </p:nvGraphicFramePr>
        <p:xfrm>
          <a:off x="0" y="620689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0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</a:t>
            </a:r>
            <a:r>
              <a:rPr lang="en-US" sz="3200" b="1" dirty="0" err="1" smtClean="0"/>
              <a:t>Política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Nacional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Resíduos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Sólidos</a:t>
            </a:r>
            <a:endParaRPr lang="en-US" sz="3200" b="1" dirty="0" smtClean="0"/>
          </a:p>
          <a:p>
            <a:pPr algn="ctr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POLÍTICA NACIONAL DE </a:t>
            </a:r>
            <a:br>
              <a:rPr lang="en-US" dirty="0" smtClean="0"/>
            </a:br>
            <a:r>
              <a:rPr lang="en-US" dirty="0" smtClean="0"/>
              <a:t>RESÍDUOS SÓLIDOS</a:t>
            </a:r>
            <a:endParaRPr lang="pt-BR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210756">
            <a:off x="1161573" y="1437314"/>
            <a:ext cx="843714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95536" y="16288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Objetivos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DE RESÍDUOS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PANO DE FUNDO: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Sem a PNRS, a geração de resíduos tende a crescer  com o aumento da população urbana, dos processos industriais que privilegiam o descartável,  do aumento da capacidade de consumir</a:t>
            </a:r>
            <a:r>
              <a:rPr lang="pt-BR" sz="2400" dirty="0" smtClean="0"/>
              <a:t> </a:t>
            </a:r>
            <a:r>
              <a:rPr lang="pt-BR" sz="2800" dirty="0" smtClean="0"/>
              <a:t>e a expansão das manchas urbanas</a:t>
            </a:r>
          </a:p>
        </p:txBody>
      </p:sp>
    </p:spTree>
    <p:extLst>
      <p:ext uri="{BB962C8B-B14F-4D97-AF65-F5344CB8AC3E}">
        <p14:creationId xmlns:p14="http://schemas.microsoft.com/office/powerpoint/2010/main" val="13967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401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Geração</a:t>
            </a:r>
            <a:r>
              <a:rPr lang="en-US" dirty="0" smtClean="0"/>
              <a:t> de </a:t>
            </a:r>
            <a:r>
              <a:rPr lang="en-US" dirty="0" err="1" smtClean="0"/>
              <a:t>resíduos</a:t>
            </a:r>
            <a:r>
              <a:rPr lang="en-US" dirty="0" smtClean="0"/>
              <a:t> </a:t>
            </a:r>
            <a:r>
              <a:rPr lang="en-US" dirty="0" err="1" smtClean="0"/>
              <a:t>sólidos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69687740"/>
              </p:ext>
            </p:extLst>
          </p:nvPr>
        </p:nvGraphicFramePr>
        <p:xfrm>
          <a:off x="323528" y="1468386"/>
          <a:ext cx="8067588" cy="505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3813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b="1" dirty="0" smtClean="0"/>
              <a:t>Valores apontados no Plano Nacional de Resíduos Sólidos (2011)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1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Gestão</a:t>
            </a:r>
            <a:r>
              <a:rPr lang="en-US" dirty="0" smtClean="0"/>
              <a:t> de </a:t>
            </a:r>
            <a:r>
              <a:rPr lang="en-US" dirty="0" err="1" smtClean="0"/>
              <a:t>resíduos</a:t>
            </a:r>
            <a:r>
              <a:rPr lang="en-US" dirty="0" smtClean="0"/>
              <a:t> </a:t>
            </a:r>
            <a:r>
              <a:rPr lang="en-US" dirty="0" err="1" smtClean="0"/>
              <a:t>sólidos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atores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Ministérios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MMA/SRHU, </a:t>
            </a:r>
            <a:r>
              <a:rPr lang="en-US" dirty="0" err="1" smtClean="0"/>
              <a:t>MCid</a:t>
            </a:r>
            <a:r>
              <a:rPr lang="en-US" dirty="0" smtClean="0"/>
              <a:t>, MS (</a:t>
            </a:r>
            <a:r>
              <a:rPr lang="en-US" dirty="0" err="1" smtClean="0"/>
              <a:t>Funasa</a:t>
            </a:r>
            <a:r>
              <a:rPr lang="en-US" dirty="0" smtClean="0"/>
              <a:t>), MDIC, MAPA, MF, MTE, MDCF,, MI  </a:t>
            </a:r>
          </a:p>
          <a:p>
            <a:pPr lvl="3"/>
            <a:r>
              <a:rPr lang="en-US" dirty="0" smtClean="0"/>
              <a:t>IBAMA</a:t>
            </a:r>
          </a:p>
          <a:p>
            <a:r>
              <a:rPr lang="en-US" dirty="0" err="1" smtClean="0"/>
              <a:t>Estados</a:t>
            </a:r>
            <a:r>
              <a:rPr lang="en-US" dirty="0" smtClean="0"/>
              <a:t> e OEMAs</a:t>
            </a:r>
          </a:p>
          <a:p>
            <a:r>
              <a:rPr lang="en-US" dirty="0" err="1" smtClean="0"/>
              <a:t>Municípios</a:t>
            </a:r>
            <a:r>
              <a:rPr lang="en-US" dirty="0" smtClean="0"/>
              <a:t> e </a:t>
            </a:r>
            <a:r>
              <a:rPr lang="en-US" dirty="0" err="1" smtClean="0"/>
              <a:t>Concessionários</a:t>
            </a:r>
            <a:r>
              <a:rPr lang="en-US" dirty="0" smtClean="0"/>
              <a:t> de </a:t>
            </a:r>
            <a:r>
              <a:rPr lang="en-US" dirty="0" err="1" smtClean="0"/>
              <a:t>Serviços</a:t>
            </a:r>
            <a:r>
              <a:rPr lang="en-US" dirty="0" smtClean="0"/>
              <a:t> de </a:t>
            </a:r>
            <a:r>
              <a:rPr lang="en-US" dirty="0" err="1" smtClean="0"/>
              <a:t>Limpeza</a:t>
            </a:r>
            <a:r>
              <a:rPr lang="en-US" dirty="0" smtClean="0"/>
              <a:t> Urbana</a:t>
            </a:r>
          </a:p>
          <a:p>
            <a:r>
              <a:rPr lang="en-US" dirty="0" err="1" smtClean="0"/>
              <a:t>Catadores</a:t>
            </a:r>
            <a:r>
              <a:rPr lang="en-US" dirty="0" smtClean="0"/>
              <a:t> de </a:t>
            </a:r>
            <a:r>
              <a:rPr lang="en-US" dirty="0" err="1" smtClean="0"/>
              <a:t>Materiais</a:t>
            </a:r>
            <a:r>
              <a:rPr lang="en-US" dirty="0" smtClean="0"/>
              <a:t> </a:t>
            </a:r>
            <a:r>
              <a:rPr lang="en-US" dirty="0" err="1" smtClean="0"/>
              <a:t>Recicláveis</a:t>
            </a:r>
            <a:endParaRPr lang="en-US" dirty="0" smtClean="0"/>
          </a:p>
          <a:p>
            <a:r>
              <a:rPr lang="en-US" dirty="0" err="1" smtClean="0"/>
              <a:t>Fabricantes</a:t>
            </a:r>
            <a:r>
              <a:rPr lang="en-US" dirty="0" smtClean="0"/>
              <a:t> de </a:t>
            </a:r>
            <a:r>
              <a:rPr lang="en-US" dirty="0" err="1" smtClean="0"/>
              <a:t>equipamentos</a:t>
            </a:r>
            <a:endParaRPr lang="en-US" dirty="0" smtClean="0"/>
          </a:p>
          <a:p>
            <a:r>
              <a:rPr lang="en-US" dirty="0" err="1" smtClean="0"/>
              <a:t>Instituições</a:t>
            </a:r>
            <a:r>
              <a:rPr lang="en-US" dirty="0" smtClean="0"/>
              <a:t> </a:t>
            </a:r>
            <a:r>
              <a:rPr lang="en-US" dirty="0" err="1" smtClean="0"/>
              <a:t>financeiras</a:t>
            </a:r>
            <a:endParaRPr lang="en-US" dirty="0" smtClean="0"/>
          </a:p>
          <a:p>
            <a:r>
              <a:rPr lang="en-US" dirty="0" err="1" smtClean="0"/>
              <a:t>Universidades</a:t>
            </a:r>
            <a:endParaRPr lang="en-US" dirty="0" smtClean="0"/>
          </a:p>
          <a:p>
            <a:r>
              <a:rPr lang="en-US" dirty="0" err="1" smtClean="0"/>
              <a:t>Fundações</a:t>
            </a:r>
            <a:endParaRPr lang="en-US" dirty="0" smtClean="0"/>
          </a:p>
          <a:p>
            <a:r>
              <a:rPr lang="en-US" dirty="0" err="1" smtClean="0"/>
              <a:t>Ministério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Sociedade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2142</Words>
  <Application>Microsoft Office PowerPoint</Application>
  <PresentationFormat>Apresentação na tela (4:3)</PresentationFormat>
  <Paragraphs>452</Paragraphs>
  <Slides>43</Slides>
  <Notes>3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Resíduos Sólidos Considerações Gerais, Planos e Logística Reversa</vt:lpstr>
      <vt:lpstr>Apresentação do PowerPoint</vt:lpstr>
      <vt:lpstr> POLÍTICA NACIONAL DE  RESÍDUOS SÓLIDOS </vt:lpstr>
      <vt:lpstr> POLÍTICA NACIONAL DE  RESÍDUOS SÓLIDOS </vt:lpstr>
      <vt:lpstr>Apresentação do PowerPoint</vt:lpstr>
      <vt:lpstr>POLÍTICA NACIONAL DE  RESÍDUOS SÓLIDOS</vt:lpstr>
      <vt:lpstr>GERAÇÃO DE RESÍDUOS</vt:lpstr>
      <vt:lpstr>Apresentação do PowerPoint</vt:lpstr>
      <vt:lpstr>Gestão de resíduos sólidos  Principais atores</vt:lpstr>
      <vt:lpstr>O papel dos titulares de serviços de limpeza urbana e manejo de resíduos sólidos nos municípios</vt:lpstr>
      <vt:lpstr>Frentes de Implementação da Política</vt:lpstr>
      <vt:lpstr>Disposição final de rejeitos</vt:lpstr>
      <vt:lpstr>Ii - Planos de resíduos sólidos</vt:lpstr>
      <vt:lpstr>PLANOS DE RESÍDUOS SÓLIDOS TIPOS</vt:lpstr>
      <vt:lpstr>Plano Nacional</vt:lpstr>
      <vt:lpstr>Plano Nacional de Resíduos Sólidos Conteúdo</vt:lpstr>
      <vt:lpstr>Plano Nacional de Resíduos Sólidos Conteúdo</vt:lpstr>
      <vt:lpstr>Apresentação do PowerPoint</vt:lpstr>
      <vt:lpstr>Planos Estaduais Situação</vt:lpstr>
      <vt:lpstr>Planos Municipais de Gestão Integrada de Resíduos Sólidos (PGIRS)</vt:lpstr>
      <vt:lpstr>Apresentação do PowerPoint</vt:lpstr>
      <vt:lpstr>III- Responsabilidade compartilhada e  logística reversa</vt:lpstr>
      <vt:lpstr>LOGÍSTICA REVERSA</vt:lpstr>
      <vt:lpstr>Apresentação do PowerPoint</vt:lpstr>
      <vt:lpstr>Apresentação do PowerPoint</vt:lpstr>
      <vt:lpstr>Atores da logística reversa</vt:lpstr>
      <vt:lpstr>  RESPONSABILIDADES  DE  FABRICANTES, IMPORTADORES, DISTRIBUIDORES E COMERCIANTES (Art. 31) </vt:lpstr>
      <vt:lpstr>Apresentação do PowerPoint</vt:lpstr>
      <vt:lpstr>Apresentação do PowerPoint</vt:lpstr>
      <vt:lpstr>IV - A ESTRUTURAÇÃO E A IMPLEMENTAÇÃO DA LOGÍSTICA REVERSA </vt:lpstr>
      <vt:lpstr>Apresentação do PowerPoint</vt:lpstr>
      <vt:lpstr>As etapas do processo de  Acordo Setorial de Logística Reversa</vt:lpstr>
      <vt:lpstr>Apresentação do PowerPoint</vt:lpstr>
      <vt:lpstr>Apresentação do PowerPoint</vt:lpstr>
      <vt:lpstr>Pleitos dos Proponentes</vt:lpstr>
      <vt:lpstr>Metas – embalagens plásticas de óleo lubrificante </vt:lpstr>
      <vt:lpstr>Metas - lâmpadas</vt:lpstr>
      <vt:lpstr>Metas – embalagens em geral</vt:lpstr>
      <vt:lpstr>Metas - eletroeletrônicos</vt:lpstr>
      <vt:lpstr>Metas - eletroeletrônicos</vt:lpstr>
      <vt:lpstr>Metas - medicamentos</vt:lpstr>
      <vt:lpstr>Metas - medicamentos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NEY</dc:creator>
  <cp:lastModifiedBy>Ney Maranhão</cp:lastModifiedBy>
  <cp:revision>91</cp:revision>
  <cp:lastPrinted>2014-03-19T11:14:11Z</cp:lastPrinted>
  <dcterms:created xsi:type="dcterms:W3CDTF">2013-12-07T14:08:21Z</dcterms:created>
  <dcterms:modified xsi:type="dcterms:W3CDTF">2014-03-19T11:14:18Z</dcterms:modified>
</cp:coreProperties>
</file>