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tags/tag26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4284" r:id="rId1"/>
    <p:sldMasterId id="2147484297" r:id="rId2"/>
  </p:sldMasterIdLst>
  <p:notesMasterIdLst>
    <p:notesMasterId r:id="rId35"/>
  </p:notesMasterIdLst>
  <p:handoutMasterIdLst>
    <p:handoutMasterId r:id="rId36"/>
  </p:handoutMasterIdLst>
  <p:sldIdLst>
    <p:sldId id="311" r:id="rId3"/>
    <p:sldId id="543" r:id="rId4"/>
    <p:sldId id="617" r:id="rId5"/>
    <p:sldId id="620" r:id="rId6"/>
    <p:sldId id="621" r:id="rId7"/>
    <p:sldId id="622" r:id="rId8"/>
    <p:sldId id="586" r:id="rId9"/>
    <p:sldId id="619" r:id="rId10"/>
    <p:sldId id="569" r:id="rId11"/>
    <p:sldId id="582" r:id="rId12"/>
    <p:sldId id="572" r:id="rId13"/>
    <p:sldId id="575" r:id="rId14"/>
    <p:sldId id="256" r:id="rId15"/>
    <p:sldId id="258" r:id="rId16"/>
    <p:sldId id="259" r:id="rId17"/>
    <p:sldId id="261" r:id="rId18"/>
    <p:sldId id="312" r:id="rId19"/>
    <p:sldId id="277" r:id="rId20"/>
    <p:sldId id="313" r:id="rId21"/>
    <p:sldId id="286" r:id="rId22"/>
    <p:sldId id="287" r:id="rId23"/>
    <p:sldId id="288" r:id="rId24"/>
    <p:sldId id="290" r:id="rId25"/>
    <p:sldId id="292" r:id="rId26"/>
    <p:sldId id="272" r:id="rId27"/>
    <p:sldId id="306" r:id="rId28"/>
    <p:sldId id="276" r:id="rId29"/>
    <p:sldId id="623" r:id="rId30"/>
    <p:sldId id="307" r:id="rId31"/>
    <p:sldId id="308" r:id="rId32"/>
    <p:sldId id="279" r:id="rId33"/>
    <p:sldId id="624" r:id="rId34"/>
  </p:sldIdLst>
  <p:sldSz cx="8961438" cy="6721475"/>
  <p:notesSz cx="6794500" cy="9931400"/>
  <p:custDataLst>
    <p:tags r:id="rId3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102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206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309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413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5516" algn="l" defTabSz="914206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2618" algn="l" defTabSz="914206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199722" algn="l" defTabSz="914206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6824" algn="l" defTabSz="914206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97" userDrawn="1">
          <p15:clr>
            <a:srgbClr val="A4A3A4"/>
          </p15:clr>
        </p15:guide>
        <p15:guide id="2" pos="804" userDrawn="1">
          <p15:clr>
            <a:srgbClr val="A4A3A4"/>
          </p15:clr>
        </p15:guide>
        <p15:guide id="3" orient="horz" pos="2435" userDrawn="1">
          <p15:clr>
            <a:srgbClr val="A4A3A4"/>
          </p15:clr>
        </p15:guide>
        <p15:guide id="4" orient="horz" pos="2775" userDrawn="1">
          <p15:clr>
            <a:srgbClr val="A4A3A4"/>
          </p15:clr>
        </p15:guide>
        <p15:guide id="5" orient="horz" pos="3432" userDrawn="1">
          <p15:clr>
            <a:srgbClr val="A4A3A4"/>
          </p15:clr>
        </p15:guide>
        <p15:guide id="6" orient="horz" pos="3931" userDrawn="1">
          <p15:clr>
            <a:srgbClr val="A4A3A4"/>
          </p15:clr>
        </p15:guide>
        <p15:guide id="7" orient="horz" pos="2208" userDrawn="1">
          <p15:clr>
            <a:srgbClr val="A4A3A4"/>
          </p15:clr>
        </p15:guide>
        <p15:guide id="8" orient="horz" pos="20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9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gia Silvia Farias" initials="LSF" lastIdx="5" clrIdx="0"/>
  <p:cmAuthor id="2" name="Ligia Silva Farias" initials="LSF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60A238"/>
    <a:srgbClr val="71BF43"/>
    <a:srgbClr val="00727C"/>
    <a:srgbClr val="476D2F"/>
    <a:srgbClr val="A93E97"/>
    <a:srgbClr val="6F440F"/>
    <a:srgbClr val="B87018"/>
    <a:srgbClr val="BF5DCF"/>
    <a:srgbClr val="D088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130" autoAdjust="0"/>
    <p:restoredTop sz="86372" autoAdjust="0"/>
  </p:normalViewPr>
  <p:slideViewPr>
    <p:cSldViewPr snapToGrid="0" snapToObjects="1">
      <p:cViewPr varScale="1">
        <p:scale>
          <a:sx n="91" d="100"/>
          <a:sy n="91" d="100"/>
        </p:scale>
        <p:origin x="894" y="96"/>
      </p:cViewPr>
      <p:guideLst>
        <p:guide orient="horz" pos="597"/>
        <p:guide pos="804"/>
        <p:guide orient="horz" pos="2435"/>
        <p:guide orient="horz" pos="2775"/>
        <p:guide orient="horz" pos="3432"/>
        <p:guide orient="horz" pos="3931"/>
        <p:guide orient="horz" pos="2208"/>
        <p:guide orient="horz" pos="2004"/>
      </p:guideLst>
    </p:cSldViewPr>
  </p:slideViewPr>
  <p:outlineViewPr>
    <p:cViewPr>
      <p:scale>
        <a:sx n="33" d="100"/>
        <a:sy n="33" d="100"/>
      </p:scale>
      <p:origin x="0" y="-3492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7744"/>
    </p:cViewPr>
  </p:sorterViewPr>
  <p:notesViewPr>
    <p:cSldViewPr snapToGrid="0" snapToObjects="1">
      <p:cViewPr varScale="1">
        <p:scale>
          <a:sx n="49" d="100"/>
          <a:sy n="49" d="100"/>
        </p:scale>
        <p:origin x="-2466" y="-96"/>
      </p:cViewPr>
      <p:guideLst>
        <p:guide orient="horz" pos="3129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commentAuthors" Target="commentAuthor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Taxa</a:t>
            </a:r>
            <a:r>
              <a:rPr lang="pt-BR" baseline="0" dirty="0"/>
              <a:t> de sucesso/probabilidade de aprovação a partir da </a:t>
            </a:r>
            <a:r>
              <a:rPr lang="pt-BR" baseline="0" dirty="0" err="1"/>
              <a:t>PhI</a:t>
            </a:r>
            <a:endParaRPr lang="pt-BR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Todas as doenças/todas as modalidades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Plan1!$A$2:$A$6</c:f>
              <c:strCache>
                <c:ptCount val="5"/>
                <c:pt idx="0">
                  <c:v>PhI</c:v>
                </c:pt>
                <c:pt idx="1">
                  <c:v>PhII</c:v>
                </c:pt>
                <c:pt idx="2">
                  <c:v>PhIII</c:v>
                </c:pt>
                <c:pt idx="3">
                  <c:v>NDA/BLA</c:v>
                </c:pt>
                <c:pt idx="4">
                  <c:v>PhI - aprovação</c:v>
                </c:pt>
              </c:strCache>
            </c:strRef>
          </c:cat>
          <c:val>
            <c:numRef>
              <c:f>Plan1!$B$2:$B$6</c:f>
              <c:numCache>
                <c:formatCode>0%</c:formatCode>
                <c:ptCount val="5"/>
                <c:pt idx="0">
                  <c:v>0.63</c:v>
                </c:pt>
                <c:pt idx="1">
                  <c:v>0.31</c:v>
                </c:pt>
                <c:pt idx="2">
                  <c:v>0.57999999999999996</c:v>
                </c:pt>
                <c:pt idx="3">
                  <c:v>0.85</c:v>
                </c:pt>
                <c:pt idx="4" formatCode="0.00%">
                  <c:v>9.6000000000000002E-2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7E-014B-AE86-88444D23B4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10842216"/>
        <c:axId val="2110845704"/>
      </c:barChart>
      <c:catAx>
        <c:axId val="2110842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10845704"/>
        <c:crosses val="autoZero"/>
        <c:auto val="1"/>
        <c:lblAlgn val="ctr"/>
        <c:lblOffset val="100"/>
        <c:noMultiLvlLbl val="0"/>
      </c:catAx>
      <c:valAx>
        <c:axId val="2110845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10842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63359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85775" y="622300"/>
            <a:ext cx="5829300" cy="43719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sp>
      <p:sp>
        <p:nvSpPr>
          <p:cNvPr id="5123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49790" y="5336678"/>
            <a:ext cx="5790261" cy="1224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noProof="0"/>
              <a:t>Click to edit Master text styles</a:t>
            </a:r>
          </a:p>
          <a:p>
            <a:pPr lvl="1"/>
            <a:r>
              <a:rPr lang="pt-BR" noProof="0"/>
              <a:t>Second level</a:t>
            </a:r>
          </a:p>
          <a:p>
            <a:pPr lvl="2"/>
            <a:r>
              <a:rPr lang="pt-BR" noProof="0"/>
              <a:t>Third level</a:t>
            </a:r>
          </a:p>
          <a:p>
            <a:pPr lvl="3"/>
            <a:r>
              <a:rPr lang="pt-BR" noProof="0"/>
              <a:t>Fourth level</a:t>
            </a:r>
          </a:p>
          <a:p>
            <a:pPr lvl="4"/>
            <a:r>
              <a:rPr lang="pt-BR" noProof="0"/>
              <a:t>Fifth level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063568" y="9551226"/>
            <a:ext cx="538666" cy="184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pPr>
              <a:defRPr/>
            </a:pPr>
            <a:fld id="{85199CF0-FC22-489D-B99B-84F2FD810A2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5128" name="doc id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305093" y="111215"/>
            <a:ext cx="297141" cy="122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SPO-ZZD710-20110512</a:t>
            </a:r>
          </a:p>
        </p:txBody>
      </p:sp>
    </p:spTree>
    <p:extLst>
      <p:ext uri="{BB962C8B-B14F-4D97-AF65-F5344CB8AC3E}">
        <p14:creationId xmlns:p14="http://schemas.microsoft.com/office/powerpoint/2010/main" val="149443434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895160" rtl="0" eaLnBrk="0" fontAlgn="base" hangingPunct="0">
      <a:spcBef>
        <a:spcPct val="0"/>
      </a:spcBef>
      <a:spcAft>
        <a:spcPct val="0"/>
      </a:spcAft>
      <a:buClr>
        <a:schemeClr val="tx2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117450" indent="-115863" algn="l" defTabSz="895160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▪"/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299974" indent="-180936" algn="l" defTabSz="895160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–"/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426948" indent="-125387" algn="l" defTabSz="895160" rtl="0" eaLnBrk="0" fontAlgn="base" hangingPunct="0">
      <a:spcBef>
        <a:spcPct val="0"/>
      </a:spcBef>
      <a:spcAft>
        <a:spcPct val="0"/>
      </a:spcAft>
      <a:buClr>
        <a:schemeClr val="tx2"/>
      </a:buClr>
      <a:buFont typeface="Arial" charset="0"/>
      <a:buChar char="▫"/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542809" indent="-114276" algn="l" defTabSz="895160" rtl="0" eaLnBrk="0" fontAlgn="base" hangingPunct="0">
      <a:spcBef>
        <a:spcPct val="0"/>
      </a:spcBef>
      <a:spcAft>
        <a:spcPct val="0"/>
      </a:spcAft>
      <a:buClr>
        <a:schemeClr val="tx2"/>
      </a:buClr>
      <a:buSzPct val="89000"/>
      <a:buFont typeface="Arial" charset="0"/>
      <a:buChar char="-"/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5516" algn="l" defTabSz="9142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18" algn="l" defTabSz="9142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22" algn="l" defTabSz="9142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24" algn="l" defTabSz="9142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220592e470c_0_36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g220592e470c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g2e967c43c3c_0_6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9" name="Google Shape;1299;g2e967c43c3c_0_6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9" name="Google Shape;1409;g2e9b0252c91_1_7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0" name="Google Shape;1410;g2e9b0252c91_1_7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" name="Google Shape;1431;g2e9ebf0d140_0_5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2" name="Google Shape;1432;g2e9ebf0d140_0_5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g2e9b0252c91_1_5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8" name="Google Shape;1478;g2e9b0252c91_1_5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g2e967c43c3c_0_7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0" name="Google Shape;1560;g2e967c43c3c_0_7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220592e470c_0_9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" name="Google Shape;624;g220592e470c_0_937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0" name="Google Shape;1790;g2f050faf91f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1" name="Google Shape;1791;g2f050faf91f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220592e470c_0_1094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g220592e470c_0_10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8" name="Google Shape;1808;g2e9b0252c91_1_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9" name="Google Shape;1809;g2e9b0252c91_1_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809750" y="1312863"/>
            <a:ext cx="11085513" cy="8315325"/>
          </a:xfrm>
          <a:solidFill>
            <a:srgbClr val="FFFFFF"/>
          </a:solidFill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1930" y="90531"/>
            <a:ext cx="6681840" cy="24618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373193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6" name="Google Shape;1816;g2e9ebf0d140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7" name="Google Shape;1817;g2e9ebf0d140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1741534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220592e470c_0_1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220592e470c_0_1138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25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50888" indent="-287338" defTabSz="9525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54113" indent="-230188" defTabSz="9525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16075" indent="-230188" defTabSz="9525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78038" indent="-230188" defTabSz="9525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35238" indent="-230188" defTabSz="9525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92438" indent="-230188" defTabSz="9525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49638" indent="-230188" defTabSz="9525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906838" indent="-230188" defTabSz="9525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20DC3BA6-26FA-45CC-B9EC-30E4137E1FEA}" type="slidenum">
              <a:rPr lang="en-US" altLang="pt-BR"/>
              <a:pPr>
                <a:spcBef>
                  <a:spcPct val="0"/>
                </a:spcBef>
              </a:pPr>
              <a:t>11</a:t>
            </a:fld>
            <a:endParaRPr lang="en-US" altLang="pt-BR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85775" y="622300"/>
            <a:ext cx="5829300" cy="4371975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9790" y="5336678"/>
            <a:ext cx="5790261" cy="246221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55801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466DE-F809-0D42-B787-8264B714AF1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3485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e302708d82_0_9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2e302708d82_0_9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e302708d82_0_1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2e302708d82_0_1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e302708d82_0_10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2e302708d82_0_10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20592e470c_0_178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/>
              <a:t>- Esquema representativo do desenvolvimento do MultiCovax com um sistema de entrega sem precedentes.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- Combinação de proteína RBD e adjuvante Poly(I:C) transportado com uma nanopartícula penetrante de muco e este sistema revestido com uma nanopartícula mucoadesiva.</a:t>
            </a:r>
            <a:endParaRPr/>
          </a:p>
        </p:txBody>
      </p:sp>
      <p:sp>
        <p:nvSpPr>
          <p:cNvPr id="217" name="Google Shape;217;g220592e470c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g2e9b0252c91_1_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5" name="Google Shape;1015;g2e9b0252c91_1_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72108" y="2088018"/>
            <a:ext cx="7617222" cy="1440761"/>
          </a:xfr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44216" y="3808836"/>
            <a:ext cx="6273007" cy="171771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  <a:lvl2pPr marL="447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5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3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1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3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87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35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82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071362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48072" y="6229812"/>
            <a:ext cx="2091002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fld id="{565C9F26-DACB-49EF-85D0-51B3F53082E5}" type="datetimeFigureOut">
              <a:rPr lang="pt-BR" smtClean="0"/>
              <a:t>26/03/2025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61825" y="6229812"/>
            <a:ext cx="2837789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22364" y="6229812"/>
            <a:ext cx="2091002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pPr>
              <a:defRPr/>
            </a:pPr>
            <a:fld id="{52777690-26D3-4565-80C7-28F8CDC3E37F}" type="slidenum">
              <a:rPr lang="pt-BR" smtClean="0"/>
              <a:pPr>
                <a:defRPr/>
              </a:pPr>
              <a:t>‹nº›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64463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497042" y="269171"/>
            <a:ext cx="2016324" cy="5735036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48072" y="269171"/>
            <a:ext cx="5899613" cy="5735036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48072" y="6229812"/>
            <a:ext cx="2091002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fld id="{565C9F26-DACB-49EF-85D0-51B3F53082E5}" type="datetimeFigureOut">
              <a:rPr lang="pt-BR" smtClean="0"/>
              <a:t>26/03/2025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61825" y="6229812"/>
            <a:ext cx="2837789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22364" y="6229812"/>
            <a:ext cx="2091002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pPr>
              <a:defRPr/>
            </a:pPr>
            <a:fld id="{F60E8EB9-B7E7-4068-865B-DE3B61C75B42}" type="slidenum">
              <a:rPr lang="pt-BR" smtClean="0"/>
              <a:pPr>
                <a:defRPr/>
              </a:pPr>
              <a:t>‹nº›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7013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72108" y="6124011"/>
            <a:ext cx="1866966" cy="448098"/>
          </a:xfrm>
          <a:prstGeom prst="rect">
            <a:avLst/>
          </a:prstGeom>
          <a:ln/>
        </p:spPr>
        <p:txBody>
          <a:bodyPr lIns="89592" tIns="44797" rIns="89592" bIns="44797"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061825" y="6124011"/>
            <a:ext cx="2837789" cy="448098"/>
          </a:xfrm>
          <a:prstGeom prst="rect">
            <a:avLst/>
          </a:prstGeom>
          <a:ln/>
        </p:spPr>
        <p:txBody>
          <a:bodyPr lIns="89592" tIns="44797" rIns="89592" bIns="44797"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422364" y="6124011"/>
            <a:ext cx="1866966" cy="448098"/>
          </a:xfrm>
          <a:prstGeom prst="rect">
            <a:avLst/>
          </a:prstGeom>
          <a:ln/>
        </p:spPr>
        <p:txBody>
          <a:bodyPr lIns="89592" tIns="44797" rIns="89592" bIns="44797"/>
          <a:lstStyle>
            <a:lvl1pPr>
              <a:defRPr/>
            </a:lvl1pPr>
          </a:lstStyle>
          <a:p>
            <a:pPr>
              <a:defRPr/>
            </a:pPr>
            <a:fld id="{B4D77E42-BC43-4843-B692-8E2D96F7393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969414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roup 2"/>
          <p:cNvGrpSpPr>
            <a:grpSpLocks/>
          </p:cNvGrpSpPr>
          <p:nvPr/>
        </p:nvGrpSpPr>
        <p:grpSpPr bwMode="auto">
          <a:xfrm>
            <a:off x="3" y="6226"/>
            <a:ext cx="8958326" cy="6715251"/>
            <a:chOff x="0" y="4"/>
            <a:chExt cx="5758" cy="4316"/>
          </a:xfrm>
        </p:grpSpPr>
        <p:grpSp>
          <p:nvGrpSpPr>
            <p:cNvPr id="91139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91140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sz="1200" b="1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1141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sz="1200" b="1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</p:grpSp>
        <p:sp>
          <p:nvSpPr>
            <p:cNvPr id="91142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 sz="1200" b="1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sp>
          <p:nvSpPr>
            <p:cNvPr id="91143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 sz="1200" b="1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sp>
          <p:nvSpPr>
            <p:cNvPr id="91144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 sz="1200" b="1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grpSp>
          <p:nvGrpSpPr>
            <p:cNvPr id="91145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1146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sz="1200" b="1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1147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sz="1200" b="1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1148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sz="1200" b="1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1149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sz="1200" b="1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1150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sz="1200" b="1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1151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sz="1200" b="1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</p:grpSp>
      </p:grpSp>
      <p:sp>
        <p:nvSpPr>
          <p:cNvPr id="9115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45501" y="1957321"/>
            <a:ext cx="6945114" cy="1403419"/>
          </a:xfrm>
        </p:spPr>
        <p:txBody>
          <a:bodyPr anchor="b"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9115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45503" y="3808836"/>
            <a:ext cx="6273007" cy="171771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91154" name="Rectangle 1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91155" name="Rectangle 19"/>
          <p:cNvSpPr>
            <a:spLocks noGrp="1" noChangeArrowheads="1"/>
          </p:cNvSpPr>
          <p:nvPr>
            <p:ph type="ftr" sz="quarter" idx="3"/>
          </p:nvPr>
        </p:nvSpPr>
        <p:spPr>
          <a:xfrm>
            <a:off x="3285860" y="6124011"/>
            <a:ext cx="2837789" cy="448098"/>
          </a:xfrm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91156" name="Rectangle 2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C38644D-682A-488F-BFA1-9879E09D2D79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924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12DF84-B6C4-4EA8-98BD-08E86D4B12C6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7851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7892" y="4319170"/>
            <a:ext cx="7617222" cy="1334960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07892" y="2848848"/>
            <a:ext cx="7617222" cy="1470322"/>
          </a:xfrm>
        </p:spPr>
        <p:txBody>
          <a:bodyPr anchor="b"/>
          <a:lstStyle>
            <a:lvl1pPr marL="0" indent="0">
              <a:buNone/>
              <a:defRPr sz="2000"/>
            </a:lvl1pPr>
            <a:lvl2pPr marL="447962" indent="0">
              <a:buNone/>
              <a:defRPr sz="1800"/>
            </a:lvl2pPr>
            <a:lvl3pPr marL="895922" indent="0">
              <a:buNone/>
              <a:defRPr sz="1600"/>
            </a:lvl3pPr>
            <a:lvl4pPr marL="1343884" indent="0">
              <a:buNone/>
              <a:defRPr sz="1400"/>
            </a:lvl4pPr>
            <a:lvl5pPr marL="1791844" indent="0">
              <a:buNone/>
              <a:defRPr sz="1400"/>
            </a:lvl5pPr>
            <a:lvl6pPr marL="2239806" indent="0">
              <a:buNone/>
              <a:defRPr sz="1400"/>
            </a:lvl6pPr>
            <a:lvl7pPr marL="2687766" indent="0">
              <a:buNone/>
              <a:defRPr sz="1400"/>
            </a:lvl7pPr>
            <a:lvl8pPr marL="3135728" indent="0">
              <a:buNone/>
              <a:defRPr sz="1400"/>
            </a:lvl8pPr>
            <a:lvl9pPr marL="3583689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7C678E-9C8E-45CA-8098-79A330E5CE42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260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45503" y="1941759"/>
            <a:ext cx="3621915" cy="4032885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16775" y="1941759"/>
            <a:ext cx="3621915" cy="4032885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EB4A71-83EA-42FF-84C0-E0FC56D751DF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3616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8072" y="269171"/>
            <a:ext cx="8065294" cy="1120246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48074" y="1504553"/>
            <a:ext cx="3959525" cy="6270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7962" indent="0">
              <a:buNone/>
              <a:defRPr sz="2000" b="1"/>
            </a:lvl2pPr>
            <a:lvl3pPr marL="895922" indent="0">
              <a:buNone/>
              <a:defRPr sz="1800" b="1"/>
            </a:lvl3pPr>
            <a:lvl4pPr marL="1343884" indent="0">
              <a:buNone/>
              <a:defRPr sz="1600" b="1"/>
            </a:lvl4pPr>
            <a:lvl5pPr marL="1791844" indent="0">
              <a:buNone/>
              <a:defRPr sz="1600" b="1"/>
            </a:lvl5pPr>
            <a:lvl6pPr marL="2239806" indent="0">
              <a:buNone/>
              <a:defRPr sz="1600" b="1"/>
            </a:lvl6pPr>
            <a:lvl7pPr marL="2687766" indent="0">
              <a:buNone/>
              <a:defRPr sz="1600" b="1"/>
            </a:lvl7pPr>
            <a:lvl8pPr marL="3135728" indent="0">
              <a:buNone/>
              <a:defRPr sz="1600" b="1"/>
            </a:lvl8pPr>
            <a:lvl9pPr marL="3583689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8074" y="2131579"/>
            <a:ext cx="3959525" cy="38726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552289" y="1504553"/>
            <a:ext cx="3961080" cy="6270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7962" indent="0">
              <a:buNone/>
              <a:defRPr sz="2000" b="1"/>
            </a:lvl2pPr>
            <a:lvl3pPr marL="895922" indent="0">
              <a:buNone/>
              <a:defRPr sz="1800" b="1"/>
            </a:lvl3pPr>
            <a:lvl4pPr marL="1343884" indent="0">
              <a:buNone/>
              <a:defRPr sz="1600" b="1"/>
            </a:lvl4pPr>
            <a:lvl5pPr marL="1791844" indent="0">
              <a:buNone/>
              <a:defRPr sz="1600" b="1"/>
            </a:lvl5pPr>
            <a:lvl6pPr marL="2239806" indent="0">
              <a:buNone/>
              <a:defRPr sz="1600" b="1"/>
            </a:lvl6pPr>
            <a:lvl7pPr marL="2687766" indent="0">
              <a:buNone/>
              <a:defRPr sz="1600" b="1"/>
            </a:lvl7pPr>
            <a:lvl8pPr marL="3135728" indent="0">
              <a:buNone/>
              <a:defRPr sz="1600" b="1"/>
            </a:lvl8pPr>
            <a:lvl9pPr marL="3583689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552289" y="2131579"/>
            <a:ext cx="3961080" cy="38726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45104-1769-4AA4-B429-3E3A63C5D260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9536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8C4EE7-3A41-42E0-98A2-49FEE43CFD84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042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FEDEC1-70CE-49B9-AB3B-618E3D77FE5E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841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16200000">
            <a:off x="-3282099" y="3472524"/>
            <a:ext cx="8065294" cy="1120246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770724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8075" y="267614"/>
            <a:ext cx="2948251" cy="11389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03673" y="267617"/>
            <a:ext cx="5009693" cy="5736593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48075" y="1406531"/>
            <a:ext cx="2948251" cy="4597676"/>
          </a:xfrm>
        </p:spPr>
        <p:txBody>
          <a:bodyPr/>
          <a:lstStyle>
            <a:lvl1pPr marL="0" indent="0">
              <a:buNone/>
              <a:defRPr sz="1400"/>
            </a:lvl1pPr>
            <a:lvl2pPr marL="447962" indent="0">
              <a:buNone/>
              <a:defRPr sz="1200"/>
            </a:lvl2pPr>
            <a:lvl3pPr marL="895922" indent="0">
              <a:buNone/>
              <a:defRPr sz="1000"/>
            </a:lvl3pPr>
            <a:lvl4pPr marL="1343884" indent="0">
              <a:buNone/>
              <a:defRPr sz="900"/>
            </a:lvl4pPr>
            <a:lvl5pPr marL="1791844" indent="0">
              <a:buNone/>
              <a:defRPr sz="900"/>
            </a:lvl5pPr>
            <a:lvl6pPr marL="2239806" indent="0">
              <a:buNone/>
              <a:defRPr sz="900"/>
            </a:lvl6pPr>
            <a:lvl7pPr marL="2687766" indent="0">
              <a:buNone/>
              <a:defRPr sz="900"/>
            </a:lvl7pPr>
            <a:lvl8pPr marL="3135728" indent="0">
              <a:buNone/>
              <a:defRPr sz="900"/>
            </a:lvl8pPr>
            <a:lvl9pPr marL="3583689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4B7BAD-8BFE-4839-A765-DB034D7D4733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5264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56504" y="4705032"/>
            <a:ext cx="5376863" cy="55545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56504" y="600576"/>
            <a:ext cx="5376863" cy="4032885"/>
          </a:xfrm>
        </p:spPr>
        <p:txBody>
          <a:bodyPr/>
          <a:lstStyle>
            <a:lvl1pPr marL="0" indent="0">
              <a:buNone/>
              <a:defRPr sz="3100"/>
            </a:lvl1pPr>
            <a:lvl2pPr marL="447962" indent="0">
              <a:buNone/>
              <a:defRPr sz="2700"/>
            </a:lvl2pPr>
            <a:lvl3pPr marL="895922" indent="0">
              <a:buNone/>
              <a:defRPr sz="2400"/>
            </a:lvl3pPr>
            <a:lvl4pPr marL="1343884" indent="0">
              <a:buNone/>
              <a:defRPr sz="2000"/>
            </a:lvl4pPr>
            <a:lvl5pPr marL="1791844" indent="0">
              <a:buNone/>
              <a:defRPr sz="2000"/>
            </a:lvl5pPr>
            <a:lvl6pPr marL="2239806" indent="0">
              <a:buNone/>
              <a:defRPr sz="2000"/>
            </a:lvl6pPr>
            <a:lvl7pPr marL="2687766" indent="0">
              <a:buNone/>
              <a:defRPr sz="2000"/>
            </a:lvl7pPr>
            <a:lvl8pPr marL="3135728" indent="0">
              <a:buNone/>
              <a:defRPr sz="2000"/>
            </a:lvl8pPr>
            <a:lvl9pPr marL="3583689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56504" y="5260488"/>
            <a:ext cx="5376863" cy="788839"/>
          </a:xfrm>
        </p:spPr>
        <p:txBody>
          <a:bodyPr/>
          <a:lstStyle>
            <a:lvl1pPr marL="0" indent="0">
              <a:buNone/>
              <a:defRPr sz="1400"/>
            </a:lvl1pPr>
            <a:lvl2pPr marL="447962" indent="0">
              <a:buNone/>
              <a:defRPr sz="1200"/>
            </a:lvl2pPr>
            <a:lvl3pPr marL="895922" indent="0">
              <a:buNone/>
              <a:defRPr sz="1000"/>
            </a:lvl3pPr>
            <a:lvl4pPr marL="1343884" indent="0">
              <a:buNone/>
              <a:defRPr sz="900"/>
            </a:lvl4pPr>
            <a:lvl5pPr marL="1791844" indent="0">
              <a:buNone/>
              <a:defRPr sz="900"/>
            </a:lvl5pPr>
            <a:lvl6pPr marL="2239806" indent="0">
              <a:buNone/>
              <a:defRPr sz="900"/>
            </a:lvl6pPr>
            <a:lvl7pPr marL="2687766" indent="0">
              <a:buNone/>
              <a:defRPr sz="900"/>
            </a:lvl7pPr>
            <a:lvl8pPr marL="3135728" indent="0">
              <a:buNone/>
              <a:defRPr sz="900"/>
            </a:lvl8pPr>
            <a:lvl9pPr marL="3583689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B77328-061C-4D58-A1FC-C6BAB339DBB2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2918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761C94-0E0B-4C06-A190-9668A71E0D1F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0253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0393" y="298732"/>
            <a:ext cx="1848297" cy="5675912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045501" y="298732"/>
            <a:ext cx="5395532" cy="5675912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B65741-8BBD-4AC9-8A4E-3C35F42C538A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0719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1045501" y="298732"/>
            <a:ext cx="7393186" cy="5675912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1045501" y="6124011"/>
            <a:ext cx="1866966" cy="448098"/>
          </a:xfrm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360539" y="6124011"/>
            <a:ext cx="2837789" cy="448098"/>
          </a:xfrm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71721" y="6124011"/>
            <a:ext cx="1866966" cy="448098"/>
          </a:xfrm>
        </p:spPr>
        <p:txBody>
          <a:bodyPr/>
          <a:lstStyle>
            <a:lvl1pPr>
              <a:defRPr/>
            </a:lvl1pPr>
          </a:lstStyle>
          <a:p>
            <a:fld id="{C6B63FD8-B9B5-414F-A985-CA528018E321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3123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5501" y="298735"/>
            <a:ext cx="7393186" cy="1403419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1045501" y="1941759"/>
            <a:ext cx="7393186" cy="4032885"/>
          </a:xfr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045501" y="6124011"/>
            <a:ext cx="1866966" cy="448098"/>
          </a:xfrm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360539" y="6124011"/>
            <a:ext cx="2837789" cy="448098"/>
          </a:xfrm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71721" y="6124011"/>
            <a:ext cx="1866966" cy="448098"/>
          </a:xfrm>
        </p:spPr>
        <p:txBody>
          <a:bodyPr/>
          <a:lstStyle>
            <a:lvl1pPr>
              <a:defRPr/>
            </a:lvl1pPr>
          </a:lstStyle>
          <a:p>
            <a:fld id="{4AD56FD5-B686-44EF-B9BB-09D21E681E87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3507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5501" y="298735"/>
            <a:ext cx="7393186" cy="1403419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1045501" y="1941759"/>
            <a:ext cx="7393186" cy="4032885"/>
          </a:xfr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045501" y="6124011"/>
            <a:ext cx="1866966" cy="448098"/>
          </a:xfrm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360539" y="6124011"/>
            <a:ext cx="2837789" cy="448098"/>
          </a:xfrm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71721" y="6124011"/>
            <a:ext cx="1866966" cy="448098"/>
          </a:xfrm>
        </p:spPr>
        <p:txBody>
          <a:bodyPr/>
          <a:lstStyle>
            <a:lvl1pPr>
              <a:defRPr/>
            </a:lvl1pPr>
          </a:lstStyle>
          <a:p>
            <a:fld id="{92BEF8EC-CA03-426A-8804-6FB4085E1136}" type="slidenum">
              <a:rPr lang="pt-BR">
                <a:solidFill>
                  <a:srgbClr val="FFFFFF"/>
                </a:solidFill>
              </a:rPr>
              <a:pPr/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354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7892" y="4319170"/>
            <a:ext cx="7617222" cy="1334960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07892" y="2848848"/>
            <a:ext cx="7617222" cy="1470322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4786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57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3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14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393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871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350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829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48072" y="6229812"/>
            <a:ext cx="2091002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fld id="{565C9F26-DACB-49EF-85D0-51B3F53082E5}" type="datetimeFigureOut">
              <a:rPr lang="pt-BR" smtClean="0"/>
              <a:t>26/03/2025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61825" y="6229812"/>
            <a:ext cx="2837789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22364" y="6229812"/>
            <a:ext cx="2091002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pPr>
              <a:defRPr/>
            </a:pPr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72597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48072" y="1568349"/>
            <a:ext cx="3957968" cy="4435863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55398" y="1568349"/>
            <a:ext cx="3957968" cy="4435863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48072" y="6229812"/>
            <a:ext cx="2091002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fld id="{565C9F26-DACB-49EF-85D0-51B3F53082E5}" type="datetimeFigureOut">
              <a:rPr lang="pt-BR" smtClean="0"/>
              <a:t>26/03/2025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61825" y="6229812"/>
            <a:ext cx="2837789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422364" y="6229812"/>
            <a:ext cx="2091002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pPr>
              <a:defRPr/>
            </a:pPr>
            <a:fld id="{21144EBE-4064-4990-B515-2B309E31D12B}" type="slidenum">
              <a:rPr lang="pt-BR" smtClean="0"/>
              <a:pPr>
                <a:defRPr/>
              </a:pPr>
              <a:t>‹nº›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3545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48076" y="1504553"/>
            <a:ext cx="3959525" cy="6270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7868" indent="0">
              <a:buNone/>
              <a:defRPr sz="2000" b="1"/>
            </a:lvl2pPr>
            <a:lvl3pPr marL="895732" indent="0">
              <a:buNone/>
              <a:defRPr sz="1800" b="1"/>
            </a:lvl3pPr>
            <a:lvl4pPr marL="1343600" indent="0">
              <a:buNone/>
              <a:defRPr sz="1600" b="1"/>
            </a:lvl4pPr>
            <a:lvl5pPr marL="1791465" indent="0">
              <a:buNone/>
              <a:defRPr sz="1600" b="1"/>
            </a:lvl5pPr>
            <a:lvl6pPr marL="2239331" indent="0">
              <a:buNone/>
              <a:defRPr sz="1600" b="1"/>
            </a:lvl6pPr>
            <a:lvl7pPr marL="2687196" indent="0">
              <a:buNone/>
              <a:defRPr sz="1600" b="1"/>
            </a:lvl7pPr>
            <a:lvl8pPr marL="3135063" indent="0">
              <a:buNone/>
              <a:defRPr sz="1600" b="1"/>
            </a:lvl8pPr>
            <a:lvl9pPr marL="3582929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8076" y="2131579"/>
            <a:ext cx="3959525" cy="38726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552289" y="1504553"/>
            <a:ext cx="3961080" cy="6270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7868" indent="0">
              <a:buNone/>
              <a:defRPr sz="2000" b="1"/>
            </a:lvl2pPr>
            <a:lvl3pPr marL="895732" indent="0">
              <a:buNone/>
              <a:defRPr sz="1800" b="1"/>
            </a:lvl3pPr>
            <a:lvl4pPr marL="1343600" indent="0">
              <a:buNone/>
              <a:defRPr sz="1600" b="1"/>
            </a:lvl4pPr>
            <a:lvl5pPr marL="1791465" indent="0">
              <a:buNone/>
              <a:defRPr sz="1600" b="1"/>
            </a:lvl5pPr>
            <a:lvl6pPr marL="2239331" indent="0">
              <a:buNone/>
              <a:defRPr sz="1600" b="1"/>
            </a:lvl6pPr>
            <a:lvl7pPr marL="2687196" indent="0">
              <a:buNone/>
              <a:defRPr sz="1600" b="1"/>
            </a:lvl7pPr>
            <a:lvl8pPr marL="3135063" indent="0">
              <a:buNone/>
              <a:defRPr sz="1600" b="1"/>
            </a:lvl8pPr>
            <a:lvl9pPr marL="3582929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552289" y="2131579"/>
            <a:ext cx="3961080" cy="38726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48072" y="6229812"/>
            <a:ext cx="2091002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fld id="{565C9F26-DACB-49EF-85D0-51B3F53082E5}" type="datetimeFigureOut">
              <a:rPr lang="pt-BR" smtClean="0"/>
              <a:t>26/03/2025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061825" y="6229812"/>
            <a:ext cx="2837789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422364" y="6229812"/>
            <a:ext cx="2091002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pPr>
              <a:defRPr/>
            </a:pPr>
            <a:fld id="{B15BD84E-67FB-4084-AC20-6CBB0692F638}" type="slidenum">
              <a:rPr lang="pt-BR" smtClean="0"/>
              <a:pPr>
                <a:defRPr/>
              </a:pPr>
              <a:t>‹nº›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1967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48072" y="6229812"/>
            <a:ext cx="2091002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fld id="{565C9F26-DACB-49EF-85D0-51B3F53082E5}" type="datetimeFigureOut">
              <a:rPr lang="pt-BR" smtClean="0"/>
              <a:t>26/03/2025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061825" y="6229812"/>
            <a:ext cx="2837789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422364" y="6229812"/>
            <a:ext cx="2091002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pPr>
              <a:defRPr/>
            </a:pPr>
            <a:fld id="{46B32D75-9D0A-468B-932C-E14F76B50CD4}" type="slidenum">
              <a:rPr lang="pt-BR" smtClean="0"/>
              <a:pPr>
                <a:defRPr/>
              </a:pPr>
              <a:t>‹nº›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78120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48072" y="6229812"/>
            <a:ext cx="2091002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fld id="{565C9F26-DACB-49EF-85D0-51B3F53082E5}" type="datetimeFigureOut">
              <a:rPr lang="pt-BR" smtClean="0"/>
              <a:t>26/03/2025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061825" y="6229812"/>
            <a:ext cx="2837789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422364" y="6229812"/>
            <a:ext cx="2091002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pPr>
              <a:defRPr/>
            </a:pPr>
            <a:fld id="{8BD5F222-3C97-44F8-93B1-67FDFD17C2B7}" type="slidenum">
              <a:rPr lang="pt-BR" smtClean="0"/>
              <a:pPr>
                <a:defRPr/>
              </a:pPr>
              <a:t>‹nº›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8292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8077" y="267614"/>
            <a:ext cx="2948251" cy="11389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03673" y="267619"/>
            <a:ext cx="5009693" cy="5736593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48077" y="1406531"/>
            <a:ext cx="2948251" cy="4597676"/>
          </a:xfrm>
        </p:spPr>
        <p:txBody>
          <a:bodyPr/>
          <a:lstStyle>
            <a:lvl1pPr marL="0" indent="0">
              <a:buNone/>
              <a:defRPr sz="1400"/>
            </a:lvl1pPr>
            <a:lvl2pPr marL="447868" indent="0">
              <a:buNone/>
              <a:defRPr sz="1200"/>
            </a:lvl2pPr>
            <a:lvl3pPr marL="895732" indent="0">
              <a:buNone/>
              <a:defRPr sz="1000"/>
            </a:lvl3pPr>
            <a:lvl4pPr marL="1343600" indent="0">
              <a:buNone/>
              <a:defRPr sz="900"/>
            </a:lvl4pPr>
            <a:lvl5pPr marL="1791465" indent="0">
              <a:buNone/>
              <a:defRPr sz="900"/>
            </a:lvl5pPr>
            <a:lvl6pPr marL="2239331" indent="0">
              <a:buNone/>
              <a:defRPr sz="900"/>
            </a:lvl6pPr>
            <a:lvl7pPr marL="2687196" indent="0">
              <a:buNone/>
              <a:defRPr sz="900"/>
            </a:lvl7pPr>
            <a:lvl8pPr marL="3135063" indent="0">
              <a:buNone/>
              <a:defRPr sz="900"/>
            </a:lvl8pPr>
            <a:lvl9pPr marL="3582929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48072" y="6229812"/>
            <a:ext cx="2091002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fld id="{565C9F26-DACB-49EF-85D0-51B3F53082E5}" type="datetimeFigureOut">
              <a:rPr lang="pt-BR" smtClean="0"/>
              <a:t>26/03/2025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61825" y="6229812"/>
            <a:ext cx="2837789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422364" y="6229812"/>
            <a:ext cx="2091002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pPr>
              <a:defRPr/>
            </a:pPr>
            <a:fld id="{A44FD02A-0F16-439E-BA78-75C354957F1A}" type="slidenum">
              <a:rPr lang="pt-BR" smtClean="0"/>
              <a:pPr>
                <a:defRPr/>
              </a:pPr>
              <a:t>‹nº›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09263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56504" y="4705032"/>
            <a:ext cx="5376863" cy="55545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56504" y="600576"/>
            <a:ext cx="5376863" cy="4032885"/>
          </a:xfrm>
        </p:spPr>
        <p:txBody>
          <a:bodyPr/>
          <a:lstStyle>
            <a:lvl1pPr marL="0" indent="0">
              <a:buNone/>
              <a:defRPr sz="3100"/>
            </a:lvl1pPr>
            <a:lvl2pPr marL="447868" indent="0">
              <a:buNone/>
              <a:defRPr sz="2700"/>
            </a:lvl2pPr>
            <a:lvl3pPr marL="895732" indent="0">
              <a:buNone/>
              <a:defRPr sz="2400"/>
            </a:lvl3pPr>
            <a:lvl4pPr marL="1343600" indent="0">
              <a:buNone/>
              <a:defRPr sz="2000"/>
            </a:lvl4pPr>
            <a:lvl5pPr marL="1791465" indent="0">
              <a:buNone/>
              <a:defRPr sz="2000"/>
            </a:lvl5pPr>
            <a:lvl6pPr marL="2239331" indent="0">
              <a:buNone/>
              <a:defRPr sz="2000"/>
            </a:lvl6pPr>
            <a:lvl7pPr marL="2687196" indent="0">
              <a:buNone/>
              <a:defRPr sz="2000"/>
            </a:lvl7pPr>
            <a:lvl8pPr marL="3135063" indent="0">
              <a:buNone/>
              <a:defRPr sz="2000"/>
            </a:lvl8pPr>
            <a:lvl9pPr marL="3582929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56504" y="5260488"/>
            <a:ext cx="5376863" cy="788839"/>
          </a:xfrm>
        </p:spPr>
        <p:txBody>
          <a:bodyPr/>
          <a:lstStyle>
            <a:lvl1pPr marL="0" indent="0">
              <a:buNone/>
              <a:defRPr sz="1400"/>
            </a:lvl1pPr>
            <a:lvl2pPr marL="447868" indent="0">
              <a:buNone/>
              <a:defRPr sz="1200"/>
            </a:lvl2pPr>
            <a:lvl3pPr marL="895732" indent="0">
              <a:buNone/>
              <a:defRPr sz="1000"/>
            </a:lvl3pPr>
            <a:lvl4pPr marL="1343600" indent="0">
              <a:buNone/>
              <a:defRPr sz="900"/>
            </a:lvl4pPr>
            <a:lvl5pPr marL="1791465" indent="0">
              <a:buNone/>
              <a:defRPr sz="900"/>
            </a:lvl5pPr>
            <a:lvl6pPr marL="2239331" indent="0">
              <a:buNone/>
              <a:defRPr sz="900"/>
            </a:lvl6pPr>
            <a:lvl7pPr marL="2687196" indent="0">
              <a:buNone/>
              <a:defRPr sz="900"/>
            </a:lvl7pPr>
            <a:lvl8pPr marL="3135063" indent="0">
              <a:buNone/>
              <a:defRPr sz="900"/>
            </a:lvl8pPr>
            <a:lvl9pPr marL="3582929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48072" y="6229812"/>
            <a:ext cx="2091002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fld id="{565C9F26-DACB-49EF-85D0-51B3F53082E5}" type="datetimeFigureOut">
              <a:rPr lang="pt-BR" smtClean="0"/>
              <a:t>26/03/2025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61825" y="6229812"/>
            <a:ext cx="2837789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422364" y="6229812"/>
            <a:ext cx="2091002" cy="357856"/>
          </a:xfrm>
          <a:prstGeom prst="rect">
            <a:avLst/>
          </a:prstGeom>
        </p:spPr>
        <p:txBody>
          <a:bodyPr lIns="91420" tIns="45710" rIns="91420" bIns="45710"/>
          <a:lstStyle/>
          <a:p>
            <a:pPr>
              <a:defRPr/>
            </a:pPr>
            <a:fld id="{7A090D1C-49E7-4DCD-A577-1304E37E045E}" type="slidenum">
              <a:rPr lang="pt-BR" smtClean="0"/>
              <a:pPr>
                <a:defRPr/>
              </a:pPr>
              <a:t>‹nº›</a:t>
            </a:fld>
            <a:r>
              <a:rPr lang="pt-B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791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48072" y="269171"/>
            <a:ext cx="8065294" cy="1120246"/>
          </a:xfrm>
          <a:prstGeom prst="rect">
            <a:avLst/>
          </a:prstGeom>
        </p:spPr>
        <p:txBody>
          <a:bodyPr vert="horz" lIns="89574" tIns="44787" rIns="89574" bIns="44787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48072" y="1568349"/>
            <a:ext cx="8065294" cy="5019778"/>
          </a:xfrm>
          <a:prstGeom prst="rect">
            <a:avLst/>
          </a:prstGeom>
        </p:spPr>
        <p:txBody>
          <a:bodyPr vert="horz" lIns="89574" tIns="44787" rIns="89574" bIns="44787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grpSp>
        <p:nvGrpSpPr>
          <p:cNvPr id="7" name="McK Slide Elements"/>
          <p:cNvGrpSpPr>
            <a:grpSpLocks/>
          </p:cNvGrpSpPr>
          <p:nvPr userDrawn="1"/>
        </p:nvGrpSpPr>
        <p:grpSpPr bwMode="auto">
          <a:xfrm>
            <a:off x="119063" y="6080125"/>
            <a:ext cx="8548687" cy="508000"/>
            <a:chOff x="75" y="3830"/>
            <a:chExt cx="5385" cy="320"/>
          </a:xfrm>
        </p:grpSpPr>
        <p:sp>
          <p:nvSpPr>
            <p:cNvPr id="8" name="McK 4. Footnote" hidden="1"/>
            <p:cNvSpPr txBox="1">
              <a:spLocks noChangeArrowheads="1"/>
            </p:cNvSpPr>
            <p:nvPr userDrawn="1"/>
          </p:nvSpPr>
          <p:spPr bwMode="auto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b">
              <a:spAutoFit/>
            </a:bodyPr>
            <a:lstStyle>
              <a:lvl1pPr marL="104775" indent="-104775" defTabSz="8953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8953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8953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8953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8953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pt-BR" sz="1000"/>
                <a:t>1 Footnote</a:t>
              </a:r>
            </a:p>
          </p:txBody>
        </p:sp>
        <p:sp>
          <p:nvSpPr>
            <p:cNvPr id="9" name="McK 5. Source" hidden="1"/>
            <p:cNvSpPr>
              <a:spLocks noChangeArrowheads="1"/>
            </p:cNvSpPr>
            <p:nvPr userDrawn="1"/>
          </p:nvSpPr>
          <p:spPr bwMode="auto">
            <a:xfrm>
              <a:off x="75" y="4054"/>
              <a:ext cx="43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marL="609472" indent="-609472" defTabSz="895160">
                <a:tabLst>
                  <a:tab pos="612645" algn="l"/>
                </a:tabLst>
              </a:pPr>
              <a:r>
                <a:rPr lang="pt-BR" sz="1000">
                  <a:solidFill>
                    <a:srgbClr val="000000"/>
                  </a:solidFill>
                </a:rPr>
                <a:t>SOURCE: Source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6484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5" r:id="rId1"/>
    <p:sldLayoutId id="2147484286" r:id="rId2"/>
    <p:sldLayoutId id="2147484287" r:id="rId3"/>
    <p:sldLayoutId id="2147484288" r:id="rId4"/>
    <p:sldLayoutId id="2147484289" r:id="rId5"/>
    <p:sldLayoutId id="2147484290" r:id="rId6"/>
    <p:sldLayoutId id="2147484291" r:id="rId7"/>
    <p:sldLayoutId id="2147484292" r:id="rId8"/>
    <p:sldLayoutId id="2147484293" r:id="rId9"/>
    <p:sldLayoutId id="2147484294" r:id="rId10"/>
    <p:sldLayoutId id="2147484295" r:id="rId11"/>
    <p:sldLayoutId id="2147484296" r:id="rId12"/>
  </p:sldLayoutIdLst>
  <p:hf hdr="0" ftr="0" dt="0"/>
  <p:txStyles>
    <p:titleStyle>
      <a:lvl1pPr algn="ctr" defTabSz="895732" rtl="0" eaLnBrk="1" latinLnBrk="0" hangingPunct="1">
        <a:spcBef>
          <a:spcPct val="0"/>
        </a:spcBef>
        <a:buNone/>
        <a:defRPr sz="2800" kern="1200">
          <a:solidFill>
            <a:srgbClr val="6EAA2E"/>
          </a:solidFill>
          <a:latin typeface="+mj-lt"/>
          <a:ea typeface="+mj-ea"/>
          <a:cs typeface="+mj-cs"/>
        </a:defRPr>
      </a:lvl1pPr>
    </p:titleStyle>
    <p:bodyStyle>
      <a:lvl1pPr marL="335899" indent="-335899" algn="l" defTabSz="8957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27783" indent="-279917" algn="l" defTabSz="895732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19665" indent="-223932" algn="l" defTabSz="8957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67531" indent="-223932" algn="l" defTabSz="895732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397" indent="-223932" algn="l" defTabSz="895732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63263" indent="-223932" algn="l" defTabSz="8957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11129" indent="-223932" algn="l" defTabSz="8957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58996" indent="-223932" algn="l" defTabSz="8957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06861" indent="-223932" algn="l" defTabSz="8957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8957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7868" algn="l" defTabSz="8957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5732" algn="l" defTabSz="8957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3600" algn="l" defTabSz="8957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1465" algn="l" defTabSz="8957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39331" algn="l" defTabSz="8957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87196" algn="l" defTabSz="8957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35063" algn="l" defTabSz="8957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82929" algn="l" defTabSz="8957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114" name="Group 2"/>
          <p:cNvGrpSpPr>
            <a:grpSpLocks/>
          </p:cNvGrpSpPr>
          <p:nvPr/>
        </p:nvGrpSpPr>
        <p:grpSpPr bwMode="auto">
          <a:xfrm>
            <a:off x="3" y="6226"/>
            <a:ext cx="8958326" cy="6715251"/>
            <a:chOff x="0" y="4"/>
            <a:chExt cx="5758" cy="4316"/>
          </a:xfrm>
        </p:grpSpPr>
        <p:sp>
          <p:nvSpPr>
            <p:cNvPr id="90115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 sz="1200" b="1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sp>
          <p:nvSpPr>
            <p:cNvPr id="90116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 sz="1200" b="1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grpSp>
          <p:nvGrpSpPr>
            <p:cNvPr id="90117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90118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sz="1200" b="1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0119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sz="1200" b="1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0120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sz="1200" b="1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0121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sz="1200" b="1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012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sz="1200" b="1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012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sz="1200" b="1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012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sz="1200" b="1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012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sz="1200" b="1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012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pt-BR" sz="1200" b="1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</p:grpSp>
      </p:grpSp>
      <p:sp>
        <p:nvSpPr>
          <p:cNvPr id="9012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45501" y="298735"/>
            <a:ext cx="7393186" cy="1403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92" tIns="44797" rIns="89592" bIns="4479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9012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5501" y="1941759"/>
            <a:ext cx="7393186" cy="4032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92" tIns="44797" rIns="89592" bIns="447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9012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45501" y="6124011"/>
            <a:ext cx="1866966" cy="448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92" tIns="44797" rIns="89592" bIns="44797" numCol="1" anchor="t" anchorCtr="0" compatLnSpc="1">
            <a:prstTxWarp prst="textNoShape">
              <a:avLst/>
            </a:prstTxWarp>
          </a:bodyPr>
          <a:lstStyle>
            <a:lvl1pPr algn="l">
              <a:defRPr sz="10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pt-BR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9013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60539" y="6124011"/>
            <a:ext cx="2837789" cy="448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92" tIns="44797" rIns="89592" bIns="44797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algn="ctr"/>
            <a:endParaRPr lang="pt-BR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9013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71721" y="6124011"/>
            <a:ext cx="1866966" cy="448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592" tIns="44797" rIns="89592" bIns="44797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F5DBEDA8-DC55-4088-A769-C2F662C5C5DB}" type="slidenum">
              <a:rPr lang="pt-BR">
                <a:solidFill>
                  <a:srgbClr val="FFFFFF"/>
                </a:solidFill>
                <a:latin typeface="Tahoma" pitchFamily="34" charset="0"/>
              </a:rPr>
              <a:pPr/>
              <a:t>‹nº›</a:t>
            </a:fld>
            <a:endParaRPr lang="pt-BR">
              <a:solidFill>
                <a:srgbClr val="FFFFFF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97851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298" r:id="rId1"/>
    <p:sldLayoutId id="2147484299" r:id="rId2"/>
    <p:sldLayoutId id="2147484300" r:id="rId3"/>
    <p:sldLayoutId id="2147484301" r:id="rId4"/>
    <p:sldLayoutId id="2147484302" r:id="rId5"/>
    <p:sldLayoutId id="2147484303" r:id="rId6"/>
    <p:sldLayoutId id="2147484304" r:id="rId7"/>
    <p:sldLayoutId id="2147484305" r:id="rId8"/>
    <p:sldLayoutId id="2147484306" r:id="rId9"/>
    <p:sldLayoutId id="2147484307" r:id="rId10"/>
    <p:sldLayoutId id="2147484308" r:id="rId11"/>
    <p:sldLayoutId id="2147484309" r:id="rId12"/>
    <p:sldLayoutId id="2147484310" r:id="rId13"/>
    <p:sldLayoutId id="2147484311" r:id="rId14"/>
  </p:sldLayoutIdLst>
  <p:txStyles>
    <p:titleStyle>
      <a:lvl1pPr algn="l" rtl="0" fontAlgn="base">
        <a:spcBef>
          <a:spcPct val="0"/>
        </a:spcBef>
        <a:spcAft>
          <a:spcPct val="0"/>
        </a:spcAft>
        <a:defRPr sz="43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47962" algn="l" rtl="0" fontAlgn="base">
        <a:spcBef>
          <a:spcPct val="0"/>
        </a:spcBef>
        <a:spcAft>
          <a:spcPct val="0"/>
        </a:spcAft>
        <a:defRPr sz="43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895922" algn="l" rtl="0" fontAlgn="base">
        <a:spcBef>
          <a:spcPct val="0"/>
        </a:spcBef>
        <a:spcAft>
          <a:spcPct val="0"/>
        </a:spcAft>
        <a:defRPr sz="43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43884" algn="l" rtl="0" fontAlgn="base">
        <a:spcBef>
          <a:spcPct val="0"/>
        </a:spcBef>
        <a:spcAft>
          <a:spcPct val="0"/>
        </a:spcAft>
        <a:defRPr sz="43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791844" algn="l" rtl="0" fontAlgn="base">
        <a:spcBef>
          <a:spcPct val="0"/>
        </a:spcBef>
        <a:spcAft>
          <a:spcPct val="0"/>
        </a:spcAft>
        <a:defRPr sz="43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35971" indent="-335971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27937" indent="-279976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7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19902" indent="-22398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567863" indent="-22398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15825" indent="-22398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463785" indent="-22398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11747" indent="-22398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359708" indent="-22398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07668" indent="-22398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pt-BR"/>
      </a:defPPr>
      <a:lvl1pPr marL="0" algn="l" defTabSz="8959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7962" algn="l" defTabSz="8959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5922" algn="l" defTabSz="8959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84" algn="l" defTabSz="8959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1844" algn="l" defTabSz="8959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39806" algn="l" defTabSz="8959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87766" algn="l" defTabSz="8959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35728" algn="l" defTabSz="8959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83689" algn="l" defTabSz="8959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8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0" Type="http://schemas.openxmlformats.org/officeDocument/2006/relationships/image" Target="../media/image33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26" Type="http://schemas.openxmlformats.org/officeDocument/2006/relationships/notesSlide" Target="../notesSlides/notesSlide2.xml"/><Relationship Id="rId3" Type="http://schemas.openxmlformats.org/officeDocument/2006/relationships/tags" Target="../tags/tag4.xml"/><Relationship Id="rId21" Type="http://schemas.openxmlformats.org/officeDocument/2006/relationships/tags" Target="../tags/tag22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5" Type="http://schemas.openxmlformats.org/officeDocument/2006/relationships/slideLayout" Target="../slideLayouts/slideLayout12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tags" Target="../tags/tag21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24" Type="http://schemas.openxmlformats.org/officeDocument/2006/relationships/tags" Target="../tags/tag25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23" Type="http://schemas.openxmlformats.org/officeDocument/2006/relationships/tags" Target="../tags/tag24.xml"/><Relationship Id="rId10" Type="http://schemas.openxmlformats.org/officeDocument/2006/relationships/tags" Target="../tags/tag11.xml"/><Relationship Id="rId19" Type="http://schemas.openxmlformats.org/officeDocument/2006/relationships/tags" Target="../tags/tag20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tags" Target="../tags/tag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42.png"/><Relationship Id="rId5" Type="http://schemas.openxmlformats.org/officeDocument/2006/relationships/image" Target="../media/image52.png"/><Relationship Id="rId10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408328" y="783980"/>
            <a:ext cx="7949968" cy="2557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33591" rIns="67200" bIns="33591" anchor="ctr" anchorCtr="0">
            <a:normAutofit/>
          </a:bodyPr>
          <a:lstStyle/>
          <a:p>
            <a:pPr algn="ctr">
              <a:lnSpc>
                <a:spcPct val="90000"/>
              </a:lnSpc>
              <a:buClr>
                <a:srgbClr val="21406E"/>
              </a:buClr>
              <a:buSzPts val="4800"/>
            </a:pPr>
            <a:r>
              <a:rPr lang="pt-BR" sz="2400" b="1" dirty="0">
                <a:solidFill>
                  <a:srgbClr val="21406E"/>
                </a:solidFill>
                <a:latin typeface="Calibri"/>
                <a:cs typeface="Calibri"/>
                <a:sym typeface="Calibri"/>
              </a:rPr>
              <a:t>IMPORTÂNCIA DE FINANCIAMENTO CONTINUADO </a:t>
            </a:r>
          </a:p>
          <a:p>
            <a:pPr algn="ctr">
              <a:lnSpc>
                <a:spcPct val="90000"/>
              </a:lnSpc>
              <a:buClr>
                <a:srgbClr val="21406E"/>
              </a:buClr>
              <a:buSzPts val="4800"/>
            </a:pPr>
            <a:r>
              <a:rPr lang="pt-BR" sz="2400" b="1" dirty="0">
                <a:solidFill>
                  <a:srgbClr val="21406E"/>
                </a:solidFill>
                <a:latin typeface="Calibri"/>
                <a:cs typeface="Calibri"/>
                <a:sym typeface="Calibri"/>
              </a:rPr>
              <a:t>PARA CIÊNCIA E TECNOLOGIA</a:t>
            </a:r>
          </a:p>
          <a:p>
            <a:pPr algn="ctr">
              <a:lnSpc>
                <a:spcPct val="90000"/>
              </a:lnSpc>
              <a:buClr>
                <a:srgbClr val="21406E"/>
              </a:buClr>
              <a:buSzPts val="4800"/>
            </a:pPr>
            <a:endParaRPr lang="pt-BR" sz="2400" b="1" dirty="0">
              <a:solidFill>
                <a:srgbClr val="21406E"/>
              </a:solidFill>
              <a:latin typeface="Calibri"/>
              <a:cs typeface="Calibri"/>
              <a:sym typeface="Calibri"/>
            </a:endParaRPr>
          </a:p>
          <a:p>
            <a:pPr algn="ctr">
              <a:lnSpc>
                <a:spcPct val="90000"/>
              </a:lnSpc>
              <a:buClr>
                <a:srgbClr val="21406E"/>
              </a:buClr>
              <a:buSzPts val="4800"/>
            </a:pPr>
            <a:r>
              <a:rPr lang="pt-BR" sz="3528" b="1" dirty="0">
                <a:solidFill>
                  <a:srgbClr val="21406E"/>
                </a:solidFill>
                <a:latin typeface="Calibri"/>
                <a:cs typeface="Calibri"/>
                <a:sym typeface="Calibri"/>
              </a:rPr>
              <a:t>O PAPEL DO FNDCT</a:t>
            </a:r>
            <a:endParaRPr sz="1029" dirty="0"/>
          </a:p>
        </p:txBody>
      </p:sp>
      <p:sp>
        <p:nvSpPr>
          <p:cNvPr id="85" name="Google Shape;85;p1"/>
          <p:cNvSpPr txBox="1"/>
          <p:nvPr/>
        </p:nvSpPr>
        <p:spPr>
          <a:xfrm>
            <a:off x="1663181" y="4664242"/>
            <a:ext cx="5635077" cy="116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33591" rIns="67200" bIns="33591" anchor="ctr" anchorCtr="0">
            <a:normAutofit fontScale="47500" lnSpcReduction="20000"/>
          </a:bodyPr>
          <a:lstStyle/>
          <a:p>
            <a:pPr algn="ctr">
              <a:lnSpc>
                <a:spcPct val="170000"/>
              </a:lnSpc>
              <a:buClr>
                <a:srgbClr val="21406E"/>
              </a:buClr>
              <a:buSzPts val="3000"/>
            </a:pPr>
            <a:r>
              <a:rPr lang="pt-BR" sz="3400" b="1" dirty="0">
                <a:solidFill>
                  <a:srgbClr val="21406E"/>
                </a:solidFill>
                <a:latin typeface="Calibri"/>
                <a:ea typeface="Calibri"/>
                <a:cs typeface="Calibri"/>
                <a:sym typeface="Calibri"/>
              </a:rPr>
              <a:t>Jorge Kalil</a:t>
            </a:r>
          </a:p>
          <a:p>
            <a:pPr algn="ctr">
              <a:lnSpc>
                <a:spcPct val="170000"/>
              </a:lnSpc>
              <a:buClr>
                <a:srgbClr val="21406E"/>
              </a:buClr>
              <a:buSzPts val="3000"/>
            </a:pPr>
            <a:r>
              <a:rPr lang="pt-BR" sz="2058" b="1" dirty="0">
                <a:solidFill>
                  <a:srgbClr val="21406E"/>
                </a:solidFill>
                <a:latin typeface="Calibri"/>
                <a:ea typeface="Calibri"/>
                <a:cs typeface="Calibri"/>
                <a:sym typeface="Calibri"/>
              </a:rPr>
              <a:t>Professor Titular </a:t>
            </a:r>
          </a:p>
          <a:p>
            <a:pPr algn="ctr">
              <a:lnSpc>
                <a:spcPct val="170000"/>
              </a:lnSpc>
              <a:buClr>
                <a:srgbClr val="21406E"/>
              </a:buClr>
              <a:buSzPts val="3000"/>
            </a:pPr>
            <a:r>
              <a:rPr lang="pt-BR" sz="2058" b="1" dirty="0">
                <a:solidFill>
                  <a:srgbClr val="21406E"/>
                </a:solidFill>
                <a:latin typeface="Calibri"/>
                <a:ea typeface="Calibri"/>
                <a:cs typeface="Calibri"/>
                <a:sym typeface="Calibri"/>
              </a:rPr>
              <a:t> Imunologia Clínica e Alergia</a:t>
            </a:r>
            <a:endParaRPr sz="2058" b="1" dirty="0">
              <a:solidFill>
                <a:srgbClr val="21406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lnSpc>
                <a:spcPct val="170000"/>
              </a:lnSpc>
              <a:buClr>
                <a:srgbClr val="21406E"/>
              </a:buClr>
              <a:buSzPts val="2800"/>
            </a:pPr>
            <a:r>
              <a:rPr lang="pt-BR" sz="2058" b="1" dirty="0">
                <a:solidFill>
                  <a:srgbClr val="21406E"/>
                </a:solidFill>
                <a:latin typeface="Calibri"/>
                <a:ea typeface="Calibri"/>
                <a:cs typeface="Calibri"/>
                <a:sym typeface="Calibri"/>
              </a:rPr>
              <a:t>Faculdade de Medicina, USP</a:t>
            </a:r>
            <a:endParaRPr sz="1029" dirty="0"/>
          </a:p>
        </p:txBody>
      </p:sp>
      <p:pic>
        <p:nvPicPr>
          <p:cNvPr id="87" name="Google Shape;8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4103" y="5929555"/>
            <a:ext cx="706558" cy="561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0762" y="5912046"/>
            <a:ext cx="1208788" cy="5962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C68AF55-E72E-6DF3-E3E5-613C7BB2F318}"/>
              </a:ext>
            </a:extLst>
          </p:cNvPr>
          <p:cNvSpPr txBox="1"/>
          <p:nvPr/>
        </p:nvSpPr>
        <p:spPr>
          <a:xfrm>
            <a:off x="3432688" y="6014420"/>
            <a:ext cx="2182008" cy="3336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68" dirty="0" err="1"/>
              <a:t>Senado</a:t>
            </a:r>
            <a:r>
              <a:rPr lang="en-US" sz="1568" dirty="0"/>
              <a:t> Federal 2025 </a:t>
            </a:r>
          </a:p>
        </p:txBody>
      </p:sp>
      <p:pic>
        <p:nvPicPr>
          <p:cNvPr id="3" name="Imagem 8">
            <a:extLst>
              <a:ext uri="{FF2B5EF4-FFF2-40B4-BE49-F238E27FC236}">
                <a16:creationId xmlns:a16="http://schemas.microsoft.com/office/drawing/2014/main" id="{2CBC9C65-287C-A82B-D979-22495045F3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4717" y="5903742"/>
            <a:ext cx="1761911" cy="65481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D5F222-3C97-44F8-93B1-67FDFD17C2B7}" type="slidenum">
              <a:rPr lang="pt-BR" smtClean="0"/>
              <a:pPr>
                <a:defRPr/>
              </a:pPr>
              <a:t>9</a:t>
            </a:fld>
            <a:r>
              <a:rPr lang="pt-BR"/>
              <a:t> </a:t>
            </a:r>
          </a:p>
        </p:txBody>
      </p:sp>
      <p:sp>
        <p:nvSpPr>
          <p:cNvPr id="3" name="Retângulo 2"/>
          <p:cNvSpPr/>
          <p:nvPr/>
        </p:nvSpPr>
        <p:spPr>
          <a:xfrm>
            <a:off x="1081259" y="4165928"/>
            <a:ext cx="7409669" cy="2530113"/>
          </a:xfrm>
          <a:prstGeom prst="rect">
            <a:avLst/>
          </a:prstGeom>
          <a:noFill/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0" tIns="45710" rIns="91420" bIns="45710" rtlCol="0" anchor="ctr"/>
          <a:lstStyle/>
          <a:p>
            <a:pPr algn="ctr"/>
            <a:r>
              <a:rPr lang="pt-BR" dirty="0">
                <a:latin typeface="Segoe UI Light" panose="020B0502040204020203" pitchFamily="34" charset="0"/>
                <a:cs typeface="Arial" panose="020B0604020202020204" pitchFamily="34" charset="0"/>
              </a:rPr>
              <a:t>00</a:t>
            </a:r>
          </a:p>
        </p:txBody>
      </p:sp>
      <p:sp>
        <p:nvSpPr>
          <p:cNvPr id="4" name="Retângulo 3"/>
          <p:cNvSpPr/>
          <p:nvPr/>
        </p:nvSpPr>
        <p:spPr>
          <a:xfrm>
            <a:off x="906579" y="1005105"/>
            <a:ext cx="4045655" cy="1115690"/>
          </a:xfrm>
          <a:prstGeom prst="rect">
            <a:avLst/>
          </a:prstGeom>
        </p:spPr>
        <p:txBody>
          <a:bodyPr wrap="square" lIns="91420" tIns="45710" rIns="91420" bIns="45710">
            <a:spAutoFit/>
          </a:bodyPr>
          <a:lstStyle/>
          <a:p>
            <a:pPr>
              <a:spcAft>
                <a:spcPts val="294"/>
              </a:spcAft>
              <a:buClr>
                <a:srgbClr val="4E832D"/>
              </a:buClr>
              <a:buSzPct val="150000"/>
              <a:defRPr/>
            </a:pPr>
            <a:r>
              <a:rPr lang="en-US" dirty="0">
                <a:latin typeface="Segoe UI Light" panose="020B0502040204020203" pitchFamily="34" charset="0"/>
                <a:cs typeface="Arial" panose="020B0604020202020204" pitchFamily="34" charset="0"/>
              </a:rPr>
              <a:t>- 2 clinical sites (Hospital das </a:t>
            </a:r>
            <a:r>
              <a:rPr lang="en-US" dirty="0" err="1">
                <a:latin typeface="Segoe UI Light" panose="020B0502040204020203" pitchFamily="34" charset="0"/>
                <a:cs typeface="Arial" panose="020B0604020202020204" pitchFamily="34" charset="0"/>
              </a:rPr>
              <a:t>Clínicas</a:t>
            </a:r>
            <a:r>
              <a:rPr lang="en-US" dirty="0">
                <a:latin typeface="Segoe UI Light" panose="020B0502040204020203" pitchFamily="34" charset="0"/>
                <a:cs typeface="Arial" panose="020B0604020202020204" pitchFamily="34" charset="0"/>
              </a:rPr>
              <a:t> da </a:t>
            </a:r>
            <a:br>
              <a:rPr lang="en-US" dirty="0">
                <a:latin typeface="Segoe UI Light" panose="020B0502040204020203" pitchFamily="34" charset="0"/>
                <a:cs typeface="Arial" panose="020B0604020202020204" pitchFamily="34" charset="0"/>
              </a:rPr>
            </a:br>
            <a:r>
              <a:rPr lang="en-US" dirty="0">
                <a:latin typeface="Segoe UI Light" panose="020B0502040204020203" pitchFamily="34" charset="0"/>
                <a:cs typeface="Arial" panose="020B0604020202020204" pitchFamily="34" charset="0"/>
              </a:rPr>
              <a:t>   </a:t>
            </a:r>
            <a:r>
              <a:rPr lang="en-US" dirty="0" err="1">
                <a:latin typeface="Segoe UI Light" panose="020B0502040204020203" pitchFamily="34" charset="0"/>
                <a:cs typeface="Arial" panose="020B0604020202020204" pitchFamily="34" charset="0"/>
              </a:rPr>
              <a:t>Faculdade</a:t>
            </a:r>
            <a:r>
              <a:rPr lang="en-US" dirty="0">
                <a:latin typeface="Segoe UI Light" panose="020B0502040204020203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latin typeface="Segoe UI Light" panose="020B0502040204020203" pitchFamily="34" charset="0"/>
                <a:cs typeface="Arial" panose="020B0604020202020204" pitchFamily="34" charset="0"/>
              </a:rPr>
              <a:t>Medicina</a:t>
            </a:r>
            <a:r>
              <a:rPr lang="en-US" dirty="0">
                <a:latin typeface="Segoe UI Light" panose="020B0502040204020203" pitchFamily="34" charset="0"/>
                <a:cs typeface="Arial" panose="020B0604020202020204" pitchFamily="34" charset="0"/>
              </a:rPr>
              <a:t> - USP   </a:t>
            </a:r>
            <a:br>
              <a:rPr lang="en-US" dirty="0">
                <a:latin typeface="Segoe UI Light" panose="020B0502040204020203" pitchFamily="34" charset="0"/>
                <a:cs typeface="Arial" panose="020B0604020202020204" pitchFamily="34" charset="0"/>
              </a:rPr>
            </a:br>
            <a:r>
              <a:rPr lang="en-US" dirty="0">
                <a:latin typeface="Segoe UI Light" panose="020B0502040204020203" pitchFamily="34" charset="0"/>
                <a:cs typeface="Arial" panose="020B0604020202020204" pitchFamily="34" charset="0"/>
              </a:rPr>
              <a:t>  </a:t>
            </a:r>
          </a:p>
          <a:p>
            <a:pPr>
              <a:spcAft>
                <a:spcPts val="294"/>
              </a:spcAft>
              <a:buClr>
                <a:srgbClr val="4E832D"/>
              </a:buClr>
              <a:buSzPct val="150000"/>
              <a:defRPr/>
            </a:pPr>
            <a:r>
              <a:rPr lang="en-US" dirty="0">
                <a:latin typeface="Segoe UI Light" panose="020B0502040204020203" pitchFamily="34" charset="0"/>
                <a:cs typeface="Arial" panose="020B0604020202020204" pitchFamily="34" charset="0"/>
              </a:rPr>
              <a:t>- 300 volunteers, 18-59 </a:t>
            </a:r>
            <a:r>
              <a:rPr lang="en-US" dirty="0" err="1">
                <a:latin typeface="Segoe UI Light" panose="020B0502040204020203" pitchFamily="34" charset="0"/>
                <a:cs typeface="Arial" panose="020B0604020202020204" pitchFamily="34" charset="0"/>
              </a:rPr>
              <a:t>yo</a:t>
            </a:r>
            <a:r>
              <a:rPr lang="en-US" dirty="0">
                <a:latin typeface="Segoe UI Light" panose="020B0502040204020203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Título 6"/>
          <p:cNvSpPr txBox="1">
            <a:spLocks/>
          </p:cNvSpPr>
          <p:nvPr/>
        </p:nvSpPr>
        <p:spPr>
          <a:xfrm>
            <a:off x="906577" y="453781"/>
            <a:ext cx="3406671" cy="765855"/>
          </a:xfrm>
          <a:prstGeom prst="rect">
            <a:avLst/>
          </a:prstGeom>
        </p:spPr>
        <p:txBody>
          <a:bodyPr lIns="91420" tIns="45710" rIns="91420" bIns="45710">
            <a:normAutofit/>
          </a:bodyPr>
          <a:lstStyle>
            <a:lvl1pPr algn="ctr" defTabSz="895922" rtl="0" eaLnBrk="1" latinLnBrk="0" hangingPunct="1">
              <a:spcBef>
                <a:spcPct val="0"/>
              </a:spcBef>
              <a:buNone/>
              <a:defRPr sz="2800" kern="1200">
                <a:solidFill>
                  <a:srgbClr val="6EAA2E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8231" indent="-268231" algn="l" fontAlgn="auto">
              <a:spcAft>
                <a:spcPts val="0"/>
              </a:spcAft>
              <a:buClr>
                <a:srgbClr val="60A238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sz="1600" b="1">
                <a:solidFill>
                  <a:schemeClr val="tx1"/>
                </a:solidFill>
                <a:latin typeface="Segoe UI Light" panose="020B0502040204020203" pitchFamily="34" charset="0"/>
              </a:rPr>
              <a:t>phase II clinical trials</a:t>
            </a:r>
            <a:endParaRPr lang="en-US" sz="1600" b="1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206898" y="2950479"/>
            <a:ext cx="3549870" cy="830997"/>
          </a:xfrm>
          <a:prstGeom prst="rect">
            <a:avLst/>
          </a:prstGeom>
          <a:noFill/>
        </p:spPr>
        <p:txBody>
          <a:bodyPr wrap="none" lIns="91420" tIns="45710" rIns="91420" bIns="45710" rtlCol="0">
            <a:spAutoFit/>
          </a:bodyPr>
          <a:lstStyle/>
          <a:p>
            <a:r>
              <a:rPr lang="pt-BR" b="1" dirty="0" err="1">
                <a:latin typeface="Segoe UI Light" panose="020B0502040204020203" pitchFamily="34" charset="0"/>
                <a:cs typeface="Arial" panose="020B0604020202020204" pitchFamily="34" charset="0"/>
              </a:rPr>
              <a:t>Step</a:t>
            </a:r>
            <a:r>
              <a:rPr lang="pt-BR" b="1" dirty="0">
                <a:latin typeface="Segoe UI Light" panose="020B0502040204020203" pitchFamily="34" charset="0"/>
                <a:cs typeface="Arial" panose="020B0604020202020204" pitchFamily="34" charset="0"/>
              </a:rPr>
              <a:t> </a:t>
            </a:r>
            <a:r>
              <a:rPr lang="pt-BR" b="1" dirty="0" err="1">
                <a:latin typeface="Segoe UI Light" panose="020B0502040204020203" pitchFamily="34" charset="0"/>
                <a:cs typeface="Arial" panose="020B0604020202020204" pitchFamily="34" charset="0"/>
              </a:rPr>
              <a:t>B</a:t>
            </a:r>
            <a:endParaRPr lang="pt-BR" b="1" dirty="0">
              <a:latin typeface="Segoe UI Light" panose="020B0502040204020203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Segoe UI Light" panose="020B0502040204020203" pitchFamily="34" charset="0"/>
                <a:cs typeface="Arial" panose="020B0604020202020204" pitchFamily="34" charset="0"/>
              </a:rPr>
              <a:t>50 dengue-</a:t>
            </a:r>
            <a:r>
              <a:rPr lang="pt-BR" dirty="0" err="1">
                <a:latin typeface="Segoe UI Light" panose="020B0502040204020203" pitchFamily="34" charset="0"/>
                <a:cs typeface="Arial" panose="020B0604020202020204" pitchFamily="34" charset="0"/>
              </a:rPr>
              <a:t>naïve</a:t>
            </a:r>
            <a:r>
              <a:rPr lang="pt-BR" dirty="0">
                <a:latin typeface="Segoe UI Light" panose="020B0502040204020203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Segoe UI Light" panose="020B0502040204020203" pitchFamily="34" charset="0"/>
                <a:cs typeface="Arial" panose="020B0604020202020204" pitchFamily="34" charset="0"/>
              </a:rPr>
              <a:t>participants</a:t>
            </a:r>
            <a:endParaRPr lang="pt-BR" dirty="0">
              <a:latin typeface="Segoe UI Light" panose="020B0502040204020203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Segoe UI Light" panose="020B0502040204020203" pitchFamily="34" charset="0"/>
                <a:cs typeface="Arial" panose="020B0604020202020204" pitchFamily="34" charset="0"/>
              </a:rPr>
              <a:t>200 dengue </a:t>
            </a:r>
            <a:r>
              <a:rPr lang="pt-BR" dirty="0" err="1">
                <a:latin typeface="Segoe UI Light" panose="020B0502040204020203" pitchFamily="34" charset="0"/>
                <a:cs typeface="Arial" panose="020B0604020202020204" pitchFamily="34" charset="0"/>
              </a:rPr>
              <a:t>experienced</a:t>
            </a:r>
            <a:r>
              <a:rPr lang="pt-BR" dirty="0">
                <a:latin typeface="Segoe UI Light" panose="020B0502040204020203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Segoe UI Light" panose="020B0502040204020203" pitchFamily="34" charset="0"/>
                <a:cs typeface="Arial" panose="020B0604020202020204" pitchFamily="34" charset="0"/>
              </a:rPr>
              <a:t>participants</a:t>
            </a:r>
            <a:endParaRPr lang="pt-BR" dirty="0">
              <a:latin typeface="Segoe UI Light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 rot="16200000">
            <a:off x="-2375818" y="2522296"/>
            <a:ext cx="5399764" cy="400110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pt-BR" sz="2000" b="1" dirty="0">
                <a:solidFill>
                  <a:srgbClr val="60A238"/>
                </a:solidFill>
                <a:latin typeface="Segoe UI Light" panose="020B0502040204020203" pitchFamily="34" charset="0"/>
              </a:rPr>
              <a:t>dengue – Butantan-NIH </a:t>
            </a:r>
            <a:r>
              <a:rPr lang="en-US" sz="2000" b="1" dirty="0">
                <a:solidFill>
                  <a:srgbClr val="60A238"/>
                </a:solidFill>
                <a:latin typeface="Segoe UI Light" panose="020B0502040204020203" pitchFamily="34" charset="0"/>
              </a:rPr>
              <a:t>vaccine</a:t>
            </a:r>
            <a:endParaRPr lang="en-US" sz="2000" b="1" dirty="0">
              <a:solidFill>
                <a:srgbClr val="60A238"/>
              </a:solidFill>
              <a:latin typeface="Segoe UI Light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8" name="Título 6"/>
          <p:cNvSpPr txBox="1">
            <a:spLocks/>
          </p:cNvSpPr>
          <p:nvPr/>
        </p:nvSpPr>
        <p:spPr>
          <a:xfrm>
            <a:off x="827076" y="4241230"/>
            <a:ext cx="3096974" cy="393005"/>
          </a:xfrm>
          <a:prstGeom prst="rect">
            <a:avLst/>
          </a:prstGeom>
        </p:spPr>
        <p:txBody>
          <a:bodyPr vert="horz" lIns="89574" tIns="44787" rIns="89574" bIns="44787" rtlCol="0" anchor="ctr">
            <a:normAutofit/>
          </a:bodyPr>
          <a:lstStyle>
            <a:lvl1pPr algn="ctr" defTabSz="895922" rtl="0" eaLnBrk="1" latinLnBrk="0" hangingPunct="1">
              <a:spcBef>
                <a:spcPct val="0"/>
              </a:spcBef>
              <a:buNone/>
              <a:defRPr sz="2800" kern="1200" spc="0" baseline="0">
                <a:solidFill>
                  <a:srgbClr val="6EAA2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342828" indent="-255533" algn="l" fontAlgn="auto">
              <a:spcAft>
                <a:spcPts val="0"/>
              </a:spcAft>
              <a:buClr>
                <a:srgbClr val="60A238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dirty="0" err="1">
                <a:solidFill>
                  <a:schemeClr val="tx1"/>
                </a:solidFill>
                <a:latin typeface="Segoe UI Light" panose="020B0502040204020203" pitchFamily="34" charset="0"/>
              </a:rPr>
              <a:t>phase</a:t>
            </a:r>
            <a:r>
              <a:rPr lang="pt-BR" sz="1600" b="1" dirty="0">
                <a:solidFill>
                  <a:schemeClr val="tx1"/>
                </a:solidFill>
                <a:latin typeface="Segoe UI Light" panose="020B0502040204020203" pitchFamily="34" charset="0"/>
              </a:rPr>
              <a:t> III </a:t>
            </a:r>
            <a:r>
              <a:rPr lang="en-US" sz="1600" b="1" dirty="0">
                <a:solidFill>
                  <a:schemeClr val="tx1"/>
                </a:solidFill>
                <a:latin typeface="Segoe UI Light" panose="020B0502040204020203" pitchFamily="34" charset="0"/>
              </a:rPr>
              <a:t>clinical trials</a:t>
            </a:r>
            <a:endParaRPr lang="pt-BR" sz="1600" b="1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1201511" y="4610396"/>
            <a:ext cx="4304791" cy="1477328"/>
          </a:xfrm>
          <a:prstGeom prst="rect">
            <a:avLst/>
          </a:prstGeom>
        </p:spPr>
        <p:txBody>
          <a:bodyPr wrap="square" lIns="91420" tIns="45710" rIns="91420" bIns="45710">
            <a:spAutoFit/>
          </a:bodyPr>
          <a:lstStyle/>
          <a:p>
            <a:pPr>
              <a:spcAft>
                <a:spcPts val="294"/>
              </a:spcAft>
              <a:buClr>
                <a:srgbClr val="4E832D"/>
              </a:buClr>
              <a:buSzPct val="150000"/>
              <a:defRPr/>
            </a:pPr>
            <a:r>
              <a:rPr lang="en-US" dirty="0">
                <a:latin typeface="Segoe UI Light" panose="020B0502040204020203" pitchFamily="34" charset="0"/>
                <a:cs typeface="Arial" panose="020B0604020202020204" pitchFamily="34" charset="0"/>
              </a:rPr>
              <a:t>started on Jan 2016</a:t>
            </a:r>
          </a:p>
          <a:p>
            <a:pPr>
              <a:spcAft>
                <a:spcPts val="294"/>
              </a:spcAft>
              <a:buClr>
                <a:srgbClr val="4E832D"/>
              </a:buClr>
              <a:buSzPct val="150000"/>
              <a:defRPr/>
            </a:pPr>
            <a:r>
              <a:rPr lang="en-US" dirty="0">
                <a:latin typeface="Segoe UI Light" panose="020B0502040204020203" pitchFamily="34" charset="0"/>
                <a:cs typeface="Arial" panose="020B0604020202020204" pitchFamily="34" charset="0"/>
              </a:rPr>
              <a:t>- 14 clinical research centers </a:t>
            </a:r>
          </a:p>
          <a:p>
            <a:pPr>
              <a:spcAft>
                <a:spcPts val="294"/>
              </a:spcAft>
              <a:buClr>
                <a:srgbClr val="4E832D"/>
              </a:buClr>
              <a:buSzPct val="150000"/>
              <a:defRPr/>
            </a:pPr>
            <a:r>
              <a:rPr lang="en-US" dirty="0">
                <a:latin typeface="Segoe UI Light" panose="020B0502040204020203" pitchFamily="34" charset="0"/>
                <a:cs typeface="Arial" panose="020B0604020202020204" pitchFamily="34" charset="0"/>
              </a:rPr>
              <a:t>- 17,000 volunteers, 2-59 </a:t>
            </a:r>
            <a:r>
              <a:rPr lang="en-US" dirty="0" err="1">
                <a:latin typeface="Segoe UI Light" panose="020B0502040204020203" pitchFamily="34" charset="0"/>
                <a:cs typeface="Arial" panose="020B0604020202020204" pitchFamily="34" charset="0"/>
              </a:rPr>
              <a:t>yo</a:t>
            </a:r>
            <a:r>
              <a:rPr lang="en-US" dirty="0">
                <a:latin typeface="Segoe UI Light" panose="020B0502040204020203" pitchFamily="34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294"/>
              </a:spcAft>
              <a:buClr>
                <a:srgbClr val="4E832D"/>
              </a:buClr>
              <a:buSzPct val="150000"/>
            </a:pPr>
            <a:r>
              <a:rPr lang="en-US" dirty="0">
                <a:latin typeface="Segoe UI Light" panose="020B0502040204020203" pitchFamily="34" charset="0"/>
                <a:cs typeface="Arial" panose="020B0604020202020204" pitchFamily="34" charset="0"/>
              </a:rPr>
              <a:t>- safety, immunogenicity and efficacy</a:t>
            </a:r>
          </a:p>
          <a:p>
            <a:pPr>
              <a:spcAft>
                <a:spcPts val="294"/>
              </a:spcAft>
              <a:buClr>
                <a:srgbClr val="4E832D"/>
              </a:buClr>
              <a:buSzPct val="150000"/>
            </a:pPr>
            <a:r>
              <a:rPr lang="en-US" dirty="0">
                <a:latin typeface="Segoe UI Light" panose="020B0502040204020203" pitchFamily="34" charset="0"/>
                <a:cs typeface="Arial" panose="020B0604020202020204" pitchFamily="34" charset="0"/>
              </a:rPr>
              <a:t>objective: vaccine license by </a:t>
            </a:r>
            <a:r>
              <a:rPr lang="pt-BR" dirty="0">
                <a:latin typeface="Segoe UI Light" panose="020B0502040204020203" pitchFamily="34" charset="0"/>
                <a:cs typeface="Arial" panose="020B0604020202020204" pitchFamily="34" charset="0"/>
              </a:rPr>
              <a:t>Anvisa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206898" y="2130638"/>
            <a:ext cx="2831124" cy="584776"/>
          </a:xfrm>
          <a:prstGeom prst="rect">
            <a:avLst/>
          </a:prstGeom>
          <a:noFill/>
        </p:spPr>
        <p:txBody>
          <a:bodyPr wrap="none" lIns="91420" tIns="45710" rIns="91420" bIns="45710" rtlCol="0">
            <a:spAutoFit/>
          </a:bodyPr>
          <a:lstStyle/>
          <a:p>
            <a:r>
              <a:rPr lang="pt-BR" b="1" dirty="0" err="1">
                <a:latin typeface="Segoe UI Light" panose="020B0502040204020203" pitchFamily="34" charset="0"/>
                <a:cs typeface="Arial" panose="020B0604020202020204" pitchFamily="34" charset="0"/>
              </a:rPr>
              <a:t>Step</a:t>
            </a:r>
            <a:r>
              <a:rPr lang="pt-BR" b="1" dirty="0">
                <a:latin typeface="Segoe UI Light" panose="020B0502040204020203" pitchFamily="34" charset="0"/>
                <a:cs typeface="Arial" panose="020B0604020202020204" pitchFamily="34" charset="0"/>
              </a:rPr>
              <a:t> A</a:t>
            </a:r>
          </a:p>
          <a:p>
            <a:r>
              <a:rPr lang="pt-BR" dirty="0">
                <a:latin typeface="Segoe UI Light" panose="020B0502040204020203" pitchFamily="34" charset="0"/>
                <a:cs typeface="Arial" panose="020B0604020202020204" pitchFamily="34" charset="0"/>
              </a:rPr>
              <a:t>50 dengue-</a:t>
            </a:r>
            <a:r>
              <a:rPr lang="pt-BR" dirty="0" err="1">
                <a:latin typeface="Segoe UI Light" panose="020B0502040204020203" pitchFamily="34" charset="0"/>
                <a:cs typeface="Arial" panose="020B0604020202020204" pitchFamily="34" charset="0"/>
              </a:rPr>
              <a:t>naïve</a:t>
            </a:r>
            <a:r>
              <a:rPr lang="pt-BR" dirty="0">
                <a:latin typeface="Segoe UI Light" panose="020B0502040204020203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Segoe UI Light" panose="020B0502040204020203" pitchFamily="34" charset="0"/>
                <a:cs typeface="Arial" panose="020B0604020202020204" pitchFamily="34" charset="0"/>
              </a:rPr>
              <a:t>participants</a:t>
            </a:r>
            <a:endParaRPr lang="pt-BR" dirty="0">
              <a:latin typeface="Segoe UI Light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6044760" y="3255634"/>
            <a:ext cx="98576" cy="22403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0" tIns="45710" rIns="91420" bIns="45710" rtlCol="0" anchor="ctr"/>
          <a:lstStyle/>
          <a:p>
            <a:pPr algn="ctr"/>
            <a:endParaRPr lang="pt-BR">
              <a:latin typeface="Segoe UI Light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6285972" y="3255634"/>
            <a:ext cx="98576" cy="22403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0" tIns="45710" rIns="91420" bIns="45710" rtlCol="0" anchor="ctr"/>
          <a:lstStyle/>
          <a:p>
            <a:pPr algn="ctr"/>
            <a:endParaRPr lang="pt-BR">
              <a:latin typeface="Segoe UI Light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6527184" y="3255634"/>
            <a:ext cx="98576" cy="22403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0" tIns="45710" rIns="91420" bIns="45710" rtlCol="0" anchor="ctr"/>
          <a:lstStyle/>
          <a:p>
            <a:pPr algn="ctr"/>
            <a:endParaRPr lang="pt-BR">
              <a:latin typeface="Segoe UI Light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6768396" y="3255634"/>
            <a:ext cx="98576" cy="22403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0" tIns="45710" rIns="91420" bIns="45710" rtlCol="0" anchor="ctr"/>
          <a:lstStyle/>
          <a:p>
            <a:pPr algn="ctr"/>
            <a:endParaRPr lang="pt-BR">
              <a:latin typeface="Segoe UI Light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7009608" y="3255634"/>
            <a:ext cx="98576" cy="22403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0" tIns="45710" rIns="91420" bIns="45710" rtlCol="0" anchor="ctr"/>
          <a:lstStyle/>
          <a:p>
            <a:pPr algn="ctr"/>
            <a:endParaRPr lang="pt-BR">
              <a:latin typeface="Segoe UI Light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491" y="1219634"/>
            <a:ext cx="3791053" cy="535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300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entágono 7"/>
          <p:cNvSpPr/>
          <p:nvPr/>
        </p:nvSpPr>
        <p:spPr bwMode="auto">
          <a:xfrm rot="5400000">
            <a:off x="3843630" y="1603957"/>
            <a:ext cx="5787937" cy="4285291"/>
          </a:xfrm>
          <a:prstGeom prst="homePlate">
            <a:avLst>
              <a:gd name="adj" fmla="val 16680"/>
            </a:avLst>
          </a:prstGeom>
          <a:solidFill>
            <a:srgbClr val="008F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4754" rIns="0" bIns="44754" anchor="ctr"/>
          <a:lstStyle/>
          <a:p>
            <a:pPr eaLnBrk="1" hangingPunct="1">
              <a:defRPr/>
            </a:pPr>
            <a:endParaRPr lang="pt-BR" sz="1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" name="Pentágono 6"/>
          <p:cNvSpPr/>
          <p:nvPr/>
        </p:nvSpPr>
        <p:spPr bwMode="auto">
          <a:xfrm rot="16200000">
            <a:off x="-644044" y="1825929"/>
            <a:ext cx="5786381" cy="3858454"/>
          </a:xfrm>
          <a:prstGeom prst="homePlate">
            <a:avLst>
              <a:gd name="adj" fmla="val 16680"/>
            </a:avLst>
          </a:prstGeom>
          <a:solidFill>
            <a:srgbClr val="71BF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4754" rIns="0" bIns="44754" anchor="ctr"/>
          <a:lstStyle/>
          <a:p>
            <a:pPr eaLnBrk="1" hangingPunct="1">
              <a:defRPr/>
            </a:pPr>
            <a:endParaRPr lang="pt-BR" sz="1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2227" name="Espaço Reservado para Conteúdo 2"/>
          <p:cNvSpPr>
            <a:spLocks noGrp="1"/>
          </p:cNvSpPr>
          <p:nvPr>
            <p:ph idx="1"/>
          </p:nvPr>
        </p:nvSpPr>
        <p:spPr>
          <a:xfrm>
            <a:off x="232656" y="1526338"/>
            <a:ext cx="4336341" cy="5689915"/>
          </a:xfrm>
        </p:spPr>
        <p:txBody>
          <a:bodyPr/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588"/>
              </a:spcAft>
              <a:buNone/>
              <a:defRPr/>
            </a:pPr>
            <a:r>
              <a:rPr lang="pt-BR" sz="1700" dirty="0">
                <a:cs typeface="Arial" panose="020B0604020202020204" pitchFamily="34" charset="0"/>
              </a:rPr>
              <a:t>  </a:t>
            </a:r>
            <a:r>
              <a:rPr lang="pt-BR" sz="1700" b="1" dirty="0">
                <a:cs typeface="Arial" panose="020B0604020202020204" pitchFamily="34" charset="0"/>
              </a:rPr>
              <a:t>1. base crescente de conhecimento</a:t>
            </a:r>
          </a:p>
          <a:p>
            <a:pPr marL="348084" indent="-348084">
              <a:lnSpc>
                <a:spcPct val="114000"/>
              </a:lnSpc>
              <a:spcBef>
                <a:spcPts val="0"/>
              </a:spcBef>
              <a:spcAft>
                <a:spcPts val="588"/>
              </a:spcAft>
              <a:buNone/>
              <a:defRPr/>
            </a:pPr>
            <a:r>
              <a:rPr lang="pt-BR" sz="1700" b="1" dirty="0">
                <a:cs typeface="Arial" panose="020B0604020202020204" pitchFamily="34" charset="0"/>
              </a:rPr>
              <a:t>	 e capital humano</a:t>
            </a:r>
          </a:p>
          <a:p>
            <a:pPr marL="348084" indent="-348084">
              <a:lnSpc>
                <a:spcPct val="114000"/>
              </a:lnSpc>
              <a:spcBef>
                <a:spcPts val="0"/>
              </a:spcBef>
              <a:spcAft>
                <a:spcPts val="588"/>
              </a:spcAft>
              <a:buNone/>
              <a:defRPr/>
            </a:pPr>
            <a:r>
              <a:rPr lang="pt-BR" sz="1700" dirty="0">
                <a:cs typeface="Arial" panose="020B0604020202020204" pitchFamily="34" charset="0"/>
              </a:rPr>
              <a:t>  </a:t>
            </a:r>
            <a:r>
              <a:rPr lang="pt-BR" sz="1700" b="1" dirty="0">
                <a:cs typeface="Arial" panose="020B0604020202020204" pitchFamily="34" charset="0"/>
              </a:rPr>
              <a:t>2.</a:t>
            </a:r>
            <a:r>
              <a:rPr lang="pt-BR" sz="1700" dirty="0">
                <a:cs typeface="Arial" panose="020B0604020202020204" pitchFamily="34" charset="0"/>
              </a:rPr>
              <a:t> respeito à propriedade intelectual </a:t>
            </a:r>
          </a:p>
          <a:p>
            <a:pPr marL="348084" indent="-348084">
              <a:lnSpc>
                <a:spcPct val="114000"/>
              </a:lnSpc>
              <a:spcBef>
                <a:spcPts val="0"/>
              </a:spcBef>
              <a:spcAft>
                <a:spcPts val="588"/>
              </a:spcAft>
              <a:buNone/>
              <a:defRPr/>
            </a:pPr>
            <a:r>
              <a:rPr lang="pt-BR" sz="1700" dirty="0">
                <a:cs typeface="Arial" panose="020B0604020202020204" pitchFamily="34" charset="0"/>
              </a:rPr>
              <a:t>	e regras da OMC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588"/>
              </a:spcAft>
              <a:buNone/>
              <a:defRPr/>
            </a:pPr>
            <a:r>
              <a:rPr lang="pt-BR" sz="1700" dirty="0">
                <a:cs typeface="Arial" panose="020B0604020202020204" pitchFamily="34" charset="0"/>
              </a:rPr>
              <a:t>  </a:t>
            </a:r>
            <a:r>
              <a:rPr lang="pt-BR" sz="1700" b="1" dirty="0">
                <a:cs typeface="Arial" panose="020B0604020202020204" pitchFamily="34" charset="0"/>
              </a:rPr>
              <a:t>3.</a:t>
            </a:r>
            <a:r>
              <a:rPr lang="pt-BR" sz="1700" dirty="0">
                <a:cs typeface="Arial" panose="020B0604020202020204" pitchFamily="34" charset="0"/>
              </a:rPr>
              <a:t> riqueza de capital ambiental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588"/>
              </a:spcAft>
              <a:buNone/>
              <a:defRPr/>
            </a:pPr>
            <a:r>
              <a:rPr lang="pt-BR" sz="1700" dirty="0">
                <a:cs typeface="Arial" panose="020B0604020202020204" pitchFamily="34" charset="0"/>
              </a:rPr>
              <a:t>  </a:t>
            </a:r>
            <a:r>
              <a:rPr lang="pt-BR" sz="1700" b="1" dirty="0">
                <a:cs typeface="Arial" panose="020B0604020202020204" pitchFamily="34" charset="0"/>
              </a:rPr>
              <a:t>4.</a:t>
            </a:r>
            <a:r>
              <a:rPr lang="pt-BR" sz="1700" dirty="0">
                <a:cs typeface="Arial" panose="020B0604020202020204" pitchFamily="34" charset="0"/>
              </a:rPr>
              <a:t> cultura que promove a  </a:t>
            </a:r>
            <a:br>
              <a:rPr lang="pt-BR" sz="1700" dirty="0">
                <a:cs typeface="Arial" panose="020B0604020202020204" pitchFamily="34" charset="0"/>
              </a:rPr>
            </a:br>
            <a:r>
              <a:rPr lang="pt-BR" sz="1700" dirty="0">
                <a:cs typeface="Arial" panose="020B0604020202020204" pitchFamily="34" charset="0"/>
              </a:rPr>
              <a:t>      criatividade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588"/>
              </a:spcAft>
              <a:buNone/>
              <a:defRPr/>
            </a:pPr>
            <a:r>
              <a:rPr lang="pt-BR" sz="1700" dirty="0">
                <a:cs typeface="Arial" panose="020B0604020202020204" pitchFamily="34" charset="0"/>
              </a:rPr>
              <a:t>  </a:t>
            </a:r>
            <a:r>
              <a:rPr lang="pt-BR" sz="1700" b="1" dirty="0">
                <a:cs typeface="Arial" panose="020B0604020202020204" pitchFamily="34" charset="0"/>
              </a:rPr>
              <a:t>5.</a:t>
            </a:r>
            <a:r>
              <a:rPr lang="pt-BR" sz="1700" dirty="0">
                <a:cs typeface="Arial" panose="020B0604020202020204" pitchFamily="34" charset="0"/>
              </a:rPr>
              <a:t> heróis locais</a:t>
            </a:r>
          </a:p>
        </p:txBody>
      </p:sp>
      <p:sp>
        <p:nvSpPr>
          <p:cNvPr id="54277" name="CaixaDeTexto 1"/>
          <p:cNvSpPr txBox="1">
            <a:spLocks noChangeArrowheads="1"/>
          </p:cNvSpPr>
          <p:nvPr/>
        </p:nvSpPr>
        <p:spPr bwMode="auto">
          <a:xfrm>
            <a:off x="1005053" y="392088"/>
            <a:ext cx="7758801" cy="46054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507" tIns="44754" rIns="89507" bIns="44754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71BF43"/>
                </a:solidFill>
                <a:ea typeface="MS PGothic" pitchFamily="34" charset="-128"/>
              </a:rPr>
              <a:t>forças e fraquezas da ciência e inovação brasileiras</a:t>
            </a: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 bwMode="auto">
          <a:xfrm>
            <a:off x="4651816" y="917982"/>
            <a:ext cx="4228430" cy="544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507" tIns="44754" rIns="89507" bIns="44754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8084" indent="-348084" eaLnBrk="1" hangingPunct="1">
              <a:lnSpc>
                <a:spcPct val="113000"/>
              </a:lnSpc>
              <a:spcBef>
                <a:spcPts val="0"/>
              </a:spcBef>
              <a:spcAft>
                <a:spcPts val="588"/>
              </a:spcAft>
              <a:buNone/>
              <a:defRPr/>
            </a:pPr>
            <a:r>
              <a:rPr lang="pt-BR" sz="1700" b="1" kern="0" dirty="0">
                <a:cs typeface="Arial" panose="020B0604020202020204" pitchFamily="34" charset="0"/>
              </a:rPr>
              <a:t>  1. Instabilidade econômica e política </a:t>
            </a:r>
          </a:p>
          <a:p>
            <a:pPr marL="348084" indent="-348084" eaLnBrk="1" hangingPunct="1">
              <a:lnSpc>
                <a:spcPct val="113000"/>
              </a:lnSpc>
              <a:spcBef>
                <a:spcPts val="0"/>
              </a:spcBef>
              <a:spcAft>
                <a:spcPts val="588"/>
              </a:spcAft>
              <a:buNone/>
              <a:defRPr/>
            </a:pPr>
            <a:r>
              <a:rPr lang="pt-BR" sz="1700" b="1" kern="0" dirty="0">
                <a:cs typeface="Arial" panose="020B0604020202020204" pitchFamily="34" charset="0"/>
              </a:rPr>
              <a:t>  2. Queda no financiamento de CT&amp;I </a:t>
            </a:r>
          </a:p>
          <a:p>
            <a:pPr marL="348084" indent="-348084" eaLnBrk="1" hangingPunct="1">
              <a:lnSpc>
                <a:spcPct val="113000"/>
              </a:lnSpc>
              <a:spcBef>
                <a:spcPts val="0"/>
              </a:spcBef>
              <a:spcAft>
                <a:spcPts val="588"/>
              </a:spcAft>
              <a:buNone/>
              <a:defRPr/>
            </a:pPr>
            <a:r>
              <a:rPr lang="pt-BR" sz="1700" b="1" kern="0" dirty="0">
                <a:cs typeface="Arial" panose="020B0604020202020204" pitchFamily="34" charset="0"/>
              </a:rPr>
              <a:t>  3. </a:t>
            </a:r>
            <a:r>
              <a:rPr lang="pt-BR" sz="1700" kern="0" dirty="0">
                <a:cs typeface="Arial" panose="020B0604020202020204" pitchFamily="34" charset="0"/>
              </a:rPr>
              <a:t>financiamento majoritário pelo Estado</a:t>
            </a:r>
          </a:p>
          <a:p>
            <a:pPr marL="267276" indent="-267276" eaLnBrk="1" hangingPunct="1">
              <a:lnSpc>
                <a:spcPct val="113000"/>
              </a:lnSpc>
              <a:spcBef>
                <a:spcPts val="0"/>
              </a:spcBef>
              <a:spcAft>
                <a:spcPts val="588"/>
              </a:spcAft>
              <a:buNone/>
              <a:defRPr/>
            </a:pPr>
            <a:r>
              <a:rPr lang="pt-BR" sz="1700" b="1" kern="0" dirty="0">
                <a:cs typeface="Arial" panose="020B0604020202020204" pitchFamily="34" charset="0"/>
              </a:rPr>
              <a:t>  4.  baixa conversão de conhecimento em inovação</a:t>
            </a:r>
          </a:p>
          <a:p>
            <a:pPr marL="348084" indent="-348084" eaLnBrk="1" hangingPunct="1">
              <a:lnSpc>
                <a:spcPct val="113000"/>
              </a:lnSpc>
              <a:spcBef>
                <a:spcPts val="0"/>
              </a:spcBef>
              <a:spcAft>
                <a:spcPts val="588"/>
              </a:spcAft>
              <a:buNone/>
              <a:defRPr/>
            </a:pPr>
            <a:r>
              <a:rPr lang="pt-BR" sz="1700" b="1" kern="0" dirty="0">
                <a:cs typeface="Arial" panose="020B0604020202020204" pitchFamily="34" charset="0"/>
              </a:rPr>
              <a:t>  5. </a:t>
            </a:r>
            <a:r>
              <a:rPr lang="pt-BR" sz="1700" kern="0" dirty="0">
                <a:cs typeface="Arial" panose="020B0604020202020204" pitchFamily="34" charset="0"/>
              </a:rPr>
              <a:t>acúmulo de pendências de patentes</a:t>
            </a:r>
          </a:p>
          <a:p>
            <a:pPr marL="267276" indent="-267276" eaLnBrk="1" hangingPunct="1">
              <a:lnSpc>
                <a:spcPct val="113000"/>
              </a:lnSpc>
              <a:spcBef>
                <a:spcPts val="0"/>
              </a:spcBef>
              <a:spcAft>
                <a:spcPts val="588"/>
              </a:spcAft>
              <a:buNone/>
              <a:defRPr/>
            </a:pPr>
            <a:r>
              <a:rPr lang="pt-BR" sz="1700" b="1" kern="0" dirty="0">
                <a:cs typeface="Arial" panose="020B0604020202020204" pitchFamily="34" charset="0"/>
              </a:rPr>
              <a:t>  6. </a:t>
            </a:r>
            <a:r>
              <a:rPr lang="pt-BR" sz="1700" kern="0" dirty="0">
                <a:cs typeface="Arial" panose="020B0604020202020204" pitchFamily="34" charset="0"/>
              </a:rPr>
              <a:t>questão regulatória confusa,  complicada e burocrática</a:t>
            </a:r>
          </a:p>
          <a:p>
            <a:pPr marL="348084" indent="-348084" eaLnBrk="1" hangingPunct="1">
              <a:lnSpc>
                <a:spcPct val="113000"/>
              </a:lnSpc>
              <a:spcBef>
                <a:spcPts val="0"/>
              </a:spcBef>
              <a:spcAft>
                <a:spcPts val="588"/>
              </a:spcAft>
              <a:buNone/>
              <a:defRPr/>
            </a:pPr>
            <a:r>
              <a:rPr lang="pt-BR" sz="1700" b="1" kern="0" dirty="0">
                <a:cs typeface="Arial" panose="020B0604020202020204" pitchFamily="34" charset="0"/>
              </a:rPr>
              <a:t>  7. </a:t>
            </a:r>
            <a:r>
              <a:rPr lang="pt-BR" sz="1700" kern="0" dirty="0">
                <a:cs typeface="Arial" panose="020B0604020202020204" pitchFamily="34" charset="0"/>
              </a:rPr>
              <a:t>peso tributário e</a:t>
            </a:r>
            <a:r>
              <a:rPr lang="pt-BR" sz="1700" b="1" kern="0" dirty="0">
                <a:cs typeface="Arial" panose="020B0604020202020204" pitchFamily="34" charset="0"/>
              </a:rPr>
              <a:t> </a:t>
            </a:r>
            <a:r>
              <a:rPr lang="pt-BR" sz="1700" kern="0" dirty="0">
                <a:cs typeface="Arial" panose="020B0604020202020204" pitchFamily="34" charset="0"/>
              </a:rPr>
              <a:t>dificuldades de importação</a:t>
            </a:r>
          </a:p>
          <a:p>
            <a:pPr marL="348084" indent="-348084" eaLnBrk="1" hangingPunct="1">
              <a:lnSpc>
                <a:spcPct val="113000"/>
              </a:lnSpc>
              <a:spcBef>
                <a:spcPts val="0"/>
              </a:spcBef>
              <a:spcAft>
                <a:spcPts val="588"/>
              </a:spcAft>
              <a:buNone/>
              <a:defRPr/>
            </a:pPr>
            <a:r>
              <a:rPr lang="pt-BR" sz="1700" b="1" kern="0" dirty="0">
                <a:cs typeface="Arial" panose="020B0604020202020204" pitchFamily="34" charset="0"/>
              </a:rPr>
              <a:t>  8. </a:t>
            </a:r>
            <a:r>
              <a:rPr lang="pt-BR" sz="1700" kern="0" dirty="0">
                <a:cs typeface="Arial" panose="020B0604020202020204" pitchFamily="34" charset="0"/>
              </a:rPr>
              <a:t>sistema educacional insuficiente</a:t>
            </a:r>
          </a:p>
          <a:p>
            <a:pPr marL="348084" indent="-348084" eaLnBrk="1" hangingPunct="1">
              <a:lnSpc>
                <a:spcPct val="113000"/>
              </a:lnSpc>
              <a:spcBef>
                <a:spcPts val="0"/>
              </a:spcBef>
              <a:spcAft>
                <a:spcPts val="588"/>
              </a:spcAft>
              <a:buNone/>
              <a:defRPr/>
            </a:pPr>
            <a:r>
              <a:rPr lang="pt-BR" sz="1700" b="1" kern="0" dirty="0">
                <a:cs typeface="Arial" panose="020B0604020202020204" pitchFamily="34" charset="0"/>
              </a:rPr>
              <a:t>  9. </a:t>
            </a:r>
            <a:r>
              <a:rPr lang="pt-BR" sz="1700" kern="0" dirty="0">
                <a:cs typeface="Arial" panose="020B0604020202020204" pitchFamily="34" charset="0"/>
              </a:rPr>
              <a:t>baixa valorização do pesquisador e universidades com recursos escassos</a:t>
            </a:r>
          </a:p>
        </p:txBody>
      </p:sp>
    </p:spTree>
    <p:extLst>
      <p:ext uri="{BB962C8B-B14F-4D97-AF65-F5344CB8AC3E}">
        <p14:creationId xmlns:p14="http://schemas.microsoft.com/office/powerpoint/2010/main" val="3732039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uiExpand="1" build="p"/>
      <p:bldP spid="6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795648" y="1103134"/>
            <a:ext cx="8063108" cy="5036438"/>
          </a:xfrm>
          <a:prstGeom prst="rect">
            <a:avLst/>
          </a:prstGeom>
          <a:solidFill>
            <a:srgbClr val="CEE6D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507" tIns="44754" rIns="89507" bIns="44754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BR" altLang="pt-BR" sz="2400">
              <a:latin typeface="Times New Roman" pitchFamily="18" charset="0"/>
            </a:endParaRPr>
          </a:p>
        </p:txBody>
      </p:sp>
      <p:sp>
        <p:nvSpPr>
          <p:cNvPr id="52233" name="Text Box 7"/>
          <p:cNvSpPr txBox="1">
            <a:spLocks noChangeArrowheads="1"/>
          </p:cNvSpPr>
          <p:nvPr/>
        </p:nvSpPr>
        <p:spPr bwMode="auto">
          <a:xfrm>
            <a:off x="795647" y="4119701"/>
            <a:ext cx="8063108" cy="2580311"/>
          </a:xfrm>
          <a:prstGeom prst="rect">
            <a:avLst/>
          </a:prstGeom>
          <a:solidFill>
            <a:srgbClr val="71BF4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507" tIns="44754" rIns="89507" bIns="44754" anchor="ctr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574139" indent="262616">
              <a:lnSpc>
                <a:spcPct val="90000"/>
              </a:lnSpc>
              <a:spcBef>
                <a:spcPct val="50000"/>
              </a:spcBef>
              <a:buNone/>
              <a:defRPr/>
            </a:pPr>
            <a:r>
              <a:rPr lang="pt-BR" altLang="pt-BR" sz="1800" b="1" dirty="0">
                <a:solidFill>
                  <a:schemeClr val="bg1"/>
                </a:solidFill>
                <a:cs typeface="Arial" panose="020B0604020202020204" pitchFamily="34" charset="0"/>
              </a:rPr>
              <a:t>o que já temos?</a:t>
            </a:r>
          </a:p>
          <a:p>
            <a:pPr marL="1836752">
              <a:spcBef>
                <a:spcPct val="30000"/>
              </a:spcBef>
              <a:buFont typeface="Courier New" panose="02070309020205020404" pitchFamily="49" charset="0"/>
              <a:buChar char="-"/>
              <a:defRPr/>
            </a:pPr>
            <a:r>
              <a:rPr lang="pt-BR" altLang="pt-BR" sz="1600" dirty="0">
                <a:cs typeface="Arial" panose="020B0604020202020204" pitchFamily="34" charset="0"/>
              </a:rPr>
              <a:t>Núcleos de inovação</a:t>
            </a:r>
          </a:p>
          <a:p>
            <a:pPr marL="1836752">
              <a:spcBef>
                <a:spcPct val="30000"/>
              </a:spcBef>
              <a:buFont typeface="Courier New" panose="02070309020205020404" pitchFamily="49" charset="0"/>
              <a:buChar char="-"/>
              <a:defRPr/>
            </a:pPr>
            <a:r>
              <a:rPr lang="pt-BR" altLang="pt-BR" sz="1600" dirty="0">
                <a:cs typeface="Arial" panose="020B0604020202020204" pitchFamily="34" charset="0"/>
              </a:rPr>
              <a:t>Incentivo à P&amp;D – créditos fiscais (Lei nº 11.196)</a:t>
            </a:r>
          </a:p>
          <a:p>
            <a:pPr marL="1836752">
              <a:spcBef>
                <a:spcPct val="30000"/>
              </a:spcBef>
              <a:buFont typeface="Courier New" panose="02070309020205020404" pitchFamily="49" charset="0"/>
              <a:buChar char="-"/>
              <a:defRPr/>
            </a:pPr>
            <a:r>
              <a:rPr lang="pt-BR" altLang="pt-BR" sz="1600" dirty="0">
                <a:cs typeface="Arial" panose="020B0604020202020204" pitchFamily="34" charset="0"/>
              </a:rPr>
              <a:t>Lei de inovação (2004)</a:t>
            </a:r>
          </a:p>
          <a:p>
            <a:pPr marL="1836752">
              <a:spcBef>
                <a:spcPct val="30000"/>
              </a:spcBef>
              <a:buFont typeface="Courier New" panose="02070309020205020404" pitchFamily="49" charset="0"/>
              <a:buChar char="-"/>
              <a:defRPr/>
            </a:pPr>
            <a:r>
              <a:rPr lang="pt-BR" altLang="pt-BR" sz="1600" dirty="0">
                <a:cs typeface="Arial" panose="020B0604020202020204" pitchFamily="34" charset="0"/>
              </a:rPr>
              <a:t>Política industrial</a:t>
            </a:r>
          </a:p>
          <a:p>
            <a:pPr marL="1836752">
              <a:spcBef>
                <a:spcPct val="30000"/>
              </a:spcBef>
              <a:buFont typeface="Courier New" panose="02070309020205020404" pitchFamily="49" charset="0"/>
              <a:buChar char="-"/>
              <a:defRPr/>
            </a:pPr>
            <a:r>
              <a:rPr lang="pt-BR" altLang="pt-BR" sz="1600" dirty="0">
                <a:cs typeface="Arial" panose="020B0604020202020204" pitchFamily="34" charset="0"/>
              </a:rPr>
              <a:t>Livre comércio </a:t>
            </a:r>
          </a:p>
          <a:p>
            <a:pPr marL="1836752">
              <a:spcBef>
                <a:spcPct val="30000"/>
              </a:spcBef>
              <a:buFont typeface="Courier New" panose="02070309020205020404" pitchFamily="49" charset="0"/>
              <a:buChar char="-"/>
              <a:defRPr/>
            </a:pPr>
            <a:r>
              <a:rPr lang="pt-BR" altLang="pt-BR" sz="1600" dirty="0">
                <a:cs typeface="Arial" panose="020B0604020202020204" pitchFamily="34" charset="0"/>
              </a:rPr>
              <a:t>Lei anticorrupção (2014)</a:t>
            </a:r>
          </a:p>
          <a:p>
            <a:pPr marL="1836752">
              <a:spcBef>
                <a:spcPct val="30000"/>
              </a:spcBef>
              <a:buFont typeface="Courier New" panose="02070309020205020404" pitchFamily="49" charset="0"/>
              <a:buChar char="-"/>
              <a:defRPr/>
            </a:pPr>
            <a:r>
              <a:rPr lang="pt-BR" altLang="pt-BR" sz="1600" dirty="0">
                <a:cs typeface="Arial" panose="020B0604020202020204" pitchFamily="34" charset="0"/>
              </a:rPr>
              <a:t>Proteção </a:t>
            </a:r>
            <a:r>
              <a:rPr lang="pt-BR" altLang="pt-BR" sz="1600" dirty="0" err="1">
                <a:cs typeface="Arial" panose="020B0604020202020204" pitchFamily="34" charset="0"/>
              </a:rPr>
              <a:t>patentária</a:t>
            </a:r>
            <a:r>
              <a:rPr lang="pt-BR" altLang="pt-BR" sz="1600" dirty="0">
                <a:cs typeface="Arial" panose="020B0604020202020204" pitchFamily="34" charset="0"/>
              </a:rPr>
              <a:t> – 20 anos, com garantia mínima de 10 anos</a:t>
            </a:r>
          </a:p>
        </p:txBody>
      </p:sp>
      <p:sp>
        <p:nvSpPr>
          <p:cNvPr id="59396" name="CaixaDeTexto 1"/>
          <p:cNvSpPr txBox="1">
            <a:spLocks noChangeArrowheads="1"/>
          </p:cNvSpPr>
          <p:nvPr/>
        </p:nvSpPr>
        <p:spPr bwMode="auto">
          <a:xfrm>
            <a:off x="1005052" y="392088"/>
            <a:ext cx="4931903" cy="46054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507" tIns="44754" rIns="89507" bIns="44754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71BF43"/>
                </a:solidFill>
                <a:ea typeface="MS PGothic" pitchFamily="34" charset="-128"/>
              </a:rPr>
              <a:t>inovação – o que deve ser feito?</a:t>
            </a:r>
          </a:p>
        </p:txBody>
      </p:sp>
      <p:grpSp>
        <p:nvGrpSpPr>
          <p:cNvPr id="59397" name="Grupo 1"/>
          <p:cNvGrpSpPr>
            <a:grpSpLocks/>
          </p:cNvGrpSpPr>
          <p:nvPr/>
        </p:nvGrpSpPr>
        <p:grpSpPr bwMode="auto">
          <a:xfrm>
            <a:off x="795649" y="888076"/>
            <a:ext cx="8063109" cy="3114334"/>
            <a:chOff x="1126015" y="1041552"/>
            <a:chExt cx="7848477" cy="2878538"/>
          </a:xfrm>
        </p:grpSpPr>
        <p:sp>
          <p:nvSpPr>
            <p:cNvPr id="13" name="Pentágono 12"/>
            <p:cNvSpPr/>
            <p:nvPr/>
          </p:nvSpPr>
          <p:spPr>
            <a:xfrm rot="5400000">
              <a:off x="3638763" y="-1415639"/>
              <a:ext cx="2822981" cy="7848477"/>
            </a:xfrm>
            <a:prstGeom prst="homePlate">
              <a:avLst>
                <a:gd name="adj" fmla="val 13086"/>
              </a:avLst>
            </a:prstGeom>
            <a:solidFill>
              <a:srgbClr val="008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59399" name="Text Box 3"/>
            <p:cNvSpPr txBox="1">
              <a:spLocks noChangeArrowheads="1"/>
            </p:cNvSpPr>
            <p:nvPr/>
          </p:nvSpPr>
          <p:spPr bwMode="auto">
            <a:xfrm>
              <a:off x="2696232" y="1041552"/>
              <a:ext cx="5704238" cy="2731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indent="28575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pt-BR" altLang="pt-BR" sz="1800" b="1" dirty="0">
                  <a:solidFill>
                    <a:schemeClr val="bg1"/>
                  </a:solidFill>
                </a:rPr>
                <a:t>condições facilitadoras</a:t>
              </a:r>
            </a:p>
            <a:p>
              <a:pPr>
                <a:spcBef>
                  <a:spcPct val="50000"/>
                </a:spcBef>
                <a:buFont typeface="Courier New" pitchFamily="49" charset="0"/>
                <a:buChar char="-"/>
              </a:pPr>
              <a:r>
                <a:rPr lang="pt-BR" altLang="pt-BR" sz="1600" dirty="0"/>
                <a:t>Suporte contínuo para pesquisa médica básica</a:t>
              </a:r>
            </a:p>
            <a:p>
              <a:pPr>
                <a:spcBef>
                  <a:spcPct val="50000"/>
                </a:spcBef>
                <a:buFont typeface="Courier New" pitchFamily="49" charset="0"/>
                <a:buChar char="-"/>
              </a:pPr>
              <a:r>
                <a:rPr lang="pt-BR" altLang="pt-BR" sz="1600" dirty="0"/>
                <a:t>Valorização do pesquisador e renovação dos quadros</a:t>
              </a:r>
            </a:p>
            <a:p>
              <a:pPr>
                <a:spcBef>
                  <a:spcPct val="50000"/>
                </a:spcBef>
                <a:buFont typeface="Courier New" pitchFamily="49" charset="0"/>
                <a:buChar char="-"/>
              </a:pPr>
              <a:r>
                <a:rPr lang="pt-BR" altLang="pt-BR" sz="1600" dirty="0"/>
                <a:t>Proteção às patentes e agilidade na concessão</a:t>
              </a:r>
            </a:p>
            <a:p>
              <a:pPr>
                <a:spcBef>
                  <a:spcPct val="50000"/>
                </a:spcBef>
                <a:buFont typeface="Courier New" pitchFamily="49" charset="0"/>
                <a:buChar char="-"/>
              </a:pPr>
              <a:r>
                <a:rPr lang="pt-BR" altLang="pt-BR" sz="1600" dirty="0"/>
                <a:t>Ambiente regulatório efetivo, eficiente e previsível</a:t>
              </a:r>
            </a:p>
            <a:p>
              <a:pPr>
                <a:spcBef>
                  <a:spcPct val="50000"/>
                </a:spcBef>
                <a:buFont typeface="Courier New" pitchFamily="49" charset="0"/>
                <a:buChar char="-"/>
              </a:pPr>
              <a:r>
                <a:rPr lang="pt-BR" altLang="pt-BR" sz="1600" dirty="0"/>
                <a:t>Ambiente de negócios transparente – público x privado</a:t>
              </a:r>
            </a:p>
            <a:p>
              <a:pPr>
                <a:spcBef>
                  <a:spcPct val="50000"/>
                </a:spcBef>
                <a:buFont typeface="Courier New" pitchFamily="49" charset="0"/>
                <a:buChar char="-"/>
              </a:pPr>
              <a:r>
                <a:rPr lang="pt-BR" altLang="pt-BR" sz="1600" dirty="0"/>
                <a:t>Mercado baseado em competição e livre escolha</a:t>
              </a:r>
            </a:p>
            <a:p>
              <a:pPr>
                <a:spcBef>
                  <a:spcPct val="50000"/>
                </a:spcBef>
                <a:buFont typeface="Courier New" pitchFamily="49" charset="0"/>
                <a:buChar char="-"/>
              </a:pPr>
              <a:r>
                <a:rPr lang="pt-BR" altLang="pt-BR" sz="1600" dirty="0"/>
                <a:t>Pesquisa nas empresas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340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22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2CE30E3-E960-491C-8073-AEBBE0B1D4D0}"/>
              </a:ext>
            </a:extLst>
          </p:cNvPr>
          <p:cNvSpPr/>
          <p:nvPr/>
        </p:nvSpPr>
        <p:spPr>
          <a:xfrm>
            <a:off x="0" y="-171710"/>
            <a:ext cx="8961438" cy="6721078"/>
          </a:xfrm>
          <a:prstGeom prst="rect">
            <a:avLst/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568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CB59D2-873B-4C6E-BBB9-6C65F3962ECC}"/>
              </a:ext>
            </a:extLst>
          </p:cNvPr>
          <p:cNvSpPr txBox="1"/>
          <p:nvPr/>
        </p:nvSpPr>
        <p:spPr>
          <a:xfrm>
            <a:off x="22685" y="557981"/>
            <a:ext cx="8961438" cy="2488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5194" b="1" dirty="0" err="1">
                <a:solidFill>
                  <a:srgbClr val="00B0F0"/>
                </a:solidFill>
                <a:latin typeface="Century Gothic" panose="020B0502020202020204" pitchFamily="34" charset="0"/>
              </a:rPr>
              <a:t>Desenvolvimento</a:t>
            </a:r>
            <a:r>
              <a:rPr lang="en-US" altLang="en-US" sz="5194" b="1" dirty="0">
                <a:solidFill>
                  <a:srgbClr val="00B0F0"/>
                </a:solidFill>
                <a:latin typeface="Century Gothic" panose="020B0502020202020204" pitchFamily="34" charset="0"/>
              </a:rPr>
              <a:t> de </a:t>
            </a:r>
            <a:r>
              <a:rPr lang="en-US" altLang="en-US" sz="5194" b="1" dirty="0" err="1">
                <a:solidFill>
                  <a:srgbClr val="00B0F0"/>
                </a:solidFill>
                <a:latin typeface="Century Gothic" panose="020B0502020202020204" pitchFamily="34" charset="0"/>
              </a:rPr>
              <a:t>uma</a:t>
            </a:r>
            <a:endParaRPr lang="en-US" altLang="en-US" sz="5194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5194" b="1" dirty="0">
                <a:solidFill>
                  <a:srgbClr val="00B0F0"/>
                </a:solidFill>
                <a:latin typeface="Century Gothic" panose="020B0502020202020204" pitchFamily="34" charset="0"/>
              </a:rPr>
              <a:t>VACINA PARA COVID-19 INTRANASAL</a:t>
            </a:r>
            <a:endParaRPr lang="en-GB" sz="6468" dirty="0">
              <a:solidFill>
                <a:srgbClr val="00B0F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0AE14D-C19D-423A-9BEF-19AD5F0CF1FF}"/>
              </a:ext>
            </a:extLst>
          </p:cNvPr>
          <p:cNvSpPr txBox="1"/>
          <p:nvPr/>
        </p:nvSpPr>
        <p:spPr>
          <a:xfrm>
            <a:off x="-385979" y="5027598"/>
            <a:ext cx="5773510" cy="320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88"/>
              </a:spcBef>
            </a:pPr>
            <a:endParaRPr lang="pt-BR" altLang="en-US" sz="2352" dirty="0">
              <a:solidFill>
                <a:schemeClr val="tx2">
                  <a:lumMod val="60000"/>
                  <a:lumOff val="40000"/>
                </a:schemeClr>
              </a:solidFill>
              <a:latin typeface="Lato" panose="020F0502020204030203" pitchFamily="34" charset="0"/>
            </a:endParaRPr>
          </a:p>
          <a:p>
            <a:pPr>
              <a:spcBef>
                <a:spcPts val="588"/>
              </a:spcBef>
            </a:pPr>
            <a:r>
              <a:rPr lang="pt-BR" altLang="en-US" sz="2352" dirty="0">
                <a:solidFill>
                  <a:schemeClr val="tx2">
                    <a:lumMod val="60000"/>
                    <a:lumOff val="40000"/>
                  </a:schemeClr>
                </a:solidFill>
                <a:latin typeface="Lato" panose="020F0502020204030203" pitchFamily="34" charset="0"/>
              </a:rPr>
              <a:t>	</a:t>
            </a:r>
            <a:r>
              <a:rPr lang="pt-BR" altLang="en-US" sz="2744" dirty="0">
                <a:solidFill>
                  <a:schemeClr val="tx2">
                    <a:lumMod val="60000"/>
                    <a:lumOff val="40000"/>
                  </a:schemeClr>
                </a:solidFill>
                <a:latin typeface="Lato" panose="020F0502020204030203" pitchFamily="34" charset="0"/>
              </a:rPr>
              <a:t>			 </a:t>
            </a:r>
            <a:endParaRPr lang="pt-BR" altLang="en-US" sz="1568" dirty="0">
              <a:solidFill>
                <a:schemeClr val="tx2">
                  <a:lumMod val="60000"/>
                  <a:lumOff val="40000"/>
                </a:schemeClr>
              </a:solidFill>
              <a:latin typeface="Lato" panose="020F0502020204030203" pitchFamily="34" charset="0"/>
            </a:endParaRPr>
          </a:p>
          <a:p>
            <a:pPr>
              <a:spcBef>
                <a:spcPts val="588"/>
              </a:spcBef>
            </a:pPr>
            <a:r>
              <a:rPr lang="pt-BR" altLang="en-US" sz="1568" dirty="0">
                <a:solidFill>
                  <a:schemeClr val="tx2">
                    <a:lumMod val="60000"/>
                    <a:lumOff val="40000"/>
                  </a:schemeClr>
                </a:solidFill>
                <a:latin typeface="Lato" panose="020F0502020204030203" pitchFamily="34" charset="0"/>
              </a:rPr>
              <a:t>			      </a:t>
            </a:r>
          </a:p>
          <a:p>
            <a:pPr>
              <a:spcBef>
                <a:spcPts val="588"/>
              </a:spcBef>
            </a:pPr>
            <a:endParaRPr lang="pt-BR" altLang="en-US" sz="2744" dirty="0">
              <a:solidFill>
                <a:schemeClr val="tx2">
                  <a:lumMod val="60000"/>
                  <a:lumOff val="40000"/>
                </a:schemeClr>
              </a:solidFill>
              <a:latin typeface="Lato" panose="020F0502020204030203" pitchFamily="34" charset="0"/>
            </a:endParaRPr>
          </a:p>
          <a:p>
            <a:pPr>
              <a:spcBef>
                <a:spcPts val="588"/>
              </a:spcBef>
            </a:pPr>
            <a:endParaRPr lang="pt-BR" altLang="en-US" sz="2744" dirty="0">
              <a:solidFill>
                <a:schemeClr val="tx2">
                  <a:lumMod val="60000"/>
                  <a:lumOff val="40000"/>
                </a:schemeClr>
              </a:solidFill>
              <a:latin typeface="Lato" panose="020F0502020204030203" pitchFamily="34" charset="0"/>
            </a:endParaRPr>
          </a:p>
          <a:p>
            <a:pPr>
              <a:spcBef>
                <a:spcPts val="588"/>
              </a:spcBef>
            </a:pPr>
            <a:endParaRPr lang="pt-BR" altLang="en-US" sz="2744" dirty="0">
              <a:solidFill>
                <a:schemeClr val="tx2">
                  <a:lumMod val="60000"/>
                  <a:lumOff val="40000"/>
                </a:schemeClr>
              </a:solidFill>
              <a:latin typeface="Lato" panose="020F0502020204030203" pitchFamily="34" charset="0"/>
            </a:endParaRPr>
          </a:p>
          <a:p>
            <a:pPr>
              <a:spcBef>
                <a:spcPts val="588"/>
              </a:spcBef>
            </a:pPr>
            <a:endParaRPr lang="pt-BR" altLang="en-US" sz="2352" dirty="0">
              <a:solidFill>
                <a:schemeClr val="tx2">
                  <a:lumMod val="60000"/>
                  <a:lumOff val="40000"/>
                </a:schemeClr>
              </a:solidFill>
              <a:latin typeface="Lato" panose="020F0502020204030203" pitchFamily="34" charset="0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F00E636B-DB71-4106-AE48-536908B7C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024" y="5856245"/>
            <a:ext cx="942077" cy="748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787DEE3A-006D-4F22-A631-A626901B6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109" y="5805473"/>
            <a:ext cx="1254720" cy="795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101DCB-7B08-3946-A0F6-CCAD45A66C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6104" y="5786888"/>
            <a:ext cx="1611716" cy="7950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292C4CC-DAA2-3F4A-8864-B074086B67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7698" y="5754352"/>
            <a:ext cx="1611716" cy="7950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4291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265"/>
    </mc:Choice>
    <mc:Fallback xmlns="">
      <p:transition spd="slow" advTm="34265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8"/>
          <p:cNvSpPr txBox="1"/>
          <p:nvPr/>
        </p:nvSpPr>
        <p:spPr>
          <a:xfrm>
            <a:off x="332624" y="881518"/>
            <a:ext cx="7841552" cy="748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466" tIns="119466" rIns="119466" bIns="119466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</a:pPr>
            <a:r>
              <a:rPr lang="pt-BR" sz="2548" b="1">
                <a:latin typeface="Calibri"/>
                <a:ea typeface="Calibri"/>
                <a:cs typeface="Calibri"/>
                <a:sym typeface="Calibri"/>
              </a:rPr>
              <a:t>Resposta imune induzida por vacinas sistêmicas</a:t>
            </a:r>
            <a:endParaRPr sz="2548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28"/>
          <p:cNvSpPr txBox="1"/>
          <p:nvPr/>
        </p:nvSpPr>
        <p:spPr>
          <a:xfrm>
            <a:off x="138161" y="5521395"/>
            <a:ext cx="6474697" cy="256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44788" rIns="89600" bIns="44788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</a:pPr>
            <a:r>
              <a:rPr lang="pt-BR" sz="107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(Modificado de https://pharmaceutical-journal.com/article/ld/understanding-mrna-vaccine-Technologies)</a:t>
            </a:r>
            <a:endParaRPr sz="1078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240" name="Google Shape;240;p28"/>
          <p:cNvGrpSpPr/>
          <p:nvPr/>
        </p:nvGrpSpPr>
        <p:grpSpPr>
          <a:xfrm>
            <a:off x="135368" y="1563794"/>
            <a:ext cx="8751392" cy="3978794"/>
            <a:chOff x="214325" y="738200"/>
            <a:chExt cx="8929675" cy="4059850"/>
          </a:xfrm>
        </p:grpSpPr>
        <p:sp>
          <p:nvSpPr>
            <p:cNvPr id="241" name="Google Shape;241;p28"/>
            <p:cNvSpPr/>
            <p:nvPr/>
          </p:nvSpPr>
          <p:spPr>
            <a:xfrm>
              <a:off x="1846309" y="1823147"/>
              <a:ext cx="419100" cy="2424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ctr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42" name="Google Shape;242;p28" descr="figure 2: vaccine-mediated immune response. Recognition of antigen at B- and T-cell level leads to proliferation, maturation, differentiation and production of effector T-cells and antibodies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14325" y="997079"/>
              <a:ext cx="8929675" cy="335252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43" name="Google Shape;243;p28"/>
            <p:cNvCxnSpPr/>
            <p:nvPr/>
          </p:nvCxnSpPr>
          <p:spPr>
            <a:xfrm>
              <a:off x="4442041" y="2634886"/>
              <a:ext cx="0" cy="258430"/>
            </a:xfrm>
            <a:prstGeom prst="straightConnector1">
              <a:avLst/>
            </a:prstGeom>
            <a:noFill/>
            <a:ln w="9525" cap="flat" cmpd="sng">
              <a:solidFill>
                <a:srgbClr val="75707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44" name="Google Shape;244;p28"/>
            <p:cNvSpPr/>
            <p:nvPr/>
          </p:nvSpPr>
          <p:spPr>
            <a:xfrm>
              <a:off x="1421075" y="1494725"/>
              <a:ext cx="1011300" cy="5709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ctr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</a:pPr>
              <a:r>
                <a:rPr lang="pt-BR" sz="1764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Vacina I.M.</a:t>
              </a:r>
              <a:endParaRPr sz="1764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45" name="Google Shape;245;p28"/>
            <p:cNvSpPr/>
            <p:nvPr/>
          </p:nvSpPr>
          <p:spPr>
            <a:xfrm>
              <a:off x="3584500" y="1330400"/>
              <a:ext cx="894300" cy="1995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</a:pPr>
              <a:r>
                <a:rPr lang="pt-BR" sz="1568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APC</a:t>
              </a:r>
              <a:endParaRPr sz="156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46" name="Google Shape;246;p28"/>
            <p:cNvSpPr/>
            <p:nvPr/>
          </p:nvSpPr>
          <p:spPr>
            <a:xfrm>
              <a:off x="4117775" y="1559013"/>
              <a:ext cx="690000" cy="1593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</a:pPr>
              <a:r>
                <a:rPr lang="pt-BR" sz="1568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MHC I</a:t>
              </a:r>
              <a:endParaRPr sz="156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47" name="Google Shape;247;p28"/>
            <p:cNvSpPr/>
            <p:nvPr/>
          </p:nvSpPr>
          <p:spPr>
            <a:xfrm>
              <a:off x="4478800" y="2425750"/>
              <a:ext cx="457200" cy="1590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</a:pPr>
              <a:endParaRPr sz="156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48" name="Google Shape;248;p28"/>
            <p:cNvSpPr/>
            <p:nvPr/>
          </p:nvSpPr>
          <p:spPr>
            <a:xfrm>
              <a:off x="4654950" y="1330400"/>
              <a:ext cx="1079100" cy="1395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ctr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</a:pPr>
              <a:r>
                <a:rPr lang="pt-BR" sz="1568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T CD8</a:t>
              </a:r>
              <a:r>
                <a:rPr lang="pt-BR" sz="1568" baseline="30000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+</a:t>
              </a:r>
              <a:endParaRPr sz="156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49" name="Google Shape;249;p28"/>
            <p:cNvSpPr/>
            <p:nvPr/>
          </p:nvSpPr>
          <p:spPr>
            <a:xfrm>
              <a:off x="4935900" y="2435500"/>
              <a:ext cx="761100" cy="1395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</a:pPr>
              <a:r>
                <a:rPr lang="pt-BR" sz="1568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T CD4</a:t>
              </a:r>
              <a:r>
                <a:rPr lang="pt-BR" sz="1568" baseline="30000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+</a:t>
              </a:r>
              <a:endParaRPr sz="156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50" name="Google Shape;250;p28"/>
            <p:cNvSpPr/>
            <p:nvPr/>
          </p:nvSpPr>
          <p:spPr>
            <a:xfrm>
              <a:off x="5654850" y="2418375"/>
              <a:ext cx="869100" cy="1395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</a:pPr>
              <a:r>
                <a:rPr lang="pt-BR" sz="1568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Célula B</a:t>
              </a:r>
              <a:endParaRPr sz="156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51" name="Google Shape;251;p28"/>
            <p:cNvSpPr/>
            <p:nvPr/>
          </p:nvSpPr>
          <p:spPr>
            <a:xfrm>
              <a:off x="6501850" y="1284375"/>
              <a:ext cx="2127600" cy="1995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</a:pPr>
              <a:r>
                <a:rPr lang="pt-BR" sz="1568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Célula T CD8</a:t>
              </a:r>
              <a:r>
                <a:rPr lang="pt-BR" sz="1568" baseline="30000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+ </a:t>
              </a:r>
              <a:r>
                <a:rPr lang="pt-BR" sz="1568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efetora</a:t>
              </a:r>
              <a:r>
                <a:rPr lang="pt-BR" sz="1568" baseline="30000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 </a:t>
              </a:r>
              <a:endParaRPr sz="156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52" name="Google Shape;252;p28"/>
            <p:cNvSpPr/>
            <p:nvPr/>
          </p:nvSpPr>
          <p:spPr>
            <a:xfrm>
              <a:off x="6747575" y="1718325"/>
              <a:ext cx="1319700" cy="3438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</a:pPr>
              <a:r>
                <a:rPr lang="pt-BR" sz="1568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Célula T CD8</a:t>
              </a:r>
              <a:r>
                <a:rPr lang="pt-BR" sz="1568" baseline="30000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+ </a:t>
              </a:r>
              <a:endParaRPr sz="156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</a:pPr>
              <a:r>
                <a:rPr lang="pt-BR" sz="1568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de memória</a:t>
              </a:r>
              <a:r>
                <a:rPr lang="pt-BR" sz="1568" baseline="30000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 </a:t>
              </a:r>
              <a:endParaRPr sz="156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53" name="Google Shape;253;p28"/>
            <p:cNvSpPr/>
            <p:nvPr/>
          </p:nvSpPr>
          <p:spPr>
            <a:xfrm>
              <a:off x="5441425" y="3576600"/>
              <a:ext cx="1139700" cy="1410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ctr" anchorCtr="0">
              <a:noAutofit/>
            </a:bodyPr>
            <a:lstStyle/>
            <a:p>
              <a:pPr algn="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</a:pPr>
              <a:r>
                <a:rPr lang="pt-BR" sz="1568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Proliferação</a:t>
              </a:r>
              <a:endParaRPr sz="156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54" name="Google Shape;254;p28"/>
            <p:cNvSpPr/>
            <p:nvPr/>
          </p:nvSpPr>
          <p:spPr>
            <a:xfrm>
              <a:off x="6607500" y="2209700"/>
              <a:ext cx="1382100" cy="3678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ctr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</a:pPr>
              <a:r>
                <a:rPr lang="pt-BR" sz="1568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Maturação da célula B</a:t>
              </a:r>
              <a:endParaRPr sz="156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55" name="Google Shape;255;p28"/>
            <p:cNvSpPr/>
            <p:nvPr/>
          </p:nvSpPr>
          <p:spPr>
            <a:xfrm>
              <a:off x="7957300" y="1826500"/>
              <a:ext cx="1139700" cy="3186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ctr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</a:pPr>
              <a:r>
                <a:rPr lang="pt-BR" sz="1568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Célula B </a:t>
              </a:r>
              <a:endParaRPr sz="156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</a:pPr>
              <a:r>
                <a:rPr lang="pt-BR" sz="1568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de memória</a:t>
              </a:r>
              <a:endParaRPr sz="156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56" name="Google Shape;256;p28"/>
            <p:cNvSpPr/>
            <p:nvPr/>
          </p:nvSpPr>
          <p:spPr>
            <a:xfrm>
              <a:off x="8153225" y="2958150"/>
              <a:ext cx="724800" cy="2424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</a:pPr>
              <a:endParaRPr sz="1078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28"/>
            <p:cNvSpPr/>
            <p:nvPr/>
          </p:nvSpPr>
          <p:spPr>
            <a:xfrm>
              <a:off x="7859950" y="4099900"/>
              <a:ext cx="457200" cy="1140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</a:pPr>
              <a:endParaRPr sz="1568" b="1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58" name="Google Shape;258;p28"/>
            <p:cNvSpPr/>
            <p:nvPr/>
          </p:nvSpPr>
          <p:spPr>
            <a:xfrm>
              <a:off x="6607500" y="4391550"/>
              <a:ext cx="2235600" cy="4065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89600" tIns="44788" rIns="89600" bIns="44788" anchor="ctr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r>
                <a:rPr lang="pt-BR" sz="1862" b="1">
                  <a:solidFill>
                    <a:srgbClr val="BF9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Resposta humoral</a:t>
              </a:r>
              <a:endParaRPr sz="186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59" name="Google Shape;259;p28"/>
            <p:cNvSpPr/>
            <p:nvPr/>
          </p:nvSpPr>
          <p:spPr>
            <a:xfrm>
              <a:off x="6740000" y="738200"/>
              <a:ext cx="2103300" cy="4065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89600" tIns="44788" rIns="89600" bIns="44788" anchor="ctr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r>
                <a:rPr lang="pt-BR" sz="1862" b="1">
                  <a:solidFill>
                    <a:srgbClr val="00B05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Resposta celular</a:t>
              </a:r>
              <a:endParaRPr sz="147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60" name="Google Shape;260;p28"/>
            <p:cNvSpPr/>
            <p:nvPr/>
          </p:nvSpPr>
          <p:spPr>
            <a:xfrm>
              <a:off x="214325" y="3793800"/>
              <a:ext cx="2076300" cy="665700"/>
            </a:xfrm>
            <a:prstGeom prst="roundRect">
              <a:avLst>
                <a:gd name="adj" fmla="val 16667"/>
              </a:avLst>
            </a:prstGeom>
            <a:solidFill>
              <a:srgbClr val="F2F3F8"/>
            </a:solidFill>
            <a:ln>
              <a:noFill/>
            </a:ln>
          </p:spPr>
          <p:txBody>
            <a:bodyPr spcFirstLastPara="1" wrap="square" lIns="119466" tIns="119466" rIns="119466" bIns="119466" anchor="ctr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r>
                <a:rPr lang="pt-BR" sz="1764" b="1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Fraca imunidade de mucosa</a:t>
              </a:r>
              <a:endParaRPr sz="1764" b="1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61" name="Google Shape;261;p28"/>
            <p:cNvSpPr txBox="1"/>
            <p:nvPr/>
          </p:nvSpPr>
          <p:spPr>
            <a:xfrm>
              <a:off x="4275275" y="2343750"/>
              <a:ext cx="761100" cy="24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89600" rIns="89600" bIns="896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pt-BR" sz="1568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MHC II</a:t>
              </a:r>
              <a:endParaRPr sz="1568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62" name="Google Shape;262;p28"/>
            <p:cNvSpPr txBox="1"/>
            <p:nvPr/>
          </p:nvSpPr>
          <p:spPr>
            <a:xfrm>
              <a:off x="7417825" y="3971500"/>
              <a:ext cx="1011300" cy="24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89600" rIns="89600" bIns="896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pt-BR" sz="1568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Anticorpo</a:t>
              </a:r>
              <a:endParaRPr sz="1568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63" name="Google Shape;263;p28"/>
            <p:cNvSpPr txBox="1"/>
            <p:nvPr/>
          </p:nvSpPr>
          <p:spPr>
            <a:xfrm>
              <a:off x="7875025" y="2736750"/>
              <a:ext cx="1079100" cy="24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89600" rIns="89600" bIns="896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pt-BR" sz="1568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Célula plasmática</a:t>
              </a:r>
              <a:endParaRPr sz="1568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cxnSp>
        <p:nvCxnSpPr>
          <p:cNvPr id="264" name="Google Shape;264;p28"/>
          <p:cNvCxnSpPr/>
          <p:nvPr/>
        </p:nvCxnSpPr>
        <p:spPr>
          <a:xfrm rot="10800000" flipH="1">
            <a:off x="335180" y="1388862"/>
            <a:ext cx="8322847" cy="7056"/>
          </a:xfrm>
          <a:prstGeom prst="straightConnector1">
            <a:avLst/>
          </a:prstGeom>
          <a:noFill/>
          <a:ln w="2857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9"/>
          <p:cNvSpPr txBox="1"/>
          <p:nvPr/>
        </p:nvSpPr>
        <p:spPr>
          <a:xfrm>
            <a:off x="332624" y="881518"/>
            <a:ext cx="8322847" cy="748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466" tIns="119466" rIns="119466" bIns="119466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</a:pPr>
            <a:r>
              <a:rPr lang="pt-BR" sz="2548" b="1">
                <a:latin typeface="Calibri"/>
                <a:ea typeface="Calibri"/>
                <a:cs typeface="Calibri"/>
                <a:sym typeface="Calibri"/>
              </a:rPr>
              <a:t>Vacinação por instilação nasal</a:t>
            </a:r>
            <a:endParaRPr sz="2548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0" name="Google Shape;270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46056"/>
            <a:ext cx="6461957" cy="4335086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9"/>
          <p:cNvSpPr/>
          <p:nvPr/>
        </p:nvSpPr>
        <p:spPr>
          <a:xfrm>
            <a:off x="2800450" y="1627521"/>
            <a:ext cx="5797591" cy="437193"/>
          </a:xfrm>
          <a:prstGeom prst="roundRect">
            <a:avLst>
              <a:gd name="adj" fmla="val 16667"/>
            </a:avLst>
          </a:prstGeom>
          <a:solidFill>
            <a:srgbClr val="D8EDB9"/>
          </a:solidFill>
          <a:ln w="9525" cap="flat" cmpd="sng">
            <a:solidFill>
              <a:srgbClr val="54813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r>
              <a:rPr lang="pt-BR" sz="196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Resposta imune de mucosa e sistêmica protetora</a:t>
            </a:r>
            <a:endParaRPr sz="196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72" name="Google Shape;272;p29"/>
          <p:cNvSpPr/>
          <p:nvPr/>
        </p:nvSpPr>
        <p:spPr>
          <a:xfrm>
            <a:off x="6791289" y="5098608"/>
            <a:ext cx="1797580" cy="437193"/>
          </a:xfrm>
          <a:prstGeom prst="roundRect">
            <a:avLst>
              <a:gd name="adj" fmla="val 16667"/>
            </a:avLst>
          </a:prstGeom>
          <a:solidFill>
            <a:srgbClr val="D8EDB9"/>
          </a:solidFill>
          <a:ln w="9525" cap="flat" cmpd="sng">
            <a:solidFill>
              <a:srgbClr val="54813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r>
              <a:rPr lang="pt-BR" sz="196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Não invasiva</a:t>
            </a:r>
            <a:endParaRPr sz="196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73" name="Google Shape;273;p29"/>
          <p:cNvSpPr/>
          <p:nvPr/>
        </p:nvSpPr>
        <p:spPr>
          <a:xfrm>
            <a:off x="3967044" y="2495293"/>
            <a:ext cx="4622138" cy="437193"/>
          </a:xfrm>
          <a:prstGeom prst="roundRect">
            <a:avLst>
              <a:gd name="adj" fmla="val 16667"/>
            </a:avLst>
          </a:prstGeom>
          <a:solidFill>
            <a:srgbClr val="D8EDB9"/>
          </a:solidFill>
          <a:ln w="9525" cap="flat" cmpd="sng">
            <a:solidFill>
              <a:srgbClr val="54813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r>
              <a:rPr lang="pt-BR" sz="196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Mimetiza a infecção natural do vírus</a:t>
            </a:r>
            <a:endParaRPr sz="196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74" name="Google Shape;274;p29"/>
          <p:cNvSpPr/>
          <p:nvPr/>
        </p:nvSpPr>
        <p:spPr>
          <a:xfrm>
            <a:off x="6489878" y="4230837"/>
            <a:ext cx="2108349" cy="437193"/>
          </a:xfrm>
          <a:prstGeom prst="roundRect">
            <a:avLst>
              <a:gd name="adj" fmla="val 16667"/>
            </a:avLst>
          </a:prstGeom>
          <a:solidFill>
            <a:srgbClr val="D8EDB9"/>
          </a:solidFill>
          <a:ln w="9525" cap="flat" cmpd="sng">
            <a:solidFill>
              <a:srgbClr val="54813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r>
              <a:rPr lang="pt-BR" sz="196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Vascularizada</a:t>
            </a:r>
            <a:endParaRPr sz="196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75" name="Google Shape;275;p29"/>
          <p:cNvSpPr/>
          <p:nvPr/>
        </p:nvSpPr>
        <p:spPr>
          <a:xfrm>
            <a:off x="4819530" y="3363065"/>
            <a:ext cx="3778622" cy="437193"/>
          </a:xfrm>
          <a:prstGeom prst="roundRect">
            <a:avLst>
              <a:gd name="adj" fmla="val 16667"/>
            </a:avLst>
          </a:prstGeom>
          <a:solidFill>
            <a:srgbClr val="D8EDB9"/>
          </a:solidFill>
          <a:ln w="9525" cap="flat" cmpd="sng">
            <a:solidFill>
              <a:srgbClr val="54813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r>
              <a:rPr lang="pt-BR" sz="196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Grande superfície de absorção</a:t>
            </a:r>
            <a:endParaRPr sz="196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276" name="Google Shape;276;p29"/>
          <p:cNvCxnSpPr/>
          <p:nvPr/>
        </p:nvCxnSpPr>
        <p:spPr>
          <a:xfrm rot="10800000" flipH="1">
            <a:off x="335180" y="1388862"/>
            <a:ext cx="8322847" cy="7056"/>
          </a:xfrm>
          <a:prstGeom prst="straightConnector1">
            <a:avLst/>
          </a:prstGeom>
          <a:noFill/>
          <a:ln w="2857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1"/>
          <p:cNvSpPr txBox="1"/>
          <p:nvPr/>
        </p:nvSpPr>
        <p:spPr>
          <a:xfrm>
            <a:off x="332624" y="881518"/>
            <a:ext cx="7841552" cy="748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466" tIns="119466" rIns="119466" bIns="119466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</a:pPr>
            <a:r>
              <a:rPr lang="pt-BR" sz="2548" b="1">
                <a:latin typeface="Calibri"/>
                <a:ea typeface="Calibri"/>
                <a:cs typeface="Calibri"/>
                <a:sym typeface="Calibri"/>
              </a:rPr>
              <a:t>Design da vacina ideal</a:t>
            </a:r>
            <a:endParaRPr sz="2548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9" name="Google Shape;289;p31"/>
          <p:cNvGrpSpPr/>
          <p:nvPr/>
        </p:nvGrpSpPr>
        <p:grpSpPr>
          <a:xfrm>
            <a:off x="311186" y="1395915"/>
            <a:ext cx="8496289" cy="4485228"/>
            <a:chOff x="317525" y="643100"/>
            <a:chExt cx="8669375" cy="4576601"/>
          </a:xfrm>
        </p:grpSpPr>
        <p:pic>
          <p:nvPicPr>
            <p:cNvPr id="290" name="Google Shape;290;p31"/>
            <p:cNvPicPr preferRelativeResize="0"/>
            <p:nvPr/>
          </p:nvPicPr>
          <p:blipFill rotWithShape="1">
            <a:blip r:embed="rId3">
              <a:alphaModFix/>
            </a:blip>
            <a:srcRect l="57703" t="27752" r="1267" b="15909"/>
            <a:stretch/>
          </p:blipFill>
          <p:spPr>
            <a:xfrm rot="-1523367">
              <a:off x="5698300" y="3211228"/>
              <a:ext cx="1778776" cy="170969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91" name="Google Shape;291;p31"/>
            <p:cNvGrpSpPr/>
            <p:nvPr/>
          </p:nvGrpSpPr>
          <p:grpSpPr>
            <a:xfrm>
              <a:off x="317575" y="4123225"/>
              <a:ext cx="3291299" cy="763500"/>
              <a:chOff x="397224" y="4090832"/>
              <a:chExt cx="3616018" cy="985543"/>
            </a:xfrm>
          </p:grpSpPr>
          <p:pic>
            <p:nvPicPr>
              <p:cNvPr id="292" name="Google Shape;292;p31"/>
              <p:cNvPicPr preferRelativeResize="0"/>
              <p:nvPr/>
            </p:nvPicPr>
            <p:blipFill>
              <a:blip r:embed="rId4">
                <a:alphaModFix amt="75000"/>
              </a:blip>
              <a:stretch>
                <a:fillRect/>
              </a:stretch>
            </p:blipFill>
            <p:spPr>
              <a:xfrm>
                <a:off x="1517628" y="4090832"/>
                <a:ext cx="1375210" cy="98554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3" name="Google Shape;293;p31"/>
              <p:cNvPicPr preferRelativeResize="0"/>
              <p:nvPr/>
            </p:nvPicPr>
            <p:blipFill>
              <a:blip r:embed="rId5">
                <a:alphaModFix amt="78000"/>
              </a:blip>
              <a:stretch>
                <a:fillRect/>
              </a:stretch>
            </p:blipFill>
            <p:spPr>
              <a:xfrm>
                <a:off x="397224" y="4090833"/>
                <a:ext cx="1149167" cy="98554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4" name="Google Shape;294;p31"/>
              <p:cNvPicPr preferRelativeResize="0"/>
              <p:nvPr/>
            </p:nvPicPr>
            <p:blipFill>
              <a:blip r:embed="rId6">
                <a:alphaModFix amt="75000"/>
              </a:blip>
              <a:stretch>
                <a:fillRect/>
              </a:stretch>
            </p:blipFill>
            <p:spPr>
              <a:xfrm>
                <a:off x="2864074" y="4090833"/>
                <a:ext cx="1149167" cy="98554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95" name="Google Shape;295;p3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806989" y="2475825"/>
              <a:ext cx="1636351" cy="8943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6" name="Google Shape;296;p31"/>
            <p:cNvPicPr preferRelativeResize="0"/>
            <p:nvPr/>
          </p:nvPicPr>
          <p:blipFill rotWithShape="1">
            <a:blip r:embed="rId8">
              <a:alphaModFix/>
            </a:blip>
            <a:srcRect l="12803" t="21843" r="14780" b="10634"/>
            <a:stretch/>
          </p:blipFill>
          <p:spPr>
            <a:xfrm>
              <a:off x="317525" y="734099"/>
              <a:ext cx="3291300" cy="10965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7" name="Google Shape;297;p31"/>
            <p:cNvSpPr/>
            <p:nvPr/>
          </p:nvSpPr>
          <p:spPr>
            <a:xfrm>
              <a:off x="317525" y="1808175"/>
              <a:ext cx="3291300" cy="5589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ctr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</a:pPr>
              <a:r>
                <a:rPr lang="pt-BR" sz="1764">
                  <a:latin typeface="Proxima Nova"/>
                  <a:ea typeface="Proxima Nova"/>
                  <a:cs typeface="Proxima Nova"/>
                  <a:sym typeface="Proxima Nova"/>
                </a:rPr>
                <a:t>Seleção do </a:t>
              </a:r>
              <a:r>
                <a:rPr lang="pt-BR" sz="1764" b="1">
                  <a:latin typeface="Proxima Nova"/>
                  <a:ea typeface="Proxima Nova"/>
                  <a:cs typeface="Proxima Nova"/>
                  <a:sym typeface="Proxima Nova"/>
                </a:rPr>
                <a:t>Antígeno</a:t>
              </a:r>
              <a:endParaRPr sz="1764" b="1">
                <a:latin typeface="Proxima Nova"/>
                <a:ea typeface="Proxima Nova"/>
                <a:cs typeface="Proxima Nova"/>
                <a:sym typeface="Proxima Nova"/>
              </a:endParaRPr>
            </a:p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</a:pPr>
              <a:r>
                <a:rPr lang="pt-BR" sz="1764">
                  <a:latin typeface="Proxima Nova"/>
                  <a:ea typeface="Proxima Nova"/>
                  <a:cs typeface="Proxima Nova"/>
                  <a:sym typeface="Proxima Nova"/>
                </a:rPr>
                <a:t>(alvo em/no vírus)</a:t>
              </a:r>
              <a:endParaRPr sz="1764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298" name="Google Shape;298;p31"/>
            <p:cNvSpPr/>
            <p:nvPr/>
          </p:nvSpPr>
          <p:spPr>
            <a:xfrm>
              <a:off x="317525" y="3447400"/>
              <a:ext cx="3291300" cy="5589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ctr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</a:pPr>
              <a:r>
                <a:rPr lang="pt-BR" sz="1764">
                  <a:latin typeface="Proxima Nova"/>
                  <a:ea typeface="Proxima Nova"/>
                  <a:cs typeface="Proxima Nova"/>
                  <a:sym typeface="Proxima Nova"/>
                </a:rPr>
                <a:t>Seleção do </a:t>
              </a:r>
              <a:r>
                <a:rPr lang="pt-BR" sz="1764" b="1">
                  <a:latin typeface="Proxima Nova"/>
                  <a:ea typeface="Proxima Nova"/>
                  <a:cs typeface="Proxima Nova"/>
                  <a:sym typeface="Proxima Nova"/>
                </a:rPr>
                <a:t>Adjuvante</a:t>
              </a:r>
              <a:endParaRPr sz="1764" b="1">
                <a:latin typeface="Proxima Nova"/>
                <a:ea typeface="Proxima Nova"/>
                <a:cs typeface="Proxima Nova"/>
                <a:sym typeface="Proxima Nova"/>
              </a:endParaRPr>
            </a:p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</a:pPr>
              <a:r>
                <a:rPr lang="pt-BR" sz="1764">
                  <a:latin typeface="Proxima Nova"/>
                  <a:ea typeface="Proxima Nova"/>
                  <a:cs typeface="Proxima Nova"/>
                  <a:sym typeface="Proxima Nova"/>
                </a:rPr>
                <a:t>(sinal de perigo)</a:t>
              </a:r>
              <a:endParaRPr sz="1764"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pic>
          <p:nvPicPr>
            <p:cNvPr id="299" name="Google Shape;299;p31"/>
            <p:cNvPicPr preferRelativeResize="0"/>
            <p:nvPr/>
          </p:nvPicPr>
          <p:blipFill rotWithShape="1">
            <a:blip r:embed="rId9">
              <a:alphaModFix/>
            </a:blip>
            <a:srcRect t="5304" r="44659" b="47078"/>
            <a:stretch/>
          </p:blipFill>
          <p:spPr>
            <a:xfrm>
              <a:off x="5749900" y="730625"/>
              <a:ext cx="2843392" cy="1712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0" name="Google Shape;300;p31"/>
            <p:cNvSpPr/>
            <p:nvPr/>
          </p:nvSpPr>
          <p:spPr>
            <a:xfrm>
              <a:off x="6798225" y="1181084"/>
              <a:ext cx="883275" cy="295175"/>
            </a:xfrm>
            <a:custGeom>
              <a:avLst/>
              <a:gdLst/>
              <a:ahLst/>
              <a:cxnLst/>
              <a:rect l="l" t="t" r="r" b="b"/>
              <a:pathLst>
                <a:path w="35331" h="11807" extrusionOk="0">
                  <a:moveTo>
                    <a:pt x="35331" y="11807"/>
                  </a:moveTo>
                  <a:cubicBezTo>
                    <a:pt x="33352" y="9869"/>
                    <a:pt x="29347" y="1358"/>
                    <a:pt x="23458" y="180"/>
                  </a:cubicBezTo>
                  <a:cubicBezTo>
                    <a:pt x="17570" y="-998"/>
                    <a:pt x="3910" y="3978"/>
                    <a:pt x="0" y="4737"/>
                  </a:cubicBezTo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  <a:effectLst>
              <a:outerShdw blurRad="128588" dist="57150" dir="5400000" algn="bl" rotWithShape="0">
                <a:schemeClr val="dk1">
                  <a:alpha val="25000"/>
                </a:schemeClr>
              </a:outerShdw>
            </a:effectLst>
          </p:spPr>
          <p:txBody>
            <a:bodyPr/>
            <a:lstStyle/>
            <a:p>
              <a:endParaRPr lang="pt-BR" sz="1568"/>
            </a:p>
          </p:txBody>
        </p:sp>
        <p:pic>
          <p:nvPicPr>
            <p:cNvPr id="301" name="Google Shape;301;p31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4320455" y="2318248"/>
              <a:ext cx="1492496" cy="12095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2" name="Google Shape;302;p31"/>
            <p:cNvPicPr preferRelativeResize="0"/>
            <p:nvPr/>
          </p:nvPicPr>
          <p:blipFill rotWithShape="1">
            <a:blip r:embed="rId3">
              <a:alphaModFix/>
            </a:blip>
            <a:srcRect l="5169" t="53750" r="43796" b="27556"/>
            <a:stretch/>
          </p:blipFill>
          <p:spPr>
            <a:xfrm rot="3298672">
              <a:off x="3133857" y="2792443"/>
              <a:ext cx="1652235" cy="42364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3" name="Google Shape;303;p31"/>
            <p:cNvSpPr txBox="1"/>
            <p:nvPr/>
          </p:nvSpPr>
          <p:spPr>
            <a:xfrm>
              <a:off x="7312225" y="643100"/>
              <a:ext cx="1492500" cy="64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89600" rIns="89600" bIns="89600" anchor="ctr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pt-BR" sz="1568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Mata células infectadas</a:t>
              </a:r>
              <a:endParaRPr sz="1568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304" name="Google Shape;304;p31"/>
            <p:cNvSpPr txBox="1"/>
            <p:nvPr/>
          </p:nvSpPr>
          <p:spPr>
            <a:xfrm>
              <a:off x="6924400" y="4246725"/>
              <a:ext cx="2062500" cy="64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89600" rIns="89600" bIns="89600" anchor="ctr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pt-BR" sz="1568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Bloqueia a infecção</a:t>
              </a:r>
              <a:endParaRPr sz="1568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305" name="Google Shape;305;p31"/>
            <p:cNvSpPr txBox="1"/>
            <p:nvPr/>
          </p:nvSpPr>
          <p:spPr>
            <a:xfrm>
              <a:off x="3956400" y="2336025"/>
              <a:ext cx="10788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89600" rIns="89600" bIns="896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pt-BR" sz="1960" b="1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Vacina</a:t>
              </a:r>
              <a:endParaRPr sz="196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306" name="Google Shape;306;p31"/>
            <p:cNvSpPr txBox="1"/>
            <p:nvPr/>
          </p:nvSpPr>
          <p:spPr>
            <a:xfrm>
              <a:off x="6069825" y="2336025"/>
              <a:ext cx="26001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89600" rIns="89600" bIns="8960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pt-BR" sz="1862" b="1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Resposta de células T</a:t>
              </a:r>
              <a:endParaRPr sz="1862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307" name="Google Shape;307;p31"/>
            <p:cNvSpPr txBox="1"/>
            <p:nvPr/>
          </p:nvSpPr>
          <p:spPr>
            <a:xfrm>
              <a:off x="7111225" y="3367575"/>
              <a:ext cx="17421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89600" rIns="89600" bIns="8960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pt-BR" sz="1862" b="1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Resposta de anticorpos</a:t>
              </a:r>
              <a:endParaRPr sz="1862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sp>
        <p:nvSpPr>
          <p:cNvPr id="308" name="Google Shape;308;p31"/>
          <p:cNvSpPr txBox="1"/>
          <p:nvPr/>
        </p:nvSpPr>
        <p:spPr>
          <a:xfrm>
            <a:off x="203333" y="5573631"/>
            <a:ext cx="7044784" cy="256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44788" rIns="89600" bIns="44788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</a:pPr>
            <a:r>
              <a:rPr lang="pt-BR" sz="107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(Modificado de https://theconversation.com/where-are-we-at-with-developing-a-vaccine-for-coronavirus-134784)</a:t>
            </a:r>
            <a:endParaRPr sz="1078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309" name="Google Shape;309;p31"/>
          <p:cNvCxnSpPr/>
          <p:nvPr/>
        </p:nvCxnSpPr>
        <p:spPr>
          <a:xfrm rot="10800000" flipH="1">
            <a:off x="335180" y="1388862"/>
            <a:ext cx="8322847" cy="7056"/>
          </a:xfrm>
          <a:prstGeom prst="straightConnector1">
            <a:avLst/>
          </a:prstGeom>
          <a:noFill/>
          <a:ln w="2857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20592e470c_0_178"/>
          <p:cNvSpPr txBox="1"/>
          <p:nvPr/>
        </p:nvSpPr>
        <p:spPr>
          <a:xfrm>
            <a:off x="436382" y="1219641"/>
            <a:ext cx="7747983" cy="697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33591" rIns="67200" bIns="33591" anchor="ctr" anchorCtr="0">
            <a:norm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pt-BR" sz="3234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Sistema de entrega à mucosa nasal</a:t>
            </a:r>
            <a:endParaRPr sz="1029"/>
          </a:p>
        </p:txBody>
      </p:sp>
      <p:pic>
        <p:nvPicPr>
          <p:cNvPr id="221" name="Google Shape;221;g220592e470c_0_178"/>
          <p:cNvPicPr preferRelativeResize="0"/>
          <p:nvPr/>
        </p:nvPicPr>
        <p:blipFill rotWithShape="1">
          <a:blip r:embed="rId3">
            <a:alphaModFix/>
          </a:blip>
          <a:srcRect l="30016" t="24233" r="38483" b="30190"/>
          <a:stretch/>
        </p:blipFill>
        <p:spPr>
          <a:xfrm>
            <a:off x="627388" y="2374487"/>
            <a:ext cx="1710753" cy="1846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g220592e470c_0_178"/>
          <p:cNvPicPr preferRelativeResize="0"/>
          <p:nvPr/>
        </p:nvPicPr>
        <p:blipFill rotWithShape="1">
          <a:blip r:embed="rId4">
            <a:alphaModFix/>
          </a:blip>
          <a:srcRect l="23167" t="14847" r="32425" b="19776"/>
          <a:stretch/>
        </p:blipFill>
        <p:spPr>
          <a:xfrm>
            <a:off x="6278737" y="2155704"/>
            <a:ext cx="2283288" cy="2284445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g220592e470c_0_178"/>
          <p:cNvSpPr txBox="1"/>
          <p:nvPr/>
        </p:nvSpPr>
        <p:spPr>
          <a:xfrm>
            <a:off x="399404" y="4304640"/>
            <a:ext cx="2166710" cy="746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33591" rIns="67200" bIns="33591" anchor="t" anchorCtr="0">
            <a:spAutoFit/>
          </a:bodyPr>
          <a:lstStyle/>
          <a:p>
            <a:pPr algn="ctr">
              <a:buSzPts val="1500"/>
            </a:pPr>
            <a:r>
              <a:rPr lang="pt-BR" sz="1470">
                <a:latin typeface="Calibri"/>
                <a:ea typeface="Calibri"/>
                <a:cs typeface="Calibri"/>
                <a:sym typeface="Calibri"/>
              </a:rPr>
              <a:t>RBD+dipeptídeos+Poly(I:C)</a:t>
            </a:r>
            <a:endParaRPr sz="1470"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SzPts val="1500"/>
            </a:pPr>
            <a:r>
              <a:rPr lang="pt-BR" sz="1470" b="1">
                <a:latin typeface="Calibri"/>
                <a:ea typeface="Calibri"/>
                <a:cs typeface="Calibri"/>
                <a:sym typeface="Calibri"/>
              </a:rPr>
              <a:t>Ag + Adjv</a:t>
            </a:r>
            <a:endParaRPr sz="147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g220592e470c_0_178"/>
          <p:cNvSpPr txBox="1"/>
          <p:nvPr/>
        </p:nvSpPr>
        <p:spPr>
          <a:xfrm>
            <a:off x="3189157" y="4304627"/>
            <a:ext cx="2397802" cy="52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33591" rIns="67200" bIns="33591" anchor="t" anchorCtr="0">
            <a:spAutoFit/>
          </a:bodyPr>
          <a:lstStyle/>
          <a:p>
            <a:pPr algn="ctr">
              <a:buSzPts val="1500"/>
            </a:pPr>
            <a:r>
              <a:rPr lang="pt-BR" sz="1470">
                <a:latin typeface="Calibri"/>
                <a:ea typeface="Calibri"/>
                <a:cs typeface="Calibri"/>
                <a:sym typeface="Calibri"/>
              </a:rPr>
              <a:t>NP de cerâmica negativa</a:t>
            </a:r>
            <a:endParaRPr sz="1470"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SzPts val="1500"/>
            </a:pPr>
            <a:r>
              <a:rPr lang="pt-BR" sz="1470" b="1">
                <a:latin typeface="Calibri"/>
                <a:ea typeface="Calibri"/>
                <a:cs typeface="Calibri"/>
                <a:sym typeface="Calibri"/>
              </a:rPr>
              <a:t>NP+Ag+Adjv</a:t>
            </a:r>
            <a:endParaRPr sz="147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g220592e470c_0_178"/>
          <p:cNvSpPr txBox="1"/>
          <p:nvPr/>
        </p:nvSpPr>
        <p:spPr>
          <a:xfrm>
            <a:off x="6337083" y="4304640"/>
            <a:ext cx="2166710" cy="52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33591" rIns="67200" bIns="33591" anchor="t" anchorCtr="0">
            <a:spAutoFit/>
          </a:bodyPr>
          <a:lstStyle/>
          <a:p>
            <a:pPr algn="ctr">
              <a:buSzPts val="1500"/>
            </a:pPr>
            <a:r>
              <a:rPr lang="pt-BR" sz="1470">
                <a:latin typeface="Calibri"/>
                <a:ea typeface="Calibri"/>
                <a:cs typeface="Calibri"/>
                <a:sym typeface="Calibri"/>
              </a:rPr>
              <a:t>Polímero mucoadesivo</a:t>
            </a:r>
            <a:endParaRPr sz="1470"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SzPts val="1500"/>
            </a:pPr>
            <a:r>
              <a:rPr lang="pt-BR" sz="1470" b="1">
                <a:latin typeface="Calibri"/>
                <a:ea typeface="Calibri"/>
                <a:cs typeface="Calibri"/>
                <a:sym typeface="Calibri"/>
              </a:rPr>
              <a:t>Multicovax</a:t>
            </a:r>
            <a:endParaRPr sz="1470" b="1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6" name="Google Shape;226;g220592e470c_0_178"/>
          <p:cNvCxnSpPr/>
          <p:nvPr/>
        </p:nvCxnSpPr>
        <p:spPr>
          <a:xfrm>
            <a:off x="2475549" y="3297931"/>
            <a:ext cx="964060" cy="3749"/>
          </a:xfrm>
          <a:prstGeom prst="straightConnector1">
            <a:avLst/>
          </a:prstGeom>
          <a:noFill/>
          <a:ln w="28575" cap="flat" cmpd="sng">
            <a:solidFill>
              <a:srgbClr val="3F3F3F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cxnSp>
      <p:sp>
        <p:nvSpPr>
          <p:cNvPr id="227" name="Google Shape;227;g220592e470c_0_178"/>
          <p:cNvSpPr txBox="1"/>
          <p:nvPr/>
        </p:nvSpPr>
        <p:spPr>
          <a:xfrm>
            <a:off x="2495469" y="2902356"/>
            <a:ext cx="887764" cy="35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67200" rIns="67200" bIns="67200" anchor="t" anchorCtr="0">
            <a:spAutoFit/>
          </a:bodyPr>
          <a:lstStyle/>
          <a:p>
            <a:pPr>
              <a:buSzPts val="1400"/>
            </a:pPr>
            <a:r>
              <a:rPr lang="pt-BR" sz="1397">
                <a:latin typeface="Calibri"/>
                <a:ea typeface="Calibri"/>
                <a:cs typeface="Calibri"/>
                <a:sym typeface="Calibri"/>
              </a:rPr>
              <a:t>carreados</a:t>
            </a:r>
            <a:endParaRPr sz="139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g220592e470c_0_178"/>
          <p:cNvSpPr txBox="1"/>
          <p:nvPr/>
        </p:nvSpPr>
        <p:spPr>
          <a:xfrm>
            <a:off x="5268821" y="2902354"/>
            <a:ext cx="964060" cy="35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67200" rIns="67200" bIns="67200" anchor="t" anchorCtr="0">
            <a:spAutoFit/>
          </a:bodyPr>
          <a:lstStyle/>
          <a:p>
            <a:pPr>
              <a:buSzPts val="1400"/>
            </a:pPr>
            <a:r>
              <a:rPr lang="pt-BR" sz="1397">
                <a:latin typeface="Calibri"/>
                <a:ea typeface="Calibri"/>
                <a:cs typeface="Calibri"/>
                <a:sym typeface="Calibri"/>
              </a:rPr>
              <a:t>revestida</a:t>
            </a:r>
            <a:endParaRPr sz="1397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9" name="Google Shape;229;g220592e470c_0_178"/>
          <p:cNvCxnSpPr/>
          <p:nvPr/>
        </p:nvCxnSpPr>
        <p:spPr>
          <a:xfrm>
            <a:off x="5291767" y="3297931"/>
            <a:ext cx="964060" cy="3749"/>
          </a:xfrm>
          <a:prstGeom prst="straightConnector1">
            <a:avLst/>
          </a:prstGeom>
          <a:noFill/>
          <a:ln w="28575" cap="flat" cmpd="sng">
            <a:solidFill>
              <a:srgbClr val="3F3F3F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cxnSp>
      <p:pic>
        <p:nvPicPr>
          <p:cNvPr id="230" name="Google Shape;230;g220592e470c_0_178"/>
          <p:cNvPicPr preferRelativeResize="0"/>
          <p:nvPr/>
        </p:nvPicPr>
        <p:blipFill rotWithShape="1">
          <a:blip r:embed="rId5">
            <a:alphaModFix/>
          </a:blip>
          <a:srcRect t="17404" r="8408" b="19420"/>
          <a:stretch/>
        </p:blipFill>
        <p:spPr>
          <a:xfrm>
            <a:off x="3507374" y="2374487"/>
            <a:ext cx="1761448" cy="18468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p47"/>
          <p:cNvSpPr txBox="1"/>
          <p:nvPr/>
        </p:nvSpPr>
        <p:spPr>
          <a:xfrm>
            <a:off x="404583" y="876202"/>
            <a:ext cx="8187014" cy="748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466" tIns="119466" rIns="119466" bIns="119466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pt-BR" sz="2548" b="1">
                <a:latin typeface="Calibri"/>
                <a:ea typeface="Calibri"/>
                <a:cs typeface="Calibri"/>
                <a:sym typeface="Calibri"/>
              </a:rPr>
              <a:t>Impacto da Multicovax por instilação primária nasal</a:t>
            </a:r>
            <a:endParaRPr sz="2548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18" name="Google Shape;1018;p47"/>
          <p:cNvCxnSpPr/>
          <p:nvPr/>
        </p:nvCxnSpPr>
        <p:spPr>
          <a:xfrm>
            <a:off x="404885" y="1405890"/>
            <a:ext cx="8187014" cy="20581"/>
          </a:xfrm>
          <a:prstGeom prst="straightConnector1">
            <a:avLst/>
          </a:prstGeom>
          <a:noFill/>
          <a:ln w="2857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019" name="Google Shape;1019;p47"/>
          <p:cNvPicPr preferRelativeResize="0"/>
          <p:nvPr/>
        </p:nvPicPr>
        <p:blipFill rotWithShape="1">
          <a:blip r:embed="rId3">
            <a:alphaModFix/>
          </a:blip>
          <a:srcRect l="23165" t="14847" r="32421" b="19776"/>
          <a:stretch/>
        </p:blipFill>
        <p:spPr>
          <a:xfrm>
            <a:off x="6949476" y="1657682"/>
            <a:ext cx="1399883" cy="1478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0" name="Google Shape;1020;p47"/>
          <p:cNvPicPr preferRelativeResize="0"/>
          <p:nvPr/>
        </p:nvPicPr>
        <p:blipFill rotWithShape="1">
          <a:blip r:embed="rId4">
            <a:alphaModFix/>
          </a:blip>
          <a:srcRect l="11871" t="21135" r="56162" b="46414"/>
          <a:stretch/>
        </p:blipFill>
        <p:spPr>
          <a:xfrm>
            <a:off x="538995" y="1663194"/>
            <a:ext cx="2105645" cy="1496415"/>
          </a:xfrm>
          <a:prstGeom prst="rect">
            <a:avLst/>
          </a:prstGeom>
          <a:noFill/>
          <a:ln>
            <a:noFill/>
          </a:ln>
        </p:spPr>
      </p:pic>
      <p:sp>
        <p:nvSpPr>
          <p:cNvPr id="1021" name="Google Shape;1021;p47"/>
          <p:cNvSpPr txBox="1"/>
          <p:nvPr/>
        </p:nvSpPr>
        <p:spPr>
          <a:xfrm>
            <a:off x="1213565" y="1588516"/>
            <a:ext cx="1463584" cy="742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Intranasal</a:t>
            </a:r>
            <a:endParaRPr sz="1764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10µL/animal</a:t>
            </a:r>
            <a:endParaRPr sz="1764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22" name="Google Shape;1022;p47"/>
          <p:cNvSpPr txBox="1"/>
          <p:nvPr/>
        </p:nvSpPr>
        <p:spPr>
          <a:xfrm>
            <a:off x="1195814" y="2994939"/>
            <a:ext cx="1463584" cy="391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C57BL/6</a:t>
            </a:r>
            <a:endParaRPr sz="1764" i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23" name="Google Shape;1023;p47"/>
          <p:cNvSpPr/>
          <p:nvPr/>
        </p:nvSpPr>
        <p:spPr>
          <a:xfrm>
            <a:off x="683070" y="2555638"/>
            <a:ext cx="562736" cy="22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37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n = 6-8</a:t>
            </a:r>
            <a:endParaRPr sz="1764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024" name="Google Shape;1024;p47"/>
          <p:cNvPicPr preferRelativeResize="0"/>
          <p:nvPr/>
        </p:nvPicPr>
        <p:blipFill rotWithShape="1">
          <a:blip r:embed="rId5">
            <a:alphaModFix/>
          </a:blip>
          <a:srcRect l="30016" t="24233" r="38483" b="30190"/>
          <a:stretch/>
        </p:blipFill>
        <p:spPr>
          <a:xfrm>
            <a:off x="2751840" y="1792072"/>
            <a:ext cx="1193951" cy="1209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5" name="Google Shape;1025;p47"/>
          <p:cNvPicPr preferRelativeResize="0"/>
          <p:nvPr/>
        </p:nvPicPr>
        <p:blipFill rotWithShape="1">
          <a:blip r:embed="rId6">
            <a:alphaModFix/>
          </a:blip>
          <a:srcRect t="17404" r="8408" b="19420"/>
          <a:stretch/>
        </p:blipFill>
        <p:spPr>
          <a:xfrm>
            <a:off x="5602679" y="1809484"/>
            <a:ext cx="1193952" cy="1174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Google Shape;1026;p47"/>
          <p:cNvPicPr preferRelativeResize="0"/>
          <p:nvPr/>
        </p:nvPicPr>
        <p:blipFill rotWithShape="1">
          <a:blip r:embed="rId7">
            <a:alphaModFix/>
          </a:blip>
          <a:srcRect l="23925" t="14844" r="32911" b="22678"/>
          <a:stretch/>
        </p:blipFill>
        <p:spPr>
          <a:xfrm>
            <a:off x="4098636" y="1701300"/>
            <a:ext cx="1351197" cy="1369139"/>
          </a:xfrm>
          <a:prstGeom prst="rect">
            <a:avLst/>
          </a:prstGeom>
          <a:noFill/>
          <a:ln>
            <a:noFill/>
          </a:ln>
        </p:spPr>
      </p:pic>
      <p:sp>
        <p:nvSpPr>
          <p:cNvPr id="1027" name="Google Shape;1027;p47"/>
          <p:cNvSpPr txBox="1"/>
          <p:nvPr/>
        </p:nvSpPr>
        <p:spPr>
          <a:xfrm>
            <a:off x="2526897" y="2991362"/>
            <a:ext cx="1647046" cy="346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44788" rIns="89600" bIns="44788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pt-BR" sz="1666" b="1">
                <a:latin typeface="Proxima Nova"/>
                <a:ea typeface="Proxima Nova"/>
                <a:cs typeface="Proxima Nova"/>
                <a:sym typeface="Proxima Nova"/>
              </a:rPr>
              <a:t>Ag WT+Adjv</a:t>
            </a:r>
            <a:endParaRPr sz="1666" b="1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28" name="Google Shape;1028;p47"/>
          <p:cNvSpPr txBox="1"/>
          <p:nvPr/>
        </p:nvSpPr>
        <p:spPr>
          <a:xfrm>
            <a:off x="4248598" y="2991350"/>
            <a:ext cx="1120474" cy="346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44788" rIns="89600" bIns="44788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pt-BR" sz="1666" b="1">
                <a:latin typeface="Proxima Nova"/>
                <a:ea typeface="Proxima Nova"/>
                <a:cs typeface="Proxima Nova"/>
                <a:sym typeface="Proxima Nova"/>
              </a:rPr>
              <a:t>MaP</a:t>
            </a:r>
            <a:endParaRPr sz="1666" b="1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29" name="Google Shape;1029;p47"/>
          <p:cNvSpPr txBox="1"/>
          <p:nvPr/>
        </p:nvSpPr>
        <p:spPr>
          <a:xfrm>
            <a:off x="5657190" y="2991350"/>
            <a:ext cx="1120474" cy="346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44788" rIns="89600" bIns="44788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pt-BR" sz="1666" b="1">
                <a:latin typeface="Proxima Nova"/>
                <a:ea typeface="Proxima Nova"/>
                <a:cs typeface="Proxima Nova"/>
                <a:sym typeface="Proxima Nova"/>
              </a:rPr>
              <a:t>cNP</a:t>
            </a:r>
            <a:endParaRPr sz="1666" b="1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30" name="Google Shape;1030;p47"/>
          <p:cNvSpPr txBox="1"/>
          <p:nvPr/>
        </p:nvSpPr>
        <p:spPr>
          <a:xfrm>
            <a:off x="7003916" y="2991350"/>
            <a:ext cx="1291000" cy="346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44788" rIns="89600" bIns="44788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pt-BR" sz="1666" b="1">
                <a:latin typeface="Proxima Nova"/>
                <a:ea typeface="Proxima Nova"/>
                <a:cs typeface="Proxima Nova"/>
                <a:sym typeface="Proxima Nova"/>
              </a:rPr>
              <a:t>Multicovax</a:t>
            </a:r>
            <a:endParaRPr sz="1666" b="1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031" name="Google Shape;1031;p4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55833" y="4171686"/>
            <a:ext cx="154207" cy="205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Google Shape;1032;p4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276012" y="4171686"/>
            <a:ext cx="154207" cy="205621"/>
          </a:xfrm>
          <a:prstGeom prst="rect">
            <a:avLst/>
          </a:prstGeom>
          <a:noFill/>
          <a:ln>
            <a:noFill/>
          </a:ln>
        </p:spPr>
      </p:pic>
      <p:sp>
        <p:nvSpPr>
          <p:cNvPr id="1033" name="Google Shape;1033;p47"/>
          <p:cNvSpPr/>
          <p:nvPr/>
        </p:nvSpPr>
        <p:spPr>
          <a:xfrm>
            <a:off x="6469608" y="3891254"/>
            <a:ext cx="510108" cy="187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568">
                <a:latin typeface="Proxima Nova"/>
                <a:ea typeface="Proxima Nova"/>
                <a:cs typeface="Proxima Nova"/>
                <a:sym typeface="Proxima Nova"/>
              </a:rPr>
              <a:t>Soro</a:t>
            </a:r>
            <a:endParaRPr sz="1568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034" name="Google Shape;1034;p4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68801" y="3882081"/>
            <a:ext cx="154207" cy="20562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35" name="Google Shape;1035;p47"/>
          <p:cNvCxnSpPr>
            <a:stCxn id="1036" idx="1"/>
            <a:endCxn id="1037" idx="3"/>
          </p:cNvCxnSpPr>
          <p:nvPr/>
        </p:nvCxnSpPr>
        <p:spPr>
          <a:xfrm>
            <a:off x="1186251" y="4460643"/>
            <a:ext cx="4755618" cy="0"/>
          </a:xfrm>
          <a:prstGeom prst="straightConnector1">
            <a:avLst/>
          </a:prstGeom>
          <a:noFill/>
          <a:ln w="38100" cap="flat" cmpd="sng">
            <a:solidFill>
              <a:srgbClr val="99999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36" name="Google Shape;1036;p47"/>
          <p:cNvSpPr/>
          <p:nvPr/>
        </p:nvSpPr>
        <p:spPr>
          <a:xfrm>
            <a:off x="1186251" y="4386993"/>
            <a:ext cx="49394" cy="147299"/>
          </a:xfrm>
          <a:prstGeom prst="rect">
            <a:avLst/>
          </a:prstGeom>
          <a:solidFill>
            <a:srgbClr val="000000"/>
          </a:solidFill>
          <a:ln w="11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8" name="Google Shape;1038;p47"/>
          <p:cNvSpPr/>
          <p:nvPr/>
        </p:nvSpPr>
        <p:spPr>
          <a:xfrm>
            <a:off x="2330502" y="4386993"/>
            <a:ext cx="52334" cy="147299"/>
          </a:xfrm>
          <a:prstGeom prst="rect">
            <a:avLst/>
          </a:prstGeom>
          <a:solidFill>
            <a:srgbClr val="000000"/>
          </a:solidFill>
          <a:ln w="11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9" name="Google Shape;1039;p47"/>
          <p:cNvSpPr/>
          <p:nvPr/>
        </p:nvSpPr>
        <p:spPr>
          <a:xfrm>
            <a:off x="1100703" y="4556318"/>
            <a:ext cx="220508" cy="187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176" b="1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D0</a:t>
            </a:r>
            <a:endParaRPr sz="1176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40" name="Google Shape;1040;p47"/>
          <p:cNvSpPr/>
          <p:nvPr/>
        </p:nvSpPr>
        <p:spPr>
          <a:xfrm>
            <a:off x="2198929" y="4556318"/>
            <a:ext cx="315473" cy="187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176" b="1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D14</a:t>
            </a:r>
            <a:endParaRPr sz="1176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41" name="Google Shape;1041;p47"/>
          <p:cNvSpPr/>
          <p:nvPr/>
        </p:nvSpPr>
        <p:spPr>
          <a:xfrm>
            <a:off x="3313400" y="4556318"/>
            <a:ext cx="307829" cy="187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176" b="1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D28</a:t>
            </a:r>
            <a:endParaRPr sz="1176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42" name="Google Shape;1042;p47"/>
          <p:cNvSpPr/>
          <p:nvPr/>
        </p:nvSpPr>
        <p:spPr>
          <a:xfrm>
            <a:off x="4308393" y="4556318"/>
            <a:ext cx="307829" cy="187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176" b="1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D42</a:t>
            </a:r>
            <a:endParaRPr sz="1176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043" name="Google Shape;1043;p4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85187" y="4171686"/>
            <a:ext cx="154207" cy="205621"/>
          </a:xfrm>
          <a:prstGeom prst="rect">
            <a:avLst/>
          </a:prstGeom>
          <a:noFill/>
          <a:ln>
            <a:noFill/>
          </a:ln>
        </p:spPr>
      </p:pic>
      <p:sp>
        <p:nvSpPr>
          <p:cNvPr id="1044" name="Google Shape;1044;p47"/>
          <p:cNvSpPr/>
          <p:nvPr/>
        </p:nvSpPr>
        <p:spPr>
          <a:xfrm>
            <a:off x="5165746" y="4386993"/>
            <a:ext cx="49394" cy="147299"/>
          </a:xfrm>
          <a:prstGeom prst="rect">
            <a:avLst/>
          </a:prstGeom>
          <a:solidFill>
            <a:srgbClr val="FF0000"/>
          </a:solidFill>
          <a:ln w="11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5" name="Google Shape;1045;p47"/>
          <p:cNvSpPr/>
          <p:nvPr/>
        </p:nvSpPr>
        <p:spPr>
          <a:xfrm>
            <a:off x="4985705" y="4556330"/>
            <a:ext cx="390446" cy="187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176" b="1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D200</a:t>
            </a:r>
            <a:endParaRPr sz="1176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046" name="Google Shape;1046;p4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113328" y="4171686"/>
            <a:ext cx="154207" cy="205621"/>
          </a:xfrm>
          <a:prstGeom prst="rect">
            <a:avLst/>
          </a:prstGeom>
          <a:noFill/>
          <a:ln>
            <a:noFill/>
          </a:ln>
        </p:spPr>
      </p:pic>
      <p:sp>
        <p:nvSpPr>
          <p:cNvPr id="1037" name="Google Shape;1037;p47"/>
          <p:cNvSpPr/>
          <p:nvPr/>
        </p:nvSpPr>
        <p:spPr>
          <a:xfrm>
            <a:off x="5892420" y="4386993"/>
            <a:ext cx="49394" cy="147299"/>
          </a:xfrm>
          <a:prstGeom prst="rect">
            <a:avLst/>
          </a:prstGeom>
          <a:solidFill>
            <a:srgbClr val="FF0000"/>
          </a:solidFill>
          <a:ln w="11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7" name="Google Shape;1047;p47"/>
          <p:cNvSpPr/>
          <p:nvPr/>
        </p:nvSpPr>
        <p:spPr>
          <a:xfrm>
            <a:off x="5735739" y="4556330"/>
            <a:ext cx="411027" cy="187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176" b="1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D400</a:t>
            </a:r>
            <a:endParaRPr sz="1176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048" name="Google Shape;1048;p4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39999" y="4171686"/>
            <a:ext cx="154207" cy="20562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49" name="Google Shape;1049;p47"/>
          <p:cNvCxnSpPr/>
          <p:nvPr/>
        </p:nvCxnSpPr>
        <p:spPr>
          <a:xfrm rot="10800000" flipH="1">
            <a:off x="4750087" y="4364942"/>
            <a:ext cx="112018" cy="191401"/>
          </a:xfrm>
          <a:prstGeom prst="straightConnector1">
            <a:avLst/>
          </a:prstGeom>
          <a:noFill/>
          <a:ln w="1905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50" name="Google Shape;1050;p47"/>
          <p:cNvCxnSpPr/>
          <p:nvPr/>
        </p:nvCxnSpPr>
        <p:spPr>
          <a:xfrm rot="10800000" flipH="1">
            <a:off x="4792106" y="4364942"/>
            <a:ext cx="112018" cy="191401"/>
          </a:xfrm>
          <a:prstGeom prst="straightConnector1">
            <a:avLst/>
          </a:prstGeom>
          <a:noFill/>
          <a:ln w="1905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51" name="Google Shape;1051;p47"/>
          <p:cNvCxnSpPr/>
          <p:nvPr/>
        </p:nvCxnSpPr>
        <p:spPr>
          <a:xfrm rot="10800000" flipH="1">
            <a:off x="5476762" y="4364942"/>
            <a:ext cx="112018" cy="191401"/>
          </a:xfrm>
          <a:prstGeom prst="straightConnector1">
            <a:avLst/>
          </a:prstGeom>
          <a:noFill/>
          <a:ln w="1905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52" name="Google Shape;1052;p47"/>
          <p:cNvCxnSpPr/>
          <p:nvPr/>
        </p:nvCxnSpPr>
        <p:spPr>
          <a:xfrm rot="10800000" flipH="1">
            <a:off x="5518781" y="4364942"/>
            <a:ext cx="112018" cy="191401"/>
          </a:xfrm>
          <a:prstGeom prst="straightConnector1">
            <a:avLst/>
          </a:prstGeom>
          <a:noFill/>
          <a:ln w="1905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53" name="Google Shape;1053;p47"/>
          <p:cNvSpPr/>
          <p:nvPr/>
        </p:nvSpPr>
        <p:spPr>
          <a:xfrm>
            <a:off x="3442619" y="4386993"/>
            <a:ext cx="49394" cy="147299"/>
          </a:xfrm>
          <a:prstGeom prst="rect">
            <a:avLst/>
          </a:prstGeom>
          <a:solidFill>
            <a:srgbClr val="000000"/>
          </a:solidFill>
          <a:ln w="11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4" name="Google Shape;1054;p47"/>
          <p:cNvSpPr/>
          <p:nvPr/>
        </p:nvSpPr>
        <p:spPr>
          <a:xfrm>
            <a:off x="1300363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5" name="Google Shape;1055;p47"/>
          <p:cNvSpPr/>
          <p:nvPr/>
        </p:nvSpPr>
        <p:spPr>
          <a:xfrm>
            <a:off x="1373875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6" name="Google Shape;1056;p47"/>
          <p:cNvSpPr/>
          <p:nvPr/>
        </p:nvSpPr>
        <p:spPr>
          <a:xfrm>
            <a:off x="1447386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7" name="Google Shape;1057;p47"/>
          <p:cNvSpPr/>
          <p:nvPr/>
        </p:nvSpPr>
        <p:spPr>
          <a:xfrm>
            <a:off x="1888456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8" name="Google Shape;1058;p47"/>
          <p:cNvSpPr/>
          <p:nvPr/>
        </p:nvSpPr>
        <p:spPr>
          <a:xfrm>
            <a:off x="2108990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9" name="Google Shape;1059;p47"/>
          <p:cNvSpPr/>
          <p:nvPr/>
        </p:nvSpPr>
        <p:spPr>
          <a:xfrm>
            <a:off x="1520898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0" name="Google Shape;1060;p47"/>
          <p:cNvSpPr/>
          <p:nvPr/>
        </p:nvSpPr>
        <p:spPr>
          <a:xfrm>
            <a:off x="1814944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1" name="Google Shape;1061;p47"/>
          <p:cNvSpPr/>
          <p:nvPr/>
        </p:nvSpPr>
        <p:spPr>
          <a:xfrm>
            <a:off x="2035479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2" name="Google Shape;1062;p47"/>
          <p:cNvSpPr/>
          <p:nvPr/>
        </p:nvSpPr>
        <p:spPr>
          <a:xfrm>
            <a:off x="1667922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3" name="Google Shape;1063;p47"/>
          <p:cNvSpPr/>
          <p:nvPr/>
        </p:nvSpPr>
        <p:spPr>
          <a:xfrm>
            <a:off x="1741433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4" name="Google Shape;1064;p47"/>
          <p:cNvSpPr/>
          <p:nvPr/>
        </p:nvSpPr>
        <p:spPr>
          <a:xfrm>
            <a:off x="1594409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5" name="Google Shape;1065;p47"/>
          <p:cNvSpPr/>
          <p:nvPr/>
        </p:nvSpPr>
        <p:spPr>
          <a:xfrm>
            <a:off x="1961967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6" name="Google Shape;1066;p47"/>
          <p:cNvSpPr/>
          <p:nvPr/>
        </p:nvSpPr>
        <p:spPr>
          <a:xfrm>
            <a:off x="3326952" y="4386993"/>
            <a:ext cx="52334" cy="147299"/>
          </a:xfrm>
          <a:prstGeom prst="rect">
            <a:avLst/>
          </a:prstGeom>
          <a:solidFill>
            <a:srgbClr val="FF0000"/>
          </a:solidFill>
          <a:ln w="11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7" name="Google Shape;1067;p47"/>
          <p:cNvSpPr/>
          <p:nvPr/>
        </p:nvSpPr>
        <p:spPr>
          <a:xfrm>
            <a:off x="2446171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8" name="Google Shape;1068;p47"/>
          <p:cNvSpPr/>
          <p:nvPr/>
        </p:nvSpPr>
        <p:spPr>
          <a:xfrm>
            <a:off x="2519682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9" name="Google Shape;1069;p47"/>
          <p:cNvSpPr/>
          <p:nvPr/>
        </p:nvSpPr>
        <p:spPr>
          <a:xfrm>
            <a:off x="2593194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0" name="Google Shape;1070;p47"/>
          <p:cNvSpPr/>
          <p:nvPr/>
        </p:nvSpPr>
        <p:spPr>
          <a:xfrm>
            <a:off x="3034263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1" name="Google Shape;1071;p47"/>
          <p:cNvSpPr/>
          <p:nvPr/>
        </p:nvSpPr>
        <p:spPr>
          <a:xfrm>
            <a:off x="3254798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2" name="Google Shape;1072;p47"/>
          <p:cNvSpPr/>
          <p:nvPr/>
        </p:nvSpPr>
        <p:spPr>
          <a:xfrm>
            <a:off x="2666705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3" name="Google Shape;1073;p47"/>
          <p:cNvSpPr/>
          <p:nvPr/>
        </p:nvSpPr>
        <p:spPr>
          <a:xfrm>
            <a:off x="2960752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4" name="Google Shape;1074;p47"/>
          <p:cNvSpPr/>
          <p:nvPr/>
        </p:nvSpPr>
        <p:spPr>
          <a:xfrm>
            <a:off x="3181286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5" name="Google Shape;1075;p47"/>
          <p:cNvSpPr/>
          <p:nvPr/>
        </p:nvSpPr>
        <p:spPr>
          <a:xfrm>
            <a:off x="2813729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6" name="Google Shape;1076;p47"/>
          <p:cNvSpPr/>
          <p:nvPr/>
        </p:nvSpPr>
        <p:spPr>
          <a:xfrm>
            <a:off x="2887241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7" name="Google Shape;1077;p47"/>
          <p:cNvSpPr/>
          <p:nvPr/>
        </p:nvSpPr>
        <p:spPr>
          <a:xfrm>
            <a:off x="2740217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8" name="Google Shape;1078;p47"/>
          <p:cNvSpPr/>
          <p:nvPr/>
        </p:nvSpPr>
        <p:spPr>
          <a:xfrm>
            <a:off x="3107775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9" name="Google Shape;1079;p47"/>
          <p:cNvSpPr/>
          <p:nvPr/>
        </p:nvSpPr>
        <p:spPr>
          <a:xfrm>
            <a:off x="4436131" y="4386993"/>
            <a:ext cx="52334" cy="147299"/>
          </a:xfrm>
          <a:prstGeom prst="rect">
            <a:avLst/>
          </a:prstGeom>
          <a:solidFill>
            <a:srgbClr val="FF0000"/>
          </a:solidFill>
          <a:ln w="11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0" name="Google Shape;1080;p47"/>
          <p:cNvSpPr/>
          <p:nvPr/>
        </p:nvSpPr>
        <p:spPr>
          <a:xfrm>
            <a:off x="3555350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1" name="Google Shape;1081;p47"/>
          <p:cNvSpPr/>
          <p:nvPr/>
        </p:nvSpPr>
        <p:spPr>
          <a:xfrm>
            <a:off x="3628861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2" name="Google Shape;1082;p47"/>
          <p:cNvSpPr/>
          <p:nvPr/>
        </p:nvSpPr>
        <p:spPr>
          <a:xfrm>
            <a:off x="3702373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3" name="Google Shape;1083;p47"/>
          <p:cNvSpPr/>
          <p:nvPr/>
        </p:nvSpPr>
        <p:spPr>
          <a:xfrm>
            <a:off x="4143442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4" name="Google Shape;1084;p47"/>
          <p:cNvSpPr/>
          <p:nvPr/>
        </p:nvSpPr>
        <p:spPr>
          <a:xfrm>
            <a:off x="4363976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5" name="Google Shape;1085;p47"/>
          <p:cNvSpPr/>
          <p:nvPr/>
        </p:nvSpPr>
        <p:spPr>
          <a:xfrm>
            <a:off x="3775884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6" name="Google Shape;1086;p47"/>
          <p:cNvSpPr/>
          <p:nvPr/>
        </p:nvSpPr>
        <p:spPr>
          <a:xfrm>
            <a:off x="4069931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7" name="Google Shape;1087;p47"/>
          <p:cNvSpPr/>
          <p:nvPr/>
        </p:nvSpPr>
        <p:spPr>
          <a:xfrm>
            <a:off x="4290465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8" name="Google Shape;1088;p47"/>
          <p:cNvSpPr/>
          <p:nvPr/>
        </p:nvSpPr>
        <p:spPr>
          <a:xfrm>
            <a:off x="3922908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9" name="Google Shape;1089;p47"/>
          <p:cNvSpPr/>
          <p:nvPr/>
        </p:nvSpPr>
        <p:spPr>
          <a:xfrm>
            <a:off x="3996419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0" name="Google Shape;1090;p47"/>
          <p:cNvSpPr/>
          <p:nvPr/>
        </p:nvSpPr>
        <p:spPr>
          <a:xfrm>
            <a:off x="3849395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1" name="Google Shape;1091;p47"/>
          <p:cNvSpPr/>
          <p:nvPr/>
        </p:nvSpPr>
        <p:spPr>
          <a:xfrm>
            <a:off x="4216954" y="4386993"/>
            <a:ext cx="8820" cy="147299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2" name="Google Shape;1092;p47"/>
          <p:cNvSpPr/>
          <p:nvPr/>
        </p:nvSpPr>
        <p:spPr>
          <a:xfrm>
            <a:off x="2206773" y="4386993"/>
            <a:ext cx="52334" cy="147299"/>
          </a:xfrm>
          <a:prstGeom prst="rect">
            <a:avLst/>
          </a:prstGeom>
          <a:solidFill>
            <a:srgbClr val="FF0000"/>
          </a:solidFill>
          <a:ln w="11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3" name="Google Shape;1093;p47"/>
          <p:cNvSpPr/>
          <p:nvPr/>
        </p:nvSpPr>
        <p:spPr>
          <a:xfrm>
            <a:off x="932393" y="3577325"/>
            <a:ext cx="598605" cy="22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568">
                <a:latin typeface="Proxima Nova"/>
                <a:ea typeface="Proxima Nova"/>
                <a:cs typeface="Proxima Nova"/>
                <a:sym typeface="Proxima Nova"/>
              </a:rPr>
              <a:t>1ª dose</a:t>
            </a:r>
            <a:endParaRPr sz="1764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94" name="Google Shape;1094;p47"/>
          <p:cNvSpPr/>
          <p:nvPr/>
        </p:nvSpPr>
        <p:spPr>
          <a:xfrm>
            <a:off x="2053846" y="3578427"/>
            <a:ext cx="598605" cy="22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568">
                <a:latin typeface="Proxima Nova"/>
                <a:ea typeface="Proxima Nova"/>
                <a:cs typeface="Proxima Nova"/>
                <a:sym typeface="Proxima Nova"/>
              </a:rPr>
              <a:t>2ª dose</a:t>
            </a:r>
            <a:endParaRPr sz="1764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95" name="Google Shape;1095;p47"/>
          <p:cNvSpPr/>
          <p:nvPr/>
        </p:nvSpPr>
        <p:spPr>
          <a:xfrm>
            <a:off x="3163712" y="3577325"/>
            <a:ext cx="598605" cy="22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568">
                <a:latin typeface="Proxima Nova"/>
                <a:ea typeface="Proxima Nova"/>
                <a:cs typeface="Proxima Nova"/>
                <a:sym typeface="Proxima Nova"/>
              </a:rPr>
              <a:t>3ª dose</a:t>
            </a:r>
            <a:endParaRPr sz="1764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1096" name="Google Shape;1096;p47"/>
          <p:cNvCxnSpPr/>
          <p:nvPr/>
        </p:nvCxnSpPr>
        <p:spPr>
          <a:xfrm rot="10800000">
            <a:off x="1210963" y="3791934"/>
            <a:ext cx="0" cy="531277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7150" dist="19050" dir="5400000" algn="bl" rotWithShape="0">
              <a:srgbClr val="000000">
                <a:alpha val="47060"/>
              </a:srgbClr>
            </a:outerShdw>
          </a:effectLst>
        </p:spPr>
      </p:cxnSp>
      <p:cxnSp>
        <p:nvCxnSpPr>
          <p:cNvPr id="1097" name="Google Shape;1097;p47"/>
          <p:cNvCxnSpPr/>
          <p:nvPr/>
        </p:nvCxnSpPr>
        <p:spPr>
          <a:xfrm rot="10800000">
            <a:off x="3467301" y="3792497"/>
            <a:ext cx="0" cy="531277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7150" dist="19050" dir="5400000" algn="bl" rotWithShape="0">
              <a:srgbClr val="000000">
                <a:alpha val="47060"/>
              </a:srgbClr>
            </a:outerShdw>
          </a:effectLst>
        </p:spPr>
      </p:cxnSp>
      <p:cxnSp>
        <p:nvCxnSpPr>
          <p:cNvPr id="1098" name="Google Shape;1098;p47"/>
          <p:cNvCxnSpPr/>
          <p:nvPr/>
        </p:nvCxnSpPr>
        <p:spPr>
          <a:xfrm rot="10800000">
            <a:off x="2356655" y="3792497"/>
            <a:ext cx="0" cy="531277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7150" dist="19050" dir="5400000" algn="bl" rotWithShape="0">
              <a:srgbClr val="000000">
                <a:alpha val="47060"/>
              </a:srgbClr>
            </a:outerShdw>
          </a:effectLst>
        </p:spPr>
      </p:cxnSp>
      <p:sp>
        <p:nvSpPr>
          <p:cNvPr id="1099" name="Google Shape;1099;p47"/>
          <p:cNvSpPr/>
          <p:nvPr/>
        </p:nvSpPr>
        <p:spPr>
          <a:xfrm>
            <a:off x="5678223" y="4934102"/>
            <a:ext cx="3068587" cy="803530"/>
          </a:xfrm>
          <a:prstGeom prst="chevron">
            <a:avLst>
              <a:gd name="adj" fmla="val 5000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pt-BR" sz="1470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Resposta celular IFN-𝜸+</a:t>
            </a:r>
            <a:endParaRPr sz="1470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pt-BR" sz="147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ELISPOT - Estímulo com RBD e dipeptídeos (baço)</a:t>
            </a:r>
            <a:endParaRPr sz="147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00" name="Google Shape;1100;p47"/>
          <p:cNvSpPr/>
          <p:nvPr/>
        </p:nvSpPr>
        <p:spPr>
          <a:xfrm>
            <a:off x="274239" y="4934102"/>
            <a:ext cx="2862485" cy="803530"/>
          </a:xfrm>
          <a:prstGeom prst="homePlate">
            <a:avLst>
              <a:gd name="adj" fmla="val 50000"/>
            </a:avLst>
          </a:prstGeom>
          <a:solidFill>
            <a:srgbClr val="274E13"/>
          </a:solidFill>
          <a:ln>
            <a:noFill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pt-BR" sz="1470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Resposta humoral</a:t>
            </a:r>
            <a:endParaRPr sz="1470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pt-BR" sz="147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ELISA IgG e IgA </a:t>
            </a:r>
            <a:r>
              <a:rPr lang="pt-BR" sz="147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anti-RBD</a:t>
            </a:r>
            <a:r>
              <a:rPr lang="pt-BR" sz="1470" baseline="-25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WT</a:t>
            </a:r>
            <a:r>
              <a:rPr lang="pt-BR" sz="147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 sistêmico e local</a:t>
            </a:r>
            <a:endParaRPr sz="147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01" name="Google Shape;1101;p47"/>
          <p:cNvSpPr/>
          <p:nvPr/>
        </p:nvSpPr>
        <p:spPr>
          <a:xfrm>
            <a:off x="2947014" y="4913137"/>
            <a:ext cx="2913055" cy="803530"/>
          </a:xfrm>
          <a:prstGeom prst="chevron">
            <a:avLst>
              <a:gd name="adj" fmla="val 50000"/>
            </a:avLst>
          </a:prstGeom>
          <a:solidFill>
            <a:srgbClr val="1C7044"/>
          </a:solidFill>
          <a:ln>
            <a:noFill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pt-BR" sz="1470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Neutralização pseudovírus </a:t>
            </a:r>
            <a:r>
              <a:rPr lang="pt-BR" sz="1470" i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wild-type</a:t>
            </a:r>
            <a:r>
              <a:rPr lang="pt-BR" sz="147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 sistêmico</a:t>
            </a:r>
            <a:endParaRPr sz="147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02" name="Google Shape;1102;p47"/>
          <p:cNvSpPr/>
          <p:nvPr/>
        </p:nvSpPr>
        <p:spPr>
          <a:xfrm>
            <a:off x="3272349" y="3997037"/>
            <a:ext cx="167292" cy="187285"/>
          </a:xfrm>
          <a:prstGeom prst="mathMultiply">
            <a:avLst>
              <a:gd name="adj1" fmla="val 23520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endParaRPr sz="1372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3" name="Google Shape;1103;p47"/>
          <p:cNvSpPr/>
          <p:nvPr/>
        </p:nvSpPr>
        <p:spPr>
          <a:xfrm>
            <a:off x="4373418" y="3997037"/>
            <a:ext cx="167292" cy="187285"/>
          </a:xfrm>
          <a:prstGeom prst="mathMultiply">
            <a:avLst>
              <a:gd name="adj1" fmla="val 23520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endParaRPr sz="1372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4" name="Google Shape;1104;p47"/>
          <p:cNvSpPr/>
          <p:nvPr/>
        </p:nvSpPr>
        <p:spPr>
          <a:xfrm>
            <a:off x="6269442" y="4196695"/>
            <a:ext cx="167292" cy="187285"/>
          </a:xfrm>
          <a:prstGeom prst="mathMultiply">
            <a:avLst>
              <a:gd name="adj1" fmla="val 23520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endParaRPr sz="1372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5" name="Google Shape;1105;p47"/>
          <p:cNvSpPr/>
          <p:nvPr/>
        </p:nvSpPr>
        <p:spPr>
          <a:xfrm>
            <a:off x="6469611" y="4189981"/>
            <a:ext cx="1559431" cy="187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568">
                <a:latin typeface="Proxima Nova"/>
                <a:ea typeface="Proxima Nova"/>
                <a:cs typeface="Proxima Nova"/>
                <a:sym typeface="Proxima Nova"/>
              </a:rPr>
              <a:t>Coleta de amostras</a:t>
            </a:r>
            <a:endParaRPr sz="1568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06" name="Google Shape;1106;p47"/>
          <p:cNvSpPr/>
          <p:nvPr/>
        </p:nvSpPr>
        <p:spPr>
          <a:xfrm>
            <a:off x="481516" y="1609194"/>
            <a:ext cx="7998553" cy="1777587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endParaRPr sz="1372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g220592e470c_0_360"/>
          <p:cNvPicPr preferRelativeResize="0"/>
          <p:nvPr/>
        </p:nvPicPr>
        <p:blipFill rotWithShape="1">
          <a:blip r:embed="rId3">
            <a:alphaModFix/>
          </a:blip>
          <a:srcRect t="10738" r="12049"/>
          <a:stretch/>
        </p:blipFill>
        <p:spPr>
          <a:xfrm>
            <a:off x="1414228" y="1267971"/>
            <a:ext cx="1902615" cy="2068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g220592e470c_0_360"/>
          <p:cNvPicPr preferRelativeResize="0"/>
          <p:nvPr/>
        </p:nvPicPr>
        <p:blipFill rotWithShape="1">
          <a:blip r:embed="rId4">
            <a:alphaModFix/>
          </a:blip>
          <a:srcRect t="10738" r="12049"/>
          <a:stretch/>
        </p:blipFill>
        <p:spPr>
          <a:xfrm>
            <a:off x="3607693" y="1267971"/>
            <a:ext cx="1902615" cy="2068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g220592e470c_0_360"/>
          <p:cNvPicPr preferRelativeResize="0"/>
          <p:nvPr/>
        </p:nvPicPr>
        <p:blipFill rotWithShape="1">
          <a:blip r:embed="rId5">
            <a:alphaModFix/>
          </a:blip>
          <a:srcRect t="10738" r="12049"/>
          <a:stretch/>
        </p:blipFill>
        <p:spPr>
          <a:xfrm>
            <a:off x="5801139" y="1267971"/>
            <a:ext cx="1902615" cy="2068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g220592e470c_0_360"/>
          <p:cNvPicPr preferRelativeResize="0"/>
          <p:nvPr/>
        </p:nvPicPr>
        <p:blipFill rotWithShape="1">
          <a:blip r:embed="rId6">
            <a:alphaModFix/>
          </a:blip>
          <a:srcRect t="13442" r="7629"/>
          <a:stretch/>
        </p:blipFill>
        <p:spPr>
          <a:xfrm>
            <a:off x="1228763" y="3760132"/>
            <a:ext cx="2418548" cy="200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g220592e470c_0_360"/>
          <p:cNvPicPr preferRelativeResize="0"/>
          <p:nvPr/>
        </p:nvPicPr>
        <p:blipFill rotWithShape="1">
          <a:blip r:embed="rId7">
            <a:alphaModFix/>
          </a:blip>
          <a:srcRect t="13442" r="11777"/>
          <a:stretch/>
        </p:blipFill>
        <p:spPr>
          <a:xfrm>
            <a:off x="3533564" y="3760132"/>
            <a:ext cx="2155575" cy="200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g220592e470c_0_36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175793" y="3469647"/>
            <a:ext cx="253910" cy="290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g220592e470c_0_360"/>
          <p:cNvPicPr preferRelativeResize="0"/>
          <p:nvPr/>
        </p:nvPicPr>
        <p:blipFill rotWithShape="1">
          <a:blip r:embed="rId9">
            <a:alphaModFix/>
          </a:blip>
          <a:srcRect t="13442" r="11777"/>
          <a:stretch/>
        </p:blipFill>
        <p:spPr>
          <a:xfrm>
            <a:off x="5689138" y="3760132"/>
            <a:ext cx="2155575" cy="200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g220592e470c_0_36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136107" y="3469647"/>
            <a:ext cx="253910" cy="290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g220592e470c_0_36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622413" y="1035356"/>
            <a:ext cx="133246" cy="176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g220592e470c_0_36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047123" y="1091365"/>
            <a:ext cx="133246" cy="176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g220592e470c_0_36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333124" y="3526589"/>
            <a:ext cx="133246" cy="176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g220592e470c_0_36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510397" y="3526589"/>
            <a:ext cx="133246" cy="176603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g220592e470c_0_360"/>
          <p:cNvSpPr txBox="1"/>
          <p:nvPr/>
        </p:nvSpPr>
        <p:spPr>
          <a:xfrm>
            <a:off x="1710150" y="974026"/>
            <a:ext cx="1545098" cy="29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67200" rIns="67200" bIns="67200" anchor="t" anchorCtr="0">
            <a:noAutofit/>
          </a:bodyPr>
          <a:lstStyle/>
          <a:p>
            <a:pPr algn="ctr">
              <a:buSzPts val="1400"/>
            </a:pPr>
            <a:r>
              <a:rPr lang="pt-BR" sz="132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IgG anti-RBD sérica</a:t>
            </a:r>
            <a:endParaRPr sz="1323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4" name="Google Shape;354;g220592e470c_0_36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862773" y="1035356"/>
            <a:ext cx="133246" cy="176604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g220592e470c_0_360"/>
          <p:cNvSpPr txBox="1"/>
          <p:nvPr/>
        </p:nvSpPr>
        <p:spPr>
          <a:xfrm>
            <a:off x="3950509" y="974026"/>
            <a:ext cx="1545098" cy="29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67200" rIns="67200" bIns="67200" anchor="t" anchorCtr="0">
            <a:noAutofit/>
          </a:bodyPr>
          <a:lstStyle/>
          <a:p>
            <a:pPr algn="ctr">
              <a:buSzPts val="1400"/>
            </a:pPr>
            <a:r>
              <a:rPr lang="pt-BR" sz="132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IgA anti-RBD sérica</a:t>
            </a:r>
            <a:endParaRPr sz="1323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g220592e470c_0_360"/>
          <p:cNvSpPr txBox="1"/>
          <p:nvPr/>
        </p:nvSpPr>
        <p:spPr>
          <a:xfrm>
            <a:off x="6134859" y="974026"/>
            <a:ext cx="1545098" cy="29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67200" rIns="67200" bIns="67200" anchor="t" anchorCtr="0">
            <a:noAutofit/>
          </a:bodyPr>
          <a:lstStyle/>
          <a:p>
            <a:pPr algn="ctr">
              <a:buSzPts val="1400"/>
            </a:pPr>
            <a:r>
              <a:rPr lang="pt-BR" sz="132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Pseudovírus Wuhan</a:t>
            </a:r>
            <a:endParaRPr sz="1323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g220592e470c_0_360"/>
          <p:cNvSpPr txBox="1"/>
          <p:nvPr/>
        </p:nvSpPr>
        <p:spPr>
          <a:xfrm>
            <a:off x="1654141" y="3438430"/>
            <a:ext cx="1685782" cy="29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67200" rIns="67200" bIns="67200" anchor="t" anchorCtr="0">
            <a:noAutofit/>
          </a:bodyPr>
          <a:lstStyle/>
          <a:p>
            <a:pPr algn="ctr">
              <a:buSzPts val="1400"/>
            </a:pPr>
            <a:r>
              <a:rPr lang="pt-BR" sz="132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sIgA anti-RBD mucosa</a:t>
            </a:r>
            <a:endParaRPr sz="1323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g220592e470c_0_360"/>
          <p:cNvSpPr txBox="1"/>
          <p:nvPr/>
        </p:nvSpPr>
        <p:spPr>
          <a:xfrm>
            <a:off x="4342571" y="3438430"/>
            <a:ext cx="1232198" cy="29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67200" rIns="67200" bIns="67200" anchor="t" anchorCtr="0">
            <a:noAutofit/>
          </a:bodyPr>
          <a:lstStyle/>
          <a:p>
            <a:pPr algn="ctr">
              <a:buSzPts val="1400"/>
            </a:pPr>
            <a:r>
              <a:rPr lang="pt-BR" sz="132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Estímulo RBD</a:t>
            </a:r>
            <a:endParaRPr sz="1323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g220592e470c_0_360"/>
          <p:cNvSpPr txBox="1"/>
          <p:nvPr/>
        </p:nvSpPr>
        <p:spPr>
          <a:xfrm>
            <a:off x="6246877" y="3438430"/>
            <a:ext cx="1685782" cy="29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67200" rIns="67200" bIns="67200" anchor="t" anchorCtr="0">
            <a:noAutofit/>
          </a:bodyPr>
          <a:lstStyle/>
          <a:p>
            <a:pPr algn="ctr">
              <a:buSzPts val="1400"/>
            </a:pPr>
            <a:r>
              <a:rPr lang="pt-BR" sz="1323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Estímulo </a:t>
            </a:r>
            <a:r>
              <a:rPr lang="pt-BR" sz="1323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Bipeptídeos</a:t>
            </a:r>
            <a:endParaRPr sz="1323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547644" y="5962200"/>
            <a:ext cx="572536" cy="214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10731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158750" indent="-157163" defTabSz="10731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352425" indent="-190500" defTabSz="107315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511175" indent="-157163" defTabSz="10731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700088" indent="-185738" defTabSz="107315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1572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16144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0716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25288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/>
              <a:t>1900</a:t>
            </a:r>
          </a:p>
        </p:txBody>
      </p:sp>
      <p:sp>
        <p:nvSpPr>
          <p:cNvPr id="40963" name="Rectangle 11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rot="-5400000">
            <a:off x="-58370" y="1724721"/>
            <a:ext cx="1036227" cy="216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10731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158750" indent="-157163" defTabSz="10731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352425" indent="-190500" defTabSz="107315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511175" indent="-157163" defTabSz="10731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700088" indent="-185738" defTabSz="107315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1572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16144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0716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25288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/>
              <a:t>inovações</a:t>
            </a:r>
          </a:p>
        </p:txBody>
      </p:sp>
      <p:sp>
        <p:nvSpPr>
          <p:cNvPr id="40964" name="Line 12"/>
          <p:cNvSpPr>
            <a:spLocks noChangeShapeType="1"/>
          </p:cNvSpPr>
          <p:nvPr/>
        </p:nvSpPr>
        <p:spPr bwMode="gray">
          <a:xfrm>
            <a:off x="569427" y="5960642"/>
            <a:ext cx="802795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089" tIns="43727" rIns="84089" bIns="43727" anchor="ctr"/>
          <a:lstStyle/>
          <a:p>
            <a:endParaRPr lang="pt-BR"/>
          </a:p>
        </p:txBody>
      </p:sp>
      <p:sp>
        <p:nvSpPr>
          <p:cNvPr id="40965" name="Line 13"/>
          <p:cNvSpPr>
            <a:spLocks noChangeShapeType="1"/>
          </p:cNvSpPr>
          <p:nvPr/>
        </p:nvSpPr>
        <p:spPr bwMode="gray">
          <a:xfrm rot="5400000" flipH="1">
            <a:off x="-1862442" y="3528778"/>
            <a:ext cx="4857510" cy="622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089" tIns="43727" rIns="84089" bIns="43727" anchor="ctr"/>
          <a:lstStyle/>
          <a:p>
            <a:endParaRPr lang="pt-BR"/>
          </a:p>
        </p:txBody>
      </p:sp>
      <p:sp>
        <p:nvSpPr>
          <p:cNvPr id="40966" name="Rectangle 10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2212357" y="5962200"/>
            <a:ext cx="574093" cy="214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10731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158750" indent="-157163" defTabSz="10731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352425" indent="-190500" defTabSz="107315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511175" indent="-157163" defTabSz="10731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700088" indent="-185738" defTabSz="107315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1572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16144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0716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25288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/>
              <a:t>1940</a:t>
            </a:r>
          </a:p>
        </p:txBody>
      </p:sp>
      <p:sp>
        <p:nvSpPr>
          <p:cNvPr id="40967" name="Rectangle 10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2873573" y="5962200"/>
            <a:ext cx="572536" cy="214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10731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158750" indent="-157163" defTabSz="10731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352425" indent="-190500" defTabSz="107315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511175" indent="-157163" defTabSz="10731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700088" indent="-185738" defTabSz="107315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1572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16144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0716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25288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/>
              <a:t>1950</a:t>
            </a:r>
          </a:p>
        </p:txBody>
      </p:sp>
      <p:sp>
        <p:nvSpPr>
          <p:cNvPr id="40968" name="Rectangle 10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3531678" y="5962200"/>
            <a:ext cx="572536" cy="214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10731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158750" indent="-157163" defTabSz="10731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352425" indent="-190500" defTabSz="107315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511175" indent="-157163" defTabSz="10731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700088" indent="-185738" defTabSz="107315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1572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16144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0716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25288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/>
              <a:t>1960</a:t>
            </a:r>
          </a:p>
        </p:txBody>
      </p:sp>
      <p:sp>
        <p:nvSpPr>
          <p:cNvPr id="40969" name="Rectangle 10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4189784" y="5962200"/>
            <a:ext cx="574092" cy="214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10731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158750" indent="-157163" defTabSz="10731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352425" indent="-190500" defTabSz="107315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511175" indent="-157163" defTabSz="10731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700088" indent="-185738" defTabSz="107315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1572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16144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0716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25288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/>
              <a:t>1970</a:t>
            </a:r>
          </a:p>
        </p:txBody>
      </p:sp>
      <p:sp>
        <p:nvSpPr>
          <p:cNvPr id="40970" name="Rectangle 10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4851001" y="5962200"/>
            <a:ext cx="572536" cy="214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10731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158750" indent="-157163" defTabSz="10731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352425" indent="-190500" defTabSz="107315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511175" indent="-157163" defTabSz="10731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700088" indent="-185738" defTabSz="107315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1572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16144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0716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25288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/>
              <a:t>1980</a:t>
            </a:r>
          </a:p>
        </p:txBody>
      </p:sp>
      <p:sp>
        <p:nvSpPr>
          <p:cNvPr id="40971" name="Rectangle 10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5509107" y="5962200"/>
            <a:ext cx="572536" cy="214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10731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158750" indent="-157163" defTabSz="10731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352425" indent="-190500" defTabSz="107315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511175" indent="-157163" defTabSz="10731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700088" indent="-185738" defTabSz="107315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1572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16144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0716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25288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/>
              <a:t>1990</a:t>
            </a:r>
          </a:p>
        </p:txBody>
      </p:sp>
      <p:sp>
        <p:nvSpPr>
          <p:cNvPr id="40972" name="Rectangle 10"/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6167214" y="5962200"/>
            <a:ext cx="574093" cy="214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10731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158750" indent="-157163" defTabSz="10731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352425" indent="-190500" defTabSz="107315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511175" indent="-157163" defTabSz="10731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700088" indent="-185738" defTabSz="107315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1572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16144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0716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25288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/>
              <a:t>2000</a:t>
            </a:r>
          </a:p>
        </p:txBody>
      </p:sp>
      <p:sp>
        <p:nvSpPr>
          <p:cNvPr id="40973" name="Rectangle 10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6826873" y="5962200"/>
            <a:ext cx="572536" cy="214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defTabSz="10731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158750" indent="-157163" defTabSz="10731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352425" indent="-190500" defTabSz="107315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511175" indent="-157163" defTabSz="10731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700088" indent="-185738" defTabSz="107315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1572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16144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0716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2528888" indent="-185738" defTabSz="10731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/>
              <a:t>2010</a:t>
            </a:r>
          </a:p>
        </p:txBody>
      </p:sp>
      <p:sp>
        <p:nvSpPr>
          <p:cNvPr id="24" name="Rectangle 10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7486535" y="5962200"/>
            <a:ext cx="572536" cy="214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algn="l" defTabSz="1073150">
              <a:defRPr sz="1600">
                <a:solidFill>
                  <a:schemeClr val="tx1"/>
                </a:solidFill>
                <a:latin typeface="Arial" charset="0"/>
              </a:defRPr>
            </a:lvl1pPr>
            <a:lvl2pPr marL="158750" indent="-157163" algn="l" defTabSz="10731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352425" indent="-190500" algn="l" defTabSz="1073150">
              <a:buChar char="–"/>
              <a:defRPr sz="1600">
                <a:solidFill>
                  <a:schemeClr val="tx1"/>
                </a:solidFill>
                <a:latin typeface="Arial" charset="0"/>
              </a:defRPr>
            </a:lvl3pPr>
            <a:lvl4pPr marL="511175" indent="-157163" algn="l" defTabSz="1073150">
              <a:buSzPct val="80000"/>
              <a:defRPr sz="1600">
                <a:solidFill>
                  <a:schemeClr val="tx1"/>
                </a:solidFill>
                <a:latin typeface="Arial" charset="0"/>
              </a:defRPr>
            </a:lvl4pPr>
            <a:lvl5pPr marL="700088" indent="-185738" algn="l" defTabSz="1073150">
              <a:buSzPct val="8000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5pPr>
            <a:lvl6pPr marL="1157288" indent="-185738" defTabSz="107315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6pPr>
            <a:lvl7pPr marL="1614488" indent="-185738" defTabSz="107315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7pPr>
            <a:lvl8pPr marL="2071688" indent="-185738" defTabSz="107315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8pPr>
            <a:lvl9pPr marL="2528888" indent="-185738" defTabSz="107315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t-BR" altLang="pt-BR" sz="14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2020</a:t>
            </a:r>
          </a:p>
        </p:txBody>
      </p:sp>
      <p:sp>
        <p:nvSpPr>
          <p:cNvPr id="25" name="Rectangle 10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8144641" y="5962200"/>
            <a:ext cx="574092" cy="214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algn="l" defTabSz="1073150">
              <a:defRPr sz="1600">
                <a:solidFill>
                  <a:schemeClr val="tx1"/>
                </a:solidFill>
                <a:latin typeface="Arial" charset="0"/>
              </a:defRPr>
            </a:lvl1pPr>
            <a:lvl2pPr marL="158750" indent="-157163" algn="l" defTabSz="10731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352425" indent="-190500" algn="l" defTabSz="1073150">
              <a:buChar char="–"/>
              <a:defRPr sz="1600">
                <a:solidFill>
                  <a:schemeClr val="tx1"/>
                </a:solidFill>
                <a:latin typeface="Arial" charset="0"/>
              </a:defRPr>
            </a:lvl3pPr>
            <a:lvl4pPr marL="511175" indent="-157163" algn="l" defTabSz="1073150">
              <a:buSzPct val="80000"/>
              <a:defRPr sz="1600">
                <a:solidFill>
                  <a:schemeClr val="tx1"/>
                </a:solidFill>
                <a:latin typeface="Arial" charset="0"/>
              </a:defRPr>
            </a:lvl4pPr>
            <a:lvl5pPr marL="700088" indent="-185738" algn="l" defTabSz="1073150">
              <a:buSzPct val="8000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5pPr>
            <a:lvl6pPr marL="1157288" indent="-185738" defTabSz="107315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6pPr>
            <a:lvl7pPr marL="1614488" indent="-185738" defTabSz="107315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7pPr>
            <a:lvl8pPr marL="2071688" indent="-185738" defTabSz="107315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8pPr>
            <a:lvl9pPr marL="2528888" indent="-185738" defTabSz="107315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t-BR" altLang="pt-BR" sz="1400" b="1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2030</a:t>
            </a:r>
          </a:p>
        </p:txBody>
      </p:sp>
      <p:grpSp>
        <p:nvGrpSpPr>
          <p:cNvPr id="2" name="Grupo 1"/>
          <p:cNvGrpSpPr>
            <a:grpSpLocks/>
          </p:cNvGrpSpPr>
          <p:nvPr/>
        </p:nvGrpSpPr>
        <p:grpSpPr bwMode="auto">
          <a:xfrm>
            <a:off x="533641" y="4499657"/>
            <a:ext cx="2439503" cy="1487673"/>
            <a:chOff x="534240" y="4500466"/>
            <a:chExt cx="2440233" cy="1486932"/>
          </a:xfrm>
        </p:grpSpPr>
        <p:sp>
          <p:nvSpPr>
            <p:cNvPr id="40998" name="Rectangle 2"/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gray">
            <a:xfrm>
              <a:off x="1570991" y="5126053"/>
              <a:ext cx="1403482" cy="861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chemeClr val="bg1"/>
                    </a:outerShdw>
                  </a:effectLst>
                </a14:hiddenEffects>
              </a:ext>
            </a:extLst>
          </p:spPr>
          <p:txBody>
            <a:bodyPr lIns="0" tIns="0" rIns="0" bIns="0" anchorCtr="1">
              <a:spAutoFit/>
            </a:bodyPr>
            <a:lstStyle>
              <a:lvl1pPr marL="174625" indent="-174625" defTabSz="107315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158750" indent="-157163" defTabSz="10731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352425" indent="-190500" defTabSz="107315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511175" indent="-157163" defTabSz="10731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700088" indent="-185738" defTabSz="107315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1572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16144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0716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25288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Wingdings" pitchFamily="2" charset="2"/>
                <a:buChar char="§"/>
              </a:pPr>
              <a:r>
                <a:rPr lang="pt-BR" altLang="pt-BR" sz="1400"/>
                <a:t>Penicilinas</a:t>
              </a:r>
            </a:p>
            <a:p>
              <a:pPr eaLnBrk="1" hangingPunct="1">
                <a:spcBef>
                  <a:spcPct val="0"/>
                </a:spcBef>
                <a:buFont typeface="Wingdings" pitchFamily="2" charset="2"/>
                <a:buChar char="§"/>
              </a:pPr>
              <a:r>
                <a:rPr lang="pt-BR" altLang="pt-BR" sz="1400"/>
                <a:t>Sulfanamidas</a:t>
              </a:r>
            </a:p>
            <a:p>
              <a:pPr eaLnBrk="1" hangingPunct="1">
                <a:spcBef>
                  <a:spcPct val="0"/>
                </a:spcBef>
                <a:buFont typeface="Wingdings" pitchFamily="2" charset="2"/>
                <a:buChar char="§"/>
              </a:pPr>
              <a:r>
                <a:rPr lang="pt-BR" altLang="pt-BR" sz="1400"/>
                <a:t>Aspirina</a:t>
              </a:r>
            </a:p>
            <a:p>
              <a:pPr eaLnBrk="1" hangingPunct="1">
                <a:spcBef>
                  <a:spcPct val="0"/>
                </a:spcBef>
                <a:buFont typeface="Wingdings" pitchFamily="2" charset="2"/>
                <a:buChar char="§"/>
              </a:pPr>
              <a:r>
                <a:rPr lang="pt-BR" altLang="pt-BR" sz="1400"/>
                <a:t>Insulina</a:t>
              </a:r>
            </a:p>
          </p:txBody>
        </p:sp>
        <p:sp>
          <p:nvSpPr>
            <p:cNvPr id="3140614" name="Arc 6"/>
            <p:cNvSpPr>
              <a:spLocks/>
            </p:cNvSpPr>
            <p:nvPr/>
          </p:nvSpPr>
          <p:spPr bwMode="gray">
            <a:xfrm rot="21224040" flipH="1">
              <a:off x="534240" y="5005881"/>
              <a:ext cx="2141429" cy="869313"/>
            </a:xfrm>
            <a:custGeom>
              <a:avLst/>
              <a:gdLst>
                <a:gd name="G0" fmla="+- 3972 0 0"/>
                <a:gd name="G1" fmla="+- 21600 0 0"/>
                <a:gd name="G2" fmla="+- 21600 0 0"/>
                <a:gd name="T0" fmla="*/ 0 w 25549"/>
                <a:gd name="T1" fmla="*/ 368 h 21600"/>
                <a:gd name="T2" fmla="*/ 25549 w 25549"/>
                <a:gd name="T3" fmla="*/ 20609 h 21600"/>
                <a:gd name="T4" fmla="*/ 3972 w 2554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549" h="21600" fill="none" extrusionOk="0">
                  <a:moveTo>
                    <a:pt x="0" y="368"/>
                  </a:moveTo>
                  <a:cubicBezTo>
                    <a:pt x="1309" y="123"/>
                    <a:pt x="2639" y="-1"/>
                    <a:pt x="3972" y="0"/>
                  </a:cubicBezTo>
                  <a:cubicBezTo>
                    <a:pt x="15516" y="0"/>
                    <a:pt x="25019" y="9077"/>
                    <a:pt x="25549" y="20608"/>
                  </a:cubicBezTo>
                </a:path>
                <a:path w="25549" h="21600" stroke="0" extrusionOk="0">
                  <a:moveTo>
                    <a:pt x="0" y="368"/>
                  </a:moveTo>
                  <a:cubicBezTo>
                    <a:pt x="1309" y="123"/>
                    <a:pt x="2639" y="-1"/>
                    <a:pt x="3972" y="0"/>
                  </a:cubicBezTo>
                  <a:cubicBezTo>
                    <a:pt x="15516" y="0"/>
                    <a:pt x="25019" y="9077"/>
                    <a:pt x="25549" y="20608"/>
                  </a:cubicBezTo>
                  <a:lnTo>
                    <a:pt x="3972" y="21600"/>
                  </a:lnTo>
                  <a:close/>
                </a:path>
              </a:pathLst>
            </a:custGeom>
            <a:noFill/>
            <a:ln w="38100">
              <a:solidFill>
                <a:srgbClr val="008F9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3276" tIns="46637" rIns="93276" bIns="46637" anchor="ctr"/>
            <a:lstStyle>
              <a:lvl1pPr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488950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977900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465263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954213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4114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8686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3258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7830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endParaRPr lang="pt-BR" altLang="pt-BR" sz="15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panose="020B0604020202020204" pitchFamily="34" charset="0"/>
              </a:endParaRPr>
            </a:p>
          </p:txBody>
        </p:sp>
        <p:sp>
          <p:nvSpPr>
            <p:cNvPr id="41000" name="Rectangle 2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gray">
            <a:xfrm>
              <a:off x="669635" y="4500466"/>
              <a:ext cx="1311937" cy="5534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chemeClr val="bg1"/>
                    </a:outerShdw>
                  </a:effectLst>
                </a14:hiddenEffects>
              </a:ext>
            </a:extLst>
          </p:spPr>
          <p:txBody>
            <a:bodyPr lIns="0" tIns="0" rIns="0" bIns="0" anchorCtr="1">
              <a:spAutoFit/>
            </a:bodyPr>
            <a:lstStyle>
              <a:lvl1pPr defTabSz="107315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158750" indent="-157163" defTabSz="10731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352425" indent="-190500" defTabSz="107315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511175" indent="-157163" defTabSz="10731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700088" indent="-185738" defTabSz="107315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1572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16144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0716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25288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200" b="1"/>
                <a:t>Produtos 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200" b="1"/>
                <a:t>naturais e derivativos</a:t>
              </a:r>
            </a:p>
          </p:txBody>
        </p:sp>
      </p:grpSp>
      <p:grpSp>
        <p:nvGrpSpPr>
          <p:cNvPr id="3" name="Grupo 2"/>
          <p:cNvGrpSpPr>
            <a:grpSpLocks/>
          </p:cNvGrpSpPr>
          <p:nvPr/>
        </p:nvGrpSpPr>
        <p:grpSpPr bwMode="auto">
          <a:xfrm>
            <a:off x="2059888" y="4067115"/>
            <a:ext cx="2123675" cy="788840"/>
            <a:chOff x="1302720" y="4377004"/>
            <a:chExt cx="2126032" cy="788213"/>
          </a:xfrm>
        </p:grpSpPr>
        <p:sp>
          <p:nvSpPr>
            <p:cNvPr id="3140615" name="Arc 7"/>
            <p:cNvSpPr>
              <a:spLocks/>
            </p:cNvSpPr>
            <p:nvPr/>
          </p:nvSpPr>
          <p:spPr bwMode="gray">
            <a:xfrm rot="21224040" flipH="1">
              <a:off x="1567500" y="4462511"/>
              <a:ext cx="1612046" cy="702706"/>
            </a:xfrm>
            <a:custGeom>
              <a:avLst/>
              <a:gdLst>
                <a:gd name="G0" fmla="+- 3972 0 0"/>
                <a:gd name="G1" fmla="+- 21600 0 0"/>
                <a:gd name="G2" fmla="+- 21600 0 0"/>
                <a:gd name="T0" fmla="*/ 0 w 25549"/>
                <a:gd name="T1" fmla="*/ 368 h 21600"/>
                <a:gd name="T2" fmla="*/ 25549 w 25549"/>
                <a:gd name="T3" fmla="*/ 20609 h 21600"/>
                <a:gd name="T4" fmla="*/ 3972 w 2554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549" h="21600" fill="none" extrusionOk="0">
                  <a:moveTo>
                    <a:pt x="0" y="368"/>
                  </a:moveTo>
                  <a:cubicBezTo>
                    <a:pt x="1309" y="123"/>
                    <a:pt x="2639" y="-1"/>
                    <a:pt x="3972" y="0"/>
                  </a:cubicBezTo>
                  <a:cubicBezTo>
                    <a:pt x="15516" y="0"/>
                    <a:pt x="25019" y="9077"/>
                    <a:pt x="25549" y="20608"/>
                  </a:cubicBezTo>
                </a:path>
                <a:path w="25549" h="21600" stroke="0" extrusionOk="0">
                  <a:moveTo>
                    <a:pt x="0" y="368"/>
                  </a:moveTo>
                  <a:cubicBezTo>
                    <a:pt x="1309" y="123"/>
                    <a:pt x="2639" y="-1"/>
                    <a:pt x="3972" y="0"/>
                  </a:cubicBezTo>
                  <a:cubicBezTo>
                    <a:pt x="15516" y="0"/>
                    <a:pt x="25019" y="9077"/>
                    <a:pt x="25549" y="20608"/>
                  </a:cubicBezTo>
                  <a:lnTo>
                    <a:pt x="3972" y="21600"/>
                  </a:lnTo>
                  <a:close/>
                </a:path>
              </a:pathLst>
            </a:custGeom>
            <a:noFill/>
            <a:ln w="38100">
              <a:solidFill>
                <a:srgbClr val="008F9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3276" tIns="46637" rIns="93276" bIns="46637" anchor="ctr"/>
            <a:lstStyle>
              <a:lvl1pPr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488950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977900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465263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954213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4114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8686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3258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7830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endParaRPr lang="pt-BR" altLang="pt-BR" sz="15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panose="020B0604020202020204" pitchFamily="34" charset="0"/>
              </a:endParaRPr>
            </a:p>
          </p:txBody>
        </p:sp>
        <p:sp>
          <p:nvSpPr>
            <p:cNvPr id="40996" name="Rectangle 2"/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gray">
            <a:xfrm>
              <a:off x="1302720" y="4377004"/>
              <a:ext cx="1196185" cy="184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chemeClr val="bg1"/>
                    </a:outerShdw>
                  </a:effectLst>
                </a14:hiddenEffects>
              </a:ext>
            </a:extLst>
          </p:spPr>
          <p:txBody>
            <a:bodyPr lIns="0" tIns="0" rIns="0" bIns="0" anchorCtr="1">
              <a:spAutoFit/>
            </a:bodyPr>
            <a:lstStyle>
              <a:lvl1pPr defTabSz="107315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158750" indent="-157163" defTabSz="10731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352425" indent="-190500" defTabSz="107315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511175" indent="-157163" defTabSz="10731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700088" indent="-185738" defTabSz="107315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1572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16144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0716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25288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200" b="1"/>
                <a:t>Química</a:t>
              </a:r>
            </a:p>
          </p:txBody>
        </p:sp>
        <p:sp>
          <p:nvSpPr>
            <p:cNvPr id="40997" name="Rectangle 2"/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gray">
            <a:xfrm>
              <a:off x="2024492" y="4613822"/>
              <a:ext cx="1404260" cy="4305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chemeClr val="bg1"/>
                    </a:outerShdw>
                  </a:effectLst>
                </a14:hiddenEffects>
              </a:ext>
            </a:extLst>
          </p:spPr>
          <p:txBody>
            <a:bodyPr lIns="0" tIns="0" rIns="0" bIns="0" anchorCtr="1">
              <a:spAutoFit/>
            </a:bodyPr>
            <a:lstStyle>
              <a:lvl1pPr marL="174625" indent="-174625" defTabSz="107315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158750" indent="-157163" defTabSz="10731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352425" indent="-190500" defTabSz="107315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511175" indent="-157163" defTabSz="10731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700088" indent="-185738" defTabSz="107315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1572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16144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0716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25288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Wingdings" pitchFamily="2" charset="2"/>
                <a:buChar char="§"/>
              </a:pPr>
              <a:r>
                <a:rPr lang="pt-BR" altLang="pt-BR" sz="1400"/>
                <a:t>Antiobióticos</a:t>
              </a:r>
            </a:p>
            <a:p>
              <a:pPr eaLnBrk="1" hangingPunct="1">
                <a:spcBef>
                  <a:spcPct val="0"/>
                </a:spcBef>
                <a:buFont typeface="Wingdings" pitchFamily="2" charset="2"/>
                <a:buChar char="§"/>
              </a:pPr>
              <a:r>
                <a:rPr lang="pt-BR" altLang="pt-BR" sz="1400"/>
                <a:t>Psicotrópicos</a:t>
              </a:r>
            </a:p>
          </p:txBody>
        </p:sp>
      </p:grpSp>
      <p:grpSp>
        <p:nvGrpSpPr>
          <p:cNvPr id="4" name="Grupo 3"/>
          <p:cNvGrpSpPr>
            <a:grpSpLocks/>
          </p:cNvGrpSpPr>
          <p:nvPr/>
        </p:nvGrpSpPr>
        <p:grpSpPr bwMode="auto">
          <a:xfrm>
            <a:off x="2998040" y="3371632"/>
            <a:ext cx="2117450" cy="669036"/>
            <a:chOff x="2229175" y="3701754"/>
            <a:chExt cx="2117312" cy="669445"/>
          </a:xfrm>
        </p:grpSpPr>
        <p:sp>
          <p:nvSpPr>
            <p:cNvPr id="26" name="Arc 6"/>
            <p:cNvSpPr>
              <a:spLocks/>
            </p:cNvSpPr>
            <p:nvPr/>
          </p:nvSpPr>
          <p:spPr bwMode="gray">
            <a:xfrm rot="21224040" flipH="1">
              <a:off x="2773671" y="3717322"/>
              <a:ext cx="1510588" cy="653877"/>
            </a:xfrm>
            <a:custGeom>
              <a:avLst/>
              <a:gdLst>
                <a:gd name="G0" fmla="+- 3972 0 0"/>
                <a:gd name="G1" fmla="+- 21600 0 0"/>
                <a:gd name="G2" fmla="+- 21600 0 0"/>
                <a:gd name="T0" fmla="*/ 0 w 25549"/>
                <a:gd name="T1" fmla="*/ 368 h 21600"/>
                <a:gd name="T2" fmla="*/ 25549 w 25549"/>
                <a:gd name="T3" fmla="*/ 20609 h 21600"/>
                <a:gd name="T4" fmla="*/ 3972 w 2554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549" h="21600" fill="none" extrusionOk="0">
                  <a:moveTo>
                    <a:pt x="0" y="368"/>
                  </a:moveTo>
                  <a:cubicBezTo>
                    <a:pt x="1309" y="123"/>
                    <a:pt x="2639" y="-1"/>
                    <a:pt x="3972" y="0"/>
                  </a:cubicBezTo>
                  <a:cubicBezTo>
                    <a:pt x="15516" y="0"/>
                    <a:pt x="25019" y="9077"/>
                    <a:pt x="25549" y="20608"/>
                  </a:cubicBezTo>
                </a:path>
                <a:path w="25549" h="21600" stroke="0" extrusionOk="0">
                  <a:moveTo>
                    <a:pt x="0" y="368"/>
                  </a:moveTo>
                  <a:cubicBezTo>
                    <a:pt x="1309" y="123"/>
                    <a:pt x="2639" y="-1"/>
                    <a:pt x="3972" y="0"/>
                  </a:cubicBezTo>
                  <a:cubicBezTo>
                    <a:pt x="15516" y="0"/>
                    <a:pt x="25019" y="9077"/>
                    <a:pt x="25549" y="20608"/>
                  </a:cubicBezTo>
                  <a:lnTo>
                    <a:pt x="3972" y="21600"/>
                  </a:lnTo>
                  <a:close/>
                </a:path>
              </a:pathLst>
            </a:custGeom>
            <a:noFill/>
            <a:ln w="38100">
              <a:solidFill>
                <a:srgbClr val="008F9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3276" tIns="46637" rIns="93276" bIns="46637" anchor="ctr"/>
            <a:lstStyle>
              <a:lvl1pPr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488950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977900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465263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954213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4114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8686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3258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7830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endParaRPr lang="pt-BR" altLang="pt-BR" sz="15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panose="020B0604020202020204" pitchFamily="34" charset="0"/>
              </a:endParaRPr>
            </a:p>
          </p:txBody>
        </p:sp>
        <p:sp>
          <p:nvSpPr>
            <p:cNvPr id="40993" name="Rectangle 2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gray">
            <a:xfrm>
              <a:off x="2229175" y="3701754"/>
              <a:ext cx="1194780" cy="1847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chemeClr val="bg1"/>
                    </a:outerShdw>
                  </a:effectLst>
                </a14:hiddenEffects>
              </a:ext>
            </a:extLst>
          </p:spPr>
          <p:txBody>
            <a:bodyPr lIns="0" tIns="0" rIns="0" bIns="0" anchorCtr="1">
              <a:spAutoFit/>
            </a:bodyPr>
            <a:lstStyle>
              <a:lvl1pPr defTabSz="107315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158750" indent="-157163" defTabSz="10731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352425" indent="-190500" defTabSz="107315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511175" indent="-157163" defTabSz="10731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700088" indent="-185738" defTabSz="107315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1572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16144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0716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25288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200" b="1"/>
                <a:t>Receptores</a:t>
              </a:r>
            </a:p>
          </p:txBody>
        </p:sp>
        <p:sp>
          <p:nvSpPr>
            <p:cNvPr id="40994" name="Rectangle 2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gray">
            <a:xfrm>
              <a:off x="2943096" y="3943538"/>
              <a:ext cx="1403391" cy="215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chemeClr val="bg1"/>
                    </a:outerShdw>
                  </a:effectLst>
                </a14:hiddenEffects>
              </a:ext>
            </a:extLst>
          </p:spPr>
          <p:txBody>
            <a:bodyPr lIns="0" tIns="0" rIns="0" bIns="0" anchorCtr="1">
              <a:spAutoFit/>
            </a:bodyPr>
            <a:lstStyle>
              <a:lvl1pPr marL="174625" indent="-174625" defTabSz="107315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158750" indent="-157163" defTabSz="10731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352425" indent="-190500" defTabSz="107315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511175" indent="-157163" defTabSz="10731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700088" indent="-185738" defTabSz="107315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1572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16144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0716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25288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Wingdings" pitchFamily="2" charset="2"/>
                <a:buChar char="§"/>
              </a:pPr>
              <a:r>
                <a:rPr lang="pt-BR" altLang="pt-BR" sz="1400"/>
                <a:t>NS AIDS</a:t>
              </a:r>
            </a:p>
          </p:txBody>
        </p:sp>
      </p:grpSp>
      <p:grpSp>
        <p:nvGrpSpPr>
          <p:cNvPr id="5" name="Grupo 4"/>
          <p:cNvGrpSpPr>
            <a:grpSpLocks/>
          </p:cNvGrpSpPr>
          <p:nvPr/>
        </p:nvGrpSpPr>
        <p:grpSpPr bwMode="auto">
          <a:xfrm>
            <a:off x="4230235" y="2578124"/>
            <a:ext cx="2271476" cy="701709"/>
            <a:chOff x="3914267" y="2619044"/>
            <a:chExt cx="2272257" cy="701234"/>
          </a:xfrm>
        </p:grpSpPr>
        <p:sp>
          <p:nvSpPr>
            <p:cNvPr id="27" name="Arc 7"/>
            <p:cNvSpPr>
              <a:spLocks/>
            </p:cNvSpPr>
            <p:nvPr/>
          </p:nvSpPr>
          <p:spPr bwMode="gray">
            <a:xfrm rot="21224040" flipH="1">
              <a:off x="4328254" y="2664134"/>
              <a:ext cx="1512763" cy="656144"/>
            </a:xfrm>
            <a:custGeom>
              <a:avLst/>
              <a:gdLst>
                <a:gd name="G0" fmla="+- 3972 0 0"/>
                <a:gd name="G1" fmla="+- 21600 0 0"/>
                <a:gd name="G2" fmla="+- 21600 0 0"/>
                <a:gd name="T0" fmla="*/ 0 w 25549"/>
                <a:gd name="T1" fmla="*/ 368 h 21600"/>
                <a:gd name="T2" fmla="*/ 25549 w 25549"/>
                <a:gd name="T3" fmla="*/ 20609 h 21600"/>
                <a:gd name="T4" fmla="*/ 3972 w 2554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549" h="21600" fill="none" extrusionOk="0">
                  <a:moveTo>
                    <a:pt x="0" y="368"/>
                  </a:moveTo>
                  <a:cubicBezTo>
                    <a:pt x="1309" y="123"/>
                    <a:pt x="2639" y="-1"/>
                    <a:pt x="3972" y="0"/>
                  </a:cubicBezTo>
                  <a:cubicBezTo>
                    <a:pt x="15516" y="0"/>
                    <a:pt x="25019" y="9077"/>
                    <a:pt x="25549" y="20608"/>
                  </a:cubicBezTo>
                </a:path>
                <a:path w="25549" h="21600" stroke="0" extrusionOk="0">
                  <a:moveTo>
                    <a:pt x="0" y="368"/>
                  </a:moveTo>
                  <a:cubicBezTo>
                    <a:pt x="1309" y="123"/>
                    <a:pt x="2639" y="-1"/>
                    <a:pt x="3972" y="0"/>
                  </a:cubicBezTo>
                  <a:cubicBezTo>
                    <a:pt x="15516" y="0"/>
                    <a:pt x="25019" y="9077"/>
                    <a:pt x="25549" y="20608"/>
                  </a:cubicBezTo>
                  <a:lnTo>
                    <a:pt x="3972" y="21600"/>
                  </a:lnTo>
                  <a:close/>
                </a:path>
              </a:pathLst>
            </a:custGeom>
            <a:noFill/>
            <a:ln w="38100">
              <a:solidFill>
                <a:srgbClr val="008F9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3276" tIns="46637" rIns="93276" bIns="46637" anchor="ctr"/>
            <a:lstStyle>
              <a:lvl1pPr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488950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977900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465263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954213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4114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8686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3258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7830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endParaRPr lang="pt-BR" altLang="pt-BR" sz="15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panose="020B0604020202020204" pitchFamily="34" charset="0"/>
              </a:endParaRPr>
            </a:p>
          </p:txBody>
        </p:sp>
        <p:sp>
          <p:nvSpPr>
            <p:cNvPr id="40990" name="Rectangle 2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gray">
            <a:xfrm>
              <a:off x="3914267" y="2619044"/>
              <a:ext cx="1195269" cy="1845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chemeClr val="bg1"/>
                    </a:outerShdw>
                  </a:effectLst>
                </a14:hiddenEffects>
              </a:ext>
            </a:extLst>
          </p:spPr>
          <p:txBody>
            <a:bodyPr lIns="0" tIns="0" rIns="0" bIns="0" anchorCtr="1">
              <a:spAutoFit/>
            </a:bodyPr>
            <a:lstStyle>
              <a:lvl1pPr defTabSz="107315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158750" indent="-157163" defTabSz="10731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352425" indent="-190500" defTabSz="107315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511175" indent="-157163" defTabSz="10731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700088" indent="-185738" defTabSz="107315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1572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16144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0716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25288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200" b="1"/>
                <a:t>Enzimas</a:t>
              </a:r>
            </a:p>
          </p:txBody>
        </p:sp>
        <p:sp>
          <p:nvSpPr>
            <p:cNvPr id="40991" name="Rectangle 2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gray">
            <a:xfrm>
              <a:off x="4736324" y="2858980"/>
              <a:ext cx="1450200" cy="430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chemeClr val="bg1"/>
                    </a:outerShdw>
                  </a:effectLst>
                </a14:hiddenEffects>
              </a:ext>
            </a:extLst>
          </p:spPr>
          <p:txBody>
            <a:bodyPr lIns="0" tIns="0" rIns="0" bIns="0" anchorCtr="1">
              <a:spAutoFit/>
            </a:bodyPr>
            <a:lstStyle>
              <a:lvl1pPr marL="174625" indent="-174625" defTabSz="107315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158750" indent="-157163" defTabSz="10731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352425" indent="-190500" defTabSz="107315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511175" indent="-157163" defTabSz="10731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700088" indent="-185738" defTabSz="107315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1572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16144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0716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25288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Wingdings" pitchFamily="2" charset="2"/>
                <a:buChar char="§"/>
              </a:pPr>
              <a:r>
                <a:rPr lang="pt-BR" altLang="pt-BR" sz="1400"/>
                <a:t>Antagonistas</a:t>
              </a:r>
            </a:p>
            <a:p>
              <a:pPr eaLnBrk="1" hangingPunct="1">
                <a:spcBef>
                  <a:spcPct val="0"/>
                </a:spcBef>
                <a:buFont typeface="Wingdings" pitchFamily="2" charset="2"/>
                <a:buChar char="§"/>
              </a:pPr>
              <a:r>
                <a:rPr lang="el-GR" altLang="pt-BR" sz="1400"/>
                <a:t>β</a:t>
              </a:r>
              <a:r>
                <a:rPr lang="pt-BR" altLang="pt-BR" sz="1400"/>
                <a:t> bloqueadores</a:t>
              </a:r>
            </a:p>
          </p:txBody>
        </p:sp>
      </p:grpSp>
      <p:grpSp>
        <p:nvGrpSpPr>
          <p:cNvPr id="6" name="Grupo 5"/>
          <p:cNvGrpSpPr>
            <a:grpSpLocks/>
          </p:cNvGrpSpPr>
          <p:nvPr/>
        </p:nvGrpSpPr>
        <p:grpSpPr bwMode="auto">
          <a:xfrm>
            <a:off x="5358195" y="1580791"/>
            <a:ext cx="2369492" cy="1507665"/>
            <a:chOff x="5005379" y="1619360"/>
            <a:chExt cx="2368285" cy="1506093"/>
          </a:xfrm>
        </p:grpSpPr>
        <p:sp>
          <p:nvSpPr>
            <p:cNvPr id="28" name="Arc 6"/>
            <p:cNvSpPr>
              <a:spLocks/>
            </p:cNvSpPr>
            <p:nvPr/>
          </p:nvSpPr>
          <p:spPr bwMode="gray">
            <a:xfrm rot="21224040" flipH="1">
              <a:off x="5507649" y="1889804"/>
              <a:ext cx="1511472" cy="654350"/>
            </a:xfrm>
            <a:custGeom>
              <a:avLst/>
              <a:gdLst>
                <a:gd name="G0" fmla="+- 3972 0 0"/>
                <a:gd name="G1" fmla="+- 21600 0 0"/>
                <a:gd name="G2" fmla="+- 21600 0 0"/>
                <a:gd name="T0" fmla="*/ 0 w 25549"/>
                <a:gd name="T1" fmla="*/ 368 h 21600"/>
                <a:gd name="T2" fmla="*/ 25549 w 25549"/>
                <a:gd name="T3" fmla="*/ 20609 h 21600"/>
                <a:gd name="T4" fmla="*/ 3972 w 2554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549" h="21600" fill="none" extrusionOk="0">
                  <a:moveTo>
                    <a:pt x="0" y="368"/>
                  </a:moveTo>
                  <a:cubicBezTo>
                    <a:pt x="1309" y="123"/>
                    <a:pt x="2639" y="-1"/>
                    <a:pt x="3972" y="0"/>
                  </a:cubicBezTo>
                  <a:cubicBezTo>
                    <a:pt x="15516" y="0"/>
                    <a:pt x="25019" y="9077"/>
                    <a:pt x="25549" y="20608"/>
                  </a:cubicBezTo>
                </a:path>
                <a:path w="25549" h="21600" stroke="0" extrusionOk="0">
                  <a:moveTo>
                    <a:pt x="0" y="368"/>
                  </a:moveTo>
                  <a:cubicBezTo>
                    <a:pt x="1309" y="123"/>
                    <a:pt x="2639" y="-1"/>
                    <a:pt x="3972" y="0"/>
                  </a:cubicBezTo>
                  <a:cubicBezTo>
                    <a:pt x="15516" y="0"/>
                    <a:pt x="25019" y="9077"/>
                    <a:pt x="25549" y="20608"/>
                  </a:cubicBezTo>
                  <a:lnTo>
                    <a:pt x="3972" y="21600"/>
                  </a:lnTo>
                  <a:close/>
                </a:path>
              </a:pathLst>
            </a:custGeom>
            <a:noFill/>
            <a:ln w="38100">
              <a:solidFill>
                <a:srgbClr val="008F9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3276" tIns="46637" rIns="93276" bIns="46637" anchor="ctr"/>
            <a:lstStyle>
              <a:lvl1pPr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488950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977900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465263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954213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4114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8686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3258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7830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endParaRPr lang="pt-BR" altLang="pt-BR" sz="15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panose="020B0604020202020204" pitchFamily="34" charset="0"/>
              </a:endParaRPr>
            </a:p>
          </p:txBody>
        </p:sp>
        <p:sp>
          <p:nvSpPr>
            <p:cNvPr id="40987" name="Rectangle 2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gray">
            <a:xfrm>
              <a:off x="5005379" y="1619360"/>
              <a:ext cx="1195805" cy="3685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chemeClr val="bg1"/>
                    </a:outerShdw>
                  </a:effectLst>
                </a14:hiddenEffects>
              </a:ext>
            </a:extLst>
          </p:spPr>
          <p:txBody>
            <a:bodyPr lIns="0" tIns="0" rIns="0" bIns="0" anchorCtr="1">
              <a:spAutoFit/>
            </a:bodyPr>
            <a:lstStyle>
              <a:lvl1pPr defTabSz="107315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158750" indent="-157163" defTabSz="10731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352425" indent="-190500" defTabSz="107315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511175" indent="-157163" defTabSz="10731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700088" indent="-185738" defTabSz="107315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1572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16144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0716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25288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200" b="1"/>
                <a:t>Engenharia genética</a:t>
              </a:r>
            </a:p>
          </p:txBody>
        </p:sp>
        <p:sp>
          <p:nvSpPr>
            <p:cNvPr id="40988" name="Rectangle 2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gray">
            <a:xfrm>
              <a:off x="5851069" y="2048834"/>
              <a:ext cx="1522595" cy="10766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chemeClr val="bg1"/>
                    </a:outerShdw>
                  </a:effectLst>
                </a14:hiddenEffects>
              </a:ext>
            </a:extLst>
          </p:spPr>
          <p:txBody>
            <a:bodyPr lIns="0" tIns="0" rIns="0" bIns="0" anchorCtr="1">
              <a:spAutoFit/>
            </a:bodyPr>
            <a:lstStyle>
              <a:lvl1pPr marL="174625" indent="-174625" defTabSz="107315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158750" indent="-157163" defTabSz="10731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352425" indent="-190500" defTabSz="107315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511175" indent="-157163" defTabSz="10731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700088" indent="-185738" defTabSz="107315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1572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16144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0716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25288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Wingdings" pitchFamily="2" charset="2"/>
                <a:buChar char="§"/>
              </a:pPr>
              <a:r>
                <a:rPr lang="pt-BR" altLang="pt-BR" sz="1400"/>
                <a:t>Redutores de lipídeos</a:t>
              </a:r>
            </a:p>
            <a:p>
              <a:pPr eaLnBrk="1" hangingPunct="1">
                <a:spcBef>
                  <a:spcPct val="0"/>
                </a:spcBef>
                <a:buFont typeface="Wingdings" pitchFamily="2" charset="2"/>
                <a:buChar char="§"/>
              </a:pPr>
              <a:r>
                <a:rPr lang="pt-BR" altLang="pt-BR" sz="1400"/>
                <a:t>Inibidores ECA</a:t>
              </a:r>
            </a:p>
            <a:p>
              <a:pPr eaLnBrk="1" hangingPunct="1">
                <a:spcBef>
                  <a:spcPct val="0"/>
                </a:spcBef>
                <a:buFont typeface="Wingdings" pitchFamily="2" charset="2"/>
                <a:buChar char="§"/>
              </a:pPr>
              <a:r>
                <a:rPr lang="pt-BR" altLang="pt-BR" sz="1400"/>
                <a:t>Doenças degenerativas</a:t>
              </a:r>
            </a:p>
          </p:txBody>
        </p:sp>
      </p:grpSp>
      <p:grpSp>
        <p:nvGrpSpPr>
          <p:cNvPr id="7" name="Grupo 6"/>
          <p:cNvGrpSpPr>
            <a:grpSpLocks/>
          </p:cNvGrpSpPr>
          <p:nvPr/>
        </p:nvGrpSpPr>
        <p:grpSpPr bwMode="auto">
          <a:xfrm>
            <a:off x="6041192" y="765501"/>
            <a:ext cx="3225184" cy="1686592"/>
            <a:chOff x="5842990" y="977471"/>
            <a:chExt cx="3224717" cy="1686749"/>
          </a:xfrm>
        </p:grpSpPr>
        <p:sp>
          <p:nvSpPr>
            <p:cNvPr id="29" name="Arc 7"/>
            <p:cNvSpPr>
              <a:spLocks/>
            </p:cNvSpPr>
            <p:nvPr/>
          </p:nvSpPr>
          <p:spPr bwMode="gray">
            <a:xfrm rot="21224040" flipH="1">
              <a:off x="6851006" y="1273119"/>
              <a:ext cx="1512024" cy="656650"/>
            </a:xfrm>
            <a:custGeom>
              <a:avLst/>
              <a:gdLst>
                <a:gd name="G0" fmla="+- 3972 0 0"/>
                <a:gd name="G1" fmla="+- 21600 0 0"/>
                <a:gd name="G2" fmla="+- 21600 0 0"/>
                <a:gd name="T0" fmla="*/ 0 w 25549"/>
                <a:gd name="T1" fmla="*/ 368 h 21600"/>
                <a:gd name="T2" fmla="*/ 25549 w 25549"/>
                <a:gd name="T3" fmla="*/ 20609 h 21600"/>
                <a:gd name="T4" fmla="*/ 3972 w 2554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549" h="21600" fill="none" extrusionOk="0">
                  <a:moveTo>
                    <a:pt x="0" y="368"/>
                  </a:moveTo>
                  <a:cubicBezTo>
                    <a:pt x="1309" y="123"/>
                    <a:pt x="2639" y="-1"/>
                    <a:pt x="3972" y="0"/>
                  </a:cubicBezTo>
                  <a:cubicBezTo>
                    <a:pt x="15516" y="0"/>
                    <a:pt x="25019" y="9077"/>
                    <a:pt x="25549" y="20608"/>
                  </a:cubicBezTo>
                </a:path>
                <a:path w="25549" h="21600" stroke="0" extrusionOk="0">
                  <a:moveTo>
                    <a:pt x="0" y="368"/>
                  </a:moveTo>
                  <a:cubicBezTo>
                    <a:pt x="1309" y="123"/>
                    <a:pt x="2639" y="-1"/>
                    <a:pt x="3972" y="0"/>
                  </a:cubicBezTo>
                  <a:cubicBezTo>
                    <a:pt x="15516" y="0"/>
                    <a:pt x="25019" y="9077"/>
                    <a:pt x="25549" y="20608"/>
                  </a:cubicBezTo>
                  <a:lnTo>
                    <a:pt x="3972" y="21600"/>
                  </a:lnTo>
                  <a:close/>
                </a:path>
              </a:pathLst>
            </a:custGeom>
            <a:noFill/>
            <a:ln w="38100">
              <a:solidFill>
                <a:srgbClr val="008F9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3276" tIns="46637" rIns="93276" bIns="46637" anchor="ctr"/>
            <a:lstStyle>
              <a:lvl1pPr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488950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977900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465263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1954213" algn="l" defTabSz="9779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4114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8686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3258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783013"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endParaRPr lang="pt-BR" altLang="pt-BR" sz="15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panose="020B0604020202020204" pitchFamily="34" charset="0"/>
              </a:endParaRPr>
            </a:p>
          </p:txBody>
        </p:sp>
        <p:sp>
          <p:nvSpPr>
            <p:cNvPr id="40984" name="Rectangle 2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gray">
            <a:xfrm>
              <a:off x="5842990" y="977471"/>
              <a:ext cx="1764028" cy="369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chemeClr val="bg1"/>
                    </a:outerShdw>
                  </a:effectLst>
                </a14:hiddenEffects>
              </a:ext>
            </a:extLst>
          </p:spPr>
          <p:txBody>
            <a:bodyPr lIns="0" tIns="0" rIns="0" bIns="0" anchorCtr="1">
              <a:spAutoFit/>
            </a:bodyPr>
            <a:lstStyle>
              <a:lvl1pPr defTabSz="107315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158750" indent="-157163" defTabSz="10731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352425" indent="-190500" defTabSz="107315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511175" indent="-157163" defTabSz="10731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700088" indent="-185738" defTabSz="107315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1572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16144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0716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25288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200" b="1"/>
                <a:t>Farmacologia celular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200" b="1"/>
                <a:t>Biologia molecular</a:t>
              </a:r>
            </a:p>
          </p:txBody>
        </p:sp>
        <p:sp>
          <p:nvSpPr>
            <p:cNvPr id="40985" name="Rectangle 2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gray">
            <a:xfrm>
              <a:off x="7103010" y="1433286"/>
              <a:ext cx="1964697" cy="12309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chemeClr val="bg1"/>
                    </a:outerShdw>
                  </a:effectLst>
                </a14:hiddenEffects>
              </a:ext>
            </a:extLst>
          </p:spPr>
          <p:txBody>
            <a:bodyPr lIns="0" tIns="0" rIns="0" bIns="0" anchorCtr="1">
              <a:spAutoFit/>
            </a:bodyPr>
            <a:lstStyle>
              <a:lvl1pPr marL="174625" indent="-174625" defTabSz="107315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336550" indent="-174625" defTabSz="10731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352425" indent="-190500" defTabSz="107315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511175" indent="-157163" defTabSz="10731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700088" indent="-185738" defTabSz="107315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1572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16144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0716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2528888" indent="-185738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Wingdings" pitchFamily="2" charset="2"/>
                <a:buChar char="§"/>
              </a:pPr>
              <a:r>
                <a:rPr lang="pt-BR" altLang="pt-BR" sz="1400"/>
                <a:t>Drogas </a:t>
              </a:r>
              <a:br>
                <a:rPr lang="pt-BR" altLang="pt-BR" sz="1400"/>
              </a:br>
              <a:r>
                <a:rPr lang="pt-BR" altLang="pt-BR" sz="1400"/>
                <a:t>Biotecnologia</a:t>
              </a:r>
            </a:p>
            <a:p>
              <a:pPr lvl="1" eaLnBrk="1" hangingPunct="1">
                <a:spcBef>
                  <a:spcPct val="0"/>
                </a:spcBef>
                <a:buFont typeface="Wingdings" pitchFamily="2" charset="2"/>
                <a:buChar char="ü"/>
              </a:pPr>
              <a:r>
                <a:rPr lang="pt-BR" altLang="pt-BR" sz="1100"/>
                <a:t>Câncer</a:t>
              </a:r>
            </a:p>
            <a:p>
              <a:pPr lvl="1">
                <a:spcBef>
                  <a:spcPct val="0"/>
                </a:spcBef>
                <a:spcAft>
                  <a:spcPts val="601"/>
                </a:spcAft>
                <a:buFont typeface="Wingdings" pitchFamily="2" charset="2"/>
                <a:buChar char="ü"/>
              </a:pPr>
              <a:r>
                <a:rPr lang="pt-BR" altLang="pt-BR" sz="1100"/>
                <a:t>Doenças </a:t>
              </a:r>
              <a:br>
                <a:rPr lang="pt-BR" altLang="pt-BR" sz="1100"/>
              </a:br>
              <a:r>
                <a:rPr lang="pt-BR" altLang="pt-BR" sz="1100"/>
                <a:t>auto imunes</a:t>
              </a:r>
            </a:p>
            <a:p>
              <a:pPr eaLnBrk="1" hangingPunct="1">
                <a:spcBef>
                  <a:spcPct val="0"/>
                </a:spcBef>
                <a:buFont typeface="Wingdings" pitchFamily="2" charset="2"/>
                <a:buChar char="§"/>
              </a:pPr>
              <a:r>
                <a:rPr lang="pt-BR" altLang="pt-BR" sz="1400"/>
                <a:t>Células-tronco</a:t>
              </a:r>
            </a:p>
          </p:txBody>
        </p:sp>
      </p:grpSp>
      <p:sp>
        <p:nvSpPr>
          <p:cNvPr id="40982" name="CaixaDeTexto 1"/>
          <p:cNvSpPr txBox="1">
            <a:spLocks noChangeArrowheads="1"/>
          </p:cNvSpPr>
          <p:nvPr/>
        </p:nvSpPr>
        <p:spPr bwMode="auto">
          <a:xfrm>
            <a:off x="1005050" y="392088"/>
            <a:ext cx="4457382" cy="46054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507" tIns="44754" rIns="89507" bIns="44754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71BF43"/>
                </a:solidFill>
                <a:ea typeface="MS PGothic" pitchFamily="34" charset="-128"/>
              </a:rPr>
              <a:t>inovações em medicamentos</a:t>
            </a:r>
          </a:p>
        </p:txBody>
      </p:sp>
    </p:spTree>
    <p:extLst>
      <p:ext uri="{BB962C8B-B14F-4D97-AF65-F5344CB8AC3E}">
        <p14:creationId xmlns:p14="http://schemas.microsoft.com/office/powerpoint/2010/main" val="250922724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Google Shape;1301;p56"/>
          <p:cNvSpPr txBox="1"/>
          <p:nvPr/>
        </p:nvSpPr>
        <p:spPr>
          <a:xfrm>
            <a:off x="404583" y="876202"/>
            <a:ext cx="8187014" cy="748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466" tIns="119466" rIns="119466" bIns="119466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pt-BR" sz="2548" b="1">
                <a:latin typeface="Calibri"/>
                <a:ea typeface="Calibri"/>
                <a:cs typeface="Calibri"/>
                <a:sym typeface="Calibri"/>
              </a:rPr>
              <a:t>Proteção da vacina Multicovax por instilação nasal</a:t>
            </a:r>
            <a:endParaRPr sz="2548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02" name="Google Shape;1302;p56"/>
          <p:cNvCxnSpPr/>
          <p:nvPr/>
        </p:nvCxnSpPr>
        <p:spPr>
          <a:xfrm>
            <a:off x="404885" y="1405890"/>
            <a:ext cx="8187014" cy="20581"/>
          </a:xfrm>
          <a:prstGeom prst="straightConnector1">
            <a:avLst/>
          </a:prstGeom>
          <a:noFill/>
          <a:ln w="2857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03" name="Google Shape;1303;p56"/>
          <p:cNvSpPr/>
          <p:nvPr/>
        </p:nvSpPr>
        <p:spPr>
          <a:xfrm>
            <a:off x="481516" y="1534516"/>
            <a:ext cx="7998553" cy="1777587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endParaRPr sz="1372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4" name="Google Shape;1304;p56"/>
          <p:cNvPicPr preferRelativeResize="0"/>
          <p:nvPr/>
        </p:nvPicPr>
        <p:blipFill rotWithShape="1">
          <a:blip r:embed="rId3">
            <a:alphaModFix/>
          </a:blip>
          <a:srcRect l="23165" t="14847" r="32421" b="19776"/>
          <a:stretch/>
        </p:blipFill>
        <p:spPr>
          <a:xfrm>
            <a:off x="632686" y="1596835"/>
            <a:ext cx="1399883" cy="1478023"/>
          </a:xfrm>
          <a:prstGeom prst="rect">
            <a:avLst/>
          </a:prstGeom>
          <a:noFill/>
          <a:ln>
            <a:noFill/>
          </a:ln>
        </p:spPr>
      </p:pic>
      <p:sp>
        <p:nvSpPr>
          <p:cNvPr id="1305" name="Google Shape;1305;p56"/>
          <p:cNvSpPr/>
          <p:nvPr/>
        </p:nvSpPr>
        <p:spPr>
          <a:xfrm>
            <a:off x="2831198" y="4987815"/>
            <a:ext cx="3334372" cy="803530"/>
          </a:xfrm>
          <a:prstGeom prst="chevron">
            <a:avLst>
              <a:gd name="adj" fmla="val 50000"/>
            </a:avLst>
          </a:prstGeom>
          <a:solidFill>
            <a:srgbClr val="1C7044"/>
          </a:solidFill>
          <a:ln>
            <a:noFill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pt-BR" sz="1470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Quantificação de</a:t>
            </a:r>
            <a:endParaRPr sz="1470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pt-BR" sz="1470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SARS-CoV-2</a:t>
            </a:r>
            <a:endParaRPr sz="1470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pt-BR" sz="147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Swabs OF e pulmão</a:t>
            </a:r>
            <a:endParaRPr sz="147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06" name="Google Shape;1306;p56"/>
          <p:cNvSpPr/>
          <p:nvPr/>
        </p:nvSpPr>
        <p:spPr>
          <a:xfrm>
            <a:off x="124881" y="5008780"/>
            <a:ext cx="2862485" cy="803530"/>
          </a:xfrm>
          <a:prstGeom prst="homePlate">
            <a:avLst>
              <a:gd name="adj" fmla="val 50000"/>
            </a:avLst>
          </a:prstGeom>
          <a:solidFill>
            <a:srgbClr val="274E13"/>
          </a:solidFill>
          <a:ln>
            <a:noFill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pt-BR" sz="1470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Parâmetros observacionais</a:t>
            </a:r>
            <a:endParaRPr sz="1470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pt-BR" sz="147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Peso, pontuação clínica, sobrevivência</a:t>
            </a:r>
            <a:endParaRPr sz="147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07" name="Google Shape;1307;p56"/>
          <p:cNvSpPr/>
          <p:nvPr/>
        </p:nvSpPr>
        <p:spPr>
          <a:xfrm>
            <a:off x="6064412" y="4987808"/>
            <a:ext cx="2806917" cy="803530"/>
          </a:xfrm>
          <a:prstGeom prst="chevron">
            <a:avLst>
              <a:gd name="adj" fmla="val 5000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pt-BR" sz="1470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Análises histopatológicas</a:t>
            </a:r>
            <a:endParaRPr sz="1470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pt-BR" sz="147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Pulmão</a:t>
            </a:r>
            <a:endParaRPr sz="147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308" name="Google Shape;1308;p56"/>
          <p:cNvPicPr preferRelativeResize="0"/>
          <p:nvPr/>
        </p:nvPicPr>
        <p:blipFill rotWithShape="1">
          <a:blip r:embed="rId4">
            <a:alphaModFix/>
          </a:blip>
          <a:srcRect l="11871" t="21135" r="56162" b="46414"/>
          <a:stretch/>
        </p:blipFill>
        <p:spPr>
          <a:xfrm>
            <a:off x="2107247" y="1588516"/>
            <a:ext cx="2105645" cy="1496415"/>
          </a:xfrm>
          <a:prstGeom prst="rect">
            <a:avLst/>
          </a:prstGeom>
          <a:noFill/>
          <a:ln>
            <a:noFill/>
          </a:ln>
        </p:spPr>
      </p:pic>
      <p:sp>
        <p:nvSpPr>
          <p:cNvPr id="1309" name="Google Shape;1309;p56"/>
          <p:cNvSpPr txBox="1"/>
          <p:nvPr/>
        </p:nvSpPr>
        <p:spPr>
          <a:xfrm>
            <a:off x="684224" y="2879222"/>
            <a:ext cx="1463584" cy="461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Multicovax</a:t>
            </a:r>
            <a:endParaRPr sz="1764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10" name="Google Shape;1310;p56"/>
          <p:cNvSpPr/>
          <p:nvPr/>
        </p:nvSpPr>
        <p:spPr>
          <a:xfrm>
            <a:off x="4480707" y="2267141"/>
            <a:ext cx="562736" cy="568028"/>
          </a:xfrm>
          <a:prstGeom prst="mathMultiply">
            <a:avLst>
              <a:gd name="adj1" fmla="val 23520"/>
            </a:avLst>
          </a:prstGeom>
          <a:solidFill>
            <a:srgbClr val="93C47D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endParaRPr sz="137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1" name="Google Shape;1311;p56"/>
          <p:cNvSpPr txBox="1"/>
          <p:nvPr/>
        </p:nvSpPr>
        <p:spPr>
          <a:xfrm>
            <a:off x="2781817" y="1513837"/>
            <a:ext cx="1463584" cy="742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Intranasal</a:t>
            </a:r>
            <a:endParaRPr sz="1764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10µL/animal</a:t>
            </a:r>
            <a:endParaRPr sz="1764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12" name="Google Shape;1312;p56"/>
          <p:cNvSpPr txBox="1"/>
          <p:nvPr/>
        </p:nvSpPr>
        <p:spPr>
          <a:xfrm>
            <a:off x="5019934" y="1641095"/>
            <a:ext cx="3367595" cy="742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862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Naïve</a:t>
            </a:r>
            <a:endParaRPr sz="1862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666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(não vacinado e não infectado)</a:t>
            </a:r>
            <a:endParaRPr sz="1666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13" name="Google Shape;1313;p56"/>
          <p:cNvSpPr txBox="1"/>
          <p:nvPr/>
        </p:nvSpPr>
        <p:spPr>
          <a:xfrm>
            <a:off x="5019934" y="2462560"/>
            <a:ext cx="3367595" cy="742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862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Placebo</a:t>
            </a:r>
            <a:endParaRPr sz="1862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666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(não vacinado e infectado)</a:t>
            </a:r>
            <a:endParaRPr sz="1666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314" name="Google Shape;1314;p56"/>
          <p:cNvSpPr txBox="1"/>
          <p:nvPr/>
        </p:nvSpPr>
        <p:spPr>
          <a:xfrm>
            <a:off x="2555318" y="2920260"/>
            <a:ext cx="1597653" cy="391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k18-hACE2</a:t>
            </a:r>
            <a:endParaRPr sz="1764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1315" name="Google Shape;1315;p56"/>
          <p:cNvGrpSpPr/>
          <p:nvPr/>
        </p:nvGrpSpPr>
        <p:grpSpPr>
          <a:xfrm>
            <a:off x="538677" y="3428900"/>
            <a:ext cx="7884086" cy="1491220"/>
            <a:chOff x="774150" y="3510551"/>
            <a:chExt cx="8044701" cy="1521599"/>
          </a:xfrm>
        </p:grpSpPr>
        <p:cxnSp>
          <p:nvCxnSpPr>
            <p:cNvPr id="1316" name="Google Shape;1316;p56"/>
            <p:cNvCxnSpPr>
              <a:endCxn id="1317" idx="3"/>
            </p:cNvCxnSpPr>
            <p:nvPr/>
          </p:nvCxnSpPr>
          <p:spPr>
            <a:xfrm rot="10800000" flipH="1">
              <a:off x="5668128" y="4476891"/>
              <a:ext cx="1311000" cy="3300"/>
            </a:xfrm>
            <a:prstGeom prst="straightConnector1">
              <a:avLst/>
            </a:prstGeom>
            <a:noFill/>
            <a:ln w="73025" cap="flat" cmpd="sng">
              <a:solidFill>
                <a:srgbClr val="1C704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18" name="Google Shape;1318;p56"/>
            <p:cNvCxnSpPr>
              <a:endCxn id="1319" idx="3"/>
            </p:cNvCxnSpPr>
            <p:nvPr/>
          </p:nvCxnSpPr>
          <p:spPr>
            <a:xfrm rot="10800000" flipH="1">
              <a:off x="1382334" y="4476891"/>
              <a:ext cx="4327800" cy="11400"/>
            </a:xfrm>
            <a:prstGeom prst="straightConnector1">
              <a:avLst/>
            </a:prstGeom>
            <a:noFill/>
            <a:ln w="7302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320" name="Google Shape;1320;p56"/>
            <p:cNvSpPr/>
            <p:nvPr/>
          </p:nvSpPr>
          <p:spPr>
            <a:xfrm>
              <a:off x="1325833" y="4389741"/>
              <a:ext cx="51600" cy="1809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1" name="Google Shape;1321;p56"/>
            <p:cNvSpPr/>
            <p:nvPr/>
          </p:nvSpPr>
          <p:spPr>
            <a:xfrm>
              <a:off x="1325833" y="4389741"/>
              <a:ext cx="51600" cy="180900"/>
            </a:xfrm>
            <a:prstGeom prst="rect">
              <a:avLst/>
            </a:prstGeom>
            <a:solidFill>
              <a:srgbClr val="000000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2" name="Google Shape;1322;p56"/>
            <p:cNvSpPr/>
            <p:nvPr/>
          </p:nvSpPr>
          <p:spPr>
            <a:xfrm>
              <a:off x="1429640" y="4389741"/>
              <a:ext cx="504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56"/>
            <p:cNvSpPr/>
            <p:nvPr/>
          </p:nvSpPr>
          <p:spPr>
            <a:xfrm>
              <a:off x="1531963" y="4389741"/>
              <a:ext cx="504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56"/>
            <p:cNvSpPr/>
            <p:nvPr/>
          </p:nvSpPr>
          <p:spPr>
            <a:xfrm>
              <a:off x="1634286" y="4389741"/>
              <a:ext cx="504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56"/>
            <p:cNvSpPr/>
            <p:nvPr/>
          </p:nvSpPr>
          <p:spPr>
            <a:xfrm>
              <a:off x="1736609" y="4389741"/>
              <a:ext cx="516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56"/>
            <p:cNvSpPr/>
            <p:nvPr/>
          </p:nvSpPr>
          <p:spPr>
            <a:xfrm>
              <a:off x="2046544" y="4389741"/>
              <a:ext cx="504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56"/>
            <p:cNvSpPr/>
            <p:nvPr/>
          </p:nvSpPr>
          <p:spPr>
            <a:xfrm>
              <a:off x="1942738" y="4389741"/>
              <a:ext cx="516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8" name="Google Shape;1328;p56"/>
            <p:cNvSpPr/>
            <p:nvPr/>
          </p:nvSpPr>
          <p:spPr>
            <a:xfrm>
              <a:off x="2251190" y="4389741"/>
              <a:ext cx="516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9" name="Google Shape;1329;p56"/>
            <p:cNvSpPr/>
            <p:nvPr/>
          </p:nvSpPr>
          <p:spPr>
            <a:xfrm>
              <a:off x="2457320" y="4389741"/>
              <a:ext cx="504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0" name="Google Shape;1330;p56"/>
            <p:cNvSpPr/>
            <p:nvPr/>
          </p:nvSpPr>
          <p:spPr>
            <a:xfrm>
              <a:off x="2661966" y="4389741"/>
              <a:ext cx="50400" cy="18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1" name="Google Shape;1331;p56"/>
            <p:cNvSpPr/>
            <p:nvPr/>
          </p:nvSpPr>
          <p:spPr>
            <a:xfrm>
              <a:off x="2661966" y="4389741"/>
              <a:ext cx="504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p56"/>
            <p:cNvSpPr/>
            <p:nvPr/>
          </p:nvSpPr>
          <p:spPr>
            <a:xfrm>
              <a:off x="3074224" y="4389741"/>
              <a:ext cx="504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3" name="Google Shape;1333;p56"/>
            <p:cNvSpPr/>
            <p:nvPr/>
          </p:nvSpPr>
          <p:spPr>
            <a:xfrm>
              <a:off x="3485000" y="4389741"/>
              <a:ext cx="504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4" name="Google Shape;1334;p56"/>
            <p:cNvSpPr/>
            <p:nvPr/>
          </p:nvSpPr>
          <p:spPr>
            <a:xfrm>
              <a:off x="2353513" y="4389741"/>
              <a:ext cx="516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5" name="Google Shape;1335;p56"/>
            <p:cNvSpPr/>
            <p:nvPr/>
          </p:nvSpPr>
          <p:spPr>
            <a:xfrm>
              <a:off x="2559643" y="4389741"/>
              <a:ext cx="504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6" name="Google Shape;1336;p56"/>
            <p:cNvSpPr/>
            <p:nvPr/>
          </p:nvSpPr>
          <p:spPr>
            <a:xfrm>
              <a:off x="2764290" y="4389741"/>
              <a:ext cx="53400" cy="1809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7" name="Google Shape;1337;p56"/>
            <p:cNvSpPr/>
            <p:nvPr/>
          </p:nvSpPr>
          <p:spPr>
            <a:xfrm>
              <a:off x="2764290" y="4389741"/>
              <a:ext cx="53400" cy="180900"/>
            </a:xfrm>
            <a:prstGeom prst="rect">
              <a:avLst/>
            </a:prstGeom>
            <a:solidFill>
              <a:srgbClr val="000000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8" name="Google Shape;1338;p56"/>
            <p:cNvSpPr/>
            <p:nvPr/>
          </p:nvSpPr>
          <p:spPr>
            <a:xfrm>
              <a:off x="2971901" y="4389741"/>
              <a:ext cx="504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9" name="Google Shape;1339;p56"/>
            <p:cNvSpPr/>
            <p:nvPr/>
          </p:nvSpPr>
          <p:spPr>
            <a:xfrm>
              <a:off x="3176547" y="4389741"/>
              <a:ext cx="504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0" name="Google Shape;1340;p56"/>
            <p:cNvSpPr/>
            <p:nvPr/>
          </p:nvSpPr>
          <p:spPr>
            <a:xfrm>
              <a:off x="3381194" y="4389741"/>
              <a:ext cx="516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1" name="Google Shape;1341;p56"/>
            <p:cNvSpPr/>
            <p:nvPr/>
          </p:nvSpPr>
          <p:spPr>
            <a:xfrm>
              <a:off x="3587323" y="4389741"/>
              <a:ext cx="516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2" name="Google Shape;1342;p56"/>
            <p:cNvSpPr/>
            <p:nvPr/>
          </p:nvSpPr>
          <p:spPr>
            <a:xfrm>
              <a:off x="3793452" y="4389741"/>
              <a:ext cx="516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3" name="Google Shape;1343;p56"/>
            <p:cNvSpPr/>
            <p:nvPr/>
          </p:nvSpPr>
          <p:spPr>
            <a:xfrm>
              <a:off x="3272939" y="4389741"/>
              <a:ext cx="516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4" name="Google Shape;1344;p56"/>
            <p:cNvSpPr/>
            <p:nvPr/>
          </p:nvSpPr>
          <p:spPr>
            <a:xfrm>
              <a:off x="4204228" y="4389741"/>
              <a:ext cx="50400" cy="1809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5" name="Google Shape;1345;p56"/>
            <p:cNvSpPr/>
            <p:nvPr/>
          </p:nvSpPr>
          <p:spPr>
            <a:xfrm>
              <a:off x="4204228" y="4389741"/>
              <a:ext cx="50400" cy="180900"/>
            </a:xfrm>
            <a:prstGeom prst="rect">
              <a:avLst/>
            </a:prstGeom>
            <a:solidFill>
              <a:srgbClr val="000000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6" name="Google Shape;1346;p56"/>
            <p:cNvSpPr/>
            <p:nvPr/>
          </p:nvSpPr>
          <p:spPr>
            <a:xfrm>
              <a:off x="4410357" y="4389741"/>
              <a:ext cx="516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7" name="Google Shape;1347;p56"/>
            <p:cNvSpPr/>
            <p:nvPr/>
          </p:nvSpPr>
          <p:spPr>
            <a:xfrm>
              <a:off x="4821132" y="4389741"/>
              <a:ext cx="504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8" name="Google Shape;1348;p56"/>
            <p:cNvSpPr/>
            <p:nvPr/>
          </p:nvSpPr>
          <p:spPr>
            <a:xfrm>
              <a:off x="5025778" y="4389741"/>
              <a:ext cx="516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9" name="Google Shape;1349;p56"/>
            <p:cNvSpPr/>
            <p:nvPr/>
          </p:nvSpPr>
          <p:spPr>
            <a:xfrm>
              <a:off x="2148867" y="4389741"/>
              <a:ext cx="504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0" name="Google Shape;1350;p56"/>
            <p:cNvSpPr/>
            <p:nvPr/>
          </p:nvSpPr>
          <p:spPr>
            <a:xfrm>
              <a:off x="5233391" y="4389741"/>
              <a:ext cx="504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1" name="Google Shape;1351;p56"/>
            <p:cNvSpPr/>
            <p:nvPr/>
          </p:nvSpPr>
          <p:spPr>
            <a:xfrm>
              <a:off x="5438037" y="4389741"/>
              <a:ext cx="516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2" name="Google Shape;1352;p56"/>
            <p:cNvSpPr/>
            <p:nvPr/>
          </p:nvSpPr>
          <p:spPr>
            <a:xfrm>
              <a:off x="5540361" y="4389741"/>
              <a:ext cx="516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3" name="Google Shape;1353;p56"/>
            <p:cNvSpPr/>
            <p:nvPr/>
          </p:nvSpPr>
          <p:spPr>
            <a:xfrm>
              <a:off x="1194449" y="4572950"/>
              <a:ext cx="306300" cy="2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372" b="1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-42</a:t>
              </a:r>
              <a:endParaRPr sz="1764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354" name="Google Shape;1354;p56"/>
            <p:cNvSpPr/>
            <p:nvPr/>
          </p:nvSpPr>
          <p:spPr>
            <a:xfrm>
              <a:off x="3990684" y="4389741"/>
              <a:ext cx="516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5" name="Google Shape;1355;p56"/>
            <p:cNvSpPr/>
            <p:nvPr/>
          </p:nvSpPr>
          <p:spPr>
            <a:xfrm>
              <a:off x="2868095" y="4389741"/>
              <a:ext cx="516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6" name="Google Shape;1356;p56"/>
            <p:cNvSpPr/>
            <p:nvPr/>
          </p:nvSpPr>
          <p:spPr>
            <a:xfrm>
              <a:off x="3691129" y="4389741"/>
              <a:ext cx="504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7" name="Google Shape;1357;p56"/>
            <p:cNvSpPr/>
            <p:nvPr/>
          </p:nvSpPr>
          <p:spPr>
            <a:xfrm>
              <a:off x="3895775" y="4389741"/>
              <a:ext cx="516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8" name="Google Shape;1358;p56"/>
            <p:cNvSpPr/>
            <p:nvPr/>
          </p:nvSpPr>
          <p:spPr>
            <a:xfrm>
              <a:off x="4101905" y="4389741"/>
              <a:ext cx="50400" cy="18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9" name="Google Shape;1359;p56"/>
            <p:cNvSpPr/>
            <p:nvPr/>
          </p:nvSpPr>
          <p:spPr>
            <a:xfrm>
              <a:off x="4101905" y="4389741"/>
              <a:ext cx="504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0" name="Google Shape;1360;p56"/>
            <p:cNvSpPr/>
            <p:nvPr/>
          </p:nvSpPr>
          <p:spPr>
            <a:xfrm>
              <a:off x="4306552" y="4389741"/>
              <a:ext cx="516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1" name="Google Shape;1361;p56"/>
            <p:cNvSpPr/>
            <p:nvPr/>
          </p:nvSpPr>
          <p:spPr>
            <a:xfrm>
              <a:off x="4512680" y="4389741"/>
              <a:ext cx="516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2" name="Google Shape;1362;p56"/>
            <p:cNvSpPr/>
            <p:nvPr/>
          </p:nvSpPr>
          <p:spPr>
            <a:xfrm>
              <a:off x="4718809" y="4389741"/>
              <a:ext cx="504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3" name="Google Shape;1363;p56"/>
            <p:cNvSpPr/>
            <p:nvPr/>
          </p:nvSpPr>
          <p:spPr>
            <a:xfrm>
              <a:off x="4923456" y="4389741"/>
              <a:ext cx="516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4" name="Google Shape;1364;p56"/>
            <p:cNvSpPr/>
            <p:nvPr/>
          </p:nvSpPr>
          <p:spPr>
            <a:xfrm>
              <a:off x="5129585" y="4389741"/>
              <a:ext cx="516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5" name="Google Shape;1365;p56"/>
            <p:cNvSpPr/>
            <p:nvPr/>
          </p:nvSpPr>
          <p:spPr>
            <a:xfrm>
              <a:off x="5341646" y="4389741"/>
              <a:ext cx="504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6" name="Google Shape;1366;p56"/>
            <p:cNvSpPr/>
            <p:nvPr/>
          </p:nvSpPr>
          <p:spPr>
            <a:xfrm>
              <a:off x="1840415" y="4388045"/>
              <a:ext cx="516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7" name="Google Shape;1367;p56"/>
            <p:cNvSpPr/>
            <p:nvPr/>
          </p:nvSpPr>
          <p:spPr>
            <a:xfrm>
              <a:off x="2618238" y="4572957"/>
              <a:ext cx="345600" cy="2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372" b="1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-28</a:t>
              </a:r>
              <a:endParaRPr sz="1764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368" name="Google Shape;1368;p56"/>
            <p:cNvSpPr/>
            <p:nvPr/>
          </p:nvSpPr>
          <p:spPr>
            <a:xfrm>
              <a:off x="4053504" y="4572944"/>
              <a:ext cx="345600" cy="2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372" b="1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-14</a:t>
              </a:r>
              <a:endParaRPr sz="1764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369" name="Google Shape;1369;p56"/>
            <p:cNvSpPr/>
            <p:nvPr/>
          </p:nvSpPr>
          <p:spPr>
            <a:xfrm>
              <a:off x="1042717" y="3510551"/>
              <a:ext cx="931200" cy="2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568">
                  <a:latin typeface="Proxima Nova"/>
                  <a:ea typeface="Proxima Nova"/>
                  <a:cs typeface="Proxima Nova"/>
                  <a:sym typeface="Proxima Nova"/>
                </a:rPr>
                <a:t>1ª</a:t>
              </a:r>
              <a:r>
                <a:rPr lang="pt-BR" sz="1372" baseline="30000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 </a:t>
              </a:r>
              <a:r>
                <a:rPr lang="pt-BR" sz="1372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dose</a:t>
              </a:r>
              <a:endParaRPr sz="1764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370" name="Google Shape;1370;p56"/>
            <p:cNvSpPr/>
            <p:nvPr/>
          </p:nvSpPr>
          <p:spPr>
            <a:xfrm>
              <a:off x="2477392" y="3510558"/>
              <a:ext cx="1102500" cy="2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568">
                  <a:latin typeface="Proxima Nova"/>
                  <a:ea typeface="Proxima Nova"/>
                  <a:cs typeface="Proxima Nova"/>
                  <a:sym typeface="Proxima Nova"/>
                </a:rPr>
                <a:t>2ª</a:t>
              </a:r>
              <a:r>
                <a:rPr lang="pt-BR" sz="1372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 dose</a:t>
              </a:r>
              <a:endParaRPr sz="1764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371" name="Google Shape;1371;p56"/>
            <p:cNvSpPr/>
            <p:nvPr/>
          </p:nvSpPr>
          <p:spPr>
            <a:xfrm>
              <a:off x="3904476" y="3510558"/>
              <a:ext cx="1102500" cy="2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568">
                  <a:latin typeface="Proxima Nova"/>
                  <a:ea typeface="Proxima Nova"/>
                  <a:cs typeface="Proxima Nova"/>
                  <a:sym typeface="Proxima Nova"/>
                </a:rPr>
                <a:t>3ª</a:t>
              </a:r>
              <a:r>
                <a:rPr lang="pt-BR" sz="1372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 dose</a:t>
              </a:r>
              <a:endParaRPr sz="1764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372" name="Google Shape;1372;p56"/>
            <p:cNvSpPr/>
            <p:nvPr/>
          </p:nvSpPr>
          <p:spPr>
            <a:xfrm>
              <a:off x="5646698" y="4569650"/>
              <a:ext cx="120300" cy="2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372" b="1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0</a:t>
              </a:r>
              <a:endParaRPr sz="1764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319" name="Google Shape;1319;p56"/>
            <p:cNvSpPr/>
            <p:nvPr/>
          </p:nvSpPr>
          <p:spPr>
            <a:xfrm>
              <a:off x="5659734" y="4386441"/>
              <a:ext cx="50400" cy="180900"/>
            </a:xfrm>
            <a:prstGeom prst="rect">
              <a:avLst/>
            </a:prstGeom>
            <a:solidFill>
              <a:srgbClr val="082563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373" name="Google Shape;1373;p56"/>
            <p:cNvCxnSpPr/>
            <p:nvPr/>
          </p:nvCxnSpPr>
          <p:spPr>
            <a:xfrm rot="10800000">
              <a:off x="1347595" y="3789855"/>
              <a:ext cx="0" cy="54210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7150" dist="19050" dir="5400000" algn="bl" rotWithShape="0">
                <a:srgbClr val="000000">
                  <a:alpha val="47060"/>
                </a:srgbClr>
              </a:outerShdw>
            </a:effectLst>
          </p:spPr>
        </p:cxnSp>
        <p:cxnSp>
          <p:nvCxnSpPr>
            <p:cNvPr id="1374" name="Google Shape;1374;p56"/>
            <p:cNvCxnSpPr/>
            <p:nvPr/>
          </p:nvCxnSpPr>
          <p:spPr>
            <a:xfrm rot="10800000">
              <a:off x="2791049" y="3789855"/>
              <a:ext cx="0" cy="54210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7150" dist="19050" dir="5400000" algn="bl" rotWithShape="0">
                <a:srgbClr val="000000">
                  <a:alpha val="47060"/>
                </a:srgbClr>
              </a:outerShdw>
            </a:effectLst>
          </p:spPr>
        </p:cxnSp>
        <p:cxnSp>
          <p:nvCxnSpPr>
            <p:cNvPr id="1375" name="Google Shape;1375;p56"/>
            <p:cNvCxnSpPr/>
            <p:nvPr/>
          </p:nvCxnSpPr>
          <p:spPr>
            <a:xfrm rot="10800000">
              <a:off x="4234502" y="3789855"/>
              <a:ext cx="0" cy="54210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7150" dist="19050" dir="5400000" algn="bl" rotWithShape="0">
                <a:srgbClr val="000000">
                  <a:alpha val="47060"/>
                </a:srgbClr>
              </a:outerShdw>
            </a:effectLst>
          </p:spPr>
        </p:cxnSp>
        <p:sp>
          <p:nvSpPr>
            <p:cNvPr id="1376" name="Google Shape;1376;p56"/>
            <p:cNvSpPr/>
            <p:nvPr/>
          </p:nvSpPr>
          <p:spPr>
            <a:xfrm>
              <a:off x="4616486" y="4389741"/>
              <a:ext cx="504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7" name="Google Shape;1377;p56"/>
            <p:cNvSpPr/>
            <p:nvPr/>
          </p:nvSpPr>
          <p:spPr>
            <a:xfrm>
              <a:off x="774150" y="4572950"/>
              <a:ext cx="345600" cy="2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372" b="1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D</a:t>
              </a:r>
              <a:r>
                <a:rPr lang="pt-BR" sz="1568" b="1">
                  <a:latin typeface="Proxima Nova"/>
                  <a:ea typeface="Proxima Nova"/>
                  <a:cs typeface="Proxima Nova"/>
                  <a:sym typeface="Proxima Nova"/>
                </a:rPr>
                <a:t>ia</a:t>
              </a:r>
              <a:endParaRPr sz="1764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378" name="Google Shape;1378;p56"/>
            <p:cNvSpPr/>
            <p:nvPr/>
          </p:nvSpPr>
          <p:spPr>
            <a:xfrm>
              <a:off x="6021566" y="4386441"/>
              <a:ext cx="504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9" name="Google Shape;1379;p56"/>
            <p:cNvSpPr/>
            <p:nvPr/>
          </p:nvSpPr>
          <p:spPr>
            <a:xfrm>
              <a:off x="6378612" y="4386441"/>
              <a:ext cx="516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0" name="Google Shape;1380;p56"/>
            <p:cNvSpPr/>
            <p:nvPr/>
          </p:nvSpPr>
          <p:spPr>
            <a:xfrm>
              <a:off x="6557136" y="4386441"/>
              <a:ext cx="51600" cy="180900"/>
            </a:xfrm>
            <a:prstGeom prst="rect">
              <a:avLst/>
            </a:prstGeom>
            <a:solidFill>
              <a:srgbClr val="000000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1" name="Google Shape;1381;p56"/>
            <p:cNvSpPr/>
            <p:nvPr/>
          </p:nvSpPr>
          <p:spPr>
            <a:xfrm>
              <a:off x="6737141" y="4386441"/>
              <a:ext cx="50400" cy="18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2" name="Google Shape;1382;p56"/>
            <p:cNvSpPr/>
            <p:nvPr/>
          </p:nvSpPr>
          <p:spPr>
            <a:xfrm>
              <a:off x="6737141" y="4386441"/>
              <a:ext cx="504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3" name="Google Shape;1383;p56"/>
            <p:cNvSpPr/>
            <p:nvPr/>
          </p:nvSpPr>
          <p:spPr>
            <a:xfrm>
              <a:off x="5841560" y="4386441"/>
              <a:ext cx="51600" cy="180900"/>
            </a:xfrm>
            <a:prstGeom prst="rect">
              <a:avLst/>
            </a:prstGeom>
            <a:solidFill>
              <a:srgbClr val="CCCCCC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4" name="Google Shape;1384;p56"/>
            <p:cNvSpPr/>
            <p:nvPr/>
          </p:nvSpPr>
          <p:spPr>
            <a:xfrm>
              <a:off x="6206021" y="4386441"/>
              <a:ext cx="50400" cy="180900"/>
            </a:xfrm>
            <a:prstGeom prst="rect">
              <a:avLst/>
            </a:prstGeom>
            <a:solidFill>
              <a:srgbClr val="000000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56"/>
            <p:cNvSpPr/>
            <p:nvPr/>
          </p:nvSpPr>
          <p:spPr>
            <a:xfrm>
              <a:off x="6927528" y="4386441"/>
              <a:ext cx="51600" cy="180900"/>
            </a:xfrm>
            <a:prstGeom prst="rect">
              <a:avLst/>
            </a:prstGeom>
            <a:solidFill>
              <a:srgbClr val="000000"/>
            </a:solidFill>
            <a:ln w="11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89600" tIns="44788" rIns="89600" bIns="44788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</a:pPr>
              <a:endParaRPr sz="1764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5" name="Google Shape;1385;p56"/>
            <p:cNvSpPr/>
            <p:nvPr/>
          </p:nvSpPr>
          <p:spPr>
            <a:xfrm>
              <a:off x="5824450" y="4569650"/>
              <a:ext cx="85800" cy="2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372" b="1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1</a:t>
              </a:r>
              <a:endParaRPr sz="1764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386" name="Google Shape;1386;p56"/>
            <p:cNvSpPr/>
            <p:nvPr/>
          </p:nvSpPr>
          <p:spPr>
            <a:xfrm>
              <a:off x="5986623" y="4569650"/>
              <a:ext cx="120300" cy="2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372" b="1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2</a:t>
              </a:r>
              <a:endParaRPr sz="1764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387" name="Google Shape;1387;p56"/>
            <p:cNvSpPr/>
            <p:nvPr/>
          </p:nvSpPr>
          <p:spPr>
            <a:xfrm>
              <a:off x="6171086" y="4569650"/>
              <a:ext cx="120300" cy="2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372" b="1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3</a:t>
              </a:r>
              <a:endParaRPr sz="1764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388" name="Google Shape;1388;p56"/>
            <p:cNvSpPr/>
            <p:nvPr/>
          </p:nvSpPr>
          <p:spPr>
            <a:xfrm>
              <a:off x="6344261" y="4569650"/>
              <a:ext cx="120300" cy="2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372" b="1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4</a:t>
              </a:r>
              <a:endParaRPr sz="1764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389" name="Google Shape;1389;p56"/>
            <p:cNvSpPr/>
            <p:nvPr/>
          </p:nvSpPr>
          <p:spPr>
            <a:xfrm>
              <a:off x="6523536" y="4569650"/>
              <a:ext cx="120300" cy="2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372" b="1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5</a:t>
              </a:r>
              <a:endParaRPr sz="1764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390" name="Google Shape;1390;p56"/>
            <p:cNvSpPr/>
            <p:nvPr/>
          </p:nvSpPr>
          <p:spPr>
            <a:xfrm>
              <a:off x="6701886" y="4569650"/>
              <a:ext cx="120300" cy="2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372" b="1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6</a:t>
              </a:r>
              <a:endParaRPr sz="1764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391" name="Google Shape;1391;p56"/>
            <p:cNvSpPr/>
            <p:nvPr/>
          </p:nvSpPr>
          <p:spPr>
            <a:xfrm>
              <a:off x="6898561" y="4569650"/>
              <a:ext cx="120300" cy="2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372" b="1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7</a:t>
              </a:r>
              <a:endParaRPr sz="1764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pic>
          <p:nvPicPr>
            <p:cNvPr id="1392" name="Google Shape;1392;p5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523977" y="4065352"/>
              <a:ext cx="321900" cy="321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393" name="Google Shape;1393;p56"/>
            <p:cNvCxnSpPr/>
            <p:nvPr/>
          </p:nvCxnSpPr>
          <p:spPr>
            <a:xfrm>
              <a:off x="5630611" y="4799750"/>
              <a:ext cx="1400400" cy="3600"/>
            </a:xfrm>
            <a:prstGeom prst="straightConnector1">
              <a:avLst/>
            </a:prstGeom>
            <a:noFill/>
            <a:ln w="28575" cap="flat" cmpd="sng">
              <a:solidFill>
                <a:srgbClr val="1C7044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394" name="Google Shape;1394;p56"/>
            <p:cNvSpPr/>
            <p:nvPr/>
          </p:nvSpPr>
          <p:spPr>
            <a:xfrm>
              <a:off x="5706800" y="4802050"/>
              <a:ext cx="1296900" cy="2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568">
                  <a:latin typeface="Proxima Nova"/>
                  <a:ea typeface="Proxima Nova"/>
                  <a:cs typeface="Proxima Nova"/>
                  <a:sym typeface="Proxima Nova"/>
                </a:rPr>
                <a:t>Monitoramento</a:t>
              </a:r>
              <a:endParaRPr sz="1764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pic>
          <p:nvPicPr>
            <p:cNvPr id="1395" name="Google Shape;1395;p5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-2699868">
              <a:off x="6115953" y="4080191"/>
              <a:ext cx="230543" cy="2305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6" name="Google Shape;1396;p5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-2699868">
              <a:off x="6467653" y="4080191"/>
              <a:ext cx="230543" cy="2305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7" name="Google Shape;1397;p5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-2699868">
              <a:off x="6838053" y="4080191"/>
              <a:ext cx="230543" cy="2305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8" name="Google Shape;1398;p56" title="Lungs | Free SVG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843663" y="3827525"/>
              <a:ext cx="230068" cy="230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99" name="Google Shape;1399;p56"/>
            <p:cNvSpPr/>
            <p:nvPr/>
          </p:nvSpPr>
          <p:spPr>
            <a:xfrm>
              <a:off x="5356875" y="3652838"/>
              <a:ext cx="656100" cy="2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372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Wuhan</a:t>
              </a:r>
              <a:endParaRPr sz="137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372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10</a:t>
              </a:r>
              <a:r>
                <a:rPr lang="pt-BR" sz="1372" baseline="30000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5</a:t>
              </a:r>
              <a:r>
                <a:rPr lang="pt-BR" sz="1372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 PFU</a:t>
              </a:r>
              <a:endParaRPr sz="137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pic>
          <p:nvPicPr>
            <p:cNvPr id="1400" name="Google Shape;1400;p5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392375" y="3630202"/>
              <a:ext cx="321900" cy="321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1" name="Google Shape;1401;p5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-2699868">
              <a:off x="7438053" y="4137329"/>
              <a:ext cx="230543" cy="2305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2" name="Google Shape;1402;p56" title="Lungs | Free SVG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7438291" y="4535825"/>
              <a:ext cx="230068" cy="230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03" name="Google Shape;1403;p56"/>
            <p:cNvSpPr/>
            <p:nvPr/>
          </p:nvSpPr>
          <p:spPr>
            <a:xfrm>
              <a:off x="7716351" y="3676102"/>
              <a:ext cx="1102500" cy="2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568">
                  <a:latin typeface="Proxima Nova"/>
                  <a:ea typeface="Proxima Nova"/>
                  <a:cs typeface="Proxima Nova"/>
                  <a:sym typeface="Proxima Nova"/>
                </a:rPr>
                <a:t>Infecção I.N.</a:t>
              </a:r>
              <a:endParaRPr sz="1764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404" name="Google Shape;1404;p56"/>
            <p:cNvSpPr/>
            <p:nvPr/>
          </p:nvSpPr>
          <p:spPr>
            <a:xfrm>
              <a:off x="7716351" y="4137551"/>
              <a:ext cx="1102500" cy="2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568">
                  <a:latin typeface="Proxima Nova"/>
                  <a:ea typeface="Proxima Nova"/>
                  <a:cs typeface="Proxima Nova"/>
                  <a:sym typeface="Proxima Nova"/>
                </a:rPr>
                <a:t>Swab OF</a:t>
              </a:r>
              <a:endParaRPr sz="1764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405" name="Google Shape;1405;p56"/>
            <p:cNvSpPr/>
            <p:nvPr/>
          </p:nvSpPr>
          <p:spPr>
            <a:xfrm>
              <a:off x="7716351" y="4535825"/>
              <a:ext cx="1102500" cy="2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568">
                  <a:latin typeface="Proxima Nova"/>
                  <a:ea typeface="Proxima Nova"/>
                  <a:cs typeface="Proxima Nova"/>
                  <a:sym typeface="Proxima Nova"/>
                </a:rPr>
                <a:t>Pulmão</a:t>
              </a:r>
              <a:endParaRPr sz="1764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sp>
        <p:nvSpPr>
          <p:cNvPr id="1406" name="Google Shape;1406;p56"/>
          <p:cNvSpPr/>
          <p:nvPr/>
        </p:nvSpPr>
        <p:spPr>
          <a:xfrm>
            <a:off x="2624715" y="2630317"/>
            <a:ext cx="562736" cy="22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37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n = 8</a:t>
            </a:r>
            <a:endParaRPr sz="1764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407" name="Google Shape;1407;p5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45583" y="2139884"/>
            <a:ext cx="391917" cy="3919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2" name="Google Shape;1412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697" y="1998355"/>
            <a:ext cx="3153727" cy="2146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3" name="Google Shape;1413;p57"/>
          <p:cNvPicPr preferRelativeResize="0"/>
          <p:nvPr/>
        </p:nvPicPr>
        <p:blipFill rotWithShape="1">
          <a:blip r:embed="rId4">
            <a:alphaModFix/>
          </a:blip>
          <a:srcRect r="9346"/>
          <a:stretch/>
        </p:blipFill>
        <p:spPr>
          <a:xfrm>
            <a:off x="3321427" y="2006955"/>
            <a:ext cx="2746294" cy="21462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14" name="Google Shape;1414;p57"/>
          <p:cNvGrpSpPr/>
          <p:nvPr/>
        </p:nvGrpSpPr>
        <p:grpSpPr>
          <a:xfrm>
            <a:off x="2428894" y="4354887"/>
            <a:ext cx="800566" cy="331735"/>
            <a:chOff x="1458025" y="4121867"/>
            <a:chExt cx="816875" cy="338493"/>
          </a:xfrm>
        </p:grpSpPr>
        <p:sp>
          <p:nvSpPr>
            <p:cNvPr id="1415" name="Google Shape;1415;p57"/>
            <p:cNvSpPr/>
            <p:nvPr/>
          </p:nvSpPr>
          <p:spPr>
            <a:xfrm>
              <a:off x="1458025" y="4202563"/>
              <a:ext cx="136800" cy="1311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1905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9600" tIns="89600" rIns="89600" bIns="896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</a:pPr>
              <a:endParaRPr sz="156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416" name="Google Shape;1416;p57"/>
            <p:cNvSpPr txBox="1"/>
            <p:nvPr/>
          </p:nvSpPr>
          <p:spPr>
            <a:xfrm>
              <a:off x="1620000" y="4121867"/>
              <a:ext cx="654900" cy="3384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44788" rIns="89600" bIns="44788" anchor="t" anchorCtr="0">
              <a:sp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</a:pPr>
              <a:r>
                <a:rPr lang="pt-BR" sz="1568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Na</a:t>
              </a:r>
              <a:r>
                <a:rPr lang="pt-BR" sz="1568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ï</a:t>
              </a:r>
              <a:r>
                <a:rPr lang="pt-BR" sz="1568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ve</a:t>
              </a:r>
              <a:endParaRPr sz="156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grpSp>
        <p:nvGrpSpPr>
          <p:cNvPr id="1417" name="Google Shape;1417;p57"/>
          <p:cNvGrpSpPr/>
          <p:nvPr/>
        </p:nvGrpSpPr>
        <p:grpSpPr>
          <a:xfrm>
            <a:off x="5531663" y="4354887"/>
            <a:ext cx="1225137" cy="331735"/>
            <a:chOff x="1458025" y="4121867"/>
            <a:chExt cx="1250096" cy="338493"/>
          </a:xfrm>
        </p:grpSpPr>
        <p:sp>
          <p:nvSpPr>
            <p:cNvPr id="1418" name="Google Shape;1418;p57"/>
            <p:cNvSpPr/>
            <p:nvPr/>
          </p:nvSpPr>
          <p:spPr>
            <a:xfrm>
              <a:off x="1458025" y="4202563"/>
              <a:ext cx="136800" cy="131100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9600" tIns="89600" rIns="89600" bIns="896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</a:pPr>
              <a:endParaRPr sz="127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57"/>
            <p:cNvSpPr txBox="1"/>
            <p:nvPr/>
          </p:nvSpPr>
          <p:spPr>
            <a:xfrm>
              <a:off x="1620021" y="4121867"/>
              <a:ext cx="1088100" cy="3384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44788" rIns="89600" bIns="44788" anchor="t" anchorCtr="0">
              <a:sp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</a:pPr>
              <a:r>
                <a:rPr lang="pt-BR" sz="1568">
                  <a:latin typeface="Proxima Nova"/>
                  <a:ea typeface="Proxima Nova"/>
                  <a:cs typeface="Proxima Nova"/>
                  <a:sym typeface="Proxima Nova"/>
                </a:rPr>
                <a:t>Multicovax</a:t>
              </a:r>
              <a:endParaRPr sz="156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grpSp>
        <p:nvGrpSpPr>
          <p:cNvPr id="1420" name="Google Shape;1420;p57"/>
          <p:cNvGrpSpPr/>
          <p:nvPr/>
        </p:nvGrpSpPr>
        <p:grpSpPr>
          <a:xfrm>
            <a:off x="3900885" y="4354911"/>
            <a:ext cx="1014038" cy="331735"/>
            <a:chOff x="1458025" y="4121892"/>
            <a:chExt cx="1034696" cy="338493"/>
          </a:xfrm>
        </p:grpSpPr>
        <p:sp>
          <p:nvSpPr>
            <p:cNvPr id="1421" name="Google Shape;1421;p57"/>
            <p:cNvSpPr/>
            <p:nvPr/>
          </p:nvSpPr>
          <p:spPr>
            <a:xfrm>
              <a:off x="1458025" y="4202563"/>
              <a:ext cx="136800" cy="1311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9600" tIns="89600" rIns="89600" bIns="896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</a:pPr>
              <a:endParaRPr sz="127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57"/>
            <p:cNvSpPr txBox="1"/>
            <p:nvPr/>
          </p:nvSpPr>
          <p:spPr>
            <a:xfrm>
              <a:off x="1620021" y="4121892"/>
              <a:ext cx="872700" cy="3384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44788" rIns="89600" bIns="44788" anchor="t" anchorCtr="0">
              <a:sp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</a:pPr>
              <a:r>
                <a:rPr lang="pt-BR" sz="1568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Placebo</a:t>
              </a:r>
              <a:endParaRPr sz="156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sp>
        <p:nvSpPr>
          <p:cNvPr id="1423" name="Google Shape;1423;p57"/>
          <p:cNvSpPr txBox="1"/>
          <p:nvPr/>
        </p:nvSpPr>
        <p:spPr>
          <a:xfrm>
            <a:off x="404583" y="876202"/>
            <a:ext cx="8187014" cy="748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466" tIns="119466" rIns="119466" bIns="119466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pt-BR" sz="2548" b="1">
                <a:latin typeface="Calibri"/>
                <a:ea typeface="Calibri"/>
                <a:cs typeface="Calibri"/>
                <a:sym typeface="Calibri"/>
              </a:rPr>
              <a:t>Parâmetros observacionais de proteção da Multicovax</a:t>
            </a:r>
            <a:endParaRPr sz="2548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24" name="Google Shape;1424;p57"/>
          <p:cNvCxnSpPr/>
          <p:nvPr/>
        </p:nvCxnSpPr>
        <p:spPr>
          <a:xfrm>
            <a:off x="404885" y="1405890"/>
            <a:ext cx="8187014" cy="20581"/>
          </a:xfrm>
          <a:prstGeom prst="straightConnector1">
            <a:avLst/>
          </a:prstGeom>
          <a:noFill/>
          <a:ln w="2857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425" name="Google Shape;1425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86727" y="1932276"/>
            <a:ext cx="2746302" cy="2210959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57"/>
          <p:cNvSpPr txBox="1"/>
          <p:nvPr/>
        </p:nvSpPr>
        <p:spPr>
          <a:xfrm>
            <a:off x="956576" y="1575016"/>
            <a:ext cx="1687326" cy="35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pt-BR" sz="1862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Peso corporal</a:t>
            </a:r>
            <a:endParaRPr sz="1862"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27" name="Google Shape;1427;p57"/>
          <p:cNvSpPr txBox="1"/>
          <p:nvPr/>
        </p:nvSpPr>
        <p:spPr>
          <a:xfrm>
            <a:off x="3799913" y="1592215"/>
            <a:ext cx="2089238" cy="35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pt-BR" sz="1862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Pontuação clínica</a:t>
            </a:r>
            <a:endParaRPr sz="1862"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28" name="Google Shape;1428;p57"/>
          <p:cNvSpPr txBox="1"/>
          <p:nvPr/>
        </p:nvSpPr>
        <p:spPr>
          <a:xfrm>
            <a:off x="6578582" y="1592215"/>
            <a:ext cx="1762592" cy="35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pt-BR" sz="1862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Sobrevivência</a:t>
            </a:r>
            <a:endParaRPr sz="1862"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29" name="Google Shape;1429;p57"/>
          <p:cNvSpPr/>
          <p:nvPr/>
        </p:nvSpPr>
        <p:spPr>
          <a:xfrm>
            <a:off x="1288501" y="4858304"/>
            <a:ext cx="6384436" cy="704449"/>
          </a:xfrm>
          <a:prstGeom prst="rect">
            <a:avLst/>
          </a:prstGeom>
          <a:solidFill>
            <a:srgbClr val="EBF4E7"/>
          </a:solidFill>
          <a:ln w="952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666">
                <a:latin typeface="Proxima Nova"/>
                <a:ea typeface="Proxima Nova"/>
                <a:cs typeface="Proxima Nova"/>
                <a:sym typeface="Proxima Nova"/>
              </a:rPr>
              <a:t>Multicovax I.N. protege contra SARS-CoV-2 sem perda de peso, sintomas clínicos leves e aumento da sobrevida.</a:t>
            </a:r>
            <a:endParaRPr sz="1666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4" name="Google Shape;1434;p58"/>
          <p:cNvGrpSpPr/>
          <p:nvPr/>
        </p:nvGrpSpPr>
        <p:grpSpPr>
          <a:xfrm>
            <a:off x="2449842" y="4446618"/>
            <a:ext cx="800566" cy="331735"/>
            <a:chOff x="1458025" y="4121867"/>
            <a:chExt cx="816875" cy="338493"/>
          </a:xfrm>
        </p:grpSpPr>
        <p:sp>
          <p:nvSpPr>
            <p:cNvPr id="1435" name="Google Shape;1435;p58"/>
            <p:cNvSpPr/>
            <p:nvPr/>
          </p:nvSpPr>
          <p:spPr>
            <a:xfrm>
              <a:off x="1458025" y="4202563"/>
              <a:ext cx="136800" cy="1311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1905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9600" tIns="89600" rIns="89600" bIns="896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</a:pPr>
              <a:endParaRPr sz="156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436" name="Google Shape;1436;p58"/>
            <p:cNvSpPr txBox="1"/>
            <p:nvPr/>
          </p:nvSpPr>
          <p:spPr>
            <a:xfrm>
              <a:off x="1620000" y="4121867"/>
              <a:ext cx="654900" cy="3384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44788" rIns="89600" bIns="44788" anchor="t" anchorCtr="0">
              <a:sp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</a:pPr>
              <a:r>
                <a:rPr lang="pt-BR" sz="1568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Na</a:t>
              </a:r>
              <a:r>
                <a:rPr lang="pt-BR" sz="1568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ï</a:t>
              </a:r>
              <a:r>
                <a:rPr lang="pt-BR" sz="1568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ve</a:t>
              </a:r>
              <a:endParaRPr sz="156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grpSp>
        <p:nvGrpSpPr>
          <p:cNvPr id="1437" name="Google Shape;1437;p58"/>
          <p:cNvGrpSpPr/>
          <p:nvPr/>
        </p:nvGrpSpPr>
        <p:grpSpPr>
          <a:xfrm>
            <a:off x="5552611" y="4446613"/>
            <a:ext cx="1203381" cy="573019"/>
            <a:chOff x="1458025" y="4121867"/>
            <a:chExt cx="1227896" cy="584693"/>
          </a:xfrm>
        </p:grpSpPr>
        <p:sp>
          <p:nvSpPr>
            <p:cNvPr id="1438" name="Google Shape;1438;p58"/>
            <p:cNvSpPr/>
            <p:nvPr/>
          </p:nvSpPr>
          <p:spPr>
            <a:xfrm>
              <a:off x="1458025" y="4202563"/>
              <a:ext cx="136800" cy="131100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9600" tIns="89600" rIns="89600" bIns="896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</a:pPr>
              <a:endParaRPr sz="156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439" name="Google Shape;1439;p58"/>
            <p:cNvSpPr txBox="1"/>
            <p:nvPr/>
          </p:nvSpPr>
          <p:spPr>
            <a:xfrm>
              <a:off x="1620021" y="4121867"/>
              <a:ext cx="1065900" cy="5846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44788" rIns="89600" bIns="44788" anchor="t" anchorCtr="0">
              <a:sp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</a:pPr>
              <a:r>
                <a:rPr lang="pt-BR" sz="1568">
                  <a:latin typeface="Proxima Nova"/>
                  <a:ea typeface="Proxima Nova"/>
                  <a:cs typeface="Proxima Nova"/>
                  <a:sym typeface="Proxima Nova"/>
                </a:rPr>
                <a:t>Multicovax</a:t>
              </a:r>
              <a:endParaRPr sz="156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grpSp>
        <p:nvGrpSpPr>
          <p:cNvPr id="1440" name="Google Shape;1440;p58"/>
          <p:cNvGrpSpPr/>
          <p:nvPr/>
        </p:nvGrpSpPr>
        <p:grpSpPr>
          <a:xfrm>
            <a:off x="3921833" y="4446642"/>
            <a:ext cx="1118118" cy="331735"/>
            <a:chOff x="1458025" y="4121892"/>
            <a:chExt cx="1140896" cy="338493"/>
          </a:xfrm>
        </p:grpSpPr>
        <p:sp>
          <p:nvSpPr>
            <p:cNvPr id="1441" name="Google Shape;1441;p58"/>
            <p:cNvSpPr/>
            <p:nvPr/>
          </p:nvSpPr>
          <p:spPr>
            <a:xfrm>
              <a:off x="1458025" y="4202563"/>
              <a:ext cx="136800" cy="1311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9600" tIns="89600" rIns="89600" bIns="896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</a:pPr>
              <a:endParaRPr sz="156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442" name="Google Shape;1442;p58"/>
            <p:cNvSpPr txBox="1"/>
            <p:nvPr/>
          </p:nvSpPr>
          <p:spPr>
            <a:xfrm>
              <a:off x="1620021" y="4121892"/>
              <a:ext cx="978900" cy="3384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44788" rIns="89600" bIns="44788" anchor="t" anchorCtr="0">
              <a:sp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</a:pPr>
              <a:r>
                <a:rPr lang="pt-BR" sz="1568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Placebo</a:t>
              </a:r>
              <a:endParaRPr sz="1568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sp>
        <p:nvSpPr>
          <p:cNvPr id="1443" name="Google Shape;1443;p58"/>
          <p:cNvSpPr txBox="1"/>
          <p:nvPr/>
        </p:nvSpPr>
        <p:spPr>
          <a:xfrm>
            <a:off x="404583" y="876202"/>
            <a:ext cx="8187014" cy="748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466" tIns="119466" rIns="119466" bIns="119466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pt-BR" sz="2548" b="1">
                <a:latin typeface="Calibri"/>
                <a:ea typeface="Calibri"/>
                <a:cs typeface="Calibri"/>
                <a:sym typeface="Calibri"/>
              </a:rPr>
              <a:t>Quantificação de SARS-CoV-2 em orofaringe e pulmão</a:t>
            </a:r>
            <a:endParaRPr sz="2548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44" name="Google Shape;1444;p58"/>
          <p:cNvCxnSpPr/>
          <p:nvPr/>
        </p:nvCxnSpPr>
        <p:spPr>
          <a:xfrm>
            <a:off x="404885" y="1405890"/>
            <a:ext cx="8187014" cy="20581"/>
          </a:xfrm>
          <a:prstGeom prst="straightConnector1">
            <a:avLst/>
          </a:prstGeom>
          <a:noFill/>
          <a:ln w="2857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445" name="Google Shape;1445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472" y="2020357"/>
            <a:ext cx="4855263" cy="2410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6" name="Google Shape;1446;p58"/>
          <p:cNvPicPr preferRelativeResize="0"/>
          <p:nvPr/>
        </p:nvPicPr>
        <p:blipFill rotWithShape="1">
          <a:blip r:embed="rId4">
            <a:alphaModFix/>
          </a:blip>
          <a:srcRect b="1254"/>
          <a:stretch/>
        </p:blipFill>
        <p:spPr>
          <a:xfrm>
            <a:off x="5282094" y="2035461"/>
            <a:ext cx="3401872" cy="2380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7" name="Google Shape;144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2699866">
            <a:off x="3999548" y="1658517"/>
            <a:ext cx="355850" cy="35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8" name="Google Shape;1448;p58" title="Lungs | Free SV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16689" y="1625928"/>
            <a:ext cx="420932" cy="421023"/>
          </a:xfrm>
          <a:prstGeom prst="rect">
            <a:avLst/>
          </a:prstGeom>
          <a:noFill/>
          <a:ln>
            <a:noFill/>
          </a:ln>
        </p:spPr>
      </p:pic>
      <p:sp>
        <p:nvSpPr>
          <p:cNvPr id="1449" name="Google Shape;1449;p58"/>
          <p:cNvSpPr txBox="1"/>
          <p:nvPr/>
        </p:nvSpPr>
        <p:spPr>
          <a:xfrm>
            <a:off x="2011252" y="1584816"/>
            <a:ext cx="2189790" cy="35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pt-BR" sz="1862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Swab orofaríngeo</a:t>
            </a:r>
            <a:endParaRPr sz="1862"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50" name="Google Shape;1450;p58"/>
          <p:cNvSpPr txBox="1"/>
          <p:nvPr/>
        </p:nvSpPr>
        <p:spPr>
          <a:xfrm>
            <a:off x="6631650" y="1584816"/>
            <a:ext cx="1044619" cy="35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pt-BR" sz="1862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Pulmão</a:t>
            </a:r>
            <a:endParaRPr sz="1862"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51" name="Google Shape;1451;p58"/>
          <p:cNvSpPr/>
          <p:nvPr/>
        </p:nvSpPr>
        <p:spPr>
          <a:xfrm>
            <a:off x="321746" y="4941043"/>
            <a:ext cx="8452211" cy="564794"/>
          </a:xfrm>
          <a:prstGeom prst="rect">
            <a:avLst/>
          </a:prstGeom>
          <a:solidFill>
            <a:srgbClr val="EBF4E7"/>
          </a:solidFill>
          <a:ln w="952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666">
                <a:latin typeface="Proxima Nova"/>
                <a:ea typeface="Proxima Nova"/>
                <a:cs typeface="Proxima Nova"/>
                <a:sym typeface="Proxima Nova"/>
              </a:rPr>
              <a:t>A Multicovax reduziu, e até aboliu, o RNA SARS-CoV-2 na orofaringe e nos pulmões.</a:t>
            </a:r>
            <a:endParaRPr sz="1666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Google Shape;1480;p60"/>
          <p:cNvSpPr txBox="1"/>
          <p:nvPr/>
        </p:nvSpPr>
        <p:spPr>
          <a:xfrm>
            <a:off x="404583" y="876202"/>
            <a:ext cx="8187014" cy="748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466" tIns="119466" rIns="119466" bIns="119466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pt-BR" sz="2548" b="1">
                <a:latin typeface="Calibri"/>
                <a:ea typeface="Calibri"/>
                <a:cs typeface="Calibri"/>
                <a:sym typeface="Calibri"/>
              </a:rPr>
              <a:t>Desfecho da Multicovax como imunização primária I.N.</a:t>
            </a:r>
            <a:endParaRPr sz="2548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81" name="Google Shape;1481;p60"/>
          <p:cNvCxnSpPr/>
          <p:nvPr/>
        </p:nvCxnSpPr>
        <p:spPr>
          <a:xfrm>
            <a:off x="404885" y="1405890"/>
            <a:ext cx="8187014" cy="20581"/>
          </a:xfrm>
          <a:prstGeom prst="straightConnector1">
            <a:avLst/>
          </a:prstGeom>
          <a:noFill/>
          <a:ln w="2857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482" name="Google Shape;1482;p60"/>
          <p:cNvGrpSpPr/>
          <p:nvPr/>
        </p:nvGrpSpPr>
        <p:grpSpPr>
          <a:xfrm>
            <a:off x="404877" y="2284109"/>
            <a:ext cx="8186965" cy="489853"/>
            <a:chOff x="413125" y="1843675"/>
            <a:chExt cx="8353750" cy="499832"/>
          </a:xfrm>
        </p:grpSpPr>
        <p:pic>
          <p:nvPicPr>
            <p:cNvPr id="1483" name="Google Shape;1483;p60" title="File:Check-mark.png - Wikimedia Commons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13125" y="1843675"/>
              <a:ext cx="462374" cy="4998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84" name="Google Shape;1484;p60"/>
            <p:cNvSpPr txBox="1"/>
            <p:nvPr/>
          </p:nvSpPr>
          <p:spPr>
            <a:xfrm>
              <a:off x="1161575" y="1890338"/>
              <a:ext cx="7605300" cy="40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89600" rIns="89600" bIns="89600" anchor="t" anchorCtr="0">
              <a:noAutofit/>
            </a:bodyPr>
            <a:lstStyle/>
            <a:p>
              <a:pPr algn="just">
                <a:spcBef>
                  <a:spcPts val="0"/>
                </a:spcBef>
                <a:spcAft>
                  <a:spcPts val="0"/>
                </a:spcAft>
              </a:pPr>
              <a:r>
                <a:rPr lang="pt-BR" sz="1666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resposta sistêmica IgG anti-RBD após a 2ª dose, por até 1 ano;</a:t>
              </a:r>
              <a:endParaRPr sz="1666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grpSp>
        <p:nvGrpSpPr>
          <p:cNvPr id="1485" name="Google Shape;1485;p60"/>
          <p:cNvGrpSpPr/>
          <p:nvPr/>
        </p:nvGrpSpPr>
        <p:grpSpPr>
          <a:xfrm>
            <a:off x="404877" y="2966521"/>
            <a:ext cx="8186965" cy="489853"/>
            <a:chOff x="413125" y="2507930"/>
            <a:chExt cx="8353750" cy="499832"/>
          </a:xfrm>
        </p:grpSpPr>
        <p:pic>
          <p:nvPicPr>
            <p:cNvPr id="1486" name="Google Shape;1486;p60" title="File:Check-mark.png - Wikimedia Commons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13125" y="2507930"/>
              <a:ext cx="462374" cy="4998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87" name="Google Shape;1487;p60"/>
            <p:cNvSpPr txBox="1"/>
            <p:nvPr/>
          </p:nvSpPr>
          <p:spPr>
            <a:xfrm>
              <a:off x="1161575" y="2554596"/>
              <a:ext cx="7605300" cy="40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89600" rIns="89600" bIns="89600" anchor="t" anchorCtr="0">
              <a:noAutofit/>
            </a:bodyPr>
            <a:lstStyle/>
            <a:p>
              <a:pPr algn="just">
                <a:spcBef>
                  <a:spcPts val="0"/>
                </a:spcBef>
                <a:spcAft>
                  <a:spcPts val="0"/>
                </a:spcAft>
              </a:pPr>
              <a:r>
                <a:rPr lang="pt-BR" sz="1666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indução de anticorpo IgA sistêmico e sIgA locais com a 2ª dose I.N.;</a:t>
              </a:r>
              <a:endParaRPr sz="1666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grpSp>
        <p:nvGrpSpPr>
          <p:cNvPr id="1488" name="Google Shape;1488;p60"/>
          <p:cNvGrpSpPr/>
          <p:nvPr/>
        </p:nvGrpSpPr>
        <p:grpSpPr>
          <a:xfrm>
            <a:off x="404877" y="3648933"/>
            <a:ext cx="8186965" cy="489853"/>
            <a:chOff x="413125" y="3144172"/>
            <a:chExt cx="8353750" cy="499832"/>
          </a:xfrm>
        </p:grpSpPr>
        <p:pic>
          <p:nvPicPr>
            <p:cNvPr id="1489" name="Google Shape;1489;p60" title="File:Check-mark.png - Wikimedia Commons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13125" y="3144172"/>
              <a:ext cx="462374" cy="4998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90" name="Google Shape;1490;p60"/>
            <p:cNvSpPr txBox="1"/>
            <p:nvPr/>
          </p:nvSpPr>
          <p:spPr>
            <a:xfrm>
              <a:off x="1161575" y="3190825"/>
              <a:ext cx="7605300" cy="40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89600" rIns="89600" bIns="89600" anchor="t" anchorCtr="0">
              <a:noAutofit/>
            </a:bodyPr>
            <a:lstStyle/>
            <a:p>
              <a:pPr algn="just">
                <a:spcBef>
                  <a:spcPts val="0"/>
                </a:spcBef>
                <a:spcAft>
                  <a:spcPts val="0"/>
                </a:spcAft>
              </a:pPr>
              <a:r>
                <a:rPr lang="pt-BR" sz="1666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neutralização de pseudovírus </a:t>
              </a:r>
              <a:r>
                <a:rPr lang="pt-BR" sz="1666" i="1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wild-type</a:t>
              </a:r>
              <a:r>
                <a:rPr lang="pt-BR" sz="1666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 após a 2ª dose, por até um ano;</a:t>
              </a:r>
              <a:endParaRPr sz="1666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grpSp>
        <p:nvGrpSpPr>
          <p:cNvPr id="1491" name="Google Shape;1491;p60"/>
          <p:cNvGrpSpPr/>
          <p:nvPr/>
        </p:nvGrpSpPr>
        <p:grpSpPr>
          <a:xfrm>
            <a:off x="404877" y="4331345"/>
            <a:ext cx="8186965" cy="489853"/>
            <a:chOff x="413125" y="3780427"/>
            <a:chExt cx="8353750" cy="499832"/>
          </a:xfrm>
        </p:grpSpPr>
        <p:pic>
          <p:nvPicPr>
            <p:cNvPr id="1492" name="Google Shape;1492;p60" title="File:Check-mark.png - Wikimedia Commons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13125" y="3780427"/>
              <a:ext cx="462374" cy="4998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93" name="Google Shape;1493;p60"/>
            <p:cNvSpPr txBox="1"/>
            <p:nvPr/>
          </p:nvSpPr>
          <p:spPr>
            <a:xfrm>
              <a:off x="1161575" y="3827094"/>
              <a:ext cx="7605300" cy="40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89600" rIns="89600" bIns="89600" anchor="t" anchorCtr="0">
              <a:noAutofit/>
            </a:bodyPr>
            <a:lstStyle/>
            <a:p>
              <a:pPr algn="just">
                <a:spcBef>
                  <a:spcPts val="0"/>
                </a:spcBef>
                <a:spcAft>
                  <a:spcPts val="0"/>
                </a:spcAft>
              </a:pPr>
              <a:r>
                <a:rPr lang="pt-BR" sz="1666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resposta celular robusta com a 2ª dose I.N.;</a:t>
              </a:r>
              <a:endParaRPr sz="1666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grpSp>
        <p:nvGrpSpPr>
          <p:cNvPr id="1494" name="Google Shape;1494;p60"/>
          <p:cNvGrpSpPr/>
          <p:nvPr/>
        </p:nvGrpSpPr>
        <p:grpSpPr>
          <a:xfrm>
            <a:off x="404877" y="5082097"/>
            <a:ext cx="8186720" cy="489853"/>
            <a:chOff x="413125" y="4404378"/>
            <a:chExt cx="8353500" cy="499832"/>
          </a:xfrm>
        </p:grpSpPr>
        <p:pic>
          <p:nvPicPr>
            <p:cNvPr id="1495" name="Google Shape;1495;p60" title="File:Check-mark.png - Wikimedia Commons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13125" y="4404378"/>
              <a:ext cx="462374" cy="4998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96" name="Google Shape;1496;p60"/>
            <p:cNvSpPr txBox="1"/>
            <p:nvPr/>
          </p:nvSpPr>
          <p:spPr>
            <a:xfrm>
              <a:off x="1161325" y="4405073"/>
              <a:ext cx="76053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89600" rIns="89600" bIns="89600" anchor="t" anchorCtr="0">
              <a:noAutofit/>
            </a:bodyPr>
            <a:lstStyle/>
            <a:p>
              <a:pPr algn="just">
                <a:spcBef>
                  <a:spcPts val="0"/>
                </a:spcBef>
                <a:spcAft>
                  <a:spcPts val="0"/>
                </a:spcAft>
              </a:pPr>
              <a:r>
                <a:rPr lang="pt-BR" sz="1666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proteção contra infecção viral, reduzindo a carga viral.</a:t>
              </a:r>
              <a:endParaRPr sz="1666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grpSp>
        <p:nvGrpSpPr>
          <p:cNvPr id="1497" name="Google Shape;1497;p60"/>
          <p:cNvGrpSpPr/>
          <p:nvPr/>
        </p:nvGrpSpPr>
        <p:grpSpPr>
          <a:xfrm>
            <a:off x="404877" y="1601697"/>
            <a:ext cx="8186965" cy="489853"/>
            <a:chOff x="413125" y="700675"/>
            <a:chExt cx="8353750" cy="499832"/>
          </a:xfrm>
        </p:grpSpPr>
        <p:pic>
          <p:nvPicPr>
            <p:cNvPr id="1498" name="Google Shape;1498;p60" title="File:Check-mark.png - Wikimedia Commons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13125" y="700675"/>
              <a:ext cx="462374" cy="4998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99" name="Google Shape;1499;p60"/>
            <p:cNvSpPr txBox="1"/>
            <p:nvPr/>
          </p:nvSpPr>
          <p:spPr>
            <a:xfrm>
              <a:off x="1161575" y="747338"/>
              <a:ext cx="7605300" cy="40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89600" rIns="89600" bIns="89600" anchor="t" anchorCtr="0">
              <a:noAutofit/>
            </a:bodyPr>
            <a:lstStyle/>
            <a:p>
              <a:pPr algn="just">
                <a:spcBef>
                  <a:spcPts val="0"/>
                </a:spcBef>
                <a:spcAft>
                  <a:spcPts val="0"/>
                </a:spcAft>
              </a:pPr>
              <a:r>
                <a:rPr lang="pt-BR" sz="1666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Importância da combinação de carreadores adequados para entrega nasal;</a:t>
              </a:r>
              <a:endParaRPr sz="1666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p62"/>
          <p:cNvSpPr txBox="1"/>
          <p:nvPr/>
        </p:nvSpPr>
        <p:spPr>
          <a:xfrm>
            <a:off x="404583" y="876202"/>
            <a:ext cx="8187014" cy="748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466" tIns="119466" rIns="119466" bIns="119466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pt-BR" sz="2548" b="1">
                <a:latin typeface="Calibri"/>
                <a:ea typeface="Calibri"/>
                <a:cs typeface="Calibri"/>
                <a:sym typeface="Calibri"/>
              </a:rPr>
              <a:t>MultiCovax como dose de reforço intranasal</a:t>
            </a:r>
            <a:endParaRPr sz="2548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63" name="Google Shape;1563;p62"/>
          <p:cNvCxnSpPr/>
          <p:nvPr/>
        </p:nvCxnSpPr>
        <p:spPr>
          <a:xfrm>
            <a:off x="404885" y="1405890"/>
            <a:ext cx="8187014" cy="20581"/>
          </a:xfrm>
          <a:prstGeom prst="straightConnector1">
            <a:avLst/>
          </a:prstGeom>
          <a:noFill/>
          <a:ln w="2857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64" name="Google Shape;1564;p62"/>
          <p:cNvSpPr/>
          <p:nvPr/>
        </p:nvSpPr>
        <p:spPr>
          <a:xfrm>
            <a:off x="5678223" y="4934102"/>
            <a:ext cx="3068587" cy="803530"/>
          </a:xfrm>
          <a:prstGeom prst="chevron">
            <a:avLst>
              <a:gd name="adj" fmla="val 50000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pt-BR" sz="1470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Resposta celular IFN-𝜸+</a:t>
            </a:r>
            <a:endParaRPr sz="1470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pt-BR" sz="147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ELISPOT - Estímulo com RBD e dipeptídeos</a:t>
            </a:r>
            <a:endParaRPr sz="147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65" name="Google Shape;1565;p62"/>
          <p:cNvSpPr/>
          <p:nvPr/>
        </p:nvSpPr>
        <p:spPr>
          <a:xfrm>
            <a:off x="274239" y="4934102"/>
            <a:ext cx="2862485" cy="803530"/>
          </a:xfrm>
          <a:prstGeom prst="homePlate">
            <a:avLst>
              <a:gd name="adj" fmla="val 50000"/>
            </a:avLst>
          </a:prstGeom>
          <a:solidFill>
            <a:srgbClr val="274E13"/>
          </a:solidFill>
          <a:ln>
            <a:noFill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pt-BR" sz="1470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Resposta humoral</a:t>
            </a:r>
            <a:endParaRPr sz="1470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pt-BR" sz="147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ELISA IgG e IgA </a:t>
            </a:r>
            <a:r>
              <a:rPr lang="pt-BR" sz="147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anti-RBD</a:t>
            </a:r>
            <a:r>
              <a:rPr lang="pt-BR" sz="1470" baseline="-25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WT</a:t>
            </a:r>
            <a:endParaRPr sz="147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66" name="Google Shape;1566;p62"/>
          <p:cNvSpPr/>
          <p:nvPr/>
        </p:nvSpPr>
        <p:spPr>
          <a:xfrm>
            <a:off x="2947014" y="4913137"/>
            <a:ext cx="2913055" cy="803530"/>
          </a:xfrm>
          <a:prstGeom prst="chevron">
            <a:avLst>
              <a:gd name="adj" fmla="val 50000"/>
            </a:avLst>
          </a:prstGeom>
          <a:solidFill>
            <a:srgbClr val="1C7044"/>
          </a:solidFill>
          <a:ln>
            <a:noFill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pt-BR" sz="1470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Neutralização pseudovírus </a:t>
            </a:r>
            <a:endParaRPr sz="1470" b="1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</a:pPr>
            <a:r>
              <a:rPr lang="pt-BR" sz="1470" i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Wild-type</a:t>
            </a:r>
            <a:r>
              <a:rPr lang="pt-BR" sz="147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, BA.2 e BA.5</a:t>
            </a:r>
            <a:endParaRPr sz="147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567" name="Google Shape;1567;p62"/>
          <p:cNvPicPr preferRelativeResize="0"/>
          <p:nvPr/>
        </p:nvPicPr>
        <p:blipFill rotWithShape="1">
          <a:blip r:embed="rId3">
            <a:alphaModFix/>
          </a:blip>
          <a:srcRect l="11871" t="19592" r="56162" b="46411"/>
          <a:stretch/>
        </p:blipFill>
        <p:spPr>
          <a:xfrm>
            <a:off x="2827746" y="1493477"/>
            <a:ext cx="2303054" cy="1600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8" name="Google Shape;1568;p62"/>
          <p:cNvPicPr preferRelativeResize="0"/>
          <p:nvPr/>
        </p:nvPicPr>
        <p:blipFill rotWithShape="1">
          <a:blip r:embed="rId3">
            <a:alphaModFix/>
          </a:blip>
          <a:srcRect l="51127" t="24861" r="26039" b="47685"/>
          <a:stretch/>
        </p:blipFill>
        <p:spPr>
          <a:xfrm>
            <a:off x="550976" y="1660013"/>
            <a:ext cx="1801741" cy="1415890"/>
          </a:xfrm>
          <a:prstGeom prst="rect">
            <a:avLst/>
          </a:prstGeom>
          <a:noFill/>
          <a:ln>
            <a:noFill/>
          </a:ln>
        </p:spPr>
      </p:pic>
      <p:sp>
        <p:nvSpPr>
          <p:cNvPr id="1569" name="Google Shape;1569;p62"/>
          <p:cNvSpPr/>
          <p:nvPr/>
        </p:nvSpPr>
        <p:spPr>
          <a:xfrm rot="2700000">
            <a:off x="2684274" y="2136942"/>
            <a:ext cx="562568" cy="567974"/>
          </a:xfrm>
          <a:prstGeom prst="mathMultiply">
            <a:avLst>
              <a:gd name="adj1" fmla="val 23520"/>
            </a:avLst>
          </a:prstGeom>
          <a:solidFill>
            <a:srgbClr val="93C47D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endParaRPr sz="137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0" name="Google Shape;1570;p62"/>
          <p:cNvSpPr txBox="1"/>
          <p:nvPr/>
        </p:nvSpPr>
        <p:spPr>
          <a:xfrm>
            <a:off x="3689488" y="1575653"/>
            <a:ext cx="1463584" cy="742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Intranasal</a:t>
            </a:r>
            <a:endParaRPr sz="1764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10µL/animal</a:t>
            </a:r>
            <a:endParaRPr sz="1764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71" name="Google Shape;1571;p62"/>
          <p:cNvSpPr txBox="1"/>
          <p:nvPr/>
        </p:nvSpPr>
        <p:spPr>
          <a:xfrm>
            <a:off x="1054444" y="1554803"/>
            <a:ext cx="1659689" cy="742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Pfizer I.M.</a:t>
            </a:r>
            <a:endParaRPr sz="1764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50µL/animal</a:t>
            </a:r>
            <a:endParaRPr sz="1764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72" name="Google Shape;1572;p62"/>
          <p:cNvSpPr txBox="1"/>
          <p:nvPr/>
        </p:nvSpPr>
        <p:spPr>
          <a:xfrm>
            <a:off x="2028157" y="2751879"/>
            <a:ext cx="2272701" cy="391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C57BL/6 </a:t>
            </a:r>
            <a:r>
              <a:rPr lang="pt-BR" sz="1764" i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wild-type</a:t>
            </a:r>
            <a:endParaRPr sz="1764" i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573" name="Google Shape;1573;p62"/>
          <p:cNvPicPr preferRelativeResize="0"/>
          <p:nvPr/>
        </p:nvPicPr>
        <p:blipFill rotWithShape="1">
          <a:blip r:embed="rId4">
            <a:alphaModFix/>
          </a:blip>
          <a:srcRect l="23165" t="14847" r="32421" b="19776"/>
          <a:stretch/>
        </p:blipFill>
        <p:spPr>
          <a:xfrm>
            <a:off x="5318686" y="1575653"/>
            <a:ext cx="1315208" cy="1388614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p62"/>
          <p:cNvSpPr/>
          <p:nvPr/>
        </p:nvSpPr>
        <p:spPr>
          <a:xfrm>
            <a:off x="765687" y="2487453"/>
            <a:ext cx="562736" cy="22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37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n = 10</a:t>
            </a:r>
            <a:endParaRPr sz="1764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575" name="Google Shape;1575;p62"/>
          <p:cNvPicPr preferRelativeResize="0"/>
          <p:nvPr/>
        </p:nvPicPr>
        <p:blipFill rotWithShape="1">
          <a:blip r:embed="rId5">
            <a:alphaModFix/>
          </a:blip>
          <a:srcRect l="41448" t="25486" r="54445" b="63033"/>
          <a:stretch/>
        </p:blipFill>
        <p:spPr>
          <a:xfrm rot="2865080">
            <a:off x="6957598" y="2181400"/>
            <a:ext cx="191571" cy="375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6" name="Google Shape;1576;p62"/>
          <p:cNvPicPr preferRelativeResize="0"/>
          <p:nvPr/>
        </p:nvPicPr>
        <p:blipFill rotWithShape="1">
          <a:blip r:embed="rId6">
            <a:alphaModFix/>
          </a:blip>
          <a:srcRect l="41448" t="25486" r="54445" b="63033"/>
          <a:stretch/>
        </p:blipFill>
        <p:spPr>
          <a:xfrm rot="2865080">
            <a:off x="6957598" y="1652940"/>
            <a:ext cx="191571" cy="375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7" name="Google Shape;1577;p62"/>
          <p:cNvPicPr preferRelativeResize="0"/>
          <p:nvPr/>
        </p:nvPicPr>
        <p:blipFill rotWithShape="1">
          <a:blip r:embed="rId7">
            <a:alphaModFix/>
          </a:blip>
          <a:srcRect l="41448" t="25486" r="54445" b="63033"/>
          <a:stretch/>
        </p:blipFill>
        <p:spPr>
          <a:xfrm rot="2865080">
            <a:off x="6957598" y="2709859"/>
            <a:ext cx="191571" cy="375159"/>
          </a:xfrm>
          <a:prstGeom prst="rect">
            <a:avLst/>
          </a:prstGeom>
          <a:noFill/>
          <a:ln>
            <a:noFill/>
          </a:ln>
        </p:spPr>
      </p:pic>
      <p:sp>
        <p:nvSpPr>
          <p:cNvPr id="1578" name="Google Shape;1578;p62"/>
          <p:cNvSpPr txBox="1"/>
          <p:nvPr/>
        </p:nvSpPr>
        <p:spPr>
          <a:xfrm>
            <a:off x="7202104" y="1579401"/>
            <a:ext cx="1389787" cy="391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RBD WT</a:t>
            </a:r>
            <a:endParaRPr sz="1764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79" name="Google Shape;1579;p62"/>
          <p:cNvSpPr txBox="1"/>
          <p:nvPr/>
        </p:nvSpPr>
        <p:spPr>
          <a:xfrm>
            <a:off x="7202104" y="2140275"/>
            <a:ext cx="1389787" cy="391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RBD BA.2</a:t>
            </a:r>
            <a:endParaRPr sz="1764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80" name="Google Shape;1580;p62"/>
          <p:cNvSpPr txBox="1"/>
          <p:nvPr/>
        </p:nvSpPr>
        <p:spPr>
          <a:xfrm>
            <a:off x="7202104" y="2701149"/>
            <a:ext cx="1389787" cy="391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RBD BA.5</a:t>
            </a:r>
            <a:endParaRPr sz="1764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1581" name="Google Shape;1581;p62"/>
          <p:cNvCxnSpPr>
            <a:stCxn id="1582" idx="1"/>
            <a:endCxn id="1583" idx="1"/>
          </p:cNvCxnSpPr>
          <p:nvPr/>
        </p:nvCxnSpPr>
        <p:spPr>
          <a:xfrm rot="10800000" flipH="1">
            <a:off x="1148903" y="4335949"/>
            <a:ext cx="5183698" cy="1764"/>
          </a:xfrm>
          <a:prstGeom prst="straightConnector1">
            <a:avLst/>
          </a:prstGeom>
          <a:noFill/>
          <a:ln w="730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82" name="Google Shape;1582;p62"/>
          <p:cNvSpPr/>
          <p:nvPr/>
        </p:nvSpPr>
        <p:spPr>
          <a:xfrm>
            <a:off x="1148903" y="4249069"/>
            <a:ext cx="50570" cy="177288"/>
          </a:xfrm>
          <a:prstGeom prst="rect">
            <a:avLst/>
          </a:prstGeom>
          <a:solidFill>
            <a:srgbClr val="000000"/>
          </a:solidFill>
          <a:ln w="11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4" name="Google Shape;1584;p62"/>
          <p:cNvSpPr/>
          <p:nvPr/>
        </p:nvSpPr>
        <p:spPr>
          <a:xfrm>
            <a:off x="1050629" y="4428626"/>
            <a:ext cx="247263" cy="22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372" b="1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D0</a:t>
            </a:r>
            <a:endParaRPr sz="1764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85" name="Google Shape;1585;p62"/>
          <p:cNvSpPr/>
          <p:nvPr/>
        </p:nvSpPr>
        <p:spPr>
          <a:xfrm>
            <a:off x="2360415" y="4428626"/>
            <a:ext cx="338700" cy="22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372" b="1">
                <a:solidFill>
                  <a:srgbClr val="E60000"/>
                </a:solidFill>
                <a:latin typeface="Proxima Nova"/>
                <a:ea typeface="Proxima Nova"/>
                <a:cs typeface="Proxima Nova"/>
                <a:sym typeface="Proxima Nova"/>
              </a:rPr>
              <a:t>D30</a:t>
            </a:r>
            <a:endParaRPr sz="1764">
              <a:solidFill>
                <a:srgbClr val="E6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86" name="Google Shape;1586;p62"/>
          <p:cNvSpPr/>
          <p:nvPr/>
        </p:nvSpPr>
        <p:spPr>
          <a:xfrm>
            <a:off x="3037814" y="4428620"/>
            <a:ext cx="363691" cy="22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372" b="1">
                <a:solidFill>
                  <a:srgbClr val="E60000"/>
                </a:solidFill>
                <a:latin typeface="Proxima Nova"/>
                <a:ea typeface="Proxima Nova"/>
                <a:cs typeface="Proxima Nova"/>
                <a:sym typeface="Proxima Nova"/>
              </a:rPr>
              <a:t>D60</a:t>
            </a:r>
            <a:endParaRPr sz="1764">
              <a:solidFill>
                <a:srgbClr val="E6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87" name="Google Shape;1587;p62"/>
          <p:cNvSpPr/>
          <p:nvPr/>
        </p:nvSpPr>
        <p:spPr>
          <a:xfrm>
            <a:off x="796768" y="3387431"/>
            <a:ext cx="793240" cy="22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37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Prime I.M.</a:t>
            </a:r>
            <a:endParaRPr sz="1764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88" name="Google Shape;1588;p62"/>
          <p:cNvSpPr/>
          <p:nvPr/>
        </p:nvSpPr>
        <p:spPr>
          <a:xfrm>
            <a:off x="3561151" y="3388534"/>
            <a:ext cx="953770" cy="22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568">
                <a:latin typeface="Proxima Nova"/>
                <a:ea typeface="Proxima Nova"/>
                <a:cs typeface="Proxima Nova"/>
                <a:sym typeface="Proxima Nova"/>
              </a:rPr>
              <a:t>1° </a:t>
            </a:r>
            <a:r>
              <a:rPr lang="pt-BR" sz="137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boost I.N.</a:t>
            </a:r>
            <a:endParaRPr sz="1764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89" name="Google Shape;1589;p62"/>
          <p:cNvSpPr/>
          <p:nvPr/>
        </p:nvSpPr>
        <p:spPr>
          <a:xfrm>
            <a:off x="4721564" y="3387438"/>
            <a:ext cx="1080488" cy="22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568">
                <a:latin typeface="Proxima Nova"/>
                <a:ea typeface="Proxima Nova"/>
                <a:cs typeface="Proxima Nova"/>
                <a:sym typeface="Proxima Nova"/>
              </a:rPr>
              <a:t>2° </a:t>
            </a:r>
            <a:r>
              <a:rPr lang="pt-BR" sz="137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boost I.N.</a:t>
            </a:r>
            <a:endParaRPr sz="1764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90" name="Google Shape;1590;p62"/>
          <p:cNvSpPr/>
          <p:nvPr/>
        </p:nvSpPr>
        <p:spPr>
          <a:xfrm>
            <a:off x="3723692" y="4428620"/>
            <a:ext cx="363691" cy="22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372" b="1">
                <a:solidFill>
                  <a:srgbClr val="E60000"/>
                </a:solidFill>
                <a:latin typeface="Proxima Nova"/>
                <a:ea typeface="Proxima Nova"/>
                <a:cs typeface="Proxima Nova"/>
                <a:sym typeface="Proxima Nova"/>
              </a:rPr>
              <a:t>D90</a:t>
            </a:r>
            <a:endParaRPr sz="1764">
              <a:solidFill>
                <a:srgbClr val="E6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591" name="Google Shape;1591;p6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800000">
            <a:off x="6196189" y="3597377"/>
            <a:ext cx="338547" cy="3873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92" name="Google Shape;1592;p62"/>
          <p:cNvGrpSpPr/>
          <p:nvPr/>
        </p:nvGrpSpPr>
        <p:grpSpPr>
          <a:xfrm>
            <a:off x="6780474" y="4379398"/>
            <a:ext cx="916169" cy="387318"/>
            <a:chOff x="7620093" y="1846355"/>
            <a:chExt cx="899138" cy="328110"/>
          </a:xfrm>
        </p:grpSpPr>
        <p:pic>
          <p:nvPicPr>
            <p:cNvPr id="1593" name="Google Shape;1593;p6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rot="10800000">
              <a:off x="7620093" y="1846355"/>
              <a:ext cx="345133" cy="3281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94" name="Google Shape;1594;p62"/>
            <p:cNvSpPr txBox="1"/>
            <p:nvPr/>
          </p:nvSpPr>
          <p:spPr>
            <a:xfrm>
              <a:off x="7802831" y="1860218"/>
              <a:ext cx="716400" cy="2810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44788" rIns="89600" bIns="44788" anchor="t" anchorCtr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568">
                  <a:latin typeface="Proxima Nova"/>
                  <a:ea typeface="Proxima Nova"/>
                  <a:cs typeface="Proxima Nova"/>
                  <a:sym typeface="Proxima Nova"/>
                </a:rPr>
                <a:t>Baço</a:t>
              </a:r>
              <a:endParaRPr sz="137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cxnSp>
        <p:nvCxnSpPr>
          <p:cNvPr id="1595" name="Google Shape;1595;p62"/>
          <p:cNvCxnSpPr/>
          <p:nvPr/>
        </p:nvCxnSpPr>
        <p:spPr>
          <a:xfrm rot="10800000">
            <a:off x="1173954" y="3678531"/>
            <a:ext cx="0" cy="531277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7150" dist="19050" dir="5400000" algn="bl" rotWithShape="0">
              <a:srgbClr val="000000">
                <a:alpha val="47060"/>
              </a:srgbClr>
            </a:outerShdw>
          </a:effectLst>
        </p:spPr>
      </p:cxnSp>
      <p:cxnSp>
        <p:nvCxnSpPr>
          <p:cNvPr id="1596" name="Google Shape;1596;p62"/>
          <p:cNvCxnSpPr/>
          <p:nvPr/>
        </p:nvCxnSpPr>
        <p:spPr>
          <a:xfrm rot="10800000">
            <a:off x="4036983" y="3678531"/>
            <a:ext cx="0" cy="531277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7150" dist="19050" dir="5400000" algn="bl" rotWithShape="0">
              <a:srgbClr val="000000">
                <a:alpha val="47060"/>
              </a:srgbClr>
            </a:outerShdw>
          </a:effectLst>
        </p:spPr>
      </p:cxnSp>
      <p:cxnSp>
        <p:nvCxnSpPr>
          <p:cNvPr id="1597" name="Google Shape;1597;p62"/>
          <p:cNvCxnSpPr/>
          <p:nvPr/>
        </p:nvCxnSpPr>
        <p:spPr>
          <a:xfrm rot="10800000">
            <a:off x="5280233" y="3678531"/>
            <a:ext cx="0" cy="531277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7150" dist="19050" dir="5400000" algn="bl" rotWithShape="0">
              <a:srgbClr val="000000">
                <a:alpha val="47060"/>
              </a:srgbClr>
            </a:outerShdw>
          </a:effectLst>
        </p:spPr>
      </p:cxnSp>
      <p:pic>
        <p:nvPicPr>
          <p:cNvPr id="1598" name="Google Shape;1598;p6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273656" y="3959247"/>
            <a:ext cx="177661" cy="2354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99" name="Google Shape;1599;p62"/>
          <p:cNvGrpSpPr/>
          <p:nvPr/>
        </p:nvGrpSpPr>
        <p:grpSpPr>
          <a:xfrm>
            <a:off x="6835020" y="3328107"/>
            <a:ext cx="897989" cy="331735"/>
            <a:chOff x="7432587" y="3450015"/>
            <a:chExt cx="916283" cy="338493"/>
          </a:xfrm>
        </p:grpSpPr>
        <p:sp>
          <p:nvSpPr>
            <p:cNvPr id="1600" name="Google Shape;1600;p62"/>
            <p:cNvSpPr txBox="1"/>
            <p:nvPr/>
          </p:nvSpPr>
          <p:spPr>
            <a:xfrm>
              <a:off x="7554170" y="3450015"/>
              <a:ext cx="794700" cy="3384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44788" rIns="89600" bIns="44788" anchor="t" anchorCtr="0">
              <a:sp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372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S</a:t>
              </a:r>
              <a:r>
                <a:rPr lang="pt-BR" sz="1568">
                  <a:latin typeface="Proxima Nova"/>
                  <a:ea typeface="Proxima Nova"/>
                  <a:cs typeface="Proxima Nova"/>
                  <a:sym typeface="Proxima Nova"/>
                </a:rPr>
                <a:t>oro</a:t>
              </a:r>
              <a:endParaRPr sz="137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pic>
          <p:nvPicPr>
            <p:cNvPr id="1601" name="Google Shape;1601;p62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7432587" y="3496453"/>
              <a:ext cx="181280" cy="24026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02" name="Google Shape;1602;p6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972306" y="3959247"/>
            <a:ext cx="177661" cy="235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3" name="Google Shape;1603;p6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123613" y="3959247"/>
            <a:ext cx="177661" cy="2354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04" name="Google Shape;1604;p62"/>
          <p:cNvGrpSpPr/>
          <p:nvPr/>
        </p:nvGrpSpPr>
        <p:grpSpPr>
          <a:xfrm>
            <a:off x="6818081" y="3678543"/>
            <a:ext cx="793137" cy="301655"/>
            <a:chOff x="7390426" y="3807594"/>
            <a:chExt cx="809295" cy="307800"/>
          </a:xfrm>
        </p:grpSpPr>
        <p:sp>
          <p:nvSpPr>
            <p:cNvPr id="1605" name="Google Shape;1605;p62"/>
            <p:cNvSpPr txBox="1"/>
            <p:nvPr/>
          </p:nvSpPr>
          <p:spPr>
            <a:xfrm>
              <a:off x="7519921" y="3807594"/>
              <a:ext cx="6798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44788" rIns="89600" bIns="44788" anchor="t" anchorCtr="0">
              <a:sp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372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Saliva</a:t>
              </a:r>
              <a:endParaRPr sz="137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pic>
          <p:nvPicPr>
            <p:cNvPr id="1606" name="Google Shape;1606;p62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7390426" y="3854028"/>
              <a:ext cx="181280" cy="24026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07" name="Google Shape;1607;p62"/>
          <p:cNvGrpSpPr/>
          <p:nvPr/>
        </p:nvGrpSpPr>
        <p:grpSpPr>
          <a:xfrm>
            <a:off x="6817643" y="4028964"/>
            <a:ext cx="1347021" cy="331735"/>
            <a:chOff x="7402764" y="4165150"/>
            <a:chExt cx="1374463" cy="338493"/>
          </a:xfrm>
        </p:grpSpPr>
        <p:sp>
          <p:nvSpPr>
            <p:cNvPr id="1608" name="Google Shape;1608;p62"/>
            <p:cNvSpPr txBox="1"/>
            <p:nvPr/>
          </p:nvSpPr>
          <p:spPr>
            <a:xfrm>
              <a:off x="7528627" y="4165150"/>
              <a:ext cx="1248600" cy="3384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9600" tIns="44788" rIns="89600" bIns="44788" anchor="t" anchorCtr="0">
              <a:sp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</a:pPr>
              <a:r>
                <a:rPr lang="pt-BR" sz="1372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NAS </a:t>
              </a:r>
              <a:r>
                <a:rPr lang="pt-BR" sz="1568">
                  <a:latin typeface="Proxima Nova"/>
                  <a:ea typeface="Proxima Nova"/>
                  <a:cs typeface="Proxima Nova"/>
                  <a:sym typeface="Proxima Nova"/>
                </a:rPr>
                <a:t>e</a:t>
              </a:r>
              <a:r>
                <a:rPr lang="pt-BR" sz="1372">
                  <a:solidFill>
                    <a:srgbClr val="000000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 BAL</a:t>
              </a:r>
              <a:endParaRPr sz="137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pic>
          <p:nvPicPr>
            <p:cNvPr id="1609" name="Google Shape;1609;p62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7402764" y="4211578"/>
              <a:ext cx="181280" cy="24026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10" name="Google Shape;1610;p62"/>
          <p:cNvSpPr/>
          <p:nvPr/>
        </p:nvSpPr>
        <p:spPr>
          <a:xfrm>
            <a:off x="4009519" y="4251665"/>
            <a:ext cx="57038" cy="168762"/>
          </a:xfrm>
          <a:prstGeom prst="rect">
            <a:avLst/>
          </a:prstGeom>
          <a:solidFill>
            <a:srgbClr val="000000"/>
          </a:solidFill>
          <a:ln w="11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1" name="Google Shape;1611;p62"/>
          <p:cNvSpPr/>
          <p:nvPr/>
        </p:nvSpPr>
        <p:spPr>
          <a:xfrm>
            <a:off x="2499684" y="4251665"/>
            <a:ext cx="59978" cy="168762"/>
          </a:xfrm>
          <a:prstGeom prst="rect">
            <a:avLst/>
          </a:prstGeom>
          <a:solidFill>
            <a:srgbClr val="E70000"/>
          </a:solidFill>
          <a:ln w="11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2" name="Google Shape;1612;p62"/>
          <p:cNvSpPr/>
          <p:nvPr/>
        </p:nvSpPr>
        <p:spPr>
          <a:xfrm>
            <a:off x="4809985" y="4251665"/>
            <a:ext cx="59978" cy="168762"/>
          </a:xfrm>
          <a:prstGeom prst="rect">
            <a:avLst/>
          </a:prstGeom>
          <a:solidFill>
            <a:srgbClr val="E70000"/>
          </a:solidFill>
          <a:ln w="11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3" name="Google Shape;1613;p62"/>
          <p:cNvSpPr/>
          <p:nvPr/>
        </p:nvSpPr>
        <p:spPr>
          <a:xfrm>
            <a:off x="5250015" y="4252662"/>
            <a:ext cx="57038" cy="168762"/>
          </a:xfrm>
          <a:prstGeom prst="rect">
            <a:avLst/>
          </a:prstGeom>
          <a:solidFill>
            <a:srgbClr val="000000"/>
          </a:solidFill>
          <a:ln w="11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14" name="Google Shape;1614;p62"/>
          <p:cNvGrpSpPr/>
          <p:nvPr/>
        </p:nvGrpSpPr>
        <p:grpSpPr>
          <a:xfrm>
            <a:off x="2115013" y="4218583"/>
            <a:ext cx="197798" cy="241739"/>
            <a:chOff x="4835013" y="765750"/>
            <a:chExt cx="157175" cy="195300"/>
          </a:xfrm>
        </p:grpSpPr>
        <p:cxnSp>
          <p:nvCxnSpPr>
            <p:cNvPr id="1615" name="Google Shape;1615;p62"/>
            <p:cNvCxnSpPr/>
            <p:nvPr/>
          </p:nvCxnSpPr>
          <p:spPr>
            <a:xfrm rot="10800000" flipH="1">
              <a:off x="4835013" y="765750"/>
              <a:ext cx="114300" cy="1953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16" name="Google Shape;1616;p62"/>
            <p:cNvCxnSpPr/>
            <p:nvPr/>
          </p:nvCxnSpPr>
          <p:spPr>
            <a:xfrm rot="10800000" flipH="1">
              <a:off x="4877888" y="765750"/>
              <a:ext cx="114300" cy="1953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617" name="Google Shape;1617;p62"/>
          <p:cNvGrpSpPr/>
          <p:nvPr/>
        </p:nvGrpSpPr>
        <p:grpSpPr>
          <a:xfrm>
            <a:off x="4352799" y="4215131"/>
            <a:ext cx="197798" cy="241739"/>
            <a:chOff x="4835013" y="765750"/>
            <a:chExt cx="157175" cy="195300"/>
          </a:xfrm>
        </p:grpSpPr>
        <p:cxnSp>
          <p:nvCxnSpPr>
            <p:cNvPr id="1618" name="Google Shape;1618;p62"/>
            <p:cNvCxnSpPr/>
            <p:nvPr/>
          </p:nvCxnSpPr>
          <p:spPr>
            <a:xfrm rot="10800000" flipH="1">
              <a:off x="4835013" y="765750"/>
              <a:ext cx="114300" cy="1953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19" name="Google Shape;1619;p62"/>
            <p:cNvCxnSpPr/>
            <p:nvPr/>
          </p:nvCxnSpPr>
          <p:spPr>
            <a:xfrm rot="10800000" flipH="1">
              <a:off x="4877888" y="765750"/>
              <a:ext cx="114300" cy="1953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620" name="Google Shape;1620;p62"/>
          <p:cNvSpPr/>
          <p:nvPr/>
        </p:nvSpPr>
        <p:spPr>
          <a:xfrm>
            <a:off x="4960069" y="4251665"/>
            <a:ext cx="59978" cy="168762"/>
          </a:xfrm>
          <a:prstGeom prst="rect">
            <a:avLst/>
          </a:prstGeom>
          <a:solidFill>
            <a:srgbClr val="FFFFFF"/>
          </a:solidFill>
          <a:ln w="11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1" name="Google Shape;1621;p62"/>
          <p:cNvSpPr/>
          <p:nvPr/>
        </p:nvSpPr>
        <p:spPr>
          <a:xfrm>
            <a:off x="5110124" y="4251665"/>
            <a:ext cx="59978" cy="168762"/>
          </a:xfrm>
          <a:prstGeom prst="rect">
            <a:avLst/>
          </a:prstGeom>
          <a:solidFill>
            <a:srgbClr val="8F8F8F"/>
          </a:solidFill>
          <a:ln w="11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2" name="Google Shape;1622;p62"/>
          <p:cNvSpPr/>
          <p:nvPr/>
        </p:nvSpPr>
        <p:spPr>
          <a:xfrm>
            <a:off x="6032358" y="4251665"/>
            <a:ext cx="59978" cy="168762"/>
          </a:xfrm>
          <a:prstGeom prst="rect">
            <a:avLst/>
          </a:prstGeom>
          <a:solidFill>
            <a:srgbClr val="E70000"/>
          </a:solidFill>
          <a:ln w="11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23" name="Google Shape;1623;p62"/>
          <p:cNvGrpSpPr/>
          <p:nvPr/>
        </p:nvGrpSpPr>
        <p:grpSpPr>
          <a:xfrm>
            <a:off x="5575172" y="4215131"/>
            <a:ext cx="197798" cy="241739"/>
            <a:chOff x="4835013" y="765750"/>
            <a:chExt cx="157175" cy="195300"/>
          </a:xfrm>
        </p:grpSpPr>
        <p:cxnSp>
          <p:nvCxnSpPr>
            <p:cNvPr id="1624" name="Google Shape;1624;p62"/>
            <p:cNvCxnSpPr/>
            <p:nvPr/>
          </p:nvCxnSpPr>
          <p:spPr>
            <a:xfrm rot="10800000" flipH="1">
              <a:off x="4835013" y="765750"/>
              <a:ext cx="114300" cy="1953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25" name="Google Shape;1625;p62"/>
            <p:cNvCxnSpPr/>
            <p:nvPr/>
          </p:nvCxnSpPr>
          <p:spPr>
            <a:xfrm rot="10800000" flipH="1">
              <a:off x="4877888" y="765750"/>
              <a:ext cx="114300" cy="1953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626" name="Google Shape;1626;p62"/>
          <p:cNvSpPr/>
          <p:nvPr/>
        </p:nvSpPr>
        <p:spPr>
          <a:xfrm>
            <a:off x="6182442" y="4251665"/>
            <a:ext cx="59978" cy="168762"/>
          </a:xfrm>
          <a:prstGeom prst="rect">
            <a:avLst/>
          </a:prstGeom>
          <a:solidFill>
            <a:srgbClr val="FFFFFF"/>
          </a:solidFill>
          <a:ln w="11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3" name="Google Shape;1583;p62"/>
          <p:cNvSpPr/>
          <p:nvPr/>
        </p:nvSpPr>
        <p:spPr>
          <a:xfrm>
            <a:off x="6332497" y="4251665"/>
            <a:ext cx="59978" cy="168762"/>
          </a:xfrm>
          <a:prstGeom prst="rect">
            <a:avLst/>
          </a:prstGeom>
          <a:solidFill>
            <a:srgbClr val="8F8F8F"/>
          </a:solidFill>
          <a:ln w="11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7" name="Google Shape;1627;p62"/>
          <p:cNvSpPr/>
          <p:nvPr/>
        </p:nvSpPr>
        <p:spPr>
          <a:xfrm>
            <a:off x="3187973" y="4251665"/>
            <a:ext cx="59978" cy="168762"/>
          </a:xfrm>
          <a:prstGeom prst="rect">
            <a:avLst/>
          </a:prstGeom>
          <a:solidFill>
            <a:srgbClr val="E70000"/>
          </a:solidFill>
          <a:ln w="11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28" name="Google Shape;1628;p62"/>
          <p:cNvGrpSpPr/>
          <p:nvPr/>
        </p:nvGrpSpPr>
        <p:grpSpPr>
          <a:xfrm>
            <a:off x="2803303" y="4218583"/>
            <a:ext cx="197798" cy="241739"/>
            <a:chOff x="4835013" y="765750"/>
            <a:chExt cx="157175" cy="195300"/>
          </a:xfrm>
        </p:grpSpPr>
        <p:cxnSp>
          <p:nvCxnSpPr>
            <p:cNvPr id="1629" name="Google Shape;1629;p62"/>
            <p:cNvCxnSpPr/>
            <p:nvPr/>
          </p:nvCxnSpPr>
          <p:spPr>
            <a:xfrm rot="10800000" flipH="1">
              <a:off x="4835013" y="765750"/>
              <a:ext cx="114300" cy="1953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30" name="Google Shape;1630;p62"/>
            <p:cNvCxnSpPr/>
            <p:nvPr/>
          </p:nvCxnSpPr>
          <p:spPr>
            <a:xfrm rot="10800000" flipH="1">
              <a:off x="4877888" y="765750"/>
              <a:ext cx="114300" cy="1953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631" name="Google Shape;1631;p62"/>
          <p:cNvSpPr/>
          <p:nvPr/>
        </p:nvSpPr>
        <p:spPr>
          <a:xfrm>
            <a:off x="3876262" y="4251665"/>
            <a:ext cx="59978" cy="168762"/>
          </a:xfrm>
          <a:prstGeom prst="rect">
            <a:avLst/>
          </a:prstGeom>
          <a:solidFill>
            <a:srgbClr val="E70000"/>
          </a:solidFill>
          <a:ln w="11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32" name="Google Shape;1632;p62"/>
          <p:cNvGrpSpPr/>
          <p:nvPr/>
        </p:nvGrpSpPr>
        <p:grpSpPr>
          <a:xfrm>
            <a:off x="3491592" y="4218583"/>
            <a:ext cx="197798" cy="241739"/>
            <a:chOff x="4835013" y="765750"/>
            <a:chExt cx="157175" cy="195300"/>
          </a:xfrm>
        </p:grpSpPr>
        <p:cxnSp>
          <p:nvCxnSpPr>
            <p:cNvPr id="1633" name="Google Shape;1633;p62"/>
            <p:cNvCxnSpPr/>
            <p:nvPr/>
          </p:nvCxnSpPr>
          <p:spPr>
            <a:xfrm rot="10800000" flipH="1">
              <a:off x="4835013" y="765750"/>
              <a:ext cx="114300" cy="1953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34" name="Google Shape;1634;p62"/>
            <p:cNvCxnSpPr/>
            <p:nvPr/>
          </p:nvCxnSpPr>
          <p:spPr>
            <a:xfrm rot="10800000" flipH="1">
              <a:off x="4877888" y="765750"/>
              <a:ext cx="114300" cy="1953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1635" name="Google Shape;1635;p6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751147" y="3959247"/>
            <a:ext cx="177661" cy="235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6" name="Google Shape;1636;p6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818497" y="3959247"/>
            <a:ext cx="177661" cy="235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7" name="Google Shape;1637;p6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129140" y="3959247"/>
            <a:ext cx="177661" cy="235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8" name="Google Shape;1638;p6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439784" y="3959247"/>
            <a:ext cx="177661" cy="235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9" name="Google Shape;1639;p6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906264" y="3959247"/>
            <a:ext cx="177661" cy="235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0" name="Google Shape;1640;p6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056956" y="3959247"/>
            <a:ext cx="177661" cy="235471"/>
          </a:xfrm>
          <a:prstGeom prst="rect">
            <a:avLst/>
          </a:prstGeom>
          <a:noFill/>
          <a:ln>
            <a:noFill/>
          </a:ln>
        </p:spPr>
      </p:pic>
      <p:sp>
        <p:nvSpPr>
          <p:cNvPr id="1641" name="Google Shape;1641;p62"/>
          <p:cNvSpPr/>
          <p:nvPr/>
        </p:nvSpPr>
        <p:spPr>
          <a:xfrm>
            <a:off x="5038653" y="4428620"/>
            <a:ext cx="446308" cy="22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372" b="1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D120</a:t>
            </a:r>
            <a:endParaRPr sz="1764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42" name="Google Shape;1642;p62"/>
          <p:cNvSpPr/>
          <p:nvPr/>
        </p:nvSpPr>
        <p:spPr>
          <a:xfrm>
            <a:off x="6139330" y="4428620"/>
            <a:ext cx="446308" cy="22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372" b="1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D150</a:t>
            </a:r>
            <a:endParaRPr sz="1764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643" name="Google Shape;1643;p6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800000">
            <a:off x="4965646" y="3597377"/>
            <a:ext cx="338547" cy="387318"/>
          </a:xfrm>
          <a:prstGeom prst="rect">
            <a:avLst/>
          </a:prstGeom>
          <a:noFill/>
          <a:ln>
            <a:noFill/>
          </a:ln>
        </p:spPr>
      </p:pic>
      <p:sp>
        <p:nvSpPr>
          <p:cNvPr id="1644" name="Google Shape;1644;p62"/>
          <p:cNvSpPr txBox="1"/>
          <p:nvPr/>
        </p:nvSpPr>
        <p:spPr>
          <a:xfrm>
            <a:off x="5318686" y="2766542"/>
            <a:ext cx="1389787" cy="391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Multicovax</a:t>
            </a:r>
            <a:endParaRPr sz="1764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45" name="Google Shape;1645;p62"/>
          <p:cNvSpPr/>
          <p:nvPr/>
        </p:nvSpPr>
        <p:spPr>
          <a:xfrm>
            <a:off x="1688307" y="4428626"/>
            <a:ext cx="338700" cy="22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t-BR" sz="1372" b="1">
                <a:solidFill>
                  <a:srgbClr val="E60000"/>
                </a:solidFill>
                <a:latin typeface="Proxima Nova"/>
                <a:ea typeface="Proxima Nova"/>
                <a:cs typeface="Proxima Nova"/>
                <a:sym typeface="Proxima Nova"/>
              </a:rPr>
              <a:t>D</a:t>
            </a:r>
            <a:r>
              <a:rPr lang="pt-BR" sz="1568" b="1">
                <a:solidFill>
                  <a:srgbClr val="E60000"/>
                </a:solidFill>
                <a:latin typeface="Proxima Nova"/>
                <a:ea typeface="Proxima Nova"/>
                <a:cs typeface="Proxima Nova"/>
                <a:sym typeface="Proxima Nova"/>
              </a:rPr>
              <a:t>15</a:t>
            </a:r>
            <a:endParaRPr sz="1764">
              <a:solidFill>
                <a:srgbClr val="E6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46" name="Google Shape;1646;p62"/>
          <p:cNvSpPr/>
          <p:nvPr/>
        </p:nvSpPr>
        <p:spPr>
          <a:xfrm>
            <a:off x="1827576" y="4251665"/>
            <a:ext cx="59978" cy="168762"/>
          </a:xfrm>
          <a:prstGeom prst="rect">
            <a:avLst/>
          </a:prstGeom>
          <a:solidFill>
            <a:srgbClr val="E70000"/>
          </a:solidFill>
          <a:ln w="11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9600" tIns="44788" rIns="89600" bIns="44788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sz="1764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47" name="Google Shape;1647;p62"/>
          <p:cNvGrpSpPr/>
          <p:nvPr/>
        </p:nvGrpSpPr>
        <p:grpSpPr>
          <a:xfrm>
            <a:off x="1442906" y="4218583"/>
            <a:ext cx="197798" cy="241739"/>
            <a:chOff x="4835013" y="765750"/>
            <a:chExt cx="157175" cy="195300"/>
          </a:xfrm>
        </p:grpSpPr>
        <p:cxnSp>
          <p:nvCxnSpPr>
            <p:cNvPr id="1648" name="Google Shape;1648;p62"/>
            <p:cNvCxnSpPr/>
            <p:nvPr/>
          </p:nvCxnSpPr>
          <p:spPr>
            <a:xfrm rot="10800000" flipH="1">
              <a:off x="4835013" y="765750"/>
              <a:ext cx="114300" cy="1953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49" name="Google Shape;1649;p62"/>
            <p:cNvCxnSpPr/>
            <p:nvPr/>
          </p:nvCxnSpPr>
          <p:spPr>
            <a:xfrm rot="10800000" flipH="1">
              <a:off x="4877888" y="765750"/>
              <a:ext cx="114300" cy="1953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1650" name="Google Shape;1650;p6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767676" y="3959247"/>
            <a:ext cx="177661" cy="235471"/>
          </a:xfrm>
          <a:prstGeom prst="rect">
            <a:avLst/>
          </a:prstGeom>
          <a:noFill/>
          <a:ln>
            <a:noFill/>
          </a:ln>
        </p:spPr>
      </p:pic>
      <p:sp>
        <p:nvSpPr>
          <p:cNvPr id="1651" name="Google Shape;1651;p62"/>
          <p:cNvSpPr/>
          <p:nvPr/>
        </p:nvSpPr>
        <p:spPr>
          <a:xfrm>
            <a:off x="424258" y="1498450"/>
            <a:ext cx="8112923" cy="174701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endParaRPr sz="1372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Google Shape;626;g220592e470c_0_937"/>
          <p:cNvPicPr preferRelativeResize="0"/>
          <p:nvPr/>
        </p:nvPicPr>
        <p:blipFill rotWithShape="1">
          <a:blip r:embed="rId3">
            <a:alphaModFix/>
          </a:blip>
          <a:srcRect t="10952"/>
          <a:stretch/>
        </p:blipFill>
        <p:spPr>
          <a:xfrm>
            <a:off x="1231574" y="1204392"/>
            <a:ext cx="3324247" cy="2154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g220592e470c_0_937"/>
          <p:cNvPicPr preferRelativeResize="0"/>
          <p:nvPr/>
        </p:nvPicPr>
        <p:blipFill rotWithShape="1">
          <a:blip r:embed="rId4">
            <a:alphaModFix/>
          </a:blip>
          <a:srcRect t="10952"/>
          <a:stretch/>
        </p:blipFill>
        <p:spPr>
          <a:xfrm>
            <a:off x="4405618" y="1204391"/>
            <a:ext cx="3324266" cy="2154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g220592e470c_0_937"/>
          <p:cNvPicPr preferRelativeResize="0"/>
          <p:nvPr/>
        </p:nvPicPr>
        <p:blipFill rotWithShape="1">
          <a:blip r:embed="rId5">
            <a:alphaModFix/>
          </a:blip>
          <a:srcRect t="11071"/>
          <a:stretch/>
        </p:blipFill>
        <p:spPr>
          <a:xfrm>
            <a:off x="2817962" y="3627386"/>
            <a:ext cx="3324247" cy="2154766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g220592e470c_0_937"/>
          <p:cNvSpPr txBox="1"/>
          <p:nvPr/>
        </p:nvSpPr>
        <p:spPr>
          <a:xfrm>
            <a:off x="1948153" y="904740"/>
            <a:ext cx="2038154" cy="29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67200" rIns="67200" bIns="67200" anchor="t" anchorCtr="0">
            <a:noAutofit/>
          </a:bodyPr>
          <a:lstStyle/>
          <a:p>
            <a:pPr algn="ctr">
              <a:buSzPts val="1400"/>
            </a:pPr>
            <a:r>
              <a:rPr lang="pt-BR" sz="132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sIgA anti-RBD saliva</a:t>
            </a:r>
            <a:endParaRPr sz="1323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g220592e470c_0_937"/>
          <p:cNvSpPr txBox="1"/>
          <p:nvPr/>
        </p:nvSpPr>
        <p:spPr>
          <a:xfrm>
            <a:off x="5140665" y="904740"/>
            <a:ext cx="2038154" cy="29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67200" rIns="67200" bIns="67200" anchor="t" anchorCtr="0">
            <a:noAutofit/>
          </a:bodyPr>
          <a:lstStyle/>
          <a:p>
            <a:pPr algn="ctr">
              <a:buSzPts val="1400"/>
            </a:pPr>
            <a:r>
              <a:rPr lang="pt-BR" sz="132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sIgA anti-RBD NAS</a:t>
            </a:r>
            <a:endParaRPr sz="1323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g220592e470c_0_937"/>
          <p:cNvSpPr txBox="1"/>
          <p:nvPr/>
        </p:nvSpPr>
        <p:spPr>
          <a:xfrm>
            <a:off x="3684431" y="3369135"/>
            <a:ext cx="2038154" cy="29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67200" rIns="67200" bIns="67200" anchor="t" anchorCtr="0">
            <a:noAutofit/>
          </a:bodyPr>
          <a:lstStyle/>
          <a:p>
            <a:pPr algn="ctr">
              <a:buSzPts val="1400"/>
            </a:pPr>
            <a:r>
              <a:rPr lang="pt-BR" sz="132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sIgA anti-RBD BAL</a:t>
            </a:r>
            <a:endParaRPr sz="1323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93" name="Google Shape;1793;p76"/>
          <p:cNvCxnSpPr/>
          <p:nvPr/>
        </p:nvCxnSpPr>
        <p:spPr>
          <a:xfrm>
            <a:off x="404885" y="1405890"/>
            <a:ext cx="8187014" cy="20581"/>
          </a:xfrm>
          <a:prstGeom prst="straightConnector1">
            <a:avLst/>
          </a:prstGeom>
          <a:noFill/>
          <a:ln w="2857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794" name="Google Shape;1794;p76" title="File:Check-mark.png - Wikimedia Commo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4877" y="2297777"/>
            <a:ext cx="453143" cy="489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5" name="Google Shape;1795;p76" title="File:Check-mark.png - Wikimedia Commo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4877" y="2993857"/>
            <a:ext cx="453143" cy="489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6" name="Google Shape;1796;p76" title="File:Check-mark.png - Wikimedia Commo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4877" y="3689937"/>
            <a:ext cx="453143" cy="489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7" name="Google Shape;1797;p76" title="File:Check-mark.png - Wikimedia Commo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4877" y="4386018"/>
            <a:ext cx="453143" cy="489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8" name="Google Shape;1798;p76" title="File:Check-mark.png - Wikimedia Commo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4877" y="5082097"/>
            <a:ext cx="453143" cy="489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9" name="Google Shape;1799;p76" title="File:Check-mark.png - Wikimedia Commo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4877" y="1601697"/>
            <a:ext cx="453143" cy="489853"/>
          </a:xfrm>
          <a:prstGeom prst="rect">
            <a:avLst/>
          </a:prstGeom>
          <a:noFill/>
          <a:ln>
            <a:noFill/>
          </a:ln>
        </p:spPr>
      </p:pic>
      <p:sp>
        <p:nvSpPr>
          <p:cNvPr id="1800" name="Google Shape;1800;p76"/>
          <p:cNvSpPr txBox="1"/>
          <p:nvPr/>
        </p:nvSpPr>
        <p:spPr>
          <a:xfrm>
            <a:off x="404583" y="876202"/>
            <a:ext cx="8187014" cy="748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466" tIns="119466" rIns="119466" bIns="119466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pt-BR" sz="2548" b="1">
                <a:latin typeface="Calibri"/>
                <a:ea typeface="Calibri"/>
                <a:cs typeface="Calibri"/>
                <a:sym typeface="Calibri"/>
              </a:rPr>
              <a:t>Desfecho da MultiCovax como dose de reforço I.N.</a:t>
            </a:r>
            <a:endParaRPr sz="2548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1" name="Google Shape;1801;p76"/>
          <p:cNvSpPr txBox="1"/>
          <p:nvPr/>
        </p:nvSpPr>
        <p:spPr>
          <a:xfrm>
            <a:off x="1007378" y="2319539"/>
            <a:ext cx="7453458" cy="398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aumento da resposta sistêmica IgG e IgA anti-RBD após cada reforço;</a:t>
            </a:r>
            <a:endParaRPr sz="1764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02" name="Google Shape;1802;p76"/>
          <p:cNvSpPr txBox="1"/>
          <p:nvPr/>
        </p:nvSpPr>
        <p:spPr>
          <a:xfrm>
            <a:off x="1007378" y="3052791"/>
            <a:ext cx="7453458" cy="398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indução de anticorpo sIgA locais com o primeiro reforço I.N.;</a:t>
            </a:r>
            <a:endParaRPr sz="1764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03" name="Google Shape;1803;p76"/>
          <p:cNvSpPr txBox="1"/>
          <p:nvPr/>
        </p:nvSpPr>
        <p:spPr>
          <a:xfrm>
            <a:off x="1007378" y="3716851"/>
            <a:ext cx="7453458" cy="398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neutralização de pseudovírus </a:t>
            </a:r>
            <a:r>
              <a:rPr lang="pt-BR" sz="1764" i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wild-type</a:t>
            </a: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e omicron BA.2 e BA.5;</a:t>
            </a:r>
            <a:endParaRPr sz="1764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04" name="Google Shape;1804;p76"/>
          <p:cNvSpPr txBox="1"/>
          <p:nvPr/>
        </p:nvSpPr>
        <p:spPr>
          <a:xfrm>
            <a:off x="1007378" y="4431763"/>
            <a:ext cx="7453458" cy="398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resposta celular significativa com o primeiro reforço I.N.;</a:t>
            </a:r>
            <a:endParaRPr sz="1764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05" name="Google Shape;1805;p76"/>
          <p:cNvSpPr txBox="1"/>
          <p:nvPr/>
        </p:nvSpPr>
        <p:spPr>
          <a:xfrm>
            <a:off x="1007378" y="5127835"/>
            <a:ext cx="7453458" cy="398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importância de atualização do antígeno da vacina Multicovax.</a:t>
            </a:r>
            <a:endParaRPr sz="1764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06" name="Google Shape;1806;p76"/>
          <p:cNvSpPr txBox="1"/>
          <p:nvPr/>
        </p:nvSpPr>
        <p:spPr>
          <a:xfrm>
            <a:off x="1007378" y="1673810"/>
            <a:ext cx="7453458" cy="398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Reforço potente e complementar à imunidade induzida sistemicamente;</a:t>
            </a:r>
            <a:endParaRPr sz="1764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220592e470c_0_1094"/>
          <p:cNvSpPr txBox="1"/>
          <p:nvPr/>
        </p:nvSpPr>
        <p:spPr>
          <a:xfrm>
            <a:off x="380376" y="995608"/>
            <a:ext cx="7083152" cy="697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33591" rIns="67200" bIns="33591" anchor="ctr" anchorCtr="0">
            <a:normAutofit fontScale="92500"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ct val="100000"/>
            </a:pPr>
            <a:r>
              <a:rPr lang="pt-BR" sz="3234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Plano de desenvolvimento da Multicovax</a:t>
            </a:r>
            <a:endParaRPr sz="1029"/>
          </a:p>
        </p:txBody>
      </p:sp>
      <p:sp>
        <p:nvSpPr>
          <p:cNvPr id="685" name="Google Shape;685;g220592e470c_0_1094"/>
          <p:cNvSpPr txBox="1"/>
          <p:nvPr/>
        </p:nvSpPr>
        <p:spPr>
          <a:xfrm rot="-5400000">
            <a:off x="89338" y="3226552"/>
            <a:ext cx="2595818" cy="271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33591" rIns="67200" bIns="33591" anchor="t" anchorCtr="0">
            <a:spAutoFit/>
          </a:bodyPr>
          <a:lstStyle/>
          <a:p>
            <a:r>
              <a:rPr lang="pt-BR" sz="1323">
                <a:latin typeface="Roboto"/>
                <a:ea typeface="Roboto"/>
                <a:cs typeface="Roboto"/>
                <a:sym typeface="Roboto"/>
              </a:rPr>
              <a:t>Nível de maturidade da pesquisa</a:t>
            </a:r>
            <a:endParaRPr sz="1029"/>
          </a:p>
        </p:txBody>
      </p:sp>
      <p:pic>
        <p:nvPicPr>
          <p:cNvPr id="2" name="Picture 1" descr="A diagram of a diagram of different types of medical equipment&#10;&#10;Description automatically generated with medium confidence">
            <a:extLst>
              <a:ext uri="{FF2B5EF4-FFF2-40B4-BE49-F238E27FC236}">
                <a16:creationId xmlns:a16="http://schemas.microsoft.com/office/drawing/2014/main" id="{9DF62687-5474-F684-03A1-85A6B8152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142" y="1542638"/>
            <a:ext cx="6197862" cy="433850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DADBFAEC-9EDB-CC52-F9DA-E82089FCC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D5F222-3C97-44F8-93B1-67FDFD17C2B7}" type="slidenum">
              <a:rPr lang="pt-BR" smtClean="0"/>
              <a:pPr>
                <a:defRPr/>
              </a:pPr>
              <a:t>27</a:t>
            </a:fld>
            <a:r>
              <a:rPr lang="pt-BR"/>
              <a:t>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D3C85EB-015C-765A-A651-59C3DFF4F0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74" y="133268"/>
            <a:ext cx="8686799" cy="651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4071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1" name="Google Shape;1811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29439" y="2695024"/>
            <a:ext cx="4386490" cy="3070546"/>
          </a:xfrm>
          <a:prstGeom prst="rect">
            <a:avLst/>
          </a:prstGeom>
          <a:noFill/>
          <a:ln>
            <a:noFill/>
          </a:ln>
        </p:spPr>
      </p:pic>
      <p:sp>
        <p:nvSpPr>
          <p:cNvPr id="1812" name="Google Shape;1812;p77"/>
          <p:cNvSpPr txBox="1"/>
          <p:nvPr/>
        </p:nvSpPr>
        <p:spPr>
          <a:xfrm>
            <a:off x="404583" y="876202"/>
            <a:ext cx="8187014" cy="748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466" tIns="119466" rIns="119466" bIns="119466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pt-BR" sz="2548" b="1">
                <a:latin typeface="Calibri"/>
                <a:ea typeface="Calibri"/>
                <a:cs typeface="Calibri"/>
                <a:sym typeface="Calibri"/>
              </a:rPr>
              <a:t>Próximas etapas</a:t>
            </a:r>
            <a:endParaRPr sz="2548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13" name="Google Shape;1813;p77"/>
          <p:cNvCxnSpPr/>
          <p:nvPr/>
        </p:nvCxnSpPr>
        <p:spPr>
          <a:xfrm>
            <a:off x="404885" y="1405890"/>
            <a:ext cx="8187014" cy="20581"/>
          </a:xfrm>
          <a:prstGeom prst="straightConnector1">
            <a:avLst/>
          </a:prstGeom>
          <a:noFill/>
          <a:ln w="2857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14" name="Google Shape;1814;p77"/>
          <p:cNvSpPr txBox="1"/>
          <p:nvPr/>
        </p:nvSpPr>
        <p:spPr>
          <a:xfrm>
            <a:off x="421195" y="1562520"/>
            <a:ext cx="8187014" cy="3890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1764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Estudos pré-clínicos em animais:</a:t>
            </a:r>
            <a:endParaRPr sz="1764"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1666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- proteção da Multicovax WT como reforço e transmissão viral em hamsters.</a:t>
            </a:r>
            <a:endParaRPr sz="1666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- </a:t>
            </a:r>
            <a:r>
              <a:rPr lang="pt-BR" sz="1666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imunogenicidade em camundongos e proteção da Multicovax XBB.1.5 em hamsters.</a:t>
            </a:r>
            <a:endParaRPr sz="1666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1666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pt-BR" sz="1764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Produção do antígeno (IFA):</a:t>
            </a:r>
            <a:endParaRPr sz="1764"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- </a:t>
            </a:r>
            <a:r>
              <a:rPr lang="pt-BR" sz="1666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banco de células mestre e produção em BPF.</a:t>
            </a:r>
            <a:endParaRPr sz="1666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1666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1764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Estudos ampliados em animais:</a:t>
            </a:r>
            <a:endParaRPr sz="1764"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1666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- avaliação toxicológica em roedores.</a:t>
            </a:r>
            <a:endParaRPr sz="1666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1764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- </a:t>
            </a:r>
            <a:r>
              <a:rPr lang="pt-BR" sz="1666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toxicidade e toxicocinética em primatas.</a:t>
            </a:r>
            <a:endParaRPr sz="1666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1666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1764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Ensaios clínicos:</a:t>
            </a:r>
            <a:endParaRPr sz="1764"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1666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- Multicovax como reforço intranasal.</a:t>
            </a:r>
            <a:endParaRPr sz="1666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528974" y="326738"/>
            <a:ext cx="8432464" cy="112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2" tIns="44797" rIns="89592" bIns="44797" anchor="ctr"/>
          <a:lstStyle/>
          <a:p>
            <a:r>
              <a:rPr lang="pt-BR" sz="3700" b="1">
                <a:solidFill>
                  <a:schemeClr val="tx2"/>
                </a:solidFill>
                <a:latin typeface="Garamond" pitchFamily="18" charset="0"/>
              </a:rPr>
              <a:t>DESENVOLVIMENTO DE </a:t>
            </a:r>
            <a:r>
              <a:rPr lang="pt-BR" sz="3300" b="1">
                <a:solidFill>
                  <a:schemeClr val="tx2"/>
                </a:solidFill>
                <a:latin typeface="Garamond" pitchFamily="18" charset="0"/>
              </a:rPr>
              <a:t>MEDICAMENTOS</a:t>
            </a: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387396" y="1666366"/>
            <a:ext cx="8065294" cy="4443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2" tIns="44797" rIns="89592" bIns="44797"/>
          <a:lstStyle/>
          <a:p>
            <a:pPr marL="335971" indent="-335971"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pt-BR" sz="2900" b="1"/>
              <a:t>Droga de referência ou inovadora:</a:t>
            </a:r>
          </a:p>
          <a:p>
            <a:pPr marL="335971" indent="-335971"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pt-BR" sz="2500"/>
              <a:t>	Patente por 20 anos, alto custo</a:t>
            </a:r>
          </a:p>
          <a:p>
            <a:pPr marL="335971" indent="-335971" algn="ctr">
              <a:lnSpc>
                <a:spcPct val="50000"/>
              </a:lnSpc>
              <a:spcBef>
                <a:spcPct val="20000"/>
              </a:spcBef>
              <a:buClr>
                <a:schemeClr val="accent1"/>
              </a:buClr>
              <a:buSzPct val="65000"/>
            </a:pPr>
            <a:endParaRPr lang="pt-BR" sz="2500"/>
          </a:p>
          <a:p>
            <a:pPr marL="335971" indent="-335971"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pt-BR" sz="2900" b="1"/>
              <a:t>Me-too:</a:t>
            </a:r>
            <a:r>
              <a:rPr lang="pt-BR" sz="2500" b="1"/>
              <a:t> </a:t>
            </a:r>
          </a:p>
          <a:p>
            <a:pPr marL="335971" indent="-335971"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pt-BR" sz="2500"/>
              <a:t>Compostos similares a fármacos já consagrados</a:t>
            </a:r>
          </a:p>
          <a:p>
            <a:pPr marL="335971" indent="-335971"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pt-BR" sz="2500"/>
              <a:t>(75% dos “novos” fármacos)</a:t>
            </a:r>
          </a:p>
          <a:p>
            <a:pPr marL="335971" indent="-335971" algn="ctr">
              <a:lnSpc>
                <a:spcPct val="50000"/>
              </a:lnSpc>
              <a:spcBef>
                <a:spcPct val="20000"/>
              </a:spcBef>
              <a:buClr>
                <a:schemeClr val="accent1"/>
              </a:buClr>
              <a:buSzPct val="65000"/>
            </a:pPr>
            <a:endParaRPr lang="pt-BR" sz="2500"/>
          </a:p>
          <a:p>
            <a:pPr marL="335971" indent="-335971"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pt-BR" sz="2900" b="1"/>
              <a:t>Genéricos</a:t>
            </a:r>
            <a:r>
              <a:rPr lang="pt-BR" sz="2900"/>
              <a:t>:</a:t>
            </a:r>
            <a:r>
              <a:rPr lang="pt-BR" sz="2300"/>
              <a:t> </a:t>
            </a:r>
          </a:p>
          <a:p>
            <a:pPr marL="335971" indent="-335971"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pt-BR" sz="2500"/>
              <a:t>Origem na década de 60 (EUA)</a:t>
            </a:r>
          </a:p>
          <a:p>
            <a:pPr marL="335971" indent="-335971"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pt-BR" sz="2500"/>
              <a:t>Medicamentos acessíveis à população</a:t>
            </a:r>
          </a:p>
          <a:p>
            <a:pPr marL="335971" indent="-335971"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pt-BR" sz="2500"/>
              <a:t>Reduzir gastos com assistência farmacêutica</a:t>
            </a:r>
          </a:p>
          <a:p>
            <a:pPr marL="335971" indent="-335971"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</a:pPr>
            <a:endParaRPr lang="pt-BR" sz="2500"/>
          </a:p>
        </p:txBody>
      </p:sp>
    </p:spTree>
    <p:extLst>
      <p:ext uri="{BB962C8B-B14F-4D97-AF65-F5344CB8AC3E}">
        <p14:creationId xmlns:p14="http://schemas.microsoft.com/office/powerpoint/2010/main" val="39928305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p78"/>
          <p:cNvSpPr txBox="1">
            <a:spLocks noGrp="1"/>
          </p:cNvSpPr>
          <p:nvPr>
            <p:ph type="title" idx="4294967295"/>
          </p:nvPr>
        </p:nvSpPr>
        <p:spPr>
          <a:xfrm>
            <a:off x="305477" y="938222"/>
            <a:ext cx="8350484" cy="56126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9600" tIns="89600" rIns="89600" bIns="89600" rtlCol="0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300"/>
            </a:pPr>
            <a:r>
              <a:rPr lang="pt-BR" sz="2548" b="1">
                <a:latin typeface="Calibri"/>
                <a:ea typeface="Calibri"/>
                <a:cs typeface="Calibri"/>
                <a:sym typeface="Calibri"/>
              </a:rPr>
              <a:t>Conclusões - potenciais impactos da Multicovax</a:t>
            </a:r>
            <a:endParaRPr sz="2548" b="1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20" name="Google Shape;1820;p78"/>
          <p:cNvCxnSpPr/>
          <p:nvPr/>
        </p:nvCxnSpPr>
        <p:spPr>
          <a:xfrm>
            <a:off x="303664" y="1488536"/>
            <a:ext cx="8369007" cy="0"/>
          </a:xfrm>
          <a:prstGeom prst="straightConnector1">
            <a:avLst/>
          </a:prstGeom>
          <a:noFill/>
          <a:ln w="2857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821" name="Google Shape;1821;p78"/>
          <p:cNvPicPr preferRelativeResize="0"/>
          <p:nvPr/>
        </p:nvPicPr>
        <p:blipFill rotWithShape="1">
          <a:blip r:embed="rId3">
            <a:alphaModFix/>
          </a:blip>
          <a:srcRect r="2037"/>
          <a:stretch/>
        </p:blipFill>
        <p:spPr>
          <a:xfrm>
            <a:off x="1437576" y="1627619"/>
            <a:ext cx="5945920" cy="4082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2" name="Google Shape;1822;p78"/>
          <p:cNvPicPr preferRelativeResize="0"/>
          <p:nvPr/>
        </p:nvPicPr>
        <p:blipFill rotWithShape="1">
          <a:blip r:embed="rId4">
            <a:alphaModFix/>
          </a:blip>
          <a:srcRect l="23167" t="14847" r="32425" b="19776"/>
          <a:stretch/>
        </p:blipFill>
        <p:spPr>
          <a:xfrm>
            <a:off x="3655641" y="2164678"/>
            <a:ext cx="1588244" cy="1422128"/>
          </a:xfrm>
          <a:prstGeom prst="ellipse">
            <a:avLst/>
          </a:prstGeom>
          <a:noFill/>
          <a:ln>
            <a:noFill/>
          </a:ln>
        </p:spPr>
      </p:pic>
      <p:sp>
        <p:nvSpPr>
          <p:cNvPr id="1823" name="Google Shape;1823;p78"/>
          <p:cNvSpPr/>
          <p:nvPr/>
        </p:nvSpPr>
        <p:spPr>
          <a:xfrm>
            <a:off x="1135236" y="2658077"/>
            <a:ext cx="1288354" cy="49011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r>
              <a:rPr lang="pt-BR" sz="882" b="1">
                <a:latin typeface="Proxima Nova"/>
                <a:ea typeface="Proxima Nova"/>
                <a:cs typeface="Proxima Nova"/>
                <a:sym typeface="Proxima Nova"/>
              </a:rPr>
              <a:t>Tecnologia de ponta, de baixo custo e fácil administração</a:t>
            </a:r>
            <a:endParaRPr sz="882" b="1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24" name="Google Shape;1824;p78"/>
          <p:cNvSpPr/>
          <p:nvPr/>
        </p:nvSpPr>
        <p:spPr>
          <a:xfrm>
            <a:off x="2474772" y="2381584"/>
            <a:ext cx="648881" cy="645353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</a:pPr>
            <a:endParaRPr sz="686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25" name="Google Shape;1825;p78"/>
          <p:cNvSpPr txBox="1"/>
          <p:nvPr/>
        </p:nvSpPr>
        <p:spPr>
          <a:xfrm>
            <a:off x="2498097" y="2532019"/>
            <a:ext cx="690630" cy="186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</a:pPr>
            <a:r>
              <a:rPr lang="pt-BR" sz="1078" b="1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Acesso</a:t>
            </a:r>
            <a:endParaRPr sz="1078" b="1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26" name="Google Shape;1826;p78"/>
          <p:cNvSpPr/>
          <p:nvPr/>
        </p:nvSpPr>
        <p:spPr>
          <a:xfrm>
            <a:off x="3235549" y="3945156"/>
            <a:ext cx="648881" cy="645353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</a:pPr>
            <a:endParaRPr sz="686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27" name="Google Shape;1827;p78"/>
          <p:cNvSpPr txBox="1"/>
          <p:nvPr/>
        </p:nvSpPr>
        <p:spPr>
          <a:xfrm>
            <a:off x="3097952" y="4029807"/>
            <a:ext cx="924075" cy="186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</a:pPr>
            <a:r>
              <a:rPr lang="pt-BR" sz="980" b="1">
                <a:latin typeface="Proxima Nova"/>
                <a:ea typeface="Proxima Nova"/>
                <a:cs typeface="Proxima Nova"/>
                <a:sym typeface="Proxima Nova"/>
              </a:rPr>
              <a:t>Solução inovadora</a:t>
            </a:r>
            <a:endParaRPr sz="980" b="1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28" name="Google Shape;1828;p78"/>
          <p:cNvSpPr/>
          <p:nvPr/>
        </p:nvSpPr>
        <p:spPr>
          <a:xfrm>
            <a:off x="728497" y="4387666"/>
            <a:ext cx="2460573" cy="44601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r>
              <a:rPr lang="pt-BR" sz="882" b="1">
                <a:latin typeface="Proxima Nova"/>
                <a:ea typeface="Proxima Nova"/>
                <a:cs typeface="Proxima Nova"/>
                <a:sym typeface="Proxima Nova"/>
              </a:rPr>
              <a:t>Nanoformulação mucoadesiva e penetrante, biocompatível e imunoestimulante</a:t>
            </a:r>
            <a:endParaRPr sz="882" b="1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29" name="Google Shape;1829;p78"/>
          <p:cNvSpPr/>
          <p:nvPr/>
        </p:nvSpPr>
        <p:spPr>
          <a:xfrm>
            <a:off x="735063" y="4847205"/>
            <a:ext cx="3186779" cy="944067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endParaRPr sz="1372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78"/>
          <p:cNvSpPr/>
          <p:nvPr/>
        </p:nvSpPr>
        <p:spPr>
          <a:xfrm>
            <a:off x="1704318" y="5339598"/>
            <a:ext cx="751785" cy="296363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r>
              <a:rPr lang="pt-BR" sz="882" b="1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Anti</a:t>
            </a:r>
            <a:r>
              <a:rPr lang="pt-BR" sz="882" b="1">
                <a:latin typeface="Proxima Nova"/>
                <a:ea typeface="Proxima Nova"/>
                <a:cs typeface="Proxima Nova"/>
                <a:sym typeface="Proxima Nova"/>
              </a:rPr>
              <a:t>corpos</a:t>
            </a:r>
            <a:endParaRPr sz="882" b="1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31" name="Google Shape;1831;p78"/>
          <p:cNvSpPr/>
          <p:nvPr/>
        </p:nvSpPr>
        <p:spPr>
          <a:xfrm>
            <a:off x="2586668" y="5339598"/>
            <a:ext cx="648881" cy="296363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r>
              <a:rPr lang="pt-BR" sz="882" b="1">
                <a:latin typeface="Proxima Nova"/>
                <a:ea typeface="Proxima Nova"/>
                <a:cs typeface="Proxima Nova"/>
                <a:sym typeface="Proxima Nova"/>
              </a:rPr>
              <a:t>Células </a:t>
            </a:r>
            <a:r>
              <a:rPr lang="pt-BR" sz="882" b="1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T</a:t>
            </a:r>
            <a:endParaRPr sz="882" b="1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832" name="Google Shape;1832;p78"/>
          <p:cNvPicPr preferRelativeResize="0"/>
          <p:nvPr/>
        </p:nvPicPr>
        <p:blipFill rotWithShape="1">
          <a:blip r:embed="rId5">
            <a:alphaModFix/>
          </a:blip>
          <a:srcRect l="48857" t="29396" r="35958" b="40375"/>
          <a:stretch/>
        </p:blipFill>
        <p:spPr>
          <a:xfrm>
            <a:off x="2711086" y="4772534"/>
            <a:ext cx="395097" cy="539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3" name="Google Shape;1833;p78"/>
          <p:cNvPicPr preferRelativeResize="0"/>
          <p:nvPr/>
        </p:nvPicPr>
        <p:blipFill rotWithShape="1">
          <a:blip r:embed="rId5">
            <a:alphaModFix/>
          </a:blip>
          <a:srcRect l="7187" t="29396" r="61976" b="40375"/>
          <a:stretch/>
        </p:blipFill>
        <p:spPr>
          <a:xfrm>
            <a:off x="1704318" y="4847205"/>
            <a:ext cx="802415" cy="539061"/>
          </a:xfrm>
          <a:prstGeom prst="rect">
            <a:avLst/>
          </a:prstGeom>
          <a:noFill/>
          <a:ln>
            <a:noFill/>
          </a:ln>
        </p:spPr>
      </p:pic>
      <p:sp>
        <p:nvSpPr>
          <p:cNvPr id="1834" name="Google Shape;1834;p78"/>
          <p:cNvSpPr/>
          <p:nvPr/>
        </p:nvSpPr>
        <p:spPr>
          <a:xfrm>
            <a:off x="612486" y="5339598"/>
            <a:ext cx="1010808" cy="296363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r>
              <a:rPr lang="pt-BR" sz="882" b="1" i="1">
                <a:latin typeface="Proxima Nova"/>
                <a:ea typeface="Proxima Nova"/>
                <a:cs typeface="Proxima Nova"/>
                <a:sym typeface="Proxima Nova"/>
              </a:rPr>
              <a:t>Delivery</a:t>
            </a:r>
            <a:r>
              <a:rPr lang="pt-BR" sz="882" b="1">
                <a:latin typeface="Proxima Nova"/>
                <a:ea typeface="Proxima Nova"/>
                <a:cs typeface="Proxima Nova"/>
                <a:sym typeface="Proxima Nova"/>
              </a:rPr>
              <a:t> nanoparticulado</a:t>
            </a:r>
            <a:endParaRPr sz="882" b="1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835" name="Google Shape;1835;p78"/>
          <p:cNvPicPr preferRelativeResize="0"/>
          <p:nvPr/>
        </p:nvPicPr>
        <p:blipFill rotWithShape="1">
          <a:blip r:embed="rId6">
            <a:alphaModFix/>
          </a:blip>
          <a:srcRect l="15753" t="26487" r="58332" b="35656"/>
          <a:stretch/>
        </p:blipFill>
        <p:spPr>
          <a:xfrm>
            <a:off x="830250" y="4839096"/>
            <a:ext cx="543036" cy="555298"/>
          </a:xfrm>
          <a:prstGeom prst="rect">
            <a:avLst/>
          </a:prstGeom>
          <a:noFill/>
          <a:ln>
            <a:noFill/>
          </a:ln>
        </p:spPr>
      </p:pic>
      <p:sp>
        <p:nvSpPr>
          <p:cNvPr id="1836" name="Google Shape;1836;p78"/>
          <p:cNvSpPr/>
          <p:nvPr/>
        </p:nvSpPr>
        <p:spPr>
          <a:xfrm>
            <a:off x="5102539" y="3941211"/>
            <a:ext cx="648881" cy="645353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</a:pPr>
            <a:endParaRPr sz="686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37" name="Google Shape;1837;p78"/>
          <p:cNvSpPr txBox="1"/>
          <p:nvPr/>
        </p:nvSpPr>
        <p:spPr>
          <a:xfrm>
            <a:off x="4910109" y="3997808"/>
            <a:ext cx="1033741" cy="446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</a:pPr>
            <a:r>
              <a:rPr lang="pt-BR" sz="980" b="1">
                <a:latin typeface="Proxima Nova"/>
                <a:ea typeface="Proxima Nova"/>
                <a:cs typeface="Proxima Nova"/>
                <a:sym typeface="Proxima Nova"/>
              </a:rPr>
              <a:t>Nova ferramenta</a:t>
            </a:r>
            <a:endParaRPr sz="980" b="1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38" name="Google Shape;1838;p78"/>
          <p:cNvSpPr/>
          <p:nvPr/>
        </p:nvSpPr>
        <p:spPr>
          <a:xfrm>
            <a:off x="5807331" y="3767598"/>
            <a:ext cx="2460573" cy="82293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endParaRPr sz="882" b="1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r>
              <a:rPr lang="pt-BR" sz="882" b="1">
                <a:latin typeface="Proxima Nova"/>
                <a:ea typeface="Proxima Nova"/>
                <a:cs typeface="Proxima Nova"/>
                <a:sym typeface="Proxima Nova"/>
              </a:rPr>
              <a:t>Plataforma inovadora com potencial para um sistema universal de distribuição nasal no combate a patógenos respiratórios</a:t>
            </a:r>
            <a:endParaRPr sz="882" b="1"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endParaRPr sz="882" b="1"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r>
              <a:rPr lang="pt-BR" sz="882" b="1">
                <a:latin typeface="Proxima Nova"/>
                <a:ea typeface="Proxima Nova"/>
                <a:cs typeface="Proxima Nova"/>
                <a:sym typeface="Proxima Nova"/>
              </a:rPr>
              <a:t>Substituição de agulhas por </a:t>
            </a:r>
            <a:r>
              <a:rPr lang="pt-BR" sz="882" b="1" i="1">
                <a:latin typeface="Proxima Nova"/>
                <a:ea typeface="Proxima Nova"/>
                <a:cs typeface="Proxima Nova"/>
                <a:sym typeface="Proxima Nova"/>
              </a:rPr>
              <a:t>sprays</a:t>
            </a:r>
            <a:r>
              <a:rPr lang="pt-BR" sz="882" b="1">
                <a:latin typeface="Proxima Nova"/>
                <a:ea typeface="Proxima Nova"/>
                <a:cs typeface="Proxima Nova"/>
                <a:sym typeface="Proxima Nova"/>
              </a:rPr>
              <a:t> nasais</a:t>
            </a:r>
            <a:endParaRPr sz="882" b="1"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endParaRPr sz="882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39" name="Google Shape;1839;p78"/>
          <p:cNvSpPr/>
          <p:nvPr/>
        </p:nvSpPr>
        <p:spPr>
          <a:xfrm>
            <a:off x="5769967" y="2419634"/>
            <a:ext cx="648881" cy="645353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</a:pPr>
            <a:endParaRPr sz="686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40" name="Google Shape;1840;p78"/>
          <p:cNvSpPr txBox="1"/>
          <p:nvPr/>
        </p:nvSpPr>
        <p:spPr>
          <a:xfrm>
            <a:off x="5577537" y="2550910"/>
            <a:ext cx="1033741" cy="382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</a:pPr>
            <a:r>
              <a:rPr lang="pt-BR" sz="1078" b="1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Promo</a:t>
            </a:r>
            <a:r>
              <a:rPr lang="pt-BR" sz="1078" b="1">
                <a:latin typeface="Proxima Nova"/>
                <a:ea typeface="Proxima Nova"/>
                <a:cs typeface="Proxima Nova"/>
                <a:sym typeface="Proxima Nova"/>
              </a:rPr>
              <a:t>ção</a:t>
            </a:r>
            <a:endParaRPr sz="1078" b="1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41" name="Google Shape;1841;p78"/>
          <p:cNvSpPr/>
          <p:nvPr/>
        </p:nvSpPr>
        <p:spPr>
          <a:xfrm>
            <a:off x="6456114" y="2293602"/>
            <a:ext cx="1892839" cy="1005516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r>
              <a:rPr lang="pt-BR" sz="882" b="1">
                <a:latin typeface="Proxima Nova"/>
                <a:ea typeface="Proxima Nova"/>
                <a:cs typeface="Proxima Nova"/>
                <a:sym typeface="Proxima Nova"/>
              </a:rPr>
              <a:t>Desenvolvimento do Complexo Econômico-Industrial da Saúde Brasileiro</a:t>
            </a:r>
            <a:endParaRPr sz="882" b="1"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endParaRPr sz="882" b="1"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r>
              <a:rPr lang="pt-BR" sz="882" b="1">
                <a:latin typeface="Proxima Nova"/>
                <a:ea typeface="Proxima Nova"/>
                <a:cs typeface="Proxima Nova"/>
                <a:sym typeface="Proxima Nova"/>
              </a:rPr>
              <a:t>&gt; autonomia nacional reduzindo a dependência do mercado internacional</a:t>
            </a:r>
            <a:endParaRPr sz="882"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42" name="Google Shape;1842;p78"/>
          <p:cNvSpPr/>
          <p:nvPr/>
        </p:nvSpPr>
        <p:spPr>
          <a:xfrm>
            <a:off x="735063" y="3930897"/>
            <a:ext cx="2388541" cy="49011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</a:pPr>
            <a:r>
              <a:rPr lang="pt-BR" sz="882" b="1">
                <a:latin typeface="Proxima Nova"/>
                <a:ea typeface="Proxima Nova"/>
                <a:cs typeface="Proxima Nova"/>
                <a:sym typeface="Proxima Nova"/>
              </a:rPr>
              <a:t>Vacina de 2ª geração focada na estimulação de respostas T e B, e aumento da imunidade de mucosa</a:t>
            </a:r>
            <a:endParaRPr sz="882" b="1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22300726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g220592e470c_0_1138"/>
          <p:cNvSpPr txBox="1"/>
          <p:nvPr/>
        </p:nvSpPr>
        <p:spPr>
          <a:xfrm>
            <a:off x="380376" y="995608"/>
            <a:ext cx="6994067" cy="697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33591" rIns="67200" bIns="33591" anchor="ctr" anchorCtr="0">
            <a:norm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pt-BR" sz="3234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Estágio de desenvolvimento</a:t>
            </a:r>
            <a:endParaRPr sz="1029"/>
          </a:p>
        </p:txBody>
      </p:sp>
      <p:sp>
        <p:nvSpPr>
          <p:cNvPr id="710" name="Google Shape;710;g220592e470c_0_1138"/>
          <p:cNvSpPr/>
          <p:nvPr/>
        </p:nvSpPr>
        <p:spPr>
          <a:xfrm>
            <a:off x="1262121" y="2216319"/>
            <a:ext cx="2107834" cy="3111586"/>
          </a:xfrm>
          <a:prstGeom prst="rect">
            <a:avLst/>
          </a:prstGeom>
          <a:solidFill>
            <a:srgbClr val="D5DBE5"/>
          </a:solidFill>
          <a:ln>
            <a:noFill/>
          </a:ln>
        </p:spPr>
        <p:txBody>
          <a:bodyPr spcFirstLastPara="1" wrap="square" lIns="67200" tIns="33591" rIns="67200" bIns="33591" anchor="ctr" anchorCtr="0">
            <a:noAutofit/>
          </a:bodyPr>
          <a:lstStyle/>
          <a:p>
            <a:pPr algn="ctr">
              <a:buSzPts val="1378"/>
            </a:pPr>
            <a:endParaRPr sz="1013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11" name="Google Shape;711;g220592e470c_0_1138"/>
          <p:cNvSpPr/>
          <p:nvPr/>
        </p:nvSpPr>
        <p:spPr>
          <a:xfrm>
            <a:off x="3369986" y="2216318"/>
            <a:ext cx="2330106" cy="3111586"/>
          </a:xfrm>
          <a:prstGeom prst="rect">
            <a:avLst/>
          </a:prstGeom>
          <a:solidFill>
            <a:srgbClr val="ACB8CA"/>
          </a:solidFill>
          <a:ln>
            <a:noFill/>
          </a:ln>
        </p:spPr>
        <p:txBody>
          <a:bodyPr spcFirstLastPara="1" wrap="square" lIns="67200" tIns="33591" rIns="67200" bIns="33591" anchor="ctr" anchorCtr="0">
            <a:noAutofit/>
          </a:bodyPr>
          <a:lstStyle/>
          <a:p>
            <a:pPr algn="ctr">
              <a:buSzPts val="1378"/>
            </a:pPr>
            <a:endParaRPr sz="1013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12" name="Google Shape;712;g220592e470c_0_1138"/>
          <p:cNvSpPr/>
          <p:nvPr/>
        </p:nvSpPr>
        <p:spPr>
          <a:xfrm>
            <a:off x="5702103" y="2207013"/>
            <a:ext cx="2168253" cy="3130108"/>
          </a:xfrm>
          <a:prstGeom prst="rect">
            <a:avLst/>
          </a:prstGeom>
          <a:solidFill>
            <a:srgbClr val="8296B0"/>
          </a:solidFill>
          <a:ln>
            <a:noFill/>
          </a:ln>
        </p:spPr>
        <p:txBody>
          <a:bodyPr spcFirstLastPara="1" wrap="square" lIns="67200" tIns="33591" rIns="67200" bIns="33591" anchor="ctr" anchorCtr="0">
            <a:noAutofit/>
          </a:bodyPr>
          <a:lstStyle/>
          <a:p>
            <a:pPr algn="ctr">
              <a:buSzPts val="1378"/>
            </a:pPr>
            <a:endParaRPr sz="1013">
              <a:solidFill>
                <a:srgbClr val="F2F2F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13" name="Google Shape;713;g220592e470c_0_1138"/>
          <p:cNvSpPr txBox="1"/>
          <p:nvPr/>
        </p:nvSpPr>
        <p:spPr>
          <a:xfrm>
            <a:off x="1486982" y="5015302"/>
            <a:ext cx="1550170" cy="248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33591" rIns="67200" bIns="33591" anchor="t" anchorCtr="0">
            <a:spAutoFit/>
          </a:bodyPr>
          <a:lstStyle/>
          <a:p>
            <a:pPr algn="ctr">
              <a:buSzPts val="1071"/>
            </a:pPr>
            <a:r>
              <a:rPr lang="pt-BR" sz="1176" dirty="0">
                <a:solidFill>
                  <a:srgbClr val="0070C0"/>
                </a:solidFill>
                <a:latin typeface="Quattrocento Sans"/>
                <a:sym typeface="Quattrocento Sans"/>
              </a:rPr>
              <a:t>Pesquisa Básica</a:t>
            </a:r>
            <a:endParaRPr sz="1176" dirty="0">
              <a:solidFill>
                <a:srgbClr val="0070C0"/>
              </a:solidFill>
            </a:endParaRPr>
          </a:p>
        </p:txBody>
      </p:sp>
      <p:sp>
        <p:nvSpPr>
          <p:cNvPr id="714" name="Google Shape;714;g220592e470c_0_1138"/>
          <p:cNvSpPr txBox="1"/>
          <p:nvPr/>
        </p:nvSpPr>
        <p:spPr>
          <a:xfrm>
            <a:off x="5620161" y="5012007"/>
            <a:ext cx="2321286" cy="248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33591" rIns="67200" bIns="33591" anchor="t" anchorCtr="0">
            <a:spAutoFit/>
          </a:bodyPr>
          <a:lstStyle/>
          <a:p>
            <a:pPr algn="ctr">
              <a:buSzPts val="1071"/>
            </a:pPr>
            <a:r>
              <a:rPr lang="pt-BR" sz="1176" dirty="0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Produção Industrial - Mercado</a:t>
            </a:r>
            <a:endParaRPr sz="1176" dirty="0">
              <a:solidFill>
                <a:srgbClr val="0070C0"/>
              </a:solidFill>
            </a:endParaRPr>
          </a:p>
        </p:txBody>
      </p:sp>
      <p:sp>
        <p:nvSpPr>
          <p:cNvPr id="715" name="Google Shape;715;g220592e470c_0_1138"/>
          <p:cNvSpPr txBox="1"/>
          <p:nvPr/>
        </p:nvSpPr>
        <p:spPr>
          <a:xfrm>
            <a:off x="3417499" y="5015301"/>
            <a:ext cx="2201378" cy="248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33591" rIns="67200" bIns="33591" anchor="t" anchorCtr="0">
            <a:spAutoFit/>
          </a:bodyPr>
          <a:lstStyle/>
          <a:p>
            <a:pPr algn="ctr">
              <a:buSzPts val="1071"/>
            </a:pPr>
            <a:r>
              <a:rPr lang="pt-BR" sz="1176" dirty="0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Desenvolvimento do Produto</a:t>
            </a:r>
            <a:endParaRPr sz="1764" dirty="0">
              <a:solidFill>
                <a:srgbClr val="0070C0"/>
              </a:solidFill>
            </a:endParaRPr>
          </a:p>
        </p:txBody>
      </p:sp>
      <p:pic>
        <p:nvPicPr>
          <p:cNvPr id="716" name="Google Shape;716;g220592e470c_0_1138" descr="https://encrypted-tbn1.gstatic.com/images?q=tbn:ANd9GcR8iC_of1t4sorMm5EwYJpImquuMAJP5Ck3v-m9zOrsEQlSbsApDXQTIcPB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35809" y="3734619"/>
            <a:ext cx="427371" cy="447133"/>
          </a:xfrm>
          <a:prstGeom prst="rect">
            <a:avLst/>
          </a:prstGeom>
          <a:solidFill>
            <a:srgbClr val="323F4F"/>
          </a:solidFill>
          <a:ln>
            <a:noFill/>
          </a:ln>
        </p:spPr>
      </p:pic>
      <p:sp>
        <p:nvSpPr>
          <p:cNvPr id="717" name="Google Shape;717;g220592e470c_0_1138"/>
          <p:cNvSpPr/>
          <p:nvPr/>
        </p:nvSpPr>
        <p:spPr>
          <a:xfrm rot="10800000" flipH="1">
            <a:off x="3667580" y="3047809"/>
            <a:ext cx="3163251" cy="1928360"/>
          </a:xfrm>
          <a:custGeom>
            <a:avLst/>
            <a:gdLst/>
            <a:ahLst/>
            <a:cxnLst/>
            <a:rect l="l" t="t" r="r" b="b"/>
            <a:pathLst>
              <a:path w="5264331" h="3024238" extrusionOk="0">
                <a:moveTo>
                  <a:pt x="0" y="197120"/>
                </a:moveTo>
                <a:cubicBezTo>
                  <a:pt x="248194" y="16417"/>
                  <a:pt x="496388" y="-164286"/>
                  <a:pt x="1136468" y="262434"/>
                </a:cubicBezTo>
                <a:cubicBezTo>
                  <a:pt x="1776548" y="689154"/>
                  <a:pt x="3152503" y="2308949"/>
                  <a:pt x="3840480" y="2757440"/>
                </a:cubicBezTo>
                <a:cubicBezTo>
                  <a:pt x="4528457" y="3205931"/>
                  <a:pt x="5264331" y="2953383"/>
                  <a:pt x="5264331" y="2953383"/>
                </a:cubicBezTo>
                <a:lnTo>
                  <a:pt x="5264331" y="2953383"/>
                </a:lnTo>
                <a:lnTo>
                  <a:pt x="5264331" y="2953383"/>
                </a:lnTo>
              </a:path>
            </a:pathLst>
          </a:cu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7200" tIns="33591" rIns="67200" bIns="33591" anchor="ctr" anchorCtr="0">
            <a:noAutofit/>
          </a:bodyPr>
          <a:lstStyle/>
          <a:p>
            <a:pPr algn="ctr">
              <a:buSzPts val="1378"/>
            </a:pPr>
            <a:endParaRPr sz="1013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18" name="Google Shape;718;g220592e470c_0_1138"/>
          <p:cNvSpPr/>
          <p:nvPr/>
        </p:nvSpPr>
        <p:spPr>
          <a:xfrm>
            <a:off x="2418141" y="2997534"/>
            <a:ext cx="3230966" cy="1928360"/>
          </a:xfrm>
          <a:custGeom>
            <a:avLst/>
            <a:gdLst/>
            <a:ahLst/>
            <a:cxnLst/>
            <a:rect l="l" t="t" r="r" b="b"/>
            <a:pathLst>
              <a:path w="5264331" h="3024238" extrusionOk="0">
                <a:moveTo>
                  <a:pt x="0" y="197120"/>
                </a:moveTo>
                <a:cubicBezTo>
                  <a:pt x="248194" y="16417"/>
                  <a:pt x="496388" y="-164286"/>
                  <a:pt x="1136468" y="262434"/>
                </a:cubicBezTo>
                <a:cubicBezTo>
                  <a:pt x="1776548" y="689154"/>
                  <a:pt x="3152503" y="2308949"/>
                  <a:pt x="3840480" y="2757440"/>
                </a:cubicBezTo>
                <a:cubicBezTo>
                  <a:pt x="4528457" y="3205931"/>
                  <a:pt x="5264331" y="2953383"/>
                  <a:pt x="5264331" y="2953383"/>
                </a:cubicBezTo>
                <a:lnTo>
                  <a:pt x="5264331" y="2953383"/>
                </a:lnTo>
                <a:lnTo>
                  <a:pt x="5264331" y="2953383"/>
                </a:lnTo>
              </a:path>
            </a:pathLst>
          </a:custGeom>
          <a:noFill/>
          <a:ln w="19050" cap="flat" cmpd="sng">
            <a:solidFill>
              <a:srgbClr val="2E75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7200" tIns="33591" rIns="67200" bIns="33591" anchor="ctr" anchorCtr="0">
            <a:noAutofit/>
          </a:bodyPr>
          <a:lstStyle/>
          <a:p>
            <a:pPr algn="ctr">
              <a:buSzPts val="1378"/>
            </a:pPr>
            <a:endParaRPr sz="1013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19" name="Google Shape;719;g220592e470c_0_1138"/>
          <p:cNvSpPr txBox="1"/>
          <p:nvPr/>
        </p:nvSpPr>
        <p:spPr>
          <a:xfrm>
            <a:off x="3833850" y="3384870"/>
            <a:ext cx="1587215" cy="294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33591" rIns="67200" bIns="33591" anchor="t" anchorCtr="0">
            <a:spAutoFit/>
          </a:bodyPr>
          <a:lstStyle/>
          <a:p>
            <a:pPr algn="ctr">
              <a:buSzPts val="1378"/>
            </a:pPr>
            <a:r>
              <a:rPr lang="pt-BR" sz="1470" dirty="0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Vale da Morte</a:t>
            </a:r>
            <a:endParaRPr sz="1764" dirty="0">
              <a:solidFill>
                <a:srgbClr val="0070C0"/>
              </a:solidFill>
            </a:endParaRPr>
          </a:p>
        </p:txBody>
      </p:sp>
      <p:sp>
        <p:nvSpPr>
          <p:cNvPr id="720" name="Google Shape;720;g220592e470c_0_1138"/>
          <p:cNvSpPr/>
          <p:nvPr/>
        </p:nvSpPr>
        <p:spPr>
          <a:xfrm>
            <a:off x="3288922" y="3021536"/>
            <a:ext cx="2598905" cy="30849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548135"/>
          </a:solidFill>
          <a:ln w="12700" cap="flat" cmpd="sng">
            <a:solidFill>
              <a:srgbClr val="54813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7200" tIns="33591" rIns="67200" bIns="33591" anchor="ctr" anchorCtr="0">
            <a:noAutofit/>
          </a:bodyPr>
          <a:lstStyle/>
          <a:p>
            <a:pPr algn="ctr">
              <a:buSzPts val="1378"/>
            </a:pPr>
            <a:endParaRPr sz="1013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21" name="Google Shape;721;g220592e470c_0_1138"/>
          <p:cNvSpPr txBox="1"/>
          <p:nvPr/>
        </p:nvSpPr>
        <p:spPr>
          <a:xfrm rot="2476761">
            <a:off x="2381716" y="3664285"/>
            <a:ext cx="2260438" cy="248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33591" rIns="67200" bIns="33591" anchor="t" anchorCtr="0">
            <a:spAutoFit/>
          </a:bodyPr>
          <a:lstStyle/>
          <a:p>
            <a:pPr>
              <a:buSzPts val="1071"/>
            </a:pPr>
            <a:r>
              <a:rPr lang="pt-BR" sz="1176" b="1" dirty="0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Recursos públicos de pesquisa</a:t>
            </a:r>
            <a:endParaRPr sz="1176" dirty="0">
              <a:solidFill>
                <a:srgbClr val="0070C0"/>
              </a:solidFill>
            </a:endParaRPr>
          </a:p>
        </p:txBody>
      </p:sp>
      <p:sp>
        <p:nvSpPr>
          <p:cNvPr id="722" name="Google Shape;722;g220592e470c_0_1138"/>
          <p:cNvSpPr txBox="1"/>
          <p:nvPr/>
        </p:nvSpPr>
        <p:spPr>
          <a:xfrm rot="-2703168">
            <a:off x="4483159" y="3704117"/>
            <a:ext cx="2266945" cy="248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200" tIns="33591" rIns="67200" bIns="33591" anchor="t" anchorCtr="0">
            <a:spAutoFit/>
          </a:bodyPr>
          <a:lstStyle/>
          <a:p>
            <a:pPr>
              <a:buSzPts val="1071"/>
            </a:pPr>
            <a:r>
              <a:rPr lang="pt-BR" sz="1176" b="1" dirty="0">
                <a:solidFill>
                  <a:srgbClr val="0070C0"/>
                </a:solidFill>
                <a:latin typeface="Quattrocento Sans"/>
                <a:sym typeface="Quattrocento Sans"/>
              </a:rPr>
              <a:t>Recursos Fundos ou Industriais </a:t>
            </a:r>
            <a:endParaRPr sz="1176" dirty="0">
              <a:solidFill>
                <a:srgbClr val="0070C0"/>
              </a:solidFill>
            </a:endParaRPr>
          </a:p>
        </p:txBody>
      </p:sp>
      <p:sp>
        <p:nvSpPr>
          <p:cNvPr id="723" name="Google Shape;723;g220592e470c_0_1138"/>
          <p:cNvSpPr txBox="1"/>
          <p:nvPr/>
        </p:nvSpPr>
        <p:spPr>
          <a:xfrm rot="-5400000">
            <a:off x="-534238" y="3655280"/>
            <a:ext cx="3333588" cy="22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16" tIns="25707" rIns="51416" bIns="25707" anchor="t" anchorCtr="0">
            <a:spAutoFit/>
          </a:bodyPr>
          <a:lstStyle/>
          <a:p>
            <a:pPr>
              <a:buSzPts val="1531"/>
            </a:pPr>
            <a:r>
              <a:rPr lang="pt-BR" sz="1125" b="1" dirty="0">
                <a:solidFill>
                  <a:srgbClr val="0070C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Estágios de desenvolvimento de novo medicamento</a:t>
            </a:r>
            <a:endParaRPr sz="1125" b="1" dirty="0">
              <a:solidFill>
                <a:srgbClr val="0070C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C61432F0-1753-B882-C324-D9C4F717D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D5F222-3C97-44F8-93B1-67FDFD17C2B7}" type="slidenum">
              <a:rPr lang="pt-BR" smtClean="0"/>
              <a:pPr>
                <a:defRPr/>
              </a:pPr>
              <a:t>31</a:t>
            </a:fld>
            <a:r>
              <a:rPr lang="pt-BR"/>
              <a:t>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C833F8E-AE1F-3F71-65D0-B74D0CB5C7EC}"/>
              </a:ext>
            </a:extLst>
          </p:cNvPr>
          <p:cNvSpPr txBox="1"/>
          <p:nvPr/>
        </p:nvSpPr>
        <p:spPr>
          <a:xfrm>
            <a:off x="592282" y="2067791"/>
            <a:ext cx="803217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IMPORTANTÍSSIMA  A PROPOSTA DO </a:t>
            </a:r>
            <a:r>
              <a:rPr lang="en-US" sz="2800" b="1" dirty="0"/>
              <a:t>SENADOR ALESSANDRO VIEIRA </a:t>
            </a:r>
            <a:r>
              <a:rPr lang="en-US" sz="2800" dirty="0"/>
              <a:t>COM RELATORIA DO </a:t>
            </a:r>
            <a:r>
              <a:rPr lang="en-US" sz="2800" b="1" dirty="0"/>
              <a:t>SENADOR ASTRONAUTA MARCOS PONTES</a:t>
            </a:r>
            <a:r>
              <a:rPr lang="en-US" sz="2800" dirty="0"/>
              <a:t> QUE PROPÕE INCLUIR NA LEI DO FNDCT A IMPORTÃNCIA DO </a:t>
            </a:r>
            <a:r>
              <a:rPr lang="en-US" sz="2800" dirty="0">
                <a:solidFill>
                  <a:srgbClr val="ED7D31"/>
                </a:solidFill>
              </a:rPr>
              <a:t>FINACIAMENTO CONTÍNUO DA PESQUISA E DESENVOLVIMENTO DE IMUNOBIOLÓGICOS NACIONAIS</a:t>
            </a:r>
          </a:p>
        </p:txBody>
      </p:sp>
    </p:spTree>
    <p:extLst>
      <p:ext uri="{BB962C8B-B14F-4D97-AF65-F5344CB8AC3E}">
        <p14:creationId xmlns:p14="http://schemas.microsoft.com/office/powerpoint/2010/main" val="1990818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Text Box 2"/>
          <p:cNvSpPr txBox="1">
            <a:spLocks noChangeArrowheads="1"/>
          </p:cNvSpPr>
          <p:nvPr/>
        </p:nvSpPr>
        <p:spPr bwMode="auto">
          <a:xfrm>
            <a:off x="983272" y="4382966"/>
            <a:ext cx="1975873" cy="370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83" tIns="44792" rIns="89583" bIns="44792">
            <a:spAutoFit/>
          </a:bodyPr>
          <a:lstStyle/>
          <a:p>
            <a:pPr marL="90206" indent="-90206">
              <a:lnSpc>
                <a:spcPct val="90000"/>
              </a:lnSpc>
              <a:buFontTx/>
              <a:buChar char="•"/>
            </a:pPr>
            <a:r>
              <a:rPr lang="pt-BR" sz="1000" b="1">
                <a:solidFill>
                  <a:srgbClr val="FFFFFF"/>
                </a:solidFill>
                <a:latin typeface="Georgia" pitchFamily="18" charset="0"/>
                <a:cs typeface="Arial" charset="0"/>
              </a:rPr>
              <a:t>Desenvolvimento de</a:t>
            </a:r>
          </a:p>
          <a:p>
            <a:pPr marL="90206" indent="-90206">
              <a:lnSpc>
                <a:spcPct val="90000"/>
              </a:lnSpc>
            </a:pPr>
            <a:r>
              <a:rPr lang="pt-BR" sz="1000" b="1">
                <a:solidFill>
                  <a:srgbClr val="FFFFFF"/>
                </a:solidFill>
                <a:latin typeface="Georgia" pitchFamily="18" charset="0"/>
                <a:cs typeface="Arial" charset="0"/>
              </a:rPr>
              <a:t>novas tecnologias</a:t>
            </a:r>
          </a:p>
        </p:txBody>
      </p:sp>
      <p:sp>
        <p:nvSpPr>
          <p:cNvPr id="209923" name="Text Box 3"/>
          <p:cNvSpPr txBox="1">
            <a:spLocks noChangeArrowheads="1"/>
          </p:cNvSpPr>
          <p:nvPr/>
        </p:nvSpPr>
        <p:spPr bwMode="auto">
          <a:xfrm>
            <a:off x="981714" y="5080008"/>
            <a:ext cx="2117450" cy="370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83" tIns="44792" rIns="89583" bIns="44792">
            <a:spAutoFit/>
          </a:bodyPr>
          <a:lstStyle/>
          <a:p>
            <a:pPr marL="90206" indent="-90206">
              <a:lnSpc>
                <a:spcPct val="90000"/>
              </a:lnSpc>
              <a:buFontTx/>
              <a:buChar char="•"/>
            </a:pPr>
            <a:r>
              <a:rPr lang="pt-BR" sz="1000" b="1">
                <a:solidFill>
                  <a:srgbClr val="FFFFFF"/>
                </a:solidFill>
                <a:latin typeface="Georgia" pitchFamily="18" charset="0"/>
                <a:cs typeface="Arial" charset="0"/>
              </a:rPr>
              <a:t>Pesquisa básica em instituições acadêmicas</a:t>
            </a:r>
          </a:p>
        </p:txBody>
      </p:sp>
      <p:sp>
        <p:nvSpPr>
          <p:cNvPr id="209924" name="AutoShape 4"/>
          <p:cNvSpPr>
            <a:spLocks noChangeArrowheads="1"/>
          </p:cNvSpPr>
          <p:nvPr/>
        </p:nvSpPr>
        <p:spPr bwMode="auto">
          <a:xfrm>
            <a:off x="1866966" y="4790607"/>
            <a:ext cx="211590" cy="211602"/>
          </a:xfrm>
          <a:prstGeom prst="upDownArrow">
            <a:avLst>
              <a:gd name="adj1" fmla="val 50000"/>
              <a:gd name="adj2" fmla="val 20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83" tIns="44792" rIns="89583" bIns="44792" anchor="ctr"/>
          <a:lstStyle/>
          <a:p>
            <a:pPr algn="ctr"/>
            <a:endParaRPr lang="pt-BR" sz="1200" b="1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209925" name="AutoShape 5"/>
          <p:cNvSpPr>
            <a:spLocks noChangeArrowheads="1"/>
          </p:cNvSpPr>
          <p:nvPr/>
        </p:nvSpPr>
        <p:spPr bwMode="auto">
          <a:xfrm rot="-2436793">
            <a:off x="2442618" y="5436304"/>
            <a:ext cx="140022" cy="211602"/>
          </a:xfrm>
          <a:prstGeom prst="upDownArrow">
            <a:avLst>
              <a:gd name="adj1" fmla="val 50000"/>
              <a:gd name="adj2" fmla="val 30222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83" tIns="44792" rIns="89583" bIns="44792" anchor="ctr"/>
          <a:lstStyle/>
          <a:p>
            <a:pPr algn="ctr"/>
            <a:endParaRPr lang="pt-BR" sz="1200" b="1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209926" name="Text Box 6"/>
          <p:cNvSpPr txBox="1">
            <a:spLocks noChangeArrowheads="1"/>
          </p:cNvSpPr>
          <p:nvPr/>
        </p:nvSpPr>
        <p:spPr bwMode="auto">
          <a:xfrm>
            <a:off x="2889134" y="4354960"/>
            <a:ext cx="1043945" cy="370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83" tIns="44792" rIns="89583" bIns="44792">
            <a:spAutoFit/>
          </a:bodyPr>
          <a:lstStyle/>
          <a:p>
            <a:pPr marL="90206" indent="-90206" algn="ctr">
              <a:lnSpc>
                <a:spcPct val="90000"/>
              </a:lnSpc>
              <a:buFontTx/>
              <a:buChar char="•"/>
            </a:pPr>
            <a:r>
              <a:rPr lang="pt-BR" sz="1000" b="1">
                <a:solidFill>
                  <a:srgbClr val="FFFFFF"/>
                </a:solidFill>
                <a:latin typeface="Georgia" pitchFamily="18" charset="0"/>
                <a:cs typeface="Arial" charset="0"/>
              </a:rPr>
              <a:t>Testes clínicos</a:t>
            </a:r>
          </a:p>
        </p:txBody>
      </p:sp>
      <p:sp>
        <p:nvSpPr>
          <p:cNvPr id="209927" name="Text Box 7"/>
          <p:cNvSpPr txBox="1">
            <a:spLocks noChangeArrowheads="1"/>
          </p:cNvSpPr>
          <p:nvPr/>
        </p:nvSpPr>
        <p:spPr bwMode="auto">
          <a:xfrm>
            <a:off x="2716439" y="5092451"/>
            <a:ext cx="1482683" cy="231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83" tIns="44792" rIns="89583" bIns="44792">
            <a:spAutoFit/>
          </a:bodyPr>
          <a:lstStyle/>
          <a:p>
            <a:pPr marL="90206" indent="-90206" algn="ctr">
              <a:lnSpc>
                <a:spcPct val="90000"/>
              </a:lnSpc>
              <a:buFontTx/>
              <a:buChar char="•"/>
            </a:pPr>
            <a:r>
              <a:rPr lang="pt-BR" sz="1000" b="1">
                <a:solidFill>
                  <a:srgbClr val="FFFFFF"/>
                </a:solidFill>
                <a:latin typeface="Georgia" pitchFamily="18" charset="0"/>
                <a:cs typeface="Arial" charset="0"/>
              </a:rPr>
              <a:t>Pesquisa</a:t>
            </a:r>
          </a:p>
        </p:txBody>
      </p:sp>
      <p:sp>
        <p:nvSpPr>
          <p:cNvPr id="209928" name="Text Box 8"/>
          <p:cNvSpPr txBox="1">
            <a:spLocks noChangeArrowheads="1"/>
          </p:cNvSpPr>
          <p:nvPr/>
        </p:nvSpPr>
        <p:spPr bwMode="auto">
          <a:xfrm>
            <a:off x="4410712" y="5061333"/>
            <a:ext cx="916369" cy="231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83" tIns="44792" rIns="89583" bIns="44792">
            <a:spAutoFit/>
          </a:bodyPr>
          <a:lstStyle/>
          <a:p>
            <a:pPr marL="90206" indent="-90206" algn="ctr">
              <a:lnSpc>
                <a:spcPct val="90000"/>
              </a:lnSpc>
              <a:buFontTx/>
              <a:buChar char="•"/>
            </a:pPr>
            <a:r>
              <a:rPr lang="pt-BR" sz="1000" b="1">
                <a:solidFill>
                  <a:srgbClr val="FFFFFF"/>
                </a:solidFill>
                <a:latin typeface="Georgia" pitchFamily="18" charset="0"/>
                <a:cs typeface="Arial" charset="0"/>
              </a:rPr>
              <a:t>Fábricas</a:t>
            </a:r>
          </a:p>
        </p:txBody>
      </p:sp>
      <p:sp>
        <p:nvSpPr>
          <p:cNvPr id="209929" name="AutoShape 9"/>
          <p:cNvSpPr>
            <a:spLocks noChangeArrowheads="1"/>
          </p:cNvSpPr>
          <p:nvPr/>
        </p:nvSpPr>
        <p:spPr bwMode="auto">
          <a:xfrm>
            <a:off x="3312311" y="4849731"/>
            <a:ext cx="211590" cy="211602"/>
          </a:xfrm>
          <a:prstGeom prst="upDownArrow">
            <a:avLst>
              <a:gd name="adj1" fmla="val 50000"/>
              <a:gd name="adj2" fmla="val 20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83" tIns="44792" rIns="89583" bIns="44792" anchor="ctr"/>
          <a:lstStyle/>
          <a:p>
            <a:pPr algn="ctr"/>
            <a:endParaRPr lang="pt-BR" sz="1200" b="1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209930" name="AutoShape 10"/>
          <p:cNvSpPr>
            <a:spLocks noChangeArrowheads="1"/>
          </p:cNvSpPr>
          <p:nvPr/>
        </p:nvSpPr>
        <p:spPr bwMode="auto">
          <a:xfrm rot="16200000">
            <a:off x="4057534" y="5061339"/>
            <a:ext cx="211602" cy="211590"/>
          </a:xfrm>
          <a:prstGeom prst="upDownArrow">
            <a:avLst>
              <a:gd name="adj1" fmla="val 50000"/>
              <a:gd name="adj2" fmla="val 20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83" tIns="44792" rIns="89583" bIns="44792" anchor="ctr"/>
          <a:lstStyle/>
          <a:p>
            <a:pPr algn="ctr"/>
            <a:endParaRPr lang="pt-BR" sz="1200" b="1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209931" name="Text Box 11"/>
          <p:cNvSpPr txBox="1">
            <a:spLocks noChangeArrowheads="1"/>
          </p:cNvSpPr>
          <p:nvPr/>
        </p:nvSpPr>
        <p:spPr bwMode="auto">
          <a:xfrm>
            <a:off x="669000" y="1249389"/>
            <a:ext cx="7833480" cy="390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83" tIns="44792" rIns="89583" bIns="44792">
            <a:spAutoFit/>
          </a:bodyPr>
          <a:lstStyle/>
          <a:p>
            <a:pPr marL="612771" lvl="1" indent="-4668">
              <a:lnSpc>
                <a:spcPct val="110000"/>
              </a:lnSpc>
            </a:pPr>
            <a:endParaRPr lang="pt-BR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09932" name="Text Box 12"/>
          <p:cNvSpPr txBox="1">
            <a:spLocks noChangeArrowheads="1"/>
          </p:cNvSpPr>
          <p:nvPr/>
        </p:nvSpPr>
        <p:spPr bwMode="auto">
          <a:xfrm>
            <a:off x="2363269" y="1666366"/>
            <a:ext cx="1482682" cy="231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83" tIns="44792" rIns="89583" bIns="44792">
            <a:spAutoFit/>
          </a:bodyPr>
          <a:lstStyle/>
          <a:p>
            <a:pPr marL="90206" indent="-90206" algn="ctr">
              <a:lnSpc>
                <a:spcPct val="90000"/>
              </a:lnSpc>
              <a:buFontTx/>
              <a:buChar char="•"/>
            </a:pPr>
            <a:r>
              <a:rPr lang="pt-BR" sz="1000" b="1">
                <a:solidFill>
                  <a:srgbClr val="FFFFFF"/>
                </a:solidFill>
                <a:latin typeface="Georgia" pitchFamily="18" charset="0"/>
                <a:cs typeface="Arial" charset="0"/>
              </a:rPr>
              <a:t>Transparência</a:t>
            </a:r>
          </a:p>
        </p:txBody>
      </p:sp>
      <p:sp>
        <p:nvSpPr>
          <p:cNvPr id="209933" name="Text Box 13"/>
          <p:cNvSpPr txBox="1">
            <a:spLocks noChangeArrowheads="1"/>
          </p:cNvSpPr>
          <p:nvPr/>
        </p:nvSpPr>
        <p:spPr bwMode="auto">
          <a:xfrm>
            <a:off x="1330217" y="1526338"/>
            <a:ext cx="2374159" cy="218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83" tIns="44792" rIns="89583" bIns="44792">
            <a:spAutoFit/>
          </a:bodyPr>
          <a:lstStyle/>
          <a:p>
            <a:pPr marL="90206" indent="-90206">
              <a:lnSpc>
                <a:spcPct val="80000"/>
              </a:lnSpc>
              <a:buFontTx/>
              <a:buChar char="•"/>
            </a:pPr>
            <a:r>
              <a:rPr lang="pt-BR" sz="1000" b="1">
                <a:solidFill>
                  <a:srgbClr val="FFFFFF"/>
                </a:solidFill>
                <a:latin typeface="Georgia" pitchFamily="18" charset="0"/>
                <a:cs typeface="Arial" charset="0"/>
              </a:rPr>
              <a:t>Patentes</a:t>
            </a:r>
          </a:p>
        </p:txBody>
      </p:sp>
      <p:sp>
        <p:nvSpPr>
          <p:cNvPr id="209934" name="Text Box 14"/>
          <p:cNvSpPr txBox="1">
            <a:spLocks noChangeArrowheads="1"/>
          </p:cNvSpPr>
          <p:nvPr/>
        </p:nvSpPr>
        <p:spPr bwMode="auto">
          <a:xfrm>
            <a:off x="1305325" y="1867080"/>
            <a:ext cx="1341104" cy="370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83" tIns="44792" rIns="89583" bIns="44792">
            <a:spAutoFit/>
          </a:bodyPr>
          <a:lstStyle/>
          <a:p>
            <a:pPr marL="90206" indent="-90206">
              <a:lnSpc>
                <a:spcPct val="90000"/>
              </a:lnSpc>
              <a:buFontTx/>
              <a:buChar char="•"/>
            </a:pPr>
            <a:r>
              <a:rPr lang="pt-BR" sz="1000" b="1">
                <a:solidFill>
                  <a:srgbClr val="FFFFFF"/>
                </a:solidFill>
                <a:latin typeface="Georgia" pitchFamily="18" charset="0"/>
                <a:cs typeface="Arial" charset="0"/>
              </a:rPr>
              <a:t>Mercados de</a:t>
            </a:r>
            <a:br>
              <a:rPr lang="pt-BR" sz="1000" b="1">
                <a:solidFill>
                  <a:srgbClr val="FFFFFF"/>
                </a:solidFill>
                <a:latin typeface="Georgia" pitchFamily="18" charset="0"/>
                <a:cs typeface="Arial" charset="0"/>
              </a:rPr>
            </a:br>
            <a:r>
              <a:rPr lang="pt-BR" sz="1000" b="1">
                <a:solidFill>
                  <a:srgbClr val="FFFFFF"/>
                </a:solidFill>
                <a:latin typeface="Georgia" pitchFamily="18" charset="0"/>
                <a:cs typeface="Arial" charset="0"/>
              </a:rPr>
              <a:t> capital</a:t>
            </a:r>
          </a:p>
        </p:txBody>
      </p:sp>
      <p:sp>
        <p:nvSpPr>
          <p:cNvPr id="209935" name="Text Box 15"/>
          <p:cNvSpPr txBox="1">
            <a:spLocks noChangeArrowheads="1"/>
          </p:cNvSpPr>
          <p:nvPr/>
        </p:nvSpPr>
        <p:spPr bwMode="auto">
          <a:xfrm>
            <a:off x="2481510" y="2042896"/>
            <a:ext cx="1929198" cy="34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83" tIns="44792" rIns="89583" bIns="44792">
            <a:spAutoFit/>
          </a:bodyPr>
          <a:lstStyle/>
          <a:p>
            <a:pPr marL="90206" indent="-90206">
              <a:lnSpc>
                <a:spcPct val="80000"/>
              </a:lnSpc>
              <a:buFontTx/>
              <a:buChar char="•"/>
            </a:pPr>
            <a:r>
              <a:rPr lang="pt-BR" sz="1000" b="1">
                <a:solidFill>
                  <a:srgbClr val="FFFFFF"/>
                </a:solidFill>
                <a:latin typeface="Georgia" pitchFamily="18" charset="0"/>
                <a:cs typeface="Arial" charset="0"/>
              </a:rPr>
              <a:t>Ciência baseada em padrões internacionais</a:t>
            </a:r>
          </a:p>
        </p:txBody>
      </p:sp>
      <p:sp>
        <p:nvSpPr>
          <p:cNvPr id="209936" name="AutoShape 16"/>
          <p:cNvSpPr>
            <a:spLocks noChangeArrowheads="1"/>
          </p:cNvSpPr>
          <p:nvPr/>
        </p:nvSpPr>
        <p:spPr bwMode="auto">
          <a:xfrm rot="5271949">
            <a:off x="4149310" y="2267172"/>
            <a:ext cx="777948" cy="7760356"/>
          </a:xfrm>
          <a:prstGeom prst="curvedLeftArrow">
            <a:avLst>
              <a:gd name="adj1" fmla="val 59810"/>
              <a:gd name="adj2" fmla="val 298957"/>
              <a:gd name="adj3" fmla="val 39153"/>
            </a:avLst>
          </a:prstGeom>
          <a:gradFill rotWithShape="1">
            <a:gsLst>
              <a:gs pos="0">
                <a:srgbClr val="0000CC">
                  <a:gamma/>
                  <a:tint val="19216"/>
                  <a:invGamma/>
                </a:srgbClr>
              </a:gs>
              <a:gs pos="50000">
                <a:srgbClr val="0000CC"/>
              </a:gs>
              <a:gs pos="100000">
                <a:srgbClr val="0000CC">
                  <a:gamma/>
                  <a:tint val="19216"/>
                  <a:invGamma/>
                </a:srgbClr>
              </a:gs>
            </a:gsLst>
            <a:lin ang="2700000" scaled="1"/>
          </a:gradFill>
          <a:ln w="9525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lIns="89583" tIns="44792" rIns="89583" bIns="44792" anchor="ctr"/>
          <a:lstStyle/>
          <a:p>
            <a:pPr algn="ctr"/>
            <a:endParaRPr lang="pt-BR" sz="1200" b="1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209937" name="Text Box 17"/>
          <p:cNvSpPr txBox="1">
            <a:spLocks noChangeArrowheads="1"/>
          </p:cNvSpPr>
          <p:nvPr/>
        </p:nvSpPr>
        <p:spPr bwMode="auto">
          <a:xfrm>
            <a:off x="4253572" y="1394084"/>
            <a:ext cx="1663156" cy="64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83" tIns="44792" rIns="89583" bIns="44792">
            <a:spAutoFit/>
          </a:bodyPr>
          <a:lstStyle/>
          <a:p>
            <a:pPr marL="90206" indent="-90206">
              <a:lnSpc>
                <a:spcPct val="90000"/>
              </a:lnSpc>
              <a:buFontTx/>
              <a:buChar char="•"/>
            </a:pPr>
            <a:r>
              <a:rPr lang="pt-BR" sz="1000" b="1">
                <a:solidFill>
                  <a:srgbClr val="FFFFFF"/>
                </a:solidFill>
                <a:latin typeface="Georgia" pitchFamily="18" charset="0"/>
                <a:cs typeface="Arial" charset="0"/>
              </a:rPr>
              <a:t>A infra-estrutura legal e regulatória assegura inovação e investimentos</a:t>
            </a:r>
          </a:p>
        </p:txBody>
      </p:sp>
      <p:sp>
        <p:nvSpPr>
          <p:cNvPr id="209938" name="Text Box 18"/>
          <p:cNvSpPr txBox="1">
            <a:spLocks noChangeArrowheads="1"/>
          </p:cNvSpPr>
          <p:nvPr/>
        </p:nvSpPr>
        <p:spPr bwMode="auto">
          <a:xfrm>
            <a:off x="4258240" y="2092682"/>
            <a:ext cx="1929198" cy="218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83" tIns="44792" rIns="89583" bIns="44792">
            <a:spAutoFit/>
          </a:bodyPr>
          <a:lstStyle/>
          <a:p>
            <a:pPr marL="90206" indent="-90206">
              <a:lnSpc>
                <a:spcPct val="80000"/>
              </a:lnSpc>
              <a:buFontTx/>
              <a:buChar char="•"/>
            </a:pPr>
            <a:r>
              <a:rPr lang="pt-BR" sz="1000" b="1">
                <a:solidFill>
                  <a:srgbClr val="FFFFFF"/>
                </a:solidFill>
                <a:latin typeface="Georgia" pitchFamily="18" charset="0"/>
                <a:cs typeface="Arial" charset="0"/>
              </a:rPr>
              <a:t>Cadeia produtiva segura</a:t>
            </a:r>
          </a:p>
        </p:txBody>
      </p:sp>
      <p:sp>
        <p:nvSpPr>
          <p:cNvPr id="209939" name="Text Box 19"/>
          <p:cNvSpPr txBox="1">
            <a:spLocks noChangeArrowheads="1"/>
          </p:cNvSpPr>
          <p:nvPr/>
        </p:nvSpPr>
        <p:spPr bwMode="auto">
          <a:xfrm>
            <a:off x="6081646" y="1772171"/>
            <a:ext cx="1496685" cy="464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83" tIns="44792" rIns="89583" bIns="44792">
            <a:spAutoFit/>
          </a:bodyPr>
          <a:lstStyle/>
          <a:p>
            <a:pPr marL="90206" indent="-90206">
              <a:lnSpc>
                <a:spcPct val="80000"/>
              </a:lnSpc>
              <a:buFontTx/>
              <a:buChar char="•"/>
            </a:pPr>
            <a:r>
              <a:rPr lang="pt-BR" sz="1000" b="1">
                <a:solidFill>
                  <a:srgbClr val="FFFFFF"/>
                </a:solidFill>
                <a:latin typeface="Georgia" pitchFamily="18" charset="0"/>
                <a:cs typeface="Arial" charset="0"/>
              </a:rPr>
              <a:t>Necessidade de assuntos legais e regulatórios</a:t>
            </a:r>
          </a:p>
        </p:txBody>
      </p:sp>
      <p:grpSp>
        <p:nvGrpSpPr>
          <p:cNvPr id="209940" name="Group 20"/>
          <p:cNvGrpSpPr>
            <a:grpSpLocks/>
          </p:cNvGrpSpPr>
          <p:nvPr/>
        </p:nvGrpSpPr>
        <p:grpSpPr bwMode="auto">
          <a:xfrm>
            <a:off x="882142" y="2357188"/>
            <a:ext cx="8137450" cy="1937091"/>
            <a:chOff x="316" y="1284"/>
            <a:chExt cx="5516" cy="1245"/>
          </a:xfrm>
        </p:grpSpPr>
        <p:sp>
          <p:nvSpPr>
            <p:cNvPr id="209941" name="AutoShape 21"/>
            <p:cNvSpPr>
              <a:spLocks noChangeArrowheads="1"/>
            </p:cNvSpPr>
            <p:nvPr/>
          </p:nvSpPr>
          <p:spPr bwMode="auto">
            <a:xfrm>
              <a:off x="431" y="1298"/>
              <a:ext cx="1360" cy="1230"/>
            </a:xfrm>
            <a:prstGeom prst="homePlate">
              <a:avLst>
                <a:gd name="adj" fmla="val 27642"/>
              </a:avLst>
            </a:prstGeom>
            <a:solidFill>
              <a:srgbClr val="0099FF">
                <a:alpha val="75999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pt-BR" sz="1800" b="1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209942" name="Text Box 22"/>
            <p:cNvSpPr txBox="1">
              <a:spLocks noChangeArrowheads="1"/>
            </p:cNvSpPr>
            <p:nvPr/>
          </p:nvSpPr>
          <p:spPr bwMode="auto">
            <a:xfrm>
              <a:off x="316" y="1327"/>
              <a:ext cx="1179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pt-BR" sz="1000" b="1">
                  <a:solidFill>
                    <a:srgbClr val="FFFFFF"/>
                  </a:solidFill>
                  <a:latin typeface="Georgia" pitchFamily="18" charset="0"/>
                  <a:cs typeface="Arial" charset="0"/>
                </a:rPr>
                <a:t>Pesquisa</a:t>
              </a:r>
            </a:p>
          </p:txBody>
        </p:sp>
        <p:sp>
          <p:nvSpPr>
            <p:cNvPr id="209943" name="Text Box 23"/>
            <p:cNvSpPr txBox="1">
              <a:spLocks noChangeArrowheads="1"/>
            </p:cNvSpPr>
            <p:nvPr/>
          </p:nvSpPr>
          <p:spPr bwMode="auto">
            <a:xfrm>
              <a:off x="339" y="2256"/>
              <a:ext cx="1180" cy="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pt-BR" sz="1000" b="1" i="1">
                  <a:solidFill>
                    <a:srgbClr val="000066"/>
                  </a:solidFill>
                  <a:latin typeface="Georgia" pitchFamily="18" charset="0"/>
                  <a:cs typeface="Arial" charset="0"/>
                </a:rPr>
                <a:t>Identifica novos</a:t>
              </a:r>
            </a:p>
            <a:p>
              <a:pPr algn="ctr">
                <a:lnSpc>
                  <a:spcPct val="90000"/>
                </a:lnSpc>
              </a:pPr>
              <a:r>
                <a:rPr lang="pt-BR" sz="1000" b="1" i="1">
                  <a:solidFill>
                    <a:srgbClr val="000066"/>
                  </a:solidFill>
                  <a:latin typeface="Georgia" pitchFamily="18" charset="0"/>
                  <a:cs typeface="Arial" charset="0"/>
                </a:rPr>
                <a:t>tratamentos</a:t>
              </a:r>
            </a:p>
          </p:txBody>
        </p:sp>
        <p:sp>
          <p:nvSpPr>
            <p:cNvPr id="209944" name="AutoShape 24"/>
            <p:cNvSpPr>
              <a:spLocks noChangeArrowheads="1"/>
            </p:cNvSpPr>
            <p:nvPr/>
          </p:nvSpPr>
          <p:spPr bwMode="auto">
            <a:xfrm>
              <a:off x="1383" y="1298"/>
              <a:ext cx="1678" cy="1231"/>
            </a:xfrm>
            <a:prstGeom prst="homePlate">
              <a:avLst>
                <a:gd name="adj" fmla="val 34078"/>
              </a:avLst>
            </a:prstGeom>
            <a:solidFill>
              <a:srgbClr val="0099FF">
                <a:alpha val="75999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pt-BR" sz="1800" b="1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209945" name="Text Box 25"/>
            <p:cNvSpPr txBox="1">
              <a:spLocks noChangeArrowheads="1"/>
            </p:cNvSpPr>
            <p:nvPr/>
          </p:nvSpPr>
          <p:spPr bwMode="auto">
            <a:xfrm>
              <a:off x="1429" y="1327"/>
              <a:ext cx="131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pt-BR" sz="1000" b="1">
                  <a:solidFill>
                    <a:srgbClr val="FFFFFF"/>
                  </a:solidFill>
                  <a:latin typeface="Georgia" pitchFamily="18" charset="0"/>
                  <a:cs typeface="Arial" charset="0"/>
                </a:rPr>
                <a:t>Desenvolvimento</a:t>
              </a:r>
            </a:p>
          </p:txBody>
        </p:sp>
        <p:sp>
          <p:nvSpPr>
            <p:cNvPr id="209946" name="Text Box 26"/>
            <p:cNvSpPr txBox="1">
              <a:spLocks noChangeArrowheads="1"/>
            </p:cNvSpPr>
            <p:nvPr/>
          </p:nvSpPr>
          <p:spPr bwMode="auto">
            <a:xfrm>
              <a:off x="1619" y="2266"/>
              <a:ext cx="1180" cy="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pt-BR" sz="1000" b="1" i="1">
                  <a:solidFill>
                    <a:srgbClr val="000066"/>
                  </a:solidFill>
                  <a:latin typeface="Georgia" pitchFamily="18" charset="0"/>
                  <a:cs typeface="Arial" charset="0"/>
                </a:rPr>
                <a:t>Novo produto</a:t>
              </a:r>
            </a:p>
            <a:p>
              <a:pPr algn="ctr">
                <a:lnSpc>
                  <a:spcPct val="90000"/>
                </a:lnSpc>
              </a:pPr>
              <a:r>
                <a:rPr lang="pt-BR" sz="1000" b="1" i="1">
                  <a:solidFill>
                    <a:srgbClr val="000066"/>
                  </a:solidFill>
                  <a:latin typeface="Georgia" pitchFamily="18" charset="0"/>
                  <a:cs typeface="Arial" charset="0"/>
                </a:rPr>
                <a:t>aprovado</a:t>
              </a:r>
            </a:p>
          </p:txBody>
        </p:sp>
        <p:sp>
          <p:nvSpPr>
            <p:cNvPr id="209947" name="AutoShape 27"/>
            <p:cNvSpPr>
              <a:spLocks noChangeArrowheads="1"/>
            </p:cNvSpPr>
            <p:nvPr/>
          </p:nvSpPr>
          <p:spPr bwMode="auto">
            <a:xfrm>
              <a:off x="2633" y="1298"/>
              <a:ext cx="1573" cy="1230"/>
            </a:xfrm>
            <a:prstGeom prst="homePlate">
              <a:avLst>
                <a:gd name="adj" fmla="val 31972"/>
              </a:avLst>
            </a:prstGeom>
            <a:solidFill>
              <a:srgbClr val="0099FF">
                <a:alpha val="75999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pt-BR" sz="1800" b="1">
                <a:solidFill>
                  <a:srgbClr val="FFFFFF"/>
                </a:solidFill>
                <a:latin typeface="Georgia" pitchFamily="18" charset="0"/>
                <a:cs typeface="Arial" charset="0"/>
              </a:endParaRPr>
            </a:p>
          </p:txBody>
        </p:sp>
        <p:sp>
          <p:nvSpPr>
            <p:cNvPr id="209948" name="AutoShape 28"/>
            <p:cNvSpPr>
              <a:spLocks noChangeArrowheads="1"/>
            </p:cNvSpPr>
            <p:nvPr/>
          </p:nvSpPr>
          <p:spPr bwMode="auto">
            <a:xfrm>
              <a:off x="3787" y="1298"/>
              <a:ext cx="1983" cy="1230"/>
            </a:xfrm>
            <a:prstGeom prst="homePlate">
              <a:avLst>
                <a:gd name="adj" fmla="val 40305"/>
              </a:avLst>
            </a:prstGeom>
            <a:solidFill>
              <a:srgbClr val="0099FF">
                <a:alpha val="75999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pt-BR" sz="1800" b="1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209949" name="Text Box 29"/>
            <p:cNvSpPr txBox="1">
              <a:spLocks noChangeArrowheads="1"/>
            </p:cNvSpPr>
            <p:nvPr/>
          </p:nvSpPr>
          <p:spPr bwMode="auto">
            <a:xfrm>
              <a:off x="466" y="1413"/>
              <a:ext cx="809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1000" b="1" i="1">
                  <a:solidFill>
                    <a:srgbClr val="000066"/>
                  </a:solidFill>
                  <a:latin typeface="Georgia" pitchFamily="18" charset="0"/>
                  <a:cs typeface="Arial" charset="0"/>
                </a:rPr>
                <a:t>Gera inovação</a:t>
              </a:r>
            </a:p>
          </p:txBody>
        </p:sp>
        <p:sp>
          <p:nvSpPr>
            <p:cNvPr id="209950" name="Text Box 30"/>
            <p:cNvSpPr txBox="1">
              <a:spLocks noChangeArrowheads="1"/>
            </p:cNvSpPr>
            <p:nvPr/>
          </p:nvSpPr>
          <p:spPr bwMode="auto">
            <a:xfrm>
              <a:off x="2765" y="2306"/>
              <a:ext cx="1180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pt-BR" sz="1000" b="1" i="1">
                  <a:solidFill>
                    <a:srgbClr val="000066"/>
                  </a:solidFill>
                  <a:latin typeface="Georgia" pitchFamily="18" charset="0"/>
                  <a:cs typeface="Arial" charset="0"/>
                </a:rPr>
                <a:t>Distribuição</a:t>
              </a:r>
            </a:p>
          </p:txBody>
        </p:sp>
        <p:sp>
          <p:nvSpPr>
            <p:cNvPr id="209951" name="Text Box 31"/>
            <p:cNvSpPr txBox="1">
              <a:spLocks noChangeArrowheads="1"/>
            </p:cNvSpPr>
            <p:nvPr/>
          </p:nvSpPr>
          <p:spPr bwMode="auto">
            <a:xfrm>
              <a:off x="4191" y="1318"/>
              <a:ext cx="499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pt-BR" sz="1000" b="1">
                  <a:solidFill>
                    <a:srgbClr val="FFFFFF"/>
                  </a:solidFill>
                  <a:latin typeface="Georgia" pitchFamily="18" charset="0"/>
                  <a:cs typeface="Arial" charset="0"/>
                </a:rPr>
                <a:t>Saúde</a:t>
              </a:r>
            </a:p>
          </p:txBody>
        </p:sp>
        <p:sp>
          <p:nvSpPr>
            <p:cNvPr id="209952" name="Text Box 32"/>
            <p:cNvSpPr txBox="1">
              <a:spLocks noChangeArrowheads="1"/>
            </p:cNvSpPr>
            <p:nvPr/>
          </p:nvSpPr>
          <p:spPr bwMode="auto">
            <a:xfrm>
              <a:off x="4621" y="1316"/>
              <a:ext cx="907" cy="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900" b="1" i="1">
                  <a:solidFill>
                    <a:srgbClr val="FFFFFF"/>
                  </a:solidFill>
                  <a:latin typeface="Georgia" pitchFamily="18" charset="0"/>
                  <a:cs typeface="Arial" charset="0"/>
                </a:rPr>
                <a:t>Paciente com acesso a informação</a:t>
              </a:r>
            </a:p>
          </p:txBody>
        </p:sp>
        <p:sp>
          <p:nvSpPr>
            <p:cNvPr id="209953" name="Text Box 33"/>
            <p:cNvSpPr txBox="1">
              <a:spLocks noChangeArrowheads="1"/>
            </p:cNvSpPr>
            <p:nvPr/>
          </p:nvSpPr>
          <p:spPr bwMode="auto">
            <a:xfrm>
              <a:off x="4770" y="1797"/>
              <a:ext cx="636" cy="2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900" b="1" i="1">
                  <a:solidFill>
                    <a:srgbClr val="FFFFFF"/>
                  </a:solidFill>
                  <a:latin typeface="Georgia" pitchFamily="18" charset="0"/>
                  <a:cs typeface="Arial" charset="0"/>
                </a:rPr>
                <a:t>Melhoria da</a:t>
              </a:r>
            </a:p>
            <a:p>
              <a:pPr algn="ctr">
                <a:lnSpc>
                  <a:spcPct val="80000"/>
                </a:lnSpc>
              </a:pPr>
              <a:r>
                <a:rPr lang="pt-BR" sz="900" b="1" i="1">
                  <a:solidFill>
                    <a:srgbClr val="FFFFFF"/>
                  </a:solidFill>
                  <a:latin typeface="Georgia" pitchFamily="18" charset="0"/>
                  <a:cs typeface="Arial" charset="0"/>
                </a:rPr>
                <a:t>saúde</a:t>
              </a:r>
            </a:p>
          </p:txBody>
        </p:sp>
        <p:sp>
          <p:nvSpPr>
            <p:cNvPr id="209954" name="Text Box 34"/>
            <p:cNvSpPr txBox="1">
              <a:spLocks noChangeArrowheads="1"/>
            </p:cNvSpPr>
            <p:nvPr/>
          </p:nvSpPr>
          <p:spPr bwMode="auto">
            <a:xfrm>
              <a:off x="4694" y="2269"/>
              <a:ext cx="771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pt-BR" sz="900" b="1" i="1">
                  <a:solidFill>
                    <a:srgbClr val="FFFFFF"/>
                  </a:solidFill>
                  <a:latin typeface="Georgia" pitchFamily="18" charset="0"/>
                  <a:cs typeface="Arial" charset="0"/>
                </a:rPr>
                <a:t>Trabalhadores </a:t>
              </a:r>
            </a:p>
            <a:p>
              <a:pPr algn="ctr">
                <a:lnSpc>
                  <a:spcPct val="70000"/>
                </a:lnSpc>
              </a:pPr>
              <a:r>
                <a:rPr lang="pt-BR" sz="900" b="1" i="1">
                  <a:solidFill>
                    <a:srgbClr val="FFFFFF"/>
                  </a:solidFill>
                  <a:latin typeface="Georgia" pitchFamily="18" charset="0"/>
                  <a:cs typeface="Arial" charset="0"/>
                </a:rPr>
                <a:t>mais produtivos</a:t>
              </a:r>
            </a:p>
          </p:txBody>
        </p:sp>
        <p:sp>
          <p:nvSpPr>
            <p:cNvPr id="209955" name="AutoShape 35"/>
            <p:cNvSpPr>
              <a:spLocks noChangeArrowheads="1"/>
            </p:cNvSpPr>
            <p:nvPr/>
          </p:nvSpPr>
          <p:spPr bwMode="auto">
            <a:xfrm>
              <a:off x="5012" y="1624"/>
              <a:ext cx="136" cy="173"/>
            </a:xfrm>
            <a:prstGeom prst="downArrow">
              <a:avLst>
                <a:gd name="adj1" fmla="val 50000"/>
                <a:gd name="adj2" fmla="val 31801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pt-BR" sz="1200" b="1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sp>
          <p:nvSpPr>
            <p:cNvPr id="209956" name="AutoShape 36"/>
            <p:cNvSpPr>
              <a:spLocks noChangeArrowheads="1"/>
            </p:cNvSpPr>
            <p:nvPr/>
          </p:nvSpPr>
          <p:spPr bwMode="auto">
            <a:xfrm>
              <a:off x="5012" y="2040"/>
              <a:ext cx="136" cy="173"/>
            </a:xfrm>
            <a:prstGeom prst="downArrow">
              <a:avLst>
                <a:gd name="adj1" fmla="val 50000"/>
                <a:gd name="adj2" fmla="val 31801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pt-BR" sz="1200" b="1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pic>
          <p:nvPicPr>
            <p:cNvPr id="209957" name="Picture 37" descr="cientista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27" y="1583"/>
              <a:ext cx="545" cy="604"/>
            </a:xfrm>
            <a:prstGeom prst="rect">
              <a:avLst/>
            </a:prstGeom>
            <a:noFill/>
          </p:spPr>
        </p:pic>
        <p:pic>
          <p:nvPicPr>
            <p:cNvPr id="209958" name="Picture 38" descr="microscopio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7" y="1606"/>
              <a:ext cx="539" cy="558"/>
            </a:xfrm>
            <a:prstGeom prst="rect">
              <a:avLst/>
            </a:prstGeom>
            <a:noFill/>
          </p:spPr>
        </p:pic>
        <p:sp>
          <p:nvSpPr>
            <p:cNvPr id="209959" name="Text Box 39"/>
            <p:cNvSpPr txBox="1">
              <a:spLocks noChangeArrowheads="1"/>
            </p:cNvSpPr>
            <p:nvPr/>
          </p:nvSpPr>
          <p:spPr bwMode="auto">
            <a:xfrm>
              <a:off x="2643" y="1284"/>
              <a:ext cx="1316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sz="1000" b="1">
                  <a:solidFill>
                    <a:srgbClr val="FFFFFF"/>
                  </a:solidFill>
                  <a:latin typeface="Georgia" pitchFamily="18" charset="0"/>
                  <a:cs typeface="Arial" charset="0"/>
                </a:rPr>
                <a:t>Marketing e Manufatura</a:t>
              </a:r>
            </a:p>
          </p:txBody>
        </p:sp>
        <p:pic>
          <p:nvPicPr>
            <p:cNvPr id="209960" name="Picture 40" descr="capsula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107" y="1599"/>
              <a:ext cx="559" cy="571"/>
            </a:xfrm>
            <a:prstGeom prst="rect">
              <a:avLst/>
            </a:prstGeom>
            <a:noFill/>
          </p:spPr>
        </p:pic>
        <p:pic>
          <p:nvPicPr>
            <p:cNvPr id="209961" name="Picture 41" descr="hospital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237" y="1600"/>
              <a:ext cx="548" cy="570"/>
            </a:xfrm>
            <a:prstGeom prst="rect">
              <a:avLst/>
            </a:prstGeom>
            <a:noFill/>
          </p:spPr>
        </p:pic>
        <p:sp>
          <p:nvSpPr>
            <p:cNvPr id="209962" name="Text Box 42"/>
            <p:cNvSpPr txBox="1">
              <a:spLocks noChangeArrowheads="1"/>
            </p:cNvSpPr>
            <p:nvPr/>
          </p:nvSpPr>
          <p:spPr bwMode="auto">
            <a:xfrm>
              <a:off x="5398" y="1791"/>
              <a:ext cx="434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2000" b="1">
                  <a:solidFill>
                    <a:srgbClr val="FFFFFF"/>
                  </a:solidFill>
                  <a:cs typeface="Arial" charset="0"/>
                </a:rPr>
                <a:t>ROI</a:t>
              </a:r>
            </a:p>
          </p:txBody>
        </p:sp>
      </p:grpSp>
      <p:sp>
        <p:nvSpPr>
          <p:cNvPr id="209963" name="Text Box 43"/>
          <p:cNvSpPr txBox="1">
            <a:spLocks noChangeArrowheads="1"/>
          </p:cNvSpPr>
          <p:nvPr/>
        </p:nvSpPr>
        <p:spPr bwMode="auto">
          <a:xfrm>
            <a:off x="7621894" y="4494988"/>
            <a:ext cx="1339548" cy="398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83" tIns="44792" rIns="89583" bIns="44792">
            <a:spAutoFit/>
          </a:bodyPr>
          <a:lstStyle/>
          <a:p>
            <a:pPr algn="ctr"/>
            <a:r>
              <a:rPr lang="pt-BR" sz="1000" b="1">
                <a:solidFill>
                  <a:srgbClr val="FFFFFF"/>
                </a:solidFill>
                <a:latin typeface="Georgia" pitchFamily="18" charset="0"/>
                <a:cs typeface="Arial" charset="0"/>
              </a:rPr>
              <a:t>Retorno do</a:t>
            </a:r>
          </a:p>
          <a:p>
            <a:pPr algn="ctr"/>
            <a:r>
              <a:rPr lang="pt-BR" sz="1000" b="1">
                <a:solidFill>
                  <a:srgbClr val="FFFFFF"/>
                </a:solidFill>
                <a:latin typeface="Georgia" pitchFamily="18" charset="0"/>
                <a:cs typeface="Arial" charset="0"/>
              </a:rPr>
              <a:t>Investimento</a:t>
            </a:r>
          </a:p>
        </p:txBody>
      </p:sp>
      <p:sp>
        <p:nvSpPr>
          <p:cNvPr id="209964" name="Line 44"/>
          <p:cNvSpPr>
            <a:spLocks noChangeShapeType="1"/>
          </p:cNvSpPr>
          <p:nvPr/>
        </p:nvSpPr>
        <p:spPr bwMode="auto">
          <a:xfrm flipH="1">
            <a:off x="8502476" y="3578567"/>
            <a:ext cx="141578" cy="917979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 lIns="89583" tIns="44792" rIns="89583" bIns="44792"/>
          <a:lstStyle/>
          <a:p>
            <a:pPr algn="ctr"/>
            <a:endParaRPr lang="pt-BR" sz="1200" b="1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209965" name="Text Box 45"/>
          <p:cNvSpPr txBox="1">
            <a:spLocks noChangeArrowheads="1"/>
          </p:cNvSpPr>
          <p:nvPr/>
        </p:nvSpPr>
        <p:spPr bwMode="auto">
          <a:xfrm>
            <a:off x="7229831" y="1303841"/>
            <a:ext cx="1731611" cy="736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83" tIns="44792" rIns="89583" bIns="44792">
            <a:spAutoFit/>
          </a:bodyPr>
          <a:lstStyle/>
          <a:p>
            <a:pPr algn="ctr"/>
            <a:r>
              <a:rPr lang="pt-BR" sz="1400" b="1">
                <a:solidFill>
                  <a:srgbClr val="FFFFFF"/>
                </a:solidFill>
                <a:cs typeface="Arial" charset="0"/>
              </a:rPr>
              <a:t>Infraestrutura </a:t>
            </a:r>
          </a:p>
          <a:p>
            <a:pPr algn="ctr"/>
            <a:r>
              <a:rPr lang="pt-BR" sz="1400" b="1">
                <a:solidFill>
                  <a:srgbClr val="FFFFFF"/>
                </a:solidFill>
                <a:cs typeface="Arial" charset="0"/>
              </a:rPr>
              <a:t>legal</a:t>
            </a:r>
          </a:p>
          <a:p>
            <a:pPr algn="ctr"/>
            <a:r>
              <a:rPr lang="pt-BR" sz="1400" b="1">
                <a:solidFill>
                  <a:srgbClr val="FFFFFF"/>
                </a:solidFill>
                <a:cs typeface="Arial" charset="0"/>
              </a:rPr>
              <a:t>e regulatória</a:t>
            </a:r>
          </a:p>
        </p:txBody>
      </p:sp>
      <p:sp>
        <p:nvSpPr>
          <p:cNvPr id="209966" name="Text Box 46"/>
          <p:cNvSpPr txBox="1">
            <a:spLocks noChangeArrowheads="1"/>
          </p:cNvSpPr>
          <p:nvPr/>
        </p:nvSpPr>
        <p:spPr bwMode="auto">
          <a:xfrm>
            <a:off x="7597287" y="6284272"/>
            <a:ext cx="1348309" cy="3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9583" tIns="44792" rIns="89583" bIns="44792">
            <a:spAutoFit/>
          </a:bodyPr>
          <a:lstStyle/>
          <a:p>
            <a:pPr algn="ctr"/>
            <a:r>
              <a:rPr lang="pt-BR" sz="1400" b="1">
                <a:solidFill>
                  <a:srgbClr val="FFFFFF"/>
                </a:solidFill>
                <a:cs typeface="Arial" charset="0"/>
              </a:rPr>
              <a:t>Setor Privado</a:t>
            </a:r>
          </a:p>
        </p:txBody>
      </p:sp>
      <p:pic>
        <p:nvPicPr>
          <p:cNvPr id="209967" name="Picture 47" descr="carinha zangada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32" y="1737937"/>
            <a:ext cx="709447" cy="802843"/>
          </a:xfrm>
          <a:prstGeom prst="rect">
            <a:avLst/>
          </a:prstGeom>
          <a:noFill/>
        </p:spPr>
      </p:pic>
      <p:sp>
        <p:nvSpPr>
          <p:cNvPr id="209968" name="Text Box 48"/>
          <p:cNvSpPr txBox="1">
            <a:spLocks noChangeArrowheads="1"/>
          </p:cNvSpPr>
          <p:nvPr/>
        </p:nvSpPr>
        <p:spPr bwMode="auto">
          <a:xfrm>
            <a:off x="-12446" y="2755497"/>
            <a:ext cx="1106178" cy="1080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83" tIns="44792" rIns="89583" bIns="44792">
            <a:spAutoFit/>
          </a:bodyPr>
          <a:lstStyle/>
          <a:p>
            <a:pPr>
              <a:lnSpc>
                <a:spcPct val="80000"/>
              </a:lnSpc>
            </a:pPr>
            <a:r>
              <a:rPr lang="pt-BR" sz="1000" b="1">
                <a:solidFill>
                  <a:srgbClr val="FFFFFF"/>
                </a:solidFill>
                <a:latin typeface="Georgia" pitchFamily="18" charset="0"/>
                <a:cs typeface="Arial" charset="0"/>
              </a:rPr>
              <a:t>Pacientes com doenças não tratadas contribuem com o aumento das necessidades médicas</a:t>
            </a:r>
          </a:p>
        </p:txBody>
      </p:sp>
      <p:sp>
        <p:nvSpPr>
          <p:cNvPr id="209969" name="Text Box 49"/>
          <p:cNvSpPr txBox="1">
            <a:spLocks noChangeArrowheads="1"/>
          </p:cNvSpPr>
          <p:nvPr/>
        </p:nvSpPr>
        <p:spPr bwMode="auto">
          <a:xfrm>
            <a:off x="2504847" y="5554556"/>
            <a:ext cx="1127959" cy="370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83" tIns="44792" rIns="89583" bIns="44792">
            <a:spAutoFit/>
          </a:bodyPr>
          <a:lstStyle/>
          <a:p>
            <a:pPr marL="90206" indent="-90206">
              <a:lnSpc>
                <a:spcPct val="90000"/>
              </a:lnSpc>
              <a:buFontTx/>
              <a:buChar char="•"/>
            </a:pPr>
            <a:r>
              <a:rPr lang="pt-BR" sz="1000" b="1">
                <a:solidFill>
                  <a:srgbClr val="FFFFFF"/>
                </a:solidFill>
                <a:latin typeface="Georgia" pitchFamily="18" charset="0"/>
                <a:cs typeface="Arial" charset="0"/>
              </a:rPr>
              <a:t>Educação e treinamento</a:t>
            </a:r>
          </a:p>
        </p:txBody>
      </p:sp>
      <p:sp>
        <p:nvSpPr>
          <p:cNvPr id="209970" name="Rectangle 50"/>
          <p:cNvSpPr>
            <a:spLocks noChangeArrowheads="1"/>
          </p:cNvSpPr>
          <p:nvPr/>
        </p:nvSpPr>
        <p:spPr bwMode="auto">
          <a:xfrm>
            <a:off x="7302953" y="1314737"/>
            <a:ext cx="1482683" cy="7063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83" tIns="44792" rIns="89583" bIns="44792" anchor="ctr"/>
          <a:lstStyle/>
          <a:p>
            <a:pPr algn="ctr"/>
            <a:endParaRPr lang="pt-BR" sz="1200" b="1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209971" name="Rectangle 51"/>
          <p:cNvSpPr>
            <a:spLocks noChangeArrowheads="1"/>
          </p:cNvSpPr>
          <p:nvPr/>
        </p:nvSpPr>
        <p:spPr bwMode="auto">
          <a:xfrm>
            <a:off x="7643672" y="6253154"/>
            <a:ext cx="1271092" cy="42475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83" tIns="44792" rIns="89583" bIns="44792" anchor="ctr"/>
          <a:lstStyle/>
          <a:p>
            <a:pPr algn="ctr"/>
            <a:endParaRPr lang="pt-BR" sz="1200" b="1">
              <a:solidFill>
                <a:srgbClr val="FFFFFF"/>
              </a:solidFill>
              <a:latin typeface="Tahoma" pitchFamily="34" charset="0"/>
            </a:endParaRPr>
          </a:p>
        </p:txBody>
      </p:sp>
      <p:pic>
        <p:nvPicPr>
          <p:cNvPr id="209972" name="Picture 52" descr="carinha zangada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5943" y="4364292"/>
            <a:ext cx="373393" cy="423204"/>
          </a:xfrm>
          <a:prstGeom prst="rect">
            <a:avLst/>
          </a:prstGeom>
          <a:noFill/>
        </p:spPr>
      </p:pic>
      <p:sp>
        <p:nvSpPr>
          <p:cNvPr id="209973" name="AutoShape 53"/>
          <p:cNvSpPr>
            <a:spLocks noChangeArrowheads="1"/>
          </p:cNvSpPr>
          <p:nvPr/>
        </p:nvSpPr>
        <p:spPr bwMode="auto">
          <a:xfrm>
            <a:off x="3351208" y="5342950"/>
            <a:ext cx="141579" cy="211602"/>
          </a:xfrm>
          <a:prstGeom prst="upDownArrow">
            <a:avLst>
              <a:gd name="adj1" fmla="val 50000"/>
              <a:gd name="adj2" fmla="val 2989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9583" tIns="44792" rIns="89583" bIns="44792" anchor="ctr"/>
          <a:lstStyle/>
          <a:p>
            <a:pPr algn="ctr"/>
            <a:endParaRPr lang="pt-BR" sz="1200" b="1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209974" name="Oval 54"/>
          <p:cNvSpPr>
            <a:spLocks noChangeArrowheads="1"/>
          </p:cNvSpPr>
          <p:nvPr/>
        </p:nvSpPr>
        <p:spPr bwMode="auto">
          <a:xfrm>
            <a:off x="1022165" y="1243162"/>
            <a:ext cx="3458554" cy="4728370"/>
          </a:xfrm>
          <a:prstGeom prst="ellipse">
            <a:avLst/>
          </a:prstGeom>
          <a:noFill/>
          <a:ln w="25400">
            <a:solidFill>
              <a:srgbClr val="FFFF4F"/>
            </a:solidFill>
            <a:round/>
            <a:headEnd/>
            <a:tailEnd/>
          </a:ln>
          <a:effectLst/>
        </p:spPr>
        <p:txBody>
          <a:bodyPr wrap="none" lIns="89583" tIns="44792" rIns="89583" bIns="44792" anchor="ctr"/>
          <a:lstStyle/>
          <a:p>
            <a:pPr algn="ctr"/>
            <a:endParaRPr lang="pt-BR" sz="1200" b="1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209975" name="Rectangle 55"/>
          <p:cNvSpPr>
            <a:spLocks noChangeArrowheads="1"/>
          </p:cNvSpPr>
          <p:nvPr/>
        </p:nvSpPr>
        <p:spPr bwMode="auto">
          <a:xfrm>
            <a:off x="74679" y="326742"/>
            <a:ext cx="8812081" cy="6332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89583" tIns="44792" rIns="89583" bIns="44792"/>
          <a:lstStyle/>
          <a:p>
            <a:r>
              <a:rPr lang="pt-BR" sz="3500" b="1">
                <a:solidFill>
                  <a:srgbClr val="EB650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Cadeia de Valor – Inovação em Saúde</a:t>
            </a:r>
            <a:endParaRPr lang="pt-BR" sz="3100" b="1">
              <a:solidFill>
                <a:srgbClr val="EB650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3879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9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9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7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Text Box 2"/>
          <p:cNvSpPr txBox="1">
            <a:spLocks noChangeArrowheads="1"/>
          </p:cNvSpPr>
          <p:nvPr/>
        </p:nvSpPr>
        <p:spPr bwMode="auto">
          <a:xfrm>
            <a:off x="1045501" y="373417"/>
            <a:ext cx="7467865" cy="1285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601" tIns="44802" rIns="89601" bIns="44802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3900" i="1">
                <a:solidFill>
                  <a:srgbClr val="FFFF99"/>
                </a:solidFill>
              </a:rPr>
              <a:t>Desenvolvimento de um produto farmacêutico</a:t>
            </a:r>
          </a:p>
        </p:txBody>
      </p:sp>
      <p:grpSp>
        <p:nvGrpSpPr>
          <p:cNvPr id="165891" name="Group 3"/>
          <p:cNvGrpSpPr>
            <a:grpSpLocks/>
          </p:cNvGrpSpPr>
          <p:nvPr/>
        </p:nvGrpSpPr>
        <p:grpSpPr bwMode="auto">
          <a:xfrm>
            <a:off x="1418895" y="5437859"/>
            <a:ext cx="6833096" cy="476104"/>
            <a:chOff x="912" y="3495"/>
            <a:chExt cx="4392" cy="306"/>
          </a:xfrm>
        </p:grpSpPr>
        <p:sp>
          <p:nvSpPr>
            <p:cNvPr id="165892" name="Text Box 4"/>
            <p:cNvSpPr txBox="1">
              <a:spLocks noChangeArrowheads="1"/>
            </p:cNvSpPr>
            <p:nvPr/>
          </p:nvSpPr>
          <p:spPr bwMode="auto">
            <a:xfrm>
              <a:off x="912" y="3504"/>
              <a:ext cx="1008" cy="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t-BR" sz="2400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Síntese</a:t>
              </a:r>
            </a:p>
          </p:txBody>
        </p:sp>
        <p:grpSp>
          <p:nvGrpSpPr>
            <p:cNvPr id="165893" name="Group 5"/>
            <p:cNvGrpSpPr>
              <a:grpSpLocks/>
            </p:cNvGrpSpPr>
            <p:nvPr/>
          </p:nvGrpSpPr>
          <p:grpSpPr bwMode="auto">
            <a:xfrm>
              <a:off x="2424" y="3495"/>
              <a:ext cx="2880" cy="305"/>
              <a:chOff x="2400" y="3840"/>
              <a:chExt cx="2880" cy="305"/>
            </a:xfrm>
          </p:grpSpPr>
          <p:sp>
            <p:nvSpPr>
              <p:cNvPr id="165894" name="AutoShape 6"/>
              <p:cNvSpPr>
                <a:spLocks noChangeArrowheads="1"/>
              </p:cNvSpPr>
              <p:nvPr/>
            </p:nvSpPr>
            <p:spPr bwMode="auto">
              <a:xfrm>
                <a:off x="2400" y="3840"/>
                <a:ext cx="2880" cy="288"/>
              </a:xfrm>
              <a:prstGeom prst="cube">
                <a:avLst>
                  <a:gd name="adj" fmla="val 25000"/>
                </a:avLst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65895" name="Text Box 7"/>
              <p:cNvSpPr txBox="1">
                <a:spLocks noChangeArrowheads="1"/>
              </p:cNvSpPr>
              <p:nvPr/>
            </p:nvSpPr>
            <p:spPr bwMode="auto">
              <a:xfrm>
                <a:off x="3120" y="3888"/>
                <a:ext cx="1632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pt-BR" sz="2000" i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10.000  moléculas</a:t>
                </a:r>
              </a:p>
            </p:txBody>
          </p:sp>
        </p:grpSp>
      </p:grpSp>
      <p:grpSp>
        <p:nvGrpSpPr>
          <p:cNvPr id="165896" name="Group 8"/>
          <p:cNvGrpSpPr>
            <a:grpSpLocks/>
          </p:cNvGrpSpPr>
          <p:nvPr/>
        </p:nvGrpSpPr>
        <p:grpSpPr bwMode="auto">
          <a:xfrm>
            <a:off x="1418894" y="4809278"/>
            <a:ext cx="6347685" cy="476104"/>
            <a:chOff x="912" y="3091"/>
            <a:chExt cx="4080" cy="306"/>
          </a:xfrm>
        </p:grpSpPr>
        <p:sp>
          <p:nvSpPr>
            <p:cNvPr id="165897" name="Text Box 9"/>
            <p:cNvSpPr txBox="1">
              <a:spLocks noChangeArrowheads="1"/>
            </p:cNvSpPr>
            <p:nvPr/>
          </p:nvSpPr>
          <p:spPr bwMode="auto">
            <a:xfrm>
              <a:off x="912" y="3100"/>
              <a:ext cx="1392" cy="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t-BR" sz="2400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Pré-clínicos</a:t>
              </a:r>
            </a:p>
          </p:txBody>
        </p:sp>
        <p:grpSp>
          <p:nvGrpSpPr>
            <p:cNvPr id="165898" name="Group 10"/>
            <p:cNvGrpSpPr>
              <a:grpSpLocks/>
            </p:cNvGrpSpPr>
            <p:nvPr/>
          </p:nvGrpSpPr>
          <p:grpSpPr bwMode="auto">
            <a:xfrm>
              <a:off x="2736" y="3091"/>
              <a:ext cx="2256" cy="305"/>
              <a:chOff x="2784" y="3504"/>
              <a:chExt cx="2256" cy="305"/>
            </a:xfrm>
          </p:grpSpPr>
          <p:sp>
            <p:nvSpPr>
              <p:cNvPr id="165899" name="AutoShape 11"/>
              <p:cNvSpPr>
                <a:spLocks noChangeArrowheads="1"/>
              </p:cNvSpPr>
              <p:nvPr/>
            </p:nvSpPr>
            <p:spPr bwMode="auto">
              <a:xfrm>
                <a:off x="2784" y="3504"/>
                <a:ext cx="2256" cy="288"/>
              </a:xfrm>
              <a:prstGeom prst="cube">
                <a:avLst>
                  <a:gd name="adj" fmla="val 25000"/>
                </a:avLst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65900" name="Text Box 12"/>
              <p:cNvSpPr txBox="1">
                <a:spLocks noChangeArrowheads="1"/>
              </p:cNvSpPr>
              <p:nvPr/>
            </p:nvSpPr>
            <p:spPr bwMode="auto">
              <a:xfrm>
                <a:off x="3168" y="3552"/>
                <a:ext cx="1632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2000" i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1.000  </a:t>
                </a:r>
              </a:p>
            </p:txBody>
          </p:sp>
        </p:grpSp>
      </p:grpSp>
      <p:grpSp>
        <p:nvGrpSpPr>
          <p:cNvPr id="165901" name="Group 13"/>
          <p:cNvGrpSpPr>
            <a:grpSpLocks/>
          </p:cNvGrpSpPr>
          <p:nvPr/>
        </p:nvGrpSpPr>
        <p:grpSpPr bwMode="auto">
          <a:xfrm>
            <a:off x="1418894" y="4182252"/>
            <a:ext cx="5974292" cy="476104"/>
            <a:chOff x="912" y="2688"/>
            <a:chExt cx="3840" cy="306"/>
          </a:xfrm>
        </p:grpSpPr>
        <p:sp>
          <p:nvSpPr>
            <p:cNvPr id="165902" name="Text Box 14"/>
            <p:cNvSpPr txBox="1">
              <a:spLocks noChangeArrowheads="1"/>
            </p:cNvSpPr>
            <p:nvPr/>
          </p:nvSpPr>
          <p:spPr bwMode="auto">
            <a:xfrm>
              <a:off x="912" y="2697"/>
              <a:ext cx="816" cy="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2400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Fase I</a:t>
              </a:r>
            </a:p>
          </p:txBody>
        </p:sp>
        <p:grpSp>
          <p:nvGrpSpPr>
            <p:cNvPr id="165903" name="Group 15"/>
            <p:cNvGrpSpPr>
              <a:grpSpLocks/>
            </p:cNvGrpSpPr>
            <p:nvPr/>
          </p:nvGrpSpPr>
          <p:grpSpPr bwMode="auto">
            <a:xfrm>
              <a:off x="2976" y="2688"/>
              <a:ext cx="1776" cy="305"/>
              <a:chOff x="3072" y="3072"/>
              <a:chExt cx="1776" cy="305"/>
            </a:xfrm>
          </p:grpSpPr>
          <p:sp>
            <p:nvSpPr>
              <p:cNvPr id="165904" name="AutoShape 16"/>
              <p:cNvSpPr>
                <a:spLocks noChangeArrowheads="1"/>
              </p:cNvSpPr>
              <p:nvPr/>
            </p:nvSpPr>
            <p:spPr bwMode="auto">
              <a:xfrm>
                <a:off x="3072" y="3072"/>
                <a:ext cx="1728" cy="288"/>
              </a:xfrm>
              <a:prstGeom prst="cube">
                <a:avLst>
                  <a:gd name="adj" fmla="val 25000"/>
                </a:avLst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65905" name="Text Box 17"/>
              <p:cNvSpPr txBox="1">
                <a:spLocks noChangeArrowheads="1"/>
              </p:cNvSpPr>
              <p:nvPr/>
            </p:nvSpPr>
            <p:spPr bwMode="auto">
              <a:xfrm>
                <a:off x="3216" y="3120"/>
                <a:ext cx="1632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2000" i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10 </a:t>
                </a:r>
              </a:p>
            </p:txBody>
          </p:sp>
        </p:grpSp>
      </p:grpSp>
      <p:grpSp>
        <p:nvGrpSpPr>
          <p:cNvPr id="165906" name="Group 18"/>
          <p:cNvGrpSpPr>
            <a:grpSpLocks/>
          </p:cNvGrpSpPr>
          <p:nvPr/>
        </p:nvGrpSpPr>
        <p:grpSpPr bwMode="auto">
          <a:xfrm>
            <a:off x="1418894" y="3555226"/>
            <a:ext cx="5862274" cy="476104"/>
            <a:chOff x="912" y="2285"/>
            <a:chExt cx="3768" cy="306"/>
          </a:xfrm>
        </p:grpSpPr>
        <p:sp>
          <p:nvSpPr>
            <p:cNvPr id="165907" name="Text Box 19"/>
            <p:cNvSpPr txBox="1">
              <a:spLocks noChangeArrowheads="1"/>
            </p:cNvSpPr>
            <p:nvPr/>
          </p:nvSpPr>
          <p:spPr bwMode="auto">
            <a:xfrm>
              <a:off x="912" y="2294"/>
              <a:ext cx="864" cy="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2400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Fase II</a:t>
              </a:r>
            </a:p>
          </p:txBody>
        </p:sp>
        <p:grpSp>
          <p:nvGrpSpPr>
            <p:cNvPr id="165908" name="Group 20"/>
            <p:cNvGrpSpPr>
              <a:grpSpLocks/>
            </p:cNvGrpSpPr>
            <p:nvPr/>
          </p:nvGrpSpPr>
          <p:grpSpPr bwMode="auto">
            <a:xfrm>
              <a:off x="3048" y="2285"/>
              <a:ext cx="1632" cy="305"/>
              <a:chOff x="3216" y="2640"/>
              <a:chExt cx="1632" cy="305"/>
            </a:xfrm>
          </p:grpSpPr>
          <p:sp>
            <p:nvSpPr>
              <p:cNvPr id="165909" name="AutoShape 21"/>
              <p:cNvSpPr>
                <a:spLocks noChangeArrowheads="1"/>
              </p:cNvSpPr>
              <p:nvPr/>
            </p:nvSpPr>
            <p:spPr bwMode="auto">
              <a:xfrm>
                <a:off x="3360" y="2640"/>
                <a:ext cx="1296" cy="288"/>
              </a:xfrm>
              <a:prstGeom prst="cube">
                <a:avLst>
                  <a:gd name="adj" fmla="val 25000"/>
                </a:avLst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65910" name="Text Box 22"/>
              <p:cNvSpPr txBox="1">
                <a:spLocks noChangeArrowheads="1"/>
              </p:cNvSpPr>
              <p:nvPr/>
            </p:nvSpPr>
            <p:spPr bwMode="auto">
              <a:xfrm>
                <a:off x="3216" y="2688"/>
                <a:ext cx="1632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2000" i="1" dirty="0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7 </a:t>
                </a:r>
              </a:p>
            </p:txBody>
          </p:sp>
        </p:grpSp>
      </p:grpSp>
      <p:grpSp>
        <p:nvGrpSpPr>
          <p:cNvPr id="165911" name="Group 23"/>
          <p:cNvGrpSpPr>
            <a:grpSpLocks/>
          </p:cNvGrpSpPr>
          <p:nvPr/>
        </p:nvGrpSpPr>
        <p:grpSpPr bwMode="auto">
          <a:xfrm>
            <a:off x="1418894" y="2928199"/>
            <a:ext cx="5862274" cy="476104"/>
            <a:chOff x="912" y="1882"/>
            <a:chExt cx="3768" cy="306"/>
          </a:xfrm>
        </p:grpSpPr>
        <p:sp>
          <p:nvSpPr>
            <p:cNvPr id="165912" name="Text Box 24"/>
            <p:cNvSpPr txBox="1">
              <a:spLocks noChangeArrowheads="1"/>
            </p:cNvSpPr>
            <p:nvPr/>
          </p:nvSpPr>
          <p:spPr bwMode="auto">
            <a:xfrm>
              <a:off x="912" y="1891"/>
              <a:ext cx="864" cy="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2400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Fase III</a:t>
              </a:r>
            </a:p>
          </p:txBody>
        </p:sp>
        <p:grpSp>
          <p:nvGrpSpPr>
            <p:cNvPr id="165913" name="Group 25"/>
            <p:cNvGrpSpPr>
              <a:grpSpLocks/>
            </p:cNvGrpSpPr>
            <p:nvPr/>
          </p:nvGrpSpPr>
          <p:grpSpPr bwMode="auto">
            <a:xfrm>
              <a:off x="3048" y="1882"/>
              <a:ext cx="1632" cy="305"/>
              <a:chOff x="3264" y="2208"/>
              <a:chExt cx="1632" cy="305"/>
            </a:xfrm>
          </p:grpSpPr>
          <p:sp>
            <p:nvSpPr>
              <p:cNvPr id="165914" name="AutoShape 26"/>
              <p:cNvSpPr>
                <a:spLocks noChangeArrowheads="1"/>
              </p:cNvSpPr>
              <p:nvPr/>
            </p:nvSpPr>
            <p:spPr bwMode="auto">
              <a:xfrm>
                <a:off x="3744" y="2208"/>
                <a:ext cx="720" cy="288"/>
              </a:xfrm>
              <a:prstGeom prst="cube">
                <a:avLst>
                  <a:gd name="adj" fmla="val 25000"/>
                </a:avLst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65915" name="Text Box 27"/>
              <p:cNvSpPr txBox="1">
                <a:spLocks noChangeArrowheads="1"/>
              </p:cNvSpPr>
              <p:nvPr/>
            </p:nvSpPr>
            <p:spPr bwMode="auto">
              <a:xfrm>
                <a:off x="3264" y="2256"/>
                <a:ext cx="1632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2000" i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2 </a:t>
                </a:r>
              </a:p>
            </p:txBody>
          </p:sp>
        </p:grpSp>
      </p:grpSp>
      <p:grpSp>
        <p:nvGrpSpPr>
          <p:cNvPr id="165916" name="Group 28"/>
          <p:cNvGrpSpPr>
            <a:grpSpLocks/>
          </p:cNvGrpSpPr>
          <p:nvPr/>
        </p:nvGrpSpPr>
        <p:grpSpPr bwMode="auto">
          <a:xfrm>
            <a:off x="1418896" y="2301173"/>
            <a:ext cx="5884055" cy="476104"/>
            <a:chOff x="912" y="1479"/>
            <a:chExt cx="3782" cy="306"/>
          </a:xfrm>
        </p:grpSpPr>
        <p:sp>
          <p:nvSpPr>
            <p:cNvPr id="165917" name="Text Box 29"/>
            <p:cNvSpPr txBox="1">
              <a:spLocks noChangeArrowheads="1"/>
            </p:cNvSpPr>
            <p:nvPr/>
          </p:nvSpPr>
          <p:spPr bwMode="auto">
            <a:xfrm>
              <a:off x="912" y="1488"/>
              <a:ext cx="912" cy="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sz="2400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Fase IV</a:t>
              </a:r>
            </a:p>
          </p:txBody>
        </p:sp>
        <p:grpSp>
          <p:nvGrpSpPr>
            <p:cNvPr id="165918" name="Group 30"/>
            <p:cNvGrpSpPr>
              <a:grpSpLocks/>
            </p:cNvGrpSpPr>
            <p:nvPr/>
          </p:nvGrpSpPr>
          <p:grpSpPr bwMode="auto">
            <a:xfrm>
              <a:off x="3035" y="1479"/>
              <a:ext cx="1659" cy="305"/>
              <a:chOff x="3324" y="1824"/>
              <a:chExt cx="1659" cy="305"/>
            </a:xfrm>
          </p:grpSpPr>
          <p:sp>
            <p:nvSpPr>
              <p:cNvPr id="165919" name="AutoShape 31"/>
              <p:cNvSpPr>
                <a:spLocks noChangeArrowheads="1"/>
              </p:cNvSpPr>
              <p:nvPr/>
            </p:nvSpPr>
            <p:spPr bwMode="auto">
              <a:xfrm>
                <a:off x="3936" y="1824"/>
                <a:ext cx="432" cy="288"/>
              </a:xfrm>
              <a:prstGeom prst="cube">
                <a:avLst>
                  <a:gd name="adj" fmla="val 25000"/>
                </a:avLst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65920" name="Text Box 32"/>
              <p:cNvSpPr txBox="1">
                <a:spLocks noChangeArrowheads="1"/>
              </p:cNvSpPr>
              <p:nvPr/>
            </p:nvSpPr>
            <p:spPr bwMode="auto">
              <a:xfrm>
                <a:off x="3324" y="1872"/>
                <a:ext cx="1659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t-BR" sz="2000" i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1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80602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5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5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5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5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5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5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866" name="Group 2"/>
          <p:cNvGraphicFramePr>
            <a:graphicFrameLocks noGrp="1"/>
          </p:cNvGraphicFramePr>
          <p:nvPr>
            <p:ph type="tbl" idx="1"/>
          </p:nvPr>
        </p:nvGraphicFramePr>
        <p:xfrm>
          <a:off x="597429" y="1643027"/>
          <a:ext cx="7691901" cy="4641364"/>
        </p:xfrm>
        <a:graphic>
          <a:graphicData uri="http://schemas.openxmlformats.org/drawingml/2006/table">
            <a:tbl>
              <a:tblPr/>
              <a:tblGrid>
                <a:gridCol w="931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14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67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61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80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FASE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9614" marR="89614" marT="44810" marB="4481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Nº PACIENTES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9614" marR="89614" marT="44810" marB="44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DURAÇÃO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9614" marR="89614" marT="44810" marB="44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OBJETIVO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9614" marR="89614" marT="44810" marB="44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70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Fase I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9614" marR="89614" marT="44810" marB="4481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8-40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9614" marR="89614" marT="44810" marB="44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Vários meses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9614" marR="89614" marT="44810" marB="44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SEGURANÇA, principalmente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9614" marR="89614" marT="44810" marB="44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02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Fase II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9614" marR="89614" marT="44810" marB="4481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Até várias centenas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(100 – 400)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9614" marR="89614" marT="44810" marB="44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Vários meses a 2 anos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9614" marR="89614" marT="44810" marB="44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Segurança a curto prazo, mas, principalmente, EFICÁCIA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9614" marR="89614" marT="44810" marB="44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8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Fase III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9614" marR="89614" marT="44810" marB="4481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Várias centenas a vários milhares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9614" marR="89614" marT="44810" marB="44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 a 4 anos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9614" marR="89614" marT="44810" marB="44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SEGURANÇA, EFICÁCIA comparativa; posologia, aumentar o “n”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9614" marR="89614" marT="44810" marB="44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442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Fase IV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9614" marR="89614" marT="44810" marB="4481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Vários milhares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9614" marR="89614" marT="44810" marB="44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Vários anos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9614" marR="89614" marT="44810" marB="44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FARMACOVIGILÂNCIA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Ampliar indicações, gerar experiência, aumentar o “n”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89614" marR="89614" marT="44810" marB="44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4898" name="Rectangle 34"/>
          <p:cNvSpPr>
            <a:spLocks noGrp="1" noChangeArrowheads="1"/>
          </p:cNvSpPr>
          <p:nvPr>
            <p:ph type="title"/>
          </p:nvPr>
        </p:nvSpPr>
        <p:spPr>
          <a:xfrm>
            <a:off x="298715" y="373415"/>
            <a:ext cx="8364009" cy="896197"/>
          </a:xfrm>
          <a:noFill/>
          <a:ln/>
        </p:spPr>
        <p:txBody>
          <a:bodyPr anchor="b"/>
          <a:lstStyle/>
          <a:p>
            <a:pPr algn="ctr"/>
            <a:r>
              <a:rPr lang="pt-BR" sz="2700">
                <a:solidFill>
                  <a:schemeClr val="hlink"/>
                </a:solidFill>
              </a:rPr>
              <a:t>DESENVOLVIMENTO DE UM NOVO FÁRMACO</a:t>
            </a:r>
            <a:br>
              <a:rPr lang="pt-BR" sz="2700">
                <a:solidFill>
                  <a:schemeClr val="hlink"/>
                </a:solidFill>
              </a:rPr>
            </a:br>
            <a:r>
              <a:rPr lang="pt-BR" sz="2700">
                <a:solidFill>
                  <a:schemeClr val="hlink"/>
                </a:solidFill>
              </a:rPr>
              <a:t>ESTUDOS  CLÍNICOS</a:t>
            </a:r>
          </a:p>
        </p:txBody>
      </p:sp>
    </p:spTree>
    <p:extLst>
      <p:ext uri="{BB962C8B-B14F-4D97-AF65-F5344CB8AC3E}">
        <p14:creationId xmlns:p14="http://schemas.microsoft.com/office/powerpoint/2010/main" val="41790569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2785287648"/>
              </p:ext>
            </p:extLst>
          </p:nvPr>
        </p:nvGraphicFramePr>
        <p:xfrm>
          <a:off x="939800" y="977900"/>
          <a:ext cx="7200900" cy="4660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326573" y="6036046"/>
            <a:ext cx="6657592" cy="400110"/>
          </a:xfrm>
          <a:prstGeom prst="rect">
            <a:avLst/>
          </a:prstGeom>
          <a:noFill/>
        </p:spPr>
        <p:txBody>
          <a:bodyPr wrap="none" lIns="91420" tIns="45710" rIns="91420" bIns="45710" rtlCol="0">
            <a:spAutoFit/>
          </a:bodyPr>
          <a:lstStyle/>
          <a:p>
            <a:r>
              <a:rPr lang="pt-BR" sz="1000" dirty="0"/>
              <a:t>Fonte: apresentação David Thomas na </a:t>
            </a:r>
            <a:r>
              <a:rPr lang="pt-BR" sz="1000" dirty="0" err="1"/>
              <a:t>BioLatina</a:t>
            </a:r>
            <a:r>
              <a:rPr lang="pt-BR" sz="1000" dirty="0"/>
              <a:t> – out/2016 de baseado em: </a:t>
            </a:r>
            <a:r>
              <a:rPr lang="pt-BR" sz="1000" dirty="0" err="1"/>
              <a:t>Clinical</a:t>
            </a:r>
            <a:r>
              <a:rPr lang="pt-BR" sz="1000" dirty="0"/>
              <a:t> </a:t>
            </a:r>
            <a:r>
              <a:rPr lang="pt-BR" sz="1000" dirty="0" err="1"/>
              <a:t>Development</a:t>
            </a:r>
            <a:r>
              <a:rPr lang="pt-BR" sz="1000" dirty="0"/>
              <a:t> </a:t>
            </a:r>
            <a:r>
              <a:rPr lang="pt-BR" sz="1000" dirty="0" err="1"/>
              <a:t>Success</a:t>
            </a:r>
            <a:r>
              <a:rPr lang="pt-BR" sz="1000" dirty="0"/>
              <a:t> Rates</a:t>
            </a:r>
          </a:p>
          <a:p>
            <a:r>
              <a:rPr lang="pt-BR" sz="1000" dirty="0"/>
              <a:t> (</a:t>
            </a:r>
            <a:r>
              <a:rPr lang="pt-BR" sz="1000" dirty="0" err="1"/>
              <a:t>Bio</a:t>
            </a:r>
            <a:r>
              <a:rPr lang="pt-BR" sz="1000" dirty="0"/>
              <a:t>, </a:t>
            </a:r>
            <a:r>
              <a:rPr lang="pt-BR" sz="1000" dirty="0" err="1"/>
              <a:t>Biomedtracker</a:t>
            </a:r>
            <a:r>
              <a:rPr lang="pt-BR" sz="1000" dirty="0"/>
              <a:t>, </a:t>
            </a:r>
            <a:r>
              <a:rPr lang="pt-BR" sz="1000" dirty="0" err="1"/>
              <a:t>Amplion</a:t>
            </a:r>
            <a:r>
              <a:rPr lang="pt-BR" sz="1000" dirty="0"/>
              <a:t> e </a:t>
            </a:r>
            <a:r>
              <a:rPr lang="pt-BR" sz="1000" dirty="0" err="1"/>
              <a:t>Emerging</a:t>
            </a:r>
            <a:r>
              <a:rPr lang="pt-BR" sz="1000" dirty="0"/>
              <a:t> </a:t>
            </a:r>
            <a:r>
              <a:rPr lang="pt-BR" sz="1000" dirty="0" err="1"/>
              <a:t>TherapeuticCompany</a:t>
            </a:r>
            <a:r>
              <a:rPr lang="pt-BR" sz="1000" dirty="0"/>
              <a:t> </a:t>
            </a:r>
            <a:r>
              <a:rPr lang="pt-BR" sz="1000" dirty="0" err="1"/>
              <a:t>Investment</a:t>
            </a:r>
            <a:r>
              <a:rPr lang="pt-BR" sz="1000" dirty="0"/>
              <a:t> &amp; </a:t>
            </a:r>
            <a:r>
              <a:rPr lang="pt-BR" sz="1000" dirty="0" err="1"/>
              <a:t>Deal</a:t>
            </a:r>
            <a:r>
              <a:rPr lang="pt-BR" sz="1000" dirty="0"/>
              <a:t> </a:t>
            </a:r>
            <a:r>
              <a:rPr lang="pt-BR" sz="1000" dirty="0" err="1"/>
              <a:t>trands</a:t>
            </a:r>
            <a:r>
              <a:rPr lang="pt-BR" sz="1000" dirty="0"/>
              <a:t> (2006-2015)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986743" y="5365915"/>
            <a:ext cx="1854824" cy="430877"/>
          </a:xfrm>
          <a:prstGeom prst="rect">
            <a:avLst/>
          </a:prstGeom>
          <a:noFill/>
        </p:spPr>
        <p:txBody>
          <a:bodyPr wrap="none" lIns="91420" tIns="45710" rIns="91420" bIns="45710" rtlCol="0">
            <a:spAutoFit/>
          </a:bodyPr>
          <a:lstStyle/>
          <a:p>
            <a:r>
              <a:rPr lang="pt-BR" sz="1100" dirty="0"/>
              <a:t>NDA: new </a:t>
            </a:r>
            <a:r>
              <a:rPr lang="pt-BR" sz="1100" dirty="0" err="1"/>
              <a:t>drug</a:t>
            </a:r>
            <a:r>
              <a:rPr lang="pt-BR" sz="1100" dirty="0"/>
              <a:t> </a:t>
            </a:r>
            <a:r>
              <a:rPr lang="pt-BR" sz="1100" dirty="0" err="1"/>
              <a:t>application</a:t>
            </a:r>
            <a:endParaRPr lang="pt-BR" sz="1100" dirty="0"/>
          </a:p>
          <a:p>
            <a:r>
              <a:rPr lang="pt-BR" sz="1100" dirty="0"/>
              <a:t>BLA: </a:t>
            </a:r>
            <a:r>
              <a:rPr lang="pt-BR" sz="1100" dirty="0" err="1"/>
              <a:t>biologic</a:t>
            </a:r>
            <a:r>
              <a:rPr lang="pt-BR" sz="1100" dirty="0"/>
              <a:t> </a:t>
            </a:r>
            <a:r>
              <a:rPr lang="pt-BR" sz="1100" dirty="0" err="1"/>
              <a:t>aplication</a:t>
            </a:r>
            <a:endParaRPr lang="pt-BR" sz="1100" dirty="0"/>
          </a:p>
        </p:txBody>
      </p:sp>
      <p:sp>
        <p:nvSpPr>
          <p:cNvPr id="8" name="CaixaDeTexto 7"/>
          <p:cNvSpPr txBox="1"/>
          <p:nvPr/>
        </p:nvSpPr>
        <p:spPr>
          <a:xfrm rot="16200000">
            <a:off x="-2277444" y="2825619"/>
            <a:ext cx="5399764" cy="707866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pt-BR" sz="2000" b="1" dirty="0">
                <a:solidFill>
                  <a:srgbClr val="60A238"/>
                </a:solidFill>
                <a:latin typeface="Segoe UI Light" panose="020B0502040204020203" pitchFamily="34" charset="0"/>
              </a:rPr>
              <a:t>Taxas de sucesso – etapas estudos clínicos</a:t>
            </a:r>
            <a:endParaRPr lang="en-US" sz="2000" b="1" dirty="0">
              <a:solidFill>
                <a:srgbClr val="60A238"/>
              </a:solidFill>
              <a:latin typeface="Segoe UI Light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320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785684" y="5759933"/>
            <a:ext cx="7435193" cy="743719"/>
          </a:xfrm>
          <a:prstGeom prst="rect">
            <a:avLst/>
          </a:prstGeom>
          <a:solidFill>
            <a:srgbClr val="0033CC">
              <a:alpha val="6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9592" tIns="44797" rIns="89592" bIns="44797" anchor="ctr"/>
          <a:lstStyle/>
          <a:p>
            <a:pPr algn="ctr"/>
            <a:endParaRPr lang="pt-BR" sz="1200" b="1">
              <a:solidFill>
                <a:srgbClr val="FFFF00"/>
              </a:solidFill>
              <a:latin typeface="Tahoma" pitchFamily="34" charset="0"/>
            </a:endParaRP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2137676" y="5809722"/>
            <a:ext cx="1269537" cy="762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2" tIns="44797" rIns="89592" bIns="44797">
            <a:spAutoFit/>
          </a:bodyPr>
          <a:lstStyle/>
          <a:p>
            <a:pPr algn="ctr" eaLnBrk="0" hangingPunct="0">
              <a:lnSpc>
                <a:spcPts val="1764"/>
              </a:lnSpc>
              <a:spcBef>
                <a:spcPct val="50000"/>
              </a:spcBef>
            </a:pPr>
            <a:r>
              <a:rPr lang="en-US" altLang="en-US" sz="14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Média das Indústrias dos EUA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757677" y="1988439"/>
            <a:ext cx="7435193" cy="743719"/>
          </a:xfrm>
          <a:prstGeom prst="rect">
            <a:avLst/>
          </a:prstGeom>
          <a:solidFill>
            <a:srgbClr val="0033CC">
              <a:alpha val="6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9592" tIns="44797" rIns="89592" bIns="44797" anchor="ctr"/>
          <a:lstStyle/>
          <a:p>
            <a:endParaRPr lang="pt-BR"/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757677" y="3110239"/>
            <a:ext cx="7435193" cy="745274"/>
          </a:xfrm>
          <a:prstGeom prst="rect">
            <a:avLst/>
          </a:prstGeom>
          <a:solidFill>
            <a:srgbClr val="000099">
              <a:alpha val="6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9592" tIns="44797" rIns="89592" bIns="44797" anchor="ctr"/>
          <a:lstStyle/>
          <a:p>
            <a:endParaRPr lang="pt-BR"/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757677" y="4221149"/>
            <a:ext cx="7435193" cy="745274"/>
          </a:xfrm>
          <a:prstGeom prst="rect">
            <a:avLst/>
          </a:prstGeom>
          <a:solidFill>
            <a:srgbClr val="000099">
              <a:alpha val="6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9592" tIns="44797" rIns="89592" bIns="44797" anchor="ctr"/>
          <a:lstStyle/>
          <a:p>
            <a:endParaRPr lang="pt-BR"/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757677" y="4966426"/>
            <a:ext cx="7435193" cy="743719"/>
          </a:xfrm>
          <a:prstGeom prst="rect">
            <a:avLst/>
          </a:prstGeom>
          <a:solidFill>
            <a:srgbClr val="0033CC">
              <a:alpha val="6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9592" tIns="44797" rIns="89592" bIns="44797" anchor="ctr"/>
          <a:lstStyle/>
          <a:p>
            <a:endParaRPr lang="pt-BR"/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598986" y="5848620"/>
            <a:ext cx="1479570" cy="538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2" tIns="44797" rIns="89592" bIns="44797">
            <a:spAutoFit/>
          </a:bodyPr>
          <a:lstStyle/>
          <a:p>
            <a:pPr algn="ctr" eaLnBrk="0" hangingPunct="0">
              <a:lnSpc>
                <a:spcPts val="1764"/>
              </a:lnSpc>
              <a:spcBef>
                <a:spcPct val="50000"/>
              </a:spcBef>
            </a:pPr>
            <a:r>
              <a:rPr lang="en-US" altLang="en-US" sz="1400">
                <a:solidFill>
                  <a:srgbClr val="FFFF4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Telecomu-nicações</a:t>
            </a:r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3514565" y="5968421"/>
            <a:ext cx="1336436" cy="31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2" tIns="44797" rIns="89592" bIns="44797">
            <a:spAutoFit/>
          </a:bodyPr>
          <a:lstStyle/>
          <a:p>
            <a:pPr algn="ctr" eaLnBrk="0" hangingPunct="0">
              <a:lnSpc>
                <a:spcPts val="1764"/>
              </a:lnSpc>
              <a:spcBef>
                <a:spcPct val="50000"/>
              </a:spcBef>
            </a:pPr>
            <a:r>
              <a:rPr lang="en-US" altLang="en-US" sz="1400">
                <a:solidFill>
                  <a:srgbClr val="FFFF4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Automotiva</a:t>
            </a:r>
          </a:p>
        </p:txBody>
      </p:sp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4919458" y="5968421"/>
            <a:ext cx="1261759" cy="31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2" tIns="44797" rIns="89592" bIns="44797">
            <a:spAutoFit/>
          </a:bodyPr>
          <a:lstStyle/>
          <a:p>
            <a:pPr algn="ctr" eaLnBrk="0" hangingPunct="0">
              <a:lnSpc>
                <a:spcPts val="1764"/>
              </a:lnSpc>
              <a:spcBef>
                <a:spcPct val="50000"/>
              </a:spcBef>
            </a:pPr>
            <a:r>
              <a:rPr lang="en-US" altLang="en-US" sz="1400">
                <a:solidFill>
                  <a:srgbClr val="FFFF4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Eletrônica</a:t>
            </a:r>
          </a:p>
        </p:txBody>
      </p:sp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6546828" y="5856399"/>
            <a:ext cx="1580698" cy="538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2" tIns="44797" rIns="89592" bIns="44797">
            <a:spAutoFit/>
          </a:bodyPr>
          <a:lstStyle/>
          <a:p>
            <a:pPr algn="ctr" eaLnBrk="0" hangingPunct="0">
              <a:lnSpc>
                <a:spcPts val="1764"/>
              </a:lnSpc>
              <a:spcBef>
                <a:spcPct val="50000"/>
              </a:spcBef>
            </a:pPr>
            <a:r>
              <a:rPr lang="en-US" altLang="en-US" sz="1400">
                <a:solidFill>
                  <a:srgbClr val="FFFF4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P&amp;D Farmacêutica</a:t>
            </a:r>
          </a:p>
        </p:txBody>
      </p:sp>
      <p:sp>
        <p:nvSpPr>
          <p:cNvPr id="37900" name="Rectangle 12"/>
          <p:cNvSpPr>
            <a:spLocks noChangeArrowheads="1"/>
          </p:cNvSpPr>
          <p:nvPr/>
        </p:nvSpPr>
        <p:spPr bwMode="auto">
          <a:xfrm>
            <a:off x="788796" y="2189148"/>
            <a:ext cx="3058713" cy="41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2" tIns="44797" rIns="89592" bIns="44797" anchor="ctr"/>
          <a:lstStyle/>
          <a:p>
            <a:pPr>
              <a:lnSpc>
                <a:spcPts val="2352"/>
              </a:lnSpc>
            </a:pPr>
            <a:r>
              <a:rPr lang="en-US" altLang="en-US" sz="2500">
                <a:solidFill>
                  <a:srgbClr val="FFFF4F"/>
                </a:solidFill>
                <a:latin typeface="Garamond" pitchFamily="18" charset="0"/>
              </a:rPr>
              <a:t>% sobre vendas</a:t>
            </a:r>
          </a:p>
        </p:txBody>
      </p:sp>
      <p:pic>
        <p:nvPicPr>
          <p:cNvPr id="37901" name="Picture 13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794" y="4694142"/>
            <a:ext cx="1194858" cy="117159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37902" name="Text Box 14"/>
          <p:cNvSpPr txBox="1">
            <a:spLocks noChangeArrowheads="1"/>
          </p:cNvSpPr>
          <p:nvPr/>
        </p:nvSpPr>
        <p:spPr bwMode="auto">
          <a:xfrm>
            <a:off x="1011276" y="4295834"/>
            <a:ext cx="763901" cy="403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2" tIns="44797" rIns="89592" bIns="44797">
            <a:spAutoFit/>
          </a:bodyPr>
          <a:lstStyle/>
          <a:p>
            <a:pPr algn="ctr" eaLnBrk="0" hangingPunct="0">
              <a:lnSpc>
                <a:spcPts val="2352"/>
              </a:lnSpc>
              <a:spcBef>
                <a:spcPct val="50000"/>
              </a:spcBef>
            </a:pPr>
            <a:r>
              <a:rPr lang="en-US" alt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Agfa Rotis Semisans"/>
                <a:cs typeface="Arial" pitchFamily="34" charset="0"/>
              </a:rPr>
              <a:t>5%</a:t>
            </a:r>
          </a:p>
        </p:txBody>
      </p:sp>
      <p:pic>
        <p:nvPicPr>
          <p:cNvPr id="37903" name="Picture 15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3673" y="4571228"/>
            <a:ext cx="1367552" cy="125405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37904" name="Text Box 16"/>
          <p:cNvSpPr txBox="1">
            <a:spLocks noChangeArrowheads="1"/>
          </p:cNvSpPr>
          <p:nvPr/>
        </p:nvSpPr>
        <p:spPr bwMode="auto">
          <a:xfrm>
            <a:off x="5163720" y="4312949"/>
            <a:ext cx="774791" cy="403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2" tIns="44797" rIns="89592" bIns="44797">
            <a:spAutoFit/>
          </a:bodyPr>
          <a:lstStyle/>
          <a:p>
            <a:pPr algn="ctr" eaLnBrk="0" hangingPunct="0">
              <a:lnSpc>
                <a:spcPts val="2352"/>
              </a:lnSpc>
              <a:spcBef>
                <a:spcPct val="50000"/>
              </a:spcBef>
            </a:pPr>
            <a:r>
              <a:rPr lang="en-US" alt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Agfa Rotis Semisans"/>
                <a:cs typeface="Arial" pitchFamily="34" charset="0"/>
              </a:rPr>
              <a:t>6%</a:t>
            </a:r>
          </a:p>
        </p:txBody>
      </p:sp>
      <p:sp>
        <p:nvSpPr>
          <p:cNvPr id="37905" name="Text Box 17"/>
          <p:cNvSpPr txBox="1">
            <a:spLocks noChangeArrowheads="1"/>
          </p:cNvSpPr>
          <p:nvPr/>
        </p:nvSpPr>
        <p:spPr bwMode="auto">
          <a:xfrm>
            <a:off x="6780199" y="1571458"/>
            <a:ext cx="1059504" cy="45981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89592" tIns="44797" rIns="89592" bIns="44797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21%</a:t>
            </a:r>
            <a:endParaRPr lang="pt-BR" sz="2400" b="1"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  <p:pic>
        <p:nvPicPr>
          <p:cNvPr id="37906" name="Picture 18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4341" y="4852846"/>
            <a:ext cx="1331769" cy="92420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37907" name="Text Box 19"/>
          <p:cNvSpPr txBox="1">
            <a:spLocks noChangeArrowheads="1"/>
          </p:cNvSpPr>
          <p:nvPr/>
        </p:nvSpPr>
        <p:spPr bwMode="auto">
          <a:xfrm>
            <a:off x="3709042" y="4365849"/>
            <a:ext cx="899255" cy="403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2" tIns="44797" rIns="89592" bIns="44797">
            <a:spAutoFit/>
          </a:bodyPr>
          <a:lstStyle/>
          <a:p>
            <a:pPr algn="ctr" eaLnBrk="0" hangingPunct="0">
              <a:lnSpc>
                <a:spcPts val="2352"/>
              </a:lnSpc>
              <a:spcBef>
                <a:spcPct val="50000"/>
              </a:spcBef>
            </a:pPr>
            <a:r>
              <a:rPr lang="en-US" alt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Agfa Rotis Semisans"/>
                <a:cs typeface="Arial" pitchFamily="34" charset="0"/>
              </a:rPr>
              <a:t>4%</a:t>
            </a:r>
          </a:p>
        </p:txBody>
      </p:sp>
      <p:pic>
        <p:nvPicPr>
          <p:cNvPr id="37908" name="Picture 20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344" y="4852843"/>
            <a:ext cx="1261758" cy="9957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37909" name="Text Box 21"/>
          <p:cNvSpPr txBox="1">
            <a:spLocks noChangeArrowheads="1"/>
          </p:cNvSpPr>
          <p:nvPr/>
        </p:nvSpPr>
        <p:spPr bwMode="auto">
          <a:xfrm>
            <a:off x="2341490" y="4471651"/>
            <a:ext cx="874363" cy="403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2" tIns="44797" rIns="89592" bIns="44797">
            <a:spAutoFit/>
          </a:bodyPr>
          <a:lstStyle/>
          <a:p>
            <a:pPr algn="ctr" eaLnBrk="0" hangingPunct="0">
              <a:lnSpc>
                <a:spcPts val="2352"/>
              </a:lnSpc>
              <a:spcBef>
                <a:spcPct val="50000"/>
              </a:spcBef>
            </a:pPr>
            <a:r>
              <a:rPr lang="en-US" alt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Agfa Rotis Semisans"/>
                <a:cs typeface="Arial" pitchFamily="34" charset="0"/>
              </a:rPr>
              <a:t>4%</a:t>
            </a:r>
          </a:p>
        </p:txBody>
      </p:sp>
      <p:sp>
        <p:nvSpPr>
          <p:cNvPr id="37910" name="Line 22"/>
          <p:cNvSpPr>
            <a:spLocks noChangeShapeType="1"/>
          </p:cNvSpPr>
          <p:nvPr/>
        </p:nvSpPr>
        <p:spPr bwMode="auto">
          <a:xfrm>
            <a:off x="2269920" y="5689916"/>
            <a:ext cx="987936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</p:spPr>
        <p:txBody>
          <a:bodyPr lIns="89592" tIns="44797" rIns="89592" bIns="44797">
            <a:spAutoFit/>
          </a:bodyPr>
          <a:lstStyle/>
          <a:p>
            <a:endParaRPr lang="pt-BR"/>
          </a:p>
        </p:txBody>
      </p:sp>
      <p:sp>
        <p:nvSpPr>
          <p:cNvPr id="37911" name="Line 23"/>
          <p:cNvSpPr>
            <a:spLocks noChangeShapeType="1"/>
          </p:cNvSpPr>
          <p:nvPr/>
        </p:nvSpPr>
        <p:spPr bwMode="auto">
          <a:xfrm>
            <a:off x="2269920" y="5699251"/>
            <a:ext cx="987936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lIns="89592" tIns="44797" rIns="89592" bIns="44797">
            <a:spAutoFit/>
          </a:bodyPr>
          <a:lstStyle/>
          <a:p>
            <a:endParaRPr lang="pt-BR"/>
          </a:p>
        </p:txBody>
      </p:sp>
      <p:pic>
        <p:nvPicPr>
          <p:cNvPr id="37912" name="Picture 24" descr="Process Research #0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6402" y="2108241"/>
            <a:ext cx="1253979" cy="359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913" name="Line 25"/>
          <p:cNvSpPr>
            <a:spLocks noChangeShapeType="1"/>
          </p:cNvSpPr>
          <p:nvPr/>
        </p:nvSpPr>
        <p:spPr bwMode="auto">
          <a:xfrm>
            <a:off x="6646400" y="2108244"/>
            <a:ext cx="0" cy="3598789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lIns="89592" tIns="44797" rIns="89592" bIns="44797"/>
          <a:lstStyle/>
          <a:p>
            <a:endParaRPr lang="pt-BR"/>
          </a:p>
        </p:txBody>
      </p:sp>
      <p:sp>
        <p:nvSpPr>
          <p:cNvPr id="37914" name="Line 26"/>
          <p:cNvSpPr>
            <a:spLocks noChangeShapeType="1"/>
          </p:cNvSpPr>
          <p:nvPr/>
        </p:nvSpPr>
        <p:spPr bwMode="auto">
          <a:xfrm>
            <a:off x="7915937" y="2108244"/>
            <a:ext cx="0" cy="3598789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lIns="89592" tIns="44797" rIns="89592" bIns="44797"/>
          <a:lstStyle/>
          <a:p>
            <a:endParaRPr lang="pt-BR"/>
          </a:p>
        </p:txBody>
      </p:sp>
      <p:sp>
        <p:nvSpPr>
          <p:cNvPr id="37915" name="Line 27"/>
          <p:cNvSpPr>
            <a:spLocks noChangeShapeType="1"/>
          </p:cNvSpPr>
          <p:nvPr/>
        </p:nvSpPr>
        <p:spPr bwMode="auto">
          <a:xfrm>
            <a:off x="6646402" y="5707030"/>
            <a:ext cx="1269537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lIns="89592" tIns="44797" rIns="89592" bIns="44797"/>
          <a:lstStyle/>
          <a:p>
            <a:endParaRPr lang="pt-BR"/>
          </a:p>
        </p:txBody>
      </p:sp>
      <p:sp>
        <p:nvSpPr>
          <p:cNvPr id="37916" name="Line 28"/>
          <p:cNvSpPr>
            <a:spLocks noChangeShapeType="1"/>
          </p:cNvSpPr>
          <p:nvPr/>
        </p:nvSpPr>
        <p:spPr bwMode="auto">
          <a:xfrm>
            <a:off x="6646402" y="2108241"/>
            <a:ext cx="1269537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lIns="89592" tIns="44797" rIns="89592" bIns="44797"/>
          <a:lstStyle/>
          <a:p>
            <a:endParaRPr lang="pt-BR"/>
          </a:p>
        </p:txBody>
      </p:sp>
      <p:sp>
        <p:nvSpPr>
          <p:cNvPr id="37917" name="Rectangle 29"/>
          <p:cNvSpPr>
            <a:spLocks noChangeArrowheads="1"/>
          </p:cNvSpPr>
          <p:nvPr/>
        </p:nvSpPr>
        <p:spPr bwMode="auto">
          <a:xfrm>
            <a:off x="0" y="326741"/>
            <a:ext cx="8961438" cy="6332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89592" tIns="44797" rIns="89592" bIns="44797"/>
          <a:lstStyle/>
          <a:p>
            <a:r>
              <a:rPr lang="pt-BR" sz="3300">
                <a:solidFill>
                  <a:srgbClr val="EB6501"/>
                </a:solidFill>
                <a:latin typeface="Garamond" pitchFamily="18" charset="0"/>
              </a:rPr>
              <a:t>Gastos com P&amp;D – 40 bilhões em 2000</a:t>
            </a:r>
          </a:p>
        </p:txBody>
      </p:sp>
    </p:spTree>
    <p:extLst>
      <p:ext uri="{BB962C8B-B14F-4D97-AF65-F5344CB8AC3E}">
        <p14:creationId xmlns:p14="http://schemas.microsoft.com/office/powerpoint/2010/main" val="3920726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xfrm>
            <a:off x="6327460" y="6189361"/>
            <a:ext cx="2091002" cy="357856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592" tIns="44797" rIns="89592" bIns="44797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26382" indent="-278421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18348" indent="-222426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566309" indent="-222426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12714" indent="-222426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460675" indent="-2224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08637" indent="-2224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356597" indent="-2224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04559" indent="-2224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0" hangingPunct="0"/>
            <a:fld id="{3FA785FE-5416-4E21-8C28-CDC760999ED5}" type="slidenum">
              <a:rPr lang="pt-BR" altLang="pt-BR">
                <a:solidFill>
                  <a:srgbClr val="000000"/>
                </a:solidFill>
              </a:rPr>
              <a:pPr eaLnBrk="0" hangingPunct="0"/>
              <a:t>8</a:t>
            </a:fld>
            <a:r>
              <a:rPr lang="pt-BR" altLang="pt-BR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9" r="1186"/>
          <a:stretch>
            <a:fillRect/>
          </a:stretch>
        </p:blipFill>
        <p:spPr bwMode="auto">
          <a:xfrm>
            <a:off x="476076" y="2584345"/>
            <a:ext cx="8401348" cy="399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036932" y="6128681"/>
            <a:ext cx="1999210" cy="370303"/>
          </a:xfrm>
          <a:prstGeom prst="rect">
            <a:avLst/>
          </a:prstGeom>
          <a:solidFill>
            <a:schemeClr val="bg1"/>
          </a:solidFill>
        </p:spPr>
        <p:txBody>
          <a:bodyPr lIns="91312" tIns="45657" rIns="91312" bIns="45657">
            <a:spAutoFit/>
          </a:bodyPr>
          <a:lstStyle/>
          <a:p>
            <a:pPr eaLnBrk="1" hangingPunct="1">
              <a:defRPr/>
            </a:pPr>
            <a:r>
              <a:rPr lang="pt-BR" sz="900" dirty="0">
                <a:solidFill>
                  <a:prstClr val="black"/>
                </a:solidFill>
              </a:rPr>
              <a:t>Países ou áreas de risco de transmissão da dengue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4581849" y="6116232"/>
            <a:ext cx="4147777" cy="507222"/>
          </a:xfrm>
          <a:prstGeom prst="rect">
            <a:avLst/>
          </a:prstGeom>
          <a:solidFill>
            <a:schemeClr val="bg1"/>
          </a:solidFill>
        </p:spPr>
        <p:txBody>
          <a:bodyPr lIns="91312" tIns="45657" rIns="91312" bIns="45657">
            <a:spAutoFit/>
          </a:bodyPr>
          <a:lstStyle/>
          <a:p>
            <a:pPr eaLnBrk="1" hangingPunct="1">
              <a:defRPr/>
            </a:pPr>
            <a:r>
              <a:rPr lang="pt-BR" sz="900" dirty="0">
                <a:solidFill>
                  <a:prstClr val="black"/>
                </a:solidFill>
              </a:rPr>
              <a:t>As linhas isotérmicas de janeiro e julho indicam áreas de risco definidas pelos limites geográficos dos hemisférios norte e sul, conforme a sobrevivência anual do </a:t>
            </a:r>
            <a:r>
              <a:rPr lang="pt-BR" sz="900" i="1" dirty="0">
                <a:solidFill>
                  <a:prstClr val="black"/>
                </a:solidFill>
              </a:rPr>
              <a:t>Aedes aegypti</a:t>
            </a:r>
            <a:r>
              <a:rPr lang="pt-BR" sz="900" dirty="0">
                <a:solidFill>
                  <a:prstClr val="black"/>
                </a:solidFill>
              </a:rPr>
              <a:t>, principal mosquito vetor do vírus da dengue.</a:t>
            </a:r>
          </a:p>
        </p:txBody>
      </p:sp>
      <p:sp>
        <p:nvSpPr>
          <p:cNvPr id="10" name="Retângulo 9"/>
          <p:cNvSpPr/>
          <p:nvPr/>
        </p:nvSpPr>
        <p:spPr>
          <a:xfrm>
            <a:off x="5194834" y="1100022"/>
            <a:ext cx="3671700" cy="1092240"/>
          </a:xfrm>
          <a:prstGeom prst="rect">
            <a:avLst/>
          </a:prstGeom>
        </p:spPr>
        <p:txBody>
          <a:bodyPr lIns="91312" tIns="45657" rIns="91312" bIns="45657">
            <a:spAutoFit/>
          </a:bodyPr>
          <a:lstStyle/>
          <a:p>
            <a:pPr>
              <a:spcBef>
                <a:spcPts val="600"/>
              </a:spcBef>
              <a:spcAft>
                <a:spcPts val="300"/>
              </a:spcAft>
              <a:defRPr/>
            </a:pPr>
            <a:r>
              <a:rPr lang="en-US" sz="1800" b="1" dirty="0">
                <a:solidFill>
                  <a:srgbClr val="000000"/>
                </a:solidFill>
              </a:rPr>
              <a:t>no </a:t>
            </a:r>
            <a:r>
              <a:rPr lang="en-US" sz="1800" b="1" dirty="0" err="1">
                <a:solidFill>
                  <a:srgbClr val="000000"/>
                </a:solidFill>
              </a:rPr>
              <a:t>Brasil</a:t>
            </a:r>
            <a:r>
              <a:rPr lang="en-US" sz="1800" b="1" dirty="0">
                <a:solidFill>
                  <a:srgbClr val="000000"/>
                </a:solidFill>
              </a:rPr>
              <a:t> [2013]</a:t>
            </a:r>
            <a:endParaRPr lang="en-US" sz="1400" b="1" dirty="0">
              <a:solidFill>
                <a:srgbClr val="000000"/>
              </a:solidFill>
            </a:endParaRPr>
          </a:p>
          <a:p>
            <a:pPr>
              <a:spcBef>
                <a:spcPts val="600"/>
              </a:spcBef>
              <a:spcAft>
                <a:spcPts val="300"/>
              </a:spcAft>
              <a:defRPr/>
            </a:pPr>
            <a:r>
              <a:rPr lang="en-US" dirty="0">
                <a:solidFill>
                  <a:srgbClr val="000000"/>
                </a:solidFill>
              </a:rPr>
              <a:t>- 1,45 mi </a:t>
            </a:r>
            <a:r>
              <a:rPr lang="en-US" dirty="0" err="1">
                <a:solidFill>
                  <a:srgbClr val="000000"/>
                </a:solidFill>
              </a:rPr>
              <a:t>casos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notificados</a:t>
            </a:r>
            <a:endParaRPr lang="en-US" dirty="0">
              <a:solidFill>
                <a:srgbClr val="000000"/>
              </a:solidFill>
            </a:endParaRPr>
          </a:p>
          <a:p>
            <a:pPr>
              <a:spcBef>
                <a:spcPts val="600"/>
              </a:spcBef>
              <a:spcAft>
                <a:spcPts val="300"/>
              </a:spcAft>
              <a:defRPr/>
            </a:pPr>
            <a:r>
              <a:rPr lang="en-US" dirty="0">
                <a:solidFill>
                  <a:srgbClr val="000000"/>
                </a:solidFill>
              </a:rPr>
              <a:t>- </a:t>
            </a:r>
            <a:r>
              <a:rPr lang="en-US" dirty="0" err="1">
                <a:solidFill>
                  <a:srgbClr val="000000"/>
                </a:solidFill>
              </a:rPr>
              <a:t>Incidência</a:t>
            </a:r>
            <a:r>
              <a:rPr lang="en-US" dirty="0">
                <a:solidFill>
                  <a:srgbClr val="000000"/>
                </a:solidFill>
              </a:rPr>
              <a:t> = 370 </a:t>
            </a:r>
            <a:r>
              <a:rPr lang="en-US" dirty="0" err="1">
                <a:solidFill>
                  <a:srgbClr val="000000"/>
                </a:solidFill>
              </a:rPr>
              <a:t>casos</a:t>
            </a:r>
            <a:r>
              <a:rPr lang="en-US" dirty="0">
                <a:solidFill>
                  <a:srgbClr val="000000"/>
                </a:solidFill>
              </a:rPr>
              <a:t> / 100 mil hab.</a:t>
            </a:r>
          </a:p>
        </p:txBody>
      </p:sp>
      <p:sp>
        <p:nvSpPr>
          <p:cNvPr id="4" name="Retângulo 3"/>
          <p:cNvSpPr/>
          <p:nvPr/>
        </p:nvSpPr>
        <p:spPr>
          <a:xfrm>
            <a:off x="2809786" y="6189361"/>
            <a:ext cx="258264" cy="252055"/>
          </a:xfrm>
          <a:prstGeom prst="rect">
            <a:avLst/>
          </a:prstGeom>
          <a:solidFill>
            <a:srgbClr val="8214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2" tIns="45657" rIns="91312" bIns="45657" anchor="ctr"/>
          <a:lstStyle/>
          <a:p>
            <a:pPr algn="ctr" eaLnBrk="1" hangingPunct="1"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278057" y="3701480"/>
            <a:ext cx="1311544" cy="138474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>
            <a:spAutoFit/>
          </a:bodyPr>
          <a:lstStyle/>
          <a:p>
            <a:pPr algn="r" eaLnBrk="1" hangingPunct="1">
              <a:defRPr/>
            </a:pPr>
            <a:r>
              <a:rPr lang="pt-BR" sz="900" dirty="0">
                <a:solidFill>
                  <a:prstClr val="black"/>
                </a:solidFill>
              </a:rPr>
              <a:t>isotérmica de janeiro</a:t>
            </a:r>
            <a:endParaRPr lang="pt-BR" sz="900" b="1" dirty="0">
              <a:solidFill>
                <a:prstClr val="black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8485364" y="3816616"/>
            <a:ext cx="392063" cy="138474"/>
          </a:xfrm>
          <a:prstGeom prst="rect">
            <a:avLst/>
          </a:prstGeom>
          <a:solidFill>
            <a:schemeClr val="bg1"/>
          </a:solidFill>
        </p:spPr>
        <p:txBody>
          <a:bodyPr lIns="35951" tIns="0" rIns="35951" bIns="0">
            <a:spAutoFit/>
          </a:bodyPr>
          <a:lstStyle/>
          <a:p>
            <a:pPr algn="r" eaLnBrk="1" hangingPunct="1">
              <a:defRPr/>
            </a:pPr>
            <a:r>
              <a:rPr lang="pt-BR" sz="900" b="1" dirty="0">
                <a:solidFill>
                  <a:prstClr val="black"/>
                </a:solidFill>
              </a:rPr>
              <a:t>10° C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7278057" y="5738148"/>
            <a:ext cx="1311544" cy="138475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>
            <a:spAutoFit/>
          </a:bodyPr>
          <a:lstStyle/>
          <a:p>
            <a:pPr algn="r" eaLnBrk="1" hangingPunct="1">
              <a:defRPr/>
            </a:pPr>
            <a:r>
              <a:rPr lang="pt-BR" sz="900" dirty="0">
                <a:solidFill>
                  <a:prstClr val="black"/>
                </a:solidFill>
              </a:rPr>
              <a:t>isotérmica de julho</a:t>
            </a:r>
            <a:endParaRPr lang="pt-BR" sz="900" b="1" dirty="0">
              <a:solidFill>
                <a:prstClr val="black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8485364" y="5853287"/>
            <a:ext cx="392063" cy="138475"/>
          </a:xfrm>
          <a:prstGeom prst="rect">
            <a:avLst/>
          </a:prstGeom>
          <a:solidFill>
            <a:schemeClr val="bg1"/>
          </a:solidFill>
        </p:spPr>
        <p:txBody>
          <a:bodyPr lIns="35951" tIns="0" rIns="35951" bIns="0">
            <a:spAutoFit/>
          </a:bodyPr>
          <a:lstStyle/>
          <a:p>
            <a:pPr algn="r" eaLnBrk="1" hangingPunct="1">
              <a:defRPr/>
            </a:pPr>
            <a:r>
              <a:rPr lang="pt-BR" sz="900" b="1" dirty="0">
                <a:solidFill>
                  <a:prstClr val="black"/>
                </a:solidFill>
              </a:rPr>
              <a:t>10° C</a:t>
            </a:r>
          </a:p>
        </p:txBody>
      </p:sp>
      <p:sp>
        <p:nvSpPr>
          <p:cNvPr id="51213" name="CaixaDeTexto 1"/>
          <p:cNvSpPr txBox="1">
            <a:spLocks noChangeArrowheads="1"/>
          </p:cNvSpPr>
          <p:nvPr/>
        </p:nvSpPr>
        <p:spPr bwMode="auto">
          <a:xfrm>
            <a:off x="1005050" y="392086"/>
            <a:ext cx="5972453" cy="45973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507" tIns="44754" rIns="89507" bIns="44754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rgbClr val="71BF43"/>
                </a:solidFill>
                <a:ea typeface="MS PGothic" pitchFamily="34" charset="-128"/>
              </a:rPr>
              <a:t>dengue: um problema de saúde pública</a:t>
            </a:r>
          </a:p>
        </p:txBody>
      </p:sp>
    </p:spTree>
    <p:extLst>
      <p:ext uri="{BB962C8B-B14F-4D97-AF65-F5344CB8AC3E}">
        <p14:creationId xmlns:p14="http://schemas.microsoft.com/office/powerpoint/2010/main" val="39774255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S" val="1,2"/>
  <p:tag name="THINKCELLPRESENTATIONDONOTDELETE" val="&lt;?xml version=&quot;1.0&quot; encoding=&quot;UTF-16&quot; standalone=&quot;yes&quot;?&gt;&#10;&lt;root reqver=&quot;17819&quot;&gt;&lt;version val=&quot;17885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3&quot;&gt;&lt;elem&gt;&lt;m_ppcolschidx val=&quot;0&quot;/&gt;&lt;m_rgb r=&quot;63&quot; g=&quot;58&quot; b=&quot;61&quot;/&gt;&lt;/elem&gt;&lt;elem&gt;&lt;m_ppcolschidx val=&quot;0&quot;/&gt;&lt;m_rgb r=&quot;d0&quot; g=&quot;ce&quot; b=&quot;cc&quot;/&gt;&lt;/elem&gt;&lt;elem&gt;&lt;m_ppcolschidx val=&quot;0&quot;/&gt;&lt;m_rgb r=&quot;dd&quot; g=&quot;dd&quot; b=&quot;dd&quot;/&gt;&lt;/elem&gt;&lt;/m_vecMRU&gt;&lt;/m_mruColor&gt;&lt;m_eweekdayFirstOfWorkweek val=&quot;2&quot;/&gt;&lt;m_eweekdayFirstOfWeekend val=&quot;7&quot;/&gt;&lt;m_mapectfillschemeMRU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,&lt;/m_chDecimalSymbol&gt;&lt;m_nGroupingDigits val=&quot;3&quot;/&gt;&lt;m_chGroupingSymbol&gt;.&lt;/m_chGroupingSymbol&gt;&lt;/m_precDefault&gt;&lt;/CDefaultPrec&gt;&lt;/root&gt;"/>
  <p:tag name="THINKCELLUNDODONOTDELETE" val="231"/>
  <p:tag name="NP_IDX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97.375"/>
  <p:tag name="LLEFT" val=" 8.7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97.375"/>
  <p:tag name="LLEFT" val=" 8.7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97.375"/>
  <p:tag name="LLEFT" val=" 8.7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97.375"/>
  <p:tag name="LLEFT" val=" 8.7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97.375"/>
  <p:tag name="LLEFT" val=" 8.7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MPORT" val="C:\Users\noga\Desktop\1441.17\1441_slide01.mp3"/>
  <p:tag name="HST_ACTIVE_THIS_SESSION" val="NO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LEFT" val=" 8.75"/>
  <p:tag name="LTOP" val=" 97.37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97.375"/>
  <p:tag name="LLEFT" val=" 8.7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97.375"/>
  <p:tag name="LLEFT" val=" 8.7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97.375"/>
  <p:tag name="LLEFT" val=" 8.7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97.375"/>
  <p:tag name="LLEFT" val=" 8.7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97.375"/>
  <p:tag name="LLEFT" val=" 8.7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97.375"/>
  <p:tag name="LLEFT" val=" 8.75"/>
</p:tagLst>
</file>

<file path=ppt/theme/theme1.xml><?xml version="1.0" encoding="utf-8"?>
<a:theme xmlns:a="http://schemas.openxmlformats.org/drawingml/2006/main" name="Tema do Office">
  <a:themeElements>
    <a:clrScheme name="Personalizada 1">
      <a:dk1>
        <a:sysClr val="windowText" lastClr="000000"/>
      </a:dk1>
      <a:lt1>
        <a:srgbClr val="FFFFFF"/>
      </a:lt1>
      <a:dk2>
        <a:srgbClr val="92D050"/>
      </a:dk2>
      <a:lt2>
        <a:srgbClr val="EEECE1"/>
      </a:lt2>
      <a:accent1>
        <a:srgbClr val="00B050"/>
      </a:accent1>
      <a:accent2>
        <a:srgbClr val="595959"/>
      </a:accent2>
      <a:accent3>
        <a:srgbClr val="9BBB59"/>
      </a:accent3>
      <a:accent4>
        <a:srgbClr val="3F3F3F"/>
      </a:accent4>
      <a:accent5>
        <a:srgbClr val="366092"/>
      </a:accent5>
      <a:accent6>
        <a:srgbClr val="F79646"/>
      </a:accent6>
      <a:hlink>
        <a:srgbClr val="262626"/>
      </a:hlink>
      <a:folHlink>
        <a:srgbClr val="339933"/>
      </a:folHlink>
    </a:clrScheme>
    <a:fontScheme name="Personalizada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remido">
  <a:themeElements>
    <a:clrScheme name="Tremido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Tremido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Tremido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emido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emido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emido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emido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emido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emido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mido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mido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16668</TotalTime>
  <Words>1826</Words>
  <Application>Microsoft Office PowerPoint</Application>
  <PresentationFormat>Personalizar</PresentationFormat>
  <Paragraphs>447</Paragraphs>
  <Slides>32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16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32</vt:i4>
      </vt:variant>
    </vt:vector>
  </HeadingPairs>
  <TitlesOfParts>
    <vt:vector size="50" baseType="lpstr">
      <vt:lpstr>MS PGothic</vt:lpstr>
      <vt:lpstr>Agfa Rotis Semisans</vt:lpstr>
      <vt:lpstr>Arial</vt:lpstr>
      <vt:lpstr>Calibri</vt:lpstr>
      <vt:lpstr>Century Gothic</vt:lpstr>
      <vt:lpstr>Courier New</vt:lpstr>
      <vt:lpstr>Garamond</vt:lpstr>
      <vt:lpstr>Georgia</vt:lpstr>
      <vt:lpstr>Lato</vt:lpstr>
      <vt:lpstr>Proxima Nova</vt:lpstr>
      <vt:lpstr>Quattrocento Sans</vt:lpstr>
      <vt:lpstr>Roboto</vt:lpstr>
      <vt:lpstr>Segoe UI Light</vt:lpstr>
      <vt:lpstr>Tahoma</vt:lpstr>
      <vt:lpstr>Times New Roman</vt:lpstr>
      <vt:lpstr>Wingdings</vt:lpstr>
      <vt:lpstr>Tema do Office</vt:lpstr>
      <vt:lpstr>Tremido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DESENVOLVIMENTO DE UM NOVO FÁRMACO ESTUDOS  CLÍNICOS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Conclusões - potenciais impactos da Multicovax</vt:lpstr>
      <vt:lpstr>Apresentação do PowerPoint</vt:lpstr>
      <vt:lpstr>Apresentação do PowerPoint</vt:lpstr>
    </vt:vector>
  </TitlesOfParts>
  <Company>Corporate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Butantan Institute</dc:title>
  <dc:subject>Apresentação institucional</dc:subject>
  <dc:creator>Tracy Francis</dc:creator>
  <dc:description>Versão revisada por RTolentino, JChiarella, YCury e PLHo</dc:description>
  <cp:lastModifiedBy>Aguirre Estorilio Silva Pinto Neto</cp:lastModifiedBy>
  <cp:revision>235</cp:revision>
  <cp:lastPrinted>2014-11-25T17:15:58Z</cp:lastPrinted>
  <dcterms:created xsi:type="dcterms:W3CDTF">2011-05-02T18:44:33Z</dcterms:created>
  <dcterms:modified xsi:type="dcterms:W3CDTF">2025-03-26T14:32:39Z</dcterms:modified>
  <cp:version>1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Universal Objects">
    <vt:bool>true</vt:bool>
  </property>
  <property fmtid="{D5CDD505-2E9C-101B-9397-08002B2CF9AE}" pid="3" name="McKPaperSize">
    <vt:lpwstr>A4</vt:lpwstr>
  </property>
  <property fmtid="{D5CDD505-2E9C-101B-9397-08002B2CF9AE}" pid="4" name="NotesPageLayout">
    <vt:lpwstr>Message</vt:lpwstr>
  </property>
  <property fmtid="{D5CDD505-2E9C-101B-9397-08002B2CF9AE}" pid="5" name="Final">
    <vt:bool>true</vt:bool>
  </property>
  <property fmtid="{D5CDD505-2E9C-101B-9397-08002B2CF9AE}" pid="6" name="Title">
    <vt:lpwstr>Title</vt:lpwstr>
  </property>
  <property fmtid="{D5CDD505-2E9C-101B-9397-08002B2CF9AE}" pid="7" name="Event">
    <vt:lpwstr/>
  </property>
  <property fmtid="{D5CDD505-2E9C-101B-9397-08002B2CF9AE}" pid="8" name="Delivery Date">
    <vt:lpwstr>Junho de 2011</vt:lpwstr>
  </property>
  <property fmtid="{D5CDD505-2E9C-101B-9397-08002B2CF9AE}" pid="9" name="DocID">
    <vt:lpwstr/>
  </property>
  <property fmtid="{D5CDD505-2E9C-101B-9397-08002B2CF9AE}" pid="10" name="DocIDinTitle">
    <vt:bool>false</vt:bool>
  </property>
  <property fmtid="{D5CDD505-2E9C-101B-9397-08002B2CF9AE}" pid="11" name="DocIDinSlide">
    <vt:bool>true</vt:bool>
  </property>
  <property fmtid="{D5CDD505-2E9C-101B-9397-08002B2CF9AE}" pid="12" name="DocIDPosition">
    <vt:i4>1</vt:i4>
  </property>
</Properties>
</file>