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284" r:id="rId1"/>
    <p:sldMasterId id="2147484297" r:id="rId2"/>
  </p:sldMasterIdLst>
  <p:notesMasterIdLst>
    <p:notesMasterId r:id="rId35"/>
  </p:notesMasterIdLst>
  <p:handoutMasterIdLst>
    <p:handoutMasterId r:id="rId36"/>
  </p:handoutMasterIdLst>
  <p:sldIdLst>
    <p:sldId id="311" r:id="rId3"/>
    <p:sldId id="543" r:id="rId4"/>
    <p:sldId id="617" r:id="rId5"/>
    <p:sldId id="620" r:id="rId6"/>
    <p:sldId id="621" r:id="rId7"/>
    <p:sldId id="622" r:id="rId8"/>
    <p:sldId id="586" r:id="rId9"/>
    <p:sldId id="619" r:id="rId10"/>
    <p:sldId id="569" r:id="rId11"/>
    <p:sldId id="582" r:id="rId12"/>
    <p:sldId id="572" r:id="rId13"/>
    <p:sldId id="575" r:id="rId14"/>
    <p:sldId id="256" r:id="rId15"/>
    <p:sldId id="258" r:id="rId16"/>
    <p:sldId id="259" r:id="rId17"/>
    <p:sldId id="261" r:id="rId18"/>
    <p:sldId id="312" r:id="rId19"/>
    <p:sldId id="277" r:id="rId20"/>
    <p:sldId id="313" r:id="rId21"/>
    <p:sldId id="286" r:id="rId22"/>
    <p:sldId id="287" r:id="rId23"/>
    <p:sldId id="288" r:id="rId24"/>
    <p:sldId id="290" r:id="rId25"/>
    <p:sldId id="292" r:id="rId26"/>
    <p:sldId id="272" r:id="rId27"/>
    <p:sldId id="306" r:id="rId28"/>
    <p:sldId id="276" r:id="rId29"/>
    <p:sldId id="623" r:id="rId30"/>
    <p:sldId id="307" r:id="rId31"/>
    <p:sldId id="308" r:id="rId32"/>
    <p:sldId id="279" r:id="rId33"/>
    <p:sldId id="624" r:id="rId34"/>
  </p:sldIdLst>
  <p:sldSz cx="8961438" cy="6721475"/>
  <p:notesSz cx="6794500" cy="99314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0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20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30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4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516" algn="l" defTabSz="91420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618" algn="l" defTabSz="91420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99722" algn="l" defTabSz="91420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6824" algn="l" defTabSz="91420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7" userDrawn="1">
          <p15:clr>
            <a:srgbClr val="A4A3A4"/>
          </p15:clr>
        </p15:guide>
        <p15:guide id="2" pos="804" userDrawn="1">
          <p15:clr>
            <a:srgbClr val="A4A3A4"/>
          </p15:clr>
        </p15:guide>
        <p15:guide id="3" orient="horz" pos="2435" userDrawn="1">
          <p15:clr>
            <a:srgbClr val="A4A3A4"/>
          </p15:clr>
        </p15:guide>
        <p15:guide id="4" orient="horz" pos="2775" userDrawn="1">
          <p15:clr>
            <a:srgbClr val="A4A3A4"/>
          </p15:clr>
        </p15:guide>
        <p15:guide id="5" orient="horz" pos="3432" userDrawn="1">
          <p15:clr>
            <a:srgbClr val="A4A3A4"/>
          </p15:clr>
        </p15:guide>
        <p15:guide id="6" orient="horz" pos="3931" userDrawn="1">
          <p15:clr>
            <a:srgbClr val="A4A3A4"/>
          </p15:clr>
        </p15:guide>
        <p15:guide id="7" orient="horz" pos="2208" userDrawn="1">
          <p15:clr>
            <a:srgbClr val="A4A3A4"/>
          </p15:clr>
        </p15:guide>
        <p15:guide id="8" orient="horz" pos="20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ia Silvia Farias" initials="LSF" lastIdx="5" clrIdx="0"/>
  <p:cmAuthor id="2" name="Ligia Silva Farias" initials="LS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60A238"/>
    <a:srgbClr val="71BF43"/>
    <a:srgbClr val="00727C"/>
    <a:srgbClr val="476D2F"/>
    <a:srgbClr val="A93E97"/>
    <a:srgbClr val="6F440F"/>
    <a:srgbClr val="B87018"/>
    <a:srgbClr val="BF5DCF"/>
    <a:srgbClr val="D08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30" autoAdjust="0"/>
    <p:restoredTop sz="86372" autoAdjust="0"/>
  </p:normalViewPr>
  <p:slideViewPr>
    <p:cSldViewPr snapToGrid="0" snapToObjects="1">
      <p:cViewPr varScale="1">
        <p:scale>
          <a:sx n="91" d="100"/>
          <a:sy n="91" d="100"/>
        </p:scale>
        <p:origin x="894" y="96"/>
      </p:cViewPr>
      <p:guideLst>
        <p:guide orient="horz" pos="597"/>
        <p:guide pos="804"/>
        <p:guide orient="horz" pos="2435"/>
        <p:guide orient="horz" pos="2775"/>
        <p:guide orient="horz" pos="3432"/>
        <p:guide orient="horz" pos="3931"/>
        <p:guide orient="horz" pos="2208"/>
        <p:guide orient="horz" pos="2004"/>
      </p:guideLst>
    </p:cSldViewPr>
  </p:slideViewPr>
  <p:outlineViewPr>
    <p:cViewPr>
      <p:scale>
        <a:sx n="33" d="100"/>
        <a:sy n="33" d="100"/>
      </p:scale>
      <p:origin x="0" y="-34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7744"/>
    </p:cViewPr>
  </p:sorterViewPr>
  <p:notesViewPr>
    <p:cSldViewPr snapToGrid="0" snapToObjects="1">
      <p:cViewPr varScale="1">
        <p:scale>
          <a:sx n="49" d="100"/>
          <a:sy n="49" d="100"/>
        </p:scale>
        <p:origin x="-2466" y="-96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Taxa</a:t>
            </a:r>
            <a:r>
              <a:rPr lang="pt-BR" baseline="0" dirty="0"/>
              <a:t> de sucesso/probabilidade de aprovação a partir da </a:t>
            </a:r>
            <a:r>
              <a:rPr lang="pt-BR" baseline="0" dirty="0" err="1"/>
              <a:t>PhI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Todas as doenças/todas as modalidades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PhI</c:v>
                </c:pt>
                <c:pt idx="1">
                  <c:v>PhII</c:v>
                </c:pt>
                <c:pt idx="2">
                  <c:v>PhIII</c:v>
                </c:pt>
                <c:pt idx="3">
                  <c:v>NDA/BLA</c:v>
                </c:pt>
                <c:pt idx="4">
                  <c:v>PhI - aprovação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0.63</c:v>
                </c:pt>
                <c:pt idx="1">
                  <c:v>0.31</c:v>
                </c:pt>
                <c:pt idx="2">
                  <c:v>0.57999999999999996</c:v>
                </c:pt>
                <c:pt idx="3">
                  <c:v>0.85</c:v>
                </c:pt>
                <c:pt idx="4" formatCode="0.00%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E-014B-AE86-88444D23B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0842216"/>
        <c:axId val="2110845704"/>
      </c:barChart>
      <c:catAx>
        <c:axId val="211084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0845704"/>
        <c:crosses val="autoZero"/>
        <c:auto val="1"/>
        <c:lblAlgn val="ctr"/>
        <c:lblOffset val="100"/>
        <c:noMultiLvlLbl val="0"/>
      </c:catAx>
      <c:valAx>
        <c:axId val="2110845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084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33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5775" y="622300"/>
            <a:ext cx="5829300" cy="437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9790" y="5336678"/>
            <a:ext cx="5790261" cy="122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3568" y="9551226"/>
            <a:ext cx="538666" cy="1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5199CF0-FC22-489D-B99B-84F2FD810A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05093" y="111215"/>
            <a:ext cx="297141" cy="1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SPO-ZZD710-20110512</a:t>
            </a:r>
          </a:p>
        </p:txBody>
      </p:sp>
    </p:spTree>
    <p:extLst>
      <p:ext uri="{BB962C8B-B14F-4D97-AF65-F5344CB8AC3E}">
        <p14:creationId xmlns:p14="http://schemas.microsoft.com/office/powerpoint/2010/main" val="14944343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50" indent="-115863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9974" indent="-180936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48" indent="-125387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09" indent="-114276" algn="l" defTabSz="89516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4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20592e470c_0_3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20592e470c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e967c43c3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g2e967c43c3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e9b0252c91_1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2e9b0252c91_1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2e9ebf0d140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2e9ebf0d140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2e9b0252c91_1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8" name="Google Shape;1478;g2e9b0252c91_1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2e967c43c3c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0" name="Google Shape;1560;g2e967c43c3c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20592e470c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20592e470c_0_9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2f050faf9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1" name="Google Shape;1791;g2f050faf91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20592e470c_0_109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220592e470c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2e9b0252c91_1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9" name="Google Shape;1809;g2e9b0252c91_1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09750" y="1312863"/>
            <a:ext cx="11085513" cy="8315325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930" y="90531"/>
            <a:ext cx="6681840" cy="2461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731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2e9ebf0d14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7" name="Google Shape;1817;g2e9ebf0d14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415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20592e470c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20592e470c_0_11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73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4113" indent="-2301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6075" indent="-2301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8038" indent="-2301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5238" indent="-23018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438" indent="-23018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9638" indent="-23018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6838" indent="-23018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0DC3BA6-26FA-45CC-B9EC-30E4137E1FEA}" type="slidenum">
              <a:rPr lang="en-US" altLang="pt-BR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622300"/>
            <a:ext cx="5829300" cy="43719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790" y="5336678"/>
            <a:ext cx="5790261" cy="24622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580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466DE-F809-0D42-B787-8264B714AF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302708d82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302708d82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302708d82_0_1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302708d82_0_1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302708d82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302708d82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0592e470c_0_17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- Esquema representativo do desenvolvimento do MultiCovax com um sistema de entrega sem precedentes.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 Combinação de proteína RBD e adjuvante Poly(I:C) transportado com uma nanopartícula penetrante de muco e este sistema revestido com uma nanopartícula mucoadesiva.</a:t>
            </a:r>
            <a:endParaRPr/>
          </a:p>
        </p:txBody>
      </p:sp>
      <p:sp>
        <p:nvSpPr>
          <p:cNvPr id="217" name="Google Shape;217;g220592e470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2e9b0252c91_1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5" name="Google Shape;1015;g2e9b0252c91_1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108" y="2088018"/>
            <a:ext cx="7617222" cy="1440761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47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7136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52777690-26D3-4565-80C7-28F8CDC3E37F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46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7042" y="269171"/>
            <a:ext cx="2016324" cy="573503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8072" y="269171"/>
            <a:ext cx="5899613" cy="573503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F60E8EB9-B7E7-4068-865B-DE3B61C75B42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01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108" y="6124011"/>
            <a:ext cx="1866966" cy="448098"/>
          </a:xfrm>
          <a:prstGeom prst="rect">
            <a:avLst/>
          </a:prstGeom>
          <a:ln/>
        </p:spPr>
        <p:txBody>
          <a:bodyPr lIns="89592" tIns="44797" rIns="89592" bIns="44797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61825" y="6124011"/>
            <a:ext cx="2837789" cy="448098"/>
          </a:xfrm>
          <a:prstGeom prst="rect">
            <a:avLst/>
          </a:prstGeom>
          <a:ln/>
        </p:spPr>
        <p:txBody>
          <a:bodyPr lIns="89592" tIns="44797" rIns="89592" bIns="44797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2364" y="6124011"/>
            <a:ext cx="1866966" cy="448098"/>
          </a:xfrm>
          <a:prstGeom prst="rect">
            <a:avLst/>
          </a:prstGeom>
          <a:ln/>
        </p:spPr>
        <p:txBody>
          <a:bodyPr lIns="89592" tIns="44797" rIns="89592" bIns="44797"/>
          <a:lstStyle>
            <a:lvl1pPr>
              <a:defRPr/>
            </a:lvl1pPr>
          </a:lstStyle>
          <a:p>
            <a:pPr>
              <a:defRPr/>
            </a:pPr>
            <a:fld id="{B4D77E42-BC43-4843-B692-8E2D96F739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694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3" y="6226"/>
            <a:ext cx="8958326" cy="6715251"/>
            <a:chOff x="0" y="4"/>
            <a:chExt cx="5758" cy="4316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114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14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114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9114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9114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114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14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115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45501" y="1957321"/>
            <a:ext cx="6945114" cy="1403419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5503" y="3808836"/>
            <a:ext cx="6273007" cy="171771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9115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285860" y="6124011"/>
            <a:ext cx="2837789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38644D-682A-488F-BFA1-9879E09D2D79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2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2DF84-B6C4-4EA8-98BD-08E86D4B12C6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8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962" indent="0">
              <a:buNone/>
              <a:defRPr sz="1800"/>
            </a:lvl2pPr>
            <a:lvl3pPr marL="895922" indent="0">
              <a:buNone/>
              <a:defRPr sz="1600"/>
            </a:lvl3pPr>
            <a:lvl4pPr marL="1343884" indent="0">
              <a:buNone/>
              <a:defRPr sz="1400"/>
            </a:lvl4pPr>
            <a:lvl5pPr marL="1791844" indent="0">
              <a:buNone/>
              <a:defRPr sz="1400"/>
            </a:lvl5pPr>
            <a:lvl6pPr marL="2239806" indent="0">
              <a:buNone/>
              <a:defRPr sz="1400"/>
            </a:lvl6pPr>
            <a:lvl7pPr marL="2687766" indent="0">
              <a:buNone/>
              <a:defRPr sz="1400"/>
            </a:lvl7pPr>
            <a:lvl8pPr marL="3135728" indent="0">
              <a:buNone/>
              <a:defRPr sz="1400"/>
            </a:lvl8pPr>
            <a:lvl9pPr marL="3583689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678E-9C8E-45CA-8098-79A330E5CE42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6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5503" y="1941759"/>
            <a:ext cx="3621915" cy="40328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16775" y="1941759"/>
            <a:ext cx="3621915" cy="40328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4A71-83EA-42FF-84C0-E0FC56D751DF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6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4" y="1504553"/>
            <a:ext cx="3959525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62" indent="0">
              <a:buNone/>
              <a:defRPr sz="2000" b="1"/>
            </a:lvl2pPr>
            <a:lvl3pPr marL="895922" indent="0">
              <a:buNone/>
              <a:defRPr sz="1800" b="1"/>
            </a:lvl3pPr>
            <a:lvl4pPr marL="1343884" indent="0">
              <a:buNone/>
              <a:defRPr sz="1600" b="1"/>
            </a:lvl4pPr>
            <a:lvl5pPr marL="1791844" indent="0">
              <a:buNone/>
              <a:defRPr sz="1600" b="1"/>
            </a:lvl5pPr>
            <a:lvl6pPr marL="2239806" indent="0">
              <a:buNone/>
              <a:defRPr sz="1600" b="1"/>
            </a:lvl6pPr>
            <a:lvl7pPr marL="2687766" indent="0">
              <a:buNone/>
              <a:defRPr sz="1600" b="1"/>
            </a:lvl7pPr>
            <a:lvl8pPr marL="3135728" indent="0">
              <a:buNone/>
              <a:defRPr sz="1600" b="1"/>
            </a:lvl8pPr>
            <a:lvl9pPr marL="358368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8074" y="2131579"/>
            <a:ext cx="3959525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52289" y="1504553"/>
            <a:ext cx="3961080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62" indent="0">
              <a:buNone/>
              <a:defRPr sz="2000" b="1"/>
            </a:lvl2pPr>
            <a:lvl3pPr marL="895922" indent="0">
              <a:buNone/>
              <a:defRPr sz="1800" b="1"/>
            </a:lvl3pPr>
            <a:lvl4pPr marL="1343884" indent="0">
              <a:buNone/>
              <a:defRPr sz="1600" b="1"/>
            </a:lvl4pPr>
            <a:lvl5pPr marL="1791844" indent="0">
              <a:buNone/>
              <a:defRPr sz="1600" b="1"/>
            </a:lvl5pPr>
            <a:lvl6pPr marL="2239806" indent="0">
              <a:buNone/>
              <a:defRPr sz="1600" b="1"/>
            </a:lvl6pPr>
            <a:lvl7pPr marL="2687766" indent="0">
              <a:buNone/>
              <a:defRPr sz="1600" b="1"/>
            </a:lvl7pPr>
            <a:lvl8pPr marL="3135728" indent="0">
              <a:buNone/>
              <a:defRPr sz="1600" b="1"/>
            </a:lvl8pPr>
            <a:lvl9pPr marL="358368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45104-1769-4AA4-B429-3E3A63C5D260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5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4EE7-3A41-42E0-98A2-49FEE43CFD84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EDEC1-70CE-49B9-AB3B-618E3D77FE5E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4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3282099" y="3472524"/>
            <a:ext cx="8065294" cy="112024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7072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075" y="267614"/>
            <a:ext cx="2948251" cy="1138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3673" y="267617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8075" y="1406531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62" indent="0">
              <a:buNone/>
              <a:defRPr sz="1200"/>
            </a:lvl2pPr>
            <a:lvl3pPr marL="895922" indent="0">
              <a:buNone/>
              <a:defRPr sz="1000"/>
            </a:lvl3pPr>
            <a:lvl4pPr marL="1343884" indent="0">
              <a:buNone/>
              <a:defRPr sz="900"/>
            </a:lvl4pPr>
            <a:lvl5pPr marL="1791844" indent="0">
              <a:buNone/>
              <a:defRPr sz="900"/>
            </a:lvl5pPr>
            <a:lvl6pPr marL="2239806" indent="0">
              <a:buNone/>
              <a:defRPr sz="900"/>
            </a:lvl6pPr>
            <a:lvl7pPr marL="2687766" indent="0">
              <a:buNone/>
              <a:defRPr sz="900"/>
            </a:lvl7pPr>
            <a:lvl8pPr marL="3135728" indent="0">
              <a:buNone/>
              <a:defRPr sz="900"/>
            </a:lvl8pPr>
            <a:lvl9pPr marL="358368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B7BAD-8BFE-4839-A765-DB034D7D4733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26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62" indent="0">
              <a:buNone/>
              <a:defRPr sz="2700"/>
            </a:lvl2pPr>
            <a:lvl3pPr marL="895922" indent="0">
              <a:buNone/>
              <a:defRPr sz="2400"/>
            </a:lvl3pPr>
            <a:lvl4pPr marL="1343884" indent="0">
              <a:buNone/>
              <a:defRPr sz="2000"/>
            </a:lvl4pPr>
            <a:lvl5pPr marL="1791844" indent="0">
              <a:buNone/>
              <a:defRPr sz="2000"/>
            </a:lvl5pPr>
            <a:lvl6pPr marL="2239806" indent="0">
              <a:buNone/>
              <a:defRPr sz="2000"/>
            </a:lvl6pPr>
            <a:lvl7pPr marL="2687766" indent="0">
              <a:buNone/>
              <a:defRPr sz="2000"/>
            </a:lvl7pPr>
            <a:lvl8pPr marL="3135728" indent="0">
              <a:buNone/>
              <a:defRPr sz="2000"/>
            </a:lvl8pPr>
            <a:lvl9pPr marL="358368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56504" y="5260488"/>
            <a:ext cx="5376863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7962" indent="0">
              <a:buNone/>
              <a:defRPr sz="1200"/>
            </a:lvl2pPr>
            <a:lvl3pPr marL="895922" indent="0">
              <a:buNone/>
              <a:defRPr sz="1000"/>
            </a:lvl3pPr>
            <a:lvl4pPr marL="1343884" indent="0">
              <a:buNone/>
              <a:defRPr sz="900"/>
            </a:lvl4pPr>
            <a:lvl5pPr marL="1791844" indent="0">
              <a:buNone/>
              <a:defRPr sz="900"/>
            </a:lvl5pPr>
            <a:lvl6pPr marL="2239806" indent="0">
              <a:buNone/>
              <a:defRPr sz="900"/>
            </a:lvl6pPr>
            <a:lvl7pPr marL="2687766" indent="0">
              <a:buNone/>
              <a:defRPr sz="900"/>
            </a:lvl7pPr>
            <a:lvl8pPr marL="3135728" indent="0">
              <a:buNone/>
              <a:defRPr sz="900"/>
            </a:lvl8pPr>
            <a:lvl9pPr marL="358368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7328-061C-4D58-A1FC-C6BAB339DBB2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1C94-0E0B-4C06-A190-9668A71E0D1F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0393" y="298732"/>
            <a:ext cx="1848297" cy="56759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45501" y="298732"/>
            <a:ext cx="5395532" cy="56759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65741-8BBD-4AC9-8A4E-3C35F42C538A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1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045501" y="298732"/>
            <a:ext cx="7393186" cy="56759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045501" y="6124011"/>
            <a:ext cx="1866966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360539" y="6124011"/>
            <a:ext cx="2837789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71721" y="6124011"/>
            <a:ext cx="1866966" cy="448098"/>
          </a:xfrm>
        </p:spPr>
        <p:txBody>
          <a:bodyPr/>
          <a:lstStyle>
            <a:lvl1pPr>
              <a:defRPr/>
            </a:lvl1pPr>
          </a:lstStyle>
          <a:p>
            <a:fld id="{C6B63FD8-B9B5-414F-A985-CA528018E321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12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501" y="298735"/>
            <a:ext cx="7393186" cy="14034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1045501" y="1941759"/>
            <a:ext cx="7393186" cy="4032885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45501" y="6124011"/>
            <a:ext cx="1866966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60539" y="6124011"/>
            <a:ext cx="2837789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71721" y="6124011"/>
            <a:ext cx="1866966" cy="448098"/>
          </a:xfrm>
        </p:spPr>
        <p:txBody>
          <a:bodyPr/>
          <a:lstStyle>
            <a:lvl1pPr>
              <a:defRPr/>
            </a:lvl1pPr>
          </a:lstStyle>
          <a:p>
            <a:fld id="{4AD56FD5-B686-44EF-B9BB-09D21E681E87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50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501" y="298735"/>
            <a:ext cx="7393186" cy="14034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045501" y="1941759"/>
            <a:ext cx="7393186" cy="4032885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45501" y="6124011"/>
            <a:ext cx="1866966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60539" y="6124011"/>
            <a:ext cx="2837789" cy="448098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71721" y="6124011"/>
            <a:ext cx="1866966" cy="448098"/>
          </a:xfrm>
        </p:spPr>
        <p:txBody>
          <a:bodyPr/>
          <a:lstStyle>
            <a:lvl1pPr>
              <a:defRPr/>
            </a:lvl1pPr>
          </a:lstStyle>
          <a:p>
            <a:fld id="{92BEF8EC-CA03-426A-8804-6FB4085E1136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8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5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2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59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8072" y="1568349"/>
            <a:ext cx="3957968" cy="44358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5398" y="1568349"/>
            <a:ext cx="3957968" cy="44358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21144EBE-4064-4990-B515-2B309E31D12B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5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6" y="1504553"/>
            <a:ext cx="3959525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868" indent="0">
              <a:buNone/>
              <a:defRPr sz="2000" b="1"/>
            </a:lvl2pPr>
            <a:lvl3pPr marL="895732" indent="0">
              <a:buNone/>
              <a:defRPr sz="1800" b="1"/>
            </a:lvl3pPr>
            <a:lvl4pPr marL="1343600" indent="0">
              <a:buNone/>
              <a:defRPr sz="1600" b="1"/>
            </a:lvl4pPr>
            <a:lvl5pPr marL="1791465" indent="0">
              <a:buNone/>
              <a:defRPr sz="1600" b="1"/>
            </a:lvl5pPr>
            <a:lvl6pPr marL="2239331" indent="0">
              <a:buNone/>
              <a:defRPr sz="1600" b="1"/>
            </a:lvl6pPr>
            <a:lvl7pPr marL="2687196" indent="0">
              <a:buNone/>
              <a:defRPr sz="1600" b="1"/>
            </a:lvl7pPr>
            <a:lvl8pPr marL="3135063" indent="0">
              <a:buNone/>
              <a:defRPr sz="1600" b="1"/>
            </a:lvl8pPr>
            <a:lvl9pPr marL="358292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8076" y="2131579"/>
            <a:ext cx="3959525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52289" y="1504553"/>
            <a:ext cx="3961080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868" indent="0">
              <a:buNone/>
              <a:defRPr sz="2000" b="1"/>
            </a:lvl2pPr>
            <a:lvl3pPr marL="895732" indent="0">
              <a:buNone/>
              <a:defRPr sz="1800" b="1"/>
            </a:lvl3pPr>
            <a:lvl4pPr marL="1343600" indent="0">
              <a:buNone/>
              <a:defRPr sz="1600" b="1"/>
            </a:lvl4pPr>
            <a:lvl5pPr marL="1791465" indent="0">
              <a:buNone/>
              <a:defRPr sz="1600" b="1"/>
            </a:lvl5pPr>
            <a:lvl6pPr marL="2239331" indent="0">
              <a:buNone/>
              <a:defRPr sz="1600" b="1"/>
            </a:lvl6pPr>
            <a:lvl7pPr marL="2687196" indent="0">
              <a:buNone/>
              <a:defRPr sz="1600" b="1"/>
            </a:lvl7pPr>
            <a:lvl8pPr marL="3135063" indent="0">
              <a:buNone/>
              <a:defRPr sz="1600" b="1"/>
            </a:lvl8pPr>
            <a:lvl9pPr marL="358292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B15BD84E-67FB-4084-AC20-6CBB0692F638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96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46B32D75-9D0A-468B-932C-E14F76B50CD4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12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29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077" y="267614"/>
            <a:ext cx="2948251" cy="1138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3673" y="267619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8077" y="1406531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868" indent="0">
              <a:buNone/>
              <a:defRPr sz="1200"/>
            </a:lvl2pPr>
            <a:lvl3pPr marL="895732" indent="0">
              <a:buNone/>
              <a:defRPr sz="1000"/>
            </a:lvl3pPr>
            <a:lvl4pPr marL="1343600" indent="0">
              <a:buNone/>
              <a:defRPr sz="900"/>
            </a:lvl4pPr>
            <a:lvl5pPr marL="1791465" indent="0">
              <a:buNone/>
              <a:defRPr sz="900"/>
            </a:lvl5pPr>
            <a:lvl6pPr marL="2239331" indent="0">
              <a:buNone/>
              <a:defRPr sz="900"/>
            </a:lvl6pPr>
            <a:lvl7pPr marL="2687196" indent="0">
              <a:buNone/>
              <a:defRPr sz="900"/>
            </a:lvl7pPr>
            <a:lvl8pPr marL="3135063" indent="0">
              <a:buNone/>
              <a:defRPr sz="900"/>
            </a:lvl8pPr>
            <a:lvl9pPr marL="358292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A44FD02A-0F16-439E-BA78-75C354957F1A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2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868" indent="0">
              <a:buNone/>
              <a:defRPr sz="2700"/>
            </a:lvl2pPr>
            <a:lvl3pPr marL="895732" indent="0">
              <a:buNone/>
              <a:defRPr sz="2400"/>
            </a:lvl3pPr>
            <a:lvl4pPr marL="1343600" indent="0">
              <a:buNone/>
              <a:defRPr sz="2000"/>
            </a:lvl4pPr>
            <a:lvl5pPr marL="1791465" indent="0">
              <a:buNone/>
              <a:defRPr sz="2000"/>
            </a:lvl5pPr>
            <a:lvl6pPr marL="2239331" indent="0">
              <a:buNone/>
              <a:defRPr sz="2000"/>
            </a:lvl6pPr>
            <a:lvl7pPr marL="2687196" indent="0">
              <a:buNone/>
              <a:defRPr sz="2000"/>
            </a:lvl7pPr>
            <a:lvl8pPr marL="3135063" indent="0">
              <a:buNone/>
              <a:defRPr sz="2000"/>
            </a:lvl8pPr>
            <a:lvl9pPr marL="358292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56504" y="5260488"/>
            <a:ext cx="5376863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7868" indent="0">
              <a:buNone/>
              <a:defRPr sz="1200"/>
            </a:lvl2pPr>
            <a:lvl3pPr marL="895732" indent="0">
              <a:buNone/>
              <a:defRPr sz="1000"/>
            </a:lvl3pPr>
            <a:lvl4pPr marL="1343600" indent="0">
              <a:buNone/>
              <a:defRPr sz="900"/>
            </a:lvl4pPr>
            <a:lvl5pPr marL="1791465" indent="0">
              <a:buNone/>
              <a:defRPr sz="900"/>
            </a:lvl5pPr>
            <a:lvl6pPr marL="2239331" indent="0">
              <a:buNone/>
              <a:defRPr sz="900"/>
            </a:lvl6pPr>
            <a:lvl7pPr marL="2687196" indent="0">
              <a:buNone/>
              <a:defRPr sz="900"/>
            </a:lvl7pPr>
            <a:lvl8pPr marL="3135063" indent="0">
              <a:buNone/>
              <a:defRPr sz="900"/>
            </a:lvl8pPr>
            <a:lvl9pPr marL="358292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565C9F26-DACB-49EF-85D0-51B3F53082E5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7A090D1C-49E7-4DCD-A577-1304E37E045E}" type="slidenum">
              <a:rPr lang="pt-BR" smtClean="0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91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  <a:prstGeom prst="rect">
            <a:avLst/>
          </a:prstGeom>
        </p:spPr>
        <p:txBody>
          <a:bodyPr vert="horz" lIns="89574" tIns="44787" rIns="89574" bIns="44787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2" y="1568349"/>
            <a:ext cx="8065294" cy="5019778"/>
          </a:xfrm>
          <a:prstGeom prst="rect">
            <a:avLst/>
          </a:prstGeom>
        </p:spPr>
        <p:txBody>
          <a:bodyPr vert="horz" lIns="89574" tIns="44787" rIns="89574" bIns="44787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00"/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609472" indent="-609472" defTabSz="895160">
                <a:tabLst>
                  <a:tab pos="612645" algn="l"/>
                </a:tabLst>
              </a:pPr>
              <a:r>
                <a:rPr lang="pt-BR" sz="100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48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hf hdr="0" ftr="0" dt="0"/>
  <p:txStyles>
    <p:titleStyle>
      <a:lvl1pPr algn="ctr" defTabSz="895732" rtl="0" eaLnBrk="1" latinLnBrk="0" hangingPunct="1">
        <a:spcBef>
          <a:spcPct val="0"/>
        </a:spcBef>
        <a:buNone/>
        <a:defRPr sz="2800" kern="1200">
          <a:solidFill>
            <a:srgbClr val="6EAA2E"/>
          </a:solidFill>
          <a:latin typeface="+mj-lt"/>
          <a:ea typeface="+mj-ea"/>
          <a:cs typeface="+mj-cs"/>
        </a:defRPr>
      </a:lvl1pPr>
    </p:titleStyle>
    <p:bodyStyle>
      <a:lvl1pPr marL="335899" indent="-335899" algn="l" defTabSz="89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7783" indent="-279917" algn="l" defTabSz="89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665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531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97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263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129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996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61" indent="-223932" algn="l" defTabSz="89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868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732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600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465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331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196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063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2929" algn="l" defTabSz="8957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3" y="6226"/>
            <a:ext cx="8958326" cy="6715251"/>
            <a:chOff x="0" y="4"/>
            <a:chExt cx="5758" cy="4316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9011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01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sz="1200" b="1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45501" y="298735"/>
            <a:ext cx="7393186" cy="140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92" tIns="44797" rIns="89592" bIns="44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5501" y="1941759"/>
            <a:ext cx="7393186" cy="40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92" tIns="44797" rIns="89592" bIns="44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5501" y="6124011"/>
            <a:ext cx="1866966" cy="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92" tIns="44797" rIns="89592" bIns="44797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0539" y="6124011"/>
            <a:ext cx="2837789" cy="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92" tIns="44797" rIns="89592" bIns="44797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/>
            <a:endParaRPr lang="pt-BR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1721" y="6124011"/>
            <a:ext cx="1866966" cy="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92" tIns="44797" rIns="89592" bIns="44797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DBEDA8-DC55-4088-A769-C2F662C5C5DB}" type="slidenum">
              <a:rPr lang="pt-BR">
                <a:solidFill>
                  <a:srgbClr val="FFFFFF"/>
                </a:solidFill>
                <a:latin typeface="Tahoma" pitchFamily="34" charset="0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78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47962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895922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43884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791844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35971" indent="-33597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937" indent="-279976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9902" indent="-22398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7863" indent="-22398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15825" indent="-22398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63785" indent="-22398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1747" indent="-22398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9708" indent="-22398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07668" indent="-22398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62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922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84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844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806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766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728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689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2.png"/><Relationship Id="rId5" Type="http://schemas.openxmlformats.org/officeDocument/2006/relationships/image" Target="../media/image52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08328" y="783980"/>
            <a:ext cx="7949968" cy="255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21406E"/>
              </a:buClr>
              <a:buSzPts val="4800"/>
            </a:pPr>
            <a:r>
              <a:rPr lang="pt-BR" sz="2400" b="1" dirty="0">
                <a:solidFill>
                  <a:srgbClr val="21406E"/>
                </a:solidFill>
                <a:latin typeface="Calibri"/>
                <a:cs typeface="Calibri"/>
                <a:sym typeface="Calibri"/>
              </a:rPr>
              <a:t>IMPORTÂNCIA DE FINANCIAMENTO CONTINUADO </a:t>
            </a:r>
          </a:p>
          <a:p>
            <a:pPr algn="ctr">
              <a:lnSpc>
                <a:spcPct val="90000"/>
              </a:lnSpc>
              <a:buClr>
                <a:srgbClr val="21406E"/>
              </a:buClr>
              <a:buSzPts val="4800"/>
            </a:pPr>
            <a:r>
              <a:rPr lang="pt-BR" sz="2400" b="1" dirty="0">
                <a:solidFill>
                  <a:srgbClr val="21406E"/>
                </a:solidFill>
                <a:latin typeface="Calibri"/>
                <a:cs typeface="Calibri"/>
                <a:sym typeface="Calibri"/>
              </a:rPr>
              <a:t>PARA CIÊNCIA E TECNOLOGIA</a:t>
            </a:r>
          </a:p>
          <a:p>
            <a:pPr algn="ctr">
              <a:lnSpc>
                <a:spcPct val="90000"/>
              </a:lnSpc>
              <a:buClr>
                <a:srgbClr val="21406E"/>
              </a:buClr>
              <a:buSzPts val="4800"/>
            </a:pPr>
            <a:endParaRPr lang="pt-BR" sz="2400" b="1" dirty="0">
              <a:solidFill>
                <a:srgbClr val="21406E"/>
              </a:solidFill>
              <a:latin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21406E"/>
              </a:buClr>
              <a:buSzPts val="4800"/>
            </a:pPr>
            <a:r>
              <a:rPr lang="pt-BR" sz="3528" b="1" dirty="0">
                <a:solidFill>
                  <a:srgbClr val="21406E"/>
                </a:solidFill>
                <a:latin typeface="Calibri"/>
                <a:cs typeface="Calibri"/>
                <a:sym typeface="Calibri"/>
              </a:rPr>
              <a:t>O PAPEL DO FNDCT</a:t>
            </a:r>
            <a:endParaRPr sz="1029"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1663181" y="4664242"/>
            <a:ext cx="5635077" cy="11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ctr" anchorCtr="0">
            <a:normAutofit fontScale="47500" lnSpcReduction="20000"/>
          </a:bodyPr>
          <a:lstStyle/>
          <a:p>
            <a:pPr algn="ctr">
              <a:lnSpc>
                <a:spcPct val="170000"/>
              </a:lnSpc>
              <a:buClr>
                <a:srgbClr val="21406E"/>
              </a:buClr>
              <a:buSzPts val="3000"/>
            </a:pPr>
            <a:r>
              <a:rPr lang="pt-BR" sz="3400" b="1" dirty="0">
                <a:solidFill>
                  <a:srgbClr val="21406E"/>
                </a:solidFill>
                <a:latin typeface="Calibri"/>
                <a:ea typeface="Calibri"/>
                <a:cs typeface="Calibri"/>
                <a:sym typeface="Calibri"/>
              </a:rPr>
              <a:t>Jorge Kalil</a:t>
            </a:r>
          </a:p>
          <a:p>
            <a:pPr algn="ctr">
              <a:lnSpc>
                <a:spcPct val="170000"/>
              </a:lnSpc>
              <a:buClr>
                <a:srgbClr val="21406E"/>
              </a:buClr>
              <a:buSzPts val="3000"/>
            </a:pPr>
            <a:r>
              <a:rPr lang="pt-BR" sz="2058" b="1" dirty="0">
                <a:solidFill>
                  <a:srgbClr val="21406E"/>
                </a:solidFill>
                <a:latin typeface="Calibri"/>
                <a:ea typeface="Calibri"/>
                <a:cs typeface="Calibri"/>
                <a:sym typeface="Calibri"/>
              </a:rPr>
              <a:t>Professor Titular </a:t>
            </a:r>
          </a:p>
          <a:p>
            <a:pPr algn="ctr">
              <a:lnSpc>
                <a:spcPct val="170000"/>
              </a:lnSpc>
              <a:buClr>
                <a:srgbClr val="21406E"/>
              </a:buClr>
              <a:buSzPts val="3000"/>
            </a:pPr>
            <a:r>
              <a:rPr lang="pt-BR" sz="2058" b="1" dirty="0">
                <a:solidFill>
                  <a:srgbClr val="21406E"/>
                </a:solidFill>
                <a:latin typeface="Calibri"/>
                <a:ea typeface="Calibri"/>
                <a:cs typeface="Calibri"/>
                <a:sym typeface="Calibri"/>
              </a:rPr>
              <a:t> Imunologia Clínica e Alergia</a:t>
            </a:r>
            <a:endParaRPr sz="2058" b="1" dirty="0">
              <a:solidFill>
                <a:srgbClr val="21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70000"/>
              </a:lnSpc>
              <a:buClr>
                <a:srgbClr val="21406E"/>
              </a:buClr>
              <a:buSzPts val="2800"/>
            </a:pPr>
            <a:r>
              <a:rPr lang="pt-BR" sz="2058" b="1" dirty="0">
                <a:solidFill>
                  <a:srgbClr val="21406E"/>
                </a:solidFill>
                <a:latin typeface="Calibri"/>
                <a:ea typeface="Calibri"/>
                <a:cs typeface="Calibri"/>
                <a:sym typeface="Calibri"/>
              </a:rPr>
              <a:t>Faculdade de Medicina, USP</a:t>
            </a:r>
            <a:endParaRPr sz="1029"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4103" y="5929555"/>
            <a:ext cx="706558" cy="56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762" y="5912046"/>
            <a:ext cx="1208788" cy="59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68AF55-E72E-6DF3-E3E5-613C7BB2F318}"/>
              </a:ext>
            </a:extLst>
          </p:cNvPr>
          <p:cNvSpPr txBox="1"/>
          <p:nvPr/>
        </p:nvSpPr>
        <p:spPr>
          <a:xfrm>
            <a:off x="3432688" y="6014420"/>
            <a:ext cx="2182008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68" dirty="0" err="1"/>
              <a:t>Senado</a:t>
            </a:r>
            <a:r>
              <a:rPr lang="en-US" sz="1568" dirty="0"/>
              <a:t> Federal 2025 </a:t>
            </a:r>
          </a:p>
        </p:txBody>
      </p:sp>
      <p:pic>
        <p:nvPicPr>
          <p:cNvPr id="3" name="Imagem 8">
            <a:extLst>
              <a:ext uri="{FF2B5EF4-FFF2-40B4-BE49-F238E27FC236}">
                <a16:creationId xmlns:a16="http://schemas.microsoft.com/office/drawing/2014/main" id="{2CBC9C65-287C-A82B-D979-22495045F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717" y="5903742"/>
            <a:ext cx="1761911" cy="65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9</a:t>
            </a:fld>
            <a:r>
              <a:rPr lang="pt-BR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81259" y="4165928"/>
            <a:ext cx="7409669" cy="2530113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6579" y="1005105"/>
            <a:ext cx="4045655" cy="1115690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>
              <a:spcAft>
                <a:spcPts val="294"/>
              </a:spcAft>
              <a:buClr>
                <a:srgbClr val="4E832D"/>
              </a:buClr>
              <a:buSzPct val="150000"/>
              <a:defRPr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- 2 clinical sites (Hospital das </a:t>
            </a:r>
            <a:r>
              <a:rPr lang="en-US" dirty="0" err="1">
                <a:latin typeface="Segoe UI Light" panose="020B0502040204020203" pitchFamily="34" charset="0"/>
                <a:cs typeface="Arial" panose="020B0604020202020204" pitchFamily="34" charset="0"/>
              </a:rPr>
              <a:t>Clínicas</a:t>
            </a: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da </a:t>
            </a:r>
            <a:b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Segoe UI Light" panose="020B0502040204020203" pitchFamily="34" charset="0"/>
                <a:cs typeface="Arial" panose="020B0604020202020204" pitchFamily="34" charset="0"/>
              </a:rPr>
              <a:t>Faculdade</a:t>
            </a: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Segoe UI Light" panose="020B0502040204020203" pitchFamily="34" charset="0"/>
                <a:cs typeface="Arial" panose="020B0604020202020204" pitchFamily="34" charset="0"/>
              </a:rPr>
              <a:t>Medicina</a:t>
            </a: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- USP   </a:t>
            </a:r>
            <a:b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294"/>
              </a:spcAft>
              <a:buClr>
                <a:srgbClr val="4E832D"/>
              </a:buClr>
              <a:buSzPct val="150000"/>
              <a:defRPr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- 300 volunteers, 18-59 </a:t>
            </a:r>
            <a:r>
              <a:rPr lang="en-US" dirty="0" err="1">
                <a:latin typeface="Segoe UI Light" panose="020B0502040204020203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ítulo 6"/>
          <p:cNvSpPr txBox="1">
            <a:spLocks/>
          </p:cNvSpPr>
          <p:nvPr/>
        </p:nvSpPr>
        <p:spPr>
          <a:xfrm>
            <a:off x="906577" y="453781"/>
            <a:ext cx="3406671" cy="765855"/>
          </a:xfrm>
          <a:prstGeom prst="rect">
            <a:avLst/>
          </a:prstGeom>
        </p:spPr>
        <p:txBody>
          <a:bodyPr lIns="91420" tIns="45710" rIns="91420" bIns="45710">
            <a:normAutofit/>
          </a:bodyPr>
          <a:lstStyle>
            <a:lvl1pPr algn="ctr" defTabSz="895922" rtl="0" eaLnBrk="1" latinLnBrk="0" hangingPunct="1">
              <a:spcBef>
                <a:spcPct val="0"/>
              </a:spcBef>
              <a:buNone/>
              <a:defRPr sz="2800" kern="1200">
                <a:solidFill>
                  <a:srgbClr val="6EAA2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31" indent="-268231" algn="l" fontAlgn="auto">
              <a:spcAft>
                <a:spcPts val="0"/>
              </a:spcAft>
              <a:buClr>
                <a:srgbClr val="60A238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Segoe UI Light" panose="020B0502040204020203" pitchFamily="34" charset="0"/>
              </a:rPr>
              <a:t>phase II clinical trials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6898" y="2950479"/>
            <a:ext cx="3549870" cy="830997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pt-BR" b="1" dirty="0" err="1">
                <a:latin typeface="Segoe UI Light" panose="020B0502040204020203" pitchFamily="34" charset="0"/>
                <a:cs typeface="Arial" panose="020B0604020202020204" pitchFamily="34" charset="0"/>
              </a:rPr>
              <a:t>Step</a:t>
            </a:r>
            <a:r>
              <a:rPr lang="pt-BR" b="1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Segoe UI Light" panose="020B0502040204020203" pitchFamily="34" charset="0"/>
                <a:cs typeface="Arial" panose="020B0604020202020204" pitchFamily="34" charset="0"/>
              </a:rPr>
              <a:t>B</a:t>
            </a:r>
            <a:endParaRPr lang="pt-BR" b="1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50 dengue-</a:t>
            </a:r>
            <a:r>
              <a:rPr lang="pt-BR" dirty="0" err="1">
                <a:latin typeface="Segoe UI Light" panose="020B0502040204020203" pitchFamily="34" charset="0"/>
                <a:cs typeface="Arial" panose="020B0604020202020204" pitchFamily="34" charset="0"/>
              </a:rPr>
              <a:t>naïve</a:t>
            </a:r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egoe UI Light" panose="020B0502040204020203" pitchFamily="34" charset="0"/>
                <a:cs typeface="Arial" panose="020B0604020202020204" pitchFamily="34" charset="0"/>
              </a:rPr>
              <a:t>participants</a:t>
            </a:r>
            <a:endParaRPr lang="pt-BR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200 dengue </a:t>
            </a:r>
            <a:r>
              <a:rPr lang="pt-BR" dirty="0" err="1">
                <a:latin typeface="Segoe UI Light" panose="020B0502040204020203" pitchFamily="34" charset="0"/>
                <a:cs typeface="Arial" panose="020B0604020202020204" pitchFamily="34" charset="0"/>
              </a:rPr>
              <a:t>experienced</a:t>
            </a:r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egoe UI Light" panose="020B0502040204020203" pitchFamily="34" charset="0"/>
                <a:cs typeface="Arial" panose="020B0604020202020204" pitchFamily="34" charset="0"/>
              </a:rPr>
              <a:t>participants</a:t>
            </a:r>
            <a:endParaRPr lang="pt-BR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2375818" y="2522296"/>
            <a:ext cx="5399764" cy="400110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pt-BR" sz="2000" b="1" dirty="0">
                <a:solidFill>
                  <a:srgbClr val="60A238"/>
                </a:solidFill>
                <a:latin typeface="Segoe UI Light" panose="020B0502040204020203" pitchFamily="34" charset="0"/>
              </a:rPr>
              <a:t>dengue – Butantan-NIH </a:t>
            </a:r>
            <a:r>
              <a:rPr lang="en-US" sz="2000" b="1" dirty="0">
                <a:solidFill>
                  <a:srgbClr val="60A238"/>
                </a:solidFill>
                <a:latin typeface="Segoe UI Light" panose="020B0502040204020203" pitchFamily="34" charset="0"/>
              </a:rPr>
              <a:t>vaccine</a:t>
            </a:r>
            <a:endParaRPr lang="en-US" sz="2000" b="1" dirty="0">
              <a:solidFill>
                <a:srgbClr val="60A238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827076" y="4241230"/>
            <a:ext cx="3096974" cy="393005"/>
          </a:xfrm>
          <a:prstGeom prst="rect">
            <a:avLst/>
          </a:prstGeom>
        </p:spPr>
        <p:txBody>
          <a:bodyPr vert="horz" lIns="89574" tIns="44787" rIns="89574" bIns="44787" rtlCol="0" anchor="ctr">
            <a:normAutofit/>
          </a:bodyPr>
          <a:lstStyle>
            <a:lvl1pPr algn="ctr" defTabSz="895922" rtl="0" eaLnBrk="1" latinLnBrk="0" hangingPunct="1">
              <a:spcBef>
                <a:spcPct val="0"/>
              </a:spcBef>
              <a:buNone/>
              <a:defRPr sz="2800" kern="1200" spc="0" baseline="0">
                <a:solidFill>
                  <a:srgbClr val="6EAA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828" indent="-255533" algn="l" fontAlgn="auto">
              <a:spcAft>
                <a:spcPts val="0"/>
              </a:spcAft>
              <a:buClr>
                <a:srgbClr val="60A238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b="1" dirty="0" err="1">
                <a:solidFill>
                  <a:schemeClr val="tx1"/>
                </a:solidFill>
                <a:latin typeface="Segoe UI Light" panose="020B0502040204020203" pitchFamily="34" charset="0"/>
              </a:rPr>
              <a:t>phase</a:t>
            </a:r>
            <a:r>
              <a:rPr lang="pt-BR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 III </a:t>
            </a:r>
            <a:r>
              <a:rPr lang="en-US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clinical trials</a:t>
            </a:r>
            <a:endParaRPr lang="pt-BR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01511" y="4610396"/>
            <a:ext cx="4304791" cy="1477328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>
              <a:spcAft>
                <a:spcPts val="294"/>
              </a:spcAft>
              <a:buClr>
                <a:srgbClr val="4E832D"/>
              </a:buClr>
              <a:buSzPct val="150000"/>
              <a:defRPr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started on Jan 2016</a:t>
            </a:r>
          </a:p>
          <a:p>
            <a:pPr>
              <a:spcAft>
                <a:spcPts val="294"/>
              </a:spcAft>
              <a:buClr>
                <a:srgbClr val="4E832D"/>
              </a:buClr>
              <a:buSzPct val="150000"/>
              <a:defRPr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- 14 clinical research centers </a:t>
            </a:r>
          </a:p>
          <a:p>
            <a:pPr>
              <a:spcAft>
                <a:spcPts val="294"/>
              </a:spcAft>
              <a:buClr>
                <a:srgbClr val="4E832D"/>
              </a:buClr>
              <a:buSzPct val="150000"/>
              <a:defRPr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- 17,000 volunteers, 2-59 </a:t>
            </a:r>
            <a:r>
              <a:rPr lang="en-US" dirty="0" err="1">
                <a:latin typeface="Segoe UI Light" panose="020B0502040204020203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294"/>
              </a:spcAft>
              <a:buClr>
                <a:srgbClr val="4E832D"/>
              </a:buClr>
              <a:buSzPct val="150000"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- safety, immunogenicity and efficacy</a:t>
            </a:r>
          </a:p>
          <a:p>
            <a:pPr>
              <a:spcAft>
                <a:spcPts val="294"/>
              </a:spcAft>
              <a:buClr>
                <a:srgbClr val="4E832D"/>
              </a:buClr>
              <a:buSzPct val="150000"/>
            </a:pPr>
            <a:r>
              <a:rPr lang="en-US" dirty="0">
                <a:latin typeface="Segoe UI Light" panose="020B0502040204020203" pitchFamily="34" charset="0"/>
                <a:cs typeface="Arial" panose="020B0604020202020204" pitchFamily="34" charset="0"/>
              </a:rPr>
              <a:t>objective: vaccine license by </a:t>
            </a:r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Anvisa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06898" y="2130638"/>
            <a:ext cx="2831124" cy="584776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pt-BR" b="1" dirty="0" err="1">
                <a:latin typeface="Segoe UI Light" panose="020B0502040204020203" pitchFamily="34" charset="0"/>
                <a:cs typeface="Arial" panose="020B0604020202020204" pitchFamily="34" charset="0"/>
              </a:rPr>
              <a:t>Step</a:t>
            </a:r>
            <a:r>
              <a:rPr lang="pt-BR" b="1" dirty="0">
                <a:latin typeface="Segoe UI Light" panose="020B0502040204020203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50 dengue-</a:t>
            </a:r>
            <a:r>
              <a:rPr lang="pt-BR" dirty="0" err="1">
                <a:latin typeface="Segoe UI Light" panose="020B0502040204020203" pitchFamily="34" charset="0"/>
                <a:cs typeface="Arial" panose="020B0604020202020204" pitchFamily="34" charset="0"/>
              </a:rPr>
              <a:t>naïve</a:t>
            </a:r>
            <a:r>
              <a:rPr lang="pt-BR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egoe UI Light" panose="020B0502040204020203" pitchFamily="34" charset="0"/>
                <a:cs typeface="Arial" panose="020B0604020202020204" pitchFamily="34" charset="0"/>
              </a:rPr>
              <a:t>participants</a:t>
            </a:r>
            <a:endParaRPr lang="pt-BR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44760" y="3255634"/>
            <a:ext cx="98576" cy="2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ctr"/>
          <a:lstStyle/>
          <a:p>
            <a:pPr algn="ctr"/>
            <a:endParaRPr lang="pt-BR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85972" y="3255634"/>
            <a:ext cx="98576" cy="2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ctr"/>
          <a:lstStyle/>
          <a:p>
            <a:pPr algn="ctr"/>
            <a:endParaRPr lang="pt-BR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27184" y="3255634"/>
            <a:ext cx="98576" cy="2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ctr"/>
          <a:lstStyle/>
          <a:p>
            <a:pPr algn="ctr"/>
            <a:endParaRPr lang="pt-BR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68396" y="3255634"/>
            <a:ext cx="98576" cy="2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ctr"/>
          <a:lstStyle/>
          <a:p>
            <a:pPr algn="ctr"/>
            <a:endParaRPr lang="pt-BR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09608" y="3255634"/>
            <a:ext cx="98576" cy="2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ctr"/>
          <a:lstStyle/>
          <a:p>
            <a:pPr algn="ctr"/>
            <a:endParaRPr lang="pt-BR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91" y="1219634"/>
            <a:ext cx="3791053" cy="53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 bwMode="auto">
          <a:xfrm rot="5400000">
            <a:off x="3843630" y="1603957"/>
            <a:ext cx="5787937" cy="4285291"/>
          </a:xfrm>
          <a:prstGeom prst="homePlate">
            <a:avLst>
              <a:gd name="adj" fmla="val 16680"/>
            </a:avLst>
          </a:prstGeom>
          <a:solidFill>
            <a:srgbClr val="008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754" rIns="0" bIns="44754" anchor="ctr"/>
          <a:lstStyle/>
          <a:p>
            <a:pPr eaLnBrk="1" hangingPunct="1">
              <a:defRPr/>
            </a:pP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Pentágono 6"/>
          <p:cNvSpPr/>
          <p:nvPr/>
        </p:nvSpPr>
        <p:spPr bwMode="auto">
          <a:xfrm rot="16200000">
            <a:off x="-644044" y="1825929"/>
            <a:ext cx="5786381" cy="3858454"/>
          </a:xfrm>
          <a:prstGeom prst="homePlate">
            <a:avLst>
              <a:gd name="adj" fmla="val 16680"/>
            </a:avLst>
          </a:prstGeom>
          <a:solidFill>
            <a:srgbClr val="71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754" rIns="0" bIns="44754" anchor="ctr"/>
          <a:lstStyle/>
          <a:p>
            <a:pPr eaLnBrk="1" hangingPunct="1">
              <a:defRPr/>
            </a:pP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232656" y="1526338"/>
            <a:ext cx="4336341" cy="568991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dirty="0">
                <a:cs typeface="Arial" panose="020B0604020202020204" pitchFamily="34" charset="0"/>
              </a:rPr>
              <a:t>  </a:t>
            </a:r>
            <a:r>
              <a:rPr lang="pt-BR" sz="1700" b="1" dirty="0">
                <a:cs typeface="Arial" panose="020B0604020202020204" pitchFamily="34" charset="0"/>
              </a:rPr>
              <a:t>1. base crescente de conhecimento</a:t>
            </a:r>
          </a:p>
          <a:p>
            <a:pPr marL="348084" indent="-348084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dirty="0">
                <a:cs typeface="Arial" panose="020B0604020202020204" pitchFamily="34" charset="0"/>
              </a:rPr>
              <a:t>	 e capital humano</a:t>
            </a:r>
          </a:p>
          <a:p>
            <a:pPr marL="348084" indent="-348084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dirty="0">
                <a:cs typeface="Arial" panose="020B0604020202020204" pitchFamily="34" charset="0"/>
              </a:rPr>
              <a:t>  </a:t>
            </a:r>
            <a:r>
              <a:rPr lang="pt-BR" sz="1700" b="1" dirty="0">
                <a:cs typeface="Arial" panose="020B0604020202020204" pitchFamily="34" charset="0"/>
              </a:rPr>
              <a:t>2.</a:t>
            </a:r>
            <a:r>
              <a:rPr lang="pt-BR" sz="1700" dirty="0">
                <a:cs typeface="Arial" panose="020B0604020202020204" pitchFamily="34" charset="0"/>
              </a:rPr>
              <a:t> respeito à propriedade intelectual </a:t>
            </a:r>
          </a:p>
          <a:p>
            <a:pPr marL="348084" indent="-348084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dirty="0">
                <a:cs typeface="Arial" panose="020B0604020202020204" pitchFamily="34" charset="0"/>
              </a:rPr>
              <a:t>	e regras da OMC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dirty="0">
                <a:cs typeface="Arial" panose="020B0604020202020204" pitchFamily="34" charset="0"/>
              </a:rPr>
              <a:t>  </a:t>
            </a:r>
            <a:r>
              <a:rPr lang="pt-BR" sz="1700" b="1" dirty="0">
                <a:cs typeface="Arial" panose="020B0604020202020204" pitchFamily="34" charset="0"/>
              </a:rPr>
              <a:t>3.</a:t>
            </a:r>
            <a:r>
              <a:rPr lang="pt-BR" sz="1700" dirty="0">
                <a:cs typeface="Arial" panose="020B0604020202020204" pitchFamily="34" charset="0"/>
              </a:rPr>
              <a:t> riqueza de capital ambiental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dirty="0">
                <a:cs typeface="Arial" panose="020B0604020202020204" pitchFamily="34" charset="0"/>
              </a:rPr>
              <a:t>  </a:t>
            </a:r>
            <a:r>
              <a:rPr lang="pt-BR" sz="1700" b="1" dirty="0">
                <a:cs typeface="Arial" panose="020B0604020202020204" pitchFamily="34" charset="0"/>
              </a:rPr>
              <a:t>4.</a:t>
            </a:r>
            <a:r>
              <a:rPr lang="pt-BR" sz="1700" dirty="0">
                <a:cs typeface="Arial" panose="020B0604020202020204" pitchFamily="34" charset="0"/>
              </a:rPr>
              <a:t> cultura que promove a  </a:t>
            </a:r>
            <a:br>
              <a:rPr lang="pt-BR" sz="1700" dirty="0">
                <a:cs typeface="Arial" panose="020B0604020202020204" pitchFamily="34" charset="0"/>
              </a:rPr>
            </a:br>
            <a:r>
              <a:rPr lang="pt-BR" sz="1700" dirty="0">
                <a:cs typeface="Arial" panose="020B0604020202020204" pitchFamily="34" charset="0"/>
              </a:rPr>
              <a:t>      criatividade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dirty="0">
                <a:cs typeface="Arial" panose="020B0604020202020204" pitchFamily="34" charset="0"/>
              </a:rPr>
              <a:t>  </a:t>
            </a:r>
            <a:r>
              <a:rPr lang="pt-BR" sz="1700" b="1" dirty="0">
                <a:cs typeface="Arial" panose="020B0604020202020204" pitchFamily="34" charset="0"/>
              </a:rPr>
              <a:t>5.</a:t>
            </a:r>
            <a:r>
              <a:rPr lang="pt-BR" sz="1700" dirty="0">
                <a:cs typeface="Arial" panose="020B0604020202020204" pitchFamily="34" charset="0"/>
              </a:rPr>
              <a:t> heróis locais</a:t>
            </a:r>
          </a:p>
        </p:txBody>
      </p:sp>
      <p:sp>
        <p:nvSpPr>
          <p:cNvPr id="54277" name="CaixaDeTexto 1"/>
          <p:cNvSpPr txBox="1">
            <a:spLocks noChangeArrowheads="1"/>
          </p:cNvSpPr>
          <p:nvPr/>
        </p:nvSpPr>
        <p:spPr bwMode="auto">
          <a:xfrm>
            <a:off x="1005053" y="392088"/>
            <a:ext cx="7758801" cy="4605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7" tIns="44754" rIns="89507" bIns="4475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71BF43"/>
                </a:solidFill>
                <a:ea typeface="MS PGothic" pitchFamily="34" charset="-128"/>
              </a:rPr>
              <a:t>forças e fraquezas da ciência e inovação brasileiras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651816" y="917982"/>
            <a:ext cx="4228430" cy="544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07" tIns="44754" rIns="89507" bIns="4475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1. Instabilidade econômica e política </a:t>
            </a:r>
          </a:p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2. Queda no financiamento de CT&amp;I </a:t>
            </a:r>
          </a:p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3. </a:t>
            </a:r>
            <a:r>
              <a:rPr lang="pt-BR" sz="1700" kern="0" dirty="0">
                <a:cs typeface="Arial" panose="020B0604020202020204" pitchFamily="34" charset="0"/>
              </a:rPr>
              <a:t>financiamento majoritário pelo Estado</a:t>
            </a:r>
          </a:p>
          <a:p>
            <a:pPr marL="267276" indent="-267276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4.  baixa conversão de conhecimento em inovação</a:t>
            </a:r>
          </a:p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5. </a:t>
            </a:r>
            <a:r>
              <a:rPr lang="pt-BR" sz="1700" kern="0" dirty="0">
                <a:cs typeface="Arial" panose="020B0604020202020204" pitchFamily="34" charset="0"/>
              </a:rPr>
              <a:t>acúmulo de pendências de patentes</a:t>
            </a:r>
          </a:p>
          <a:p>
            <a:pPr marL="267276" indent="-267276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6. </a:t>
            </a:r>
            <a:r>
              <a:rPr lang="pt-BR" sz="1700" kern="0" dirty="0">
                <a:cs typeface="Arial" panose="020B0604020202020204" pitchFamily="34" charset="0"/>
              </a:rPr>
              <a:t>questão regulatória confusa,  complicada e burocrática</a:t>
            </a:r>
          </a:p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7. </a:t>
            </a:r>
            <a:r>
              <a:rPr lang="pt-BR" sz="1700" kern="0" dirty="0">
                <a:cs typeface="Arial" panose="020B0604020202020204" pitchFamily="34" charset="0"/>
              </a:rPr>
              <a:t>peso tributário e</a:t>
            </a:r>
            <a:r>
              <a:rPr lang="pt-BR" sz="1700" b="1" kern="0" dirty="0">
                <a:cs typeface="Arial" panose="020B0604020202020204" pitchFamily="34" charset="0"/>
              </a:rPr>
              <a:t> </a:t>
            </a:r>
            <a:r>
              <a:rPr lang="pt-BR" sz="1700" kern="0" dirty="0">
                <a:cs typeface="Arial" panose="020B0604020202020204" pitchFamily="34" charset="0"/>
              </a:rPr>
              <a:t>dificuldades de importação</a:t>
            </a:r>
          </a:p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8. </a:t>
            </a:r>
            <a:r>
              <a:rPr lang="pt-BR" sz="1700" kern="0" dirty="0">
                <a:cs typeface="Arial" panose="020B0604020202020204" pitchFamily="34" charset="0"/>
              </a:rPr>
              <a:t>sistema educacional insuficiente</a:t>
            </a:r>
          </a:p>
          <a:p>
            <a:pPr marL="348084" indent="-348084" eaLnBrk="1" hangingPunct="1">
              <a:lnSpc>
                <a:spcPct val="113000"/>
              </a:lnSpc>
              <a:spcBef>
                <a:spcPts val="0"/>
              </a:spcBef>
              <a:spcAft>
                <a:spcPts val="588"/>
              </a:spcAft>
              <a:buNone/>
              <a:defRPr/>
            </a:pPr>
            <a:r>
              <a:rPr lang="pt-BR" sz="1700" b="1" kern="0" dirty="0">
                <a:cs typeface="Arial" panose="020B0604020202020204" pitchFamily="34" charset="0"/>
              </a:rPr>
              <a:t>  9. </a:t>
            </a:r>
            <a:r>
              <a:rPr lang="pt-BR" sz="1700" kern="0" dirty="0">
                <a:cs typeface="Arial" panose="020B0604020202020204" pitchFamily="34" charset="0"/>
              </a:rPr>
              <a:t>baixa valorização do pesquisador e universidades com recursos escassos</a:t>
            </a:r>
          </a:p>
        </p:txBody>
      </p:sp>
    </p:spTree>
    <p:extLst>
      <p:ext uri="{BB962C8B-B14F-4D97-AF65-F5344CB8AC3E}">
        <p14:creationId xmlns:p14="http://schemas.microsoft.com/office/powerpoint/2010/main" val="37320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95648" y="1103134"/>
            <a:ext cx="8063108" cy="5036438"/>
          </a:xfrm>
          <a:prstGeom prst="rect">
            <a:avLst/>
          </a:prstGeom>
          <a:solidFill>
            <a:srgbClr val="CEE6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507" tIns="44754" rIns="89507" bIns="4475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795647" y="4119701"/>
            <a:ext cx="8063108" cy="2580311"/>
          </a:xfrm>
          <a:prstGeom prst="rect">
            <a:avLst/>
          </a:prstGeom>
          <a:solidFill>
            <a:srgbClr val="71B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07" tIns="44754" rIns="89507" bIns="44754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74139" indent="262616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cs typeface="Arial" panose="020B0604020202020204" pitchFamily="34" charset="0"/>
              </a:rPr>
              <a:t>o que já temos?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Núcleos de inovação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Incentivo à P&amp;D – créditos fiscais (Lei nº 11.196)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Lei de inovação (2004)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Política industrial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Livre comércio 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Lei anticorrupção (2014)</a:t>
            </a:r>
          </a:p>
          <a:p>
            <a:pPr marL="1836752">
              <a:spcBef>
                <a:spcPct val="30000"/>
              </a:spcBef>
              <a:buFont typeface="Courier New" panose="02070309020205020404" pitchFamily="49" charset="0"/>
              <a:buChar char="-"/>
              <a:defRPr/>
            </a:pPr>
            <a:r>
              <a:rPr lang="pt-BR" altLang="pt-BR" sz="1600" dirty="0">
                <a:cs typeface="Arial" panose="020B0604020202020204" pitchFamily="34" charset="0"/>
              </a:rPr>
              <a:t>Proteção </a:t>
            </a:r>
            <a:r>
              <a:rPr lang="pt-BR" altLang="pt-BR" sz="1600" dirty="0" err="1">
                <a:cs typeface="Arial" panose="020B0604020202020204" pitchFamily="34" charset="0"/>
              </a:rPr>
              <a:t>patentária</a:t>
            </a:r>
            <a:r>
              <a:rPr lang="pt-BR" altLang="pt-BR" sz="1600" dirty="0">
                <a:cs typeface="Arial" panose="020B0604020202020204" pitchFamily="34" charset="0"/>
              </a:rPr>
              <a:t> – 20 anos, com garantia mínima de 10 anos</a:t>
            </a:r>
          </a:p>
        </p:txBody>
      </p:sp>
      <p:sp>
        <p:nvSpPr>
          <p:cNvPr id="59396" name="CaixaDeTexto 1"/>
          <p:cNvSpPr txBox="1">
            <a:spLocks noChangeArrowheads="1"/>
          </p:cNvSpPr>
          <p:nvPr/>
        </p:nvSpPr>
        <p:spPr bwMode="auto">
          <a:xfrm>
            <a:off x="1005052" y="392088"/>
            <a:ext cx="4931903" cy="4605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7" tIns="44754" rIns="89507" bIns="4475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71BF43"/>
                </a:solidFill>
                <a:ea typeface="MS PGothic" pitchFamily="34" charset="-128"/>
              </a:rPr>
              <a:t>inovação – o que deve ser feito?</a:t>
            </a:r>
          </a:p>
        </p:txBody>
      </p:sp>
      <p:grpSp>
        <p:nvGrpSpPr>
          <p:cNvPr id="59397" name="Grupo 1"/>
          <p:cNvGrpSpPr>
            <a:grpSpLocks/>
          </p:cNvGrpSpPr>
          <p:nvPr/>
        </p:nvGrpSpPr>
        <p:grpSpPr bwMode="auto">
          <a:xfrm>
            <a:off x="795649" y="888076"/>
            <a:ext cx="8063109" cy="3114334"/>
            <a:chOff x="1126015" y="1041552"/>
            <a:chExt cx="7848477" cy="2878538"/>
          </a:xfrm>
        </p:grpSpPr>
        <p:sp>
          <p:nvSpPr>
            <p:cNvPr id="13" name="Pentágono 12"/>
            <p:cNvSpPr/>
            <p:nvPr/>
          </p:nvSpPr>
          <p:spPr>
            <a:xfrm rot="5400000">
              <a:off x="3638763" y="-1415639"/>
              <a:ext cx="2822981" cy="7848477"/>
            </a:xfrm>
            <a:prstGeom prst="homePlate">
              <a:avLst>
                <a:gd name="adj" fmla="val 13086"/>
              </a:avLst>
            </a:prstGeom>
            <a:solidFill>
              <a:srgbClr val="008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399" name="Text Box 3"/>
            <p:cNvSpPr txBox="1">
              <a:spLocks noChangeArrowheads="1"/>
            </p:cNvSpPr>
            <p:nvPr/>
          </p:nvSpPr>
          <p:spPr bwMode="auto">
            <a:xfrm>
              <a:off x="2696232" y="1041552"/>
              <a:ext cx="5704238" cy="273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bg1"/>
                  </a:solidFill>
                </a:rPr>
                <a:t>condições facilitadoras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Suporte contínuo para pesquisa médica básica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Valorização do pesquisador e renovação dos quadros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Proteção às patentes e agilidade na concessão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Ambiente regulatório efetivo, eficiente e previsível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Ambiente de negócios transparente – público x privado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Mercado baseado em competição e livre escolha</a:t>
              </a:r>
            </a:p>
            <a:p>
              <a:pPr>
                <a:spcBef>
                  <a:spcPct val="50000"/>
                </a:spcBef>
                <a:buFont typeface="Courier New" pitchFamily="49" charset="0"/>
                <a:buChar char="-"/>
              </a:pPr>
              <a:r>
                <a:rPr lang="pt-BR" altLang="pt-BR" sz="1600" dirty="0"/>
                <a:t>Pesquisa nas empresas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2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CE30E3-E960-491C-8073-AEBBE0B1D4D0}"/>
              </a:ext>
            </a:extLst>
          </p:cNvPr>
          <p:cNvSpPr/>
          <p:nvPr/>
        </p:nvSpPr>
        <p:spPr>
          <a:xfrm>
            <a:off x="0" y="-171710"/>
            <a:ext cx="8961438" cy="6721078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568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B59D2-873B-4C6E-BBB9-6C65F3962ECC}"/>
              </a:ext>
            </a:extLst>
          </p:cNvPr>
          <p:cNvSpPr txBox="1"/>
          <p:nvPr/>
        </p:nvSpPr>
        <p:spPr>
          <a:xfrm>
            <a:off x="22685" y="557981"/>
            <a:ext cx="8961438" cy="248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194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Desenvolvimento</a:t>
            </a:r>
            <a:r>
              <a:rPr lang="en-US" altLang="en-US" sz="5194" b="1" dirty="0">
                <a:solidFill>
                  <a:srgbClr val="00B0F0"/>
                </a:solidFill>
                <a:latin typeface="Century Gothic" panose="020B0502020202020204" pitchFamily="34" charset="0"/>
              </a:rPr>
              <a:t> de </a:t>
            </a:r>
            <a:r>
              <a:rPr lang="en-US" altLang="en-US" sz="5194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uma</a:t>
            </a:r>
            <a:endParaRPr lang="en-US" altLang="en-US" sz="5194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194" b="1" dirty="0">
                <a:solidFill>
                  <a:srgbClr val="00B0F0"/>
                </a:solidFill>
                <a:latin typeface="Century Gothic" panose="020B0502020202020204" pitchFamily="34" charset="0"/>
              </a:rPr>
              <a:t>VACINA PARA COVID-19 INTRANASAL</a:t>
            </a:r>
            <a:endParaRPr lang="en-GB" sz="6468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AE14D-C19D-423A-9BEF-19AD5F0CF1FF}"/>
              </a:ext>
            </a:extLst>
          </p:cNvPr>
          <p:cNvSpPr txBox="1"/>
          <p:nvPr/>
        </p:nvSpPr>
        <p:spPr>
          <a:xfrm>
            <a:off x="-385979" y="5027598"/>
            <a:ext cx="5773510" cy="32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88"/>
              </a:spcBef>
            </a:pPr>
            <a:endParaRPr lang="pt-BR" altLang="en-US" sz="2352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  <a:p>
            <a:pPr>
              <a:spcBef>
                <a:spcPts val="588"/>
              </a:spcBef>
            </a:pPr>
            <a:r>
              <a:rPr lang="pt-BR" altLang="en-US" sz="2352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	</a:t>
            </a:r>
            <a:r>
              <a:rPr lang="pt-BR" altLang="en-US" sz="2744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			 </a:t>
            </a:r>
            <a:endParaRPr lang="pt-BR" altLang="en-US" sz="1568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  <a:p>
            <a:pPr>
              <a:spcBef>
                <a:spcPts val="588"/>
              </a:spcBef>
            </a:pPr>
            <a:r>
              <a:rPr lang="pt-BR" altLang="en-US" sz="1568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			      </a:t>
            </a:r>
          </a:p>
          <a:p>
            <a:pPr>
              <a:spcBef>
                <a:spcPts val="588"/>
              </a:spcBef>
            </a:pPr>
            <a:endParaRPr lang="pt-BR" altLang="en-US" sz="2744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  <a:p>
            <a:pPr>
              <a:spcBef>
                <a:spcPts val="588"/>
              </a:spcBef>
            </a:pPr>
            <a:endParaRPr lang="pt-BR" altLang="en-US" sz="2744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  <a:p>
            <a:pPr>
              <a:spcBef>
                <a:spcPts val="588"/>
              </a:spcBef>
            </a:pPr>
            <a:endParaRPr lang="pt-BR" altLang="en-US" sz="2744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  <a:p>
            <a:pPr>
              <a:spcBef>
                <a:spcPts val="588"/>
              </a:spcBef>
            </a:pPr>
            <a:endParaRPr lang="pt-BR" altLang="en-US" sz="2352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00E636B-DB71-4106-AE48-536908B7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24" y="5856245"/>
            <a:ext cx="942077" cy="74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787DEE3A-006D-4F22-A631-A626901B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09" y="5805473"/>
            <a:ext cx="1254720" cy="7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01DCB-7B08-3946-A0F6-CCAD45A66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104" y="5786888"/>
            <a:ext cx="1611716" cy="795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2C4CC-DAA2-3F4A-8864-B074086B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698" y="5754352"/>
            <a:ext cx="1611716" cy="795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9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65"/>
    </mc:Choice>
    <mc:Fallback xmlns="">
      <p:transition spd="slow" advTm="342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/>
        </p:nvSpPr>
        <p:spPr>
          <a:xfrm>
            <a:off x="332624" y="881518"/>
            <a:ext cx="7841552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Resposta imune induzida por vacinas sistêmicas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138161" y="5521395"/>
            <a:ext cx="6474697" cy="25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788" rIns="89600" bIns="4478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t-BR" sz="107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(Modificado de https://pharmaceutical-journal.com/article/ld/understanding-mrna-vaccine-Technologies)</a:t>
            </a:r>
            <a:endParaRPr sz="1078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40" name="Google Shape;240;p28"/>
          <p:cNvGrpSpPr/>
          <p:nvPr/>
        </p:nvGrpSpPr>
        <p:grpSpPr>
          <a:xfrm>
            <a:off x="135368" y="1563794"/>
            <a:ext cx="8751392" cy="3978794"/>
            <a:chOff x="214325" y="738200"/>
            <a:chExt cx="8929675" cy="4059850"/>
          </a:xfrm>
        </p:grpSpPr>
        <p:sp>
          <p:nvSpPr>
            <p:cNvPr id="241" name="Google Shape;241;p28"/>
            <p:cNvSpPr/>
            <p:nvPr/>
          </p:nvSpPr>
          <p:spPr>
            <a:xfrm>
              <a:off x="1846309" y="1823147"/>
              <a:ext cx="419100" cy="2424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p28" descr="figure 2: vaccine-mediated immune response. Recognition of antigen at B- and T-cell level leads to proliferation, maturation, differentiation and production of effector T-cells and antibodie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4325" y="997079"/>
              <a:ext cx="8929675" cy="33525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3" name="Google Shape;243;p28"/>
            <p:cNvCxnSpPr/>
            <p:nvPr/>
          </p:nvCxnSpPr>
          <p:spPr>
            <a:xfrm>
              <a:off x="4442041" y="2634886"/>
              <a:ext cx="0" cy="258430"/>
            </a:xfrm>
            <a:prstGeom prst="straightConnector1">
              <a:avLst/>
            </a:pr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4" name="Google Shape;244;p28"/>
            <p:cNvSpPr/>
            <p:nvPr/>
          </p:nvSpPr>
          <p:spPr>
            <a:xfrm>
              <a:off x="1421075" y="1494725"/>
              <a:ext cx="1011300" cy="570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76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Vacina I.M.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584500" y="1330400"/>
              <a:ext cx="894300" cy="1995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APC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117775" y="1559013"/>
              <a:ext cx="690000" cy="1593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MHC I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478800" y="2425750"/>
              <a:ext cx="457200" cy="159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654950" y="1330400"/>
              <a:ext cx="1079100" cy="1395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 CD8</a:t>
              </a:r>
              <a:r>
                <a:rPr lang="pt-BR" sz="1568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+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935900" y="2435500"/>
              <a:ext cx="761100" cy="1395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 CD4</a:t>
              </a:r>
              <a:r>
                <a:rPr lang="pt-BR" sz="1568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+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654850" y="2418375"/>
              <a:ext cx="869100" cy="1395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Célula B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6501850" y="1284375"/>
              <a:ext cx="2127600" cy="1995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Célula T CD8</a:t>
              </a:r>
              <a:r>
                <a:rPr lang="pt-BR" sz="1568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+ </a:t>
              </a: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efetora</a:t>
              </a:r>
              <a:r>
                <a:rPr lang="pt-BR" sz="1568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6747575" y="1718325"/>
              <a:ext cx="1319700" cy="343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Célula T CD8</a:t>
              </a:r>
              <a:r>
                <a:rPr lang="pt-BR" sz="1568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+ 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 memória</a:t>
              </a:r>
              <a:r>
                <a:rPr lang="pt-BR" sz="1568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5441425" y="3576600"/>
              <a:ext cx="1139700" cy="141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Proliferação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6607500" y="2209700"/>
              <a:ext cx="1382100" cy="367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Maturação da célula B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7957300" y="1826500"/>
              <a:ext cx="1139700" cy="3186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Célula B 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 memória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8153225" y="2958150"/>
              <a:ext cx="724800" cy="2424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078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7859950" y="4099900"/>
              <a:ext cx="457200" cy="1140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sz="1568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6607500" y="4391550"/>
              <a:ext cx="2235600" cy="406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pt-BR" sz="1862" b="1">
                  <a:solidFill>
                    <a:srgbClr val="BF9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Resposta humoral</a:t>
              </a:r>
              <a:endParaRPr sz="186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740000" y="738200"/>
              <a:ext cx="2103300" cy="406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pt-BR" sz="1862" b="1">
                  <a:solidFill>
                    <a:srgbClr val="00B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Resposta celular</a:t>
              </a:r>
              <a:endParaRPr sz="147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14325" y="3793800"/>
              <a:ext cx="2076300" cy="665700"/>
            </a:xfrm>
            <a:prstGeom prst="roundRect">
              <a:avLst>
                <a:gd name="adj" fmla="val 16667"/>
              </a:avLst>
            </a:prstGeom>
            <a:solidFill>
              <a:srgbClr val="F2F3F8"/>
            </a:solidFill>
            <a:ln>
              <a:noFill/>
            </a:ln>
          </p:spPr>
          <p:txBody>
            <a:bodyPr spcFirstLastPara="1" wrap="square" lIns="119466" tIns="119466" rIns="119466" bIns="119466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pt-BR" sz="1764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Fraca imunidade de mucosa</a:t>
              </a:r>
              <a:endParaRPr sz="1764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4275275" y="2343750"/>
              <a:ext cx="7611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MHC II</a:t>
              </a:r>
              <a:endParaRPr sz="1568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62" name="Google Shape;262;p28"/>
            <p:cNvSpPr txBox="1"/>
            <p:nvPr/>
          </p:nvSpPr>
          <p:spPr>
            <a:xfrm>
              <a:off x="7417825" y="3971500"/>
              <a:ext cx="10113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Anticorpo</a:t>
              </a:r>
              <a:endParaRPr sz="1568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63" name="Google Shape;263;p28"/>
            <p:cNvSpPr txBox="1"/>
            <p:nvPr/>
          </p:nvSpPr>
          <p:spPr>
            <a:xfrm>
              <a:off x="7875025" y="2736750"/>
              <a:ext cx="10791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Célula plasmática</a:t>
              </a:r>
              <a:endParaRPr sz="1568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cxnSp>
        <p:nvCxnSpPr>
          <p:cNvPr id="264" name="Google Shape;264;p28"/>
          <p:cNvCxnSpPr/>
          <p:nvPr/>
        </p:nvCxnSpPr>
        <p:spPr>
          <a:xfrm rot="10800000" flipH="1">
            <a:off x="335180" y="1388862"/>
            <a:ext cx="8322847" cy="7056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/>
        </p:nvSpPr>
        <p:spPr>
          <a:xfrm>
            <a:off x="332624" y="881518"/>
            <a:ext cx="8322847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Vacinação por instilação nasal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6056"/>
            <a:ext cx="6461957" cy="433508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/>
          <p:nvPr/>
        </p:nvSpPr>
        <p:spPr>
          <a:xfrm>
            <a:off x="2800450" y="1627521"/>
            <a:ext cx="5797591" cy="437193"/>
          </a:xfrm>
          <a:prstGeom prst="roundRect">
            <a:avLst>
              <a:gd name="adj" fmla="val 16667"/>
            </a:avLst>
          </a:prstGeom>
          <a:solidFill>
            <a:srgbClr val="D8EDB9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t-BR" sz="196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Resposta imune de mucosa e sistêmica protetora</a:t>
            </a:r>
            <a:endParaRPr sz="196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6791289" y="5098608"/>
            <a:ext cx="1797580" cy="437193"/>
          </a:xfrm>
          <a:prstGeom prst="roundRect">
            <a:avLst>
              <a:gd name="adj" fmla="val 16667"/>
            </a:avLst>
          </a:prstGeom>
          <a:solidFill>
            <a:srgbClr val="D8EDB9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t-BR" sz="196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Não invasiva</a:t>
            </a:r>
            <a:endParaRPr sz="196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3967044" y="2495293"/>
            <a:ext cx="4622138" cy="437193"/>
          </a:xfrm>
          <a:prstGeom prst="roundRect">
            <a:avLst>
              <a:gd name="adj" fmla="val 16667"/>
            </a:avLst>
          </a:prstGeom>
          <a:solidFill>
            <a:srgbClr val="D8EDB9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t-BR" sz="196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Mimetiza a infecção natural do vírus</a:t>
            </a:r>
            <a:endParaRPr sz="196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6489878" y="4230837"/>
            <a:ext cx="2108349" cy="437193"/>
          </a:xfrm>
          <a:prstGeom prst="roundRect">
            <a:avLst>
              <a:gd name="adj" fmla="val 16667"/>
            </a:avLst>
          </a:prstGeom>
          <a:solidFill>
            <a:srgbClr val="D8EDB9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t-BR" sz="196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Vascularizada</a:t>
            </a:r>
            <a:endParaRPr sz="196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4819530" y="3363065"/>
            <a:ext cx="3778622" cy="437193"/>
          </a:xfrm>
          <a:prstGeom prst="roundRect">
            <a:avLst>
              <a:gd name="adj" fmla="val 16667"/>
            </a:avLst>
          </a:prstGeom>
          <a:solidFill>
            <a:srgbClr val="D8EDB9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t-BR" sz="196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Grande superfície de absorção</a:t>
            </a:r>
            <a:endParaRPr sz="196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76" name="Google Shape;276;p29"/>
          <p:cNvCxnSpPr/>
          <p:nvPr/>
        </p:nvCxnSpPr>
        <p:spPr>
          <a:xfrm rot="10800000" flipH="1">
            <a:off x="335180" y="1388862"/>
            <a:ext cx="8322847" cy="7056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/>
        </p:nvSpPr>
        <p:spPr>
          <a:xfrm>
            <a:off x="332624" y="881518"/>
            <a:ext cx="7841552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Design da vacina ideal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311186" y="1395915"/>
            <a:ext cx="8496289" cy="4485228"/>
            <a:chOff x="317525" y="643100"/>
            <a:chExt cx="8669375" cy="4576601"/>
          </a:xfrm>
        </p:grpSpPr>
        <p:pic>
          <p:nvPicPr>
            <p:cNvPr id="290" name="Google Shape;290;p31"/>
            <p:cNvPicPr preferRelativeResize="0"/>
            <p:nvPr/>
          </p:nvPicPr>
          <p:blipFill rotWithShape="1">
            <a:blip r:embed="rId3">
              <a:alphaModFix/>
            </a:blip>
            <a:srcRect l="57703" t="27752" r="1267" b="15909"/>
            <a:stretch/>
          </p:blipFill>
          <p:spPr>
            <a:xfrm rot="-1523367">
              <a:off x="5698300" y="3211228"/>
              <a:ext cx="1778776" cy="17096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1" name="Google Shape;291;p31"/>
            <p:cNvGrpSpPr/>
            <p:nvPr/>
          </p:nvGrpSpPr>
          <p:grpSpPr>
            <a:xfrm>
              <a:off x="317575" y="4123225"/>
              <a:ext cx="3291299" cy="763500"/>
              <a:chOff x="397224" y="4090832"/>
              <a:chExt cx="3616018" cy="985543"/>
            </a:xfrm>
          </p:grpSpPr>
          <p:pic>
            <p:nvPicPr>
              <p:cNvPr id="292" name="Google Shape;292;p31"/>
              <p:cNvPicPr preferRelativeResize="0"/>
              <p:nvPr/>
            </p:nvPicPr>
            <p:blipFill>
              <a:blip r:embed="rId4">
                <a:alphaModFix amt="75000"/>
              </a:blip>
              <a:stretch>
                <a:fillRect/>
              </a:stretch>
            </p:blipFill>
            <p:spPr>
              <a:xfrm>
                <a:off x="1517628" y="4090832"/>
                <a:ext cx="1375210" cy="9855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31"/>
              <p:cNvPicPr preferRelativeResize="0"/>
              <p:nvPr/>
            </p:nvPicPr>
            <p:blipFill>
              <a:blip r:embed="rId5">
                <a:alphaModFix amt="78000"/>
              </a:blip>
              <a:stretch>
                <a:fillRect/>
              </a:stretch>
            </p:blipFill>
            <p:spPr>
              <a:xfrm>
                <a:off x="397224" y="4090833"/>
                <a:ext cx="1149167" cy="9855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31"/>
              <p:cNvPicPr preferRelativeResize="0"/>
              <p:nvPr/>
            </p:nvPicPr>
            <p:blipFill>
              <a:blip r:embed="rId6">
                <a:alphaModFix amt="75000"/>
              </a:blip>
              <a:stretch>
                <a:fillRect/>
              </a:stretch>
            </p:blipFill>
            <p:spPr>
              <a:xfrm>
                <a:off x="2864074" y="4090833"/>
                <a:ext cx="1149167" cy="9855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5" name="Google Shape;295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06989" y="2475825"/>
              <a:ext cx="1636351" cy="894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1"/>
            <p:cNvPicPr preferRelativeResize="0"/>
            <p:nvPr/>
          </p:nvPicPr>
          <p:blipFill rotWithShape="1">
            <a:blip r:embed="rId8">
              <a:alphaModFix/>
            </a:blip>
            <a:srcRect l="12803" t="21843" r="14780" b="10634"/>
            <a:stretch/>
          </p:blipFill>
          <p:spPr>
            <a:xfrm>
              <a:off x="317525" y="734099"/>
              <a:ext cx="3291300" cy="109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31"/>
            <p:cNvSpPr/>
            <p:nvPr/>
          </p:nvSpPr>
          <p:spPr>
            <a:xfrm>
              <a:off x="317525" y="1808175"/>
              <a:ext cx="3291300" cy="558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764">
                  <a:latin typeface="Proxima Nova"/>
                  <a:ea typeface="Proxima Nova"/>
                  <a:cs typeface="Proxima Nova"/>
                  <a:sym typeface="Proxima Nova"/>
                </a:rPr>
                <a:t>Seleção do </a:t>
              </a:r>
              <a:r>
                <a:rPr lang="pt-BR" sz="1764" b="1">
                  <a:latin typeface="Proxima Nova"/>
                  <a:ea typeface="Proxima Nova"/>
                  <a:cs typeface="Proxima Nova"/>
                  <a:sym typeface="Proxima Nova"/>
                </a:rPr>
                <a:t>Antígeno</a:t>
              </a:r>
              <a:endParaRPr sz="1764"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764">
                  <a:latin typeface="Proxima Nova"/>
                  <a:ea typeface="Proxima Nova"/>
                  <a:cs typeface="Proxima Nova"/>
                  <a:sym typeface="Proxima Nova"/>
                </a:rPr>
                <a:t>(alvo em/no vírus)</a:t>
              </a:r>
              <a:endParaRPr sz="1764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17525" y="3447400"/>
              <a:ext cx="3291300" cy="558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764">
                  <a:latin typeface="Proxima Nova"/>
                  <a:ea typeface="Proxima Nova"/>
                  <a:cs typeface="Proxima Nova"/>
                  <a:sym typeface="Proxima Nova"/>
                </a:rPr>
                <a:t>Seleção do </a:t>
              </a:r>
              <a:r>
                <a:rPr lang="pt-BR" sz="1764" b="1">
                  <a:latin typeface="Proxima Nova"/>
                  <a:ea typeface="Proxima Nova"/>
                  <a:cs typeface="Proxima Nova"/>
                  <a:sym typeface="Proxima Nova"/>
                </a:rPr>
                <a:t>Adjuvante</a:t>
              </a:r>
              <a:endParaRPr sz="1764"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pt-BR" sz="1764">
                  <a:latin typeface="Proxima Nova"/>
                  <a:ea typeface="Proxima Nova"/>
                  <a:cs typeface="Proxima Nova"/>
                  <a:sym typeface="Proxima Nova"/>
                </a:rPr>
                <a:t>(sinal de perigo)</a:t>
              </a:r>
              <a:endParaRPr sz="1764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99" name="Google Shape;299;p31"/>
            <p:cNvPicPr preferRelativeResize="0"/>
            <p:nvPr/>
          </p:nvPicPr>
          <p:blipFill rotWithShape="1">
            <a:blip r:embed="rId9">
              <a:alphaModFix/>
            </a:blip>
            <a:srcRect t="5304" r="44659" b="47078"/>
            <a:stretch/>
          </p:blipFill>
          <p:spPr>
            <a:xfrm>
              <a:off x="5749900" y="730625"/>
              <a:ext cx="2843392" cy="171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31"/>
            <p:cNvSpPr/>
            <p:nvPr/>
          </p:nvSpPr>
          <p:spPr>
            <a:xfrm>
              <a:off x="6798225" y="1181084"/>
              <a:ext cx="883275" cy="295175"/>
            </a:xfrm>
            <a:custGeom>
              <a:avLst/>
              <a:gdLst/>
              <a:ahLst/>
              <a:cxnLst/>
              <a:rect l="l" t="t" r="r" b="b"/>
              <a:pathLst>
                <a:path w="35331" h="11807" extrusionOk="0">
                  <a:moveTo>
                    <a:pt x="35331" y="11807"/>
                  </a:moveTo>
                  <a:cubicBezTo>
                    <a:pt x="33352" y="9869"/>
                    <a:pt x="29347" y="1358"/>
                    <a:pt x="23458" y="180"/>
                  </a:cubicBezTo>
                  <a:cubicBezTo>
                    <a:pt x="17570" y="-998"/>
                    <a:pt x="3910" y="3978"/>
                    <a:pt x="0" y="4737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128588" dist="57150" dir="5400000" algn="bl" rotWithShape="0">
                <a:schemeClr val="dk1">
                  <a:alpha val="25000"/>
                </a:schemeClr>
              </a:outerShdw>
            </a:effectLst>
          </p:spPr>
          <p:txBody>
            <a:bodyPr/>
            <a:lstStyle/>
            <a:p>
              <a:endParaRPr lang="pt-BR" sz="1568"/>
            </a:p>
          </p:txBody>
        </p:sp>
        <p:pic>
          <p:nvPicPr>
            <p:cNvPr id="301" name="Google Shape;301;p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320455" y="2318248"/>
              <a:ext cx="1492496" cy="1209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31"/>
            <p:cNvPicPr preferRelativeResize="0"/>
            <p:nvPr/>
          </p:nvPicPr>
          <p:blipFill rotWithShape="1">
            <a:blip r:embed="rId3">
              <a:alphaModFix/>
            </a:blip>
            <a:srcRect l="5169" t="53750" r="43796" b="27556"/>
            <a:stretch/>
          </p:blipFill>
          <p:spPr>
            <a:xfrm rot="3298672">
              <a:off x="3133857" y="2792443"/>
              <a:ext cx="1652235" cy="423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31"/>
            <p:cNvSpPr txBox="1"/>
            <p:nvPr/>
          </p:nvSpPr>
          <p:spPr>
            <a:xfrm>
              <a:off x="7312225" y="643100"/>
              <a:ext cx="1492500" cy="6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Mata células infectadas</a:t>
              </a:r>
              <a:endParaRPr sz="1568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4" name="Google Shape;304;p31"/>
            <p:cNvSpPr txBox="1"/>
            <p:nvPr/>
          </p:nvSpPr>
          <p:spPr>
            <a:xfrm>
              <a:off x="6924400" y="4246725"/>
              <a:ext cx="2062500" cy="6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Bloqueia a infecção</a:t>
              </a:r>
              <a:endParaRPr sz="1568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5" name="Google Shape;305;p31"/>
            <p:cNvSpPr txBox="1"/>
            <p:nvPr/>
          </p:nvSpPr>
          <p:spPr>
            <a:xfrm>
              <a:off x="3956400" y="2336025"/>
              <a:ext cx="1078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960" b="1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Vacina</a:t>
              </a:r>
              <a:endParaRPr sz="196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6" name="Google Shape;306;p31"/>
            <p:cNvSpPr txBox="1"/>
            <p:nvPr/>
          </p:nvSpPr>
          <p:spPr>
            <a:xfrm>
              <a:off x="6069825" y="2336025"/>
              <a:ext cx="2600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862" b="1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Resposta de células T</a:t>
              </a:r>
              <a:endParaRPr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7" name="Google Shape;307;p31"/>
            <p:cNvSpPr txBox="1"/>
            <p:nvPr/>
          </p:nvSpPr>
          <p:spPr>
            <a:xfrm>
              <a:off x="7111225" y="3367575"/>
              <a:ext cx="1742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862" b="1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Resposta de anticorpos</a:t>
              </a:r>
              <a:endParaRPr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08" name="Google Shape;308;p31"/>
          <p:cNvSpPr txBox="1"/>
          <p:nvPr/>
        </p:nvSpPr>
        <p:spPr>
          <a:xfrm>
            <a:off x="203333" y="5573631"/>
            <a:ext cx="7044784" cy="25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788" rIns="89600" bIns="4478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t-BR" sz="107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(Modificado de https://theconversation.com/where-are-we-at-with-developing-a-vaccine-for-coronavirus-134784)</a:t>
            </a:r>
            <a:endParaRPr sz="1078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9" name="Google Shape;309;p31"/>
          <p:cNvCxnSpPr/>
          <p:nvPr/>
        </p:nvCxnSpPr>
        <p:spPr>
          <a:xfrm rot="10800000" flipH="1">
            <a:off x="335180" y="1388862"/>
            <a:ext cx="8322847" cy="7056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0592e470c_0_178"/>
          <p:cNvSpPr txBox="1"/>
          <p:nvPr/>
        </p:nvSpPr>
        <p:spPr>
          <a:xfrm>
            <a:off x="436382" y="1219641"/>
            <a:ext cx="7747983" cy="69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pt-BR" sz="323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entrega à mucosa nasal</a:t>
            </a:r>
            <a:endParaRPr sz="1029"/>
          </a:p>
        </p:txBody>
      </p:sp>
      <p:pic>
        <p:nvPicPr>
          <p:cNvPr id="221" name="Google Shape;221;g220592e470c_0_178"/>
          <p:cNvPicPr preferRelativeResize="0"/>
          <p:nvPr/>
        </p:nvPicPr>
        <p:blipFill rotWithShape="1">
          <a:blip r:embed="rId3">
            <a:alphaModFix/>
          </a:blip>
          <a:srcRect l="30016" t="24233" r="38483" b="30190"/>
          <a:stretch/>
        </p:blipFill>
        <p:spPr>
          <a:xfrm>
            <a:off x="627388" y="2374487"/>
            <a:ext cx="1710753" cy="18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20592e470c_0_178"/>
          <p:cNvPicPr preferRelativeResize="0"/>
          <p:nvPr/>
        </p:nvPicPr>
        <p:blipFill rotWithShape="1">
          <a:blip r:embed="rId4">
            <a:alphaModFix/>
          </a:blip>
          <a:srcRect l="23167" t="14847" r="32425" b="19776"/>
          <a:stretch/>
        </p:blipFill>
        <p:spPr>
          <a:xfrm>
            <a:off x="6278737" y="2155704"/>
            <a:ext cx="2283288" cy="2284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20592e470c_0_178"/>
          <p:cNvSpPr txBox="1"/>
          <p:nvPr/>
        </p:nvSpPr>
        <p:spPr>
          <a:xfrm>
            <a:off x="399404" y="4304640"/>
            <a:ext cx="2166710" cy="74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500"/>
            </a:pPr>
            <a:r>
              <a:rPr lang="pt-BR" sz="1470">
                <a:latin typeface="Calibri"/>
                <a:ea typeface="Calibri"/>
                <a:cs typeface="Calibri"/>
                <a:sym typeface="Calibri"/>
              </a:rPr>
              <a:t>RBD+dipeptídeos+Poly(I:C)</a:t>
            </a:r>
            <a:endParaRPr sz="147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500"/>
            </a:pPr>
            <a:r>
              <a:rPr lang="pt-BR" sz="1470" b="1">
                <a:latin typeface="Calibri"/>
                <a:ea typeface="Calibri"/>
                <a:cs typeface="Calibri"/>
                <a:sym typeface="Calibri"/>
              </a:rPr>
              <a:t>Ag + Adjv</a:t>
            </a:r>
            <a:endParaRPr sz="147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20592e470c_0_178"/>
          <p:cNvSpPr txBox="1"/>
          <p:nvPr/>
        </p:nvSpPr>
        <p:spPr>
          <a:xfrm>
            <a:off x="3189157" y="4304627"/>
            <a:ext cx="2397802" cy="52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500"/>
            </a:pPr>
            <a:r>
              <a:rPr lang="pt-BR" sz="1470">
                <a:latin typeface="Calibri"/>
                <a:ea typeface="Calibri"/>
                <a:cs typeface="Calibri"/>
                <a:sym typeface="Calibri"/>
              </a:rPr>
              <a:t>NP de cerâmica negativa</a:t>
            </a:r>
            <a:endParaRPr sz="147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500"/>
            </a:pPr>
            <a:r>
              <a:rPr lang="pt-BR" sz="1470" b="1">
                <a:latin typeface="Calibri"/>
                <a:ea typeface="Calibri"/>
                <a:cs typeface="Calibri"/>
                <a:sym typeface="Calibri"/>
              </a:rPr>
              <a:t>NP+Ag+Adjv</a:t>
            </a:r>
            <a:endParaRPr sz="147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20592e470c_0_178"/>
          <p:cNvSpPr txBox="1"/>
          <p:nvPr/>
        </p:nvSpPr>
        <p:spPr>
          <a:xfrm>
            <a:off x="6337083" y="4304640"/>
            <a:ext cx="2166710" cy="52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500"/>
            </a:pPr>
            <a:r>
              <a:rPr lang="pt-BR" sz="1470">
                <a:latin typeface="Calibri"/>
                <a:ea typeface="Calibri"/>
                <a:cs typeface="Calibri"/>
                <a:sym typeface="Calibri"/>
              </a:rPr>
              <a:t>Polímero mucoadesivo</a:t>
            </a:r>
            <a:endParaRPr sz="147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500"/>
            </a:pPr>
            <a:r>
              <a:rPr lang="pt-BR" sz="1470" b="1">
                <a:latin typeface="Calibri"/>
                <a:ea typeface="Calibri"/>
                <a:cs typeface="Calibri"/>
                <a:sym typeface="Calibri"/>
              </a:rPr>
              <a:t>Multicovax</a:t>
            </a:r>
            <a:endParaRPr sz="147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g220592e470c_0_178"/>
          <p:cNvCxnSpPr/>
          <p:nvPr/>
        </p:nvCxnSpPr>
        <p:spPr>
          <a:xfrm>
            <a:off x="2475549" y="3297931"/>
            <a:ext cx="964060" cy="3749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27" name="Google Shape;227;g220592e470c_0_178"/>
          <p:cNvSpPr txBox="1"/>
          <p:nvPr/>
        </p:nvSpPr>
        <p:spPr>
          <a:xfrm>
            <a:off x="2495469" y="2902356"/>
            <a:ext cx="887764" cy="35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spAutoFit/>
          </a:bodyPr>
          <a:lstStyle/>
          <a:p>
            <a:pPr>
              <a:buSzPts val="1400"/>
            </a:pPr>
            <a:r>
              <a:rPr lang="pt-BR" sz="1397">
                <a:latin typeface="Calibri"/>
                <a:ea typeface="Calibri"/>
                <a:cs typeface="Calibri"/>
                <a:sym typeface="Calibri"/>
              </a:rPr>
              <a:t>carreados</a:t>
            </a:r>
            <a:endParaRPr sz="139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20592e470c_0_178"/>
          <p:cNvSpPr txBox="1"/>
          <p:nvPr/>
        </p:nvSpPr>
        <p:spPr>
          <a:xfrm>
            <a:off x="5268821" y="2902354"/>
            <a:ext cx="964060" cy="35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spAutoFit/>
          </a:bodyPr>
          <a:lstStyle/>
          <a:p>
            <a:pPr>
              <a:buSzPts val="1400"/>
            </a:pPr>
            <a:r>
              <a:rPr lang="pt-BR" sz="1397">
                <a:latin typeface="Calibri"/>
                <a:ea typeface="Calibri"/>
                <a:cs typeface="Calibri"/>
                <a:sym typeface="Calibri"/>
              </a:rPr>
              <a:t>revestida</a:t>
            </a:r>
            <a:endParaRPr sz="1397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g220592e470c_0_178"/>
          <p:cNvCxnSpPr/>
          <p:nvPr/>
        </p:nvCxnSpPr>
        <p:spPr>
          <a:xfrm>
            <a:off x="5291767" y="3297931"/>
            <a:ext cx="964060" cy="3749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230" name="Google Shape;230;g220592e470c_0_178"/>
          <p:cNvPicPr preferRelativeResize="0"/>
          <p:nvPr/>
        </p:nvPicPr>
        <p:blipFill rotWithShape="1">
          <a:blip r:embed="rId5">
            <a:alphaModFix/>
          </a:blip>
          <a:srcRect t="17404" r="8408" b="19420"/>
          <a:stretch/>
        </p:blipFill>
        <p:spPr>
          <a:xfrm>
            <a:off x="3507374" y="2374487"/>
            <a:ext cx="1761448" cy="1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7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Impacto da Multicovax por instilação primária nasal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8" name="Google Shape;1018;p47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19" name="Google Shape;1019;p47"/>
          <p:cNvPicPr preferRelativeResize="0"/>
          <p:nvPr/>
        </p:nvPicPr>
        <p:blipFill rotWithShape="1">
          <a:blip r:embed="rId3">
            <a:alphaModFix/>
          </a:blip>
          <a:srcRect l="23165" t="14847" r="32421" b="19776"/>
          <a:stretch/>
        </p:blipFill>
        <p:spPr>
          <a:xfrm>
            <a:off x="6949476" y="1657682"/>
            <a:ext cx="1399883" cy="147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47"/>
          <p:cNvPicPr preferRelativeResize="0"/>
          <p:nvPr/>
        </p:nvPicPr>
        <p:blipFill rotWithShape="1">
          <a:blip r:embed="rId4">
            <a:alphaModFix/>
          </a:blip>
          <a:srcRect l="11871" t="21135" r="56162" b="46414"/>
          <a:stretch/>
        </p:blipFill>
        <p:spPr>
          <a:xfrm>
            <a:off x="538995" y="1663194"/>
            <a:ext cx="2105645" cy="1496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47"/>
          <p:cNvSpPr txBox="1"/>
          <p:nvPr/>
        </p:nvSpPr>
        <p:spPr>
          <a:xfrm>
            <a:off x="1213565" y="1588516"/>
            <a:ext cx="1463584" cy="74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Intranasal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10µL/animal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2" name="Google Shape;1022;p47"/>
          <p:cNvSpPr txBox="1"/>
          <p:nvPr/>
        </p:nvSpPr>
        <p:spPr>
          <a:xfrm>
            <a:off x="1195814" y="2994939"/>
            <a:ext cx="1463584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C57BL/6</a:t>
            </a:r>
            <a:endParaRPr sz="1764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3" name="Google Shape;1023;p47"/>
          <p:cNvSpPr/>
          <p:nvPr/>
        </p:nvSpPr>
        <p:spPr>
          <a:xfrm>
            <a:off x="683070" y="2555638"/>
            <a:ext cx="562736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 = 6-8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4" name="Google Shape;1024;p47"/>
          <p:cNvPicPr preferRelativeResize="0"/>
          <p:nvPr/>
        </p:nvPicPr>
        <p:blipFill rotWithShape="1">
          <a:blip r:embed="rId5">
            <a:alphaModFix/>
          </a:blip>
          <a:srcRect l="30016" t="24233" r="38483" b="30190"/>
          <a:stretch/>
        </p:blipFill>
        <p:spPr>
          <a:xfrm>
            <a:off x="2751840" y="1792072"/>
            <a:ext cx="1193951" cy="120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47"/>
          <p:cNvPicPr preferRelativeResize="0"/>
          <p:nvPr/>
        </p:nvPicPr>
        <p:blipFill rotWithShape="1">
          <a:blip r:embed="rId6">
            <a:alphaModFix/>
          </a:blip>
          <a:srcRect t="17404" r="8408" b="19420"/>
          <a:stretch/>
        </p:blipFill>
        <p:spPr>
          <a:xfrm>
            <a:off x="5602679" y="1809484"/>
            <a:ext cx="1193952" cy="11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47"/>
          <p:cNvPicPr preferRelativeResize="0"/>
          <p:nvPr/>
        </p:nvPicPr>
        <p:blipFill rotWithShape="1">
          <a:blip r:embed="rId7">
            <a:alphaModFix/>
          </a:blip>
          <a:srcRect l="23925" t="14844" r="32911" b="22678"/>
          <a:stretch/>
        </p:blipFill>
        <p:spPr>
          <a:xfrm>
            <a:off x="4098636" y="1701300"/>
            <a:ext cx="1351197" cy="1369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47"/>
          <p:cNvSpPr txBox="1"/>
          <p:nvPr/>
        </p:nvSpPr>
        <p:spPr>
          <a:xfrm>
            <a:off x="2526897" y="2991362"/>
            <a:ext cx="1647046" cy="34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788" rIns="89600" bIns="44788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666" b="1">
                <a:latin typeface="Proxima Nova"/>
                <a:ea typeface="Proxima Nova"/>
                <a:cs typeface="Proxima Nova"/>
                <a:sym typeface="Proxima Nova"/>
              </a:rPr>
              <a:t>Ag WT+Adjv</a:t>
            </a:r>
            <a:endParaRPr sz="1666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8" name="Google Shape;1028;p47"/>
          <p:cNvSpPr txBox="1"/>
          <p:nvPr/>
        </p:nvSpPr>
        <p:spPr>
          <a:xfrm>
            <a:off x="4248598" y="2991350"/>
            <a:ext cx="1120474" cy="34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788" rIns="89600" bIns="44788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666" b="1">
                <a:latin typeface="Proxima Nova"/>
                <a:ea typeface="Proxima Nova"/>
                <a:cs typeface="Proxima Nova"/>
                <a:sym typeface="Proxima Nova"/>
              </a:rPr>
              <a:t>MaP</a:t>
            </a:r>
            <a:endParaRPr sz="1666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9" name="Google Shape;1029;p47"/>
          <p:cNvSpPr txBox="1"/>
          <p:nvPr/>
        </p:nvSpPr>
        <p:spPr>
          <a:xfrm>
            <a:off x="5657190" y="2991350"/>
            <a:ext cx="1120474" cy="34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788" rIns="89600" bIns="44788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666" b="1">
                <a:latin typeface="Proxima Nova"/>
                <a:ea typeface="Proxima Nova"/>
                <a:cs typeface="Proxima Nova"/>
                <a:sym typeface="Proxima Nova"/>
              </a:rPr>
              <a:t>cNP</a:t>
            </a:r>
            <a:endParaRPr sz="1666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0" name="Google Shape;1030;p47"/>
          <p:cNvSpPr txBox="1"/>
          <p:nvPr/>
        </p:nvSpPr>
        <p:spPr>
          <a:xfrm>
            <a:off x="7003916" y="2991350"/>
            <a:ext cx="1291000" cy="34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788" rIns="89600" bIns="44788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666" b="1">
                <a:latin typeface="Proxima Nova"/>
                <a:ea typeface="Proxima Nova"/>
                <a:cs typeface="Proxima Nova"/>
                <a:sym typeface="Proxima Nova"/>
              </a:rPr>
              <a:t>Multicovax</a:t>
            </a:r>
            <a:endParaRPr sz="1666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1" name="Google Shape;1031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5833" y="4171686"/>
            <a:ext cx="154207" cy="20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6012" y="4171686"/>
            <a:ext cx="154207" cy="20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47"/>
          <p:cNvSpPr/>
          <p:nvPr/>
        </p:nvSpPr>
        <p:spPr>
          <a:xfrm>
            <a:off x="6469608" y="3891254"/>
            <a:ext cx="510108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Soro</a:t>
            </a:r>
            <a:endParaRPr sz="1568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4" name="Google Shape;1034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8801" y="3882081"/>
            <a:ext cx="154207" cy="2056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47"/>
          <p:cNvCxnSpPr>
            <a:stCxn id="1036" idx="1"/>
            <a:endCxn id="1037" idx="3"/>
          </p:cNvCxnSpPr>
          <p:nvPr/>
        </p:nvCxnSpPr>
        <p:spPr>
          <a:xfrm>
            <a:off x="1186251" y="4460643"/>
            <a:ext cx="4755618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6" name="Google Shape;1036;p47"/>
          <p:cNvSpPr/>
          <p:nvPr/>
        </p:nvSpPr>
        <p:spPr>
          <a:xfrm>
            <a:off x="1186251" y="4386993"/>
            <a:ext cx="49394" cy="147299"/>
          </a:xfrm>
          <a:prstGeom prst="rect">
            <a:avLst/>
          </a:prstGeom>
          <a:solidFill>
            <a:srgbClr val="00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47"/>
          <p:cNvSpPr/>
          <p:nvPr/>
        </p:nvSpPr>
        <p:spPr>
          <a:xfrm>
            <a:off x="2330502" y="4386993"/>
            <a:ext cx="52334" cy="147299"/>
          </a:xfrm>
          <a:prstGeom prst="rect">
            <a:avLst/>
          </a:prstGeom>
          <a:solidFill>
            <a:srgbClr val="00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47"/>
          <p:cNvSpPr/>
          <p:nvPr/>
        </p:nvSpPr>
        <p:spPr>
          <a:xfrm>
            <a:off x="1100703" y="4556318"/>
            <a:ext cx="220508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176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D0</a:t>
            </a:r>
            <a:endParaRPr sz="117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0" name="Google Shape;1040;p47"/>
          <p:cNvSpPr/>
          <p:nvPr/>
        </p:nvSpPr>
        <p:spPr>
          <a:xfrm>
            <a:off x="2198929" y="4556318"/>
            <a:ext cx="315473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176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D14</a:t>
            </a:r>
            <a:endParaRPr sz="117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1" name="Google Shape;1041;p47"/>
          <p:cNvSpPr/>
          <p:nvPr/>
        </p:nvSpPr>
        <p:spPr>
          <a:xfrm>
            <a:off x="3313400" y="4556318"/>
            <a:ext cx="307829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176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D28</a:t>
            </a:r>
            <a:endParaRPr sz="117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2" name="Google Shape;1042;p47"/>
          <p:cNvSpPr/>
          <p:nvPr/>
        </p:nvSpPr>
        <p:spPr>
          <a:xfrm>
            <a:off x="4308393" y="4556318"/>
            <a:ext cx="307829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176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D42</a:t>
            </a:r>
            <a:endParaRPr sz="117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3" name="Google Shape;1043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85187" y="4171686"/>
            <a:ext cx="154207" cy="20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47"/>
          <p:cNvSpPr/>
          <p:nvPr/>
        </p:nvSpPr>
        <p:spPr>
          <a:xfrm>
            <a:off x="5165746" y="4386993"/>
            <a:ext cx="49394" cy="147299"/>
          </a:xfrm>
          <a:prstGeom prst="rect">
            <a:avLst/>
          </a:prstGeom>
          <a:solidFill>
            <a:srgbClr val="FF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47"/>
          <p:cNvSpPr/>
          <p:nvPr/>
        </p:nvSpPr>
        <p:spPr>
          <a:xfrm>
            <a:off x="4985705" y="4556330"/>
            <a:ext cx="390446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176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D200</a:t>
            </a:r>
            <a:endParaRPr sz="117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6" name="Google Shape;1046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3328" y="4171686"/>
            <a:ext cx="154207" cy="20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47"/>
          <p:cNvSpPr/>
          <p:nvPr/>
        </p:nvSpPr>
        <p:spPr>
          <a:xfrm>
            <a:off x="5892420" y="4386993"/>
            <a:ext cx="49394" cy="147299"/>
          </a:xfrm>
          <a:prstGeom prst="rect">
            <a:avLst/>
          </a:prstGeom>
          <a:solidFill>
            <a:srgbClr val="FF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47"/>
          <p:cNvSpPr/>
          <p:nvPr/>
        </p:nvSpPr>
        <p:spPr>
          <a:xfrm>
            <a:off x="5735739" y="4556330"/>
            <a:ext cx="411027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176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D400</a:t>
            </a:r>
            <a:endParaRPr sz="117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8" name="Google Shape;1048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9999" y="4171686"/>
            <a:ext cx="154207" cy="2056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9" name="Google Shape;1049;p47"/>
          <p:cNvCxnSpPr/>
          <p:nvPr/>
        </p:nvCxnSpPr>
        <p:spPr>
          <a:xfrm rot="10800000" flipH="1">
            <a:off x="4750087" y="4364942"/>
            <a:ext cx="112018" cy="191401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47"/>
          <p:cNvCxnSpPr/>
          <p:nvPr/>
        </p:nvCxnSpPr>
        <p:spPr>
          <a:xfrm rot="10800000" flipH="1">
            <a:off x="4792106" y="4364942"/>
            <a:ext cx="112018" cy="191401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47"/>
          <p:cNvCxnSpPr/>
          <p:nvPr/>
        </p:nvCxnSpPr>
        <p:spPr>
          <a:xfrm rot="10800000" flipH="1">
            <a:off x="5476762" y="4364942"/>
            <a:ext cx="112018" cy="191401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p47"/>
          <p:cNvCxnSpPr/>
          <p:nvPr/>
        </p:nvCxnSpPr>
        <p:spPr>
          <a:xfrm rot="10800000" flipH="1">
            <a:off x="5518781" y="4364942"/>
            <a:ext cx="112018" cy="191401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3" name="Google Shape;1053;p47"/>
          <p:cNvSpPr/>
          <p:nvPr/>
        </p:nvSpPr>
        <p:spPr>
          <a:xfrm>
            <a:off x="3442619" y="4386993"/>
            <a:ext cx="49394" cy="147299"/>
          </a:xfrm>
          <a:prstGeom prst="rect">
            <a:avLst/>
          </a:prstGeom>
          <a:solidFill>
            <a:srgbClr val="00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7"/>
          <p:cNvSpPr/>
          <p:nvPr/>
        </p:nvSpPr>
        <p:spPr>
          <a:xfrm>
            <a:off x="1300363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7"/>
          <p:cNvSpPr/>
          <p:nvPr/>
        </p:nvSpPr>
        <p:spPr>
          <a:xfrm>
            <a:off x="1373875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47"/>
          <p:cNvSpPr/>
          <p:nvPr/>
        </p:nvSpPr>
        <p:spPr>
          <a:xfrm>
            <a:off x="1447386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47"/>
          <p:cNvSpPr/>
          <p:nvPr/>
        </p:nvSpPr>
        <p:spPr>
          <a:xfrm>
            <a:off x="1888456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7"/>
          <p:cNvSpPr/>
          <p:nvPr/>
        </p:nvSpPr>
        <p:spPr>
          <a:xfrm>
            <a:off x="2108990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7"/>
          <p:cNvSpPr/>
          <p:nvPr/>
        </p:nvSpPr>
        <p:spPr>
          <a:xfrm>
            <a:off x="1520898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7"/>
          <p:cNvSpPr/>
          <p:nvPr/>
        </p:nvSpPr>
        <p:spPr>
          <a:xfrm>
            <a:off x="1814944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47"/>
          <p:cNvSpPr/>
          <p:nvPr/>
        </p:nvSpPr>
        <p:spPr>
          <a:xfrm>
            <a:off x="2035479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47"/>
          <p:cNvSpPr/>
          <p:nvPr/>
        </p:nvSpPr>
        <p:spPr>
          <a:xfrm>
            <a:off x="1667922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47"/>
          <p:cNvSpPr/>
          <p:nvPr/>
        </p:nvSpPr>
        <p:spPr>
          <a:xfrm>
            <a:off x="1741433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47"/>
          <p:cNvSpPr/>
          <p:nvPr/>
        </p:nvSpPr>
        <p:spPr>
          <a:xfrm>
            <a:off x="1594409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47"/>
          <p:cNvSpPr/>
          <p:nvPr/>
        </p:nvSpPr>
        <p:spPr>
          <a:xfrm>
            <a:off x="1961967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47"/>
          <p:cNvSpPr/>
          <p:nvPr/>
        </p:nvSpPr>
        <p:spPr>
          <a:xfrm>
            <a:off x="3326952" y="4386993"/>
            <a:ext cx="52334" cy="147299"/>
          </a:xfrm>
          <a:prstGeom prst="rect">
            <a:avLst/>
          </a:prstGeom>
          <a:solidFill>
            <a:srgbClr val="FF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47"/>
          <p:cNvSpPr/>
          <p:nvPr/>
        </p:nvSpPr>
        <p:spPr>
          <a:xfrm>
            <a:off x="2446171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47"/>
          <p:cNvSpPr/>
          <p:nvPr/>
        </p:nvSpPr>
        <p:spPr>
          <a:xfrm>
            <a:off x="2519682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47"/>
          <p:cNvSpPr/>
          <p:nvPr/>
        </p:nvSpPr>
        <p:spPr>
          <a:xfrm>
            <a:off x="2593194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47"/>
          <p:cNvSpPr/>
          <p:nvPr/>
        </p:nvSpPr>
        <p:spPr>
          <a:xfrm>
            <a:off x="3034263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47"/>
          <p:cNvSpPr/>
          <p:nvPr/>
        </p:nvSpPr>
        <p:spPr>
          <a:xfrm>
            <a:off x="3254798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47"/>
          <p:cNvSpPr/>
          <p:nvPr/>
        </p:nvSpPr>
        <p:spPr>
          <a:xfrm>
            <a:off x="2666705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47"/>
          <p:cNvSpPr/>
          <p:nvPr/>
        </p:nvSpPr>
        <p:spPr>
          <a:xfrm>
            <a:off x="2960752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47"/>
          <p:cNvSpPr/>
          <p:nvPr/>
        </p:nvSpPr>
        <p:spPr>
          <a:xfrm>
            <a:off x="3181286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7"/>
          <p:cNvSpPr/>
          <p:nvPr/>
        </p:nvSpPr>
        <p:spPr>
          <a:xfrm>
            <a:off x="2813729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7"/>
          <p:cNvSpPr/>
          <p:nvPr/>
        </p:nvSpPr>
        <p:spPr>
          <a:xfrm>
            <a:off x="2887241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7"/>
          <p:cNvSpPr/>
          <p:nvPr/>
        </p:nvSpPr>
        <p:spPr>
          <a:xfrm>
            <a:off x="2740217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7"/>
          <p:cNvSpPr/>
          <p:nvPr/>
        </p:nvSpPr>
        <p:spPr>
          <a:xfrm>
            <a:off x="3107775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7"/>
          <p:cNvSpPr/>
          <p:nvPr/>
        </p:nvSpPr>
        <p:spPr>
          <a:xfrm>
            <a:off x="4436131" y="4386993"/>
            <a:ext cx="52334" cy="147299"/>
          </a:xfrm>
          <a:prstGeom prst="rect">
            <a:avLst/>
          </a:prstGeom>
          <a:solidFill>
            <a:srgbClr val="FF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47"/>
          <p:cNvSpPr/>
          <p:nvPr/>
        </p:nvSpPr>
        <p:spPr>
          <a:xfrm>
            <a:off x="3555350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47"/>
          <p:cNvSpPr/>
          <p:nvPr/>
        </p:nvSpPr>
        <p:spPr>
          <a:xfrm>
            <a:off x="3628861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47"/>
          <p:cNvSpPr/>
          <p:nvPr/>
        </p:nvSpPr>
        <p:spPr>
          <a:xfrm>
            <a:off x="3702373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47"/>
          <p:cNvSpPr/>
          <p:nvPr/>
        </p:nvSpPr>
        <p:spPr>
          <a:xfrm>
            <a:off x="4143442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47"/>
          <p:cNvSpPr/>
          <p:nvPr/>
        </p:nvSpPr>
        <p:spPr>
          <a:xfrm>
            <a:off x="4363976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47"/>
          <p:cNvSpPr/>
          <p:nvPr/>
        </p:nvSpPr>
        <p:spPr>
          <a:xfrm>
            <a:off x="3775884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47"/>
          <p:cNvSpPr/>
          <p:nvPr/>
        </p:nvSpPr>
        <p:spPr>
          <a:xfrm>
            <a:off x="4069931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7"/>
          <p:cNvSpPr/>
          <p:nvPr/>
        </p:nvSpPr>
        <p:spPr>
          <a:xfrm>
            <a:off x="4290465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47"/>
          <p:cNvSpPr/>
          <p:nvPr/>
        </p:nvSpPr>
        <p:spPr>
          <a:xfrm>
            <a:off x="3922908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7"/>
          <p:cNvSpPr/>
          <p:nvPr/>
        </p:nvSpPr>
        <p:spPr>
          <a:xfrm>
            <a:off x="3996419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7"/>
          <p:cNvSpPr/>
          <p:nvPr/>
        </p:nvSpPr>
        <p:spPr>
          <a:xfrm>
            <a:off x="3849395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7"/>
          <p:cNvSpPr/>
          <p:nvPr/>
        </p:nvSpPr>
        <p:spPr>
          <a:xfrm>
            <a:off x="4216954" y="4386993"/>
            <a:ext cx="8820" cy="1472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47"/>
          <p:cNvSpPr/>
          <p:nvPr/>
        </p:nvSpPr>
        <p:spPr>
          <a:xfrm>
            <a:off x="2206773" y="4386993"/>
            <a:ext cx="52334" cy="147299"/>
          </a:xfrm>
          <a:prstGeom prst="rect">
            <a:avLst/>
          </a:prstGeom>
          <a:solidFill>
            <a:srgbClr val="FF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47"/>
          <p:cNvSpPr/>
          <p:nvPr/>
        </p:nvSpPr>
        <p:spPr>
          <a:xfrm>
            <a:off x="932393" y="3577325"/>
            <a:ext cx="598605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1ª dose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4" name="Google Shape;1094;p47"/>
          <p:cNvSpPr/>
          <p:nvPr/>
        </p:nvSpPr>
        <p:spPr>
          <a:xfrm>
            <a:off x="2053846" y="3578427"/>
            <a:ext cx="598605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2ª dose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5" name="Google Shape;1095;p47"/>
          <p:cNvSpPr/>
          <p:nvPr/>
        </p:nvSpPr>
        <p:spPr>
          <a:xfrm>
            <a:off x="3163712" y="3577325"/>
            <a:ext cx="598605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3ª dose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96" name="Google Shape;1096;p47"/>
          <p:cNvCxnSpPr/>
          <p:nvPr/>
        </p:nvCxnSpPr>
        <p:spPr>
          <a:xfrm rot="10800000">
            <a:off x="1210963" y="3791934"/>
            <a:ext cx="0" cy="5312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7060"/>
              </a:srgbClr>
            </a:outerShdw>
          </a:effectLst>
        </p:spPr>
      </p:cxnSp>
      <p:cxnSp>
        <p:nvCxnSpPr>
          <p:cNvPr id="1097" name="Google Shape;1097;p47"/>
          <p:cNvCxnSpPr/>
          <p:nvPr/>
        </p:nvCxnSpPr>
        <p:spPr>
          <a:xfrm rot="10800000">
            <a:off x="3467301" y="3792497"/>
            <a:ext cx="0" cy="5312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7060"/>
              </a:srgbClr>
            </a:outerShdw>
          </a:effectLst>
        </p:spPr>
      </p:cxnSp>
      <p:cxnSp>
        <p:nvCxnSpPr>
          <p:cNvPr id="1098" name="Google Shape;1098;p47"/>
          <p:cNvCxnSpPr/>
          <p:nvPr/>
        </p:nvCxnSpPr>
        <p:spPr>
          <a:xfrm rot="10800000">
            <a:off x="2356655" y="3792497"/>
            <a:ext cx="0" cy="5312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7060"/>
              </a:srgbClr>
            </a:outerShdw>
          </a:effectLst>
        </p:spPr>
      </p:cxnSp>
      <p:sp>
        <p:nvSpPr>
          <p:cNvPr id="1099" name="Google Shape;1099;p47"/>
          <p:cNvSpPr/>
          <p:nvPr/>
        </p:nvSpPr>
        <p:spPr>
          <a:xfrm>
            <a:off x="5678223" y="4934102"/>
            <a:ext cx="3068587" cy="80353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Resposta celular IFN-𝜸+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ELISPOT - Estímulo com RBD e dipeptídeos (baço)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0" name="Google Shape;1100;p47"/>
          <p:cNvSpPr/>
          <p:nvPr/>
        </p:nvSpPr>
        <p:spPr>
          <a:xfrm>
            <a:off x="274239" y="4934102"/>
            <a:ext cx="2862485" cy="803530"/>
          </a:xfrm>
          <a:prstGeom prst="homePlate">
            <a:avLst>
              <a:gd name="adj" fmla="val 50000"/>
            </a:avLst>
          </a:prstGeom>
          <a:solidFill>
            <a:srgbClr val="274E13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Resposta humoral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ELISA IgG e IgA </a:t>
            </a:r>
            <a:r>
              <a:rPr lang="pt-BR" sz="147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anti-RBD</a:t>
            </a:r>
            <a:r>
              <a:rPr lang="pt-BR" sz="1470" baseline="-2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WT</a:t>
            </a:r>
            <a:r>
              <a:rPr lang="pt-BR" sz="147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sistêmico e local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1" name="Google Shape;1101;p47"/>
          <p:cNvSpPr/>
          <p:nvPr/>
        </p:nvSpPr>
        <p:spPr>
          <a:xfrm>
            <a:off x="2947014" y="4913137"/>
            <a:ext cx="2913055" cy="803530"/>
          </a:xfrm>
          <a:prstGeom prst="chevron">
            <a:avLst>
              <a:gd name="adj" fmla="val 50000"/>
            </a:avLst>
          </a:prstGeom>
          <a:solidFill>
            <a:srgbClr val="1C7044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Neutralização pseudovírus </a:t>
            </a:r>
            <a:r>
              <a:rPr lang="pt-BR" sz="147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wild-type</a:t>
            </a: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sistêmico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2" name="Google Shape;1102;p47"/>
          <p:cNvSpPr/>
          <p:nvPr/>
        </p:nvSpPr>
        <p:spPr>
          <a:xfrm>
            <a:off x="3272349" y="3997037"/>
            <a:ext cx="167292" cy="187285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7"/>
          <p:cNvSpPr/>
          <p:nvPr/>
        </p:nvSpPr>
        <p:spPr>
          <a:xfrm>
            <a:off x="4373418" y="3997037"/>
            <a:ext cx="167292" cy="187285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7"/>
          <p:cNvSpPr/>
          <p:nvPr/>
        </p:nvSpPr>
        <p:spPr>
          <a:xfrm>
            <a:off x="6269442" y="4196695"/>
            <a:ext cx="167292" cy="187285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47"/>
          <p:cNvSpPr/>
          <p:nvPr/>
        </p:nvSpPr>
        <p:spPr>
          <a:xfrm>
            <a:off x="6469611" y="4189981"/>
            <a:ext cx="1559431" cy="18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Coleta de amostras</a:t>
            </a:r>
            <a:endParaRPr sz="1568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6" name="Google Shape;1106;p47"/>
          <p:cNvSpPr/>
          <p:nvPr/>
        </p:nvSpPr>
        <p:spPr>
          <a:xfrm>
            <a:off x="481516" y="1609194"/>
            <a:ext cx="7998553" cy="177758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20592e470c_0_360"/>
          <p:cNvPicPr preferRelativeResize="0"/>
          <p:nvPr/>
        </p:nvPicPr>
        <p:blipFill rotWithShape="1">
          <a:blip r:embed="rId3">
            <a:alphaModFix/>
          </a:blip>
          <a:srcRect t="10738" r="12049"/>
          <a:stretch/>
        </p:blipFill>
        <p:spPr>
          <a:xfrm>
            <a:off x="1414228" y="1267971"/>
            <a:ext cx="1902615" cy="206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20592e470c_0_360"/>
          <p:cNvPicPr preferRelativeResize="0"/>
          <p:nvPr/>
        </p:nvPicPr>
        <p:blipFill rotWithShape="1">
          <a:blip r:embed="rId4">
            <a:alphaModFix/>
          </a:blip>
          <a:srcRect t="10738" r="12049"/>
          <a:stretch/>
        </p:blipFill>
        <p:spPr>
          <a:xfrm>
            <a:off x="3607693" y="1267971"/>
            <a:ext cx="1902615" cy="206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20592e470c_0_360"/>
          <p:cNvPicPr preferRelativeResize="0"/>
          <p:nvPr/>
        </p:nvPicPr>
        <p:blipFill rotWithShape="1">
          <a:blip r:embed="rId5">
            <a:alphaModFix/>
          </a:blip>
          <a:srcRect t="10738" r="12049"/>
          <a:stretch/>
        </p:blipFill>
        <p:spPr>
          <a:xfrm>
            <a:off x="5801139" y="1267971"/>
            <a:ext cx="1902615" cy="206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20592e470c_0_360"/>
          <p:cNvPicPr preferRelativeResize="0"/>
          <p:nvPr/>
        </p:nvPicPr>
        <p:blipFill rotWithShape="1">
          <a:blip r:embed="rId6">
            <a:alphaModFix/>
          </a:blip>
          <a:srcRect t="13442" r="7629"/>
          <a:stretch/>
        </p:blipFill>
        <p:spPr>
          <a:xfrm>
            <a:off x="1228763" y="3760132"/>
            <a:ext cx="2418548" cy="20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20592e470c_0_360"/>
          <p:cNvPicPr preferRelativeResize="0"/>
          <p:nvPr/>
        </p:nvPicPr>
        <p:blipFill rotWithShape="1">
          <a:blip r:embed="rId7">
            <a:alphaModFix/>
          </a:blip>
          <a:srcRect t="13442" r="11777"/>
          <a:stretch/>
        </p:blipFill>
        <p:spPr>
          <a:xfrm>
            <a:off x="3533564" y="3760132"/>
            <a:ext cx="2155575" cy="20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20592e470c_0_3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75793" y="3469647"/>
            <a:ext cx="253910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20592e470c_0_360"/>
          <p:cNvPicPr preferRelativeResize="0"/>
          <p:nvPr/>
        </p:nvPicPr>
        <p:blipFill rotWithShape="1">
          <a:blip r:embed="rId9">
            <a:alphaModFix/>
          </a:blip>
          <a:srcRect t="13442" r="11777"/>
          <a:stretch/>
        </p:blipFill>
        <p:spPr>
          <a:xfrm>
            <a:off x="5689138" y="3760132"/>
            <a:ext cx="2155575" cy="20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20592e470c_0_3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36107" y="3469647"/>
            <a:ext cx="253910" cy="2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20592e470c_0_3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22413" y="1035356"/>
            <a:ext cx="133246" cy="17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20592e470c_0_3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47123" y="1091365"/>
            <a:ext cx="133246" cy="17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220592e470c_0_3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33124" y="3526589"/>
            <a:ext cx="133246" cy="17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20592e470c_0_3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10397" y="3526589"/>
            <a:ext cx="133246" cy="17660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20592e470c_0_360"/>
          <p:cNvSpPr txBox="1"/>
          <p:nvPr/>
        </p:nvSpPr>
        <p:spPr>
          <a:xfrm>
            <a:off x="1710150" y="974026"/>
            <a:ext cx="1545098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IgG anti-RBD sérica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220592e470c_0_3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62773" y="1035356"/>
            <a:ext cx="133246" cy="17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20592e470c_0_360"/>
          <p:cNvSpPr txBox="1"/>
          <p:nvPr/>
        </p:nvSpPr>
        <p:spPr>
          <a:xfrm>
            <a:off x="3950509" y="974026"/>
            <a:ext cx="1545098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 anti-RBD sérica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220592e470c_0_360"/>
          <p:cNvSpPr txBox="1"/>
          <p:nvPr/>
        </p:nvSpPr>
        <p:spPr>
          <a:xfrm>
            <a:off x="6134859" y="974026"/>
            <a:ext cx="1545098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Pseudovírus Wuhan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20592e470c_0_360"/>
          <p:cNvSpPr txBox="1"/>
          <p:nvPr/>
        </p:nvSpPr>
        <p:spPr>
          <a:xfrm>
            <a:off x="1654141" y="3438430"/>
            <a:ext cx="1685782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 anti-RBD mucosa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20592e470c_0_360"/>
          <p:cNvSpPr txBox="1"/>
          <p:nvPr/>
        </p:nvSpPr>
        <p:spPr>
          <a:xfrm>
            <a:off x="4342571" y="3438430"/>
            <a:ext cx="1232198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 RBD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20592e470c_0_360"/>
          <p:cNvSpPr txBox="1"/>
          <p:nvPr/>
        </p:nvSpPr>
        <p:spPr>
          <a:xfrm>
            <a:off x="6246877" y="3438430"/>
            <a:ext cx="1685782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 </a:t>
            </a:r>
            <a:r>
              <a:rPr lang="pt-BR" sz="132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Bipeptídeos</a:t>
            </a:r>
            <a:endParaRPr sz="1323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47644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1900</a:t>
            </a:r>
          </a:p>
        </p:txBody>
      </p:sp>
      <p:sp>
        <p:nvSpPr>
          <p:cNvPr id="40963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-5400000">
            <a:off x="-58370" y="1724721"/>
            <a:ext cx="1036227" cy="21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inovações</a:t>
            </a:r>
          </a:p>
        </p:txBody>
      </p:sp>
      <p:sp>
        <p:nvSpPr>
          <p:cNvPr id="40964" name="Line 12"/>
          <p:cNvSpPr>
            <a:spLocks noChangeShapeType="1"/>
          </p:cNvSpPr>
          <p:nvPr/>
        </p:nvSpPr>
        <p:spPr bwMode="gray">
          <a:xfrm>
            <a:off x="569427" y="5960642"/>
            <a:ext cx="80279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089" tIns="43727" rIns="84089" bIns="43727" anchor="ctr"/>
          <a:lstStyle/>
          <a:p>
            <a:endParaRPr lang="pt-BR"/>
          </a:p>
        </p:txBody>
      </p:sp>
      <p:sp>
        <p:nvSpPr>
          <p:cNvPr id="40965" name="Line 13"/>
          <p:cNvSpPr>
            <a:spLocks noChangeShapeType="1"/>
          </p:cNvSpPr>
          <p:nvPr/>
        </p:nvSpPr>
        <p:spPr bwMode="gray">
          <a:xfrm rot="5400000" flipH="1">
            <a:off x="-1862442" y="3528778"/>
            <a:ext cx="4857510" cy="62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089" tIns="43727" rIns="84089" bIns="43727" anchor="ctr"/>
          <a:lstStyle/>
          <a:p>
            <a:endParaRPr lang="pt-BR"/>
          </a:p>
        </p:txBody>
      </p:sp>
      <p:sp>
        <p:nvSpPr>
          <p:cNvPr id="40966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212357" y="5962200"/>
            <a:ext cx="574093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1940</a:t>
            </a:r>
          </a:p>
        </p:txBody>
      </p:sp>
      <p:sp>
        <p:nvSpPr>
          <p:cNvPr id="4096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3573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1950</a:t>
            </a:r>
          </a:p>
        </p:txBody>
      </p:sp>
      <p:sp>
        <p:nvSpPr>
          <p:cNvPr id="40968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531678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1960</a:t>
            </a:r>
          </a:p>
        </p:txBody>
      </p:sp>
      <p:sp>
        <p:nvSpPr>
          <p:cNvPr id="4096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189784" y="5962200"/>
            <a:ext cx="574092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1970</a:t>
            </a:r>
          </a:p>
        </p:txBody>
      </p:sp>
      <p:sp>
        <p:nvSpPr>
          <p:cNvPr id="4097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51001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1980</a:t>
            </a:r>
          </a:p>
        </p:txBody>
      </p:sp>
      <p:sp>
        <p:nvSpPr>
          <p:cNvPr id="40971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509107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1990</a:t>
            </a:r>
          </a:p>
        </p:txBody>
      </p:sp>
      <p:sp>
        <p:nvSpPr>
          <p:cNvPr id="4097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167214" y="5962200"/>
            <a:ext cx="574093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2000</a:t>
            </a:r>
          </a:p>
        </p:txBody>
      </p:sp>
      <p:sp>
        <p:nvSpPr>
          <p:cNvPr id="40973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826873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1073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58750" indent="-157163" defTabSz="1073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52425" indent="-190500" defTabSz="1073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511175" indent="-157163" defTabSz="1073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700088" indent="-185738" defTabSz="1073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2010</a:t>
            </a: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486535" y="5962200"/>
            <a:ext cx="572536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10731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58750" indent="-157163" algn="l" defTabSz="10731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352425" indent="-190500" algn="l" defTabSz="10731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11175" indent="-157163" algn="l" defTabSz="1073150">
              <a:buSzPct val="80000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00088" indent="-185738" algn="l" defTabSz="1073150"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144641" y="5962200"/>
            <a:ext cx="574092" cy="2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10731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58750" indent="-157163" algn="l" defTabSz="10731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352425" indent="-190500" algn="l" defTabSz="10731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11175" indent="-157163" algn="l" defTabSz="1073150">
              <a:buSzPct val="80000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00088" indent="-185738" algn="l" defTabSz="1073150"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1572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144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0716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28888" indent="-185738" defTabSz="10731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2030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533641" y="4499657"/>
            <a:ext cx="2439503" cy="1487673"/>
            <a:chOff x="534240" y="4500466"/>
            <a:chExt cx="2440233" cy="1486932"/>
          </a:xfrm>
        </p:grpSpPr>
        <p:sp>
          <p:nvSpPr>
            <p:cNvPr id="40998" name="Rectangle 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1570991" y="5126053"/>
              <a:ext cx="1403482" cy="861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4625" indent="-174625"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Penicilinas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Sulfanamidas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Aspirina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Insulina</a:t>
              </a:r>
            </a:p>
          </p:txBody>
        </p:sp>
        <p:sp>
          <p:nvSpPr>
            <p:cNvPr id="3140614" name="Arc 6"/>
            <p:cNvSpPr>
              <a:spLocks/>
            </p:cNvSpPr>
            <p:nvPr/>
          </p:nvSpPr>
          <p:spPr bwMode="gray">
            <a:xfrm rot="21224040" flipH="1">
              <a:off x="534240" y="5005881"/>
              <a:ext cx="2141429" cy="869313"/>
            </a:xfrm>
            <a:custGeom>
              <a:avLst/>
              <a:gdLst>
                <a:gd name="G0" fmla="+- 3972 0 0"/>
                <a:gd name="G1" fmla="+- 21600 0 0"/>
                <a:gd name="G2" fmla="+- 21600 0 0"/>
                <a:gd name="T0" fmla="*/ 0 w 25549"/>
                <a:gd name="T1" fmla="*/ 368 h 21600"/>
                <a:gd name="T2" fmla="*/ 25549 w 25549"/>
                <a:gd name="T3" fmla="*/ 20609 h 21600"/>
                <a:gd name="T4" fmla="*/ 3972 w 25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9" h="21600" fill="none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</a:path>
                <a:path w="25549" h="21600" stroke="0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  <a:lnTo>
                    <a:pt x="3972" y="21600"/>
                  </a:lnTo>
                  <a:close/>
                </a:path>
              </a:pathLst>
            </a:custGeom>
            <a:noFill/>
            <a:ln w="38100">
              <a:solidFill>
                <a:srgbClr val="008F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76" tIns="46637" rIns="93276" bIns="46637" anchor="ctr"/>
            <a:lstStyle>
              <a:lvl1pPr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pt-BR" altLang="pt-BR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1000" name="Rectangle 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69635" y="4500466"/>
              <a:ext cx="1311937" cy="553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Produtos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naturais e derivativos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059888" y="4067115"/>
            <a:ext cx="2123675" cy="788840"/>
            <a:chOff x="1302720" y="4377004"/>
            <a:chExt cx="2126032" cy="788213"/>
          </a:xfrm>
        </p:grpSpPr>
        <p:sp>
          <p:nvSpPr>
            <p:cNvPr id="3140615" name="Arc 7"/>
            <p:cNvSpPr>
              <a:spLocks/>
            </p:cNvSpPr>
            <p:nvPr/>
          </p:nvSpPr>
          <p:spPr bwMode="gray">
            <a:xfrm rot="21224040" flipH="1">
              <a:off x="1567500" y="4462511"/>
              <a:ext cx="1612046" cy="702706"/>
            </a:xfrm>
            <a:custGeom>
              <a:avLst/>
              <a:gdLst>
                <a:gd name="G0" fmla="+- 3972 0 0"/>
                <a:gd name="G1" fmla="+- 21600 0 0"/>
                <a:gd name="G2" fmla="+- 21600 0 0"/>
                <a:gd name="T0" fmla="*/ 0 w 25549"/>
                <a:gd name="T1" fmla="*/ 368 h 21600"/>
                <a:gd name="T2" fmla="*/ 25549 w 25549"/>
                <a:gd name="T3" fmla="*/ 20609 h 21600"/>
                <a:gd name="T4" fmla="*/ 3972 w 25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9" h="21600" fill="none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</a:path>
                <a:path w="25549" h="21600" stroke="0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  <a:lnTo>
                    <a:pt x="3972" y="21600"/>
                  </a:lnTo>
                  <a:close/>
                </a:path>
              </a:pathLst>
            </a:custGeom>
            <a:noFill/>
            <a:ln w="38100">
              <a:solidFill>
                <a:srgbClr val="008F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76" tIns="46637" rIns="93276" bIns="46637" anchor="ctr"/>
            <a:lstStyle>
              <a:lvl1pPr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pt-BR" altLang="pt-BR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0996" name="Rectangle 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302720" y="4377004"/>
              <a:ext cx="1196185" cy="184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Química</a:t>
              </a:r>
            </a:p>
          </p:txBody>
        </p:sp>
        <p:sp>
          <p:nvSpPr>
            <p:cNvPr id="40997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024492" y="4613822"/>
              <a:ext cx="1404260" cy="430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4625" indent="-174625"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Antiobióticos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Psicotrópicos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998040" y="3371632"/>
            <a:ext cx="2117450" cy="669036"/>
            <a:chOff x="2229175" y="3701754"/>
            <a:chExt cx="2117312" cy="669445"/>
          </a:xfrm>
        </p:grpSpPr>
        <p:sp>
          <p:nvSpPr>
            <p:cNvPr id="26" name="Arc 6"/>
            <p:cNvSpPr>
              <a:spLocks/>
            </p:cNvSpPr>
            <p:nvPr/>
          </p:nvSpPr>
          <p:spPr bwMode="gray">
            <a:xfrm rot="21224040" flipH="1">
              <a:off x="2773671" y="3717322"/>
              <a:ext cx="1510588" cy="653877"/>
            </a:xfrm>
            <a:custGeom>
              <a:avLst/>
              <a:gdLst>
                <a:gd name="G0" fmla="+- 3972 0 0"/>
                <a:gd name="G1" fmla="+- 21600 0 0"/>
                <a:gd name="G2" fmla="+- 21600 0 0"/>
                <a:gd name="T0" fmla="*/ 0 w 25549"/>
                <a:gd name="T1" fmla="*/ 368 h 21600"/>
                <a:gd name="T2" fmla="*/ 25549 w 25549"/>
                <a:gd name="T3" fmla="*/ 20609 h 21600"/>
                <a:gd name="T4" fmla="*/ 3972 w 25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9" h="21600" fill="none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</a:path>
                <a:path w="25549" h="21600" stroke="0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  <a:lnTo>
                    <a:pt x="3972" y="21600"/>
                  </a:lnTo>
                  <a:close/>
                </a:path>
              </a:pathLst>
            </a:custGeom>
            <a:noFill/>
            <a:ln w="38100">
              <a:solidFill>
                <a:srgbClr val="008F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76" tIns="46637" rIns="93276" bIns="46637" anchor="ctr"/>
            <a:lstStyle>
              <a:lvl1pPr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pt-BR" altLang="pt-BR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0993" name="Rectangle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229175" y="3701754"/>
              <a:ext cx="1194780" cy="184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Receptores</a:t>
              </a:r>
            </a:p>
          </p:txBody>
        </p:sp>
        <p:sp>
          <p:nvSpPr>
            <p:cNvPr id="40994" name="Rectangle 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943096" y="3943538"/>
              <a:ext cx="1403391" cy="21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4625" indent="-174625"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NS AIDS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230235" y="2578124"/>
            <a:ext cx="2271476" cy="701709"/>
            <a:chOff x="3914267" y="2619044"/>
            <a:chExt cx="2272257" cy="701234"/>
          </a:xfrm>
        </p:grpSpPr>
        <p:sp>
          <p:nvSpPr>
            <p:cNvPr id="27" name="Arc 7"/>
            <p:cNvSpPr>
              <a:spLocks/>
            </p:cNvSpPr>
            <p:nvPr/>
          </p:nvSpPr>
          <p:spPr bwMode="gray">
            <a:xfrm rot="21224040" flipH="1">
              <a:off x="4328254" y="2664134"/>
              <a:ext cx="1512763" cy="656144"/>
            </a:xfrm>
            <a:custGeom>
              <a:avLst/>
              <a:gdLst>
                <a:gd name="G0" fmla="+- 3972 0 0"/>
                <a:gd name="G1" fmla="+- 21600 0 0"/>
                <a:gd name="G2" fmla="+- 21600 0 0"/>
                <a:gd name="T0" fmla="*/ 0 w 25549"/>
                <a:gd name="T1" fmla="*/ 368 h 21600"/>
                <a:gd name="T2" fmla="*/ 25549 w 25549"/>
                <a:gd name="T3" fmla="*/ 20609 h 21600"/>
                <a:gd name="T4" fmla="*/ 3972 w 25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9" h="21600" fill="none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</a:path>
                <a:path w="25549" h="21600" stroke="0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  <a:lnTo>
                    <a:pt x="3972" y="21600"/>
                  </a:lnTo>
                  <a:close/>
                </a:path>
              </a:pathLst>
            </a:custGeom>
            <a:noFill/>
            <a:ln w="38100">
              <a:solidFill>
                <a:srgbClr val="008F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76" tIns="46637" rIns="93276" bIns="46637" anchor="ctr"/>
            <a:lstStyle>
              <a:lvl1pPr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pt-BR" altLang="pt-BR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0990" name="Rectangle 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3914267" y="2619044"/>
              <a:ext cx="1195269" cy="184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Enzimas</a:t>
              </a:r>
            </a:p>
          </p:txBody>
        </p:sp>
        <p:sp>
          <p:nvSpPr>
            <p:cNvPr id="40991" name="Rectangle 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4736324" y="2858980"/>
              <a:ext cx="1450200" cy="430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4625" indent="-174625"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Antagonistas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l-GR" altLang="pt-BR" sz="1400"/>
                <a:t>β</a:t>
              </a:r>
              <a:r>
                <a:rPr lang="pt-BR" altLang="pt-BR" sz="1400"/>
                <a:t> bloqueadores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5358195" y="1580791"/>
            <a:ext cx="2369492" cy="1507665"/>
            <a:chOff x="5005379" y="1619360"/>
            <a:chExt cx="2368285" cy="1506093"/>
          </a:xfrm>
        </p:grpSpPr>
        <p:sp>
          <p:nvSpPr>
            <p:cNvPr id="28" name="Arc 6"/>
            <p:cNvSpPr>
              <a:spLocks/>
            </p:cNvSpPr>
            <p:nvPr/>
          </p:nvSpPr>
          <p:spPr bwMode="gray">
            <a:xfrm rot="21224040" flipH="1">
              <a:off x="5507649" y="1889804"/>
              <a:ext cx="1511472" cy="654350"/>
            </a:xfrm>
            <a:custGeom>
              <a:avLst/>
              <a:gdLst>
                <a:gd name="G0" fmla="+- 3972 0 0"/>
                <a:gd name="G1" fmla="+- 21600 0 0"/>
                <a:gd name="G2" fmla="+- 21600 0 0"/>
                <a:gd name="T0" fmla="*/ 0 w 25549"/>
                <a:gd name="T1" fmla="*/ 368 h 21600"/>
                <a:gd name="T2" fmla="*/ 25549 w 25549"/>
                <a:gd name="T3" fmla="*/ 20609 h 21600"/>
                <a:gd name="T4" fmla="*/ 3972 w 25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9" h="21600" fill="none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</a:path>
                <a:path w="25549" h="21600" stroke="0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  <a:lnTo>
                    <a:pt x="3972" y="21600"/>
                  </a:lnTo>
                  <a:close/>
                </a:path>
              </a:pathLst>
            </a:custGeom>
            <a:noFill/>
            <a:ln w="38100">
              <a:solidFill>
                <a:srgbClr val="008F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76" tIns="46637" rIns="93276" bIns="46637" anchor="ctr"/>
            <a:lstStyle>
              <a:lvl1pPr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pt-BR" altLang="pt-BR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0987" name="Rectangle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5005379" y="1619360"/>
              <a:ext cx="1195805" cy="36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Engenharia genética</a:t>
              </a:r>
            </a:p>
          </p:txBody>
        </p:sp>
        <p:sp>
          <p:nvSpPr>
            <p:cNvPr id="40988" name="Rectangle 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851069" y="2048834"/>
              <a:ext cx="1522595" cy="107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4625" indent="-174625"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Redutores de lipídeos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Inibidores ECA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Doenças degenerativas</a:t>
              </a:r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041192" y="765501"/>
            <a:ext cx="3225184" cy="1686592"/>
            <a:chOff x="5842990" y="977471"/>
            <a:chExt cx="3224717" cy="1686749"/>
          </a:xfrm>
        </p:grpSpPr>
        <p:sp>
          <p:nvSpPr>
            <p:cNvPr id="29" name="Arc 7"/>
            <p:cNvSpPr>
              <a:spLocks/>
            </p:cNvSpPr>
            <p:nvPr/>
          </p:nvSpPr>
          <p:spPr bwMode="gray">
            <a:xfrm rot="21224040" flipH="1">
              <a:off x="6851006" y="1273119"/>
              <a:ext cx="1512024" cy="656650"/>
            </a:xfrm>
            <a:custGeom>
              <a:avLst/>
              <a:gdLst>
                <a:gd name="G0" fmla="+- 3972 0 0"/>
                <a:gd name="G1" fmla="+- 21600 0 0"/>
                <a:gd name="G2" fmla="+- 21600 0 0"/>
                <a:gd name="T0" fmla="*/ 0 w 25549"/>
                <a:gd name="T1" fmla="*/ 368 h 21600"/>
                <a:gd name="T2" fmla="*/ 25549 w 25549"/>
                <a:gd name="T3" fmla="*/ 20609 h 21600"/>
                <a:gd name="T4" fmla="*/ 3972 w 25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49" h="21600" fill="none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</a:path>
                <a:path w="25549" h="21600" stroke="0" extrusionOk="0">
                  <a:moveTo>
                    <a:pt x="0" y="368"/>
                  </a:moveTo>
                  <a:cubicBezTo>
                    <a:pt x="1309" y="123"/>
                    <a:pt x="2639" y="-1"/>
                    <a:pt x="3972" y="0"/>
                  </a:cubicBezTo>
                  <a:cubicBezTo>
                    <a:pt x="15516" y="0"/>
                    <a:pt x="25019" y="9077"/>
                    <a:pt x="25549" y="20608"/>
                  </a:cubicBezTo>
                  <a:lnTo>
                    <a:pt x="3972" y="21600"/>
                  </a:lnTo>
                  <a:close/>
                </a:path>
              </a:pathLst>
            </a:custGeom>
            <a:noFill/>
            <a:ln w="38100">
              <a:solidFill>
                <a:srgbClr val="008F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76" tIns="46637" rIns="93276" bIns="46637" anchor="ctr"/>
            <a:lstStyle>
              <a:lvl1pPr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algn="l" defTabSz="9779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pt-BR" altLang="pt-BR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0984" name="Rectangle 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5842990" y="977471"/>
              <a:ext cx="1764028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58750" indent="-157163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Farmacologia celular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Biologia molecular</a:t>
              </a:r>
            </a:p>
          </p:txBody>
        </p:sp>
        <p:sp>
          <p:nvSpPr>
            <p:cNvPr id="40985" name="Rectangle 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7103010" y="1433286"/>
              <a:ext cx="1964697" cy="1230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marL="174625" indent="-174625" defTabSz="10731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336550" indent="-174625" defTabSz="10731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52425" indent="-190500" defTabSz="10731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511175" indent="-157163" defTabSz="10731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700088" indent="-185738" defTabSz="10731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1572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16144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0716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2528888" indent="-185738" defTabSz="10731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Drogas </a:t>
              </a:r>
              <a:br>
                <a:rPr lang="pt-BR" altLang="pt-BR" sz="1400"/>
              </a:br>
              <a:r>
                <a:rPr lang="pt-BR" altLang="pt-BR" sz="1400"/>
                <a:t>Biotecnologia</a:t>
              </a:r>
            </a:p>
            <a:p>
              <a:pPr lvl="1" eaLnBrk="1" hangingPunct="1">
                <a:spcBef>
                  <a:spcPct val="0"/>
                </a:spcBef>
                <a:buFont typeface="Wingdings" pitchFamily="2" charset="2"/>
                <a:buChar char="ü"/>
              </a:pPr>
              <a:r>
                <a:rPr lang="pt-BR" altLang="pt-BR" sz="1100"/>
                <a:t>Câncer</a:t>
              </a:r>
            </a:p>
            <a:p>
              <a:pPr lvl="1">
                <a:spcBef>
                  <a:spcPct val="0"/>
                </a:spcBef>
                <a:spcAft>
                  <a:spcPts val="601"/>
                </a:spcAft>
                <a:buFont typeface="Wingdings" pitchFamily="2" charset="2"/>
                <a:buChar char="ü"/>
              </a:pPr>
              <a:r>
                <a:rPr lang="pt-BR" altLang="pt-BR" sz="1100"/>
                <a:t>Doenças </a:t>
              </a:r>
              <a:br>
                <a:rPr lang="pt-BR" altLang="pt-BR" sz="1100"/>
              </a:br>
              <a:r>
                <a:rPr lang="pt-BR" altLang="pt-BR" sz="1100"/>
                <a:t>auto imunes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pt-BR" altLang="pt-BR" sz="1400"/>
                <a:t>Células-tronco</a:t>
              </a:r>
            </a:p>
          </p:txBody>
        </p:sp>
      </p:grpSp>
      <p:sp>
        <p:nvSpPr>
          <p:cNvPr id="40982" name="CaixaDeTexto 1"/>
          <p:cNvSpPr txBox="1">
            <a:spLocks noChangeArrowheads="1"/>
          </p:cNvSpPr>
          <p:nvPr/>
        </p:nvSpPr>
        <p:spPr bwMode="auto">
          <a:xfrm>
            <a:off x="1005050" y="392088"/>
            <a:ext cx="4457382" cy="4605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7" tIns="44754" rIns="89507" bIns="4475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71BF43"/>
                </a:solidFill>
                <a:ea typeface="MS PGothic" pitchFamily="34" charset="-128"/>
              </a:rPr>
              <a:t>inovações em medicamentos</a:t>
            </a:r>
          </a:p>
        </p:txBody>
      </p:sp>
    </p:spTree>
    <p:extLst>
      <p:ext uri="{BB962C8B-B14F-4D97-AF65-F5344CB8AC3E}">
        <p14:creationId xmlns:p14="http://schemas.microsoft.com/office/powerpoint/2010/main" val="25092272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6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Proteção da vacina Multicovax por instilação nasal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56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3" name="Google Shape;1303;p56"/>
          <p:cNvSpPr/>
          <p:nvPr/>
        </p:nvSpPr>
        <p:spPr>
          <a:xfrm>
            <a:off x="481516" y="1534516"/>
            <a:ext cx="7998553" cy="177758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4" name="Google Shape;1304;p56"/>
          <p:cNvPicPr preferRelativeResize="0"/>
          <p:nvPr/>
        </p:nvPicPr>
        <p:blipFill rotWithShape="1">
          <a:blip r:embed="rId3">
            <a:alphaModFix/>
          </a:blip>
          <a:srcRect l="23165" t="14847" r="32421" b="19776"/>
          <a:stretch/>
        </p:blipFill>
        <p:spPr>
          <a:xfrm>
            <a:off x="632686" y="1596835"/>
            <a:ext cx="1399883" cy="1478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56"/>
          <p:cNvSpPr/>
          <p:nvPr/>
        </p:nvSpPr>
        <p:spPr>
          <a:xfrm>
            <a:off x="2831198" y="4987815"/>
            <a:ext cx="3334372" cy="803530"/>
          </a:xfrm>
          <a:prstGeom prst="chevron">
            <a:avLst>
              <a:gd name="adj" fmla="val 50000"/>
            </a:avLst>
          </a:prstGeom>
          <a:solidFill>
            <a:srgbClr val="1C7044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Quantificação de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SARS-CoV-2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Swabs OF e pulmão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6" name="Google Shape;1306;p56"/>
          <p:cNvSpPr/>
          <p:nvPr/>
        </p:nvSpPr>
        <p:spPr>
          <a:xfrm>
            <a:off x="124881" y="5008780"/>
            <a:ext cx="2862485" cy="803530"/>
          </a:xfrm>
          <a:prstGeom prst="homePlate">
            <a:avLst>
              <a:gd name="adj" fmla="val 50000"/>
            </a:avLst>
          </a:prstGeom>
          <a:solidFill>
            <a:srgbClr val="274E13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Parâmetros observacionais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Peso, pontuação clínica, sobrevivência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7" name="Google Shape;1307;p56"/>
          <p:cNvSpPr/>
          <p:nvPr/>
        </p:nvSpPr>
        <p:spPr>
          <a:xfrm>
            <a:off x="6064412" y="4987808"/>
            <a:ext cx="2806917" cy="80353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Análises histopatológicas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Pulmão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8" name="Google Shape;1308;p56"/>
          <p:cNvPicPr preferRelativeResize="0"/>
          <p:nvPr/>
        </p:nvPicPr>
        <p:blipFill rotWithShape="1">
          <a:blip r:embed="rId4">
            <a:alphaModFix/>
          </a:blip>
          <a:srcRect l="11871" t="21135" r="56162" b="46414"/>
          <a:stretch/>
        </p:blipFill>
        <p:spPr>
          <a:xfrm>
            <a:off x="2107247" y="1588516"/>
            <a:ext cx="2105645" cy="14964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56"/>
          <p:cNvSpPr txBox="1"/>
          <p:nvPr/>
        </p:nvSpPr>
        <p:spPr>
          <a:xfrm>
            <a:off x="684224" y="2879222"/>
            <a:ext cx="1463584" cy="46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Multicovax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0" name="Google Shape;1310;p56"/>
          <p:cNvSpPr/>
          <p:nvPr/>
        </p:nvSpPr>
        <p:spPr>
          <a:xfrm>
            <a:off x="4480707" y="2267141"/>
            <a:ext cx="562736" cy="568028"/>
          </a:xfrm>
          <a:prstGeom prst="mathMultiply">
            <a:avLst>
              <a:gd name="adj1" fmla="val 23520"/>
            </a:avLst>
          </a:prstGeom>
          <a:solidFill>
            <a:srgbClr val="93C47D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56"/>
          <p:cNvSpPr txBox="1"/>
          <p:nvPr/>
        </p:nvSpPr>
        <p:spPr>
          <a:xfrm>
            <a:off x="2781817" y="1513837"/>
            <a:ext cx="1463584" cy="74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Intranasal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10µL/animal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2" name="Google Shape;1312;p56"/>
          <p:cNvSpPr txBox="1"/>
          <p:nvPr/>
        </p:nvSpPr>
        <p:spPr>
          <a:xfrm>
            <a:off x="5019934" y="1641095"/>
            <a:ext cx="3367595" cy="74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862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Naïve</a:t>
            </a:r>
            <a:endParaRPr sz="1862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(não vacinado e não infectado)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3" name="Google Shape;1313;p56"/>
          <p:cNvSpPr txBox="1"/>
          <p:nvPr/>
        </p:nvSpPr>
        <p:spPr>
          <a:xfrm>
            <a:off x="5019934" y="2462560"/>
            <a:ext cx="3367595" cy="74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862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Placebo</a:t>
            </a:r>
            <a:endParaRPr sz="1862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(não vacinado e infectado)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4" name="Google Shape;1314;p56"/>
          <p:cNvSpPr txBox="1"/>
          <p:nvPr/>
        </p:nvSpPr>
        <p:spPr>
          <a:xfrm>
            <a:off x="2555318" y="2920260"/>
            <a:ext cx="1597653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k18-hACE2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315" name="Google Shape;1315;p56"/>
          <p:cNvGrpSpPr/>
          <p:nvPr/>
        </p:nvGrpSpPr>
        <p:grpSpPr>
          <a:xfrm>
            <a:off x="538677" y="3428900"/>
            <a:ext cx="7884086" cy="1491220"/>
            <a:chOff x="774150" y="3510551"/>
            <a:chExt cx="8044701" cy="1521599"/>
          </a:xfrm>
        </p:grpSpPr>
        <p:cxnSp>
          <p:nvCxnSpPr>
            <p:cNvPr id="1316" name="Google Shape;1316;p56"/>
            <p:cNvCxnSpPr>
              <a:endCxn id="1317" idx="3"/>
            </p:cNvCxnSpPr>
            <p:nvPr/>
          </p:nvCxnSpPr>
          <p:spPr>
            <a:xfrm rot="10800000" flipH="1">
              <a:off x="5668128" y="4476891"/>
              <a:ext cx="1311000" cy="3300"/>
            </a:xfrm>
            <a:prstGeom prst="straightConnector1">
              <a:avLst/>
            </a:prstGeom>
            <a:noFill/>
            <a:ln w="73025" cap="flat" cmpd="sng">
              <a:solidFill>
                <a:srgbClr val="1C70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8" name="Google Shape;1318;p56"/>
            <p:cNvCxnSpPr>
              <a:endCxn id="1319" idx="3"/>
            </p:cNvCxnSpPr>
            <p:nvPr/>
          </p:nvCxnSpPr>
          <p:spPr>
            <a:xfrm rot="10800000" flipH="1">
              <a:off x="1382334" y="4476891"/>
              <a:ext cx="4327800" cy="11400"/>
            </a:xfrm>
            <a:prstGeom prst="straightConnector1">
              <a:avLst/>
            </a:prstGeom>
            <a:noFill/>
            <a:ln w="730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20" name="Google Shape;1320;p56"/>
            <p:cNvSpPr/>
            <p:nvPr/>
          </p:nvSpPr>
          <p:spPr>
            <a:xfrm>
              <a:off x="1325833" y="4389741"/>
              <a:ext cx="51600" cy="1809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6"/>
            <p:cNvSpPr/>
            <p:nvPr/>
          </p:nvSpPr>
          <p:spPr>
            <a:xfrm>
              <a:off x="1325833" y="4389741"/>
              <a:ext cx="51600" cy="180900"/>
            </a:xfrm>
            <a:prstGeom prst="rect">
              <a:avLst/>
            </a:prstGeom>
            <a:solidFill>
              <a:srgbClr val="000000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6"/>
            <p:cNvSpPr/>
            <p:nvPr/>
          </p:nvSpPr>
          <p:spPr>
            <a:xfrm>
              <a:off x="1429640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6"/>
            <p:cNvSpPr/>
            <p:nvPr/>
          </p:nvSpPr>
          <p:spPr>
            <a:xfrm>
              <a:off x="1531963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6"/>
            <p:cNvSpPr/>
            <p:nvPr/>
          </p:nvSpPr>
          <p:spPr>
            <a:xfrm>
              <a:off x="1634286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1736609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6"/>
            <p:cNvSpPr/>
            <p:nvPr/>
          </p:nvSpPr>
          <p:spPr>
            <a:xfrm>
              <a:off x="2046544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6"/>
            <p:cNvSpPr/>
            <p:nvPr/>
          </p:nvSpPr>
          <p:spPr>
            <a:xfrm>
              <a:off x="1942738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6"/>
            <p:cNvSpPr/>
            <p:nvPr/>
          </p:nvSpPr>
          <p:spPr>
            <a:xfrm>
              <a:off x="2251190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2457320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2661966" y="4389741"/>
              <a:ext cx="50400" cy="18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2661966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3074224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6"/>
            <p:cNvSpPr/>
            <p:nvPr/>
          </p:nvSpPr>
          <p:spPr>
            <a:xfrm>
              <a:off x="3485000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6"/>
            <p:cNvSpPr/>
            <p:nvPr/>
          </p:nvSpPr>
          <p:spPr>
            <a:xfrm>
              <a:off x="2353513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6"/>
            <p:cNvSpPr/>
            <p:nvPr/>
          </p:nvSpPr>
          <p:spPr>
            <a:xfrm>
              <a:off x="2559643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6"/>
            <p:cNvSpPr/>
            <p:nvPr/>
          </p:nvSpPr>
          <p:spPr>
            <a:xfrm>
              <a:off x="2764290" y="4389741"/>
              <a:ext cx="53400" cy="1809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6"/>
            <p:cNvSpPr/>
            <p:nvPr/>
          </p:nvSpPr>
          <p:spPr>
            <a:xfrm>
              <a:off x="2764290" y="4389741"/>
              <a:ext cx="53400" cy="180900"/>
            </a:xfrm>
            <a:prstGeom prst="rect">
              <a:avLst/>
            </a:prstGeom>
            <a:solidFill>
              <a:srgbClr val="000000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6"/>
            <p:cNvSpPr/>
            <p:nvPr/>
          </p:nvSpPr>
          <p:spPr>
            <a:xfrm>
              <a:off x="2971901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6"/>
            <p:cNvSpPr/>
            <p:nvPr/>
          </p:nvSpPr>
          <p:spPr>
            <a:xfrm>
              <a:off x="3176547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6"/>
            <p:cNvSpPr/>
            <p:nvPr/>
          </p:nvSpPr>
          <p:spPr>
            <a:xfrm>
              <a:off x="3381194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6"/>
            <p:cNvSpPr/>
            <p:nvPr/>
          </p:nvSpPr>
          <p:spPr>
            <a:xfrm>
              <a:off x="3587323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6"/>
            <p:cNvSpPr/>
            <p:nvPr/>
          </p:nvSpPr>
          <p:spPr>
            <a:xfrm>
              <a:off x="3793452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6"/>
            <p:cNvSpPr/>
            <p:nvPr/>
          </p:nvSpPr>
          <p:spPr>
            <a:xfrm>
              <a:off x="3272939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6"/>
            <p:cNvSpPr/>
            <p:nvPr/>
          </p:nvSpPr>
          <p:spPr>
            <a:xfrm>
              <a:off x="4204228" y="4389741"/>
              <a:ext cx="50400" cy="1809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6"/>
            <p:cNvSpPr/>
            <p:nvPr/>
          </p:nvSpPr>
          <p:spPr>
            <a:xfrm>
              <a:off x="4204228" y="4389741"/>
              <a:ext cx="50400" cy="180900"/>
            </a:xfrm>
            <a:prstGeom prst="rect">
              <a:avLst/>
            </a:prstGeom>
            <a:solidFill>
              <a:srgbClr val="000000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6"/>
            <p:cNvSpPr/>
            <p:nvPr/>
          </p:nvSpPr>
          <p:spPr>
            <a:xfrm>
              <a:off x="4410357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6"/>
            <p:cNvSpPr/>
            <p:nvPr/>
          </p:nvSpPr>
          <p:spPr>
            <a:xfrm>
              <a:off x="4821132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6"/>
            <p:cNvSpPr/>
            <p:nvPr/>
          </p:nvSpPr>
          <p:spPr>
            <a:xfrm>
              <a:off x="5025778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6"/>
            <p:cNvSpPr/>
            <p:nvPr/>
          </p:nvSpPr>
          <p:spPr>
            <a:xfrm>
              <a:off x="2148867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6"/>
            <p:cNvSpPr/>
            <p:nvPr/>
          </p:nvSpPr>
          <p:spPr>
            <a:xfrm>
              <a:off x="5233391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6"/>
            <p:cNvSpPr/>
            <p:nvPr/>
          </p:nvSpPr>
          <p:spPr>
            <a:xfrm>
              <a:off x="5438037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6"/>
            <p:cNvSpPr/>
            <p:nvPr/>
          </p:nvSpPr>
          <p:spPr>
            <a:xfrm>
              <a:off x="5540361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6"/>
            <p:cNvSpPr/>
            <p:nvPr/>
          </p:nvSpPr>
          <p:spPr>
            <a:xfrm>
              <a:off x="1194449" y="4572950"/>
              <a:ext cx="306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-42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54" name="Google Shape;1354;p56"/>
            <p:cNvSpPr/>
            <p:nvPr/>
          </p:nvSpPr>
          <p:spPr>
            <a:xfrm>
              <a:off x="3990684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6"/>
            <p:cNvSpPr/>
            <p:nvPr/>
          </p:nvSpPr>
          <p:spPr>
            <a:xfrm>
              <a:off x="2868095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6"/>
            <p:cNvSpPr/>
            <p:nvPr/>
          </p:nvSpPr>
          <p:spPr>
            <a:xfrm>
              <a:off x="3691129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6"/>
            <p:cNvSpPr/>
            <p:nvPr/>
          </p:nvSpPr>
          <p:spPr>
            <a:xfrm>
              <a:off x="3895775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6"/>
            <p:cNvSpPr/>
            <p:nvPr/>
          </p:nvSpPr>
          <p:spPr>
            <a:xfrm>
              <a:off x="4101905" y="4389741"/>
              <a:ext cx="50400" cy="18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6"/>
            <p:cNvSpPr/>
            <p:nvPr/>
          </p:nvSpPr>
          <p:spPr>
            <a:xfrm>
              <a:off x="4101905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6"/>
            <p:cNvSpPr/>
            <p:nvPr/>
          </p:nvSpPr>
          <p:spPr>
            <a:xfrm>
              <a:off x="4306552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6"/>
            <p:cNvSpPr/>
            <p:nvPr/>
          </p:nvSpPr>
          <p:spPr>
            <a:xfrm>
              <a:off x="4512680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6"/>
            <p:cNvSpPr/>
            <p:nvPr/>
          </p:nvSpPr>
          <p:spPr>
            <a:xfrm>
              <a:off x="4718809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6"/>
            <p:cNvSpPr/>
            <p:nvPr/>
          </p:nvSpPr>
          <p:spPr>
            <a:xfrm>
              <a:off x="4923456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6"/>
            <p:cNvSpPr/>
            <p:nvPr/>
          </p:nvSpPr>
          <p:spPr>
            <a:xfrm>
              <a:off x="5129585" y="43897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6"/>
            <p:cNvSpPr/>
            <p:nvPr/>
          </p:nvSpPr>
          <p:spPr>
            <a:xfrm>
              <a:off x="5341646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6"/>
            <p:cNvSpPr/>
            <p:nvPr/>
          </p:nvSpPr>
          <p:spPr>
            <a:xfrm>
              <a:off x="1840415" y="4388045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6"/>
            <p:cNvSpPr/>
            <p:nvPr/>
          </p:nvSpPr>
          <p:spPr>
            <a:xfrm>
              <a:off x="2618238" y="4572957"/>
              <a:ext cx="3456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-28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68" name="Google Shape;1368;p56"/>
            <p:cNvSpPr/>
            <p:nvPr/>
          </p:nvSpPr>
          <p:spPr>
            <a:xfrm>
              <a:off x="4053504" y="4572944"/>
              <a:ext cx="3456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-14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69" name="Google Shape;1369;p56"/>
            <p:cNvSpPr/>
            <p:nvPr/>
          </p:nvSpPr>
          <p:spPr>
            <a:xfrm>
              <a:off x="1042717" y="3510551"/>
              <a:ext cx="9312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1ª</a:t>
              </a:r>
              <a:r>
                <a:rPr lang="pt-BR" sz="1372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dose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70" name="Google Shape;1370;p56"/>
            <p:cNvSpPr/>
            <p:nvPr/>
          </p:nvSpPr>
          <p:spPr>
            <a:xfrm>
              <a:off x="2477392" y="3510558"/>
              <a:ext cx="11025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2ª</a:t>
              </a: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dose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71" name="Google Shape;1371;p56"/>
            <p:cNvSpPr/>
            <p:nvPr/>
          </p:nvSpPr>
          <p:spPr>
            <a:xfrm>
              <a:off x="3904476" y="3510558"/>
              <a:ext cx="11025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3ª</a:t>
              </a: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dose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72" name="Google Shape;1372;p56"/>
            <p:cNvSpPr/>
            <p:nvPr/>
          </p:nvSpPr>
          <p:spPr>
            <a:xfrm>
              <a:off x="5646698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0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19" name="Google Shape;1319;p56"/>
            <p:cNvSpPr/>
            <p:nvPr/>
          </p:nvSpPr>
          <p:spPr>
            <a:xfrm>
              <a:off x="5659734" y="4386441"/>
              <a:ext cx="50400" cy="180900"/>
            </a:xfrm>
            <a:prstGeom prst="rect">
              <a:avLst/>
            </a:prstGeom>
            <a:solidFill>
              <a:srgbClr val="082563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73" name="Google Shape;1373;p56"/>
            <p:cNvCxnSpPr/>
            <p:nvPr/>
          </p:nvCxnSpPr>
          <p:spPr>
            <a:xfrm rot="10800000">
              <a:off x="1347595" y="3789855"/>
              <a:ext cx="0" cy="542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47060"/>
                </a:srgbClr>
              </a:outerShdw>
            </a:effectLst>
          </p:spPr>
        </p:cxnSp>
        <p:cxnSp>
          <p:nvCxnSpPr>
            <p:cNvPr id="1374" name="Google Shape;1374;p56"/>
            <p:cNvCxnSpPr/>
            <p:nvPr/>
          </p:nvCxnSpPr>
          <p:spPr>
            <a:xfrm rot="10800000">
              <a:off x="2791049" y="3789855"/>
              <a:ext cx="0" cy="542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47060"/>
                </a:srgbClr>
              </a:outerShdw>
            </a:effectLst>
          </p:spPr>
        </p:cxnSp>
        <p:cxnSp>
          <p:nvCxnSpPr>
            <p:cNvPr id="1375" name="Google Shape;1375;p56"/>
            <p:cNvCxnSpPr/>
            <p:nvPr/>
          </p:nvCxnSpPr>
          <p:spPr>
            <a:xfrm rot="10800000">
              <a:off x="4234502" y="3789855"/>
              <a:ext cx="0" cy="542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47060"/>
                </a:srgbClr>
              </a:outerShdw>
            </a:effectLst>
          </p:spPr>
        </p:cxnSp>
        <p:sp>
          <p:nvSpPr>
            <p:cNvPr id="1376" name="Google Shape;1376;p56"/>
            <p:cNvSpPr/>
            <p:nvPr/>
          </p:nvSpPr>
          <p:spPr>
            <a:xfrm>
              <a:off x="4616486" y="43897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6"/>
            <p:cNvSpPr/>
            <p:nvPr/>
          </p:nvSpPr>
          <p:spPr>
            <a:xfrm>
              <a:off x="774150" y="4572950"/>
              <a:ext cx="3456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</a:t>
              </a:r>
              <a:r>
                <a:rPr lang="pt-BR" sz="1568" b="1">
                  <a:latin typeface="Proxima Nova"/>
                  <a:ea typeface="Proxima Nova"/>
                  <a:cs typeface="Proxima Nova"/>
                  <a:sym typeface="Proxima Nova"/>
                </a:rPr>
                <a:t>ia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78" name="Google Shape;1378;p56"/>
            <p:cNvSpPr/>
            <p:nvPr/>
          </p:nvSpPr>
          <p:spPr>
            <a:xfrm>
              <a:off x="6021566" y="43864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6"/>
            <p:cNvSpPr/>
            <p:nvPr/>
          </p:nvSpPr>
          <p:spPr>
            <a:xfrm>
              <a:off x="6378612" y="43864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6"/>
            <p:cNvSpPr/>
            <p:nvPr/>
          </p:nvSpPr>
          <p:spPr>
            <a:xfrm>
              <a:off x="6557136" y="4386441"/>
              <a:ext cx="51600" cy="180900"/>
            </a:xfrm>
            <a:prstGeom prst="rect">
              <a:avLst/>
            </a:prstGeom>
            <a:solidFill>
              <a:srgbClr val="000000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6"/>
            <p:cNvSpPr/>
            <p:nvPr/>
          </p:nvSpPr>
          <p:spPr>
            <a:xfrm>
              <a:off x="6737141" y="4386441"/>
              <a:ext cx="50400" cy="18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6"/>
            <p:cNvSpPr/>
            <p:nvPr/>
          </p:nvSpPr>
          <p:spPr>
            <a:xfrm>
              <a:off x="6737141" y="4386441"/>
              <a:ext cx="504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6"/>
            <p:cNvSpPr/>
            <p:nvPr/>
          </p:nvSpPr>
          <p:spPr>
            <a:xfrm>
              <a:off x="5841560" y="4386441"/>
              <a:ext cx="51600" cy="180900"/>
            </a:xfrm>
            <a:prstGeom prst="rect">
              <a:avLst/>
            </a:prstGeom>
            <a:solidFill>
              <a:srgbClr val="CCCCCC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6"/>
            <p:cNvSpPr/>
            <p:nvPr/>
          </p:nvSpPr>
          <p:spPr>
            <a:xfrm>
              <a:off x="6206021" y="4386441"/>
              <a:ext cx="50400" cy="180900"/>
            </a:xfrm>
            <a:prstGeom prst="rect">
              <a:avLst/>
            </a:prstGeom>
            <a:solidFill>
              <a:srgbClr val="000000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6"/>
            <p:cNvSpPr/>
            <p:nvPr/>
          </p:nvSpPr>
          <p:spPr>
            <a:xfrm>
              <a:off x="6927528" y="4386441"/>
              <a:ext cx="51600" cy="180900"/>
            </a:xfrm>
            <a:prstGeom prst="rect">
              <a:avLst/>
            </a:prstGeom>
            <a:solidFill>
              <a:srgbClr val="000000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00" tIns="44788" rIns="89600" bIns="44788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76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6"/>
            <p:cNvSpPr/>
            <p:nvPr/>
          </p:nvSpPr>
          <p:spPr>
            <a:xfrm>
              <a:off x="5824450" y="4569650"/>
              <a:ext cx="858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86" name="Google Shape;1386;p56"/>
            <p:cNvSpPr/>
            <p:nvPr/>
          </p:nvSpPr>
          <p:spPr>
            <a:xfrm>
              <a:off x="5986623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87" name="Google Shape;1387;p56"/>
            <p:cNvSpPr/>
            <p:nvPr/>
          </p:nvSpPr>
          <p:spPr>
            <a:xfrm>
              <a:off x="6171086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3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88" name="Google Shape;1388;p56"/>
            <p:cNvSpPr/>
            <p:nvPr/>
          </p:nvSpPr>
          <p:spPr>
            <a:xfrm>
              <a:off x="6344261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4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89" name="Google Shape;1389;p56"/>
            <p:cNvSpPr/>
            <p:nvPr/>
          </p:nvSpPr>
          <p:spPr>
            <a:xfrm>
              <a:off x="6523536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5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90" name="Google Shape;1390;p56"/>
            <p:cNvSpPr/>
            <p:nvPr/>
          </p:nvSpPr>
          <p:spPr>
            <a:xfrm>
              <a:off x="6701886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6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91" name="Google Shape;1391;p56"/>
            <p:cNvSpPr/>
            <p:nvPr/>
          </p:nvSpPr>
          <p:spPr>
            <a:xfrm>
              <a:off x="6898561" y="4569650"/>
              <a:ext cx="1203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 b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7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392" name="Google Shape;1392;p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23977" y="4065352"/>
              <a:ext cx="321900" cy="321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3" name="Google Shape;1393;p56"/>
            <p:cNvCxnSpPr/>
            <p:nvPr/>
          </p:nvCxnSpPr>
          <p:spPr>
            <a:xfrm>
              <a:off x="5630611" y="4799750"/>
              <a:ext cx="1400400" cy="3600"/>
            </a:xfrm>
            <a:prstGeom prst="straightConnector1">
              <a:avLst/>
            </a:prstGeom>
            <a:noFill/>
            <a:ln w="28575" cap="flat" cmpd="sng">
              <a:solidFill>
                <a:srgbClr val="1C70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4" name="Google Shape;1394;p56"/>
            <p:cNvSpPr/>
            <p:nvPr/>
          </p:nvSpPr>
          <p:spPr>
            <a:xfrm>
              <a:off x="5706800" y="4802050"/>
              <a:ext cx="12969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Monitoramento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395" name="Google Shape;1395;p5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2699868">
              <a:off x="6115953" y="4080191"/>
              <a:ext cx="230543" cy="23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6" name="Google Shape;1396;p5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2699868">
              <a:off x="6467653" y="4080191"/>
              <a:ext cx="230543" cy="23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7" name="Google Shape;1397;p5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2699868">
              <a:off x="6838053" y="4080191"/>
              <a:ext cx="230543" cy="23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8" name="Google Shape;1398;p56" title="Lungs | Free SV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43663" y="3827525"/>
              <a:ext cx="230068" cy="23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9" name="Google Shape;1399;p56"/>
            <p:cNvSpPr/>
            <p:nvPr/>
          </p:nvSpPr>
          <p:spPr>
            <a:xfrm>
              <a:off x="5356875" y="3652838"/>
              <a:ext cx="6561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Wuhan</a:t>
              </a:r>
              <a:endParaRPr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10</a:t>
              </a:r>
              <a:r>
                <a:rPr lang="pt-BR" sz="1372" baseline="300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5</a:t>
              </a: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PFU</a:t>
              </a:r>
              <a:endParaRPr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400" name="Google Shape;1400;p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92375" y="3630202"/>
              <a:ext cx="321900" cy="32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1" name="Google Shape;1401;p5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2699868">
              <a:off x="7438053" y="4137329"/>
              <a:ext cx="230543" cy="23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2" name="Google Shape;1402;p56" title="Lungs | Free SV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38291" y="4535825"/>
              <a:ext cx="230068" cy="23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3" name="Google Shape;1403;p56"/>
            <p:cNvSpPr/>
            <p:nvPr/>
          </p:nvSpPr>
          <p:spPr>
            <a:xfrm>
              <a:off x="7716351" y="3676102"/>
              <a:ext cx="11025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Infecção I.N.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04" name="Google Shape;1404;p56"/>
            <p:cNvSpPr/>
            <p:nvPr/>
          </p:nvSpPr>
          <p:spPr>
            <a:xfrm>
              <a:off x="7716351" y="4137551"/>
              <a:ext cx="11025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Swab OF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05" name="Google Shape;1405;p56"/>
            <p:cNvSpPr/>
            <p:nvPr/>
          </p:nvSpPr>
          <p:spPr>
            <a:xfrm>
              <a:off x="7716351" y="4535825"/>
              <a:ext cx="1102500" cy="2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Pulmão</a:t>
              </a:r>
              <a:endParaRPr sz="1764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406" name="Google Shape;1406;p56"/>
          <p:cNvSpPr/>
          <p:nvPr/>
        </p:nvSpPr>
        <p:spPr>
          <a:xfrm>
            <a:off x="2624715" y="2630317"/>
            <a:ext cx="562736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 = 8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7" name="Google Shape;1407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5583" y="2139884"/>
            <a:ext cx="391917" cy="39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Google Shape;141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97" y="1998355"/>
            <a:ext cx="3153727" cy="214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57"/>
          <p:cNvPicPr preferRelativeResize="0"/>
          <p:nvPr/>
        </p:nvPicPr>
        <p:blipFill rotWithShape="1">
          <a:blip r:embed="rId4">
            <a:alphaModFix/>
          </a:blip>
          <a:srcRect r="9346"/>
          <a:stretch/>
        </p:blipFill>
        <p:spPr>
          <a:xfrm>
            <a:off x="3321427" y="2006955"/>
            <a:ext cx="2746294" cy="2146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4" name="Google Shape;1414;p57"/>
          <p:cNvGrpSpPr/>
          <p:nvPr/>
        </p:nvGrpSpPr>
        <p:grpSpPr>
          <a:xfrm>
            <a:off x="2428894" y="4354887"/>
            <a:ext cx="800566" cy="331735"/>
            <a:chOff x="1458025" y="4121867"/>
            <a:chExt cx="816875" cy="338493"/>
          </a:xfrm>
        </p:grpSpPr>
        <p:sp>
          <p:nvSpPr>
            <p:cNvPr id="1415" name="Google Shape;1415;p57"/>
            <p:cNvSpPr/>
            <p:nvPr/>
          </p:nvSpPr>
          <p:spPr>
            <a:xfrm>
              <a:off x="1458025" y="4202563"/>
              <a:ext cx="136800" cy="131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16" name="Google Shape;1416;p57"/>
            <p:cNvSpPr txBox="1"/>
            <p:nvPr/>
          </p:nvSpPr>
          <p:spPr>
            <a:xfrm>
              <a:off x="1620000" y="4121867"/>
              <a:ext cx="6549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Na</a:t>
              </a: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ï</a:t>
              </a: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ve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17" name="Google Shape;1417;p57"/>
          <p:cNvGrpSpPr/>
          <p:nvPr/>
        </p:nvGrpSpPr>
        <p:grpSpPr>
          <a:xfrm>
            <a:off x="5531663" y="4354887"/>
            <a:ext cx="1225137" cy="331735"/>
            <a:chOff x="1458025" y="4121867"/>
            <a:chExt cx="1250096" cy="338493"/>
          </a:xfrm>
        </p:grpSpPr>
        <p:sp>
          <p:nvSpPr>
            <p:cNvPr id="1418" name="Google Shape;1418;p57"/>
            <p:cNvSpPr/>
            <p:nvPr/>
          </p:nvSpPr>
          <p:spPr>
            <a:xfrm>
              <a:off x="1458025" y="4202563"/>
              <a:ext cx="136800" cy="131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endParaRPr sz="12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7"/>
            <p:cNvSpPr txBox="1"/>
            <p:nvPr/>
          </p:nvSpPr>
          <p:spPr>
            <a:xfrm>
              <a:off x="1620021" y="4121867"/>
              <a:ext cx="10881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Multicovax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20" name="Google Shape;1420;p57"/>
          <p:cNvGrpSpPr/>
          <p:nvPr/>
        </p:nvGrpSpPr>
        <p:grpSpPr>
          <a:xfrm>
            <a:off x="3900885" y="4354911"/>
            <a:ext cx="1014038" cy="331735"/>
            <a:chOff x="1458025" y="4121892"/>
            <a:chExt cx="1034696" cy="338493"/>
          </a:xfrm>
        </p:grpSpPr>
        <p:sp>
          <p:nvSpPr>
            <p:cNvPr id="1421" name="Google Shape;1421;p57"/>
            <p:cNvSpPr/>
            <p:nvPr/>
          </p:nvSpPr>
          <p:spPr>
            <a:xfrm>
              <a:off x="1458025" y="4202563"/>
              <a:ext cx="136800" cy="131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endParaRPr sz="12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57"/>
            <p:cNvSpPr txBox="1"/>
            <p:nvPr/>
          </p:nvSpPr>
          <p:spPr>
            <a:xfrm>
              <a:off x="1620021" y="4121892"/>
              <a:ext cx="8727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Placebo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423" name="Google Shape;1423;p57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Parâmetros observacionais de proteção da Multicovax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4" name="Google Shape;1424;p57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25" name="Google Shape;142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727" y="1932276"/>
            <a:ext cx="2746302" cy="2210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57"/>
          <p:cNvSpPr txBox="1"/>
          <p:nvPr/>
        </p:nvSpPr>
        <p:spPr>
          <a:xfrm>
            <a:off x="956576" y="1575016"/>
            <a:ext cx="1687326" cy="3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Peso corporal</a:t>
            </a:r>
            <a:endParaRPr sz="1862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7" name="Google Shape;1427;p57"/>
          <p:cNvSpPr txBox="1"/>
          <p:nvPr/>
        </p:nvSpPr>
        <p:spPr>
          <a:xfrm>
            <a:off x="3799913" y="1592215"/>
            <a:ext cx="2089238" cy="3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Pontuação clínica</a:t>
            </a:r>
            <a:endParaRPr sz="1862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8" name="Google Shape;1428;p57"/>
          <p:cNvSpPr txBox="1"/>
          <p:nvPr/>
        </p:nvSpPr>
        <p:spPr>
          <a:xfrm>
            <a:off x="6578582" y="1592215"/>
            <a:ext cx="1762592" cy="3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Sobrevivência</a:t>
            </a:r>
            <a:endParaRPr sz="1862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9" name="Google Shape;1429;p57"/>
          <p:cNvSpPr/>
          <p:nvPr/>
        </p:nvSpPr>
        <p:spPr>
          <a:xfrm>
            <a:off x="1288501" y="4858304"/>
            <a:ext cx="6384436" cy="704449"/>
          </a:xfrm>
          <a:prstGeom prst="rect">
            <a:avLst/>
          </a:prstGeom>
          <a:solidFill>
            <a:srgbClr val="EBF4E7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666">
                <a:latin typeface="Proxima Nova"/>
                <a:ea typeface="Proxima Nova"/>
                <a:cs typeface="Proxima Nova"/>
                <a:sym typeface="Proxima Nova"/>
              </a:rPr>
              <a:t>Multicovax I.N. protege contra SARS-CoV-2 sem perda de peso, sintomas clínicos leves e aumento da sobrevida.</a:t>
            </a:r>
            <a:endParaRPr sz="1666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58"/>
          <p:cNvGrpSpPr/>
          <p:nvPr/>
        </p:nvGrpSpPr>
        <p:grpSpPr>
          <a:xfrm>
            <a:off x="2449842" y="4446618"/>
            <a:ext cx="800566" cy="331735"/>
            <a:chOff x="1458025" y="4121867"/>
            <a:chExt cx="816875" cy="338493"/>
          </a:xfrm>
        </p:grpSpPr>
        <p:sp>
          <p:nvSpPr>
            <p:cNvPr id="1435" name="Google Shape;1435;p58"/>
            <p:cNvSpPr/>
            <p:nvPr/>
          </p:nvSpPr>
          <p:spPr>
            <a:xfrm>
              <a:off x="1458025" y="4202563"/>
              <a:ext cx="136800" cy="131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36" name="Google Shape;1436;p58"/>
            <p:cNvSpPr txBox="1"/>
            <p:nvPr/>
          </p:nvSpPr>
          <p:spPr>
            <a:xfrm>
              <a:off x="1620000" y="4121867"/>
              <a:ext cx="6549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Na</a:t>
              </a:r>
              <a:r>
                <a:rPr lang="pt-BR" sz="1568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ï</a:t>
              </a: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ve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37" name="Google Shape;1437;p58"/>
          <p:cNvGrpSpPr/>
          <p:nvPr/>
        </p:nvGrpSpPr>
        <p:grpSpPr>
          <a:xfrm>
            <a:off x="5552611" y="4446613"/>
            <a:ext cx="1203381" cy="573019"/>
            <a:chOff x="1458025" y="4121867"/>
            <a:chExt cx="1227896" cy="584693"/>
          </a:xfrm>
        </p:grpSpPr>
        <p:sp>
          <p:nvSpPr>
            <p:cNvPr id="1438" name="Google Shape;1438;p58"/>
            <p:cNvSpPr/>
            <p:nvPr/>
          </p:nvSpPr>
          <p:spPr>
            <a:xfrm>
              <a:off x="1458025" y="4202563"/>
              <a:ext cx="136800" cy="131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39" name="Google Shape;1439;p58"/>
            <p:cNvSpPr txBox="1"/>
            <p:nvPr/>
          </p:nvSpPr>
          <p:spPr>
            <a:xfrm>
              <a:off x="1620021" y="4121867"/>
              <a:ext cx="1065900" cy="58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Multicovax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40" name="Google Shape;1440;p58"/>
          <p:cNvGrpSpPr/>
          <p:nvPr/>
        </p:nvGrpSpPr>
        <p:grpSpPr>
          <a:xfrm>
            <a:off x="3921833" y="4446642"/>
            <a:ext cx="1118118" cy="331735"/>
            <a:chOff x="1458025" y="4121892"/>
            <a:chExt cx="1140896" cy="338493"/>
          </a:xfrm>
        </p:grpSpPr>
        <p:sp>
          <p:nvSpPr>
            <p:cNvPr id="1441" name="Google Shape;1441;p58"/>
            <p:cNvSpPr/>
            <p:nvPr/>
          </p:nvSpPr>
          <p:spPr>
            <a:xfrm>
              <a:off x="1458025" y="4202563"/>
              <a:ext cx="136800" cy="131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00" tIns="89600" rIns="89600" bIns="896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42" name="Google Shape;1442;p58"/>
            <p:cNvSpPr txBox="1"/>
            <p:nvPr/>
          </p:nvSpPr>
          <p:spPr>
            <a:xfrm>
              <a:off x="1620021" y="4121892"/>
              <a:ext cx="9789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</a:pPr>
              <a:r>
                <a:rPr lang="pt-BR" sz="1568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Placebo</a:t>
              </a:r>
              <a:endParaRPr sz="1568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443" name="Google Shape;1443;p58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Quantificação de SARS-CoV-2 em orofaringe e pulmão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4" name="Google Shape;1444;p58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45" name="Google Shape;144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72" y="2020357"/>
            <a:ext cx="4855263" cy="241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8"/>
          <p:cNvPicPr preferRelativeResize="0"/>
          <p:nvPr/>
        </p:nvPicPr>
        <p:blipFill rotWithShape="1">
          <a:blip r:embed="rId4">
            <a:alphaModFix/>
          </a:blip>
          <a:srcRect b="1254"/>
          <a:stretch/>
        </p:blipFill>
        <p:spPr>
          <a:xfrm>
            <a:off x="5282094" y="2035461"/>
            <a:ext cx="3401872" cy="238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699866">
            <a:off x="3999548" y="1658517"/>
            <a:ext cx="355850" cy="3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58" title="Lungs | Free SV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6689" y="1625928"/>
            <a:ext cx="420932" cy="42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58"/>
          <p:cNvSpPr txBox="1"/>
          <p:nvPr/>
        </p:nvSpPr>
        <p:spPr>
          <a:xfrm>
            <a:off x="2011252" y="1584816"/>
            <a:ext cx="2189790" cy="3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Swab orofaríngeo</a:t>
            </a:r>
            <a:endParaRPr sz="1862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0" name="Google Shape;1450;p58"/>
          <p:cNvSpPr txBox="1"/>
          <p:nvPr/>
        </p:nvSpPr>
        <p:spPr>
          <a:xfrm>
            <a:off x="6631650" y="1584816"/>
            <a:ext cx="1044619" cy="35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862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Pulmão</a:t>
            </a:r>
            <a:endParaRPr sz="1862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1" name="Google Shape;1451;p58"/>
          <p:cNvSpPr/>
          <p:nvPr/>
        </p:nvSpPr>
        <p:spPr>
          <a:xfrm>
            <a:off x="321746" y="4941043"/>
            <a:ext cx="8452211" cy="564794"/>
          </a:xfrm>
          <a:prstGeom prst="rect">
            <a:avLst/>
          </a:prstGeom>
          <a:solidFill>
            <a:srgbClr val="EBF4E7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666">
                <a:latin typeface="Proxima Nova"/>
                <a:ea typeface="Proxima Nova"/>
                <a:cs typeface="Proxima Nova"/>
                <a:sym typeface="Proxima Nova"/>
              </a:rPr>
              <a:t>A Multicovax reduziu, e até aboliu, o RNA SARS-CoV-2 na orofaringe e nos pulmões.</a:t>
            </a:r>
            <a:endParaRPr sz="1666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60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Desfecho da Multicovax como imunização primária I.N.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1" name="Google Shape;1481;p60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82" name="Google Shape;1482;p60"/>
          <p:cNvGrpSpPr/>
          <p:nvPr/>
        </p:nvGrpSpPr>
        <p:grpSpPr>
          <a:xfrm>
            <a:off x="404877" y="2284109"/>
            <a:ext cx="8186965" cy="489853"/>
            <a:chOff x="413125" y="1843675"/>
            <a:chExt cx="8353750" cy="499832"/>
          </a:xfrm>
        </p:grpSpPr>
        <p:pic>
          <p:nvPicPr>
            <p:cNvPr id="1483" name="Google Shape;1483;p60" title="File:Check-mark.png - Wikimedia Common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25" y="1843675"/>
              <a:ext cx="462374" cy="499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4" name="Google Shape;1484;p60"/>
            <p:cNvSpPr txBox="1"/>
            <p:nvPr/>
          </p:nvSpPr>
          <p:spPr>
            <a:xfrm>
              <a:off x="1161575" y="1890338"/>
              <a:ext cx="76053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resposta sistêmica IgG anti-RBD após a 2ª dose, por até 1 ano;</a:t>
              </a:r>
              <a:endParaRPr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85" name="Google Shape;1485;p60"/>
          <p:cNvGrpSpPr/>
          <p:nvPr/>
        </p:nvGrpSpPr>
        <p:grpSpPr>
          <a:xfrm>
            <a:off x="404877" y="2966521"/>
            <a:ext cx="8186965" cy="489853"/>
            <a:chOff x="413125" y="2507930"/>
            <a:chExt cx="8353750" cy="499832"/>
          </a:xfrm>
        </p:grpSpPr>
        <p:pic>
          <p:nvPicPr>
            <p:cNvPr id="1486" name="Google Shape;1486;p60" title="File:Check-mark.png - Wikimedia Common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25" y="2507930"/>
              <a:ext cx="462374" cy="499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7" name="Google Shape;1487;p60"/>
            <p:cNvSpPr txBox="1"/>
            <p:nvPr/>
          </p:nvSpPr>
          <p:spPr>
            <a:xfrm>
              <a:off x="1161575" y="2554596"/>
              <a:ext cx="76053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indução de anticorpo IgA sistêmico e sIgA locais com a 2ª dose I.N.;</a:t>
              </a:r>
              <a:endParaRPr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88" name="Google Shape;1488;p60"/>
          <p:cNvGrpSpPr/>
          <p:nvPr/>
        </p:nvGrpSpPr>
        <p:grpSpPr>
          <a:xfrm>
            <a:off x="404877" y="3648933"/>
            <a:ext cx="8186965" cy="489853"/>
            <a:chOff x="413125" y="3144172"/>
            <a:chExt cx="8353750" cy="499832"/>
          </a:xfrm>
        </p:grpSpPr>
        <p:pic>
          <p:nvPicPr>
            <p:cNvPr id="1489" name="Google Shape;1489;p60" title="File:Check-mark.png - Wikimedia Common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25" y="3144172"/>
              <a:ext cx="462374" cy="499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0" name="Google Shape;1490;p60"/>
            <p:cNvSpPr txBox="1"/>
            <p:nvPr/>
          </p:nvSpPr>
          <p:spPr>
            <a:xfrm>
              <a:off x="1161575" y="3190825"/>
              <a:ext cx="76053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neutralização de pseudovírus </a:t>
              </a:r>
              <a:r>
                <a:rPr lang="pt-BR" sz="1666" i="1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wild-type</a:t>
              </a: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após a 2ª dose, por até um ano;</a:t>
              </a:r>
              <a:endParaRPr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91" name="Google Shape;1491;p60"/>
          <p:cNvGrpSpPr/>
          <p:nvPr/>
        </p:nvGrpSpPr>
        <p:grpSpPr>
          <a:xfrm>
            <a:off x="404877" y="4331345"/>
            <a:ext cx="8186965" cy="489853"/>
            <a:chOff x="413125" y="3780427"/>
            <a:chExt cx="8353750" cy="499832"/>
          </a:xfrm>
        </p:grpSpPr>
        <p:pic>
          <p:nvPicPr>
            <p:cNvPr id="1492" name="Google Shape;1492;p60" title="File:Check-mark.png - Wikimedia Common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25" y="3780427"/>
              <a:ext cx="462374" cy="499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3" name="Google Shape;1493;p60"/>
            <p:cNvSpPr txBox="1"/>
            <p:nvPr/>
          </p:nvSpPr>
          <p:spPr>
            <a:xfrm>
              <a:off x="1161575" y="3827094"/>
              <a:ext cx="76053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resposta celular robusta com a 2ª dose I.N.;</a:t>
              </a:r>
              <a:endParaRPr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94" name="Google Shape;1494;p60"/>
          <p:cNvGrpSpPr/>
          <p:nvPr/>
        </p:nvGrpSpPr>
        <p:grpSpPr>
          <a:xfrm>
            <a:off x="404877" y="5082097"/>
            <a:ext cx="8186720" cy="489853"/>
            <a:chOff x="413125" y="4404378"/>
            <a:chExt cx="8353500" cy="499832"/>
          </a:xfrm>
        </p:grpSpPr>
        <p:pic>
          <p:nvPicPr>
            <p:cNvPr id="1495" name="Google Shape;1495;p60" title="File:Check-mark.png - Wikimedia Common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25" y="4404378"/>
              <a:ext cx="462374" cy="499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6" name="Google Shape;1496;p60"/>
            <p:cNvSpPr txBox="1"/>
            <p:nvPr/>
          </p:nvSpPr>
          <p:spPr>
            <a:xfrm>
              <a:off x="1161325" y="4405073"/>
              <a:ext cx="76053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proteção contra infecção viral, reduzindo a carga viral.</a:t>
              </a:r>
              <a:endParaRPr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497" name="Google Shape;1497;p60"/>
          <p:cNvGrpSpPr/>
          <p:nvPr/>
        </p:nvGrpSpPr>
        <p:grpSpPr>
          <a:xfrm>
            <a:off x="404877" y="1601697"/>
            <a:ext cx="8186965" cy="489853"/>
            <a:chOff x="413125" y="700675"/>
            <a:chExt cx="8353750" cy="499832"/>
          </a:xfrm>
        </p:grpSpPr>
        <p:pic>
          <p:nvPicPr>
            <p:cNvPr id="1498" name="Google Shape;1498;p60" title="File:Check-mark.png - Wikimedia Common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25" y="700675"/>
              <a:ext cx="462374" cy="499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9" name="Google Shape;1499;p60"/>
            <p:cNvSpPr txBox="1"/>
            <p:nvPr/>
          </p:nvSpPr>
          <p:spPr>
            <a:xfrm>
              <a:off x="1161575" y="747338"/>
              <a:ext cx="76053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89600" rIns="89600" bIns="89600" anchor="t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666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Importância da combinação de carreadores adequados para entrega nasal;</a:t>
              </a:r>
              <a:endParaRPr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62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MultiCovax como dose de reforço intranasal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3" name="Google Shape;1563;p62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4" name="Google Shape;1564;p62"/>
          <p:cNvSpPr/>
          <p:nvPr/>
        </p:nvSpPr>
        <p:spPr>
          <a:xfrm>
            <a:off x="5678223" y="4934102"/>
            <a:ext cx="3068587" cy="80353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Resposta celular IFN-𝜸+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ELISPOT - Estímulo com RBD e dipeptídeos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5" name="Google Shape;1565;p62"/>
          <p:cNvSpPr/>
          <p:nvPr/>
        </p:nvSpPr>
        <p:spPr>
          <a:xfrm>
            <a:off x="274239" y="4934102"/>
            <a:ext cx="2862485" cy="803530"/>
          </a:xfrm>
          <a:prstGeom prst="homePlate">
            <a:avLst>
              <a:gd name="adj" fmla="val 50000"/>
            </a:avLst>
          </a:prstGeom>
          <a:solidFill>
            <a:srgbClr val="274E13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Resposta humoral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ELISA IgG e IgA </a:t>
            </a:r>
            <a:r>
              <a:rPr lang="pt-BR" sz="147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anti-RBD</a:t>
            </a:r>
            <a:r>
              <a:rPr lang="pt-BR" sz="1470" baseline="-2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WT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6" name="Google Shape;1566;p62"/>
          <p:cNvSpPr/>
          <p:nvPr/>
        </p:nvSpPr>
        <p:spPr>
          <a:xfrm>
            <a:off x="2947014" y="4913137"/>
            <a:ext cx="2913055" cy="803530"/>
          </a:xfrm>
          <a:prstGeom prst="chevron">
            <a:avLst>
              <a:gd name="adj" fmla="val 50000"/>
            </a:avLst>
          </a:prstGeom>
          <a:solidFill>
            <a:srgbClr val="1C7044"/>
          </a:solidFill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Neutralização pseudovírus </a:t>
            </a:r>
            <a:endParaRPr sz="147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pt-BR" sz="147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Wild-type</a:t>
            </a:r>
            <a:r>
              <a:rPr lang="pt-BR" sz="147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BA.2 e BA.5</a:t>
            </a:r>
            <a:endParaRPr sz="147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7" name="Google Shape;1567;p62"/>
          <p:cNvPicPr preferRelativeResize="0"/>
          <p:nvPr/>
        </p:nvPicPr>
        <p:blipFill rotWithShape="1">
          <a:blip r:embed="rId3">
            <a:alphaModFix/>
          </a:blip>
          <a:srcRect l="11871" t="19592" r="56162" b="46411"/>
          <a:stretch/>
        </p:blipFill>
        <p:spPr>
          <a:xfrm>
            <a:off x="2827746" y="1493477"/>
            <a:ext cx="2303054" cy="160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p62"/>
          <p:cNvPicPr preferRelativeResize="0"/>
          <p:nvPr/>
        </p:nvPicPr>
        <p:blipFill rotWithShape="1">
          <a:blip r:embed="rId3">
            <a:alphaModFix/>
          </a:blip>
          <a:srcRect l="51127" t="24861" r="26039" b="47685"/>
          <a:stretch/>
        </p:blipFill>
        <p:spPr>
          <a:xfrm>
            <a:off x="550976" y="1660013"/>
            <a:ext cx="1801741" cy="14158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62"/>
          <p:cNvSpPr/>
          <p:nvPr/>
        </p:nvSpPr>
        <p:spPr>
          <a:xfrm rot="2700000">
            <a:off x="2684274" y="2136942"/>
            <a:ext cx="562568" cy="567974"/>
          </a:xfrm>
          <a:prstGeom prst="mathMultiply">
            <a:avLst>
              <a:gd name="adj1" fmla="val 23520"/>
            </a:avLst>
          </a:prstGeom>
          <a:solidFill>
            <a:srgbClr val="93C47D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62"/>
          <p:cNvSpPr txBox="1"/>
          <p:nvPr/>
        </p:nvSpPr>
        <p:spPr>
          <a:xfrm>
            <a:off x="3689488" y="1575653"/>
            <a:ext cx="1463584" cy="74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Intranasal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10µL/animal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1" name="Google Shape;1571;p62"/>
          <p:cNvSpPr txBox="1"/>
          <p:nvPr/>
        </p:nvSpPr>
        <p:spPr>
          <a:xfrm>
            <a:off x="1054444" y="1554803"/>
            <a:ext cx="1659689" cy="74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Pfizer I.M.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50µL/animal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2" name="Google Shape;1572;p62"/>
          <p:cNvSpPr txBox="1"/>
          <p:nvPr/>
        </p:nvSpPr>
        <p:spPr>
          <a:xfrm>
            <a:off x="2028157" y="2751879"/>
            <a:ext cx="2272701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C57BL/6 </a:t>
            </a:r>
            <a:r>
              <a:rPr lang="pt-BR" sz="1764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wild-type</a:t>
            </a:r>
            <a:endParaRPr sz="1764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73" name="Google Shape;1573;p62"/>
          <p:cNvPicPr preferRelativeResize="0"/>
          <p:nvPr/>
        </p:nvPicPr>
        <p:blipFill rotWithShape="1">
          <a:blip r:embed="rId4">
            <a:alphaModFix/>
          </a:blip>
          <a:srcRect l="23165" t="14847" r="32421" b="19776"/>
          <a:stretch/>
        </p:blipFill>
        <p:spPr>
          <a:xfrm>
            <a:off x="5318686" y="1575653"/>
            <a:ext cx="1315208" cy="1388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62"/>
          <p:cNvSpPr/>
          <p:nvPr/>
        </p:nvSpPr>
        <p:spPr>
          <a:xfrm>
            <a:off x="765687" y="2487453"/>
            <a:ext cx="562736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 = 10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75" name="Google Shape;1575;p62"/>
          <p:cNvPicPr preferRelativeResize="0"/>
          <p:nvPr/>
        </p:nvPicPr>
        <p:blipFill rotWithShape="1">
          <a:blip r:embed="rId5">
            <a:alphaModFix/>
          </a:blip>
          <a:srcRect l="41448" t="25486" r="54445" b="63033"/>
          <a:stretch/>
        </p:blipFill>
        <p:spPr>
          <a:xfrm rot="2865080">
            <a:off x="6957598" y="2181400"/>
            <a:ext cx="191571" cy="37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62"/>
          <p:cNvPicPr preferRelativeResize="0"/>
          <p:nvPr/>
        </p:nvPicPr>
        <p:blipFill rotWithShape="1">
          <a:blip r:embed="rId6">
            <a:alphaModFix/>
          </a:blip>
          <a:srcRect l="41448" t="25486" r="54445" b="63033"/>
          <a:stretch/>
        </p:blipFill>
        <p:spPr>
          <a:xfrm rot="2865080">
            <a:off x="6957598" y="1652940"/>
            <a:ext cx="191571" cy="37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p62"/>
          <p:cNvPicPr preferRelativeResize="0"/>
          <p:nvPr/>
        </p:nvPicPr>
        <p:blipFill rotWithShape="1">
          <a:blip r:embed="rId7">
            <a:alphaModFix/>
          </a:blip>
          <a:srcRect l="41448" t="25486" r="54445" b="63033"/>
          <a:stretch/>
        </p:blipFill>
        <p:spPr>
          <a:xfrm rot="2865080">
            <a:off x="6957598" y="2709859"/>
            <a:ext cx="191571" cy="3751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62"/>
          <p:cNvSpPr txBox="1"/>
          <p:nvPr/>
        </p:nvSpPr>
        <p:spPr>
          <a:xfrm>
            <a:off x="7202104" y="1579401"/>
            <a:ext cx="1389787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RBD WT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9" name="Google Shape;1579;p62"/>
          <p:cNvSpPr txBox="1"/>
          <p:nvPr/>
        </p:nvSpPr>
        <p:spPr>
          <a:xfrm>
            <a:off x="7202104" y="2140275"/>
            <a:ext cx="1389787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RBD BA.2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0" name="Google Shape;1580;p62"/>
          <p:cNvSpPr txBox="1"/>
          <p:nvPr/>
        </p:nvSpPr>
        <p:spPr>
          <a:xfrm>
            <a:off x="7202104" y="2701149"/>
            <a:ext cx="1389787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RBD BA.5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81" name="Google Shape;1581;p62"/>
          <p:cNvCxnSpPr>
            <a:stCxn id="1582" idx="1"/>
            <a:endCxn id="1583" idx="1"/>
          </p:cNvCxnSpPr>
          <p:nvPr/>
        </p:nvCxnSpPr>
        <p:spPr>
          <a:xfrm rot="10800000" flipH="1">
            <a:off x="1148903" y="4335949"/>
            <a:ext cx="5183698" cy="1764"/>
          </a:xfrm>
          <a:prstGeom prst="straightConnector1">
            <a:avLst/>
          </a:prstGeom>
          <a:noFill/>
          <a:ln w="730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2" name="Google Shape;1582;p62"/>
          <p:cNvSpPr/>
          <p:nvPr/>
        </p:nvSpPr>
        <p:spPr>
          <a:xfrm>
            <a:off x="1148903" y="4249069"/>
            <a:ext cx="50570" cy="177288"/>
          </a:xfrm>
          <a:prstGeom prst="rect">
            <a:avLst/>
          </a:prstGeom>
          <a:solidFill>
            <a:srgbClr val="00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62"/>
          <p:cNvSpPr/>
          <p:nvPr/>
        </p:nvSpPr>
        <p:spPr>
          <a:xfrm>
            <a:off x="1050629" y="4428626"/>
            <a:ext cx="247263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D0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5" name="Google Shape;1585;p62"/>
          <p:cNvSpPr/>
          <p:nvPr/>
        </p:nvSpPr>
        <p:spPr>
          <a:xfrm>
            <a:off x="2360415" y="4428626"/>
            <a:ext cx="338700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E60000"/>
                </a:solidFill>
                <a:latin typeface="Proxima Nova"/>
                <a:ea typeface="Proxima Nova"/>
                <a:cs typeface="Proxima Nova"/>
                <a:sym typeface="Proxima Nova"/>
              </a:rPr>
              <a:t>D30</a:t>
            </a:r>
            <a:endParaRPr sz="1764">
              <a:solidFill>
                <a:srgbClr val="E6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6" name="Google Shape;1586;p62"/>
          <p:cNvSpPr/>
          <p:nvPr/>
        </p:nvSpPr>
        <p:spPr>
          <a:xfrm>
            <a:off x="3037814" y="4428620"/>
            <a:ext cx="363691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E60000"/>
                </a:solidFill>
                <a:latin typeface="Proxima Nova"/>
                <a:ea typeface="Proxima Nova"/>
                <a:cs typeface="Proxima Nova"/>
                <a:sym typeface="Proxima Nova"/>
              </a:rPr>
              <a:t>D60</a:t>
            </a:r>
            <a:endParaRPr sz="1764">
              <a:solidFill>
                <a:srgbClr val="E6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7" name="Google Shape;1587;p62"/>
          <p:cNvSpPr/>
          <p:nvPr/>
        </p:nvSpPr>
        <p:spPr>
          <a:xfrm>
            <a:off x="796768" y="3387431"/>
            <a:ext cx="793240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Prime I.M.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8" name="Google Shape;1588;p62"/>
          <p:cNvSpPr/>
          <p:nvPr/>
        </p:nvSpPr>
        <p:spPr>
          <a:xfrm>
            <a:off x="3561151" y="3388534"/>
            <a:ext cx="953770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1° </a:t>
            </a:r>
            <a:r>
              <a:rPr lang="pt-BR"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boost I.N.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9" name="Google Shape;1589;p62"/>
          <p:cNvSpPr/>
          <p:nvPr/>
        </p:nvSpPr>
        <p:spPr>
          <a:xfrm>
            <a:off x="4721564" y="3387438"/>
            <a:ext cx="1080488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568">
                <a:latin typeface="Proxima Nova"/>
                <a:ea typeface="Proxima Nova"/>
                <a:cs typeface="Proxima Nova"/>
                <a:sym typeface="Proxima Nova"/>
              </a:rPr>
              <a:t>2° </a:t>
            </a:r>
            <a:r>
              <a:rPr lang="pt-BR"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boost I.N.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0" name="Google Shape;1590;p62"/>
          <p:cNvSpPr/>
          <p:nvPr/>
        </p:nvSpPr>
        <p:spPr>
          <a:xfrm>
            <a:off x="3723692" y="4428620"/>
            <a:ext cx="363691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E60000"/>
                </a:solidFill>
                <a:latin typeface="Proxima Nova"/>
                <a:ea typeface="Proxima Nova"/>
                <a:cs typeface="Proxima Nova"/>
                <a:sym typeface="Proxima Nova"/>
              </a:rPr>
              <a:t>D90</a:t>
            </a:r>
            <a:endParaRPr sz="1764">
              <a:solidFill>
                <a:srgbClr val="E6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1" name="Google Shape;1591;p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6196189" y="3597377"/>
            <a:ext cx="338547" cy="387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2" name="Google Shape;1592;p62"/>
          <p:cNvGrpSpPr/>
          <p:nvPr/>
        </p:nvGrpSpPr>
        <p:grpSpPr>
          <a:xfrm>
            <a:off x="6780474" y="4379398"/>
            <a:ext cx="916169" cy="387318"/>
            <a:chOff x="7620093" y="1846355"/>
            <a:chExt cx="899138" cy="328110"/>
          </a:xfrm>
        </p:grpSpPr>
        <p:pic>
          <p:nvPicPr>
            <p:cNvPr id="1593" name="Google Shape;1593;p6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>
              <a:off x="7620093" y="1846355"/>
              <a:ext cx="345133" cy="328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4" name="Google Shape;1594;p62"/>
            <p:cNvSpPr txBox="1"/>
            <p:nvPr/>
          </p:nvSpPr>
          <p:spPr>
            <a:xfrm>
              <a:off x="7802831" y="1860218"/>
              <a:ext cx="716400" cy="281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Baço</a:t>
              </a:r>
              <a:endParaRPr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cxnSp>
        <p:nvCxnSpPr>
          <p:cNvPr id="1595" name="Google Shape;1595;p62"/>
          <p:cNvCxnSpPr/>
          <p:nvPr/>
        </p:nvCxnSpPr>
        <p:spPr>
          <a:xfrm rot="10800000">
            <a:off x="1173954" y="3678531"/>
            <a:ext cx="0" cy="5312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7060"/>
              </a:srgbClr>
            </a:outerShdw>
          </a:effectLst>
        </p:spPr>
      </p:cxnSp>
      <p:cxnSp>
        <p:nvCxnSpPr>
          <p:cNvPr id="1596" name="Google Shape;1596;p62"/>
          <p:cNvCxnSpPr/>
          <p:nvPr/>
        </p:nvCxnSpPr>
        <p:spPr>
          <a:xfrm rot="10800000">
            <a:off x="4036983" y="3678531"/>
            <a:ext cx="0" cy="5312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7060"/>
              </a:srgbClr>
            </a:outerShdw>
          </a:effectLst>
        </p:spPr>
      </p:cxnSp>
      <p:cxnSp>
        <p:nvCxnSpPr>
          <p:cNvPr id="1597" name="Google Shape;1597;p62"/>
          <p:cNvCxnSpPr/>
          <p:nvPr/>
        </p:nvCxnSpPr>
        <p:spPr>
          <a:xfrm rot="10800000">
            <a:off x="5280233" y="3678531"/>
            <a:ext cx="0" cy="5312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7060"/>
              </a:srgbClr>
            </a:outerShdw>
          </a:effectLst>
        </p:spPr>
      </p:cxnSp>
      <p:pic>
        <p:nvPicPr>
          <p:cNvPr id="1598" name="Google Shape;1598;p6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3656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9" name="Google Shape;1599;p62"/>
          <p:cNvGrpSpPr/>
          <p:nvPr/>
        </p:nvGrpSpPr>
        <p:grpSpPr>
          <a:xfrm>
            <a:off x="6835020" y="3328107"/>
            <a:ext cx="897989" cy="331735"/>
            <a:chOff x="7432587" y="3450015"/>
            <a:chExt cx="916283" cy="338493"/>
          </a:xfrm>
        </p:grpSpPr>
        <p:sp>
          <p:nvSpPr>
            <p:cNvPr id="1600" name="Google Shape;1600;p62"/>
            <p:cNvSpPr txBox="1"/>
            <p:nvPr/>
          </p:nvSpPr>
          <p:spPr>
            <a:xfrm>
              <a:off x="7554170" y="3450015"/>
              <a:ext cx="7947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</a:t>
              </a: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oro</a:t>
              </a:r>
              <a:endParaRPr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601" name="Google Shape;1601;p6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432587" y="3496453"/>
              <a:ext cx="181280" cy="2402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2" name="Google Shape;1602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72306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23613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4" name="Google Shape;1604;p62"/>
          <p:cNvGrpSpPr/>
          <p:nvPr/>
        </p:nvGrpSpPr>
        <p:grpSpPr>
          <a:xfrm>
            <a:off x="6818081" y="3678543"/>
            <a:ext cx="793137" cy="301655"/>
            <a:chOff x="7390426" y="3807594"/>
            <a:chExt cx="809295" cy="307800"/>
          </a:xfrm>
        </p:grpSpPr>
        <p:sp>
          <p:nvSpPr>
            <p:cNvPr id="1605" name="Google Shape;1605;p62"/>
            <p:cNvSpPr txBox="1"/>
            <p:nvPr/>
          </p:nvSpPr>
          <p:spPr>
            <a:xfrm>
              <a:off x="7519921" y="3807594"/>
              <a:ext cx="67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Saliva</a:t>
              </a:r>
              <a:endParaRPr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606" name="Google Shape;1606;p6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390426" y="3854028"/>
              <a:ext cx="181280" cy="2402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7" name="Google Shape;1607;p62"/>
          <p:cNvGrpSpPr/>
          <p:nvPr/>
        </p:nvGrpSpPr>
        <p:grpSpPr>
          <a:xfrm>
            <a:off x="6817643" y="4028964"/>
            <a:ext cx="1347021" cy="331735"/>
            <a:chOff x="7402764" y="4165150"/>
            <a:chExt cx="1374463" cy="338493"/>
          </a:xfrm>
        </p:grpSpPr>
        <p:sp>
          <p:nvSpPr>
            <p:cNvPr id="1608" name="Google Shape;1608;p62"/>
            <p:cNvSpPr txBox="1"/>
            <p:nvPr/>
          </p:nvSpPr>
          <p:spPr>
            <a:xfrm>
              <a:off x="7528627" y="4165150"/>
              <a:ext cx="1248600" cy="338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00" tIns="44788" rIns="89600" bIns="44788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NAS </a:t>
              </a:r>
              <a:r>
                <a:rPr lang="pt-BR" sz="1568">
                  <a:latin typeface="Proxima Nova"/>
                  <a:ea typeface="Proxima Nova"/>
                  <a:cs typeface="Proxima Nova"/>
                  <a:sym typeface="Proxima Nova"/>
                </a:rPr>
                <a:t>e</a:t>
              </a:r>
              <a:r>
                <a:rPr lang="pt-BR" sz="1372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BAL</a:t>
              </a:r>
              <a:endParaRPr sz="137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609" name="Google Shape;1609;p6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402764" y="4211578"/>
              <a:ext cx="181280" cy="2402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0" name="Google Shape;1610;p62"/>
          <p:cNvSpPr/>
          <p:nvPr/>
        </p:nvSpPr>
        <p:spPr>
          <a:xfrm>
            <a:off x="4009519" y="4251665"/>
            <a:ext cx="57038" cy="168762"/>
          </a:xfrm>
          <a:prstGeom prst="rect">
            <a:avLst/>
          </a:prstGeom>
          <a:solidFill>
            <a:srgbClr val="00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62"/>
          <p:cNvSpPr/>
          <p:nvPr/>
        </p:nvSpPr>
        <p:spPr>
          <a:xfrm>
            <a:off x="2499684" y="4251665"/>
            <a:ext cx="59978" cy="168762"/>
          </a:xfrm>
          <a:prstGeom prst="rect">
            <a:avLst/>
          </a:prstGeom>
          <a:solidFill>
            <a:srgbClr val="E7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62"/>
          <p:cNvSpPr/>
          <p:nvPr/>
        </p:nvSpPr>
        <p:spPr>
          <a:xfrm>
            <a:off x="4809985" y="4251665"/>
            <a:ext cx="59978" cy="168762"/>
          </a:xfrm>
          <a:prstGeom prst="rect">
            <a:avLst/>
          </a:prstGeom>
          <a:solidFill>
            <a:srgbClr val="E7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62"/>
          <p:cNvSpPr/>
          <p:nvPr/>
        </p:nvSpPr>
        <p:spPr>
          <a:xfrm>
            <a:off x="5250015" y="4252662"/>
            <a:ext cx="57038" cy="168762"/>
          </a:xfrm>
          <a:prstGeom prst="rect">
            <a:avLst/>
          </a:prstGeom>
          <a:solidFill>
            <a:srgbClr val="00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4" name="Google Shape;1614;p62"/>
          <p:cNvGrpSpPr/>
          <p:nvPr/>
        </p:nvGrpSpPr>
        <p:grpSpPr>
          <a:xfrm>
            <a:off x="2115013" y="4218583"/>
            <a:ext cx="197798" cy="241739"/>
            <a:chOff x="4835013" y="765750"/>
            <a:chExt cx="157175" cy="195300"/>
          </a:xfrm>
        </p:grpSpPr>
        <p:cxnSp>
          <p:nvCxnSpPr>
            <p:cNvPr id="1615" name="Google Shape;1615;p62"/>
            <p:cNvCxnSpPr/>
            <p:nvPr/>
          </p:nvCxnSpPr>
          <p:spPr>
            <a:xfrm rot="10800000" flipH="1">
              <a:off x="4835013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6" name="Google Shape;1616;p62"/>
            <p:cNvCxnSpPr/>
            <p:nvPr/>
          </p:nvCxnSpPr>
          <p:spPr>
            <a:xfrm rot="10800000" flipH="1">
              <a:off x="4877888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17" name="Google Shape;1617;p62"/>
          <p:cNvGrpSpPr/>
          <p:nvPr/>
        </p:nvGrpSpPr>
        <p:grpSpPr>
          <a:xfrm>
            <a:off x="4352799" y="4215131"/>
            <a:ext cx="197798" cy="241739"/>
            <a:chOff x="4835013" y="765750"/>
            <a:chExt cx="157175" cy="195300"/>
          </a:xfrm>
        </p:grpSpPr>
        <p:cxnSp>
          <p:nvCxnSpPr>
            <p:cNvPr id="1618" name="Google Shape;1618;p62"/>
            <p:cNvCxnSpPr/>
            <p:nvPr/>
          </p:nvCxnSpPr>
          <p:spPr>
            <a:xfrm rot="10800000" flipH="1">
              <a:off x="4835013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9" name="Google Shape;1619;p62"/>
            <p:cNvCxnSpPr/>
            <p:nvPr/>
          </p:nvCxnSpPr>
          <p:spPr>
            <a:xfrm rot="10800000" flipH="1">
              <a:off x="4877888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20" name="Google Shape;1620;p62"/>
          <p:cNvSpPr/>
          <p:nvPr/>
        </p:nvSpPr>
        <p:spPr>
          <a:xfrm>
            <a:off x="4960069" y="4251665"/>
            <a:ext cx="59978" cy="168762"/>
          </a:xfrm>
          <a:prstGeom prst="rect">
            <a:avLst/>
          </a:prstGeom>
          <a:solidFill>
            <a:srgbClr val="FFFFFF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62"/>
          <p:cNvSpPr/>
          <p:nvPr/>
        </p:nvSpPr>
        <p:spPr>
          <a:xfrm>
            <a:off x="5110124" y="4251665"/>
            <a:ext cx="59978" cy="168762"/>
          </a:xfrm>
          <a:prstGeom prst="rect">
            <a:avLst/>
          </a:prstGeom>
          <a:solidFill>
            <a:srgbClr val="8F8F8F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62"/>
          <p:cNvSpPr/>
          <p:nvPr/>
        </p:nvSpPr>
        <p:spPr>
          <a:xfrm>
            <a:off x="6032358" y="4251665"/>
            <a:ext cx="59978" cy="168762"/>
          </a:xfrm>
          <a:prstGeom prst="rect">
            <a:avLst/>
          </a:prstGeom>
          <a:solidFill>
            <a:srgbClr val="E7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3" name="Google Shape;1623;p62"/>
          <p:cNvGrpSpPr/>
          <p:nvPr/>
        </p:nvGrpSpPr>
        <p:grpSpPr>
          <a:xfrm>
            <a:off x="5575172" y="4215131"/>
            <a:ext cx="197798" cy="241739"/>
            <a:chOff x="4835013" y="765750"/>
            <a:chExt cx="157175" cy="195300"/>
          </a:xfrm>
        </p:grpSpPr>
        <p:cxnSp>
          <p:nvCxnSpPr>
            <p:cNvPr id="1624" name="Google Shape;1624;p62"/>
            <p:cNvCxnSpPr/>
            <p:nvPr/>
          </p:nvCxnSpPr>
          <p:spPr>
            <a:xfrm rot="10800000" flipH="1">
              <a:off x="4835013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5" name="Google Shape;1625;p62"/>
            <p:cNvCxnSpPr/>
            <p:nvPr/>
          </p:nvCxnSpPr>
          <p:spPr>
            <a:xfrm rot="10800000" flipH="1">
              <a:off x="4877888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26" name="Google Shape;1626;p62"/>
          <p:cNvSpPr/>
          <p:nvPr/>
        </p:nvSpPr>
        <p:spPr>
          <a:xfrm>
            <a:off x="6182442" y="4251665"/>
            <a:ext cx="59978" cy="168762"/>
          </a:xfrm>
          <a:prstGeom prst="rect">
            <a:avLst/>
          </a:prstGeom>
          <a:solidFill>
            <a:srgbClr val="FFFFFF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62"/>
          <p:cNvSpPr/>
          <p:nvPr/>
        </p:nvSpPr>
        <p:spPr>
          <a:xfrm>
            <a:off x="6332497" y="4251665"/>
            <a:ext cx="59978" cy="168762"/>
          </a:xfrm>
          <a:prstGeom prst="rect">
            <a:avLst/>
          </a:prstGeom>
          <a:solidFill>
            <a:srgbClr val="8F8F8F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62"/>
          <p:cNvSpPr/>
          <p:nvPr/>
        </p:nvSpPr>
        <p:spPr>
          <a:xfrm>
            <a:off x="3187973" y="4251665"/>
            <a:ext cx="59978" cy="168762"/>
          </a:xfrm>
          <a:prstGeom prst="rect">
            <a:avLst/>
          </a:prstGeom>
          <a:solidFill>
            <a:srgbClr val="E7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8" name="Google Shape;1628;p62"/>
          <p:cNvGrpSpPr/>
          <p:nvPr/>
        </p:nvGrpSpPr>
        <p:grpSpPr>
          <a:xfrm>
            <a:off x="2803303" y="4218583"/>
            <a:ext cx="197798" cy="241739"/>
            <a:chOff x="4835013" y="765750"/>
            <a:chExt cx="157175" cy="195300"/>
          </a:xfrm>
        </p:grpSpPr>
        <p:cxnSp>
          <p:nvCxnSpPr>
            <p:cNvPr id="1629" name="Google Shape;1629;p62"/>
            <p:cNvCxnSpPr/>
            <p:nvPr/>
          </p:nvCxnSpPr>
          <p:spPr>
            <a:xfrm rot="10800000" flipH="1">
              <a:off x="4835013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0" name="Google Shape;1630;p62"/>
            <p:cNvCxnSpPr/>
            <p:nvPr/>
          </p:nvCxnSpPr>
          <p:spPr>
            <a:xfrm rot="10800000" flipH="1">
              <a:off x="4877888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31" name="Google Shape;1631;p62"/>
          <p:cNvSpPr/>
          <p:nvPr/>
        </p:nvSpPr>
        <p:spPr>
          <a:xfrm>
            <a:off x="3876262" y="4251665"/>
            <a:ext cx="59978" cy="168762"/>
          </a:xfrm>
          <a:prstGeom prst="rect">
            <a:avLst/>
          </a:prstGeom>
          <a:solidFill>
            <a:srgbClr val="E7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2" name="Google Shape;1632;p62"/>
          <p:cNvGrpSpPr/>
          <p:nvPr/>
        </p:nvGrpSpPr>
        <p:grpSpPr>
          <a:xfrm>
            <a:off x="3491592" y="4218583"/>
            <a:ext cx="197798" cy="241739"/>
            <a:chOff x="4835013" y="765750"/>
            <a:chExt cx="157175" cy="195300"/>
          </a:xfrm>
        </p:grpSpPr>
        <p:cxnSp>
          <p:nvCxnSpPr>
            <p:cNvPr id="1633" name="Google Shape;1633;p62"/>
            <p:cNvCxnSpPr/>
            <p:nvPr/>
          </p:nvCxnSpPr>
          <p:spPr>
            <a:xfrm rot="10800000" flipH="1">
              <a:off x="4835013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4" name="Google Shape;1634;p62"/>
            <p:cNvCxnSpPr/>
            <p:nvPr/>
          </p:nvCxnSpPr>
          <p:spPr>
            <a:xfrm rot="10800000" flipH="1">
              <a:off x="4877888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35" name="Google Shape;1635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51147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18497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29140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39784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06264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6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6956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62"/>
          <p:cNvSpPr/>
          <p:nvPr/>
        </p:nvSpPr>
        <p:spPr>
          <a:xfrm>
            <a:off x="5038653" y="4428620"/>
            <a:ext cx="446308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D120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2" name="Google Shape;1642;p62"/>
          <p:cNvSpPr/>
          <p:nvPr/>
        </p:nvSpPr>
        <p:spPr>
          <a:xfrm>
            <a:off x="6139330" y="4428620"/>
            <a:ext cx="446308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D150</a:t>
            </a:r>
            <a:endParaRPr sz="1764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3" name="Google Shape;1643;p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4965646" y="3597377"/>
            <a:ext cx="338547" cy="3873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4" name="Google Shape;1644;p62"/>
          <p:cNvSpPr txBox="1"/>
          <p:nvPr/>
        </p:nvSpPr>
        <p:spPr>
          <a:xfrm>
            <a:off x="5318686" y="2766542"/>
            <a:ext cx="1389787" cy="3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Multicovax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5" name="Google Shape;1645;p62"/>
          <p:cNvSpPr/>
          <p:nvPr/>
        </p:nvSpPr>
        <p:spPr>
          <a:xfrm>
            <a:off x="1688307" y="4428626"/>
            <a:ext cx="338700" cy="22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372" b="1">
                <a:solidFill>
                  <a:srgbClr val="E60000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lang="pt-BR" sz="1568" b="1">
                <a:solidFill>
                  <a:srgbClr val="E60000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764">
              <a:solidFill>
                <a:srgbClr val="E6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6" name="Google Shape;1646;p62"/>
          <p:cNvSpPr/>
          <p:nvPr/>
        </p:nvSpPr>
        <p:spPr>
          <a:xfrm>
            <a:off x="1827576" y="4251665"/>
            <a:ext cx="59978" cy="168762"/>
          </a:xfrm>
          <a:prstGeom prst="rect">
            <a:avLst/>
          </a:prstGeom>
          <a:solidFill>
            <a:srgbClr val="E70000"/>
          </a:solidFill>
          <a:ln w="11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" tIns="44788" rIns="89600" bIns="447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7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7" name="Google Shape;1647;p62"/>
          <p:cNvGrpSpPr/>
          <p:nvPr/>
        </p:nvGrpSpPr>
        <p:grpSpPr>
          <a:xfrm>
            <a:off x="1442906" y="4218583"/>
            <a:ext cx="197798" cy="241739"/>
            <a:chOff x="4835013" y="765750"/>
            <a:chExt cx="157175" cy="195300"/>
          </a:xfrm>
        </p:grpSpPr>
        <p:cxnSp>
          <p:nvCxnSpPr>
            <p:cNvPr id="1648" name="Google Shape;1648;p62"/>
            <p:cNvCxnSpPr/>
            <p:nvPr/>
          </p:nvCxnSpPr>
          <p:spPr>
            <a:xfrm rot="10800000" flipH="1">
              <a:off x="4835013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9" name="Google Shape;1649;p62"/>
            <p:cNvCxnSpPr/>
            <p:nvPr/>
          </p:nvCxnSpPr>
          <p:spPr>
            <a:xfrm rot="10800000" flipH="1">
              <a:off x="4877888" y="765750"/>
              <a:ext cx="114300" cy="195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50" name="Google Shape;1650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67676" y="3959247"/>
            <a:ext cx="177661" cy="23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62"/>
          <p:cNvSpPr/>
          <p:nvPr/>
        </p:nvSpPr>
        <p:spPr>
          <a:xfrm>
            <a:off x="424258" y="1498450"/>
            <a:ext cx="8112923" cy="174701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g220592e470c_0_937"/>
          <p:cNvPicPr preferRelativeResize="0"/>
          <p:nvPr/>
        </p:nvPicPr>
        <p:blipFill rotWithShape="1">
          <a:blip r:embed="rId3">
            <a:alphaModFix/>
          </a:blip>
          <a:srcRect t="10952"/>
          <a:stretch/>
        </p:blipFill>
        <p:spPr>
          <a:xfrm>
            <a:off x="1231574" y="1204392"/>
            <a:ext cx="3324247" cy="215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220592e470c_0_937"/>
          <p:cNvPicPr preferRelativeResize="0"/>
          <p:nvPr/>
        </p:nvPicPr>
        <p:blipFill rotWithShape="1">
          <a:blip r:embed="rId4">
            <a:alphaModFix/>
          </a:blip>
          <a:srcRect t="10952"/>
          <a:stretch/>
        </p:blipFill>
        <p:spPr>
          <a:xfrm>
            <a:off x="4405618" y="1204391"/>
            <a:ext cx="3324266" cy="215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220592e470c_0_937"/>
          <p:cNvPicPr preferRelativeResize="0"/>
          <p:nvPr/>
        </p:nvPicPr>
        <p:blipFill rotWithShape="1">
          <a:blip r:embed="rId5">
            <a:alphaModFix/>
          </a:blip>
          <a:srcRect t="11071"/>
          <a:stretch/>
        </p:blipFill>
        <p:spPr>
          <a:xfrm>
            <a:off x="2817962" y="3627386"/>
            <a:ext cx="3324247" cy="2154766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g220592e470c_0_937"/>
          <p:cNvSpPr txBox="1"/>
          <p:nvPr/>
        </p:nvSpPr>
        <p:spPr>
          <a:xfrm>
            <a:off x="1948153" y="904740"/>
            <a:ext cx="2038154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 anti-RBD saliva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20592e470c_0_937"/>
          <p:cNvSpPr txBox="1"/>
          <p:nvPr/>
        </p:nvSpPr>
        <p:spPr>
          <a:xfrm>
            <a:off x="5140665" y="904740"/>
            <a:ext cx="2038154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 anti-RBD NAS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220592e470c_0_937"/>
          <p:cNvSpPr txBox="1"/>
          <p:nvPr/>
        </p:nvSpPr>
        <p:spPr>
          <a:xfrm>
            <a:off x="3684431" y="3369135"/>
            <a:ext cx="2038154" cy="2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67200" rIns="67200" bIns="67200" anchor="t" anchorCtr="0">
            <a:noAutofit/>
          </a:bodyPr>
          <a:lstStyle/>
          <a:p>
            <a:pPr algn="ctr">
              <a:buSzPts val="1400"/>
            </a:pPr>
            <a:r>
              <a:rPr lang="pt-BR" sz="132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 anti-RBD BAL</a:t>
            </a:r>
            <a:endParaRPr sz="132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3" name="Google Shape;1793;p76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94" name="Google Shape;1794;p76" title="File:Check-mark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7" y="2297777"/>
            <a:ext cx="453143" cy="48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76" title="File:Check-mark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7" y="2993857"/>
            <a:ext cx="453143" cy="48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76" title="File:Check-mark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7" y="3689937"/>
            <a:ext cx="453143" cy="48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76" title="File:Check-mark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7" y="4386018"/>
            <a:ext cx="453143" cy="48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76" title="File:Check-mark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7" y="5082097"/>
            <a:ext cx="453143" cy="48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76" title="File:Check-mark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7" y="1601697"/>
            <a:ext cx="453143" cy="489853"/>
          </a:xfrm>
          <a:prstGeom prst="rect">
            <a:avLst/>
          </a:prstGeom>
          <a:noFill/>
          <a:ln>
            <a:noFill/>
          </a:ln>
        </p:spPr>
      </p:pic>
      <p:sp>
        <p:nvSpPr>
          <p:cNvPr id="1800" name="Google Shape;1800;p76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Desfecho da MultiCovax como dose de reforço I.N.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76"/>
          <p:cNvSpPr txBox="1"/>
          <p:nvPr/>
        </p:nvSpPr>
        <p:spPr>
          <a:xfrm>
            <a:off x="1007378" y="2319539"/>
            <a:ext cx="7453458" cy="39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aumento da resposta sistêmica IgG e IgA anti-RBD após cada reforço;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2" name="Google Shape;1802;p76"/>
          <p:cNvSpPr txBox="1"/>
          <p:nvPr/>
        </p:nvSpPr>
        <p:spPr>
          <a:xfrm>
            <a:off x="1007378" y="3052791"/>
            <a:ext cx="7453458" cy="39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indução de anticorpo sIgA locais com o primeiro reforço I.N.;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3" name="Google Shape;1803;p76"/>
          <p:cNvSpPr txBox="1"/>
          <p:nvPr/>
        </p:nvSpPr>
        <p:spPr>
          <a:xfrm>
            <a:off x="1007378" y="3716851"/>
            <a:ext cx="7453458" cy="39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neutralização de pseudovírus </a:t>
            </a:r>
            <a:r>
              <a:rPr lang="pt-BR" sz="1764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wild-type</a:t>
            </a: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 omicron BA.2 e BA.5;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4" name="Google Shape;1804;p76"/>
          <p:cNvSpPr txBox="1"/>
          <p:nvPr/>
        </p:nvSpPr>
        <p:spPr>
          <a:xfrm>
            <a:off x="1007378" y="4431763"/>
            <a:ext cx="7453458" cy="39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resposta celular significativa com o primeiro reforço I.N.;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5" name="Google Shape;1805;p76"/>
          <p:cNvSpPr txBox="1"/>
          <p:nvPr/>
        </p:nvSpPr>
        <p:spPr>
          <a:xfrm>
            <a:off x="1007378" y="5127835"/>
            <a:ext cx="7453458" cy="39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importância de atualização do antígeno da vacina Multicovax.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6" name="Google Shape;1806;p76"/>
          <p:cNvSpPr txBox="1"/>
          <p:nvPr/>
        </p:nvSpPr>
        <p:spPr>
          <a:xfrm>
            <a:off x="1007378" y="1673810"/>
            <a:ext cx="7453458" cy="39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Reforço potente e complementar à imunidade induzida sistemicamente;</a:t>
            </a:r>
            <a:endParaRPr sz="1764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20592e470c_0_1094"/>
          <p:cNvSpPr txBox="1"/>
          <p:nvPr/>
        </p:nvSpPr>
        <p:spPr>
          <a:xfrm>
            <a:off x="380376" y="995608"/>
            <a:ext cx="7083152" cy="69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ctr" anchorCtr="0">
            <a:normAutofit fontScale="925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t-BR" sz="323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desenvolvimento da Multicovax</a:t>
            </a:r>
            <a:endParaRPr sz="1029"/>
          </a:p>
        </p:txBody>
      </p:sp>
      <p:sp>
        <p:nvSpPr>
          <p:cNvPr id="685" name="Google Shape;685;g220592e470c_0_1094"/>
          <p:cNvSpPr txBox="1"/>
          <p:nvPr/>
        </p:nvSpPr>
        <p:spPr>
          <a:xfrm rot="-5400000">
            <a:off x="89338" y="3226552"/>
            <a:ext cx="2595818" cy="27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r>
              <a:rPr lang="pt-BR" sz="1323">
                <a:latin typeface="Roboto"/>
                <a:ea typeface="Roboto"/>
                <a:cs typeface="Roboto"/>
                <a:sym typeface="Roboto"/>
              </a:rPr>
              <a:t>Nível de maturidade da pesquisa</a:t>
            </a:r>
            <a:endParaRPr sz="1029"/>
          </a:p>
        </p:txBody>
      </p:sp>
      <p:pic>
        <p:nvPicPr>
          <p:cNvPr id="2" name="Picture 1" descr="A diagram of a diagram of different types of medical equipment&#10;&#10;Description automatically generated with medium confidence">
            <a:extLst>
              <a:ext uri="{FF2B5EF4-FFF2-40B4-BE49-F238E27FC236}">
                <a16:creationId xmlns:a16="http://schemas.microsoft.com/office/drawing/2014/main" id="{9DF62687-5474-F684-03A1-85A6B8152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142" y="1542638"/>
            <a:ext cx="6197862" cy="43385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ADBFAEC-9EDB-CC52-F9DA-E82089FC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27</a:t>
            </a:fld>
            <a:r>
              <a:rPr lang="pt-BR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3C85EB-015C-765A-A651-59C3DFF4F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4" y="133268"/>
            <a:ext cx="8686799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07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1" name="Google Shape;181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439" y="2695024"/>
            <a:ext cx="4386490" cy="3070546"/>
          </a:xfrm>
          <a:prstGeom prst="rect">
            <a:avLst/>
          </a:prstGeom>
          <a:noFill/>
          <a:ln>
            <a:noFill/>
          </a:ln>
        </p:spPr>
      </p:pic>
      <p:sp>
        <p:nvSpPr>
          <p:cNvPr id="1812" name="Google Shape;1812;p77"/>
          <p:cNvSpPr txBox="1"/>
          <p:nvPr/>
        </p:nvSpPr>
        <p:spPr>
          <a:xfrm>
            <a:off x="404583" y="876202"/>
            <a:ext cx="8187014" cy="7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466" tIns="119466" rIns="119466" bIns="119466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Próximas etapas</a:t>
            </a:r>
            <a:endParaRPr sz="2548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3" name="Google Shape;1813;p77"/>
          <p:cNvCxnSpPr/>
          <p:nvPr/>
        </p:nvCxnSpPr>
        <p:spPr>
          <a:xfrm>
            <a:off x="404885" y="1405890"/>
            <a:ext cx="8187014" cy="20581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4" name="Google Shape;1814;p77"/>
          <p:cNvSpPr txBox="1"/>
          <p:nvPr/>
        </p:nvSpPr>
        <p:spPr>
          <a:xfrm>
            <a:off x="421195" y="1562520"/>
            <a:ext cx="8187014" cy="389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64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Estudos pré-clínicos em animais:</a:t>
            </a:r>
            <a:endParaRPr sz="1764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proteção da Multicovax WT como reforço e transmissão viral em hamsters.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imunogenicidade em camundongos e proteção da Multicovax XBB.1.5 em hamsters.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764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Produção do antígeno (IFA):</a:t>
            </a:r>
            <a:endParaRPr sz="1764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banco de células mestre e produção em BPF.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64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Estudos ampliados em animais:</a:t>
            </a:r>
            <a:endParaRPr sz="1764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avaliação toxicológica em roedores.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64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toxicidade e toxicocinética em primatas.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64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Ensaios clínicos:</a:t>
            </a:r>
            <a:endParaRPr sz="1764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66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Multicovax como reforço intranasal.</a:t>
            </a:r>
            <a:endParaRPr sz="1666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8974" y="326738"/>
            <a:ext cx="8432464" cy="11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 anchor="ctr"/>
          <a:lstStyle/>
          <a:p>
            <a:r>
              <a:rPr lang="pt-BR" sz="3700" b="1">
                <a:solidFill>
                  <a:schemeClr val="tx2"/>
                </a:solidFill>
                <a:latin typeface="Garamond" pitchFamily="18" charset="0"/>
              </a:rPr>
              <a:t>DESENVOLVIMENTO DE </a:t>
            </a:r>
            <a:r>
              <a:rPr lang="pt-BR" sz="3300" b="1">
                <a:solidFill>
                  <a:schemeClr val="tx2"/>
                </a:solidFill>
                <a:latin typeface="Garamond" pitchFamily="18" charset="0"/>
              </a:rPr>
              <a:t>MEDICAMENTOS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7396" y="1666366"/>
            <a:ext cx="8065294" cy="44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/>
          <a:lstStyle/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900" b="1"/>
              <a:t>Droga de referência ou inovadora: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pt-BR" sz="2500"/>
              <a:t>	Patente por 20 anos, alto custo</a:t>
            </a:r>
          </a:p>
          <a:p>
            <a:pPr marL="335971" indent="-335971" algn="ctr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pt-BR" sz="2500"/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900" b="1"/>
              <a:t>Me-too:</a:t>
            </a:r>
            <a:r>
              <a:rPr lang="pt-BR" sz="2500" b="1"/>
              <a:t> 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pt-BR" sz="2500"/>
              <a:t>Compostos similares a fármacos já consagrados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pt-BR" sz="2500"/>
              <a:t>(75% dos “novos” fármacos)</a:t>
            </a:r>
          </a:p>
          <a:p>
            <a:pPr marL="335971" indent="-335971" algn="ctr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pt-BR" sz="2500"/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900" b="1"/>
              <a:t>Genéricos</a:t>
            </a:r>
            <a:r>
              <a:rPr lang="pt-BR" sz="2900"/>
              <a:t>:</a:t>
            </a:r>
            <a:r>
              <a:rPr lang="pt-BR" sz="2300"/>
              <a:t> 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pt-BR" sz="2500"/>
              <a:t>Origem na década de 60 (EUA)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pt-BR" sz="2500"/>
              <a:t>Medicamentos acessíveis à população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pt-BR" sz="2500"/>
              <a:t>Reduzir gastos com assistência farmacêutica</a:t>
            </a:r>
          </a:p>
          <a:p>
            <a:pPr marL="335971" indent="-335971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pt-BR" sz="2500"/>
          </a:p>
        </p:txBody>
      </p:sp>
    </p:spTree>
    <p:extLst>
      <p:ext uri="{BB962C8B-B14F-4D97-AF65-F5344CB8AC3E}">
        <p14:creationId xmlns:p14="http://schemas.microsoft.com/office/powerpoint/2010/main" val="39928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8"/>
          <p:cNvSpPr txBox="1">
            <a:spLocks noGrp="1"/>
          </p:cNvSpPr>
          <p:nvPr>
            <p:ph type="title" idx="4294967295"/>
          </p:nvPr>
        </p:nvSpPr>
        <p:spPr>
          <a:xfrm>
            <a:off x="305477" y="938222"/>
            <a:ext cx="8350484" cy="561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9600" tIns="89600" rIns="89600" bIns="89600" rtlCol="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300"/>
            </a:pPr>
            <a:r>
              <a:rPr lang="pt-BR" sz="2548" b="1">
                <a:latin typeface="Calibri"/>
                <a:ea typeface="Calibri"/>
                <a:cs typeface="Calibri"/>
                <a:sym typeface="Calibri"/>
              </a:rPr>
              <a:t>Conclusões - potenciais impactos da Multicovax</a:t>
            </a:r>
            <a:endParaRPr sz="2548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0" name="Google Shape;1820;p78"/>
          <p:cNvCxnSpPr/>
          <p:nvPr/>
        </p:nvCxnSpPr>
        <p:spPr>
          <a:xfrm>
            <a:off x="303664" y="1488536"/>
            <a:ext cx="8369007" cy="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21" name="Google Shape;1821;p78"/>
          <p:cNvPicPr preferRelativeResize="0"/>
          <p:nvPr/>
        </p:nvPicPr>
        <p:blipFill rotWithShape="1">
          <a:blip r:embed="rId3">
            <a:alphaModFix/>
          </a:blip>
          <a:srcRect r="2037"/>
          <a:stretch/>
        </p:blipFill>
        <p:spPr>
          <a:xfrm>
            <a:off x="1437576" y="1627619"/>
            <a:ext cx="5945920" cy="408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78"/>
          <p:cNvPicPr preferRelativeResize="0"/>
          <p:nvPr/>
        </p:nvPicPr>
        <p:blipFill rotWithShape="1">
          <a:blip r:embed="rId4">
            <a:alphaModFix/>
          </a:blip>
          <a:srcRect l="23167" t="14847" r="32425" b="19776"/>
          <a:stretch/>
        </p:blipFill>
        <p:spPr>
          <a:xfrm>
            <a:off x="3655641" y="2164678"/>
            <a:ext cx="1588244" cy="14221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3" name="Google Shape;1823;p78"/>
          <p:cNvSpPr/>
          <p:nvPr/>
        </p:nvSpPr>
        <p:spPr>
          <a:xfrm>
            <a:off x="1135236" y="2658077"/>
            <a:ext cx="1288354" cy="4901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Tecnologia de ponta, de baixo custo e fácil administração</a:t>
            </a: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4" name="Google Shape;1824;p78"/>
          <p:cNvSpPr/>
          <p:nvPr/>
        </p:nvSpPr>
        <p:spPr>
          <a:xfrm>
            <a:off x="2474772" y="2381584"/>
            <a:ext cx="648881" cy="64535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</a:pPr>
            <a:endParaRPr sz="68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5" name="Google Shape;1825;p78"/>
          <p:cNvSpPr txBox="1"/>
          <p:nvPr/>
        </p:nvSpPr>
        <p:spPr>
          <a:xfrm>
            <a:off x="2498097" y="2532019"/>
            <a:ext cx="690630" cy="18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pt-BR" sz="1078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Acesso</a:t>
            </a:r>
            <a:endParaRPr sz="1078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6" name="Google Shape;1826;p78"/>
          <p:cNvSpPr/>
          <p:nvPr/>
        </p:nvSpPr>
        <p:spPr>
          <a:xfrm>
            <a:off x="3235549" y="3945156"/>
            <a:ext cx="648881" cy="64535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</a:pPr>
            <a:endParaRPr sz="68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7" name="Google Shape;1827;p78"/>
          <p:cNvSpPr txBox="1"/>
          <p:nvPr/>
        </p:nvSpPr>
        <p:spPr>
          <a:xfrm>
            <a:off x="3097952" y="4029807"/>
            <a:ext cx="924075" cy="18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t-BR" sz="980" b="1">
                <a:latin typeface="Proxima Nova"/>
                <a:ea typeface="Proxima Nova"/>
                <a:cs typeface="Proxima Nova"/>
                <a:sym typeface="Proxima Nova"/>
              </a:rPr>
              <a:t>Solução inovadora</a:t>
            </a:r>
            <a:endParaRPr sz="98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8" name="Google Shape;1828;p78"/>
          <p:cNvSpPr/>
          <p:nvPr/>
        </p:nvSpPr>
        <p:spPr>
          <a:xfrm>
            <a:off x="728497" y="4387666"/>
            <a:ext cx="2460573" cy="4460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Nanoformulação mucoadesiva e penetrante, biocompatível e imunoestimulante</a:t>
            </a: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9" name="Google Shape;1829;p78"/>
          <p:cNvSpPr/>
          <p:nvPr/>
        </p:nvSpPr>
        <p:spPr>
          <a:xfrm>
            <a:off x="735063" y="4847205"/>
            <a:ext cx="3186779" cy="94406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3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78"/>
          <p:cNvSpPr/>
          <p:nvPr/>
        </p:nvSpPr>
        <p:spPr>
          <a:xfrm>
            <a:off x="1704318" y="5339598"/>
            <a:ext cx="751785" cy="2963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Anti</a:t>
            </a: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corpos</a:t>
            </a: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1" name="Google Shape;1831;p78"/>
          <p:cNvSpPr/>
          <p:nvPr/>
        </p:nvSpPr>
        <p:spPr>
          <a:xfrm>
            <a:off x="2586668" y="5339598"/>
            <a:ext cx="648881" cy="2963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Células </a:t>
            </a:r>
            <a:r>
              <a:rPr lang="pt-BR" sz="882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2" name="Google Shape;1832;p78"/>
          <p:cNvPicPr preferRelativeResize="0"/>
          <p:nvPr/>
        </p:nvPicPr>
        <p:blipFill rotWithShape="1">
          <a:blip r:embed="rId5">
            <a:alphaModFix/>
          </a:blip>
          <a:srcRect l="48857" t="29396" r="35958" b="40375"/>
          <a:stretch/>
        </p:blipFill>
        <p:spPr>
          <a:xfrm>
            <a:off x="2711086" y="4772534"/>
            <a:ext cx="395097" cy="53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3" name="Google Shape;1833;p78"/>
          <p:cNvPicPr preferRelativeResize="0"/>
          <p:nvPr/>
        </p:nvPicPr>
        <p:blipFill rotWithShape="1">
          <a:blip r:embed="rId5">
            <a:alphaModFix/>
          </a:blip>
          <a:srcRect l="7187" t="29396" r="61976" b="40375"/>
          <a:stretch/>
        </p:blipFill>
        <p:spPr>
          <a:xfrm>
            <a:off x="1704318" y="4847205"/>
            <a:ext cx="802415" cy="539061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Google Shape;1834;p78"/>
          <p:cNvSpPr/>
          <p:nvPr/>
        </p:nvSpPr>
        <p:spPr>
          <a:xfrm>
            <a:off x="612486" y="5339598"/>
            <a:ext cx="1010808" cy="2963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 i="1"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 nanoparticulado</a:t>
            </a: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5" name="Google Shape;1835;p78"/>
          <p:cNvPicPr preferRelativeResize="0"/>
          <p:nvPr/>
        </p:nvPicPr>
        <p:blipFill rotWithShape="1">
          <a:blip r:embed="rId6">
            <a:alphaModFix/>
          </a:blip>
          <a:srcRect l="15753" t="26487" r="58332" b="35656"/>
          <a:stretch/>
        </p:blipFill>
        <p:spPr>
          <a:xfrm>
            <a:off x="830250" y="4839096"/>
            <a:ext cx="543036" cy="5552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6" name="Google Shape;1836;p78"/>
          <p:cNvSpPr/>
          <p:nvPr/>
        </p:nvSpPr>
        <p:spPr>
          <a:xfrm>
            <a:off x="5102539" y="3941211"/>
            <a:ext cx="648881" cy="64535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</a:pPr>
            <a:endParaRPr sz="68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7" name="Google Shape;1837;p78"/>
          <p:cNvSpPr txBox="1"/>
          <p:nvPr/>
        </p:nvSpPr>
        <p:spPr>
          <a:xfrm>
            <a:off x="4910109" y="3997808"/>
            <a:ext cx="1033741" cy="44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pt-BR" sz="980" b="1">
                <a:latin typeface="Proxima Nova"/>
                <a:ea typeface="Proxima Nova"/>
                <a:cs typeface="Proxima Nova"/>
                <a:sym typeface="Proxima Nova"/>
              </a:rPr>
              <a:t>Nova ferramenta</a:t>
            </a:r>
            <a:endParaRPr sz="98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8" name="Google Shape;1838;p78"/>
          <p:cNvSpPr/>
          <p:nvPr/>
        </p:nvSpPr>
        <p:spPr>
          <a:xfrm>
            <a:off x="5807331" y="3767598"/>
            <a:ext cx="2460573" cy="8229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Plataforma inovadora com potencial para um sistema universal de distribuição nasal no combate a patógenos respiratórios</a:t>
            </a: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Substituição de agulhas por </a:t>
            </a:r>
            <a:r>
              <a:rPr lang="pt-BR" sz="882" b="1" i="1">
                <a:latin typeface="Proxima Nova"/>
                <a:ea typeface="Proxima Nova"/>
                <a:cs typeface="Proxima Nova"/>
                <a:sym typeface="Proxima Nova"/>
              </a:rPr>
              <a:t>sprays</a:t>
            </a: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 nasais</a:t>
            </a: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9" name="Google Shape;1839;p78"/>
          <p:cNvSpPr/>
          <p:nvPr/>
        </p:nvSpPr>
        <p:spPr>
          <a:xfrm>
            <a:off x="5769967" y="2419634"/>
            <a:ext cx="648881" cy="64535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</a:pPr>
            <a:endParaRPr sz="68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0" name="Google Shape;1840;p78"/>
          <p:cNvSpPr txBox="1"/>
          <p:nvPr/>
        </p:nvSpPr>
        <p:spPr>
          <a:xfrm>
            <a:off x="5577537" y="2550910"/>
            <a:ext cx="1033741" cy="3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pt-BR" sz="1078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Promo</a:t>
            </a:r>
            <a:r>
              <a:rPr lang="pt-BR" sz="1078" b="1">
                <a:latin typeface="Proxima Nova"/>
                <a:ea typeface="Proxima Nova"/>
                <a:cs typeface="Proxima Nova"/>
                <a:sym typeface="Proxima Nova"/>
              </a:rPr>
              <a:t>ção</a:t>
            </a:r>
            <a:endParaRPr sz="1078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1" name="Google Shape;1841;p78"/>
          <p:cNvSpPr/>
          <p:nvPr/>
        </p:nvSpPr>
        <p:spPr>
          <a:xfrm>
            <a:off x="6456114" y="2293602"/>
            <a:ext cx="1892839" cy="100551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Desenvolvimento do Complexo Econômico-Industrial da Saúde Brasileiro</a:t>
            </a: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&gt; autonomia nacional reduzindo a dependência do mercado internacional</a:t>
            </a:r>
            <a:endParaRPr sz="882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2" name="Google Shape;1842;p78"/>
          <p:cNvSpPr/>
          <p:nvPr/>
        </p:nvSpPr>
        <p:spPr>
          <a:xfrm>
            <a:off x="735063" y="3930897"/>
            <a:ext cx="2388541" cy="4901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pt-BR" sz="882" b="1">
                <a:latin typeface="Proxima Nova"/>
                <a:ea typeface="Proxima Nova"/>
                <a:cs typeface="Proxima Nova"/>
                <a:sym typeface="Proxima Nova"/>
              </a:rPr>
              <a:t>Vacina de 2ª geração focada na estimulação de respostas T e B, e aumento da imunidade de mucosa</a:t>
            </a:r>
            <a:endParaRPr sz="882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30072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20592e470c_0_1138"/>
          <p:cNvSpPr txBox="1"/>
          <p:nvPr/>
        </p:nvSpPr>
        <p:spPr>
          <a:xfrm>
            <a:off x="380376" y="995608"/>
            <a:ext cx="6994067" cy="69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pt-BR" sz="323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Estágio de desenvolvimento</a:t>
            </a:r>
            <a:endParaRPr sz="1029"/>
          </a:p>
        </p:txBody>
      </p:sp>
      <p:sp>
        <p:nvSpPr>
          <p:cNvPr id="710" name="Google Shape;710;g220592e470c_0_1138"/>
          <p:cNvSpPr/>
          <p:nvPr/>
        </p:nvSpPr>
        <p:spPr>
          <a:xfrm>
            <a:off x="1262121" y="2216319"/>
            <a:ext cx="2107834" cy="311158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67200" tIns="33591" rIns="67200" bIns="33591" anchor="ctr" anchorCtr="0">
            <a:noAutofit/>
          </a:bodyPr>
          <a:lstStyle/>
          <a:p>
            <a:pPr algn="ctr">
              <a:buSzPts val="1378"/>
            </a:pPr>
            <a:endParaRPr sz="101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1" name="Google Shape;711;g220592e470c_0_1138"/>
          <p:cNvSpPr/>
          <p:nvPr/>
        </p:nvSpPr>
        <p:spPr>
          <a:xfrm>
            <a:off x="3369986" y="2216318"/>
            <a:ext cx="2330106" cy="3111586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67200" tIns="33591" rIns="67200" bIns="33591" anchor="ctr" anchorCtr="0">
            <a:noAutofit/>
          </a:bodyPr>
          <a:lstStyle/>
          <a:p>
            <a:pPr algn="ctr">
              <a:buSzPts val="1378"/>
            </a:pPr>
            <a:endParaRPr sz="101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2" name="Google Shape;712;g220592e470c_0_1138"/>
          <p:cNvSpPr/>
          <p:nvPr/>
        </p:nvSpPr>
        <p:spPr>
          <a:xfrm>
            <a:off x="5702103" y="2207013"/>
            <a:ext cx="2168253" cy="3130108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67200" tIns="33591" rIns="67200" bIns="33591" anchor="ctr" anchorCtr="0">
            <a:noAutofit/>
          </a:bodyPr>
          <a:lstStyle/>
          <a:p>
            <a:pPr algn="ctr">
              <a:buSzPts val="1378"/>
            </a:pPr>
            <a:endParaRPr sz="1013">
              <a:solidFill>
                <a:srgbClr val="F2F2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3" name="Google Shape;713;g220592e470c_0_1138"/>
          <p:cNvSpPr txBox="1"/>
          <p:nvPr/>
        </p:nvSpPr>
        <p:spPr>
          <a:xfrm>
            <a:off x="1486982" y="5015302"/>
            <a:ext cx="1550170" cy="24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071"/>
            </a:pPr>
            <a:r>
              <a:rPr lang="pt-BR" sz="1176" dirty="0">
                <a:solidFill>
                  <a:srgbClr val="0070C0"/>
                </a:solidFill>
                <a:latin typeface="Quattrocento Sans"/>
                <a:sym typeface="Quattrocento Sans"/>
              </a:rPr>
              <a:t>Pesquisa Básica</a:t>
            </a:r>
            <a:endParaRPr sz="1176" dirty="0">
              <a:solidFill>
                <a:srgbClr val="0070C0"/>
              </a:solidFill>
            </a:endParaRPr>
          </a:p>
        </p:txBody>
      </p:sp>
      <p:sp>
        <p:nvSpPr>
          <p:cNvPr id="714" name="Google Shape;714;g220592e470c_0_1138"/>
          <p:cNvSpPr txBox="1"/>
          <p:nvPr/>
        </p:nvSpPr>
        <p:spPr>
          <a:xfrm>
            <a:off x="5620161" y="5012007"/>
            <a:ext cx="2321286" cy="24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071"/>
            </a:pPr>
            <a:r>
              <a:rPr lang="pt-BR" sz="1176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Produção Industrial - Mercado</a:t>
            </a:r>
            <a:endParaRPr sz="1176" dirty="0">
              <a:solidFill>
                <a:srgbClr val="0070C0"/>
              </a:solidFill>
            </a:endParaRPr>
          </a:p>
        </p:txBody>
      </p:sp>
      <p:sp>
        <p:nvSpPr>
          <p:cNvPr id="715" name="Google Shape;715;g220592e470c_0_1138"/>
          <p:cNvSpPr txBox="1"/>
          <p:nvPr/>
        </p:nvSpPr>
        <p:spPr>
          <a:xfrm>
            <a:off x="3417499" y="5015301"/>
            <a:ext cx="2201378" cy="24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071"/>
            </a:pPr>
            <a:r>
              <a:rPr lang="pt-BR" sz="1176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Desenvolvimento do Produto</a:t>
            </a:r>
            <a:endParaRPr sz="1764" dirty="0">
              <a:solidFill>
                <a:srgbClr val="0070C0"/>
              </a:solidFill>
            </a:endParaRPr>
          </a:p>
        </p:txBody>
      </p:sp>
      <p:pic>
        <p:nvPicPr>
          <p:cNvPr id="716" name="Google Shape;716;g220592e470c_0_1138" descr="https://encrypted-tbn1.gstatic.com/images?q=tbn:ANd9GcR8iC_of1t4sorMm5EwYJpImquuMAJP5Ck3v-m9zOrsEQlSbsApDXQTIcP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5809" y="3734619"/>
            <a:ext cx="427371" cy="447133"/>
          </a:xfrm>
          <a:prstGeom prst="rect">
            <a:avLst/>
          </a:prstGeom>
          <a:solidFill>
            <a:srgbClr val="323F4F"/>
          </a:solidFill>
          <a:ln>
            <a:noFill/>
          </a:ln>
        </p:spPr>
      </p:pic>
      <p:sp>
        <p:nvSpPr>
          <p:cNvPr id="717" name="Google Shape;717;g220592e470c_0_1138"/>
          <p:cNvSpPr/>
          <p:nvPr/>
        </p:nvSpPr>
        <p:spPr>
          <a:xfrm rot="10800000" flipH="1">
            <a:off x="3667580" y="3047809"/>
            <a:ext cx="3163251" cy="1928360"/>
          </a:xfrm>
          <a:custGeom>
            <a:avLst/>
            <a:gdLst/>
            <a:ahLst/>
            <a:cxnLst/>
            <a:rect l="l" t="t" r="r" b="b"/>
            <a:pathLst>
              <a:path w="5264331" h="3024238" extrusionOk="0">
                <a:moveTo>
                  <a:pt x="0" y="197120"/>
                </a:moveTo>
                <a:cubicBezTo>
                  <a:pt x="248194" y="16417"/>
                  <a:pt x="496388" y="-164286"/>
                  <a:pt x="1136468" y="262434"/>
                </a:cubicBezTo>
                <a:cubicBezTo>
                  <a:pt x="1776548" y="689154"/>
                  <a:pt x="3152503" y="2308949"/>
                  <a:pt x="3840480" y="2757440"/>
                </a:cubicBezTo>
                <a:cubicBezTo>
                  <a:pt x="4528457" y="3205931"/>
                  <a:pt x="5264331" y="2953383"/>
                  <a:pt x="5264331" y="2953383"/>
                </a:cubicBezTo>
                <a:lnTo>
                  <a:pt x="5264331" y="2953383"/>
                </a:lnTo>
                <a:lnTo>
                  <a:pt x="5264331" y="2953383"/>
                </a:lnTo>
              </a:path>
            </a:pathLst>
          </a:cu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7200" tIns="33591" rIns="67200" bIns="33591" anchor="ctr" anchorCtr="0">
            <a:noAutofit/>
          </a:bodyPr>
          <a:lstStyle/>
          <a:p>
            <a:pPr algn="ctr">
              <a:buSzPts val="1378"/>
            </a:pPr>
            <a:endParaRPr sz="101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8" name="Google Shape;718;g220592e470c_0_1138"/>
          <p:cNvSpPr/>
          <p:nvPr/>
        </p:nvSpPr>
        <p:spPr>
          <a:xfrm>
            <a:off x="2418141" y="2997534"/>
            <a:ext cx="3230966" cy="1928360"/>
          </a:xfrm>
          <a:custGeom>
            <a:avLst/>
            <a:gdLst/>
            <a:ahLst/>
            <a:cxnLst/>
            <a:rect l="l" t="t" r="r" b="b"/>
            <a:pathLst>
              <a:path w="5264331" h="3024238" extrusionOk="0">
                <a:moveTo>
                  <a:pt x="0" y="197120"/>
                </a:moveTo>
                <a:cubicBezTo>
                  <a:pt x="248194" y="16417"/>
                  <a:pt x="496388" y="-164286"/>
                  <a:pt x="1136468" y="262434"/>
                </a:cubicBezTo>
                <a:cubicBezTo>
                  <a:pt x="1776548" y="689154"/>
                  <a:pt x="3152503" y="2308949"/>
                  <a:pt x="3840480" y="2757440"/>
                </a:cubicBezTo>
                <a:cubicBezTo>
                  <a:pt x="4528457" y="3205931"/>
                  <a:pt x="5264331" y="2953383"/>
                  <a:pt x="5264331" y="2953383"/>
                </a:cubicBezTo>
                <a:lnTo>
                  <a:pt x="5264331" y="2953383"/>
                </a:lnTo>
                <a:lnTo>
                  <a:pt x="5264331" y="2953383"/>
                </a:lnTo>
              </a:path>
            </a:pathLst>
          </a:custGeom>
          <a:noFill/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7200" tIns="33591" rIns="67200" bIns="33591" anchor="ctr" anchorCtr="0">
            <a:noAutofit/>
          </a:bodyPr>
          <a:lstStyle/>
          <a:p>
            <a:pPr algn="ctr">
              <a:buSzPts val="1378"/>
            </a:pPr>
            <a:endParaRPr sz="1013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9" name="Google Shape;719;g220592e470c_0_1138"/>
          <p:cNvSpPr txBox="1"/>
          <p:nvPr/>
        </p:nvSpPr>
        <p:spPr>
          <a:xfrm>
            <a:off x="3833850" y="3384870"/>
            <a:ext cx="1587215" cy="2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 algn="ctr">
              <a:buSzPts val="1378"/>
            </a:pPr>
            <a:r>
              <a:rPr lang="pt-BR" sz="147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Vale da Morte</a:t>
            </a:r>
            <a:endParaRPr sz="1764" dirty="0">
              <a:solidFill>
                <a:srgbClr val="0070C0"/>
              </a:solidFill>
            </a:endParaRPr>
          </a:p>
        </p:txBody>
      </p:sp>
      <p:sp>
        <p:nvSpPr>
          <p:cNvPr id="720" name="Google Shape;720;g220592e470c_0_1138"/>
          <p:cNvSpPr/>
          <p:nvPr/>
        </p:nvSpPr>
        <p:spPr>
          <a:xfrm>
            <a:off x="3288922" y="3021536"/>
            <a:ext cx="2598905" cy="30849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548135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7200" tIns="33591" rIns="67200" bIns="33591" anchor="ctr" anchorCtr="0">
            <a:noAutofit/>
          </a:bodyPr>
          <a:lstStyle/>
          <a:p>
            <a:pPr algn="ctr">
              <a:buSzPts val="1378"/>
            </a:pPr>
            <a:endParaRPr sz="1013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1" name="Google Shape;721;g220592e470c_0_1138"/>
          <p:cNvSpPr txBox="1"/>
          <p:nvPr/>
        </p:nvSpPr>
        <p:spPr>
          <a:xfrm rot="2476761">
            <a:off x="2381716" y="3664285"/>
            <a:ext cx="2260438" cy="24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>
              <a:buSzPts val="1071"/>
            </a:pPr>
            <a:r>
              <a:rPr lang="pt-BR" sz="1176" b="1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Recursos públicos de pesquisa</a:t>
            </a:r>
            <a:endParaRPr sz="1176" dirty="0">
              <a:solidFill>
                <a:srgbClr val="0070C0"/>
              </a:solidFill>
            </a:endParaRPr>
          </a:p>
        </p:txBody>
      </p:sp>
      <p:sp>
        <p:nvSpPr>
          <p:cNvPr id="722" name="Google Shape;722;g220592e470c_0_1138"/>
          <p:cNvSpPr txBox="1"/>
          <p:nvPr/>
        </p:nvSpPr>
        <p:spPr>
          <a:xfrm rot="-2703168">
            <a:off x="4483159" y="3704117"/>
            <a:ext cx="2266945" cy="24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200" tIns="33591" rIns="67200" bIns="33591" anchor="t" anchorCtr="0">
            <a:spAutoFit/>
          </a:bodyPr>
          <a:lstStyle/>
          <a:p>
            <a:pPr>
              <a:buSzPts val="1071"/>
            </a:pPr>
            <a:r>
              <a:rPr lang="pt-BR" sz="1176" b="1" dirty="0">
                <a:solidFill>
                  <a:srgbClr val="0070C0"/>
                </a:solidFill>
                <a:latin typeface="Quattrocento Sans"/>
                <a:sym typeface="Quattrocento Sans"/>
              </a:rPr>
              <a:t>Recursos Fundos ou Industriais </a:t>
            </a:r>
            <a:endParaRPr sz="1176" dirty="0">
              <a:solidFill>
                <a:srgbClr val="0070C0"/>
              </a:solidFill>
            </a:endParaRPr>
          </a:p>
        </p:txBody>
      </p:sp>
      <p:sp>
        <p:nvSpPr>
          <p:cNvPr id="723" name="Google Shape;723;g220592e470c_0_1138"/>
          <p:cNvSpPr txBox="1"/>
          <p:nvPr/>
        </p:nvSpPr>
        <p:spPr>
          <a:xfrm rot="-5400000">
            <a:off x="-534238" y="3655280"/>
            <a:ext cx="3333588" cy="22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6" tIns="25707" rIns="51416" bIns="25707" anchor="t" anchorCtr="0">
            <a:spAutoFit/>
          </a:bodyPr>
          <a:lstStyle/>
          <a:p>
            <a:pPr>
              <a:buSzPts val="1531"/>
            </a:pPr>
            <a:r>
              <a:rPr lang="pt-BR" sz="1125" b="1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Estágios de desenvolvimento de novo medicamento</a:t>
            </a:r>
            <a:endParaRPr sz="1125" b="1" dirty="0">
              <a:solidFill>
                <a:srgbClr val="0070C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61432F0-1753-B882-C324-D9C4F717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31</a:t>
            </a:fld>
            <a:r>
              <a:rPr lang="pt-BR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833F8E-AE1F-3F71-65D0-B74D0CB5C7EC}"/>
              </a:ext>
            </a:extLst>
          </p:cNvPr>
          <p:cNvSpPr txBox="1"/>
          <p:nvPr/>
        </p:nvSpPr>
        <p:spPr>
          <a:xfrm>
            <a:off x="592282" y="2067791"/>
            <a:ext cx="80321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IMPORTANTÍSSIMA  A PROPOSTA DO </a:t>
            </a:r>
            <a:r>
              <a:rPr lang="en-US" sz="2800" b="1" dirty="0"/>
              <a:t>SENADOR ALESSANDRO VIEIRA </a:t>
            </a:r>
            <a:r>
              <a:rPr lang="en-US" sz="2800" dirty="0"/>
              <a:t>COM RELATORIA DO </a:t>
            </a:r>
            <a:r>
              <a:rPr lang="en-US" sz="2800" b="1" dirty="0"/>
              <a:t>SENADOR ASTRONAUTA MARCOS PONTES</a:t>
            </a:r>
            <a:r>
              <a:rPr lang="en-US" sz="2800" dirty="0"/>
              <a:t> QUE PROPÕE INCLUIR NA LEI DO FNDCT A IMPORTÃNCIA DO </a:t>
            </a:r>
            <a:r>
              <a:rPr lang="en-US" sz="2800" dirty="0">
                <a:solidFill>
                  <a:srgbClr val="ED7D31"/>
                </a:solidFill>
              </a:rPr>
              <a:t>FINACIAMENTO CONTÍNUO DA PESQUISA E DESENVOLVIMENTO DE IMUNOBIOLÓGICOS NACIONAIS</a:t>
            </a:r>
          </a:p>
        </p:txBody>
      </p:sp>
    </p:spTree>
    <p:extLst>
      <p:ext uri="{BB962C8B-B14F-4D97-AF65-F5344CB8AC3E}">
        <p14:creationId xmlns:p14="http://schemas.microsoft.com/office/powerpoint/2010/main" val="199081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983272" y="4382966"/>
            <a:ext cx="1975873" cy="3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Desenvolvimento de</a:t>
            </a:r>
          </a:p>
          <a:p>
            <a:pPr marL="90206" indent="-90206">
              <a:lnSpc>
                <a:spcPct val="90000"/>
              </a:lnSpc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novas tecnologias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81714" y="5080008"/>
            <a:ext cx="2117450" cy="3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Pesquisa básica em instituições acadêmicas</a:t>
            </a:r>
          </a:p>
        </p:txBody>
      </p:sp>
      <p:sp>
        <p:nvSpPr>
          <p:cNvPr id="209924" name="AutoShape 4"/>
          <p:cNvSpPr>
            <a:spLocks noChangeArrowheads="1"/>
          </p:cNvSpPr>
          <p:nvPr/>
        </p:nvSpPr>
        <p:spPr bwMode="auto">
          <a:xfrm>
            <a:off x="1866966" y="4790607"/>
            <a:ext cx="211590" cy="21160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 rot="-2436793">
            <a:off x="2442618" y="5436304"/>
            <a:ext cx="140022" cy="211602"/>
          </a:xfrm>
          <a:prstGeom prst="upDownArrow">
            <a:avLst>
              <a:gd name="adj1" fmla="val 50000"/>
              <a:gd name="adj2" fmla="val 302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889134" y="4354960"/>
            <a:ext cx="1043945" cy="3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 algn="ctr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Testes clínicos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716439" y="5092451"/>
            <a:ext cx="1482683" cy="2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 algn="ctr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Pesquisa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4410712" y="5061333"/>
            <a:ext cx="916369" cy="2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 algn="ctr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Fábricas</a:t>
            </a:r>
          </a:p>
        </p:txBody>
      </p:sp>
      <p:sp>
        <p:nvSpPr>
          <p:cNvPr id="209929" name="AutoShape 9"/>
          <p:cNvSpPr>
            <a:spLocks noChangeArrowheads="1"/>
          </p:cNvSpPr>
          <p:nvPr/>
        </p:nvSpPr>
        <p:spPr bwMode="auto">
          <a:xfrm>
            <a:off x="3312311" y="4849731"/>
            <a:ext cx="211590" cy="21160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30" name="AutoShape 10"/>
          <p:cNvSpPr>
            <a:spLocks noChangeArrowheads="1"/>
          </p:cNvSpPr>
          <p:nvPr/>
        </p:nvSpPr>
        <p:spPr bwMode="auto">
          <a:xfrm rot="16200000">
            <a:off x="4057534" y="5061339"/>
            <a:ext cx="211602" cy="21159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669000" y="1249389"/>
            <a:ext cx="7833480" cy="3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612771" lvl="1" indent="-4668">
              <a:lnSpc>
                <a:spcPct val="110000"/>
              </a:lnSpc>
            </a:pPr>
            <a:endParaRPr lang="pt-BR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2363269" y="1666366"/>
            <a:ext cx="1482682" cy="2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 algn="ctr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Transparência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1330217" y="1526338"/>
            <a:ext cx="2374159" cy="21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8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Patentes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1305325" y="1867080"/>
            <a:ext cx="1341104" cy="3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Mercados de</a:t>
            </a:r>
            <a:b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 capital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2481510" y="2042896"/>
            <a:ext cx="1929198" cy="3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8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Ciência baseada em padrões internacionais</a:t>
            </a:r>
          </a:p>
        </p:txBody>
      </p:sp>
      <p:sp>
        <p:nvSpPr>
          <p:cNvPr id="209936" name="AutoShape 16"/>
          <p:cNvSpPr>
            <a:spLocks noChangeArrowheads="1"/>
          </p:cNvSpPr>
          <p:nvPr/>
        </p:nvSpPr>
        <p:spPr bwMode="auto">
          <a:xfrm rot="5271949">
            <a:off x="4149310" y="2267172"/>
            <a:ext cx="777948" cy="7760356"/>
          </a:xfrm>
          <a:prstGeom prst="curvedLeftArrow">
            <a:avLst>
              <a:gd name="adj1" fmla="val 59810"/>
              <a:gd name="adj2" fmla="val 298957"/>
              <a:gd name="adj3" fmla="val 39153"/>
            </a:avLst>
          </a:prstGeom>
          <a:gradFill rotWithShape="1">
            <a:gsLst>
              <a:gs pos="0">
                <a:srgbClr val="0000CC">
                  <a:gamma/>
                  <a:tint val="19216"/>
                  <a:invGamma/>
                </a:srgbClr>
              </a:gs>
              <a:gs pos="50000">
                <a:srgbClr val="0000CC"/>
              </a:gs>
              <a:gs pos="100000">
                <a:srgbClr val="0000CC">
                  <a:gamma/>
                  <a:tint val="19216"/>
                  <a:invGamma/>
                </a:srgbClr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4253572" y="1394084"/>
            <a:ext cx="1663156" cy="64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A infra-estrutura legal e regulatória assegura inovação e investimentos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4258240" y="2092682"/>
            <a:ext cx="1929198" cy="21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8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Cadeia produtiva segura</a:t>
            </a: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6081646" y="1772171"/>
            <a:ext cx="1496685" cy="4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8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Necessidade de assuntos legais e regulatórios</a:t>
            </a:r>
          </a:p>
        </p:txBody>
      </p:sp>
      <p:grpSp>
        <p:nvGrpSpPr>
          <p:cNvPr id="209940" name="Group 20"/>
          <p:cNvGrpSpPr>
            <a:grpSpLocks/>
          </p:cNvGrpSpPr>
          <p:nvPr/>
        </p:nvGrpSpPr>
        <p:grpSpPr bwMode="auto">
          <a:xfrm>
            <a:off x="882142" y="2357188"/>
            <a:ext cx="8137450" cy="1937091"/>
            <a:chOff x="316" y="1284"/>
            <a:chExt cx="5516" cy="1245"/>
          </a:xfrm>
        </p:grpSpPr>
        <p:sp>
          <p:nvSpPr>
            <p:cNvPr id="209941" name="AutoShape 21"/>
            <p:cNvSpPr>
              <a:spLocks noChangeArrowheads="1"/>
            </p:cNvSpPr>
            <p:nvPr/>
          </p:nvSpPr>
          <p:spPr bwMode="auto">
            <a:xfrm>
              <a:off x="431" y="1298"/>
              <a:ext cx="1360" cy="1230"/>
            </a:xfrm>
            <a:prstGeom prst="homePlate">
              <a:avLst>
                <a:gd name="adj" fmla="val 27642"/>
              </a:avLst>
            </a:prstGeom>
            <a:solidFill>
              <a:srgbClr val="0099FF">
                <a:alpha val="75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8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9942" name="Text Box 22"/>
            <p:cNvSpPr txBox="1">
              <a:spLocks noChangeArrowheads="1"/>
            </p:cNvSpPr>
            <p:nvPr/>
          </p:nvSpPr>
          <p:spPr bwMode="auto">
            <a:xfrm>
              <a:off x="316" y="1327"/>
              <a:ext cx="117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pt-BR" sz="1000" b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Pesquisa</a:t>
              </a:r>
            </a:p>
          </p:txBody>
        </p:sp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339" y="2256"/>
              <a:ext cx="118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000" b="1" i="1">
                  <a:solidFill>
                    <a:srgbClr val="000066"/>
                  </a:solidFill>
                  <a:latin typeface="Georgia" pitchFamily="18" charset="0"/>
                  <a:cs typeface="Arial" charset="0"/>
                </a:rPr>
                <a:t>Identifica novos</a:t>
              </a:r>
            </a:p>
            <a:p>
              <a:pPr algn="ctr">
                <a:lnSpc>
                  <a:spcPct val="90000"/>
                </a:lnSpc>
              </a:pPr>
              <a:r>
                <a:rPr lang="pt-BR" sz="1000" b="1" i="1">
                  <a:solidFill>
                    <a:srgbClr val="000066"/>
                  </a:solidFill>
                  <a:latin typeface="Georgia" pitchFamily="18" charset="0"/>
                  <a:cs typeface="Arial" charset="0"/>
                </a:rPr>
                <a:t>tratamentos</a:t>
              </a:r>
            </a:p>
          </p:txBody>
        </p:sp>
        <p:sp>
          <p:nvSpPr>
            <p:cNvPr id="209944" name="AutoShape 24"/>
            <p:cNvSpPr>
              <a:spLocks noChangeArrowheads="1"/>
            </p:cNvSpPr>
            <p:nvPr/>
          </p:nvSpPr>
          <p:spPr bwMode="auto">
            <a:xfrm>
              <a:off x="1383" y="1298"/>
              <a:ext cx="1678" cy="1231"/>
            </a:xfrm>
            <a:prstGeom prst="homePlate">
              <a:avLst>
                <a:gd name="adj" fmla="val 34078"/>
              </a:avLst>
            </a:prstGeom>
            <a:solidFill>
              <a:srgbClr val="0099FF">
                <a:alpha val="75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8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9945" name="Text Box 25"/>
            <p:cNvSpPr txBox="1">
              <a:spLocks noChangeArrowheads="1"/>
            </p:cNvSpPr>
            <p:nvPr/>
          </p:nvSpPr>
          <p:spPr bwMode="auto">
            <a:xfrm>
              <a:off x="1429" y="1327"/>
              <a:ext cx="13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pt-BR" sz="1000" b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Desenvolvimento</a:t>
              </a:r>
            </a:p>
          </p:txBody>
        </p:sp>
        <p:sp>
          <p:nvSpPr>
            <p:cNvPr id="209946" name="Text Box 26"/>
            <p:cNvSpPr txBox="1">
              <a:spLocks noChangeArrowheads="1"/>
            </p:cNvSpPr>
            <p:nvPr/>
          </p:nvSpPr>
          <p:spPr bwMode="auto">
            <a:xfrm>
              <a:off x="1619" y="2266"/>
              <a:ext cx="118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000" b="1" i="1">
                  <a:solidFill>
                    <a:srgbClr val="000066"/>
                  </a:solidFill>
                  <a:latin typeface="Georgia" pitchFamily="18" charset="0"/>
                  <a:cs typeface="Arial" charset="0"/>
                </a:rPr>
                <a:t>Novo produto</a:t>
              </a:r>
            </a:p>
            <a:p>
              <a:pPr algn="ctr">
                <a:lnSpc>
                  <a:spcPct val="90000"/>
                </a:lnSpc>
              </a:pPr>
              <a:r>
                <a:rPr lang="pt-BR" sz="1000" b="1" i="1">
                  <a:solidFill>
                    <a:srgbClr val="000066"/>
                  </a:solidFill>
                  <a:latin typeface="Georgia" pitchFamily="18" charset="0"/>
                  <a:cs typeface="Arial" charset="0"/>
                </a:rPr>
                <a:t>aprovado</a:t>
              </a:r>
            </a:p>
          </p:txBody>
        </p:sp>
        <p:sp>
          <p:nvSpPr>
            <p:cNvPr id="209947" name="AutoShape 27"/>
            <p:cNvSpPr>
              <a:spLocks noChangeArrowheads="1"/>
            </p:cNvSpPr>
            <p:nvPr/>
          </p:nvSpPr>
          <p:spPr bwMode="auto">
            <a:xfrm>
              <a:off x="2633" y="1298"/>
              <a:ext cx="1573" cy="1230"/>
            </a:xfrm>
            <a:prstGeom prst="homePlate">
              <a:avLst>
                <a:gd name="adj" fmla="val 31972"/>
              </a:avLst>
            </a:prstGeom>
            <a:solidFill>
              <a:srgbClr val="0099FF">
                <a:alpha val="75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800" b="1">
                <a:solidFill>
                  <a:srgbClr val="FFFFFF"/>
                </a:solidFill>
                <a:latin typeface="Georgia" pitchFamily="18" charset="0"/>
                <a:cs typeface="Arial" charset="0"/>
              </a:endParaRPr>
            </a:p>
          </p:txBody>
        </p:sp>
        <p:sp>
          <p:nvSpPr>
            <p:cNvPr id="209948" name="AutoShape 28"/>
            <p:cNvSpPr>
              <a:spLocks noChangeArrowheads="1"/>
            </p:cNvSpPr>
            <p:nvPr/>
          </p:nvSpPr>
          <p:spPr bwMode="auto">
            <a:xfrm>
              <a:off x="3787" y="1298"/>
              <a:ext cx="1983" cy="1230"/>
            </a:xfrm>
            <a:prstGeom prst="homePlate">
              <a:avLst>
                <a:gd name="adj" fmla="val 40305"/>
              </a:avLst>
            </a:prstGeom>
            <a:solidFill>
              <a:srgbClr val="0099FF">
                <a:alpha val="75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8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9949" name="Text Box 29"/>
            <p:cNvSpPr txBox="1">
              <a:spLocks noChangeArrowheads="1"/>
            </p:cNvSpPr>
            <p:nvPr/>
          </p:nvSpPr>
          <p:spPr bwMode="auto">
            <a:xfrm>
              <a:off x="466" y="1413"/>
              <a:ext cx="80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00" b="1" i="1">
                  <a:solidFill>
                    <a:srgbClr val="000066"/>
                  </a:solidFill>
                  <a:latin typeface="Georgia" pitchFamily="18" charset="0"/>
                  <a:cs typeface="Arial" charset="0"/>
                </a:rPr>
                <a:t>Gera inovação</a:t>
              </a:r>
            </a:p>
          </p:txBody>
        </p:sp>
        <p:sp>
          <p:nvSpPr>
            <p:cNvPr id="209950" name="Text Box 30"/>
            <p:cNvSpPr txBox="1">
              <a:spLocks noChangeArrowheads="1"/>
            </p:cNvSpPr>
            <p:nvPr/>
          </p:nvSpPr>
          <p:spPr bwMode="auto">
            <a:xfrm>
              <a:off x="2765" y="2306"/>
              <a:ext cx="118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000" b="1" i="1">
                  <a:solidFill>
                    <a:srgbClr val="000066"/>
                  </a:solidFill>
                  <a:latin typeface="Georgia" pitchFamily="18" charset="0"/>
                  <a:cs typeface="Arial" charset="0"/>
                </a:rPr>
                <a:t>Distribuição</a:t>
              </a:r>
            </a:p>
          </p:txBody>
        </p:sp>
        <p:sp>
          <p:nvSpPr>
            <p:cNvPr id="209951" name="Text Box 31"/>
            <p:cNvSpPr txBox="1">
              <a:spLocks noChangeArrowheads="1"/>
            </p:cNvSpPr>
            <p:nvPr/>
          </p:nvSpPr>
          <p:spPr bwMode="auto">
            <a:xfrm>
              <a:off x="4191" y="1318"/>
              <a:ext cx="49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000" b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Saúde</a:t>
              </a:r>
            </a:p>
          </p:txBody>
        </p:sp>
        <p:sp>
          <p:nvSpPr>
            <p:cNvPr id="209952" name="Text Box 32"/>
            <p:cNvSpPr txBox="1">
              <a:spLocks noChangeArrowheads="1"/>
            </p:cNvSpPr>
            <p:nvPr/>
          </p:nvSpPr>
          <p:spPr bwMode="auto">
            <a:xfrm>
              <a:off x="4621" y="1316"/>
              <a:ext cx="90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900" b="1" i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Paciente com acesso a informação</a:t>
              </a:r>
            </a:p>
          </p:txBody>
        </p:sp>
        <p:sp>
          <p:nvSpPr>
            <p:cNvPr id="209953" name="Text Box 33"/>
            <p:cNvSpPr txBox="1">
              <a:spLocks noChangeArrowheads="1"/>
            </p:cNvSpPr>
            <p:nvPr/>
          </p:nvSpPr>
          <p:spPr bwMode="auto">
            <a:xfrm>
              <a:off x="4770" y="1797"/>
              <a:ext cx="63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900" b="1" i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Melhoria da</a:t>
              </a:r>
            </a:p>
            <a:p>
              <a:pPr algn="ctr">
                <a:lnSpc>
                  <a:spcPct val="80000"/>
                </a:lnSpc>
              </a:pPr>
              <a:r>
                <a:rPr lang="pt-BR" sz="900" b="1" i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saúde</a:t>
              </a:r>
            </a:p>
          </p:txBody>
        </p:sp>
        <p:sp>
          <p:nvSpPr>
            <p:cNvPr id="209954" name="Text Box 34"/>
            <p:cNvSpPr txBox="1">
              <a:spLocks noChangeArrowheads="1"/>
            </p:cNvSpPr>
            <p:nvPr/>
          </p:nvSpPr>
          <p:spPr bwMode="auto">
            <a:xfrm>
              <a:off x="4694" y="2269"/>
              <a:ext cx="77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sz="900" b="1" i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Trabalhadores </a:t>
              </a:r>
            </a:p>
            <a:p>
              <a:pPr algn="ctr">
                <a:lnSpc>
                  <a:spcPct val="70000"/>
                </a:lnSpc>
              </a:pPr>
              <a:r>
                <a:rPr lang="pt-BR" sz="900" b="1" i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mais produtivos</a:t>
              </a:r>
            </a:p>
          </p:txBody>
        </p:sp>
        <p:sp>
          <p:nvSpPr>
            <p:cNvPr id="209955" name="AutoShape 35"/>
            <p:cNvSpPr>
              <a:spLocks noChangeArrowheads="1"/>
            </p:cNvSpPr>
            <p:nvPr/>
          </p:nvSpPr>
          <p:spPr bwMode="auto">
            <a:xfrm>
              <a:off x="5012" y="1624"/>
              <a:ext cx="136" cy="173"/>
            </a:xfrm>
            <a:prstGeom prst="downArrow">
              <a:avLst>
                <a:gd name="adj1" fmla="val 50000"/>
                <a:gd name="adj2" fmla="val 3180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9956" name="AutoShape 36"/>
            <p:cNvSpPr>
              <a:spLocks noChangeArrowheads="1"/>
            </p:cNvSpPr>
            <p:nvPr/>
          </p:nvSpPr>
          <p:spPr bwMode="auto">
            <a:xfrm>
              <a:off x="5012" y="2040"/>
              <a:ext cx="136" cy="173"/>
            </a:xfrm>
            <a:prstGeom prst="downArrow">
              <a:avLst>
                <a:gd name="adj1" fmla="val 50000"/>
                <a:gd name="adj2" fmla="val 3180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200" b="1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pic>
          <p:nvPicPr>
            <p:cNvPr id="209957" name="Picture 37" descr="cientis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1583"/>
              <a:ext cx="545" cy="604"/>
            </a:xfrm>
            <a:prstGeom prst="rect">
              <a:avLst/>
            </a:prstGeom>
            <a:noFill/>
          </p:spPr>
        </p:pic>
        <p:pic>
          <p:nvPicPr>
            <p:cNvPr id="209958" name="Picture 38" descr="microscopi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" y="1606"/>
              <a:ext cx="539" cy="558"/>
            </a:xfrm>
            <a:prstGeom prst="rect">
              <a:avLst/>
            </a:prstGeom>
            <a:noFill/>
          </p:spPr>
        </p:pic>
        <p:sp>
          <p:nvSpPr>
            <p:cNvPr id="209959" name="Text Box 39"/>
            <p:cNvSpPr txBox="1">
              <a:spLocks noChangeArrowheads="1"/>
            </p:cNvSpPr>
            <p:nvPr/>
          </p:nvSpPr>
          <p:spPr bwMode="auto">
            <a:xfrm>
              <a:off x="2643" y="1284"/>
              <a:ext cx="131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1">
                  <a:solidFill>
                    <a:srgbClr val="FFFFFF"/>
                  </a:solidFill>
                  <a:latin typeface="Georgia" pitchFamily="18" charset="0"/>
                  <a:cs typeface="Arial" charset="0"/>
                </a:rPr>
                <a:t>Marketing e Manufatura</a:t>
              </a:r>
            </a:p>
          </p:txBody>
        </p:sp>
        <p:pic>
          <p:nvPicPr>
            <p:cNvPr id="209960" name="Picture 40" descr="capsul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1599"/>
              <a:ext cx="559" cy="571"/>
            </a:xfrm>
            <a:prstGeom prst="rect">
              <a:avLst/>
            </a:prstGeom>
            <a:noFill/>
          </p:spPr>
        </p:pic>
        <p:pic>
          <p:nvPicPr>
            <p:cNvPr id="209961" name="Picture 41" descr="hospita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7" y="1600"/>
              <a:ext cx="548" cy="570"/>
            </a:xfrm>
            <a:prstGeom prst="rect">
              <a:avLst/>
            </a:prstGeom>
            <a:noFill/>
          </p:spPr>
        </p:pic>
        <p:sp>
          <p:nvSpPr>
            <p:cNvPr id="209962" name="Text Box 42"/>
            <p:cNvSpPr txBox="1">
              <a:spLocks noChangeArrowheads="1"/>
            </p:cNvSpPr>
            <p:nvPr/>
          </p:nvSpPr>
          <p:spPr bwMode="auto">
            <a:xfrm>
              <a:off x="5398" y="1791"/>
              <a:ext cx="43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FF"/>
                  </a:solidFill>
                  <a:cs typeface="Arial" charset="0"/>
                </a:rPr>
                <a:t>ROI</a:t>
              </a:r>
            </a:p>
          </p:txBody>
        </p:sp>
      </p:grpSp>
      <p:sp>
        <p:nvSpPr>
          <p:cNvPr id="209963" name="Text Box 43"/>
          <p:cNvSpPr txBox="1">
            <a:spLocks noChangeArrowheads="1"/>
          </p:cNvSpPr>
          <p:nvPr/>
        </p:nvSpPr>
        <p:spPr bwMode="auto">
          <a:xfrm>
            <a:off x="7621894" y="4494988"/>
            <a:ext cx="1339548" cy="3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algn="ctr"/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Retorno do</a:t>
            </a:r>
          </a:p>
          <a:p>
            <a:pPr algn="ctr"/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Investimento</a:t>
            </a: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 flipH="1">
            <a:off x="8502476" y="3578567"/>
            <a:ext cx="141578" cy="91797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9583" tIns="44792" rIns="89583" bIns="44792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65" name="Text Box 45"/>
          <p:cNvSpPr txBox="1">
            <a:spLocks noChangeArrowheads="1"/>
          </p:cNvSpPr>
          <p:nvPr/>
        </p:nvSpPr>
        <p:spPr bwMode="auto">
          <a:xfrm>
            <a:off x="7229831" y="1303841"/>
            <a:ext cx="1731611" cy="73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algn="ctr"/>
            <a:r>
              <a:rPr lang="pt-BR" sz="1400" b="1">
                <a:solidFill>
                  <a:srgbClr val="FFFFFF"/>
                </a:solidFill>
                <a:cs typeface="Arial" charset="0"/>
              </a:rPr>
              <a:t>Infraestrutura </a:t>
            </a:r>
          </a:p>
          <a:p>
            <a:pPr algn="ctr"/>
            <a:r>
              <a:rPr lang="pt-BR" sz="1400" b="1">
                <a:solidFill>
                  <a:srgbClr val="FFFFFF"/>
                </a:solidFill>
                <a:cs typeface="Arial" charset="0"/>
              </a:rPr>
              <a:t>legal</a:t>
            </a:r>
          </a:p>
          <a:p>
            <a:pPr algn="ctr"/>
            <a:r>
              <a:rPr lang="pt-BR" sz="1400" b="1">
                <a:solidFill>
                  <a:srgbClr val="FFFFFF"/>
                </a:solidFill>
                <a:cs typeface="Arial" charset="0"/>
              </a:rPr>
              <a:t>e regulatória</a:t>
            </a:r>
          </a:p>
        </p:txBody>
      </p:sp>
      <p:sp>
        <p:nvSpPr>
          <p:cNvPr id="209966" name="Text Box 46"/>
          <p:cNvSpPr txBox="1">
            <a:spLocks noChangeArrowheads="1"/>
          </p:cNvSpPr>
          <p:nvPr/>
        </p:nvSpPr>
        <p:spPr bwMode="auto">
          <a:xfrm>
            <a:off x="7597287" y="6284272"/>
            <a:ext cx="1348309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583" tIns="44792" rIns="89583" bIns="44792">
            <a:spAutoFit/>
          </a:bodyPr>
          <a:lstStyle/>
          <a:p>
            <a:pPr algn="ctr"/>
            <a:r>
              <a:rPr lang="pt-BR" sz="1400" b="1">
                <a:solidFill>
                  <a:srgbClr val="FFFFFF"/>
                </a:solidFill>
                <a:cs typeface="Arial" charset="0"/>
              </a:rPr>
              <a:t>Setor Privado</a:t>
            </a:r>
          </a:p>
        </p:txBody>
      </p:sp>
      <p:pic>
        <p:nvPicPr>
          <p:cNvPr id="209967" name="Picture 47" descr="carinha zang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2" y="1737937"/>
            <a:ext cx="709447" cy="802843"/>
          </a:xfrm>
          <a:prstGeom prst="rect">
            <a:avLst/>
          </a:prstGeom>
          <a:noFill/>
        </p:spPr>
      </p:pic>
      <p:sp>
        <p:nvSpPr>
          <p:cNvPr id="209968" name="Text Box 48"/>
          <p:cNvSpPr txBox="1">
            <a:spLocks noChangeArrowheads="1"/>
          </p:cNvSpPr>
          <p:nvPr/>
        </p:nvSpPr>
        <p:spPr bwMode="auto">
          <a:xfrm>
            <a:off x="-12446" y="2755497"/>
            <a:ext cx="1106178" cy="108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>
              <a:lnSpc>
                <a:spcPct val="80000"/>
              </a:lnSpc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Pacientes com doenças não tratadas contribuem com o aumento das necessidades médicas</a:t>
            </a:r>
          </a:p>
        </p:txBody>
      </p:sp>
      <p:sp>
        <p:nvSpPr>
          <p:cNvPr id="209969" name="Text Box 49"/>
          <p:cNvSpPr txBox="1">
            <a:spLocks noChangeArrowheads="1"/>
          </p:cNvSpPr>
          <p:nvPr/>
        </p:nvSpPr>
        <p:spPr bwMode="auto">
          <a:xfrm>
            <a:off x="2504847" y="5554556"/>
            <a:ext cx="1127959" cy="3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3" tIns="44792" rIns="89583" bIns="44792">
            <a:spAutoFit/>
          </a:bodyPr>
          <a:lstStyle/>
          <a:p>
            <a:pPr marL="90206" indent="-90206">
              <a:lnSpc>
                <a:spcPct val="90000"/>
              </a:lnSpc>
              <a:buFontTx/>
              <a:buChar char="•"/>
            </a:pPr>
            <a:r>
              <a:rPr lang="pt-BR" sz="1000" b="1">
                <a:solidFill>
                  <a:srgbClr val="FFFFFF"/>
                </a:solidFill>
                <a:latin typeface="Georgia" pitchFamily="18" charset="0"/>
                <a:cs typeface="Arial" charset="0"/>
              </a:rPr>
              <a:t>Educação e treinamento</a:t>
            </a:r>
          </a:p>
        </p:txBody>
      </p:sp>
      <p:sp>
        <p:nvSpPr>
          <p:cNvPr id="209970" name="Rectangle 50"/>
          <p:cNvSpPr>
            <a:spLocks noChangeArrowheads="1"/>
          </p:cNvSpPr>
          <p:nvPr/>
        </p:nvSpPr>
        <p:spPr bwMode="auto">
          <a:xfrm>
            <a:off x="7302953" y="1314737"/>
            <a:ext cx="1482683" cy="706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71" name="Rectangle 51"/>
          <p:cNvSpPr>
            <a:spLocks noChangeArrowheads="1"/>
          </p:cNvSpPr>
          <p:nvPr/>
        </p:nvSpPr>
        <p:spPr bwMode="auto">
          <a:xfrm>
            <a:off x="7643672" y="6253154"/>
            <a:ext cx="1271092" cy="424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9972" name="Picture 52" descr="carinha zang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943" y="4364292"/>
            <a:ext cx="373393" cy="423204"/>
          </a:xfrm>
          <a:prstGeom prst="rect">
            <a:avLst/>
          </a:prstGeom>
          <a:noFill/>
        </p:spPr>
      </p:pic>
      <p:sp>
        <p:nvSpPr>
          <p:cNvPr id="209973" name="AutoShape 53"/>
          <p:cNvSpPr>
            <a:spLocks noChangeArrowheads="1"/>
          </p:cNvSpPr>
          <p:nvPr/>
        </p:nvSpPr>
        <p:spPr bwMode="auto">
          <a:xfrm>
            <a:off x="3351208" y="5342950"/>
            <a:ext cx="141579" cy="211602"/>
          </a:xfrm>
          <a:prstGeom prst="upDownArrow">
            <a:avLst>
              <a:gd name="adj1" fmla="val 50000"/>
              <a:gd name="adj2" fmla="val 298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74" name="Oval 54"/>
          <p:cNvSpPr>
            <a:spLocks noChangeArrowheads="1"/>
          </p:cNvSpPr>
          <p:nvPr/>
        </p:nvSpPr>
        <p:spPr bwMode="auto">
          <a:xfrm>
            <a:off x="1022165" y="1243162"/>
            <a:ext cx="3458554" cy="4728370"/>
          </a:xfrm>
          <a:prstGeom prst="ellipse">
            <a:avLst/>
          </a:prstGeom>
          <a:noFill/>
          <a:ln w="25400">
            <a:solidFill>
              <a:srgbClr val="FFFF4F"/>
            </a:solidFill>
            <a:round/>
            <a:headEnd/>
            <a:tailEnd/>
          </a:ln>
          <a:effectLst/>
        </p:spPr>
        <p:txBody>
          <a:bodyPr wrap="none" lIns="89583" tIns="44792" rIns="89583" bIns="44792" anchor="ctr"/>
          <a:lstStyle/>
          <a:p>
            <a:pPr algn="ctr"/>
            <a:endParaRPr lang="pt-BR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9975" name="Rectangle 55"/>
          <p:cNvSpPr>
            <a:spLocks noChangeArrowheads="1"/>
          </p:cNvSpPr>
          <p:nvPr/>
        </p:nvSpPr>
        <p:spPr bwMode="auto">
          <a:xfrm>
            <a:off x="74679" y="326742"/>
            <a:ext cx="8812081" cy="633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9583" tIns="44792" rIns="89583" bIns="44792"/>
          <a:lstStyle/>
          <a:p>
            <a:r>
              <a:rPr lang="pt-BR" sz="3500" b="1">
                <a:solidFill>
                  <a:srgbClr val="EB65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Cadeia de Valor – Inovação em Saúde</a:t>
            </a:r>
            <a:endParaRPr lang="pt-BR" sz="3100" b="1">
              <a:solidFill>
                <a:srgbClr val="EB65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87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045501" y="373417"/>
            <a:ext cx="7467865" cy="12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601" tIns="44802" rIns="89601" bIns="44802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900" i="1">
                <a:solidFill>
                  <a:srgbClr val="FFFF99"/>
                </a:solidFill>
              </a:rPr>
              <a:t>Desenvolvimento de um produto farmacêutico</a:t>
            </a:r>
          </a:p>
        </p:txBody>
      </p:sp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1418895" y="5437859"/>
            <a:ext cx="6833096" cy="476104"/>
            <a:chOff x="912" y="3495"/>
            <a:chExt cx="4392" cy="306"/>
          </a:xfrm>
        </p:grpSpPr>
        <p:sp>
          <p:nvSpPr>
            <p:cNvPr id="165892" name="Text Box 4"/>
            <p:cNvSpPr txBox="1">
              <a:spLocks noChangeArrowheads="1"/>
            </p:cNvSpPr>
            <p:nvPr/>
          </p:nvSpPr>
          <p:spPr bwMode="auto">
            <a:xfrm>
              <a:off x="912" y="3504"/>
              <a:ext cx="100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Síntese</a:t>
              </a:r>
            </a:p>
          </p:txBody>
        </p:sp>
        <p:grpSp>
          <p:nvGrpSpPr>
            <p:cNvPr id="165893" name="Group 5"/>
            <p:cNvGrpSpPr>
              <a:grpSpLocks/>
            </p:cNvGrpSpPr>
            <p:nvPr/>
          </p:nvGrpSpPr>
          <p:grpSpPr bwMode="auto">
            <a:xfrm>
              <a:off x="2424" y="3495"/>
              <a:ext cx="2880" cy="305"/>
              <a:chOff x="2400" y="3840"/>
              <a:chExt cx="2880" cy="305"/>
            </a:xfrm>
          </p:grpSpPr>
          <p:sp>
            <p:nvSpPr>
              <p:cNvPr id="165894" name="AutoShape 6"/>
              <p:cNvSpPr>
                <a:spLocks noChangeArrowheads="1"/>
              </p:cNvSpPr>
              <p:nvPr/>
            </p:nvSpPr>
            <p:spPr bwMode="auto">
              <a:xfrm>
                <a:off x="2400" y="3840"/>
                <a:ext cx="2880" cy="288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895" name="Text Box 7"/>
              <p:cNvSpPr txBox="1">
                <a:spLocks noChangeArrowheads="1"/>
              </p:cNvSpPr>
              <p:nvPr/>
            </p:nvSpPr>
            <p:spPr bwMode="auto">
              <a:xfrm>
                <a:off x="3120" y="3888"/>
                <a:ext cx="1632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pt-BR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10.000  moléculas</a:t>
                </a:r>
              </a:p>
            </p:txBody>
          </p:sp>
        </p:grpSp>
      </p:grpSp>
      <p:grpSp>
        <p:nvGrpSpPr>
          <p:cNvPr id="165896" name="Group 8"/>
          <p:cNvGrpSpPr>
            <a:grpSpLocks/>
          </p:cNvGrpSpPr>
          <p:nvPr/>
        </p:nvGrpSpPr>
        <p:grpSpPr bwMode="auto">
          <a:xfrm>
            <a:off x="1418894" y="4809278"/>
            <a:ext cx="6347685" cy="476104"/>
            <a:chOff x="912" y="3091"/>
            <a:chExt cx="4080" cy="306"/>
          </a:xfrm>
        </p:grpSpPr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912" y="3100"/>
              <a:ext cx="139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Pré-clínicos</a:t>
              </a:r>
            </a:p>
          </p:txBody>
        </p:sp>
        <p:grpSp>
          <p:nvGrpSpPr>
            <p:cNvPr id="165898" name="Group 10"/>
            <p:cNvGrpSpPr>
              <a:grpSpLocks/>
            </p:cNvGrpSpPr>
            <p:nvPr/>
          </p:nvGrpSpPr>
          <p:grpSpPr bwMode="auto">
            <a:xfrm>
              <a:off x="2736" y="3091"/>
              <a:ext cx="2256" cy="305"/>
              <a:chOff x="2784" y="3504"/>
              <a:chExt cx="2256" cy="305"/>
            </a:xfrm>
          </p:grpSpPr>
          <p:sp>
            <p:nvSpPr>
              <p:cNvPr id="165899" name="AutoShape 11"/>
              <p:cNvSpPr>
                <a:spLocks noChangeArrowheads="1"/>
              </p:cNvSpPr>
              <p:nvPr/>
            </p:nvSpPr>
            <p:spPr bwMode="auto">
              <a:xfrm>
                <a:off x="2784" y="3504"/>
                <a:ext cx="2256" cy="288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900" name="Text Box 12"/>
              <p:cNvSpPr txBox="1">
                <a:spLocks noChangeArrowheads="1"/>
              </p:cNvSpPr>
              <p:nvPr/>
            </p:nvSpPr>
            <p:spPr bwMode="auto">
              <a:xfrm>
                <a:off x="3168" y="3552"/>
                <a:ext cx="1632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1.000  </a:t>
                </a:r>
              </a:p>
            </p:txBody>
          </p:sp>
        </p:grpSp>
      </p:grpSp>
      <p:grpSp>
        <p:nvGrpSpPr>
          <p:cNvPr id="165901" name="Group 13"/>
          <p:cNvGrpSpPr>
            <a:grpSpLocks/>
          </p:cNvGrpSpPr>
          <p:nvPr/>
        </p:nvGrpSpPr>
        <p:grpSpPr bwMode="auto">
          <a:xfrm>
            <a:off x="1418894" y="4182252"/>
            <a:ext cx="5974292" cy="476104"/>
            <a:chOff x="912" y="2688"/>
            <a:chExt cx="3840" cy="306"/>
          </a:xfrm>
        </p:grpSpPr>
        <p:sp>
          <p:nvSpPr>
            <p:cNvPr id="165902" name="Text Box 14"/>
            <p:cNvSpPr txBox="1">
              <a:spLocks noChangeArrowheads="1"/>
            </p:cNvSpPr>
            <p:nvPr/>
          </p:nvSpPr>
          <p:spPr bwMode="auto">
            <a:xfrm>
              <a:off x="912" y="2697"/>
              <a:ext cx="81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Fase I</a:t>
              </a:r>
            </a:p>
          </p:txBody>
        </p:sp>
        <p:grpSp>
          <p:nvGrpSpPr>
            <p:cNvPr id="165903" name="Group 15"/>
            <p:cNvGrpSpPr>
              <a:grpSpLocks/>
            </p:cNvGrpSpPr>
            <p:nvPr/>
          </p:nvGrpSpPr>
          <p:grpSpPr bwMode="auto">
            <a:xfrm>
              <a:off x="2976" y="2688"/>
              <a:ext cx="1776" cy="305"/>
              <a:chOff x="3072" y="3072"/>
              <a:chExt cx="1776" cy="305"/>
            </a:xfrm>
          </p:grpSpPr>
          <p:sp>
            <p:nvSpPr>
              <p:cNvPr id="165904" name="AutoShape 16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728" cy="288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905" name="Text Box 17"/>
              <p:cNvSpPr txBox="1">
                <a:spLocks noChangeArrowheads="1"/>
              </p:cNvSpPr>
              <p:nvPr/>
            </p:nvSpPr>
            <p:spPr bwMode="auto">
              <a:xfrm>
                <a:off x="3216" y="3120"/>
                <a:ext cx="1632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 </a:t>
                </a:r>
              </a:p>
            </p:txBody>
          </p:sp>
        </p:grpSp>
      </p:grpSp>
      <p:grpSp>
        <p:nvGrpSpPr>
          <p:cNvPr id="165906" name="Group 18"/>
          <p:cNvGrpSpPr>
            <a:grpSpLocks/>
          </p:cNvGrpSpPr>
          <p:nvPr/>
        </p:nvGrpSpPr>
        <p:grpSpPr bwMode="auto">
          <a:xfrm>
            <a:off x="1418894" y="3555226"/>
            <a:ext cx="5862274" cy="476104"/>
            <a:chOff x="912" y="2285"/>
            <a:chExt cx="3768" cy="306"/>
          </a:xfrm>
        </p:grpSpPr>
        <p:sp>
          <p:nvSpPr>
            <p:cNvPr id="165907" name="Text Box 19"/>
            <p:cNvSpPr txBox="1">
              <a:spLocks noChangeArrowheads="1"/>
            </p:cNvSpPr>
            <p:nvPr/>
          </p:nvSpPr>
          <p:spPr bwMode="auto">
            <a:xfrm>
              <a:off x="912" y="2294"/>
              <a:ext cx="86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Fase II</a:t>
              </a:r>
            </a:p>
          </p:txBody>
        </p:sp>
        <p:grpSp>
          <p:nvGrpSpPr>
            <p:cNvPr id="165908" name="Group 20"/>
            <p:cNvGrpSpPr>
              <a:grpSpLocks/>
            </p:cNvGrpSpPr>
            <p:nvPr/>
          </p:nvGrpSpPr>
          <p:grpSpPr bwMode="auto">
            <a:xfrm>
              <a:off x="3048" y="2285"/>
              <a:ext cx="1632" cy="305"/>
              <a:chOff x="3216" y="2640"/>
              <a:chExt cx="1632" cy="305"/>
            </a:xfrm>
          </p:grpSpPr>
          <p:sp>
            <p:nvSpPr>
              <p:cNvPr id="165909" name="AutoShape 21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1296" cy="288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910" name="Text Box 22"/>
              <p:cNvSpPr txBox="1">
                <a:spLocks noChangeArrowheads="1"/>
              </p:cNvSpPr>
              <p:nvPr/>
            </p:nvSpPr>
            <p:spPr bwMode="auto">
              <a:xfrm>
                <a:off x="3216" y="2688"/>
                <a:ext cx="1632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 </a:t>
                </a:r>
              </a:p>
            </p:txBody>
          </p:sp>
        </p:grpSp>
      </p:grpSp>
      <p:grpSp>
        <p:nvGrpSpPr>
          <p:cNvPr id="165911" name="Group 23"/>
          <p:cNvGrpSpPr>
            <a:grpSpLocks/>
          </p:cNvGrpSpPr>
          <p:nvPr/>
        </p:nvGrpSpPr>
        <p:grpSpPr bwMode="auto">
          <a:xfrm>
            <a:off x="1418894" y="2928199"/>
            <a:ext cx="5862274" cy="476104"/>
            <a:chOff x="912" y="1882"/>
            <a:chExt cx="3768" cy="306"/>
          </a:xfrm>
        </p:grpSpPr>
        <p:sp>
          <p:nvSpPr>
            <p:cNvPr id="165912" name="Text Box 24"/>
            <p:cNvSpPr txBox="1">
              <a:spLocks noChangeArrowheads="1"/>
            </p:cNvSpPr>
            <p:nvPr/>
          </p:nvSpPr>
          <p:spPr bwMode="auto">
            <a:xfrm>
              <a:off x="912" y="1891"/>
              <a:ext cx="86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Fase III</a:t>
              </a:r>
            </a:p>
          </p:txBody>
        </p:sp>
        <p:grpSp>
          <p:nvGrpSpPr>
            <p:cNvPr id="165913" name="Group 25"/>
            <p:cNvGrpSpPr>
              <a:grpSpLocks/>
            </p:cNvGrpSpPr>
            <p:nvPr/>
          </p:nvGrpSpPr>
          <p:grpSpPr bwMode="auto">
            <a:xfrm>
              <a:off x="3048" y="1882"/>
              <a:ext cx="1632" cy="305"/>
              <a:chOff x="3264" y="2208"/>
              <a:chExt cx="1632" cy="305"/>
            </a:xfrm>
          </p:grpSpPr>
          <p:sp>
            <p:nvSpPr>
              <p:cNvPr id="165914" name="AutoShape 26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720" cy="288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915" name="Text Box 27"/>
              <p:cNvSpPr txBox="1">
                <a:spLocks noChangeArrowheads="1"/>
              </p:cNvSpPr>
              <p:nvPr/>
            </p:nvSpPr>
            <p:spPr bwMode="auto">
              <a:xfrm>
                <a:off x="3264" y="2256"/>
                <a:ext cx="1632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 </a:t>
                </a:r>
              </a:p>
            </p:txBody>
          </p:sp>
        </p:grpSp>
      </p:grpSp>
      <p:grpSp>
        <p:nvGrpSpPr>
          <p:cNvPr id="165916" name="Group 28"/>
          <p:cNvGrpSpPr>
            <a:grpSpLocks/>
          </p:cNvGrpSpPr>
          <p:nvPr/>
        </p:nvGrpSpPr>
        <p:grpSpPr bwMode="auto">
          <a:xfrm>
            <a:off x="1418896" y="2301173"/>
            <a:ext cx="5884055" cy="476104"/>
            <a:chOff x="912" y="1479"/>
            <a:chExt cx="3782" cy="306"/>
          </a:xfrm>
        </p:grpSpPr>
        <p:sp>
          <p:nvSpPr>
            <p:cNvPr id="165917" name="Text Box 29"/>
            <p:cNvSpPr txBox="1">
              <a:spLocks noChangeArrowheads="1"/>
            </p:cNvSpPr>
            <p:nvPr/>
          </p:nvSpPr>
          <p:spPr bwMode="auto">
            <a:xfrm>
              <a:off x="912" y="1488"/>
              <a:ext cx="91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Fase IV</a:t>
              </a:r>
            </a:p>
          </p:txBody>
        </p:sp>
        <p:grpSp>
          <p:nvGrpSpPr>
            <p:cNvPr id="165918" name="Group 30"/>
            <p:cNvGrpSpPr>
              <a:grpSpLocks/>
            </p:cNvGrpSpPr>
            <p:nvPr/>
          </p:nvGrpSpPr>
          <p:grpSpPr bwMode="auto">
            <a:xfrm>
              <a:off x="3035" y="1479"/>
              <a:ext cx="1659" cy="305"/>
              <a:chOff x="3324" y="1824"/>
              <a:chExt cx="1659" cy="305"/>
            </a:xfrm>
          </p:grpSpPr>
          <p:sp>
            <p:nvSpPr>
              <p:cNvPr id="165919" name="AutoShape 31"/>
              <p:cNvSpPr>
                <a:spLocks noChangeArrowheads="1"/>
              </p:cNvSpPr>
              <p:nvPr/>
            </p:nvSpPr>
            <p:spPr bwMode="auto">
              <a:xfrm>
                <a:off x="3936" y="1824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5920" name="Text Box 32"/>
              <p:cNvSpPr txBox="1">
                <a:spLocks noChangeArrowheads="1"/>
              </p:cNvSpPr>
              <p:nvPr/>
            </p:nvSpPr>
            <p:spPr bwMode="auto">
              <a:xfrm>
                <a:off x="3324" y="1872"/>
                <a:ext cx="165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6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Group 2"/>
          <p:cNvGraphicFramePr>
            <a:graphicFrameLocks noGrp="1"/>
          </p:cNvGraphicFramePr>
          <p:nvPr>
            <p:ph type="tbl" idx="1"/>
          </p:nvPr>
        </p:nvGraphicFramePr>
        <p:xfrm>
          <a:off x="597429" y="1643027"/>
          <a:ext cx="7691901" cy="4641364"/>
        </p:xfrm>
        <a:graphic>
          <a:graphicData uri="http://schemas.openxmlformats.org/drawingml/2006/table">
            <a:tbl>
              <a:tblPr/>
              <a:tblGrid>
                <a:gridCol w="93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FASE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Nº PACIENTES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DURAÇÃO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OBJETIVO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Fase 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8-40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Vários meses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SEGURANÇA, principalmente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Fase II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Até várias centenas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(100 – 400)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Vários meses a 2 anos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Segurança a curto prazo, mas, principalmente, EFICÁCIA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Fase III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Várias centenas a vários milhares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a 4 anos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SEGURANÇA, EFICÁCIA comparativa; posologia, aumentar o “n”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Fase IV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Vários milhares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Vários anos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FARMACOVIGILÂNCIA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Ampliar indicações, gerar experiência, aumentar o “n”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9614" marR="89614" marT="44810" marB="44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898" name="Rectangle 34"/>
          <p:cNvSpPr>
            <a:spLocks noGrp="1" noChangeArrowheads="1"/>
          </p:cNvSpPr>
          <p:nvPr>
            <p:ph type="title"/>
          </p:nvPr>
        </p:nvSpPr>
        <p:spPr>
          <a:xfrm>
            <a:off x="298715" y="373415"/>
            <a:ext cx="8364009" cy="896197"/>
          </a:xfrm>
          <a:noFill/>
          <a:ln/>
        </p:spPr>
        <p:txBody>
          <a:bodyPr anchor="b"/>
          <a:lstStyle/>
          <a:p>
            <a:pPr algn="ctr"/>
            <a:r>
              <a:rPr lang="pt-BR" sz="2700">
                <a:solidFill>
                  <a:schemeClr val="hlink"/>
                </a:solidFill>
              </a:rPr>
              <a:t>DESENVOLVIMENTO DE UM NOVO FÁRMACO</a:t>
            </a:r>
            <a:br>
              <a:rPr lang="pt-BR" sz="2700">
                <a:solidFill>
                  <a:schemeClr val="hlink"/>
                </a:solidFill>
              </a:rPr>
            </a:br>
            <a:r>
              <a:rPr lang="pt-BR" sz="2700">
                <a:solidFill>
                  <a:schemeClr val="hlink"/>
                </a:solidFill>
              </a:rPr>
              <a:t>ESTUDOS  CLÍNICOS</a:t>
            </a:r>
          </a:p>
        </p:txBody>
      </p:sp>
    </p:spTree>
    <p:extLst>
      <p:ext uri="{BB962C8B-B14F-4D97-AF65-F5344CB8AC3E}">
        <p14:creationId xmlns:p14="http://schemas.microsoft.com/office/powerpoint/2010/main" val="4179056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85287648"/>
              </p:ext>
            </p:extLst>
          </p:nvPr>
        </p:nvGraphicFramePr>
        <p:xfrm>
          <a:off x="939800" y="977900"/>
          <a:ext cx="7200900" cy="466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6573" y="6036046"/>
            <a:ext cx="6657592" cy="40011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pt-BR" sz="1000" dirty="0"/>
              <a:t>Fonte: apresentação David Thomas na </a:t>
            </a:r>
            <a:r>
              <a:rPr lang="pt-BR" sz="1000" dirty="0" err="1"/>
              <a:t>BioLatina</a:t>
            </a:r>
            <a:r>
              <a:rPr lang="pt-BR" sz="1000" dirty="0"/>
              <a:t> – out/2016 de baseado em: </a:t>
            </a:r>
            <a:r>
              <a:rPr lang="pt-BR" sz="1000" dirty="0" err="1"/>
              <a:t>Clinical</a:t>
            </a:r>
            <a:r>
              <a:rPr lang="pt-BR" sz="1000" dirty="0"/>
              <a:t> </a:t>
            </a:r>
            <a:r>
              <a:rPr lang="pt-BR" sz="1000" dirty="0" err="1"/>
              <a:t>Development</a:t>
            </a:r>
            <a:r>
              <a:rPr lang="pt-BR" sz="1000" dirty="0"/>
              <a:t> </a:t>
            </a:r>
            <a:r>
              <a:rPr lang="pt-BR" sz="1000" dirty="0" err="1"/>
              <a:t>Success</a:t>
            </a:r>
            <a:r>
              <a:rPr lang="pt-BR" sz="1000" dirty="0"/>
              <a:t> Rates</a:t>
            </a:r>
          </a:p>
          <a:p>
            <a:r>
              <a:rPr lang="pt-BR" sz="1000" dirty="0"/>
              <a:t> (</a:t>
            </a:r>
            <a:r>
              <a:rPr lang="pt-BR" sz="1000" dirty="0" err="1"/>
              <a:t>Bio</a:t>
            </a:r>
            <a:r>
              <a:rPr lang="pt-BR" sz="1000" dirty="0"/>
              <a:t>, </a:t>
            </a:r>
            <a:r>
              <a:rPr lang="pt-BR" sz="1000" dirty="0" err="1"/>
              <a:t>Biomedtracker</a:t>
            </a:r>
            <a:r>
              <a:rPr lang="pt-BR" sz="1000" dirty="0"/>
              <a:t>, </a:t>
            </a:r>
            <a:r>
              <a:rPr lang="pt-BR" sz="1000" dirty="0" err="1"/>
              <a:t>Amplion</a:t>
            </a:r>
            <a:r>
              <a:rPr lang="pt-BR" sz="1000" dirty="0"/>
              <a:t> e </a:t>
            </a:r>
            <a:r>
              <a:rPr lang="pt-BR" sz="1000" dirty="0" err="1"/>
              <a:t>Emerging</a:t>
            </a:r>
            <a:r>
              <a:rPr lang="pt-BR" sz="1000" dirty="0"/>
              <a:t> </a:t>
            </a:r>
            <a:r>
              <a:rPr lang="pt-BR" sz="1000" dirty="0" err="1"/>
              <a:t>TherapeuticCompany</a:t>
            </a:r>
            <a:r>
              <a:rPr lang="pt-BR" sz="1000" dirty="0"/>
              <a:t> </a:t>
            </a:r>
            <a:r>
              <a:rPr lang="pt-BR" sz="1000" dirty="0" err="1"/>
              <a:t>Investment</a:t>
            </a:r>
            <a:r>
              <a:rPr lang="pt-BR" sz="1000" dirty="0"/>
              <a:t> &amp; </a:t>
            </a:r>
            <a:r>
              <a:rPr lang="pt-BR" sz="1000" dirty="0" err="1"/>
              <a:t>Deal</a:t>
            </a:r>
            <a:r>
              <a:rPr lang="pt-BR" sz="1000" dirty="0"/>
              <a:t> </a:t>
            </a:r>
            <a:r>
              <a:rPr lang="pt-BR" sz="1000" dirty="0" err="1"/>
              <a:t>trands</a:t>
            </a:r>
            <a:r>
              <a:rPr lang="pt-BR" sz="1000" dirty="0"/>
              <a:t> (2006-2015)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86743" y="5365915"/>
            <a:ext cx="1854824" cy="430877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pt-BR" sz="1100" dirty="0"/>
              <a:t>NDA: new </a:t>
            </a:r>
            <a:r>
              <a:rPr lang="pt-BR" sz="1100" dirty="0" err="1"/>
              <a:t>drug</a:t>
            </a:r>
            <a:r>
              <a:rPr lang="pt-BR" sz="1100" dirty="0"/>
              <a:t> </a:t>
            </a:r>
            <a:r>
              <a:rPr lang="pt-BR" sz="1100" dirty="0" err="1"/>
              <a:t>application</a:t>
            </a:r>
            <a:endParaRPr lang="pt-BR" sz="1100" dirty="0"/>
          </a:p>
          <a:p>
            <a:r>
              <a:rPr lang="pt-BR" sz="1100" dirty="0"/>
              <a:t>BLA: </a:t>
            </a:r>
            <a:r>
              <a:rPr lang="pt-BR" sz="1100" dirty="0" err="1"/>
              <a:t>biologic</a:t>
            </a:r>
            <a:r>
              <a:rPr lang="pt-BR" sz="1100" dirty="0"/>
              <a:t> </a:t>
            </a:r>
            <a:r>
              <a:rPr lang="pt-BR" sz="1100" dirty="0" err="1"/>
              <a:t>aplication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2277444" y="2825619"/>
            <a:ext cx="5399764" cy="70786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pt-BR" sz="2000" b="1" dirty="0">
                <a:solidFill>
                  <a:srgbClr val="60A238"/>
                </a:solidFill>
                <a:latin typeface="Segoe UI Light" panose="020B0502040204020203" pitchFamily="34" charset="0"/>
              </a:rPr>
              <a:t>Taxas de sucesso – etapas estudos clínicos</a:t>
            </a:r>
            <a:endParaRPr lang="en-US" sz="2000" b="1" dirty="0">
              <a:solidFill>
                <a:srgbClr val="60A238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2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85684" y="5759933"/>
            <a:ext cx="7435193" cy="743719"/>
          </a:xfrm>
          <a:prstGeom prst="rect">
            <a:avLst/>
          </a:prstGeom>
          <a:solidFill>
            <a:srgbClr val="0033CC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92" tIns="44797" rIns="89592" bIns="44797" anchor="ctr"/>
          <a:lstStyle/>
          <a:p>
            <a:pPr algn="ctr"/>
            <a:endParaRPr lang="pt-BR" sz="12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37676" y="5809722"/>
            <a:ext cx="1269537" cy="7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1764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Média das Indústrias dos EUA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57677" y="1988439"/>
            <a:ext cx="7435193" cy="743719"/>
          </a:xfrm>
          <a:prstGeom prst="rect">
            <a:avLst/>
          </a:prstGeom>
          <a:solidFill>
            <a:srgbClr val="0033CC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92" tIns="44797" rIns="89592" bIns="44797" anchor="ctr"/>
          <a:lstStyle/>
          <a:p>
            <a:endParaRPr lang="pt-B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57677" y="3110239"/>
            <a:ext cx="7435193" cy="745274"/>
          </a:xfrm>
          <a:prstGeom prst="rect">
            <a:avLst/>
          </a:prstGeom>
          <a:solidFill>
            <a:srgbClr val="000099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92" tIns="44797" rIns="89592" bIns="44797" anchor="ctr"/>
          <a:lstStyle/>
          <a:p>
            <a:endParaRPr lang="pt-B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57677" y="4221149"/>
            <a:ext cx="7435193" cy="745274"/>
          </a:xfrm>
          <a:prstGeom prst="rect">
            <a:avLst/>
          </a:prstGeom>
          <a:solidFill>
            <a:srgbClr val="000099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92" tIns="44797" rIns="89592" bIns="44797" anchor="ctr"/>
          <a:lstStyle/>
          <a:p>
            <a:endParaRPr lang="pt-BR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57677" y="4966426"/>
            <a:ext cx="7435193" cy="743719"/>
          </a:xfrm>
          <a:prstGeom prst="rect">
            <a:avLst/>
          </a:prstGeom>
          <a:solidFill>
            <a:srgbClr val="0033CC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92" tIns="44797" rIns="89592" bIns="44797" anchor="ctr"/>
          <a:lstStyle/>
          <a:p>
            <a:endParaRPr lang="pt-B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98986" y="5848620"/>
            <a:ext cx="1479570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1764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FFFF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Telecomu-nicações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514565" y="5968421"/>
            <a:ext cx="1336436" cy="31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1764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FFFF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Automotiva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919458" y="5968421"/>
            <a:ext cx="1261759" cy="31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1764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FFFF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Eletrônica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546828" y="5856399"/>
            <a:ext cx="1580698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1764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FFFF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P&amp;D Farmacêutica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788796" y="2189148"/>
            <a:ext cx="3058713" cy="41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 anchor="ctr"/>
          <a:lstStyle/>
          <a:p>
            <a:pPr>
              <a:lnSpc>
                <a:spcPts val="2352"/>
              </a:lnSpc>
            </a:pPr>
            <a:r>
              <a:rPr lang="en-US" altLang="en-US" sz="2500">
                <a:solidFill>
                  <a:srgbClr val="FFFF4F"/>
                </a:solidFill>
                <a:latin typeface="Garamond" pitchFamily="18" charset="0"/>
              </a:rPr>
              <a:t>% sobre vendas</a:t>
            </a:r>
          </a:p>
        </p:txBody>
      </p:sp>
      <p:pic>
        <p:nvPicPr>
          <p:cNvPr id="37901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794" y="4694142"/>
            <a:ext cx="1194858" cy="1171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011276" y="4295834"/>
            <a:ext cx="763901" cy="40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2352"/>
              </a:lnSpc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gfa Rotis Semisans"/>
                <a:cs typeface="Arial" pitchFamily="34" charset="0"/>
              </a:rPr>
              <a:t>5%</a:t>
            </a:r>
          </a:p>
        </p:txBody>
      </p:sp>
      <p:pic>
        <p:nvPicPr>
          <p:cNvPr id="37903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673" y="4571228"/>
            <a:ext cx="1367552" cy="1254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163720" y="4312949"/>
            <a:ext cx="774791" cy="40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2352"/>
              </a:lnSpc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gfa Rotis Semisans"/>
                <a:cs typeface="Arial" pitchFamily="34" charset="0"/>
              </a:rPr>
              <a:t>6%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780199" y="1571458"/>
            <a:ext cx="1059504" cy="459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21%</a:t>
            </a:r>
            <a:endParaRPr lang="pt-BR" sz="2400" b="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7906" name="Picture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4341" y="4852846"/>
            <a:ext cx="1331769" cy="924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709042" y="4365849"/>
            <a:ext cx="899255" cy="40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2352"/>
              </a:lnSpc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gfa Rotis Semisans"/>
                <a:cs typeface="Arial" pitchFamily="34" charset="0"/>
              </a:rPr>
              <a:t>4%</a:t>
            </a:r>
          </a:p>
        </p:txBody>
      </p:sp>
      <p:pic>
        <p:nvPicPr>
          <p:cNvPr id="37908" name="Picture 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344" y="4852843"/>
            <a:ext cx="1261758" cy="995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341490" y="4471651"/>
            <a:ext cx="874363" cy="40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pPr algn="ctr" eaLnBrk="0" hangingPunct="0">
              <a:lnSpc>
                <a:spcPts val="2352"/>
              </a:lnSpc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gfa Rotis Semisans"/>
                <a:cs typeface="Arial" pitchFamily="34" charset="0"/>
              </a:rPr>
              <a:t>4%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2269920" y="5689916"/>
            <a:ext cx="987936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endParaRPr lang="pt-BR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269920" y="5699251"/>
            <a:ext cx="98793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lIns="89592" tIns="44797" rIns="89592" bIns="44797">
            <a:spAutoFit/>
          </a:bodyPr>
          <a:lstStyle/>
          <a:p>
            <a:endParaRPr lang="pt-BR"/>
          </a:p>
        </p:txBody>
      </p:sp>
      <p:pic>
        <p:nvPicPr>
          <p:cNvPr id="37912" name="Picture 24" descr="Process Research #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402" y="2108241"/>
            <a:ext cx="1253979" cy="3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6646400" y="2108244"/>
            <a:ext cx="0" cy="35987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lIns="89592" tIns="44797" rIns="89592" bIns="44797"/>
          <a:lstStyle/>
          <a:p>
            <a:endParaRPr lang="pt-B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7915937" y="2108244"/>
            <a:ext cx="0" cy="35987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lIns="89592" tIns="44797" rIns="89592" bIns="44797"/>
          <a:lstStyle/>
          <a:p>
            <a:endParaRPr lang="pt-B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6646402" y="5707030"/>
            <a:ext cx="12695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lIns="89592" tIns="44797" rIns="89592" bIns="44797"/>
          <a:lstStyle/>
          <a:p>
            <a:endParaRPr lang="pt-B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6646402" y="2108241"/>
            <a:ext cx="12695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lIns="89592" tIns="44797" rIns="89592" bIns="44797"/>
          <a:lstStyle/>
          <a:p>
            <a:endParaRPr lang="pt-BR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741"/>
            <a:ext cx="8961438" cy="633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9592" tIns="44797" rIns="89592" bIns="44797"/>
          <a:lstStyle/>
          <a:p>
            <a:r>
              <a:rPr lang="pt-BR" sz="3300">
                <a:solidFill>
                  <a:srgbClr val="EB6501"/>
                </a:solidFill>
                <a:latin typeface="Garamond" pitchFamily="18" charset="0"/>
              </a:rPr>
              <a:t>Gastos com P&amp;D – 40 bilhões em 2000</a:t>
            </a:r>
          </a:p>
        </p:txBody>
      </p:sp>
    </p:spTree>
    <p:extLst>
      <p:ext uri="{BB962C8B-B14F-4D97-AF65-F5344CB8AC3E}">
        <p14:creationId xmlns:p14="http://schemas.microsoft.com/office/powerpoint/2010/main" val="392072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6327460" y="6189361"/>
            <a:ext cx="2091002" cy="35785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2" tIns="44797" rIns="89592" bIns="44797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26382" indent="-278421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18348" indent="-222426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66309" indent="-222426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12714" indent="-222426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0675" indent="-222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08637" indent="-222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56597" indent="-222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04559" indent="-222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0" hangingPunct="0"/>
            <a:fld id="{3FA785FE-5416-4E21-8C28-CDC760999ED5}" type="slidenum">
              <a:rPr lang="pt-BR" altLang="pt-BR">
                <a:solidFill>
                  <a:srgbClr val="000000"/>
                </a:solidFill>
              </a:rPr>
              <a:pPr eaLnBrk="0" hangingPunct="0"/>
              <a:t>8</a:t>
            </a:fld>
            <a:r>
              <a:rPr lang="pt-BR" altLang="pt-BR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1186"/>
          <a:stretch>
            <a:fillRect/>
          </a:stretch>
        </p:blipFill>
        <p:spPr bwMode="auto">
          <a:xfrm>
            <a:off x="476076" y="2584345"/>
            <a:ext cx="8401348" cy="39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36932" y="6128681"/>
            <a:ext cx="1999210" cy="370303"/>
          </a:xfrm>
          <a:prstGeom prst="rect">
            <a:avLst/>
          </a:prstGeom>
          <a:solidFill>
            <a:schemeClr val="bg1"/>
          </a:solidFill>
        </p:spPr>
        <p:txBody>
          <a:bodyPr lIns="91312" tIns="45657" rIns="91312" bIns="45657">
            <a:spAutoFit/>
          </a:bodyPr>
          <a:lstStyle/>
          <a:p>
            <a:pPr eaLnBrk="1" hangingPunct="1">
              <a:defRPr/>
            </a:pPr>
            <a:r>
              <a:rPr lang="pt-BR" sz="900" dirty="0">
                <a:solidFill>
                  <a:prstClr val="black"/>
                </a:solidFill>
              </a:rPr>
              <a:t>Países ou áreas de risco de transmissão da dengue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81849" y="6116232"/>
            <a:ext cx="4147777" cy="507222"/>
          </a:xfrm>
          <a:prstGeom prst="rect">
            <a:avLst/>
          </a:prstGeom>
          <a:solidFill>
            <a:schemeClr val="bg1"/>
          </a:solidFill>
        </p:spPr>
        <p:txBody>
          <a:bodyPr lIns="91312" tIns="45657" rIns="91312" bIns="45657">
            <a:spAutoFit/>
          </a:bodyPr>
          <a:lstStyle/>
          <a:p>
            <a:pPr eaLnBrk="1" hangingPunct="1">
              <a:defRPr/>
            </a:pPr>
            <a:r>
              <a:rPr lang="pt-BR" sz="900" dirty="0">
                <a:solidFill>
                  <a:prstClr val="black"/>
                </a:solidFill>
              </a:rPr>
              <a:t>As linhas isotérmicas de janeiro e julho indicam áreas de risco definidas pelos limites geográficos dos hemisférios norte e sul, conforme a sobrevivência anual do </a:t>
            </a:r>
            <a:r>
              <a:rPr lang="pt-BR" sz="900" i="1" dirty="0">
                <a:solidFill>
                  <a:prstClr val="black"/>
                </a:solidFill>
              </a:rPr>
              <a:t>Aedes aegypti</a:t>
            </a:r>
            <a:r>
              <a:rPr lang="pt-BR" sz="900" dirty="0">
                <a:solidFill>
                  <a:prstClr val="black"/>
                </a:solidFill>
              </a:rPr>
              <a:t>, principal mosquito vetor do vírus da dengue.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194834" y="1100022"/>
            <a:ext cx="3671700" cy="1092240"/>
          </a:xfrm>
          <a:prstGeom prst="rect">
            <a:avLst/>
          </a:prstGeom>
        </p:spPr>
        <p:txBody>
          <a:bodyPr lIns="91312" tIns="45657" rIns="91312" bIns="45657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800" b="1" dirty="0">
                <a:solidFill>
                  <a:srgbClr val="000000"/>
                </a:solidFill>
              </a:rPr>
              <a:t>no </a:t>
            </a:r>
            <a:r>
              <a:rPr lang="en-US" sz="1800" b="1" dirty="0" err="1">
                <a:solidFill>
                  <a:srgbClr val="000000"/>
                </a:solidFill>
              </a:rPr>
              <a:t>Brasil</a:t>
            </a:r>
            <a:r>
              <a:rPr lang="en-US" sz="1800" b="1" dirty="0">
                <a:solidFill>
                  <a:srgbClr val="000000"/>
                </a:solidFill>
              </a:rPr>
              <a:t> [2013]</a:t>
            </a:r>
            <a:endParaRPr lang="en-US" sz="14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- 1,45 mi </a:t>
            </a:r>
            <a:r>
              <a:rPr lang="en-US" dirty="0" err="1">
                <a:solidFill>
                  <a:srgbClr val="000000"/>
                </a:solidFill>
              </a:rPr>
              <a:t>casos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notificados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 err="1">
                <a:solidFill>
                  <a:srgbClr val="000000"/>
                </a:solidFill>
              </a:rPr>
              <a:t>Incidência</a:t>
            </a:r>
            <a:r>
              <a:rPr lang="en-US" dirty="0">
                <a:solidFill>
                  <a:srgbClr val="000000"/>
                </a:solidFill>
              </a:rPr>
              <a:t> = 370 </a:t>
            </a:r>
            <a:r>
              <a:rPr lang="en-US" dirty="0" err="1">
                <a:solidFill>
                  <a:srgbClr val="000000"/>
                </a:solidFill>
              </a:rPr>
              <a:t>casos</a:t>
            </a:r>
            <a:r>
              <a:rPr lang="en-US" dirty="0">
                <a:solidFill>
                  <a:srgbClr val="000000"/>
                </a:solidFill>
              </a:rPr>
              <a:t> / 100 mil hab.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09786" y="6189361"/>
            <a:ext cx="258264" cy="252055"/>
          </a:xfrm>
          <a:prstGeom prst="rect">
            <a:avLst/>
          </a:prstGeom>
          <a:solidFill>
            <a:srgbClr val="821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anchor="ctr"/>
          <a:lstStyle/>
          <a:p>
            <a:pPr algn="ctr" eaLnBrk="1" hangingPunct="1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78057" y="3701480"/>
            <a:ext cx="1311544" cy="1384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r>
              <a:rPr lang="pt-BR" sz="900" dirty="0">
                <a:solidFill>
                  <a:prstClr val="black"/>
                </a:solidFill>
              </a:rPr>
              <a:t>isotérmica de janeiro</a:t>
            </a:r>
            <a:endParaRPr lang="pt-BR" sz="900" b="1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85364" y="3816616"/>
            <a:ext cx="392063" cy="138474"/>
          </a:xfrm>
          <a:prstGeom prst="rect">
            <a:avLst/>
          </a:prstGeom>
          <a:solidFill>
            <a:schemeClr val="bg1"/>
          </a:solidFill>
        </p:spPr>
        <p:txBody>
          <a:bodyPr lIns="35951" tIns="0" rIns="35951" bIns="0">
            <a:spAutoFit/>
          </a:bodyPr>
          <a:lstStyle/>
          <a:p>
            <a:pPr algn="r" eaLnBrk="1" hangingPunct="1">
              <a:defRPr/>
            </a:pPr>
            <a:r>
              <a:rPr lang="pt-BR" sz="900" b="1" dirty="0">
                <a:solidFill>
                  <a:prstClr val="black"/>
                </a:solidFill>
              </a:rPr>
              <a:t>10° C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278057" y="5738148"/>
            <a:ext cx="1311544" cy="13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r>
              <a:rPr lang="pt-BR" sz="900" dirty="0">
                <a:solidFill>
                  <a:prstClr val="black"/>
                </a:solidFill>
              </a:rPr>
              <a:t>isotérmica de julho</a:t>
            </a:r>
            <a:endParaRPr lang="pt-BR" sz="900" b="1" dirty="0">
              <a:solidFill>
                <a:prstClr val="black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485364" y="5853287"/>
            <a:ext cx="392063" cy="138475"/>
          </a:xfrm>
          <a:prstGeom prst="rect">
            <a:avLst/>
          </a:prstGeom>
          <a:solidFill>
            <a:schemeClr val="bg1"/>
          </a:solidFill>
        </p:spPr>
        <p:txBody>
          <a:bodyPr lIns="35951" tIns="0" rIns="35951" bIns="0">
            <a:spAutoFit/>
          </a:bodyPr>
          <a:lstStyle/>
          <a:p>
            <a:pPr algn="r" eaLnBrk="1" hangingPunct="1">
              <a:defRPr/>
            </a:pPr>
            <a:r>
              <a:rPr lang="pt-BR" sz="900" b="1" dirty="0">
                <a:solidFill>
                  <a:prstClr val="black"/>
                </a:solidFill>
              </a:rPr>
              <a:t>10° C</a:t>
            </a:r>
          </a:p>
        </p:txBody>
      </p:sp>
      <p:sp>
        <p:nvSpPr>
          <p:cNvPr id="51213" name="CaixaDeTexto 1"/>
          <p:cNvSpPr txBox="1">
            <a:spLocks noChangeArrowheads="1"/>
          </p:cNvSpPr>
          <p:nvPr/>
        </p:nvSpPr>
        <p:spPr bwMode="auto">
          <a:xfrm>
            <a:off x="1005050" y="392086"/>
            <a:ext cx="5972453" cy="4597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7" tIns="44754" rIns="89507" bIns="4475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71BF43"/>
                </a:solidFill>
                <a:ea typeface="MS PGothic" pitchFamily="34" charset="-128"/>
              </a:rPr>
              <a:t>dengue: um problema de saúde pública</a:t>
            </a:r>
          </a:p>
        </p:txBody>
      </p:sp>
    </p:spTree>
    <p:extLst>
      <p:ext uri="{BB962C8B-B14F-4D97-AF65-F5344CB8AC3E}">
        <p14:creationId xmlns:p14="http://schemas.microsoft.com/office/powerpoint/2010/main" val="3977425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3&quot;&gt;&lt;elem&gt;&lt;m_ppcolschidx val=&quot;0&quot;/&gt;&lt;m_rgb r=&quot;63&quot; g=&quot;58&quot; b=&quot;61&quot;/&gt;&lt;/elem&gt;&lt;elem&gt;&lt;m_ppcolschidx val=&quot;0&quot;/&gt;&lt;m_rgb r=&quot;d0&quot; g=&quot;ce&quot; b=&quot;cc&quot;/&gt;&lt;/elem&gt;&lt;elem&gt;&lt;m_ppcolschidx val=&quot;0&quot;/&gt;&lt;m_rgb r=&quot;dd&quot; g=&quot;dd&quot; b=&quot;dd&quot;/&gt;&lt;/elem&gt;&lt;/m_vecMRU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231"/>
  <p:tag name="NP_ID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noga\Desktop\1441.17\1441_slide01.mp3"/>
  <p:tag name="HST_ACTIVE_THIS_SESSION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rgbClr val="FFFFFF"/>
      </a:lt1>
      <a:dk2>
        <a:srgbClr val="92D050"/>
      </a:dk2>
      <a:lt2>
        <a:srgbClr val="EEECE1"/>
      </a:lt2>
      <a:accent1>
        <a:srgbClr val="00B050"/>
      </a:accent1>
      <a:accent2>
        <a:srgbClr val="595959"/>
      </a:accent2>
      <a:accent3>
        <a:srgbClr val="9BBB59"/>
      </a:accent3>
      <a:accent4>
        <a:srgbClr val="3F3F3F"/>
      </a:accent4>
      <a:accent5>
        <a:srgbClr val="366092"/>
      </a:accent5>
      <a:accent6>
        <a:srgbClr val="F79646"/>
      </a:accent6>
      <a:hlink>
        <a:srgbClr val="262626"/>
      </a:hlink>
      <a:folHlink>
        <a:srgbClr val="339933"/>
      </a:folHlink>
    </a:clrScheme>
    <a:fontScheme name="Personalizada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16668</TotalTime>
  <Words>1826</Words>
  <Application>Microsoft Office PowerPoint</Application>
  <PresentationFormat>Personalizar</PresentationFormat>
  <Paragraphs>447</Paragraphs>
  <Slides>32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50" baseType="lpstr">
      <vt:lpstr>MS PGothic</vt:lpstr>
      <vt:lpstr>Agfa Rotis Semisans</vt:lpstr>
      <vt:lpstr>Arial</vt:lpstr>
      <vt:lpstr>Calibri</vt:lpstr>
      <vt:lpstr>Century Gothic</vt:lpstr>
      <vt:lpstr>Courier New</vt:lpstr>
      <vt:lpstr>Garamond</vt:lpstr>
      <vt:lpstr>Georgia</vt:lpstr>
      <vt:lpstr>Lato</vt:lpstr>
      <vt:lpstr>Proxima Nova</vt:lpstr>
      <vt:lpstr>Quattrocento Sans</vt:lpstr>
      <vt:lpstr>Roboto</vt:lpstr>
      <vt:lpstr>Segoe UI Light</vt:lpstr>
      <vt:lpstr>Tahoma</vt:lpstr>
      <vt:lpstr>Times New Roman</vt:lpstr>
      <vt:lpstr>Wingdings</vt:lpstr>
      <vt:lpstr>Tema do Office</vt:lpstr>
      <vt:lpstr>Tremido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DESENVOLVIMENTO DE UM NOVO FÁRMACO ESTUDOS  CLÍNICOS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 - potenciais impactos da Multicovax</vt:lpstr>
      <vt:lpstr>Apresentação do PowerPoint</vt:lpstr>
      <vt:lpstr>Apresentação do PowerPoint</vt:lpstr>
    </vt:vector>
  </TitlesOfParts>
  <Company>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Butantan Institute</dc:title>
  <dc:subject>Apresentação institucional</dc:subject>
  <dc:creator>Tracy Francis</dc:creator>
  <dc:description>Versão revisada por RTolentino, JChiarella, YCury e PLHo</dc:description>
  <cp:lastModifiedBy>Aguirre Estorilio Silva Pinto Neto</cp:lastModifiedBy>
  <cp:revision>235</cp:revision>
  <cp:lastPrinted>2014-11-25T17:15:58Z</cp:lastPrinted>
  <dcterms:created xsi:type="dcterms:W3CDTF">2011-05-02T18:44:33Z</dcterms:created>
  <dcterms:modified xsi:type="dcterms:W3CDTF">2025-03-26T14:32:39Z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Title</vt:lpwstr>
  </property>
  <property fmtid="{D5CDD505-2E9C-101B-9397-08002B2CF9AE}" pid="7" name="Event">
    <vt:lpwstr/>
  </property>
  <property fmtid="{D5CDD505-2E9C-101B-9397-08002B2CF9AE}" pid="8" name="Delivery Date">
    <vt:lpwstr>Junho de 2011</vt:lpwstr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