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56" r:id="rId2"/>
    <p:sldId id="617" r:id="rId3"/>
    <p:sldId id="616" r:id="rId4"/>
    <p:sldId id="615" r:id="rId5"/>
    <p:sldId id="573" r:id="rId6"/>
    <p:sldId id="618" r:id="rId7"/>
    <p:sldId id="546" r:id="rId8"/>
    <p:sldId id="620" r:id="rId9"/>
    <p:sldId id="621" r:id="rId10"/>
    <p:sldId id="623" r:id="rId11"/>
    <p:sldId id="624" r:id="rId12"/>
    <p:sldId id="622" r:id="rId13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B8C4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4" d="100"/>
          <a:sy n="64" d="100"/>
        </p:scale>
        <p:origin x="-101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6B1CE-E877-488A-B912-B20B59A74ADC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87C10-23BA-4CEE-B42D-6B47C2AC3C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082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505" y="0"/>
            <a:ext cx="4301543" cy="33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4628-1B10-423A-A964-63467D04375F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1175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29213"/>
            <a:ext cx="7941310" cy="30580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842"/>
            <a:ext cx="4301543" cy="33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505" y="6456842"/>
            <a:ext cx="4301543" cy="33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9570E-58A0-4833-A3D4-550DFC8299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989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1484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60848"/>
            <a:ext cx="7543800" cy="2447528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93610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775048"/>
            <a:ext cx="7474024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9361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96044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32227"/>
            <a:ext cx="4873869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84984"/>
            <a:ext cx="7543800" cy="1668016"/>
          </a:xfrm>
        </p:spPr>
        <p:txBody>
          <a:bodyPr anchor="b" anchorCtr="0">
            <a:noAutofit/>
          </a:bodyPr>
          <a:lstStyle>
            <a:lvl1pPr algn="ctr">
              <a:defRPr sz="4400" b="1" cap="all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559040" cy="70824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7920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28800"/>
            <a:ext cx="3657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657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412776"/>
            <a:ext cx="3657600" cy="79208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613248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613248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666477" y="1412776"/>
            <a:ext cx="3657600" cy="79208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97152"/>
            <a:ext cx="6784848" cy="137504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400" b="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29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81000"/>
            <a:ext cx="7543800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117" y="1556792"/>
            <a:ext cx="7543800" cy="41044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tx2">
                    <a:lumMod val="90000"/>
                    <a:lumOff val="10000"/>
                  </a:schemeClr>
                </a:solidFill>
                <a:latin typeface="Arial Narrow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6F176A1B-AC7F-4031-89A7-8B5B1EB94B4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9037637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28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Prefeito: Fernando Haddad</a:t>
            </a:r>
            <a:br>
              <a:rPr lang="pt-BR" sz="28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24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Secretário Municipal  de Educação: Antonio Cesar Russi Callegari </a:t>
            </a:r>
            <a:br>
              <a:rPr lang="pt-BR" sz="24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20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Diretor de Currículo – Avaliação e Formação: Prof. Fernando José de Almeida </a:t>
            </a:r>
            <a:br>
              <a:rPr lang="pt-BR" sz="20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18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Diretora de Ensino Fundamental e Médio </a:t>
            </a:r>
            <a:r>
              <a:rPr lang="pt-BR" sz="1800" b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: Prof.ª Fatima </a:t>
            </a:r>
            <a:r>
              <a:rPr lang="pt-BR" sz="18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Aparecida  Antonio</a:t>
            </a:r>
            <a:endParaRPr lang="pt-BR" sz="1800" b="0" dirty="0">
              <a:solidFill>
                <a:schemeClr val="accent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Impact" charset="0"/>
            </a:endParaRPr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5"/>
            <a:ext cx="19442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17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/>
              <a:t>EDUCAÇÃO MUNICIPAL – SP </a:t>
            </a:r>
            <a:br>
              <a:rPr lang="pt-BR" sz="2400" dirty="0" smtClean="0"/>
            </a:br>
            <a:r>
              <a:rPr lang="pt-BR" sz="2400" dirty="0" smtClean="0"/>
              <a:t> ENSINO PROFISSIONALIZANTE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1- </a:t>
            </a:r>
            <a:r>
              <a:rPr lang="pt-BR" sz="2200" dirty="0" smtClean="0">
                <a:solidFill>
                  <a:schemeClr val="accent1"/>
                </a:solidFill>
              </a:rPr>
              <a:t>Educação Profissional no </a:t>
            </a:r>
            <a:r>
              <a:rPr lang="pt-BR" sz="2200" dirty="0">
                <a:solidFill>
                  <a:schemeClr val="accent1"/>
                </a:solidFill>
              </a:rPr>
              <a:t>Centro Educacional </a:t>
            </a:r>
            <a:r>
              <a:rPr lang="pt-BR" sz="2200" dirty="0" smtClean="0">
                <a:solidFill>
                  <a:schemeClr val="accent1"/>
                </a:solidFill>
              </a:rPr>
              <a:t>Unificado – </a:t>
            </a:r>
            <a:r>
              <a:rPr lang="pt-BR" sz="2200" smtClean="0">
                <a:solidFill>
                  <a:schemeClr val="accent1"/>
                </a:solidFill>
              </a:rPr>
              <a:t>CEU </a:t>
            </a:r>
          </a:p>
          <a:p>
            <a:pPr marL="0" indent="0" algn="just">
              <a:buNone/>
            </a:pPr>
            <a:r>
              <a:rPr lang="pt-BR" sz="2000" i="1" smtClean="0">
                <a:solidFill>
                  <a:schemeClr val="accent1"/>
                </a:solidFill>
              </a:rPr>
              <a:t>Parceria </a:t>
            </a:r>
            <a:r>
              <a:rPr lang="pt-BR" sz="2000" i="1" dirty="0" smtClean="0">
                <a:solidFill>
                  <a:schemeClr val="accent1"/>
                </a:solidFill>
              </a:rPr>
              <a:t>SENAC e Centro Paula Souza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1800" i="1" dirty="0" smtClean="0"/>
              <a:t>Oferta de cursos de capacitação profissional gratuita a adolescentes, jovens e adultos, residentes no entorno dos CEU</a:t>
            </a:r>
          </a:p>
          <a:p>
            <a:pPr marL="0" indent="0" algn="just">
              <a:buNone/>
            </a:pPr>
            <a:endParaRPr lang="pt-BR" sz="1800" i="1" dirty="0" smtClean="0"/>
          </a:p>
          <a:p>
            <a:pPr algn="just"/>
            <a:r>
              <a:rPr lang="pt-BR" sz="1800" i="1" dirty="0" smtClean="0"/>
              <a:t>O CEU funciona como extensão de alguma unidade do SENAC ou ETEC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algn="just"/>
            <a:r>
              <a:rPr lang="pt-BR" sz="1800" i="1" dirty="0" smtClean="0"/>
              <a:t>Aproximadamente 5600 matrículas</a:t>
            </a:r>
            <a:endParaRPr lang="pt-BR" sz="1800" i="1" dirty="0"/>
          </a:p>
        </p:txBody>
      </p:sp>
    </p:spTree>
    <p:extLst>
      <p:ext uri="{BB962C8B-B14F-4D97-AF65-F5344CB8AC3E}">
        <p14:creationId xmlns:p14="http://schemas.microsoft.com/office/powerpoint/2010/main" xmlns="" val="7909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/>
              <a:t>EDUCAÇÃO MUNICIPAL – SP </a:t>
            </a:r>
            <a:br>
              <a:rPr lang="pt-BR" sz="2400" dirty="0"/>
            </a:br>
            <a:r>
              <a:rPr lang="pt-BR" sz="2400" dirty="0"/>
              <a:t> ENSINO PROFISSIONALIZANTE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3284984"/>
            <a:ext cx="7543800" cy="39604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2- </a:t>
            </a:r>
            <a:r>
              <a:rPr lang="pt-BR" sz="2200" dirty="0" smtClean="0">
                <a:solidFill>
                  <a:schemeClr val="accent1"/>
                </a:solidFill>
              </a:rPr>
              <a:t>Escolas de Ensino Médio </a:t>
            </a:r>
            <a:r>
              <a:rPr lang="pt-BR" dirty="0" smtClean="0"/>
              <a:t>- </a:t>
            </a:r>
            <a:r>
              <a:rPr lang="pt-BR" sz="1900" i="1" dirty="0" smtClean="0"/>
              <a:t>Oferta de Ensino Técnico, modular de magistério, marketing, contabilidade e prótese dentária;</a:t>
            </a:r>
          </a:p>
          <a:p>
            <a:pPr algn="just"/>
            <a:r>
              <a:rPr lang="pt-BR" dirty="0" smtClean="0"/>
              <a:t>3- </a:t>
            </a:r>
            <a:r>
              <a:rPr lang="pt-BR" sz="2200" dirty="0" smtClean="0">
                <a:solidFill>
                  <a:schemeClr val="accent1"/>
                </a:solidFill>
              </a:rPr>
              <a:t>Escola </a:t>
            </a:r>
            <a:r>
              <a:rPr lang="pt-BR" sz="2200" dirty="0">
                <a:solidFill>
                  <a:schemeClr val="accent1"/>
                </a:solidFill>
              </a:rPr>
              <a:t>técnica de </a:t>
            </a:r>
            <a:r>
              <a:rPr lang="pt-BR" sz="2200" dirty="0" smtClean="0">
                <a:solidFill>
                  <a:schemeClr val="accent1"/>
                </a:solidFill>
              </a:rPr>
              <a:t>Saúde Pública </a:t>
            </a:r>
            <a:r>
              <a:rPr lang="pt-BR" sz="2200" dirty="0">
                <a:solidFill>
                  <a:schemeClr val="accent1"/>
                </a:solidFill>
              </a:rPr>
              <a:t>Professor </a:t>
            </a:r>
            <a:r>
              <a:rPr lang="pt-BR" sz="2200" dirty="0" smtClean="0">
                <a:solidFill>
                  <a:schemeClr val="accent1"/>
                </a:solidFill>
              </a:rPr>
              <a:t>Makiguti </a:t>
            </a:r>
            <a:r>
              <a:rPr lang="pt-BR" dirty="0" smtClean="0"/>
              <a:t>- </a:t>
            </a:r>
            <a:r>
              <a:rPr lang="pt-BR" sz="1900" i="1" dirty="0"/>
              <a:t>1300 alunos estão matriculados em cursos técnicos de análises clínicas, farmácia, saúde bucal, gestão de serviços de </a:t>
            </a:r>
            <a:r>
              <a:rPr lang="pt-BR" sz="1900" i="1" dirty="0" smtClean="0"/>
              <a:t>saúde</a:t>
            </a:r>
            <a:r>
              <a:rPr lang="pt-BR" i="1" dirty="0" smtClean="0"/>
              <a:t>;</a:t>
            </a:r>
            <a:endParaRPr lang="pt-BR" i="1" dirty="0"/>
          </a:p>
          <a:p>
            <a:pPr algn="just"/>
            <a:r>
              <a:rPr lang="pt-BR" dirty="0" smtClean="0"/>
              <a:t>4- </a:t>
            </a:r>
            <a:r>
              <a:rPr lang="pt-BR" sz="2200" dirty="0" smtClean="0">
                <a:solidFill>
                  <a:schemeClr val="accent1"/>
                </a:solidFill>
              </a:rPr>
              <a:t>PRONATEC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smtClean="0"/>
              <a:t>- </a:t>
            </a:r>
            <a:r>
              <a:rPr lang="pt-BR" sz="1900" i="1" dirty="0"/>
              <a:t>A </a:t>
            </a:r>
            <a:r>
              <a:rPr lang="pt-BR" sz="1900" i="1" dirty="0" smtClean="0"/>
              <a:t>Fundação Paulistana </a:t>
            </a:r>
            <a:r>
              <a:rPr lang="pt-BR" sz="1900" i="1" dirty="0"/>
              <a:t>trabalha com a implantação do PRONATEC na </a:t>
            </a:r>
            <a:r>
              <a:rPr lang="pt-BR" sz="1900" i="1" dirty="0" smtClean="0"/>
              <a:t>Prefeitura </a:t>
            </a:r>
            <a:r>
              <a:rPr lang="pt-BR" sz="1900" i="1" dirty="0"/>
              <a:t>de São Paulo com a meta de oferecer cursos profissionalizantes para os alunos da Educação de Jovens e </a:t>
            </a:r>
            <a:r>
              <a:rPr lang="pt-BR" sz="1900" i="1" dirty="0" smtClean="0"/>
              <a:t>Adultos </a:t>
            </a:r>
            <a:r>
              <a:rPr lang="pt-BR" sz="1900" i="1" dirty="0"/>
              <a:t>da </a:t>
            </a:r>
            <a:r>
              <a:rPr lang="pt-BR" sz="1900" i="1" dirty="0" smtClean="0"/>
              <a:t>Rede </a:t>
            </a:r>
            <a:r>
              <a:rPr lang="pt-BR" sz="1900" i="1" dirty="0"/>
              <a:t>Municipal de </a:t>
            </a:r>
            <a:r>
              <a:rPr lang="pt-BR" sz="1900" i="1" dirty="0" smtClean="0"/>
              <a:t>Ensino – SP.</a:t>
            </a:r>
            <a:endParaRPr lang="pt-BR" sz="1900" i="1" dirty="0"/>
          </a:p>
          <a:p>
            <a:endParaRPr lang="pt-BR" sz="19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7453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4401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WORDSKILLs </a:t>
            </a:r>
            <a:r>
              <a:rPr lang="pt-BR" dirty="0"/>
              <a:t>2015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Programa “</a:t>
            </a:r>
            <a:r>
              <a:rPr lang="pt-BR" sz="2800" i="1" dirty="0"/>
              <a:t>Uma Escola, Um País</a:t>
            </a:r>
            <a:r>
              <a:rPr lang="pt-BR" sz="2800" dirty="0"/>
              <a:t>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pt-BR" dirty="0" smtClean="0"/>
          </a:p>
          <a:p>
            <a:pPr algn="r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sz="3200" dirty="0" smtClean="0">
                <a:solidFill>
                  <a:schemeClr val="accent1"/>
                </a:solidFill>
              </a:rPr>
              <a:t>Agenda com a Secretaria Municipal de Educação:</a:t>
            </a:r>
          </a:p>
          <a:p>
            <a:pPr marL="0" indent="0" algn="just">
              <a:buNone/>
            </a:pPr>
            <a:endParaRPr lang="pt-BR" sz="3200" dirty="0" smtClean="0">
              <a:solidFill>
                <a:schemeClr val="accent1"/>
              </a:solidFill>
            </a:endParaRPr>
          </a:p>
          <a:p>
            <a:pPr algn="just"/>
            <a:r>
              <a:rPr lang="pt-BR" dirty="0" smtClean="0"/>
              <a:t> 03/02/2015 – Competion Preparation Week – CPW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04/02/2015 – Prefeito Fernando Haddad recebe </a:t>
            </a:r>
            <a:r>
              <a:rPr lang="pt-BR" dirty="0" smtClean="0"/>
              <a:t>delegações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11/08/2015 – Recepção das delegações nas escolas municipais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12 a 16 de agosto/ 2015 – Visita monitorada dos alunos da Rede Municipal de Ensino  a Wordskills Competion no Anhembi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i="1" dirty="0"/>
          </a:p>
          <a:p>
            <a:pPr marL="0" indent="0" algn="just">
              <a:buNone/>
            </a:pPr>
            <a:endParaRPr lang="pt-BR" i="1" dirty="0"/>
          </a:p>
          <a:p>
            <a:pPr marL="0" indent="0" algn="just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9178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71438" y="2060848"/>
            <a:ext cx="9037637" cy="115212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spcBef>
                <a:spcPts val="300"/>
              </a:spcBef>
            </a:pPr>
            <a: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SÃO PAULO: </a:t>
            </a:r>
            <a:b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EDUCAÇÃO MUNICIPAL EM NÚMEROS</a:t>
            </a:r>
            <a:endParaRPr lang="pt-BR" sz="2800" dirty="0">
              <a:effectLst>
                <a:outerShdw blurRad="38100" dist="38100" dir="2700000" algn="tl">
                  <a:srgbClr val="DDDDDD"/>
                </a:outerShdw>
              </a:effectLst>
              <a:latin typeface="Impact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684213" y="3140968"/>
            <a:ext cx="76327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sz="4300" b="1" dirty="0" smtClean="0">
                <a:solidFill>
                  <a:schemeClr val="accent6"/>
                </a:solidFill>
                <a:latin typeface="Arial"/>
                <a:cs typeface="Arial"/>
              </a:rPr>
              <a:t>940.000 ALUNOS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4300" b="1" dirty="0" smtClean="0">
                <a:solidFill>
                  <a:schemeClr val="accent6"/>
                </a:solidFill>
                <a:latin typeface="Arial"/>
                <a:cs typeface="Arial"/>
              </a:rPr>
              <a:t>84.000 EDUCADORES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4300" b="1" dirty="0" smtClean="0">
                <a:solidFill>
                  <a:schemeClr val="accent6"/>
                </a:solidFill>
                <a:latin typeface="Arial"/>
                <a:cs typeface="Arial"/>
              </a:rPr>
              <a:t>2.700 ESCOLAS</a:t>
            </a:r>
          </a:p>
        </p:txBody>
      </p:sp>
    </p:spTree>
    <p:extLst>
      <p:ext uri="{BB962C8B-B14F-4D97-AF65-F5344CB8AC3E}">
        <p14:creationId xmlns:p14="http://schemas.microsoft.com/office/powerpoint/2010/main" xmlns="" val="210612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3726" y="1484784"/>
            <a:ext cx="7543800" cy="2520280"/>
          </a:xfrm>
        </p:spPr>
        <p:txBody>
          <a:bodyPr/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43ª WORDSKLIIs – São Paulo 2015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" y="3933056"/>
            <a:ext cx="6858000" cy="1781944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         Parceria com SENAI</a:t>
            </a:r>
          </a:p>
          <a:p>
            <a:r>
              <a:rPr lang="pt-BR" dirty="0" smtClean="0"/>
              <a:t>         Programa “Uma Escola , Um País”</a:t>
            </a:r>
          </a:p>
          <a:p>
            <a:pPr algn="r"/>
            <a:endParaRPr lang="pt-BR" dirty="0"/>
          </a:p>
          <a:p>
            <a:pPr algn="r"/>
            <a:endParaRPr lang="pt-BR" sz="2400" dirty="0" smtClean="0"/>
          </a:p>
          <a:p>
            <a:pPr algn="r"/>
            <a:r>
              <a:rPr lang="pt-BR" sz="2400" dirty="0" smtClean="0"/>
              <a:t>Brasília /Novembro - 2014</a:t>
            </a:r>
            <a:endParaRPr lang="pt-BR" sz="2400" dirty="0"/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315" y="1484784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9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71438" y="3212976"/>
            <a:ext cx="9037637" cy="1152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MAIS EDUCAÇÃO 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SÃO PAULO</a:t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Impact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684213" y="3283694"/>
            <a:ext cx="7632700" cy="295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000000"/>
                </a:solidFill>
                <a:latin typeface="Arial"/>
                <a:cs typeface="Arial"/>
              </a:rPr>
              <a:t>Programa de Reorganização Curricular e Administrativa, Ampliação e Fortalecimento da Rede Municipal de Ensino de São Paulo</a:t>
            </a:r>
            <a:endParaRPr lang="pt-BR" sz="2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pt-BR" sz="2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pt-BR" sz="20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pt-BR" sz="10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9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51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848872" cy="7200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Ensino Fundamental: organização</a:t>
            </a:r>
            <a:endParaRPr lang="pt-BR" sz="2000" b="1" dirty="0">
              <a:solidFill>
                <a:srgbClr val="730E0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304156" y="2492896"/>
            <a:ext cx="6535688" cy="34563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b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2" indent="0">
              <a:buFont typeface="Arial" pitchFamily="34" charset="0"/>
              <a:buNone/>
            </a:pPr>
            <a:endParaRPr lang="pt-BR" sz="2400" b="0" dirty="0" smtClean="0"/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6"/>
                </a:solidFill>
              </a:rPr>
              <a:t>Nova Configuração:</a:t>
            </a:r>
          </a:p>
          <a:p>
            <a:pPr marL="0" indent="0" algn="ctr">
              <a:buNone/>
            </a:pPr>
            <a:endParaRPr lang="pt-BR" sz="2800" dirty="0" smtClean="0">
              <a:solidFill>
                <a:schemeClr val="accent6"/>
              </a:solidFill>
            </a:endParaRPr>
          </a:p>
          <a:p>
            <a:pPr lvl="1"/>
            <a:r>
              <a:rPr lang="pt-BR" sz="2800" dirty="0" smtClean="0"/>
              <a:t>9 anos divididos em 3 Ciclos:</a:t>
            </a:r>
          </a:p>
          <a:p>
            <a:pPr lvl="2"/>
            <a:r>
              <a:rPr lang="pt-BR" sz="2800" dirty="0" smtClean="0"/>
              <a:t>Ciclo de Alfabetização </a:t>
            </a:r>
            <a:r>
              <a:rPr lang="pt-BR" sz="2800" b="0" dirty="0" smtClean="0"/>
              <a:t>(1º ao 3º)</a:t>
            </a:r>
          </a:p>
          <a:p>
            <a:pPr lvl="2"/>
            <a:r>
              <a:rPr lang="pt-BR" sz="2800" dirty="0" smtClean="0"/>
              <a:t>Ciclo Interdisciplinar </a:t>
            </a:r>
            <a:r>
              <a:rPr lang="pt-BR" sz="2800" b="0" dirty="0" smtClean="0"/>
              <a:t>(4º ao 6º)</a:t>
            </a:r>
          </a:p>
          <a:p>
            <a:pPr lvl="2"/>
            <a:r>
              <a:rPr lang="pt-BR" sz="2800" dirty="0" smtClean="0"/>
              <a:t>Ciclo Autoral </a:t>
            </a:r>
            <a:r>
              <a:rPr lang="pt-BR" sz="2800" b="0" dirty="0" smtClean="0"/>
              <a:t>(7º ao 9º) </a:t>
            </a:r>
            <a:endParaRPr lang="pt-BR" sz="2800" dirty="0" smtClean="0"/>
          </a:p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3568" y="980728"/>
            <a:ext cx="7543800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400" dirty="0" smtClean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9"/>
            <a:ext cx="194421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4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9151836"/>
              </p:ext>
            </p:extLst>
          </p:nvPr>
        </p:nvGraphicFramePr>
        <p:xfrm>
          <a:off x="179512" y="2259114"/>
          <a:ext cx="8784976" cy="4395180"/>
        </p:xfrm>
        <a:graphic>
          <a:graphicData uri="http://schemas.openxmlformats.org/drawingml/2006/table">
            <a:tbl>
              <a:tblPr firstRow="1" firstCol="1" bandRow="1" bandCol="1">
                <a:tableStyleId>{912C8C85-51F0-491E-9774-3900AFEF0FD7}</a:tableStyleId>
              </a:tblPr>
              <a:tblGrid>
                <a:gridCol w="274531"/>
                <a:gridCol w="945605"/>
                <a:gridCol w="945605"/>
                <a:gridCol w="945605"/>
                <a:gridCol w="945605"/>
                <a:gridCol w="945605"/>
                <a:gridCol w="945605"/>
                <a:gridCol w="945605"/>
                <a:gridCol w="945605"/>
                <a:gridCol w="945605"/>
              </a:tblGrid>
              <a:tr h="474934">
                <a:tc>
                  <a:txBody>
                    <a:bodyPr/>
                    <a:lstStyle/>
                    <a:p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/>
                          <a:cs typeface="Arial"/>
                        </a:rPr>
                        <a:t>CICLO </a:t>
                      </a:r>
                      <a:r>
                        <a:rPr lang="pt-BR" baseline="0" dirty="0" smtClean="0">
                          <a:latin typeface="Arial"/>
                          <a:cs typeface="Arial"/>
                        </a:rPr>
                        <a:t> de </a:t>
                      </a:r>
                      <a:r>
                        <a:rPr lang="pt-BR" dirty="0" smtClean="0">
                          <a:latin typeface="Arial"/>
                          <a:cs typeface="Arial"/>
                        </a:rPr>
                        <a:t>ALFAB.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/>
                          <a:cs typeface="Arial"/>
                        </a:rPr>
                        <a:t>CICLO INTERDISCIPL.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/>
                          <a:cs typeface="Arial"/>
                        </a:rPr>
                        <a:t>CICLO AUTORAL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079522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TEMPOS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1º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2º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3º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4º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5º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6º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7º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8º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9º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1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t-BR" sz="1100" baseline="0" dirty="0" smtClean="0">
                          <a:latin typeface="Arial"/>
                          <a:cs typeface="Arial"/>
                        </a:rPr>
                        <a:t>Polivalente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aseline="0" dirty="0" smtClean="0">
                          <a:latin typeface="Arial"/>
                          <a:cs typeface="Arial"/>
                        </a:rPr>
                        <a:t> Polivalente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pt-BR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aseline="0" dirty="0" smtClean="0">
                          <a:latin typeface="Arial"/>
                          <a:cs typeface="Arial"/>
                        </a:rPr>
                        <a:t>Polivalente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pt-BR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/>
                          <a:cs typeface="Arial"/>
                        </a:rPr>
                        <a:t>Polivalente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/>
                          <a:cs typeface="Arial"/>
                        </a:rPr>
                        <a:t>Polivalente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/>
                          <a:cs typeface="Arial"/>
                        </a:rPr>
                        <a:t>Polivalente</a:t>
                      </a:r>
                    </a:p>
                    <a:p>
                      <a:pPr algn="ctr"/>
                      <a:r>
                        <a:rPr lang="pt-BR" sz="1100" dirty="0" smtClean="0">
                          <a:latin typeface="Arial"/>
                          <a:cs typeface="Arial"/>
                        </a:rPr>
                        <a:t>LP / MAT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2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3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História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4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/>
                          <a:cs typeface="Arial"/>
                        </a:rPr>
                        <a:t>Esp. / </a:t>
                      </a:r>
                      <a:r>
                        <a:rPr lang="pt-BR" sz="1200" dirty="0" err="1" smtClean="0">
                          <a:latin typeface="Arial"/>
                          <a:cs typeface="Arial"/>
                        </a:rPr>
                        <a:t>Proj</a:t>
                      </a:r>
                      <a:r>
                        <a:rPr lang="pt-BR" sz="1200" dirty="0" smtClean="0">
                          <a:latin typeface="Arial"/>
                          <a:cs typeface="Arial"/>
                        </a:rPr>
                        <a:t>.</a:t>
                      </a:r>
                      <a:endParaRPr lang="pt-B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Geografia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5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Esp./ </a:t>
                      </a:r>
                      <a:r>
                        <a:rPr lang="en-US" sz="1200" dirty="0" err="1" smtClean="0">
                          <a:latin typeface="Arial"/>
                          <a:cs typeface="Arial"/>
                        </a:rPr>
                        <a:t>Proj</a:t>
                      </a:r>
                      <a:r>
                        <a:rPr lang="en-US" sz="1200" dirty="0" smtClean="0">
                          <a:latin typeface="Arial"/>
                          <a:cs typeface="Arial"/>
                        </a:rPr>
                        <a:t>.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  <a:cs typeface="Arial"/>
                        </a:rPr>
                        <a:t>Esp. / </a:t>
                      </a:r>
                      <a:r>
                        <a:rPr lang="pt-BR" sz="1200" dirty="0" err="1" smtClean="0">
                          <a:latin typeface="Arial"/>
                          <a:cs typeface="Arial"/>
                        </a:rPr>
                        <a:t>Proj</a:t>
                      </a:r>
                      <a:r>
                        <a:rPr lang="pt-BR" sz="1200" dirty="0" smtClean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Ciências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81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6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ÁREA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DE INTEGRAÇÃO</a:t>
                      </a: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/ PROJETOS</a:t>
                      </a:r>
                      <a:endParaRPr lang="pt-BR" sz="1200" b="1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ÁREA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DE INTEGRAÇÃO</a:t>
                      </a: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/ PROJETOS</a:t>
                      </a:r>
                      <a:endParaRPr lang="pt-BR" sz="1200" b="1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ÁREA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DE INTEGRAÇÃO</a:t>
                      </a: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/ PROJETOS</a:t>
                      </a:r>
                      <a:endParaRPr lang="pt-BR" sz="1200" b="1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820" y="1052736"/>
            <a:ext cx="9234772" cy="1152128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/>
            </a:r>
            <a:br>
              <a:rPr lang="pt-BR" sz="2800" dirty="0" smtClean="0">
                <a:solidFill>
                  <a:schemeClr val="accent1"/>
                </a:solidFill>
              </a:rPr>
            </a:br>
            <a:r>
              <a:rPr lang="pt-BR" sz="2800" dirty="0">
                <a:solidFill>
                  <a:schemeClr val="accent1"/>
                </a:solidFill>
              </a:rPr>
              <a:t/>
            </a:r>
            <a:br>
              <a:rPr lang="pt-BR" sz="2800" dirty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      </a:t>
            </a:r>
            <a:r>
              <a:rPr lang="pt-BR" sz="2400" dirty="0" smtClean="0">
                <a:solidFill>
                  <a:schemeClr val="accent1"/>
                </a:solidFill>
              </a:rPr>
              <a:t>Atual Estrutura na Reorganização Curricular </a:t>
            </a:r>
            <a:br>
              <a:rPr lang="pt-BR" sz="2400" dirty="0" smtClean="0">
                <a:solidFill>
                  <a:schemeClr val="accent1"/>
                </a:solidFill>
              </a:rPr>
            </a:br>
            <a:r>
              <a:rPr lang="pt-BR" sz="2400" dirty="0" smtClean="0">
                <a:solidFill>
                  <a:schemeClr val="accent1"/>
                </a:solidFill>
              </a:rPr>
              <a:t>           para o Ensino Fundamental de 9 anos</a:t>
            </a: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83568" y="548680"/>
            <a:ext cx="7543800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600" dirty="0" smtClean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1944216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85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8112" y="1988840"/>
            <a:ext cx="7327776" cy="417646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2000" b="0" dirty="0" smtClean="0">
                <a:solidFill>
                  <a:schemeClr val="tx1"/>
                </a:solidFill>
              </a:rPr>
              <a:t>Trabalho com </a:t>
            </a:r>
            <a:r>
              <a:rPr lang="pt-BR" sz="2000" b="0" dirty="0">
                <a:solidFill>
                  <a:schemeClr val="tx1"/>
                </a:solidFill>
              </a:rPr>
              <a:t>pesquisa em todas as áreas do conhecimento</a:t>
            </a:r>
            <a:r>
              <a:rPr lang="pt-BR" sz="2000" b="0" dirty="0" smtClean="0">
                <a:solidFill>
                  <a:schemeClr val="tx1"/>
                </a:solidFill>
              </a:rPr>
              <a:t>, com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accent6"/>
                </a:solidFill>
              </a:rPr>
              <a:t>estimulo  </a:t>
            </a:r>
            <a:r>
              <a:rPr lang="pt-BR" sz="2000" dirty="0">
                <a:solidFill>
                  <a:schemeClr val="accent6"/>
                </a:solidFill>
              </a:rPr>
              <a:t>à </a:t>
            </a:r>
            <a:r>
              <a:rPr lang="pt-BR" sz="2000" dirty="0" smtClean="0">
                <a:solidFill>
                  <a:schemeClr val="accent6"/>
                </a:solidFill>
              </a:rPr>
              <a:t>autoria.</a:t>
            </a:r>
          </a:p>
          <a:p>
            <a:pPr algn="just">
              <a:lnSpc>
                <a:spcPct val="120000"/>
              </a:lnSpc>
            </a:pPr>
            <a:r>
              <a:rPr lang="pt-BR" sz="2000" b="0" dirty="0" smtClean="0">
                <a:solidFill>
                  <a:schemeClr val="tx1"/>
                </a:solidFill>
              </a:rPr>
              <a:t>Ênfase </a:t>
            </a:r>
            <a:r>
              <a:rPr lang="pt-BR" sz="2000" b="0" dirty="0">
                <a:solidFill>
                  <a:schemeClr val="tx1"/>
                </a:solidFill>
              </a:rPr>
              <a:t>às metodologias curriculares que </a:t>
            </a:r>
            <a:r>
              <a:rPr lang="pt-BR" sz="2000" b="0" dirty="0" smtClean="0">
                <a:solidFill>
                  <a:schemeClr val="tx1"/>
                </a:solidFill>
              </a:rPr>
              <a:t>dão </a:t>
            </a:r>
            <a:r>
              <a:rPr lang="pt-BR" sz="2000" b="0" dirty="0">
                <a:solidFill>
                  <a:schemeClr val="tx1"/>
                </a:solidFill>
              </a:rPr>
              <a:t>acesso às </a:t>
            </a:r>
            <a:r>
              <a:rPr lang="pt-BR" sz="2000" dirty="0">
                <a:solidFill>
                  <a:srgbClr val="730E00"/>
                </a:solidFill>
              </a:rPr>
              <a:t>Tecnologias de Informação e </a:t>
            </a:r>
            <a:r>
              <a:rPr lang="pt-BR" sz="2000" dirty="0" smtClean="0">
                <a:solidFill>
                  <a:srgbClr val="730E00"/>
                </a:solidFill>
              </a:rPr>
              <a:t>Comunicação,</a:t>
            </a:r>
            <a:r>
              <a:rPr lang="pt-BR" sz="2000" b="0" dirty="0" smtClean="0">
                <a:solidFill>
                  <a:schemeClr val="tx1"/>
                </a:solidFill>
              </a:rPr>
              <a:t> suas linguagens e às redes mundiais de conhecimento.</a:t>
            </a:r>
          </a:p>
          <a:p>
            <a:pPr algn="just">
              <a:lnSpc>
                <a:spcPct val="120000"/>
              </a:lnSpc>
            </a:pPr>
            <a:r>
              <a:rPr lang="pt-BR" sz="2000" dirty="0" smtClean="0">
                <a:solidFill>
                  <a:schemeClr val="accent6"/>
                </a:solidFill>
              </a:rPr>
              <a:t>Trabalho Colaborativo de Autoria - TCA: </a:t>
            </a:r>
            <a:r>
              <a:rPr lang="pt-BR" sz="2000" b="0" dirty="0">
                <a:solidFill>
                  <a:schemeClr val="tx1"/>
                </a:solidFill>
              </a:rPr>
              <a:t>a</a:t>
            </a:r>
            <a:r>
              <a:rPr lang="pt-BR" sz="2000" b="0" dirty="0" smtClean="0">
                <a:solidFill>
                  <a:schemeClr val="tx1"/>
                </a:solidFill>
              </a:rPr>
              <a:t>rticulando </a:t>
            </a:r>
            <a:r>
              <a:rPr lang="pt-BR" sz="2000" b="0" dirty="0">
                <a:solidFill>
                  <a:schemeClr val="tx1"/>
                </a:solidFill>
              </a:rPr>
              <a:t>seus nove anos de trabalhos com projetos interdisciplinares, o aluno produzirá </a:t>
            </a:r>
            <a:r>
              <a:rPr lang="pt-BR" sz="2000" b="0" dirty="0" smtClean="0">
                <a:solidFill>
                  <a:schemeClr val="tx1"/>
                </a:solidFill>
              </a:rPr>
              <a:t>um TCA, </a:t>
            </a:r>
            <a:r>
              <a:rPr lang="pt-BR" sz="2000" b="0" dirty="0">
                <a:solidFill>
                  <a:schemeClr val="tx1"/>
                </a:solidFill>
              </a:rPr>
              <a:t>que consolide e explicite sua condição de </a:t>
            </a:r>
            <a:r>
              <a:rPr lang="pt-BR" sz="2000" b="0" dirty="0" smtClean="0">
                <a:solidFill>
                  <a:schemeClr val="tx1"/>
                </a:solidFill>
              </a:rPr>
              <a:t>autor. </a:t>
            </a:r>
            <a:r>
              <a:rPr lang="pt-BR" sz="2000" b="0" dirty="0">
                <a:solidFill>
                  <a:schemeClr val="tx1"/>
                </a:solidFill>
              </a:rPr>
              <a:t>O </a:t>
            </a:r>
            <a:r>
              <a:rPr lang="pt-BR" sz="2000" b="0" dirty="0" smtClean="0">
                <a:solidFill>
                  <a:schemeClr val="tx1"/>
                </a:solidFill>
              </a:rPr>
              <a:t>TCA </a:t>
            </a:r>
            <a:r>
              <a:rPr lang="pt-BR" sz="2000" b="0" dirty="0">
                <a:solidFill>
                  <a:schemeClr val="tx1"/>
                </a:solidFill>
              </a:rPr>
              <a:t>terá compromisso de intervenção </a:t>
            </a:r>
            <a:r>
              <a:rPr lang="pt-BR" sz="2000" b="0" dirty="0" smtClean="0">
                <a:solidFill>
                  <a:schemeClr val="tx1"/>
                </a:solidFill>
              </a:rPr>
              <a:t>social.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3568" y="548680"/>
            <a:ext cx="7543800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000" dirty="0" smtClean="0">
              <a:latin typeface="Arial"/>
              <a:cs typeface="Arial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560840" cy="864096"/>
          </a:xfrm>
        </p:spPr>
        <p:txBody>
          <a:bodyPr/>
          <a:lstStyle/>
          <a:p>
            <a:pPr algn="ctr"/>
            <a:r>
              <a:rPr lang="pt-BR" dirty="0" smtClean="0"/>
              <a:t>Ciclo Autoral</a:t>
            </a:r>
            <a:endParaRPr lang="pt-BR" dirty="0"/>
          </a:p>
        </p:txBody>
      </p:sp>
      <p:pic>
        <p:nvPicPr>
          <p:cNvPr id="8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1944216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2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4401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WORDSKILLs 2015</a:t>
            </a:r>
            <a:br>
              <a:rPr lang="pt-BR" dirty="0" smtClean="0"/>
            </a:br>
            <a:r>
              <a:rPr lang="pt-BR" sz="3200" dirty="0" smtClean="0">
                <a:solidFill>
                  <a:schemeClr val="accent1"/>
                </a:solidFill>
              </a:rPr>
              <a:t>Programa “</a:t>
            </a:r>
            <a:r>
              <a:rPr lang="pt-BR" sz="3200" i="1" dirty="0" smtClean="0">
                <a:solidFill>
                  <a:schemeClr val="accent1"/>
                </a:solidFill>
              </a:rPr>
              <a:t>Uma Escola, Um País</a:t>
            </a:r>
            <a:r>
              <a:rPr lang="pt-BR" sz="3200" dirty="0" smtClean="0">
                <a:solidFill>
                  <a:schemeClr val="accent1"/>
                </a:solidFill>
              </a:rPr>
              <a:t>”</a:t>
            </a:r>
            <a:endParaRPr lang="pt-BR" sz="3200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6392" y="2348880"/>
            <a:ext cx="7543800" cy="3672408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Oportunizar aos alunos do Ciclo </a:t>
            </a:r>
            <a:r>
              <a:rPr lang="pt-BR" sz="3200" dirty="0" smtClean="0"/>
              <a:t>Autoral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dirty="0"/>
              <a:t>* </a:t>
            </a:r>
            <a:r>
              <a:rPr lang="pt-BR" i="1" dirty="0"/>
              <a:t>Informações </a:t>
            </a:r>
            <a:r>
              <a:rPr lang="pt-BR" i="1" dirty="0" smtClean="0"/>
              <a:t>sobre o </a:t>
            </a:r>
            <a:r>
              <a:rPr lang="pt-BR" i="1" dirty="0"/>
              <a:t>Ensino Técnico Profissionalizante</a:t>
            </a:r>
            <a:br>
              <a:rPr lang="pt-BR" i="1" dirty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>
            <a:off x="4396123" y="2057458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em curva para a direita 8"/>
          <p:cNvSpPr/>
          <p:nvPr/>
        </p:nvSpPr>
        <p:spPr>
          <a:xfrm>
            <a:off x="217565" y="28529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7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WORDSKILLs </a:t>
            </a:r>
            <a:r>
              <a:rPr lang="pt-BR" dirty="0" smtClean="0"/>
              <a:t>2015</a:t>
            </a:r>
            <a:br>
              <a:rPr lang="pt-BR" dirty="0" smtClean="0"/>
            </a:br>
            <a:r>
              <a:rPr lang="pt-BR" dirty="0" smtClean="0">
                <a:solidFill>
                  <a:schemeClr val="accent1"/>
                </a:solidFill>
              </a:rPr>
              <a:t>Programa “</a:t>
            </a:r>
            <a:r>
              <a:rPr lang="pt-BR" i="1" dirty="0" smtClean="0">
                <a:solidFill>
                  <a:schemeClr val="accent1"/>
                </a:solidFill>
              </a:rPr>
              <a:t>Uma Escola, Um País</a:t>
            </a:r>
            <a:r>
              <a:rPr lang="pt-BR" dirty="0" smtClean="0">
                <a:solidFill>
                  <a:schemeClr val="accent1"/>
                </a:solidFill>
              </a:rPr>
              <a:t>”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4104456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Aprendizado </a:t>
            </a:r>
            <a:r>
              <a:rPr lang="pt-BR" dirty="0"/>
              <a:t>simultâneo sobre a cultura de outros países e opções de carreiras profissionais numa vivência intercultural</a:t>
            </a:r>
            <a:br>
              <a:rPr lang="pt-BR" dirty="0"/>
            </a:br>
            <a:endParaRPr lang="pt-BR" dirty="0"/>
          </a:p>
          <a:p>
            <a:pPr algn="just"/>
            <a:r>
              <a:rPr lang="pt-BR" dirty="0" smtClean="0"/>
              <a:t>Recepção das delegações nas Escolas Municipais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2000" i="1" dirty="0" smtClean="0"/>
              <a:t>Projeto Político Pedagógico da Escola anfitriã – Estudos sobre o pais escolhido para recepção e intercâmbio</a:t>
            </a:r>
          </a:p>
        </p:txBody>
      </p:sp>
      <p:sp>
        <p:nvSpPr>
          <p:cNvPr id="5" name="Seta em curva para a direita 4"/>
          <p:cNvSpPr/>
          <p:nvPr/>
        </p:nvSpPr>
        <p:spPr>
          <a:xfrm>
            <a:off x="217565" y="28529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283968" y="1412776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7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5156</TotalTime>
  <Words>488</Words>
  <Application>Microsoft Office PowerPoint</Application>
  <PresentationFormat>Apresentação na tela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NewsPrint</vt:lpstr>
      <vt:lpstr>           Prefeito: Fernando Haddad Secretário Municipal  de Educação: Antonio Cesar Russi Callegari  Diretor de Currículo – Avaliação e Formação: Prof. Fernando José de Almeida  Diretora de Ensino Fundamental e Médio : Prof.ª Fatima Aparecida  Antonio</vt:lpstr>
      <vt:lpstr>SÃO PAULO:  EDUCAÇÃO MUNICIPAL EM NÚMEROS</vt:lpstr>
      <vt:lpstr>    43ª WORDSKLIIs – São Paulo 2015</vt:lpstr>
      <vt:lpstr>MAIS EDUCAÇÃO SÃO PAULO </vt:lpstr>
      <vt:lpstr>   Ensino Fundamental: organização</vt:lpstr>
      <vt:lpstr>        Atual Estrutura na Reorganização Curricular             para o Ensino Fundamental de 9 anos</vt:lpstr>
      <vt:lpstr>Ciclo Autoral</vt:lpstr>
      <vt:lpstr>WORDSKILLs 2015 Programa “Uma Escola, Um País”</vt:lpstr>
      <vt:lpstr>WORDSKILLs 2015 Programa “Uma Escola, Um País”</vt:lpstr>
      <vt:lpstr>EDUCAÇÃO MUNICIPAL – SP   ENSINO PROFISSIONALIZANTE</vt:lpstr>
      <vt:lpstr>EDUCAÇÃO MUNICIPAL – SP   ENSINO PROFISSIONALIZANTE</vt:lpstr>
      <vt:lpstr>WORDSKILLs 2015 Programa “Uma Escola, Um País”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Encontro secretaria Municipal de educação  e Diretorias regionais de educação</dc:title>
  <dc:creator>Ana Rita da Costa</dc:creator>
  <cp:lastModifiedBy>MCABREU</cp:lastModifiedBy>
  <cp:revision>1006</cp:revision>
  <cp:lastPrinted>2014-03-17T15:57:48Z</cp:lastPrinted>
  <dcterms:created xsi:type="dcterms:W3CDTF">2013-01-22T21:21:17Z</dcterms:created>
  <dcterms:modified xsi:type="dcterms:W3CDTF">2014-11-24T20:23:42Z</dcterms:modified>
</cp:coreProperties>
</file>