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52" r:id="rId2"/>
    <p:sldMasterId id="2147483865" r:id="rId3"/>
    <p:sldMasterId id="2147484005" r:id="rId4"/>
    <p:sldMasterId id="2147484039" r:id="rId5"/>
    <p:sldMasterId id="2147484097" r:id="rId6"/>
    <p:sldMasterId id="2147484128" r:id="rId7"/>
    <p:sldMasterId id="2147484193" r:id="rId8"/>
    <p:sldMasterId id="2147484207" r:id="rId9"/>
    <p:sldMasterId id="2147484219" r:id="rId10"/>
    <p:sldMasterId id="2147484280" r:id="rId11"/>
    <p:sldMasterId id="2147484292" r:id="rId12"/>
  </p:sldMasterIdLst>
  <p:notesMasterIdLst>
    <p:notesMasterId r:id="rId29"/>
  </p:notesMasterIdLst>
  <p:sldIdLst>
    <p:sldId id="1603" r:id="rId13"/>
    <p:sldId id="1556" r:id="rId14"/>
    <p:sldId id="1558" r:id="rId15"/>
    <p:sldId id="1564" r:id="rId16"/>
    <p:sldId id="1563" r:id="rId17"/>
    <p:sldId id="1568" r:id="rId18"/>
    <p:sldId id="1609" r:id="rId19"/>
    <p:sldId id="1602" r:id="rId20"/>
    <p:sldId id="989" r:id="rId21"/>
    <p:sldId id="1601" r:id="rId22"/>
    <p:sldId id="1571" r:id="rId23"/>
    <p:sldId id="1592" r:id="rId24"/>
    <p:sldId id="1610" r:id="rId25"/>
    <p:sldId id="1608" r:id="rId26"/>
    <p:sldId id="1605" r:id="rId27"/>
    <p:sldId id="258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597"/>
    <a:srgbClr val="006699"/>
    <a:srgbClr val="FFFFFF"/>
    <a:srgbClr val="009900"/>
    <a:srgbClr val="006600"/>
    <a:srgbClr val="006666"/>
    <a:srgbClr val="00CC66"/>
    <a:srgbClr val="33CC33"/>
    <a:srgbClr val="33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22" autoAdjust="0"/>
    <p:restoredTop sz="94629" autoAdjust="0"/>
  </p:normalViewPr>
  <p:slideViewPr>
    <p:cSldViewPr>
      <p:cViewPr>
        <p:scale>
          <a:sx n="50" d="100"/>
          <a:sy n="50" d="100"/>
        </p:scale>
        <p:origin x="1560" y="79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7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xmlns="" id="{98A4CF08-670A-4A24-B2B5-3DB93E8C52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1AD86B6C-F683-43D6-AB1D-656B95F0942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0E6A86F-B407-4773-BF04-BF612B68ACD0}" type="datetimeFigureOut">
              <a:rPr lang="pt-BR"/>
              <a:pPr>
                <a:defRPr/>
              </a:pPr>
              <a:t>25/11/2021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xmlns="" id="{8822A3E3-1494-4EE2-945A-64452B44CA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xmlns="" id="{9E69397D-5FE5-468F-829B-F4F369684D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1886CAC2-499F-40D9-BACF-029D0D1A60B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2C783402-1FE2-4472-A688-DDB899024B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4A4FBA7-EA76-4570-AF5E-D759B5F96A6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636109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6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>
                <a:latin typeface="Calibri" charset="0"/>
              </a:rPr>
              <a:t>O conteúdo poderá ser trabalhado de forma livre, respeitando a barra inferior e a marca Embrapa. Nenhum elemento deve invadir esta área.</a:t>
            </a:r>
          </a:p>
        </p:txBody>
      </p:sp>
      <p:sp>
        <p:nvSpPr>
          <p:cNvPr id="266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4763" indent="-309524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38098" indent="-24762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33337" indent="-24762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28576" indent="-24762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B63B5-5C65-7D44-ADD5-3667822A1281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368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4FBA7-EA76-4570-AF5E-D759B5F96A6E}" type="slidenum">
              <a:rPr lang="pt-BR" altLang="pt-BR" smtClean="0"/>
              <a:pPr/>
              <a:t>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73127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39940" name="Slide Number Placeholder 3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748" tIns="48374" rIns="96748" bIns="48374" anchor="b"/>
          <a:lstStyle>
            <a:lvl1pPr defTabSz="965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0B72C9-B400-4DA4-805F-237C1D9CDFDC}" type="slidenum">
              <a:rPr kumimoji="0" lang="en-US" altLang="pt-B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pt-B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293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846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53770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2290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81320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9897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14873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58988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78184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D992-32B5-924A-BFBE-107EF6304A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F9300-012A-9946-B0CA-6EC456F43AF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10223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D992-32B5-924A-BFBE-107EF6304A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F9300-012A-9946-B0CA-6EC456F43AF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2498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D992-32B5-924A-BFBE-107EF6304A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F9300-012A-9946-B0CA-6EC456F43AF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82166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D992-32B5-924A-BFBE-107EF6304A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F9300-012A-9946-B0CA-6EC456F43AF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646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8104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D992-32B5-924A-BFBE-107EF6304A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F9300-012A-9946-B0CA-6EC456F43AF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20690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D992-32B5-924A-BFBE-107EF6304A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F9300-012A-9946-B0CA-6EC456F43AF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2859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D992-32B5-924A-BFBE-107EF6304A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F9300-012A-9946-B0CA-6EC456F43AF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14573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D992-32B5-924A-BFBE-107EF6304A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F9300-012A-9946-B0CA-6EC456F43AF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19085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D992-32B5-924A-BFBE-107EF6304A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F9300-012A-9946-B0CA-6EC456F43AF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32853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D992-32B5-924A-BFBE-107EF6304A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F9300-012A-9946-B0CA-6EC456F43AF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70270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D992-32B5-924A-BFBE-107EF6304A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F9300-012A-9946-B0CA-6EC456F43AF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39634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"/>
          <p:cNvSpPr/>
          <p:nvPr/>
        </p:nvSpPr>
        <p:spPr>
          <a:xfrm>
            <a:off x="0" y="1235075"/>
            <a:ext cx="12192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5" name="Rectangle 20"/>
          <p:cNvSpPr/>
          <p:nvPr/>
        </p:nvSpPr>
        <p:spPr>
          <a:xfrm>
            <a:off x="0" y="1279525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6" name="Rectangle 20"/>
          <p:cNvSpPr/>
          <p:nvPr/>
        </p:nvSpPr>
        <p:spPr>
          <a:xfrm>
            <a:off x="787400" y="1279525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7" name="Rectangle 20"/>
          <p:cNvSpPr>
            <a:spLocks noChangeArrowheads="1"/>
          </p:cNvSpPr>
          <p:nvPr userDrawn="1"/>
        </p:nvSpPr>
        <p:spPr bwMode="auto">
          <a:xfrm>
            <a:off x="0" y="1273175"/>
            <a:ext cx="711200" cy="228600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w Cen MT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ctangle 20"/>
          <p:cNvSpPr>
            <a:spLocks noChangeArrowheads="1"/>
          </p:cNvSpPr>
          <p:nvPr userDrawn="1"/>
        </p:nvSpPr>
        <p:spPr bwMode="auto">
          <a:xfrm>
            <a:off x="787400" y="1295400"/>
            <a:ext cx="11404600" cy="228600"/>
          </a:xfrm>
          <a:prstGeom prst="rect">
            <a:avLst/>
          </a:prstGeom>
          <a:solidFill>
            <a:srgbClr val="008000"/>
          </a:solidFill>
          <a:ln w="50800" cap="rnd" cmpd="dbl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w Cen MT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793F5-71B5-40CD-94DE-CDAA54C4B2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465777"/>
      </p:ext>
    </p:extLst>
  </p:cSld>
  <p:clrMapOvr>
    <a:masterClrMapping/>
  </p:clrMapOvr>
  <p:transition spd="med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18" y="463577"/>
            <a:ext cx="10358967" cy="143351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0BB69-C975-4E2E-B80E-120563245D20}" type="slidenum">
              <a:rPr lang="en-US" alt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alt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80618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exto do Título"/>
          <p:cNvSpPr txBox="1">
            <a:spLocks noGrp="1"/>
          </p:cNvSpPr>
          <p:nvPr>
            <p:ph type="title"/>
          </p:nvPr>
        </p:nvSpPr>
        <p:spPr>
          <a:xfrm>
            <a:off x="2193727" y="178594"/>
            <a:ext cx="7804548" cy="1518048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308074">
              <a:lnSpc>
                <a:spcPct val="100000"/>
              </a:lnSpc>
              <a:defRPr sz="4200" spc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Texto do Título</a:t>
            </a:r>
          </a:p>
        </p:txBody>
      </p:sp>
      <p:pic>
        <p:nvPicPr>
          <p:cNvPr id="288" name="fundos2.jpg" descr="fundos2.jpg"/>
          <p:cNvPicPr>
            <a:picLocks/>
          </p:cNvPicPr>
          <p:nvPr/>
        </p:nvPicPr>
        <p:blipFill>
          <a:blip r:embed="rId2"/>
          <a:srcRect t="498" b="265"/>
          <a:stretch>
            <a:fillRect/>
          </a:stretch>
        </p:blipFill>
        <p:spPr>
          <a:xfrm>
            <a:off x="-29506" y="2167"/>
            <a:ext cx="12219561" cy="6853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3368" y="6139956"/>
            <a:ext cx="1005112" cy="371009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933855" y="6536533"/>
            <a:ext cx="319532" cy="199093"/>
          </a:xfrm>
          <a:prstGeom prst="rect">
            <a:avLst/>
          </a:prstGeom>
        </p:spPr>
        <p:txBody>
          <a:bodyPr lIns="71437" tIns="71437" rIns="71437" bIns="71437" anchor="t"/>
          <a:lstStyle>
            <a:lvl1pPr>
              <a:defRPr sz="825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66970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59387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fundo-3-apresentacao-PR.png" descr="fundo-3-apresentacao-P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470865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7EB3-C014-48D3-844B-205B0C4E8E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79F86-F162-434E-A0B6-EFC51DE4D5B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81282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7EB3-C014-48D3-844B-205B0C4E8E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79F86-F162-434E-A0B6-EFC51DE4D5B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28271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7EB3-C014-48D3-844B-205B0C4E8E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79F86-F162-434E-A0B6-EFC51DE4D5B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23120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7EB3-C014-48D3-844B-205B0C4E8E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79F86-F162-434E-A0B6-EFC51DE4D5B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30313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7EB3-C014-48D3-844B-205B0C4E8E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79F86-F162-434E-A0B6-EFC51DE4D5B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95583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7EB3-C014-48D3-844B-205B0C4E8E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79F86-F162-434E-A0B6-EFC51DE4D5B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58016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7EB3-C014-48D3-844B-205B0C4E8E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79F86-F162-434E-A0B6-EFC51DE4D5B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12189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7EB3-C014-48D3-844B-205B0C4E8E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79F86-F162-434E-A0B6-EFC51DE4D5B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44795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7EB3-C014-48D3-844B-205B0C4E8E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79F86-F162-434E-A0B6-EFC51DE4D5B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981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39817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7EB3-C014-48D3-844B-205B0C4E8E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79F86-F162-434E-A0B6-EFC51DE4D5B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83978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7EB3-C014-48D3-844B-205B0C4E8E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79F86-F162-434E-A0B6-EFC51DE4D5B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67477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7EB3-C014-48D3-844B-205B0C4E8E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79F86-F162-434E-A0B6-EFC51DE4D5B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28810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7EB3-C014-48D3-844B-205B0C4E8E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79F86-F162-434E-A0B6-EFC51DE4D5B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97929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7EB3-C014-48D3-844B-205B0C4E8E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79F86-F162-434E-A0B6-EFC51DE4D5B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29287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7EB3-C014-48D3-844B-205B0C4E8E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79F86-F162-434E-A0B6-EFC51DE4D5B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81718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7EB3-C014-48D3-844B-205B0C4E8E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79F86-F162-434E-A0B6-EFC51DE4D5B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64631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7EB3-C014-48D3-844B-205B0C4E8E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79F86-F162-434E-A0B6-EFC51DE4D5B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11923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7EB3-C014-48D3-844B-205B0C4E8E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79F86-F162-434E-A0B6-EFC51DE4D5B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05553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7EB3-C014-48D3-844B-205B0C4E8E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79F86-F162-434E-A0B6-EFC51DE4D5B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377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30913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7EB3-C014-48D3-844B-205B0C4E8E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79F86-F162-434E-A0B6-EFC51DE4D5B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61534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7EB3-C014-48D3-844B-205B0C4E8E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79F86-F162-434E-A0B6-EFC51DE4D5B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80689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7EB3-C014-48D3-844B-205B0C4E8E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79F86-F162-434E-A0B6-EFC51DE4D5B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1481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883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661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185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8102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635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1008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91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3337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0931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17" y="463575"/>
            <a:ext cx="10358967" cy="143351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0BB69-C975-4E2E-B80E-120563245D20}" type="slidenum">
              <a:rPr lang="en-US" alt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alt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1219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73385-EEE6-4EC8-8106-8315CDCE8BA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604601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FCC90-7329-4F3D-BB8C-397A803911F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493468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1C07E-E424-48D3-A469-D63C2BF4A34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286712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1" y="1604964"/>
            <a:ext cx="5382684" cy="3976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5484" y="1604964"/>
            <a:ext cx="5384800" cy="3976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24E4E-111A-4F9C-B503-BCF649EA418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443150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3291D-6840-4440-BD62-16AF779E2DB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920687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FFE32-945E-4931-B619-5212E7F9D85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23769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3890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27623-123F-4869-A51A-0FF0B736CBF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50313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D064E-3E7D-49C4-AF15-F6E5FC9E7E6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663487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030A7-C564-4FEB-84B7-10CDF80A262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472698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4D172-8708-4835-A9C1-F46050EAD1C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52551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1" y="273050"/>
            <a:ext cx="2741084" cy="53086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3050"/>
            <a:ext cx="8026400" cy="53086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83101-0FCF-4772-8DFC-98E798F03AB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922885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exto do Título"/>
          <p:cNvSpPr txBox="1">
            <a:spLocks noGrp="1"/>
          </p:cNvSpPr>
          <p:nvPr>
            <p:ph type="title"/>
          </p:nvPr>
        </p:nvSpPr>
        <p:spPr>
          <a:xfrm>
            <a:off x="2193727" y="178594"/>
            <a:ext cx="7804548" cy="1518048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308074">
              <a:lnSpc>
                <a:spcPct val="100000"/>
              </a:lnSpc>
              <a:defRPr sz="4200" spc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Texto do Título</a:t>
            </a:r>
          </a:p>
        </p:txBody>
      </p:sp>
      <p:pic>
        <p:nvPicPr>
          <p:cNvPr id="288" name="fundos2.jpg" descr="fundos2.jpg"/>
          <p:cNvPicPr>
            <a:picLocks/>
          </p:cNvPicPr>
          <p:nvPr/>
        </p:nvPicPr>
        <p:blipFill>
          <a:blip r:embed="rId2"/>
          <a:srcRect t="498" b="265"/>
          <a:stretch>
            <a:fillRect/>
          </a:stretch>
        </p:blipFill>
        <p:spPr>
          <a:xfrm>
            <a:off x="-29506" y="2167"/>
            <a:ext cx="12219561" cy="6853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3368" y="6139956"/>
            <a:ext cx="1005112" cy="371009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933855" y="6536533"/>
            <a:ext cx="319532" cy="199093"/>
          </a:xfrm>
          <a:prstGeom prst="rect">
            <a:avLst/>
          </a:prstGeom>
        </p:spPr>
        <p:txBody>
          <a:bodyPr lIns="71437" tIns="71437" rIns="71437" bIns="71437" anchor="t"/>
          <a:lstStyle>
            <a:lvl1pPr>
              <a:defRPr sz="825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381830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"/>
          <p:cNvSpPr/>
          <p:nvPr/>
        </p:nvSpPr>
        <p:spPr>
          <a:xfrm>
            <a:off x="1790367" y="1180233"/>
            <a:ext cx="8142125" cy="5016228"/>
          </a:xfrm>
          <a:prstGeom prst="roundRect">
            <a:avLst>
              <a:gd name="adj" fmla="val 13662"/>
            </a:avLst>
          </a:prstGeom>
          <a:solidFill>
            <a:srgbClr val="FFFFFF">
              <a:alpha val="92168"/>
            </a:srgbClr>
          </a:solidFill>
          <a:ln w="25400">
            <a:solidFill>
              <a:schemeClr val="accent1">
                <a:alpha val="92168"/>
              </a:schemeClr>
            </a:solidFill>
          </a:ln>
          <a:effectLst>
            <a:outerShdw blurRad="1016000" dist="355600" rotWithShape="0">
              <a:schemeClr val="accent1">
                <a:lumOff val="-9999"/>
                <a:alpha val="91966"/>
              </a:schemeClr>
            </a:outerShdw>
            <a:reflection stA="50000" endPos="40000" dir="5400000" sy="-100000" algn="bl" rotWithShape="0"/>
          </a:effectLst>
        </p:spPr>
        <p:txBody>
          <a:bodyPr lIns="35719" tIns="35719" rIns="35719" bIns="35719" anchor="ctr"/>
          <a:lstStyle/>
          <a:p>
            <a:pPr algn="ctr" defTabSz="410766" hangingPunct="0"/>
            <a:endParaRPr sz="1600" kern="0">
              <a:solidFill>
                <a:srgbClr val="000000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7365395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>
            <a:spLocks noGrp="1"/>
          </p:cNvSpPr>
          <p:nvPr>
            <p:ph type="body" idx="1"/>
          </p:nvPr>
        </p:nvSpPr>
        <p:spPr>
          <a:xfrm>
            <a:off x="1045922" y="1186007"/>
            <a:ext cx="8770521" cy="479174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3805560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cop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Body Level One…"/>
          <p:cNvSpPr txBox="1">
            <a:spLocks noGrp="1"/>
          </p:cNvSpPr>
          <p:nvPr>
            <p:ph type="body" idx="1"/>
          </p:nvPr>
        </p:nvSpPr>
        <p:spPr>
          <a:xfrm>
            <a:off x="1045922" y="1186007"/>
            <a:ext cx="8770521" cy="479174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1235850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ounded Rectangle"/>
          <p:cNvSpPr/>
          <p:nvPr/>
        </p:nvSpPr>
        <p:spPr>
          <a:xfrm>
            <a:off x="539238" y="1239019"/>
            <a:ext cx="9333637" cy="5345021"/>
          </a:xfrm>
          <a:prstGeom prst="roundRect">
            <a:avLst>
              <a:gd name="adj" fmla="val 17658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000">
                <a:solidFill>
                  <a:srgbClr val="FFFFFF"/>
                </a:solidFill>
              </a:defRPr>
            </a:pPr>
            <a:endParaRPr sz="15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454309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7540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"/>
          <p:cNvSpPr/>
          <p:nvPr/>
        </p:nvSpPr>
        <p:spPr>
          <a:xfrm>
            <a:off x="998598" y="1399037"/>
            <a:ext cx="8871857" cy="4482593"/>
          </a:xfrm>
          <a:prstGeom prst="rect">
            <a:avLst/>
          </a:prstGeom>
          <a:solidFill>
            <a:srgbClr val="FFFFFF">
              <a:alpha val="63362"/>
            </a:srgbClr>
          </a:solidFill>
          <a:ln w="25400">
            <a:solidFill>
              <a:schemeClr val="accent1">
                <a:alpha val="63362"/>
              </a:schemeClr>
            </a:solidFill>
          </a:ln>
          <a:effectLst>
            <a:outerShdw blurRad="1016000" dist="355600" rotWithShape="0">
              <a:schemeClr val="accent1">
                <a:lumOff val="-9999"/>
                <a:alpha val="91966"/>
              </a:schemeClr>
            </a:outerShdw>
            <a:reflection stA="50000" endPos="40000" dir="5400000" sy="-100000" algn="bl" rotWithShape="0"/>
          </a:effectLst>
        </p:spPr>
        <p:txBody>
          <a:bodyPr lIns="35719" tIns="35719" rIns="35719" bIns="35719" anchor="ctr"/>
          <a:lstStyle/>
          <a:p>
            <a:pPr algn="ctr" defTabSz="410766" hangingPunct="0"/>
            <a:endParaRPr sz="1600" kern="0">
              <a:solidFill>
                <a:srgbClr val="000000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3166636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ounded Rectangle"/>
          <p:cNvSpPr/>
          <p:nvPr/>
        </p:nvSpPr>
        <p:spPr>
          <a:xfrm>
            <a:off x="947130" y="1186937"/>
            <a:ext cx="9006282" cy="4713112"/>
          </a:xfrm>
          <a:prstGeom prst="roundRect">
            <a:avLst>
              <a:gd name="adj" fmla="val 14839"/>
            </a:avLst>
          </a:prstGeom>
          <a:solidFill>
            <a:srgbClr val="FFFFFF">
              <a:alpha val="60975"/>
            </a:srgbClr>
          </a:solidFill>
          <a:ln w="25400">
            <a:solidFill>
              <a:schemeClr val="accent1">
                <a:alpha val="60975"/>
              </a:schemeClr>
            </a:solidFill>
          </a:ln>
          <a:effectLst>
            <a:outerShdw blurRad="190500" dir="3294362" rotWithShape="0">
              <a:srgbClr val="000000"/>
            </a:outerShdw>
            <a:reflection stA="50000" endPos="40000" dir="5400000" sy="-100000" algn="bl" rotWithShape="0"/>
          </a:effectLst>
        </p:spPr>
        <p:txBody>
          <a:bodyPr lIns="35719" tIns="35719" rIns="35719" bIns="35719" anchor="ctr"/>
          <a:lstStyle/>
          <a:p>
            <a:pPr algn="ctr" defTabSz="410766" hangingPunct="0"/>
            <a:endParaRPr sz="1600" kern="0">
              <a:solidFill>
                <a:srgbClr val="000000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7505178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ounded Rectangle"/>
          <p:cNvSpPr/>
          <p:nvPr/>
        </p:nvSpPr>
        <p:spPr>
          <a:xfrm>
            <a:off x="231382" y="1153364"/>
            <a:ext cx="9807678" cy="5272493"/>
          </a:xfrm>
          <a:prstGeom prst="roundRect">
            <a:avLst>
              <a:gd name="adj" fmla="val 17636"/>
            </a:avLst>
          </a:prstGeom>
          <a:solidFill>
            <a:srgbClr val="FFFFFF"/>
          </a:solidFill>
          <a:ln w="12700">
            <a:miter lim="400000"/>
          </a:ln>
          <a:effectLst>
            <a:outerShdw blurRad="1016000" dist="355600" rotWithShape="0">
              <a:schemeClr val="accent1">
                <a:lumOff val="-9999"/>
                <a:alpha val="91966"/>
              </a:schemeClr>
            </a:outerShdw>
            <a:reflection stA="50000" endPos="40000" dir="5400000" sy="-100000" algn="bl" rotWithShape="0"/>
          </a:effectLst>
        </p:spPr>
        <p:txBody>
          <a:bodyPr lIns="35719" tIns="35719" rIns="35719" bIns="35719" anchor="ctr"/>
          <a:lstStyle/>
          <a:p>
            <a:pPr algn="ctr" defTabSz="410766" hangingPunct="0">
              <a:defRPr sz="3000">
                <a:solidFill>
                  <a:srgbClr val="FFFFFF"/>
                </a:solidFill>
              </a:defRPr>
            </a:pPr>
            <a:endParaRPr sz="15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4298858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 cop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ctangle"/>
          <p:cNvSpPr/>
          <p:nvPr/>
        </p:nvSpPr>
        <p:spPr>
          <a:xfrm>
            <a:off x="520453" y="1266373"/>
            <a:ext cx="9295130" cy="528501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1016000" dist="355600" rotWithShape="0">
              <a:schemeClr val="accent1">
                <a:lumOff val="-9999"/>
                <a:alpha val="91966"/>
              </a:schemeClr>
            </a:outerShdw>
            <a:reflection stA="50000" endPos="40000" dir="5400000" sy="-100000" algn="bl" rotWithShape="0"/>
          </a:effectLst>
        </p:spPr>
        <p:txBody>
          <a:bodyPr lIns="35719" tIns="35719" rIns="35719" bIns="35719" anchor="ctr"/>
          <a:lstStyle/>
          <a:p>
            <a:pPr algn="ctr" defTabSz="410766" hangingPunct="0"/>
            <a:endParaRPr sz="1600" kern="0">
              <a:solidFill>
                <a:srgbClr val="000000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5794700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 Text"/>
          <p:cNvSpPr txBox="1">
            <a:spLocks noGrp="1"/>
          </p:cNvSpPr>
          <p:nvPr>
            <p:ph type="title"/>
          </p:nvPr>
        </p:nvSpPr>
        <p:spPr>
          <a:xfrm>
            <a:off x="2193727" y="178593"/>
            <a:ext cx="7804547" cy="1518048"/>
          </a:xfrm>
          <a:prstGeom prst="rect">
            <a:avLst/>
          </a:prstGeom>
        </p:spPr>
        <p:txBody>
          <a:bodyPr lIns="71436" tIns="71436" rIns="71436" bIns="71436"/>
          <a:lstStyle>
            <a:lvl1pPr defTabSz="410765"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159" name="fundos2.jpg" descr="fundos2.jpg"/>
          <p:cNvPicPr>
            <a:picLocks noChangeAspect="1"/>
          </p:cNvPicPr>
          <p:nvPr/>
        </p:nvPicPr>
        <p:blipFill>
          <a:blip r:embed="rId2"/>
          <a:srcRect t="498" b="264"/>
          <a:stretch>
            <a:fillRect/>
          </a:stretch>
        </p:blipFill>
        <p:spPr>
          <a:xfrm>
            <a:off x="-29507" y="2167"/>
            <a:ext cx="12219561" cy="6853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3367" y="6139955"/>
            <a:ext cx="1005112" cy="371010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7052" y="6536531"/>
            <a:ext cx="367085" cy="313544"/>
          </a:xfrm>
          <a:prstGeom prst="rect">
            <a:avLst/>
          </a:prstGeom>
        </p:spPr>
        <p:txBody>
          <a:bodyPr lIns="71436" tIns="71436" rIns="71436" bIns="71436"/>
          <a:lstStyle>
            <a:lvl1pPr defTabSz="410765"/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2956443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323C57CC-218C-4829-95F8-EF62CF2D1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1686E724-7609-4556-AE55-9BBF36ECA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D19469F0-C15B-48C3-A0A4-1308C9667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D46C3E1-22B2-42E8-9522-5624C09DE3E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19358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AA65BC28-ECDC-4C48-BBA5-4B48C1E0E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CEF2D7D7-6E79-4B5A-B2D4-5EBBDB543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189F4342-6BD7-4FB3-8978-78F909AF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1D63218-F64B-4C2E-8DCE-7A0F7612EE1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14522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6201EB19-BD5B-439D-AE54-B0C5A759F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D8FF7DCB-6EBB-4A54-869C-05DE40508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4E1E7F95-4D1D-4AD1-BC85-E82F51F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B887BE6-3E09-4A79-95F9-7B1904DC4DE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82781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xmlns="" id="{17E8C6C6-6EE6-4E77-B465-F85EDC1A2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xmlns="" id="{72A28F7B-E517-4158-837E-5BC1C32BA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xmlns="" id="{E87166C9-1A35-43A1-AC6F-F0862B918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A01343A0-528F-4B89-ABB8-BE83ED1CED7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43081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xmlns="" id="{467DEE9C-BD6F-445B-9ABD-A0767A10D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xmlns="" id="{DDC932D6-5370-40E8-9194-BB28D8366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xmlns="" id="{677A9AAC-AD45-4288-BB68-77309A2B1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DE4538F-23D3-48C5-8F94-9AC4002690B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6627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0919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xmlns="" id="{083EF914-FB4B-48C7-A5E1-EF211F9C2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xmlns="" id="{9CB7123A-6E49-4E9A-9FFB-F365798B7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xmlns="" id="{4B03D7A4-662D-4E44-A644-D9B77386B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4A2F2B8-D84D-4653-9880-2DC1FCB478F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36100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xmlns="" id="{7752A210-CE37-4371-8B57-29221CB0F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xmlns="" id="{78592AC7-59EE-46B4-A1B1-C95417958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xmlns="" id="{92CF6BFD-30A6-4ADA-933F-77616918A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9AE8FCE-3A4C-4BD0-AE30-C140EC50EEB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94454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xmlns="" id="{A4FDB3C5-8725-417F-9FB6-A8DEEBE14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xmlns="" id="{922FFCD4-AB30-427A-91F1-6C0C49808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xmlns="" id="{12B06550-D0AE-41E5-ADDA-8BCC26AEB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6CFD359-8EC8-43AB-9955-2AC2F4999C9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07863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xmlns="" id="{49C4871B-C712-40DC-98CA-9A1487C18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xmlns="" id="{E653585C-C6E2-4536-870C-EEECAC349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xmlns="" id="{5859B2C6-3F10-4B40-8CC2-C48031464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16BA10A-B417-4F6A-B480-2241329B331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46817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910E4CAC-1149-4715-8910-A81CB281A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4156E210-433A-4192-BBD9-32362DF7F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BFE4875E-EC40-401F-ABF3-29EEDD7E6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C457632-1A1B-46F1-B30B-C0F38786B99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14196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20CCA14D-DDF2-4F36-B696-18D011719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B556DAE1-E9A3-4FF8-BD73-855C04796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CB9141C0-43EF-450B-A655-507D2CA76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A4EA8A2-E2D6-48C0-8E0A-47A08EDC784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8780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">
            <a:extLst>
              <a:ext uri="{FF2B5EF4-FFF2-40B4-BE49-F238E27FC236}">
                <a16:creationId xmlns:a16="http://schemas.microsoft.com/office/drawing/2014/main" xmlns="" id="{EB10F527-5652-4817-A3AF-C8C4DD4DAAA8}"/>
              </a:ext>
            </a:extLst>
          </p:cNvPr>
          <p:cNvSpPr/>
          <p:nvPr/>
        </p:nvSpPr>
        <p:spPr>
          <a:xfrm>
            <a:off x="0" y="1235075"/>
            <a:ext cx="12192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dirty="0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xmlns="" id="{701D3A83-2C35-41B0-B59E-1BFC4B53A356}"/>
              </a:ext>
            </a:extLst>
          </p:cNvPr>
          <p:cNvSpPr/>
          <p:nvPr/>
        </p:nvSpPr>
        <p:spPr>
          <a:xfrm>
            <a:off x="0" y="1279525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dirty="0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xmlns="" id="{24BA570E-44C3-4F3D-AC94-25C8A984BFE9}"/>
              </a:ext>
            </a:extLst>
          </p:cNvPr>
          <p:cNvSpPr/>
          <p:nvPr/>
        </p:nvSpPr>
        <p:spPr>
          <a:xfrm>
            <a:off x="787400" y="1279525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dirty="0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7" name="Rectangle 20">
            <a:extLst>
              <a:ext uri="{FF2B5EF4-FFF2-40B4-BE49-F238E27FC236}">
                <a16:creationId xmlns:a16="http://schemas.microsoft.com/office/drawing/2014/main" xmlns="" id="{3ED621CD-AAE3-48BC-B71B-7C00D2A37C1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273175"/>
            <a:ext cx="711200" cy="228600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dirty="0">
              <a:solidFill>
                <a:srgbClr val="FFFFFF"/>
              </a:solidFill>
              <a:latin typeface="Tw Cen MT" pitchFamily="34" charset="0"/>
              <a:cs typeface="Arial" pitchFamily="34" charset="0"/>
            </a:endParaRPr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xmlns="" id="{1EC8E6BE-6807-4F83-AF89-F7EE69ED3E1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87400" y="1295400"/>
            <a:ext cx="11404600" cy="228600"/>
          </a:xfrm>
          <a:prstGeom prst="rect">
            <a:avLst/>
          </a:prstGeom>
          <a:solidFill>
            <a:srgbClr val="008000"/>
          </a:solidFill>
          <a:ln w="50800" cap="rnd" cmpd="dbl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dirty="0">
              <a:solidFill>
                <a:srgbClr val="FFFFFF"/>
              </a:solidFill>
              <a:latin typeface="Tw Cen MT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836A8C4-81C8-4FE3-8E9A-0ECFEBF79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8956397-9686-434A-B0EA-AA80B771A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31A646A-2AD9-47F0-B59C-FCA7D2487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ADD05E1-D77F-4F74-B4BC-530D0EC35F95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073813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D992-32B5-924A-BFBE-107EF6304A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F9300-012A-9946-B0CA-6EC456F43AF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5142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D992-32B5-924A-BFBE-107EF6304A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F9300-012A-9946-B0CA-6EC456F43AF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9582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D992-32B5-924A-BFBE-107EF6304A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F9300-012A-9946-B0CA-6EC456F43AF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292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3755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D992-32B5-924A-BFBE-107EF6304A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F9300-012A-9946-B0CA-6EC456F43AF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3611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D992-32B5-924A-BFBE-107EF6304A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F9300-012A-9946-B0CA-6EC456F43AF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692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D992-32B5-924A-BFBE-107EF6304A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F9300-012A-9946-B0CA-6EC456F43AF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429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D992-32B5-924A-BFBE-107EF6304A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F9300-012A-9946-B0CA-6EC456F43AF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6485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D992-32B5-924A-BFBE-107EF6304A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F9300-012A-9946-B0CA-6EC456F43AF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2487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D992-32B5-924A-BFBE-107EF6304A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F9300-012A-9946-B0CA-6EC456F43AF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543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D992-32B5-924A-BFBE-107EF6304A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F9300-012A-9946-B0CA-6EC456F43AF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4935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D992-32B5-924A-BFBE-107EF6304A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F9300-012A-9946-B0CA-6EC456F43AF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0384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exto do Título"/>
          <p:cNvSpPr txBox="1">
            <a:spLocks noGrp="1"/>
          </p:cNvSpPr>
          <p:nvPr>
            <p:ph type="title"/>
          </p:nvPr>
        </p:nvSpPr>
        <p:spPr>
          <a:xfrm>
            <a:off x="2193727" y="178594"/>
            <a:ext cx="7804548" cy="1518048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308074">
              <a:lnSpc>
                <a:spcPct val="100000"/>
              </a:lnSpc>
              <a:defRPr sz="4200" spc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Texto do Título</a:t>
            </a:r>
          </a:p>
        </p:txBody>
      </p:sp>
      <p:pic>
        <p:nvPicPr>
          <p:cNvPr id="288" name="fundos2.jpg" descr="fundos2.jpg"/>
          <p:cNvPicPr>
            <a:picLocks/>
          </p:cNvPicPr>
          <p:nvPr/>
        </p:nvPicPr>
        <p:blipFill>
          <a:blip r:embed="rId2" cstate="print"/>
          <a:srcRect t="498" b="265"/>
          <a:stretch>
            <a:fillRect/>
          </a:stretch>
        </p:blipFill>
        <p:spPr>
          <a:xfrm>
            <a:off x="-29506" y="2167"/>
            <a:ext cx="12219561" cy="6853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agem" descr="Imagem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83368" y="6139956"/>
            <a:ext cx="1005112" cy="371009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933855" y="6536533"/>
            <a:ext cx="319532" cy="199093"/>
          </a:xfrm>
          <a:prstGeom prst="rect">
            <a:avLst/>
          </a:prstGeom>
        </p:spPr>
        <p:txBody>
          <a:bodyPr lIns="71437" tIns="71437" rIns="71437" bIns="71437" anchor="t"/>
          <a:lstStyle>
            <a:lvl1pPr>
              <a:defRPr sz="825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2176056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fundo-azul-claro-48-arte---logo-simples.png" descr="fundo-azul-claro-48-arte---logo-simpl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96528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2515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"/>
          <p:cNvSpPr/>
          <p:nvPr/>
        </p:nvSpPr>
        <p:spPr>
          <a:xfrm>
            <a:off x="0" y="1235075"/>
            <a:ext cx="12192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5" name="Rectangle 20"/>
          <p:cNvSpPr/>
          <p:nvPr/>
        </p:nvSpPr>
        <p:spPr>
          <a:xfrm>
            <a:off x="0" y="1279525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6" name="Rectangle 20"/>
          <p:cNvSpPr/>
          <p:nvPr/>
        </p:nvSpPr>
        <p:spPr>
          <a:xfrm>
            <a:off x="787400" y="1279525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7" name="Rectangle 20"/>
          <p:cNvSpPr>
            <a:spLocks noChangeArrowheads="1"/>
          </p:cNvSpPr>
          <p:nvPr userDrawn="1"/>
        </p:nvSpPr>
        <p:spPr bwMode="auto">
          <a:xfrm>
            <a:off x="0" y="1273175"/>
            <a:ext cx="711200" cy="228600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8" name="Rectangle 20"/>
          <p:cNvSpPr>
            <a:spLocks noChangeArrowheads="1"/>
          </p:cNvSpPr>
          <p:nvPr userDrawn="1"/>
        </p:nvSpPr>
        <p:spPr bwMode="auto">
          <a:xfrm>
            <a:off x="787400" y="1295400"/>
            <a:ext cx="11404600" cy="228600"/>
          </a:xfrm>
          <a:prstGeom prst="rect">
            <a:avLst/>
          </a:prstGeom>
          <a:solidFill>
            <a:srgbClr val="008000"/>
          </a:solidFill>
          <a:ln w="50800" cap="rnd" cmpd="dbl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793F5-71B5-40CD-94DE-CDAA54C4B2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550517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FFE0C-0F77-4BD3-96AB-2B0C555ED8C6}" type="datetimeFigureOut">
              <a:rPr lang="pt-BR" smtClean="0"/>
              <a:t>25/11/2021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F5A5-A900-4CA0-9AB1-72107DB336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73862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FFE0C-0F77-4BD3-96AB-2B0C555ED8C6}" type="datetimeFigureOut">
              <a:rPr lang="pt-BR" smtClean="0"/>
              <a:t>25/11/2021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F5A5-A900-4CA0-9AB1-72107DB336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50466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FFE0C-0F77-4BD3-96AB-2B0C555ED8C6}" type="datetimeFigureOut">
              <a:rPr lang="pt-BR" smtClean="0"/>
              <a:t>25/11/2021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F5A5-A900-4CA0-9AB1-72107DB336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66889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FFE0C-0F77-4BD3-96AB-2B0C555ED8C6}" type="datetimeFigureOut">
              <a:rPr lang="pt-BR" smtClean="0"/>
              <a:t>25/11/2021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F5A5-A900-4CA0-9AB1-72107DB336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09701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FFE0C-0F77-4BD3-96AB-2B0C555ED8C6}" type="datetimeFigureOut">
              <a:rPr lang="pt-BR" smtClean="0"/>
              <a:t>25/11/2021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F5A5-A900-4CA0-9AB1-72107DB336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26944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FFE0C-0F77-4BD3-96AB-2B0C555ED8C6}" type="datetimeFigureOut">
              <a:rPr lang="pt-BR" smtClean="0"/>
              <a:t>25/11/2021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F5A5-A900-4CA0-9AB1-72107DB336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73098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FFE0C-0F77-4BD3-96AB-2B0C555ED8C6}" type="datetimeFigureOut">
              <a:rPr lang="pt-BR" smtClean="0"/>
              <a:t>25/11/2021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F5A5-A900-4CA0-9AB1-72107DB336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53353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FFE0C-0F77-4BD3-96AB-2B0C555ED8C6}" type="datetimeFigureOut">
              <a:rPr lang="pt-BR" smtClean="0"/>
              <a:t>25/11/2021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F5A5-A900-4CA0-9AB1-72107DB336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54325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FFE0C-0F77-4BD3-96AB-2B0C555ED8C6}" type="datetimeFigureOut">
              <a:rPr lang="pt-BR" smtClean="0"/>
              <a:t>25/11/2021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F5A5-A900-4CA0-9AB1-72107DB336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0891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1589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FFE0C-0F77-4BD3-96AB-2B0C555ED8C6}" type="datetimeFigureOut">
              <a:rPr lang="pt-BR" smtClean="0"/>
              <a:t>25/11/2021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F5A5-A900-4CA0-9AB1-72107DB336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39106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FFE0C-0F77-4BD3-96AB-2B0C555ED8C6}" type="datetimeFigureOut">
              <a:rPr lang="pt-BR" smtClean="0"/>
              <a:t>25/11/2021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F5A5-A900-4CA0-9AB1-72107DB336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89301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11988800" y="3048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8AB32-E848-4995-A52F-532EBD587474}" type="datetimeFigureOut">
              <a:rPr lang="pt-BR" smtClean="0"/>
              <a:pPr/>
              <a:t>25/11/2021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207264" y="2420112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5791200" y="21994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13F87B5-6EFB-47D0-9CF4-E7AB8EBD3FA3}" type="slidenum">
              <a:rPr lang="pt-BR" smtClean="0">
                <a:solidFill>
                  <a:srgbClr val="297FD5">
                    <a:shade val="75000"/>
                  </a:srgbClr>
                </a:solidFill>
              </a:rPr>
              <a:pPr/>
              <a:t>‹nº›</a:t>
            </a:fld>
            <a:endParaRPr lang="pt-BR">
              <a:solidFill>
                <a:srgbClr val="297FD5">
                  <a:shade val="75000"/>
                </a:srgbClr>
              </a:solidFill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05955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8AB32-E848-4995-A52F-532EBD587474}" type="datetimeFigureOut">
              <a:rPr lang="pt-BR" smtClean="0"/>
              <a:pPr/>
              <a:t>25/11/2021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5815584" y="1026373"/>
            <a:ext cx="609600" cy="441325"/>
          </a:xfrm>
        </p:spPr>
        <p:txBody>
          <a:bodyPr/>
          <a:lstStyle/>
          <a:p>
            <a:fld id="{113F87B5-6EFB-47D0-9CF4-E7AB8EBD3FA3}" type="slidenum">
              <a:rPr lang="pt-BR" smtClean="0">
                <a:solidFill>
                  <a:srgbClr val="297FD5">
                    <a:shade val="75000"/>
                  </a:srgbClr>
                </a:solidFill>
              </a:rPr>
              <a:pPr/>
              <a:t>‹nº›</a:t>
            </a:fld>
            <a:endParaRPr lang="pt-BR">
              <a:solidFill>
                <a:srgbClr val="297FD5">
                  <a:shade val="75000"/>
                </a:srgbClr>
              </a:solidFill>
            </a:endParaRPr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545123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203200" y="2286000"/>
            <a:ext cx="11777472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207264" y="142352"/>
            <a:ext cx="11777472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etângulo 13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8AB32-E848-4995-A52F-532EBD587474}" type="datetimeFigureOut">
              <a:rPr lang="pt-BR" smtClean="0"/>
              <a:pPr/>
              <a:t>25/11/2021</a:t>
            </a:fld>
            <a:endParaRPr lang="pt-BR"/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203200" y="2438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Elipse 9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5791200" y="21994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13F87B5-6EFB-47D0-9CF4-E7AB8EBD3FA3}" type="slidenum">
              <a:rPr lang="pt-BR" smtClean="0">
                <a:solidFill>
                  <a:srgbClr val="297FD5">
                    <a:shade val="75000"/>
                  </a:srgbClr>
                </a:solidFill>
              </a:rPr>
              <a:pPr/>
              <a:t>‹nº›</a:t>
            </a:fld>
            <a:endParaRPr lang="pt-BR">
              <a:solidFill>
                <a:srgbClr val="297FD5">
                  <a:shade val="75000"/>
                </a:srgbClr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405726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7721600" y="6409944"/>
            <a:ext cx="4059936" cy="365760"/>
          </a:xfrm>
        </p:spPr>
        <p:txBody>
          <a:bodyPr/>
          <a:lstStyle/>
          <a:p>
            <a:fld id="{F2B8AB32-E848-4995-A52F-532EBD587474}" type="datetimeFigureOut">
              <a:rPr lang="pt-BR" smtClean="0"/>
              <a:pPr/>
              <a:t>25/11/2021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87B5-6EFB-47D0-9CF4-E7AB8EBD3FA3}" type="slidenum">
              <a:rPr lang="pt-BR" smtClean="0">
                <a:solidFill>
                  <a:srgbClr val="297FD5">
                    <a:shade val="75000"/>
                  </a:srgbClr>
                </a:solidFill>
              </a:rPr>
              <a:pPr/>
              <a:t>‹nº›</a:t>
            </a:fld>
            <a:endParaRPr lang="pt-BR">
              <a:solidFill>
                <a:srgbClr val="297FD5">
                  <a:shade val="75000"/>
                </a:srgbClr>
              </a:solidFill>
            </a:endParaRPr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 flipV="1">
            <a:off x="6084107" y="1575653"/>
            <a:ext cx="11895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Espaço Reservado para Conteúdo 9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12" name="Espaço Reservado para Conteúdo 11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517366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ector reto 9"/>
          <p:cNvSpPr>
            <a:spLocks noChangeShapeType="1"/>
          </p:cNvSpPr>
          <p:nvPr/>
        </p:nvSpPr>
        <p:spPr bwMode="auto">
          <a:xfrm flipV="1">
            <a:off x="6096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Retângulo 19"/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tângulo 20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Retângulo 21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203200" y="1371600"/>
            <a:ext cx="11777472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194564" y="6391656"/>
            <a:ext cx="11777472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8AB32-E848-4995-A52F-532EBD587474}" type="datetimeFigureOut">
              <a:rPr lang="pt-BR" smtClean="0"/>
              <a:pPr/>
              <a:t>25/11/2021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406400" y="6409944"/>
            <a:ext cx="4775200" cy="365760"/>
          </a:xfrm>
        </p:spPr>
        <p:txBody>
          <a:bodyPr/>
          <a:lstStyle/>
          <a:p>
            <a:endParaRPr lang="pt-BR"/>
          </a:p>
        </p:txBody>
      </p:sp>
      <p:sp>
        <p:nvSpPr>
          <p:cNvPr id="15" name="Conector reto 14"/>
          <p:cNvSpPr>
            <a:spLocks noChangeShapeType="1"/>
          </p:cNvSpPr>
          <p:nvPr/>
        </p:nvSpPr>
        <p:spPr bwMode="auto">
          <a:xfrm>
            <a:off x="203200" y="128016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26" name="Espaço Reservado para Conteúdo 25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25" name="Elipse 24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Elipse 26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5791200" y="1042417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fld id="{113F87B5-6EFB-47D0-9CF4-E7AB8EBD3FA3}" type="slidenum">
              <a:rPr lang="pt-BR" smtClean="0">
                <a:solidFill>
                  <a:srgbClr val="297FD5">
                    <a:shade val="75000"/>
                  </a:srgbClr>
                </a:solidFill>
              </a:rPr>
              <a:pPr/>
              <a:t>‹nº›</a:t>
            </a:fld>
            <a:endParaRPr lang="pt-BR">
              <a:solidFill>
                <a:srgbClr val="297FD5">
                  <a:shade val="75000"/>
                </a:srgbClr>
              </a:solidFill>
            </a:endParaRPr>
          </a:p>
        </p:txBody>
      </p:sp>
      <p:sp>
        <p:nvSpPr>
          <p:cNvPr id="23" name="Título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255759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8727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203200" y="158496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8AB32-E848-4995-A52F-532EBD587474}" type="datetimeFigureOut">
              <a:rPr lang="pt-BR" smtClean="0"/>
              <a:pPr/>
              <a:t>25/11/2021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5689600" y="6324600"/>
            <a:ext cx="8128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13F87B5-6EFB-47D0-9CF4-E7AB8EBD3FA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04400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>
            <a:spLocks noChangeArrowheads="1"/>
          </p:cNvSpPr>
          <p:nvPr/>
        </p:nvSpPr>
        <p:spPr bwMode="auto">
          <a:xfrm>
            <a:off x="203200" y="152400"/>
            <a:ext cx="11777472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12192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Espaço Reservado para Conteúdo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10" name="Elipse 9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13F87B5-6EFB-47D0-9CF4-E7AB8EBD3FA3}" type="slidenum">
              <a:rPr lang="pt-BR" smtClean="0">
                <a:solidFill>
                  <a:srgbClr val="297FD5">
                    <a:shade val="75000"/>
                  </a:srgbClr>
                </a:solidFill>
              </a:rPr>
              <a:pPr/>
              <a:t>‹nº›</a:t>
            </a:fld>
            <a:endParaRPr lang="pt-BR">
              <a:solidFill>
                <a:srgbClr val="297FD5">
                  <a:shade val="75000"/>
                </a:srgbClr>
              </a:solidFill>
            </a:endParaRPr>
          </a:p>
        </p:txBody>
      </p:sp>
      <p:sp>
        <p:nvSpPr>
          <p:cNvPr id="21" name="Retângulo 20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8AB32-E848-4995-A52F-532EBD587474}" type="datetimeFigureOut">
              <a:rPr lang="pt-BR" smtClean="0"/>
              <a:pPr/>
              <a:t>25/11/2021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511040" cy="365760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42974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45789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ector reto 20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Retângulo 19"/>
          <p:cNvSpPr>
            <a:spLocks noChangeArrowheads="1"/>
          </p:cNvSpPr>
          <p:nvPr/>
        </p:nvSpPr>
        <p:spPr bwMode="auto">
          <a:xfrm>
            <a:off x="203200" y="152400"/>
            <a:ext cx="11777472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</p:spPr>
        <p:txBody>
          <a:bodyPr/>
          <a:lstStyle/>
          <a:p>
            <a:fld id="{113F87B5-6EFB-47D0-9CF4-E7AB8EBD3FA3}" type="slidenum">
              <a:rPr lang="pt-BR" smtClean="0">
                <a:solidFill>
                  <a:srgbClr val="297FD5">
                    <a:shade val="75000"/>
                  </a:srgbClr>
                </a:solidFill>
              </a:rPr>
              <a:pPr/>
              <a:t>‹nº›</a:t>
            </a:fld>
            <a:endParaRPr lang="pt-BR">
              <a:solidFill>
                <a:srgbClr val="297FD5">
                  <a:shade val="75000"/>
                </a:srgbClr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22" name="Retângulo 21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7717536" y="6404984"/>
            <a:ext cx="4059936" cy="365760"/>
          </a:xfrm>
        </p:spPr>
        <p:txBody>
          <a:bodyPr/>
          <a:lstStyle/>
          <a:p>
            <a:fld id="{F2B8AB32-E848-4995-A52F-532EBD587474}" type="datetimeFigureOut">
              <a:rPr lang="pt-BR" smtClean="0"/>
              <a:pPr/>
              <a:t>25/11/2021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779264" cy="365760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59612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8AB32-E848-4995-A52F-532EBD587474}" type="datetimeFigureOut">
              <a:rPr lang="pt-BR" smtClean="0"/>
              <a:pPr/>
              <a:t>25/11/2021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87B5-6EFB-47D0-9CF4-E7AB8EBD3FA3}" type="slidenum">
              <a:rPr lang="pt-BR" smtClean="0">
                <a:solidFill>
                  <a:srgbClr val="297FD5">
                    <a:shade val="75000"/>
                  </a:srgbClr>
                </a:solidFill>
              </a:rPr>
              <a:pPr/>
              <a:t>‹nº›</a:t>
            </a:fld>
            <a:endParaRPr lang="pt-BR">
              <a:solidFill>
                <a:srgbClr val="297FD5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443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Conector reto 12"/>
          <p:cNvSpPr>
            <a:spLocks noChangeShapeType="1"/>
          </p:cNvSpPr>
          <p:nvPr/>
        </p:nvSpPr>
        <p:spPr bwMode="auto">
          <a:xfrm rot="5400000">
            <a:off x="6403340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9119616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9245600" y="3020251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9221216" y="3009902"/>
            <a:ext cx="609600" cy="441325"/>
          </a:xfrm>
        </p:spPr>
        <p:txBody>
          <a:bodyPr/>
          <a:lstStyle/>
          <a:p>
            <a:fld id="{113F87B5-6EFB-47D0-9CF4-E7AB8EBD3FA3}" type="slidenum">
              <a:rPr lang="pt-BR" smtClean="0">
                <a:solidFill>
                  <a:srgbClr val="297FD5">
                    <a:shade val="75000"/>
                  </a:srgbClr>
                </a:solidFill>
              </a:rPr>
              <a:pPr/>
              <a:t>‹nº›</a:t>
            </a:fld>
            <a:endParaRPr lang="pt-BR">
              <a:solidFill>
                <a:srgbClr val="297FD5">
                  <a:shade val="75000"/>
                </a:srgbClr>
              </a:solidFill>
            </a:endParaRP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8AB32-E848-4995-A52F-532EBD587474}" type="datetimeFigureOut">
              <a:rPr lang="pt-BR" smtClean="0"/>
              <a:pPr/>
              <a:t>25/11/2021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855200" y="304802"/>
            <a:ext cx="1930400" cy="5851525"/>
          </a:xfrm>
        </p:spPr>
        <p:txBody>
          <a:bodyPr vert="eaVert"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640664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exto do Título"/>
          <p:cNvSpPr txBox="1">
            <a:spLocks noGrp="1"/>
          </p:cNvSpPr>
          <p:nvPr>
            <p:ph type="title"/>
          </p:nvPr>
        </p:nvSpPr>
        <p:spPr>
          <a:xfrm>
            <a:off x="2193727" y="178594"/>
            <a:ext cx="7804547" cy="1518048"/>
          </a:xfrm>
          <a:prstGeom prst="rect">
            <a:avLst/>
          </a:prstGeom>
        </p:spPr>
        <p:txBody>
          <a:bodyPr lIns="35719" tIns="35719" rIns="35719" bIns="35719"/>
          <a:lstStyle>
            <a:lvl1pPr algn="ctr" defTabSz="410766">
              <a:lnSpc>
                <a:spcPct val="100000"/>
              </a:lnSpc>
              <a:defRPr sz="5600" spc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290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977052" y="6536531"/>
            <a:ext cx="233135" cy="238836"/>
          </a:xfrm>
          <a:prstGeom prst="rect">
            <a:avLst/>
          </a:prstGeom>
        </p:spPr>
        <p:txBody>
          <a:bodyPr lIns="35719" tIns="35719" rIns="35719" bIns="35719" anchor="t"/>
          <a:lstStyle>
            <a:lvl1pPr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0058143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fundo-3-apresentacao-PR.png" descr="fundo-3-apresentacao-P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297FD5">
                    <a:shade val="75000"/>
                  </a:srgbClr>
                </a:solidFill>
              </a:rPr>
              <a:pPr/>
              <a:t>‹nº›</a:t>
            </a:fld>
            <a:endParaRPr>
              <a:solidFill>
                <a:srgbClr val="297FD5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184268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8776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672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06116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12067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210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4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15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BD992-32B5-924A-BFBE-107EF6304A1E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anose="020B0600070205080204" pitchFamily="34" charset="-128"/>
              </a:rPr>
              <a:pPr/>
              <a:t>11/25/2021</a:t>
            </a:fld>
            <a:endParaRPr lang="pt-BR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F9300-012A-9946-B0CA-6EC456F43AF7}" type="slidenum">
              <a:rPr lang="pt-BR" smtClean="0">
                <a:solidFill>
                  <a:prstClr val="black">
                    <a:tint val="75000"/>
                  </a:prstClr>
                </a:solidFill>
                <a:ea typeface="ＭＳ Ｐゴシック" panose="020B0600070205080204" pitchFamily="34" charset="-128"/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135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0" r:id="rId1"/>
    <p:sldLayoutId id="2147484221" r:id="rId2"/>
    <p:sldLayoutId id="2147484222" r:id="rId3"/>
    <p:sldLayoutId id="2147484223" r:id="rId4"/>
    <p:sldLayoutId id="2147484224" r:id="rId5"/>
    <p:sldLayoutId id="2147484225" r:id="rId6"/>
    <p:sldLayoutId id="2147484226" r:id="rId7"/>
    <p:sldLayoutId id="2147484227" r:id="rId8"/>
    <p:sldLayoutId id="2147484228" r:id="rId9"/>
    <p:sldLayoutId id="2147484229" r:id="rId10"/>
    <p:sldLayoutId id="2147484230" r:id="rId11"/>
    <p:sldLayoutId id="2147484231" r:id="rId12"/>
    <p:sldLayoutId id="2147484232" r:id="rId13"/>
    <p:sldLayoutId id="2147484233" r:id="rId14"/>
    <p:sldLayoutId id="2147484234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AC67EB3-C014-48D3-844B-205B0C4E8E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400"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3579F86-F162-434E-A0B6-EFC51DE4D5B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633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1" r:id="rId1"/>
    <p:sldLayoutId id="2147484282" r:id="rId2"/>
    <p:sldLayoutId id="2147484283" r:id="rId3"/>
    <p:sldLayoutId id="2147484284" r:id="rId4"/>
    <p:sldLayoutId id="2147484285" r:id="rId5"/>
    <p:sldLayoutId id="2147484286" r:id="rId6"/>
    <p:sldLayoutId id="2147484287" r:id="rId7"/>
    <p:sldLayoutId id="2147484288" r:id="rId8"/>
    <p:sldLayoutId id="2147484289" r:id="rId9"/>
    <p:sldLayoutId id="2147484290" r:id="rId10"/>
    <p:sldLayoutId id="21474842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AC67EB3-C014-48D3-844B-205B0C4E8E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400"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3579F86-F162-434E-A0B6-EFC51DE4D5B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61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3" r:id="rId1"/>
    <p:sldLayoutId id="2147484294" r:id="rId2"/>
    <p:sldLayoutId id="2147484295" r:id="rId3"/>
    <p:sldLayoutId id="2147484296" r:id="rId4"/>
    <p:sldLayoutId id="2147484297" r:id="rId5"/>
    <p:sldLayoutId id="2147484298" r:id="rId6"/>
    <p:sldLayoutId id="2147484299" r:id="rId7"/>
    <p:sldLayoutId id="2147484300" r:id="rId8"/>
    <p:sldLayoutId id="2147484301" r:id="rId9"/>
    <p:sldLayoutId id="2147484302" r:id="rId10"/>
    <p:sldLayoutId id="21474843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/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889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3050"/>
            <a:ext cx="1097068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do título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4964"/>
            <a:ext cx="10970684" cy="39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da estrutura de tópicos</a:t>
            </a:r>
          </a:p>
          <a:p>
            <a:pPr lvl="1"/>
            <a:r>
              <a:rPr lang="en-GB" altLang="pt-BR"/>
              <a:t>2.º Nível da estrutura de tópicos</a:t>
            </a:r>
          </a:p>
          <a:p>
            <a:pPr lvl="2"/>
            <a:r>
              <a:rPr lang="en-GB" altLang="pt-BR"/>
              <a:t>3.º Nível da estrutura de tópicos</a:t>
            </a:r>
          </a:p>
          <a:p>
            <a:pPr lvl="3"/>
            <a:r>
              <a:rPr lang="en-GB" altLang="pt-BR"/>
              <a:t>4.º Nível da estrutura de tópicos</a:t>
            </a:r>
          </a:p>
          <a:p>
            <a:pPr lvl="4"/>
            <a:r>
              <a:rPr lang="en-GB" altLang="pt-BR"/>
              <a:t>5.º Nível da estrutura de tópicos</a:t>
            </a:r>
          </a:p>
          <a:p>
            <a:pPr lvl="4"/>
            <a:r>
              <a:rPr lang="en-GB" altLang="pt-BR"/>
              <a:t>6.º Nível da estrutura de tópicos</a:t>
            </a:r>
          </a:p>
          <a:p>
            <a:pPr lvl="4"/>
            <a:r>
              <a:rPr lang="en-GB" altLang="pt-BR"/>
              <a:t>7.º Nível da estrutura de tópicos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09600" y="6246814"/>
            <a:ext cx="2838451" cy="4714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ＭＳ Ｐゴシック" pitchFamily="32" charset="-128"/>
                <a:cs typeface="Segoe UI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4169834" y="6246814"/>
            <a:ext cx="3862917" cy="4714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ＭＳ Ｐゴシック" pitchFamily="32" charset="-128"/>
                <a:cs typeface="Segoe UI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41833" y="6246814"/>
            <a:ext cx="2838451" cy="4714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  <a:defRPr sz="1400">
                <a:solidFill>
                  <a:srgbClr val="000000"/>
                </a:solidFill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235A62CA-34EF-4B79-A041-2CF14B32FDB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pic>
        <p:nvPicPr>
          <p:cNvPr id="2055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" y="-7938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56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0534" y="165100"/>
            <a:ext cx="836084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206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4251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undo-2-apresentacao-PR.png" descr="fundo-2-apresentacao-PR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779138" y="1151333"/>
            <a:ext cx="8192731" cy="4972689"/>
          </a:xfrm>
          <a:prstGeom prst="rect">
            <a:avLst/>
          </a:prstGeom>
          <a:solidFill>
            <a:srgbClr val="FFFFFF">
              <a:alpha val="54531"/>
            </a:srgbClr>
          </a:solidFill>
          <a:ln w="12700">
            <a:miter lim="400000"/>
          </a:ln>
          <a:effectLst>
            <a:outerShdw blurRad="190500" dir="3294362" rotWithShape="0">
              <a:srgbClr val="000000"/>
            </a:outerShdw>
            <a:reflection stA="71233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2894013" y="1371600"/>
            <a:ext cx="7315200" cy="465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10076" y="6536531"/>
            <a:ext cx="367087" cy="31354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0766" hangingPunct="0"/>
            <a:fld id="{86CB4B4D-7CA3-9044-876B-883B54F8677D}" type="slidenum">
              <a:rPr lang="pt-BR" kern="0" smtClean="0">
                <a:solidFill>
                  <a:srgbClr val="000000"/>
                </a:solidFill>
              </a:rPr>
              <a:pPr algn="ctr" defTabSz="410766" hangingPunct="0"/>
              <a:t>‹nº›</a:t>
            </a:fld>
            <a:endParaRPr lang="pt-B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199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</p:sldLayoutIdLst>
  <p:transition spd="med"/>
  <p:txStyles>
    <p:titleStyle>
      <a:lvl1pPr marL="0" marR="0" indent="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05594" marR="0" indent="-305594" algn="l" defTabSz="410766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527844" marR="0" indent="-305594" algn="l" defTabSz="410766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750094" marR="0" indent="-305594" algn="l" defTabSz="410766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972344" marR="0" indent="-305594" algn="l" defTabSz="410766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194594" marR="0" indent="-305594" algn="l" defTabSz="410766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416844" marR="0" indent="-305594" algn="l" defTabSz="410766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1639094" marR="0" indent="-305594" algn="l" defTabSz="410766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1861344" marR="0" indent="-305594" algn="l" defTabSz="410766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083594" marR="0" indent="-305594" algn="l" defTabSz="410766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D6CD7743-88EA-4869-9073-8800E10078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0" hangingPunct="0"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436893A9-DFF1-426F-9C9D-51FAD68F64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0" hangingPunct="0"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A871B7C7-0C81-4577-9A9C-CADCCF376C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0" hangingPunct="0">
              <a:defRPr/>
            </a:pPr>
            <a:fld id="{EE7A504D-9D48-4508-B61C-5F290ABFD6CD}" type="slidenum">
              <a:rPr lang="pt-BR"/>
              <a:pPr eaLnBrk="0" hangingPunct="0"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0151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  <p:sldLayoutId id="2147484051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E6BBD992-32B5-924A-BFBE-107EF6304A1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11/25/2021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547F9300-012A-9946-B0CA-6EC456F43AF7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3632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  <p:sldLayoutId id="2147484109" r:id="rId12"/>
    <p:sldLayoutId id="2147484110" r:id="rId13"/>
    <p:sldLayoutId id="2147484111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FFE0C-0F77-4BD3-96AB-2B0C555ED8C6}" type="datetimeFigureOut">
              <a:rPr lang="pt-BR" smtClean="0"/>
              <a:t>25/11/2021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3F5A5-A900-4CA0-9AB1-72107DB336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325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1"/>
            <a:ext cx="12192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7721600" y="6404984"/>
            <a:ext cx="4059936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F2B8AB32-E848-4995-A52F-532EBD587474}" type="datetimeFigureOut">
              <a:rPr lang="pt-BR" smtClean="0"/>
              <a:pPr/>
              <a:t>25/11/2021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406400" y="6410848"/>
            <a:ext cx="4775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203200" y="1276743"/>
            <a:ext cx="1177747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5791200" y="1040175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13F87B5-6EFB-47D0-9CF4-E7AB8EBD3FA3}" type="slidenum">
              <a:rPr lang="pt-BR" smtClean="0">
                <a:solidFill>
                  <a:srgbClr val="297FD5">
                    <a:shade val="75000"/>
                  </a:srgbClr>
                </a:solidFill>
              </a:rPr>
              <a:pPr/>
              <a:t>‹nº›</a:t>
            </a:fld>
            <a:endParaRPr lang="pt-BR">
              <a:solidFill>
                <a:srgbClr val="297FD5">
                  <a:shade val="75000"/>
                </a:srgbClr>
              </a:solidFill>
            </a:endParaRPr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113792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/>
              <a:t>Clique para editar o texto mestre</a:t>
            </a:r>
          </a:p>
          <a:p>
            <a:pPr lvl="1" eaLnBrk="1" latinLnBrk="0" hangingPunct="1"/>
            <a:r>
              <a:rPr kumimoji="0" lang="pt-BR"/>
              <a:t>Segundo nível</a:t>
            </a:r>
          </a:p>
          <a:p>
            <a:pPr lvl="2" eaLnBrk="1" latinLnBrk="0" hangingPunct="1"/>
            <a:r>
              <a:rPr kumimoji="0" lang="pt-BR"/>
              <a:t>Terceiro nível</a:t>
            </a:r>
          </a:p>
          <a:p>
            <a:pPr lvl="3" eaLnBrk="1" latinLnBrk="0" hangingPunct="1"/>
            <a:r>
              <a:rPr kumimoji="0" lang="pt-BR"/>
              <a:t>Quarto nível</a:t>
            </a:r>
          </a:p>
          <a:p>
            <a:pPr lvl="4" eaLnBrk="1" latinLnBrk="0" hangingPunct="1"/>
            <a:r>
              <a:rPr kumimoji="0" lang="pt-BR"/>
              <a:t>Quinto nível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18215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  <p:sldLayoutId id="2147484204" r:id="rId11"/>
    <p:sldLayoutId id="2147484205" r:id="rId12"/>
    <p:sldLayoutId id="2147484206" r:id="rId13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266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8" r:id="rId1"/>
    <p:sldLayoutId id="2147484209" r:id="rId2"/>
    <p:sldLayoutId id="2147484210" r:id="rId3"/>
    <p:sldLayoutId id="2147484211" r:id="rId4"/>
    <p:sldLayoutId id="2147484212" r:id="rId5"/>
    <p:sldLayoutId id="2147484213" r:id="rId6"/>
    <p:sldLayoutId id="2147484214" r:id="rId7"/>
    <p:sldLayoutId id="2147484215" r:id="rId8"/>
    <p:sldLayoutId id="2147484216" r:id="rId9"/>
    <p:sldLayoutId id="2147484217" r:id="rId10"/>
    <p:sldLayoutId id="21474842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2.png"/><Relationship Id="rId5" Type="http://schemas.openxmlformats.org/officeDocument/2006/relationships/hyperlink" Target="https://www.embrapa.br/agencia-de-noticias-embrapa/busca-de-noticias/-/noticia/61446348/protocolo-inedito-carne-baixo-carbono-permite-aumentar-lotacao-no-pasto-com-sustentabilidade?p_auth=4Mukqr74" TargetMode="Externa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a Apresentação"/>
          <p:cNvSpPr txBox="1">
            <a:spLocks/>
          </p:cNvSpPr>
          <p:nvPr/>
        </p:nvSpPr>
        <p:spPr>
          <a:xfrm>
            <a:off x="479376" y="1615588"/>
            <a:ext cx="10464800" cy="139997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CIÊNCIA, TECNOLOGIA E INOVAÇÃO</a:t>
            </a:r>
          </a:p>
          <a:p>
            <a:pPr>
              <a:spcBef>
                <a:spcPts val="0"/>
              </a:spcBef>
              <a:defRPr/>
            </a:pP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OS MOTORES 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 AGRO NACIONAL</a:t>
            </a:r>
          </a:p>
          <a:p>
            <a:pPr>
              <a:spcBef>
                <a:spcPts val="0"/>
              </a:spcBef>
              <a:defRPr/>
            </a:pPr>
            <a:endParaRPr lang="pt-BR" sz="36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prstClr val="white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096344" y="3356992"/>
            <a:ext cx="487186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49263" eaLnBrk="0" fontAlgn="base" hangingPunct="0">
              <a:spcAft>
                <a:spcPct val="0"/>
              </a:spcAft>
            </a:pPr>
            <a:r>
              <a:rPr lang="pt-BR" sz="2400" b="1" dirty="0" smtClean="0">
                <a:solidFill>
                  <a:prstClr val="white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Bruno Brasil</a:t>
            </a:r>
          </a:p>
          <a:p>
            <a:pPr algn="ctr" defTabSz="449263" eaLnBrk="0" fontAlgn="base" hangingPunct="0">
              <a:spcAft>
                <a:spcPct val="0"/>
              </a:spcAft>
            </a:pPr>
            <a:endParaRPr lang="pt-BR" sz="2400" b="1" dirty="0" smtClean="0">
              <a:solidFill>
                <a:prstClr val="white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algn="ctr" defTabSz="449263" eaLnBrk="0" fontAlgn="base" hangingPunct="0">
              <a:spcAft>
                <a:spcPct val="0"/>
              </a:spcAft>
            </a:pPr>
            <a:r>
              <a:rPr lang="pt-BR" b="1" dirty="0" smtClean="0">
                <a:solidFill>
                  <a:prstClr val="white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Secretário de Pesquisa e Desenvolvimento</a:t>
            </a:r>
            <a:endParaRPr lang="pt-BR" b="1" dirty="0">
              <a:solidFill>
                <a:prstClr val="white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" name="Subtítulo da Apresentação"/>
          <p:cNvSpPr txBox="1">
            <a:spLocks/>
          </p:cNvSpPr>
          <p:nvPr/>
        </p:nvSpPr>
        <p:spPr>
          <a:xfrm>
            <a:off x="2471936" y="5301208"/>
            <a:ext cx="6120680" cy="120533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Arial"/>
              <a:buNone/>
            </a:pPr>
            <a:r>
              <a:rPr lang="pt-BR" sz="3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Audiência Pública</a:t>
            </a:r>
          </a:p>
          <a:p>
            <a:pPr algn="ctr">
              <a:spcBef>
                <a:spcPts val="0"/>
              </a:spcBef>
              <a:buFont typeface="Arial"/>
              <a:buNone/>
            </a:pPr>
            <a:endParaRPr lang="pt-BR" sz="18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  <a:buFont typeface="Arial"/>
              <a:buNone/>
            </a:pPr>
            <a:r>
              <a:rPr lang="pt-BR" sz="1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COMISSÃO DE CIÊNCIA, TECNOLOGIA, INOVAÇÃO,</a:t>
            </a:r>
          </a:p>
          <a:p>
            <a:pPr algn="ctr">
              <a:spcBef>
                <a:spcPts val="0"/>
              </a:spcBef>
              <a:buFont typeface="Arial"/>
              <a:buNone/>
            </a:pPr>
            <a:r>
              <a:rPr lang="pt-BR" sz="1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COMUNICAÇÃO E INFORMÁTICA </a:t>
            </a:r>
            <a:r>
              <a:rPr lang="pt-BR" sz="1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CCT</a:t>
            </a:r>
          </a:p>
          <a:p>
            <a:pPr algn="ctr">
              <a:spcBef>
                <a:spcPts val="0"/>
              </a:spcBef>
              <a:buFont typeface="Arial"/>
              <a:buNone/>
            </a:pPr>
            <a:endParaRPr lang="pt-BR" sz="18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  <a:buFont typeface="Arial"/>
              <a:buNone/>
            </a:pPr>
            <a:r>
              <a:rPr lang="pt-BR" sz="1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REQ 9/2021 </a:t>
            </a:r>
            <a:r>
              <a:rPr lang="pt-BR" sz="1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CCT e </a:t>
            </a:r>
            <a:r>
              <a:rPr lang="pt-BR" sz="1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REQ 20/2021 </a:t>
            </a:r>
            <a:r>
              <a:rPr lang="pt-BR" sz="1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CCT - </a:t>
            </a:r>
            <a:r>
              <a:rPr lang="pt-BR" sz="1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Senador Rodrigo </a:t>
            </a:r>
            <a:r>
              <a:rPr lang="pt-BR" sz="1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Cunha</a:t>
            </a:r>
            <a:endParaRPr lang="pt-BR" sz="1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0188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>
            <a:extLst>
              <a:ext uri="{FF2B5EF4-FFF2-40B4-BE49-F238E27FC236}">
                <a16:creationId xmlns:a16="http://schemas.microsoft.com/office/drawing/2014/main" xmlns="" id="{C43272C4-CA42-48E8-810C-C36F03381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9284"/>
            <a:ext cx="11814464" cy="10793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t-BR" sz="4000" b="1" u="none" strike="noStrike" kern="0" cap="none" spc="0" normalizeH="0" baseline="0" noProof="0" dirty="0">
                <a:ln>
                  <a:noFill/>
                </a:ln>
                <a:solidFill>
                  <a:srgbClr val="00A2F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  <a:sym typeface="Helvetica Neue Medium"/>
              </a:rPr>
              <a:t>Tecnologias de Baixo Carbono</a:t>
            </a:r>
          </a:p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t-BR" sz="2400" b="0" i="1" u="none" strike="noStrike" kern="0" cap="none" spc="0" normalizeH="0" baseline="0" noProof="0" dirty="0">
                <a:ln>
                  <a:noFill/>
                </a:ln>
                <a:solidFill>
                  <a:srgbClr val="00A2F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  <a:sym typeface="Helvetica Neue Medium"/>
              </a:rPr>
              <a:t>Produção e sustentabilidade para agregar valor</a:t>
            </a:r>
            <a:endParaRPr kumimoji="0" lang="pt-BR" sz="250" b="0" i="0" u="none" strike="noStrike" kern="1200" cap="none" spc="0" normalizeH="0" baseline="0" noProof="0" dirty="0">
              <a:ln>
                <a:noFill/>
              </a:ln>
              <a:solidFill>
                <a:srgbClr val="00A2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itchFamily="34" charset="0"/>
              <a:sym typeface="Helvetica Neue Medium"/>
            </a:endParaRPr>
          </a:p>
        </p:txBody>
      </p:sp>
      <p:pic>
        <p:nvPicPr>
          <p:cNvPr id="10" name="Picture 1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628" y="399601"/>
            <a:ext cx="730204" cy="73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xmlns="" id="{2A895243-53CC-4916-B1DB-FF4C91C02D10}"/>
              </a:ext>
            </a:extLst>
          </p:cNvPr>
          <p:cNvCxnSpPr>
            <a:cxnSpLocks/>
          </p:cNvCxnSpPr>
          <p:nvPr/>
        </p:nvCxnSpPr>
        <p:spPr>
          <a:xfrm flipV="1">
            <a:off x="0" y="764703"/>
            <a:ext cx="10342485" cy="1"/>
          </a:xfrm>
          <a:prstGeom prst="line">
            <a:avLst/>
          </a:prstGeom>
          <a:noFill/>
          <a:ln w="19050" cap="flat" cmpd="sng" algn="ctr">
            <a:solidFill>
              <a:srgbClr val="5B9BD5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cxnSp>
      <p:grpSp>
        <p:nvGrpSpPr>
          <p:cNvPr id="2" name="Agrupar 1">
            <a:extLst>
              <a:ext uri="{FF2B5EF4-FFF2-40B4-BE49-F238E27FC236}">
                <a16:creationId xmlns:a16="http://schemas.microsoft.com/office/drawing/2014/main" xmlns="" id="{3C43CFF0-AD3F-4418-8AEC-7E3EE12030EE}"/>
              </a:ext>
            </a:extLst>
          </p:cNvPr>
          <p:cNvGrpSpPr/>
          <p:nvPr/>
        </p:nvGrpSpPr>
        <p:grpSpPr>
          <a:xfrm>
            <a:off x="6587112" y="1659624"/>
            <a:ext cx="5157028" cy="4348226"/>
            <a:chOff x="491837" y="1156637"/>
            <a:chExt cx="5157028" cy="4348226"/>
          </a:xfrm>
        </p:grpSpPr>
        <p:pic>
          <p:nvPicPr>
            <p:cNvPr id="12" name="Google Shape;337;p8">
              <a:extLst>
                <a:ext uri="{FF2B5EF4-FFF2-40B4-BE49-F238E27FC236}">
                  <a16:creationId xmlns:a16="http://schemas.microsoft.com/office/drawing/2014/main" xmlns="" id="{0AA52A93-E5C7-4956-AE9B-DCBC9E2C784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1837" y="2264863"/>
              <a:ext cx="4680000" cy="324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Imagem 8">
              <a:extLst>
                <a:ext uri="{FF2B5EF4-FFF2-40B4-BE49-F238E27FC236}">
                  <a16:creationId xmlns:a16="http://schemas.microsoft.com/office/drawing/2014/main" xmlns="" id="{8CDB7146-8853-4DF9-B8CD-70AFDD4944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209"/>
            <a:stretch/>
          </p:blipFill>
          <p:spPr bwMode="auto">
            <a:xfrm>
              <a:off x="3488865" y="1156637"/>
              <a:ext cx="2160000" cy="2543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Google Shape;289;p2">
            <a:hlinkClick r:id="rId5"/>
            <a:extLst>
              <a:ext uri="{FF2B5EF4-FFF2-40B4-BE49-F238E27FC236}">
                <a16:creationId xmlns:a16="http://schemas.microsoft.com/office/drawing/2014/main" xmlns="" id="{55240F46-2522-42B5-A639-0EB5EAD08080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491242" y="2767850"/>
            <a:ext cx="4680000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Hexágono 14">
            <a:extLst>
              <a:ext uri="{FF2B5EF4-FFF2-40B4-BE49-F238E27FC236}">
                <a16:creationId xmlns:a16="http://schemas.microsoft.com/office/drawing/2014/main" xmlns="" id="{9EDC04AA-8081-4F20-8A23-3C58B0EEDE07}"/>
              </a:ext>
            </a:extLst>
          </p:cNvPr>
          <p:cNvSpPr>
            <a:spLocks noChangeAspect="1"/>
          </p:cNvSpPr>
          <p:nvPr/>
        </p:nvSpPr>
        <p:spPr>
          <a:xfrm>
            <a:off x="3402982" y="1899754"/>
            <a:ext cx="2520000" cy="2007716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0" r="-10000"/>
            </a:stretch>
          </a:blipFill>
          <a:ln w="25400" cap="flat" cmpd="sng" algn="ctr">
            <a:noFill/>
            <a:prstDash val="solid"/>
          </a:ln>
          <a:effectLst/>
        </p:spPr>
      </p:sp>
    </p:spTree>
    <p:extLst>
      <p:ext uri="{BB962C8B-B14F-4D97-AF65-F5344CB8AC3E}">
        <p14:creationId xmlns:p14="http://schemas.microsoft.com/office/powerpoint/2010/main" val="39560186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0" b="5554"/>
          <a:stretch/>
        </p:blipFill>
        <p:spPr>
          <a:xfrm flipH="1">
            <a:off x="-4" y="0"/>
            <a:ext cx="12192001" cy="6858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95841" y="295145"/>
            <a:ext cx="972310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BIOECONOMIA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Economia de base biológica</a:t>
            </a:r>
            <a:endParaRPr kumimoji="0" lang="pt-BR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xmlns="" id="{FB1015BF-F62E-4558-8ED1-999B93E347ED}"/>
              </a:ext>
            </a:extLst>
          </p:cNvPr>
          <p:cNvGrpSpPr/>
          <p:nvPr/>
        </p:nvGrpSpPr>
        <p:grpSpPr>
          <a:xfrm>
            <a:off x="7536160" y="692696"/>
            <a:ext cx="4382531" cy="4032448"/>
            <a:chOff x="7595286" y="973647"/>
            <a:chExt cx="4382531" cy="5616624"/>
          </a:xfrm>
        </p:grpSpPr>
        <p:sp>
          <p:nvSpPr>
            <p:cNvPr id="7" name="Retângulo de cantos arredondados 6"/>
            <p:cNvSpPr/>
            <p:nvPr/>
          </p:nvSpPr>
          <p:spPr>
            <a:xfrm>
              <a:off x="7595286" y="973647"/>
              <a:ext cx="4382531" cy="5616624"/>
            </a:xfrm>
            <a:prstGeom prst="roundRect">
              <a:avLst>
                <a:gd name="adj" fmla="val 6257"/>
              </a:avLst>
            </a:prstGeom>
            <a:solidFill>
              <a:schemeClr val="bg2">
                <a:lumMod val="25000"/>
                <a:alpha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7717681" y="1087223"/>
              <a:ext cx="4151871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BIOINSUMOS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pt-BR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Biodefensivos</a:t>
              </a:r>
              <a:r>
                <a:rPr kumimoji="0" lang="pt-BR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Agrícolas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pt-BR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Biofertilizantes</a:t>
              </a:r>
              <a:endPara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pt-BR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Inoculantes</a:t>
              </a:r>
              <a:endPara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pt-BR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Promotores de crescimento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Aumentam a produtividade, e reduzem custos de produção, além de diminuir a dependência de fontes químicas tradicionais e o impacto de resíduos.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7754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02C0CAC-1D92-42E8-A181-C0C313369CAC}"/>
              </a:ext>
            </a:extLst>
          </p:cNvPr>
          <p:cNvSpPr txBox="1"/>
          <p:nvPr/>
        </p:nvSpPr>
        <p:spPr>
          <a:xfrm>
            <a:off x="191344" y="216494"/>
            <a:ext cx="9937104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Biomaphos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® 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1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Solubilização de fosfato para </a:t>
            </a:r>
            <a:r>
              <a:rPr lang="pt-BR" sz="2400" i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 de soja e milho</a:t>
            </a:r>
            <a:endParaRPr kumimoji="0" lang="pt-BR" sz="2400" b="0" i="1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9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MS PGothic" pitchFamily="34" charset="-128"/>
              <a:cs typeface="Arial" pitchFamily="34" charset="0"/>
            </a:endParaRPr>
          </a:p>
        </p:txBody>
      </p:sp>
      <p:pic>
        <p:nvPicPr>
          <p:cNvPr id="12" name="Picture 1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310338"/>
            <a:ext cx="730204" cy="73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/>
          <a:srcRect l="12811" r="12848"/>
          <a:stretch/>
        </p:blipFill>
        <p:spPr>
          <a:xfrm>
            <a:off x="419827" y="2248709"/>
            <a:ext cx="4680520" cy="35414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xmlns="" id="{2A895243-53CC-4916-B1DB-FF4C91C02D10}"/>
              </a:ext>
            </a:extLst>
          </p:cNvPr>
          <p:cNvCxnSpPr>
            <a:cxnSpLocks/>
          </p:cNvCxnSpPr>
          <p:nvPr/>
        </p:nvCxnSpPr>
        <p:spPr>
          <a:xfrm flipV="1">
            <a:off x="0" y="764703"/>
            <a:ext cx="10342485" cy="1"/>
          </a:xfrm>
          <a:prstGeom prst="line">
            <a:avLst/>
          </a:prstGeom>
          <a:noFill/>
          <a:ln w="19050" cap="flat" cmpd="sng" algn="ctr">
            <a:solidFill>
              <a:srgbClr val="5B9BD5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cxnSp>
      <p:sp>
        <p:nvSpPr>
          <p:cNvPr id="14" name="Text Box 3">
            <a:extLst>
              <a:ext uri="{FF2B5EF4-FFF2-40B4-BE49-F238E27FC236}">
                <a16:creationId xmlns:a16="http://schemas.microsoft.com/office/drawing/2014/main" xmlns="" id="{93793CD4-4E18-4E88-8141-EA9FF47B6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936" y="1744708"/>
            <a:ext cx="6438975" cy="511329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67500" tIns="35100" rIns="67500" bIns="35100">
            <a:spAutoFit/>
          </a:bodyPr>
          <a:lstStyle>
            <a:lvl1pPr marL="341313" indent="-341313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255985" marR="0" lvl="0" indent="-255985" algn="l" defTabSz="3429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 typeface="Wingdings" panose="05000000000000000000" pitchFamily="2" charset="2"/>
              <a:buChar char="ü"/>
              <a:tabLst>
                <a:tab pos="255985" algn="l"/>
                <a:tab pos="591741" algn="l"/>
                <a:tab pos="928688" algn="l"/>
                <a:tab pos="1265635" algn="l"/>
                <a:tab pos="1602581" algn="l"/>
                <a:tab pos="1939529" algn="l"/>
                <a:tab pos="2276475" algn="l"/>
                <a:tab pos="2613422" algn="l"/>
                <a:tab pos="2950369" algn="l"/>
                <a:tab pos="3287316" algn="l"/>
                <a:tab pos="3624263" algn="l"/>
                <a:tab pos="3961210" algn="l"/>
                <a:tab pos="4298156" algn="l"/>
                <a:tab pos="4635104" algn="l"/>
                <a:tab pos="4972050" algn="l"/>
                <a:tab pos="5308997" algn="l"/>
                <a:tab pos="5645944" algn="l"/>
                <a:tab pos="5982891" algn="l"/>
                <a:tab pos="6319838" algn="l"/>
                <a:tab pos="6656785" algn="l"/>
                <a:tab pos="6993731" algn="l"/>
              </a:tabLst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charset="0"/>
                <a:ea typeface="Microsoft YaHei" charset="0"/>
                <a:cs typeface="Microsoft YaHei" charset="0"/>
              </a:rPr>
              <a:t>Primeiro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charset="0"/>
                <a:ea typeface="Microsoft YaHei" charset="0"/>
                <a:cs typeface="Microsoft YaHei" charset="0"/>
              </a:rPr>
              <a:t> inoculante </a:t>
            </a: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charset="0"/>
                <a:ea typeface="Microsoft YaHei" charset="0"/>
                <a:cs typeface="Microsoft YaHei" charset="0"/>
              </a:rPr>
              <a:t>desenvolvido com tecnologia nacional para absorção de fósforo pelas culturas e reduz necessidade de aplicação desse nutriente</a:t>
            </a:r>
          </a:p>
          <a:p>
            <a:pPr marL="255985" marR="0" lvl="0" indent="-255985" algn="l" defTabSz="3429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 typeface="Wingdings" panose="05000000000000000000" pitchFamily="2" charset="2"/>
              <a:buChar char="ü"/>
              <a:tabLst>
                <a:tab pos="255985" algn="l"/>
                <a:tab pos="591741" algn="l"/>
                <a:tab pos="928688" algn="l"/>
                <a:tab pos="1265635" algn="l"/>
                <a:tab pos="1602581" algn="l"/>
                <a:tab pos="1939529" algn="l"/>
                <a:tab pos="2276475" algn="l"/>
                <a:tab pos="2613422" algn="l"/>
                <a:tab pos="2950369" algn="l"/>
                <a:tab pos="3287316" algn="l"/>
                <a:tab pos="3624263" algn="l"/>
                <a:tab pos="3961210" algn="l"/>
                <a:tab pos="4298156" algn="l"/>
                <a:tab pos="4635104" algn="l"/>
                <a:tab pos="4972050" algn="l"/>
                <a:tab pos="5308997" algn="l"/>
                <a:tab pos="5645944" algn="l"/>
                <a:tab pos="5982891" algn="l"/>
                <a:tab pos="6319838" algn="l"/>
                <a:tab pos="6656785" algn="l"/>
                <a:tab pos="6993731" algn="l"/>
              </a:tabLst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charset="0"/>
                <a:ea typeface="Microsoft YaHei" charset="0"/>
                <a:cs typeface="Microsoft YaHei" charset="0"/>
              </a:rPr>
              <a:t>Promove o aumento de produtividade de grãos em culturas de milho e soja em até 10% </a:t>
            </a:r>
          </a:p>
          <a:p>
            <a:pPr marL="255985" marR="0" lvl="0" indent="-255985" algn="l" defTabSz="3429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 typeface="Wingdings" panose="05000000000000000000" pitchFamily="2" charset="2"/>
              <a:buChar char="ü"/>
              <a:tabLst>
                <a:tab pos="255985" algn="l"/>
                <a:tab pos="591741" algn="l"/>
                <a:tab pos="928688" algn="l"/>
                <a:tab pos="1265635" algn="l"/>
                <a:tab pos="1602581" algn="l"/>
                <a:tab pos="1939529" algn="l"/>
                <a:tab pos="2276475" algn="l"/>
                <a:tab pos="2613422" algn="l"/>
                <a:tab pos="2950369" algn="l"/>
                <a:tab pos="3287316" algn="l"/>
                <a:tab pos="3624263" algn="l"/>
                <a:tab pos="3961210" algn="l"/>
                <a:tab pos="4298156" algn="l"/>
                <a:tab pos="4635104" algn="l"/>
                <a:tab pos="4972050" algn="l"/>
                <a:tab pos="5308997" algn="l"/>
                <a:tab pos="5645944" algn="l"/>
                <a:tab pos="5982891" algn="l"/>
                <a:tab pos="6319838" algn="l"/>
                <a:tab pos="6656785" algn="l"/>
                <a:tab pos="6993731" algn="l"/>
              </a:tabLst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charset="0"/>
                <a:ea typeface="Microsoft YaHei" charset="0"/>
                <a:cs typeface="Microsoft YaHei" charset="0"/>
              </a:rPr>
              <a:t>Rendeu 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charset="0"/>
                <a:ea typeface="Microsoft YaHei" charset="0"/>
                <a:cs typeface="Microsoft YaHei" charset="0"/>
              </a:rPr>
              <a:t>R$ 105 milhões </a:t>
            </a: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charset="0"/>
                <a:ea typeface="Microsoft YaHei" charset="0"/>
                <a:cs typeface="Microsoft YaHei" charset="0"/>
              </a:rPr>
              <a:t>ao País em 2020 com aumento de produtividade de soja e milho</a:t>
            </a:r>
          </a:p>
          <a:p>
            <a:pPr marL="255985" marR="0" lvl="0" indent="-255985" algn="l" defTabSz="3429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 typeface="Wingdings" panose="05000000000000000000" pitchFamily="2" charset="2"/>
              <a:buChar char="ü"/>
              <a:tabLst>
                <a:tab pos="255985" algn="l"/>
                <a:tab pos="591741" algn="l"/>
                <a:tab pos="928688" algn="l"/>
                <a:tab pos="1265635" algn="l"/>
                <a:tab pos="1602581" algn="l"/>
                <a:tab pos="1939529" algn="l"/>
                <a:tab pos="2276475" algn="l"/>
                <a:tab pos="2613422" algn="l"/>
                <a:tab pos="2950369" algn="l"/>
                <a:tab pos="3287316" algn="l"/>
                <a:tab pos="3624263" algn="l"/>
                <a:tab pos="3961210" algn="l"/>
                <a:tab pos="4298156" algn="l"/>
                <a:tab pos="4635104" algn="l"/>
                <a:tab pos="4972050" algn="l"/>
                <a:tab pos="5308997" algn="l"/>
                <a:tab pos="5645944" algn="l"/>
                <a:tab pos="5982891" algn="l"/>
                <a:tab pos="6319838" algn="l"/>
                <a:tab pos="6656785" algn="l"/>
                <a:tab pos="6993731" algn="l"/>
              </a:tabLst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charset="0"/>
                <a:ea typeface="Microsoft YaHei" charset="0"/>
                <a:cs typeface="Microsoft YaHei" charset="0"/>
              </a:rPr>
              <a:t>Previsão de ser adotada em 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charset="0"/>
                <a:ea typeface="Microsoft YaHei" charset="0"/>
                <a:cs typeface="Microsoft YaHei" charset="0"/>
              </a:rPr>
              <a:t>3 milhões de hectares na safra 2021/2022</a:t>
            </a:r>
          </a:p>
          <a:p>
            <a:pPr marL="255985" marR="0" lvl="0" indent="-255985" algn="l" defTabSz="3429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 typeface="Wingdings" panose="05000000000000000000" pitchFamily="2" charset="2"/>
              <a:buChar char="ü"/>
              <a:tabLst>
                <a:tab pos="255985" algn="l"/>
                <a:tab pos="591741" algn="l"/>
                <a:tab pos="928688" algn="l"/>
                <a:tab pos="1265635" algn="l"/>
                <a:tab pos="1602581" algn="l"/>
                <a:tab pos="1939529" algn="l"/>
                <a:tab pos="2276475" algn="l"/>
                <a:tab pos="2613422" algn="l"/>
                <a:tab pos="2950369" algn="l"/>
                <a:tab pos="3287316" algn="l"/>
                <a:tab pos="3624263" algn="l"/>
                <a:tab pos="3961210" algn="l"/>
                <a:tab pos="4298156" algn="l"/>
                <a:tab pos="4635104" algn="l"/>
                <a:tab pos="4972050" algn="l"/>
                <a:tab pos="5308997" algn="l"/>
                <a:tab pos="5645944" algn="l"/>
                <a:tab pos="5982891" algn="l"/>
                <a:tab pos="6319838" algn="l"/>
                <a:tab pos="6656785" algn="l"/>
                <a:tab pos="6993731" algn="l"/>
              </a:tabLst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charset="0"/>
                <a:ea typeface="Microsoft YaHei" charset="0"/>
                <a:cs typeface="Microsoft YaHei" charset="0"/>
              </a:rPr>
              <a:t>Será expandido para outras culturas: cana-de-açúcar, feijão, arroz, braquiária e café.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>
                <a:tab pos="255985" algn="l"/>
                <a:tab pos="591741" algn="l"/>
                <a:tab pos="928688" algn="l"/>
                <a:tab pos="1265635" algn="l"/>
                <a:tab pos="1602581" algn="l"/>
                <a:tab pos="1939529" algn="l"/>
                <a:tab pos="2276475" algn="l"/>
                <a:tab pos="2613422" algn="l"/>
                <a:tab pos="2950369" algn="l"/>
                <a:tab pos="3287316" algn="l"/>
                <a:tab pos="3624263" algn="l"/>
                <a:tab pos="3961210" algn="l"/>
                <a:tab pos="4298156" algn="l"/>
                <a:tab pos="4635104" algn="l"/>
                <a:tab pos="4972050" algn="l"/>
                <a:tab pos="5308997" algn="l"/>
                <a:tab pos="5645944" algn="l"/>
                <a:tab pos="5982891" algn="l"/>
                <a:tab pos="6319838" algn="l"/>
                <a:tab pos="6656785" algn="l"/>
                <a:tab pos="6993731" algn="l"/>
              </a:tabLst>
              <a:defRPr/>
            </a:pP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charset="0"/>
              <a:ea typeface="Microsoft YaHei" charset="0"/>
              <a:cs typeface="Microsoft Ya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82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8" b="9925"/>
          <a:stretch/>
        </p:blipFill>
        <p:spPr>
          <a:xfrm>
            <a:off x="0" y="0"/>
            <a:ext cx="12192000" cy="6872438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8351087" y="192004"/>
            <a:ext cx="3721577" cy="3092980"/>
            <a:chOff x="8256240" y="355460"/>
            <a:chExt cx="3721577" cy="3092980"/>
          </a:xfrm>
        </p:grpSpPr>
        <p:sp>
          <p:nvSpPr>
            <p:cNvPr id="10" name="Retângulo de cantos arredondados 9"/>
            <p:cNvSpPr/>
            <p:nvPr/>
          </p:nvSpPr>
          <p:spPr>
            <a:xfrm>
              <a:off x="8256240" y="355460"/>
              <a:ext cx="3721577" cy="3092980"/>
            </a:xfrm>
            <a:prstGeom prst="roundRect">
              <a:avLst>
                <a:gd name="adj" fmla="val 6257"/>
              </a:avLst>
            </a:prstGeom>
            <a:solidFill>
              <a:schemeClr val="bg2">
                <a:lumMod val="25000"/>
                <a:alpha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8335889" y="529350"/>
              <a:ext cx="3622722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pt-BR" sz="20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anose="020F0704030504030204" pitchFamily="34" charset="0"/>
                </a:rPr>
                <a:t>Tecnologia da informação a serviço do produtor rural</a:t>
              </a:r>
            </a:p>
            <a:p>
              <a:pPr algn="ctr" defTabSz="914400"/>
              <a:endParaRPr lang="pt-BR" sz="2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endParaRPr>
            </a:p>
            <a:p>
              <a:pPr marL="342900" indent="-342900" defTabSz="914400">
                <a:buFont typeface="Wingdings" panose="05000000000000000000" pitchFamily="2" charset="2"/>
                <a:buChar char="ü"/>
              </a:pPr>
              <a:r>
                <a:rPr lang="pt-BR" sz="2000" i="1" dirty="0" smtClean="0">
                  <a:solidFill>
                    <a:srgbClr val="FFFFFF"/>
                  </a:solidFill>
                  <a:latin typeface="Arial Rounded MT Bold" panose="020F0704030504030204" pitchFamily="34" charset="0"/>
                </a:rPr>
                <a:t>GPS</a:t>
              </a:r>
            </a:p>
            <a:p>
              <a:pPr marL="342900" indent="-342900" defTabSz="914400">
                <a:buFont typeface="Wingdings" panose="05000000000000000000" pitchFamily="2" charset="2"/>
                <a:buChar char="ü"/>
              </a:pPr>
              <a:r>
                <a:rPr lang="pt-BR" sz="2000" i="1" dirty="0" smtClean="0">
                  <a:solidFill>
                    <a:srgbClr val="FFFFFF"/>
                  </a:solidFill>
                  <a:latin typeface="Arial Rounded MT Bold" panose="020F0704030504030204" pitchFamily="34" charset="0"/>
                </a:rPr>
                <a:t>Sensoriamento</a:t>
              </a:r>
            </a:p>
            <a:p>
              <a:pPr marL="342900" indent="-342900" defTabSz="914400">
                <a:buFont typeface="Wingdings" panose="05000000000000000000" pitchFamily="2" charset="2"/>
                <a:buChar char="ü"/>
              </a:pPr>
              <a:r>
                <a:rPr lang="pt-BR" sz="2000" i="1" dirty="0" smtClean="0">
                  <a:solidFill>
                    <a:srgbClr val="FFFFFF"/>
                  </a:solidFill>
                  <a:latin typeface="Arial Rounded MT Bold" panose="020F0704030504030204" pitchFamily="34" charset="0"/>
                </a:rPr>
                <a:t>Big Data</a:t>
              </a:r>
            </a:p>
            <a:p>
              <a:pPr marL="342900" indent="-342900" defTabSz="914400">
                <a:buFont typeface="Wingdings" panose="05000000000000000000" pitchFamily="2" charset="2"/>
                <a:buChar char="ü"/>
              </a:pPr>
              <a:r>
                <a:rPr lang="pt-BR" sz="2000" i="1" dirty="0" smtClean="0">
                  <a:solidFill>
                    <a:srgbClr val="FFFFFF"/>
                  </a:solidFill>
                  <a:latin typeface="Arial Rounded MT Bold" panose="020F0704030504030204" pitchFamily="34" charset="0"/>
                </a:rPr>
                <a:t>Internet das Coisas</a:t>
              </a:r>
            </a:p>
            <a:p>
              <a:pPr marL="342900" indent="-342900" defTabSz="914400">
                <a:buFont typeface="Wingdings" panose="05000000000000000000" pitchFamily="2" charset="2"/>
                <a:buChar char="ü"/>
              </a:pPr>
              <a:r>
                <a:rPr lang="pt-BR" sz="2000" i="1" dirty="0" smtClean="0">
                  <a:solidFill>
                    <a:srgbClr val="FFFFFF"/>
                  </a:solidFill>
                  <a:latin typeface="Arial Rounded MT Bold" panose="020F0704030504030204" pitchFamily="34" charset="0"/>
                </a:rPr>
                <a:t>Softwares para gestão da propriedade rural</a:t>
              </a:r>
            </a:p>
          </p:txBody>
        </p:sp>
      </p:grpSp>
      <p:sp>
        <p:nvSpPr>
          <p:cNvPr id="12" name="CaixaDeTexto 11"/>
          <p:cNvSpPr txBox="1"/>
          <p:nvPr/>
        </p:nvSpPr>
        <p:spPr>
          <a:xfrm>
            <a:off x="195841" y="295145"/>
            <a:ext cx="972310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AGRICULTURA DIGITAL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Agro 4.0</a:t>
            </a:r>
            <a:endParaRPr kumimoji="0" lang="pt-BR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17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ixaDeTexto 24">
            <a:extLst>
              <a:ext uri="{FF2B5EF4-FFF2-40B4-BE49-F238E27FC236}">
                <a16:creationId xmlns="" xmlns:a16="http://schemas.microsoft.com/office/drawing/2014/main" id="{FC45D3BC-E7EB-4384-920E-004A17900DBF}"/>
              </a:ext>
            </a:extLst>
          </p:cNvPr>
          <p:cNvSpPr txBox="1"/>
          <p:nvPr/>
        </p:nvSpPr>
        <p:spPr>
          <a:xfrm>
            <a:off x="335360" y="6459383"/>
            <a:ext cx="47278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pt-BR" sz="1400" b="1" i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sz="1400" i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https://radaragritech.com.br/dados-2020-2021/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="" xmlns:a16="http://schemas.microsoft.com/office/drawing/2014/main" id="{A1682E31-2CBA-4CE4-81E4-3150F2243AFD}"/>
              </a:ext>
            </a:extLst>
          </p:cNvPr>
          <p:cNvSpPr txBox="1"/>
          <p:nvPr/>
        </p:nvSpPr>
        <p:spPr>
          <a:xfrm>
            <a:off x="5807968" y="1052736"/>
            <a:ext cx="6120680" cy="5401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914400" fontAlgn="base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Brasil criou mais de uma startup por dia em 2020</a:t>
            </a:r>
          </a:p>
          <a:p>
            <a:pPr marL="285750" indent="-285750" defTabSz="914400" fontAlgn="base">
              <a:buFont typeface="Wingdings" panose="05000000000000000000" pitchFamily="2" charset="2"/>
              <a:buChar char="ü"/>
            </a:pPr>
            <a:endParaRPr lang="pt-BR" sz="2000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400" fontAlgn="base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Número de empreendimentos ativos no País aumentou em 40% se comparado ao ano de 2019.</a:t>
            </a:r>
          </a:p>
          <a:p>
            <a:pPr marL="285750" indent="-285750" defTabSz="914400" fontAlgn="base">
              <a:buFont typeface="Wingdings" panose="05000000000000000000" pitchFamily="2" charset="2"/>
              <a:buChar char="ü"/>
            </a:pPr>
            <a:endParaRPr lang="pt-BR" sz="2000" spc="-1" dirty="0">
              <a:solidFill>
                <a:srgbClr val="666666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285750" indent="-285750" defTabSz="914400" fontAlgn="base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20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Embrapa </a:t>
            </a:r>
            <a:r>
              <a:rPr lang="pt-BR" sz="2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o primeiro lugar entre as mais de 100 corporações do setor agropecuário que mais se relacionam com startups, segundo o ranking </a:t>
            </a:r>
            <a:r>
              <a:rPr lang="pt-BR" sz="2000" i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Open Corps 2021</a:t>
            </a:r>
            <a:r>
              <a:rPr lang="pt-BR" sz="2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000" spc="-1" dirty="0">
              <a:solidFill>
                <a:srgbClr val="666666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defTabSz="914400" fontAlgn="base"/>
            <a:endParaRPr lang="pt-BR" sz="2000" spc="-1" dirty="0">
              <a:solidFill>
                <a:srgbClr val="00206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defTabSz="914400" fontAlgn="base">
              <a:spcAft>
                <a:spcPts val="600"/>
              </a:spcAft>
            </a:pPr>
            <a:r>
              <a:rPr lang="pt-BR" sz="2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Principais segmentos: 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</a:pPr>
            <a:r>
              <a:rPr lang="pt-BR" sz="2000" i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Alimentos inovadores e novas tendências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</a:pPr>
            <a:r>
              <a:rPr lang="pt-BR" sz="2000" i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 para a gestão da propriedade rural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</a:pPr>
            <a:r>
              <a:rPr lang="pt-BR" sz="2000" i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Marketplace e plataformas de vendas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</a:pPr>
            <a:r>
              <a:rPr lang="pt-BR" sz="2000" i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Drones e máquinas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</a:pPr>
            <a:r>
              <a:rPr lang="pt-BR" sz="2000" i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Sensoriamento remoto</a:t>
            </a:r>
            <a:endParaRPr lang="pt-BR" sz="2000" i="1" spc="-1" dirty="0">
              <a:solidFill>
                <a:srgbClr val="00206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="" xmlns:a16="http://schemas.microsoft.com/office/drawing/2014/main" id="{D76F7D86-181E-49C3-9D19-DD2C7E515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44" y="136860"/>
            <a:ext cx="11046344" cy="7100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defTabSz="410766" hangingPunct="0">
              <a:defRPr/>
            </a:pPr>
            <a:r>
              <a:rPr lang="pt-BR" altLang="pt-BR" sz="4000" b="1" kern="0" dirty="0" smtClean="0">
                <a:solidFill>
                  <a:srgbClr val="00A2FF">
                    <a:lumMod val="50000"/>
                  </a:srgbClr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Helvetica Neue Medium"/>
              </a:rPr>
              <a:t>Crescimento de </a:t>
            </a:r>
            <a:r>
              <a:rPr lang="pt-BR" altLang="pt-BR" sz="4000" b="1" kern="0" dirty="0" err="1" smtClean="0">
                <a:solidFill>
                  <a:srgbClr val="00A2FF">
                    <a:lumMod val="50000"/>
                  </a:srgbClr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Helvetica Neue Medium"/>
              </a:rPr>
              <a:t>Agtechs</a:t>
            </a:r>
            <a:r>
              <a:rPr lang="pt-BR" altLang="pt-BR" sz="4000" b="1" kern="0" dirty="0" smtClean="0">
                <a:solidFill>
                  <a:srgbClr val="00A2FF">
                    <a:lumMod val="50000"/>
                  </a:srgbClr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Helvetica Neue Medium"/>
              </a:rPr>
              <a:t> no Brasil</a:t>
            </a:r>
            <a:endParaRPr lang="pt-BR" altLang="pt-BR" sz="4000" b="1" kern="0" dirty="0">
              <a:solidFill>
                <a:srgbClr val="00A2FF">
                  <a:lumMod val="50000"/>
                </a:srgbClr>
              </a:solidFill>
              <a:latin typeface="Arial" pitchFamily="34" charset="0"/>
              <a:ea typeface="MS PGothic" pitchFamily="34" charset="-128"/>
              <a:cs typeface="Arial" pitchFamily="34" charset="0"/>
              <a:sym typeface="Helvetica Neue Medium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="" xmlns:a16="http://schemas.microsoft.com/office/drawing/2014/main" id="{DAD6BE39-DEFD-44FA-878D-EC7D924A97DB}"/>
              </a:ext>
            </a:extLst>
          </p:cNvPr>
          <p:cNvCxnSpPr>
            <a:cxnSpLocks/>
          </p:cNvCxnSpPr>
          <p:nvPr/>
        </p:nvCxnSpPr>
        <p:spPr>
          <a:xfrm flipV="1">
            <a:off x="0" y="764703"/>
            <a:ext cx="10342485" cy="1"/>
          </a:xfrm>
          <a:prstGeom prst="line">
            <a:avLst/>
          </a:prstGeom>
          <a:noFill/>
          <a:ln w="19050" cap="flat" cmpd="sng" algn="ctr">
            <a:solidFill>
              <a:srgbClr val="5B9BD5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cxnSp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643A689E-6BCA-4056-BC02-CDFAF89271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01" t="22332" r="6833" b="27495"/>
          <a:stretch/>
        </p:blipFill>
        <p:spPr>
          <a:xfrm>
            <a:off x="22880" y="922456"/>
            <a:ext cx="5525646" cy="531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0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2783632" y="1052736"/>
            <a:ext cx="6048672" cy="5507916"/>
            <a:chOff x="1656522" y="1029286"/>
            <a:chExt cx="5067881" cy="5087727"/>
          </a:xfrm>
        </p:grpSpPr>
        <p:pic>
          <p:nvPicPr>
            <p:cNvPr id="9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56522" y="1029286"/>
              <a:ext cx="5067881" cy="50877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TextBox 1"/>
            <p:cNvSpPr txBox="1"/>
            <p:nvPr/>
          </p:nvSpPr>
          <p:spPr>
            <a:xfrm>
              <a:off x="4997982" y="2974206"/>
              <a:ext cx="1303338" cy="3523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Eliseu Alves</a:t>
              </a: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14764870-1099-4C03-A5A7-E5E4EC82B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9786" y="6425527"/>
            <a:ext cx="920870" cy="33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7" name="Agrupar 7">
            <a:extLst>
              <a:ext uri="{FF2B5EF4-FFF2-40B4-BE49-F238E27FC236}">
                <a16:creationId xmlns:a16="http://schemas.microsoft.com/office/drawing/2014/main" xmlns="" id="{FEDAA9E1-50AA-4302-85C5-A39A14205977}"/>
              </a:ext>
            </a:extLst>
          </p:cNvPr>
          <p:cNvGrpSpPr/>
          <p:nvPr/>
        </p:nvGrpSpPr>
        <p:grpSpPr>
          <a:xfrm>
            <a:off x="-392" y="117953"/>
            <a:ext cx="11814464" cy="710067"/>
            <a:chOff x="0" y="169284"/>
            <a:chExt cx="11814464" cy="710067"/>
          </a:xfrm>
        </p:grpSpPr>
        <p:sp>
          <p:nvSpPr>
            <p:cNvPr id="8" name="Text Box 4">
              <a:extLst>
                <a:ext uri="{FF2B5EF4-FFF2-40B4-BE49-F238E27FC236}">
                  <a16:creationId xmlns:a16="http://schemas.microsoft.com/office/drawing/2014/main" xmlns="" id="{C7B5285B-8B31-4BED-890A-2A463C5E3F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69284"/>
              <a:ext cx="11814464" cy="71006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9pPr>
            </a:lstStyle>
            <a:p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4000" b="1" kern="0" dirty="0">
                  <a:solidFill>
                    <a:srgbClr val="00A2FF">
                      <a:lumMod val="50000"/>
                    </a:srgbClr>
                  </a:solidFill>
                  <a:latin typeface="Arial" pitchFamily="34" charset="0"/>
                  <a:ea typeface="MS PGothic" pitchFamily="34" charset="-128"/>
                  <a:cs typeface="Arial" pitchFamily="34" charset="0"/>
                  <a:sym typeface="Helvetica Neue Medium"/>
                </a:rPr>
                <a:t>Agricultura movida a Ciência</a:t>
              </a:r>
            </a:p>
          </p:txBody>
        </p: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xmlns="" id="{4BED2C7B-1D0D-4906-B8D6-6A58BC9697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764703"/>
              <a:ext cx="10342485" cy="1"/>
            </a:xfrm>
            <a:prstGeom prst="line">
              <a:avLst/>
            </a:prstGeom>
            <a:noFill/>
            <a:ln w="19050" cap="flat" cmpd="sng" algn="ctr">
              <a:solidFill>
                <a:srgbClr val="5B9BD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6649971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1D9D75A2-AFAD-4BB5-8048-B37F49EA730D}"/>
              </a:ext>
            </a:extLst>
          </p:cNvPr>
          <p:cNvSpPr txBox="1"/>
          <p:nvPr/>
        </p:nvSpPr>
        <p:spPr>
          <a:xfrm>
            <a:off x="1559496" y="2184540"/>
            <a:ext cx="6244670" cy="9954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lvl="0" indent="0" algn="ctr" defTabSz="41076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Medium"/>
              </a:rPr>
              <a:t>Obrigado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DCFA500E-E0CA-4010-A373-977BE7A58C15}"/>
              </a:ext>
            </a:extLst>
          </p:cNvPr>
          <p:cNvSpPr txBox="1"/>
          <p:nvPr/>
        </p:nvSpPr>
        <p:spPr>
          <a:xfrm>
            <a:off x="1847528" y="4022647"/>
            <a:ext cx="6095047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pt-BR" altLang="pt-BR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Medium"/>
              </a:rPr>
              <a:t>spd.chefia@embrapa.br</a:t>
            </a:r>
          </a:p>
        </p:txBody>
      </p:sp>
    </p:spTree>
    <p:extLst>
      <p:ext uri="{BB962C8B-B14F-4D97-AF65-F5344CB8AC3E}">
        <p14:creationId xmlns:p14="http://schemas.microsoft.com/office/powerpoint/2010/main" val="287585740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2536828" y="1684848"/>
            <a:ext cx="1656184" cy="36004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1960764" y="1972880"/>
            <a:ext cx="1656184" cy="36004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14764870-1099-4C03-A5A7-E5E4EC82B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9786" y="6425527"/>
            <a:ext cx="920870" cy="33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69645" t="22106" r="7661" b="20786"/>
          <a:stretch/>
        </p:blipFill>
        <p:spPr>
          <a:xfrm>
            <a:off x="1111502" y="1413536"/>
            <a:ext cx="9665418" cy="525663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D4430A37-06D6-4418-AD0C-C1FD420F4C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87" t="1994" r="15049" b="49706"/>
          <a:stretch/>
        </p:blipFill>
        <p:spPr>
          <a:xfrm>
            <a:off x="4614614" y="1110418"/>
            <a:ext cx="3384376" cy="4637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xmlns="" id="{FEDAA9E1-50AA-4302-85C5-A39A14205977}"/>
              </a:ext>
            </a:extLst>
          </p:cNvPr>
          <p:cNvGrpSpPr/>
          <p:nvPr/>
        </p:nvGrpSpPr>
        <p:grpSpPr>
          <a:xfrm>
            <a:off x="-392" y="117953"/>
            <a:ext cx="11814464" cy="710067"/>
            <a:chOff x="0" y="169284"/>
            <a:chExt cx="11814464" cy="710067"/>
          </a:xfrm>
        </p:grpSpPr>
        <p:sp>
          <p:nvSpPr>
            <p:cNvPr id="9" name="Text Box 4">
              <a:extLst>
                <a:ext uri="{FF2B5EF4-FFF2-40B4-BE49-F238E27FC236}">
                  <a16:creationId xmlns:a16="http://schemas.microsoft.com/office/drawing/2014/main" xmlns="" id="{C7B5285B-8B31-4BED-890A-2A463C5E3F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69284"/>
              <a:ext cx="11814464" cy="71006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9pPr>
            </a:lstStyle>
            <a:p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4000" b="1" kern="0" dirty="0">
                  <a:solidFill>
                    <a:srgbClr val="00A2FF">
                      <a:lumMod val="50000"/>
                    </a:srgbClr>
                  </a:solidFill>
                  <a:latin typeface="Arial" pitchFamily="34" charset="0"/>
                  <a:ea typeface="MS PGothic" pitchFamily="34" charset="-128"/>
                  <a:cs typeface="Arial" pitchFamily="34" charset="0"/>
                  <a:sym typeface="Helvetica Neue Medium"/>
                </a:rPr>
                <a:t>O desafio da produção no cinturão tropical </a:t>
              </a:r>
            </a:p>
          </p:txBody>
        </p: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xmlns="" id="{4BED2C7B-1D0D-4906-B8D6-6A58BC9697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764703"/>
              <a:ext cx="10342485" cy="1"/>
            </a:xfrm>
            <a:prstGeom prst="line">
              <a:avLst/>
            </a:prstGeom>
            <a:noFill/>
            <a:ln w="19050" cap="flat" cmpd="sng" algn="ctr">
              <a:solidFill>
                <a:srgbClr val="5B9BD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53821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14764870-1099-4C03-A5A7-E5E4EC82B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9786" y="6425527"/>
            <a:ext cx="920870" cy="33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4" name="Grupo 23"/>
          <p:cNvGrpSpPr/>
          <p:nvPr/>
        </p:nvGrpSpPr>
        <p:grpSpPr>
          <a:xfrm>
            <a:off x="399306" y="5670604"/>
            <a:ext cx="8907726" cy="720000"/>
            <a:chOff x="1127448" y="4531684"/>
            <a:chExt cx="8907726" cy="720000"/>
          </a:xfrm>
        </p:grpSpPr>
        <p:sp>
          <p:nvSpPr>
            <p:cNvPr id="12" name="Text Box 3"/>
            <p:cNvSpPr txBox="1">
              <a:spLocks noChangeArrowheads="1"/>
            </p:cNvSpPr>
            <p:nvPr/>
          </p:nvSpPr>
          <p:spPr bwMode="auto">
            <a:xfrm>
              <a:off x="1394214" y="4638066"/>
              <a:ext cx="8640960" cy="46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341313" indent="-341313"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marL="573087" marR="0" lvl="2" indent="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/>
              </a:pPr>
              <a:r>
                <a:rPr kumimoji="0" lang="pt-BR" alt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 pitchFamily="34" charset="0"/>
                </a:rPr>
                <a:t>Produção de carne de frango cresceu 59 vezes</a:t>
              </a:r>
            </a:p>
          </p:txBody>
        </p:sp>
        <p:pic>
          <p:nvPicPr>
            <p:cNvPr id="4" name="Imagem 3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18120" t="58167" r="78524" b="32884"/>
            <a:stretch/>
          </p:blipFill>
          <p:spPr>
            <a:xfrm>
              <a:off x="1127448" y="4531684"/>
              <a:ext cx="900000" cy="720000"/>
            </a:xfrm>
            <a:prstGeom prst="rect">
              <a:avLst/>
            </a:prstGeom>
          </p:spPr>
        </p:pic>
      </p:grpSp>
      <p:grpSp>
        <p:nvGrpSpPr>
          <p:cNvPr id="10" name="Grupo 9"/>
          <p:cNvGrpSpPr/>
          <p:nvPr/>
        </p:nvGrpSpPr>
        <p:grpSpPr>
          <a:xfrm>
            <a:off x="376390" y="1484784"/>
            <a:ext cx="7215084" cy="624100"/>
            <a:chOff x="3937290" y="1372798"/>
            <a:chExt cx="7215084" cy="624100"/>
          </a:xfrm>
        </p:grpSpPr>
        <p:pic>
          <p:nvPicPr>
            <p:cNvPr id="13" name="Imagem 12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6265" t="16204" r="89839" b="74792"/>
            <a:stretch/>
          </p:blipFill>
          <p:spPr>
            <a:xfrm>
              <a:off x="3937290" y="1372798"/>
              <a:ext cx="900000" cy="624100"/>
            </a:xfrm>
            <a:prstGeom prst="rect">
              <a:avLst/>
            </a:prstGeom>
          </p:spPr>
        </p:pic>
        <p:sp>
          <p:nvSpPr>
            <p:cNvPr id="14" name="Text Box 3"/>
            <p:cNvSpPr txBox="1">
              <a:spLocks noChangeArrowheads="1"/>
            </p:cNvSpPr>
            <p:nvPr/>
          </p:nvSpPr>
          <p:spPr bwMode="auto">
            <a:xfrm>
              <a:off x="4213428" y="1454915"/>
              <a:ext cx="6938946" cy="46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341313" indent="-341313"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marL="573087" marR="0" lvl="2" indent="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/>
              </a:pPr>
              <a:r>
                <a:rPr kumimoji="0" lang="pt-BR" alt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 pitchFamily="34" charset="0"/>
                </a:rPr>
                <a:t>Produção de grãos aumentou 5 vezes</a:t>
              </a: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467455" y="2132736"/>
            <a:ext cx="10813121" cy="883099"/>
            <a:chOff x="3779823" y="880895"/>
            <a:chExt cx="10813121" cy="883099"/>
          </a:xfrm>
        </p:grpSpPr>
        <p:sp>
          <p:nvSpPr>
            <p:cNvPr id="15" name="Text Box 3"/>
            <p:cNvSpPr txBox="1">
              <a:spLocks noChangeArrowheads="1"/>
            </p:cNvSpPr>
            <p:nvPr/>
          </p:nvSpPr>
          <p:spPr bwMode="auto">
            <a:xfrm>
              <a:off x="4007768" y="1159447"/>
              <a:ext cx="10585176" cy="46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341313" indent="-341313"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marL="573087" marR="0" lvl="2" indent="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/>
              </a:pPr>
              <a:r>
                <a:rPr kumimoji="0" lang="pt-BR" alt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 pitchFamily="34" charset="0"/>
                </a:rPr>
                <a:t>Produtividade do trigo e milho aumentou 240%</a:t>
              </a:r>
            </a:p>
          </p:txBody>
        </p:sp>
        <p:pic>
          <p:nvPicPr>
            <p:cNvPr id="16" name="Imagem 15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7063" t="26133" r="89725" b="63362"/>
            <a:stretch/>
          </p:blipFill>
          <p:spPr>
            <a:xfrm>
              <a:off x="3779823" y="880895"/>
              <a:ext cx="900000" cy="883099"/>
            </a:xfrm>
            <a:prstGeom prst="rect">
              <a:avLst/>
            </a:prstGeom>
          </p:spPr>
        </p:pic>
      </p:grpSp>
      <p:grpSp>
        <p:nvGrpSpPr>
          <p:cNvPr id="20" name="Grupo 19"/>
          <p:cNvGrpSpPr/>
          <p:nvPr/>
        </p:nvGrpSpPr>
        <p:grpSpPr>
          <a:xfrm>
            <a:off x="436446" y="3097698"/>
            <a:ext cx="10817264" cy="856813"/>
            <a:chOff x="1259273" y="5559237"/>
            <a:chExt cx="10817264" cy="856813"/>
          </a:xfrm>
        </p:grpSpPr>
        <p:pic>
          <p:nvPicPr>
            <p:cNvPr id="17" name="Imagem 16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6673" t="36638" r="89725" b="51932"/>
            <a:stretch/>
          </p:blipFill>
          <p:spPr>
            <a:xfrm>
              <a:off x="1259273" y="5559237"/>
              <a:ext cx="900000" cy="856813"/>
            </a:xfrm>
            <a:prstGeom prst="rect">
              <a:avLst/>
            </a:prstGeom>
          </p:spPr>
        </p:pic>
        <p:sp>
          <p:nvSpPr>
            <p:cNvPr id="19" name="Text Box 3"/>
            <p:cNvSpPr txBox="1">
              <a:spLocks noChangeArrowheads="1"/>
            </p:cNvSpPr>
            <p:nvPr/>
          </p:nvSpPr>
          <p:spPr bwMode="auto">
            <a:xfrm>
              <a:off x="1491361" y="5747431"/>
              <a:ext cx="10585176" cy="46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341313" indent="-341313"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marL="573087" marR="0" lvl="2" indent="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/>
              </a:pPr>
              <a:r>
                <a:rPr kumimoji="0" lang="pt-BR" alt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 pitchFamily="34" charset="0"/>
                </a:rPr>
                <a:t>Produtividade do arroz aumentou 315% </a:t>
              </a:r>
            </a:p>
          </p:txBody>
        </p:sp>
      </p:grpSp>
      <p:grpSp>
        <p:nvGrpSpPr>
          <p:cNvPr id="26" name="Grupo 25"/>
          <p:cNvGrpSpPr/>
          <p:nvPr/>
        </p:nvGrpSpPr>
        <p:grpSpPr>
          <a:xfrm>
            <a:off x="489255" y="3999487"/>
            <a:ext cx="8847105" cy="849738"/>
            <a:chOff x="1185352" y="4353332"/>
            <a:chExt cx="8847105" cy="849738"/>
          </a:xfrm>
        </p:grpSpPr>
        <p:pic>
          <p:nvPicPr>
            <p:cNvPr id="25" name="Imagem 24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27844" t="23077" r="60829" b="41276"/>
            <a:stretch/>
          </p:blipFill>
          <p:spPr>
            <a:xfrm>
              <a:off x="1185352" y="4353332"/>
              <a:ext cx="900000" cy="849738"/>
            </a:xfrm>
            <a:prstGeom prst="rect">
              <a:avLst/>
            </a:prstGeom>
          </p:spPr>
        </p:pic>
        <p:sp>
          <p:nvSpPr>
            <p:cNvPr id="23" name="Text Box 3"/>
            <p:cNvSpPr txBox="1">
              <a:spLocks noChangeArrowheads="1"/>
            </p:cNvSpPr>
            <p:nvPr/>
          </p:nvSpPr>
          <p:spPr bwMode="auto">
            <a:xfrm>
              <a:off x="1391497" y="4502487"/>
              <a:ext cx="8640960" cy="46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341313" indent="-341313"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marL="573087" marR="0" lvl="2" indent="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/>
              </a:pPr>
              <a:r>
                <a:rPr kumimoji="0" lang="pt-BR" alt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 pitchFamily="34" charset="0"/>
                </a:rPr>
                <a:t>Setor florestal elevou produtividade em 140% </a:t>
              </a:r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399306" y="4913760"/>
            <a:ext cx="8891194" cy="692308"/>
            <a:chOff x="1095403" y="5267605"/>
            <a:chExt cx="8891194" cy="692308"/>
          </a:xfrm>
        </p:grpSpPr>
        <p:sp>
          <p:nvSpPr>
            <p:cNvPr id="22" name="Text Box 3"/>
            <p:cNvSpPr txBox="1">
              <a:spLocks noChangeArrowheads="1"/>
            </p:cNvSpPr>
            <p:nvPr/>
          </p:nvSpPr>
          <p:spPr bwMode="auto">
            <a:xfrm>
              <a:off x="1345637" y="5308736"/>
              <a:ext cx="8640960" cy="46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341313" indent="-341313"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marL="573087" marR="0" lvl="2" indent="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>
                  <a:tab pos="341313" algn="l"/>
                  <a:tab pos="788988" algn="l"/>
                  <a:tab pos="1238250" algn="l"/>
                  <a:tab pos="1687513" algn="l"/>
                  <a:tab pos="2136775" algn="l"/>
                  <a:tab pos="2586038" algn="l"/>
                  <a:tab pos="3035300" algn="l"/>
                  <a:tab pos="3484563" algn="l"/>
                  <a:tab pos="3933825" algn="l"/>
                  <a:tab pos="4383088" algn="l"/>
                  <a:tab pos="4832350" algn="l"/>
                  <a:tab pos="5281613" algn="l"/>
                  <a:tab pos="5730875" algn="l"/>
                  <a:tab pos="6180138" algn="l"/>
                  <a:tab pos="6629400" algn="l"/>
                  <a:tab pos="7078663" algn="l"/>
                  <a:tab pos="7527925" algn="l"/>
                  <a:tab pos="7977188" algn="l"/>
                  <a:tab pos="8426450" algn="l"/>
                  <a:tab pos="8875713" algn="l"/>
                  <a:tab pos="9324975" algn="l"/>
                </a:tabLst>
                <a:defRPr/>
              </a:pPr>
              <a:r>
                <a:rPr kumimoji="0" lang="pt-BR" alt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 pitchFamily="34" charset="0"/>
                </a:rPr>
                <a:t>Rebanho bovino dobrou </a:t>
              </a:r>
            </a:p>
          </p:txBody>
        </p:sp>
        <p:pic>
          <p:nvPicPr>
            <p:cNvPr id="27" name="Imagem 26"/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13245" t="46145" r="78475" b="32623"/>
            <a:stretch/>
          </p:blipFill>
          <p:spPr>
            <a:xfrm flipH="1">
              <a:off x="1095403" y="5267605"/>
              <a:ext cx="900000" cy="692308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8"/>
          <a:srcRect l="90834" t="55080" r="5852" b="26437"/>
          <a:stretch/>
        </p:blipFill>
        <p:spPr>
          <a:xfrm>
            <a:off x="8688288" y="1702243"/>
            <a:ext cx="2998486" cy="3613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Agrupar 28">
            <a:extLst>
              <a:ext uri="{FF2B5EF4-FFF2-40B4-BE49-F238E27FC236}">
                <a16:creationId xmlns:a16="http://schemas.microsoft.com/office/drawing/2014/main" xmlns="" id="{5EFA86FB-1BB4-48B1-99C0-F6A99F979103}"/>
              </a:ext>
            </a:extLst>
          </p:cNvPr>
          <p:cNvGrpSpPr/>
          <p:nvPr/>
        </p:nvGrpSpPr>
        <p:grpSpPr>
          <a:xfrm>
            <a:off x="-1" y="227100"/>
            <a:ext cx="11814465" cy="1079399"/>
            <a:chOff x="-1" y="169284"/>
            <a:chExt cx="11814465" cy="1079399"/>
          </a:xfrm>
        </p:grpSpPr>
        <p:sp>
          <p:nvSpPr>
            <p:cNvPr id="30" name="Text Box 4">
              <a:extLst>
                <a:ext uri="{FF2B5EF4-FFF2-40B4-BE49-F238E27FC236}">
                  <a16:creationId xmlns:a16="http://schemas.microsoft.com/office/drawing/2014/main" xmlns="" id="{2DD50C49-7E3C-465E-8112-70457E7CC7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69284"/>
              <a:ext cx="11814464" cy="107939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9pPr>
            </a:lstStyle>
            <a:p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4000" b="1" kern="0" dirty="0">
                  <a:solidFill>
                    <a:srgbClr val="00A2FF">
                      <a:lumMod val="50000"/>
                    </a:srgbClr>
                  </a:solidFill>
                  <a:latin typeface="Arial" pitchFamily="34" charset="0"/>
                  <a:ea typeface="MS PGothic" pitchFamily="34" charset="-128"/>
                  <a:cs typeface="Arial" pitchFamily="34" charset="0"/>
                  <a:sym typeface="Helvetica Neue Medium"/>
                </a:rPr>
                <a:t>Da insegurança alimentar para celeiro mundial</a:t>
              </a:r>
            </a:p>
            <a:p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2400" i="1" kern="0" dirty="0">
                  <a:solidFill>
                    <a:srgbClr val="00A2FF">
                      <a:lumMod val="50000"/>
                    </a:srgbClr>
                  </a:solidFill>
                  <a:latin typeface="Arial" pitchFamily="34" charset="0"/>
                  <a:ea typeface="MS PGothic" pitchFamily="34" charset="-128"/>
                  <a:cs typeface="Arial" pitchFamily="34" charset="0"/>
                  <a:sym typeface="Helvetica Neue Medium"/>
                </a:rPr>
                <a:t>Em 5 décadas...</a:t>
              </a:r>
            </a:p>
          </p:txBody>
        </p:sp>
        <p:cxnSp>
          <p:nvCxnSpPr>
            <p:cNvPr id="31" name="Conector reto 30">
              <a:extLst>
                <a:ext uri="{FF2B5EF4-FFF2-40B4-BE49-F238E27FC236}">
                  <a16:creationId xmlns:a16="http://schemas.microsoft.com/office/drawing/2014/main" xmlns="" id="{1B62CF2E-71F1-4C45-A721-3DE16514C2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1" y="764703"/>
              <a:ext cx="11376000" cy="1"/>
            </a:xfrm>
            <a:prstGeom prst="line">
              <a:avLst/>
            </a:prstGeom>
            <a:noFill/>
            <a:ln w="19050" cap="flat" cmpd="sng" algn="ctr">
              <a:solidFill>
                <a:srgbClr val="5B9BD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04783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4" descr="http://silkedewilde.com/wp-content/uploads/2012/01/127008164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59" t="14011"/>
          <a:stretch/>
        </p:blipFill>
        <p:spPr bwMode="auto">
          <a:xfrm>
            <a:off x="4439815" y="1700808"/>
            <a:ext cx="3776189" cy="3937092"/>
          </a:xfrm>
          <a:prstGeom prst="rect">
            <a:avLst/>
          </a:prstGeom>
          <a:noFill/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xmlns="" id="{88C5624F-9805-40D3-A149-C0336794FBFC}"/>
              </a:ext>
            </a:extLst>
          </p:cNvPr>
          <p:cNvGrpSpPr/>
          <p:nvPr/>
        </p:nvGrpSpPr>
        <p:grpSpPr>
          <a:xfrm>
            <a:off x="839416" y="1816079"/>
            <a:ext cx="4392487" cy="1327540"/>
            <a:chOff x="623393" y="2522723"/>
            <a:chExt cx="4392487" cy="1327540"/>
          </a:xfrm>
        </p:grpSpPr>
        <p:sp>
          <p:nvSpPr>
            <p:cNvPr id="90" name="Seta em curva para cima 89"/>
            <p:cNvSpPr/>
            <p:nvPr/>
          </p:nvSpPr>
          <p:spPr>
            <a:xfrm rot="10800000">
              <a:off x="3071664" y="2522723"/>
              <a:ext cx="1944216" cy="619653"/>
            </a:xfrm>
            <a:prstGeom prst="curvedUpArrow">
              <a:avLst>
                <a:gd name="adj1" fmla="val 31181"/>
                <a:gd name="adj2" fmla="val 50000"/>
                <a:gd name="adj3" fmla="val 25000"/>
              </a:avLst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CaixaDeTexto 1"/>
            <p:cNvSpPr txBox="1"/>
            <p:nvPr/>
          </p:nvSpPr>
          <p:spPr>
            <a:xfrm>
              <a:off x="623393" y="3142377"/>
              <a:ext cx="37465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Transformação de solos ácidos e pobres em férteis</a:t>
              </a: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xmlns="" id="{0EDE759C-D979-4756-B884-D096AA42995D}"/>
              </a:ext>
            </a:extLst>
          </p:cNvPr>
          <p:cNvGrpSpPr/>
          <p:nvPr/>
        </p:nvGrpSpPr>
        <p:grpSpPr>
          <a:xfrm>
            <a:off x="911424" y="3359527"/>
            <a:ext cx="4668311" cy="1938692"/>
            <a:chOff x="695401" y="4066171"/>
            <a:chExt cx="4668311" cy="1938692"/>
          </a:xfrm>
        </p:grpSpPr>
        <p:sp>
          <p:nvSpPr>
            <p:cNvPr id="91" name="Seta em curva para cima 90"/>
            <p:cNvSpPr/>
            <p:nvPr/>
          </p:nvSpPr>
          <p:spPr>
            <a:xfrm rot="9644142">
              <a:off x="3419496" y="4066171"/>
              <a:ext cx="1944216" cy="619653"/>
            </a:xfrm>
            <a:prstGeom prst="curvedUpArrow">
              <a:avLst>
                <a:gd name="adj1" fmla="val 31181"/>
                <a:gd name="adj2" fmla="val 50000"/>
                <a:gd name="adj3" fmla="val 25000"/>
              </a:avLst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695401" y="4989200"/>
              <a:ext cx="373243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Desenvolvimento de uma plataforma de produção sustentável</a:t>
              </a:r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xmlns="" id="{33EB2115-29C6-4A4F-A9ED-46EA1DB3A195}"/>
              </a:ext>
            </a:extLst>
          </p:cNvPr>
          <p:cNvGrpSpPr/>
          <p:nvPr/>
        </p:nvGrpSpPr>
        <p:grpSpPr>
          <a:xfrm>
            <a:off x="7243896" y="2589621"/>
            <a:ext cx="4698055" cy="1428879"/>
            <a:chOff x="7027873" y="3296265"/>
            <a:chExt cx="4698055" cy="1428879"/>
          </a:xfrm>
        </p:grpSpPr>
        <p:sp>
          <p:nvSpPr>
            <p:cNvPr id="3" name="Seta em curva para cima 2"/>
            <p:cNvSpPr/>
            <p:nvPr/>
          </p:nvSpPr>
          <p:spPr>
            <a:xfrm>
              <a:off x="7027873" y="4105491"/>
              <a:ext cx="1944216" cy="619653"/>
            </a:xfrm>
            <a:prstGeom prst="curvedUpArrow">
              <a:avLst>
                <a:gd name="adj1" fmla="val 31181"/>
                <a:gd name="adj2" fmla="val 50000"/>
                <a:gd name="adj3" fmla="val 25000"/>
              </a:avLst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7725253" y="3296265"/>
              <a:ext cx="4000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Tropicalização de variedades vegetais e raças animais</a:t>
              </a:r>
            </a:p>
          </p:txBody>
        </p:sp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29F221D2-AF22-41CB-8D0F-8743CEC5E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9786" y="6425527"/>
            <a:ext cx="920870" cy="33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xmlns="" id="{39F5A012-E9CE-40E4-B7B0-1814D6E78FB3}"/>
              </a:ext>
            </a:extLst>
          </p:cNvPr>
          <p:cNvGrpSpPr/>
          <p:nvPr/>
        </p:nvGrpSpPr>
        <p:grpSpPr>
          <a:xfrm>
            <a:off x="-392" y="117953"/>
            <a:ext cx="11814464" cy="710067"/>
            <a:chOff x="0" y="169284"/>
            <a:chExt cx="11814464" cy="710067"/>
          </a:xfrm>
        </p:grpSpPr>
        <p:sp>
          <p:nvSpPr>
            <p:cNvPr id="15" name="Text Box 4">
              <a:extLst>
                <a:ext uri="{FF2B5EF4-FFF2-40B4-BE49-F238E27FC236}">
                  <a16:creationId xmlns:a16="http://schemas.microsoft.com/office/drawing/2014/main" xmlns="" id="{74D21E56-3079-42BD-91B9-270288FB82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69284"/>
              <a:ext cx="11814464" cy="71006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9pPr>
            </a:lstStyle>
            <a:p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4000" b="1" kern="0" dirty="0">
                  <a:solidFill>
                    <a:srgbClr val="00A2FF">
                      <a:lumMod val="50000"/>
                    </a:srgbClr>
                  </a:solidFill>
                  <a:latin typeface="Arial" pitchFamily="34" charset="0"/>
                  <a:ea typeface="MS PGothic" pitchFamily="34" charset="-128"/>
                  <a:cs typeface="Arial" pitchFamily="34" charset="0"/>
                  <a:sym typeface="Helvetica Neue Medium"/>
                </a:rPr>
                <a:t>Agricultura movida a Ciência</a:t>
              </a:r>
            </a:p>
          </p:txBody>
        </p:sp>
        <p:cxnSp>
          <p:nvCxnSpPr>
            <p:cNvPr id="16" name="Conector reto 15">
              <a:extLst>
                <a:ext uri="{FF2B5EF4-FFF2-40B4-BE49-F238E27FC236}">
                  <a16:creationId xmlns:a16="http://schemas.microsoft.com/office/drawing/2014/main" xmlns="" id="{E57EE2C3-B120-44D9-9EB0-6C439B35AB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764703"/>
              <a:ext cx="10342485" cy="1"/>
            </a:xfrm>
            <a:prstGeom prst="line">
              <a:avLst/>
            </a:prstGeom>
            <a:noFill/>
            <a:ln w="19050" cap="flat" cmpd="sng" algn="ctr">
              <a:solidFill>
                <a:srgbClr val="5B9BD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17354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F76AFD8B-7A46-42EB-9379-C0467F36C0C1}"/>
              </a:ext>
            </a:extLst>
          </p:cNvPr>
          <p:cNvSpPr txBox="1"/>
          <p:nvPr/>
        </p:nvSpPr>
        <p:spPr>
          <a:xfrm>
            <a:off x="119336" y="6309320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Fonte: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https://www.embrapa.br/visao/trajetoria-da-agricultura-brasileira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xmlns="" id="{62C44049-0B46-455F-8D65-A6866E03CB77}"/>
              </a:ext>
            </a:extLst>
          </p:cNvPr>
          <p:cNvGrpSpPr/>
          <p:nvPr/>
        </p:nvGrpSpPr>
        <p:grpSpPr>
          <a:xfrm>
            <a:off x="371364" y="2870762"/>
            <a:ext cx="11449272" cy="3438558"/>
            <a:chOff x="371364" y="2446461"/>
            <a:chExt cx="11449272" cy="3438558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xmlns="" id="{FD38DEF0-3AFF-4D52-88B1-A6524A873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79" t="34251" r="2160" b="20764"/>
            <a:stretch/>
          </p:blipFill>
          <p:spPr>
            <a:xfrm>
              <a:off x="371364" y="2446461"/>
              <a:ext cx="11449272" cy="2991016"/>
            </a:xfrm>
            <a:prstGeom prst="rect">
              <a:avLst/>
            </a:prstGeom>
          </p:spPr>
        </p:pic>
        <p:pic>
          <p:nvPicPr>
            <p:cNvPr id="9" name="Imagem 8">
              <a:extLst>
                <a:ext uri="{FF2B5EF4-FFF2-40B4-BE49-F238E27FC236}">
                  <a16:creationId xmlns:a16="http://schemas.microsoft.com/office/drawing/2014/main" xmlns="" id="{6A95BDE5-0587-4E8E-8513-FEAB1220BF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2027" t="80258" r="43961" b="17140"/>
            <a:stretch/>
          </p:blipFill>
          <p:spPr>
            <a:xfrm>
              <a:off x="4043772" y="5445224"/>
              <a:ext cx="4210444" cy="439795"/>
            </a:xfrm>
            <a:prstGeom prst="rect">
              <a:avLst/>
            </a:prstGeom>
          </p:spPr>
        </p:pic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xmlns="" id="{1420F3CB-3180-4E31-9FEF-9EE9D465FD0C}"/>
              </a:ext>
            </a:extLst>
          </p:cNvPr>
          <p:cNvGrpSpPr/>
          <p:nvPr/>
        </p:nvGrpSpPr>
        <p:grpSpPr>
          <a:xfrm>
            <a:off x="-1" y="227100"/>
            <a:ext cx="11814465" cy="1017844"/>
            <a:chOff x="-1" y="169284"/>
            <a:chExt cx="11814465" cy="1017844"/>
          </a:xfrm>
        </p:grpSpPr>
        <p:sp>
          <p:nvSpPr>
            <p:cNvPr id="12" name="Text Box 4">
              <a:extLst>
                <a:ext uri="{FF2B5EF4-FFF2-40B4-BE49-F238E27FC236}">
                  <a16:creationId xmlns:a16="http://schemas.microsoft.com/office/drawing/2014/main" xmlns="" id="{67F7544B-16A9-4622-BF99-B88B4333BD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69284"/>
              <a:ext cx="11814464" cy="10178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9pPr>
            </a:lstStyle>
            <a:p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4000" b="1" kern="0" dirty="0">
                  <a:solidFill>
                    <a:srgbClr val="00A2FF">
                      <a:lumMod val="50000"/>
                    </a:srgbClr>
                  </a:solidFill>
                  <a:latin typeface="Arial" pitchFamily="34" charset="0"/>
                  <a:ea typeface="MS PGothic" pitchFamily="34" charset="-128"/>
                  <a:cs typeface="Arial" pitchFamily="34" charset="0"/>
                  <a:sym typeface="Helvetica Neue Medium"/>
                </a:rPr>
                <a:t>Tecnologias Poupa-Terra</a:t>
              </a:r>
            </a:p>
            <a:p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2000" i="1" kern="0" dirty="0">
                  <a:solidFill>
                    <a:srgbClr val="00A2FF">
                      <a:lumMod val="50000"/>
                    </a:srgbClr>
                  </a:solidFill>
                  <a:latin typeface="Arial" pitchFamily="34" charset="0"/>
                  <a:ea typeface="MS PGothic" pitchFamily="34" charset="-128"/>
                  <a:cs typeface="Arial" pitchFamily="34" charset="0"/>
                  <a:sym typeface="Helvetica Neue Medium"/>
                </a:rPr>
                <a:t>Em </a:t>
              </a:r>
              <a:r>
                <a:rPr lang="pt-BR" sz="2000" i="1" kern="0" dirty="0" smtClean="0">
                  <a:solidFill>
                    <a:srgbClr val="00A2FF">
                      <a:lumMod val="50000"/>
                    </a:srgbClr>
                  </a:solidFill>
                  <a:latin typeface="Arial" pitchFamily="34" charset="0"/>
                  <a:ea typeface="MS PGothic" pitchFamily="34" charset="-128"/>
                  <a:cs typeface="Arial" pitchFamily="34" charset="0"/>
                  <a:sym typeface="Helvetica Neue Medium"/>
                </a:rPr>
                <a:t>4 </a:t>
              </a:r>
              <a:r>
                <a:rPr lang="pt-BR" sz="2000" i="1" kern="0" dirty="0">
                  <a:solidFill>
                    <a:srgbClr val="00A2FF">
                      <a:lumMod val="50000"/>
                    </a:srgbClr>
                  </a:solidFill>
                  <a:latin typeface="Arial" pitchFamily="34" charset="0"/>
                  <a:ea typeface="MS PGothic" pitchFamily="34" charset="-128"/>
                  <a:cs typeface="Arial" pitchFamily="34" charset="0"/>
                  <a:sym typeface="Helvetica Neue Medium"/>
                </a:rPr>
                <a:t>décadas a produção de grãos aumentou 6X enquanto a área plantada a apenas dobrou</a:t>
              </a:r>
            </a:p>
          </p:txBody>
        </p:sp>
        <p:cxnSp>
          <p:nvCxnSpPr>
            <p:cNvPr id="13" name="Conector reto 12">
              <a:extLst>
                <a:ext uri="{FF2B5EF4-FFF2-40B4-BE49-F238E27FC236}">
                  <a16:creationId xmlns:a16="http://schemas.microsoft.com/office/drawing/2014/main" xmlns="" id="{6AB48416-D7B7-4AA6-89ED-FBBC1C523F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1" y="764703"/>
              <a:ext cx="11376000" cy="1"/>
            </a:xfrm>
            <a:prstGeom prst="line">
              <a:avLst/>
            </a:prstGeom>
            <a:noFill/>
            <a:ln w="19050" cap="flat" cmpd="sng" algn="ctr">
              <a:solidFill>
                <a:srgbClr val="5B9BD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</p:cxn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xmlns="" id="{2DBE164C-469D-4ADE-810D-6E2CB904E117}"/>
              </a:ext>
            </a:extLst>
          </p:cNvPr>
          <p:cNvGrpSpPr/>
          <p:nvPr/>
        </p:nvGrpSpPr>
        <p:grpSpPr>
          <a:xfrm>
            <a:off x="1270922" y="1628800"/>
            <a:ext cx="10225678" cy="3200356"/>
            <a:chOff x="983432" y="1827945"/>
            <a:chExt cx="10225678" cy="3200356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xmlns="" id="{ADB45966-8187-4C2F-9EE4-69B7CE30AFB9}"/>
                </a:ext>
              </a:extLst>
            </p:cNvPr>
            <p:cNvSpPr txBox="1"/>
            <p:nvPr/>
          </p:nvSpPr>
          <p:spPr>
            <a:xfrm>
              <a:off x="3215680" y="2123295"/>
              <a:ext cx="7993430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 incorporação de tecnologia no campo é principal fator que permitiu a explosão de produtividade da agricultura brasileira</a:t>
              </a:r>
            </a:p>
          </p:txBody>
        </p:sp>
        <p:pic>
          <p:nvPicPr>
            <p:cNvPr id="5" name="Imagem 4">
              <a:extLst>
                <a:ext uri="{FF2B5EF4-FFF2-40B4-BE49-F238E27FC236}">
                  <a16:creationId xmlns:a16="http://schemas.microsoft.com/office/drawing/2014/main" xmlns="" id="{D825FA1D-3AA8-4221-BF5A-A8FB14ABE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3432" y="1827945"/>
              <a:ext cx="2304256" cy="320035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984913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7BEF97BC-910F-4A59-B8AB-DB6C5E77A7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1020"/>
          <a:stretch/>
        </p:blipFill>
        <p:spPr>
          <a:xfrm>
            <a:off x="774529" y="1124744"/>
            <a:ext cx="10783198" cy="5643124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xmlns="" id="{8828B7D7-8B18-4D44-BB32-7D32DB94023F}"/>
              </a:ext>
            </a:extLst>
          </p:cNvPr>
          <p:cNvGrpSpPr/>
          <p:nvPr/>
        </p:nvGrpSpPr>
        <p:grpSpPr>
          <a:xfrm>
            <a:off x="0" y="45345"/>
            <a:ext cx="11814464" cy="1079399"/>
            <a:chOff x="0" y="169284"/>
            <a:chExt cx="11814464" cy="1079399"/>
          </a:xfrm>
        </p:grpSpPr>
        <p:sp>
          <p:nvSpPr>
            <p:cNvPr id="5" name="Text Box 4">
              <a:extLst>
                <a:ext uri="{FF2B5EF4-FFF2-40B4-BE49-F238E27FC236}">
                  <a16:creationId xmlns:a16="http://schemas.microsoft.com/office/drawing/2014/main" xmlns="" id="{24479CBC-889C-4E33-8BC9-67A439CC79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69284"/>
              <a:ext cx="11814464" cy="107939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9pPr>
            </a:lstStyle>
            <a:p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4000" b="1" kern="0" dirty="0">
                  <a:solidFill>
                    <a:srgbClr val="00A2FF">
                      <a:lumMod val="50000"/>
                    </a:srgbClr>
                  </a:solidFill>
                  <a:latin typeface="Arial" pitchFamily="34" charset="0"/>
                  <a:ea typeface="MS PGothic" pitchFamily="34" charset="-128"/>
                  <a:cs typeface="Arial" pitchFamily="34" charset="0"/>
                  <a:sym typeface="Helvetica Neue Medium"/>
                </a:rPr>
                <a:t>SNPA</a:t>
              </a:r>
            </a:p>
            <a:p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2400" i="1" kern="0" dirty="0">
                  <a:solidFill>
                    <a:srgbClr val="00A2FF">
                      <a:lumMod val="50000"/>
                    </a:srgbClr>
                  </a:solidFill>
                  <a:latin typeface="Arial" pitchFamily="34" charset="0"/>
                  <a:ea typeface="MS PGothic" pitchFamily="34" charset="-128"/>
                  <a:cs typeface="Arial" pitchFamily="34" charset="0"/>
                  <a:sym typeface="Helvetica Neue Medium"/>
                </a:rPr>
                <a:t>Sistema Nacional de Pesquisa Agropecuária </a:t>
              </a:r>
              <a:endParaRPr lang="pt-BR" sz="250" dirty="0">
                <a:solidFill>
                  <a:srgbClr val="00A2FF">
                    <a:lumMod val="50000"/>
                  </a:srgbClr>
                </a:solidFill>
                <a:latin typeface="Arial" panose="020B0604020202020204" pitchFamily="34" charset="0"/>
                <a:ea typeface="MS PGothic" pitchFamily="34" charset="-128"/>
                <a:cs typeface="Arial" pitchFamily="34" charset="0"/>
                <a:sym typeface="Helvetica Neue Medium"/>
              </a:endParaRPr>
            </a:p>
          </p:txBody>
        </p:sp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xmlns="" id="{0F46AAAE-D4FC-40D0-B5B1-1D1AAB3F30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764703"/>
              <a:ext cx="10342485" cy="1"/>
            </a:xfrm>
            <a:prstGeom prst="line">
              <a:avLst/>
            </a:prstGeom>
            <a:noFill/>
            <a:ln w="19050" cap="flat" cmpd="sng" algn="ctr">
              <a:solidFill>
                <a:srgbClr val="5B9BD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180253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A1284821-CCF6-4CA7-B57E-D204174951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16566" b="292"/>
          <a:stretch/>
        </p:blipFill>
        <p:spPr>
          <a:xfrm>
            <a:off x="-5000" y="-243408"/>
            <a:ext cx="12221680" cy="813690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3B1AB63C-44F9-4A3B-ADA8-1E6A5B4F7115}"/>
              </a:ext>
            </a:extLst>
          </p:cNvPr>
          <p:cNvSpPr txBox="1"/>
          <p:nvPr/>
        </p:nvSpPr>
        <p:spPr>
          <a:xfrm>
            <a:off x="429606" y="-23192"/>
            <a:ext cx="1172345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FUTURO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i="1" dirty="0">
                <a:solidFill>
                  <a:prstClr val="white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Tendências Tecnológicas para o Agro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xmlns="" id="{2A895243-53CC-4916-B1DB-FF4C91C02D10}"/>
              </a:ext>
            </a:extLst>
          </p:cNvPr>
          <p:cNvCxnSpPr>
            <a:cxnSpLocks/>
          </p:cNvCxnSpPr>
          <p:nvPr/>
        </p:nvCxnSpPr>
        <p:spPr>
          <a:xfrm flipV="1">
            <a:off x="6980092" y="484340"/>
            <a:ext cx="5076000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7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>
            <a:extLst>
              <a:ext uri="{FF2B5EF4-FFF2-40B4-BE49-F238E27FC236}">
                <a16:creationId xmlns:a16="http://schemas.microsoft.com/office/drawing/2014/main" xmlns="" id="{07379935-FA0E-460C-B99D-17CFC1ABE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184" y="169284"/>
            <a:ext cx="11814464" cy="10793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t-BR" sz="4000" b="1" u="none" strike="noStrike" kern="0" cap="none" spc="0" normalizeH="0" baseline="0" noProof="0" dirty="0">
                <a:ln>
                  <a:noFill/>
                </a:ln>
                <a:solidFill>
                  <a:srgbClr val="00A2F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  <a:sym typeface="Helvetica Neue Medium"/>
              </a:rPr>
              <a:t>Horizonte 2050</a:t>
            </a:r>
          </a:p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t-BR" sz="2400" b="0" i="1" u="none" strike="noStrike" kern="0" cap="none" spc="0" normalizeH="0" baseline="0" noProof="0" dirty="0">
                <a:ln>
                  <a:noFill/>
                </a:ln>
                <a:solidFill>
                  <a:srgbClr val="00A2F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  <a:sym typeface="Helvetica Neue Medium"/>
              </a:rPr>
              <a:t>O desafio do crescimento com sustentabilidade</a:t>
            </a:r>
            <a:endParaRPr kumimoji="0" lang="pt-BR" sz="250" b="0" i="0" u="none" strike="noStrike" kern="1200" cap="none" spc="0" normalizeH="0" baseline="0" noProof="0" dirty="0">
              <a:ln>
                <a:noFill/>
              </a:ln>
              <a:solidFill>
                <a:srgbClr val="00A2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itchFamily="34" charset="0"/>
              <a:sym typeface="Helvetica Neue Medium"/>
            </a:endParaRP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xmlns="" id="{0EBB0B52-0760-40F8-9301-B89A40C6F0C6}"/>
              </a:ext>
            </a:extLst>
          </p:cNvPr>
          <p:cNvCxnSpPr>
            <a:cxnSpLocks/>
          </p:cNvCxnSpPr>
          <p:nvPr/>
        </p:nvCxnSpPr>
        <p:spPr>
          <a:xfrm flipV="1">
            <a:off x="0" y="764703"/>
            <a:ext cx="10342485" cy="1"/>
          </a:xfrm>
          <a:prstGeom prst="line">
            <a:avLst/>
          </a:prstGeom>
          <a:noFill/>
          <a:ln w="19050" cap="flat" cmpd="sng" algn="ctr">
            <a:solidFill>
              <a:srgbClr val="5B9BD5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cxnSp>
      <p:grpSp>
        <p:nvGrpSpPr>
          <p:cNvPr id="21" name="Agrupar 20">
            <a:extLst>
              <a:ext uri="{FF2B5EF4-FFF2-40B4-BE49-F238E27FC236}">
                <a16:creationId xmlns:a16="http://schemas.microsoft.com/office/drawing/2014/main" xmlns="" id="{75995EFB-BAEA-4CE8-9983-1B5FF8ECBAB9}"/>
              </a:ext>
            </a:extLst>
          </p:cNvPr>
          <p:cNvGrpSpPr/>
          <p:nvPr/>
        </p:nvGrpSpPr>
        <p:grpSpPr>
          <a:xfrm>
            <a:off x="4254272" y="1548997"/>
            <a:ext cx="3610452" cy="4937294"/>
            <a:chOff x="4398288" y="1548997"/>
            <a:chExt cx="3610452" cy="4937294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xmlns="" id="{17F0FBF7-90A3-4D24-981F-A81E4EB92E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193" t="18207" r="15193" b="22701"/>
            <a:stretch/>
          </p:blipFill>
          <p:spPr>
            <a:xfrm>
              <a:off x="4398288" y="1548997"/>
              <a:ext cx="3600000" cy="3896227"/>
            </a:xfrm>
            <a:prstGeom prst="rect">
              <a:avLst/>
            </a:prstGeom>
          </p:spPr>
        </p:pic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xmlns="" id="{6D81DD18-A336-44DE-9DA3-F77D0F4E756C}"/>
                </a:ext>
              </a:extLst>
            </p:cNvPr>
            <p:cNvSpPr txBox="1"/>
            <p:nvPr/>
          </p:nvSpPr>
          <p:spPr>
            <a:xfrm>
              <a:off x="4408740" y="5901516"/>
              <a:ext cx="3600000" cy="584775"/>
            </a:xfrm>
            <a:prstGeom prst="rect">
              <a:avLst/>
            </a:prstGeom>
            <a:solidFill>
              <a:srgbClr val="2F5597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2050, o Brasil será o</a:t>
              </a:r>
              <a:r>
                <a:rPr lang="pt-BR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pt-BR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maior exportador de alimentos</a:t>
              </a: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xmlns="" id="{1365091F-3338-4997-9DB8-66AD1655D650}"/>
              </a:ext>
            </a:extLst>
          </p:cNvPr>
          <p:cNvGrpSpPr/>
          <p:nvPr/>
        </p:nvGrpSpPr>
        <p:grpSpPr>
          <a:xfrm>
            <a:off x="47328" y="1526312"/>
            <a:ext cx="3884939" cy="4949819"/>
            <a:chOff x="119336" y="1526312"/>
            <a:chExt cx="3884939" cy="4949819"/>
          </a:xfrm>
        </p:grpSpPr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xmlns="" id="{E1181F67-5A39-4606-9F16-F310649AA749}"/>
                </a:ext>
              </a:extLst>
            </p:cNvPr>
            <p:cNvSpPr txBox="1"/>
            <p:nvPr/>
          </p:nvSpPr>
          <p:spPr>
            <a:xfrm>
              <a:off x="263352" y="5891356"/>
              <a:ext cx="3740923" cy="584775"/>
            </a:xfrm>
            <a:prstGeom prst="rect">
              <a:avLst/>
            </a:prstGeom>
            <a:solidFill>
              <a:srgbClr val="2F5597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2050, a população mundial atingirá</a:t>
              </a:r>
            </a:p>
            <a:p>
              <a:r>
                <a:rPr lang="pt-BR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9,7 bilhões de pessoas</a:t>
              </a:r>
            </a:p>
          </p:txBody>
        </p:sp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xmlns="" id="{7B2AFBAE-FAC6-403D-B619-717FDDB7CB20}"/>
                </a:ext>
              </a:extLst>
            </p:cNvPr>
            <p:cNvGrpSpPr/>
            <p:nvPr/>
          </p:nvGrpSpPr>
          <p:grpSpPr>
            <a:xfrm>
              <a:off x="119336" y="1526312"/>
              <a:ext cx="3814477" cy="3959575"/>
              <a:chOff x="-97088" y="1526312"/>
              <a:chExt cx="3814477" cy="3959575"/>
            </a:xfrm>
          </p:grpSpPr>
          <p:pic>
            <p:nvPicPr>
              <p:cNvPr id="9" name="Imagem 8">
                <a:extLst>
                  <a:ext uri="{FF2B5EF4-FFF2-40B4-BE49-F238E27FC236}">
                    <a16:creationId xmlns:a16="http://schemas.microsoft.com/office/drawing/2014/main" xmlns="" id="{5F8749BE-4C94-4998-A780-7C481BB6D3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3408" r="51157"/>
              <a:stretch/>
            </p:blipFill>
            <p:spPr>
              <a:xfrm>
                <a:off x="117389" y="1654152"/>
                <a:ext cx="3600000" cy="3831735"/>
              </a:xfrm>
              <a:prstGeom prst="rect">
                <a:avLst/>
              </a:prstGeom>
            </p:spPr>
          </p:pic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xmlns="" id="{F2FD2969-03A6-4B5F-B7E5-7F4F96EBA1BD}"/>
                  </a:ext>
                </a:extLst>
              </p:cNvPr>
              <p:cNvSpPr txBox="1"/>
              <p:nvPr/>
            </p:nvSpPr>
            <p:spPr>
              <a:xfrm rot="16200000">
                <a:off x="-1038708" y="2467932"/>
                <a:ext cx="21602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Bilhões de pessoas</a:t>
                </a:r>
              </a:p>
            </p:txBody>
          </p:sp>
        </p:grp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xmlns="" id="{B68351FF-B644-423C-A84B-6F468F35E47B}"/>
              </a:ext>
            </a:extLst>
          </p:cNvPr>
          <p:cNvGrpSpPr/>
          <p:nvPr/>
        </p:nvGrpSpPr>
        <p:grpSpPr>
          <a:xfrm>
            <a:off x="8184232" y="1892290"/>
            <a:ext cx="3727965" cy="4590077"/>
            <a:chOff x="8280816" y="1892290"/>
            <a:chExt cx="3727965" cy="4590077"/>
          </a:xfrm>
        </p:grpSpPr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xmlns="" id="{9317EC85-C9E9-4984-883E-8A5EC68A1DEE}"/>
                </a:ext>
              </a:extLst>
            </p:cNvPr>
            <p:cNvSpPr txBox="1"/>
            <p:nvPr/>
          </p:nvSpPr>
          <p:spPr>
            <a:xfrm>
              <a:off x="8280816" y="5897592"/>
              <a:ext cx="3727965" cy="584775"/>
            </a:xfrm>
            <a:prstGeom prst="rect">
              <a:avLst/>
            </a:prstGeom>
            <a:solidFill>
              <a:srgbClr val="2F5597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2050, o Brasil deverá alcançar a </a:t>
              </a:r>
              <a:r>
                <a:rPr lang="pt-BR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neutralidade de carbono</a:t>
              </a:r>
            </a:p>
          </p:txBody>
        </p:sp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xmlns="" id="{18AE4A40-0036-438E-9B31-81B7F68F2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BF9F5"/>
                </a:clrFrom>
                <a:clrTo>
                  <a:srgbClr val="FBF9F5">
                    <a:alpha val="0"/>
                  </a:srgbClr>
                </a:clrTo>
              </a:clrChange>
            </a:blip>
            <a:srcRect l="12292" r="25100"/>
            <a:stretch/>
          </p:blipFill>
          <p:spPr>
            <a:xfrm>
              <a:off x="8344798" y="1892290"/>
              <a:ext cx="3600000" cy="35529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481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lum brigh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53" y="-11761"/>
            <a:ext cx="12242788" cy="686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A50345F-6EAF-4AB5-9E57-8054E17F1359}"/>
              </a:ext>
            </a:extLst>
          </p:cNvPr>
          <p:cNvSpPr txBox="1"/>
          <p:nvPr/>
        </p:nvSpPr>
        <p:spPr>
          <a:xfrm>
            <a:off x="273140" y="135666"/>
            <a:ext cx="97833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S PGothic" pitchFamily="34" charset="-128"/>
                <a:cs typeface="Arial" pitchFamily="34" charset="0"/>
              </a:rPr>
              <a:t>AGRICULTURA DE BAIXO CARBONO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Adaptação </a:t>
            </a:r>
            <a:r>
              <a:rPr lang="pt-BR" sz="28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às Mudanças Climáticas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xmlns="" id="{4EA157E3-7323-4C46-B28E-949E86CBE2D6}"/>
              </a:ext>
            </a:extLst>
          </p:cNvPr>
          <p:cNvGrpSpPr/>
          <p:nvPr/>
        </p:nvGrpSpPr>
        <p:grpSpPr>
          <a:xfrm>
            <a:off x="5447928" y="1438150"/>
            <a:ext cx="6552728" cy="5256139"/>
            <a:chOff x="5447928" y="1438150"/>
            <a:chExt cx="6552728" cy="5256139"/>
          </a:xfrm>
        </p:grpSpPr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xmlns="" id="{3F51BA2E-3C98-4732-8CA3-F10806D387BC}"/>
                </a:ext>
              </a:extLst>
            </p:cNvPr>
            <p:cNvGrpSpPr/>
            <p:nvPr/>
          </p:nvGrpSpPr>
          <p:grpSpPr>
            <a:xfrm>
              <a:off x="5447928" y="1438150"/>
              <a:ext cx="6552728" cy="5256139"/>
              <a:chOff x="191344" y="1484784"/>
              <a:chExt cx="6552728" cy="5256139"/>
            </a:xfrm>
          </p:grpSpPr>
          <p:grpSp>
            <p:nvGrpSpPr>
              <p:cNvPr id="10" name="Agrupar 9">
                <a:extLst>
                  <a:ext uri="{FF2B5EF4-FFF2-40B4-BE49-F238E27FC236}">
                    <a16:creationId xmlns:a16="http://schemas.microsoft.com/office/drawing/2014/main" xmlns="" id="{76280492-CA74-4DDE-965F-0A27D0AB0DB3}"/>
                  </a:ext>
                </a:extLst>
              </p:cNvPr>
              <p:cNvGrpSpPr/>
              <p:nvPr/>
            </p:nvGrpSpPr>
            <p:grpSpPr>
              <a:xfrm>
                <a:off x="191344" y="1484784"/>
                <a:ext cx="6552728" cy="5256139"/>
                <a:chOff x="7595286" y="973647"/>
                <a:chExt cx="6552728" cy="9035519"/>
              </a:xfrm>
            </p:grpSpPr>
            <p:sp>
              <p:nvSpPr>
                <p:cNvPr id="11" name="Retângulo de cantos arredondados 6">
                  <a:extLst>
                    <a:ext uri="{FF2B5EF4-FFF2-40B4-BE49-F238E27FC236}">
                      <a16:creationId xmlns:a16="http://schemas.microsoft.com/office/drawing/2014/main" xmlns="" id="{0641ACE9-16FC-4922-8E85-46489BFC5F0B}"/>
                    </a:ext>
                  </a:extLst>
                </p:cNvPr>
                <p:cNvSpPr/>
                <p:nvPr/>
              </p:nvSpPr>
              <p:spPr>
                <a:xfrm>
                  <a:off x="7595286" y="973647"/>
                  <a:ext cx="6552728" cy="9035519"/>
                </a:xfrm>
                <a:prstGeom prst="roundRect">
                  <a:avLst>
                    <a:gd name="adj" fmla="val 6257"/>
                  </a:avLst>
                </a:prstGeom>
                <a:solidFill>
                  <a:srgbClr val="E7E6E6">
                    <a:lumMod val="25000"/>
                    <a:alpha val="60000"/>
                  </a:srgbClr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" name="CaixaDeTexto 11">
                  <a:extLst>
                    <a:ext uri="{FF2B5EF4-FFF2-40B4-BE49-F238E27FC236}">
                      <a16:creationId xmlns:a16="http://schemas.microsoft.com/office/drawing/2014/main" xmlns="" id="{C3122D55-CE80-4FBA-A8F7-9FDFCA05B1D4}"/>
                    </a:ext>
                  </a:extLst>
                </p:cNvPr>
                <p:cNvSpPr txBox="1"/>
                <p:nvPr/>
              </p:nvSpPr>
              <p:spPr>
                <a:xfrm>
                  <a:off x="7697892" y="1365989"/>
                  <a:ext cx="6347515" cy="44971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R="0" lvl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200"/>
                    </a:spcAft>
                    <a:buClrTx/>
                    <a:buSzTx/>
                    <a:tabLst/>
                    <a:defRPr/>
                  </a:pPr>
                  <a:r>
                    <a:rPr kumimoji="0" lang="pt-BR" sz="2400" b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Integração Lavoura-Pecuária-Floresta</a:t>
                  </a:r>
                </a:p>
                <a:p>
                  <a:pPr marL="342900" marR="0" lvl="0" indent="-34290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200"/>
                    </a:spcAft>
                    <a:buClrTx/>
                    <a:buSzTx/>
                    <a:buFont typeface="Wingdings" panose="05000000000000000000" pitchFamily="2" charset="2"/>
                    <a:buChar char="ü"/>
                    <a:tabLst/>
                    <a:defRPr/>
                  </a:pPr>
                  <a:r>
                    <a:rPr kumimoji="0" lang="pt-BR" sz="2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Sistema desenvolvido no Brasil que otimiza recursos ao produzir animais, árvores e lavoura em uma mesma área.</a:t>
                  </a:r>
                </a:p>
                <a:p>
                  <a:pPr marL="342900" marR="0" lvl="0" indent="-34290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200"/>
                    </a:spcAft>
                    <a:buClrTx/>
                    <a:buSzTx/>
                    <a:buFont typeface="Wingdings" panose="05000000000000000000" pitchFamily="2" charset="2"/>
                    <a:buChar char="ü"/>
                    <a:tabLst/>
                    <a:defRPr/>
                  </a:pPr>
                  <a:r>
                    <a:rPr kumimoji="0" lang="pt-BR" sz="2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Mitiga emissões de gases de efeito estufa da atividade e reduz riscos ao produtor por diversificar a produção.</a:t>
                  </a:r>
                </a:p>
              </p:txBody>
            </p:sp>
          </p:grpSp>
          <p:pic>
            <p:nvPicPr>
              <p:cNvPr id="14" name="Google Shape;292;p40">
                <a:extLst>
                  <a:ext uri="{FF2B5EF4-FFF2-40B4-BE49-F238E27FC236}">
                    <a16:creationId xmlns:a16="http://schemas.microsoft.com/office/drawing/2014/main" xmlns="" id="{2C871CA1-66E1-4216-88F6-BBEA278C39D8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46950" t="6707"/>
              <a:stretch/>
            </p:blipFill>
            <p:spPr>
              <a:xfrm>
                <a:off x="1883532" y="4516422"/>
                <a:ext cx="3168352" cy="2015779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88900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xmlns="" id="{A8A4DF75-5ED9-48BA-83BD-D5EB5AD3EC69}"/>
                </a:ext>
              </a:extLst>
            </p:cNvPr>
            <p:cNvSpPr/>
            <p:nvPr/>
          </p:nvSpPr>
          <p:spPr>
            <a:xfrm>
              <a:off x="7140116" y="4951798"/>
              <a:ext cx="180020" cy="936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xmlns="" id="{5E2C24AC-5E8C-4225-85D7-049442878D75}"/>
                </a:ext>
              </a:extLst>
            </p:cNvPr>
            <p:cNvSpPr txBox="1"/>
            <p:nvPr/>
          </p:nvSpPr>
          <p:spPr>
            <a:xfrm rot="16200000">
              <a:off x="6261138" y="5290962"/>
              <a:ext cx="201578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Adoção de ILPF no Brasil</a:t>
              </a:r>
            </a:p>
            <a:p>
              <a:pPr algn="ctr"/>
              <a:r>
                <a:rPr lang="pt-BR" sz="1100" dirty="0">
                  <a:latin typeface="Arial" panose="020B0604020202020204" pitchFamily="34" charset="0"/>
                  <a:cs typeface="Arial" panose="020B0604020202020204" pitchFamily="34" charset="0"/>
                </a:rPr>
                <a:t>(Milhões de Hectares)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71473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Default Design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ＭＳ Ｐゴシック" pitchFamily="3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ＭＳ Ｐゴシック" pitchFamily="32" charset="-128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9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0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ívico">
  <a:themeElements>
    <a:clrScheme name="Azul Quente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ívico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Default Design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4707</TotalTime>
  <Words>577</Words>
  <Application>Microsoft Office PowerPoint</Application>
  <PresentationFormat>Widescreen</PresentationFormat>
  <Paragraphs>97</Paragraphs>
  <Slides>16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17</vt:i4>
      </vt:variant>
      <vt:variant>
        <vt:lpstr>Tema</vt:lpstr>
      </vt:variant>
      <vt:variant>
        <vt:i4>12</vt:i4>
      </vt:variant>
      <vt:variant>
        <vt:lpstr>Títulos de slides</vt:lpstr>
      </vt:variant>
      <vt:variant>
        <vt:i4>16</vt:i4>
      </vt:variant>
    </vt:vector>
  </HeadingPairs>
  <TitlesOfParts>
    <vt:vector size="45" baseType="lpstr">
      <vt:lpstr>Arial Unicode MS</vt:lpstr>
      <vt:lpstr>Microsoft YaHei</vt:lpstr>
      <vt:lpstr>ＭＳ Ｐゴシック</vt:lpstr>
      <vt:lpstr>ＭＳ Ｐゴシック</vt:lpstr>
      <vt:lpstr>Arial</vt:lpstr>
      <vt:lpstr>Arial Rounded MT Bold</vt:lpstr>
      <vt:lpstr>Calibri</vt:lpstr>
      <vt:lpstr>Calibri Light</vt:lpstr>
      <vt:lpstr>Georgia</vt:lpstr>
      <vt:lpstr>Helvetica Neue</vt:lpstr>
      <vt:lpstr>Helvetica Neue Light</vt:lpstr>
      <vt:lpstr>Helvetica Neue Medium</vt:lpstr>
      <vt:lpstr>Segoe UI</vt:lpstr>
      <vt:lpstr>Times New Roman</vt:lpstr>
      <vt:lpstr>Tw Cen MT</vt:lpstr>
      <vt:lpstr>Wingdings</vt:lpstr>
      <vt:lpstr>Wingdings 2</vt:lpstr>
      <vt:lpstr>Default Design</vt:lpstr>
      <vt:lpstr>1_Default Design</vt:lpstr>
      <vt:lpstr>1_Tema do Office</vt:lpstr>
      <vt:lpstr>White</vt:lpstr>
      <vt:lpstr>9_Tema do Office</vt:lpstr>
      <vt:lpstr>Office Theme</vt:lpstr>
      <vt:lpstr>10_Tema do Office</vt:lpstr>
      <vt:lpstr>Cívico</vt:lpstr>
      <vt:lpstr>2_Default Design</vt:lpstr>
      <vt:lpstr>1_Office Theme</vt:lpstr>
      <vt:lpstr>2_Tema do Office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Axell</dc:creator>
  <cp:lastModifiedBy>BRUNO DOS SANTOS A F BRASIL - Mat: 00360642 - SPD - SPD</cp:lastModifiedBy>
  <cp:revision>514</cp:revision>
  <dcterms:created xsi:type="dcterms:W3CDTF">2009-03-13T02:41:55Z</dcterms:created>
  <dcterms:modified xsi:type="dcterms:W3CDTF">2021-11-25T12:32:29Z</dcterms:modified>
</cp:coreProperties>
</file>