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29"/>
  </p:notesMasterIdLst>
  <p:sldIdLst>
    <p:sldId id="259" r:id="rId2"/>
    <p:sldId id="258" r:id="rId3"/>
    <p:sldId id="304" r:id="rId4"/>
    <p:sldId id="271" r:id="rId5"/>
    <p:sldId id="272" r:id="rId6"/>
    <p:sldId id="260" r:id="rId7"/>
    <p:sldId id="278" r:id="rId8"/>
    <p:sldId id="294" r:id="rId9"/>
    <p:sldId id="295" r:id="rId10"/>
    <p:sldId id="297" r:id="rId11"/>
    <p:sldId id="302" r:id="rId12"/>
    <p:sldId id="285" r:id="rId13"/>
    <p:sldId id="279" r:id="rId14"/>
    <p:sldId id="280" r:id="rId15"/>
    <p:sldId id="281" r:id="rId16"/>
    <p:sldId id="283" r:id="rId17"/>
    <p:sldId id="287" r:id="rId18"/>
    <p:sldId id="288" r:id="rId19"/>
    <p:sldId id="292" r:id="rId20"/>
    <p:sldId id="293" r:id="rId21"/>
    <p:sldId id="289" r:id="rId22"/>
    <p:sldId id="286" r:id="rId23"/>
    <p:sldId id="299" r:id="rId24"/>
    <p:sldId id="300" r:id="rId25"/>
    <p:sldId id="305" r:id="rId26"/>
    <p:sldId id="301" r:id="rId27"/>
    <p:sldId id="307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CC"/>
    <a:srgbClr val="D537B7"/>
    <a:srgbClr val="F11BD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71" autoAdjust="0"/>
  </p:normalViewPr>
  <p:slideViewPr>
    <p:cSldViewPr snapToGrid="0">
      <p:cViewPr>
        <p:scale>
          <a:sx n="72" d="100"/>
          <a:sy n="72" d="100"/>
        </p:scale>
        <p:origin x="-62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BB195C-50F6-40B6-8835-16E4DB767C6A}" type="datetimeFigureOut">
              <a:rPr lang="pt-BR" smtClean="0"/>
              <a:pPr/>
              <a:t>29/11/2016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BC243C-D67C-40F1-A5E8-8D1CCA25184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993226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 </a:t>
            </a:r>
            <a:r>
              <a:rPr lang="en-US" dirty="0" err="1" smtClean="0"/>
              <a:t>pé</a:t>
            </a:r>
            <a:r>
              <a:rPr lang="en-US" dirty="0" smtClean="0"/>
              <a:t> </a:t>
            </a:r>
            <a:r>
              <a:rPr lang="en-US" dirty="0" err="1" smtClean="0"/>
              <a:t>diabético</a:t>
            </a:r>
            <a:r>
              <a:rPr lang="en-US" dirty="0" smtClean="0"/>
              <a:t> se </a:t>
            </a:r>
            <a:r>
              <a:rPr lang="en-US" dirty="0" err="1" smtClean="0"/>
              <a:t>refere</a:t>
            </a:r>
            <a:r>
              <a:rPr lang="en-US" dirty="0" smtClean="0"/>
              <a:t> a um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conjunto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alterações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ulcerações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infecções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isquemia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deformidades</a:t>
            </a:r>
            <a:r>
              <a:rPr lang="en-US" baseline="0" dirty="0" smtClean="0"/>
              <a:t> que </a:t>
            </a:r>
            <a:r>
              <a:rPr lang="en-US" baseline="0" dirty="0" err="1" smtClean="0"/>
              <a:t>são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decorrentes</a:t>
            </a:r>
            <a:r>
              <a:rPr lang="en-US" baseline="0" dirty="0" smtClean="0"/>
              <a:t> do Diabetes mellitus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C243C-D67C-40F1-A5E8-8D1CCA251847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555137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C243C-D67C-40F1-A5E8-8D1CCA251847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038977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pt-BR" smtClean="0">
                <a:ea typeface="ＭＳ Ｐゴシック" pitchFamily="34" charset="-128"/>
              </a:rPr>
              <a:t>Se pensarmos na definição da palavra síndrome como o …. Isto se encaixa perfeitamente na fisiopatologia da doença….</a:t>
            </a: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1F24FE29-CF1D-4345-9748-4C805369411C}" type="slidenum">
              <a:rPr lang="pt-BR" altLang="pt-BR" smtClean="0"/>
              <a:pPr eaLnBrk="1" hangingPunct="1"/>
              <a:t>27</a:t>
            </a:fld>
            <a:endParaRPr lang="pt-BR" alt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hyperlink" Target="https://www.ncbi.nlm.nih.gov/pubmed/?term=Spichler%20D%5bAuthor%5d&amp;cauthor=true&amp;cauthor_uid=11774806" TargetMode="External"/><Relationship Id="rId7" Type="http://schemas.openxmlformats.org/officeDocument/2006/relationships/hyperlink" Target="https://www.ncbi.nlm.nih.gov/pubmed/?term=LaPorte%20RE%5bAuthor%5d&amp;cauthor=true&amp;cauthor_uid=11774806" TargetMode="External"/><Relationship Id="rId2" Type="http://schemas.openxmlformats.org/officeDocument/2006/relationships/hyperlink" Target="https://www.ncbi.nlm.nih.gov/pubmed/?term=Spichler%20ER%5bAuthor%5d&amp;cauthor=true&amp;cauthor_uid=1177480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pubmed/?term=Franco%20LJ%5bAuthor%5d&amp;cauthor=true&amp;cauthor_uid=11774806" TargetMode="External"/><Relationship Id="rId5" Type="http://schemas.openxmlformats.org/officeDocument/2006/relationships/hyperlink" Target="https://www.ncbi.nlm.nih.gov/pubmed/?term=Costa%20e%20Forti%20A%5bAuthor%5d&amp;cauthor=true&amp;cauthor_uid=11774806" TargetMode="External"/><Relationship Id="rId4" Type="http://schemas.openxmlformats.org/officeDocument/2006/relationships/hyperlink" Target="https://www.ncbi.nlm.nih.gov/pubmed/?term=Lessa%20I%5bAuthor%5d&amp;cauthor=true&amp;cauthor_uid=11774806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altLang="pt-BR" dirty="0" smtClean="0">
                <a:ea typeface="ＭＳ Ｐゴシック" pitchFamily="34" charset="-128"/>
              </a:rPr>
              <a:t>Pé Diabético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dirty="0" smtClean="0">
                <a:ea typeface="ＭＳ Ｐゴシック" pitchFamily="34" charset="-128"/>
              </a:rPr>
              <a:t> </a:t>
            </a:r>
            <a:r>
              <a:rPr lang="pt-BR" altLang="pt-BR" sz="3200" dirty="0" smtClean="0">
                <a:ea typeface="ＭＳ Ｐゴシック" pitchFamily="34" charset="-128"/>
              </a:rPr>
              <a:t>Um desafio Multidisciplinar e Organizacional </a:t>
            </a:r>
          </a:p>
        </p:txBody>
      </p:sp>
      <p:sp>
        <p:nvSpPr>
          <p:cNvPr id="6" name="Text Box 7"/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3944680" y="5021121"/>
            <a:ext cx="5012795" cy="911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t-BR" sz="2400" b="1" dirty="0">
                <a:solidFill>
                  <a:schemeClr val="tx2">
                    <a:lumMod val="50000"/>
                  </a:schemeClr>
                </a:solidFill>
                <a:ea typeface="+mn-ea"/>
              </a:rPr>
              <a:t>Prof. Dr. Roberto Sacilotto </a:t>
            </a:r>
          </a:p>
          <a:p>
            <a:pPr algn="r">
              <a:defRPr/>
            </a:pP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ea typeface="+mn-ea"/>
              </a:rPr>
              <a:t>Diretor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ea typeface="+mn-ea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ea typeface="+mn-ea"/>
              </a:rPr>
              <a:t>Científico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ea typeface="+mn-ea"/>
              </a:rPr>
              <a:t> - SBACV</a:t>
            </a:r>
            <a:endParaRPr lang="pt-BR" dirty="0">
              <a:solidFill>
                <a:schemeClr val="tx2">
                  <a:lumMod val="50000"/>
                </a:schemeClr>
              </a:solidFill>
              <a:ea typeface="+mn-ea"/>
            </a:endParaRPr>
          </a:p>
        </p:txBody>
      </p:sp>
      <p:pic>
        <p:nvPicPr>
          <p:cNvPr id="7" name="Imagem 6" descr="Logo Novembro Azul-02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75755" y="2478155"/>
            <a:ext cx="2848936" cy="229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027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3423684" y="809080"/>
            <a:ext cx="87683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0" i="0" u="none" strike="noStrike" kern="1200" cap="none" spc="-6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Correção</a:t>
            </a:r>
            <a:r>
              <a:rPr kumimoji="0" lang="en-US" altLang="pt-BR" sz="2400" b="0" i="0" u="none" strike="noStrike" kern="1200" cap="none" spc="-6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kumimoji="0" lang="en-US" altLang="pt-BR" sz="2400" b="0" i="0" u="none" strike="noStrike" kern="1200" cap="none" spc="-6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ortopédica</a:t>
            </a:r>
            <a:r>
              <a:rPr kumimoji="0" lang="en-US" altLang="pt-BR" sz="2400" b="0" i="0" u="none" strike="noStrike" kern="1200" cap="none" spc="-6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 de </a:t>
            </a:r>
            <a:r>
              <a:rPr kumimoji="0" lang="en-US" altLang="pt-BR" sz="2400" b="0" i="0" u="none" strike="noStrike" kern="1200" cap="none" spc="-6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deformidade</a:t>
            </a:r>
            <a:r>
              <a:rPr kumimoji="0" lang="en-US" altLang="pt-BR" sz="2400" b="0" i="0" u="none" strike="noStrike" kern="1200" cap="none" spc="-6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 plantar –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0" i="0" u="none" strike="noStrike" kern="1200" cap="none" spc="-6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Osteoartrose</a:t>
            </a:r>
            <a:r>
              <a:rPr kumimoji="0" lang="en-US" altLang="pt-BR" sz="2400" b="0" i="0" u="none" strike="noStrike" kern="1200" cap="none" spc="-6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 de </a:t>
            </a:r>
            <a:r>
              <a:rPr kumimoji="0" lang="en-US" altLang="pt-BR" sz="2400" b="0" i="0" u="none" strike="noStrike" kern="1200" cap="none" spc="-6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Charchot</a:t>
            </a:r>
            <a:endParaRPr kumimoji="0" lang="en-US" altLang="pt-BR" sz="2400" b="0" i="0" u="none" strike="noStrike" kern="1200" cap="none" spc="-6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615550" y="1657240"/>
            <a:ext cx="236220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dirty="0" smtClean="0">
                <a:ea typeface="ＭＳ Ｐゴシック" pitchFamily="34" charset="-128"/>
              </a:rPr>
              <a:t>Pé Diabético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dirty="0" smtClean="0">
                <a:ea typeface="ＭＳ Ｐゴシック" pitchFamily="34" charset="-128"/>
              </a:rPr>
              <a:t> 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sz="2400" dirty="0" smtClean="0">
                <a:ea typeface="ＭＳ Ｐゴシック" pitchFamily="34" charset="-128"/>
              </a:rPr>
              <a:t>Um desafio Multidisciplinar e Organizacional </a:t>
            </a:r>
            <a:endParaRPr lang="en-US" altLang="pt-BR" sz="2400" dirty="0" smtClean="0">
              <a:ea typeface="ＭＳ Ｐゴシック" pitchFamily="34" charset="-128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 bwMode="auto">
          <a:xfrm>
            <a:off x="3455581" y="191717"/>
            <a:ext cx="8736419" cy="82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4000" b="1" i="0" u="none" strike="noStrike" kern="0" cap="none" spc="-6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Multidisciplinaridade</a:t>
            </a:r>
            <a:endParaRPr kumimoji="0" lang="en-US" altLang="pt-BR" sz="4000" b="1" i="0" u="none" strike="noStrike" kern="0" cap="none" spc="-6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8233587" y="6550223"/>
            <a:ext cx="29011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pt-BR" sz="1400" dirty="0" err="1"/>
              <a:t>Imagens</a:t>
            </a:r>
            <a:r>
              <a:rPr lang="en-US" altLang="pt-BR" sz="1400" dirty="0"/>
              <a:t> </a:t>
            </a:r>
            <a:r>
              <a:rPr lang="en-US" altLang="pt-BR" sz="1400" dirty="0" err="1"/>
              <a:t>cedidas</a:t>
            </a:r>
            <a:r>
              <a:rPr lang="en-US" altLang="pt-BR" sz="1400" dirty="0"/>
              <a:t> </a:t>
            </a:r>
            <a:r>
              <a:rPr lang="en-US" altLang="pt-BR" sz="1400" dirty="0" err="1"/>
              <a:t>pelo</a:t>
            </a:r>
            <a:r>
              <a:rPr lang="en-US" altLang="pt-BR" sz="1400" dirty="0"/>
              <a:t> Dr Rafael Ortiz</a:t>
            </a: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184171" y="1908315"/>
            <a:ext cx="2260398" cy="3639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Grp="1" noChangeAspect="1"/>
          </p:cNvPicPr>
          <p:nvPr>
            <p:ph idx="1"/>
          </p:nvPr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99125" y="1871844"/>
            <a:ext cx="2921021" cy="3892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 descr="Logo Novembro Azul-02.jpg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69330" y="5393631"/>
            <a:ext cx="1597381" cy="128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9593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3975063" y="1405861"/>
            <a:ext cx="7082797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>
              <a:spcBef>
                <a:spcPct val="100000"/>
              </a:spcBef>
              <a:buClr>
                <a:schemeClr val="folHlink"/>
              </a:buClr>
              <a:buSzPct val="130000"/>
              <a:tabLst>
                <a:tab pos="1233488" algn="l"/>
                <a:tab pos="3235325" algn="l"/>
                <a:tab pos="5519738" algn="l"/>
              </a:tabLst>
            </a:pPr>
            <a:r>
              <a:rPr kumimoji="1" lang="pt-BR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Tratamento cirúrgico</a:t>
            </a:r>
            <a:r>
              <a:rPr kumimoji="1" lang="pt-BR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 Técnica de </a:t>
            </a:r>
            <a:r>
              <a:rPr kumimoji="1" lang="pt-BR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plastia</a:t>
            </a:r>
            <a:r>
              <a:rPr kumimoji="1" lang="pt-BR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V-Y</a:t>
            </a:r>
            <a:endParaRPr kumimoji="1" lang="pt-BR" sz="2400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3641505" y="2292195"/>
            <a:ext cx="8160636" cy="2917779"/>
            <a:chOff x="563" y="2218"/>
            <a:chExt cx="5748" cy="1827"/>
          </a:xfrm>
        </p:grpSpPr>
        <p:pic>
          <p:nvPicPr>
            <p:cNvPr id="11" name="Picture 5" descr="Rob 40"/>
            <p:cNvPicPr>
              <a:picLocks noChangeAspect="1" noChangeArrowheads="1"/>
            </p:cNvPicPr>
            <p:nvPr/>
          </p:nvPicPr>
          <p:blipFill>
            <a:blip r:embed="rId2" cstate="screen"/>
            <a:srcRect l="8823" r="8878"/>
            <a:stretch>
              <a:fillRect/>
            </a:stretch>
          </p:blipFill>
          <p:spPr bwMode="auto">
            <a:xfrm>
              <a:off x="4837" y="2218"/>
              <a:ext cx="1474" cy="1814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</p:spPr>
        </p:pic>
        <p:pic>
          <p:nvPicPr>
            <p:cNvPr id="12" name="Picture 6" descr="Rob 41"/>
            <p:cNvPicPr>
              <a:picLocks noChangeAspect="1" noChangeArrowheads="1"/>
            </p:cNvPicPr>
            <p:nvPr/>
          </p:nvPicPr>
          <p:blipFill>
            <a:blip r:embed="rId3" cstate="screen"/>
            <a:srcRect l="12534" r="12589"/>
            <a:stretch>
              <a:fillRect/>
            </a:stretch>
          </p:blipFill>
          <p:spPr bwMode="auto">
            <a:xfrm>
              <a:off x="3427" y="2218"/>
              <a:ext cx="1368" cy="1814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</p:spPr>
        </p:pic>
        <p:pic>
          <p:nvPicPr>
            <p:cNvPr id="13" name="Picture 7" descr="Rob 42"/>
            <p:cNvPicPr>
              <a:picLocks noChangeAspect="1" noChangeArrowheads="1"/>
            </p:cNvPicPr>
            <p:nvPr/>
          </p:nvPicPr>
          <p:blipFill>
            <a:blip r:embed="rId4" cstate="screen"/>
            <a:srcRect l="7512" r="18378"/>
            <a:stretch>
              <a:fillRect/>
            </a:stretch>
          </p:blipFill>
          <p:spPr bwMode="auto">
            <a:xfrm>
              <a:off x="1906" y="2218"/>
              <a:ext cx="1480" cy="1814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</p:spPr>
        </p:pic>
        <p:pic>
          <p:nvPicPr>
            <p:cNvPr id="14" name="Picture 8" descr="Rob 43"/>
            <p:cNvPicPr>
              <a:picLocks noChangeAspect="1" noChangeArrowheads="1"/>
            </p:cNvPicPr>
            <p:nvPr/>
          </p:nvPicPr>
          <p:blipFill>
            <a:blip r:embed="rId5" cstate="screen"/>
            <a:srcRect l="28876" r="9389"/>
            <a:stretch>
              <a:fillRect/>
            </a:stretch>
          </p:blipFill>
          <p:spPr bwMode="auto">
            <a:xfrm>
              <a:off x="563" y="2231"/>
              <a:ext cx="1302" cy="1814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</p:spPr>
        </p:pic>
      </p:grpSp>
      <p:sp>
        <p:nvSpPr>
          <p:cNvPr id="1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dirty="0" smtClean="0">
                <a:ea typeface="ＭＳ Ｐゴシック" pitchFamily="34" charset="-128"/>
              </a:rPr>
              <a:t>Pé Diabético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dirty="0" smtClean="0">
                <a:ea typeface="ＭＳ Ｐゴシック" pitchFamily="34" charset="-128"/>
              </a:rPr>
              <a:t> 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sz="2400" dirty="0" smtClean="0">
                <a:ea typeface="ＭＳ Ｐゴシック" pitchFamily="34" charset="-128"/>
              </a:rPr>
              <a:t>Um desafio Multidisciplinar e Organizacional </a:t>
            </a:r>
            <a:endParaRPr lang="en-US" altLang="pt-BR" sz="2400" dirty="0" smtClean="0">
              <a:ea typeface="ＭＳ Ｐゴシック" pitchFamily="34" charset="-128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3487479" y="191717"/>
            <a:ext cx="8704521" cy="882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4000" b="1" i="0" u="none" strike="noStrike" kern="1200" cap="none" spc="-6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Pé</a:t>
            </a:r>
            <a:r>
              <a:rPr kumimoji="0" lang="en-US" altLang="pt-BR" sz="4000" b="1" i="0" u="none" strike="noStrike" kern="1200" cap="none" spc="-6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kumimoji="0" lang="en-US" altLang="pt-BR" sz="4000" b="1" i="0" u="none" strike="noStrike" kern="1200" cap="none" spc="-6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diabético</a:t>
            </a:r>
            <a:r>
              <a:rPr kumimoji="0" lang="en-US" altLang="pt-BR" sz="4000" b="1" i="0" u="none" strike="noStrike" kern="1200" cap="none" spc="-6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kumimoji="0" lang="en-US" altLang="pt-BR" sz="4000" b="1" i="0" u="none" strike="noStrike" kern="1200" cap="none" spc="-6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neuropático</a:t>
            </a:r>
            <a:endParaRPr kumimoji="0" lang="en-US" altLang="pt-BR" sz="4000" b="1" i="0" u="none" strike="noStrike" kern="1200" cap="none" spc="-6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16" name="Imagem 15" descr="Logo Novembro Azul-02.jpg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69330" y="5393631"/>
            <a:ext cx="1597381" cy="128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959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3876675" y="1392941"/>
            <a:ext cx="7789863" cy="3959225"/>
            <a:chOff x="528" y="1333"/>
            <a:chExt cx="5521" cy="2494"/>
          </a:xfrm>
        </p:grpSpPr>
        <p:pic>
          <p:nvPicPr>
            <p:cNvPr id="16" name="Picture 10" descr="Rob 17"/>
            <p:cNvPicPr>
              <a:picLocks noChangeAspect="1" noChangeArrowheads="1"/>
            </p:cNvPicPr>
            <p:nvPr/>
          </p:nvPicPr>
          <p:blipFill>
            <a:blip r:embed="rId2" cstate="screen"/>
            <a:srcRect t="1924"/>
            <a:stretch>
              <a:fillRect/>
            </a:stretch>
          </p:blipFill>
          <p:spPr bwMode="auto">
            <a:xfrm>
              <a:off x="528" y="1333"/>
              <a:ext cx="1747" cy="2494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</p:spPr>
        </p:pic>
        <p:pic>
          <p:nvPicPr>
            <p:cNvPr id="17" name="Picture 11" descr="Rob 18"/>
            <p:cNvPicPr>
              <a:picLocks noChangeAspect="1" noChangeArrowheads="1"/>
            </p:cNvPicPr>
            <p:nvPr/>
          </p:nvPicPr>
          <p:blipFill>
            <a:blip r:embed="rId3" cstate="screen"/>
            <a:srcRect r="3497" b="1604"/>
            <a:stretch>
              <a:fillRect/>
            </a:stretch>
          </p:blipFill>
          <p:spPr bwMode="auto">
            <a:xfrm>
              <a:off x="2309" y="1333"/>
              <a:ext cx="2216" cy="2494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</p:spPr>
        </p:pic>
        <p:pic>
          <p:nvPicPr>
            <p:cNvPr id="18" name="Picture 13" descr="Rob 19"/>
            <p:cNvPicPr>
              <a:picLocks noChangeAspect="1" noChangeArrowheads="1"/>
            </p:cNvPicPr>
            <p:nvPr/>
          </p:nvPicPr>
          <p:blipFill>
            <a:blip r:embed="rId4" cstate="screen"/>
            <a:srcRect t="1163"/>
            <a:stretch>
              <a:fillRect/>
            </a:stretch>
          </p:blipFill>
          <p:spPr bwMode="auto">
            <a:xfrm>
              <a:off x="4560" y="1333"/>
              <a:ext cx="1489" cy="2494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</p:spPr>
        </p:pic>
      </p:grpSp>
      <p:sp>
        <p:nvSpPr>
          <p:cNvPr id="20" name="Title 2"/>
          <p:cNvSpPr txBox="1">
            <a:spLocks/>
          </p:cNvSpPr>
          <p:nvPr/>
        </p:nvSpPr>
        <p:spPr bwMode="auto">
          <a:xfrm>
            <a:off x="3498112" y="170451"/>
            <a:ext cx="8502501" cy="1201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4000" b="1" i="0" u="none" strike="noStrike" kern="0" cap="none" spc="-6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Pé</a:t>
            </a:r>
            <a:r>
              <a:rPr kumimoji="0" lang="en-US" altLang="pt-BR" sz="4000" b="1" i="0" u="none" strike="noStrike" kern="0" cap="none" spc="-6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altLang="pt-BR" sz="4000" b="1" i="0" u="none" strike="noStrike" kern="0" cap="none" spc="-6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diabético</a:t>
            </a:r>
            <a:r>
              <a:rPr kumimoji="0" lang="en-US" altLang="pt-BR" sz="4000" b="1" i="0" u="none" strike="noStrike" kern="0" cap="none" spc="-6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altLang="pt-BR" sz="4000" b="1" i="0" u="none" strike="noStrike" kern="0" cap="none" spc="-6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infeccioso</a:t>
            </a:r>
            <a:endParaRPr kumimoji="0" lang="en-US" altLang="pt-BR" sz="4000" b="1" i="0" u="none" strike="noStrike" kern="0" cap="none" spc="-6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dirty="0" smtClean="0">
                <a:ea typeface="ＭＳ Ｐゴシック" pitchFamily="34" charset="-128"/>
              </a:rPr>
              <a:t>Pé Diabético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dirty="0" smtClean="0">
                <a:ea typeface="ＭＳ Ｐゴシック" pitchFamily="34" charset="-128"/>
              </a:rPr>
              <a:t> 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sz="2400" dirty="0" smtClean="0">
                <a:ea typeface="ＭＳ Ｐゴシック" pitchFamily="34" charset="-128"/>
              </a:rPr>
              <a:t>Um desafio Multidisciplinar e Organizacional </a:t>
            </a:r>
            <a:endParaRPr lang="en-US" altLang="pt-BR" sz="2400" dirty="0" smtClean="0">
              <a:ea typeface="ＭＳ Ｐゴシック" pitchFamily="34" charset="-128"/>
            </a:endParaRPr>
          </a:p>
        </p:txBody>
      </p:sp>
      <p:pic>
        <p:nvPicPr>
          <p:cNvPr id="9" name="Imagem 8" descr="Logo Novembro Azul-02.jpg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69330" y="5393631"/>
            <a:ext cx="1597381" cy="128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959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3487480" y="1182577"/>
            <a:ext cx="870452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ctr">
              <a:spcBef>
                <a:spcPct val="100000"/>
              </a:spcBef>
              <a:buClr>
                <a:schemeClr val="folHlink"/>
              </a:buClr>
              <a:buSzPct val="130000"/>
              <a:tabLst>
                <a:tab pos="1233488" algn="l"/>
                <a:tab pos="3235325" algn="l"/>
                <a:tab pos="5519738" algn="l"/>
              </a:tabLst>
            </a:pPr>
            <a:r>
              <a:rPr kumimoji="1" lang="pt-BR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Tratamento </a:t>
            </a:r>
            <a:r>
              <a:rPr kumimoji="1" lang="pt-BR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cirúrgico: </a:t>
            </a:r>
            <a:r>
              <a:rPr kumimoji="1" lang="pt-BR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Desbridamento</a:t>
            </a:r>
            <a:endParaRPr kumimoji="1" lang="pt-BR" sz="2400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6" descr="Rob 38"/>
          <p:cNvPicPr>
            <a:picLocks noChangeAspect="1" noChangeArrowheads="1"/>
          </p:cNvPicPr>
          <p:nvPr/>
        </p:nvPicPr>
        <p:blipFill>
          <a:blip r:embed="rId2" cstate="screen"/>
          <a:srcRect l="4088" r="8006" b="2614"/>
          <a:stretch>
            <a:fillRect/>
          </a:stretch>
        </p:blipFill>
        <p:spPr bwMode="auto">
          <a:xfrm>
            <a:off x="4945469" y="1807535"/>
            <a:ext cx="5311775" cy="4318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dirty="0" smtClean="0">
                <a:ea typeface="ＭＳ Ｐゴシック" pitchFamily="34" charset="-128"/>
              </a:rPr>
              <a:t>Pé Diabético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dirty="0" smtClean="0">
                <a:ea typeface="ＭＳ Ｐゴシック" pitchFamily="34" charset="-128"/>
              </a:rPr>
              <a:t> 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sz="2400" dirty="0" smtClean="0">
                <a:ea typeface="ＭＳ Ｐゴシック" pitchFamily="34" charset="-128"/>
              </a:rPr>
              <a:t>Um desafio Multidisciplinar e Organizacional </a:t>
            </a:r>
            <a:endParaRPr lang="en-US" altLang="pt-BR" sz="2400" dirty="0" smtClean="0">
              <a:ea typeface="ＭＳ Ｐゴシック" pitchFamily="34" charset="-128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 bwMode="auto">
          <a:xfrm>
            <a:off x="3413051" y="170451"/>
            <a:ext cx="8778949" cy="1201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4000" b="1" i="0" u="none" strike="noStrike" kern="0" cap="none" spc="-6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Pé</a:t>
            </a:r>
            <a:r>
              <a:rPr kumimoji="0" lang="en-US" altLang="pt-BR" sz="4000" b="1" i="0" u="none" strike="noStrike" kern="0" cap="none" spc="-6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altLang="pt-BR" sz="4000" b="1" i="0" u="none" strike="noStrike" kern="0" cap="none" spc="-6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diabético</a:t>
            </a:r>
            <a:r>
              <a:rPr kumimoji="0" lang="en-US" altLang="pt-BR" sz="4000" b="1" i="0" u="none" strike="noStrike" kern="0" cap="none" spc="-6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altLang="pt-BR" sz="4000" b="1" i="0" u="none" strike="noStrike" kern="0" cap="none" spc="-6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infeccioso</a:t>
            </a:r>
            <a:endParaRPr kumimoji="0" lang="en-US" altLang="pt-BR" sz="4000" b="1" i="0" u="none" strike="noStrike" kern="0" cap="none" spc="-6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" name="Imagem 6" descr="Logo Novembro Azul-02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69330" y="5393631"/>
            <a:ext cx="1597381" cy="128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959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Rob 25"/>
          <p:cNvPicPr>
            <a:picLocks noChangeAspect="1" noChangeArrowheads="1"/>
          </p:cNvPicPr>
          <p:nvPr/>
        </p:nvPicPr>
        <p:blipFill>
          <a:blip r:embed="rId2" cstate="screen"/>
          <a:srcRect r="1964"/>
          <a:stretch>
            <a:fillRect/>
          </a:stretch>
        </p:blipFill>
        <p:spPr bwMode="auto">
          <a:xfrm>
            <a:off x="7201652" y="2054858"/>
            <a:ext cx="3655829" cy="2828999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0" name="Title 2"/>
          <p:cNvSpPr txBox="1">
            <a:spLocks/>
          </p:cNvSpPr>
          <p:nvPr/>
        </p:nvSpPr>
        <p:spPr bwMode="auto">
          <a:xfrm>
            <a:off x="3455581" y="74431"/>
            <a:ext cx="8736419" cy="96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4000" b="1" i="0" u="none" strike="noStrike" kern="0" cap="none" spc="-6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Pé</a:t>
            </a:r>
            <a:r>
              <a:rPr kumimoji="0" lang="en-US" altLang="pt-BR" sz="4000" b="1" i="0" u="none" strike="noStrike" kern="0" cap="none" spc="-6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altLang="pt-BR" sz="4000" b="1" i="0" u="none" strike="noStrike" kern="0" cap="none" spc="-6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diabético</a:t>
            </a:r>
            <a:r>
              <a:rPr kumimoji="0" lang="en-US" altLang="pt-BR" sz="4000" b="1" i="0" u="none" strike="noStrike" kern="0" cap="none" spc="-6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altLang="pt-BR" sz="4000" b="1" i="0" u="none" strike="noStrike" kern="0" cap="none" spc="-6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isquêmico</a:t>
            </a:r>
            <a:endParaRPr kumimoji="0" lang="en-US" altLang="pt-BR" sz="4000" b="1" i="0" u="none" strike="noStrike" kern="0" cap="none" spc="-6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dirty="0" smtClean="0">
                <a:ea typeface="ＭＳ Ｐゴシック" pitchFamily="34" charset="-128"/>
              </a:rPr>
              <a:t>Pé Diabético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dirty="0" smtClean="0">
                <a:ea typeface="ＭＳ Ｐゴシック" pitchFamily="34" charset="-128"/>
              </a:rPr>
              <a:t> 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sz="2400" dirty="0" smtClean="0">
                <a:ea typeface="ＭＳ Ｐゴシック" pitchFamily="34" charset="-128"/>
              </a:rPr>
              <a:t>Um desafio Multidisciplinar e Organizacional </a:t>
            </a:r>
            <a:endParaRPr lang="en-US" altLang="pt-BR" sz="2400" dirty="0" smtClean="0">
              <a:ea typeface="ＭＳ Ｐゴシック" pitchFamily="34" charset="-128"/>
            </a:endParaRPr>
          </a:p>
        </p:txBody>
      </p:sp>
      <p:sp>
        <p:nvSpPr>
          <p:cNvPr id="7" name="Rectangle 2"/>
          <p:cNvSpPr>
            <a:spLocks noGrp="1"/>
          </p:cNvSpPr>
          <p:nvPr>
            <p:ph idx="1"/>
          </p:nvPr>
        </p:nvSpPr>
        <p:spPr>
          <a:xfrm>
            <a:off x="3962404" y="2542881"/>
            <a:ext cx="30877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  <a:defRPr/>
            </a:pPr>
            <a:r>
              <a:rPr lang="x-none" sz="8000" b="1" smtClean="0">
                <a:ln w="57150" cmpd="sng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ＭＳ Ｐゴシック" charset="0"/>
                <a:cs typeface="ＭＳ Ｐゴシック" charset="0"/>
              </a:rPr>
              <a:t>2/3</a:t>
            </a:r>
            <a:endParaRPr lang="pt-BR" sz="8000" b="1" dirty="0" smtClean="0">
              <a:ln w="57150" cmpd="sng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4442500" y="5948030"/>
            <a:ext cx="596582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pt-BR" sz="1400" b="1" dirty="0"/>
              <a:t>2012 Infectious Diseases Society of America clinical practice guideline for the diagnosis and treatment of diabetic foot infections.</a:t>
            </a:r>
          </a:p>
          <a:p>
            <a:pPr algn="r"/>
            <a:r>
              <a:rPr lang="en-US" altLang="pt-BR" sz="1400" dirty="0" err="1"/>
              <a:t>Clin</a:t>
            </a:r>
            <a:r>
              <a:rPr lang="en-US" altLang="pt-BR" sz="1400" dirty="0"/>
              <a:t> Infect Dis. 2012 Jun;54(12):e132-73.</a:t>
            </a:r>
            <a:endParaRPr lang="en-US" altLang="pt-BR" sz="1400" b="1" dirty="0"/>
          </a:p>
        </p:txBody>
      </p:sp>
      <p:sp>
        <p:nvSpPr>
          <p:cNvPr id="9" name="Retângulo 8"/>
          <p:cNvSpPr/>
          <p:nvPr/>
        </p:nvSpPr>
        <p:spPr>
          <a:xfrm>
            <a:off x="4440798" y="3761168"/>
            <a:ext cx="2372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kern="0" spc="-6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dos </a:t>
            </a:r>
            <a:r>
              <a:rPr lang="en-US" sz="3600" b="1" kern="0" spc="-60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casos</a:t>
            </a:r>
            <a:endParaRPr lang="pt-BR" sz="3600" dirty="0"/>
          </a:p>
        </p:txBody>
      </p:sp>
      <p:pic>
        <p:nvPicPr>
          <p:cNvPr id="11" name="Imagem 10" descr="Logo Novembro Azul-02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69330" y="5393631"/>
            <a:ext cx="1597381" cy="128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959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idx="1"/>
          </p:nvPr>
        </p:nvSpPr>
        <p:spPr bwMode="auto">
          <a:xfrm>
            <a:off x="3455581" y="1002337"/>
            <a:ext cx="8591959" cy="9084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>
              <a:buClr>
                <a:schemeClr val="folHlink"/>
              </a:buClr>
              <a:buSzPct val="130000"/>
              <a:buNone/>
              <a:tabLst>
                <a:tab pos="1233488" algn="l"/>
                <a:tab pos="3235325" algn="l"/>
                <a:tab pos="5519738" algn="l"/>
              </a:tabLst>
            </a:pPr>
            <a:r>
              <a:rPr kumimoji="1" lang="pt-BR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Indicações</a:t>
            </a:r>
            <a:r>
              <a:rPr kumimoji="1" lang="pt-BR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kumimoji="1" lang="pt-BR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Revascularização: Angioplastia com balão/ stent</a:t>
            </a:r>
            <a:endParaRPr kumimoji="1" lang="pt-BR" sz="2400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  <a:buClr>
                <a:schemeClr val="folHlink"/>
              </a:buClr>
              <a:buSzPct val="130000"/>
              <a:buNone/>
              <a:tabLst>
                <a:tab pos="1233488" algn="l"/>
                <a:tab pos="3235325" algn="l"/>
                <a:tab pos="5519738" algn="l"/>
              </a:tabLst>
            </a:pPr>
            <a:r>
              <a:rPr kumimoji="1" lang="pt-BR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    </a:t>
            </a:r>
            <a:r>
              <a:rPr kumimoji="1" lang="pt-BR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Derivação </a:t>
            </a:r>
            <a:r>
              <a:rPr kumimoji="1" lang="pt-BR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com veia safena </a:t>
            </a: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4914864" y="2166126"/>
          <a:ext cx="2535237" cy="3983037"/>
        </p:xfrm>
        <a:graphic>
          <a:graphicData uri="http://schemas.openxmlformats.org/presentationml/2006/ole">
            <p:oleObj spid="_x0000_s1049" name="CorelPhotoPaint.Image.8" r:id="rId3" imgW="5180952" imgH="7720635" progId="">
              <p:embed/>
            </p:oleObj>
          </a:graphicData>
        </a:graphic>
      </p:graphicFrame>
      <p:graphicFrame>
        <p:nvGraphicFramePr>
          <p:cNvPr id="1027" name="Object 4"/>
          <p:cNvGraphicFramePr>
            <a:graphicFrameLocks noChangeAspect="1"/>
          </p:cNvGraphicFramePr>
          <p:nvPr/>
        </p:nvGraphicFramePr>
        <p:xfrm>
          <a:off x="7807289" y="2167713"/>
          <a:ext cx="2262187" cy="3959225"/>
        </p:xfrm>
        <a:graphic>
          <a:graphicData uri="http://schemas.openxmlformats.org/presentationml/2006/ole">
            <p:oleObj spid="_x0000_s1050" name="CorelPhotoPaint.Image.8" r:id="rId4" imgW="5180952" imgH="7720635" progId="">
              <p:embed/>
            </p:oleObj>
          </a:graphicData>
        </a:graphic>
      </p:graphicFrame>
      <p:sp>
        <p:nvSpPr>
          <p:cNvPr id="1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dirty="0" smtClean="0">
                <a:ea typeface="ＭＳ Ｐゴシック" pitchFamily="34" charset="-128"/>
              </a:rPr>
              <a:t>Pé Diabético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dirty="0" smtClean="0">
                <a:ea typeface="ＭＳ Ｐゴシック" pitchFamily="34" charset="-128"/>
              </a:rPr>
              <a:t> 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sz="2400" dirty="0" smtClean="0">
                <a:ea typeface="ＭＳ Ｐゴシック" pitchFamily="34" charset="-128"/>
              </a:rPr>
              <a:t>Um desafio Multidisciplinar e Organizacional </a:t>
            </a:r>
            <a:endParaRPr lang="en-US" altLang="pt-BR" sz="2400" dirty="0" smtClean="0">
              <a:ea typeface="ＭＳ Ｐゴシック" pitchFamily="34" charset="-128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 bwMode="auto">
          <a:xfrm>
            <a:off x="3455581" y="74431"/>
            <a:ext cx="8736419" cy="96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4000" b="1" i="0" u="none" strike="noStrike" kern="0" cap="none" spc="-6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Pé</a:t>
            </a:r>
            <a:r>
              <a:rPr kumimoji="0" lang="en-US" altLang="pt-BR" sz="4000" b="1" i="0" u="none" strike="noStrike" kern="0" cap="none" spc="-6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altLang="pt-BR" sz="4000" b="1" i="0" u="none" strike="noStrike" kern="0" cap="none" spc="-6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diabético</a:t>
            </a:r>
            <a:r>
              <a:rPr kumimoji="0" lang="en-US" altLang="pt-BR" sz="4000" b="1" i="0" u="none" strike="noStrike" kern="0" cap="none" spc="-6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altLang="pt-BR" sz="4000" b="1" i="0" u="none" strike="noStrike" kern="0" cap="none" spc="-6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isquêmico</a:t>
            </a:r>
            <a:endParaRPr kumimoji="0" lang="en-US" altLang="pt-BR" sz="4000" b="1" i="0" u="none" strike="noStrike" kern="0" cap="none" spc="-6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" name="Imagem 7" descr="Logo Novembro Azul-02.jpg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69330" y="5393631"/>
            <a:ext cx="1597381" cy="128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959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/>
          <p:cNvGrpSpPr>
            <a:grpSpLocks noGrp="1"/>
          </p:cNvGrpSpPr>
          <p:nvPr/>
        </p:nvGrpSpPr>
        <p:grpSpPr bwMode="auto">
          <a:xfrm>
            <a:off x="3626058" y="1602216"/>
            <a:ext cx="7911996" cy="4411234"/>
            <a:chOff x="-301" y="339"/>
            <a:chExt cx="6646" cy="3667"/>
          </a:xfrm>
        </p:grpSpPr>
        <p:pic>
          <p:nvPicPr>
            <p:cNvPr id="9" name="Picture 4" descr="balões"/>
            <p:cNvPicPr>
              <a:picLocks noChangeAspect="1" noChangeArrowheads="1"/>
            </p:cNvPicPr>
            <p:nvPr/>
          </p:nvPicPr>
          <p:blipFill>
            <a:blip r:embed="rId2" cstate="screen"/>
            <a:srcRect t="2412"/>
            <a:stretch>
              <a:fillRect/>
            </a:stretch>
          </p:blipFill>
          <p:spPr bwMode="auto">
            <a:xfrm>
              <a:off x="-301" y="339"/>
              <a:ext cx="3294" cy="1942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</p:spPr>
        </p:pic>
        <p:pic>
          <p:nvPicPr>
            <p:cNvPr id="10" name="Picture 5" descr="balão+manometro"/>
            <p:cNvPicPr>
              <a:picLocks noChangeAspect="1" noChangeArrowheads="1"/>
            </p:cNvPicPr>
            <p:nvPr/>
          </p:nvPicPr>
          <p:blipFill>
            <a:blip r:embed="rId3" cstate="screen"/>
            <a:srcRect r="1428"/>
            <a:stretch>
              <a:fillRect/>
            </a:stretch>
          </p:blipFill>
          <p:spPr bwMode="auto">
            <a:xfrm>
              <a:off x="159" y="2522"/>
              <a:ext cx="2491" cy="1484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</p:spPr>
        </p:pic>
        <p:pic>
          <p:nvPicPr>
            <p:cNvPr id="11" name="Picture 6" descr="balao pressao desenho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3645" y="2463"/>
              <a:ext cx="2700" cy="668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</p:spPr>
        </p:pic>
      </p:grpSp>
      <p:sp>
        <p:nvSpPr>
          <p:cNvPr id="13" name="Título 1"/>
          <p:cNvSpPr txBox="1">
            <a:spLocks/>
          </p:cNvSpPr>
          <p:nvPr/>
        </p:nvSpPr>
        <p:spPr>
          <a:xfrm>
            <a:off x="3466214" y="234247"/>
            <a:ext cx="8725786" cy="9034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4400" b="1" i="0" u="none" strike="noStrike" kern="0" cap="none" spc="-6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Materiais utilizados em Angioplastias</a:t>
            </a:r>
            <a:endParaRPr kumimoji="1" lang="pt-BR" sz="4400" b="1" i="0" u="none" strike="noStrike" kern="0" cap="none" spc="-6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dirty="0" smtClean="0">
                <a:ea typeface="ＭＳ Ｐゴシック" pitchFamily="34" charset="-128"/>
              </a:rPr>
              <a:t>Pé Diabético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dirty="0" smtClean="0">
                <a:ea typeface="ＭＳ Ｐゴシック" pitchFamily="34" charset="-128"/>
              </a:rPr>
              <a:t> 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sz="2400" dirty="0" smtClean="0">
                <a:ea typeface="ＭＳ Ｐゴシック" pitchFamily="34" charset="-128"/>
              </a:rPr>
              <a:t>Um desafio Multidisciplinar e Organizacional </a:t>
            </a:r>
            <a:endParaRPr lang="en-US" altLang="pt-BR" sz="2400" dirty="0" smtClean="0">
              <a:ea typeface="ＭＳ Ｐゴシック" pitchFamily="34" charset="-128"/>
            </a:endParaRPr>
          </a:p>
        </p:txBody>
      </p:sp>
      <p:grpSp>
        <p:nvGrpSpPr>
          <p:cNvPr id="20" name="Group 3"/>
          <p:cNvGrpSpPr>
            <a:grpSpLocks noGrp="1"/>
          </p:cNvGrpSpPr>
          <p:nvPr/>
        </p:nvGrpSpPr>
        <p:grpSpPr bwMode="auto">
          <a:xfrm>
            <a:off x="7645608" y="1616764"/>
            <a:ext cx="4201836" cy="2622067"/>
            <a:chOff x="1104" y="720"/>
            <a:chExt cx="2544" cy="2400"/>
          </a:xfrm>
        </p:grpSpPr>
        <p:sp>
          <p:nvSpPr>
            <p:cNvPr id="21" name="Rectangle 4"/>
            <p:cNvSpPr>
              <a:spLocks noChangeArrowheads="1"/>
            </p:cNvSpPr>
            <p:nvPr/>
          </p:nvSpPr>
          <p:spPr bwMode="auto">
            <a:xfrm>
              <a:off x="1104" y="720"/>
              <a:ext cx="2544" cy="2400"/>
            </a:xfrm>
            <a:prstGeom prst="rect">
              <a:avLst/>
            </a:prstGeom>
            <a:solidFill>
              <a:srgbClr val="FFFFFF"/>
            </a:solidFill>
            <a:ln w="12700" cap="sq">
              <a:solidFill>
                <a:srgbClr val="FFFFF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 altLang="pt-BR" sz="2800">
                <a:latin typeface="Times New Roman" pitchFamily="18" charset="0"/>
              </a:endParaRPr>
            </a:p>
          </p:txBody>
        </p:sp>
        <p:pic>
          <p:nvPicPr>
            <p:cNvPr id="22" name="Picture 5" descr="Atp4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1296" y="864"/>
              <a:ext cx="2016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Atp3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1296" y="1440"/>
              <a:ext cx="2160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7" descr="Atp2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1344" y="1920"/>
              <a:ext cx="2160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8" descr="Atp1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1536" y="2448"/>
              <a:ext cx="1781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Imagem 14" descr="Logo Novembro Azul-02.jpg"/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69330" y="5393631"/>
            <a:ext cx="1597381" cy="128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959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stent flexibilidade"/>
          <p:cNvPicPr>
            <a:picLocks noChangeAspect="1" noChangeArrowheads="1"/>
          </p:cNvPicPr>
          <p:nvPr/>
        </p:nvPicPr>
        <p:blipFill>
          <a:blip r:embed="rId2" cstate="screen"/>
          <a:srcRect r="1781"/>
          <a:stretch>
            <a:fillRect/>
          </a:stretch>
        </p:blipFill>
        <p:spPr bwMode="auto">
          <a:xfrm>
            <a:off x="3859484" y="4154419"/>
            <a:ext cx="3535229" cy="1781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algn="ctr" rotWithShape="0">
              <a:srgbClr val="808080"/>
            </a:outerShdw>
          </a:effectLst>
        </p:spPr>
      </p:pic>
      <p:grpSp>
        <p:nvGrpSpPr>
          <p:cNvPr id="9" name="Grupo 11"/>
          <p:cNvGrpSpPr>
            <a:grpSpLocks/>
          </p:cNvGrpSpPr>
          <p:nvPr/>
        </p:nvGrpSpPr>
        <p:grpSpPr bwMode="auto">
          <a:xfrm>
            <a:off x="3775223" y="1613996"/>
            <a:ext cx="7555388" cy="3941700"/>
            <a:chOff x="304800" y="1456558"/>
            <a:chExt cx="8262492" cy="4153462"/>
          </a:xfrm>
        </p:grpSpPr>
        <p:pic>
          <p:nvPicPr>
            <p:cNvPr id="10" name="Picture 4" descr="aberturta de stent autoex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4788927" y="2036281"/>
              <a:ext cx="3778365" cy="3573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5" descr="abertura de stent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304800" y="1456558"/>
              <a:ext cx="4195761" cy="2493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7805886" y="1229036"/>
            <a:ext cx="4113212" cy="120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folHlink"/>
              </a:buClr>
              <a:buSzPct val="130000"/>
            </a:pPr>
            <a:r>
              <a:rPr kumimoji="1" lang="pt-BR" sz="24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Stent</a:t>
            </a:r>
            <a:r>
              <a:rPr kumimoji="1" lang="pt-BR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Expansível com balão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folHlink"/>
              </a:buClr>
              <a:buSzPct val="130000"/>
            </a:pPr>
            <a:r>
              <a:rPr kumimoji="1" lang="pt-BR" sz="24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Stent</a:t>
            </a:r>
            <a:r>
              <a:rPr kumimoji="1" lang="pt-BR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Auto Expansíveis</a:t>
            </a:r>
          </a:p>
        </p:txBody>
      </p:sp>
      <p:sp>
        <p:nvSpPr>
          <p:cNvPr id="1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dirty="0" smtClean="0">
                <a:ea typeface="ＭＳ Ｐゴシック" pitchFamily="34" charset="-128"/>
              </a:rPr>
              <a:t>Pé Diabético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dirty="0" smtClean="0">
                <a:ea typeface="ＭＳ Ｐゴシック" pitchFamily="34" charset="-128"/>
              </a:rPr>
              <a:t> 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sz="2400" dirty="0" smtClean="0">
                <a:ea typeface="ＭＳ Ｐゴシック" pitchFamily="34" charset="-128"/>
              </a:rPr>
              <a:t>Um desafio Multidisciplinar e Organizacional </a:t>
            </a:r>
            <a:endParaRPr lang="en-US" altLang="pt-BR" sz="2400" dirty="0" smtClean="0">
              <a:ea typeface="ＭＳ Ｐゴシック" pitchFamily="34" charset="-128"/>
            </a:endParaRPr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3466214" y="234247"/>
            <a:ext cx="8725786" cy="9034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4400" b="1" i="0" u="none" strike="noStrike" kern="0" cap="none" spc="-6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Materiais utilizados em Angioplastias</a:t>
            </a:r>
            <a:endParaRPr kumimoji="1" lang="pt-BR" sz="4400" b="1" i="0" u="none" strike="noStrike" kern="0" cap="none" spc="-6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2" name="Imagem 11" descr="Logo Novembro Azul-02.jpg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69330" y="5393631"/>
            <a:ext cx="1597381" cy="128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959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135545" y="1587770"/>
            <a:ext cx="2172435" cy="4474035"/>
          </a:xfrm>
          <a:prstGeom prst="rect">
            <a:avLst/>
          </a:prstGeom>
          <a:noFill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253095" y="1562985"/>
            <a:ext cx="1949832" cy="4413575"/>
          </a:xfrm>
          <a:prstGeom prst="rect">
            <a:avLst/>
          </a:prstGeom>
          <a:noFill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715033" y="1580834"/>
            <a:ext cx="2179306" cy="4467164"/>
          </a:xfrm>
          <a:prstGeom prst="rect">
            <a:avLst/>
          </a:prstGeom>
          <a:noFill/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444948" y="220069"/>
            <a:ext cx="874705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-6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Angioplastia de artérias poplítea e </a:t>
            </a:r>
            <a:r>
              <a:rPr kumimoji="0" lang="pt-BR" sz="4000" b="1" i="0" u="none" strike="noStrike" kern="1200" cap="none" spc="-6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fibular</a:t>
            </a:r>
            <a:endParaRPr kumimoji="0" lang="pt-BR" sz="4000" b="1" i="0" u="none" strike="noStrike" kern="1200" cap="none" spc="-6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dirty="0" smtClean="0">
                <a:ea typeface="ＭＳ Ｐゴシック" pitchFamily="34" charset="-128"/>
              </a:rPr>
              <a:t>Pé Diabético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dirty="0" smtClean="0">
                <a:ea typeface="ＭＳ Ｐゴシック" pitchFamily="34" charset="-128"/>
              </a:rPr>
              <a:t> 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sz="2400" dirty="0" smtClean="0">
                <a:ea typeface="ＭＳ Ｐゴシック" pitchFamily="34" charset="-128"/>
              </a:rPr>
              <a:t>Um desafio Multidisciplinar e Organizacional </a:t>
            </a:r>
            <a:endParaRPr lang="en-US" altLang="pt-BR" sz="2400" dirty="0" smtClean="0">
              <a:ea typeface="ＭＳ Ｐゴシック" pitchFamily="34" charset="-128"/>
            </a:endParaRPr>
          </a:p>
        </p:txBody>
      </p:sp>
      <p:pic>
        <p:nvPicPr>
          <p:cNvPr id="8" name="Imagem 7" descr="Logo Novembro Azul-02.jpg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69330" y="5393631"/>
            <a:ext cx="1597381" cy="128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959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3"/>
          <p:cNvGraphicFramePr>
            <a:graphicFrameLocks noChangeAspect="1"/>
          </p:cNvGraphicFramePr>
          <p:nvPr/>
        </p:nvGraphicFramePr>
        <p:xfrm>
          <a:off x="3644937" y="1731951"/>
          <a:ext cx="3873706" cy="2839299"/>
        </p:xfrm>
        <a:graphic>
          <a:graphicData uri="http://schemas.openxmlformats.org/presentationml/2006/ole">
            <p:oleObj spid="_x0000_s5145" name="CorelPhotoPaint.Image.10" r:id="rId3" imgW="5409524" imgH="3212698" progId="">
              <p:embed/>
            </p:oleObj>
          </a:graphicData>
        </a:graphic>
      </p:graphicFrame>
      <p:graphicFrame>
        <p:nvGraphicFramePr>
          <p:cNvPr id="5123" name="Object 4"/>
          <p:cNvGraphicFramePr>
            <a:graphicFrameLocks noChangeAspect="1"/>
          </p:cNvGraphicFramePr>
          <p:nvPr/>
        </p:nvGraphicFramePr>
        <p:xfrm>
          <a:off x="7613540" y="2381693"/>
          <a:ext cx="4065262" cy="2849231"/>
        </p:xfrm>
        <a:graphic>
          <a:graphicData uri="http://schemas.openxmlformats.org/presentationml/2006/ole">
            <p:oleObj spid="_x0000_s5146" name="CorelPhotoPaint.Image.10" r:id="rId4" imgW="5930159" imgH="3492063" progId="">
              <p:embed/>
            </p:oleObj>
          </a:graphicData>
        </a:graphic>
      </p:graphicFrame>
      <p:sp>
        <p:nvSpPr>
          <p:cNvPr id="11" name="Título 1"/>
          <p:cNvSpPr txBox="1">
            <a:spLocks/>
          </p:cNvSpPr>
          <p:nvPr/>
        </p:nvSpPr>
        <p:spPr>
          <a:xfrm>
            <a:off x="3466214" y="255507"/>
            <a:ext cx="8725785" cy="701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4000" b="1" i="0" u="none" strike="noStrike" kern="0" cap="none" spc="-6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Derivação </a:t>
            </a:r>
            <a:r>
              <a:rPr kumimoji="1" lang="pt-BR" sz="4000" b="1" kern="0" spc="-6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f</a:t>
            </a:r>
            <a:r>
              <a:rPr kumimoji="1" lang="pt-BR" sz="4000" b="1" i="0" u="none" strike="noStrike" kern="0" cap="none" spc="-6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emoro – fibular com veia safena </a:t>
            </a:r>
            <a:endParaRPr kumimoji="1" lang="pt-BR" sz="4000" b="1" i="0" u="none" strike="noStrike" kern="0" cap="none" spc="-6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dirty="0" smtClean="0">
                <a:ea typeface="ＭＳ Ｐゴシック" pitchFamily="34" charset="-128"/>
              </a:rPr>
              <a:t>Pé Diabético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dirty="0" smtClean="0">
                <a:ea typeface="ＭＳ Ｐゴシック" pitchFamily="34" charset="-128"/>
              </a:rPr>
              <a:t> 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sz="2400" dirty="0" smtClean="0">
                <a:ea typeface="ＭＳ Ｐゴシック" pitchFamily="34" charset="-128"/>
              </a:rPr>
              <a:t>Um desafio Multidisciplinar e Organizacional </a:t>
            </a:r>
            <a:endParaRPr lang="en-US" altLang="pt-BR" sz="2400" dirty="0" smtClean="0">
              <a:ea typeface="ＭＳ Ｐゴシック" pitchFamily="34" charset="-12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5940905" y="6453188"/>
            <a:ext cx="5021262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19088" indent="-319088" algn="r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pt-BR" sz="1400" dirty="0">
                <a:latin typeface="+mn-lt"/>
              </a:rPr>
              <a:t>Hospital do Servidor Público Estadual  - SP</a:t>
            </a:r>
            <a:endParaRPr lang="pt-BR" sz="1400" i="1" dirty="0">
              <a:latin typeface="+mn-lt"/>
            </a:endParaRPr>
          </a:p>
        </p:txBody>
      </p:sp>
      <p:pic>
        <p:nvPicPr>
          <p:cNvPr id="8" name="Imagem 7" descr="Logo Novembro Azul-02.jpg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69330" y="5393631"/>
            <a:ext cx="1597381" cy="128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959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Conteúdo 1"/>
          <p:cNvSpPr>
            <a:spLocks noGrp="1"/>
          </p:cNvSpPr>
          <p:nvPr>
            <p:ph idx="1"/>
          </p:nvPr>
        </p:nvSpPr>
        <p:spPr>
          <a:xfrm>
            <a:off x="3867912" y="868680"/>
            <a:ext cx="8051186" cy="512064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pt-BR" altLang="pt-BR" dirty="0" smtClean="0">
                <a:solidFill>
                  <a:srgbClr val="222268"/>
                </a:solidFill>
                <a:ea typeface="ＭＳ Ｐゴシック" pitchFamily="34" charset="-128"/>
              </a:rPr>
              <a:t>      </a:t>
            </a:r>
            <a:r>
              <a:rPr lang="pt-BR" altLang="pt-BR" sz="2800" dirty="0" smtClean="0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Diabéticos  15 a 46 x maior que não Diabéticos </a:t>
            </a:r>
          </a:p>
          <a:p>
            <a:pPr marL="0" indent="0">
              <a:buFontTx/>
              <a:buNone/>
              <a:defRPr/>
            </a:pPr>
            <a:endParaRPr lang="pt-BR" altLang="pt-BR" dirty="0" smtClean="0">
              <a:solidFill>
                <a:srgbClr val="222268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0" indent="0">
              <a:defRPr/>
            </a:pPr>
            <a:r>
              <a:rPr lang="pt-BR" altLang="pt-BR" sz="28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Fatores de risco adicional:</a:t>
            </a:r>
            <a:endParaRPr lang="pt-BR" altLang="pt-BR" sz="24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lvl="1">
              <a:defRPr/>
            </a:pPr>
            <a:r>
              <a:rPr lang="pt-BR" altLang="pt-BR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Mais de 10 anos da doença: 50% sem diagnóstico</a:t>
            </a:r>
          </a:p>
          <a:p>
            <a:pPr lvl="1">
              <a:defRPr/>
            </a:pPr>
            <a:r>
              <a:rPr lang="pt-BR" altLang="pt-BR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Controle glicêmico ruim </a:t>
            </a:r>
          </a:p>
          <a:p>
            <a:pPr lvl="1">
              <a:defRPr/>
            </a:pPr>
            <a:r>
              <a:rPr lang="en-US" altLang="pt-BR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Hipertensão</a:t>
            </a:r>
            <a:r>
              <a:rPr lang="en-US" altLang="pt-BR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arterial e </a:t>
            </a:r>
            <a:r>
              <a:rPr lang="en-US" altLang="pt-BR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dislipidemia</a:t>
            </a:r>
            <a:endParaRPr lang="en-US" altLang="pt-BR" sz="24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lvl="1">
              <a:defRPr/>
            </a:pPr>
            <a:r>
              <a:rPr lang="en-US" altLang="pt-BR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Neuropatia</a:t>
            </a:r>
            <a:r>
              <a:rPr lang="en-US" altLang="pt-BR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e </a:t>
            </a:r>
            <a:r>
              <a:rPr lang="en-US" altLang="pt-BR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doença</a:t>
            </a:r>
            <a:r>
              <a:rPr lang="en-US" altLang="pt-BR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vascular </a:t>
            </a:r>
            <a:r>
              <a:rPr lang="en-US" altLang="pt-BR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periférica</a:t>
            </a:r>
            <a:endParaRPr lang="pt-BR" altLang="pt-BR" sz="24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lvl="1">
              <a:defRPr/>
            </a:pPr>
            <a:r>
              <a:rPr lang="pt-BR" altLang="pt-BR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Comprometimento cardíaco</a:t>
            </a:r>
          </a:p>
          <a:p>
            <a:pPr lvl="1">
              <a:defRPr/>
            </a:pPr>
            <a:r>
              <a:rPr lang="pt-BR" altLang="pt-BR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Comprometimento</a:t>
            </a:r>
            <a:r>
              <a:rPr lang="pt-BR" altLang="pt-BR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pt-BR" altLang="pt-BR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retiniano ou renal :</a:t>
            </a:r>
          </a:p>
        </p:txBody>
      </p:sp>
      <p:sp>
        <p:nvSpPr>
          <p:cNvPr id="11" name="Rectangle 5"/>
          <p:cNvSpPr/>
          <p:nvPr/>
        </p:nvSpPr>
        <p:spPr>
          <a:xfrm>
            <a:off x="5696909" y="5339002"/>
            <a:ext cx="403307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M</a:t>
            </a:r>
            <a:r>
              <a:rPr lang="x-none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icroangiopatia avançada</a:t>
            </a:r>
          </a:p>
        </p:txBody>
      </p:sp>
      <p:sp>
        <p:nvSpPr>
          <p:cNvPr id="12" name="Título 2"/>
          <p:cNvSpPr txBox="1">
            <a:spLocks/>
          </p:cNvSpPr>
          <p:nvPr/>
        </p:nvSpPr>
        <p:spPr>
          <a:xfrm>
            <a:off x="3423684" y="233916"/>
            <a:ext cx="8768316" cy="8977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4000" b="1" i="0" u="none" strike="noStrike" kern="1200" cap="none" spc="-6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Risco de amputação</a:t>
            </a:r>
            <a:endParaRPr kumimoji="0" lang="en-US" altLang="pt-BR" sz="4000" b="1" i="0" u="none" strike="noStrike" kern="1200" cap="none" spc="-6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 anchor="ctr"/>
          <a:lstStyle/>
          <a:p>
            <a:pPr algn="ctr"/>
            <a:r>
              <a:rPr lang="pt-BR" altLang="pt-BR" dirty="0" smtClean="0">
                <a:ea typeface="ＭＳ Ｐゴシック" pitchFamily="34" charset="-128"/>
              </a:rPr>
              <a:t>Pé Diabético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dirty="0" smtClean="0">
                <a:ea typeface="ＭＳ Ｐゴシック" pitchFamily="34" charset="-128"/>
              </a:rPr>
              <a:t> 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sz="2400" dirty="0" smtClean="0">
                <a:ea typeface="ＭＳ Ｐゴシック" pitchFamily="34" charset="-128"/>
              </a:rPr>
              <a:t>Um desafio Multidisciplinar e Organizacional </a:t>
            </a:r>
            <a:endParaRPr lang="en-US" altLang="pt-BR" sz="2400" dirty="0" smtClean="0">
              <a:ea typeface="ＭＳ Ｐゴシック" pitchFamily="34" charset="-128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2888" y="5617627"/>
            <a:ext cx="23050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 descr="Logo Novembro Azul-02.jp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69330" y="5393631"/>
            <a:ext cx="1597381" cy="128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853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615213" y="5423502"/>
            <a:ext cx="203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altLang="pt-BR" b="1" dirty="0">
                <a:latin typeface="Times New Roman" pitchFamily="18" charset="0"/>
              </a:rPr>
              <a:t>Anastomose distal 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3455581" y="0"/>
            <a:ext cx="8736419" cy="12968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4000" b="1" i="0" u="none" strike="noStrike" kern="0" cap="none" spc="-6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Enxerto </a:t>
            </a:r>
            <a:r>
              <a:rPr kumimoji="1" lang="pt-BR" sz="4000" b="1" i="0" u="none" strike="noStrike" kern="0" cap="none" spc="-6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Popliteo-Plantar</a:t>
            </a:r>
            <a:r>
              <a:rPr kumimoji="1" lang="pt-BR" sz="4000" b="1" i="0" u="none" strike="noStrike" kern="0" cap="none" spc="-6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com veia cefálica</a:t>
            </a:r>
            <a:endParaRPr kumimoji="1" lang="pt-BR" sz="4000" b="1" i="0" u="none" strike="noStrike" kern="0" cap="none" spc="-6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dirty="0" smtClean="0">
                <a:ea typeface="ＭＳ Ｐゴシック" pitchFamily="34" charset="-128"/>
              </a:rPr>
              <a:t>Pé Diabético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dirty="0" smtClean="0">
                <a:ea typeface="ＭＳ Ｐゴシック" pitchFamily="34" charset="-128"/>
              </a:rPr>
              <a:t> 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sz="2400" dirty="0" smtClean="0">
                <a:ea typeface="ＭＳ Ｐゴシック" pitchFamily="34" charset="-128"/>
              </a:rPr>
              <a:t>Um desafio Multidisciplinar e Organizacional </a:t>
            </a:r>
            <a:endParaRPr lang="en-US" altLang="pt-BR" sz="2400" dirty="0" smtClean="0">
              <a:ea typeface="ＭＳ Ｐゴシック" pitchFamily="34" charset="-128"/>
            </a:endParaRPr>
          </a:p>
        </p:txBody>
      </p:sp>
      <p:pic>
        <p:nvPicPr>
          <p:cNvPr id="10" name="Picture 2" descr="Foto 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31083" y="921045"/>
            <a:ext cx="2319339" cy="5622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6315740" y="5358808"/>
            <a:ext cx="2331223" cy="285381"/>
          </a:xfrm>
          <a:prstGeom prst="line">
            <a:avLst/>
          </a:prstGeom>
          <a:noFill/>
          <a:ln w="9525">
            <a:solidFill>
              <a:srgbClr val="C00000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pPr algn="ctr">
              <a:defRPr/>
            </a:pPr>
            <a:endParaRPr lang="pt-BR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5919640" y="6453188"/>
            <a:ext cx="5021262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19088" indent="-319088" algn="r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pt-BR" sz="1400" dirty="0">
                <a:latin typeface="+mn-lt"/>
              </a:rPr>
              <a:t>Hospital do Servidor Público Estadual  - SP</a:t>
            </a:r>
            <a:endParaRPr lang="pt-BR" sz="1400" i="1" dirty="0">
              <a:latin typeface="+mn-lt"/>
            </a:endParaRPr>
          </a:p>
        </p:txBody>
      </p:sp>
      <p:pic>
        <p:nvPicPr>
          <p:cNvPr id="11" name="Imagem 10" descr="Logo Novembro Azul-02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69330" y="5393631"/>
            <a:ext cx="1597381" cy="128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9593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Inoutsrv\Backup_K_Z\Roberto Sacilotto\2003\Roberto_Sacilotto_2003_2\slides 23_07\003.jpg"/>
          <p:cNvPicPr>
            <a:picLocks noChangeAspect="1" noChangeArrowheads="1"/>
          </p:cNvPicPr>
          <p:nvPr/>
        </p:nvPicPr>
        <p:blipFill>
          <a:blip r:embed="rId2" cstate="screen">
            <a:lum bright="12000"/>
          </a:blip>
          <a:srcRect/>
          <a:stretch>
            <a:fillRect/>
          </a:stretch>
        </p:blipFill>
        <p:spPr bwMode="auto">
          <a:xfrm>
            <a:off x="3556923" y="1263466"/>
            <a:ext cx="4060825" cy="30734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9" name="Picture 3" descr="\\Inoutsrv\Backup_K_Z\Roberto Sacilotto\2003\Roberto_Sacilotto_2003_2\slides 23_07\004.jpg"/>
          <p:cNvPicPr>
            <a:picLocks noChangeAspect="1" noChangeArrowheads="1"/>
          </p:cNvPicPr>
          <p:nvPr/>
        </p:nvPicPr>
        <p:blipFill>
          <a:blip r:embed="rId3" cstate="screen">
            <a:lum bright="12000"/>
          </a:blip>
          <a:srcRect/>
          <a:stretch>
            <a:fillRect/>
          </a:stretch>
        </p:blipFill>
        <p:spPr bwMode="auto">
          <a:xfrm>
            <a:off x="7708347" y="2705321"/>
            <a:ext cx="4064000" cy="30575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8393519" y="1449396"/>
            <a:ext cx="2962054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Bef>
                <a:spcPct val="60000"/>
              </a:spcBef>
              <a:buClr>
                <a:schemeClr val="hlink"/>
              </a:buClr>
            </a:pP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Anastomose distal: </a:t>
            </a:r>
            <a:r>
              <a:rPr lang="pt-BR" sz="24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Társica</a:t>
            </a: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lateral</a:t>
            </a:r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dirty="0" smtClean="0">
                <a:ea typeface="ＭＳ Ｐゴシック" pitchFamily="34" charset="-128"/>
              </a:rPr>
              <a:t>Pé Diabético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dirty="0" smtClean="0">
                <a:ea typeface="ＭＳ Ｐゴシック" pitchFamily="34" charset="-128"/>
              </a:rPr>
              <a:t> 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sz="2400" dirty="0" smtClean="0">
                <a:ea typeface="ＭＳ Ｐゴシック" pitchFamily="34" charset="-128"/>
              </a:rPr>
              <a:t>Um desafio Multidisciplinar e Organizacional </a:t>
            </a:r>
            <a:endParaRPr lang="en-US" altLang="pt-BR" sz="2400" dirty="0" smtClean="0">
              <a:ea typeface="ＭＳ Ｐゴシック" pitchFamily="34" charset="-128"/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3402419" y="180753"/>
            <a:ext cx="8789581" cy="850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4000" b="1" i="0" u="none" strike="noStrike" kern="0" cap="none" spc="-6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Derivações Infra </a:t>
            </a:r>
            <a:r>
              <a:rPr kumimoji="1" lang="pt-BR" sz="4000" b="1" kern="0" spc="-6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Maleolares</a:t>
            </a:r>
            <a:endParaRPr kumimoji="1" lang="pt-BR" sz="4000" b="1" i="0" u="none" strike="noStrike" kern="0" cap="none" spc="-6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5866477" y="6453188"/>
            <a:ext cx="5021262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19088" indent="-319088" algn="r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pt-BR" sz="1400" dirty="0">
                <a:latin typeface="+mn-lt"/>
              </a:rPr>
              <a:t>Hospital do Servidor Público Estadual  - SP</a:t>
            </a:r>
            <a:endParaRPr lang="pt-BR" sz="1400" i="1" dirty="0">
              <a:latin typeface="+mn-lt"/>
            </a:endParaRPr>
          </a:p>
        </p:txBody>
      </p:sp>
      <p:pic>
        <p:nvPicPr>
          <p:cNvPr id="11" name="Imagem 10" descr="Logo Novembro Azul-02.jp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69330" y="5393631"/>
            <a:ext cx="1597381" cy="128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959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Inoutsrv\Backup_K_Z\Roberto Sacilotto\2003\Roberto_Sacilotto_2003_2\Slide 034.JPG"/>
          <p:cNvPicPr>
            <a:picLocks noChangeAspect="1" noChangeArrowheads="1"/>
          </p:cNvPicPr>
          <p:nvPr/>
        </p:nvPicPr>
        <p:blipFill>
          <a:blip r:embed="rId3" cstate="screen"/>
          <a:srcRect r="9979"/>
          <a:stretch>
            <a:fillRect/>
          </a:stretch>
        </p:blipFill>
        <p:spPr bwMode="auto">
          <a:xfrm>
            <a:off x="4498975" y="1999171"/>
            <a:ext cx="2424567" cy="4327844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7827964" y="1977656"/>
          <a:ext cx="2391628" cy="4363646"/>
        </p:xfrm>
        <a:graphic>
          <a:graphicData uri="http://schemas.openxmlformats.org/presentationml/2006/ole">
            <p:oleObj spid="_x0000_s4111" name="Imagem de bitmap" r:id="rId4" imgW="3885714" imgH="5800000" progId="PBrush">
              <p:embed/>
            </p:oleObj>
          </a:graphicData>
        </a:graphic>
      </p:graphicFrame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363779" y="1378577"/>
            <a:ext cx="6477000" cy="464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5000"/>
              </a:lnSpc>
              <a:spcBef>
                <a:spcPct val="60000"/>
              </a:spcBef>
              <a:buClr>
                <a:schemeClr val="hlink"/>
              </a:buClr>
            </a:pP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Anastomose distal: </a:t>
            </a:r>
            <a:r>
              <a:rPr lang="pt-BR" sz="24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Társica</a:t>
            </a: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lateral</a:t>
            </a:r>
          </a:p>
        </p:txBody>
      </p:sp>
      <p:sp>
        <p:nvSpPr>
          <p:cNvPr id="1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dirty="0" smtClean="0">
                <a:ea typeface="ＭＳ Ｐゴシック" pitchFamily="34" charset="-128"/>
              </a:rPr>
              <a:t>Pé Diabético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dirty="0" smtClean="0">
                <a:ea typeface="ＭＳ Ｐゴシック" pitchFamily="34" charset="-128"/>
              </a:rPr>
              <a:t> 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sz="2400" dirty="0" smtClean="0">
                <a:ea typeface="ＭＳ Ｐゴシック" pitchFamily="34" charset="-128"/>
              </a:rPr>
              <a:t>Um desafio Multidisciplinar e Organizacional </a:t>
            </a:r>
            <a:endParaRPr lang="en-US" altLang="pt-BR" sz="2400" dirty="0" smtClean="0">
              <a:ea typeface="ＭＳ Ｐゴシック" pitchFamily="34" charset="-128"/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3402419" y="181083"/>
            <a:ext cx="8789581" cy="850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4000" b="1" i="0" u="none" strike="noStrike" kern="0" cap="none" spc="-6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Derivações Infra </a:t>
            </a:r>
            <a:r>
              <a:rPr kumimoji="1" lang="pt-BR" sz="4000" b="1" kern="0" spc="-6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Maleolares</a:t>
            </a:r>
            <a:endParaRPr kumimoji="1" lang="pt-BR" sz="4000" b="1" i="0" u="none" strike="noStrike" kern="0" cap="none" spc="-6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5930273" y="6453188"/>
            <a:ext cx="5021262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19088" indent="-319088" algn="r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pt-BR" sz="1400" dirty="0">
                <a:latin typeface="+mn-lt"/>
              </a:rPr>
              <a:t>Hospital do Servidor Público Estadual  - SP</a:t>
            </a:r>
            <a:endParaRPr lang="pt-BR" sz="1400" i="1" dirty="0">
              <a:latin typeface="+mn-lt"/>
            </a:endParaRPr>
          </a:p>
        </p:txBody>
      </p:sp>
      <p:pic>
        <p:nvPicPr>
          <p:cNvPr id="9" name="Imagem 8" descr="Logo Novembro Azul-02.jpg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69330" y="5393631"/>
            <a:ext cx="1597381" cy="128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959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 descr="Captura de Tela 2014-11-07 às 09.52.54.png"/>
          <p:cNvPicPr>
            <a:picLocks noChangeAspect="1"/>
          </p:cNvPicPr>
          <p:nvPr/>
        </p:nvPicPr>
        <p:blipFill>
          <a:blip r:embed="rId2" cstate="screen"/>
          <a:srcRect l="-81" r="560"/>
          <a:stretch>
            <a:fillRect/>
          </a:stretch>
        </p:blipFill>
        <p:spPr>
          <a:xfrm>
            <a:off x="7179303" y="1839432"/>
            <a:ext cx="4631601" cy="3356233"/>
          </a:xfrm>
          <a:prstGeom prst="rect">
            <a:avLst/>
          </a:prstGeom>
        </p:spPr>
      </p:pic>
      <p:sp>
        <p:nvSpPr>
          <p:cNvPr id="10" name="Rectangle 5"/>
          <p:cNvSpPr/>
          <p:nvPr/>
        </p:nvSpPr>
        <p:spPr>
          <a:xfrm>
            <a:off x="4201831" y="2009545"/>
            <a:ext cx="1879041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x-none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62%</a:t>
            </a:r>
          </a:p>
        </p:txBody>
      </p:sp>
      <p:sp>
        <p:nvSpPr>
          <p:cNvPr id="11" name="Title 2"/>
          <p:cNvSpPr txBox="1">
            <a:spLocks/>
          </p:cNvSpPr>
          <p:nvPr/>
        </p:nvSpPr>
        <p:spPr bwMode="auto">
          <a:xfrm>
            <a:off x="3370524" y="3429333"/>
            <a:ext cx="36433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pt-BR" sz="2400" kern="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Redução</a:t>
            </a:r>
            <a:r>
              <a:rPr lang="en-US" altLang="pt-BR" sz="2400" kern="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altLang="pt-BR" sz="2400" kern="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amputações</a:t>
            </a:r>
            <a:r>
              <a:rPr lang="en-US" altLang="pt-BR" sz="2400" kern="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altLang="pt-BR" sz="2400" kern="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diabéticos</a:t>
            </a:r>
            <a:r>
              <a:rPr lang="en-US" altLang="pt-BR" sz="2400" kern="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2400" kern="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nos</a:t>
            </a:r>
            <a:r>
              <a:rPr lang="en-US" altLang="pt-BR" sz="2400" kern="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2400" kern="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últimos</a:t>
            </a:r>
            <a:r>
              <a:rPr lang="en-US" altLang="pt-BR" sz="2400" kern="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11 </a:t>
            </a:r>
            <a:r>
              <a:rPr lang="en-US" altLang="pt-BR" sz="2400" kern="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anos</a:t>
            </a:r>
            <a:r>
              <a:rPr lang="en-US" altLang="pt-BR" sz="2400" kern="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2400" kern="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altLang="pt-BR" sz="2400" kern="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2400" kern="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Inglaterra</a:t>
            </a:r>
            <a:r>
              <a:rPr lang="en-US" altLang="pt-BR" sz="2400" kern="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476847" y="234239"/>
            <a:ext cx="8715153" cy="903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4000" b="1" i="0" u="none" strike="noStrike" kern="1200" cap="none" spc="-6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Benefícios</a:t>
            </a:r>
            <a:r>
              <a:rPr kumimoji="0" lang="en-US" altLang="pt-BR" sz="4000" b="1" i="0" u="none" strike="noStrike" kern="1200" cap="none" spc="-6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kumimoji="0" lang="en-US" altLang="pt-BR" sz="4000" b="1" i="0" u="none" strike="noStrike" kern="1200" cap="none" spc="-6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da</a:t>
            </a:r>
            <a:r>
              <a:rPr kumimoji="0" lang="en-US" altLang="pt-BR" sz="4000" b="1" i="0" u="none" strike="noStrike" kern="1200" cap="none" spc="-6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kumimoji="0" lang="en-US" altLang="pt-BR" sz="4000" b="1" i="0" u="none" strike="noStrike" kern="1200" cap="none" spc="-6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Multidisciplinaridade</a:t>
            </a:r>
            <a:endParaRPr kumimoji="0" lang="en-US" altLang="pt-BR" sz="4000" b="1" i="0" u="none" strike="noStrike" kern="1200" cap="none" spc="-6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dirty="0" smtClean="0">
                <a:ea typeface="ＭＳ Ｐゴシック" pitchFamily="34" charset="-128"/>
              </a:rPr>
              <a:t>Pé Diabético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dirty="0" smtClean="0">
                <a:ea typeface="ＭＳ Ｐゴシック" pitchFamily="34" charset="-128"/>
              </a:rPr>
              <a:t> 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sz="2400" dirty="0" smtClean="0">
                <a:ea typeface="ＭＳ Ｐゴシック" pitchFamily="34" charset="-128"/>
              </a:rPr>
              <a:t>Um desafio Multidisciplinar e Organizacional </a:t>
            </a:r>
            <a:endParaRPr lang="en-US" altLang="pt-BR" sz="2400" dirty="0" smtClean="0">
              <a:ea typeface="ＭＳ Ｐゴシック" pitchFamily="34" charset="-128"/>
            </a:endParaRP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8636821" y="6550025"/>
            <a:ext cx="24440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hu-HU" altLang="pt-BR" sz="1400" dirty="0"/>
              <a:t>Diabetes Care 31:99–101, 2008</a:t>
            </a:r>
            <a:endParaRPr lang="en-US" altLang="pt-BR" sz="1400" dirty="0"/>
          </a:p>
        </p:txBody>
      </p:sp>
      <p:pic>
        <p:nvPicPr>
          <p:cNvPr id="12" name="Imagem 11" descr="Logo Novembro Azul-02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69330" y="5380379"/>
            <a:ext cx="1597381" cy="128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959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869268" y="1204364"/>
            <a:ext cx="7315200" cy="4143827"/>
          </a:xfrm>
        </p:spPr>
        <p:txBody>
          <a:bodyPr>
            <a:normAutofit/>
          </a:bodyPr>
          <a:lstStyle/>
          <a:p>
            <a:pPr marL="514350" indent="-514350">
              <a:buFontTx/>
              <a:buAutoNum type="arabicPeriod"/>
            </a:pPr>
            <a:r>
              <a:rPr lang="en-US" altLang="pt-BR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pt-BR" altLang="pt-BR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Gestor sistema</a:t>
            </a:r>
          </a:p>
          <a:p>
            <a:pPr marL="914400" lvl="1" indent="-514350"/>
            <a:r>
              <a:rPr lang="pt-BR" altLang="pt-BR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Ministério da Saúde / Secretarias </a:t>
            </a:r>
            <a:r>
              <a:rPr lang="pt-BR" altLang="pt-BR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</a:t>
            </a:r>
            <a:r>
              <a:rPr lang="pt-BR" altLang="pt-BR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úblicas</a:t>
            </a:r>
          </a:p>
          <a:p>
            <a:pPr marL="514350" indent="-514350">
              <a:buFontTx/>
              <a:buAutoNum type="arabicPeriod"/>
            </a:pPr>
            <a:r>
              <a:rPr lang="pt-BR" altLang="pt-BR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Triagem</a:t>
            </a:r>
          </a:p>
          <a:p>
            <a:pPr marL="914400" lvl="1" indent="-514350"/>
            <a:r>
              <a:rPr lang="pt-BR" altLang="pt-BR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Profissionais na </a:t>
            </a:r>
            <a:r>
              <a:rPr lang="pt-BR" alt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“</a:t>
            </a:r>
            <a:r>
              <a:rPr lang="pt-BR" altLang="pt-BR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linha de frente</a:t>
            </a:r>
            <a:r>
              <a:rPr lang="pt-BR" alt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”</a:t>
            </a:r>
          </a:p>
          <a:p>
            <a:pPr marL="914400" lvl="1" indent="-514350"/>
            <a:r>
              <a:rPr lang="pt-BR" altLang="pt-BR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Clínicos, enfermeiros, agentes de saúde...</a:t>
            </a:r>
          </a:p>
          <a:p>
            <a:pPr marL="514350" indent="-514350">
              <a:buFontTx/>
              <a:buAutoNum type="arabicPeriod"/>
            </a:pPr>
            <a:r>
              <a:rPr lang="pt-BR" altLang="pt-BR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Guidelines</a:t>
            </a:r>
            <a:r>
              <a:rPr lang="pt-BR" altLang="pt-BR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(equipes multidisciplinares)</a:t>
            </a:r>
          </a:p>
          <a:p>
            <a:pPr marL="914400" lvl="1" indent="-514350"/>
            <a:r>
              <a:rPr lang="pt-BR" altLang="pt-BR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Estabelecer condutas uniformes</a:t>
            </a:r>
          </a:p>
          <a:p>
            <a:pPr marL="914400" lvl="1" indent="-514350"/>
            <a:r>
              <a:rPr lang="pt-BR" altLang="pt-BR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Definir resultados</a:t>
            </a:r>
            <a:endParaRPr lang="en-US" altLang="pt-BR" sz="24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4734109" y="5952682"/>
            <a:ext cx="588781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pt-BR" sz="1400" dirty="0"/>
              <a:t>The International Consensus and Practical Guidelines on the Management</a:t>
            </a:r>
          </a:p>
          <a:p>
            <a:pPr algn="r"/>
            <a:r>
              <a:rPr lang="en-US" altLang="pt-BR" sz="1400" dirty="0"/>
              <a:t>and Prevention of the Diabetic Foot. </a:t>
            </a:r>
            <a:r>
              <a:rPr lang="en-US" altLang="pt-BR" sz="1400" dirty="0" err="1"/>
              <a:t>Schaper</a:t>
            </a:r>
            <a:r>
              <a:rPr lang="en-US" altLang="pt-BR" sz="1400" dirty="0"/>
              <a:t>, </a:t>
            </a:r>
            <a:r>
              <a:rPr lang="en-US" altLang="pt-BR" sz="1400" dirty="0" err="1"/>
              <a:t>Apelqvist</a:t>
            </a:r>
            <a:r>
              <a:rPr lang="en-US" altLang="pt-BR" sz="1400" dirty="0"/>
              <a:t> and Bakker</a:t>
            </a:r>
          </a:p>
          <a:p>
            <a:pPr algn="r"/>
            <a:r>
              <a:rPr lang="en-US" altLang="pt-BR" sz="1400" dirty="0"/>
              <a:t>Current Diabetes Reports 2003, 3:475–479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413051" y="170453"/>
            <a:ext cx="8778949" cy="8715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4000" b="1" i="0" u="none" strike="noStrike" kern="1200" cap="none" spc="-6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Organizacional</a:t>
            </a: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dirty="0" smtClean="0">
                <a:ea typeface="ＭＳ Ｐゴシック" pitchFamily="34" charset="-128"/>
              </a:rPr>
              <a:t>Pé Diabético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dirty="0" smtClean="0">
                <a:ea typeface="ＭＳ Ｐゴシック" pitchFamily="34" charset="-128"/>
              </a:rPr>
              <a:t> 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sz="2400" dirty="0" smtClean="0">
                <a:ea typeface="ＭＳ Ｐゴシック" pitchFamily="34" charset="-128"/>
              </a:rPr>
              <a:t>Um desafio Multidisciplinar e Organizacional </a:t>
            </a:r>
            <a:endParaRPr lang="en-US" altLang="pt-BR" sz="2400" dirty="0" smtClean="0">
              <a:ea typeface="ＭＳ Ｐゴシック" pitchFamily="34" charset="-128"/>
            </a:endParaRPr>
          </a:p>
        </p:txBody>
      </p:sp>
      <p:pic>
        <p:nvPicPr>
          <p:cNvPr id="7" name="Imagem 6" descr="Logo Novembro Azul-02.jpg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69330" y="5393631"/>
            <a:ext cx="1597381" cy="128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959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dirty="0" smtClean="0">
                <a:ea typeface="ＭＳ Ｐゴシック" pitchFamily="34" charset="-128"/>
              </a:rPr>
              <a:t>Pé Diabético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dirty="0" smtClean="0">
                <a:ea typeface="ＭＳ Ｐゴシック" pitchFamily="34" charset="-128"/>
              </a:rPr>
              <a:t> 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sz="2400" dirty="0" smtClean="0">
                <a:ea typeface="ＭＳ Ｐゴシック" pitchFamily="34" charset="-128"/>
              </a:rPr>
              <a:t>Um desafio Multidisciplinar e Organizacional </a:t>
            </a:r>
            <a:endParaRPr lang="en-US" altLang="pt-BR" sz="2400" dirty="0" smtClean="0">
              <a:ea typeface="ＭＳ Ｐゴシック" pitchFamily="34" charset="-128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 bwMode="auto">
          <a:xfrm>
            <a:off x="3455581" y="159818"/>
            <a:ext cx="8736419" cy="82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4000" b="1" i="0" u="none" strike="noStrike" kern="0" cap="none" spc="-6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Multidisciplinaridade</a:t>
            </a:r>
            <a:endParaRPr kumimoji="0" lang="en-US" altLang="pt-BR" sz="4000" b="1" i="0" u="none" strike="noStrike" kern="0" cap="none" spc="-6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23" name="Grupo 22"/>
          <p:cNvGrpSpPr/>
          <p:nvPr/>
        </p:nvGrpSpPr>
        <p:grpSpPr>
          <a:xfrm>
            <a:off x="4253951" y="1013793"/>
            <a:ext cx="7189305" cy="4803911"/>
            <a:chOff x="4558747" y="1013793"/>
            <a:chExt cx="7189305" cy="4803911"/>
          </a:xfrm>
        </p:grpSpPr>
        <p:sp>
          <p:nvSpPr>
            <p:cNvPr id="8" name="Elipse 7"/>
            <p:cNvSpPr/>
            <p:nvPr/>
          </p:nvSpPr>
          <p:spPr>
            <a:xfrm>
              <a:off x="8892206" y="1550501"/>
              <a:ext cx="2252870" cy="1709531"/>
            </a:xfrm>
            <a:prstGeom prst="ellipse">
              <a:avLst/>
            </a:prstGeom>
            <a:gradFill flip="none" rotWithShape="1">
              <a:gsLst>
                <a:gs pos="0">
                  <a:srgbClr val="D537B7">
                    <a:tint val="66000"/>
                    <a:satMod val="160000"/>
                  </a:srgbClr>
                </a:gs>
                <a:gs pos="50000">
                  <a:srgbClr val="D537B7">
                    <a:tint val="44500"/>
                    <a:satMod val="160000"/>
                  </a:srgbClr>
                </a:gs>
                <a:gs pos="100000">
                  <a:srgbClr val="D537B7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 smtClean="0">
                  <a:solidFill>
                    <a:schemeClr val="tx1"/>
                  </a:solidFill>
                </a:rPr>
                <a:t>ORTOPEDIA</a:t>
              </a:r>
              <a:endParaRPr lang="pt-BR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Elipse 17"/>
            <p:cNvSpPr/>
            <p:nvPr/>
          </p:nvSpPr>
          <p:spPr>
            <a:xfrm>
              <a:off x="4558747" y="2027583"/>
              <a:ext cx="2517914" cy="1709531"/>
            </a:xfrm>
            <a:prstGeom prst="ellipse">
              <a:avLst/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 smtClean="0">
                  <a:solidFill>
                    <a:schemeClr val="tx1"/>
                  </a:solidFill>
                </a:rPr>
                <a:t>NEUROLOGIA</a:t>
              </a:r>
              <a:endParaRPr lang="pt-BR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Elipse 18"/>
            <p:cNvSpPr/>
            <p:nvPr/>
          </p:nvSpPr>
          <p:spPr>
            <a:xfrm>
              <a:off x="4976191" y="3703984"/>
              <a:ext cx="2398644" cy="170953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2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2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 smtClean="0">
                  <a:solidFill>
                    <a:schemeClr val="tx1"/>
                  </a:solidFill>
                </a:rPr>
                <a:t>NEFROLOGIA</a:t>
              </a:r>
              <a:endParaRPr lang="pt-BR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Elipse 20"/>
            <p:cNvSpPr/>
            <p:nvPr/>
          </p:nvSpPr>
          <p:spPr>
            <a:xfrm>
              <a:off x="7301945" y="4108173"/>
              <a:ext cx="2398644" cy="1709531"/>
            </a:xfrm>
            <a:prstGeom prst="ellipse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 smtClean="0">
                  <a:solidFill>
                    <a:schemeClr val="tx1"/>
                  </a:solidFill>
                </a:rPr>
                <a:t>OFTALMOLOGIA</a:t>
              </a:r>
              <a:endParaRPr lang="pt-BR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Elipse 21"/>
            <p:cNvSpPr/>
            <p:nvPr/>
          </p:nvSpPr>
          <p:spPr>
            <a:xfrm>
              <a:off x="9349408" y="3240156"/>
              <a:ext cx="2398644" cy="170953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6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6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 smtClean="0">
                  <a:solidFill>
                    <a:schemeClr val="tx1"/>
                  </a:solidFill>
                </a:rPr>
                <a:t>INFECTOLOGIA</a:t>
              </a:r>
              <a:endParaRPr lang="pt-BR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Elipse 16"/>
            <p:cNvSpPr/>
            <p:nvPr/>
          </p:nvSpPr>
          <p:spPr>
            <a:xfrm>
              <a:off x="6645964" y="1013793"/>
              <a:ext cx="2418522" cy="1709531"/>
            </a:xfrm>
            <a:prstGeom prst="ellipse">
              <a:avLst/>
            </a:prstGeom>
            <a:gradFill flip="none" rotWithShape="1">
              <a:gsLst>
                <a:gs pos="0">
                  <a:srgbClr val="FFFFCC">
                    <a:shade val="30000"/>
                    <a:satMod val="115000"/>
                  </a:srgbClr>
                </a:gs>
                <a:gs pos="50000">
                  <a:srgbClr val="FFFFCC">
                    <a:shade val="67500"/>
                    <a:satMod val="115000"/>
                  </a:srgbClr>
                </a:gs>
                <a:gs pos="100000">
                  <a:srgbClr val="FFFFC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 smtClean="0">
                  <a:solidFill>
                    <a:schemeClr val="tx1"/>
                  </a:solidFill>
                </a:rPr>
                <a:t>ENDOCRINOLOGIA</a:t>
              </a:r>
              <a:endParaRPr lang="pt-BR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Elipse 5"/>
            <p:cNvSpPr/>
            <p:nvPr/>
          </p:nvSpPr>
          <p:spPr>
            <a:xfrm>
              <a:off x="6308035" y="2120348"/>
              <a:ext cx="3843130" cy="2464904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5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5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dirty="0" smtClean="0">
                  <a:solidFill>
                    <a:schemeClr val="tx1"/>
                  </a:solidFill>
                </a:rPr>
                <a:t>CIRURGIA</a:t>
              </a:r>
            </a:p>
            <a:p>
              <a:pPr algn="ctr"/>
              <a:r>
                <a:rPr lang="pt-BR" sz="2800" b="1" dirty="0" smtClean="0">
                  <a:solidFill>
                    <a:schemeClr val="tx1"/>
                  </a:solidFill>
                </a:rPr>
                <a:t>VASCULAR</a:t>
              </a:r>
              <a:endParaRPr lang="pt-BR" sz="28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6613451" y="6350038"/>
            <a:ext cx="49405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pt-BR" sz="1400" dirty="0" smtClean="0"/>
              <a:t> </a:t>
            </a:r>
            <a:r>
              <a:rPr lang="en-US" altLang="pt-BR" sz="1400" dirty="0"/>
              <a:t>Dr Bauer </a:t>
            </a:r>
            <a:r>
              <a:rPr lang="en-US" altLang="pt-BR" sz="1400" dirty="0" err="1" smtClean="0"/>
              <a:t>Sumpio</a:t>
            </a:r>
            <a:r>
              <a:rPr lang="en-US" altLang="pt-BR" sz="1400" dirty="0" smtClean="0"/>
              <a:t> Yale </a:t>
            </a:r>
            <a:r>
              <a:rPr lang="en-US" altLang="pt-BR" sz="1400" dirty="0"/>
              <a:t>University</a:t>
            </a:r>
          </a:p>
        </p:txBody>
      </p:sp>
      <p:pic>
        <p:nvPicPr>
          <p:cNvPr id="15" name="Imagem 14" descr="Logo Novembro Azul-02.jpg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69330" y="5393631"/>
            <a:ext cx="1597381" cy="128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95938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otprint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703896" y="762536"/>
            <a:ext cx="6957088" cy="5217816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Text Box 6"/>
          <p:cNvSpPr txBox="1">
            <a:spLocks noGrp="1" noChangeArrowheads="1"/>
          </p:cNvSpPr>
          <p:nvPr>
            <p:ph idx="1"/>
          </p:nvPr>
        </p:nvSpPr>
        <p:spPr bwMode="auto">
          <a:xfrm>
            <a:off x="4109563" y="865557"/>
            <a:ext cx="6660089" cy="732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None/>
              <a:defRPr/>
            </a:pPr>
            <a:endParaRPr lang="pt-BR" altLang="pt-BR" sz="13800" dirty="0" smtClean="0">
              <a:effectLst>
                <a:outerShdw blurRad="38100" dist="38100" dir="2700000" algn="tl">
                  <a:srgbClr val="C0C0C0"/>
                </a:outerShdw>
              </a:effectLst>
              <a:latin typeface="Freestyle Script" pitchFamily="66" charset="0"/>
            </a:endParaRPr>
          </a:p>
          <a:p>
            <a:pPr algn="ctr" eaLnBrk="1" hangingPunct="1">
              <a:buNone/>
              <a:defRPr/>
            </a:pPr>
            <a:r>
              <a:rPr lang="pt-BR" altLang="pt-BR" sz="7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Obrigado</a:t>
            </a:r>
          </a:p>
          <a:p>
            <a:pPr algn="ctr" eaLnBrk="1" hangingPunct="1">
              <a:buNone/>
              <a:defRPr/>
            </a:pPr>
            <a:endParaRPr lang="pt-BR" altLang="pt-BR" sz="1380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reestyle Script" pitchFamily="66" charset="0"/>
            </a:endParaRPr>
          </a:p>
          <a:p>
            <a:pPr algn="ctr" eaLnBrk="1" hangingPunct="1">
              <a:buNone/>
              <a:defRPr/>
            </a:pPr>
            <a:endParaRPr lang="pt-BR" altLang="pt-BR" sz="1380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reestyle Script" pitchFamily="66" charset="0"/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dirty="0" smtClean="0">
                <a:ea typeface="ＭＳ Ｐゴシック" pitchFamily="34" charset="-128"/>
              </a:rPr>
              <a:t>Pé Diabético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dirty="0" smtClean="0">
                <a:ea typeface="ＭＳ Ｐゴシック" pitchFamily="34" charset="-128"/>
              </a:rPr>
              <a:t> 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sz="2400" dirty="0" smtClean="0">
                <a:ea typeface="ＭＳ Ｐゴシック" pitchFamily="34" charset="-128"/>
              </a:rPr>
              <a:t>Um desafio Multidisciplinar e Organizacional </a:t>
            </a:r>
            <a:endParaRPr lang="en-US" altLang="pt-BR" sz="2400" dirty="0" smtClean="0">
              <a:ea typeface="ＭＳ Ｐゴシック" pitchFamily="34" charset="-128"/>
            </a:endParaRPr>
          </a:p>
        </p:txBody>
      </p:sp>
      <p:pic>
        <p:nvPicPr>
          <p:cNvPr id="7" name="Imagem 6" descr="Logo Novembro Azul-02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69330" y="5393631"/>
            <a:ext cx="1597381" cy="128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959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1"/>
          <p:cNvSpPr>
            <a:spLocks noGrp="1"/>
          </p:cNvSpPr>
          <p:nvPr>
            <p:ph idx="1"/>
          </p:nvPr>
        </p:nvSpPr>
        <p:spPr>
          <a:xfrm>
            <a:off x="3644349" y="2299252"/>
            <a:ext cx="8030816" cy="3143250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 algn="just">
              <a:buNone/>
              <a:defRPr/>
            </a:pPr>
            <a:r>
              <a:rPr lang="pt-BR" altLang="pt-BR" sz="2800" dirty="0" smtClean="0">
                <a:solidFill>
                  <a:srgbClr val="222268"/>
                </a:solidFill>
                <a:latin typeface="+mj-lt"/>
                <a:ea typeface="ＭＳ Ｐゴシック" pitchFamily="34" charset="-128"/>
              </a:rPr>
              <a:t> </a:t>
            </a:r>
            <a:r>
              <a:rPr lang="pt-BR" altLang="ja-JP" sz="4000" dirty="0" smtClean="0">
                <a:solidFill>
                  <a:srgbClr val="222268"/>
                </a:solidFill>
                <a:latin typeface="+mj-lt"/>
                <a:ea typeface="ＭＳ Ｐゴシック" pitchFamily="34" charset="-128"/>
              </a:rPr>
              <a:t>Conjunto de alterações nos pés  como ulcerações, infecções, isquemia e deformidades decorrentes do Diabetes Mellitus.</a:t>
            </a:r>
            <a:endParaRPr lang="en-US" altLang="pt-BR" sz="4000" dirty="0" smtClean="0">
              <a:solidFill>
                <a:srgbClr val="222268"/>
              </a:solidFill>
              <a:latin typeface="+mj-lt"/>
              <a:ea typeface="ＭＳ Ｐゴシック" pitchFamily="34" charset="-128"/>
            </a:endParaRPr>
          </a:p>
        </p:txBody>
      </p:sp>
      <p:sp>
        <p:nvSpPr>
          <p:cNvPr id="1331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 dirty="0" err="1" smtClean="0">
                <a:ea typeface="ＭＳ Ｐゴシック" pitchFamily="34" charset="-128"/>
              </a:rPr>
              <a:t>Pé</a:t>
            </a:r>
            <a:r>
              <a:rPr lang="en-US" altLang="pt-BR" dirty="0" smtClean="0">
                <a:ea typeface="ＭＳ Ｐゴシック" pitchFamily="34" charset="-128"/>
              </a:rPr>
              <a:t> </a:t>
            </a:r>
            <a:r>
              <a:rPr lang="en-US" altLang="pt-BR" dirty="0" err="1" smtClean="0">
                <a:ea typeface="ＭＳ Ｐゴシック" pitchFamily="34" charset="-128"/>
              </a:rPr>
              <a:t>diabético</a:t>
            </a:r>
            <a:endParaRPr lang="en-US" altLang="pt-BR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9457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dirty="0" smtClean="0">
                <a:ea typeface="ＭＳ Ｐゴシック" pitchFamily="34" charset="-128"/>
              </a:rPr>
              <a:t>Pé Diabético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dirty="0" smtClean="0">
                <a:ea typeface="ＭＳ Ｐゴシック" pitchFamily="34" charset="-128"/>
              </a:rPr>
              <a:t> 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sz="2400" dirty="0" smtClean="0">
                <a:ea typeface="ＭＳ Ｐゴシック" pitchFamily="34" charset="-128"/>
              </a:rPr>
              <a:t>Um desafio Multidisciplinar e Organizacional </a:t>
            </a:r>
            <a:endParaRPr lang="en-US" altLang="pt-BR" sz="2400" dirty="0" smtClean="0">
              <a:ea typeface="ＭＳ Ｐゴシック" pitchFamily="34" charset="-128"/>
            </a:endParaRPr>
          </a:p>
        </p:txBody>
      </p:sp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3670852" y="864108"/>
            <a:ext cx="8242852" cy="5120640"/>
          </a:xfrm>
          <a:ln>
            <a:noFill/>
          </a:ln>
        </p:spPr>
        <p:txBody>
          <a:bodyPr anchor="t">
            <a:normAutofit/>
          </a:bodyPr>
          <a:lstStyle/>
          <a:p>
            <a:pPr algn="just">
              <a:buNone/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Capture-recapture method to estimate lower extremity amputation rates in Rio de Janeiro, Brazil.</a:t>
            </a:r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600" dirty="0" err="1" smtClean="0">
                <a:latin typeface="Arial" pitchFamily="34" charset="0"/>
                <a:cs typeface="Arial" pitchFamily="34" charset="0"/>
                <a:hlinkClick r:id="rId2"/>
              </a:rPr>
              <a:t>Spichler</a:t>
            </a:r>
            <a:r>
              <a:rPr lang="en-US" sz="1600" dirty="0" smtClean="0">
                <a:latin typeface="Arial" pitchFamily="34" charset="0"/>
                <a:cs typeface="Arial" pitchFamily="34" charset="0"/>
                <a:hlinkClick r:id="rId2"/>
              </a:rPr>
              <a:t> ER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1, </a:t>
            </a:r>
            <a:r>
              <a:rPr lang="en-US" sz="1600" dirty="0" err="1" smtClean="0">
                <a:latin typeface="Arial" pitchFamily="34" charset="0"/>
                <a:cs typeface="Arial" pitchFamily="34" charset="0"/>
                <a:hlinkClick r:id="rId3"/>
              </a:rPr>
              <a:t>Spichler</a:t>
            </a:r>
            <a:r>
              <a:rPr lang="en-US" sz="1600" dirty="0" smtClean="0">
                <a:latin typeface="Arial" pitchFamily="34" charset="0"/>
                <a:cs typeface="Arial" pitchFamily="34" charset="0"/>
                <a:hlinkClick r:id="rId3"/>
              </a:rPr>
              <a:t> D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 smtClean="0">
                <a:latin typeface="Arial" pitchFamily="34" charset="0"/>
                <a:cs typeface="Arial" pitchFamily="34" charset="0"/>
                <a:hlinkClick r:id="rId4"/>
              </a:rPr>
              <a:t>Lessa</a:t>
            </a:r>
            <a:r>
              <a:rPr lang="en-US" sz="1600" dirty="0" smtClean="0">
                <a:latin typeface="Arial" pitchFamily="34" charset="0"/>
                <a:cs typeface="Arial" pitchFamily="34" charset="0"/>
                <a:hlinkClick r:id="rId4"/>
              </a:rPr>
              <a:t> I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smtClean="0">
                <a:latin typeface="Arial" pitchFamily="34" charset="0"/>
                <a:cs typeface="Arial" pitchFamily="34" charset="0"/>
                <a:hlinkClick r:id="rId5"/>
              </a:rPr>
              <a:t>Costa e </a:t>
            </a:r>
            <a:r>
              <a:rPr lang="en-US" sz="1600" dirty="0" err="1" smtClean="0">
                <a:latin typeface="Arial" pitchFamily="34" charset="0"/>
                <a:cs typeface="Arial" pitchFamily="34" charset="0"/>
                <a:hlinkClick r:id="rId5"/>
              </a:rPr>
              <a:t>Forti</a:t>
            </a:r>
            <a:r>
              <a:rPr lang="en-US" sz="1600" dirty="0" smtClean="0">
                <a:latin typeface="Arial" pitchFamily="34" charset="0"/>
                <a:cs typeface="Arial" pitchFamily="34" charset="0"/>
                <a:hlinkClick r:id="rId5"/>
              </a:rPr>
              <a:t> 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smtClean="0">
                <a:latin typeface="Arial" pitchFamily="34" charset="0"/>
                <a:cs typeface="Arial" pitchFamily="34" charset="0"/>
                <a:hlinkClick r:id="rId6"/>
              </a:rPr>
              <a:t>Franco LJ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 smtClean="0">
                <a:latin typeface="Arial" pitchFamily="34" charset="0"/>
                <a:cs typeface="Arial" pitchFamily="34" charset="0"/>
                <a:hlinkClick r:id="rId7"/>
              </a:rPr>
              <a:t>LaPorte</a:t>
            </a:r>
            <a:r>
              <a:rPr lang="en-US" sz="1600" dirty="0" smtClean="0">
                <a:latin typeface="Arial" pitchFamily="34" charset="0"/>
                <a:cs typeface="Arial" pitchFamily="34" charset="0"/>
                <a:hlinkClick r:id="rId7"/>
              </a:rPr>
              <a:t> RE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None/>
            </a:pP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pt-BR" sz="2800" dirty="0" smtClean="0">
                <a:latin typeface="Arial" pitchFamily="34" charset="0"/>
                <a:cs typeface="Arial" pitchFamily="34" charset="0"/>
              </a:rPr>
              <a:t>1992 – 1994 </a:t>
            </a:r>
          </a:p>
          <a:p>
            <a:pPr>
              <a:buNone/>
            </a:pPr>
            <a:r>
              <a:rPr lang="pt-BR" sz="2800" dirty="0" smtClean="0">
                <a:latin typeface="Arial" pitchFamily="34" charset="0"/>
                <a:cs typeface="Arial" pitchFamily="34" charset="0"/>
              </a:rPr>
              <a:t>23 hospitais – 3.954 casos</a:t>
            </a:r>
          </a:p>
          <a:p>
            <a:pPr>
              <a:buNone/>
            </a:pPr>
            <a:r>
              <a:rPr lang="pt-BR" sz="2400" dirty="0" smtClean="0">
                <a:latin typeface="Arial" pitchFamily="34" charset="0"/>
                <a:cs typeface="Arial" pitchFamily="34" charset="0"/>
              </a:rPr>
              <a:t>Taxa anual de amputação não diab. – 5,4/100.000 hab./ano</a:t>
            </a:r>
          </a:p>
          <a:p>
            <a:pPr>
              <a:buNone/>
            </a:pPr>
            <a:r>
              <a:rPr lang="pt-BR" sz="2400" dirty="0" smtClean="0">
                <a:latin typeface="Arial" pitchFamily="34" charset="0"/>
                <a:cs typeface="Arial" pitchFamily="34" charset="0"/>
              </a:rPr>
              <a:t>Taxa de amputação em diabéticos – 96,9/100.000 hab./ano</a:t>
            </a:r>
          </a:p>
          <a:p>
            <a:pPr>
              <a:buNone/>
            </a:pPr>
            <a:endParaRPr lang="pt-BR" sz="2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pt-BR" sz="2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pt-BR" sz="2800" dirty="0"/>
          </a:p>
        </p:txBody>
      </p:sp>
      <p:sp>
        <p:nvSpPr>
          <p:cNvPr id="5" name="Retângulo 4"/>
          <p:cNvSpPr/>
          <p:nvPr/>
        </p:nvSpPr>
        <p:spPr>
          <a:xfrm>
            <a:off x="7281740" y="6385099"/>
            <a:ext cx="37871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Rev </a:t>
            </a:r>
            <a:r>
              <a:rPr lang="en-US" sz="1400" dirty="0" err="1" smtClean="0"/>
              <a:t>Panam</a:t>
            </a:r>
            <a:r>
              <a:rPr lang="en-US" sz="1400" dirty="0" smtClean="0"/>
              <a:t> </a:t>
            </a:r>
            <a:r>
              <a:rPr lang="en-US" sz="1400" dirty="0" err="1" smtClean="0"/>
              <a:t>Salud</a:t>
            </a:r>
            <a:r>
              <a:rPr lang="en-US" sz="1400" dirty="0" smtClean="0"/>
              <a:t> </a:t>
            </a:r>
            <a:r>
              <a:rPr lang="en-US" sz="1400" dirty="0" err="1" smtClean="0"/>
              <a:t>Publica</a:t>
            </a:r>
            <a:r>
              <a:rPr lang="en-US" sz="1400" dirty="0" smtClean="0"/>
              <a:t>. 2001 Nov;10(5):334-40</a:t>
            </a:r>
            <a:endParaRPr lang="pt-BR" sz="1400" dirty="0"/>
          </a:p>
        </p:txBody>
      </p:sp>
      <p:pic>
        <p:nvPicPr>
          <p:cNvPr id="6" name="Imagem 5" descr="Logo Novembro Azul-02.jpg"/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69330" y="5393631"/>
            <a:ext cx="1597381" cy="128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95938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3869268" y="864108"/>
            <a:ext cx="8060462" cy="5120640"/>
          </a:xfrm>
        </p:spPr>
        <p:txBody>
          <a:bodyPr anchor="t"/>
          <a:lstStyle/>
          <a:p>
            <a:pPr marL="0" indent="0">
              <a:buFontTx/>
              <a:buNone/>
            </a:pPr>
            <a:endParaRPr lang="en-US" altLang="pt-BR" sz="2400" dirty="0" smtClean="0">
              <a:solidFill>
                <a:srgbClr val="222268"/>
              </a:solidFill>
              <a:ea typeface="ＭＳ Ｐゴシック" pitchFamily="34" charset="-128"/>
            </a:endParaRPr>
          </a:p>
          <a:p>
            <a:pPr marL="0" indent="0">
              <a:buFontTx/>
              <a:buNone/>
            </a:pPr>
            <a:r>
              <a:rPr lang="en-US" altLang="pt-BR" sz="2800" dirty="0" smtClean="0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1.340.000 </a:t>
            </a:r>
            <a:r>
              <a:rPr lang="en-US" altLang="pt-BR" sz="2800" dirty="0" err="1" smtClean="0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pacientes</a:t>
            </a:r>
            <a:r>
              <a:rPr lang="en-US" altLang="pt-BR" sz="2800" dirty="0" smtClean="0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pt-BR" sz="2800" dirty="0" err="1" smtClean="0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apresentam</a:t>
            </a:r>
            <a:r>
              <a:rPr lang="en-US" altLang="pt-BR" sz="2800" dirty="0" smtClean="0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pt-BR" sz="2800" dirty="0" err="1" smtClean="0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potencial</a:t>
            </a:r>
            <a:r>
              <a:rPr lang="en-US" altLang="pt-BR" sz="2800" dirty="0" smtClean="0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para    </a:t>
            </a:r>
            <a:r>
              <a:rPr lang="en-US" altLang="pt-BR" sz="2800" dirty="0" err="1" smtClean="0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amputação</a:t>
            </a:r>
            <a:endParaRPr lang="en-US" altLang="pt-BR" sz="2800" dirty="0" smtClean="0">
              <a:solidFill>
                <a:srgbClr val="222268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10" name="Picture 4" descr="IMG_0067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005265" y="2386746"/>
            <a:ext cx="3881218" cy="291159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" name="Picture 2" descr="http://1.bp.blogspot.com/-KzZM3tL3oOk/T4L9--_6s0I/AAAAAAAABw4/dVbOWlroKTw/s1600/IMG_894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196508" y="2405435"/>
            <a:ext cx="3524595" cy="2885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Título 3"/>
          <p:cNvSpPr txBox="1">
            <a:spLocks/>
          </p:cNvSpPr>
          <p:nvPr/>
        </p:nvSpPr>
        <p:spPr>
          <a:xfrm>
            <a:off x="3444949" y="276778"/>
            <a:ext cx="8747051" cy="999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4000" b="1" i="0" u="none" strike="noStrike" kern="1200" cap="none" spc="-6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Visão do vascular</a:t>
            </a:r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pt-BR" altLang="pt-BR" sz="3200" dirty="0" smtClean="0">
                <a:solidFill>
                  <a:schemeClr val="bg1"/>
                </a:solidFill>
                <a:ea typeface="ＭＳ Ｐゴシック" pitchFamily="34" charset="-128"/>
              </a:rPr>
              <a:t>Pé Diabético</a:t>
            </a:r>
            <a:br>
              <a:rPr lang="pt-BR" altLang="pt-BR" sz="3200" dirty="0" smtClean="0">
                <a:solidFill>
                  <a:schemeClr val="bg1"/>
                </a:solidFill>
                <a:ea typeface="ＭＳ Ｐゴシック" pitchFamily="34" charset="-128"/>
              </a:rPr>
            </a:br>
            <a:r>
              <a:rPr lang="pt-BR" altLang="pt-BR" sz="3200" dirty="0" smtClean="0">
                <a:solidFill>
                  <a:schemeClr val="bg1"/>
                </a:solidFill>
                <a:ea typeface="ＭＳ Ｐゴシック" pitchFamily="34" charset="-128"/>
              </a:rPr>
              <a:t> </a:t>
            </a:r>
            <a:br>
              <a:rPr lang="pt-BR" altLang="pt-BR" sz="3200" dirty="0" smtClean="0">
                <a:solidFill>
                  <a:schemeClr val="bg1"/>
                </a:solidFill>
                <a:ea typeface="ＭＳ Ｐゴシック" pitchFamily="34" charset="-128"/>
              </a:rPr>
            </a:br>
            <a:r>
              <a:rPr lang="pt-BR" altLang="pt-BR" sz="2400" dirty="0" smtClean="0">
                <a:solidFill>
                  <a:schemeClr val="bg1"/>
                </a:solidFill>
                <a:ea typeface="ＭＳ Ｐゴシック" pitchFamily="34" charset="-128"/>
              </a:rPr>
              <a:t>Um desafio Multidisciplinar e Organizacional </a:t>
            </a:r>
            <a:endParaRPr lang="en-US" altLang="pt-BR" sz="2400" dirty="0" smtClean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pic>
        <p:nvPicPr>
          <p:cNvPr id="8" name="Imagem 7" descr="Logo Novembro Azul-02.jp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69330" y="5393631"/>
            <a:ext cx="1597381" cy="128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959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1"/>
          <p:cNvSpPr txBox="1">
            <a:spLocks noGrp="1" noChangeArrowheads="1"/>
          </p:cNvSpPr>
          <p:nvPr>
            <p:ph idx="1"/>
          </p:nvPr>
        </p:nvSpPr>
        <p:spPr bwMode="auto">
          <a:xfrm>
            <a:off x="3869268" y="864108"/>
            <a:ext cx="7315200" cy="528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en-US" altLang="pt-BR" sz="2400" dirty="0" smtClean="0"/>
          </a:p>
          <a:p>
            <a:pPr algn="just"/>
            <a:endParaRPr lang="en-US" altLang="pt-BR" sz="2400" dirty="0" smtClean="0"/>
          </a:p>
          <a:p>
            <a:pPr algn="just"/>
            <a:endParaRPr lang="en-US" altLang="pt-BR" sz="2400" dirty="0" smtClean="0"/>
          </a:p>
          <a:p>
            <a:pPr algn="just"/>
            <a:endParaRPr lang="en-US" altLang="pt-BR" sz="2400" dirty="0" smtClean="0"/>
          </a:p>
          <a:p>
            <a:pPr algn="just"/>
            <a:endParaRPr lang="en-US" altLang="pt-BR" sz="2400" dirty="0" smtClean="0"/>
          </a:p>
          <a:p>
            <a:pPr algn="just"/>
            <a:endParaRPr lang="en-US" altLang="pt-BR" sz="2400" dirty="0" smtClean="0"/>
          </a:p>
          <a:p>
            <a:pPr algn="just"/>
            <a:endParaRPr lang="en-US" altLang="pt-BR" sz="2400" dirty="0" smtClean="0"/>
          </a:p>
          <a:p>
            <a:pPr algn="just"/>
            <a:endParaRPr lang="en-US" altLang="pt-BR" sz="2400" dirty="0" smtClean="0"/>
          </a:p>
          <a:p>
            <a:pPr algn="just"/>
            <a:endParaRPr lang="en-US" altLang="pt-BR" sz="2400" dirty="0" smtClean="0"/>
          </a:p>
          <a:p>
            <a:pPr algn="just"/>
            <a:endParaRPr lang="en-US" altLang="pt-BR" sz="2400" dirty="0" smtClean="0"/>
          </a:p>
          <a:p>
            <a:pPr algn="just"/>
            <a:endParaRPr lang="en-US" altLang="pt-BR" sz="2400" dirty="0"/>
          </a:p>
        </p:txBody>
      </p:sp>
      <p:sp>
        <p:nvSpPr>
          <p:cNvPr id="9" name="Rectangle 10"/>
          <p:cNvSpPr/>
          <p:nvPr/>
        </p:nvSpPr>
        <p:spPr>
          <a:xfrm>
            <a:off x="4112297" y="3272334"/>
            <a:ext cx="76543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x-none" sz="2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1/4 </a:t>
            </a:r>
            <a:r>
              <a:rPr lang="pt-BR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dos pacientes evoluem para </a:t>
            </a:r>
            <a:r>
              <a:rPr lang="x-none" sz="2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amputação </a:t>
            </a:r>
            <a:r>
              <a:rPr lang="x-none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contralateral</a:t>
            </a: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4099213" y="1826897"/>
            <a:ext cx="738785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altLang="pt-BR" sz="24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Cerca</a:t>
            </a:r>
            <a:r>
              <a:rPr lang="en-US" altLang="pt-BR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de 50% de </a:t>
            </a:r>
            <a:r>
              <a:rPr lang="en-US" altLang="pt-BR" sz="24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pacientes</a:t>
            </a:r>
            <a:r>
              <a:rPr lang="en-US" altLang="pt-BR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24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diabéticos</a:t>
            </a:r>
            <a:r>
              <a:rPr lang="en-US" altLang="pt-BR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com </a:t>
            </a:r>
            <a:r>
              <a:rPr lang="en-US" altLang="pt-BR" sz="24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infecção</a:t>
            </a:r>
            <a:r>
              <a:rPr lang="en-US" altLang="pt-BR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altLang="pt-BR" sz="24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membros</a:t>
            </a:r>
            <a:r>
              <a:rPr lang="en-US" altLang="pt-BR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24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inferiores</a:t>
            </a:r>
            <a:r>
              <a:rPr lang="en-US" altLang="pt-BR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altLang="pt-BR" sz="24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submetidos</a:t>
            </a:r>
            <a:r>
              <a:rPr lang="en-US" altLang="pt-BR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US" altLang="pt-BR" sz="24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amputação</a:t>
            </a:r>
            <a:r>
              <a:rPr lang="en-US" altLang="pt-BR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24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morrem</a:t>
            </a:r>
            <a:r>
              <a:rPr lang="en-US" altLang="pt-BR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no </a:t>
            </a:r>
            <a:r>
              <a:rPr lang="en-US" altLang="pt-BR" sz="24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período</a:t>
            </a:r>
            <a:r>
              <a:rPr lang="en-US" altLang="pt-BR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altLang="pt-BR" sz="24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cinco</a:t>
            </a:r>
            <a:r>
              <a:rPr lang="en-US" altLang="pt-BR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24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anos</a:t>
            </a:r>
            <a:r>
              <a:rPr lang="en-US" altLang="pt-BR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5843360" y="5955678"/>
            <a:ext cx="405893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pt-BR" sz="1400" dirty="0" err="1"/>
              <a:t>Weledji</a:t>
            </a:r>
            <a:r>
              <a:rPr lang="en-US" altLang="pt-BR" sz="1400" dirty="0"/>
              <a:t> and </a:t>
            </a:r>
            <a:r>
              <a:rPr lang="en-US" altLang="pt-BR" sz="1400" dirty="0" err="1"/>
              <a:t>Fokam</a:t>
            </a:r>
            <a:r>
              <a:rPr lang="en-US" altLang="pt-BR" sz="1400" dirty="0"/>
              <a:t> </a:t>
            </a:r>
          </a:p>
          <a:p>
            <a:r>
              <a:rPr lang="en-US" altLang="pt-BR" sz="1400" dirty="0"/>
              <a:t>Treatment of the diabetic foot – to amputate or not?</a:t>
            </a:r>
          </a:p>
          <a:p>
            <a:pPr algn="just"/>
            <a:r>
              <a:rPr lang="en-US" altLang="pt-BR" sz="1400" dirty="0"/>
              <a:t>BMC Surgery 2014, 14:83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736930" y="4964595"/>
            <a:ext cx="46767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pt-BR" sz="1400" dirty="0"/>
              <a:t>J Diabetes </a:t>
            </a:r>
            <a:r>
              <a:rPr lang="en-US" altLang="pt-BR" sz="1400" dirty="0" err="1"/>
              <a:t>Metab</a:t>
            </a:r>
            <a:r>
              <a:rPr lang="en-US" altLang="pt-BR" sz="1400" dirty="0"/>
              <a:t> Disord.2014;4(13): 79-87. </a:t>
            </a:r>
          </a:p>
          <a:p>
            <a:pPr algn="just"/>
            <a:r>
              <a:rPr lang="en-US" altLang="pt-BR" sz="1400" b="1" dirty="0"/>
              <a:t>Diabetic foot risk factors in type 2 diabetes patients: a cross-sectional case control study.   </a:t>
            </a:r>
            <a:r>
              <a:rPr lang="en-US" altLang="pt-BR" sz="1400" dirty="0" err="1"/>
              <a:t>Nehring</a:t>
            </a:r>
            <a:r>
              <a:rPr lang="en-US" altLang="pt-BR" sz="1400" dirty="0"/>
              <a:t>, </a:t>
            </a:r>
            <a:r>
              <a:rPr lang="en-US" altLang="pt-BR" sz="1400" dirty="0" err="1"/>
              <a:t>Mrozikiewicz-Rakowsk</a:t>
            </a:r>
            <a:r>
              <a:rPr lang="en-US" altLang="pt-BR" sz="1400" dirty="0"/>
              <a:t>, et al</a:t>
            </a: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3487479" y="415001"/>
            <a:ext cx="8704521" cy="829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4000" b="1" i="0" u="none" strike="noStrike" kern="1200" cap="none" spc="-6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Mortalidade</a:t>
            </a:r>
            <a:endParaRPr kumimoji="0" lang="en-US" altLang="pt-BR" sz="4000" b="1" i="0" u="none" strike="noStrike" kern="1200" cap="none" spc="-6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dirty="0" smtClean="0">
                <a:ea typeface="ＭＳ Ｐゴシック" pitchFamily="34" charset="-128"/>
              </a:rPr>
              <a:t>Pé Diabético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dirty="0" smtClean="0">
                <a:ea typeface="ＭＳ Ｐゴシック" pitchFamily="34" charset="-128"/>
              </a:rPr>
              <a:t> 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sz="2400" dirty="0" smtClean="0">
                <a:ea typeface="ＭＳ Ｐゴシック" pitchFamily="34" charset="-128"/>
              </a:rPr>
              <a:t>Um desafio Multidisciplinar e Organizacional </a:t>
            </a:r>
            <a:endParaRPr lang="en-US" altLang="pt-BR" sz="2400" dirty="0" smtClean="0">
              <a:ea typeface="ＭＳ Ｐゴシック" pitchFamily="34" charset="-128"/>
            </a:endParaRPr>
          </a:p>
        </p:txBody>
      </p:sp>
      <p:pic>
        <p:nvPicPr>
          <p:cNvPr id="13" name="Imagem 12" descr="Logo Novembro Azul-02.jpg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69330" y="5393631"/>
            <a:ext cx="1597381" cy="128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959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>
          <a:xfrm>
            <a:off x="3867912" y="1028175"/>
            <a:ext cx="7315200" cy="5120640"/>
          </a:xfrm>
        </p:spPr>
        <p:txBody>
          <a:bodyPr>
            <a:normAutofit lnSpcReduction="10000"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endParaRPr lang="pt-BR" altLang="pt-BR" sz="2800" dirty="0" smtClean="0">
              <a:solidFill>
                <a:srgbClr val="222268"/>
              </a:solidFill>
              <a:ea typeface="ＭＳ Ｐゴシック" pitchFamily="34" charset="-128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pt-BR" altLang="pt-BR" sz="2800" dirty="0" smtClean="0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Vasculopatia + Neuropatia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pt-BR" altLang="pt-BR" sz="2800" dirty="0" smtClean="0">
              <a:solidFill>
                <a:srgbClr val="222268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pt-BR" altLang="pt-BR" sz="2800" dirty="0" smtClean="0">
              <a:solidFill>
                <a:srgbClr val="222268"/>
              </a:solidFill>
              <a:ea typeface="ＭＳ Ｐゴシック" pitchFamily="34" charset="-128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pt-BR" altLang="pt-BR" sz="2800" dirty="0" smtClean="0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Alterações metabólicas + Imunodeficiência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pt-BR" altLang="pt-BR" sz="2800" dirty="0" smtClean="0">
              <a:solidFill>
                <a:srgbClr val="222268"/>
              </a:solidFill>
              <a:ea typeface="ＭＳ Ｐゴシック" pitchFamily="34" charset="-128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pt-BR" altLang="pt-BR" sz="2800" dirty="0" smtClean="0">
              <a:solidFill>
                <a:srgbClr val="222268"/>
              </a:solidFill>
              <a:ea typeface="ＭＳ Ｐゴシック" pitchFamily="34" charset="-128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pt-BR" altLang="pt-BR" sz="2800" dirty="0" smtClean="0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Lesões tróficas – ulcerações – infecção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pt-BR" altLang="pt-BR" sz="2800" dirty="0" smtClean="0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Amputação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pt-BR" altLang="pt-BR" sz="2800" dirty="0" smtClean="0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Óbito  </a:t>
            </a:r>
          </a:p>
          <a:p>
            <a:pPr eaLnBrk="1" hangingPunct="1">
              <a:lnSpc>
                <a:spcPct val="90000"/>
              </a:lnSpc>
            </a:pPr>
            <a:endParaRPr lang="pt-BR" altLang="pt-BR" sz="2800" dirty="0" smtClean="0">
              <a:solidFill>
                <a:srgbClr val="222268"/>
              </a:solidFill>
              <a:ea typeface="ＭＳ Ｐゴシック" pitchFamily="34" charset="-128"/>
            </a:endParaRPr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7210303" y="1848866"/>
            <a:ext cx="720725" cy="647700"/>
          </a:xfrm>
          <a:prstGeom prst="downArrow">
            <a:avLst>
              <a:gd name="adj1" fmla="val 50000"/>
              <a:gd name="adj2" fmla="val 25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pt-BR"/>
          </a:p>
        </p:txBody>
      </p:sp>
      <p:sp>
        <p:nvSpPr>
          <p:cNvPr id="13" name="AutoShape 5"/>
          <p:cNvSpPr>
            <a:spLocks noChangeArrowheads="1"/>
          </p:cNvSpPr>
          <p:nvPr/>
        </p:nvSpPr>
        <p:spPr bwMode="auto">
          <a:xfrm>
            <a:off x="7311904" y="3675497"/>
            <a:ext cx="720725" cy="647700"/>
          </a:xfrm>
          <a:prstGeom prst="downArrow">
            <a:avLst>
              <a:gd name="adj1" fmla="val 50000"/>
              <a:gd name="adj2" fmla="val 25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pt-BR"/>
          </a:p>
        </p:txBody>
      </p:sp>
      <p:sp>
        <p:nvSpPr>
          <p:cNvPr id="14" name="Rectangle 1"/>
          <p:cNvSpPr/>
          <p:nvPr/>
        </p:nvSpPr>
        <p:spPr>
          <a:xfrm>
            <a:off x="7964409" y="3661926"/>
            <a:ext cx="372544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Capacidade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 de </a:t>
            </a:r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resposta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3566300" y="402265"/>
            <a:ext cx="8214573" cy="5227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4000" b="1" spc="-6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</a:t>
            </a:r>
            <a:r>
              <a:rPr lang="pt-BR" altLang="pt-BR" sz="4000" b="1" spc="-6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isiopatologia</a:t>
            </a:r>
            <a:r>
              <a:rPr kumimoji="0" lang="pt-BR" altLang="pt-BR" sz="4000" b="1" i="0" u="none" strike="noStrike" kern="1200" cap="none" spc="-6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</a:p>
        </p:txBody>
      </p:sp>
      <p:sp>
        <p:nvSpPr>
          <p:cNvPr id="22" name="Title 2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 anchor="ctr"/>
          <a:lstStyle/>
          <a:p>
            <a:pPr algn="ctr"/>
            <a:r>
              <a:rPr lang="pt-BR" altLang="pt-BR" dirty="0" smtClean="0">
                <a:ea typeface="ＭＳ Ｐゴシック" pitchFamily="34" charset="-128"/>
              </a:rPr>
              <a:t>Pé Diabético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dirty="0" smtClean="0">
                <a:ea typeface="ＭＳ Ｐゴシック" pitchFamily="34" charset="-128"/>
              </a:rPr>
              <a:t> 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sz="2400" dirty="0" smtClean="0">
                <a:ea typeface="ＭＳ Ｐゴシック" pitchFamily="34" charset="-128"/>
              </a:rPr>
              <a:t>Um desafio Multidisciplinar e Organizacional </a:t>
            </a:r>
            <a:endParaRPr lang="en-US" altLang="pt-BR" sz="2400" dirty="0" smtClean="0">
              <a:ea typeface="ＭＳ Ｐゴシック" pitchFamily="34" charset="-128"/>
            </a:endParaRPr>
          </a:p>
        </p:txBody>
      </p:sp>
      <p:pic>
        <p:nvPicPr>
          <p:cNvPr id="9" name="Imagem 8" descr="Logo Novembro Azul-02.jpg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69330" y="5393631"/>
            <a:ext cx="1597381" cy="128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853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dirty="0" smtClean="0">
                <a:ea typeface="ＭＳ Ｐゴシック" pitchFamily="34" charset="-128"/>
              </a:rPr>
              <a:t>Pé Diabético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dirty="0" smtClean="0">
                <a:ea typeface="ＭＳ Ｐゴシック" pitchFamily="34" charset="-128"/>
              </a:rPr>
              <a:t> 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sz="2400" dirty="0" smtClean="0">
                <a:ea typeface="ＭＳ Ｐゴシック" pitchFamily="34" charset="-128"/>
              </a:rPr>
              <a:t>Um desafio Multidisciplinar e Organizacional </a:t>
            </a:r>
            <a:endParaRPr lang="en-US" altLang="pt-BR" sz="2400" dirty="0" smtClean="0">
              <a:ea typeface="ＭＳ Ｐゴシック" pitchFamily="34" charset="-128"/>
            </a:endParaRPr>
          </a:p>
        </p:txBody>
      </p:sp>
      <p:pic>
        <p:nvPicPr>
          <p:cNvPr id="24" name="Picture 5" descr="Rob 15"/>
          <p:cNvPicPr>
            <a:picLocks noChangeAspect="1" noChangeArrowheads="1"/>
          </p:cNvPicPr>
          <p:nvPr/>
        </p:nvPicPr>
        <p:blipFill>
          <a:blip r:embed="rId2" cstate="screen"/>
          <a:srcRect r="1349"/>
          <a:stretch>
            <a:fillRect/>
          </a:stretch>
        </p:blipFill>
        <p:spPr bwMode="auto">
          <a:xfrm>
            <a:off x="5702599" y="2114021"/>
            <a:ext cx="3133057" cy="312525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5" name="Picture 7" descr="Rob 14"/>
          <p:cNvPicPr>
            <a:picLocks noChangeAspect="1" noChangeArrowheads="1"/>
          </p:cNvPicPr>
          <p:nvPr/>
        </p:nvPicPr>
        <p:blipFill>
          <a:blip r:embed="rId3" cstate="screen"/>
          <a:srcRect l="12764"/>
          <a:stretch>
            <a:fillRect/>
          </a:stretch>
        </p:blipFill>
        <p:spPr bwMode="auto">
          <a:xfrm>
            <a:off x="3868738" y="1355395"/>
            <a:ext cx="1596397" cy="462948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6" name="Picture 6" descr="Rob 13"/>
          <p:cNvPicPr>
            <a:picLocks noChangeAspect="1" noChangeArrowheads="1"/>
          </p:cNvPicPr>
          <p:nvPr/>
        </p:nvPicPr>
        <p:blipFill>
          <a:blip r:embed="rId4" cstate="screen"/>
          <a:srcRect l="3319" r="16971"/>
          <a:stretch>
            <a:fillRect/>
          </a:stretch>
        </p:blipFill>
        <p:spPr bwMode="auto">
          <a:xfrm>
            <a:off x="9102453" y="1541721"/>
            <a:ext cx="1538344" cy="4443154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7" name="Title 2"/>
          <p:cNvSpPr txBox="1">
            <a:spLocks/>
          </p:cNvSpPr>
          <p:nvPr/>
        </p:nvSpPr>
        <p:spPr>
          <a:xfrm>
            <a:off x="3487479" y="191717"/>
            <a:ext cx="8704521" cy="882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4000" b="1" i="0" u="none" strike="noStrike" kern="1200" cap="none" spc="-6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Pé</a:t>
            </a:r>
            <a:r>
              <a:rPr kumimoji="0" lang="en-US" altLang="pt-BR" sz="4000" b="1" i="0" u="none" strike="noStrike" kern="1200" cap="none" spc="-6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kumimoji="0" lang="en-US" altLang="pt-BR" sz="4000" b="1" i="0" u="none" strike="noStrike" kern="1200" cap="none" spc="-6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diabético</a:t>
            </a:r>
            <a:r>
              <a:rPr kumimoji="0" lang="en-US" altLang="pt-BR" sz="4000" b="1" i="0" u="none" strike="noStrike" kern="1200" cap="none" spc="-6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kumimoji="0" lang="en-US" altLang="pt-BR" sz="4000" b="1" i="0" u="none" strike="noStrike" kern="1200" cap="none" spc="-6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neuropático</a:t>
            </a:r>
            <a:endParaRPr kumimoji="0" lang="en-US" altLang="pt-BR" sz="4000" b="1" i="0" u="none" strike="noStrike" kern="1200" cap="none" spc="-6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8" name="Imagem 7" descr="Logo Novembro Azul-02.jpg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69330" y="5393631"/>
            <a:ext cx="1597381" cy="128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959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 txBox="1">
            <a:spLocks/>
          </p:cNvSpPr>
          <p:nvPr/>
        </p:nvSpPr>
        <p:spPr>
          <a:xfrm>
            <a:off x="3423685" y="1185530"/>
            <a:ext cx="8768316" cy="653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0" i="0" u="none" strike="noStrike" kern="1200" cap="none" spc="-6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Ressecções</a:t>
            </a:r>
            <a:r>
              <a:rPr lang="en-US" altLang="pt-BR" sz="2400" spc="-6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ó</a:t>
            </a:r>
            <a:r>
              <a:rPr kumimoji="0" lang="en-US" altLang="pt-BR" sz="2400" b="0" i="0" u="none" strike="noStrike" kern="1200" cap="none" spc="-6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sseas</a:t>
            </a:r>
            <a:r>
              <a:rPr kumimoji="0" lang="en-US" altLang="pt-BR" sz="2400" b="0" i="0" u="none" strike="noStrike" kern="1200" cap="none" spc="-6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 – </a:t>
            </a:r>
            <a:r>
              <a:rPr kumimoji="0" lang="en-US" altLang="pt-BR" sz="2400" b="0" i="0" u="none" strike="noStrike" kern="1200" cap="none" spc="-6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Tratamento</a:t>
            </a:r>
            <a:r>
              <a:rPr kumimoji="0" lang="en-US" altLang="pt-BR" sz="2400" b="0" i="0" u="none" strike="noStrike" kern="1200" cap="none" spc="-6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 do Mal </a:t>
            </a:r>
            <a:r>
              <a:rPr kumimoji="0" lang="en-US" altLang="pt-BR" sz="2400" b="0" i="0" u="none" strike="noStrike" kern="1200" cap="none" spc="-6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Perfurante</a:t>
            </a:r>
            <a:r>
              <a:rPr kumimoji="0" lang="en-US" altLang="pt-BR" sz="2400" b="0" i="0" u="none" strike="noStrike" kern="1200" cap="none" spc="-6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 Plantar</a:t>
            </a:r>
          </a:p>
        </p:txBody>
      </p:sp>
      <p:pic>
        <p:nvPicPr>
          <p:cNvPr id="10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 l="-450" r="-725"/>
          <a:stretch>
            <a:fillRect/>
          </a:stretch>
        </p:blipFill>
        <p:spPr>
          <a:xfrm>
            <a:off x="3782754" y="2058927"/>
            <a:ext cx="3649327" cy="2995524"/>
          </a:xfr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769965" y="2554643"/>
            <a:ext cx="3883319" cy="2770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2"/>
          <p:cNvSpPr txBox="1">
            <a:spLocks/>
          </p:cNvSpPr>
          <p:nvPr/>
        </p:nvSpPr>
        <p:spPr bwMode="auto">
          <a:xfrm>
            <a:off x="3455581" y="191717"/>
            <a:ext cx="8736419" cy="82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4000" b="1" i="0" u="none" strike="noStrike" kern="0" cap="none" spc="-6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Multidisciplinaridade</a:t>
            </a:r>
            <a:endParaRPr kumimoji="0" lang="en-US" altLang="pt-BR" sz="4000" b="1" i="0" u="none" strike="noStrike" kern="0" cap="none" spc="-6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dirty="0" smtClean="0">
                <a:ea typeface="ＭＳ Ｐゴシック" pitchFamily="34" charset="-128"/>
              </a:rPr>
              <a:t>Pé Diabético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dirty="0" smtClean="0">
                <a:ea typeface="ＭＳ Ｐゴシック" pitchFamily="34" charset="-128"/>
              </a:rPr>
              <a:t> 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sz="2400" dirty="0" smtClean="0">
                <a:ea typeface="ＭＳ Ｐゴシック" pitchFamily="34" charset="-128"/>
              </a:rPr>
              <a:t>Um desafio Multidisciplinar e Organizacional </a:t>
            </a:r>
            <a:endParaRPr lang="en-US" altLang="pt-BR" sz="2400" dirty="0" smtClean="0">
              <a:ea typeface="ＭＳ Ｐゴシック" pitchFamily="34" charset="-128"/>
            </a:endParaRP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8233587" y="6550223"/>
            <a:ext cx="29011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pt-BR" sz="1400" dirty="0" err="1"/>
              <a:t>Imagens</a:t>
            </a:r>
            <a:r>
              <a:rPr lang="en-US" altLang="pt-BR" sz="1400" dirty="0"/>
              <a:t> </a:t>
            </a:r>
            <a:r>
              <a:rPr lang="en-US" altLang="pt-BR" sz="1400" dirty="0" err="1"/>
              <a:t>cedidas</a:t>
            </a:r>
            <a:r>
              <a:rPr lang="en-US" altLang="pt-BR" sz="1400" dirty="0"/>
              <a:t> </a:t>
            </a:r>
            <a:r>
              <a:rPr lang="en-US" altLang="pt-BR" sz="1400" dirty="0" err="1"/>
              <a:t>pelo</a:t>
            </a:r>
            <a:r>
              <a:rPr lang="en-US" altLang="pt-BR" sz="1400" dirty="0"/>
              <a:t> Dr Rafael Ortiz</a:t>
            </a:r>
          </a:p>
        </p:txBody>
      </p:sp>
      <p:pic>
        <p:nvPicPr>
          <p:cNvPr id="12" name="Imagem 11" descr="Logo Novembro Azul-02.jp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69330" y="5393631"/>
            <a:ext cx="1597381" cy="128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959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3519378" y="947301"/>
            <a:ext cx="867262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0" i="0" u="none" strike="noStrike" kern="1200" cap="none" spc="-6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Correção</a:t>
            </a:r>
            <a:r>
              <a:rPr kumimoji="0" lang="en-US" altLang="pt-BR" sz="2400" b="0" i="0" u="none" strike="noStrike" kern="1200" cap="none" spc="-6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kumimoji="0" lang="en-US" altLang="pt-BR" sz="2400" b="0" i="0" u="none" strike="noStrike" kern="1200" cap="none" spc="-6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ortopédica</a:t>
            </a:r>
            <a:r>
              <a:rPr kumimoji="0" lang="en-US" altLang="pt-BR" sz="2400" b="0" i="0" u="none" strike="noStrike" kern="1200" cap="none" spc="-6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 de </a:t>
            </a:r>
            <a:r>
              <a:rPr kumimoji="0" lang="en-US" altLang="pt-BR" sz="2400" b="0" i="0" u="none" strike="noStrike" kern="1200" cap="none" spc="-6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deformidade</a:t>
            </a:r>
            <a:r>
              <a:rPr kumimoji="0" lang="en-US" altLang="pt-BR" sz="2400" b="0" i="0" u="none" strike="noStrike" kern="1200" cap="none" spc="-6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 plantar –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0" i="0" u="none" strike="noStrike" kern="1200" cap="none" spc="-6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correção</a:t>
            </a:r>
            <a:r>
              <a:rPr kumimoji="0" lang="en-US" altLang="pt-BR" sz="2400" b="0" i="0" u="none" strike="noStrike" kern="1200" cap="none" spc="-6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 de mal </a:t>
            </a:r>
            <a:r>
              <a:rPr kumimoji="0" lang="en-US" altLang="pt-BR" sz="2400" b="0" i="0" u="none" strike="noStrike" kern="1200" cap="none" spc="-6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perfurante</a:t>
            </a:r>
            <a:r>
              <a:rPr kumimoji="0" lang="en-US" altLang="pt-BR" sz="2400" b="0" i="0" u="none" strike="noStrike" kern="1200" cap="none" spc="-6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</a:p>
        </p:txBody>
      </p:sp>
      <p:pic>
        <p:nvPicPr>
          <p:cNvPr id="9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 l="-969" r="-1718" b="4860"/>
          <a:stretch>
            <a:fillRect/>
          </a:stretch>
        </p:blipFill>
        <p:spPr>
          <a:xfrm>
            <a:off x="3666868" y="2063029"/>
            <a:ext cx="1520470" cy="3200089"/>
          </a:xfrm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47833" y="2976838"/>
            <a:ext cx="4066289" cy="2089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9369019" y="2177353"/>
            <a:ext cx="1716087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dirty="0" smtClean="0">
                <a:ea typeface="ＭＳ Ｐゴシック" pitchFamily="34" charset="-128"/>
              </a:rPr>
              <a:t>Pé Diabético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dirty="0" smtClean="0">
                <a:ea typeface="ＭＳ Ｐゴシック" pitchFamily="34" charset="-128"/>
              </a:rPr>
              <a:t> </a:t>
            </a:r>
            <a:br>
              <a:rPr lang="pt-BR" altLang="pt-BR" dirty="0" smtClean="0">
                <a:ea typeface="ＭＳ Ｐゴシック" pitchFamily="34" charset="-128"/>
              </a:rPr>
            </a:br>
            <a:r>
              <a:rPr lang="pt-BR" altLang="pt-BR" sz="2400" dirty="0" smtClean="0">
                <a:ea typeface="ＭＳ Ｐゴシック" pitchFamily="34" charset="-128"/>
              </a:rPr>
              <a:t>Um desafio Multidisciplinar e Organizacional </a:t>
            </a:r>
            <a:endParaRPr lang="en-US" altLang="pt-BR" sz="2400" dirty="0" smtClean="0">
              <a:ea typeface="ＭＳ Ｐゴシック" pitchFamily="34" charset="-128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 bwMode="auto">
          <a:xfrm>
            <a:off x="3455581" y="191717"/>
            <a:ext cx="8736419" cy="82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4000" b="1" i="0" u="none" strike="noStrike" kern="0" cap="none" spc="-6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Multidisciplinaridade</a:t>
            </a:r>
            <a:endParaRPr kumimoji="0" lang="en-US" altLang="pt-BR" sz="4000" b="1" i="0" u="none" strike="noStrike" kern="0" cap="none" spc="-6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8233587" y="6550223"/>
            <a:ext cx="29011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pt-BR" sz="1400" dirty="0" err="1"/>
              <a:t>Imagens</a:t>
            </a:r>
            <a:r>
              <a:rPr lang="en-US" altLang="pt-BR" sz="1400" dirty="0"/>
              <a:t> </a:t>
            </a:r>
            <a:r>
              <a:rPr lang="en-US" altLang="pt-BR" sz="1400" dirty="0" err="1"/>
              <a:t>cedidas</a:t>
            </a:r>
            <a:r>
              <a:rPr lang="en-US" altLang="pt-BR" sz="1400" dirty="0"/>
              <a:t> </a:t>
            </a:r>
            <a:r>
              <a:rPr lang="en-US" altLang="pt-BR" sz="1400" dirty="0" err="1"/>
              <a:t>pelo</a:t>
            </a:r>
            <a:r>
              <a:rPr lang="en-US" altLang="pt-BR" sz="1400" dirty="0"/>
              <a:t> Dr Rafael Ortiz</a:t>
            </a:r>
          </a:p>
        </p:txBody>
      </p:sp>
      <p:pic>
        <p:nvPicPr>
          <p:cNvPr id="12" name="Imagem 11" descr="Logo Novembro Azul-02.jpg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69330" y="5393631"/>
            <a:ext cx="1597381" cy="128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959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Quadro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TM03457475[[fn=Quadro]]</Template>
  <TotalTime>603</TotalTime>
  <Words>664</Words>
  <Application>Microsoft Office PowerPoint</Application>
  <PresentationFormat>Personalizar</PresentationFormat>
  <Paragraphs>156</Paragraphs>
  <Slides>27</Slides>
  <Notes>3</Notes>
  <HiddenSlides>2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3</vt:i4>
      </vt:variant>
      <vt:variant>
        <vt:lpstr>Títulos de slides</vt:lpstr>
      </vt:variant>
      <vt:variant>
        <vt:i4>27</vt:i4>
      </vt:variant>
    </vt:vector>
  </HeadingPairs>
  <TitlesOfParts>
    <vt:vector size="31" baseType="lpstr">
      <vt:lpstr>Quadro</vt:lpstr>
      <vt:lpstr>CorelPhotoPaint.Image.8</vt:lpstr>
      <vt:lpstr>CorelPhotoPaint.Image.10</vt:lpstr>
      <vt:lpstr>Imagem de bitmap</vt:lpstr>
      <vt:lpstr>Pé Diabético  Um desafio Multidisciplinar e Organizacional </vt:lpstr>
      <vt:lpstr>Pé Diabético   Um desafio Multidisciplinar e Organizacional </vt:lpstr>
      <vt:lpstr>Pé Diabético   Um desafio Multidisciplinar e Organizacional </vt:lpstr>
      <vt:lpstr>Pé Diabético   Um desafio Multidisciplinar e Organizacional </vt:lpstr>
      <vt:lpstr>Pé Diabético   Um desafio Multidisciplinar e Organizacional </vt:lpstr>
      <vt:lpstr>Pé Diabético   Um desafio Multidisciplinar e Organizacional </vt:lpstr>
      <vt:lpstr>Pé Diabético   Um desafio Multidisciplinar e Organizacional </vt:lpstr>
      <vt:lpstr>Pé Diabético   Um desafio Multidisciplinar e Organizacional </vt:lpstr>
      <vt:lpstr>Pé Diabético   Um desafio Multidisciplinar e Organizacional </vt:lpstr>
      <vt:lpstr>Pé Diabético   Um desafio Multidisciplinar e Organizacional </vt:lpstr>
      <vt:lpstr>Pé Diabético   Um desafio Multidisciplinar e Organizacional </vt:lpstr>
      <vt:lpstr>Pé Diabético   Um desafio Multidisciplinar e Organizacional </vt:lpstr>
      <vt:lpstr>Pé Diabético   Um desafio Multidisciplinar e Organizacional </vt:lpstr>
      <vt:lpstr>Pé Diabético   Um desafio Multidisciplinar e Organizacional </vt:lpstr>
      <vt:lpstr>Pé Diabético   Um desafio Multidisciplinar e Organizacional </vt:lpstr>
      <vt:lpstr>Pé Diabético   Um desafio Multidisciplinar e Organizacional </vt:lpstr>
      <vt:lpstr>Pé Diabético   Um desafio Multidisciplinar e Organizacional </vt:lpstr>
      <vt:lpstr>Pé Diabético   Um desafio Multidisciplinar e Organizacional </vt:lpstr>
      <vt:lpstr>Pé Diabético   Um desafio Multidisciplinar e Organizacional </vt:lpstr>
      <vt:lpstr>Pé Diabético   Um desafio Multidisciplinar e Organizacional </vt:lpstr>
      <vt:lpstr>Pé Diabético   Um desafio Multidisciplinar e Organizacional </vt:lpstr>
      <vt:lpstr>Pé Diabético   Um desafio Multidisciplinar e Organizacional </vt:lpstr>
      <vt:lpstr>Pé Diabético   Um desafio Multidisciplinar e Organizacional </vt:lpstr>
      <vt:lpstr>Pé Diabético   Um desafio Multidisciplinar e Organizacional </vt:lpstr>
      <vt:lpstr>Pé Diabético   Um desafio Multidisciplinar e Organizacional </vt:lpstr>
      <vt:lpstr>Pé Diabético   Um desafio Multidisciplinar e Organizacional </vt:lpstr>
      <vt:lpstr>Pé diabético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alice selles diniz</dc:creator>
  <cp:lastModifiedBy>Alice</cp:lastModifiedBy>
  <cp:revision>67</cp:revision>
  <dcterms:created xsi:type="dcterms:W3CDTF">2016-11-04T14:23:33Z</dcterms:created>
  <dcterms:modified xsi:type="dcterms:W3CDTF">2016-11-29T10:46:32Z</dcterms:modified>
</cp:coreProperties>
</file>