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9"/>
  </p:notesMasterIdLst>
  <p:sldIdLst>
    <p:sldId id="256" r:id="rId5"/>
    <p:sldId id="258" r:id="rId6"/>
    <p:sldId id="261" r:id="rId7"/>
    <p:sldId id="260" r:id="rId8"/>
    <p:sldId id="266" r:id="rId9"/>
    <p:sldId id="267" r:id="rId10"/>
    <p:sldId id="270" r:id="rId11"/>
    <p:sldId id="262" r:id="rId12"/>
    <p:sldId id="272" r:id="rId13"/>
    <p:sldId id="269" r:id="rId14"/>
    <p:sldId id="268" r:id="rId15"/>
    <p:sldId id="264" r:id="rId16"/>
    <p:sldId id="273" r:id="rId17"/>
    <p:sldId id="271" r:id="rId18"/>
  </p:sldIdLst>
  <p:sldSz cx="9144000" cy="5143500" type="screen16x9"/>
  <p:notesSz cx="6858000" cy="9144000"/>
  <p:embeddedFontLst>
    <p:embeddedFont>
      <p:font typeface="Aharoni" panose="02010803020104030203" pitchFamily="2" charset="-7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 ExtraBold" panose="00000900000000000000" pitchFamily="2" charset="0"/>
      <p:bold r:id="rId25"/>
      <p:italic r:id="rId26"/>
      <p:boldItalic r:id="rId27"/>
    </p:embeddedFont>
    <p:embeddedFont>
      <p:font typeface="Ubuntu Light" panose="020B0304030602030204" pitchFamily="34" charset="0"/>
      <p:regular r:id="rId28"/>
      <p: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7F4646-872C-4720-A186-63C6AEAB12E4}">
  <a:tblStyle styleId="{157F4646-872C-4720-A186-63C6AEAB12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4629"/>
  </p:normalViewPr>
  <p:slideViewPr>
    <p:cSldViewPr snapToGrid="0">
      <p:cViewPr varScale="1">
        <p:scale>
          <a:sx n="107" d="100"/>
          <a:sy n="107" d="100"/>
        </p:scale>
        <p:origin x="72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font" Target="fonts/font7.fntdata" Id="rId26" /><Relationship Type="http://schemas.openxmlformats.org/officeDocument/2006/relationships/customXml" Target="../customXml/item3.xml" Id="rId3" /><Relationship Type="http://schemas.openxmlformats.org/officeDocument/2006/relationships/font" Target="fonts/font2.fntdata" Id="rId21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font" Target="fonts/font6.fntdata" Id="rId25" /><Relationship Type="http://schemas.openxmlformats.org/officeDocument/2006/relationships/tableStyles" Target="tableStyles.xml" Id="rId33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font" Target="fonts/font1.fntdata" Id="rId20" /><Relationship Type="http://schemas.openxmlformats.org/officeDocument/2006/relationships/font" Target="fonts/font10.fntdata" Id="rId29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font" Target="fonts/font5.fntdata" Id="rId24" /><Relationship Type="http://schemas.openxmlformats.org/officeDocument/2006/relationships/theme" Target="theme/theme1.xml" Id="rId32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font" Target="fonts/font4.fntdata" Id="rId23" /><Relationship Type="http://schemas.openxmlformats.org/officeDocument/2006/relationships/font" Target="fonts/font9.fntdata" Id="rId28" /><Relationship Type="http://schemas.openxmlformats.org/officeDocument/2006/relationships/slide" Target="slides/slide6.xml" Id="rId10" /><Relationship Type="http://schemas.openxmlformats.org/officeDocument/2006/relationships/notesMaster" Target="notesMasters/notesMaster1.xml" Id="rId19" /><Relationship Type="http://schemas.openxmlformats.org/officeDocument/2006/relationships/viewProps" Target="viewProps.xml" Id="rId31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font" Target="fonts/font3.fntdata" Id="rId22" /><Relationship Type="http://schemas.openxmlformats.org/officeDocument/2006/relationships/font" Target="fonts/font8.fntdata" Id="rId27" /><Relationship Type="http://schemas.openxmlformats.org/officeDocument/2006/relationships/presProps" Target="presProps.xml" Id="rId30" /><Relationship Type="http://schemas.openxmlformats.org/officeDocument/2006/relationships/slide" Target="slides/slide4.xml" Id="rId8" /><Relationship Type="http://schemas.openxmlformats.org/officeDocument/2006/relationships/customXml" Target="/customXML/item4.xml" Id="imanage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ba25143c2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ba25143c2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651260ca3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651260ca3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3762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651260ca3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651260ca3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2352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651260ca3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651260ca3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215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651260ca3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651260ca3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368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203a768e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203a768e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4690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203a768e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203a768e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203a768e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203a768e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9924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651260ca3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651260ca3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651260ca3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651260ca3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264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651260ca3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651260ca3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652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651260ca3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651260ca3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030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651260ca3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651260ca3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651260ca3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651260ca3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46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5B580B7-A22C-BCA2-982B-09A28AE9F0BF}"/>
              </a:ext>
            </a:extLst>
          </p:cNvPr>
          <p:cNvSpPr txBox="1"/>
          <p:nvPr/>
        </p:nvSpPr>
        <p:spPr>
          <a:xfrm>
            <a:off x="4101152" y="4183141"/>
            <a:ext cx="504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ASSOCIAÇÃO BRASILEIRA DE AGÊNCIAS DE VIAGENS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Elipse 90">
            <a:extLst>
              <a:ext uri="{FF2B5EF4-FFF2-40B4-BE49-F238E27FC236}">
                <a16:creationId xmlns:a16="http://schemas.microsoft.com/office/drawing/2014/main" id="{D826BB06-8E7A-7C7C-B801-3A7632CAF480}"/>
              </a:ext>
            </a:extLst>
          </p:cNvPr>
          <p:cNvSpPr/>
          <p:nvPr/>
        </p:nvSpPr>
        <p:spPr>
          <a:xfrm>
            <a:off x="5327744" y="1093795"/>
            <a:ext cx="3620481" cy="3170947"/>
          </a:xfrm>
          <a:prstGeom prst="ellipse">
            <a:avLst/>
          </a:prstGeom>
          <a:solidFill>
            <a:schemeClr val="accent2">
              <a:lumMod val="25000"/>
              <a:lumOff val="75000"/>
              <a:alpha val="32000"/>
            </a:schemeClr>
          </a:solidFill>
          <a:ln>
            <a:solidFill>
              <a:schemeClr val="accent2">
                <a:lumMod val="25000"/>
                <a:lumOff val="75000"/>
                <a:alpha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8203" y="4589174"/>
            <a:ext cx="657750" cy="3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B1315C4-58DA-2096-C3EC-F07CAE8EF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20" y="216425"/>
            <a:ext cx="85206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COMO FICARÁ SE NÃO HOUVER TRATAMENTO ESPECÍFICO?</a:t>
            </a:r>
          </a:p>
        </p:txBody>
      </p:sp>
      <p:pic>
        <p:nvPicPr>
          <p:cNvPr id="2" name="Imagem 1" descr="Imagem digital fictícia de personagem de desenho animado&#10;&#10;Descrição gerada automaticamente">
            <a:extLst>
              <a:ext uri="{FF2B5EF4-FFF2-40B4-BE49-F238E27FC236}">
                <a16:creationId xmlns:a16="http://schemas.microsoft.com/office/drawing/2014/main" id="{CEC944FA-18CE-1FB1-F4DE-77C3A7813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50" y="1747709"/>
            <a:ext cx="1348495" cy="1348495"/>
          </a:xfrm>
          <a:prstGeom prst="rect">
            <a:avLst/>
          </a:prstGeom>
        </p:spPr>
      </p:pic>
      <p:pic>
        <p:nvPicPr>
          <p:cNvPr id="10" name="Imagem 9" descr="Desenho de um avião&#10;&#10;Descrição gerada automaticamente com confiança média">
            <a:extLst>
              <a:ext uri="{FF2B5EF4-FFF2-40B4-BE49-F238E27FC236}">
                <a16:creationId xmlns:a16="http://schemas.microsoft.com/office/drawing/2014/main" id="{1102D63C-E9D7-2DC4-077D-997F6C785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899" y="1284522"/>
            <a:ext cx="1361876" cy="638447"/>
          </a:xfrm>
          <a:prstGeom prst="rect">
            <a:avLst/>
          </a:prstGeom>
        </p:spPr>
      </p:pic>
      <p:pic>
        <p:nvPicPr>
          <p:cNvPr id="12" name="Imagem 11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9F3326E7-B077-6DDD-6EFD-B213A66137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2926" y="1720948"/>
            <a:ext cx="984936" cy="984936"/>
          </a:xfrm>
          <a:prstGeom prst="rect">
            <a:avLst/>
          </a:prstGeom>
        </p:spPr>
      </p:pic>
      <p:cxnSp>
        <p:nvCxnSpPr>
          <p:cNvPr id="14" name="Conector: Curvo 13">
            <a:extLst>
              <a:ext uri="{FF2B5EF4-FFF2-40B4-BE49-F238E27FC236}">
                <a16:creationId xmlns:a16="http://schemas.microsoft.com/office/drawing/2014/main" id="{FC3C1146-18B3-DC75-8E79-BE7D6F8D1994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5531085" y="1603746"/>
            <a:ext cx="860814" cy="918096"/>
          </a:xfrm>
          <a:prstGeom prst="curvedConnector3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: Curvo 14">
            <a:extLst>
              <a:ext uri="{FF2B5EF4-FFF2-40B4-BE49-F238E27FC236}">
                <a16:creationId xmlns:a16="http://schemas.microsoft.com/office/drawing/2014/main" id="{D800692B-E9B0-834F-3D82-809C27661E2B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5531085" y="2213416"/>
            <a:ext cx="1491841" cy="308426"/>
          </a:xfrm>
          <a:prstGeom prst="curvedConnector3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: Curvo 18">
            <a:extLst>
              <a:ext uri="{FF2B5EF4-FFF2-40B4-BE49-F238E27FC236}">
                <a16:creationId xmlns:a16="http://schemas.microsoft.com/office/drawing/2014/main" id="{CD181D28-8454-9E94-A367-A7CC39E0DD77}"/>
              </a:ext>
            </a:extLst>
          </p:cNvPr>
          <p:cNvCxnSpPr>
            <a:cxnSpLocks/>
          </p:cNvCxnSpPr>
          <p:nvPr/>
        </p:nvCxnSpPr>
        <p:spPr>
          <a:xfrm>
            <a:off x="5531085" y="2521842"/>
            <a:ext cx="1558872" cy="568744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0D76DAD-5C83-E1D1-C142-07F48226D8B5}"/>
              </a:ext>
            </a:extLst>
          </p:cNvPr>
          <p:cNvSpPr txBox="1"/>
          <p:nvPr/>
        </p:nvSpPr>
        <p:spPr>
          <a:xfrm>
            <a:off x="1968799" y="1908905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$1.000,00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884E886-6FD9-76C1-A130-F9C406DB221F}"/>
              </a:ext>
            </a:extLst>
          </p:cNvPr>
          <p:cNvSpPr txBox="1"/>
          <p:nvPr/>
        </p:nvSpPr>
        <p:spPr>
          <a:xfrm>
            <a:off x="3449873" y="1387655"/>
            <a:ext cx="1895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Agência de Turismo</a:t>
            </a:r>
          </a:p>
        </p:txBody>
      </p:sp>
      <p:cxnSp>
        <p:nvCxnSpPr>
          <p:cNvPr id="26" name="Conector: Curvo 25">
            <a:extLst>
              <a:ext uri="{FF2B5EF4-FFF2-40B4-BE49-F238E27FC236}">
                <a16:creationId xmlns:a16="http://schemas.microsoft.com/office/drawing/2014/main" id="{67441D98-F41E-1037-DA91-0EBF6D2DE497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 flipV="1">
            <a:off x="1754045" y="2395720"/>
            <a:ext cx="1684387" cy="26237"/>
          </a:xfrm>
          <a:prstGeom prst="curvedConnector3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E43EDC7-9E74-E331-3AFF-86536AF85533}"/>
              </a:ext>
            </a:extLst>
          </p:cNvPr>
          <p:cNvSpPr txBox="1"/>
          <p:nvPr/>
        </p:nvSpPr>
        <p:spPr>
          <a:xfrm>
            <a:off x="6332106" y="1168702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$330,00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A5F54CA-F594-6EB2-E0AC-4B06EE02F8E1}"/>
              </a:ext>
            </a:extLst>
          </p:cNvPr>
          <p:cNvSpPr txBox="1"/>
          <p:nvPr/>
        </p:nvSpPr>
        <p:spPr>
          <a:xfrm>
            <a:off x="7705151" y="2223263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$300,00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76448783-8A03-47C2-71A7-B05C8ECAE37D}"/>
              </a:ext>
            </a:extLst>
          </p:cNvPr>
          <p:cNvSpPr txBox="1"/>
          <p:nvPr/>
        </p:nvSpPr>
        <p:spPr>
          <a:xfrm>
            <a:off x="3476877" y="3423522"/>
            <a:ext cx="1851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Repassa $950</a:t>
            </a:r>
          </a:p>
          <a:p>
            <a:pPr algn="ctr"/>
            <a:r>
              <a:rPr lang="pt-BR" sz="1800" b="1" dirty="0">
                <a:solidFill>
                  <a:schemeClr val="bg1"/>
                </a:solidFill>
              </a:rPr>
              <a:t>Receita de $50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66D76CE9-E4BF-7F01-DC2C-1FC195A7D33B}"/>
              </a:ext>
            </a:extLst>
          </p:cNvPr>
          <p:cNvSpPr txBox="1"/>
          <p:nvPr/>
        </p:nvSpPr>
        <p:spPr>
          <a:xfrm>
            <a:off x="7654387" y="2894851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$100,00</a:t>
            </a:r>
          </a:p>
        </p:txBody>
      </p:sp>
      <p:pic>
        <p:nvPicPr>
          <p:cNvPr id="49" name="Imagem 48" descr="Imagem em preto e branco de torre de prédio&#10;&#10;Descrição gerada automaticamente com confiança baixa">
            <a:extLst>
              <a:ext uri="{FF2B5EF4-FFF2-40B4-BE49-F238E27FC236}">
                <a16:creationId xmlns:a16="http://schemas.microsoft.com/office/drawing/2014/main" id="{21028300-5D6F-E370-EA35-0B7216B0C7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5207" y="3629064"/>
            <a:ext cx="755259" cy="604207"/>
          </a:xfrm>
          <a:prstGeom prst="rect">
            <a:avLst/>
          </a:prstGeom>
        </p:spPr>
      </p:pic>
      <p:cxnSp>
        <p:nvCxnSpPr>
          <p:cNvPr id="50" name="Conector: Curvo 49">
            <a:extLst>
              <a:ext uri="{FF2B5EF4-FFF2-40B4-BE49-F238E27FC236}">
                <a16:creationId xmlns:a16="http://schemas.microsoft.com/office/drawing/2014/main" id="{4853CD85-4C69-F06B-87D1-C08150B07F6A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5531085" y="2521842"/>
            <a:ext cx="1164122" cy="1409326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5DB38561-484E-A7E6-A129-7A7CFD1D48AA}"/>
              </a:ext>
            </a:extLst>
          </p:cNvPr>
          <p:cNvSpPr txBox="1"/>
          <p:nvPr/>
        </p:nvSpPr>
        <p:spPr>
          <a:xfrm>
            <a:off x="7338436" y="3894554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$10,00</a:t>
            </a:r>
          </a:p>
        </p:txBody>
      </p:sp>
      <p:pic>
        <p:nvPicPr>
          <p:cNvPr id="73" name="Imagem 72" descr="Fogos de artifício no céu&#10;&#10;Descrição gerada automaticamente">
            <a:extLst>
              <a:ext uri="{FF2B5EF4-FFF2-40B4-BE49-F238E27FC236}">
                <a16:creationId xmlns:a16="http://schemas.microsoft.com/office/drawing/2014/main" id="{DBCF9765-5183-3581-FD90-90D4FDFA6B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983726" y="2461452"/>
            <a:ext cx="998380" cy="1497711"/>
          </a:xfrm>
          <a:prstGeom prst="rect">
            <a:avLst/>
          </a:prstGeom>
        </p:spPr>
      </p:pic>
      <p:sp>
        <p:nvSpPr>
          <p:cNvPr id="45" name="Sinal de Multiplicação 44">
            <a:extLst>
              <a:ext uri="{FF2B5EF4-FFF2-40B4-BE49-F238E27FC236}">
                <a16:creationId xmlns:a16="http://schemas.microsoft.com/office/drawing/2014/main" id="{5A8E9C1F-ED5B-5E17-66AE-30B13C7A83AD}"/>
              </a:ext>
            </a:extLst>
          </p:cNvPr>
          <p:cNvSpPr/>
          <p:nvPr/>
        </p:nvSpPr>
        <p:spPr>
          <a:xfrm>
            <a:off x="5344945" y="1093795"/>
            <a:ext cx="3277562" cy="3399152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RESTRIÇÕES </a:t>
            </a:r>
          </a:p>
          <a:p>
            <a:pPr algn="ctr"/>
            <a:r>
              <a:rPr lang="pt-BR" b="1" dirty="0"/>
              <a:t>CRÉDITO</a:t>
            </a:r>
          </a:p>
        </p:txBody>
      </p:sp>
      <p:pic>
        <p:nvPicPr>
          <p:cNvPr id="4" name="Imagem 3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181DA0C0-FF58-9B1E-996D-2EC2597887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8432" y="1448184"/>
            <a:ext cx="1895071" cy="1895071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A317BBE-BC8C-71B0-1CBA-E90AD90BBCAE}"/>
              </a:ext>
            </a:extLst>
          </p:cNvPr>
          <p:cNvSpPr/>
          <p:nvPr/>
        </p:nvSpPr>
        <p:spPr>
          <a:xfrm>
            <a:off x="2562274" y="1120410"/>
            <a:ext cx="3651240" cy="317094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COMO PAGAR UM IVA SOBRE $1000 SE A RECEITA DA AGÊNCIA SERÁ DE $50?</a:t>
            </a:r>
          </a:p>
        </p:txBody>
      </p:sp>
    </p:spTree>
    <p:extLst>
      <p:ext uri="{BB962C8B-B14F-4D97-AF65-F5344CB8AC3E}">
        <p14:creationId xmlns:p14="http://schemas.microsoft.com/office/powerpoint/2010/main" val="131685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Elipse 90">
            <a:extLst>
              <a:ext uri="{FF2B5EF4-FFF2-40B4-BE49-F238E27FC236}">
                <a16:creationId xmlns:a16="http://schemas.microsoft.com/office/drawing/2014/main" id="{D826BB06-8E7A-7C7C-B801-3A7632CAF480}"/>
              </a:ext>
            </a:extLst>
          </p:cNvPr>
          <p:cNvSpPr/>
          <p:nvPr/>
        </p:nvSpPr>
        <p:spPr>
          <a:xfrm>
            <a:off x="5262595" y="1120410"/>
            <a:ext cx="3620481" cy="3170947"/>
          </a:xfrm>
          <a:prstGeom prst="ellipse">
            <a:avLst/>
          </a:prstGeom>
          <a:solidFill>
            <a:schemeClr val="accent2">
              <a:lumMod val="25000"/>
              <a:lumOff val="75000"/>
              <a:alpha val="32000"/>
            </a:schemeClr>
          </a:solidFill>
          <a:ln>
            <a:solidFill>
              <a:schemeClr val="accent2">
                <a:lumMod val="25000"/>
                <a:lumOff val="75000"/>
                <a:alpha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8737FBBD-458D-6250-D36C-F15BF3F024D9}"/>
              </a:ext>
            </a:extLst>
          </p:cNvPr>
          <p:cNvSpPr/>
          <p:nvPr/>
        </p:nvSpPr>
        <p:spPr>
          <a:xfrm>
            <a:off x="3863600" y="3693779"/>
            <a:ext cx="2742497" cy="13725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8203" y="4589174"/>
            <a:ext cx="657750" cy="3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 descr="Imagem digital fictícia de personagem de desenho animado&#10;&#10;Descrição gerada automaticamente">
            <a:extLst>
              <a:ext uri="{FF2B5EF4-FFF2-40B4-BE49-F238E27FC236}">
                <a16:creationId xmlns:a16="http://schemas.microsoft.com/office/drawing/2014/main" id="{CEC944FA-18CE-1FB1-F4DE-77C3A7813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50" y="1747709"/>
            <a:ext cx="1348495" cy="1348495"/>
          </a:xfrm>
          <a:prstGeom prst="rect">
            <a:avLst/>
          </a:prstGeom>
        </p:spPr>
      </p:pic>
      <p:pic>
        <p:nvPicPr>
          <p:cNvPr id="10" name="Imagem 9" descr="Desenho de um avião&#10;&#10;Descrição gerada automaticamente com confiança média">
            <a:extLst>
              <a:ext uri="{FF2B5EF4-FFF2-40B4-BE49-F238E27FC236}">
                <a16:creationId xmlns:a16="http://schemas.microsoft.com/office/drawing/2014/main" id="{1102D63C-E9D7-2DC4-077D-997F6C785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899" y="1284522"/>
            <a:ext cx="1361876" cy="638447"/>
          </a:xfrm>
          <a:prstGeom prst="rect">
            <a:avLst/>
          </a:prstGeom>
        </p:spPr>
      </p:pic>
      <p:pic>
        <p:nvPicPr>
          <p:cNvPr id="12" name="Imagem 11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9F3326E7-B077-6DDD-6EFD-B213A66137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2926" y="1720948"/>
            <a:ext cx="984936" cy="984936"/>
          </a:xfrm>
          <a:prstGeom prst="rect">
            <a:avLst/>
          </a:prstGeom>
        </p:spPr>
      </p:pic>
      <p:cxnSp>
        <p:nvCxnSpPr>
          <p:cNvPr id="14" name="Conector: Curvo 13">
            <a:extLst>
              <a:ext uri="{FF2B5EF4-FFF2-40B4-BE49-F238E27FC236}">
                <a16:creationId xmlns:a16="http://schemas.microsoft.com/office/drawing/2014/main" id="{FC3C1146-18B3-DC75-8E79-BE7D6F8D1994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5531085" y="1603746"/>
            <a:ext cx="860814" cy="918096"/>
          </a:xfrm>
          <a:prstGeom prst="curvedConnector3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: Curvo 14">
            <a:extLst>
              <a:ext uri="{FF2B5EF4-FFF2-40B4-BE49-F238E27FC236}">
                <a16:creationId xmlns:a16="http://schemas.microsoft.com/office/drawing/2014/main" id="{D800692B-E9B0-834F-3D82-809C27661E2B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5531085" y="2213416"/>
            <a:ext cx="1491841" cy="308426"/>
          </a:xfrm>
          <a:prstGeom prst="curvedConnector3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: Curvo 18">
            <a:extLst>
              <a:ext uri="{FF2B5EF4-FFF2-40B4-BE49-F238E27FC236}">
                <a16:creationId xmlns:a16="http://schemas.microsoft.com/office/drawing/2014/main" id="{CD181D28-8454-9E94-A367-A7CC39E0DD77}"/>
              </a:ext>
            </a:extLst>
          </p:cNvPr>
          <p:cNvCxnSpPr>
            <a:cxnSpLocks/>
          </p:cNvCxnSpPr>
          <p:nvPr/>
        </p:nvCxnSpPr>
        <p:spPr>
          <a:xfrm>
            <a:off x="5531085" y="2521842"/>
            <a:ext cx="1558872" cy="568744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0D76DAD-5C83-E1D1-C142-07F48226D8B5}"/>
              </a:ext>
            </a:extLst>
          </p:cNvPr>
          <p:cNvSpPr txBox="1"/>
          <p:nvPr/>
        </p:nvSpPr>
        <p:spPr>
          <a:xfrm>
            <a:off x="3974080" y="3732505"/>
            <a:ext cx="10889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$1.000,00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$100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884E886-6FD9-76C1-A130-F9C406DB221F}"/>
              </a:ext>
            </a:extLst>
          </p:cNvPr>
          <p:cNvSpPr txBox="1"/>
          <p:nvPr/>
        </p:nvSpPr>
        <p:spPr>
          <a:xfrm>
            <a:off x="3449873" y="1387655"/>
            <a:ext cx="1895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Agência de Turismo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E43EDC7-9E74-E331-3AFF-86536AF85533}"/>
              </a:ext>
            </a:extLst>
          </p:cNvPr>
          <p:cNvSpPr txBox="1"/>
          <p:nvPr/>
        </p:nvSpPr>
        <p:spPr>
          <a:xfrm>
            <a:off x="6332106" y="1168702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$330,00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A5F54CA-F594-6EB2-E0AC-4B06EE02F8E1}"/>
              </a:ext>
            </a:extLst>
          </p:cNvPr>
          <p:cNvSpPr txBox="1"/>
          <p:nvPr/>
        </p:nvSpPr>
        <p:spPr>
          <a:xfrm>
            <a:off x="7705151" y="2223263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$300,00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66D76CE9-E4BF-7F01-DC2C-1FC195A7D33B}"/>
              </a:ext>
            </a:extLst>
          </p:cNvPr>
          <p:cNvSpPr txBox="1"/>
          <p:nvPr/>
        </p:nvSpPr>
        <p:spPr>
          <a:xfrm>
            <a:off x="7654387" y="2894851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$100,00</a:t>
            </a:r>
          </a:p>
        </p:txBody>
      </p:sp>
      <p:pic>
        <p:nvPicPr>
          <p:cNvPr id="49" name="Imagem 48" descr="Imagem em preto e branco de torre de prédio&#10;&#10;Descrição gerada automaticamente com confiança baixa">
            <a:extLst>
              <a:ext uri="{FF2B5EF4-FFF2-40B4-BE49-F238E27FC236}">
                <a16:creationId xmlns:a16="http://schemas.microsoft.com/office/drawing/2014/main" id="{21028300-5D6F-E370-EA35-0B7216B0C7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5207" y="3629064"/>
            <a:ext cx="755259" cy="604207"/>
          </a:xfrm>
          <a:prstGeom prst="rect">
            <a:avLst/>
          </a:prstGeom>
        </p:spPr>
      </p:pic>
      <p:cxnSp>
        <p:nvCxnSpPr>
          <p:cNvPr id="50" name="Conector: Curvo 49">
            <a:extLst>
              <a:ext uri="{FF2B5EF4-FFF2-40B4-BE49-F238E27FC236}">
                <a16:creationId xmlns:a16="http://schemas.microsoft.com/office/drawing/2014/main" id="{4853CD85-4C69-F06B-87D1-C08150B07F6A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5531085" y="2521842"/>
            <a:ext cx="1164122" cy="1409326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5DB38561-484E-A7E6-A129-7A7CFD1D48AA}"/>
              </a:ext>
            </a:extLst>
          </p:cNvPr>
          <p:cNvSpPr txBox="1"/>
          <p:nvPr/>
        </p:nvSpPr>
        <p:spPr>
          <a:xfrm>
            <a:off x="7338436" y="3894554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$10,00</a:t>
            </a:r>
          </a:p>
        </p:txBody>
      </p:sp>
      <p:pic>
        <p:nvPicPr>
          <p:cNvPr id="73" name="Imagem 72" descr="Fogos de artifício no céu&#10;&#10;Descrição gerada automaticamente">
            <a:extLst>
              <a:ext uri="{FF2B5EF4-FFF2-40B4-BE49-F238E27FC236}">
                <a16:creationId xmlns:a16="http://schemas.microsoft.com/office/drawing/2014/main" id="{DBCF9765-5183-3581-FD90-90D4FDFA6B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983726" y="2461452"/>
            <a:ext cx="998380" cy="1497711"/>
          </a:xfrm>
          <a:prstGeom prst="rect">
            <a:avLst/>
          </a:prstGeom>
        </p:spPr>
      </p:pic>
      <p:pic>
        <p:nvPicPr>
          <p:cNvPr id="4" name="Imagem 3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181DA0C0-FF58-9B1E-996D-2EC2597887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8432" y="1448184"/>
            <a:ext cx="1895071" cy="1895071"/>
          </a:xfrm>
          <a:prstGeom prst="rect">
            <a:avLst/>
          </a:prstGeom>
        </p:spPr>
      </p:pic>
      <p:cxnSp>
        <p:nvCxnSpPr>
          <p:cNvPr id="5" name="Conector: Curvo 4">
            <a:extLst>
              <a:ext uri="{FF2B5EF4-FFF2-40B4-BE49-F238E27FC236}">
                <a16:creationId xmlns:a16="http://schemas.microsoft.com/office/drawing/2014/main" id="{5A7FFD27-6EFE-7662-8D36-08BFA2CF6A8F}"/>
              </a:ext>
            </a:extLst>
          </p:cNvPr>
          <p:cNvCxnSpPr>
            <a:cxnSpLocks/>
            <a:stCxn id="2" idx="2"/>
            <a:endCxn id="91" idx="4"/>
          </p:cNvCxnSpPr>
          <p:nvPr/>
        </p:nvCxnSpPr>
        <p:spPr>
          <a:xfrm rot="16200000" flipH="1">
            <a:off x="3478741" y="697261"/>
            <a:ext cx="1195153" cy="5993038"/>
          </a:xfrm>
          <a:prstGeom prst="curvedConnector3">
            <a:avLst>
              <a:gd name="adj1" fmla="val 119127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1B45239-9FBE-A692-8DEF-6E7BD1638B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3843" y="3434691"/>
            <a:ext cx="1865471" cy="1865471"/>
          </a:xfrm>
          <a:prstGeom prst="rect">
            <a:avLst/>
          </a:prstGeom>
        </p:spPr>
      </p:pic>
      <p:pic>
        <p:nvPicPr>
          <p:cNvPr id="25" name="Imagem 24" descr="Uma imagem contendo Ícone&#10;&#10;Descrição gerada automaticamente">
            <a:extLst>
              <a:ext uri="{FF2B5EF4-FFF2-40B4-BE49-F238E27FC236}">
                <a16:creationId xmlns:a16="http://schemas.microsoft.com/office/drawing/2014/main" id="{DD3F6A48-71B7-9E7E-6A39-426AF17599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9926" y="4509895"/>
            <a:ext cx="725212" cy="543909"/>
          </a:xfrm>
          <a:prstGeom prst="rect">
            <a:avLst/>
          </a:prstGeom>
        </p:spPr>
      </p:pic>
      <p:cxnSp>
        <p:nvCxnSpPr>
          <p:cNvPr id="27" name="Conector: Curvo 26">
            <a:extLst>
              <a:ext uri="{FF2B5EF4-FFF2-40B4-BE49-F238E27FC236}">
                <a16:creationId xmlns:a16="http://schemas.microsoft.com/office/drawing/2014/main" id="{897B0264-074E-961E-1980-152F92B1392C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 flipV="1">
            <a:off x="1754045" y="2395720"/>
            <a:ext cx="1684387" cy="26237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B0F3BB09-DC3E-EFB3-A7F5-AF2207857660}"/>
              </a:ext>
            </a:extLst>
          </p:cNvPr>
          <p:cNvSpPr txBox="1"/>
          <p:nvPr/>
        </p:nvSpPr>
        <p:spPr>
          <a:xfrm>
            <a:off x="1922900" y="1651084"/>
            <a:ext cx="108895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$1.000,00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+</a:t>
            </a:r>
            <a:endParaRPr lang="pt-BR" sz="1800" b="1" dirty="0">
              <a:solidFill>
                <a:schemeClr val="bg1"/>
              </a:solidFill>
            </a:endParaRPr>
          </a:p>
          <a:p>
            <a:pPr algn="ctr"/>
            <a:r>
              <a:rPr lang="pt-BR" sz="1800" b="1" dirty="0">
                <a:solidFill>
                  <a:schemeClr val="bg1"/>
                </a:solidFill>
                <a:highlight>
                  <a:srgbClr val="808080"/>
                </a:highlight>
              </a:rPr>
              <a:t>$250</a:t>
            </a:r>
          </a:p>
        </p:txBody>
      </p:sp>
      <p:sp>
        <p:nvSpPr>
          <p:cNvPr id="45" name="Sinal de Multiplicação 44">
            <a:extLst>
              <a:ext uri="{FF2B5EF4-FFF2-40B4-BE49-F238E27FC236}">
                <a16:creationId xmlns:a16="http://schemas.microsoft.com/office/drawing/2014/main" id="{5A8E9C1F-ED5B-5E17-66AE-30B13C7A83AD}"/>
              </a:ext>
            </a:extLst>
          </p:cNvPr>
          <p:cNvSpPr/>
          <p:nvPr/>
        </p:nvSpPr>
        <p:spPr>
          <a:xfrm>
            <a:off x="1352120" y="726540"/>
            <a:ext cx="3888190" cy="3399152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AGÊNCIA </a:t>
            </a:r>
          </a:p>
          <a:p>
            <a:pPr algn="ctr"/>
            <a:r>
              <a:rPr lang="pt-BR" b="1" dirty="0"/>
              <a:t>BRASILEIRA </a:t>
            </a:r>
          </a:p>
          <a:p>
            <a:pPr algn="ctr"/>
            <a:r>
              <a:rPr lang="pt-BR" b="1" dirty="0"/>
              <a:t>NÃO SERÁ </a:t>
            </a:r>
          </a:p>
          <a:p>
            <a:pPr algn="ctr"/>
            <a:r>
              <a:rPr lang="pt-BR" b="1" dirty="0"/>
              <a:t>CONTRATADA</a:t>
            </a:r>
          </a:p>
        </p:txBody>
      </p:sp>
      <p:sp>
        <p:nvSpPr>
          <p:cNvPr id="37" name="Título 2">
            <a:extLst>
              <a:ext uri="{FF2B5EF4-FFF2-40B4-BE49-F238E27FC236}">
                <a16:creationId xmlns:a16="http://schemas.microsoft.com/office/drawing/2014/main" id="{B545DB76-3279-4B90-85B1-004FF6C6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20" y="216425"/>
            <a:ext cx="85206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COMO FICARÁ SE NÃO HOUVER TRATAMENTO ESPECÍFICO?</a:t>
            </a:r>
          </a:p>
        </p:txBody>
      </p:sp>
    </p:spTree>
    <p:extLst>
      <p:ext uri="{BB962C8B-B14F-4D97-AF65-F5344CB8AC3E}">
        <p14:creationId xmlns:p14="http://schemas.microsoft.com/office/powerpoint/2010/main" val="4391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8203" y="4589174"/>
            <a:ext cx="657750" cy="3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2">
            <a:extLst>
              <a:ext uri="{FF2B5EF4-FFF2-40B4-BE49-F238E27FC236}">
                <a16:creationId xmlns:a16="http://schemas.microsoft.com/office/drawing/2014/main" id="{0B94E9C4-C339-01F5-623C-FA29BEC14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199" y="140225"/>
            <a:ext cx="5488599" cy="572700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OUTROS PONTOS QUE DEMANDAM TRATAMENTO ESPECÍFICO PARA AS AGÊNCIAS DE TURISMO</a:t>
            </a:r>
          </a:p>
        </p:txBody>
      </p:sp>
      <p:pic>
        <p:nvPicPr>
          <p:cNvPr id="8" name="Imagem 7" descr="Pessoa carregando malas com rodinhas">
            <a:extLst>
              <a:ext uri="{FF2B5EF4-FFF2-40B4-BE49-F238E27FC236}">
                <a16:creationId xmlns:a16="http://schemas.microsoft.com/office/drawing/2014/main" id="{A3C73311-3942-5777-32C2-96731B0F96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6"/>
            <a:ext cx="3179269" cy="2488994"/>
          </a:xfrm>
          <a:prstGeom prst="rect">
            <a:avLst/>
          </a:prstGeom>
        </p:spPr>
      </p:pic>
      <p:pic>
        <p:nvPicPr>
          <p:cNvPr id="9" name="Imagem 8" descr="Mulher olhando as montanhas">
            <a:extLst>
              <a:ext uri="{FF2B5EF4-FFF2-40B4-BE49-F238E27FC236}">
                <a16:creationId xmlns:a16="http://schemas.microsoft.com/office/drawing/2014/main" id="{3E901BF9-CA92-3C3A-E5E8-6A4B059E50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20370"/>
            <a:ext cx="3200547" cy="2509343"/>
          </a:xfrm>
          <a:prstGeom prst="rect">
            <a:avLst/>
          </a:prstGeom>
        </p:spPr>
      </p:pic>
      <p:sp>
        <p:nvSpPr>
          <p:cNvPr id="11" name="Espaço Reservado para Texto 4">
            <a:extLst>
              <a:ext uri="{FF2B5EF4-FFF2-40B4-BE49-F238E27FC236}">
                <a16:creationId xmlns:a16="http://schemas.microsoft.com/office/drawing/2014/main" id="{34CCA8C8-F3FD-FECC-C54D-383A8DD24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3700" y="1320115"/>
            <a:ext cx="5488600" cy="3416400"/>
          </a:xfrm>
        </p:spPr>
        <p:txBody>
          <a:bodyPr>
            <a:normAutofit fontScale="92500" lnSpcReduction="20000"/>
          </a:bodyPr>
          <a:lstStyle/>
          <a:p>
            <a:pPr marL="114300" indent="0" algn="just">
              <a:buNone/>
            </a:pPr>
            <a:r>
              <a:rPr lang="pt-BR" dirty="0">
                <a:solidFill>
                  <a:schemeClr val="bg1"/>
                </a:solidFill>
              </a:rPr>
              <a:t>=&gt; </a:t>
            </a:r>
            <a:r>
              <a:rPr lang="pt-BR" b="1" dirty="0">
                <a:solidFill>
                  <a:schemeClr val="bg1"/>
                </a:solidFill>
              </a:rPr>
              <a:t>SIMPLES NACIONAL</a:t>
            </a:r>
            <a:r>
              <a:rPr lang="pt-BR" dirty="0">
                <a:solidFill>
                  <a:schemeClr val="bg1"/>
                </a:solidFill>
              </a:rPr>
              <a:t>. Dinâmica com empresas do SIMPLES NACIONAL no meio da cadeia, gerando uma </a:t>
            </a:r>
            <a:r>
              <a:rPr lang="pt-BR" dirty="0">
                <a:solidFill>
                  <a:schemeClr val="bg1"/>
                </a:solidFill>
                <a:highlight>
                  <a:srgbClr val="808080"/>
                </a:highlight>
              </a:rPr>
              <a:t>quebra do </a:t>
            </a:r>
            <a:r>
              <a:rPr lang="pt-BR" dirty="0" err="1">
                <a:solidFill>
                  <a:schemeClr val="bg1"/>
                </a:solidFill>
                <a:highlight>
                  <a:srgbClr val="808080"/>
                </a:highlight>
              </a:rPr>
              <a:t>creditamento</a:t>
            </a:r>
            <a:r>
              <a:rPr lang="pt-BR" dirty="0">
                <a:solidFill>
                  <a:schemeClr val="bg1"/>
                </a:solidFill>
                <a:highlight>
                  <a:srgbClr val="808080"/>
                </a:highlight>
              </a:rPr>
              <a:t> do IVA</a:t>
            </a:r>
            <a:r>
              <a:rPr lang="pt-BR" dirty="0">
                <a:solidFill>
                  <a:schemeClr val="bg1"/>
                </a:solidFill>
              </a:rPr>
              <a:t>.</a:t>
            </a:r>
          </a:p>
          <a:p>
            <a:pPr marL="114300" indent="0" algn="just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114300" indent="0" algn="just">
              <a:buNone/>
            </a:pPr>
            <a:r>
              <a:rPr lang="pt-BR" dirty="0">
                <a:solidFill>
                  <a:schemeClr val="bg1"/>
                </a:solidFill>
              </a:rPr>
              <a:t>=&gt; </a:t>
            </a:r>
            <a:r>
              <a:rPr lang="pt-BR" b="1" dirty="0">
                <a:solidFill>
                  <a:schemeClr val="bg1"/>
                </a:solidFill>
              </a:rPr>
              <a:t>INDENIZAÇÃO PARA PESSOAS FÍSICAS</a:t>
            </a:r>
            <a:r>
              <a:rPr lang="pt-BR" dirty="0">
                <a:solidFill>
                  <a:schemeClr val="bg1"/>
                </a:solidFill>
              </a:rPr>
              <a:t>. As agências muitas vezes são responsabilizadas a indenizar obrigações de terceiros (empresas aéreas, hotéis etc.) e </a:t>
            </a:r>
            <a:r>
              <a:rPr lang="pt-BR" dirty="0">
                <a:solidFill>
                  <a:schemeClr val="bg1"/>
                </a:solidFill>
                <a:highlight>
                  <a:srgbClr val="808080"/>
                </a:highlight>
              </a:rPr>
              <a:t>não terão crédito</a:t>
            </a:r>
            <a:r>
              <a:rPr lang="pt-BR" dirty="0">
                <a:solidFill>
                  <a:schemeClr val="bg1"/>
                </a:solidFill>
              </a:rPr>
              <a:t> sobre esses valores.</a:t>
            </a:r>
          </a:p>
          <a:p>
            <a:pPr marL="114300" indent="0" algn="just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114300" indent="0" algn="just">
              <a:buNone/>
            </a:pPr>
            <a:r>
              <a:rPr lang="pt-BR" dirty="0">
                <a:solidFill>
                  <a:schemeClr val="bg1"/>
                </a:solidFill>
              </a:rPr>
              <a:t>=&gt; </a:t>
            </a:r>
            <a:r>
              <a:rPr lang="pt-BR" b="1" dirty="0">
                <a:solidFill>
                  <a:schemeClr val="bg1"/>
                </a:solidFill>
              </a:rPr>
              <a:t>NEUTRALIDADE</a:t>
            </a:r>
            <a:r>
              <a:rPr lang="pt-BR" dirty="0">
                <a:solidFill>
                  <a:schemeClr val="bg1"/>
                </a:solidFill>
              </a:rPr>
              <a:t>. A cadeia de turismo (incluindo as </a:t>
            </a:r>
            <a:r>
              <a:rPr lang="pt-BR" dirty="0">
                <a:solidFill>
                  <a:schemeClr val="bg1"/>
                </a:solidFill>
                <a:highlight>
                  <a:srgbClr val="808080"/>
                </a:highlight>
              </a:rPr>
              <a:t>agências de turismo</a:t>
            </a:r>
            <a:r>
              <a:rPr lang="pt-BR" dirty="0">
                <a:solidFill>
                  <a:schemeClr val="bg1"/>
                </a:solidFill>
              </a:rPr>
              <a:t>) precisam ter o mesmo tratamento tributário. </a:t>
            </a:r>
            <a:r>
              <a:rPr lang="pt-BR" dirty="0">
                <a:solidFill>
                  <a:schemeClr val="bg1"/>
                </a:solidFill>
                <a:highlight>
                  <a:srgbClr val="808080"/>
                </a:highlight>
              </a:rPr>
              <a:t>Evitar verticalização da cadeia</a:t>
            </a:r>
            <a:r>
              <a:rPr lang="pt-BR" dirty="0">
                <a:solidFill>
                  <a:schemeClr val="bg1"/>
                </a:solidFill>
              </a:rPr>
              <a:t> (informalidade e prejuízo ao consumidor).</a:t>
            </a:r>
          </a:p>
          <a:p>
            <a:pPr marL="114300" indent="0" algn="just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571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8203" y="4589174"/>
            <a:ext cx="657750" cy="3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8B2B153-9CE8-FDB4-4DE1-692931FE9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038" y="974146"/>
            <a:ext cx="8532262" cy="3416400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lnSpc>
                <a:spcPct val="107000"/>
              </a:lnSpc>
              <a:buNone/>
            </a:pPr>
            <a:r>
              <a:rPr lang="pt-BR" sz="2400" dirty="0">
                <a:solidFill>
                  <a:schemeClr val="bg1"/>
                </a:solidFill>
              </a:rPr>
              <a:t>ART. 156-A: (...) </a:t>
            </a:r>
          </a:p>
          <a:p>
            <a:pPr marL="0" lvl="0" indent="0" algn="just">
              <a:lnSpc>
                <a:spcPct val="107000"/>
              </a:lnSpc>
              <a:buNone/>
            </a:pPr>
            <a:r>
              <a:rPr lang="pt-BR" sz="2400" dirty="0">
                <a:solidFill>
                  <a:schemeClr val="bg1"/>
                </a:solidFill>
              </a:rPr>
              <a:t>§ 5º Lei complementar disporá sobre:</a:t>
            </a:r>
          </a:p>
          <a:p>
            <a:pPr marL="0" lvl="0" indent="0" algn="just">
              <a:lnSpc>
                <a:spcPct val="107000"/>
              </a:lnSpc>
              <a:buNone/>
            </a:pPr>
            <a:r>
              <a:rPr lang="pt-BR" sz="2400" dirty="0">
                <a:solidFill>
                  <a:schemeClr val="bg1"/>
                </a:solidFill>
              </a:rPr>
              <a:t>(...)</a:t>
            </a:r>
          </a:p>
          <a:p>
            <a:pPr marL="0" lvl="0" indent="0" algn="just">
              <a:lnSpc>
                <a:spcPct val="107000"/>
              </a:lnSpc>
              <a:buNone/>
            </a:pPr>
            <a:r>
              <a:rPr lang="pt-BR" sz="2400" dirty="0">
                <a:solidFill>
                  <a:schemeClr val="bg1"/>
                </a:solidFill>
              </a:rPr>
              <a:t>V – os regimes específicos de tributação para:</a:t>
            </a:r>
          </a:p>
          <a:p>
            <a:pPr marL="0" lvl="0" indent="0" algn="just">
              <a:lnSpc>
                <a:spcPct val="107000"/>
              </a:lnSpc>
              <a:buNone/>
            </a:pPr>
            <a:r>
              <a:rPr lang="pt-BR" sz="2400" dirty="0">
                <a:solidFill>
                  <a:schemeClr val="bg1"/>
                </a:solidFill>
              </a:rPr>
              <a:t>e) serviços de hotelaria, </a:t>
            </a:r>
            <a:r>
              <a:rPr lang="pt-BR" sz="2400" dirty="0">
                <a:solidFill>
                  <a:schemeClr val="bg1"/>
                </a:solidFill>
                <a:highlight>
                  <a:srgbClr val="808080"/>
                </a:highlight>
              </a:rPr>
              <a:t>AGÊNCIAS DE TURISMO (agências de viagens e operadores turísticos)</a:t>
            </a:r>
            <a:r>
              <a:rPr lang="pt-BR" sz="2400" dirty="0">
                <a:solidFill>
                  <a:schemeClr val="bg1"/>
                </a:solidFill>
              </a:rPr>
              <a:t>, parques de diversão e parques temáticos, bares e restaurantes e aviação regional, podendo prever hipóteses de alterações nas alíquotas e nas regras de </a:t>
            </a:r>
            <a:r>
              <a:rPr lang="pt-BR" sz="2400" dirty="0" err="1">
                <a:solidFill>
                  <a:schemeClr val="bg1"/>
                </a:solidFill>
              </a:rPr>
              <a:t>creditamento</a:t>
            </a:r>
            <a:r>
              <a:rPr lang="pt-BR" sz="2400" dirty="0">
                <a:solidFill>
                  <a:schemeClr val="bg1"/>
                </a:solidFill>
              </a:rPr>
              <a:t>, admitida a não aplicação do disposto no § 1º, V a VIII; </a:t>
            </a:r>
            <a:endParaRPr lang="pt-BR" sz="2800" b="1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94C3AF09-B27A-B97A-A3F8-817978789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9285"/>
            <a:ext cx="9144000" cy="572700"/>
          </a:xfrm>
        </p:spPr>
        <p:txBody>
          <a:bodyPr>
            <a:noAutofit/>
          </a:bodyPr>
          <a:lstStyle/>
          <a:p>
            <a:pPr algn="ctr"/>
            <a:r>
              <a:rPr lang="pt-BR" sz="3200" b="1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QUAL A SOLUÇÃO?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D5467F2-BA5F-F207-F244-3864FC0BFEB2}"/>
              </a:ext>
            </a:extLst>
          </p:cNvPr>
          <p:cNvSpPr txBox="1"/>
          <p:nvPr/>
        </p:nvSpPr>
        <p:spPr>
          <a:xfrm>
            <a:off x="1025026" y="4053218"/>
            <a:ext cx="7082285" cy="7540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300" b="1" dirty="0">
                <a:solidFill>
                  <a:srgbClr val="002060"/>
                </a:solidFill>
              </a:rPr>
              <a:t>APOIO PARA AS EMENDAS </a:t>
            </a:r>
          </a:p>
          <a:p>
            <a:pPr algn="ctr"/>
            <a:r>
              <a:rPr lang="pt-BR" sz="2000" b="1" dirty="0">
                <a:solidFill>
                  <a:srgbClr val="002060"/>
                </a:solidFill>
              </a:rPr>
              <a:t>53 / 98 / 119 / 161 / 162 / 166 / 181 / 191 / 204 / 214 / 223</a:t>
            </a:r>
          </a:p>
        </p:txBody>
      </p:sp>
    </p:spTree>
    <p:extLst>
      <p:ext uri="{BB962C8B-B14F-4D97-AF65-F5344CB8AC3E}">
        <p14:creationId xmlns:p14="http://schemas.microsoft.com/office/powerpoint/2010/main" val="2806321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F69652DB-318A-5261-F110-573A3B0D5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0" y="0"/>
            <a:ext cx="51435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B252466-7927-0503-C83D-775506B8F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" y="0"/>
            <a:ext cx="4678680" cy="51435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16D0E0D-2917-463B-7961-5BDB9417CFA9}"/>
              </a:ext>
            </a:extLst>
          </p:cNvPr>
          <p:cNvSpPr txBox="1"/>
          <p:nvPr/>
        </p:nvSpPr>
        <p:spPr>
          <a:xfrm>
            <a:off x="914400" y="2156460"/>
            <a:ext cx="294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OBRIGADO</a:t>
            </a:r>
          </a:p>
        </p:txBody>
      </p:sp>
    </p:spTree>
    <p:extLst>
      <p:ext uri="{BB962C8B-B14F-4D97-AF65-F5344CB8AC3E}">
        <p14:creationId xmlns:p14="http://schemas.microsoft.com/office/powerpoint/2010/main" val="2669420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/>
        </p:nvSpPr>
        <p:spPr>
          <a:xfrm>
            <a:off x="618300" y="463600"/>
            <a:ext cx="7907400" cy="5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007CA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PRINCIPAIS NÚMEROS DOS ASSOCIADOS ABAV</a:t>
            </a:r>
            <a:endParaRPr sz="2300">
              <a:solidFill>
                <a:srgbClr val="007CA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" name="Imagem 2" descr="Linha do tempo&#10;&#10;Descrição gerada automaticamente">
            <a:extLst>
              <a:ext uri="{FF2B5EF4-FFF2-40B4-BE49-F238E27FC236}">
                <a16:creationId xmlns:a16="http://schemas.microsoft.com/office/drawing/2014/main" id="{B56DF280-3F5F-C4DE-974C-F31D0A2F8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12" y="1244008"/>
            <a:ext cx="8363376" cy="38994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F69652DB-318A-5261-F110-573A3B0D5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-998220"/>
            <a:ext cx="5143500" cy="5143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70BF20A-1916-5CB6-CD8C-0B407C89E27A}"/>
              </a:ext>
            </a:extLst>
          </p:cNvPr>
          <p:cNvSpPr txBox="1"/>
          <p:nvPr/>
        </p:nvSpPr>
        <p:spPr>
          <a:xfrm>
            <a:off x="0" y="296418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REFORMA TRIBUTÁRIA DO CONSUMO (PEC-45)</a:t>
            </a:r>
          </a:p>
          <a:p>
            <a:pPr algn="ctr"/>
            <a:r>
              <a:rPr lang="pt-BR" sz="2400" b="1" dirty="0"/>
              <a:t>ASPECTOS RELEVANTES</a:t>
            </a:r>
          </a:p>
          <a:p>
            <a:pPr algn="ctr"/>
            <a:r>
              <a:rPr lang="pt-BR" sz="2400" b="1" dirty="0"/>
              <a:t>ATIVIDADE DE AGENCIAMENTO TURÍSTICO</a:t>
            </a:r>
          </a:p>
        </p:txBody>
      </p:sp>
    </p:spTree>
    <p:extLst>
      <p:ext uri="{BB962C8B-B14F-4D97-AF65-F5344CB8AC3E}">
        <p14:creationId xmlns:p14="http://schemas.microsoft.com/office/powerpoint/2010/main" val="4291422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8203" y="4589174"/>
            <a:ext cx="657750" cy="3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B1315C4-58DA-2096-C3EC-F07CAE8EF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025"/>
            <a:ext cx="8832299" cy="572700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REGIMES ESPECÍFICOS E PEC-45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8B2B153-9CE8-FDB4-4DE1-692931FE9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038" y="1152475"/>
            <a:ext cx="8532262" cy="3416400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07000"/>
              </a:lnSpc>
              <a:buNone/>
            </a:pPr>
            <a:r>
              <a:rPr lang="pt-BR" sz="3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t-BR" sz="32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que os regimes específicos precisam existir na PEC 45?</a:t>
            </a:r>
          </a:p>
          <a:p>
            <a:pPr marL="0" lvl="0" indent="0" algn="just">
              <a:lnSpc>
                <a:spcPct val="107000"/>
              </a:lnSpc>
              <a:buNone/>
            </a:pPr>
            <a:endParaRPr lang="pt-BR" sz="3200" b="1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pt-BR" sz="3200" b="1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Por que a atividade de turismo demanda um regime específico?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8203" y="4589174"/>
            <a:ext cx="657750" cy="3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8B2B153-9CE8-FDB4-4DE1-692931FE9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038" y="1566816"/>
            <a:ext cx="8532262" cy="3416400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07000"/>
              </a:lnSpc>
              <a:buNone/>
            </a:pPr>
            <a:r>
              <a:rPr lang="pt-BR" sz="2800" b="1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ART. 156-A, §1º</a:t>
            </a:r>
          </a:p>
          <a:p>
            <a:pPr marL="0" lvl="0" indent="0" algn="just">
              <a:lnSpc>
                <a:spcPct val="107000"/>
              </a:lnSpc>
              <a:buNone/>
            </a:pPr>
            <a:r>
              <a:rPr lang="pt-BR" sz="2400" b="1" dirty="0">
                <a:solidFill>
                  <a:schemeClr val="bg1"/>
                </a:solidFill>
                <a:highlight>
                  <a:srgbClr val="808080"/>
                </a:highlight>
              </a:rPr>
              <a:t>X – não será objeto</a:t>
            </a:r>
            <a:r>
              <a:rPr lang="pt-BR" sz="2400" dirty="0">
                <a:solidFill>
                  <a:schemeClr val="bg1"/>
                </a:solidFill>
                <a:highlight>
                  <a:srgbClr val="808080"/>
                </a:highlight>
              </a:rPr>
              <a:t> </a:t>
            </a:r>
            <a:r>
              <a:rPr lang="pt-BR" sz="2400" b="1" dirty="0">
                <a:solidFill>
                  <a:schemeClr val="bg1"/>
                </a:solidFill>
                <a:highlight>
                  <a:srgbClr val="808080"/>
                </a:highlight>
              </a:rPr>
              <a:t>de concessão</a:t>
            </a:r>
            <a:r>
              <a:rPr lang="pt-BR" sz="2400" dirty="0">
                <a:solidFill>
                  <a:schemeClr val="bg1"/>
                </a:solidFill>
              </a:rPr>
              <a:t> de incentivos e de benefícios financeiros ou fiscais relativos ao imposto ou </a:t>
            </a:r>
            <a:r>
              <a:rPr lang="pt-BR" sz="2400" b="1" dirty="0">
                <a:solidFill>
                  <a:schemeClr val="bg1"/>
                </a:solidFill>
                <a:highlight>
                  <a:srgbClr val="808080"/>
                </a:highlight>
              </a:rPr>
              <a:t>de regimes específicos</a:t>
            </a:r>
            <a:r>
              <a:rPr lang="pt-BR" sz="2400" b="1" dirty="0">
                <a:solidFill>
                  <a:schemeClr val="bg1"/>
                </a:solidFill>
              </a:rPr>
              <a:t>,</a:t>
            </a:r>
            <a:r>
              <a:rPr lang="pt-BR" sz="2400" dirty="0">
                <a:solidFill>
                  <a:schemeClr val="bg1"/>
                </a:solidFill>
              </a:rPr>
              <a:t> diferenciados ou favorecidos de tributação, </a:t>
            </a:r>
            <a:r>
              <a:rPr lang="pt-BR" sz="2400" b="1" dirty="0">
                <a:solidFill>
                  <a:schemeClr val="bg1"/>
                </a:solidFill>
                <a:highlight>
                  <a:srgbClr val="808080"/>
                </a:highlight>
              </a:rPr>
              <a:t>excetuadas as hipóteses previstas nesta Constituição</a:t>
            </a:r>
            <a:r>
              <a:rPr lang="pt-BR" sz="2400" dirty="0">
                <a:solidFill>
                  <a:schemeClr val="bg1"/>
                </a:solidFill>
              </a:rPr>
              <a:t>; </a:t>
            </a:r>
            <a:endParaRPr lang="pt-BR" sz="2800" b="1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94C3AF09-B27A-B97A-A3F8-817978789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9285"/>
            <a:ext cx="8832299" cy="572700"/>
          </a:xfrm>
        </p:spPr>
        <p:txBody>
          <a:bodyPr>
            <a:noAutofit/>
          </a:bodyPr>
          <a:lstStyle/>
          <a:p>
            <a:pPr algn="ctr"/>
            <a:r>
              <a:rPr lang="pt-BR" sz="32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QUE OS SISTEMAS ESPECÍFICOS PRECISAM EXISTIR?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3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Uma imagem contendo Ícone&#10;&#10;Descrição gerada automaticamente">
            <a:extLst>
              <a:ext uri="{FF2B5EF4-FFF2-40B4-BE49-F238E27FC236}">
                <a16:creationId xmlns:a16="http://schemas.microsoft.com/office/drawing/2014/main" id="{6CC65EFD-ECB9-9B96-DAAA-1D84DD186F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5643292" y="1386875"/>
            <a:ext cx="4152900" cy="3114675"/>
          </a:xfrm>
          <a:prstGeom prst="rect">
            <a:avLst/>
          </a:prstGeom>
        </p:spPr>
      </p:pic>
      <p:pic>
        <p:nvPicPr>
          <p:cNvPr id="81" name="Google Shape;8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8203" y="4589174"/>
            <a:ext cx="657750" cy="3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B1315C4-58DA-2096-C3EC-F07CAE8EF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025"/>
            <a:ext cx="91440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ALÍQUOTAS DE IVA APLICADAS AO TURISMO PELO MUNDO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20FC8B3-82D2-81ED-CE56-6070F396B9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545" y="1950558"/>
            <a:ext cx="2536951" cy="1837367"/>
          </a:xfrm>
          <a:prstGeom prst="rect">
            <a:avLst/>
          </a:prstGeom>
        </p:spPr>
      </p:pic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AA7654E0-727D-D83B-273B-82EC4E434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782700"/>
              </p:ext>
            </p:extLst>
          </p:nvPr>
        </p:nvGraphicFramePr>
        <p:xfrm>
          <a:off x="3188842" y="1668936"/>
          <a:ext cx="2888950" cy="255224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931197">
                  <a:extLst>
                    <a:ext uri="{9D8B030D-6E8A-4147-A177-3AD203B41FA5}">
                      <a16:colId xmlns:a16="http://schemas.microsoft.com/office/drawing/2014/main" val="1083434246"/>
                    </a:ext>
                  </a:extLst>
                </a:gridCol>
                <a:gridCol w="975083">
                  <a:extLst>
                    <a:ext uri="{9D8B030D-6E8A-4147-A177-3AD203B41FA5}">
                      <a16:colId xmlns:a16="http://schemas.microsoft.com/office/drawing/2014/main" val="2571342322"/>
                    </a:ext>
                  </a:extLst>
                </a:gridCol>
                <a:gridCol w="982670">
                  <a:extLst>
                    <a:ext uri="{9D8B030D-6E8A-4147-A177-3AD203B41FA5}">
                      <a16:colId xmlns:a16="http://schemas.microsoft.com/office/drawing/2014/main" val="1157913264"/>
                    </a:ext>
                  </a:extLst>
                </a:gridCol>
              </a:tblGrid>
              <a:tr h="568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 dirty="0">
                          <a:effectLst/>
                        </a:rPr>
                        <a:t>País</a:t>
                      </a:r>
                      <a:endParaRPr lang="pt-BR" sz="1100" dirty="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 dirty="0">
                          <a:effectLst/>
                        </a:rPr>
                        <a:t>Alíquota Padrão de IVA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 dirty="0">
                          <a:effectLst/>
                        </a:rPr>
                        <a:t>Alíquota de IVA Turismo</a:t>
                      </a:r>
                      <a:endParaRPr lang="pt-BR" sz="1100" dirty="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34053"/>
                  </a:ext>
                </a:extLst>
              </a:tr>
              <a:tr h="1803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>
                          <a:effectLst/>
                        </a:rPr>
                        <a:t>Holanda</a:t>
                      </a:r>
                      <a:endParaRPr lang="pt-BR" sz="110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>
                          <a:effectLst/>
                        </a:rPr>
                        <a:t>21%</a:t>
                      </a:r>
                      <a:endParaRPr lang="pt-BR" sz="110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 dirty="0">
                          <a:effectLst/>
                        </a:rPr>
                        <a:t>6%</a:t>
                      </a:r>
                      <a:endParaRPr lang="pt-BR" sz="1100" dirty="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0543433"/>
                  </a:ext>
                </a:extLst>
              </a:tr>
              <a:tr h="1803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>
                          <a:effectLst/>
                        </a:rPr>
                        <a:t>Portugal</a:t>
                      </a:r>
                      <a:endParaRPr lang="pt-BR" sz="110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 dirty="0">
                          <a:effectLst/>
                        </a:rPr>
                        <a:t>23%</a:t>
                      </a:r>
                      <a:endParaRPr lang="pt-BR" sz="1100" dirty="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>
                          <a:effectLst/>
                        </a:rPr>
                        <a:t>6%</a:t>
                      </a:r>
                      <a:endParaRPr lang="pt-BR" sz="110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9649141"/>
                  </a:ext>
                </a:extLst>
              </a:tr>
              <a:tr h="1803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 dirty="0">
                          <a:effectLst/>
                        </a:rPr>
                        <a:t>Bélgica</a:t>
                      </a:r>
                      <a:endParaRPr lang="pt-BR" sz="1100" dirty="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>
                          <a:effectLst/>
                        </a:rPr>
                        <a:t>21%</a:t>
                      </a:r>
                      <a:endParaRPr lang="pt-BR" sz="110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>
                          <a:effectLst/>
                        </a:rPr>
                        <a:t>6%</a:t>
                      </a:r>
                      <a:endParaRPr lang="pt-BR" sz="110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4915134"/>
                  </a:ext>
                </a:extLst>
              </a:tr>
              <a:tr h="1803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>
                          <a:effectLst/>
                        </a:rPr>
                        <a:t>Alemanha</a:t>
                      </a:r>
                      <a:endParaRPr lang="pt-BR" sz="110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 dirty="0">
                          <a:effectLst/>
                        </a:rPr>
                        <a:t>19%</a:t>
                      </a:r>
                      <a:endParaRPr lang="pt-BR" sz="1100" dirty="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 dirty="0">
                          <a:effectLst/>
                        </a:rPr>
                        <a:t>7%</a:t>
                      </a:r>
                      <a:endParaRPr lang="pt-BR" sz="1100" dirty="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7150224"/>
                  </a:ext>
                </a:extLst>
              </a:tr>
              <a:tr h="1803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>
                          <a:effectLst/>
                        </a:rPr>
                        <a:t>Polônia</a:t>
                      </a:r>
                      <a:endParaRPr lang="pt-BR" sz="110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 dirty="0">
                          <a:effectLst/>
                        </a:rPr>
                        <a:t>23%</a:t>
                      </a:r>
                      <a:endParaRPr lang="pt-BR" sz="1100" dirty="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>
                          <a:effectLst/>
                        </a:rPr>
                        <a:t>8%</a:t>
                      </a:r>
                      <a:endParaRPr lang="pt-BR" sz="110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5702876"/>
                  </a:ext>
                </a:extLst>
              </a:tr>
              <a:tr h="1803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>
                          <a:effectLst/>
                        </a:rPr>
                        <a:t>Itália</a:t>
                      </a:r>
                      <a:endParaRPr lang="pt-BR" sz="110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 dirty="0">
                          <a:effectLst/>
                        </a:rPr>
                        <a:t>22%</a:t>
                      </a:r>
                      <a:endParaRPr lang="pt-BR" sz="1100" dirty="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 dirty="0">
                          <a:effectLst/>
                        </a:rPr>
                        <a:t>10%</a:t>
                      </a:r>
                      <a:endParaRPr lang="pt-BR" sz="1100" dirty="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0274391"/>
                  </a:ext>
                </a:extLst>
              </a:tr>
              <a:tr h="1803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>
                          <a:effectLst/>
                        </a:rPr>
                        <a:t>Espanha</a:t>
                      </a:r>
                      <a:endParaRPr lang="pt-BR" sz="110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>
                          <a:effectLst/>
                        </a:rPr>
                        <a:t>21%</a:t>
                      </a:r>
                      <a:endParaRPr lang="pt-BR" sz="110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 dirty="0">
                          <a:effectLst/>
                        </a:rPr>
                        <a:t>10%</a:t>
                      </a:r>
                      <a:endParaRPr lang="pt-BR" sz="1100" dirty="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9131435"/>
                  </a:ext>
                </a:extLst>
              </a:tr>
              <a:tr h="1803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>
                          <a:effectLst/>
                        </a:rPr>
                        <a:t>França</a:t>
                      </a:r>
                      <a:endParaRPr lang="pt-BR" sz="110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>
                          <a:effectLst/>
                        </a:rPr>
                        <a:t>20%</a:t>
                      </a:r>
                      <a:endParaRPr lang="pt-BR" sz="110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 dirty="0">
                          <a:effectLst/>
                        </a:rPr>
                        <a:t>10%</a:t>
                      </a:r>
                      <a:endParaRPr lang="pt-BR" sz="1100" dirty="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6587247"/>
                  </a:ext>
                </a:extLst>
              </a:tr>
              <a:tr h="1803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>
                          <a:effectLst/>
                        </a:rPr>
                        <a:t>Suécia</a:t>
                      </a:r>
                      <a:endParaRPr lang="pt-BR" sz="110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>
                          <a:effectLst/>
                        </a:rPr>
                        <a:t>25%</a:t>
                      </a:r>
                      <a:endParaRPr lang="pt-BR" sz="110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 dirty="0">
                          <a:effectLst/>
                        </a:rPr>
                        <a:t>12%</a:t>
                      </a:r>
                      <a:endParaRPr lang="pt-BR" sz="1100" dirty="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5449153"/>
                  </a:ext>
                </a:extLst>
              </a:tr>
              <a:tr h="1803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>
                          <a:effectLst/>
                        </a:rPr>
                        <a:t>Áustria</a:t>
                      </a:r>
                      <a:endParaRPr lang="pt-BR" sz="110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>
                          <a:effectLst/>
                        </a:rPr>
                        <a:t>20%</a:t>
                      </a:r>
                      <a:endParaRPr lang="pt-BR" sz="110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 dirty="0">
                          <a:effectLst/>
                        </a:rPr>
                        <a:t>13%</a:t>
                      </a:r>
                      <a:endParaRPr lang="pt-BR" sz="1100" dirty="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768568"/>
                  </a:ext>
                </a:extLst>
              </a:tr>
              <a:tr h="1803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 dirty="0">
                          <a:effectLst/>
                        </a:rPr>
                        <a:t>Grécia</a:t>
                      </a:r>
                      <a:endParaRPr lang="pt-BR" sz="1100" dirty="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>
                          <a:effectLst/>
                        </a:rPr>
                        <a:t>24%</a:t>
                      </a:r>
                      <a:endParaRPr lang="pt-BR" sz="110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2600325" algn="l"/>
                        </a:tabLst>
                      </a:pPr>
                      <a:r>
                        <a:rPr lang="pt-BR" sz="1100" dirty="0">
                          <a:effectLst/>
                        </a:rPr>
                        <a:t>13%</a:t>
                      </a:r>
                      <a:endParaRPr lang="pt-BR" sz="1100" dirty="0">
                        <a:effectLst/>
                        <a:latin typeface="Ubuntu Light" panose="020B030403060203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621087"/>
                  </a:ext>
                </a:extLst>
              </a:tr>
            </a:tbl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B41A5CB1-9226-1DEF-3FFF-9D23A817A089}"/>
              </a:ext>
            </a:extLst>
          </p:cNvPr>
          <p:cNvSpPr txBox="1"/>
          <p:nvPr/>
        </p:nvSpPr>
        <p:spPr>
          <a:xfrm>
            <a:off x="6620738" y="1943094"/>
            <a:ext cx="2274208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cs typeface="Sora Light" pitchFamily="2" charset="0"/>
              </a:rPr>
              <a:t>DIRETIVA IVA 2006/112/CE-UNIÃO EUROPÉIA: </a:t>
            </a:r>
          </a:p>
          <a:p>
            <a:pPr algn="just"/>
            <a:endParaRPr lang="pt-BR" sz="1200" b="1" dirty="0">
              <a:solidFill>
                <a:schemeClr val="bg1"/>
              </a:solidFill>
              <a:cs typeface="Sora Light" pitchFamily="2" charset="0"/>
            </a:endParaRPr>
          </a:p>
          <a:p>
            <a:pPr algn="ctr"/>
            <a:r>
              <a:rPr lang="pt-BR" sz="1200" dirty="0">
                <a:solidFill>
                  <a:schemeClr val="bg1"/>
                </a:solidFill>
              </a:rPr>
              <a:t>REGIME ESPECIAL para agências de viagens considerarem o valor tributável pelo </a:t>
            </a:r>
            <a:r>
              <a:rPr lang="pt-BR" sz="1600" b="1" dirty="0">
                <a:solidFill>
                  <a:schemeClr val="bg1"/>
                </a:solidFill>
                <a:highlight>
                  <a:srgbClr val="808080"/>
                </a:highlight>
              </a:rPr>
              <a:t>IVA</a:t>
            </a:r>
            <a:r>
              <a:rPr lang="pt-BR" sz="1200" dirty="0">
                <a:solidFill>
                  <a:schemeClr val="bg1"/>
                </a:solidFill>
              </a:rPr>
              <a:t> somente a </a:t>
            </a:r>
            <a:r>
              <a:rPr lang="pt-BR" sz="1600" b="1" dirty="0">
                <a:solidFill>
                  <a:schemeClr val="bg1"/>
                </a:solidFill>
                <a:highlight>
                  <a:srgbClr val="808080"/>
                </a:highlight>
              </a:rPr>
              <a:t>margem líquida</a:t>
            </a:r>
            <a:r>
              <a:rPr lang="pt-BR" sz="1200" dirty="0">
                <a:solidFill>
                  <a:schemeClr val="bg1"/>
                </a:solidFill>
              </a:rPr>
              <a:t> quando da entrega de bens/serviços dos </a:t>
            </a:r>
            <a:r>
              <a:rPr lang="pt-BR" sz="1600" dirty="0">
                <a:solidFill>
                  <a:schemeClr val="bg1"/>
                </a:solidFill>
                <a:highlight>
                  <a:srgbClr val="808080"/>
                </a:highlight>
              </a:rPr>
              <a:t>fornecedores turísticos.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8FDB7F5-529C-6E30-6632-7F801DB6D52C}"/>
              </a:ext>
            </a:extLst>
          </p:cNvPr>
          <p:cNvSpPr txBox="1"/>
          <p:nvPr/>
        </p:nvSpPr>
        <p:spPr>
          <a:xfrm>
            <a:off x="94931" y="3830420"/>
            <a:ext cx="2888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00" b="1" dirty="0">
                <a:solidFill>
                  <a:schemeClr val="bg1"/>
                </a:solidFill>
              </a:rPr>
              <a:t>Fonte: https://www.mercadoeeventos.com.br/noticias/politica/reforma-tributaria-pode-quase-dobrar-tributos-e-fazer-com-que-brasil-tenha-maior-iva-turistico-global/</a:t>
            </a:r>
            <a:r>
              <a:rPr lang="pt-BR" sz="6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7F41D1A-E7B8-65FF-57FE-2AEF6D02F32C}"/>
              </a:ext>
            </a:extLst>
          </p:cNvPr>
          <p:cNvSpPr txBox="1"/>
          <p:nvPr/>
        </p:nvSpPr>
        <p:spPr>
          <a:xfrm>
            <a:off x="3150396" y="4189396"/>
            <a:ext cx="3036094" cy="438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800" b="1" dirty="0">
                <a:solidFill>
                  <a:schemeClr val="bg1"/>
                </a:solidFill>
              </a:rPr>
              <a:t>Fonte: European </a:t>
            </a:r>
            <a:r>
              <a:rPr lang="en-US" sz="800" b="1" dirty="0" err="1">
                <a:solidFill>
                  <a:schemeClr val="bg1"/>
                </a:solidFill>
              </a:rPr>
              <a:t>Comission</a:t>
            </a:r>
            <a:r>
              <a:rPr lang="en-US" sz="800" b="1" dirty="0">
                <a:solidFill>
                  <a:schemeClr val="bg1"/>
                </a:solidFill>
              </a:rPr>
              <a:t> (2017) e Tax Foundation 2022. </a:t>
            </a:r>
            <a:r>
              <a:rPr lang="pt-BR" sz="800" b="1" dirty="0">
                <a:solidFill>
                  <a:schemeClr val="bg1"/>
                </a:solidFill>
              </a:rPr>
              <a:t>Elaboração: GO Associados.</a:t>
            </a:r>
          </a:p>
        </p:txBody>
      </p:sp>
    </p:spTree>
    <p:extLst>
      <p:ext uri="{BB962C8B-B14F-4D97-AF65-F5344CB8AC3E}">
        <p14:creationId xmlns:p14="http://schemas.microsoft.com/office/powerpoint/2010/main" val="417542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8203" y="4589174"/>
            <a:ext cx="657750" cy="3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8B2B153-9CE8-FDB4-4DE1-692931FE9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038" y="1566816"/>
            <a:ext cx="8532262" cy="3416400"/>
          </a:xfrm>
        </p:spPr>
        <p:txBody>
          <a:bodyPr>
            <a:normAutofit lnSpcReduction="10000"/>
          </a:bodyPr>
          <a:lstStyle/>
          <a:p>
            <a:pPr marL="0" lvl="0" indent="0" algn="just">
              <a:lnSpc>
                <a:spcPct val="107000"/>
              </a:lnSpc>
              <a:buNone/>
            </a:pPr>
            <a:r>
              <a:rPr lang="pt-BR" sz="2400" dirty="0">
                <a:solidFill>
                  <a:schemeClr val="bg1"/>
                </a:solidFill>
              </a:rPr>
              <a:t>ART. 156-A: (...) </a:t>
            </a:r>
          </a:p>
          <a:p>
            <a:pPr marL="0" lvl="0" indent="0" algn="just">
              <a:lnSpc>
                <a:spcPct val="107000"/>
              </a:lnSpc>
              <a:buNone/>
            </a:pPr>
            <a:r>
              <a:rPr lang="pt-BR" sz="2400" dirty="0">
                <a:solidFill>
                  <a:schemeClr val="bg1"/>
                </a:solidFill>
              </a:rPr>
              <a:t>§ 5º Lei complementar disporá sobre:</a:t>
            </a:r>
          </a:p>
          <a:p>
            <a:pPr marL="0" lvl="0" indent="0" algn="just">
              <a:lnSpc>
                <a:spcPct val="107000"/>
              </a:lnSpc>
              <a:buNone/>
            </a:pPr>
            <a:r>
              <a:rPr lang="pt-BR" sz="2400" dirty="0">
                <a:solidFill>
                  <a:schemeClr val="bg1"/>
                </a:solidFill>
              </a:rPr>
              <a:t>(...)</a:t>
            </a:r>
          </a:p>
          <a:p>
            <a:pPr marL="0" lvl="0" indent="0" algn="just">
              <a:lnSpc>
                <a:spcPct val="107000"/>
              </a:lnSpc>
              <a:buNone/>
            </a:pPr>
            <a:r>
              <a:rPr lang="pt-BR" sz="2400" dirty="0">
                <a:solidFill>
                  <a:schemeClr val="bg1"/>
                </a:solidFill>
              </a:rPr>
              <a:t>V – os regimes específicos de tributação para:</a:t>
            </a:r>
          </a:p>
          <a:p>
            <a:pPr marL="0" lvl="0" indent="0" algn="just">
              <a:lnSpc>
                <a:spcPct val="107000"/>
              </a:lnSpc>
              <a:buNone/>
            </a:pPr>
            <a:r>
              <a:rPr lang="pt-BR" sz="2400" dirty="0">
                <a:solidFill>
                  <a:schemeClr val="bg1"/>
                </a:solidFill>
              </a:rPr>
              <a:t>e) </a:t>
            </a:r>
            <a:r>
              <a:rPr lang="pt-BR" sz="2400" dirty="0">
                <a:solidFill>
                  <a:schemeClr val="bg1"/>
                </a:solidFill>
                <a:highlight>
                  <a:srgbClr val="808080"/>
                </a:highlight>
              </a:rPr>
              <a:t>serviços de hotelaria</a:t>
            </a:r>
            <a:r>
              <a:rPr lang="pt-BR" sz="2400" dirty="0">
                <a:solidFill>
                  <a:schemeClr val="bg1"/>
                </a:solidFill>
              </a:rPr>
              <a:t>, </a:t>
            </a:r>
            <a:r>
              <a:rPr lang="pt-BR" sz="2400" dirty="0">
                <a:solidFill>
                  <a:schemeClr val="bg1"/>
                </a:solidFill>
                <a:highlight>
                  <a:srgbClr val="808080"/>
                </a:highlight>
              </a:rPr>
              <a:t>parques de diversão</a:t>
            </a:r>
            <a:r>
              <a:rPr lang="pt-BR" sz="2400" dirty="0">
                <a:solidFill>
                  <a:schemeClr val="bg1"/>
                </a:solidFill>
              </a:rPr>
              <a:t> e </a:t>
            </a:r>
            <a:r>
              <a:rPr lang="pt-BR" sz="2400" dirty="0">
                <a:solidFill>
                  <a:schemeClr val="bg1"/>
                </a:solidFill>
                <a:highlight>
                  <a:srgbClr val="808080"/>
                </a:highlight>
              </a:rPr>
              <a:t>parques temáticos</a:t>
            </a:r>
            <a:r>
              <a:rPr lang="pt-BR" sz="2400" dirty="0">
                <a:solidFill>
                  <a:schemeClr val="bg1"/>
                </a:solidFill>
              </a:rPr>
              <a:t>, </a:t>
            </a:r>
            <a:r>
              <a:rPr lang="pt-BR" sz="2400" dirty="0">
                <a:solidFill>
                  <a:schemeClr val="bg1"/>
                </a:solidFill>
                <a:highlight>
                  <a:srgbClr val="808080"/>
                </a:highlight>
              </a:rPr>
              <a:t>bares e restaurantes</a:t>
            </a:r>
            <a:r>
              <a:rPr lang="pt-BR" sz="2400" dirty="0">
                <a:solidFill>
                  <a:schemeClr val="bg1"/>
                </a:solidFill>
              </a:rPr>
              <a:t> e </a:t>
            </a:r>
            <a:r>
              <a:rPr lang="pt-BR" sz="2400" dirty="0">
                <a:solidFill>
                  <a:schemeClr val="bg1"/>
                </a:solidFill>
                <a:highlight>
                  <a:srgbClr val="808080"/>
                </a:highlight>
              </a:rPr>
              <a:t>aviação regional</a:t>
            </a:r>
            <a:r>
              <a:rPr lang="pt-BR" sz="2400" dirty="0">
                <a:solidFill>
                  <a:schemeClr val="bg1"/>
                </a:solidFill>
              </a:rPr>
              <a:t>, podendo prever hipóteses de alterações nas alíquotas e nas regras de </a:t>
            </a:r>
            <a:r>
              <a:rPr lang="pt-BR" sz="2400" dirty="0" err="1">
                <a:solidFill>
                  <a:schemeClr val="bg1"/>
                </a:solidFill>
              </a:rPr>
              <a:t>creditamento</a:t>
            </a:r>
            <a:r>
              <a:rPr lang="pt-BR" sz="2400" dirty="0">
                <a:solidFill>
                  <a:schemeClr val="bg1"/>
                </a:solidFill>
              </a:rPr>
              <a:t>, admitida a não aplicação do disposto no § 1º, V a VIII; </a:t>
            </a:r>
            <a:endParaRPr lang="pt-BR" sz="2800" b="1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94C3AF09-B27A-B97A-A3F8-817978789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9285"/>
            <a:ext cx="9144000" cy="572700"/>
          </a:xfrm>
        </p:spPr>
        <p:txBody>
          <a:bodyPr>
            <a:noAutofit/>
          </a:bodyPr>
          <a:lstStyle/>
          <a:p>
            <a:pPr algn="ctr"/>
            <a:r>
              <a:rPr lang="pt-BR" sz="32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REGIME ESPECÍFICO PREVISTO </a:t>
            </a:r>
            <a:br>
              <a:rPr lang="pt-BR" sz="32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32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PEC-45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51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8203" y="4589174"/>
            <a:ext cx="657750" cy="3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B1315C4-58DA-2096-C3EC-F07CAE8EF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FALTOU A INCLUSÃO DE UM ELO DA CADEIA</a:t>
            </a:r>
          </a:p>
        </p:txBody>
      </p:sp>
      <p:pic>
        <p:nvPicPr>
          <p:cNvPr id="2" name="Imagem 1" descr="Imagem digital fictícia de personagem de desenho animado&#10;&#10;Descrição gerada automaticamente">
            <a:extLst>
              <a:ext uri="{FF2B5EF4-FFF2-40B4-BE49-F238E27FC236}">
                <a16:creationId xmlns:a16="http://schemas.microsoft.com/office/drawing/2014/main" id="{CEC944FA-18CE-1FB1-F4DE-77C3A7813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50" y="1747709"/>
            <a:ext cx="1348495" cy="1348495"/>
          </a:xfrm>
          <a:prstGeom prst="rect">
            <a:avLst/>
          </a:prstGeom>
        </p:spPr>
      </p:pic>
      <p:pic>
        <p:nvPicPr>
          <p:cNvPr id="10" name="Imagem 9" descr="Desenho de um avião&#10;&#10;Descrição gerada automaticamente com confiança média">
            <a:extLst>
              <a:ext uri="{FF2B5EF4-FFF2-40B4-BE49-F238E27FC236}">
                <a16:creationId xmlns:a16="http://schemas.microsoft.com/office/drawing/2014/main" id="{1102D63C-E9D7-2DC4-077D-997F6C785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860" y="1129325"/>
            <a:ext cx="1361876" cy="638447"/>
          </a:xfrm>
          <a:prstGeom prst="rect">
            <a:avLst/>
          </a:prstGeom>
        </p:spPr>
      </p:pic>
      <p:pic>
        <p:nvPicPr>
          <p:cNvPr id="12" name="Imagem 11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9F3326E7-B077-6DDD-6EFD-B213A66137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7081" y="1961145"/>
            <a:ext cx="984936" cy="984936"/>
          </a:xfrm>
          <a:prstGeom prst="rect">
            <a:avLst/>
          </a:prstGeom>
        </p:spPr>
      </p:pic>
      <p:cxnSp>
        <p:nvCxnSpPr>
          <p:cNvPr id="14" name="Conector: Curvo 13">
            <a:extLst>
              <a:ext uri="{FF2B5EF4-FFF2-40B4-BE49-F238E27FC236}">
                <a16:creationId xmlns:a16="http://schemas.microsoft.com/office/drawing/2014/main" id="{FC3C1146-18B3-DC75-8E79-BE7D6F8D1994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>
          <a:xfrm flipV="1">
            <a:off x="5333503" y="1448549"/>
            <a:ext cx="1143357" cy="985271"/>
          </a:xfrm>
          <a:prstGeom prst="curvedConnector3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: Curvo 14">
            <a:extLst>
              <a:ext uri="{FF2B5EF4-FFF2-40B4-BE49-F238E27FC236}">
                <a16:creationId xmlns:a16="http://schemas.microsoft.com/office/drawing/2014/main" id="{D800692B-E9B0-834F-3D82-809C27661E2B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>
          <a:xfrm>
            <a:off x="5333503" y="2433820"/>
            <a:ext cx="1573578" cy="19793"/>
          </a:xfrm>
          <a:prstGeom prst="curvedConnector3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: Curvo 18">
            <a:extLst>
              <a:ext uri="{FF2B5EF4-FFF2-40B4-BE49-F238E27FC236}">
                <a16:creationId xmlns:a16="http://schemas.microsoft.com/office/drawing/2014/main" id="{CD181D28-8454-9E94-A367-A7CC39E0DD77}"/>
              </a:ext>
            </a:extLst>
          </p:cNvPr>
          <p:cNvCxnSpPr>
            <a:cxnSpLocks/>
            <a:stCxn id="4" idx="3"/>
            <a:endCxn id="73" idx="3"/>
          </p:cNvCxnSpPr>
          <p:nvPr/>
        </p:nvCxnSpPr>
        <p:spPr>
          <a:xfrm>
            <a:off x="5333503" y="2433820"/>
            <a:ext cx="1188684" cy="1138922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884E886-6FD9-76C1-A130-F9C406DB221F}"/>
              </a:ext>
            </a:extLst>
          </p:cNvPr>
          <p:cNvSpPr txBox="1"/>
          <p:nvPr/>
        </p:nvSpPr>
        <p:spPr>
          <a:xfrm>
            <a:off x="3529422" y="1225875"/>
            <a:ext cx="189346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</a:rPr>
              <a:t>Agências</a:t>
            </a:r>
          </a:p>
          <a:p>
            <a:pPr algn="ctr"/>
            <a:endParaRPr lang="pt-BR" sz="3000" b="1" dirty="0">
              <a:solidFill>
                <a:schemeClr val="bg1"/>
              </a:solidFill>
            </a:endParaRPr>
          </a:p>
          <a:p>
            <a:pPr algn="ctr"/>
            <a:endParaRPr lang="pt-BR" sz="3000" b="1" dirty="0">
              <a:solidFill>
                <a:schemeClr val="bg1"/>
              </a:solidFill>
            </a:endParaRPr>
          </a:p>
          <a:p>
            <a:pPr algn="ctr"/>
            <a:endParaRPr lang="pt-BR" sz="3000" b="1" dirty="0">
              <a:solidFill>
                <a:schemeClr val="bg1"/>
              </a:solidFill>
            </a:endParaRPr>
          </a:p>
          <a:p>
            <a:pPr algn="ctr"/>
            <a:r>
              <a:rPr lang="pt-BR" sz="3000" b="1" dirty="0">
                <a:solidFill>
                  <a:schemeClr val="bg1"/>
                </a:solidFill>
              </a:rPr>
              <a:t>de </a:t>
            </a:r>
          </a:p>
          <a:p>
            <a:pPr algn="ctr"/>
            <a:r>
              <a:rPr lang="pt-BR" sz="3000" b="1" dirty="0">
                <a:solidFill>
                  <a:schemeClr val="bg1"/>
                </a:solidFill>
              </a:rPr>
              <a:t>Turismo</a:t>
            </a:r>
          </a:p>
        </p:txBody>
      </p:sp>
      <p:cxnSp>
        <p:nvCxnSpPr>
          <p:cNvPr id="26" name="Conector: Curvo 25">
            <a:extLst>
              <a:ext uri="{FF2B5EF4-FFF2-40B4-BE49-F238E27FC236}">
                <a16:creationId xmlns:a16="http://schemas.microsoft.com/office/drawing/2014/main" id="{67441D98-F41E-1037-DA91-0EBF6D2DE497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>
            <a:off x="1754045" y="2421957"/>
            <a:ext cx="1684387" cy="11863"/>
          </a:xfrm>
          <a:prstGeom prst="curvedConnector3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Imagem 72" descr="Fogos de artifício no céu&#10;&#10;Descrição gerada automaticamente">
            <a:extLst>
              <a:ext uri="{FF2B5EF4-FFF2-40B4-BE49-F238E27FC236}">
                <a16:creationId xmlns:a16="http://schemas.microsoft.com/office/drawing/2014/main" id="{DBCF9765-5183-3581-FD90-90D4FDFA6B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522187" y="2823886"/>
            <a:ext cx="998380" cy="1497711"/>
          </a:xfrm>
          <a:prstGeom prst="rect">
            <a:avLst/>
          </a:prstGeom>
        </p:spPr>
      </p:pic>
      <p:pic>
        <p:nvPicPr>
          <p:cNvPr id="4" name="Imagem 3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181DA0C0-FF58-9B1E-996D-2EC2597887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8432" y="1486284"/>
            <a:ext cx="1895071" cy="1895071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E739F410-0B82-8E03-AB49-6CE7152E4A52}"/>
              </a:ext>
            </a:extLst>
          </p:cNvPr>
          <p:cNvSpPr txBox="1"/>
          <p:nvPr/>
        </p:nvSpPr>
        <p:spPr>
          <a:xfrm>
            <a:off x="7599185" y="2333871"/>
            <a:ext cx="13067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HOTELARIA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75C91AB-FF1C-0882-AF11-F538BD45E464}"/>
              </a:ext>
            </a:extLst>
          </p:cNvPr>
          <p:cNvSpPr txBox="1"/>
          <p:nvPr/>
        </p:nvSpPr>
        <p:spPr>
          <a:xfrm>
            <a:off x="7594928" y="1448548"/>
            <a:ext cx="10727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AVIAÇÃO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9BB06B5-227E-9A89-0FEB-01DF418BE7F1}"/>
              </a:ext>
            </a:extLst>
          </p:cNvPr>
          <p:cNvSpPr txBox="1"/>
          <p:nvPr/>
        </p:nvSpPr>
        <p:spPr>
          <a:xfrm>
            <a:off x="6907081" y="3944227"/>
            <a:ext cx="11368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PARQUES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DA4F5851-62B5-6FC4-CA9A-379791ABF3EC}"/>
              </a:ext>
            </a:extLst>
          </p:cNvPr>
          <p:cNvSpPr/>
          <p:nvPr/>
        </p:nvSpPr>
        <p:spPr>
          <a:xfrm>
            <a:off x="556339" y="3477283"/>
            <a:ext cx="2843224" cy="11904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AGÊNCIAS DE VIAGENS</a:t>
            </a:r>
          </a:p>
          <a:p>
            <a:pPr algn="ctr"/>
            <a:r>
              <a:rPr lang="pt-BR" b="1" dirty="0"/>
              <a:t>E</a:t>
            </a:r>
          </a:p>
          <a:p>
            <a:pPr algn="ctr"/>
            <a:r>
              <a:rPr lang="pt-BR" b="1" dirty="0"/>
              <a:t>OPERADORES TURÍSTICOS</a:t>
            </a:r>
          </a:p>
        </p:txBody>
      </p:sp>
      <p:cxnSp>
        <p:nvCxnSpPr>
          <p:cNvPr id="41" name="Conector: Curvo 40">
            <a:extLst>
              <a:ext uri="{FF2B5EF4-FFF2-40B4-BE49-F238E27FC236}">
                <a16:creationId xmlns:a16="http://schemas.microsoft.com/office/drawing/2014/main" id="{A1475FD2-AE9B-C010-5108-E00315AFC62F}"/>
              </a:ext>
            </a:extLst>
          </p:cNvPr>
          <p:cNvCxnSpPr>
            <a:cxnSpLocks/>
            <a:stCxn id="23" idx="2"/>
            <a:endCxn id="40" idx="3"/>
          </p:cNvCxnSpPr>
          <p:nvPr/>
        </p:nvCxnSpPr>
        <p:spPr>
          <a:xfrm rot="5400000" flipH="1">
            <a:off x="3930004" y="3542045"/>
            <a:ext cx="15712" cy="1076593"/>
          </a:xfrm>
          <a:prstGeom prst="curvedConnector4">
            <a:avLst>
              <a:gd name="adj1" fmla="val -1454939"/>
              <a:gd name="adj2" fmla="val 93969"/>
            </a:avLst>
          </a:prstGeom>
          <a:ln w="762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Elipse 90">
            <a:extLst>
              <a:ext uri="{FF2B5EF4-FFF2-40B4-BE49-F238E27FC236}">
                <a16:creationId xmlns:a16="http://schemas.microsoft.com/office/drawing/2014/main" id="{D826BB06-8E7A-7C7C-B801-3A7632CAF480}"/>
              </a:ext>
            </a:extLst>
          </p:cNvPr>
          <p:cNvSpPr/>
          <p:nvPr/>
        </p:nvSpPr>
        <p:spPr>
          <a:xfrm>
            <a:off x="5328666" y="1101415"/>
            <a:ext cx="3620481" cy="3170947"/>
          </a:xfrm>
          <a:prstGeom prst="ellipse">
            <a:avLst/>
          </a:prstGeom>
          <a:solidFill>
            <a:schemeClr val="accent2">
              <a:lumMod val="25000"/>
              <a:lumOff val="75000"/>
              <a:alpha val="32000"/>
            </a:schemeClr>
          </a:solidFill>
          <a:ln>
            <a:solidFill>
              <a:schemeClr val="accent2">
                <a:lumMod val="25000"/>
                <a:lumOff val="75000"/>
                <a:alpha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8203" y="4589174"/>
            <a:ext cx="657750" cy="3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B1315C4-58DA-2096-C3EC-F07CAE8EF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COMO FUNCIONA HOJE? </a:t>
            </a:r>
          </a:p>
        </p:txBody>
      </p:sp>
      <p:pic>
        <p:nvPicPr>
          <p:cNvPr id="2" name="Imagem 1" descr="Imagem digital fictícia de personagem de desenho animado&#10;&#10;Descrição gerada automaticamente">
            <a:extLst>
              <a:ext uri="{FF2B5EF4-FFF2-40B4-BE49-F238E27FC236}">
                <a16:creationId xmlns:a16="http://schemas.microsoft.com/office/drawing/2014/main" id="{CEC944FA-18CE-1FB1-F4DE-77C3A7813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50" y="1747709"/>
            <a:ext cx="1348495" cy="1348495"/>
          </a:xfrm>
          <a:prstGeom prst="rect">
            <a:avLst/>
          </a:prstGeom>
        </p:spPr>
      </p:pic>
      <p:pic>
        <p:nvPicPr>
          <p:cNvPr id="10" name="Imagem 9" descr="Desenho de um avião&#10;&#10;Descrição gerada automaticamente com confiança média">
            <a:extLst>
              <a:ext uri="{FF2B5EF4-FFF2-40B4-BE49-F238E27FC236}">
                <a16:creationId xmlns:a16="http://schemas.microsoft.com/office/drawing/2014/main" id="{1102D63C-E9D7-2DC4-077D-997F6C785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899" y="1284522"/>
            <a:ext cx="1361876" cy="638447"/>
          </a:xfrm>
          <a:prstGeom prst="rect">
            <a:avLst/>
          </a:prstGeom>
        </p:spPr>
      </p:pic>
      <p:pic>
        <p:nvPicPr>
          <p:cNvPr id="12" name="Imagem 11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9F3326E7-B077-6DDD-6EFD-B213A66137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2926" y="1720948"/>
            <a:ext cx="984936" cy="984936"/>
          </a:xfrm>
          <a:prstGeom prst="rect">
            <a:avLst/>
          </a:prstGeom>
        </p:spPr>
      </p:pic>
      <p:cxnSp>
        <p:nvCxnSpPr>
          <p:cNvPr id="14" name="Conector: Curvo 13">
            <a:extLst>
              <a:ext uri="{FF2B5EF4-FFF2-40B4-BE49-F238E27FC236}">
                <a16:creationId xmlns:a16="http://schemas.microsoft.com/office/drawing/2014/main" id="{FC3C1146-18B3-DC75-8E79-BE7D6F8D1994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5531085" y="1603746"/>
            <a:ext cx="860814" cy="918096"/>
          </a:xfrm>
          <a:prstGeom prst="curvedConnector3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: Curvo 14">
            <a:extLst>
              <a:ext uri="{FF2B5EF4-FFF2-40B4-BE49-F238E27FC236}">
                <a16:creationId xmlns:a16="http://schemas.microsoft.com/office/drawing/2014/main" id="{D800692B-E9B0-834F-3D82-809C27661E2B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5531085" y="2213416"/>
            <a:ext cx="1491841" cy="308426"/>
          </a:xfrm>
          <a:prstGeom prst="curvedConnector3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: Curvo 18">
            <a:extLst>
              <a:ext uri="{FF2B5EF4-FFF2-40B4-BE49-F238E27FC236}">
                <a16:creationId xmlns:a16="http://schemas.microsoft.com/office/drawing/2014/main" id="{CD181D28-8454-9E94-A367-A7CC39E0DD77}"/>
              </a:ext>
            </a:extLst>
          </p:cNvPr>
          <p:cNvCxnSpPr>
            <a:cxnSpLocks/>
          </p:cNvCxnSpPr>
          <p:nvPr/>
        </p:nvCxnSpPr>
        <p:spPr>
          <a:xfrm>
            <a:off x="5531085" y="2521842"/>
            <a:ext cx="1558872" cy="568744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0D76DAD-5C83-E1D1-C142-07F48226D8B5}"/>
              </a:ext>
            </a:extLst>
          </p:cNvPr>
          <p:cNvSpPr txBox="1"/>
          <p:nvPr/>
        </p:nvSpPr>
        <p:spPr>
          <a:xfrm>
            <a:off x="1968799" y="1908905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$1.000,00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884E886-6FD9-76C1-A130-F9C406DB221F}"/>
              </a:ext>
            </a:extLst>
          </p:cNvPr>
          <p:cNvSpPr txBox="1"/>
          <p:nvPr/>
        </p:nvSpPr>
        <p:spPr>
          <a:xfrm>
            <a:off x="3449873" y="1387655"/>
            <a:ext cx="1895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Agência de Turismo</a:t>
            </a:r>
          </a:p>
        </p:txBody>
      </p:sp>
      <p:cxnSp>
        <p:nvCxnSpPr>
          <p:cNvPr id="26" name="Conector: Curvo 25">
            <a:extLst>
              <a:ext uri="{FF2B5EF4-FFF2-40B4-BE49-F238E27FC236}">
                <a16:creationId xmlns:a16="http://schemas.microsoft.com/office/drawing/2014/main" id="{67441D98-F41E-1037-DA91-0EBF6D2DE497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 flipV="1">
            <a:off x="1754045" y="2395720"/>
            <a:ext cx="1684387" cy="26237"/>
          </a:xfrm>
          <a:prstGeom prst="curvedConnector3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E43EDC7-9E74-E331-3AFF-86536AF85533}"/>
              </a:ext>
            </a:extLst>
          </p:cNvPr>
          <p:cNvSpPr txBox="1"/>
          <p:nvPr/>
        </p:nvSpPr>
        <p:spPr>
          <a:xfrm>
            <a:off x="6332106" y="1168702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$330,00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A5F54CA-F594-6EB2-E0AC-4B06EE02F8E1}"/>
              </a:ext>
            </a:extLst>
          </p:cNvPr>
          <p:cNvSpPr txBox="1"/>
          <p:nvPr/>
        </p:nvSpPr>
        <p:spPr>
          <a:xfrm>
            <a:off x="7705151" y="2223263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$300,00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76448783-8A03-47C2-71A7-B05C8ECAE37D}"/>
              </a:ext>
            </a:extLst>
          </p:cNvPr>
          <p:cNvSpPr txBox="1"/>
          <p:nvPr/>
        </p:nvSpPr>
        <p:spPr>
          <a:xfrm>
            <a:off x="3476877" y="3423522"/>
            <a:ext cx="1851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Repassa $950</a:t>
            </a:r>
          </a:p>
          <a:p>
            <a:pPr algn="ctr"/>
            <a:r>
              <a:rPr lang="pt-BR" sz="1800" b="1" dirty="0">
                <a:solidFill>
                  <a:schemeClr val="bg1"/>
                </a:solidFill>
              </a:rPr>
              <a:t>Receita de $50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66D76CE9-E4BF-7F01-DC2C-1FC195A7D33B}"/>
              </a:ext>
            </a:extLst>
          </p:cNvPr>
          <p:cNvSpPr txBox="1"/>
          <p:nvPr/>
        </p:nvSpPr>
        <p:spPr>
          <a:xfrm>
            <a:off x="7654387" y="2894851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$100,00</a:t>
            </a:r>
          </a:p>
        </p:txBody>
      </p:sp>
      <p:pic>
        <p:nvPicPr>
          <p:cNvPr id="49" name="Imagem 48" descr="Imagem em preto e branco de torre de prédio&#10;&#10;Descrição gerada automaticamente com confiança baixa">
            <a:extLst>
              <a:ext uri="{FF2B5EF4-FFF2-40B4-BE49-F238E27FC236}">
                <a16:creationId xmlns:a16="http://schemas.microsoft.com/office/drawing/2014/main" id="{21028300-5D6F-E370-EA35-0B7216B0C7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5207" y="3629064"/>
            <a:ext cx="755259" cy="604207"/>
          </a:xfrm>
          <a:prstGeom prst="rect">
            <a:avLst/>
          </a:prstGeom>
        </p:spPr>
      </p:pic>
      <p:cxnSp>
        <p:nvCxnSpPr>
          <p:cNvPr id="50" name="Conector: Curvo 49">
            <a:extLst>
              <a:ext uri="{FF2B5EF4-FFF2-40B4-BE49-F238E27FC236}">
                <a16:creationId xmlns:a16="http://schemas.microsoft.com/office/drawing/2014/main" id="{4853CD85-4C69-F06B-87D1-C08150B07F6A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5531085" y="2521842"/>
            <a:ext cx="1164122" cy="1409326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5DB38561-484E-A7E6-A129-7A7CFD1D48AA}"/>
              </a:ext>
            </a:extLst>
          </p:cNvPr>
          <p:cNvSpPr txBox="1"/>
          <p:nvPr/>
        </p:nvSpPr>
        <p:spPr>
          <a:xfrm>
            <a:off x="7338436" y="3894554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$10,00</a:t>
            </a:r>
          </a:p>
        </p:txBody>
      </p:sp>
      <p:pic>
        <p:nvPicPr>
          <p:cNvPr id="73" name="Imagem 72" descr="Fogos de artifício no céu&#10;&#10;Descrição gerada automaticamente">
            <a:extLst>
              <a:ext uri="{FF2B5EF4-FFF2-40B4-BE49-F238E27FC236}">
                <a16:creationId xmlns:a16="http://schemas.microsoft.com/office/drawing/2014/main" id="{DBCF9765-5183-3581-FD90-90D4FDFA6B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983726" y="2461452"/>
            <a:ext cx="998380" cy="1497711"/>
          </a:xfrm>
          <a:prstGeom prst="rect">
            <a:avLst/>
          </a:prstGeom>
        </p:spPr>
      </p:pic>
      <p:pic>
        <p:nvPicPr>
          <p:cNvPr id="4" name="Imagem 3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181DA0C0-FF58-9B1E-996D-2EC2597887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8432" y="1448184"/>
            <a:ext cx="1895071" cy="1895071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D9980948-F0CF-CA2E-1E6D-2487366711A9}"/>
              </a:ext>
            </a:extLst>
          </p:cNvPr>
          <p:cNvSpPr/>
          <p:nvPr/>
        </p:nvSpPr>
        <p:spPr>
          <a:xfrm>
            <a:off x="549810" y="3561739"/>
            <a:ext cx="2536290" cy="13484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A AGÊNCIA TRIBUTA A RECEITA PRÓPRIA DE $50,00</a:t>
            </a:r>
          </a:p>
        </p:txBody>
      </p:sp>
      <p:cxnSp>
        <p:nvCxnSpPr>
          <p:cNvPr id="16" name="Conector: Curvo 15">
            <a:extLst>
              <a:ext uri="{FF2B5EF4-FFF2-40B4-BE49-F238E27FC236}">
                <a16:creationId xmlns:a16="http://schemas.microsoft.com/office/drawing/2014/main" id="{F5C9C1FE-58E0-1DDA-626C-CB7388BDAA5D}"/>
              </a:ext>
            </a:extLst>
          </p:cNvPr>
          <p:cNvCxnSpPr>
            <a:cxnSpLocks/>
            <a:stCxn id="31" idx="1"/>
            <a:endCxn id="13" idx="0"/>
          </p:cNvCxnSpPr>
          <p:nvPr/>
        </p:nvCxnSpPr>
        <p:spPr>
          <a:xfrm rot="10800000">
            <a:off x="1817955" y="3561740"/>
            <a:ext cx="1658922" cy="154171"/>
          </a:xfrm>
          <a:prstGeom prst="curvedConnector4">
            <a:avLst>
              <a:gd name="adj1" fmla="val 11778"/>
              <a:gd name="adj2" fmla="val 248277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0E5144B6-B194-F26E-06EB-0A190A2DA8AC}"/>
              </a:ext>
            </a:extLst>
          </p:cNvPr>
          <p:cNvSpPr txBox="1"/>
          <p:nvPr/>
        </p:nvSpPr>
        <p:spPr>
          <a:xfrm>
            <a:off x="0" y="83623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EXEMPLO DE UMA VENDA DE PACOTE (OPERADORA)</a:t>
            </a:r>
          </a:p>
        </p:txBody>
      </p:sp>
    </p:spTree>
    <p:extLst>
      <p:ext uri="{BB962C8B-B14F-4D97-AF65-F5344CB8AC3E}">
        <p14:creationId xmlns:p14="http://schemas.microsoft.com/office/powerpoint/2010/main" val="64598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item4.xml>��< ? x m l   v e r s i o n = " 1 . 0 "   e n c o d i n g = " u t f - 1 6 " ? >  
 < p r o p e r t i e s   x m l n s = " h t t p : / / w w w . i m a n a g e . c o m / w o r k / x m l s c h e m a " >  
     < d o c u m e n t i d > D O C S ! 1 8 4 0 1 4 2 . 3 < / d o c u m e n t i d >  
     < s e n d e r i d > D I A S < / s e n d e r i d >  
     < s e n d e r e m a i l > R O D R I G O D I A S @ V B D L A W . C O M . B R < / s e n d e r e m a i l >  
     < l a s t m o d i f i e d > 2 0 2 3 - 0 9 - 2 5 T 1 7 : 1 3 : 2 6 . 0 0 0 0 0 0 0 - 0 3 : 0 0 < / l a s t m o d i f i e d >  
     < d a t a b a s e > D O C S < / d a t a b a s e >  
 < / p r o p e r t i e s > 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FE282A186CFC645862F45408941C6FC" ma:contentTypeVersion="15" ma:contentTypeDescription="Crie um novo documento." ma:contentTypeScope="" ma:versionID="84dda23bf303ee3784c002942dade22f">
  <xsd:schema xmlns:xsd="http://www.w3.org/2001/XMLSchema" xmlns:xs="http://www.w3.org/2001/XMLSchema" xmlns:p="http://schemas.microsoft.com/office/2006/metadata/properties" xmlns:ns2="c0e9b8ef-2ccf-4857-b9f1-7ddfe6edac48" xmlns:ns3="43c4b91e-68ea-4e33-a43a-128c81feaeac" targetNamespace="http://schemas.microsoft.com/office/2006/metadata/properties" ma:root="true" ma:fieldsID="62cda079a43ca82771b9c232b30b9cd3" ns2:_="" ns3:_="">
    <xsd:import namespace="c0e9b8ef-2ccf-4857-b9f1-7ddfe6edac48"/>
    <xsd:import namespace="43c4b91e-68ea-4e33-a43a-128c81feae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e9b8ef-2ccf-4857-b9f1-7ddfe6edac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Marcações de imagem" ma:readOnly="false" ma:fieldId="{5cf76f15-5ced-4ddc-b409-7134ff3c332f}" ma:taxonomyMulti="true" ma:sspId="1433f579-f5dd-4d7c-95dd-de06147229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c4b91e-68ea-4e33-a43a-128c81feaeac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8984ed5b-62a0-447e-92cb-a010eefb7bd6}" ma:internalName="TaxCatchAll" ma:showField="CatchAllData" ma:web="43c4b91e-68ea-4e33-a43a-128c81fea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c4b91e-68ea-4e33-a43a-128c81feaeac" xsi:nil="true"/>
    <lcf76f155ced4ddcb4097134ff3c332f xmlns="c0e9b8ef-2ccf-4857-b9f1-7ddfe6edac4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E40983-17D3-4C26-BF24-CF57EC5091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e9b8ef-2ccf-4857-b9f1-7ddfe6edac48"/>
    <ds:schemaRef ds:uri="43c4b91e-68ea-4e33-a43a-128c81fea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FF8642-6476-477A-95BA-2A5E56881AB9}">
  <ds:schemaRefs>
    <ds:schemaRef ds:uri="http://schemas.microsoft.com/office/2006/metadata/properties"/>
    <ds:schemaRef ds:uri="http://schemas.microsoft.com/office/infopath/2007/PartnerControls"/>
    <ds:schemaRef ds:uri="43c4b91e-68ea-4e33-a43a-128c81feaeac"/>
    <ds:schemaRef ds:uri="c0e9b8ef-2ccf-4857-b9f1-7ddfe6edac48"/>
  </ds:schemaRefs>
</ds:datastoreItem>
</file>

<file path=customXml/itemProps3.xml><?xml version="1.0" encoding="utf-8"?>
<ds:datastoreItem xmlns:ds="http://schemas.openxmlformats.org/officeDocument/2006/customXml" ds:itemID="{3487FC36-49E7-4F29-9DCD-3895CA7ECC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671</Words>
  <Application>Microsoft Office PowerPoint</Application>
  <PresentationFormat>Apresentação na tela (16:9)</PresentationFormat>
  <Paragraphs>129</Paragraphs>
  <Slides>14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0" baseType="lpstr">
      <vt:lpstr>Arial</vt:lpstr>
      <vt:lpstr>Ubuntu Light</vt:lpstr>
      <vt:lpstr>Aharoni</vt:lpstr>
      <vt:lpstr>Calibri</vt:lpstr>
      <vt:lpstr>Montserrat ExtraBold</vt:lpstr>
      <vt:lpstr>Simple Light</vt:lpstr>
      <vt:lpstr>Apresentação do PowerPoint</vt:lpstr>
      <vt:lpstr>Apresentação do PowerPoint</vt:lpstr>
      <vt:lpstr>Apresentação do PowerPoint</vt:lpstr>
      <vt:lpstr>REGIMES ESPECÍFICOS E PEC-45</vt:lpstr>
      <vt:lpstr>POR QUE OS SISTEMAS ESPECÍFICOS PRECISAM EXISTIR?</vt:lpstr>
      <vt:lpstr>ALÍQUOTAS DE IVA APLICADAS AO TURISMO PELO MUNDO</vt:lpstr>
      <vt:lpstr>O REGIME ESPECÍFICO PREVISTO  NA PEC-45</vt:lpstr>
      <vt:lpstr>FALTOU A INCLUSÃO DE UM ELO DA CADEIA</vt:lpstr>
      <vt:lpstr>COMO FUNCIONA HOJE? </vt:lpstr>
      <vt:lpstr>COMO FICARÁ SE NÃO HOUVER TRATAMENTO ESPECÍFICO?</vt:lpstr>
      <vt:lpstr>COMO FICARÁ SE NÃO HOUVER TRATAMENTO ESPECÍFICO?</vt:lpstr>
      <vt:lpstr>OUTROS PONTOS QUE DEMANDAM TRATAMENTO ESPECÍFICO PARA AS AGÊNCIAS DE TURISMO</vt:lpstr>
      <vt:lpstr>QUAL A SOLUÇÃO?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Rodrigo Antonio Dias</cp:lastModifiedBy>
  <cp:revision>16</cp:revision>
  <dcterms:modified xsi:type="dcterms:W3CDTF">2023-09-25T20:13:26Z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0x0101001FE282A186CFC645862F45408941C6FC</vt:lpwstr>
  </property>
  <property fmtid="{D5CDD505-2E9C-101B-9397-08002B2CF9AE}" pid="3" name="MediaServiceImageTags">
    <vt:lpwstr/>
  </property>
</Properties>
</file>