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9" r:id="rId4"/>
    <p:sldId id="274" r:id="rId5"/>
    <p:sldId id="258" r:id="rId6"/>
    <p:sldId id="260" r:id="rId7"/>
    <p:sldId id="262" r:id="rId8"/>
    <p:sldId id="275" r:id="rId9"/>
    <p:sldId id="276" r:id="rId10"/>
    <p:sldId id="273" r:id="rId11"/>
    <p:sldId id="263" r:id="rId12"/>
    <p:sldId id="264" r:id="rId13"/>
    <p:sldId id="278" r:id="rId14"/>
    <p:sldId id="277" r:id="rId15"/>
    <p:sldId id="279" r:id="rId16"/>
    <p:sldId id="261" r:id="rId17"/>
    <p:sldId id="266" r:id="rId18"/>
    <p:sldId id="268" r:id="rId19"/>
    <p:sldId id="269" r:id="rId20"/>
    <p:sldId id="267" r:id="rId21"/>
    <p:sldId id="270" r:id="rId2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6" d="100"/>
          <a:sy n="76" d="100"/>
        </p:scale>
        <p:origin x="-1392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19183-4AF4-41B9-98E9-5E884189D0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6169D2D-F9A9-4031-9829-342AF63434C0}">
      <dgm:prSet phldrT="[Texto]" custT="1"/>
      <dgm:spPr/>
      <dgm:t>
        <a:bodyPr/>
        <a:lstStyle/>
        <a:p>
          <a:pPr algn="l"/>
          <a:r>
            <a:rPr lang="pt-BR" sz="2000" b="0" dirty="0" smtClean="0"/>
            <a:t>Excelentíssimo Senhor Senador Jayme Campos</a:t>
          </a:r>
          <a:br>
            <a:rPr lang="pt-BR" sz="2000" b="0" dirty="0" smtClean="0"/>
          </a:br>
          <a:r>
            <a:rPr lang="pt-BR" sz="2000" b="0" dirty="0" smtClean="0"/>
            <a:t/>
          </a:r>
          <a:br>
            <a:rPr lang="pt-BR" sz="2000" b="0" dirty="0" smtClean="0"/>
          </a:br>
          <a:r>
            <a:rPr lang="pt-BR" sz="2000" b="0" dirty="0" smtClean="0"/>
            <a:t>Excelentíssimos Senhores Senadores  aqui presentes e que compõem a Comissão de Assuntos Sociais</a:t>
          </a:r>
          <a:br>
            <a:rPr lang="pt-BR" sz="2000" b="0" dirty="0" smtClean="0"/>
          </a:br>
          <a:r>
            <a:rPr lang="pt-BR" sz="2000" b="0" dirty="0" smtClean="0"/>
            <a:t/>
          </a:r>
          <a:br>
            <a:rPr lang="pt-BR" sz="2000" b="0" dirty="0" smtClean="0"/>
          </a:br>
          <a:r>
            <a:rPr lang="pt-BR" sz="2000" b="0" dirty="0" smtClean="0"/>
            <a:t>Caros Oradores ...</a:t>
          </a:r>
          <a:endParaRPr lang="pt-BR" sz="2000" dirty="0"/>
        </a:p>
      </dgm:t>
    </dgm:pt>
    <dgm:pt modelId="{D0C1B4DF-A9B7-49E4-82ED-52A14DF4CBCB}" type="parTrans" cxnId="{4AB73EBA-8FF3-402E-8E27-654E3060A048}">
      <dgm:prSet/>
      <dgm:spPr/>
      <dgm:t>
        <a:bodyPr/>
        <a:lstStyle/>
        <a:p>
          <a:endParaRPr lang="pt-BR"/>
        </a:p>
      </dgm:t>
    </dgm:pt>
    <dgm:pt modelId="{CBA0BFB2-D3E2-4B03-9F8B-74AA8523A5FC}" type="sibTrans" cxnId="{4AB73EBA-8FF3-402E-8E27-654E3060A048}">
      <dgm:prSet/>
      <dgm:spPr/>
      <dgm:t>
        <a:bodyPr/>
        <a:lstStyle/>
        <a:p>
          <a:endParaRPr lang="pt-BR"/>
        </a:p>
      </dgm:t>
    </dgm:pt>
    <dgm:pt modelId="{BC63AA5E-6EC9-41BE-A08C-C6C372E7FFB6}" type="pres">
      <dgm:prSet presAssocID="{11719183-4AF4-41B9-98E9-5E884189D0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77E7C6B-D3E7-48A5-8D6C-2269587A8AF8}" type="pres">
      <dgm:prSet presAssocID="{16169D2D-F9A9-4031-9829-342AF63434C0}" presName="parentText" presStyleLbl="node1" presStyleIdx="0" presStyleCnt="1" custLinFactNeighborX="-962" custLinFactNeighborY="-17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5F64BFE-7F70-41A9-AF13-F52B9137AB24}" type="presOf" srcId="{16169D2D-F9A9-4031-9829-342AF63434C0}" destId="{977E7C6B-D3E7-48A5-8D6C-2269587A8AF8}" srcOrd="0" destOrd="0" presId="urn:microsoft.com/office/officeart/2005/8/layout/vList2"/>
    <dgm:cxn modelId="{41F63204-1179-4225-894C-C835C392E9C7}" type="presOf" srcId="{11719183-4AF4-41B9-98E9-5E884189D0FB}" destId="{BC63AA5E-6EC9-41BE-A08C-C6C372E7FFB6}" srcOrd="0" destOrd="0" presId="urn:microsoft.com/office/officeart/2005/8/layout/vList2"/>
    <dgm:cxn modelId="{4AB73EBA-8FF3-402E-8E27-654E3060A048}" srcId="{11719183-4AF4-41B9-98E9-5E884189D0FB}" destId="{16169D2D-F9A9-4031-9829-342AF63434C0}" srcOrd="0" destOrd="0" parTransId="{D0C1B4DF-A9B7-49E4-82ED-52A14DF4CBCB}" sibTransId="{CBA0BFB2-D3E2-4B03-9F8B-74AA8523A5FC}"/>
    <dgm:cxn modelId="{E928B64B-36A0-4D60-8C56-D87E42AF0B29}" type="presParOf" srcId="{BC63AA5E-6EC9-41BE-A08C-C6C372E7FFB6}" destId="{977E7C6B-D3E7-48A5-8D6C-2269587A8A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BAE94D-0C24-4556-A5C4-74653905E6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344D11-B14D-42A1-A2DF-891D736E0DC6}">
      <dgm:prSet phldrT="[Texto]" custT="1"/>
      <dgm:spPr/>
      <dgm:t>
        <a:bodyPr/>
        <a:lstStyle/>
        <a:p>
          <a:pPr algn="just"/>
          <a:r>
            <a:rPr lang="pt-BR" sz="1800" dirty="0" smtClean="0"/>
            <a:t>A família e seus vínculos perdurarão para sempre porque </a:t>
          </a:r>
          <a:r>
            <a:rPr lang="pt-BR" sz="1800" u="sng" dirty="0" smtClean="0"/>
            <a:t>família não acaba</a:t>
          </a:r>
          <a:r>
            <a:rPr lang="pt-BR" sz="1800" dirty="0" smtClean="0"/>
            <a:t>. É tardia a necessidade de não mais se possibilitar sejam os filhos usados como “peça”, ou mesmo uma “tecla” que acionada dê continuidade a discussão de relações fracassadas entre dois adultos. Teremos um alto preço a pegar, num breve futuro, de jovens com cicatrizes incuráveis, vítimas da omissão e descompromisso do Estado. Por todo o explanado é que defendo seja o texto inalterado.</a:t>
          </a:r>
          <a:endParaRPr lang="pt-BR" sz="1800" dirty="0"/>
        </a:p>
      </dgm:t>
    </dgm:pt>
    <dgm:pt modelId="{F46978DA-B553-42AF-B312-9317B7ED61C1}" type="parTrans" cxnId="{052BA736-B4CC-447D-BFAD-5F3FBB44BDDD}">
      <dgm:prSet/>
      <dgm:spPr/>
      <dgm:t>
        <a:bodyPr/>
        <a:lstStyle/>
        <a:p>
          <a:endParaRPr lang="pt-BR"/>
        </a:p>
      </dgm:t>
    </dgm:pt>
    <dgm:pt modelId="{9EDA8F8D-719E-4DF3-873C-32C0DFD0247F}" type="sibTrans" cxnId="{052BA736-B4CC-447D-BFAD-5F3FBB44BDDD}">
      <dgm:prSet/>
      <dgm:spPr/>
      <dgm:t>
        <a:bodyPr/>
        <a:lstStyle/>
        <a:p>
          <a:endParaRPr lang="pt-BR"/>
        </a:p>
      </dgm:t>
    </dgm:pt>
    <dgm:pt modelId="{3B8205CB-26E0-4B59-9BFC-AB9B48CEE647}" type="pres">
      <dgm:prSet presAssocID="{B0BAE94D-0C24-4556-A5C4-74653905E6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0EC808B-F949-4F94-BFF8-C171A7148387}" type="pres">
      <dgm:prSet presAssocID="{49344D11-B14D-42A1-A2DF-891D736E0DC6}" presName="parentText" presStyleLbl="node1" presStyleIdx="0" presStyleCnt="1" custLinFactNeighborX="321" custLinFactNeighborY="5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B70C6DC-A942-496D-AEED-A7E370F3F557}" type="presOf" srcId="{B0BAE94D-0C24-4556-A5C4-74653905E615}" destId="{3B8205CB-26E0-4B59-9BFC-AB9B48CEE647}" srcOrd="0" destOrd="0" presId="urn:microsoft.com/office/officeart/2005/8/layout/vList2"/>
    <dgm:cxn modelId="{052BA736-B4CC-447D-BFAD-5F3FBB44BDDD}" srcId="{B0BAE94D-0C24-4556-A5C4-74653905E615}" destId="{49344D11-B14D-42A1-A2DF-891D736E0DC6}" srcOrd="0" destOrd="0" parTransId="{F46978DA-B553-42AF-B312-9317B7ED61C1}" sibTransId="{9EDA8F8D-719E-4DF3-873C-32C0DFD0247F}"/>
    <dgm:cxn modelId="{88281A5C-1CCA-4140-B9D1-795D17E72F20}" type="presOf" srcId="{49344D11-B14D-42A1-A2DF-891D736E0DC6}" destId="{20EC808B-F949-4F94-BFF8-C171A7148387}" srcOrd="0" destOrd="0" presId="urn:microsoft.com/office/officeart/2005/8/layout/vList2"/>
    <dgm:cxn modelId="{CBE687C0-6F0C-4DE3-A44F-5E0F855E9E3B}" type="presParOf" srcId="{3B8205CB-26E0-4B59-9BFC-AB9B48CEE647}" destId="{20EC808B-F949-4F94-BFF8-C171A71483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BAE94D-0C24-4556-A5C4-74653905E6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344D11-B14D-42A1-A2DF-891D736E0DC6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BR" sz="1800" b="1" dirty="0" smtClean="0"/>
            <a:t>Afirmando que a aprovação do PL vai garantir o aumento desta modalidade de guarda numa progressão inversa aos casos de alienação parental. Aprovar o projeto é meio de inibir a </a:t>
          </a:r>
          <a:r>
            <a:rPr lang="pt-BR" b="1" dirty="0" smtClean="0"/>
            <a:t>Alienação Parental</a:t>
          </a:r>
          <a:r>
            <a:rPr lang="pt-BR" dirty="0" smtClean="0"/>
            <a:t>. </a:t>
          </a:r>
          <a:endParaRPr lang="pt-BR" sz="1800" dirty="0"/>
        </a:p>
      </dgm:t>
    </dgm:pt>
    <dgm:pt modelId="{F46978DA-B553-42AF-B312-9317B7ED61C1}" type="parTrans" cxnId="{052BA736-B4CC-447D-BFAD-5F3FBB44BDDD}">
      <dgm:prSet/>
      <dgm:spPr/>
      <dgm:t>
        <a:bodyPr/>
        <a:lstStyle/>
        <a:p>
          <a:endParaRPr lang="pt-BR"/>
        </a:p>
      </dgm:t>
    </dgm:pt>
    <dgm:pt modelId="{9EDA8F8D-719E-4DF3-873C-32C0DFD0247F}" type="sibTrans" cxnId="{052BA736-B4CC-447D-BFAD-5F3FBB44BDDD}">
      <dgm:prSet/>
      <dgm:spPr/>
      <dgm:t>
        <a:bodyPr/>
        <a:lstStyle/>
        <a:p>
          <a:endParaRPr lang="pt-BR"/>
        </a:p>
      </dgm:t>
    </dgm:pt>
    <dgm:pt modelId="{3B8205CB-26E0-4B59-9BFC-AB9B48CEE647}" type="pres">
      <dgm:prSet presAssocID="{B0BAE94D-0C24-4556-A5C4-74653905E6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0EC808B-F949-4F94-BFF8-C171A7148387}" type="pres">
      <dgm:prSet presAssocID="{49344D11-B14D-42A1-A2DF-891D736E0DC6}" presName="parentText" presStyleLbl="node1" presStyleIdx="0" presStyleCnt="1" custLinFactNeighborX="321" custLinFactNeighborY="5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52BA736-B4CC-447D-BFAD-5F3FBB44BDDD}" srcId="{B0BAE94D-0C24-4556-A5C4-74653905E615}" destId="{49344D11-B14D-42A1-A2DF-891D736E0DC6}" srcOrd="0" destOrd="0" parTransId="{F46978DA-B553-42AF-B312-9317B7ED61C1}" sibTransId="{9EDA8F8D-719E-4DF3-873C-32C0DFD0247F}"/>
    <dgm:cxn modelId="{5414B74D-F2A9-4713-925D-FD20A446630D}" type="presOf" srcId="{B0BAE94D-0C24-4556-A5C4-74653905E615}" destId="{3B8205CB-26E0-4B59-9BFC-AB9B48CEE647}" srcOrd="0" destOrd="0" presId="urn:microsoft.com/office/officeart/2005/8/layout/vList2"/>
    <dgm:cxn modelId="{B93B7233-F110-4842-AED5-EA3183D9DE03}" type="presOf" srcId="{49344D11-B14D-42A1-A2DF-891D736E0DC6}" destId="{20EC808B-F949-4F94-BFF8-C171A7148387}" srcOrd="0" destOrd="0" presId="urn:microsoft.com/office/officeart/2005/8/layout/vList2"/>
    <dgm:cxn modelId="{6E798E3E-ACCB-4704-BDF9-41FAC04B3A14}" type="presParOf" srcId="{3B8205CB-26E0-4B59-9BFC-AB9B48CEE647}" destId="{20EC808B-F949-4F94-BFF8-C171A71483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3CC64D-6C84-4A2C-8EFA-268FCD0A3F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C1D7BEF-20CA-4600-BA2E-818259064150}">
      <dgm:prSet phldrT="[Texto]" custT="1"/>
      <dgm:spPr/>
      <dgm:t>
        <a:bodyPr/>
        <a:lstStyle/>
        <a:p>
          <a:pPr algn="ctr"/>
          <a:r>
            <a:rPr lang="pt-BR" sz="1800" b="1" dirty="0" smtClean="0"/>
            <a:t>Por isso o projeto deve ser aprovado sem emendas e alterações.</a:t>
          </a:r>
          <a:endParaRPr lang="pt-BR" sz="1800" b="1" dirty="0"/>
        </a:p>
      </dgm:t>
    </dgm:pt>
    <dgm:pt modelId="{A5D7C273-2559-4941-89B0-356236487DBB}" type="parTrans" cxnId="{E2B624BF-094C-47DA-8401-2D996EA730D5}">
      <dgm:prSet/>
      <dgm:spPr/>
      <dgm:t>
        <a:bodyPr/>
        <a:lstStyle/>
        <a:p>
          <a:endParaRPr lang="pt-BR"/>
        </a:p>
      </dgm:t>
    </dgm:pt>
    <dgm:pt modelId="{CA8A6E9C-DC8E-433F-B82D-555EDF8932FE}" type="sibTrans" cxnId="{E2B624BF-094C-47DA-8401-2D996EA730D5}">
      <dgm:prSet/>
      <dgm:spPr/>
      <dgm:t>
        <a:bodyPr/>
        <a:lstStyle/>
        <a:p>
          <a:endParaRPr lang="pt-BR"/>
        </a:p>
      </dgm:t>
    </dgm:pt>
    <dgm:pt modelId="{3B1BF554-80DF-42A4-88E7-48A476C8AF32}" type="pres">
      <dgm:prSet presAssocID="{C93CC64D-6C84-4A2C-8EFA-268FCD0A3F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D19F859-6E35-4121-A5A6-34346EBF2FE0}" type="pres">
      <dgm:prSet presAssocID="{AC1D7BEF-20CA-4600-BA2E-8182590641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B624BF-094C-47DA-8401-2D996EA730D5}" srcId="{C93CC64D-6C84-4A2C-8EFA-268FCD0A3F40}" destId="{AC1D7BEF-20CA-4600-BA2E-818259064150}" srcOrd="0" destOrd="0" parTransId="{A5D7C273-2559-4941-89B0-356236487DBB}" sibTransId="{CA8A6E9C-DC8E-433F-B82D-555EDF8932FE}"/>
    <dgm:cxn modelId="{58335316-3FC4-45B8-96BA-5DEA569226A8}" type="presOf" srcId="{AC1D7BEF-20CA-4600-BA2E-818259064150}" destId="{AD19F859-6E35-4121-A5A6-34346EBF2FE0}" srcOrd="0" destOrd="0" presId="urn:microsoft.com/office/officeart/2005/8/layout/vList2"/>
    <dgm:cxn modelId="{62EA3137-D7AC-41F8-BBFC-AA7FA0DC6136}" type="presOf" srcId="{C93CC64D-6C84-4A2C-8EFA-268FCD0A3F40}" destId="{3B1BF554-80DF-42A4-88E7-48A476C8AF32}" srcOrd="0" destOrd="0" presId="urn:microsoft.com/office/officeart/2005/8/layout/vList2"/>
    <dgm:cxn modelId="{9C2C0609-7385-44D9-87C5-846150CB6C45}" type="presParOf" srcId="{3B1BF554-80DF-42A4-88E7-48A476C8AF32}" destId="{AD19F859-6E35-4121-A5A6-34346EBF2F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19183-4AF4-41B9-98E9-5E884189D0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6169D2D-F9A9-4031-9829-342AF63434C0}">
      <dgm:prSet phldrT="[Texto]" custT="1"/>
      <dgm:spPr/>
      <dgm:t>
        <a:bodyPr/>
        <a:lstStyle/>
        <a:p>
          <a:pPr algn="just"/>
          <a:r>
            <a:rPr lang="pt-BR" sz="1800" dirty="0" smtClean="0"/>
            <a:t>Embora tenhamos uma lei desde 2008 (Lei 11.698/2008) que trouxe alteração aos artigos 1.583 e 1.584 do Código Civil (Lei 10.406/2002), tem-se divulgado que a legislação brasileira está prestes a votar alteração na lei para incluir a Guarda Compartilhada, o que não traduz nossa realidade.</a:t>
          </a:r>
          <a:endParaRPr lang="pt-BR" sz="1800" dirty="0"/>
        </a:p>
      </dgm:t>
    </dgm:pt>
    <dgm:pt modelId="{D0C1B4DF-A9B7-49E4-82ED-52A14DF4CBCB}" type="parTrans" cxnId="{4AB73EBA-8FF3-402E-8E27-654E3060A048}">
      <dgm:prSet/>
      <dgm:spPr/>
      <dgm:t>
        <a:bodyPr/>
        <a:lstStyle/>
        <a:p>
          <a:endParaRPr lang="pt-BR"/>
        </a:p>
      </dgm:t>
    </dgm:pt>
    <dgm:pt modelId="{CBA0BFB2-D3E2-4B03-9F8B-74AA8523A5FC}" type="sibTrans" cxnId="{4AB73EBA-8FF3-402E-8E27-654E3060A048}">
      <dgm:prSet/>
      <dgm:spPr/>
      <dgm:t>
        <a:bodyPr/>
        <a:lstStyle/>
        <a:p>
          <a:endParaRPr lang="pt-BR"/>
        </a:p>
      </dgm:t>
    </dgm:pt>
    <dgm:pt modelId="{4B59EBA1-F86C-4565-B12A-C6BA16436205}">
      <dgm:prSet phldrT="[Texto]" custT="1"/>
      <dgm:spPr/>
      <dgm:t>
        <a:bodyPr/>
        <a:lstStyle/>
        <a:p>
          <a:pPr algn="just"/>
          <a:r>
            <a:rPr lang="pt-BR" sz="1800" dirty="0" smtClean="0"/>
            <a:t>A guarda compartilhada começou a ser praticada no Brasil em 2002 e legalmente existe em nosso meio há seis anos.  Desde então vem sendo exercida. Período de existência que já registra estatística positiva, segundo estudo publicado na Revista Isto É de 07 de novembro de 2014.</a:t>
          </a:r>
          <a:endParaRPr lang="pt-BR" sz="1800" dirty="0"/>
        </a:p>
      </dgm:t>
    </dgm:pt>
    <dgm:pt modelId="{98749EB5-5D24-4E0F-8CED-C73C36B449E4}" type="parTrans" cxnId="{DE9B231C-CB53-4738-B09E-572296AE2DDB}">
      <dgm:prSet/>
      <dgm:spPr/>
      <dgm:t>
        <a:bodyPr/>
        <a:lstStyle/>
        <a:p>
          <a:endParaRPr lang="pt-BR"/>
        </a:p>
      </dgm:t>
    </dgm:pt>
    <dgm:pt modelId="{1F2FEB57-62F7-4044-99BD-C8A735FB6249}" type="sibTrans" cxnId="{DE9B231C-CB53-4738-B09E-572296AE2DDB}">
      <dgm:prSet/>
      <dgm:spPr/>
      <dgm:t>
        <a:bodyPr/>
        <a:lstStyle/>
        <a:p>
          <a:endParaRPr lang="pt-BR"/>
        </a:p>
      </dgm:t>
    </dgm:pt>
    <dgm:pt modelId="{BC63AA5E-6EC9-41BE-A08C-C6C372E7FFB6}" type="pres">
      <dgm:prSet presAssocID="{11719183-4AF4-41B9-98E9-5E884189D0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77E7C6B-D3E7-48A5-8D6C-2269587A8AF8}" type="pres">
      <dgm:prSet presAssocID="{16169D2D-F9A9-4031-9829-342AF63434C0}" presName="parentText" presStyleLbl="node1" presStyleIdx="0" presStyleCnt="2" custLinFactY="-169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7E84EE-9801-4E77-87D9-E0B1798E5B02}" type="pres">
      <dgm:prSet presAssocID="{CBA0BFB2-D3E2-4B03-9F8B-74AA8523A5FC}" presName="spacer" presStyleCnt="0"/>
      <dgm:spPr/>
    </dgm:pt>
    <dgm:pt modelId="{4611E74C-4A9C-4A80-AD0C-BBAED067BF55}" type="pres">
      <dgm:prSet presAssocID="{4B59EBA1-F86C-4565-B12A-C6BA1643620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9B231C-CB53-4738-B09E-572296AE2DDB}" srcId="{11719183-4AF4-41B9-98E9-5E884189D0FB}" destId="{4B59EBA1-F86C-4565-B12A-C6BA16436205}" srcOrd="1" destOrd="0" parTransId="{98749EB5-5D24-4E0F-8CED-C73C36B449E4}" sibTransId="{1F2FEB57-62F7-4044-99BD-C8A735FB6249}"/>
    <dgm:cxn modelId="{0CC17EB7-4C9F-40EE-9CB1-D07978782FB0}" type="presOf" srcId="{16169D2D-F9A9-4031-9829-342AF63434C0}" destId="{977E7C6B-D3E7-48A5-8D6C-2269587A8AF8}" srcOrd="0" destOrd="0" presId="urn:microsoft.com/office/officeart/2005/8/layout/vList2"/>
    <dgm:cxn modelId="{4AB73EBA-8FF3-402E-8E27-654E3060A048}" srcId="{11719183-4AF4-41B9-98E9-5E884189D0FB}" destId="{16169D2D-F9A9-4031-9829-342AF63434C0}" srcOrd="0" destOrd="0" parTransId="{D0C1B4DF-A9B7-49E4-82ED-52A14DF4CBCB}" sibTransId="{CBA0BFB2-D3E2-4B03-9F8B-74AA8523A5FC}"/>
    <dgm:cxn modelId="{4B554BAF-072C-4766-975E-346ECBA1A2CE}" type="presOf" srcId="{11719183-4AF4-41B9-98E9-5E884189D0FB}" destId="{BC63AA5E-6EC9-41BE-A08C-C6C372E7FFB6}" srcOrd="0" destOrd="0" presId="urn:microsoft.com/office/officeart/2005/8/layout/vList2"/>
    <dgm:cxn modelId="{46E76CB0-A528-44DC-B2F2-576CDE025124}" type="presOf" srcId="{4B59EBA1-F86C-4565-B12A-C6BA16436205}" destId="{4611E74C-4A9C-4A80-AD0C-BBAED067BF55}" srcOrd="0" destOrd="0" presId="urn:microsoft.com/office/officeart/2005/8/layout/vList2"/>
    <dgm:cxn modelId="{E5FD7372-9AA8-4652-8027-107215D569C9}" type="presParOf" srcId="{BC63AA5E-6EC9-41BE-A08C-C6C372E7FFB6}" destId="{977E7C6B-D3E7-48A5-8D6C-2269587A8AF8}" srcOrd="0" destOrd="0" presId="urn:microsoft.com/office/officeart/2005/8/layout/vList2"/>
    <dgm:cxn modelId="{5C0479AF-8159-4785-A78D-7A4C191A744F}" type="presParOf" srcId="{BC63AA5E-6EC9-41BE-A08C-C6C372E7FFB6}" destId="{767E84EE-9801-4E77-87D9-E0B1798E5B02}" srcOrd="1" destOrd="0" presId="urn:microsoft.com/office/officeart/2005/8/layout/vList2"/>
    <dgm:cxn modelId="{B59FB153-5756-40BC-95B2-18080B5DEFAF}" type="presParOf" srcId="{BC63AA5E-6EC9-41BE-A08C-C6C372E7FFB6}" destId="{4611E74C-4A9C-4A80-AD0C-BBAED067BF5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F0CB17-C9C7-4C64-9AAB-3E2B3ED51D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058AA5-6F9D-41A0-B006-3FCB5771A493}">
      <dgm:prSet phldrT="[Texto]" custT="1"/>
      <dgm:spPr/>
      <dgm:t>
        <a:bodyPr/>
        <a:lstStyle/>
        <a:p>
          <a:pPr algn="just"/>
          <a:r>
            <a:rPr lang="pt-BR" sz="1800" dirty="0" smtClean="0"/>
            <a:t>Por não ser unânime o entendimento acerca da expressão  _ </a:t>
          </a:r>
          <a:r>
            <a:rPr lang="pt-BR" sz="1800" i="1" dirty="0" smtClean="0"/>
            <a:t>sempre que possível _ </a:t>
          </a:r>
          <a:r>
            <a:rPr lang="pt-BR" sz="1800" dirty="0" smtClean="0"/>
            <a:t> no contexto “quando não houver acordo entre a mãe e o pai quanto à guarda do filho, será aplicada, </a:t>
          </a:r>
          <a:r>
            <a:rPr lang="pt-BR" sz="1800" u="sng" dirty="0" smtClean="0"/>
            <a:t>sempre que possível</a:t>
          </a:r>
          <a:r>
            <a:rPr lang="pt-BR" sz="1800" dirty="0" smtClean="0"/>
            <a:t>, a guarda compartilhada”. (§ 2º do artigo 1584 do Código Civil) entre advogados, juristas, magistrados e promotores, em 2011 o Deputado Federal Arnaldo Faria de Sá apresentou o PL original 1009/2011, utilizando como justificação para alteração dos artigos 1584, §2º e 1585 da Lei civil, trabalho publicado de minha autoria. </a:t>
          </a:r>
          <a:endParaRPr lang="pt-BR" sz="1800" dirty="0"/>
        </a:p>
      </dgm:t>
    </dgm:pt>
    <dgm:pt modelId="{236ACEE3-3854-4878-8813-68743F5AFA2C}" type="parTrans" cxnId="{BB245E2A-F47F-4AC7-9CAD-528A214CF63C}">
      <dgm:prSet/>
      <dgm:spPr/>
      <dgm:t>
        <a:bodyPr/>
        <a:lstStyle/>
        <a:p>
          <a:endParaRPr lang="pt-BR"/>
        </a:p>
      </dgm:t>
    </dgm:pt>
    <dgm:pt modelId="{5FD300B0-6FE8-4BCA-9E29-BEA2FAC7D393}" type="sibTrans" cxnId="{BB245E2A-F47F-4AC7-9CAD-528A214CF63C}">
      <dgm:prSet/>
      <dgm:spPr/>
      <dgm:t>
        <a:bodyPr/>
        <a:lstStyle/>
        <a:p>
          <a:endParaRPr lang="pt-BR"/>
        </a:p>
      </dgm:t>
    </dgm:pt>
    <dgm:pt modelId="{E4C70B1F-2E87-48CE-9D76-F891E9A4B8B6}">
      <dgm:prSet phldrT="[Texto]" custT="1"/>
      <dgm:spPr/>
      <dgm:t>
        <a:bodyPr/>
        <a:lstStyle/>
        <a:p>
          <a:pPr algn="just"/>
          <a:r>
            <a:rPr lang="pt-BR" sz="1800" dirty="0" smtClean="0"/>
            <a:t>Aprovado na Câmara o Projeto seguiu para o Senado Federal, PL 117/2013 e prestes a ser aprovado também naquela casa, em 29 de outubro de 2014, houve requerimento a pedido do Ministério da Justiça para que fosse encaminhado à Comissão de Assuntos Sociais (CAS) para maior e melhor análise. </a:t>
          </a:r>
          <a:endParaRPr lang="pt-BR" sz="1800" dirty="0"/>
        </a:p>
      </dgm:t>
    </dgm:pt>
    <dgm:pt modelId="{E254947C-8029-48DB-A72E-A8AC4C6769ED}" type="parTrans" cxnId="{63543BD5-9040-4291-913B-2AF5D77B73F1}">
      <dgm:prSet/>
      <dgm:spPr/>
      <dgm:t>
        <a:bodyPr/>
        <a:lstStyle/>
        <a:p>
          <a:endParaRPr lang="pt-BR"/>
        </a:p>
      </dgm:t>
    </dgm:pt>
    <dgm:pt modelId="{6B0AAA14-BD4B-441E-A0BE-454EB6D9D14E}" type="sibTrans" cxnId="{63543BD5-9040-4291-913B-2AF5D77B73F1}">
      <dgm:prSet/>
      <dgm:spPr/>
      <dgm:t>
        <a:bodyPr/>
        <a:lstStyle/>
        <a:p>
          <a:endParaRPr lang="pt-BR"/>
        </a:p>
      </dgm:t>
    </dgm:pt>
    <dgm:pt modelId="{20CF19C3-3A6B-43B6-90F3-672F9B934F58}" type="pres">
      <dgm:prSet presAssocID="{F3F0CB17-C9C7-4C64-9AAB-3E2B3ED51D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0CBD94F-E8C3-4252-9E69-A08F46146AF2}" type="pres">
      <dgm:prSet presAssocID="{E4058AA5-6F9D-41A0-B006-3FCB5771A493}" presName="parentText" presStyleLbl="node1" presStyleIdx="0" presStyleCnt="2" custLinFactNeighborX="-66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4F30F9-1078-4CFD-8A44-1D8CAEA7D1EF}" type="pres">
      <dgm:prSet presAssocID="{5FD300B0-6FE8-4BCA-9E29-BEA2FAC7D393}" presName="spacer" presStyleCnt="0"/>
      <dgm:spPr/>
    </dgm:pt>
    <dgm:pt modelId="{C28338B5-4E5F-4375-B882-0D03E18C3582}" type="pres">
      <dgm:prSet presAssocID="{E4C70B1F-2E87-48CE-9D76-F891E9A4B8B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F8B3EA-8A09-4306-9D3A-3519F4C641B9}" type="presOf" srcId="{E4C70B1F-2E87-48CE-9D76-F891E9A4B8B6}" destId="{C28338B5-4E5F-4375-B882-0D03E18C3582}" srcOrd="0" destOrd="0" presId="urn:microsoft.com/office/officeart/2005/8/layout/vList2"/>
    <dgm:cxn modelId="{3E4A6E9B-958E-4D06-A6C0-013B169DA20A}" type="presOf" srcId="{E4058AA5-6F9D-41A0-B006-3FCB5771A493}" destId="{00CBD94F-E8C3-4252-9E69-A08F46146AF2}" srcOrd="0" destOrd="0" presId="urn:microsoft.com/office/officeart/2005/8/layout/vList2"/>
    <dgm:cxn modelId="{63543BD5-9040-4291-913B-2AF5D77B73F1}" srcId="{F3F0CB17-C9C7-4C64-9AAB-3E2B3ED51D02}" destId="{E4C70B1F-2E87-48CE-9D76-F891E9A4B8B6}" srcOrd="1" destOrd="0" parTransId="{E254947C-8029-48DB-A72E-A8AC4C6769ED}" sibTransId="{6B0AAA14-BD4B-441E-A0BE-454EB6D9D14E}"/>
    <dgm:cxn modelId="{BA0E49AA-B8CE-41A1-A64F-EA35F2ACA363}" type="presOf" srcId="{F3F0CB17-C9C7-4C64-9AAB-3E2B3ED51D02}" destId="{20CF19C3-3A6B-43B6-90F3-672F9B934F58}" srcOrd="0" destOrd="0" presId="urn:microsoft.com/office/officeart/2005/8/layout/vList2"/>
    <dgm:cxn modelId="{BB245E2A-F47F-4AC7-9CAD-528A214CF63C}" srcId="{F3F0CB17-C9C7-4C64-9AAB-3E2B3ED51D02}" destId="{E4058AA5-6F9D-41A0-B006-3FCB5771A493}" srcOrd="0" destOrd="0" parTransId="{236ACEE3-3854-4878-8813-68743F5AFA2C}" sibTransId="{5FD300B0-6FE8-4BCA-9E29-BEA2FAC7D393}"/>
    <dgm:cxn modelId="{5EA3FEDC-C5A5-425B-AFB9-EDB76559FF8F}" type="presParOf" srcId="{20CF19C3-3A6B-43B6-90F3-672F9B934F58}" destId="{00CBD94F-E8C3-4252-9E69-A08F46146AF2}" srcOrd="0" destOrd="0" presId="urn:microsoft.com/office/officeart/2005/8/layout/vList2"/>
    <dgm:cxn modelId="{97240B6F-45EE-46E9-9F16-EA23CDD4B4AC}" type="presParOf" srcId="{20CF19C3-3A6B-43B6-90F3-672F9B934F58}" destId="{184F30F9-1078-4CFD-8A44-1D8CAEA7D1EF}" srcOrd="1" destOrd="0" presId="urn:microsoft.com/office/officeart/2005/8/layout/vList2"/>
    <dgm:cxn modelId="{4E411D8F-2697-4083-8303-07A7EA557367}" type="presParOf" srcId="{20CF19C3-3A6B-43B6-90F3-672F9B934F58}" destId="{C28338B5-4E5F-4375-B882-0D03E18C35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7702E7-2105-4EDB-91B1-E35DA4FCA3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D23EC61-E831-452B-88EC-AAE9EB232E75}">
      <dgm:prSet phldrT="[Texto]" custT="1"/>
      <dgm:spPr/>
      <dgm:t>
        <a:bodyPr/>
        <a:lstStyle/>
        <a:p>
          <a:pPr algn="just"/>
          <a:r>
            <a:rPr lang="pt-BR" sz="1800" dirty="0" smtClean="0"/>
            <a:t>Seguindo, após a retirada de pauta, apresentação de emenda em 04 de novembro de 2014 pelo Senador Romero Jucá. Na referida emenda aborda o Senador, a questão da violência contra a criança, solicitando encaminhamento à CAS. Associando a questão ao caso do menino Bernardo, segundo ampla divulgação na mídia. </a:t>
          </a:r>
          <a:endParaRPr lang="pt-BR" sz="1800" dirty="0"/>
        </a:p>
      </dgm:t>
    </dgm:pt>
    <dgm:pt modelId="{1AF061F0-FD8D-49C3-843E-7A11B65DFD64}" type="parTrans" cxnId="{DF934952-74B2-4A61-9E7F-6F7DE2EBAFC7}">
      <dgm:prSet/>
      <dgm:spPr/>
      <dgm:t>
        <a:bodyPr/>
        <a:lstStyle/>
        <a:p>
          <a:endParaRPr lang="pt-BR"/>
        </a:p>
      </dgm:t>
    </dgm:pt>
    <dgm:pt modelId="{A029D212-3684-4D41-A670-C0B2B9728443}" type="sibTrans" cxnId="{DF934952-74B2-4A61-9E7F-6F7DE2EBAFC7}">
      <dgm:prSet/>
      <dgm:spPr/>
      <dgm:t>
        <a:bodyPr/>
        <a:lstStyle/>
        <a:p>
          <a:endParaRPr lang="pt-BR"/>
        </a:p>
      </dgm:t>
    </dgm:pt>
    <dgm:pt modelId="{1FB4C695-F0F1-4F77-87D3-9F9DD079C50B}">
      <dgm:prSet phldrT="[Texto]" custT="1"/>
      <dgm:spPr/>
      <dgm:t>
        <a:bodyPr/>
        <a:lstStyle/>
        <a:p>
          <a:pPr algn="just"/>
          <a:r>
            <a:rPr lang="pt-BR" sz="1800" dirty="0" smtClean="0"/>
            <a:t>O argumento utilizado não justifica a intenção. A própria avó materna posiciona-se contra a possibilidade de emenda ao projeto, tornando pública sua manifestação através da carta que aqui trago. </a:t>
          </a:r>
          <a:endParaRPr lang="pt-BR" sz="1800" dirty="0"/>
        </a:p>
      </dgm:t>
    </dgm:pt>
    <dgm:pt modelId="{E105EEE7-7CA8-4AA2-8471-D817EA8FCA73}" type="parTrans" cxnId="{076E3F25-9B20-495C-B8F6-1CFA761AC767}">
      <dgm:prSet/>
      <dgm:spPr/>
      <dgm:t>
        <a:bodyPr/>
        <a:lstStyle/>
        <a:p>
          <a:endParaRPr lang="pt-BR"/>
        </a:p>
      </dgm:t>
    </dgm:pt>
    <dgm:pt modelId="{38E4A65F-A46B-4C8C-86C3-F5F5910EBCC7}" type="sibTrans" cxnId="{076E3F25-9B20-495C-B8F6-1CFA761AC767}">
      <dgm:prSet/>
      <dgm:spPr/>
      <dgm:t>
        <a:bodyPr/>
        <a:lstStyle/>
        <a:p>
          <a:endParaRPr lang="pt-BR"/>
        </a:p>
      </dgm:t>
    </dgm:pt>
    <dgm:pt modelId="{8EEDD114-6F36-4E37-89A5-A4AA31F58E3C}" type="pres">
      <dgm:prSet presAssocID="{4D7702E7-2105-4EDB-91B1-E35DA4FCA3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B208855-8BD7-4527-9B23-9EC91CFA85D7}" type="pres">
      <dgm:prSet presAssocID="{9D23EC61-E831-452B-88EC-AAE9EB232E75}" presName="parentText" presStyleLbl="node1" presStyleIdx="0" presStyleCnt="2" custScaleX="50943" custScaleY="184231" custLinFactY="-6216" custLinFactNeighborX="-245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FA13EC-F091-491D-AC5C-22D2C780EF61}" type="pres">
      <dgm:prSet presAssocID="{A029D212-3684-4D41-A670-C0B2B9728443}" presName="spacer" presStyleCnt="0"/>
      <dgm:spPr/>
    </dgm:pt>
    <dgm:pt modelId="{73054A35-DACA-4858-94E9-4909E13B3F0B}" type="pres">
      <dgm:prSet presAssocID="{1FB4C695-F0F1-4F77-87D3-9F9DD079C50B}" presName="parentText" presStyleLbl="node1" presStyleIdx="1" presStyleCnt="2" custScaleY="81683" custLinFactNeighborY="2948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F934952-74B2-4A61-9E7F-6F7DE2EBAFC7}" srcId="{4D7702E7-2105-4EDB-91B1-E35DA4FCA391}" destId="{9D23EC61-E831-452B-88EC-AAE9EB232E75}" srcOrd="0" destOrd="0" parTransId="{1AF061F0-FD8D-49C3-843E-7A11B65DFD64}" sibTransId="{A029D212-3684-4D41-A670-C0B2B9728443}"/>
    <dgm:cxn modelId="{54E5B551-EE94-40B3-B9BF-574AD5EEFF0E}" type="presOf" srcId="{4D7702E7-2105-4EDB-91B1-E35DA4FCA391}" destId="{8EEDD114-6F36-4E37-89A5-A4AA31F58E3C}" srcOrd="0" destOrd="0" presId="urn:microsoft.com/office/officeart/2005/8/layout/vList2"/>
    <dgm:cxn modelId="{F6A45EBB-1B13-412D-96E8-4A03835F728B}" type="presOf" srcId="{9D23EC61-E831-452B-88EC-AAE9EB232E75}" destId="{AB208855-8BD7-4527-9B23-9EC91CFA85D7}" srcOrd="0" destOrd="0" presId="urn:microsoft.com/office/officeart/2005/8/layout/vList2"/>
    <dgm:cxn modelId="{675F0187-EC63-42CA-966A-8CDCF80C643B}" type="presOf" srcId="{1FB4C695-F0F1-4F77-87D3-9F9DD079C50B}" destId="{73054A35-DACA-4858-94E9-4909E13B3F0B}" srcOrd="0" destOrd="0" presId="urn:microsoft.com/office/officeart/2005/8/layout/vList2"/>
    <dgm:cxn modelId="{076E3F25-9B20-495C-B8F6-1CFA761AC767}" srcId="{4D7702E7-2105-4EDB-91B1-E35DA4FCA391}" destId="{1FB4C695-F0F1-4F77-87D3-9F9DD079C50B}" srcOrd="1" destOrd="0" parTransId="{E105EEE7-7CA8-4AA2-8471-D817EA8FCA73}" sibTransId="{38E4A65F-A46B-4C8C-86C3-F5F5910EBCC7}"/>
    <dgm:cxn modelId="{8768B547-E6CB-4958-8614-DE8A3584AD29}" type="presParOf" srcId="{8EEDD114-6F36-4E37-89A5-A4AA31F58E3C}" destId="{AB208855-8BD7-4527-9B23-9EC91CFA85D7}" srcOrd="0" destOrd="0" presId="urn:microsoft.com/office/officeart/2005/8/layout/vList2"/>
    <dgm:cxn modelId="{B8BA9CB8-ECBF-43C1-816B-5FAEA12AB3B2}" type="presParOf" srcId="{8EEDD114-6F36-4E37-89A5-A4AA31F58E3C}" destId="{ACFA13EC-F091-491D-AC5C-22D2C780EF61}" srcOrd="1" destOrd="0" presId="urn:microsoft.com/office/officeart/2005/8/layout/vList2"/>
    <dgm:cxn modelId="{6B28699D-875D-495C-96D9-E0F07360D008}" type="presParOf" srcId="{8EEDD114-6F36-4E37-89A5-A4AA31F58E3C}" destId="{73054A35-DACA-4858-94E9-4909E13B3F0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7702E7-2105-4EDB-91B1-E35DA4FCA3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0C4A448-8DA9-4673-90EC-1E34EEC26D99}">
      <dgm:prSet phldrT="[Texto]" custT="1"/>
      <dgm:spPr/>
      <dgm:t>
        <a:bodyPr/>
        <a:lstStyle/>
        <a:p>
          <a:pPr algn="just"/>
          <a:r>
            <a:rPr lang="pt-BR" sz="1800" dirty="0" smtClean="0"/>
            <a:t>Na comissão de Assuntos Sociais o Senador Jayme Campos requereu na forma regimental, a realização de audiência pública para debater com especialistas e com a sociedade civil a proposta da guarda compartilhada, as vantagens e desvantagens do instituto.</a:t>
          </a:r>
          <a:endParaRPr lang="pt-BR" sz="1800" dirty="0"/>
        </a:p>
      </dgm:t>
    </dgm:pt>
    <dgm:pt modelId="{70B8A833-FE16-4A52-944C-7A405075387A}" type="parTrans" cxnId="{2B0AAEA4-7808-42BA-ADAF-1D0987E0DD88}">
      <dgm:prSet/>
      <dgm:spPr/>
      <dgm:t>
        <a:bodyPr/>
        <a:lstStyle/>
        <a:p>
          <a:endParaRPr lang="pt-BR"/>
        </a:p>
      </dgm:t>
    </dgm:pt>
    <dgm:pt modelId="{90CE0BA9-ECD3-4B81-9BCB-BF4AB46B5F68}" type="sibTrans" cxnId="{2B0AAEA4-7808-42BA-ADAF-1D0987E0DD88}">
      <dgm:prSet/>
      <dgm:spPr/>
      <dgm:t>
        <a:bodyPr/>
        <a:lstStyle/>
        <a:p>
          <a:endParaRPr lang="pt-BR"/>
        </a:p>
      </dgm:t>
    </dgm:pt>
    <dgm:pt modelId="{B1ACE010-9AAF-41FB-A0F0-0A1839BBB085}">
      <dgm:prSet phldrT="[Texto]" custT="1"/>
      <dgm:spPr/>
      <dgm:t>
        <a:bodyPr/>
        <a:lstStyle/>
        <a:p>
          <a:pPr algn="just"/>
          <a:r>
            <a:rPr lang="pt-BR" sz="1800" dirty="0" smtClean="0"/>
            <a:t>É clara a intenção do autor do projeto em privilegiar os interesses das crianças e dos adolescentes que se </a:t>
          </a:r>
          <a:r>
            <a:rPr lang="pt-BR" sz="1800" dirty="0" err="1" smtClean="0"/>
            <a:t>vêem</a:t>
          </a:r>
          <a:r>
            <a:rPr lang="pt-BR" sz="1800" dirty="0" smtClean="0"/>
            <a:t>, sub-repticiamente, privados de convivência igualitária com os genitores.</a:t>
          </a:r>
          <a:endParaRPr lang="pt-BR" sz="1800" dirty="0"/>
        </a:p>
      </dgm:t>
    </dgm:pt>
    <dgm:pt modelId="{8A1260A9-D198-44E1-911D-76893B71EDF1}" type="parTrans" cxnId="{F5790FD3-AEEE-46C0-BA96-15111CE0026F}">
      <dgm:prSet/>
      <dgm:spPr/>
      <dgm:t>
        <a:bodyPr/>
        <a:lstStyle/>
        <a:p>
          <a:endParaRPr lang="pt-BR"/>
        </a:p>
      </dgm:t>
    </dgm:pt>
    <dgm:pt modelId="{ED99A7A7-F141-43E2-B0E3-2FCF71FAB82C}" type="sibTrans" cxnId="{F5790FD3-AEEE-46C0-BA96-15111CE0026F}">
      <dgm:prSet/>
      <dgm:spPr/>
      <dgm:t>
        <a:bodyPr/>
        <a:lstStyle/>
        <a:p>
          <a:endParaRPr lang="pt-BR"/>
        </a:p>
      </dgm:t>
    </dgm:pt>
    <dgm:pt modelId="{8EEDD114-6F36-4E37-89A5-A4AA31F58E3C}" type="pres">
      <dgm:prSet presAssocID="{4D7702E7-2105-4EDB-91B1-E35DA4FCA3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3D0ABB9-26ED-466B-97FB-FAB082465799}" type="pres">
      <dgm:prSet presAssocID="{30C4A448-8DA9-4673-90EC-1E34EEC26D99}" presName="parentText" presStyleLbl="node1" presStyleIdx="0" presStyleCnt="2" custLinFactY="-119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6FFB93-4D9B-4333-8A33-489A7974ECC0}" type="pres">
      <dgm:prSet presAssocID="{90CE0BA9-ECD3-4B81-9BCB-BF4AB46B5F68}" presName="spacer" presStyleCnt="0"/>
      <dgm:spPr/>
    </dgm:pt>
    <dgm:pt modelId="{68B18CAC-9C11-4F2B-A597-278D9C492D87}" type="pres">
      <dgm:prSet presAssocID="{B1ACE010-9AAF-41FB-A0F0-0A1839BBB085}" presName="parentText" presStyleLbl="node1" presStyleIdx="1" presStyleCnt="2" custLinFactNeighborY="5474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BA785DF-420E-4A27-A072-0C9156BB40BF}" type="presOf" srcId="{B1ACE010-9AAF-41FB-A0F0-0A1839BBB085}" destId="{68B18CAC-9C11-4F2B-A597-278D9C492D87}" srcOrd="0" destOrd="0" presId="urn:microsoft.com/office/officeart/2005/8/layout/vList2"/>
    <dgm:cxn modelId="{F5790FD3-AEEE-46C0-BA96-15111CE0026F}" srcId="{4D7702E7-2105-4EDB-91B1-E35DA4FCA391}" destId="{B1ACE010-9AAF-41FB-A0F0-0A1839BBB085}" srcOrd="1" destOrd="0" parTransId="{8A1260A9-D198-44E1-911D-76893B71EDF1}" sibTransId="{ED99A7A7-F141-43E2-B0E3-2FCF71FAB82C}"/>
    <dgm:cxn modelId="{215C83DE-1ED7-4975-ACFB-169D1AC17BA9}" type="presOf" srcId="{30C4A448-8DA9-4673-90EC-1E34EEC26D99}" destId="{B3D0ABB9-26ED-466B-97FB-FAB082465799}" srcOrd="0" destOrd="0" presId="urn:microsoft.com/office/officeart/2005/8/layout/vList2"/>
    <dgm:cxn modelId="{61CDEEA2-9A88-4749-9A8A-11D76ED0428A}" type="presOf" srcId="{4D7702E7-2105-4EDB-91B1-E35DA4FCA391}" destId="{8EEDD114-6F36-4E37-89A5-A4AA31F58E3C}" srcOrd="0" destOrd="0" presId="urn:microsoft.com/office/officeart/2005/8/layout/vList2"/>
    <dgm:cxn modelId="{2B0AAEA4-7808-42BA-ADAF-1D0987E0DD88}" srcId="{4D7702E7-2105-4EDB-91B1-E35DA4FCA391}" destId="{30C4A448-8DA9-4673-90EC-1E34EEC26D99}" srcOrd="0" destOrd="0" parTransId="{70B8A833-FE16-4A52-944C-7A405075387A}" sibTransId="{90CE0BA9-ECD3-4B81-9BCB-BF4AB46B5F68}"/>
    <dgm:cxn modelId="{B5916C19-4663-467A-AA5D-D7431E833516}" type="presParOf" srcId="{8EEDD114-6F36-4E37-89A5-A4AA31F58E3C}" destId="{B3D0ABB9-26ED-466B-97FB-FAB082465799}" srcOrd="0" destOrd="0" presId="urn:microsoft.com/office/officeart/2005/8/layout/vList2"/>
    <dgm:cxn modelId="{815A07DA-5890-49B6-AF49-E1B19FAA5933}" type="presParOf" srcId="{8EEDD114-6F36-4E37-89A5-A4AA31F58E3C}" destId="{BD6FFB93-4D9B-4333-8A33-489A7974ECC0}" srcOrd="1" destOrd="0" presId="urn:microsoft.com/office/officeart/2005/8/layout/vList2"/>
    <dgm:cxn modelId="{B5CB4F3B-2C85-4F72-9DDB-D850AF88C913}" type="presParOf" srcId="{8EEDD114-6F36-4E37-89A5-A4AA31F58E3C}" destId="{68B18CAC-9C11-4F2B-A597-278D9C492D8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CB6DDB-59DC-4CCA-A745-3E4696A513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F3AAE78-2DCC-45BE-9120-EB37A34C2F9C}">
      <dgm:prSet phldrT="[Texto]" custT="1"/>
      <dgm:spPr/>
      <dgm:t>
        <a:bodyPr/>
        <a:lstStyle/>
        <a:p>
          <a:pPr algn="just"/>
          <a:r>
            <a:rPr lang="pt-BR" sz="1800" dirty="0" smtClean="0"/>
            <a:t>O temor da ocorrência de violência em relação aos filhos não é descabido, mas temos vasta e eficaz legislação voltada para estas questões, dentro do que prevê e estabelece o Estatuto da Criança e do Adolescente e também no ordenamento Penal.</a:t>
          </a:r>
          <a:endParaRPr lang="pt-BR" sz="1800" dirty="0"/>
        </a:p>
      </dgm:t>
    </dgm:pt>
    <dgm:pt modelId="{F108FB51-A679-4A99-ACDB-878A0D36A217}" type="parTrans" cxnId="{85E18C6A-A3A0-4C11-99BF-42B09D4CE720}">
      <dgm:prSet/>
      <dgm:spPr/>
      <dgm:t>
        <a:bodyPr/>
        <a:lstStyle/>
        <a:p>
          <a:endParaRPr lang="pt-BR"/>
        </a:p>
      </dgm:t>
    </dgm:pt>
    <dgm:pt modelId="{74C26B58-4AAC-4D27-970B-A4397CD0B60F}" type="sibTrans" cxnId="{85E18C6A-A3A0-4C11-99BF-42B09D4CE720}">
      <dgm:prSet/>
      <dgm:spPr/>
      <dgm:t>
        <a:bodyPr/>
        <a:lstStyle/>
        <a:p>
          <a:endParaRPr lang="pt-BR"/>
        </a:p>
      </dgm:t>
    </dgm:pt>
    <dgm:pt modelId="{463AFB7C-5A3D-47A5-8A40-3D3049B29B9B}">
      <dgm:prSet custT="1"/>
      <dgm:spPr/>
      <dgm:t>
        <a:bodyPr/>
        <a:lstStyle/>
        <a:p>
          <a:pPr algn="just"/>
          <a:r>
            <a:rPr lang="pt-BR" sz="1800" dirty="0" smtClean="0"/>
            <a:t>O que não se pode mais admitir, frente a toda mudança e alterações nos padrões e legislação brasileira acerca do direito de família, é que pai e mãe, figuras de convivência diária na vida dos filhos enquanto dura a união entre os genitores, passem a ser tidos e vistos como “visitas”. Não se pode mais impor a visitação às crianças e jovens que anseiam pela convivência; aos genitores que se mostram aptos e também anseiam pela continuidade da vida familiar.</a:t>
          </a:r>
          <a:endParaRPr lang="pt-BR" sz="1800" dirty="0"/>
        </a:p>
      </dgm:t>
    </dgm:pt>
    <dgm:pt modelId="{743E3807-F985-41AE-8611-7758B789CDFF}" type="parTrans" cxnId="{B5950A01-B31E-46C9-B1B1-1F85F8A087E0}">
      <dgm:prSet/>
      <dgm:spPr/>
      <dgm:t>
        <a:bodyPr/>
        <a:lstStyle/>
        <a:p>
          <a:endParaRPr lang="pt-BR"/>
        </a:p>
      </dgm:t>
    </dgm:pt>
    <dgm:pt modelId="{CE5174A0-F29D-4D94-9B3C-2F6864B744D3}" type="sibTrans" cxnId="{B5950A01-B31E-46C9-B1B1-1F85F8A087E0}">
      <dgm:prSet/>
      <dgm:spPr/>
      <dgm:t>
        <a:bodyPr/>
        <a:lstStyle/>
        <a:p>
          <a:endParaRPr lang="pt-BR"/>
        </a:p>
      </dgm:t>
    </dgm:pt>
    <dgm:pt modelId="{96C9BC4B-DFCA-4021-AC9E-92F0FE789E27}">
      <dgm:prSet custT="1"/>
      <dgm:spPr/>
      <dgm:t>
        <a:bodyPr/>
        <a:lstStyle/>
        <a:p>
          <a:pPr algn="just"/>
          <a:r>
            <a:rPr lang="pt-BR" sz="1800" dirty="0" smtClean="0"/>
            <a:t>Desculpem-me os colegas que conosco fazem e proporcionam a prestação jurisdicional, se me volto de forma “desapegada” às expressões tão gastas para a não aplicabilidade da guarda compartilhada. Cansada, a sociedade diante da acanhada aplicação da guarda nessa forma, clama por detalhamentos e aclaramentos, do que já foi estabelecido em 2008. Sobejam instrumentos e temos abundância de textos legais, inclusive constitucionais, a fundamentar e garantir sua aplicação e sua não aplicabilidade.  </a:t>
          </a:r>
          <a:endParaRPr lang="pt-BR" sz="1800" dirty="0"/>
        </a:p>
      </dgm:t>
    </dgm:pt>
    <dgm:pt modelId="{2988ECEA-683E-4D32-A5E1-E2674464B33B}" type="parTrans" cxnId="{2C661D85-4BE0-4BD9-A461-27B687E3C11D}">
      <dgm:prSet/>
      <dgm:spPr/>
      <dgm:t>
        <a:bodyPr/>
        <a:lstStyle/>
        <a:p>
          <a:endParaRPr lang="pt-BR"/>
        </a:p>
      </dgm:t>
    </dgm:pt>
    <dgm:pt modelId="{2918EB79-AFB2-40E2-8DCC-1BA6D92EFE05}" type="sibTrans" cxnId="{2C661D85-4BE0-4BD9-A461-27B687E3C11D}">
      <dgm:prSet/>
      <dgm:spPr/>
      <dgm:t>
        <a:bodyPr/>
        <a:lstStyle/>
        <a:p>
          <a:endParaRPr lang="pt-BR"/>
        </a:p>
      </dgm:t>
    </dgm:pt>
    <dgm:pt modelId="{B041B077-5EFE-40C6-8043-1C7EC71A222E}" type="pres">
      <dgm:prSet presAssocID="{4FCB6DDB-59DC-4CCA-A745-3E4696A513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CC6A866-822E-4D1B-8E24-98576D7FD669}" type="pres">
      <dgm:prSet presAssocID="{1F3AAE78-2DCC-45BE-9120-EB37A34C2F9C}" presName="parentText" presStyleLbl="node1" presStyleIdx="0" presStyleCnt="3" custScaleY="69706" custLinFactY="-126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30567C-F8F9-4D34-8370-EDE578ACF51C}" type="pres">
      <dgm:prSet presAssocID="{74C26B58-4AAC-4D27-970B-A4397CD0B60F}" presName="spacer" presStyleCnt="0"/>
      <dgm:spPr/>
    </dgm:pt>
    <dgm:pt modelId="{DAD99432-5594-4FCA-90D9-6F0CE6009547}" type="pres">
      <dgm:prSet presAssocID="{463AFB7C-5A3D-47A5-8A40-3D3049B29B9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C974CE-BEBC-4B59-BC04-8868966C444A}" type="pres">
      <dgm:prSet presAssocID="{CE5174A0-F29D-4D94-9B3C-2F6864B744D3}" presName="spacer" presStyleCnt="0"/>
      <dgm:spPr/>
    </dgm:pt>
    <dgm:pt modelId="{96FE6226-4243-4F7A-B5CB-67F3B473AA04}" type="pres">
      <dgm:prSet presAssocID="{96C9BC4B-DFCA-4021-AC9E-92F0FE789E27}" presName="parentText" presStyleLbl="node1" presStyleIdx="2" presStyleCnt="3" custLinFactY="1491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C661D85-4BE0-4BD9-A461-27B687E3C11D}" srcId="{4FCB6DDB-59DC-4CCA-A745-3E4696A5134F}" destId="{96C9BC4B-DFCA-4021-AC9E-92F0FE789E27}" srcOrd="2" destOrd="0" parTransId="{2988ECEA-683E-4D32-A5E1-E2674464B33B}" sibTransId="{2918EB79-AFB2-40E2-8DCC-1BA6D92EFE05}"/>
    <dgm:cxn modelId="{59468CE3-1CBA-47D3-AE91-B65B8411C17B}" type="presOf" srcId="{4FCB6DDB-59DC-4CCA-A745-3E4696A5134F}" destId="{B041B077-5EFE-40C6-8043-1C7EC71A222E}" srcOrd="0" destOrd="0" presId="urn:microsoft.com/office/officeart/2005/8/layout/vList2"/>
    <dgm:cxn modelId="{B5950A01-B31E-46C9-B1B1-1F85F8A087E0}" srcId="{4FCB6DDB-59DC-4CCA-A745-3E4696A5134F}" destId="{463AFB7C-5A3D-47A5-8A40-3D3049B29B9B}" srcOrd="1" destOrd="0" parTransId="{743E3807-F985-41AE-8611-7758B789CDFF}" sibTransId="{CE5174A0-F29D-4D94-9B3C-2F6864B744D3}"/>
    <dgm:cxn modelId="{A86803D1-97EA-4116-8FCC-94274D430FA6}" type="presOf" srcId="{463AFB7C-5A3D-47A5-8A40-3D3049B29B9B}" destId="{DAD99432-5594-4FCA-90D9-6F0CE6009547}" srcOrd="0" destOrd="0" presId="urn:microsoft.com/office/officeart/2005/8/layout/vList2"/>
    <dgm:cxn modelId="{85E18C6A-A3A0-4C11-99BF-42B09D4CE720}" srcId="{4FCB6DDB-59DC-4CCA-A745-3E4696A5134F}" destId="{1F3AAE78-2DCC-45BE-9120-EB37A34C2F9C}" srcOrd="0" destOrd="0" parTransId="{F108FB51-A679-4A99-ACDB-878A0D36A217}" sibTransId="{74C26B58-4AAC-4D27-970B-A4397CD0B60F}"/>
    <dgm:cxn modelId="{68C0CF04-31BE-4272-980A-8935C375EE7F}" type="presOf" srcId="{96C9BC4B-DFCA-4021-AC9E-92F0FE789E27}" destId="{96FE6226-4243-4F7A-B5CB-67F3B473AA04}" srcOrd="0" destOrd="0" presId="urn:microsoft.com/office/officeart/2005/8/layout/vList2"/>
    <dgm:cxn modelId="{D1A55701-48AE-44B4-857D-84CFC6CADEC5}" type="presOf" srcId="{1F3AAE78-2DCC-45BE-9120-EB37A34C2F9C}" destId="{CCC6A866-822E-4D1B-8E24-98576D7FD669}" srcOrd="0" destOrd="0" presId="urn:microsoft.com/office/officeart/2005/8/layout/vList2"/>
    <dgm:cxn modelId="{0EC4E472-18F9-4C72-80CE-A67CB054281E}" type="presParOf" srcId="{B041B077-5EFE-40C6-8043-1C7EC71A222E}" destId="{CCC6A866-822E-4D1B-8E24-98576D7FD669}" srcOrd="0" destOrd="0" presId="urn:microsoft.com/office/officeart/2005/8/layout/vList2"/>
    <dgm:cxn modelId="{6C2154C4-B9D3-4539-B087-D48898A775B3}" type="presParOf" srcId="{B041B077-5EFE-40C6-8043-1C7EC71A222E}" destId="{FE30567C-F8F9-4D34-8370-EDE578ACF51C}" srcOrd="1" destOrd="0" presId="urn:microsoft.com/office/officeart/2005/8/layout/vList2"/>
    <dgm:cxn modelId="{CE6735A5-B165-4C9F-AD54-47B506D4D77C}" type="presParOf" srcId="{B041B077-5EFE-40C6-8043-1C7EC71A222E}" destId="{DAD99432-5594-4FCA-90D9-6F0CE6009547}" srcOrd="2" destOrd="0" presId="urn:microsoft.com/office/officeart/2005/8/layout/vList2"/>
    <dgm:cxn modelId="{440F697E-B1A4-49C9-B238-BFFEC79249BC}" type="presParOf" srcId="{B041B077-5EFE-40C6-8043-1C7EC71A222E}" destId="{28C974CE-BEBC-4B59-BC04-8868966C444A}" srcOrd="3" destOrd="0" presId="urn:microsoft.com/office/officeart/2005/8/layout/vList2"/>
    <dgm:cxn modelId="{273EB1E2-0614-4BAD-874D-CD173AB73F8F}" type="presParOf" srcId="{B041B077-5EFE-40C6-8043-1C7EC71A222E}" destId="{96FE6226-4243-4F7A-B5CB-67F3B473AA0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6EDDAA-F60A-4E65-AAEB-6BD91E6FE5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0D2B5CA-8452-4654-9ADB-F936975495C9}">
      <dgm:prSet phldrT="[Texto]" custT="1"/>
      <dgm:spPr/>
      <dgm:t>
        <a:bodyPr/>
        <a:lstStyle/>
        <a:p>
          <a:pPr algn="just"/>
          <a:r>
            <a:rPr lang="pt-BR" sz="1800" dirty="0" smtClean="0"/>
            <a:t>A Constituição Federal garante, com absoluta prioridade à família, à criança e ao adolescente o direito de </a:t>
          </a:r>
          <a:r>
            <a:rPr lang="pt-BR" sz="1800" u="sng" dirty="0" smtClean="0"/>
            <a:t>convivência familiar</a:t>
          </a:r>
          <a:r>
            <a:rPr lang="pt-BR" sz="1800" dirty="0" smtClean="0"/>
            <a:t> e comunitária, colocando-os a salvo de toda forma de </a:t>
          </a:r>
          <a:r>
            <a:rPr lang="pt-BR" sz="1800" u="sng" dirty="0" smtClean="0"/>
            <a:t>negligência e discriminação, exploração, violência, crueldade e opressão</a:t>
          </a:r>
          <a:r>
            <a:rPr lang="pt-BR" sz="1800" dirty="0" smtClean="0"/>
            <a:t>. (artigo 227, com a redação dada pela Emenda Constitucional nº 65, de 2010). Nada oprime mais um jovem do que se ver como objeto ou moeda de barganha.</a:t>
          </a:r>
          <a:endParaRPr lang="pt-BR" sz="1800" dirty="0"/>
        </a:p>
      </dgm:t>
    </dgm:pt>
    <dgm:pt modelId="{2C78E038-A62A-4376-B238-EEF300F0A441}" type="parTrans" cxnId="{21E1F5ED-D897-4A8D-9346-2EFBEEB91501}">
      <dgm:prSet/>
      <dgm:spPr/>
      <dgm:t>
        <a:bodyPr/>
        <a:lstStyle/>
        <a:p>
          <a:endParaRPr lang="pt-BR"/>
        </a:p>
      </dgm:t>
    </dgm:pt>
    <dgm:pt modelId="{5621E539-3E61-43DD-AC3F-F5BEE9FACB12}" type="sibTrans" cxnId="{21E1F5ED-D897-4A8D-9346-2EFBEEB91501}">
      <dgm:prSet/>
      <dgm:spPr/>
      <dgm:t>
        <a:bodyPr/>
        <a:lstStyle/>
        <a:p>
          <a:endParaRPr lang="pt-BR"/>
        </a:p>
      </dgm:t>
    </dgm:pt>
    <dgm:pt modelId="{C6830585-1530-48FE-A6B2-B6449D35D4CF}">
      <dgm:prSet phldrT="[Texto]" custT="1"/>
      <dgm:spPr/>
      <dgm:t>
        <a:bodyPr/>
        <a:lstStyle/>
        <a:p>
          <a:pPr algn="just"/>
          <a:r>
            <a:rPr lang="pt-BR" sz="1800" dirty="0" smtClean="0"/>
            <a:t>O artigo 15 do ECA garante à criança e ao adolescente o direito à liberdade, </a:t>
          </a:r>
          <a:r>
            <a:rPr lang="pt-BR" sz="1800" u="sng" dirty="0" smtClean="0"/>
            <a:t>ao respeito e à dignidade como pessoas</a:t>
          </a:r>
          <a:r>
            <a:rPr lang="pt-BR" sz="1800" dirty="0" smtClean="0"/>
            <a:t> em processo de desenvolvimento.  Já o artigo 16 destaca que o direito à liberdade compreende “</a:t>
          </a:r>
          <a:r>
            <a:rPr lang="pt-BR" sz="1800" u="sng" dirty="0" smtClean="0"/>
            <a:t>participar da vida familiar</a:t>
          </a:r>
          <a:r>
            <a:rPr lang="pt-BR" sz="1800" dirty="0" smtClean="0"/>
            <a:t> e comunitária, sem discriminação.” </a:t>
          </a:r>
          <a:endParaRPr lang="pt-BR" sz="1800" dirty="0"/>
        </a:p>
      </dgm:t>
    </dgm:pt>
    <dgm:pt modelId="{42DB1F1F-977E-4983-BCD1-0BC9A0C7512C}" type="parTrans" cxnId="{633071F4-47F2-4AC8-8C67-80A2FB6FB19F}">
      <dgm:prSet/>
      <dgm:spPr/>
      <dgm:t>
        <a:bodyPr/>
        <a:lstStyle/>
        <a:p>
          <a:endParaRPr lang="pt-BR"/>
        </a:p>
      </dgm:t>
    </dgm:pt>
    <dgm:pt modelId="{0BB2E488-C42C-45C3-ABA8-C4961D6A3F74}" type="sibTrans" cxnId="{633071F4-47F2-4AC8-8C67-80A2FB6FB19F}">
      <dgm:prSet/>
      <dgm:spPr/>
      <dgm:t>
        <a:bodyPr/>
        <a:lstStyle/>
        <a:p>
          <a:endParaRPr lang="pt-BR"/>
        </a:p>
      </dgm:t>
    </dgm:pt>
    <dgm:pt modelId="{D920118F-FB98-4E41-8CBB-C7092ADF3176}">
      <dgm:prSet phldrT="[Texto]" custT="1"/>
      <dgm:spPr/>
      <dgm:t>
        <a:bodyPr/>
        <a:lstStyle/>
        <a:p>
          <a:pPr algn="just"/>
          <a:r>
            <a:rPr lang="pt-BR" sz="1800" dirty="0" smtClean="0"/>
            <a:t>Avançando no texto tão festejado e reconhecido, inclusive, pelos estudos que envolvem direito comparado, lemos no artigo 19 do Estatuto que toda criança ou adolescente tem direito a </a:t>
          </a:r>
          <a:r>
            <a:rPr lang="pt-BR" sz="1800" u="sng" dirty="0" smtClean="0"/>
            <a:t>ser criado e educado no seio de sua família</a:t>
          </a:r>
          <a:r>
            <a:rPr lang="pt-BR" sz="1800" dirty="0" smtClean="0"/>
            <a:t>... sendo assegurada </a:t>
          </a:r>
          <a:r>
            <a:rPr lang="pt-BR" sz="1800" u="sng" dirty="0" smtClean="0"/>
            <a:t>a convivência familiar</a:t>
          </a:r>
          <a:r>
            <a:rPr lang="pt-BR" sz="1800" dirty="0" smtClean="0"/>
            <a:t>. </a:t>
          </a:r>
          <a:endParaRPr lang="pt-BR" sz="1800" dirty="0"/>
        </a:p>
      </dgm:t>
    </dgm:pt>
    <dgm:pt modelId="{CA7BD0BF-123E-4C67-9B25-C708D0F72D55}" type="parTrans" cxnId="{7801184E-9217-41A4-98EA-E70C18B2238C}">
      <dgm:prSet/>
      <dgm:spPr/>
      <dgm:t>
        <a:bodyPr/>
        <a:lstStyle/>
        <a:p>
          <a:endParaRPr lang="pt-BR"/>
        </a:p>
      </dgm:t>
    </dgm:pt>
    <dgm:pt modelId="{8A9FF7F6-C5E9-4891-B814-BAB935860969}" type="sibTrans" cxnId="{7801184E-9217-41A4-98EA-E70C18B2238C}">
      <dgm:prSet/>
      <dgm:spPr/>
      <dgm:t>
        <a:bodyPr/>
        <a:lstStyle/>
        <a:p>
          <a:endParaRPr lang="pt-BR"/>
        </a:p>
      </dgm:t>
    </dgm:pt>
    <dgm:pt modelId="{C41F21F2-AEAD-40A3-90CB-B676E3FB37A3}" type="pres">
      <dgm:prSet presAssocID="{346EDDAA-F60A-4E65-AAEB-6BD91E6FE5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5631C9-0DDC-4483-8177-E199DF716C0A}" type="pres">
      <dgm:prSet presAssocID="{F0D2B5CA-8452-4654-9ADB-F936975495C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866E33-5877-43C3-930D-73F29E9E7449}" type="pres">
      <dgm:prSet presAssocID="{5621E539-3E61-43DD-AC3F-F5BEE9FACB12}" presName="spacer" presStyleCnt="0"/>
      <dgm:spPr/>
    </dgm:pt>
    <dgm:pt modelId="{F988500F-8A2E-4B47-80A9-AB0FC0560514}" type="pres">
      <dgm:prSet presAssocID="{C6830585-1530-48FE-A6B2-B6449D35D4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2DEDD2-C846-4EE8-81D1-B02AFE66901E}" type="pres">
      <dgm:prSet presAssocID="{0BB2E488-C42C-45C3-ABA8-C4961D6A3F74}" presName="spacer" presStyleCnt="0"/>
      <dgm:spPr/>
    </dgm:pt>
    <dgm:pt modelId="{9DBD89D2-C2AF-4632-B319-B49014229606}" type="pres">
      <dgm:prSet presAssocID="{D920118F-FB98-4E41-8CBB-C7092ADF317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F876649-D84E-49A4-A453-EA6EB85FA4B9}" type="presOf" srcId="{F0D2B5CA-8452-4654-9ADB-F936975495C9}" destId="{945631C9-0DDC-4483-8177-E199DF716C0A}" srcOrd="0" destOrd="0" presId="urn:microsoft.com/office/officeart/2005/8/layout/vList2"/>
    <dgm:cxn modelId="{7801184E-9217-41A4-98EA-E70C18B2238C}" srcId="{346EDDAA-F60A-4E65-AAEB-6BD91E6FE506}" destId="{D920118F-FB98-4E41-8CBB-C7092ADF3176}" srcOrd="2" destOrd="0" parTransId="{CA7BD0BF-123E-4C67-9B25-C708D0F72D55}" sibTransId="{8A9FF7F6-C5E9-4891-B814-BAB935860969}"/>
    <dgm:cxn modelId="{A31D08D6-5957-4696-A42A-86519327AD9C}" type="presOf" srcId="{C6830585-1530-48FE-A6B2-B6449D35D4CF}" destId="{F988500F-8A2E-4B47-80A9-AB0FC0560514}" srcOrd="0" destOrd="0" presId="urn:microsoft.com/office/officeart/2005/8/layout/vList2"/>
    <dgm:cxn modelId="{633071F4-47F2-4AC8-8C67-80A2FB6FB19F}" srcId="{346EDDAA-F60A-4E65-AAEB-6BD91E6FE506}" destId="{C6830585-1530-48FE-A6B2-B6449D35D4CF}" srcOrd="1" destOrd="0" parTransId="{42DB1F1F-977E-4983-BCD1-0BC9A0C7512C}" sibTransId="{0BB2E488-C42C-45C3-ABA8-C4961D6A3F74}"/>
    <dgm:cxn modelId="{21E1F5ED-D897-4A8D-9346-2EFBEEB91501}" srcId="{346EDDAA-F60A-4E65-AAEB-6BD91E6FE506}" destId="{F0D2B5CA-8452-4654-9ADB-F936975495C9}" srcOrd="0" destOrd="0" parTransId="{2C78E038-A62A-4376-B238-EEF300F0A441}" sibTransId="{5621E539-3E61-43DD-AC3F-F5BEE9FACB12}"/>
    <dgm:cxn modelId="{AE4B89A5-0CA9-4E84-B320-229EE52DBD9D}" type="presOf" srcId="{D920118F-FB98-4E41-8CBB-C7092ADF3176}" destId="{9DBD89D2-C2AF-4632-B319-B49014229606}" srcOrd="0" destOrd="0" presId="urn:microsoft.com/office/officeart/2005/8/layout/vList2"/>
    <dgm:cxn modelId="{74E6C6C5-174C-44B6-B2E5-12482B8E1176}" type="presOf" srcId="{346EDDAA-F60A-4E65-AAEB-6BD91E6FE506}" destId="{C41F21F2-AEAD-40A3-90CB-B676E3FB37A3}" srcOrd="0" destOrd="0" presId="urn:microsoft.com/office/officeart/2005/8/layout/vList2"/>
    <dgm:cxn modelId="{F8A923C1-74AA-4AD6-AE8D-F623781A7F2C}" type="presParOf" srcId="{C41F21F2-AEAD-40A3-90CB-B676E3FB37A3}" destId="{945631C9-0DDC-4483-8177-E199DF716C0A}" srcOrd="0" destOrd="0" presId="urn:microsoft.com/office/officeart/2005/8/layout/vList2"/>
    <dgm:cxn modelId="{E785B9D0-6E25-489F-A213-40A63E8472E5}" type="presParOf" srcId="{C41F21F2-AEAD-40A3-90CB-B676E3FB37A3}" destId="{1B866E33-5877-43C3-930D-73F29E9E7449}" srcOrd="1" destOrd="0" presId="urn:microsoft.com/office/officeart/2005/8/layout/vList2"/>
    <dgm:cxn modelId="{57C2954C-E8B0-4D0F-9367-F98E7634F335}" type="presParOf" srcId="{C41F21F2-AEAD-40A3-90CB-B676E3FB37A3}" destId="{F988500F-8A2E-4B47-80A9-AB0FC0560514}" srcOrd="2" destOrd="0" presId="urn:microsoft.com/office/officeart/2005/8/layout/vList2"/>
    <dgm:cxn modelId="{D659B762-18FD-4ADC-A80B-832E48690155}" type="presParOf" srcId="{C41F21F2-AEAD-40A3-90CB-B676E3FB37A3}" destId="{F12DEDD2-C846-4EE8-81D1-B02AFE66901E}" srcOrd="3" destOrd="0" presId="urn:microsoft.com/office/officeart/2005/8/layout/vList2"/>
    <dgm:cxn modelId="{C61AC340-302B-47C6-B64B-F509DC25D452}" type="presParOf" srcId="{C41F21F2-AEAD-40A3-90CB-B676E3FB37A3}" destId="{9DBD89D2-C2AF-4632-B319-B490142296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6EDDAA-F60A-4E65-AAEB-6BD91E6FE5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0D2B5CA-8452-4654-9ADB-F936975495C9}">
      <dgm:prSet phldrT="[Texto]" custT="1"/>
      <dgm:spPr/>
      <dgm:t>
        <a:bodyPr/>
        <a:lstStyle/>
        <a:p>
          <a:pPr algn="ctr"/>
          <a:r>
            <a:rPr lang="pt-BR" sz="2400" b="0" i="1" dirty="0" smtClean="0"/>
            <a:t>"...porque gado a gente marca</a:t>
          </a:r>
          <a:r>
            <a:rPr lang="pt-BR" sz="2400" i="1" dirty="0" smtClean="0"/>
            <a:t/>
          </a:r>
          <a:br>
            <a:rPr lang="pt-BR" sz="2400" i="1" dirty="0" smtClean="0"/>
          </a:br>
          <a:r>
            <a:rPr lang="pt-BR" sz="2400" b="0" i="1" dirty="0" smtClean="0"/>
            <a:t>Tange, ferra, engorda e mata, mas com gente é diferente"</a:t>
          </a:r>
          <a:r>
            <a:rPr lang="pt-BR" sz="2400" b="0" i="0" dirty="0" smtClean="0"/>
            <a:t> </a:t>
          </a:r>
          <a:br>
            <a:rPr lang="pt-BR" sz="2400" b="0" i="0" dirty="0" smtClean="0"/>
          </a:br>
          <a:r>
            <a:rPr lang="pt-BR" sz="2400" b="0" i="0" dirty="0" smtClean="0"/>
            <a:t>(Jair Rodrigues)</a:t>
          </a:r>
          <a:endParaRPr lang="pt-BR" sz="2400" dirty="0"/>
        </a:p>
      </dgm:t>
    </dgm:pt>
    <dgm:pt modelId="{2C78E038-A62A-4376-B238-EEF300F0A441}" type="parTrans" cxnId="{21E1F5ED-D897-4A8D-9346-2EFBEEB91501}">
      <dgm:prSet/>
      <dgm:spPr/>
      <dgm:t>
        <a:bodyPr/>
        <a:lstStyle/>
        <a:p>
          <a:endParaRPr lang="pt-BR"/>
        </a:p>
      </dgm:t>
    </dgm:pt>
    <dgm:pt modelId="{5621E539-3E61-43DD-AC3F-F5BEE9FACB12}" type="sibTrans" cxnId="{21E1F5ED-D897-4A8D-9346-2EFBEEB91501}">
      <dgm:prSet/>
      <dgm:spPr/>
      <dgm:t>
        <a:bodyPr/>
        <a:lstStyle/>
        <a:p>
          <a:endParaRPr lang="pt-BR"/>
        </a:p>
      </dgm:t>
    </dgm:pt>
    <dgm:pt modelId="{C41F21F2-AEAD-40A3-90CB-B676E3FB37A3}" type="pres">
      <dgm:prSet presAssocID="{346EDDAA-F60A-4E65-AAEB-6BD91E6FE5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5631C9-0DDC-4483-8177-E199DF716C0A}" type="pres">
      <dgm:prSet presAssocID="{F0D2B5CA-8452-4654-9ADB-F936975495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25F839-B466-4006-B458-2D1CBF3C956B}" type="presOf" srcId="{346EDDAA-F60A-4E65-AAEB-6BD91E6FE506}" destId="{C41F21F2-AEAD-40A3-90CB-B676E3FB37A3}" srcOrd="0" destOrd="0" presId="urn:microsoft.com/office/officeart/2005/8/layout/vList2"/>
    <dgm:cxn modelId="{5040D61A-04E1-4800-A585-87E379B2AF52}" type="presOf" srcId="{F0D2B5CA-8452-4654-9ADB-F936975495C9}" destId="{945631C9-0DDC-4483-8177-E199DF716C0A}" srcOrd="0" destOrd="0" presId="urn:microsoft.com/office/officeart/2005/8/layout/vList2"/>
    <dgm:cxn modelId="{21E1F5ED-D897-4A8D-9346-2EFBEEB91501}" srcId="{346EDDAA-F60A-4E65-AAEB-6BD91E6FE506}" destId="{F0D2B5CA-8452-4654-9ADB-F936975495C9}" srcOrd="0" destOrd="0" parTransId="{2C78E038-A62A-4376-B238-EEF300F0A441}" sibTransId="{5621E539-3E61-43DD-AC3F-F5BEE9FACB12}"/>
    <dgm:cxn modelId="{8F2D71BF-4972-4007-84A9-F34A05FA5719}" type="presParOf" srcId="{C41F21F2-AEAD-40A3-90CB-B676E3FB37A3}" destId="{945631C9-0DDC-4483-8177-E199DF716C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6EDDAA-F60A-4E65-AAEB-6BD91E6FE5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0D2B5CA-8452-4654-9ADB-F936975495C9}">
      <dgm:prSet phldrT="[Texto]" custT="1"/>
      <dgm:spPr/>
      <dgm:t>
        <a:bodyPr/>
        <a:lstStyle/>
        <a:p>
          <a:pPr algn="just"/>
          <a:r>
            <a:rPr lang="pt-BR" sz="1800" dirty="0" smtClean="0"/>
            <a:t>Dois artigos adiante e gratamente lemos que o poder familiar será exercido, em igualdade de condições, pelo pai e pela mãe (artigo 21) e finalmente no artigo 22, cabe aos pais o dever de sustento, guarda e educação dos filhos menores. (Estatuto da Criança e do Adolescente – ECA- Lei 8.069, de 13 de julho de 1990). Mais de vinte e quatro (24) anos se passaram e cá nos encontramos debatendo o que já se tem como direito consolidado.</a:t>
          </a:r>
          <a:endParaRPr lang="pt-BR" sz="1800" dirty="0"/>
        </a:p>
      </dgm:t>
    </dgm:pt>
    <dgm:pt modelId="{2C78E038-A62A-4376-B238-EEF300F0A441}" type="parTrans" cxnId="{21E1F5ED-D897-4A8D-9346-2EFBEEB91501}">
      <dgm:prSet/>
      <dgm:spPr/>
      <dgm:t>
        <a:bodyPr/>
        <a:lstStyle/>
        <a:p>
          <a:endParaRPr lang="pt-BR"/>
        </a:p>
      </dgm:t>
    </dgm:pt>
    <dgm:pt modelId="{5621E539-3E61-43DD-AC3F-F5BEE9FACB12}" type="sibTrans" cxnId="{21E1F5ED-D897-4A8D-9346-2EFBEEB91501}">
      <dgm:prSet/>
      <dgm:spPr/>
      <dgm:t>
        <a:bodyPr/>
        <a:lstStyle/>
        <a:p>
          <a:endParaRPr lang="pt-BR"/>
        </a:p>
      </dgm:t>
    </dgm:pt>
    <dgm:pt modelId="{C6830585-1530-48FE-A6B2-B6449D35D4CF}">
      <dgm:prSet phldrT="[Texto]" custT="1"/>
      <dgm:spPr/>
      <dgm:t>
        <a:bodyPr/>
        <a:lstStyle/>
        <a:p>
          <a:pPr algn="l"/>
          <a:endParaRPr lang="pt-BR" sz="1800" dirty="0" smtClean="0"/>
        </a:p>
        <a:p>
          <a:pPr algn="just"/>
          <a:r>
            <a:rPr lang="pt-BR" sz="1800" dirty="0" smtClean="0"/>
            <a:t>Falamos de um universo de vinte milhões de crianças e adolescentes, segundo o IBGE. Sim, no Brasil temos 20 milhões de crianças e adolescentes, filhos de relações desfeitas.</a:t>
          </a:r>
        </a:p>
        <a:p>
          <a:pPr algn="l"/>
          <a:endParaRPr lang="pt-BR" sz="1800" dirty="0"/>
        </a:p>
      </dgm:t>
    </dgm:pt>
    <dgm:pt modelId="{42DB1F1F-977E-4983-BCD1-0BC9A0C7512C}" type="parTrans" cxnId="{633071F4-47F2-4AC8-8C67-80A2FB6FB19F}">
      <dgm:prSet/>
      <dgm:spPr/>
      <dgm:t>
        <a:bodyPr/>
        <a:lstStyle/>
        <a:p>
          <a:endParaRPr lang="pt-BR"/>
        </a:p>
      </dgm:t>
    </dgm:pt>
    <dgm:pt modelId="{0BB2E488-C42C-45C3-ABA8-C4961D6A3F74}" type="sibTrans" cxnId="{633071F4-47F2-4AC8-8C67-80A2FB6FB19F}">
      <dgm:prSet/>
      <dgm:spPr/>
      <dgm:t>
        <a:bodyPr/>
        <a:lstStyle/>
        <a:p>
          <a:endParaRPr lang="pt-BR"/>
        </a:p>
      </dgm:t>
    </dgm:pt>
    <dgm:pt modelId="{D920118F-FB98-4E41-8CBB-C7092ADF3176}">
      <dgm:prSet phldrT="[Texto]" custT="1"/>
      <dgm:spPr/>
      <dgm:t>
        <a:bodyPr/>
        <a:lstStyle/>
        <a:p>
          <a:pPr algn="just"/>
          <a:r>
            <a:rPr lang="pt-BR" sz="1800" dirty="0" smtClean="0"/>
            <a:t>O que nos falta é clareza acerca dos efeitos das rupturas. Em um casal que se separa surge a figura do “</a:t>
          </a:r>
          <a:r>
            <a:rPr lang="pt-BR" sz="1800" dirty="0" err="1" smtClean="0"/>
            <a:t>ex</a:t>
          </a:r>
          <a:r>
            <a:rPr lang="pt-BR" sz="1800" dirty="0" smtClean="0"/>
            <a:t>”, que não abrange senão a relação homem/mulher, este é o “raio” de ação da separação ou divórcio.  Existe ex-mulher, ex-marido, </a:t>
          </a:r>
          <a:r>
            <a:rPr lang="pt-BR" sz="1800" dirty="0" err="1" smtClean="0"/>
            <a:t>ex-companheiro</a:t>
          </a:r>
          <a:r>
            <a:rPr lang="pt-BR" sz="1800" dirty="0" smtClean="0"/>
            <a:t>, </a:t>
          </a:r>
          <a:r>
            <a:rPr lang="pt-BR" sz="1800" dirty="0" err="1" smtClean="0"/>
            <a:t>ex-companheira</a:t>
          </a:r>
          <a:r>
            <a:rPr lang="pt-BR" sz="1800" dirty="0" smtClean="0"/>
            <a:t>, mas nunca, jamais, existirá </a:t>
          </a:r>
          <a:r>
            <a:rPr lang="pt-BR" sz="1800" dirty="0" err="1" smtClean="0"/>
            <a:t>ex-filho</a:t>
          </a:r>
          <a:r>
            <a:rPr lang="pt-BR" sz="1800" dirty="0" smtClean="0"/>
            <a:t>, </a:t>
          </a:r>
          <a:r>
            <a:rPr lang="pt-BR" sz="1800" dirty="0" err="1" smtClean="0"/>
            <a:t>ex-filha</a:t>
          </a:r>
          <a:r>
            <a:rPr lang="pt-BR" sz="1800" dirty="0" smtClean="0"/>
            <a:t>, </a:t>
          </a:r>
          <a:r>
            <a:rPr lang="pt-BR" sz="1800" dirty="0" err="1" smtClean="0"/>
            <a:t>ex-pai</a:t>
          </a:r>
          <a:r>
            <a:rPr lang="pt-BR" sz="1800" dirty="0" smtClean="0"/>
            <a:t>, </a:t>
          </a:r>
          <a:r>
            <a:rPr lang="pt-BR" sz="1800" dirty="0" err="1" smtClean="0"/>
            <a:t>ex-mãe</a:t>
          </a:r>
          <a:r>
            <a:rPr lang="pt-BR" sz="1800" dirty="0" smtClean="0"/>
            <a:t> e </a:t>
          </a:r>
          <a:r>
            <a:rPr lang="pt-BR" sz="1800" dirty="0" err="1" smtClean="0"/>
            <a:t>ex-família</a:t>
          </a:r>
          <a:r>
            <a:rPr lang="pt-BR" sz="1800" dirty="0" smtClean="0"/>
            <a:t>. </a:t>
          </a:r>
          <a:endParaRPr lang="pt-BR" sz="1800" dirty="0"/>
        </a:p>
      </dgm:t>
    </dgm:pt>
    <dgm:pt modelId="{CA7BD0BF-123E-4C67-9B25-C708D0F72D55}" type="parTrans" cxnId="{7801184E-9217-41A4-98EA-E70C18B2238C}">
      <dgm:prSet/>
      <dgm:spPr/>
      <dgm:t>
        <a:bodyPr/>
        <a:lstStyle/>
        <a:p>
          <a:endParaRPr lang="pt-BR"/>
        </a:p>
      </dgm:t>
    </dgm:pt>
    <dgm:pt modelId="{8A9FF7F6-C5E9-4891-B814-BAB935860969}" type="sibTrans" cxnId="{7801184E-9217-41A4-98EA-E70C18B2238C}">
      <dgm:prSet/>
      <dgm:spPr/>
      <dgm:t>
        <a:bodyPr/>
        <a:lstStyle/>
        <a:p>
          <a:endParaRPr lang="pt-BR"/>
        </a:p>
      </dgm:t>
    </dgm:pt>
    <dgm:pt modelId="{C41F21F2-AEAD-40A3-90CB-B676E3FB37A3}" type="pres">
      <dgm:prSet presAssocID="{346EDDAA-F60A-4E65-AAEB-6BD91E6FE5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5631C9-0DDC-4483-8177-E199DF716C0A}" type="pres">
      <dgm:prSet presAssocID="{F0D2B5CA-8452-4654-9ADB-F936975495C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866E33-5877-43C3-930D-73F29E9E7449}" type="pres">
      <dgm:prSet presAssocID="{5621E539-3E61-43DD-AC3F-F5BEE9FACB12}" presName="spacer" presStyleCnt="0"/>
      <dgm:spPr/>
    </dgm:pt>
    <dgm:pt modelId="{F988500F-8A2E-4B47-80A9-AB0FC0560514}" type="pres">
      <dgm:prSet presAssocID="{C6830585-1530-48FE-A6B2-B6449D35D4CF}" presName="parentText" presStyleLbl="node1" presStyleIdx="1" presStyleCnt="3" custScaleY="5917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2DEDD2-C846-4EE8-81D1-B02AFE66901E}" type="pres">
      <dgm:prSet presAssocID="{0BB2E488-C42C-45C3-ABA8-C4961D6A3F74}" presName="spacer" presStyleCnt="0"/>
      <dgm:spPr/>
    </dgm:pt>
    <dgm:pt modelId="{9DBD89D2-C2AF-4632-B319-B49014229606}" type="pres">
      <dgm:prSet presAssocID="{D920118F-FB98-4E41-8CBB-C7092ADF317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E084E38-9569-40BE-9DE9-E065B22FC17D}" type="presOf" srcId="{C6830585-1530-48FE-A6B2-B6449D35D4CF}" destId="{F988500F-8A2E-4B47-80A9-AB0FC0560514}" srcOrd="0" destOrd="0" presId="urn:microsoft.com/office/officeart/2005/8/layout/vList2"/>
    <dgm:cxn modelId="{7801184E-9217-41A4-98EA-E70C18B2238C}" srcId="{346EDDAA-F60A-4E65-AAEB-6BD91E6FE506}" destId="{D920118F-FB98-4E41-8CBB-C7092ADF3176}" srcOrd="2" destOrd="0" parTransId="{CA7BD0BF-123E-4C67-9B25-C708D0F72D55}" sibTransId="{8A9FF7F6-C5E9-4891-B814-BAB935860969}"/>
    <dgm:cxn modelId="{633071F4-47F2-4AC8-8C67-80A2FB6FB19F}" srcId="{346EDDAA-F60A-4E65-AAEB-6BD91E6FE506}" destId="{C6830585-1530-48FE-A6B2-B6449D35D4CF}" srcOrd="1" destOrd="0" parTransId="{42DB1F1F-977E-4983-BCD1-0BC9A0C7512C}" sibTransId="{0BB2E488-C42C-45C3-ABA8-C4961D6A3F74}"/>
    <dgm:cxn modelId="{98D5DE4D-7B73-441D-A855-AA403A9BDCFC}" type="presOf" srcId="{F0D2B5CA-8452-4654-9ADB-F936975495C9}" destId="{945631C9-0DDC-4483-8177-E199DF716C0A}" srcOrd="0" destOrd="0" presId="urn:microsoft.com/office/officeart/2005/8/layout/vList2"/>
    <dgm:cxn modelId="{EA030910-4BE1-4731-9F72-F057B1036424}" type="presOf" srcId="{346EDDAA-F60A-4E65-AAEB-6BD91E6FE506}" destId="{C41F21F2-AEAD-40A3-90CB-B676E3FB37A3}" srcOrd="0" destOrd="0" presId="urn:microsoft.com/office/officeart/2005/8/layout/vList2"/>
    <dgm:cxn modelId="{D0BC9174-C112-48DD-B736-E21CFABDE3CC}" type="presOf" srcId="{D920118F-FB98-4E41-8CBB-C7092ADF3176}" destId="{9DBD89D2-C2AF-4632-B319-B49014229606}" srcOrd="0" destOrd="0" presId="urn:microsoft.com/office/officeart/2005/8/layout/vList2"/>
    <dgm:cxn modelId="{21E1F5ED-D897-4A8D-9346-2EFBEEB91501}" srcId="{346EDDAA-F60A-4E65-AAEB-6BD91E6FE506}" destId="{F0D2B5CA-8452-4654-9ADB-F936975495C9}" srcOrd="0" destOrd="0" parTransId="{2C78E038-A62A-4376-B238-EEF300F0A441}" sibTransId="{5621E539-3E61-43DD-AC3F-F5BEE9FACB12}"/>
    <dgm:cxn modelId="{DD0EDDEC-2493-45B0-9FC9-2DE56F7ACE48}" type="presParOf" srcId="{C41F21F2-AEAD-40A3-90CB-B676E3FB37A3}" destId="{945631C9-0DDC-4483-8177-E199DF716C0A}" srcOrd="0" destOrd="0" presId="urn:microsoft.com/office/officeart/2005/8/layout/vList2"/>
    <dgm:cxn modelId="{C2832594-56B1-4846-BFF1-A94A3953AC9E}" type="presParOf" srcId="{C41F21F2-AEAD-40A3-90CB-B676E3FB37A3}" destId="{1B866E33-5877-43C3-930D-73F29E9E7449}" srcOrd="1" destOrd="0" presId="urn:microsoft.com/office/officeart/2005/8/layout/vList2"/>
    <dgm:cxn modelId="{06E097C3-51F6-4EA1-BB6F-0A8CC18A42F3}" type="presParOf" srcId="{C41F21F2-AEAD-40A3-90CB-B676E3FB37A3}" destId="{F988500F-8A2E-4B47-80A9-AB0FC0560514}" srcOrd="2" destOrd="0" presId="urn:microsoft.com/office/officeart/2005/8/layout/vList2"/>
    <dgm:cxn modelId="{7D6C5D61-145D-4B79-B956-7A3D407CFAF1}" type="presParOf" srcId="{C41F21F2-AEAD-40A3-90CB-B676E3FB37A3}" destId="{F12DEDD2-C846-4EE8-81D1-B02AFE66901E}" srcOrd="3" destOrd="0" presId="urn:microsoft.com/office/officeart/2005/8/layout/vList2"/>
    <dgm:cxn modelId="{CBD96B18-036C-4AAE-98EC-A4165233EBF9}" type="presParOf" srcId="{C41F21F2-AEAD-40A3-90CB-B676E3FB37A3}" destId="{9DBD89D2-C2AF-4632-B319-B490142296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E7C6B-D3E7-48A5-8D6C-2269587A8AF8}">
      <dsp:nvSpPr>
        <dsp:cNvPr id="0" name=""/>
        <dsp:cNvSpPr/>
      </dsp:nvSpPr>
      <dsp:spPr>
        <a:xfrm>
          <a:off x="0" y="1397693"/>
          <a:ext cx="7488832" cy="2053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Excelentíssimo Senhor Senador Jayme Campos</a:t>
          </a:r>
          <a:br>
            <a:rPr lang="pt-BR" sz="2000" b="0" kern="1200" dirty="0" smtClean="0"/>
          </a:br>
          <a:r>
            <a:rPr lang="pt-BR" sz="2000" b="0" kern="1200" dirty="0" smtClean="0"/>
            <a:t/>
          </a:r>
          <a:br>
            <a:rPr lang="pt-BR" sz="2000" b="0" kern="1200" dirty="0" smtClean="0"/>
          </a:br>
          <a:r>
            <a:rPr lang="pt-BR" sz="2000" b="0" kern="1200" dirty="0" smtClean="0"/>
            <a:t>Excelentíssimos Senhores Senadores  aqui presentes e que compõem a Comissão de Assuntos Sociais</a:t>
          </a:r>
          <a:br>
            <a:rPr lang="pt-BR" sz="2000" b="0" kern="1200" dirty="0" smtClean="0"/>
          </a:br>
          <a:r>
            <a:rPr lang="pt-BR" sz="2000" b="0" kern="1200" dirty="0" smtClean="0"/>
            <a:t/>
          </a:r>
          <a:br>
            <a:rPr lang="pt-BR" sz="2000" b="0" kern="1200" dirty="0" smtClean="0"/>
          </a:br>
          <a:r>
            <a:rPr lang="pt-BR" sz="2000" b="0" kern="1200" dirty="0" smtClean="0"/>
            <a:t>Caros Oradores ...</a:t>
          </a:r>
          <a:endParaRPr lang="pt-BR" sz="2000" kern="1200" dirty="0"/>
        </a:p>
      </dsp:txBody>
      <dsp:txXfrm>
        <a:off x="100236" y="1497929"/>
        <a:ext cx="7288360" cy="18528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E7C6B-D3E7-48A5-8D6C-2269587A8AF8}">
      <dsp:nvSpPr>
        <dsp:cNvPr id="0" name=""/>
        <dsp:cNvSpPr/>
      </dsp:nvSpPr>
      <dsp:spPr>
        <a:xfrm>
          <a:off x="0" y="635385"/>
          <a:ext cx="7488832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Embora tenhamos uma lei desde 2008 (Lei 11.698/2008) que trouxe alteração aos artigos 1.583 e 1.584 do Código Civil (Lei 10.406/2002), tem-se divulgado que a legislação brasileira está prestes a votar alteração na lei para incluir a Guarda Compartilhada, o que não traduz nossa realidade.</a:t>
          </a:r>
          <a:endParaRPr lang="pt-BR" sz="1800" kern="1200" dirty="0"/>
        </a:p>
      </dsp:txBody>
      <dsp:txXfrm>
        <a:off x="63112" y="698497"/>
        <a:ext cx="7362608" cy="1166626"/>
      </dsp:txXfrm>
    </dsp:sp>
    <dsp:sp modelId="{4611E74C-4A9C-4A80-AD0C-BBAED067BF55}">
      <dsp:nvSpPr>
        <dsp:cNvPr id="0" name=""/>
        <dsp:cNvSpPr/>
      </dsp:nvSpPr>
      <dsp:spPr>
        <a:xfrm>
          <a:off x="0" y="2521644"/>
          <a:ext cx="7488832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 guarda compartilhada começou a ser praticada no Brasil em 2002 e legalmente existe em nosso meio há seis anos.  Desde então vem sendo exercida. Período de existência que já registra estatística positiva, segundo estudo publicado na Revista Isto É de 07 de novembro de 2014.</a:t>
          </a:r>
          <a:endParaRPr lang="pt-BR" sz="1800" kern="1200" dirty="0"/>
        </a:p>
      </dsp:txBody>
      <dsp:txXfrm>
        <a:off x="63112" y="2584756"/>
        <a:ext cx="7362608" cy="1166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BD94F-E8C3-4252-9E69-A08F46146AF2}">
      <dsp:nvSpPr>
        <dsp:cNvPr id="0" name=""/>
        <dsp:cNvSpPr/>
      </dsp:nvSpPr>
      <dsp:spPr>
        <a:xfrm>
          <a:off x="0" y="355140"/>
          <a:ext cx="7512496" cy="239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Por não ser unânime o entendimento acerca da expressão  _ </a:t>
          </a:r>
          <a:r>
            <a:rPr lang="pt-BR" sz="1800" i="1" kern="1200" dirty="0" smtClean="0"/>
            <a:t>sempre que possível _ </a:t>
          </a:r>
          <a:r>
            <a:rPr lang="pt-BR" sz="1800" kern="1200" dirty="0" smtClean="0"/>
            <a:t> no contexto “quando não houver acordo entre a mãe e o pai quanto à guarda do filho, será aplicada, </a:t>
          </a:r>
          <a:r>
            <a:rPr lang="pt-BR" sz="1800" u="sng" kern="1200" dirty="0" smtClean="0"/>
            <a:t>sempre que possível</a:t>
          </a:r>
          <a:r>
            <a:rPr lang="pt-BR" sz="1800" kern="1200" dirty="0" smtClean="0"/>
            <a:t>, a guarda compartilhada”. (§ 2º do artigo 1584 do Código Civil) entre advogados, juristas, magistrados e promotores, em 2011 o Deputado Federal Arnaldo Faria de Sá apresentou o PL original 1009/2011, utilizando como justificação para alteração dos artigos 1584, §2º e 1585 da Lei civil, trabalho publicado de minha autoria. </a:t>
          </a:r>
          <a:endParaRPr lang="pt-BR" sz="1800" kern="1200" dirty="0"/>
        </a:p>
      </dsp:txBody>
      <dsp:txXfrm>
        <a:off x="116942" y="472082"/>
        <a:ext cx="7278612" cy="2161691"/>
      </dsp:txXfrm>
    </dsp:sp>
    <dsp:sp modelId="{C28338B5-4E5F-4375-B882-0D03E18C3582}">
      <dsp:nvSpPr>
        <dsp:cNvPr id="0" name=""/>
        <dsp:cNvSpPr/>
      </dsp:nvSpPr>
      <dsp:spPr>
        <a:xfrm>
          <a:off x="0" y="2937916"/>
          <a:ext cx="7512496" cy="239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Aprovado na Câmara o Projeto seguiu para o Senado Federal, PL 117/2013 e prestes a ser aprovado também naquela casa, em 29 de outubro de 2014, houve requerimento a pedido do Ministério da Justiça para que fosse encaminhado à Comissão de Assuntos Sociais (CAS) para maior e melhor análise. </a:t>
          </a:r>
          <a:endParaRPr lang="pt-BR" sz="1800" kern="1200" dirty="0"/>
        </a:p>
      </dsp:txBody>
      <dsp:txXfrm>
        <a:off x="116942" y="3054858"/>
        <a:ext cx="7278612" cy="2161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08855-8BD7-4527-9B23-9EC91CFA85D7}">
      <dsp:nvSpPr>
        <dsp:cNvPr id="0" name=""/>
        <dsp:cNvSpPr/>
      </dsp:nvSpPr>
      <dsp:spPr>
        <a:xfrm>
          <a:off x="0" y="487380"/>
          <a:ext cx="3888401" cy="2896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Seguindo, após a retirada de pauta, apresentação de emenda em 04 de novembro de 2014 pelo Senador Romero Jucá. Na referida emenda aborda o Senador, a questão da violência contra a criança, solicitando encaminhamento à CAS. Associando a questão ao caso do menino Bernardo, segundo ampla divulgação na mídia. </a:t>
          </a:r>
          <a:endParaRPr lang="pt-BR" sz="1800" kern="1200" dirty="0"/>
        </a:p>
      </dsp:txBody>
      <dsp:txXfrm>
        <a:off x="141420" y="628800"/>
        <a:ext cx="3605561" cy="2614155"/>
      </dsp:txXfrm>
    </dsp:sp>
    <dsp:sp modelId="{73054A35-DACA-4858-94E9-4909E13B3F0B}">
      <dsp:nvSpPr>
        <dsp:cNvPr id="0" name=""/>
        <dsp:cNvSpPr/>
      </dsp:nvSpPr>
      <dsp:spPr>
        <a:xfrm>
          <a:off x="0" y="3905106"/>
          <a:ext cx="7632848" cy="1284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 argumento utilizado não justifica a intenção. A própria avó materna posiciona-se contra a possibilidade de emenda ao projeto, tornando pública sua manifestação através da carta que aqui trago. </a:t>
          </a:r>
          <a:endParaRPr lang="pt-BR" sz="1800" kern="1200" dirty="0"/>
        </a:p>
      </dsp:txBody>
      <dsp:txXfrm>
        <a:off x="62702" y="3967808"/>
        <a:ext cx="7507444" cy="1159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0ABB9-26ED-466B-97FB-FAB082465799}">
      <dsp:nvSpPr>
        <dsp:cNvPr id="0" name=""/>
        <dsp:cNvSpPr/>
      </dsp:nvSpPr>
      <dsp:spPr>
        <a:xfrm>
          <a:off x="0" y="1224130"/>
          <a:ext cx="7632848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Na comissão de Assuntos Sociais o Senador Jayme Campos requereu na forma regimental, a realização de audiência pública para debater com especialistas e com a sociedade civil a proposta da guarda compartilhada, as vantagens e desvantagens do instituto.</a:t>
          </a:r>
          <a:endParaRPr lang="pt-BR" sz="1800" kern="1200" dirty="0"/>
        </a:p>
      </dsp:txBody>
      <dsp:txXfrm>
        <a:off x="63112" y="1287242"/>
        <a:ext cx="7506624" cy="1166626"/>
      </dsp:txXfrm>
    </dsp:sp>
    <dsp:sp modelId="{68B18CAC-9C11-4F2B-A597-278D9C492D87}">
      <dsp:nvSpPr>
        <dsp:cNvPr id="0" name=""/>
        <dsp:cNvSpPr/>
      </dsp:nvSpPr>
      <dsp:spPr>
        <a:xfrm>
          <a:off x="0" y="3148406"/>
          <a:ext cx="7632848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É clara a intenção do autor do projeto em privilegiar os interesses das crianças e dos adolescentes que se </a:t>
          </a:r>
          <a:r>
            <a:rPr lang="pt-BR" sz="1800" kern="1200" dirty="0" err="1" smtClean="0"/>
            <a:t>vêem</a:t>
          </a:r>
          <a:r>
            <a:rPr lang="pt-BR" sz="1800" kern="1200" dirty="0" smtClean="0"/>
            <a:t>, sub-repticiamente, privados de convivência igualitária com os genitores.</a:t>
          </a:r>
          <a:endParaRPr lang="pt-BR" sz="1800" kern="1200" dirty="0"/>
        </a:p>
      </dsp:txBody>
      <dsp:txXfrm>
        <a:off x="63112" y="3211518"/>
        <a:ext cx="7506624" cy="1166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457F5-ED0B-47A9-8A29-2219323191AB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6C082-962C-459A-A5DC-D190F743F5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712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74A4F-0557-4608-8A5A-3CBB792503B9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F85E5-3C47-4666-B5A4-823ACA738D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59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F85E5-3C47-4666-B5A4-823ACA738DA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43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1476808" y="2024829"/>
            <a:ext cx="3706090" cy="463923"/>
          </a:xfrm>
        </p:spPr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67F0ECA6-45E4-4818-B416-6287F3235D5F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ECA6-45E4-4818-B416-6287F3235D5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ECA6-45E4-4818-B416-6287F3235D5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7E8-CB08-414E-AAFA-5D7E92ED0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4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7E8-CB08-414E-AAFA-5D7E92ED0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6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7E8-CB08-414E-AAFA-5D7E92ED0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0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7E8-CB08-414E-AAFA-5D7E92ED0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3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7E8-CB08-414E-AAFA-5D7E92ED0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7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7E8-CB08-414E-AAFA-5D7E92ED0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7E8-CB08-414E-AAFA-5D7E92ED0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06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7E8-CB08-414E-AAFA-5D7E92ED0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4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0ECA6-45E4-4818-B416-6287F3235D5F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7E8-CB08-414E-AAFA-5D7E92ED0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7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7E8-CB08-414E-AAFA-5D7E92ED0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6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7E8-CB08-414E-AAFA-5D7E92ED0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9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0ECA6-45E4-4818-B416-6287F3235D5F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ECA6-45E4-4818-B416-6287F3235D5F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ECA6-45E4-4818-B416-6287F3235D5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ECA6-45E4-4818-B416-6287F3235D5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0ECA6-45E4-4818-B416-6287F3235D5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F0ECA6-45E4-4818-B416-6287F3235D5F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ECA6-45E4-4818-B416-6287F3235D5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7F0ECA6-45E4-4818-B416-6287F3235D5F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Eulice Jaqueline da Costa Silva Cherulli 3ª Vara de Família e Sucessões de Várzea Grande/MT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Eulice Jaqueline da Costa Silva Cherulli - 3ª Vara de Família e Sucessões de Várzea Grande/MT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9C7E8-CB08-414E-AAFA-5D7E92ED0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1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95736" y="2348880"/>
            <a:ext cx="57606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PONDERAÇÕES ACERCA DO PROJETO DE LEI 117/2013</a:t>
            </a:r>
          </a:p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979712" y="69269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Senado Federal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</a:rPr>
              <a:t>PL 117/2013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</a:rPr>
              <a:t>Novembro/2014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7024\Desktop\Isto é - Pais Separado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6336704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62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723900"/>
            <a:ext cx="6025852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48688145"/>
              </p:ext>
            </p:extLst>
          </p:nvPr>
        </p:nvGraphicFramePr>
        <p:xfrm>
          <a:off x="1115616" y="908720"/>
          <a:ext cx="77048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118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33791216"/>
              </p:ext>
            </p:extLst>
          </p:nvPr>
        </p:nvGraphicFramePr>
        <p:xfrm>
          <a:off x="1043608" y="764704"/>
          <a:ext cx="777686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783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37885964"/>
              </p:ext>
            </p:extLst>
          </p:nvPr>
        </p:nvGraphicFramePr>
        <p:xfrm>
          <a:off x="1043608" y="764704"/>
          <a:ext cx="777686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82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35525452"/>
              </p:ext>
            </p:extLst>
          </p:nvPr>
        </p:nvGraphicFramePr>
        <p:xfrm>
          <a:off x="1043608" y="764704"/>
          <a:ext cx="777686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38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14500614"/>
              </p:ext>
            </p:extLst>
          </p:nvPr>
        </p:nvGraphicFramePr>
        <p:xfrm>
          <a:off x="1187624" y="1340768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05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85430355"/>
              </p:ext>
            </p:extLst>
          </p:nvPr>
        </p:nvGraphicFramePr>
        <p:xfrm>
          <a:off x="1187624" y="1340768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45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1906316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89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/>
              <a:t>Eulice</a:t>
            </a:r>
            <a:r>
              <a:rPr lang="pt-BR" dirty="0" smtClean="0"/>
              <a:t> Jaqueline da Costa Silva </a:t>
            </a:r>
            <a:r>
              <a:rPr lang="pt-BR" dirty="0" err="1" smtClean="0"/>
              <a:t>Cherulli</a:t>
            </a:r>
            <a:r>
              <a:rPr lang="pt-BR" dirty="0" smtClean="0"/>
              <a:t> - 3ª Vara de Família e Sucessões de Várzea Grande/MT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259632" y="1700808"/>
            <a:ext cx="74168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i="1" dirty="0"/>
              <a:t>Um dia uma alma enferma declarou para mim: "A criança só tem uma parte dos genes do pai. E que bom que alguns genes podem ser modificados". Apesar disso, sei que o mais poderoso gene que uma criança carrega consigo é o AMOR de seu pai. E esse gene independe de distância ou tempo. Ele, cedo ou tarde, é manifestado na vida dela, pois é moeda espiritual deitada aos pés do Criador. E Ele é Fiel depositário de tudo que entregamos a Ele. </a:t>
            </a:r>
            <a:r>
              <a:rPr lang="pt-BR" dirty="0"/>
              <a:t>(Adriano Diniz – pai)</a:t>
            </a:r>
          </a:p>
        </p:txBody>
      </p:sp>
    </p:spTree>
    <p:extLst>
      <p:ext uri="{BB962C8B-B14F-4D97-AF65-F5344CB8AC3E}">
        <p14:creationId xmlns:p14="http://schemas.microsoft.com/office/powerpoint/2010/main" val="34434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48741763"/>
              </p:ext>
            </p:extLst>
          </p:nvPr>
        </p:nvGraphicFramePr>
        <p:xfrm>
          <a:off x="1259632" y="980728"/>
          <a:ext cx="7488832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50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08351" y="1196752"/>
            <a:ext cx="4824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Muito obrigada!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88271" y="4509120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Drª</a:t>
            </a:r>
            <a:r>
              <a:rPr lang="pt-BR" dirty="0" smtClean="0"/>
              <a:t> </a:t>
            </a:r>
            <a:r>
              <a:rPr lang="pt-BR" dirty="0" err="1" smtClean="0"/>
              <a:t>Eulice</a:t>
            </a:r>
            <a:r>
              <a:rPr lang="pt-BR" dirty="0" smtClean="0"/>
              <a:t> </a:t>
            </a:r>
            <a:r>
              <a:rPr lang="pt-BR" dirty="0"/>
              <a:t>Jaqueline da Costa Silva </a:t>
            </a:r>
            <a:r>
              <a:rPr lang="pt-BR" dirty="0" err="1" smtClean="0"/>
              <a:t>Cherulli</a:t>
            </a:r>
            <a:endParaRPr lang="pt-BR" dirty="0" smtClean="0"/>
          </a:p>
          <a:p>
            <a:pPr algn="ctr"/>
            <a:r>
              <a:rPr lang="pt-BR" b="1" dirty="0" smtClean="0"/>
              <a:t>3ª </a:t>
            </a:r>
            <a:r>
              <a:rPr lang="pt-BR" b="1" dirty="0"/>
              <a:t>Vara de Família e Sucessões de Várzea Grande/MT</a:t>
            </a:r>
          </a:p>
          <a:p>
            <a:pPr algn="ctr"/>
            <a:endParaRPr lang="pt-BR" dirty="0"/>
          </a:p>
        </p:txBody>
      </p:sp>
      <p:sp>
        <p:nvSpPr>
          <p:cNvPr id="6" name="AutoShape 2" descr="data:image/png;base64,iVBORw0KGgoAAAANSUhEUgAAAPkAAADKCAMAAABQfxahAAAAY1BMVEVeqd3///9Zp9xPo9tVpdxOotv7/f5ort/i7vh8t+La6va+2vCEu+SMv+X0+fySwuZxsuCdyOnn8fms0OzW5/XG3vKnzetssODP4/R4teK11e7l8PmZxujv9vu41+6DuuQ9nNiFsGK8AAALAklEQVR4nN2d65qqOgyGIS2CoiCiCC4P+/6vcoOnoUBLS9tQ/H6tmWcW8tpTkiat5zuv1b/TJdtVodfoXO2yS3lY6T/W03+ETSVldqaEUvDAewkAaP2bqjhq0rtMfrtUhMIHmVXNTx5xovF0d8lPDfYg9Zeekm2p/uB3X3GUPCkoFVJ/4Il3Uev1Zfj+h5PkSRaIW7stSnJ59qgKivc/XSQviDz3kx3ucg8+7AIgh/cP7pGfQKqfs+zhZvzBh7T5RqvPj66RJ1uizF0LgnSky0e7Z08i3ymxT34yTqOgcmQ6F7B7omYvq9fMAX+8PfLyvwkLhSldg4ncDRTJOU9Ncu8zgGj8/W2PPPybA7CV7NVHeFt0O/TUcku+j201eY/8RGrzSMc0mq4Dx1yTF4TdNz9eaXv8kNZQ7pKf67+Ds23IIW0U17JBdLj9PXBVXoF9Juxbn9chPz5nVlijsA58sjY6/fd6XHR59I1f0p4EO+Tb1x/THRrxW2bAG/TDanPZ0iGbH67tT2TJb5+5lWao3HVXNwPe8BGOpwPALPksef6dBUnhI+pmDpwvwi74LHn492VxV0cLWnn6k9uoaKctGfJD25AgFzTyCgEcqs6HMuQXxpIIsNALPQNGDtzr2vUMeee7R0I3Na0L1TdM2+Sr7isEGGN9hdDVvaDvzrTJj71eRxAWtxSBPDj2P7dNnvfHG0ltg2803DNp8J77ubpnbfLdwLc/7P8Y1Nl6k0OvxaPaj2HaPBx6Cbo3sJ/BV2x9XgcaMZ94u5wDCCKGfHiOBe/m25P1Fqfn9uvf4mcUn+bMOD9wVhegEuG9ibrbbnLS8r2ifB88P+/pi7bI+1P797/HvVc2JMvc8H3zQ5x+/beX69IiP/G/f1urm+AjTYhWTU9PjvkW2v5b8Bz4LXJRz6OVlXnO7sQO2SbOHhBQ1mt994MW+cBy3noKWBjskWW7FejAVix9xyda5IWwAcCC75ZhGK5djk+kzZN/D/Iw3ePnAP9GVxXIjfd4FCeti/CNS0v39qfMxqjwOzvQP7NGdoZ7i54NbsAMWstW9YlJd8il7Ckw57OjhB0ZBZx4u6RZQc9RD2KSLJsxfbHBVynrlRUEZkY79jAPuFFnnsfSF/VM7DRjRFz/BO0x3iHneKmDjyFbfdcVdZgDdKfm0cgE70naXR51guvvL/tj0Si+KOj5rhvECW7I4WqTXxTfhYY6wx1xah+Mo7bJlTc0gewHwrmSUv2ep2vY1xLuNIwLyHqqLS9hLBsR0OHWYXaX1lMeHFTT2h1pOWcjkDzyaR2w7vNTxvsVhZyfAsHfRVYQUO+u7LurrSQTBfwAIps5MDkuBpRmil4cDjnf6mDJdebbesArJY6i9HbpNk/07Kq64eX9OJQZjk2HEpB/ssKmfxIJc0mLHmVVA/5ecIdcPzsLKNlfZIY8iiUjT+7vDbREDX/OR7s9ivWqQF6a8aBqeEhPwsxhFI9Fgdzghk/T9EXJpUfxUlXIjQbBm3q68BoP93zXyP2H4Tm3oSf76/3YbX2U/D/Z9byRlV74LCaFKs1Pm++ih7GgK5FL7ThMfI+GnxBv/0iL/I5hxElbry9ZT1eCZ0ExhiVD+fsiQ+Ty4WfnRfnVi4OVevHPoFO+EzVco5hib/zYEuXHTDjVmSaMWBdE+FFCDnmCUWWAIEHVIa8i94Yy9VoX4bsO3Frkg4HCuflFuOBt8gfbM6KfaHUpchrsGNdCv050dvXKdobJwQNStVeBBD+RxbAErlqb/Pm3FNpBxO3C13WB8domf7cwEC/7xhNyhUM+HBQVbHS3yP921ZpoShZvGvwonPHFtSUwZNrkTBHRM55AwkeKUVpkTYEgAt7OBByoW4Zlz+/AB5+QD7cgMWcMCMhtZ5vjS7C3xJBPSJlwXIK4BGu32y+aQxYnT6RPPkeJgVUJPDWWvPy5KU4AzpAnCMWxmALhCSnM1/IrMai3qLDmyEBulLMS2a4dcvwqA6uiwnwtdhKo5n5ZkxJacF1y+9XgiBLsqfXJ/V8iF+wyDJBjHO2CpUB8zF2HXDMhziWNDPNevP13LFgYKazrkv9Oo4tX84E9lp8Z6VQMPrC79CPdXWy0D5IbygWcW4KcAR65dtavGxL65hzy5CdGumBHjUvulz/gpwtDcFxyP1t+q5PRLPvhgM3iQxSi7WMhOcphnDYl2koUki8+GXB0ZufnySx7wwUeo+D8DKEZDnsxp1EzRkRu5FTxuTRms4vJ/Wixa5sgq12K3L8tNUOIyNQLim8leSyy2ceiMTLky8wQkljMx8n9yFtes8vMbzJ38GRLW95G4uzy5P6//bLWN1FClBp5cyfZgrJ/QfI8Zskbp2JvMe0+cGC5Dnnd7uuFTPPj/qkiee2/FXXDO09PZM85Ubtf7XkystPwEI5TTCFvdDRdsmtU0k0uJF+dIjbrYHUo863T4RqFy7KEbb4nBPa7NCuKIrvuque9Pi5zqzS5mLxJoYA/zY01LvlRPkK+WprNrtDkIzMczqlWxiTnnkqRLywEO7ZlrkBu/NAJq5K12KXIDd74Zl/jO0oK5P56OY2ueA/gaExmOY0OaofzjVqvi6naUr06ZZR8MclSKiuaFPlSjtsI/o2SqJIvY5JTv+ZUgnwJ/R3UvW2Z/7GAvJmhS/MMkLufFymqsNcid96IVVzKFcgdL1+c0NelyZO54USiosJbXXKX0VUCMRPI/Zuzkcdg2rVA8uugq2eskNE8T11yf1W5uLiphSOmkdd+m3vWXP+OayvktffiWo+XSgYyQO4fQrd6fDD9ThhlS79wyYhX99A0yF1KHpHI5TZJ7vsnR/Klps9uU8mb5BEXdtEFhzxaI6/bPZy9z5PpNx/pkPv+JsU5oJgnjWldk7w26sq/+6XRRXRvstQhb7S5bJ9XLgOyQzPNMzVJ3uh2jIvd+ox5hh4dqzrFIX/rhhe4oRJ1KmMyR37HyxT83metI1Pkqy2eH6dlun1liPyImD9kBtwM+SpFdGOoia7umyEvMRPG6NQYTFf65AniCDeynL2lTX5BNeKItgHzlSZ5ieuwapusLWmRRxWuw6aaECKUBvk/1AHenDY99VLaQU0mj7bIDjp4+hePtzWR/Ihe1ULXOqEnQ+SrGD8gE2hEWU2R/8vwYzEQKF3FaoM8uZ9nKN6iodkhrkyexI9Zgk+DF7fjkR/u1TwFWyBzaIQt8tvp6pGZdhdoZaGny5CvNvc0nK86DwLhCcV2yJPNKd958xZq0b3WNoqYvNzvsvx+KsvNZhMdN8fyFOdFug6b4rSZt5AsNnhD7q+uAX2pYX3KjeI0srY0wj/kz33huSn7omBnSmfIff8EbuwLfwXEuLU6TO77xexboy0B2Vrt6Ay5n6SusAM56+0PK5LXVtrOBXagoeUB3idvoixznyVRzzcmI07S5DX7rO2OyD1gw92uc1no9fjG6ecc8nquy+cw3oA8MOY1IXmtE3LOG1Ca2bPQVch9P7riBSHqbh4bDi9KiO+rreIKAx7Y2zrxJPTPb3lo99SgupfvFI6GMKrRKuzCs9XyQMnuhN/LP5KIRkX53jh8TQ1pOR+2LxuBvMU7czl/ADSo8lnGdlvyUefosqXaoanmFtZ9cZy1sd9SPCssTsOJkbm6pSnxdpeNC9SN1HeXkuM93T+DdHJfADyZyT69HMcP2EbU1F3k2/GebV9hSto9Vur98yuy5+13RXy0H2hQlma2SHLYlPGluKbbdXUOXzpX6+3u2gR0j9HNlb7d1/+fk5Lg3d0Wj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data:image/png;base64,iVBORw0KGgoAAAANSUhEUgAAAPkAAADKCAMAAABQfxahAAAAY1BMVEVeqd3///9Zp9xPo9tVpdxOotv7/f5ort/i7vh8t+La6va+2vCEu+SMv+X0+fySwuZxsuCdyOnn8fms0OzW5/XG3vKnzetssODP4/R4teK11e7l8PmZxujv9vu41+6DuuQ9nNiFsGK8AAALAklEQVR4nN2d65qqOgyGIS2CoiCiCC4P+/6vcoOnoUBLS9tQ/H6tmWcW8tpTkiat5zuv1b/TJdtVodfoXO2yS3lY6T/W03+ETSVldqaEUvDAewkAaP2bqjhq0rtMfrtUhMIHmVXNTx5xovF0d8lPDfYg9Zeekm2p/uB3X3GUPCkoFVJ/4Il3Uev1Zfj+h5PkSRaIW7stSnJ59qgKivc/XSQviDz3kx3ucg8+7AIgh/cP7pGfQKqfs+zhZvzBh7T5RqvPj66RJ1uizF0LgnSky0e7Z08i3ymxT34yTqOgcmQ6F7B7omYvq9fMAX+8PfLyvwkLhSldg4ncDRTJOU9Ncu8zgGj8/W2PPPybA7CV7NVHeFt0O/TUcku+j201eY/8RGrzSMc0mq4Dx1yTF4TdNz9eaXv8kNZQ7pKf67+Ds23IIW0U17JBdLj9PXBVXoF9Juxbn9chPz5nVlijsA58sjY6/fd6XHR59I1f0p4EO+Tb1x/THRrxW2bAG/TDanPZ0iGbH67tT2TJb5+5lWao3HVXNwPe8BGOpwPALPksef6dBUnhI+pmDpwvwi74LHn492VxV0cLWnn6k9uoaKctGfJD25AgFzTyCgEcqs6HMuQXxpIIsNALPQNGDtzr2vUMeee7R0I3Na0L1TdM2+Sr7isEGGN9hdDVvaDvzrTJj71eRxAWtxSBPDj2P7dNnvfHG0ltg2803DNp8J77ubpnbfLdwLc/7P8Y1Nl6k0OvxaPaj2HaPBx6Cbo3sJ/BV2x9XgcaMZ94u5wDCCKGfHiOBe/m25P1Fqfn9uvf4mcUn+bMOD9wVhegEuG9ibrbbnLS8r2ifB88P+/pi7bI+1P797/HvVc2JMvc8H3zQ5x+/beX69IiP/G/f1urm+AjTYhWTU9PjvkW2v5b8Bz4LXJRz6OVlXnO7sQO2SbOHhBQ1mt994MW+cBy3noKWBjskWW7FejAVix9xyda5IWwAcCC75ZhGK5djk+kzZN/D/Iw3ePnAP9GVxXIjfd4FCeti/CNS0v39qfMxqjwOzvQP7NGdoZ7i54NbsAMWstW9YlJd8il7Ckw57OjhB0ZBZx4u6RZQc9RD2KSLJsxfbHBVynrlRUEZkY79jAPuFFnnsfSF/VM7DRjRFz/BO0x3iHneKmDjyFbfdcVdZgDdKfm0cgE70naXR51guvvL/tj0Si+KOj5rhvECW7I4WqTXxTfhYY6wx1xah+Mo7bJlTc0gewHwrmSUv2ep2vY1xLuNIwLyHqqLS9hLBsR0OHWYXaX1lMeHFTT2h1pOWcjkDzyaR2w7vNTxvsVhZyfAsHfRVYQUO+u7LurrSQTBfwAIps5MDkuBpRmil4cDjnf6mDJdebbesArJY6i9HbpNk/07Kq64eX9OJQZjk2HEpB/ssKmfxIJc0mLHmVVA/5ecIdcPzsLKNlfZIY8iiUjT+7vDbREDX/OR7s9ivWqQF6a8aBqeEhPwsxhFI9Fgdzghk/T9EXJpUfxUlXIjQbBm3q68BoP93zXyP2H4Tm3oSf76/3YbX2U/D/Z9byRlV74LCaFKs1Pm++ih7GgK5FL7ThMfI+GnxBv/0iL/I5hxElbry9ZT1eCZ0ExhiVD+fsiQ+Ty4WfnRfnVi4OVevHPoFO+EzVco5hib/zYEuXHTDjVmSaMWBdE+FFCDnmCUWWAIEHVIa8i94Yy9VoX4bsO3Frkg4HCuflFuOBt8gfbM6KfaHUpchrsGNdCv050dvXKdobJwQNStVeBBD+RxbAErlqb/Pm3FNpBxO3C13WB8domf7cwEC/7xhNyhUM+HBQVbHS3yP921ZpoShZvGvwonPHFtSUwZNrkTBHRM55AwkeKUVpkTYEgAt7OBByoW4Zlz+/AB5+QD7cgMWcMCMhtZ5vjS7C3xJBPSJlwXIK4BGu32y+aQxYnT6RPPkeJgVUJPDWWvPy5KU4AzpAnCMWxmALhCSnM1/IrMai3qLDmyEBulLMS2a4dcvwqA6uiwnwtdhKo5n5ZkxJacF1y+9XgiBLsqfXJ/V8iF+wyDJBjHO2CpUB8zF2HXDMhziWNDPNevP13LFgYKazrkv9Oo4tX84E9lp8Z6VQMPrC79CPdXWy0D5IbygWcW4KcAR65dtavGxL65hzy5CdGumBHjUvulz/gpwtDcFxyP1t+q5PRLPvhgM3iQxSi7WMhOcphnDYl2koUki8+GXB0ZufnySx7wwUeo+D8DKEZDnsxp1EzRkRu5FTxuTRms4vJ/Wixa5sgq12K3L8tNUOIyNQLim8leSyy2ceiMTLky8wQkljMx8n9yFtes8vMbzJ38GRLW95G4uzy5P6//bLWN1FClBp5cyfZgrJ/QfI8Zskbp2JvMe0+cGC5Dnnd7uuFTPPj/qkiee2/FXXDO09PZM85Ubtf7XkystPwEI5TTCFvdDRdsmtU0k0uJF+dIjbrYHUo863T4RqFy7KEbb4nBPa7NCuKIrvuque9Pi5zqzS5mLxJoYA/zY01LvlRPkK+WprNrtDkIzMczqlWxiTnnkqRLywEO7ZlrkBu/NAJq5K12KXIDd74Zl/jO0oK5P56OY2ueA/gaExmOY0OaofzjVqvi6naUr06ZZR8MclSKiuaFPlSjtsI/o2SqJIvY5JTv+ZUgnwJ/R3UvW2Z/7GAvJmhS/MMkLufFymqsNcid96IVVzKFcgdL1+c0NelyZO54USiosJbXXKX0VUCMRPI/Zuzkcdg2rVA8uugq2eskNE8T11yf1W5uLiphSOmkdd+m3vWXP+OayvktffiWo+XSgYyQO4fQrd6fDD9ThhlS79wyYhX99A0yF1KHpHI5TZJ7vsnR/Klps9uU8mb5BEXdtEFhzxaI6/bPZy9z5PpNx/pkPv+JsU5oJgnjWldk7w26sq/+6XRRXRvstQhb7S5bJ9XLgOyQzPNMzVJ3uh2jIvd+ox5hh4dqzrFIX/rhhe4oRJ1KmMyR37HyxT83metI1Pkqy2eH6dlun1liPyImD9kBtwM+SpFdGOoia7umyEvMRPG6NQYTFf65AniCDeynL2lTX5BNeKItgHzlSZ5ieuwapusLWmRRxWuw6aaECKUBvk/1AHenDY99VLaQU0mj7bIDjp4+hePtzWR/Ihe1ULXOqEnQ+SrGD8gE2hEWU2R/8vwYzEQKF3FaoM8uZ9nKN6iodkhrkyexI9Zgk+DF7fjkR/u1TwFWyBzaIQt8tvp6pGZdhdoZaGny5CvNvc0nK86DwLhCcV2yJPNKd958xZq0b3WNoqYvNzvsvx+KsvNZhMdN8fyFOdFug6b4rSZt5AsNnhD7q+uAX2pYX3KjeI0srY0wj/kz33huSn7omBnSmfIff8EbuwLfwXEuLU6TO77xexboy0B2Vrt6Ay5n6SusAM56+0PK5LXVtrOBXagoeUB3idvoixznyVRzzcmI07S5DX7rO2OyD1gw92uc1no9fjG6ecc8nquy+cw3oA8MOY1IXmtE3LOG1Ca2bPQVch9P7riBSHqbh4bDi9KiO+rreIKAx7Y2zrxJPTPb3lo99SgupfvFI6GMKrRKuzCs9XyQMnuhN/LP5KIRkX53jh8TQ1pOR+2LxuBvMU7czl/ADSo8lnGdlvyUefosqXaoanmFtZ9cZy1sd9SPCssTsOJkbm6pSnxdpeNC9SN1HeXkuM93T+DdHJfADyZyT69HMcP2EbU1F3k2/GebV9hSto9Vur98yuy5+13RXy0H2hQlma2SHLYlPGluKbbdXUOXzpX6+3u2gR0j9HNlb7d1/+fk5Lg3d0Wj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98" y="2428049"/>
            <a:ext cx="751962" cy="61002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52433"/>
            <a:ext cx="686988" cy="73486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318860" y="3094678"/>
            <a:ext cx="464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www.facebook.com/jaqueline.direitodefamilia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318860" y="2495251"/>
            <a:ext cx="298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www.twitter.com/jcherulli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1240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31132581"/>
              </p:ext>
            </p:extLst>
          </p:nvPr>
        </p:nvGraphicFramePr>
        <p:xfrm>
          <a:off x="1259632" y="980728"/>
          <a:ext cx="7488832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54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7024\Desktop\Isto é - guarda compartilhada - evoluçã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34481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8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26929704"/>
              </p:ext>
            </p:extLst>
          </p:nvPr>
        </p:nvGraphicFramePr>
        <p:xfrm>
          <a:off x="1235968" y="764704"/>
          <a:ext cx="7512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95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64221798"/>
              </p:ext>
            </p:extLst>
          </p:nvPr>
        </p:nvGraphicFramePr>
        <p:xfrm>
          <a:off x="971600" y="764704"/>
          <a:ext cx="763284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96" y="980728"/>
            <a:ext cx="387428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465"/>
            <a:ext cx="4027213" cy="65253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12" y="44624"/>
            <a:ext cx="3947385" cy="65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24" y="116632"/>
            <a:ext cx="386576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62627748"/>
              </p:ext>
            </p:extLst>
          </p:nvPr>
        </p:nvGraphicFramePr>
        <p:xfrm>
          <a:off x="1187624" y="764704"/>
          <a:ext cx="763284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Eulice Jaqueline da Costa Silva Cherulli - 3ª Vara de Família e Sucessões de Várzea Grande/MT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73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Térmico</Template>
  <TotalTime>151</TotalTime>
  <Words>1598</Words>
  <Application>Microsoft Office PowerPoint</Application>
  <PresentationFormat>Apresentação na tela (4:3)</PresentationFormat>
  <Paragraphs>54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térmico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Hernandes Cruz</dc:creator>
  <cp:lastModifiedBy>Alisson Flávio Ampolini</cp:lastModifiedBy>
  <cp:revision>21</cp:revision>
  <cp:lastPrinted>2014-11-18T23:05:15Z</cp:lastPrinted>
  <dcterms:created xsi:type="dcterms:W3CDTF">2014-11-17T19:46:00Z</dcterms:created>
  <dcterms:modified xsi:type="dcterms:W3CDTF">2014-11-18T23:06:16Z</dcterms:modified>
</cp:coreProperties>
</file>