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6434" r:id="rId3"/>
    <p:sldId id="6437" r:id="rId4"/>
    <p:sldId id="6456" r:id="rId5"/>
    <p:sldId id="6447" r:id="rId6"/>
    <p:sldId id="6450" r:id="rId7"/>
    <p:sldId id="6442" r:id="rId8"/>
    <p:sldId id="1467" r:id="rId9"/>
    <p:sldId id="6432" r:id="rId10"/>
    <p:sldId id="6420" r:id="rId11"/>
    <p:sldId id="6449" r:id="rId12"/>
    <p:sldId id="6453" r:id="rId13"/>
    <p:sldId id="6452" r:id="rId14"/>
  </p:sldIdLst>
  <p:sldSz cx="18288000" cy="10287000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i5aTTMIOcE90vJ7yELLNiRyOL6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A49"/>
    <a:srgbClr val="E2E4D6"/>
    <a:srgbClr val="D8DFD1"/>
    <a:srgbClr val="42A8BC"/>
    <a:srgbClr val="122B4A"/>
    <a:srgbClr val="050A30"/>
    <a:srgbClr val="6E1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26"/>
    <p:restoredTop sz="67595"/>
  </p:normalViewPr>
  <p:slideViewPr>
    <p:cSldViewPr snapToGrid="0">
      <p:cViewPr varScale="1">
        <p:scale>
          <a:sx n="41" d="100"/>
          <a:sy n="41" d="100"/>
        </p:scale>
        <p:origin x="9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5DCFF-ADCA-4E03-BED0-32E77BE51F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0EAA50-4FFB-46BF-9F6E-CF9FD2DD0101}">
      <dgm:prSet/>
      <dgm:spPr>
        <a:solidFill>
          <a:srgbClr val="112A49"/>
        </a:solidFill>
      </dgm:spPr>
      <dgm:t>
        <a:bodyPr/>
        <a:lstStyle/>
        <a:p>
          <a:r>
            <a:rPr lang="pt-BR" b="1" dirty="0"/>
            <a:t>A administração de insulina deve ser realizada várias vezes ao dia e segue regras complexas, variando de acordo com os níveis de glicose, com a alimentação, os níveis de atividade física e a rotina da pessoa, devendo ser individualizada.</a:t>
          </a:r>
          <a:endParaRPr lang="en-US" dirty="0"/>
        </a:p>
      </dgm:t>
    </dgm:pt>
    <dgm:pt modelId="{DC773796-E7C1-4599-AAB8-F9E92A7E45B8}" type="parTrans" cxnId="{8006A1B0-A5FB-4C01-9950-B572610EE714}">
      <dgm:prSet/>
      <dgm:spPr/>
      <dgm:t>
        <a:bodyPr/>
        <a:lstStyle/>
        <a:p>
          <a:endParaRPr lang="en-US"/>
        </a:p>
      </dgm:t>
    </dgm:pt>
    <dgm:pt modelId="{5EC478E3-FDC4-4BBD-B940-A5862D89C568}" type="sibTrans" cxnId="{8006A1B0-A5FB-4C01-9950-B572610EE714}">
      <dgm:prSet/>
      <dgm:spPr/>
      <dgm:t>
        <a:bodyPr/>
        <a:lstStyle/>
        <a:p>
          <a:endParaRPr lang="en-US"/>
        </a:p>
      </dgm:t>
    </dgm:pt>
    <dgm:pt modelId="{4E9E1F83-4285-467A-8D6A-A5EFBFE52A92}">
      <dgm:prSet/>
      <dgm:spPr>
        <a:solidFill>
          <a:srgbClr val="112A49"/>
        </a:solidFill>
      </dgm:spPr>
      <dgm:t>
        <a:bodyPr/>
        <a:lstStyle/>
        <a:p>
          <a:r>
            <a:rPr lang="pt-BR" dirty="0"/>
            <a:t>.</a:t>
          </a:r>
          <a:r>
            <a:rPr lang="pt-BR" b="1" dirty="0"/>
            <a:t>+ de 40 fatores influenciam os níveis de glicose em uma pessoa com DM1. Eles interagem entre si, tornando o controle glicêmico um processo dinâmico e complexo. Uma pessoa com DM1 precisa estar constantemente atenta a essas variáveis e tomar decisões diárias informadas para equilibrar os níveis de glicose.</a:t>
          </a:r>
          <a:endParaRPr lang="en-US" dirty="0"/>
        </a:p>
      </dgm:t>
    </dgm:pt>
    <dgm:pt modelId="{BF5CA82A-8D61-4D53-9C8D-3F005BCAB563}" type="parTrans" cxnId="{E8316711-999F-4A63-852E-A7EDBBA7E270}">
      <dgm:prSet/>
      <dgm:spPr/>
      <dgm:t>
        <a:bodyPr/>
        <a:lstStyle/>
        <a:p>
          <a:endParaRPr lang="en-US"/>
        </a:p>
      </dgm:t>
    </dgm:pt>
    <dgm:pt modelId="{5E4E0623-6C56-49F0-B2F5-0762AADF4F83}" type="sibTrans" cxnId="{E8316711-999F-4A63-852E-A7EDBBA7E270}">
      <dgm:prSet/>
      <dgm:spPr/>
      <dgm:t>
        <a:bodyPr/>
        <a:lstStyle/>
        <a:p>
          <a:endParaRPr lang="en-US"/>
        </a:p>
      </dgm:t>
    </dgm:pt>
    <dgm:pt modelId="{141BBEB6-488E-924E-9B58-2397C931C87F}" type="pres">
      <dgm:prSet presAssocID="{0AD5DCFF-ADCA-4E03-BED0-32E77BE51F92}" presName="linear" presStyleCnt="0">
        <dgm:presLayoutVars>
          <dgm:animLvl val="lvl"/>
          <dgm:resizeHandles val="exact"/>
        </dgm:presLayoutVars>
      </dgm:prSet>
      <dgm:spPr/>
    </dgm:pt>
    <dgm:pt modelId="{51F8C21A-67F2-6345-96E9-5D5BAA09B56A}" type="pres">
      <dgm:prSet presAssocID="{630EAA50-4FFB-46BF-9F6E-CF9FD2DD010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928AF92-3EBB-8E46-966D-5DFA42F8C589}" type="pres">
      <dgm:prSet presAssocID="{5EC478E3-FDC4-4BBD-B940-A5862D89C568}" presName="spacer" presStyleCnt="0"/>
      <dgm:spPr/>
    </dgm:pt>
    <dgm:pt modelId="{2FFB30C9-0A41-FE41-B8F5-31BEA0FB2D3A}" type="pres">
      <dgm:prSet presAssocID="{4E9E1F83-4285-467A-8D6A-A5EFBFE52A9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8316711-999F-4A63-852E-A7EDBBA7E270}" srcId="{0AD5DCFF-ADCA-4E03-BED0-32E77BE51F92}" destId="{4E9E1F83-4285-467A-8D6A-A5EFBFE52A92}" srcOrd="1" destOrd="0" parTransId="{BF5CA82A-8D61-4D53-9C8D-3F005BCAB563}" sibTransId="{5E4E0623-6C56-49F0-B2F5-0762AADF4F83}"/>
    <dgm:cxn modelId="{1385E227-F3F9-D44A-9140-7FDCF1457036}" type="presOf" srcId="{630EAA50-4FFB-46BF-9F6E-CF9FD2DD0101}" destId="{51F8C21A-67F2-6345-96E9-5D5BAA09B56A}" srcOrd="0" destOrd="0" presId="urn:microsoft.com/office/officeart/2005/8/layout/vList2"/>
    <dgm:cxn modelId="{82C2CE34-BE46-F64A-8FC2-629A2459A291}" type="presOf" srcId="{0AD5DCFF-ADCA-4E03-BED0-32E77BE51F92}" destId="{141BBEB6-488E-924E-9B58-2397C931C87F}" srcOrd="0" destOrd="0" presId="urn:microsoft.com/office/officeart/2005/8/layout/vList2"/>
    <dgm:cxn modelId="{8006A1B0-A5FB-4C01-9950-B572610EE714}" srcId="{0AD5DCFF-ADCA-4E03-BED0-32E77BE51F92}" destId="{630EAA50-4FFB-46BF-9F6E-CF9FD2DD0101}" srcOrd="0" destOrd="0" parTransId="{DC773796-E7C1-4599-AAB8-F9E92A7E45B8}" sibTransId="{5EC478E3-FDC4-4BBD-B940-A5862D89C568}"/>
    <dgm:cxn modelId="{3A336DC2-3FA1-4D41-892A-E4006F13E431}" type="presOf" srcId="{4E9E1F83-4285-467A-8D6A-A5EFBFE52A92}" destId="{2FFB30C9-0A41-FE41-B8F5-31BEA0FB2D3A}" srcOrd="0" destOrd="0" presId="urn:microsoft.com/office/officeart/2005/8/layout/vList2"/>
    <dgm:cxn modelId="{C4CF660D-7A76-CA4E-AFBB-DB43184C428C}" type="presParOf" srcId="{141BBEB6-488E-924E-9B58-2397C931C87F}" destId="{51F8C21A-67F2-6345-96E9-5D5BAA09B56A}" srcOrd="0" destOrd="0" presId="urn:microsoft.com/office/officeart/2005/8/layout/vList2"/>
    <dgm:cxn modelId="{26577EE8-89F0-3D4F-852F-B1E9C17053AB}" type="presParOf" srcId="{141BBEB6-488E-924E-9B58-2397C931C87F}" destId="{F928AF92-3EBB-8E46-966D-5DFA42F8C589}" srcOrd="1" destOrd="0" presId="urn:microsoft.com/office/officeart/2005/8/layout/vList2"/>
    <dgm:cxn modelId="{3F2D9501-C072-B84A-9B65-176306237A2E}" type="presParOf" srcId="{141BBEB6-488E-924E-9B58-2397C931C87F}" destId="{2FFB30C9-0A41-FE41-B8F5-31BEA0FB2D3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D7DC67-E9E0-45AD-AD74-8CBF877DF59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CD87BC-EEEB-4ED0-ADA8-7D6EE5BB1949}">
      <dgm:prSet/>
      <dgm:spPr/>
      <dgm:t>
        <a:bodyPr/>
        <a:lstStyle/>
        <a:p>
          <a:r>
            <a:rPr lang="pt-BR" b="1" dirty="0">
              <a:latin typeface="Montserrat" pitchFamily="2" charset="77"/>
            </a:rPr>
            <a:t>O DM1 é uma doença complexa, com grande impacto familiar, que requer a interação com uma equipe multidisciplinar. Entretanto, poucos profissionais de saúde estão preparados para receber a pessoa com DM1 e os recursos disponíveis para o tratamento são insuficientes.</a:t>
          </a:r>
          <a:endParaRPr lang="pt-BR" b="1" dirty="0">
            <a:solidFill>
              <a:srgbClr val="122B4A"/>
            </a:solidFill>
            <a:latin typeface="Montserrat" pitchFamily="2" charset="77"/>
          </a:endParaRPr>
        </a:p>
      </dgm:t>
    </dgm:pt>
    <dgm:pt modelId="{16667CD0-7AC8-430D-8EAD-C2D4860B01C4}" type="parTrans" cxnId="{35B18561-5A2A-4A9C-A516-37990B438E4B}">
      <dgm:prSet/>
      <dgm:spPr/>
      <dgm:t>
        <a:bodyPr/>
        <a:lstStyle/>
        <a:p>
          <a:endParaRPr lang="en-US"/>
        </a:p>
      </dgm:t>
    </dgm:pt>
    <dgm:pt modelId="{79AC277E-DDF5-4F63-B410-7850D723BD30}" type="sibTrans" cxnId="{35B18561-5A2A-4A9C-A516-37990B438E4B}">
      <dgm:prSet/>
      <dgm:spPr/>
      <dgm:t>
        <a:bodyPr/>
        <a:lstStyle/>
        <a:p>
          <a:endParaRPr lang="en-US"/>
        </a:p>
      </dgm:t>
    </dgm:pt>
    <dgm:pt modelId="{97526205-3E92-534C-A15D-1681FE0EF8F5}">
      <dgm:prSet/>
      <dgm:spPr/>
      <dgm:t>
        <a:bodyPr/>
        <a:lstStyle/>
        <a:p>
          <a:r>
            <a:rPr lang="pt-BR" b="1" dirty="0">
              <a:solidFill>
                <a:srgbClr val="122B4A"/>
              </a:solidFill>
              <a:latin typeface="Montserrat" pitchFamily="2" charset="77"/>
            </a:rPr>
            <a:t>A necessidade de monitoramento constante e cuidado pode afetar negativamente a qualidade de vida de todo um sistema familiar. </a:t>
          </a:r>
          <a:endParaRPr lang="en-US" b="1" dirty="0">
            <a:solidFill>
              <a:srgbClr val="122B4A"/>
            </a:solidFill>
            <a:latin typeface="Montserrat" pitchFamily="2" charset="77"/>
          </a:endParaRPr>
        </a:p>
      </dgm:t>
    </dgm:pt>
    <dgm:pt modelId="{FB981445-BF93-2840-A596-6FBB8EB10333}" type="parTrans" cxnId="{D7E8897B-321E-4A44-B595-5B5FF541D21E}">
      <dgm:prSet/>
      <dgm:spPr/>
      <dgm:t>
        <a:bodyPr/>
        <a:lstStyle/>
        <a:p>
          <a:endParaRPr lang="pt-BR"/>
        </a:p>
      </dgm:t>
    </dgm:pt>
    <dgm:pt modelId="{D3C32F75-8499-6248-8C08-DCA9DC7D87EC}" type="sibTrans" cxnId="{D7E8897B-321E-4A44-B595-5B5FF541D21E}">
      <dgm:prSet/>
      <dgm:spPr/>
      <dgm:t>
        <a:bodyPr/>
        <a:lstStyle/>
        <a:p>
          <a:endParaRPr lang="pt-BR"/>
        </a:p>
      </dgm:t>
    </dgm:pt>
    <dgm:pt modelId="{F7672575-B345-934C-AEED-6C58CC05351C}">
      <dgm:prSet custT="1"/>
      <dgm:spPr/>
      <dgm:t>
        <a:bodyPr/>
        <a:lstStyle/>
        <a:p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São + de 100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decisões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extras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ao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dia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e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ajustes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constantes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nas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doses de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insulina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.  Um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pequeno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erro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pode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resultar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em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uma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hipoglicemia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grave (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glicose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baixa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) e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potencialmente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fatal.</a:t>
          </a:r>
        </a:p>
      </dgm:t>
    </dgm:pt>
    <dgm:pt modelId="{58CD7677-3323-8142-ACCC-4E5EF86B7274}" type="parTrans" cxnId="{B095307C-2D43-AC40-88F9-7A6AE9B76F20}">
      <dgm:prSet/>
      <dgm:spPr/>
      <dgm:t>
        <a:bodyPr/>
        <a:lstStyle/>
        <a:p>
          <a:endParaRPr lang="pt-BR"/>
        </a:p>
      </dgm:t>
    </dgm:pt>
    <dgm:pt modelId="{A96A6F94-5A35-C24D-8C57-6ABEABB0ADCE}" type="sibTrans" cxnId="{B095307C-2D43-AC40-88F9-7A6AE9B76F20}">
      <dgm:prSet/>
      <dgm:spPr/>
      <dgm:t>
        <a:bodyPr/>
        <a:lstStyle/>
        <a:p>
          <a:endParaRPr lang="pt-BR"/>
        </a:p>
      </dgm:t>
    </dgm:pt>
    <dgm:pt modelId="{6551DBB3-EE60-D942-8D8F-4CDE9820B1FB}">
      <dgm:prSet/>
      <dgm:spPr/>
      <dgm:t>
        <a:bodyPr/>
        <a:lstStyle/>
        <a:p>
          <a:r>
            <a:rPr lang="pt-BR" b="1" dirty="0">
              <a:solidFill>
                <a:srgbClr val="122B4A"/>
              </a:solidFill>
              <a:latin typeface="Montserrat" pitchFamily="2" charset="77"/>
            </a:rPr>
            <a:t>São diversos desafios emocionais e financeiros que podem levar ao estresse crônico e ansiedade. </a:t>
          </a:r>
          <a:endParaRPr lang="pt-BR" dirty="0"/>
        </a:p>
      </dgm:t>
    </dgm:pt>
    <dgm:pt modelId="{B0826090-5115-734A-8DFA-2E44A088CBD3}" type="parTrans" cxnId="{87349430-4F4E-5546-B641-99C230881646}">
      <dgm:prSet/>
      <dgm:spPr/>
      <dgm:t>
        <a:bodyPr/>
        <a:lstStyle/>
        <a:p>
          <a:endParaRPr lang="pt-BR"/>
        </a:p>
      </dgm:t>
    </dgm:pt>
    <dgm:pt modelId="{66E7324E-3055-F542-BE27-D43C41CEECF0}" type="sibTrans" cxnId="{87349430-4F4E-5546-B641-99C230881646}">
      <dgm:prSet/>
      <dgm:spPr/>
      <dgm:t>
        <a:bodyPr/>
        <a:lstStyle/>
        <a:p>
          <a:endParaRPr lang="pt-BR"/>
        </a:p>
      </dgm:t>
    </dgm:pt>
    <dgm:pt modelId="{4C862E67-149B-0E4D-9DA4-B9E28BE7B3C1}" type="pres">
      <dgm:prSet presAssocID="{A3D7DC67-E9E0-45AD-AD74-8CBF877DF595}" presName="vert0" presStyleCnt="0">
        <dgm:presLayoutVars>
          <dgm:dir/>
          <dgm:animOne val="branch"/>
          <dgm:animLvl val="lvl"/>
        </dgm:presLayoutVars>
      </dgm:prSet>
      <dgm:spPr/>
    </dgm:pt>
    <dgm:pt modelId="{8DF23585-8DAC-914E-9AF9-715628C1A2A3}" type="pres">
      <dgm:prSet presAssocID="{F7672575-B345-934C-AEED-6C58CC05351C}" presName="thickLine" presStyleLbl="alignNode1" presStyleIdx="0" presStyleCnt="4"/>
      <dgm:spPr/>
    </dgm:pt>
    <dgm:pt modelId="{85857F41-2837-DE47-844F-5E6BAE7FD16C}" type="pres">
      <dgm:prSet presAssocID="{F7672575-B345-934C-AEED-6C58CC05351C}" presName="horz1" presStyleCnt="0"/>
      <dgm:spPr/>
    </dgm:pt>
    <dgm:pt modelId="{BC5D397D-A6E0-9C4F-8D8C-D1B9DED6C2EF}" type="pres">
      <dgm:prSet presAssocID="{F7672575-B345-934C-AEED-6C58CC05351C}" presName="tx1" presStyleLbl="revTx" presStyleIdx="0" presStyleCnt="4"/>
      <dgm:spPr/>
    </dgm:pt>
    <dgm:pt modelId="{D69B73C7-3069-C542-89EC-71BA19FBDBC1}" type="pres">
      <dgm:prSet presAssocID="{F7672575-B345-934C-AEED-6C58CC05351C}" presName="vert1" presStyleCnt="0"/>
      <dgm:spPr/>
    </dgm:pt>
    <dgm:pt modelId="{A336D5EB-910D-7C42-9E34-809F668C0660}" type="pres">
      <dgm:prSet presAssocID="{97526205-3E92-534C-A15D-1681FE0EF8F5}" presName="thickLine" presStyleLbl="alignNode1" presStyleIdx="1" presStyleCnt="4"/>
      <dgm:spPr/>
    </dgm:pt>
    <dgm:pt modelId="{674EF177-5EBD-914B-B4A4-5A73DAAEE2E0}" type="pres">
      <dgm:prSet presAssocID="{97526205-3E92-534C-A15D-1681FE0EF8F5}" presName="horz1" presStyleCnt="0"/>
      <dgm:spPr/>
    </dgm:pt>
    <dgm:pt modelId="{AD90295E-28A3-8349-85DF-7DE5810CE939}" type="pres">
      <dgm:prSet presAssocID="{97526205-3E92-534C-A15D-1681FE0EF8F5}" presName="tx1" presStyleLbl="revTx" presStyleIdx="1" presStyleCnt="4"/>
      <dgm:spPr/>
    </dgm:pt>
    <dgm:pt modelId="{19999AD3-288C-4F4D-A8EE-D665744F1101}" type="pres">
      <dgm:prSet presAssocID="{97526205-3E92-534C-A15D-1681FE0EF8F5}" presName="vert1" presStyleCnt="0"/>
      <dgm:spPr/>
    </dgm:pt>
    <dgm:pt modelId="{69C963CB-7350-834D-A31B-C08A5E9B0AFE}" type="pres">
      <dgm:prSet presAssocID="{6551DBB3-EE60-D942-8D8F-4CDE9820B1FB}" presName="thickLine" presStyleLbl="alignNode1" presStyleIdx="2" presStyleCnt="4"/>
      <dgm:spPr/>
    </dgm:pt>
    <dgm:pt modelId="{688A38C0-4738-9E44-AB36-98BBE92429F9}" type="pres">
      <dgm:prSet presAssocID="{6551DBB3-EE60-D942-8D8F-4CDE9820B1FB}" presName="horz1" presStyleCnt="0"/>
      <dgm:spPr/>
    </dgm:pt>
    <dgm:pt modelId="{4888F00B-55ED-E743-8979-1CA13B411247}" type="pres">
      <dgm:prSet presAssocID="{6551DBB3-EE60-D942-8D8F-4CDE9820B1FB}" presName="tx1" presStyleLbl="revTx" presStyleIdx="2" presStyleCnt="4"/>
      <dgm:spPr/>
    </dgm:pt>
    <dgm:pt modelId="{9CD91A92-DC0F-194B-9237-2BE7005177B9}" type="pres">
      <dgm:prSet presAssocID="{6551DBB3-EE60-D942-8D8F-4CDE9820B1FB}" presName="vert1" presStyleCnt="0"/>
      <dgm:spPr/>
    </dgm:pt>
    <dgm:pt modelId="{32C6B57D-5D2F-E04E-ACF6-CCD68184991D}" type="pres">
      <dgm:prSet presAssocID="{9BCD87BC-EEEB-4ED0-ADA8-7D6EE5BB1949}" presName="thickLine" presStyleLbl="alignNode1" presStyleIdx="3" presStyleCnt="4"/>
      <dgm:spPr/>
    </dgm:pt>
    <dgm:pt modelId="{BEFBEE12-31E8-A54C-9941-FB445270E419}" type="pres">
      <dgm:prSet presAssocID="{9BCD87BC-EEEB-4ED0-ADA8-7D6EE5BB1949}" presName="horz1" presStyleCnt="0"/>
      <dgm:spPr/>
    </dgm:pt>
    <dgm:pt modelId="{0D0DEF06-52B5-F74F-9D3F-36146349541B}" type="pres">
      <dgm:prSet presAssocID="{9BCD87BC-EEEB-4ED0-ADA8-7D6EE5BB1949}" presName="tx1" presStyleLbl="revTx" presStyleIdx="3" presStyleCnt="4"/>
      <dgm:spPr/>
    </dgm:pt>
    <dgm:pt modelId="{4EE7D75E-837B-1B46-97A7-775FAA344CB8}" type="pres">
      <dgm:prSet presAssocID="{9BCD87BC-EEEB-4ED0-ADA8-7D6EE5BB1949}" presName="vert1" presStyleCnt="0"/>
      <dgm:spPr/>
    </dgm:pt>
  </dgm:ptLst>
  <dgm:cxnLst>
    <dgm:cxn modelId="{07726323-2E6F-8945-9810-4C4E2BDAC535}" type="presOf" srcId="{97526205-3E92-534C-A15D-1681FE0EF8F5}" destId="{AD90295E-28A3-8349-85DF-7DE5810CE939}" srcOrd="0" destOrd="0" presId="urn:microsoft.com/office/officeart/2008/layout/LinedList"/>
    <dgm:cxn modelId="{87349430-4F4E-5546-B641-99C230881646}" srcId="{A3D7DC67-E9E0-45AD-AD74-8CBF877DF595}" destId="{6551DBB3-EE60-D942-8D8F-4CDE9820B1FB}" srcOrd="2" destOrd="0" parTransId="{B0826090-5115-734A-8DFA-2E44A088CBD3}" sibTransId="{66E7324E-3055-F542-BE27-D43C41CEECF0}"/>
    <dgm:cxn modelId="{4265E960-CA59-4142-AB68-7C3BF56342B2}" type="presOf" srcId="{6551DBB3-EE60-D942-8D8F-4CDE9820B1FB}" destId="{4888F00B-55ED-E743-8979-1CA13B411247}" srcOrd="0" destOrd="0" presId="urn:microsoft.com/office/officeart/2008/layout/LinedList"/>
    <dgm:cxn modelId="{35B18561-5A2A-4A9C-A516-37990B438E4B}" srcId="{A3D7DC67-E9E0-45AD-AD74-8CBF877DF595}" destId="{9BCD87BC-EEEB-4ED0-ADA8-7D6EE5BB1949}" srcOrd="3" destOrd="0" parTransId="{16667CD0-7AC8-430D-8EAD-C2D4860B01C4}" sibTransId="{79AC277E-DDF5-4F63-B410-7850D723BD30}"/>
    <dgm:cxn modelId="{D7E8897B-321E-4A44-B595-5B5FF541D21E}" srcId="{A3D7DC67-E9E0-45AD-AD74-8CBF877DF595}" destId="{97526205-3E92-534C-A15D-1681FE0EF8F5}" srcOrd="1" destOrd="0" parTransId="{FB981445-BF93-2840-A596-6FBB8EB10333}" sibTransId="{D3C32F75-8499-6248-8C08-DCA9DC7D87EC}"/>
    <dgm:cxn modelId="{B095307C-2D43-AC40-88F9-7A6AE9B76F20}" srcId="{A3D7DC67-E9E0-45AD-AD74-8CBF877DF595}" destId="{F7672575-B345-934C-AEED-6C58CC05351C}" srcOrd="0" destOrd="0" parTransId="{58CD7677-3323-8142-ACCC-4E5EF86B7274}" sibTransId="{A96A6F94-5A35-C24D-8C57-6ABEABB0ADCE}"/>
    <dgm:cxn modelId="{3FD964CD-02A2-6E4E-9A0B-613521AB70E2}" type="presOf" srcId="{F7672575-B345-934C-AEED-6C58CC05351C}" destId="{BC5D397D-A6E0-9C4F-8D8C-D1B9DED6C2EF}" srcOrd="0" destOrd="0" presId="urn:microsoft.com/office/officeart/2008/layout/LinedList"/>
    <dgm:cxn modelId="{D18C59E3-6673-A343-9FA3-44B494229755}" type="presOf" srcId="{9BCD87BC-EEEB-4ED0-ADA8-7D6EE5BB1949}" destId="{0D0DEF06-52B5-F74F-9D3F-36146349541B}" srcOrd="0" destOrd="0" presId="urn:microsoft.com/office/officeart/2008/layout/LinedList"/>
    <dgm:cxn modelId="{D29D15F2-1541-354B-86D1-5192D8702170}" type="presOf" srcId="{A3D7DC67-E9E0-45AD-AD74-8CBF877DF595}" destId="{4C862E67-149B-0E4D-9DA4-B9E28BE7B3C1}" srcOrd="0" destOrd="0" presId="urn:microsoft.com/office/officeart/2008/layout/LinedList"/>
    <dgm:cxn modelId="{2C5BF077-2B64-6A4E-A4ED-AA3A8A668976}" type="presParOf" srcId="{4C862E67-149B-0E4D-9DA4-B9E28BE7B3C1}" destId="{8DF23585-8DAC-914E-9AF9-715628C1A2A3}" srcOrd="0" destOrd="0" presId="urn:microsoft.com/office/officeart/2008/layout/LinedList"/>
    <dgm:cxn modelId="{7115E8E9-72FC-B046-BF86-D399C0F36154}" type="presParOf" srcId="{4C862E67-149B-0E4D-9DA4-B9E28BE7B3C1}" destId="{85857F41-2837-DE47-844F-5E6BAE7FD16C}" srcOrd="1" destOrd="0" presId="urn:microsoft.com/office/officeart/2008/layout/LinedList"/>
    <dgm:cxn modelId="{B1F482C4-9008-A040-AD72-63DC439153F3}" type="presParOf" srcId="{85857F41-2837-DE47-844F-5E6BAE7FD16C}" destId="{BC5D397D-A6E0-9C4F-8D8C-D1B9DED6C2EF}" srcOrd="0" destOrd="0" presId="urn:microsoft.com/office/officeart/2008/layout/LinedList"/>
    <dgm:cxn modelId="{BE80385D-4364-5849-8883-D1EDCCB359BD}" type="presParOf" srcId="{85857F41-2837-DE47-844F-5E6BAE7FD16C}" destId="{D69B73C7-3069-C542-89EC-71BA19FBDBC1}" srcOrd="1" destOrd="0" presId="urn:microsoft.com/office/officeart/2008/layout/LinedList"/>
    <dgm:cxn modelId="{51ED0490-44E7-1547-9A99-AF2EAB5C669D}" type="presParOf" srcId="{4C862E67-149B-0E4D-9DA4-B9E28BE7B3C1}" destId="{A336D5EB-910D-7C42-9E34-809F668C0660}" srcOrd="2" destOrd="0" presId="urn:microsoft.com/office/officeart/2008/layout/LinedList"/>
    <dgm:cxn modelId="{95A561BA-12CE-454E-8F9C-BE948A6A1B5B}" type="presParOf" srcId="{4C862E67-149B-0E4D-9DA4-B9E28BE7B3C1}" destId="{674EF177-5EBD-914B-B4A4-5A73DAAEE2E0}" srcOrd="3" destOrd="0" presId="urn:microsoft.com/office/officeart/2008/layout/LinedList"/>
    <dgm:cxn modelId="{B8182E35-6C17-6A4C-B5DA-58A8F26F3CA2}" type="presParOf" srcId="{674EF177-5EBD-914B-B4A4-5A73DAAEE2E0}" destId="{AD90295E-28A3-8349-85DF-7DE5810CE939}" srcOrd="0" destOrd="0" presId="urn:microsoft.com/office/officeart/2008/layout/LinedList"/>
    <dgm:cxn modelId="{9ECC32A0-9B0F-6743-9E47-3269371025D4}" type="presParOf" srcId="{674EF177-5EBD-914B-B4A4-5A73DAAEE2E0}" destId="{19999AD3-288C-4F4D-A8EE-D665744F1101}" srcOrd="1" destOrd="0" presId="urn:microsoft.com/office/officeart/2008/layout/LinedList"/>
    <dgm:cxn modelId="{2CB3904F-40FB-DB42-9CD7-F5AF28C0C876}" type="presParOf" srcId="{4C862E67-149B-0E4D-9DA4-B9E28BE7B3C1}" destId="{69C963CB-7350-834D-A31B-C08A5E9B0AFE}" srcOrd="4" destOrd="0" presId="urn:microsoft.com/office/officeart/2008/layout/LinedList"/>
    <dgm:cxn modelId="{55B05FC6-DF1A-5648-9814-B648F399052C}" type="presParOf" srcId="{4C862E67-149B-0E4D-9DA4-B9E28BE7B3C1}" destId="{688A38C0-4738-9E44-AB36-98BBE92429F9}" srcOrd="5" destOrd="0" presId="urn:microsoft.com/office/officeart/2008/layout/LinedList"/>
    <dgm:cxn modelId="{8E05AE08-FC06-E649-9B8D-C916E55410C0}" type="presParOf" srcId="{688A38C0-4738-9E44-AB36-98BBE92429F9}" destId="{4888F00B-55ED-E743-8979-1CA13B411247}" srcOrd="0" destOrd="0" presId="urn:microsoft.com/office/officeart/2008/layout/LinedList"/>
    <dgm:cxn modelId="{16FE8D48-7AFC-8146-92F4-99236E17CD2F}" type="presParOf" srcId="{688A38C0-4738-9E44-AB36-98BBE92429F9}" destId="{9CD91A92-DC0F-194B-9237-2BE7005177B9}" srcOrd="1" destOrd="0" presId="urn:microsoft.com/office/officeart/2008/layout/LinedList"/>
    <dgm:cxn modelId="{D2F8AA12-D6EA-C04D-895D-27FB0CCA4384}" type="presParOf" srcId="{4C862E67-149B-0E4D-9DA4-B9E28BE7B3C1}" destId="{32C6B57D-5D2F-E04E-ACF6-CCD68184991D}" srcOrd="6" destOrd="0" presId="urn:microsoft.com/office/officeart/2008/layout/LinedList"/>
    <dgm:cxn modelId="{EA6A6398-C8BD-224B-8ABE-0990F9FCAC8E}" type="presParOf" srcId="{4C862E67-149B-0E4D-9DA4-B9E28BE7B3C1}" destId="{BEFBEE12-31E8-A54C-9941-FB445270E419}" srcOrd="7" destOrd="0" presId="urn:microsoft.com/office/officeart/2008/layout/LinedList"/>
    <dgm:cxn modelId="{905FDAE3-CCBB-DB40-93B9-CB927B39A62E}" type="presParOf" srcId="{BEFBEE12-31E8-A54C-9941-FB445270E419}" destId="{0D0DEF06-52B5-F74F-9D3F-36146349541B}" srcOrd="0" destOrd="0" presId="urn:microsoft.com/office/officeart/2008/layout/LinedList"/>
    <dgm:cxn modelId="{AB62275F-E86A-224C-8F5C-306045D25525}" type="presParOf" srcId="{BEFBEE12-31E8-A54C-9941-FB445270E419}" destId="{4EE7D75E-837B-1B46-97A7-775FAA344C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D7DC67-E9E0-45AD-AD74-8CBF877DF59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CD87BC-EEEB-4ED0-ADA8-7D6EE5BB1949}">
      <dgm:prSet custT="1"/>
      <dgm:spPr/>
      <dgm:t>
        <a:bodyPr/>
        <a:lstStyle/>
        <a:p>
          <a:endParaRPr lang="pt-BR" sz="1900" dirty="0"/>
        </a:p>
        <a:p>
          <a:r>
            <a:rPr lang="pt-BR" sz="2000" b="1" dirty="0">
              <a:latin typeface="Montserrat" pitchFamily="2" charset="77"/>
            </a:rPr>
            <a:t>Os pais sentem-se sobrecarregados pela responsabilidade de gerenciar o controle glicêmico de seus filhos e pela necessidade de ajustar a rotina a essa condição. </a:t>
          </a:r>
          <a:endParaRPr lang="en-US" sz="2000" b="1" dirty="0">
            <a:latin typeface="Montserrat" pitchFamily="2" charset="77"/>
          </a:endParaRPr>
        </a:p>
      </dgm:t>
    </dgm:pt>
    <dgm:pt modelId="{16667CD0-7AC8-430D-8EAD-C2D4860B01C4}" type="parTrans" cxnId="{35B18561-5A2A-4A9C-A516-37990B438E4B}">
      <dgm:prSet/>
      <dgm:spPr/>
      <dgm:t>
        <a:bodyPr/>
        <a:lstStyle/>
        <a:p>
          <a:endParaRPr lang="en-US"/>
        </a:p>
      </dgm:t>
    </dgm:pt>
    <dgm:pt modelId="{79AC277E-DDF5-4F63-B410-7850D723BD30}" type="sibTrans" cxnId="{35B18561-5A2A-4A9C-A516-37990B438E4B}">
      <dgm:prSet/>
      <dgm:spPr/>
      <dgm:t>
        <a:bodyPr/>
        <a:lstStyle/>
        <a:p>
          <a:endParaRPr lang="en-US"/>
        </a:p>
      </dgm:t>
    </dgm:pt>
    <dgm:pt modelId="{03BD91C6-1BFE-48EC-A818-B61773BB802C}">
      <dgm:prSet custT="1"/>
      <dgm:spPr/>
      <dgm:t>
        <a:bodyPr/>
        <a:lstStyle/>
        <a:p>
          <a:endParaRPr lang="pt-BR" sz="2000" b="1" dirty="0">
            <a:latin typeface="Montserrat" pitchFamily="2" charset="77"/>
          </a:endParaRPr>
        </a:p>
        <a:p>
          <a:r>
            <a:rPr lang="pt-BR" sz="2000" b="1" dirty="0">
              <a:latin typeface="Montserrat" pitchFamily="2" charset="77"/>
            </a:rPr>
            <a:t>A situação se agrava no ambiente escolar, pois o corpo docente e demais funcionários não estão preparados para auxiliar os alunos na aplicação de insulina e muito menos no reconhecimento e tratamento de episódios de hipoglicemia e de hiperglicemia.</a:t>
          </a:r>
        </a:p>
      </dgm:t>
    </dgm:pt>
    <dgm:pt modelId="{24D52FAD-5FC7-433C-8401-ED6CA23ED209}" type="parTrans" cxnId="{A3D06B43-D44F-4AB3-86AA-E25349C8FCDA}">
      <dgm:prSet/>
      <dgm:spPr/>
      <dgm:t>
        <a:bodyPr/>
        <a:lstStyle/>
        <a:p>
          <a:endParaRPr lang="en-US"/>
        </a:p>
      </dgm:t>
    </dgm:pt>
    <dgm:pt modelId="{F2D3E022-5733-4DDB-8C98-8D0902B6B450}" type="sibTrans" cxnId="{A3D06B43-D44F-4AB3-86AA-E25349C8FCDA}">
      <dgm:prSet/>
      <dgm:spPr/>
      <dgm:t>
        <a:bodyPr/>
        <a:lstStyle/>
        <a:p>
          <a:endParaRPr lang="en-US"/>
        </a:p>
      </dgm:t>
    </dgm:pt>
    <dgm:pt modelId="{EBEF9D52-9093-4288-A59E-8137E9A3F956}">
      <dgm:prSet custT="1"/>
      <dgm:spPr/>
      <dgm:t>
        <a:bodyPr/>
        <a:lstStyle/>
        <a:p>
          <a:endParaRPr lang="pt-BR" sz="2000" b="1" dirty="0">
            <a:latin typeface="Montserrat" pitchFamily="2" charset="77"/>
            <a:ea typeface="+mn-ea"/>
            <a:cs typeface="+mn-cs"/>
          </a:endParaRPr>
        </a:p>
        <a:p>
          <a:r>
            <a:rPr lang="pt-BR" sz="2000" b="1" dirty="0">
              <a:latin typeface="Montserrat" pitchFamily="2" charset="77"/>
            </a:rPr>
            <a:t>Família desamparada  e desesperada com a possibilidade de complicações graves de alto custo financeiro e social. </a:t>
          </a:r>
          <a:endParaRPr lang="en-US" sz="1900" b="1" dirty="0">
            <a:latin typeface="Montserrat" pitchFamily="2" charset="77"/>
          </a:endParaRPr>
        </a:p>
      </dgm:t>
    </dgm:pt>
    <dgm:pt modelId="{858FFDF2-FE42-4426-8747-B8BCA3D5FE06}" type="parTrans" cxnId="{753BCA8B-102A-4B7C-831B-526AB45DA4E7}">
      <dgm:prSet/>
      <dgm:spPr/>
      <dgm:t>
        <a:bodyPr/>
        <a:lstStyle/>
        <a:p>
          <a:endParaRPr lang="en-US"/>
        </a:p>
      </dgm:t>
    </dgm:pt>
    <dgm:pt modelId="{3016545B-98EE-414F-A602-8B541F4258E1}" type="sibTrans" cxnId="{753BCA8B-102A-4B7C-831B-526AB45DA4E7}">
      <dgm:prSet/>
      <dgm:spPr/>
      <dgm:t>
        <a:bodyPr/>
        <a:lstStyle/>
        <a:p>
          <a:endParaRPr lang="en-US"/>
        </a:p>
      </dgm:t>
    </dgm:pt>
    <dgm:pt modelId="{10060413-B57D-FB47-A345-7A791FA858EE}">
      <dgm:prSet custT="1"/>
      <dgm:spPr/>
      <dgm:t>
        <a:bodyPr/>
        <a:lstStyle/>
        <a:p>
          <a:endParaRPr lang="pt-BR" sz="2000" b="1" dirty="0">
            <a:latin typeface="Montserrat" pitchFamily="2" charset="77"/>
            <a:ea typeface="+mn-ea"/>
            <a:cs typeface="+mn-cs"/>
          </a:endParaRPr>
        </a:p>
        <a:p>
          <a:r>
            <a:rPr lang="pt-BR" sz="2000" b="1" dirty="0">
              <a:latin typeface="Montserrat" pitchFamily="2" charset="77"/>
              <a:ea typeface="+mn-ea"/>
              <a:cs typeface="+mn-cs"/>
            </a:rPr>
            <a:t>Na adolescência as dificuldades aumentam, o incremento na ação de diversos hormônios dificulta ainda mais o controle da glicemia e podem ter início as complicações relacionadas </a:t>
          </a:r>
          <a:endParaRPr lang="en-US" sz="2000" b="1" dirty="0">
            <a:latin typeface="Montserrat" pitchFamily="2" charset="77"/>
          </a:endParaRPr>
        </a:p>
      </dgm:t>
    </dgm:pt>
    <dgm:pt modelId="{FB54F1E0-8702-9E44-A19C-45D8BAB03B1E}" type="parTrans" cxnId="{1EFA9DAC-1490-B247-AD28-461AD28DCA20}">
      <dgm:prSet/>
      <dgm:spPr/>
      <dgm:t>
        <a:bodyPr/>
        <a:lstStyle/>
        <a:p>
          <a:endParaRPr lang="pt-BR"/>
        </a:p>
      </dgm:t>
    </dgm:pt>
    <dgm:pt modelId="{76749824-D497-AA47-A384-F7652D1D391E}" type="sibTrans" cxnId="{1EFA9DAC-1490-B247-AD28-461AD28DCA20}">
      <dgm:prSet/>
      <dgm:spPr/>
      <dgm:t>
        <a:bodyPr/>
        <a:lstStyle/>
        <a:p>
          <a:endParaRPr lang="pt-BR"/>
        </a:p>
      </dgm:t>
    </dgm:pt>
    <dgm:pt modelId="{6EC61760-F8CE-C34D-B83A-FF77DE28BA2C}">
      <dgm:prSet custT="1"/>
      <dgm:spPr/>
      <dgm:t>
        <a:bodyPr/>
        <a:lstStyle/>
        <a:p>
          <a:endParaRPr lang="pt-BR" sz="2000" b="1" dirty="0">
            <a:latin typeface="Montserrat" pitchFamily="2" charset="77"/>
          </a:endParaRPr>
        </a:p>
        <a:p>
          <a:r>
            <a:rPr lang="pt-BR" sz="2000" b="1" dirty="0">
              <a:latin typeface="Montserrat" pitchFamily="2" charset="77"/>
            </a:rPr>
            <a:t>Neste cenário, os cuidadores, frequentemente pais e/ou mães, enfrentam a necessidade de renunciar a suas carreiras para cuidarem de seus filhos. </a:t>
          </a:r>
          <a:r>
            <a:rPr lang="pt-BR" sz="2000" b="1" dirty="0">
              <a:latin typeface="Montserrat" pitchFamily="2" charset="77"/>
              <a:ea typeface="+mn-ea"/>
              <a:cs typeface="+mn-cs"/>
            </a:rPr>
            <a:t>Crianças fora das escolas e pais sem trabalho.</a:t>
          </a:r>
          <a:endParaRPr lang="pt-BR" sz="2000" b="1" dirty="0">
            <a:latin typeface="Montserrat" pitchFamily="2" charset="77"/>
          </a:endParaRPr>
        </a:p>
      </dgm:t>
    </dgm:pt>
    <dgm:pt modelId="{AFCB82FA-7A8E-0C47-A9AD-D60B1C661B33}" type="sibTrans" cxnId="{BA7708FA-7538-8D4A-8646-6ABA98DA4CA5}">
      <dgm:prSet/>
      <dgm:spPr/>
      <dgm:t>
        <a:bodyPr/>
        <a:lstStyle/>
        <a:p>
          <a:endParaRPr lang="pt-BR"/>
        </a:p>
      </dgm:t>
    </dgm:pt>
    <dgm:pt modelId="{8D534DC3-F42A-1147-913C-FA4970C8CCE3}" type="parTrans" cxnId="{BA7708FA-7538-8D4A-8646-6ABA98DA4CA5}">
      <dgm:prSet/>
      <dgm:spPr/>
      <dgm:t>
        <a:bodyPr/>
        <a:lstStyle/>
        <a:p>
          <a:endParaRPr lang="pt-BR"/>
        </a:p>
      </dgm:t>
    </dgm:pt>
    <dgm:pt modelId="{1AA9D726-5180-8B40-B402-A03576344647}" type="pres">
      <dgm:prSet presAssocID="{A3D7DC67-E9E0-45AD-AD74-8CBF877DF595}" presName="vert0" presStyleCnt="0">
        <dgm:presLayoutVars>
          <dgm:dir/>
          <dgm:animOne val="branch"/>
          <dgm:animLvl val="lvl"/>
        </dgm:presLayoutVars>
      </dgm:prSet>
      <dgm:spPr/>
    </dgm:pt>
    <dgm:pt modelId="{3A1C2AE8-35C7-324C-AC20-62F3AFB4CA5F}" type="pres">
      <dgm:prSet presAssocID="{9BCD87BC-EEEB-4ED0-ADA8-7D6EE5BB1949}" presName="thickLine" presStyleLbl="alignNode1" presStyleIdx="0" presStyleCnt="5"/>
      <dgm:spPr/>
    </dgm:pt>
    <dgm:pt modelId="{B8DB7BCC-7CAA-E44B-8D47-F0104974A96E}" type="pres">
      <dgm:prSet presAssocID="{9BCD87BC-EEEB-4ED0-ADA8-7D6EE5BB1949}" presName="horz1" presStyleCnt="0"/>
      <dgm:spPr/>
    </dgm:pt>
    <dgm:pt modelId="{73DD8945-7B59-7F4D-8669-FE0560593291}" type="pres">
      <dgm:prSet presAssocID="{9BCD87BC-EEEB-4ED0-ADA8-7D6EE5BB1949}" presName="tx1" presStyleLbl="revTx" presStyleIdx="0" presStyleCnt="5" custLinFactNeighborX="-591" custLinFactNeighborY="-5035"/>
      <dgm:spPr/>
    </dgm:pt>
    <dgm:pt modelId="{3BF44A9F-C0C4-3743-96CF-67360E0AF155}" type="pres">
      <dgm:prSet presAssocID="{9BCD87BC-EEEB-4ED0-ADA8-7D6EE5BB1949}" presName="vert1" presStyleCnt="0"/>
      <dgm:spPr/>
    </dgm:pt>
    <dgm:pt modelId="{C680D269-852E-584F-B10F-2FE26160043A}" type="pres">
      <dgm:prSet presAssocID="{03BD91C6-1BFE-48EC-A818-B61773BB802C}" presName="thickLine" presStyleLbl="alignNode1" presStyleIdx="1" presStyleCnt="5"/>
      <dgm:spPr/>
    </dgm:pt>
    <dgm:pt modelId="{851EC7F7-7739-0946-B5C3-AA93BB5C2F24}" type="pres">
      <dgm:prSet presAssocID="{03BD91C6-1BFE-48EC-A818-B61773BB802C}" presName="horz1" presStyleCnt="0"/>
      <dgm:spPr/>
    </dgm:pt>
    <dgm:pt modelId="{6E6E5374-FD4C-1647-9D02-B165E5618DB2}" type="pres">
      <dgm:prSet presAssocID="{03BD91C6-1BFE-48EC-A818-B61773BB802C}" presName="tx1" presStyleLbl="revTx" presStyleIdx="1" presStyleCnt="5"/>
      <dgm:spPr/>
    </dgm:pt>
    <dgm:pt modelId="{47FE4DB0-8E4C-3640-A79A-01BCC0FC9B22}" type="pres">
      <dgm:prSet presAssocID="{03BD91C6-1BFE-48EC-A818-B61773BB802C}" presName="vert1" presStyleCnt="0"/>
      <dgm:spPr/>
    </dgm:pt>
    <dgm:pt modelId="{AE470D7B-8265-444C-93DE-9745601DEF17}" type="pres">
      <dgm:prSet presAssocID="{6EC61760-F8CE-C34D-B83A-FF77DE28BA2C}" presName="thickLine" presStyleLbl="alignNode1" presStyleIdx="2" presStyleCnt="5"/>
      <dgm:spPr/>
    </dgm:pt>
    <dgm:pt modelId="{ED5DC41D-1091-AC4E-900A-6313C058D65A}" type="pres">
      <dgm:prSet presAssocID="{6EC61760-F8CE-C34D-B83A-FF77DE28BA2C}" presName="horz1" presStyleCnt="0"/>
      <dgm:spPr/>
    </dgm:pt>
    <dgm:pt modelId="{EBF4647F-2F5B-BC44-BD84-132BE09EEDAD}" type="pres">
      <dgm:prSet presAssocID="{6EC61760-F8CE-C34D-B83A-FF77DE28BA2C}" presName="tx1" presStyleLbl="revTx" presStyleIdx="2" presStyleCnt="5"/>
      <dgm:spPr/>
    </dgm:pt>
    <dgm:pt modelId="{41C8FD8A-48C2-4B4C-8426-0287C342BA15}" type="pres">
      <dgm:prSet presAssocID="{6EC61760-F8CE-C34D-B83A-FF77DE28BA2C}" presName="vert1" presStyleCnt="0"/>
      <dgm:spPr/>
    </dgm:pt>
    <dgm:pt modelId="{A9CA5F7F-8AD7-784C-94B5-306539A500A8}" type="pres">
      <dgm:prSet presAssocID="{10060413-B57D-FB47-A345-7A791FA858EE}" presName="thickLine" presStyleLbl="alignNode1" presStyleIdx="3" presStyleCnt="5"/>
      <dgm:spPr/>
    </dgm:pt>
    <dgm:pt modelId="{4E0A4678-71C7-9643-8DC8-2D9B4F926ADB}" type="pres">
      <dgm:prSet presAssocID="{10060413-B57D-FB47-A345-7A791FA858EE}" presName="horz1" presStyleCnt="0"/>
      <dgm:spPr/>
    </dgm:pt>
    <dgm:pt modelId="{3460A8BD-E340-F043-BECD-5A839FF6B415}" type="pres">
      <dgm:prSet presAssocID="{10060413-B57D-FB47-A345-7A791FA858EE}" presName="tx1" presStyleLbl="revTx" presStyleIdx="3" presStyleCnt="5"/>
      <dgm:spPr/>
    </dgm:pt>
    <dgm:pt modelId="{67EC3126-6A0E-714D-8783-C2A7229C2A8E}" type="pres">
      <dgm:prSet presAssocID="{10060413-B57D-FB47-A345-7A791FA858EE}" presName="vert1" presStyleCnt="0"/>
      <dgm:spPr/>
    </dgm:pt>
    <dgm:pt modelId="{071B9C86-2407-A94F-BC56-E57566C70689}" type="pres">
      <dgm:prSet presAssocID="{EBEF9D52-9093-4288-A59E-8137E9A3F956}" presName="thickLine" presStyleLbl="alignNode1" presStyleIdx="4" presStyleCnt="5"/>
      <dgm:spPr/>
    </dgm:pt>
    <dgm:pt modelId="{A5534E30-9885-CF47-A7AB-B5326C664510}" type="pres">
      <dgm:prSet presAssocID="{EBEF9D52-9093-4288-A59E-8137E9A3F956}" presName="horz1" presStyleCnt="0"/>
      <dgm:spPr/>
    </dgm:pt>
    <dgm:pt modelId="{E7DA9204-CC2C-5B41-B8F5-A2C8BB990F7A}" type="pres">
      <dgm:prSet presAssocID="{EBEF9D52-9093-4288-A59E-8137E9A3F956}" presName="tx1" presStyleLbl="revTx" presStyleIdx="4" presStyleCnt="5"/>
      <dgm:spPr/>
    </dgm:pt>
    <dgm:pt modelId="{03D9D52D-72E5-F944-9235-557271E09D3D}" type="pres">
      <dgm:prSet presAssocID="{EBEF9D52-9093-4288-A59E-8137E9A3F956}" presName="vert1" presStyleCnt="0"/>
      <dgm:spPr/>
    </dgm:pt>
  </dgm:ptLst>
  <dgm:cxnLst>
    <dgm:cxn modelId="{B6909A0E-3AFB-C641-9731-58A96236E3E6}" type="presOf" srcId="{03BD91C6-1BFE-48EC-A818-B61773BB802C}" destId="{6E6E5374-FD4C-1647-9D02-B165E5618DB2}" srcOrd="0" destOrd="0" presId="urn:microsoft.com/office/officeart/2008/layout/LinedList"/>
    <dgm:cxn modelId="{3B858816-C296-0B49-AECA-2377E1FA1527}" type="presOf" srcId="{9BCD87BC-EEEB-4ED0-ADA8-7D6EE5BB1949}" destId="{73DD8945-7B59-7F4D-8669-FE0560593291}" srcOrd="0" destOrd="0" presId="urn:microsoft.com/office/officeart/2008/layout/LinedList"/>
    <dgm:cxn modelId="{F1AD2A1F-97C6-6042-9A11-C611C83960D9}" type="presOf" srcId="{10060413-B57D-FB47-A345-7A791FA858EE}" destId="{3460A8BD-E340-F043-BECD-5A839FF6B415}" srcOrd="0" destOrd="0" presId="urn:microsoft.com/office/officeart/2008/layout/LinedList"/>
    <dgm:cxn modelId="{35B18561-5A2A-4A9C-A516-37990B438E4B}" srcId="{A3D7DC67-E9E0-45AD-AD74-8CBF877DF595}" destId="{9BCD87BC-EEEB-4ED0-ADA8-7D6EE5BB1949}" srcOrd="0" destOrd="0" parTransId="{16667CD0-7AC8-430D-8EAD-C2D4860B01C4}" sibTransId="{79AC277E-DDF5-4F63-B410-7850D723BD30}"/>
    <dgm:cxn modelId="{8E0BF962-A153-344E-8DF6-160F974F292A}" type="presOf" srcId="{A3D7DC67-E9E0-45AD-AD74-8CBF877DF595}" destId="{1AA9D726-5180-8B40-B402-A03576344647}" srcOrd="0" destOrd="0" presId="urn:microsoft.com/office/officeart/2008/layout/LinedList"/>
    <dgm:cxn modelId="{A3D06B43-D44F-4AB3-86AA-E25349C8FCDA}" srcId="{A3D7DC67-E9E0-45AD-AD74-8CBF877DF595}" destId="{03BD91C6-1BFE-48EC-A818-B61773BB802C}" srcOrd="1" destOrd="0" parTransId="{24D52FAD-5FC7-433C-8401-ED6CA23ED209}" sibTransId="{F2D3E022-5733-4DDB-8C98-8D0902B6B450}"/>
    <dgm:cxn modelId="{753BCA8B-102A-4B7C-831B-526AB45DA4E7}" srcId="{A3D7DC67-E9E0-45AD-AD74-8CBF877DF595}" destId="{EBEF9D52-9093-4288-A59E-8137E9A3F956}" srcOrd="4" destOrd="0" parTransId="{858FFDF2-FE42-4426-8747-B8BCA3D5FE06}" sibTransId="{3016545B-98EE-414F-A602-8B541F4258E1}"/>
    <dgm:cxn modelId="{6E1FF49E-CA96-3E4E-80AE-F6EF10FA44F9}" type="presOf" srcId="{6EC61760-F8CE-C34D-B83A-FF77DE28BA2C}" destId="{EBF4647F-2F5B-BC44-BD84-132BE09EEDAD}" srcOrd="0" destOrd="0" presId="urn:microsoft.com/office/officeart/2008/layout/LinedList"/>
    <dgm:cxn modelId="{1EFA9DAC-1490-B247-AD28-461AD28DCA20}" srcId="{A3D7DC67-E9E0-45AD-AD74-8CBF877DF595}" destId="{10060413-B57D-FB47-A345-7A791FA858EE}" srcOrd="3" destOrd="0" parTransId="{FB54F1E0-8702-9E44-A19C-45D8BAB03B1E}" sibTransId="{76749824-D497-AA47-A384-F7652D1D391E}"/>
    <dgm:cxn modelId="{403824D9-8F72-B843-AEDD-637C8AA76907}" type="presOf" srcId="{EBEF9D52-9093-4288-A59E-8137E9A3F956}" destId="{E7DA9204-CC2C-5B41-B8F5-A2C8BB990F7A}" srcOrd="0" destOrd="0" presId="urn:microsoft.com/office/officeart/2008/layout/LinedList"/>
    <dgm:cxn modelId="{BA7708FA-7538-8D4A-8646-6ABA98DA4CA5}" srcId="{A3D7DC67-E9E0-45AD-AD74-8CBF877DF595}" destId="{6EC61760-F8CE-C34D-B83A-FF77DE28BA2C}" srcOrd="2" destOrd="0" parTransId="{8D534DC3-F42A-1147-913C-FA4970C8CCE3}" sibTransId="{AFCB82FA-7A8E-0C47-A9AD-D60B1C661B33}"/>
    <dgm:cxn modelId="{9B2EA213-D744-3644-801C-A8752AB51BE0}" type="presParOf" srcId="{1AA9D726-5180-8B40-B402-A03576344647}" destId="{3A1C2AE8-35C7-324C-AC20-62F3AFB4CA5F}" srcOrd="0" destOrd="0" presId="urn:microsoft.com/office/officeart/2008/layout/LinedList"/>
    <dgm:cxn modelId="{9983C021-9735-534A-8848-2F84BF829AA3}" type="presParOf" srcId="{1AA9D726-5180-8B40-B402-A03576344647}" destId="{B8DB7BCC-7CAA-E44B-8D47-F0104974A96E}" srcOrd="1" destOrd="0" presId="urn:microsoft.com/office/officeart/2008/layout/LinedList"/>
    <dgm:cxn modelId="{9F571659-8F67-B34D-A868-9CA468C3B40B}" type="presParOf" srcId="{B8DB7BCC-7CAA-E44B-8D47-F0104974A96E}" destId="{73DD8945-7B59-7F4D-8669-FE0560593291}" srcOrd="0" destOrd="0" presId="urn:microsoft.com/office/officeart/2008/layout/LinedList"/>
    <dgm:cxn modelId="{447B6F03-2DBF-C344-A4AC-B7A1F4AD9DE2}" type="presParOf" srcId="{B8DB7BCC-7CAA-E44B-8D47-F0104974A96E}" destId="{3BF44A9F-C0C4-3743-96CF-67360E0AF155}" srcOrd="1" destOrd="0" presId="urn:microsoft.com/office/officeart/2008/layout/LinedList"/>
    <dgm:cxn modelId="{12E8C2D4-6C2B-ED41-8B32-447984A173F3}" type="presParOf" srcId="{1AA9D726-5180-8B40-B402-A03576344647}" destId="{C680D269-852E-584F-B10F-2FE26160043A}" srcOrd="2" destOrd="0" presId="urn:microsoft.com/office/officeart/2008/layout/LinedList"/>
    <dgm:cxn modelId="{2E9FD60F-ED4A-E747-98A9-C39D8A650E6B}" type="presParOf" srcId="{1AA9D726-5180-8B40-B402-A03576344647}" destId="{851EC7F7-7739-0946-B5C3-AA93BB5C2F24}" srcOrd="3" destOrd="0" presId="urn:microsoft.com/office/officeart/2008/layout/LinedList"/>
    <dgm:cxn modelId="{E12C07A9-2EF3-9C47-9762-91B4DD4A4DFE}" type="presParOf" srcId="{851EC7F7-7739-0946-B5C3-AA93BB5C2F24}" destId="{6E6E5374-FD4C-1647-9D02-B165E5618DB2}" srcOrd="0" destOrd="0" presId="urn:microsoft.com/office/officeart/2008/layout/LinedList"/>
    <dgm:cxn modelId="{A75AF1E8-CAD9-0C41-A744-F6B0349B47BE}" type="presParOf" srcId="{851EC7F7-7739-0946-B5C3-AA93BB5C2F24}" destId="{47FE4DB0-8E4C-3640-A79A-01BCC0FC9B22}" srcOrd="1" destOrd="0" presId="urn:microsoft.com/office/officeart/2008/layout/LinedList"/>
    <dgm:cxn modelId="{F1325E7C-35DA-FE46-A75E-8621B6423D4A}" type="presParOf" srcId="{1AA9D726-5180-8B40-B402-A03576344647}" destId="{AE470D7B-8265-444C-93DE-9745601DEF17}" srcOrd="4" destOrd="0" presId="urn:microsoft.com/office/officeart/2008/layout/LinedList"/>
    <dgm:cxn modelId="{CFD5AACC-2687-A540-8018-293A5B66794D}" type="presParOf" srcId="{1AA9D726-5180-8B40-B402-A03576344647}" destId="{ED5DC41D-1091-AC4E-900A-6313C058D65A}" srcOrd="5" destOrd="0" presId="urn:microsoft.com/office/officeart/2008/layout/LinedList"/>
    <dgm:cxn modelId="{2FDB1678-3A7C-774B-8CEE-2B6C83BF913F}" type="presParOf" srcId="{ED5DC41D-1091-AC4E-900A-6313C058D65A}" destId="{EBF4647F-2F5B-BC44-BD84-132BE09EEDAD}" srcOrd="0" destOrd="0" presId="urn:microsoft.com/office/officeart/2008/layout/LinedList"/>
    <dgm:cxn modelId="{BD3C2083-7318-2D4B-9EAD-95B3EBD1F905}" type="presParOf" srcId="{ED5DC41D-1091-AC4E-900A-6313C058D65A}" destId="{41C8FD8A-48C2-4B4C-8426-0287C342BA15}" srcOrd="1" destOrd="0" presId="urn:microsoft.com/office/officeart/2008/layout/LinedList"/>
    <dgm:cxn modelId="{7FA9F984-0284-AF45-BC7E-2241175FB91C}" type="presParOf" srcId="{1AA9D726-5180-8B40-B402-A03576344647}" destId="{A9CA5F7F-8AD7-784C-94B5-306539A500A8}" srcOrd="6" destOrd="0" presId="urn:microsoft.com/office/officeart/2008/layout/LinedList"/>
    <dgm:cxn modelId="{F10F0E05-3DF4-0A46-BD75-0190EABE61DA}" type="presParOf" srcId="{1AA9D726-5180-8B40-B402-A03576344647}" destId="{4E0A4678-71C7-9643-8DC8-2D9B4F926ADB}" srcOrd="7" destOrd="0" presId="urn:microsoft.com/office/officeart/2008/layout/LinedList"/>
    <dgm:cxn modelId="{F98DD67E-E993-5D43-AA30-B3AF8568404A}" type="presParOf" srcId="{4E0A4678-71C7-9643-8DC8-2D9B4F926ADB}" destId="{3460A8BD-E340-F043-BECD-5A839FF6B415}" srcOrd="0" destOrd="0" presId="urn:microsoft.com/office/officeart/2008/layout/LinedList"/>
    <dgm:cxn modelId="{0C37BAB3-2C1E-AB44-9DEB-72B221E23749}" type="presParOf" srcId="{4E0A4678-71C7-9643-8DC8-2D9B4F926ADB}" destId="{67EC3126-6A0E-714D-8783-C2A7229C2A8E}" srcOrd="1" destOrd="0" presId="urn:microsoft.com/office/officeart/2008/layout/LinedList"/>
    <dgm:cxn modelId="{4AE68A37-C45A-D946-B18A-4F119539C5E0}" type="presParOf" srcId="{1AA9D726-5180-8B40-B402-A03576344647}" destId="{071B9C86-2407-A94F-BC56-E57566C70689}" srcOrd="8" destOrd="0" presId="urn:microsoft.com/office/officeart/2008/layout/LinedList"/>
    <dgm:cxn modelId="{1A40AF40-FD40-DF4F-8FBE-F05972164F99}" type="presParOf" srcId="{1AA9D726-5180-8B40-B402-A03576344647}" destId="{A5534E30-9885-CF47-A7AB-B5326C664510}" srcOrd="9" destOrd="0" presId="urn:microsoft.com/office/officeart/2008/layout/LinedList"/>
    <dgm:cxn modelId="{A3C46992-7CB6-4846-83F2-49B5C002D6CE}" type="presParOf" srcId="{A5534E30-9885-CF47-A7AB-B5326C664510}" destId="{E7DA9204-CC2C-5B41-B8F5-A2C8BB990F7A}" srcOrd="0" destOrd="0" presId="urn:microsoft.com/office/officeart/2008/layout/LinedList"/>
    <dgm:cxn modelId="{364E04D0-76B4-F84D-8B28-6B48AE35CF79}" type="presParOf" srcId="{A5534E30-9885-CF47-A7AB-B5326C664510}" destId="{03D9D52D-72E5-F944-9235-557271E09D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D7DC67-E9E0-45AD-AD74-8CBF877DF59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CD87BC-EEEB-4ED0-ADA8-7D6EE5BB1949}">
      <dgm:prSet/>
      <dgm:spPr/>
      <dgm:t>
        <a:bodyPr/>
        <a:lstStyle/>
        <a:p>
          <a:endParaRPr lang="pt-BR" dirty="0">
            <a:latin typeface="Montserrat" pitchFamily="2" charset="77"/>
          </a:endParaRPr>
        </a:p>
        <a:p>
          <a:r>
            <a:rPr lang="pt-BR" dirty="0">
              <a:latin typeface="Montserrat" pitchFamily="2" charset="77"/>
            </a:rPr>
            <a:t>Quando uma criança saudável brinca e gasta energia, o corpo responde de maneira altamente coordenada e precisa, com ajustes dinâmicos na liberação de hormônios como insulina, glucagon, cortisol e adrenalina para evitar hipoglicemia e garantir o fornecimento de energia. </a:t>
          </a:r>
          <a:endParaRPr lang="en-US" dirty="0">
            <a:latin typeface="Montserrat" pitchFamily="2" charset="77"/>
          </a:endParaRPr>
        </a:p>
      </dgm:t>
    </dgm:pt>
    <dgm:pt modelId="{16667CD0-7AC8-430D-8EAD-C2D4860B01C4}" type="parTrans" cxnId="{35B18561-5A2A-4A9C-A516-37990B438E4B}">
      <dgm:prSet/>
      <dgm:spPr/>
      <dgm:t>
        <a:bodyPr/>
        <a:lstStyle/>
        <a:p>
          <a:endParaRPr lang="en-US"/>
        </a:p>
      </dgm:t>
    </dgm:pt>
    <dgm:pt modelId="{79AC277E-DDF5-4F63-B410-7850D723BD30}" type="sibTrans" cxnId="{35B18561-5A2A-4A9C-A516-37990B438E4B}">
      <dgm:prSet/>
      <dgm:spPr/>
      <dgm:t>
        <a:bodyPr/>
        <a:lstStyle/>
        <a:p>
          <a:endParaRPr lang="en-US"/>
        </a:p>
      </dgm:t>
    </dgm:pt>
    <dgm:pt modelId="{03BD91C6-1BFE-48EC-A818-B61773BB802C}">
      <dgm:prSet/>
      <dgm:spPr/>
      <dgm:t>
        <a:bodyPr/>
        <a:lstStyle/>
        <a:p>
          <a:endParaRPr lang="pt-BR" dirty="0">
            <a:latin typeface="Montserrat" pitchFamily="2" charset="77"/>
          </a:endParaRPr>
        </a:p>
        <a:p>
          <a:r>
            <a:rPr lang="pt-BR" dirty="0">
              <a:latin typeface="Montserrat" pitchFamily="2" charset="77"/>
            </a:rPr>
            <a:t>Já a criança com diabetes tipo 1 não possui a mesma capacidade de regulação hormonal e pode apresentar </a:t>
          </a:r>
          <a:r>
            <a:rPr lang="pt-BR" b="1" dirty="0">
              <a:latin typeface="Montserrat" pitchFamily="2" charset="77"/>
            </a:rPr>
            <a:t>flutuações perigosas nos níveis de glicose</a:t>
          </a:r>
          <a:r>
            <a:rPr lang="pt-BR" dirty="0">
              <a:latin typeface="Montserrat" pitchFamily="2" charset="77"/>
            </a:rPr>
            <a:t>, com episódios de glicose baixa (hipoglicemia) ou alta (hiperglicemia), que podem afetar seu desempenho e segurança.</a:t>
          </a:r>
          <a:endParaRPr lang="en-US" dirty="0">
            <a:latin typeface="Montserrat" pitchFamily="2" charset="77"/>
          </a:endParaRPr>
        </a:p>
      </dgm:t>
    </dgm:pt>
    <dgm:pt modelId="{24D52FAD-5FC7-433C-8401-ED6CA23ED209}" type="parTrans" cxnId="{A3D06B43-D44F-4AB3-86AA-E25349C8FCDA}">
      <dgm:prSet/>
      <dgm:spPr/>
      <dgm:t>
        <a:bodyPr/>
        <a:lstStyle/>
        <a:p>
          <a:endParaRPr lang="en-US"/>
        </a:p>
      </dgm:t>
    </dgm:pt>
    <dgm:pt modelId="{F2D3E022-5733-4DDB-8C98-8D0902B6B450}" type="sibTrans" cxnId="{A3D06B43-D44F-4AB3-86AA-E25349C8FCDA}">
      <dgm:prSet/>
      <dgm:spPr/>
      <dgm:t>
        <a:bodyPr/>
        <a:lstStyle/>
        <a:p>
          <a:endParaRPr lang="en-US"/>
        </a:p>
      </dgm:t>
    </dgm:pt>
    <dgm:pt modelId="{47669E56-F155-614F-A2DE-12203C204716}">
      <dgm:prSet/>
      <dgm:spPr/>
      <dgm:t>
        <a:bodyPr/>
        <a:lstStyle/>
        <a:p>
          <a:endParaRPr lang="pt-BR" b="1" dirty="0">
            <a:latin typeface="Montserrat" pitchFamily="2" charset="77"/>
          </a:endParaRPr>
        </a:p>
        <a:p>
          <a:r>
            <a:rPr lang="pt-BR" b="1" dirty="0">
              <a:latin typeface="Montserrat" pitchFamily="2" charset="77"/>
            </a:rPr>
            <a:t>Ofertar um tratamento digno, seguro e que permita a inclusão de crianças com DM1 nas atividades comuns as suas faixas etárias é uma necessidade não atendida no Brasil.</a:t>
          </a:r>
          <a:r>
            <a:rPr lang="pt-BR" dirty="0">
              <a:latin typeface="Montserrat" pitchFamily="2" charset="77"/>
            </a:rPr>
            <a:t> </a:t>
          </a:r>
        </a:p>
      </dgm:t>
    </dgm:pt>
    <dgm:pt modelId="{03F05416-C047-9448-A55D-3472BFE5E4AA}" type="parTrans" cxnId="{9EC1F795-A6AD-464E-906C-3A2C052332E1}">
      <dgm:prSet/>
      <dgm:spPr/>
      <dgm:t>
        <a:bodyPr/>
        <a:lstStyle/>
        <a:p>
          <a:endParaRPr lang="pt-BR"/>
        </a:p>
      </dgm:t>
    </dgm:pt>
    <dgm:pt modelId="{63C02CD6-7999-5544-A2A8-FBB3B4ED6CD4}" type="sibTrans" cxnId="{9EC1F795-A6AD-464E-906C-3A2C052332E1}">
      <dgm:prSet/>
      <dgm:spPr/>
      <dgm:t>
        <a:bodyPr/>
        <a:lstStyle/>
        <a:p>
          <a:endParaRPr lang="pt-BR"/>
        </a:p>
      </dgm:t>
    </dgm:pt>
    <dgm:pt modelId="{4C862E67-149B-0E4D-9DA4-B9E28BE7B3C1}" type="pres">
      <dgm:prSet presAssocID="{A3D7DC67-E9E0-45AD-AD74-8CBF877DF595}" presName="vert0" presStyleCnt="0">
        <dgm:presLayoutVars>
          <dgm:dir/>
          <dgm:animOne val="branch"/>
          <dgm:animLvl val="lvl"/>
        </dgm:presLayoutVars>
      </dgm:prSet>
      <dgm:spPr/>
    </dgm:pt>
    <dgm:pt modelId="{32C6B57D-5D2F-E04E-ACF6-CCD68184991D}" type="pres">
      <dgm:prSet presAssocID="{9BCD87BC-EEEB-4ED0-ADA8-7D6EE5BB1949}" presName="thickLine" presStyleLbl="alignNode1" presStyleIdx="0" presStyleCnt="3"/>
      <dgm:spPr/>
    </dgm:pt>
    <dgm:pt modelId="{BEFBEE12-31E8-A54C-9941-FB445270E419}" type="pres">
      <dgm:prSet presAssocID="{9BCD87BC-EEEB-4ED0-ADA8-7D6EE5BB1949}" presName="horz1" presStyleCnt="0"/>
      <dgm:spPr/>
    </dgm:pt>
    <dgm:pt modelId="{0D0DEF06-52B5-F74F-9D3F-36146349541B}" type="pres">
      <dgm:prSet presAssocID="{9BCD87BC-EEEB-4ED0-ADA8-7D6EE5BB1949}" presName="tx1" presStyleLbl="revTx" presStyleIdx="0" presStyleCnt="3"/>
      <dgm:spPr/>
    </dgm:pt>
    <dgm:pt modelId="{4EE7D75E-837B-1B46-97A7-775FAA344CB8}" type="pres">
      <dgm:prSet presAssocID="{9BCD87BC-EEEB-4ED0-ADA8-7D6EE5BB1949}" presName="vert1" presStyleCnt="0"/>
      <dgm:spPr/>
    </dgm:pt>
    <dgm:pt modelId="{93422BC9-54DA-7945-803A-EEFDFAF59DE2}" type="pres">
      <dgm:prSet presAssocID="{03BD91C6-1BFE-48EC-A818-B61773BB802C}" presName="thickLine" presStyleLbl="alignNode1" presStyleIdx="1" presStyleCnt="3"/>
      <dgm:spPr/>
    </dgm:pt>
    <dgm:pt modelId="{7B5A5C23-B9D2-904C-B994-4993C36554C5}" type="pres">
      <dgm:prSet presAssocID="{03BD91C6-1BFE-48EC-A818-B61773BB802C}" presName="horz1" presStyleCnt="0"/>
      <dgm:spPr/>
    </dgm:pt>
    <dgm:pt modelId="{22C61992-4FC7-5F4F-B50D-D60284557852}" type="pres">
      <dgm:prSet presAssocID="{03BD91C6-1BFE-48EC-A818-B61773BB802C}" presName="tx1" presStyleLbl="revTx" presStyleIdx="1" presStyleCnt="3"/>
      <dgm:spPr/>
    </dgm:pt>
    <dgm:pt modelId="{D57DE84C-019C-E043-A3A9-2DBAC1EBA441}" type="pres">
      <dgm:prSet presAssocID="{03BD91C6-1BFE-48EC-A818-B61773BB802C}" presName="vert1" presStyleCnt="0"/>
      <dgm:spPr/>
    </dgm:pt>
    <dgm:pt modelId="{994CAE3D-A186-FA46-AF7D-E99461E9E6B4}" type="pres">
      <dgm:prSet presAssocID="{47669E56-F155-614F-A2DE-12203C204716}" presName="thickLine" presStyleLbl="alignNode1" presStyleIdx="2" presStyleCnt="3"/>
      <dgm:spPr/>
    </dgm:pt>
    <dgm:pt modelId="{0C5827D8-50A0-D547-A484-F401E68EB7E5}" type="pres">
      <dgm:prSet presAssocID="{47669E56-F155-614F-A2DE-12203C204716}" presName="horz1" presStyleCnt="0"/>
      <dgm:spPr/>
    </dgm:pt>
    <dgm:pt modelId="{276D53E0-2C9C-CB42-82B9-21935E1D5D29}" type="pres">
      <dgm:prSet presAssocID="{47669E56-F155-614F-A2DE-12203C204716}" presName="tx1" presStyleLbl="revTx" presStyleIdx="2" presStyleCnt="3"/>
      <dgm:spPr/>
    </dgm:pt>
    <dgm:pt modelId="{35C71CC7-D444-914E-871C-596E4CDFBFC1}" type="pres">
      <dgm:prSet presAssocID="{47669E56-F155-614F-A2DE-12203C204716}" presName="vert1" presStyleCnt="0"/>
      <dgm:spPr/>
    </dgm:pt>
  </dgm:ptLst>
  <dgm:cxnLst>
    <dgm:cxn modelId="{35B18561-5A2A-4A9C-A516-37990B438E4B}" srcId="{A3D7DC67-E9E0-45AD-AD74-8CBF877DF595}" destId="{9BCD87BC-EEEB-4ED0-ADA8-7D6EE5BB1949}" srcOrd="0" destOrd="0" parTransId="{16667CD0-7AC8-430D-8EAD-C2D4860B01C4}" sibTransId="{79AC277E-DDF5-4F63-B410-7850D723BD30}"/>
    <dgm:cxn modelId="{A3D06B43-D44F-4AB3-86AA-E25349C8FCDA}" srcId="{A3D7DC67-E9E0-45AD-AD74-8CBF877DF595}" destId="{03BD91C6-1BFE-48EC-A818-B61773BB802C}" srcOrd="1" destOrd="0" parTransId="{24D52FAD-5FC7-433C-8401-ED6CA23ED209}" sibTransId="{F2D3E022-5733-4DDB-8C98-8D0902B6B450}"/>
    <dgm:cxn modelId="{9EC1F795-A6AD-464E-906C-3A2C052332E1}" srcId="{A3D7DC67-E9E0-45AD-AD74-8CBF877DF595}" destId="{47669E56-F155-614F-A2DE-12203C204716}" srcOrd="2" destOrd="0" parTransId="{03F05416-C047-9448-A55D-3472BFE5E4AA}" sibTransId="{63C02CD6-7999-5544-A2A8-FBB3B4ED6CD4}"/>
    <dgm:cxn modelId="{D29D15F2-1541-354B-86D1-5192D8702170}" type="presOf" srcId="{A3D7DC67-E9E0-45AD-AD74-8CBF877DF595}" destId="{4C862E67-149B-0E4D-9DA4-B9E28BE7B3C1}" srcOrd="0" destOrd="0" presId="urn:microsoft.com/office/officeart/2008/layout/LinedList"/>
    <dgm:cxn modelId="{851EE5FA-B484-A745-87FA-609EB0A281DB}" type="presOf" srcId="{03BD91C6-1BFE-48EC-A818-B61773BB802C}" destId="{22C61992-4FC7-5F4F-B50D-D60284557852}" srcOrd="0" destOrd="0" presId="urn:microsoft.com/office/officeart/2008/layout/LinedList"/>
    <dgm:cxn modelId="{B60567FC-6FE4-BE4C-AE95-13A6F9D2D47F}" type="presOf" srcId="{9BCD87BC-EEEB-4ED0-ADA8-7D6EE5BB1949}" destId="{0D0DEF06-52B5-F74F-9D3F-36146349541B}" srcOrd="0" destOrd="0" presId="urn:microsoft.com/office/officeart/2008/layout/LinedList"/>
    <dgm:cxn modelId="{877FE7FD-B928-2846-8138-F649B7DD6D30}" type="presOf" srcId="{47669E56-F155-614F-A2DE-12203C204716}" destId="{276D53E0-2C9C-CB42-82B9-21935E1D5D29}" srcOrd="0" destOrd="0" presId="urn:microsoft.com/office/officeart/2008/layout/LinedList"/>
    <dgm:cxn modelId="{A1087576-46E6-274C-B541-ECDD5A52E563}" type="presParOf" srcId="{4C862E67-149B-0E4D-9DA4-B9E28BE7B3C1}" destId="{32C6B57D-5D2F-E04E-ACF6-CCD68184991D}" srcOrd="0" destOrd="0" presId="urn:microsoft.com/office/officeart/2008/layout/LinedList"/>
    <dgm:cxn modelId="{83055974-0A54-6C4C-B7E7-D81EE0CC9838}" type="presParOf" srcId="{4C862E67-149B-0E4D-9DA4-B9E28BE7B3C1}" destId="{BEFBEE12-31E8-A54C-9941-FB445270E419}" srcOrd="1" destOrd="0" presId="urn:microsoft.com/office/officeart/2008/layout/LinedList"/>
    <dgm:cxn modelId="{E32A3886-A094-004C-8FE4-86737BD59270}" type="presParOf" srcId="{BEFBEE12-31E8-A54C-9941-FB445270E419}" destId="{0D0DEF06-52B5-F74F-9D3F-36146349541B}" srcOrd="0" destOrd="0" presId="urn:microsoft.com/office/officeart/2008/layout/LinedList"/>
    <dgm:cxn modelId="{5005B023-ECC5-B648-B2DD-DE81781BED74}" type="presParOf" srcId="{BEFBEE12-31E8-A54C-9941-FB445270E419}" destId="{4EE7D75E-837B-1B46-97A7-775FAA344CB8}" srcOrd="1" destOrd="0" presId="urn:microsoft.com/office/officeart/2008/layout/LinedList"/>
    <dgm:cxn modelId="{7539D5AE-971B-DE41-80C1-C928039B6008}" type="presParOf" srcId="{4C862E67-149B-0E4D-9DA4-B9E28BE7B3C1}" destId="{93422BC9-54DA-7945-803A-EEFDFAF59DE2}" srcOrd="2" destOrd="0" presId="urn:microsoft.com/office/officeart/2008/layout/LinedList"/>
    <dgm:cxn modelId="{4A6AD643-BB57-6246-A671-256D86E122BE}" type="presParOf" srcId="{4C862E67-149B-0E4D-9DA4-B9E28BE7B3C1}" destId="{7B5A5C23-B9D2-904C-B994-4993C36554C5}" srcOrd="3" destOrd="0" presId="urn:microsoft.com/office/officeart/2008/layout/LinedList"/>
    <dgm:cxn modelId="{88027731-2F46-7146-9F13-5C81614DB8E4}" type="presParOf" srcId="{7B5A5C23-B9D2-904C-B994-4993C36554C5}" destId="{22C61992-4FC7-5F4F-B50D-D60284557852}" srcOrd="0" destOrd="0" presId="urn:microsoft.com/office/officeart/2008/layout/LinedList"/>
    <dgm:cxn modelId="{F0F5784B-E7B1-FE40-A0B5-9F0A56FB2E7D}" type="presParOf" srcId="{7B5A5C23-B9D2-904C-B994-4993C36554C5}" destId="{D57DE84C-019C-E043-A3A9-2DBAC1EBA441}" srcOrd="1" destOrd="0" presId="urn:microsoft.com/office/officeart/2008/layout/LinedList"/>
    <dgm:cxn modelId="{DC07B221-765B-1D47-9E26-010CE903CAA3}" type="presParOf" srcId="{4C862E67-149B-0E4D-9DA4-B9E28BE7B3C1}" destId="{994CAE3D-A186-FA46-AF7D-E99461E9E6B4}" srcOrd="4" destOrd="0" presId="urn:microsoft.com/office/officeart/2008/layout/LinedList"/>
    <dgm:cxn modelId="{D3F42D6C-5F15-3A45-9942-11880025B65B}" type="presParOf" srcId="{4C862E67-149B-0E4D-9DA4-B9E28BE7B3C1}" destId="{0C5827D8-50A0-D547-A484-F401E68EB7E5}" srcOrd="5" destOrd="0" presId="urn:microsoft.com/office/officeart/2008/layout/LinedList"/>
    <dgm:cxn modelId="{B92C3ED0-28C8-4D4A-B64C-C7746605FF89}" type="presParOf" srcId="{0C5827D8-50A0-D547-A484-F401E68EB7E5}" destId="{276D53E0-2C9C-CB42-82B9-21935E1D5D29}" srcOrd="0" destOrd="0" presId="urn:microsoft.com/office/officeart/2008/layout/LinedList"/>
    <dgm:cxn modelId="{E95443E9-5567-674D-AA5C-93A2C1F61A2B}" type="presParOf" srcId="{0C5827D8-50A0-D547-A484-F401E68EB7E5}" destId="{35C71CC7-D444-914E-871C-596E4CDFBFC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8C21A-67F2-6345-96E9-5D5BAA09B56A}">
      <dsp:nvSpPr>
        <dsp:cNvPr id="0" name=""/>
        <dsp:cNvSpPr/>
      </dsp:nvSpPr>
      <dsp:spPr>
        <a:xfrm>
          <a:off x="0" y="236368"/>
          <a:ext cx="8484783" cy="3525795"/>
        </a:xfrm>
        <a:prstGeom prst="roundRect">
          <a:avLst/>
        </a:prstGeom>
        <a:solidFill>
          <a:srgbClr val="112A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A administração de insulina deve ser realizada várias vezes ao dia e segue regras complexas, variando de acordo com os níveis de glicose, com a alimentação, os níveis de atividade física e a rotina da pessoa, devendo ser individualizada.</a:t>
          </a:r>
          <a:endParaRPr lang="en-US" sz="2800" kern="1200" dirty="0"/>
        </a:p>
      </dsp:txBody>
      <dsp:txXfrm>
        <a:off x="172115" y="408483"/>
        <a:ext cx="8140553" cy="3181565"/>
      </dsp:txXfrm>
    </dsp:sp>
    <dsp:sp modelId="{2FFB30C9-0A41-FE41-B8F5-31BEA0FB2D3A}">
      <dsp:nvSpPr>
        <dsp:cNvPr id="0" name=""/>
        <dsp:cNvSpPr/>
      </dsp:nvSpPr>
      <dsp:spPr>
        <a:xfrm>
          <a:off x="0" y="3842803"/>
          <a:ext cx="8484783" cy="3525795"/>
        </a:xfrm>
        <a:prstGeom prst="roundRect">
          <a:avLst/>
        </a:prstGeom>
        <a:solidFill>
          <a:srgbClr val="112A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.</a:t>
          </a:r>
          <a:r>
            <a:rPr lang="pt-BR" sz="2800" b="1" kern="1200" dirty="0"/>
            <a:t>+ de 40 fatores influenciam os níveis de glicose em uma pessoa com DM1. Eles interagem entre si, tornando o controle glicêmico um processo dinâmico e complexo. Uma pessoa com DM1 precisa estar constantemente atenta a essas variáveis e tomar decisões diárias informadas para equilibrar os níveis de glicose.</a:t>
          </a:r>
          <a:endParaRPr lang="en-US" sz="2800" kern="1200" dirty="0"/>
        </a:p>
      </dsp:txBody>
      <dsp:txXfrm>
        <a:off x="172115" y="4014918"/>
        <a:ext cx="8140553" cy="3181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23585-8DAC-914E-9AF9-715628C1A2A3}">
      <dsp:nvSpPr>
        <dsp:cNvPr id="0" name=""/>
        <dsp:cNvSpPr/>
      </dsp:nvSpPr>
      <dsp:spPr>
        <a:xfrm>
          <a:off x="0" y="0"/>
          <a:ext cx="103507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D397D-A6E0-9C4F-8D8C-D1B9DED6C2EF}">
      <dsp:nvSpPr>
        <dsp:cNvPr id="0" name=""/>
        <dsp:cNvSpPr/>
      </dsp:nvSpPr>
      <dsp:spPr>
        <a:xfrm>
          <a:off x="0" y="0"/>
          <a:ext cx="10350768" cy="20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São + de 100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decisões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extras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ao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dia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e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ajustes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constantes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nas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doses de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insulina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.  Um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pequeno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erro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pode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resultar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em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uma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hipoglicemia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grave (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glicose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baixa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) e </a:t>
          </a:r>
          <a:r>
            <a:rPr lang="en-US" sz="2400" b="1" kern="1200" dirty="0" err="1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potencialmente</a:t>
          </a:r>
          <a:r>
            <a:rPr lang="en-US" sz="2400" b="1" kern="1200" dirty="0">
              <a:solidFill>
                <a:srgbClr val="122B4A"/>
              </a:solidFill>
              <a:latin typeface="Montserrat" pitchFamily="2" charset="77"/>
              <a:ea typeface="+mn-ea"/>
              <a:cs typeface="+mn-cs"/>
            </a:rPr>
            <a:t> fatal.</a:t>
          </a:r>
        </a:p>
      </dsp:txBody>
      <dsp:txXfrm>
        <a:off x="0" y="0"/>
        <a:ext cx="10350768" cy="2076052"/>
      </dsp:txXfrm>
    </dsp:sp>
    <dsp:sp modelId="{A336D5EB-910D-7C42-9E34-809F668C0660}">
      <dsp:nvSpPr>
        <dsp:cNvPr id="0" name=""/>
        <dsp:cNvSpPr/>
      </dsp:nvSpPr>
      <dsp:spPr>
        <a:xfrm>
          <a:off x="0" y="2076052"/>
          <a:ext cx="10350768" cy="0"/>
        </a:xfrm>
        <a:prstGeom prst="lin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0295E-28A3-8349-85DF-7DE5810CE939}">
      <dsp:nvSpPr>
        <dsp:cNvPr id="0" name=""/>
        <dsp:cNvSpPr/>
      </dsp:nvSpPr>
      <dsp:spPr>
        <a:xfrm>
          <a:off x="0" y="2076052"/>
          <a:ext cx="10350768" cy="20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>
              <a:solidFill>
                <a:srgbClr val="122B4A"/>
              </a:solidFill>
              <a:latin typeface="Montserrat" pitchFamily="2" charset="77"/>
            </a:rPr>
            <a:t>A necessidade de monitoramento constante e cuidado pode afetar negativamente a qualidade de vida de todo um sistema familiar. </a:t>
          </a:r>
          <a:endParaRPr lang="en-US" sz="2500" b="1" kern="1200" dirty="0">
            <a:solidFill>
              <a:srgbClr val="122B4A"/>
            </a:solidFill>
            <a:latin typeface="Montserrat" pitchFamily="2" charset="77"/>
          </a:endParaRPr>
        </a:p>
      </dsp:txBody>
      <dsp:txXfrm>
        <a:off x="0" y="2076052"/>
        <a:ext cx="10350768" cy="2076052"/>
      </dsp:txXfrm>
    </dsp:sp>
    <dsp:sp modelId="{69C963CB-7350-834D-A31B-C08A5E9B0AFE}">
      <dsp:nvSpPr>
        <dsp:cNvPr id="0" name=""/>
        <dsp:cNvSpPr/>
      </dsp:nvSpPr>
      <dsp:spPr>
        <a:xfrm>
          <a:off x="0" y="4152105"/>
          <a:ext cx="10350768" cy="0"/>
        </a:xfrm>
        <a:prstGeom prst="lin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8F00B-55ED-E743-8979-1CA13B411247}">
      <dsp:nvSpPr>
        <dsp:cNvPr id="0" name=""/>
        <dsp:cNvSpPr/>
      </dsp:nvSpPr>
      <dsp:spPr>
        <a:xfrm>
          <a:off x="0" y="4152105"/>
          <a:ext cx="10350768" cy="20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>
              <a:solidFill>
                <a:srgbClr val="122B4A"/>
              </a:solidFill>
              <a:latin typeface="Montserrat" pitchFamily="2" charset="77"/>
            </a:rPr>
            <a:t>São diversos desafios emocionais e financeiros que podem levar ao estresse crônico e ansiedade. </a:t>
          </a:r>
          <a:endParaRPr lang="pt-BR" sz="2500" kern="1200" dirty="0"/>
        </a:p>
      </dsp:txBody>
      <dsp:txXfrm>
        <a:off x="0" y="4152105"/>
        <a:ext cx="10350768" cy="2076052"/>
      </dsp:txXfrm>
    </dsp:sp>
    <dsp:sp modelId="{32C6B57D-5D2F-E04E-ACF6-CCD68184991D}">
      <dsp:nvSpPr>
        <dsp:cNvPr id="0" name=""/>
        <dsp:cNvSpPr/>
      </dsp:nvSpPr>
      <dsp:spPr>
        <a:xfrm>
          <a:off x="0" y="6228158"/>
          <a:ext cx="10350768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DEF06-52B5-F74F-9D3F-36146349541B}">
      <dsp:nvSpPr>
        <dsp:cNvPr id="0" name=""/>
        <dsp:cNvSpPr/>
      </dsp:nvSpPr>
      <dsp:spPr>
        <a:xfrm>
          <a:off x="0" y="6228158"/>
          <a:ext cx="10350768" cy="20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>
              <a:latin typeface="Montserrat" pitchFamily="2" charset="77"/>
            </a:rPr>
            <a:t>O DM1 é uma doença complexa, com grande impacto familiar, que requer a interação com uma equipe multidisciplinar. Entretanto, poucos profissionais de saúde estão preparados para receber a pessoa com DM1 e os recursos disponíveis para o tratamento são insuficientes.</a:t>
          </a:r>
          <a:endParaRPr lang="pt-BR" sz="2500" b="1" kern="1200" dirty="0">
            <a:solidFill>
              <a:srgbClr val="122B4A"/>
            </a:solidFill>
            <a:latin typeface="Montserrat" pitchFamily="2" charset="77"/>
          </a:endParaRPr>
        </a:p>
      </dsp:txBody>
      <dsp:txXfrm>
        <a:off x="0" y="6228158"/>
        <a:ext cx="10350768" cy="2076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C2AE8-35C7-324C-AC20-62F3AFB4CA5F}">
      <dsp:nvSpPr>
        <dsp:cNvPr id="0" name=""/>
        <dsp:cNvSpPr/>
      </dsp:nvSpPr>
      <dsp:spPr>
        <a:xfrm>
          <a:off x="0" y="1007"/>
          <a:ext cx="93954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D8945-7B59-7F4D-8669-FE0560593291}">
      <dsp:nvSpPr>
        <dsp:cNvPr id="0" name=""/>
        <dsp:cNvSpPr/>
      </dsp:nvSpPr>
      <dsp:spPr>
        <a:xfrm>
          <a:off x="0" y="0"/>
          <a:ext cx="9395460" cy="165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itchFamily="2" charset="77"/>
            </a:rPr>
            <a:t>Os pais sentem-se sobrecarregados pela responsabilidade de gerenciar o controle glicêmico de seus filhos e pela necessidade de ajustar a rotina a essa condição. </a:t>
          </a:r>
          <a:endParaRPr lang="en-US" sz="2000" b="1" kern="1200" dirty="0">
            <a:latin typeface="Montserrat" pitchFamily="2" charset="77"/>
          </a:endParaRPr>
        </a:p>
      </dsp:txBody>
      <dsp:txXfrm>
        <a:off x="0" y="0"/>
        <a:ext cx="9395460" cy="1651003"/>
      </dsp:txXfrm>
    </dsp:sp>
    <dsp:sp modelId="{C680D269-852E-584F-B10F-2FE26160043A}">
      <dsp:nvSpPr>
        <dsp:cNvPr id="0" name=""/>
        <dsp:cNvSpPr/>
      </dsp:nvSpPr>
      <dsp:spPr>
        <a:xfrm>
          <a:off x="0" y="1652011"/>
          <a:ext cx="9395460" cy="0"/>
        </a:xfrm>
        <a:prstGeom prst="lin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E5374-FD4C-1647-9D02-B165E5618DB2}">
      <dsp:nvSpPr>
        <dsp:cNvPr id="0" name=""/>
        <dsp:cNvSpPr/>
      </dsp:nvSpPr>
      <dsp:spPr>
        <a:xfrm>
          <a:off x="0" y="1652011"/>
          <a:ext cx="9395460" cy="165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>
            <a:latin typeface="Montserrat" pitchFamily="2" charset="77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itchFamily="2" charset="77"/>
            </a:rPr>
            <a:t>A situação se agrava no ambiente escolar, pois o corpo docente e demais funcionários não estão preparados para auxiliar os alunos na aplicação de insulina e muito menos no reconhecimento e tratamento de episódios de hipoglicemia e de hiperglicemia.</a:t>
          </a:r>
        </a:p>
      </dsp:txBody>
      <dsp:txXfrm>
        <a:off x="0" y="1652011"/>
        <a:ext cx="9395460" cy="1651003"/>
      </dsp:txXfrm>
    </dsp:sp>
    <dsp:sp modelId="{AE470D7B-8265-444C-93DE-9745601DEF17}">
      <dsp:nvSpPr>
        <dsp:cNvPr id="0" name=""/>
        <dsp:cNvSpPr/>
      </dsp:nvSpPr>
      <dsp:spPr>
        <a:xfrm>
          <a:off x="0" y="3303014"/>
          <a:ext cx="9395460" cy="0"/>
        </a:xfrm>
        <a:prstGeom prst="lin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4647F-2F5B-BC44-BD84-132BE09EEDAD}">
      <dsp:nvSpPr>
        <dsp:cNvPr id="0" name=""/>
        <dsp:cNvSpPr/>
      </dsp:nvSpPr>
      <dsp:spPr>
        <a:xfrm>
          <a:off x="0" y="3303014"/>
          <a:ext cx="9395460" cy="165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>
            <a:latin typeface="Montserrat" pitchFamily="2" charset="77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itchFamily="2" charset="77"/>
            </a:rPr>
            <a:t>Neste cenário, os cuidadores, frequentemente pais e/ou mães, enfrentam a necessidade de renunciar a suas carreiras para cuidarem de seus filhos. </a:t>
          </a:r>
          <a:r>
            <a:rPr lang="pt-BR" sz="2000" b="1" kern="1200" dirty="0">
              <a:latin typeface="Montserrat" pitchFamily="2" charset="77"/>
              <a:ea typeface="+mn-ea"/>
              <a:cs typeface="+mn-cs"/>
            </a:rPr>
            <a:t>Crianças fora das escolas e pais sem trabalho.</a:t>
          </a:r>
          <a:endParaRPr lang="pt-BR" sz="2000" b="1" kern="1200" dirty="0">
            <a:latin typeface="Montserrat" pitchFamily="2" charset="77"/>
          </a:endParaRPr>
        </a:p>
      </dsp:txBody>
      <dsp:txXfrm>
        <a:off x="0" y="3303014"/>
        <a:ext cx="9395460" cy="1651003"/>
      </dsp:txXfrm>
    </dsp:sp>
    <dsp:sp modelId="{A9CA5F7F-8AD7-784C-94B5-306539A500A8}">
      <dsp:nvSpPr>
        <dsp:cNvPr id="0" name=""/>
        <dsp:cNvSpPr/>
      </dsp:nvSpPr>
      <dsp:spPr>
        <a:xfrm>
          <a:off x="0" y="4954017"/>
          <a:ext cx="9395460" cy="0"/>
        </a:xfrm>
        <a:prstGeom prst="line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0A8BD-E340-F043-BECD-5A839FF6B415}">
      <dsp:nvSpPr>
        <dsp:cNvPr id="0" name=""/>
        <dsp:cNvSpPr/>
      </dsp:nvSpPr>
      <dsp:spPr>
        <a:xfrm>
          <a:off x="0" y="4954017"/>
          <a:ext cx="9395460" cy="165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>
            <a:latin typeface="Montserrat" pitchFamily="2" charset="77"/>
            <a:ea typeface="+mn-ea"/>
            <a:cs typeface="+mn-cs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itchFamily="2" charset="77"/>
              <a:ea typeface="+mn-ea"/>
              <a:cs typeface="+mn-cs"/>
            </a:rPr>
            <a:t>Na adolescência as dificuldades aumentam, o incremento na ação de diversos hormônios dificulta ainda mais o controle da glicemia e podem ter início as complicações relacionadas </a:t>
          </a:r>
          <a:endParaRPr lang="en-US" sz="2000" b="1" kern="1200" dirty="0">
            <a:latin typeface="Montserrat" pitchFamily="2" charset="77"/>
          </a:endParaRPr>
        </a:p>
      </dsp:txBody>
      <dsp:txXfrm>
        <a:off x="0" y="4954017"/>
        <a:ext cx="9395460" cy="1651003"/>
      </dsp:txXfrm>
    </dsp:sp>
    <dsp:sp modelId="{071B9C86-2407-A94F-BC56-E57566C70689}">
      <dsp:nvSpPr>
        <dsp:cNvPr id="0" name=""/>
        <dsp:cNvSpPr/>
      </dsp:nvSpPr>
      <dsp:spPr>
        <a:xfrm>
          <a:off x="0" y="6605020"/>
          <a:ext cx="9395460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A9204-CC2C-5B41-B8F5-A2C8BB990F7A}">
      <dsp:nvSpPr>
        <dsp:cNvPr id="0" name=""/>
        <dsp:cNvSpPr/>
      </dsp:nvSpPr>
      <dsp:spPr>
        <a:xfrm>
          <a:off x="0" y="6605020"/>
          <a:ext cx="9395460" cy="165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>
            <a:latin typeface="Montserrat" pitchFamily="2" charset="77"/>
            <a:ea typeface="+mn-ea"/>
            <a:cs typeface="+mn-cs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itchFamily="2" charset="77"/>
            </a:rPr>
            <a:t>Família desamparada  e desesperada com a possibilidade de complicações graves de alto custo financeiro e social. </a:t>
          </a:r>
          <a:endParaRPr lang="en-US" sz="1900" b="1" kern="1200" dirty="0">
            <a:latin typeface="Montserrat" pitchFamily="2" charset="77"/>
          </a:endParaRPr>
        </a:p>
      </dsp:txBody>
      <dsp:txXfrm>
        <a:off x="0" y="6605020"/>
        <a:ext cx="9395460" cy="16510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6B57D-5D2F-E04E-ACF6-CCD68184991D}">
      <dsp:nvSpPr>
        <dsp:cNvPr id="0" name=""/>
        <dsp:cNvSpPr/>
      </dsp:nvSpPr>
      <dsp:spPr>
        <a:xfrm>
          <a:off x="0" y="4054"/>
          <a:ext cx="103507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DEF06-52B5-F74F-9D3F-36146349541B}">
      <dsp:nvSpPr>
        <dsp:cNvPr id="0" name=""/>
        <dsp:cNvSpPr/>
      </dsp:nvSpPr>
      <dsp:spPr>
        <a:xfrm>
          <a:off x="0" y="4054"/>
          <a:ext cx="10350768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kern="1200" dirty="0">
            <a:latin typeface="Montserrat" pitchFamily="2" charset="77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Montserrat" pitchFamily="2" charset="77"/>
            </a:rPr>
            <a:t>Quando uma criança saudável brinca e gasta energia, o corpo responde de maneira altamente coordenada e precisa, com ajustes dinâmicos na liberação de hormônios como insulina, glucagon, cortisol e adrenalina para evitar hipoglicemia e garantir o fornecimento de energia. </a:t>
          </a:r>
          <a:endParaRPr lang="en-US" sz="2600" kern="1200" dirty="0">
            <a:latin typeface="Montserrat" pitchFamily="2" charset="77"/>
          </a:endParaRPr>
        </a:p>
      </dsp:txBody>
      <dsp:txXfrm>
        <a:off x="0" y="4054"/>
        <a:ext cx="10350768" cy="2765367"/>
      </dsp:txXfrm>
    </dsp:sp>
    <dsp:sp modelId="{93422BC9-54DA-7945-803A-EEFDFAF59DE2}">
      <dsp:nvSpPr>
        <dsp:cNvPr id="0" name=""/>
        <dsp:cNvSpPr/>
      </dsp:nvSpPr>
      <dsp:spPr>
        <a:xfrm>
          <a:off x="0" y="2769421"/>
          <a:ext cx="10350768" cy="0"/>
        </a:xfrm>
        <a:prstGeom prst="lin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61992-4FC7-5F4F-B50D-D60284557852}">
      <dsp:nvSpPr>
        <dsp:cNvPr id="0" name=""/>
        <dsp:cNvSpPr/>
      </dsp:nvSpPr>
      <dsp:spPr>
        <a:xfrm>
          <a:off x="0" y="2769421"/>
          <a:ext cx="10350768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kern="1200" dirty="0">
            <a:latin typeface="Montserrat" pitchFamily="2" charset="77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Montserrat" pitchFamily="2" charset="77"/>
            </a:rPr>
            <a:t>Já a criança com diabetes tipo 1 não possui a mesma capacidade de regulação hormonal e pode apresentar </a:t>
          </a:r>
          <a:r>
            <a:rPr lang="pt-BR" sz="2600" b="1" kern="1200" dirty="0">
              <a:latin typeface="Montserrat" pitchFamily="2" charset="77"/>
            </a:rPr>
            <a:t>flutuações perigosas nos níveis de glicose</a:t>
          </a:r>
          <a:r>
            <a:rPr lang="pt-BR" sz="2600" kern="1200" dirty="0">
              <a:latin typeface="Montserrat" pitchFamily="2" charset="77"/>
            </a:rPr>
            <a:t>, com episódios de glicose baixa (hipoglicemia) ou alta (hiperglicemia), que podem afetar seu desempenho e segurança.</a:t>
          </a:r>
          <a:endParaRPr lang="en-US" sz="2600" kern="1200" dirty="0">
            <a:latin typeface="Montserrat" pitchFamily="2" charset="77"/>
          </a:endParaRPr>
        </a:p>
      </dsp:txBody>
      <dsp:txXfrm>
        <a:off x="0" y="2769421"/>
        <a:ext cx="10350768" cy="2765367"/>
      </dsp:txXfrm>
    </dsp:sp>
    <dsp:sp modelId="{994CAE3D-A186-FA46-AF7D-E99461E9E6B4}">
      <dsp:nvSpPr>
        <dsp:cNvPr id="0" name=""/>
        <dsp:cNvSpPr/>
      </dsp:nvSpPr>
      <dsp:spPr>
        <a:xfrm>
          <a:off x="0" y="5534789"/>
          <a:ext cx="10350768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D53E0-2C9C-CB42-82B9-21935E1D5D29}">
      <dsp:nvSpPr>
        <dsp:cNvPr id="0" name=""/>
        <dsp:cNvSpPr/>
      </dsp:nvSpPr>
      <dsp:spPr>
        <a:xfrm>
          <a:off x="0" y="5534789"/>
          <a:ext cx="10350768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b="1" kern="1200" dirty="0">
            <a:latin typeface="Montserrat" pitchFamily="2" charset="77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latin typeface="Montserrat" pitchFamily="2" charset="77"/>
            </a:rPr>
            <a:t>Ofertar um tratamento digno, seguro e que permita a inclusão de crianças com DM1 nas atividades comuns as suas faixas etárias é uma necessidade não atendida no Brasil.</a:t>
          </a:r>
          <a:r>
            <a:rPr lang="pt-BR" sz="2600" kern="1200" dirty="0">
              <a:latin typeface="Montserrat" pitchFamily="2" charset="77"/>
            </a:rPr>
            <a:t> </a:t>
          </a:r>
        </a:p>
      </dsp:txBody>
      <dsp:txXfrm>
        <a:off x="0" y="5534789"/>
        <a:ext cx="10350768" cy="2765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681021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ubmed/19324943" TargetMode="External"/><Relationship Id="rId4" Type="http://schemas.openxmlformats.org/officeDocument/2006/relationships/hyperlink" Target="https://dx.doi.org/10.2337%2Fdc08-1722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7AC7D95-B303-C0AB-87E4-AB4B6C27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844A15A-4F62-D12F-B4BB-76C002300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41995A1-3AEC-63DF-32DB-7C4A98EDDC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70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D9CC325-1CE8-70DE-1C71-AC8B02198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4FC47F7-8747-EA96-3070-718D1313EC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0C885F4-F6B8-0300-3E83-D3BCF10130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954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622BB816-1C4C-BFC0-C486-3C58DDAA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2C259F23-D4AB-6380-A603-77AC4B9D47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47088AE1-832D-4256-33A2-C35E2DAC1B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915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677FBE3-B7FC-30E5-A6C0-F4A52DE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5D56830-DC9C-A874-9D2C-61E19E3B64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F55297E-645A-B313-509B-7D5A72F6D8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684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8F5BDB6-E272-A22E-B899-F275D8B7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BC6F860-D000-CE4D-EB6B-E7CC512E7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8DC6397-3267-3072-C833-C1C950D52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81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F7BD447-4376-B99D-4BE3-A2240502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4BB0746-829C-E84A-BD2C-D3E8B8F2E1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75B9D86-F0F0-DB98-5BC0-8C5037B434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23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073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dirty="0">
                <a:hlinkClick r:id="rId3"/>
              </a:rPr>
              <a:t>Diabetes Care</a:t>
            </a:r>
            <a:r>
              <a:rPr lang="pt-BR" dirty="0"/>
              <a:t>. 2009 </a:t>
            </a:r>
            <a:r>
              <a:rPr lang="pt-BR" dirty="0" err="1"/>
              <a:t>Jun</a:t>
            </a:r>
            <a:r>
              <a:rPr lang="pt-BR" dirty="0"/>
              <a:t>; 32(6): 1001–1006. </a:t>
            </a:r>
          </a:p>
          <a:p>
            <a:pPr fontAlgn="t"/>
            <a:r>
              <a:rPr lang="pt-BR" dirty="0" err="1"/>
              <a:t>Published</a:t>
            </a:r>
            <a:r>
              <a:rPr lang="pt-BR" dirty="0"/>
              <a:t> online 2009 Mar 26. </a:t>
            </a:r>
            <a:r>
              <a:rPr lang="pt-BR" dirty="0" err="1"/>
              <a:t>doi</a:t>
            </a:r>
            <a:r>
              <a:rPr lang="pt-BR" dirty="0"/>
              <a:t>: </a:t>
            </a:r>
            <a:r>
              <a:rPr lang="pt-BR" dirty="0">
                <a:hlinkClick r:id="rId4"/>
              </a:rPr>
              <a:t>10.2337/dc08-1722</a:t>
            </a:r>
            <a:endParaRPr lang="pt-BR" dirty="0"/>
          </a:p>
          <a:p>
            <a:pPr fontAlgn="t"/>
            <a:r>
              <a:rPr lang="pt-BR" dirty="0"/>
              <a:t>PMCID: PMC2681021</a:t>
            </a:r>
          </a:p>
          <a:p>
            <a:pPr fontAlgn="t"/>
            <a:r>
              <a:rPr lang="pt-BR" dirty="0"/>
              <a:t>PMID: </a:t>
            </a:r>
            <a:r>
              <a:rPr lang="pt-BR" dirty="0">
                <a:hlinkClick r:id="rId5"/>
              </a:rPr>
              <a:t>19324943</a:t>
            </a:r>
            <a:endParaRPr lang="pt-BR" dirty="0"/>
          </a:p>
          <a:p>
            <a:r>
              <a:rPr lang="pt-BR" dirty="0" err="1"/>
              <a:t>Cognitive</a:t>
            </a:r>
            <a:r>
              <a:rPr lang="pt-BR" dirty="0"/>
              <a:t> </a:t>
            </a:r>
            <a:r>
              <a:rPr lang="pt-BR" dirty="0" err="1"/>
              <a:t>Function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Disrupted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Both </a:t>
            </a:r>
            <a:r>
              <a:rPr lang="pt-BR" dirty="0" err="1"/>
              <a:t>Hypo</a:t>
            </a:r>
            <a:r>
              <a:rPr lang="pt-BR" dirty="0"/>
              <a:t>-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Hyperglycemia</a:t>
            </a:r>
            <a:r>
              <a:rPr lang="pt-BR" dirty="0"/>
              <a:t> in </a:t>
            </a:r>
            <a:r>
              <a:rPr lang="pt-BR" dirty="0" err="1"/>
              <a:t>School-AgedChildren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1 Diabetes: A Field </a:t>
            </a:r>
            <a:r>
              <a:rPr lang="pt-BR" dirty="0" err="1"/>
              <a:t>Study</a:t>
            </a:r>
            <a:endParaRPr lang="pt-BR" dirty="0"/>
          </a:p>
          <a:p>
            <a:endParaRPr lang="pt-BR" dirty="0"/>
          </a:p>
          <a:p>
            <a:r>
              <a:rPr lang="pt-BR" dirty="0"/>
              <a:t>time </a:t>
            </a:r>
            <a:r>
              <a:rPr lang="pt-BR" dirty="0" err="1"/>
              <a:t>to</a:t>
            </a:r>
            <a:r>
              <a:rPr lang="pt-BR" dirty="0"/>
              <a:t> complete </a:t>
            </a:r>
            <a:r>
              <a:rPr lang="pt-BR" dirty="0" err="1"/>
              <a:t>both</a:t>
            </a:r>
            <a:r>
              <a:rPr lang="pt-BR" dirty="0"/>
              <a:t> mental </a:t>
            </a:r>
            <a:r>
              <a:rPr lang="pt-BR" dirty="0" err="1"/>
              <a:t>math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reaction</a:t>
            </a:r>
            <a:r>
              <a:rPr lang="pt-BR" dirty="0"/>
              <a:t> time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significantly</a:t>
            </a:r>
            <a:r>
              <a:rPr lang="pt-BR" dirty="0"/>
              <a:t> </a:t>
            </a:r>
            <a:r>
              <a:rPr lang="pt-BR" dirty="0" err="1"/>
              <a:t>longer</a:t>
            </a:r>
            <a:r>
              <a:rPr lang="pt-BR" dirty="0"/>
              <a:t>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hypoglycemia</a:t>
            </a:r>
            <a:r>
              <a:rPr lang="pt-BR" dirty="0"/>
              <a:t>.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hyperglycemia</a:t>
            </a:r>
            <a:r>
              <a:rPr lang="pt-BR" dirty="0"/>
              <a:t>, time </a:t>
            </a:r>
            <a:r>
              <a:rPr lang="pt-BR" dirty="0" err="1"/>
              <a:t>to</a:t>
            </a:r>
            <a:r>
              <a:rPr lang="pt-BR" dirty="0"/>
              <a:t> complete </a:t>
            </a:r>
            <a:r>
              <a:rPr lang="pt-BR" dirty="0" err="1"/>
              <a:t>math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significantly</a:t>
            </a:r>
            <a:r>
              <a:rPr lang="pt-BR" dirty="0"/>
              <a:t> </a:t>
            </a:r>
            <a:r>
              <a:rPr lang="pt-BR" dirty="0" err="1"/>
              <a:t>longer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reaction</a:t>
            </a:r>
            <a:r>
              <a:rPr lang="pt-BR" dirty="0"/>
              <a:t> time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marginally</a:t>
            </a:r>
            <a:r>
              <a:rPr lang="pt-BR" dirty="0"/>
              <a:t> </a:t>
            </a:r>
            <a:r>
              <a:rPr lang="pt-BR" dirty="0" err="1"/>
              <a:t>significant</a:t>
            </a:r>
            <a:r>
              <a:rPr lang="pt-BR" dirty="0"/>
              <a:t> (</a:t>
            </a:r>
            <a:r>
              <a:rPr lang="pt-BR" i="1" dirty="0" err="1"/>
              <a:t>P</a:t>
            </a:r>
            <a:r>
              <a:rPr lang="pt-BR" dirty="0"/>
              <a:t> = 0.053).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 no </a:t>
            </a:r>
            <a:r>
              <a:rPr lang="pt-BR" dirty="0" err="1"/>
              <a:t>differences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task</a:t>
            </a:r>
            <a:r>
              <a:rPr lang="pt-BR" dirty="0"/>
              <a:t> </a:t>
            </a:r>
            <a:r>
              <a:rPr lang="pt-BR" dirty="0" err="1"/>
              <a:t>accuracy</a:t>
            </a:r>
            <a:r>
              <a:rPr lang="pt-BR" dirty="0"/>
              <a:t>. Decline in mental </a:t>
            </a:r>
            <a:r>
              <a:rPr lang="pt-BR" dirty="0" err="1"/>
              <a:t>math</a:t>
            </a:r>
            <a:r>
              <a:rPr lang="pt-BR" dirty="0"/>
              <a:t> performance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glucose </a:t>
            </a:r>
            <a:r>
              <a:rPr lang="pt-BR" dirty="0" err="1"/>
              <a:t>levels</a:t>
            </a:r>
            <a:r>
              <a:rPr lang="pt-BR" dirty="0"/>
              <a:t> &lt;3.0 </a:t>
            </a:r>
            <a:r>
              <a:rPr lang="pt-BR" dirty="0" err="1"/>
              <a:t>and</a:t>
            </a:r>
            <a:r>
              <a:rPr lang="pt-BR" dirty="0"/>
              <a:t> &gt;22.2 mmol/l. </a:t>
            </a:r>
            <a:r>
              <a:rPr lang="pt-BR" dirty="0" err="1"/>
              <a:t>IISs</a:t>
            </a:r>
            <a:r>
              <a:rPr lang="pt-BR" dirty="0"/>
              <a:t> </a:t>
            </a:r>
            <a:r>
              <a:rPr lang="pt-BR" dirty="0" err="1"/>
              <a:t>varied</a:t>
            </a:r>
            <a:r>
              <a:rPr lang="pt-BR" dirty="0"/>
              <a:t> </a:t>
            </a:r>
            <a:r>
              <a:rPr lang="pt-BR" dirty="0" err="1"/>
              <a:t>greatly</a:t>
            </a:r>
            <a:r>
              <a:rPr lang="pt-BR" dirty="0"/>
              <a:t> </a:t>
            </a:r>
            <a:r>
              <a:rPr lang="pt-BR" dirty="0" err="1"/>
              <a:t>across</a:t>
            </a:r>
            <a:r>
              <a:rPr lang="pt-BR" dirty="0"/>
              <a:t> </a:t>
            </a:r>
            <a:r>
              <a:rPr lang="pt-BR" dirty="0" err="1"/>
              <a:t>children</a:t>
            </a:r>
            <a:r>
              <a:rPr lang="pt-BR" dirty="0"/>
              <a:t>, </a:t>
            </a:r>
            <a:r>
              <a:rPr lang="pt-BR" dirty="0" err="1"/>
              <a:t>with</a:t>
            </a:r>
            <a:r>
              <a:rPr lang="pt-BR" dirty="0"/>
              <a:t> no age </a:t>
            </a:r>
            <a:r>
              <a:rPr lang="pt-BR" dirty="0" err="1"/>
              <a:t>or</a:t>
            </a:r>
            <a:r>
              <a:rPr lang="pt-BR" dirty="0"/>
              <a:t> sex </a:t>
            </a:r>
            <a:r>
              <a:rPr lang="pt-BR" dirty="0" err="1"/>
              <a:t>differences</a:t>
            </a:r>
            <a:r>
              <a:rPr lang="pt-BR" dirty="0"/>
              <a:t>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Further</a:t>
            </a:r>
            <a:r>
              <a:rPr lang="pt-BR" dirty="0"/>
              <a:t>, </a:t>
            </a:r>
            <a:r>
              <a:rPr lang="pt-BR" dirty="0" err="1"/>
              <a:t>cognition</a:t>
            </a:r>
            <a:r>
              <a:rPr lang="pt-BR" dirty="0"/>
              <a:t> 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impaired</a:t>
            </a:r>
            <a:r>
              <a:rPr lang="pt-BR" dirty="0"/>
              <a:t> for a </a:t>
            </a:r>
            <a:r>
              <a:rPr lang="pt-BR" dirty="0" err="1"/>
              <a:t>considerable</a:t>
            </a:r>
            <a:r>
              <a:rPr lang="pt-BR" dirty="0"/>
              <a:t> </a:t>
            </a:r>
            <a:r>
              <a:rPr lang="pt-BR" dirty="0" err="1"/>
              <a:t>period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time </a:t>
            </a:r>
            <a:r>
              <a:rPr lang="pt-BR" dirty="0" err="1"/>
              <a:t>beyond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correction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any</a:t>
            </a:r>
            <a:r>
              <a:rPr lang="pt-BR" dirty="0"/>
              <a:t> </a:t>
            </a:r>
            <a:r>
              <a:rPr lang="pt-BR" dirty="0" err="1"/>
              <a:t>episode</a:t>
            </a:r>
            <a:r>
              <a:rPr lang="pt-BR" dirty="0"/>
              <a:t>.</a:t>
            </a:r>
            <a:br>
              <a:rPr lang="pt-BR" dirty="0"/>
            </a:b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E895-054C-4845-94A6-9D6C78FE811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72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DE4F12D-D859-9BB1-9D8B-21357309A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6FB7384-E9A5-CB0F-FB34-DDD90A552C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86B78BAC-C8FA-9161-62C2-BD5DE1DFE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78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1CBAA8F-D33A-B8F8-4061-337513250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E98696F-BC74-501B-3359-49EE0D35B3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D10402C4-3327-0DA5-A0AA-9C8C271A2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2194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956C42E-AD17-C5FE-D0F4-D367F389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8681ED3-A49B-EE44-A33C-7EA534D39D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FA111C9-B8F5-6D09-FCF2-EED22A10B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700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EAC950D-3B15-5E30-23E6-A4C978FA9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A3F09185-7C71-B6EA-FF9C-BA511CB8BC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A79C7885-816D-E28D-2EC9-65DC5C4F882C}"/>
              </a:ext>
            </a:extLst>
          </p:cNvPr>
          <p:cNvSpPr/>
          <p:nvPr/>
        </p:nvSpPr>
        <p:spPr>
          <a:xfrm>
            <a:off x="16147270" y="309444"/>
            <a:ext cx="1937530" cy="1596636"/>
          </a:xfrm>
          <a:custGeom>
            <a:avLst/>
            <a:gdLst/>
            <a:ahLst/>
            <a:cxnLst/>
            <a:rect l="l" t="t" r="r" b="b"/>
            <a:pathLst>
              <a:path w="1937530" h="1596636" extrusionOk="0">
                <a:moveTo>
                  <a:pt x="0" y="0"/>
                </a:moveTo>
                <a:lnTo>
                  <a:pt x="1937530" y="0"/>
                </a:lnTo>
                <a:lnTo>
                  <a:pt x="1937530" y="1596636"/>
                </a:lnTo>
                <a:lnTo>
                  <a:pt x="0" y="1596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3" name="Google Shape;148;p38">
            <a:extLst>
              <a:ext uri="{FF2B5EF4-FFF2-40B4-BE49-F238E27FC236}">
                <a16:creationId xmlns:a16="http://schemas.microsoft.com/office/drawing/2014/main" id="{C1EE00EE-B3BC-F6C0-A34D-D95CB35D4EBC}"/>
              </a:ext>
            </a:extLst>
          </p:cNvPr>
          <p:cNvSpPr txBox="1"/>
          <p:nvPr/>
        </p:nvSpPr>
        <p:spPr>
          <a:xfrm>
            <a:off x="5896366" y="3630181"/>
            <a:ext cx="11609943" cy="523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SOLANGE TRAVASSOS</a:t>
            </a:r>
          </a:p>
          <a:p>
            <a:pPr marL="457200" indent="-342900" algn="just">
              <a:lnSpc>
                <a:spcPct val="150000"/>
              </a:lnSpc>
              <a:buClr>
                <a:srgbClr val="3F3F3F"/>
              </a:buClr>
              <a:buSzPts val="1800"/>
              <a:buFont typeface="Arial"/>
              <a:buChar char="●"/>
            </a:pPr>
            <a:r>
              <a:rPr lang="pt-BR" sz="2000" dirty="0">
                <a:solidFill>
                  <a:schemeClr val="bg1"/>
                </a:solidFill>
              </a:rPr>
              <a:t>Vice Presidente da Sociedade Brasileira de Diabetes</a:t>
            </a:r>
          </a:p>
          <a:p>
            <a:pPr marL="457200" indent="-342900" algn="just">
              <a:lnSpc>
                <a:spcPct val="150000"/>
              </a:lnSpc>
              <a:buClr>
                <a:srgbClr val="3F3F3F"/>
              </a:buClr>
              <a:buSzPts val="1800"/>
              <a:buFont typeface="Arial"/>
              <a:buChar char="●"/>
            </a:pPr>
            <a:r>
              <a:rPr lang="pt-BR" sz="2000" dirty="0">
                <a:solidFill>
                  <a:schemeClr val="bg1"/>
                </a:solidFill>
              </a:rPr>
              <a:t>Mestre e Doutora em Medicina pela UFRJ</a:t>
            </a:r>
          </a:p>
          <a:p>
            <a:pPr marL="457200" indent="-342900" algn="just">
              <a:lnSpc>
                <a:spcPct val="150000"/>
              </a:lnSpc>
              <a:buClr>
                <a:srgbClr val="3F3F3F"/>
              </a:buClr>
              <a:buSzPts val="1800"/>
              <a:buFont typeface="Arial"/>
              <a:buChar char="●"/>
            </a:pPr>
            <a:r>
              <a:rPr lang="pt-BR" sz="2000" dirty="0">
                <a:solidFill>
                  <a:schemeClr val="bg1"/>
                </a:solidFill>
              </a:rPr>
              <a:t>Professora da Pós Graduação de Endocrinologia da UNI-RIO</a:t>
            </a:r>
          </a:p>
          <a:p>
            <a:pPr marL="457200" indent="-342900" algn="just">
              <a:lnSpc>
                <a:spcPct val="150000"/>
              </a:lnSpc>
              <a:buClr>
                <a:srgbClr val="3F3F3F"/>
              </a:buClr>
              <a:buSzPts val="1800"/>
              <a:buFont typeface="Arial"/>
              <a:buChar char="●"/>
            </a:pPr>
            <a:r>
              <a:rPr lang="pt-BR" sz="2000" dirty="0">
                <a:solidFill>
                  <a:schemeClr val="bg1"/>
                </a:solidFill>
              </a:rPr>
              <a:t>Fundadora e  </a:t>
            </a:r>
            <a:r>
              <a:rPr lang="pt-BR" sz="2000" dirty="0" err="1">
                <a:solidFill>
                  <a:schemeClr val="bg1"/>
                </a:solidFill>
              </a:rPr>
              <a:t>Ex</a:t>
            </a:r>
            <a:r>
              <a:rPr lang="pt-BR" sz="2000">
                <a:solidFill>
                  <a:schemeClr val="bg1"/>
                </a:solidFill>
              </a:rPr>
              <a:t> - coordenadora do Departamento de saúde ocular da SBD</a:t>
            </a:r>
          </a:p>
          <a:p>
            <a:pPr marL="457200" indent="-342900" algn="just">
              <a:lnSpc>
                <a:spcPct val="150000"/>
              </a:lnSpc>
              <a:buClr>
                <a:srgbClr val="3F3F3F"/>
              </a:buClr>
              <a:buSzPts val="1800"/>
              <a:buFont typeface="Arial"/>
              <a:buChar char="●"/>
            </a:pPr>
            <a:r>
              <a:rPr lang="pt-BR" sz="2000">
                <a:solidFill>
                  <a:schemeClr val="bg1"/>
                </a:solidFill>
              </a:rPr>
              <a:t>Idealizadora e coordenadora dos Projetos Oftalmologista Amigo do Jovem com Diabetes, O Meu Diabetes e Diabetes Tipo Rio.</a:t>
            </a:r>
          </a:p>
          <a:p>
            <a:pPr marL="457200" indent="-342900" algn="just">
              <a:lnSpc>
                <a:spcPct val="200000"/>
              </a:lnSpc>
              <a:buClr>
                <a:srgbClr val="3F3F3F"/>
              </a:buClr>
              <a:buSzPts val="1800"/>
              <a:buFont typeface="Arial"/>
              <a:buChar char="●"/>
            </a:pPr>
            <a:endParaRPr lang="pt-BR" sz="2400">
              <a:solidFill>
                <a:schemeClr val="bg1"/>
              </a:solidFill>
            </a:endParaRPr>
          </a:p>
          <a:p>
            <a:pPr marL="45720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●"/>
            </a:pPr>
            <a:endParaRPr lang="en-US"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1721286-BD9A-8FE5-B313-89DF89AE7A35}"/>
              </a:ext>
            </a:extLst>
          </p:cNvPr>
          <p:cNvSpPr txBox="1"/>
          <p:nvPr/>
        </p:nvSpPr>
        <p:spPr>
          <a:xfrm>
            <a:off x="841824" y="693444"/>
            <a:ext cx="14463623" cy="94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VIDA COM O DIABETES DO TIPO 1 (DM1)</a:t>
            </a:r>
            <a:endParaRPr lang="en-US" sz="7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A0319CE-7364-927D-299F-B5CDBCDBFD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47"/>
          <a:stretch/>
        </p:blipFill>
        <p:spPr>
          <a:xfrm>
            <a:off x="928709" y="3449048"/>
            <a:ext cx="4317059" cy="49870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6886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6E73E9A4-9929-5F16-1EE1-7D881536F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203FC136-6091-636A-E172-D692CBC0CD1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5" name="Google Shape;85;p1">
            <a:extLst>
              <a:ext uri="{FF2B5EF4-FFF2-40B4-BE49-F238E27FC236}">
                <a16:creationId xmlns:a16="http://schemas.microsoft.com/office/drawing/2014/main" id="{EB8E1296-D6E9-1907-1D06-8541046E44AA}"/>
              </a:ext>
            </a:extLst>
          </p:cNvPr>
          <p:cNvSpPr/>
          <p:nvPr/>
        </p:nvSpPr>
        <p:spPr>
          <a:xfrm>
            <a:off x="126135" y="8414558"/>
            <a:ext cx="1937530" cy="1596636"/>
          </a:xfrm>
          <a:custGeom>
            <a:avLst/>
            <a:gdLst/>
            <a:ahLst/>
            <a:cxnLst/>
            <a:rect l="l" t="t" r="r" b="b"/>
            <a:pathLst>
              <a:path w="1937530" h="1596636" extrusionOk="0">
                <a:moveTo>
                  <a:pt x="0" y="0"/>
                </a:moveTo>
                <a:lnTo>
                  <a:pt x="1937530" y="0"/>
                </a:lnTo>
                <a:lnTo>
                  <a:pt x="1937530" y="1596636"/>
                </a:lnTo>
                <a:lnTo>
                  <a:pt x="0" y="1596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84D6AAAB-7190-C127-39A9-089CCD419462}"/>
              </a:ext>
            </a:extLst>
          </p:cNvPr>
          <p:cNvSpPr/>
          <p:nvPr/>
        </p:nvSpPr>
        <p:spPr>
          <a:xfrm>
            <a:off x="11194152" y="2875658"/>
            <a:ext cx="7810190" cy="7810190"/>
          </a:xfrm>
          <a:custGeom>
            <a:avLst/>
            <a:gdLst/>
            <a:ahLst/>
            <a:cxnLst/>
            <a:rect l="l" t="t" r="r" b="b"/>
            <a:pathLst>
              <a:path w="7810190" h="7810190" extrusionOk="0">
                <a:moveTo>
                  <a:pt x="0" y="0"/>
                </a:moveTo>
                <a:lnTo>
                  <a:pt x="7810190" y="0"/>
                </a:lnTo>
                <a:lnTo>
                  <a:pt x="7810190" y="7810190"/>
                </a:lnTo>
                <a:lnTo>
                  <a:pt x="0" y="7810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2" name="Imagem 1" descr="Uma imagem contendo pessoa, no interior, homem, mesa&#10;&#10;Descrição gerada automaticamente">
            <a:extLst>
              <a:ext uri="{FF2B5EF4-FFF2-40B4-BE49-F238E27FC236}">
                <a16:creationId xmlns:a16="http://schemas.microsoft.com/office/drawing/2014/main" id="{D75596EB-3660-F0CD-1BDD-938993521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99098" cy="10287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DA201F-FD3F-3208-B2BE-E59E1FDE3D17}"/>
              </a:ext>
            </a:extLst>
          </p:cNvPr>
          <p:cNvSpPr txBox="1"/>
          <p:nvPr/>
        </p:nvSpPr>
        <p:spPr>
          <a:xfrm>
            <a:off x="2773096" y="2875658"/>
            <a:ext cx="13074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chemeClr val="bg1"/>
                </a:solidFill>
              </a:rPr>
              <a:t>O DM1 Não escolhe cor, </a:t>
            </a:r>
          </a:p>
          <a:p>
            <a:pPr algn="ctr"/>
            <a:r>
              <a:rPr lang="pt-BR" sz="7200" b="1" dirty="0">
                <a:solidFill>
                  <a:schemeClr val="bg1"/>
                </a:solidFill>
              </a:rPr>
              <a:t>classe social ou idade e a população mais vulnerável é afetada de maneira trágica. </a:t>
            </a:r>
          </a:p>
        </p:txBody>
      </p:sp>
    </p:spTree>
    <p:extLst>
      <p:ext uri="{BB962C8B-B14F-4D97-AF65-F5344CB8AC3E}">
        <p14:creationId xmlns:p14="http://schemas.microsoft.com/office/powerpoint/2010/main" val="268832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370BC4F4-151F-5537-463A-A2B8F5CE6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E8112840-C0AE-580B-1D04-FD5B7E5031A3}"/>
              </a:ext>
            </a:extLst>
          </p:cNvPr>
          <p:cNvSpPr/>
          <p:nvPr/>
        </p:nvSpPr>
        <p:spPr>
          <a:xfrm>
            <a:off x="0" y="139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C29705-21A8-1D8D-AA2B-CDF9CC8B35F9}"/>
              </a:ext>
            </a:extLst>
          </p:cNvPr>
          <p:cNvSpPr txBox="1"/>
          <p:nvPr/>
        </p:nvSpPr>
        <p:spPr>
          <a:xfrm>
            <a:off x="4812877" y="9340477"/>
            <a:ext cx="15473079" cy="786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enchentes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no RS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mostraram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vulnerabilidade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DM1</a:t>
            </a:r>
            <a:endParaRPr lang="en-US" sz="500" dirty="0"/>
          </a:p>
        </p:txBody>
      </p:sp>
      <p:pic>
        <p:nvPicPr>
          <p:cNvPr id="2" name="Imagem 1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6846A15F-9CA6-845E-5DE7-EF3D274BE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8003" y="5271611"/>
            <a:ext cx="3527805" cy="3713480"/>
          </a:xfrm>
          <a:prstGeom prst="rect">
            <a:avLst/>
          </a:prstGeom>
        </p:spPr>
      </p:pic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CD4A73D-658C-8CF4-1B23-50990C9D1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8056" y="1119244"/>
            <a:ext cx="3503535" cy="3707446"/>
          </a:xfrm>
          <a:prstGeom prst="rect">
            <a:avLst/>
          </a:prstGeom>
        </p:spPr>
      </p:pic>
      <p:pic>
        <p:nvPicPr>
          <p:cNvPr id="5" name="Imagem 4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EE3DCDBA-0EED-2966-F44F-9D5F6E887A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99"/>
          <a:stretch/>
        </p:blipFill>
        <p:spPr>
          <a:xfrm>
            <a:off x="7522007" y="1562346"/>
            <a:ext cx="5027410" cy="7466283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AE1F522-8D19-165B-C802-A6EB5CA25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121" y="5469312"/>
            <a:ext cx="4256247" cy="37029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0227B7-828F-F187-507B-6FB3FBCC24BD}"/>
              </a:ext>
            </a:extLst>
          </p:cNvPr>
          <p:cNvSpPr txBox="1"/>
          <p:nvPr/>
        </p:nvSpPr>
        <p:spPr>
          <a:xfrm>
            <a:off x="166254" y="184894"/>
            <a:ext cx="1510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Montserrat" pitchFamily="2" charset="77"/>
              </a:rPr>
              <a:t>FALTA DE INSULINA MATA MAIS RÁPIDO DO QUE A FOME</a:t>
            </a:r>
          </a:p>
        </p:txBody>
      </p:sp>
      <p:pic>
        <p:nvPicPr>
          <p:cNvPr id="8" name="Imagem 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A56B630-6D53-BF86-37D8-BA4049CA4D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36" r="2507"/>
          <a:stretch/>
        </p:blipFill>
        <p:spPr>
          <a:xfrm>
            <a:off x="457199" y="1299768"/>
            <a:ext cx="6754092" cy="38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65B18B2-1035-DDD9-77E8-883BF11FD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E87BDACE-FBCF-CAE9-18CC-F2139D473C4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30BE2B13-57E1-C3D4-E9A4-0E9BEF5B3E1C}"/>
              </a:ext>
            </a:extLst>
          </p:cNvPr>
          <p:cNvSpPr/>
          <p:nvPr/>
        </p:nvSpPr>
        <p:spPr>
          <a:xfrm>
            <a:off x="15799272" y="387968"/>
            <a:ext cx="1937530" cy="1596636"/>
          </a:xfrm>
          <a:custGeom>
            <a:avLst/>
            <a:gdLst/>
            <a:ahLst/>
            <a:cxnLst/>
            <a:rect l="l" t="t" r="r" b="b"/>
            <a:pathLst>
              <a:path w="1937530" h="1596636" extrusionOk="0">
                <a:moveTo>
                  <a:pt x="0" y="0"/>
                </a:moveTo>
                <a:lnTo>
                  <a:pt x="1937530" y="0"/>
                </a:lnTo>
                <a:lnTo>
                  <a:pt x="1937530" y="1596636"/>
                </a:lnTo>
                <a:lnTo>
                  <a:pt x="0" y="1596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E9D762-7800-FB7A-233E-C021275FC78C}"/>
              </a:ext>
            </a:extLst>
          </p:cNvPr>
          <p:cNvSpPr txBox="1"/>
          <p:nvPr/>
        </p:nvSpPr>
        <p:spPr>
          <a:xfrm>
            <a:off x="961054" y="997749"/>
            <a:ext cx="14838218" cy="829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b="1" kern="1200" dirty="0">
              <a:solidFill>
                <a:schemeClr val="bg1"/>
              </a:solidFill>
              <a:latin typeface="Montserrat" pitchFamily="2" charset="77"/>
              <a:ea typeface="+mn-ea"/>
              <a:cs typeface="+mn-cs"/>
            </a:endParaRP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O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tratamento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adequado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,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minimiza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o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risco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de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complicações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agudas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e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crônicas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relacionadas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diabetes e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deve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estar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alcance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de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todas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as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pessoas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com DM1. </a:t>
            </a: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b="1" kern="1200" dirty="0">
              <a:solidFill>
                <a:schemeClr val="accent5">
                  <a:lumMod val="60000"/>
                  <a:lumOff val="40000"/>
                </a:schemeClr>
              </a:solidFill>
              <a:latin typeface="Montserrat" pitchFamily="2" charset="77"/>
              <a:ea typeface="+mn-ea"/>
              <a:cs typeface="+mn-cs"/>
            </a:endParaRP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Entretanto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,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este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não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é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capaz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de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replicar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a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função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fisiológica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da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insulina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,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levando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a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desafios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diários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, que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dificultam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a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participação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plena e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efetiva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na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sociedade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em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igualdade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de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condições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com as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demais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pessoas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e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ainda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coloca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a 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vida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da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pessoa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com DM1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em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constante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risco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,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caso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suas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necessidades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especiais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não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sejam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prontamente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atendidas</a:t>
            </a:r>
            <a:r>
              <a:rPr lang="en-US" sz="36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ontserrat" pitchFamily="2" charset="77"/>
                <a:ea typeface="+mn-ea"/>
                <a:cs typeface="+mn-cs"/>
              </a:rPr>
              <a:t>. </a:t>
            </a: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b="1" kern="1200" dirty="0">
              <a:solidFill>
                <a:schemeClr val="accent5">
                  <a:lumMod val="60000"/>
                  <a:lumOff val="40000"/>
                </a:schemeClr>
              </a:solidFill>
              <a:latin typeface="Montserrat" pitchFamily="2" charset="77"/>
              <a:ea typeface="+mn-ea"/>
              <a:cs typeface="+mn-cs"/>
            </a:endParaRP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kern="1200" dirty="0" err="1">
                <a:solidFill>
                  <a:schemeClr val="bg1"/>
                </a:solidFill>
                <a:effectLst/>
                <a:latin typeface="Montserrat" pitchFamily="2" charset="77"/>
                <a:ea typeface="+mn-ea"/>
                <a:cs typeface="+mn-cs"/>
              </a:rPr>
              <a:t>Vários</a:t>
            </a:r>
            <a:r>
              <a:rPr lang="en-US" sz="3600" b="1" kern="1200" dirty="0">
                <a:solidFill>
                  <a:schemeClr val="bg1"/>
                </a:solidFill>
                <a:effectLst/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effectLst/>
                <a:latin typeface="Montserrat" pitchFamily="2" charset="77"/>
                <a:ea typeface="+mn-ea"/>
                <a:cs typeface="+mn-cs"/>
              </a:rPr>
              <a:t>paíse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vem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avançando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na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proteção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das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pessoas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com DM1 e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diminuindo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drasticamente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as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complicações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 da </a:t>
            </a:r>
            <a:r>
              <a:rPr lang="en-US" sz="3600" b="1" kern="1200" dirty="0" err="1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doença</a:t>
            </a:r>
            <a:r>
              <a: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rPr>
              <a:t>. </a:t>
            </a:r>
            <a:endParaRPr lang="en-US" sz="3600" b="1" kern="1200" dirty="0">
              <a:solidFill>
                <a:schemeClr val="bg1"/>
              </a:solidFill>
              <a:effectLst/>
              <a:latin typeface="Montserrat" pitchFamily="2" charset="77"/>
              <a:ea typeface="+mn-ea"/>
              <a:cs typeface="+mn-cs"/>
            </a:endParaRP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b="1" kern="12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Montserrat" pitchFamily="2" charset="77"/>
              <a:ea typeface="+mn-ea"/>
              <a:cs typeface="+mn-cs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018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F762CCB-CFDF-49A0-F29B-AF0F8F87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606B5D00-2CB9-0712-9BD5-B0F6CDCF2D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CC424E-369E-3CC9-079F-41CE554880E6}"/>
              </a:ext>
            </a:extLst>
          </p:cNvPr>
          <p:cNvSpPr txBox="1"/>
          <p:nvPr/>
        </p:nvSpPr>
        <p:spPr>
          <a:xfrm>
            <a:off x="4061831" y="3983709"/>
            <a:ext cx="14226169" cy="471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#APROVAPL2687</a:t>
            </a:r>
          </a:p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0" b="1" kern="1200" dirty="0">
              <a:solidFill>
                <a:srgbClr val="FFFFFF"/>
              </a:solidFill>
              <a:effectLst/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kern="1200" dirty="0">
                <a:solidFill>
                  <a:schemeClr val="bg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                          </a:t>
            </a:r>
            <a:r>
              <a:rPr lang="en-US" sz="4400" b="0" i="0" u="none" strike="noStrike" kern="1200" dirty="0" err="1">
                <a:solidFill>
                  <a:schemeClr val="bg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Obrigada</a:t>
            </a:r>
            <a:r>
              <a:rPr lang="en-US" sz="4400" b="0" i="0" u="none" strike="noStrike" kern="1200" dirty="0">
                <a:solidFill>
                  <a:schemeClr val="bg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</p:txBody>
      </p:sp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4826E8B3-E4A3-F779-AE9F-1357371A439E}"/>
              </a:ext>
            </a:extLst>
          </p:cNvPr>
          <p:cNvSpPr/>
          <p:nvPr/>
        </p:nvSpPr>
        <p:spPr>
          <a:xfrm>
            <a:off x="16147270" y="309444"/>
            <a:ext cx="1937530" cy="1596636"/>
          </a:xfrm>
          <a:custGeom>
            <a:avLst/>
            <a:gdLst/>
            <a:ahLst/>
            <a:cxnLst/>
            <a:rect l="l" t="t" r="r" b="b"/>
            <a:pathLst>
              <a:path w="1937530" h="1596636" extrusionOk="0">
                <a:moveTo>
                  <a:pt x="0" y="0"/>
                </a:moveTo>
                <a:lnTo>
                  <a:pt x="1937530" y="0"/>
                </a:lnTo>
                <a:lnTo>
                  <a:pt x="1937530" y="1596636"/>
                </a:lnTo>
                <a:lnTo>
                  <a:pt x="0" y="1596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645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DC88F2E-22E9-1740-8A3E-373D0B35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4D74F8D-B2C9-3A38-578E-A1ED93528B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D8829A-15CF-5CF4-6710-023A526FF752}"/>
              </a:ext>
            </a:extLst>
          </p:cNvPr>
          <p:cNvSpPr txBox="1"/>
          <p:nvPr/>
        </p:nvSpPr>
        <p:spPr>
          <a:xfrm>
            <a:off x="2233031" y="2502401"/>
            <a:ext cx="14226169" cy="4623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Diabetes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tipo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1 (DM1)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uma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deficiência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invisível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aos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olhos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sociedade</a:t>
            </a:r>
            <a:r>
              <a:rPr lang="en-US" sz="5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mas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</a:t>
            </a:r>
            <a:r>
              <a:rPr lang="en-US" sz="5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</a:t>
            </a:r>
            <a:r>
              <a:rPr lang="en-US" sz="5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muito</a:t>
            </a:r>
            <a:r>
              <a:rPr lang="en-US" sz="5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real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para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quem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convive  com a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doença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8259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2F41DCA-5C88-CA28-E1AA-6D457FBFC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6E2C301C-A138-73E7-25A2-762207AAE65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 dirty="0"/>
          </a:p>
        </p:txBody>
      </p:sp>
      <p:pic>
        <p:nvPicPr>
          <p:cNvPr id="3" name="Imagem 2" descr="Foto em preto e branco de homens lado a lado&#10;&#10;Descrição gerada automaticamente">
            <a:extLst>
              <a:ext uri="{FF2B5EF4-FFF2-40B4-BE49-F238E27FC236}">
                <a16:creationId xmlns:a16="http://schemas.microsoft.com/office/drawing/2014/main" id="{BEFBAFBF-13A2-CCD5-BEDA-E61F965BD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703" y="3416191"/>
            <a:ext cx="9772594" cy="61121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23B099-2E00-CEDF-2B72-67A1EE670ACA}"/>
              </a:ext>
            </a:extLst>
          </p:cNvPr>
          <p:cNvSpPr txBox="1"/>
          <p:nvPr/>
        </p:nvSpPr>
        <p:spPr>
          <a:xfrm>
            <a:off x="263925" y="758621"/>
            <a:ext cx="17760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itchFamily="2" charset="77"/>
              </a:rPr>
              <a:t>A administração de Insulina, embora vital, não consegue replicar a função fisiológica da insulina natural, levando a desafios diários e ao convívio com o risco de complicações agudas  e crônicas graves, que podem ser fatais. </a:t>
            </a:r>
          </a:p>
        </p:txBody>
      </p:sp>
    </p:spTree>
    <p:extLst>
      <p:ext uri="{BB962C8B-B14F-4D97-AF65-F5344CB8AC3E}">
        <p14:creationId xmlns:p14="http://schemas.microsoft.com/office/powerpoint/2010/main" val="3907184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E2B1AA9-1CA9-0FA8-189A-A111307C0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F83BA739-0D76-2F3F-FE53-1D2CFEC6AF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0317C44A-6190-FE13-E1EF-39CA874B1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7" y="1318437"/>
            <a:ext cx="7470627" cy="7931889"/>
          </a:xfrm>
          <a:prstGeom prst="rect">
            <a:avLst/>
          </a:prstGeom>
        </p:spPr>
      </p:pic>
      <p:graphicFrame>
        <p:nvGraphicFramePr>
          <p:cNvPr id="86" name="CaixaDeTexto 3">
            <a:extLst>
              <a:ext uri="{FF2B5EF4-FFF2-40B4-BE49-F238E27FC236}">
                <a16:creationId xmlns:a16="http://schemas.microsoft.com/office/drawing/2014/main" id="{B6C84DE3-4C9F-EA1F-4CF5-418C5F58D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049931"/>
              </p:ext>
            </p:extLst>
          </p:nvPr>
        </p:nvGraphicFramePr>
        <p:xfrm>
          <a:off x="8539127" y="1479152"/>
          <a:ext cx="8484783" cy="7604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8816C8EE-42F2-6532-F523-58B81EEEC0FE}"/>
              </a:ext>
            </a:extLst>
          </p:cNvPr>
          <p:cNvSpPr/>
          <p:nvPr/>
        </p:nvSpPr>
        <p:spPr>
          <a:xfrm flipV="1">
            <a:off x="1264090" y="6081822"/>
            <a:ext cx="990012" cy="276447"/>
          </a:xfrm>
          <a:prstGeom prst="rect">
            <a:avLst/>
          </a:prstGeom>
          <a:solidFill>
            <a:srgbClr val="E2E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755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AE757-E963-96D5-2D42-6F6920C9F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Texto 2">
            <a:extLst>
              <a:ext uri="{FF2B5EF4-FFF2-40B4-BE49-F238E27FC236}">
                <a16:creationId xmlns:a16="http://schemas.microsoft.com/office/drawing/2014/main" id="{98B23BD2-0B7B-2886-6EDF-94B76CD830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225336"/>
              </p:ext>
            </p:extLst>
          </p:nvPr>
        </p:nvGraphicFramePr>
        <p:xfrm>
          <a:off x="6972027" y="961233"/>
          <a:ext cx="10350768" cy="830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4D70EC3B-0C05-28CC-2EF6-68ABC7B8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5" y="4389438"/>
            <a:ext cx="4946073" cy="1143000"/>
          </a:xfrm>
        </p:spPr>
        <p:txBody>
          <a:bodyPr>
            <a:noAutofit/>
          </a:bodyPr>
          <a:lstStyle/>
          <a:p>
            <a:r>
              <a:rPr lang="pt-BR" sz="7200" b="1" dirty="0">
                <a:latin typeface="Montserrat" pitchFamily="2" charset="77"/>
              </a:rPr>
              <a:t>A luta diária da pessoa com DM1</a:t>
            </a:r>
          </a:p>
        </p:txBody>
      </p:sp>
    </p:spTree>
    <p:extLst>
      <p:ext uri="{BB962C8B-B14F-4D97-AF65-F5344CB8AC3E}">
        <p14:creationId xmlns:p14="http://schemas.microsoft.com/office/powerpoint/2010/main" val="118012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D1ECCA-213C-7D0E-E322-F4E939DC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Texto 2">
            <a:extLst>
              <a:ext uri="{FF2B5EF4-FFF2-40B4-BE49-F238E27FC236}">
                <a16:creationId xmlns:a16="http://schemas.microsoft.com/office/drawing/2014/main" id="{72DB5410-21BB-828F-1202-9A49A5D27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185043"/>
              </p:ext>
            </p:extLst>
          </p:nvPr>
        </p:nvGraphicFramePr>
        <p:xfrm>
          <a:off x="7584327" y="1578706"/>
          <a:ext cx="9395460" cy="825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 descr="Bebê deitado de barriga para baixo na cama&#10;&#10;Descrição gerada automaticamente com confiança média">
            <a:extLst>
              <a:ext uri="{FF2B5EF4-FFF2-40B4-BE49-F238E27FC236}">
                <a16:creationId xmlns:a16="http://schemas.microsoft.com/office/drawing/2014/main" id="{1596B92A-5A82-0D87-6610-EA93820F64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495" t="4261" r="11838" b="11384"/>
          <a:stretch/>
        </p:blipFill>
        <p:spPr>
          <a:xfrm>
            <a:off x="0" y="0"/>
            <a:ext cx="6005945" cy="1028700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64E98BA-B7D8-A3A3-A64F-6A6EFDBE6535}"/>
              </a:ext>
            </a:extLst>
          </p:cNvPr>
          <p:cNvSpPr txBox="1"/>
          <p:nvPr/>
        </p:nvSpPr>
        <p:spPr>
          <a:xfrm>
            <a:off x="7584327" y="604225"/>
            <a:ext cx="970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Montserrat" pitchFamily="2" charset="77"/>
              </a:rPr>
              <a:t>Na infância e adolescência o Desafio é maior</a:t>
            </a:r>
          </a:p>
        </p:txBody>
      </p:sp>
    </p:spTree>
    <p:extLst>
      <p:ext uri="{BB962C8B-B14F-4D97-AF65-F5344CB8AC3E}">
        <p14:creationId xmlns:p14="http://schemas.microsoft.com/office/powerpoint/2010/main" val="209861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F96D50-43C4-23F8-2B02-4A2AC3A0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61234"/>
            <a:ext cx="5127988" cy="8374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800" b="1" dirty="0">
                <a:latin typeface="Montserrat" pitchFamily="2" charset="77"/>
              </a:rPr>
              <a:t>Em uma criança com DM1, o simples ato de brincar exige planejamento e pode colocar a criança em risco.</a:t>
            </a:r>
            <a:br>
              <a:rPr lang="pt-BR" sz="3800" b="1" dirty="0">
                <a:latin typeface="Montserrat" pitchFamily="2" charset="77"/>
              </a:rPr>
            </a:br>
            <a:endParaRPr lang="pt-BR" sz="3800" b="1" dirty="0">
              <a:latin typeface="Montserrat" pitchFamily="2" charset="77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41175" y="5194079"/>
            <a:ext cx="8115300" cy="27432"/>
          </a:xfrm>
          <a:custGeom>
            <a:avLst/>
            <a:gdLst>
              <a:gd name="connsiteX0" fmla="*/ 0 w 8115300"/>
              <a:gd name="connsiteY0" fmla="*/ 0 h 27432"/>
              <a:gd name="connsiteX1" fmla="*/ 432816 w 8115300"/>
              <a:gd name="connsiteY1" fmla="*/ 0 h 27432"/>
              <a:gd name="connsiteX2" fmla="*/ 1190244 w 8115300"/>
              <a:gd name="connsiteY2" fmla="*/ 0 h 27432"/>
              <a:gd name="connsiteX3" fmla="*/ 1623060 w 8115300"/>
              <a:gd name="connsiteY3" fmla="*/ 0 h 27432"/>
              <a:gd name="connsiteX4" fmla="*/ 2218182 w 8115300"/>
              <a:gd name="connsiteY4" fmla="*/ 0 h 27432"/>
              <a:gd name="connsiteX5" fmla="*/ 3056763 w 8115300"/>
              <a:gd name="connsiteY5" fmla="*/ 0 h 27432"/>
              <a:gd name="connsiteX6" fmla="*/ 3733038 w 8115300"/>
              <a:gd name="connsiteY6" fmla="*/ 0 h 27432"/>
              <a:gd name="connsiteX7" fmla="*/ 4490466 w 8115300"/>
              <a:gd name="connsiteY7" fmla="*/ 0 h 27432"/>
              <a:gd name="connsiteX8" fmla="*/ 5085588 w 8115300"/>
              <a:gd name="connsiteY8" fmla="*/ 0 h 27432"/>
              <a:gd name="connsiteX9" fmla="*/ 5761863 w 8115300"/>
              <a:gd name="connsiteY9" fmla="*/ 0 h 27432"/>
              <a:gd name="connsiteX10" fmla="*/ 6600444 w 8115300"/>
              <a:gd name="connsiteY10" fmla="*/ 0 h 27432"/>
              <a:gd name="connsiteX11" fmla="*/ 7114413 w 8115300"/>
              <a:gd name="connsiteY11" fmla="*/ 0 h 27432"/>
              <a:gd name="connsiteX12" fmla="*/ 8115300 w 8115300"/>
              <a:gd name="connsiteY12" fmla="*/ 0 h 27432"/>
              <a:gd name="connsiteX13" fmla="*/ 8115300 w 8115300"/>
              <a:gd name="connsiteY13" fmla="*/ 27432 h 27432"/>
              <a:gd name="connsiteX14" fmla="*/ 7520178 w 8115300"/>
              <a:gd name="connsiteY14" fmla="*/ 27432 h 27432"/>
              <a:gd name="connsiteX15" fmla="*/ 7087362 w 8115300"/>
              <a:gd name="connsiteY15" fmla="*/ 27432 h 27432"/>
              <a:gd name="connsiteX16" fmla="*/ 6411087 w 8115300"/>
              <a:gd name="connsiteY16" fmla="*/ 27432 h 27432"/>
              <a:gd name="connsiteX17" fmla="*/ 5897118 w 8115300"/>
              <a:gd name="connsiteY17" fmla="*/ 27432 h 27432"/>
              <a:gd name="connsiteX18" fmla="*/ 5220843 w 8115300"/>
              <a:gd name="connsiteY18" fmla="*/ 27432 h 27432"/>
              <a:gd name="connsiteX19" fmla="*/ 4544568 w 8115300"/>
              <a:gd name="connsiteY19" fmla="*/ 27432 h 27432"/>
              <a:gd name="connsiteX20" fmla="*/ 3868293 w 8115300"/>
              <a:gd name="connsiteY20" fmla="*/ 27432 h 27432"/>
              <a:gd name="connsiteX21" fmla="*/ 3192018 w 8115300"/>
              <a:gd name="connsiteY21" fmla="*/ 27432 h 27432"/>
              <a:gd name="connsiteX22" fmla="*/ 2596896 w 8115300"/>
              <a:gd name="connsiteY22" fmla="*/ 27432 h 27432"/>
              <a:gd name="connsiteX23" fmla="*/ 1839468 w 8115300"/>
              <a:gd name="connsiteY23" fmla="*/ 27432 h 27432"/>
              <a:gd name="connsiteX24" fmla="*/ 1163193 w 8115300"/>
              <a:gd name="connsiteY24" fmla="*/ 27432 h 27432"/>
              <a:gd name="connsiteX25" fmla="*/ 0 w 8115300"/>
              <a:gd name="connsiteY25" fmla="*/ 27432 h 27432"/>
              <a:gd name="connsiteX26" fmla="*/ 0 w 8115300"/>
              <a:gd name="connsiteY2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15300" h="27432" fill="none" extrusionOk="0">
                <a:moveTo>
                  <a:pt x="0" y="0"/>
                </a:moveTo>
                <a:cubicBezTo>
                  <a:pt x="190010" y="894"/>
                  <a:pt x="220703" y="16712"/>
                  <a:pt x="432816" y="0"/>
                </a:cubicBezTo>
                <a:cubicBezTo>
                  <a:pt x="644929" y="-16712"/>
                  <a:pt x="925351" y="-2130"/>
                  <a:pt x="1190244" y="0"/>
                </a:cubicBezTo>
                <a:cubicBezTo>
                  <a:pt x="1455137" y="2130"/>
                  <a:pt x="1428691" y="10242"/>
                  <a:pt x="1623060" y="0"/>
                </a:cubicBezTo>
                <a:cubicBezTo>
                  <a:pt x="1817429" y="-10242"/>
                  <a:pt x="1970637" y="26101"/>
                  <a:pt x="2218182" y="0"/>
                </a:cubicBezTo>
                <a:cubicBezTo>
                  <a:pt x="2465727" y="-26101"/>
                  <a:pt x="2697424" y="-37662"/>
                  <a:pt x="3056763" y="0"/>
                </a:cubicBezTo>
                <a:cubicBezTo>
                  <a:pt x="3416102" y="37662"/>
                  <a:pt x="3593057" y="5679"/>
                  <a:pt x="3733038" y="0"/>
                </a:cubicBezTo>
                <a:cubicBezTo>
                  <a:pt x="3873019" y="-5679"/>
                  <a:pt x="4227702" y="-17899"/>
                  <a:pt x="4490466" y="0"/>
                </a:cubicBezTo>
                <a:cubicBezTo>
                  <a:pt x="4753230" y="17899"/>
                  <a:pt x="4954916" y="-7629"/>
                  <a:pt x="5085588" y="0"/>
                </a:cubicBezTo>
                <a:cubicBezTo>
                  <a:pt x="5216260" y="7629"/>
                  <a:pt x="5443283" y="13568"/>
                  <a:pt x="5761863" y="0"/>
                </a:cubicBezTo>
                <a:cubicBezTo>
                  <a:pt x="6080443" y="-13568"/>
                  <a:pt x="6414913" y="34176"/>
                  <a:pt x="6600444" y="0"/>
                </a:cubicBezTo>
                <a:cubicBezTo>
                  <a:pt x="6785975" y="-34176"/>
                  <a:pt x="6979908" y="24439"/>
                  <a:pt x="7114413" y="0"/>
                </a:cubicBezTo>
                <a:cubicBezTo>
                  <a:pt x="7248918" y="-24439"/>
                  <a:pt x="7753242" y="49243"/>
                  <a:pt x="8115300" y="0"/>
                </a:cubicBezTo>
                <a:cubicBezTo>
                  <a:pt x="8114711" y="10802"/>
                  <a:pt x="8114630" y="18406"/>
                  <a:pt x="8115300" y="27432"/>
                </a:cubicBezTo>
                <a:cubicBezTo>
                  <a:pt x="7919968" y="56537"/>
                  <a:pt x="7815832" y="29302"/>
                  <a:pt x="7520178" y="27432"/>
                </a:cubicBezTo>
                <a:cubicBezTo>
                  <a:pt x="7224524" y="25562"/>
                  <a:pt x="7237397" y="41582"/>
                  <a:pt x="7087362" y="27432"/>
                </a:cubicBezTo>
                <a:cubicBezTo>
                  <a:pt x="6937327" y="13282"/>
                  <a:pt x="6666361" y="21099"/>
                  <a:pt x="6411087" y="27432"/>
                </a:cubicBezTo>
                <a:cubicBezTo>
                  <a:pt x="6155814" y="33765"/>
                  <a:pt x="6076699" y="29106"/>
                  <a:pt x="5897118" y="27432"/>
                </a:cubicBezTo>
                <a:cubicBezTo>
                  <a:pt x="5717537" y="25758"/>
                  <a:pt x="5480643" y="60140"/>
                  <a:pt x="5220843" y="27432"/>
                </a:cubicBezTo>
                <a:cubicBezTo>
                  <a:pt x="4961043" y="-5276"/>
                  <a:pt x="4741983" y="10261"/>
                  <a:pt x="4544568" y="27432"/>
                </a:cubicBezTo>
                <a:cubicBezTo>
                  <a:pt x="4347154" y="44603"/>
                  <a:pt x="4107592" y="3653"/>
                  <a:pt x="3868293" y="27432"/>
                </a:cubicBezTo>
                <a:cubicBezTo>
                  <a:pt x="3628995" y="51211"/>
                  <a:pt x="3474283" y="17408"/>
                  <a:pt x="3192018" y="27432"/>
                </a:cubicBezTo>
                <a:cubicBezTo>
                  <a:pt x="2909754" y="37456"/>
                  <a:pt x="2798966" y="32872"/>
                  <a:pt x="2596896" y="27432"/>
                </a:cubicBezTo>
                <a:cubicBezTo>
                  <a:pt x="2394826" y="21992"/>
                  <a:pt x="2025585" y="38694"/>
                  <a:pt x="1839468" y="27432"/>
                </a:cubicBezTo>
                <a:cubicBezTo>
                  <a:pt x="1653351" y="16170"/>
                  <a:pt x="1444068" y="17283"/>
                  <a:pt x="1163193" y="27432"/>
                </a:cubicBezTo>
                <a:cubicBezTo>
                  <a:pt x="882319" y="37581"/>
                  <a:pt x="259987" y="69926"/>
                  <a:pt x="0" y="27432"/>
                </a:cubicBezTo>
                <a:cubicBezTo>
                  <a:pt x="586" y="19291"/>
                  <a:pt x="-218" y="13009"/>
                  <a:pt x="0" y="0"/>
                </a:cubicBezTo>
                <a:close/>
              </a:path>
              <a:path w="8115300" h="27432" stroke="0" extrusionOk="0">
                <a:moveTo>
                  <a:pt x="0" y="0"/>
                </a:moveTo>
                <a:cubicBezTo>
                  <a:pt x="246921" y="20773"/>
                  <a:pt x="378767" y="-16956"/>
                  <a:pt x="595122" y="0"/>
                </a:cubicBezTo>
                <a:cubicBezTo>
                  <a:pt x="811477" y="16956"/>
                  <a:pt x="846257" y="-13061"/>
                  <a:pt x="1027938" y="0"/>
                </a:cubicBezTo>
                <a:cubicBezTo>
                  <a:pt x="1209619" y="13061"/>
                  <a:pt x="1578503" y="7172"/>
                  <a:pt x="1866519" y="0"/>
                </a:cubicBezTo>
                <a:cubicBezTo>
                  <a:pt x="2154535" y="-7172"/>
                  <a:pt x="2226239" y="7373"/>
                  <a:pt x="2461641" y="0"/>
                </a:cubicBezTo>
                <a:cubicBezTo>
                  <a:pt x="2697043" y="-7373"/>
                  <a:pt x="2901650" y="-10054"/>
                  <a:pt x="3056763" y="0"/>
                </a:cubicBezTo>
                <a:cubicBezTo>
                  <a:pt x="3211876" y="10054"/>
                  <a:pt x="3585194" y="26991"/>
                  <a:pt x="3895344" y="0"/>
                </a:cubicBezTo>
                <a:cubicBezTo>
                  <a:pt x="4205494" y="-26991"/>
                  <a:pt x="4295029" y="18672"/>
                  <a:pt x="4409313" y="0"/>
                </a:cubicBezTo>
                <a:cubicBezTo>
                  <a:pt x="4523597" y="-18672"/>
                  <a:pt x="4956843" y="3306"/>
                  <a:pt x="5247894" y="0"/>
                </a:cubicBezTo>
                <a:cubicBezTo>
                  <a:pt x="5538945" y="-3306"/>
                  <a:pt x="5725486" y="41316"/>
                  <a:pt x="6086475" y="0"/>
                </a:cubicBezTo>
                <a:cubicBezTo>
                  <a:pt x="6447464" y="-41316"/>
                  <a:pt x="6467270" y="-130"/>
                  <a:pt x="6762750" y="0"/>
                </a:cubicBezTo>
                <a:cubicBezTo>
                  <a:pt x="7058230" y="130"/>
                  <a:pt x="7713814" y="14357"/>
                  <a:pt x="8115300" y="0"/>
                </a:cubicBezTo>
                <a:cubicBezTo>
                  <a:pt x="8113940" y="10164"/>
                  <a:pt x="8115383" y="19377"/>
                  <a:pt x="8115300" y="27432"/>
                </a:cubicBezTo>
                <a:cubicBezTo>
                  <a:pt x="7951056" y="30523"/>
                  <a:pt x="7778080" y="21630"/>
                  <a:pt x="7682484" y="27432"/>
                </a:cubicBezTo>
                <a:cubicBezTo>
                  <a:pt x="7586888" y="33234"/>
                  <a:pt x="7123604" y="-3715"/>
                  <a:pt x="6843903" y="27432"/>
                </a:cubicBezTo>
                <a:cubicBezTo>
                  <a:pt x="6564202" y="58579"/>
                  <a:pt x="6499708" y="46045"/>
                  <a:pt x="6329934" y="27432"/>
                </a:cubicBezTo>
                <a:cubicBezTo>
                  <a:pt x="6160160" y="8819"/>
                  <a:pt x="5847230" y="12305"/>
                  <a:pt x="5653659" y="27432"/>
                </a:cubicBezTo>
                <a:cubicBezTo>
                  <a:pt x="5460088" y="42559"/>
                  <a:pt x="5091368" y="49579"/>
                  <a:pt x="4815078" y="27432"/>
                </a:cubicBezTo>
                <a:cubicBezTo>
                  <a:pt x="4538788" y="5285"/>
                  <a:pt x="4312121" y="56408"/>
                  <a:pt x="4138803" y="27432"/>
                </a:cubicBezTo>
                <a:cubicBezTo>
                  <a:pt x="3965485" y="-1544"/>
                  <a:pt x="3850471" y="37054"/>
                  <a:pt x="3705987" y="27432"/>
                </a:cubicBezTo>
                <a:cubicBezTo>
                  <a:pt x="3561503" y="17810"/>
                  <a:pt x="3428606" y="6693"/>
                  <a:pt x="3192018" y="27432"/>
                </a:cubicBezTo>
                <a:cubicBezTo>
                  <a:pt x="2955430" y="48171"/>
                  <a:pt x="2708142" y="29499"/>
                  <a:pt x="2353437" y="27432"/>
                </a:cubicBezTo>
                <a:cubicBezTo>
                  <a:pt x="1998732" y="25365"/>
                  <a:pt x="1984171" y="39554"/>
                  <a:pt x="1677162" y="27432"/>
                </a:cubicBezTo>
                <a:cubicBezTo>
                  <a:pt x="1370153" y="15310"/>
                  <a:pt x="1367960" y="5957"/>
                  <a:pt x="1163193" y="27432"/>
                </a:cubicBezTo>
                <a:cubicBezTo>
                  <a:pt x="958426" y="48907"/>
                  <a:pt x="303607" y="-7538"/>
                  <a:pt x="0" y="27432"/>
                </a:cubicBezTo>
                <a:cubicBezTo>
                  <a:pt x="-383" y="21019"/>
                  <a:pt x="-503" y="124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Texto 2">
            <a:extLst>
              <a:ext uri="{FF2B5EF4-FFF2-40B4-BE49-F238E27FC236}">
                <a16:creationId xmlns:a16="http://schemas.microsoft.com/office/drawing/2014/main" id="{119EA15F-8DF6-50EE-7C52-1406645FB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069011"/>
              </p:ext>
            </p:extLst>
          </p:nvPr>
        </p:nvGraphicFramePr>
        <p:xfrm>
          <a:off x="6972027" y="961233"/>
          <a:ext cx="10350768" cy="830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8876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C7BA-114C-FC46-9165-876B30C3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641" y="2382798"/>
            <a:ext cx="5486400" cy="5347014"/>
          </a:xfrm>
          <a:solidFill>
            <a:srgbClr val="122B4A"/>
          </a:solidFill>
        </p:spPr>
        <p:txBody>
          <a:bodyPr spcFirstLastPara="1" vert="horz" wrap="square" lIns="137160" tIns="68580" rIns="137160" bIns="68580" rtlCol="0" anchor="b" anchorCtr="0">
            <a:normAutofit fontScale="90000"/>
          </a:bodyPr>
          <a:lstStyle/>
          <a:p>
            <a:pPr algn="ctr"/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Efeitos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glicemia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cognição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crianças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idade</a:t>
            </a:r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escolar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01D623-566F-BD44-8D5D-39995EC08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69" r="51667"/>
          <a:stretch/>
        </p:blipFill>
        <p:spPr>
          <a:xfrm>
            <a:off x="7730734" y="1685992"/>
            <a:ext cx="9830318" cy="69269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37BE418-8787-2545-82A6-541D91C26109}"/>
              </a:ext>
            </a:extLst>
          </p:cNvPr>
          <p:cNvSpPr txBox="1"/>
          <p:nvPr/>
        </p:nvSpPr>
        <p:spPr>
          <a:xfrm>
            <a:off x="10390909" y="1828800"/>
            <a:ext cx="17041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/>
              <a:t>HIPO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CE1E6D-BC6F-C542-9D8A-7562671176C2}"/>
              </a:ext>
            </a:extLst>
          </p:cNvPr>
          <p:cNvSpPr txBox="1"/>
          <p:nvPr/>
        </p:nvSpPr>
        <p:spPr>
          <a:xfrm>
            <a:off x="16105910" y="1828800"/>
            <a:ext cx="11707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/>
              <a:t>HIPER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0253187-35DF-154D-B2CD-18B2C49F7C2B}"/>
              </a:ext>
            </a:extLst>
          </p:cNvPr>
          <p:cNvSpPr txBox="1"/>
          <p:nvPr/>
        </p:nvSpPr>
        <p:spPr>
          <a:xfrm>
            <a:off x="8202257" y="303152"/>
            <a:ext cx="9580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/>
              <a:t>61 crianças – média de idade de 9 anos</a:t>
            </a:r>
          </a:p>
          <a:p>
            <a:r>
              <a:rPr lang="pt-BR" sz="2100"/>
              <a:t>Fizeram testes antes da glicemia </a:t>
            </a:r>
            <a:r>
              <a:rPr lang="pt-BR" sz="2100" err="1"/>
              <a:t>pré-prandial</a:t>
            </a:r>
            <a:r>
              <a:rPr lang="pt-BR" sz="2100"/>
              <a:t> por 4 a 6 semanas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20D254-2BE7-9641-9C85-B467846EC9F3}"/>
              </a:ext>
            </a:extLst>
          </p:cNvPr>
          <p:cNvSpPr/>
          <p:nvPr/>
        </p:nvSpPr>
        <p:spPr>
          <a:xfrm>
            <a:off x="7003787" y="9568937"/>
            <a:ext cx="112842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100" err="1"/>
              <a:t>Cognitive</a:t>
            </a:r>
            <a:r>
              <a:rPr lang="pt-BR" sz="2100"/>
              <a:t> </a:t>
            </a:r>
            <a:r>
              <a:rPr lang="pt-BR" sz="2100" err="1"/>
              <a:t>Function</a:t>
            </a:r>
            <a:r>
              <a:rPr lang="pt-BR" sz="2100"/>
              <a:t> </a:t>
            </a:r>
            <a:r>
              <a:rPr lang="pt-BR" sz="2100" err="1"/>
              <a:t>Is</a:t>
            </a:r>
            <a:r>
              <a:rPr lang="pt-BR" sz="2100"/>
              <a:t> </a:t>
            </a:r>
            <a:r>
              <a:rPr lang="pt-BR" sz="2100" err="1"/>
              <a:t>Disrupted</a:t>
            </a:r>
            <a:r>
              <a:rPr lang="pt-BR" sz="2100"/>
              <a:t> </a:t>
            </a:r>
            <a:r>
              <a:rPr lang="pt-BR" sz="2100" err="1"/>
              <a:t>by</a:t>
            </a:r>
            <a:r>
              <a:rPr lang="pt-BR" sz="2100"/>
              <a:t> Both </a:t>
            </a:r>
            <a:r>
              <a:rPr lang="pt-BR" sz="2100" err="1"/>
              <a:t>Hypo</a:t>
            </a:r>
            <a:r>
              <a:rPr lang="pt-BR" sz="2100"/>
              <a:t>- </a:t>
            </a:r>
            <a:r>
              <a:rPr lang="pt-BR" sz="2100" err="1"/>
              <a:t>and</a:t>
            </a:r>
            <a:r>
              <a:rPr lang="pt-BR" sz="2100"/>
              <a:t> </a:t>
            </a:r>
            <a:r>
              <a:rPr lang="pt-BR" sz="2100" err="1"/>
              <a:t>Hyperglycemia</a:t>
            </a:r>
            <a:r>
              <a:rPr lang="pt-BR" sz="2100"/>
              <a:t> in </a:t>
            </a:r>
            <a:r>
              <a:rPr lang="pt-BR" sz="2100" err="1"/>
              <a:t>School-AgedChildren</a:t>
            </a:r>
            <a:r>
              <a:rPr lang="pt-BR" sz="2100"/>
              <a:t> </a:t>
            </a:r>
            <a:r>
              <a:rPr lang="pt-BR" sz="2100" err="1"/>
              <a:t>With</a:t>
            </a:r>
            <a:r>
              <a:rPr lang="pt-BR" sz="2100"/>
              <a:t> </a:t>
            </a:r>
            <a:r>
              <a:rPr lang="pt-BR" sz="2100" err="1"/>
              <a:t>Type</a:t>
            </a:r>
            <a:r>
              <a:rPr lang="pt-BR" sz="2100"/>
              <a:t> 1 Diabetes: A Field </a:t>
            </a:r>
            <a:r>
              <a:rPr lang="pt-BR" sz="2100" err="1"/>
              <a:t>Study</a:t>
            </a:r>
            <a:r>
              <a:rPr lang="pt-BR" sz="2100"/>
              <a:t>. Diabetes </a:t>
            </a:r>
            <a:r>
              <a:rPr lang="pt-BR" sz="2100" err="1"/>
              <a:t>Care</a:t>
            </a:r>
            <a:r>
              <a:rPr lang="pt-BR" sz="2100"/>
              <a:t>. 2009 </a:t>
            </a:r>
            <a:r>
              <a:rPr lang="pt-BR" sz="2100" err="1"/>
              <a:t>Jun</a:t>
            </a:r>
            <a:r>
              <a:rPr lang="pt-BR" sz="2100"/>
              <a:t>; 32(6): 1001–1006.</a:t>
            </a:r>
          </a:p>
        </p:txBody>
      </p:sp>
    </p:spTree>
    <p:extLst>
      <p:ext uri="{BB962C8B-B14F-4D97-AF65-F5344CB8AC3E}">
        <p14:creationId xmlns:p14="http://schemas.microsoft.com/office/powerpoint/2010/main" val="217616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C085DD2-3F35-6D4C-E13C-8D13AC00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1CED55C7-8016-7870-7037-D13779F74D5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57" t="-3739" r="-2857" b="-373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6876035-0451-468B-C1CB-4BCAC7B584F1}"/>
              </a:ext>
            </a:extLst>
          </p:cNvPr>
          <p:cNvSpPr txBox="1"/>
          <p:nvPr/>
        </p:nvSpPr>
        <p:spPr>
          <a:xfrm>
            <a:off x="1762517" y="1186286"/>
            <a:ext cx="14430456" cy="927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FFFFFF"/>
                </a:solidFill>
                <a:latin typeface="Montserrat"/>
              </a:rPr>
              <a:t>Além de toda carga imposta pelo DM1, ainda precisamos lidar com a ameaça das complicações, sendo 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fundamental o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acesso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ao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tratamento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adequado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, para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evitar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que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uma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deficiência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invisível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se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transforme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em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várias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deficiências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Montserrat"/>
                <a:sym typeface="Montserrat"/>
              </a:rPr>
              <a:t>visíveis</a:t>
            </a:r>
            <a:r>
              <a:rPr lang="en-US" sz="5400" b="1" dirty="0">
                <a:solidFill>
                  <a:srgbClr val="FFFFFF"/>
                </a:solidFill>
                <a:latin typeface="Montserrat"/>
                <a:sym typeface="Montserrat"/>
              </a:rPr>
              <a:t>.</a:t>
            </a:r>
          </a:p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400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4E9DCCB3-7CC0-DB5B-17FD-1CD5A74F11D1}"/>
              </a:ext>
            </a:extLst>
          </p:cNvPr>
          <p:cNvSpPr/>
          <p:nvPr/>
        </p:nvSpPr>
        <p:spPr>
          <a:xfrm>
            <a:off x="15799272" y="387968"/>
            <a:ext cx="1937530" cy="1596636"/>
          </a:xfrm>
          <a:custGeom>
            <a:avLst/>
            <a:gdLst/>
            <a:ahLst/>
            <a:cxnLst/>
            <a:rect l="l" t="t" r="r" b="b"/>
            <a:pathLst>
              <a:path w="1937530" h="1596636" extrusionOk="0">
                <a:moveTo>
                  <a:pt x="0" y="0"/>
                </a:moveTo>
                <a:lnTo>
                  <a:pt x="1937530" y="0"/>
                </a:lnTo>
                <a:lnTo>
                  <a:pt x="1937530" y="1596636"/>
                </a:lnTo>
                <a:lnTo>
                  <a:pt x="0" y="1596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07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1039</Words>
  <Application>Microsoft Office PowerPoint</Application>
  <PresentationFormat>Personalizar</PresentationFormat>
  <Paragraphs>65</Paragraphs>
  <Slides>13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Calibri</vt:lpstr>
      <vt:lpstr>Montserrat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 luta diária da pessoa com DM1</vt:lpstr>
      <vt:lpstr>Apresentação do PowerPoint</vt:lpstr>
      <vt:lpstr>Em uma criança com DM1, o simples ato de brincar exige planejamento e pode colocar a criança em risco. </vt:lpstr>
      <vt:lpstr>Efeitos da glicemia na cognição de crianças em idade escolar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Gabriela Bernardo Schmidt</cp:lastModifiedBy>
  <cp:revision>32</cp:revision>
  <dcterms:created xsi:type="dcterms:W3CDTF">2006-08-16T00:00:00Z</dcterms:created>
  <dcterms:modified xsi:type="dcterms:W3CDTF">2024-12-03T12:07:40Z</dcterms:modified>
</cp:coreProperties>
</file>