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9" r:id="rId4"/>
    <p:sldId id="267" r:id="rId5"/>
    <p:sldId id="266" r:id="rId6"/>
    <p:sldId id="257" r:id="rId7"/>
    <p:sldId id="258" r:id="rId8"/>
    <p:sldId id="259" r:id="rId9"/>
    <p:sldId id="261" r:id="rId10"/>
    <p:sldId id="262" r:id="rId11"/>
    <p:sldId id="263" r:id="rId12"/>
    <p:sldId id="270" r:id="rId13"/>
    <p:sldId id="264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6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8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8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17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29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30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42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4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70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5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86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0E41-7C0C-4212-AE70-ABAB1D5D19B8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07D7-8CAC-4AA4-BDD0-D5DC75DDF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05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pase.org.br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pase.org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79512" y="2492896"/>
            <a:ext cx="8856983" cy="4365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13/03/14 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Apase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www.apase.org.br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completou 17 anos em defesa da Igualdade Parental e dos direitos dos filhos de pais separados. Com participação decisiva na criação das Leis da Guarda Compartilhada, Alienação Parental, Lei das Escolas e Lei dos Avós.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Tendo percorrido todas as capitais e mais de cem cidades brasileiras proferindo palestras, em Tribunais, MP, Universidades, OAB e diversas entidades civis.</a:t>
            </a:r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" y="142888"/>
            <a:ext cx="8122920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Elaine César – Um caso emblemático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4230"/>
            <a:ext cx="2593535" cy="33702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" y="4581128"/>
            <a:ext cx="3329619" cy="22768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4744"/>
            <a:ext cx="2441681" cy="36492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4091"/>
            <a:ext cx="3838575" cy="3838575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HOMENAGEM</a:t>
            </a:r>
          </a:p>
        </p:txBody>
      </p:sp>
    </p:spTree>
    <p:extLst>
      <p:ext uri="{BB962C8B-B14F-4D97-AF65-F5344CB8AC3E}">
        <p14:creationId xmlns:p14="http://schemas.microsoft.com/office/powerpoint/2010/main" val="34018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Elaine César – Um caso </a:t>
            </a:r>
            <a:r>
              <a:rPr lang="pt-BR" dirty="0" smtClean="0"/>
              <a:t>emblemático – HOMENAGEM - Faleceu em </a:t>
            </a:r>
            <a:r>
              <a:rPr lang="pt-BR" dirty="0"/>
              <a:t>26/01/2012.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Elaine César separou-se do pai do seu primeiro filho (Idade mais ou menos de 4 anos) e pouco depois sofreu acusação de abuso sexual.</a:t>
            </a:r>
          </a:p>
          <a:p>
            <a:r>
              <a:rPr lang="pt-BR" dirty="0" smtClean="0"/>
              <a:t>Foi imediatamente afastada do filho como de praxe nas decisões judiciais.</a:t>
            </a:r>
          </a:p>
          <a:p>
            <a:r>
              <a:rPr lang="pt-BR" dirty="0" smtClean="0"/>
              <a:t>Houve um Recurso ao TJSP onde o Desembargador usou a seguinte frase: </a:t>
            </a:r>
          </a:p>
          <a:p>
            <a:r>
              <a:rPr lang="pt-BR" b="1" i="1" dirty="0" smtClean="0"/>
              <a:t>"</a:t>
            </a:r>
            <a:r>
              <a:rPr lang="pt-BR" b="1" i="1" dirty="0"/>
              <a:t>A criança </a:t>
            </a:r>
            <a:r>
              <a:rPr lang="pt-BR" b="1" i="1" dirty="0" smtClean="0"/>
              <a:t>está </a:t>
            </a:r>
            <a:r>
              <a:rPr lang="pt-BR" b="1" i="1" dirty="0"/>
              <a:t>mais em segurança junto a companhia do pai e da Tia, pois a mãe além de ter uma profissão que não a permite educar uma </a:t>
            </a:r>
            <a:r>
              <a:rPr lang="pt-BR" b="1" i="1" dirty="0" smtClean="0"/>
              <a:t>criança, está </a:t>
            </a:r>
            <a:r>
              <a:rPr lang="pt-BR" b="1" i="1" dirty="0"/>
              <a:t>com </a:t>
            </a:r>
            <a:r>
              <a:rPr lang="pt-BR" b="1" i="1" dirty="0" smtClean="0"/>
              <a:t>câncer, </a:t>
            </a:r>
            <a:r>
              <a:rPr lang="pt-BR" b="1" i="1" dirty="0"/>
              <a:t>levando uma gravidez de risco e tem um novo relacionamento</a:t>
            </a:r>
            <a:r>
              <a:rPr lang="pt-BR" b="1" i="1" dirty="0" smtClean="0"/>
              <a:t>.</a:t>
            </a:r>
            <a:r>
              <a:rPr lang="pt-BR" dirty="0" smtClean="0"/>
              <a:t>“</a:t>
            </a:r>
          </a:p>
          <a:p>
            <a:r>
              <a:rPr lang="pt-BR" dirty="0" smtClean="0"/>
              <a:t>Seu filho nasceu perfeitamente saudável. </a:t>
            </a:r>
          </a:p>
          <a:p>
            <a:r>
              <a:rPr lang="pt-BR" dirty="0" err="1" smtClean="0"/>
              <a:t>Obs</a:t>
            </a:r>
            <a:r>
              <a:rPr lang="pt-BR" dirty="0" smtClean="0"/>
              <a:t>: Os pequenos irmãos só se viram uma única vez após o falecimento de Elaine. Para mais informações: GOOGLE.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6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900113" y="476250"/>
            <a:ext cx="7772400" cy="1971675"/>
          </a:xfrm>
        </p:spPr>
        <p:txBody>
          <a:bodyPr>
            <a:normAutofit fontScale="90000"/>
          </a:bodyPr>
          <a:lstStyle/>
          <a:p>
            <a:r>
              <a:rPr lang="pt-BR" altLang="pt-BR" sz="2000" smtClean="0"/>
              <a:t>Em São João da Boa Vista-SP, falsa acusação de psicopatia contra a mãe BEATRIZ PEREIRA DA SILVEIRA porque o pai não aceitou a guarda compartilhada por orientação da juíza, leva o filho de 14 anos ao desespero e a mãe perde os bebês em gestação gerando manifesto das autoridades após denúncia da médica psiquiatra no fórum local. Efeitos da guarda unilateral. , com o PLC 117/2013 teria sido poupado 3 vidas.</a:t>
            </a:r>
            <a:br>
              <a:rPr lang="pt-BR" altLang="pt-BR" sz="2000" smtClean="0"/>
            </a:br>
            <a:endParaRPr lang="pt-BR" altLang="pt-BR" sz="2000" smtClean="0"/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9162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2880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ORFANATOS E ADOÇÃO - Porque o </a:t>
            </a:r>
            <a:r>
              <a:rPr lang="pt-BR" sz="2400" b="1" dirty="0"/>
              <a:t>G</a:t>
            </a:r>
            <a:r>
              <a:rPr lang="pt-BR" sz="2400" b="1" dirty="0" smtClean="0"/>
              <a:t>overno Federal e o Ministério da Justiça não cuidam das crianças abandonadas e deixem que os pais separados cuidem dos seus filhos?</a:t>
            </a:r>
            <a:endParaRPr lang="pt-BR" sz="2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96855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Nossos orfanatos estão lotados de crianças e adolescentes aptos a adoção: aproximadamente 100 mil. </a:t>
            </a:r>
          </a:p>
          <a:p>
            <a:r>
              <a:rPr lang="pt-BR" dirty="0" smtClean="0"/>
              <a:t>Um Estádio Maracanã lotado, ou uma cidade de médio porte.</a:t>
            </a:r>
          </a:p>
          <a:p>
            <a:r>
              <a:rPr lang="pt-BR" dirty="0" smtClean="0"/>
              <a:t>Temos também aproximadamente 50 mil crianças de rua no Brasil.</a:t>
            </a:r>
          </a:p>
          <a:p>
            <a:r>
              <a:rPr lang="pt-BR" dirty="0" smtClean="0"/>
              <a:t>150 mil crianças em completo abandono.</a:t>
            </a:r>
          </a:p>
          <a:p>
            <a:r>
              <a:rPr lang="pt-BR" b="1" dirty="0" smtClean="0"/>
              <a:t>Segundo dados da UNICEF temos mais </a:t>
            </a:r>
            <a:r>
              <a:rPr lang="pt-BR" b="1" dirty="0"/>
              <a:t>de 27 milhões de </a:t>
            </a:r>
            <a:r>
              <a:rPr lang="pt-BR" b="1" dirty="0" smtClean="0"/>
              <a:t>crianças que </a:t>
            </a:r>
            <a:r>
              <a:rPr lang="pt-BR" b="1" dirty="0"/>
              <a:t>vivem na pobreza no </a:t>
            </a:r>
            <a:r>
              <a:rPr lang="pt-BR" b="1" dirty="0" smtClean="0"/>
              <a:t>Brasil. </a:t>
            </a:r>
          </a:p>
          <a:p>
            <a:r>
              <a:rPr lang="pt-BR" dirty="0" smtClean="0"/>
              <a:t>Todas essas crianças esperam o olhar do Estado.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4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Pedido ao Senado e à Presidente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Pedimos à CAS – Comissão de Assuntos Sociais que não altere o PLC 117/13. E o envie para o Plenário do Senado na íntegra, assim como veio.</a:t>
            </a:r>
          </a:p>
          <a:p>
            <a:r>
              <a:rPr lang="pt-BR" dirty="0" smtClean="0"/>
              <a:t>Pedimos aos Senadores que atenda os clamores da sociedade e aprovem em plenário o PLC 117/13, sem mudanças. Pois o mesmo já passou por duas Comissões do Senado</a:t>
            </a:r>
          </a:p>
          <a:p>
            <a:r>
              <a:rPr lang="pt-BR" dirty="0" smtClean="0"/>
              <a:t>Pedimos também à Presidente Dilma que não faça nenhum veto ao PLC 117/13. 20 milhões de crianças e adolescentes esperam por justiça.</a:t>
            </a:r>
          </a:p>
          <a:p>
            <a:r>
              <a:rPr lang="pt-BR" dirty="0" smtClean="0"/>
              <a:t>Lembramos que a ONG APASE em parceria com </a:t>
            </a:r>
            <a:r>
              <a:rPr lang="pt-BR" dirty="0" err="1" smtClean="0"/>
              <a:t>com</a:t>
            </a:r>
            <a:r>
              <a:rPr lang="pt-BR" dirty="0" smtClean="0"/>
              <a:t> a Fred Steffen Produções.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34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281120"/>
          </a:xfrm>
        </p:spPr>
        <p:txBody>
          <a:bodyPr/>
          <a:lstStyle/>
          <a:p>
            <a:r>
              <a:rPr lang="pt-BR" dirty="0" smtClean="0"/>
              <a:t>PLC 117/13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767291"/>
            <a:ext cx="8856984" cy="397407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1 - Há um grande equívoco quando os Senadores Mencionaram como motivo para Revisão do PLC 117/13 a morte das duas crianças: </a:t>
            </a:r>
            <a:r>
              <a:rPr lang="pt-BR" dirty="0">
                <a:solidFill>
                  <a:schemeClr val="tx1"/>
                </a:solidFill>
              </a:rPr>
              <a:t>Isabella </a:t>
            </a:r>
            <a:r>
              <a:rPr lang="pt-BR" dirty="0" err="1" smtClean="0">
                <a:solidFill>
                  <a:schemeClr val="tx1"/>
                </a:solidFill>
              </a:rPr>
              <a:t>Nardoni</a:t>
            </a:r>
            <a:r>
              <a:rPr lang="pt-BR" dirty="0" smtClean="0">
                <a:solidFill>
                  <a:schemeClr val="tx1"/>
                </a:solidFill>
              </a:rPr>
              <a:t> e Bernardo. A avó do Bernardo é a favor do PLC 117/13 exatamente como ele está, na íntegra, sem mudanças.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2 – Os dois foram Vítimas da Guarda Unilateral e não da Guarda Compartilhada.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3 - O menino Bernardo foi vítima primeiramente do judiciário, que ele procurou por duas vezes e não lhe foi dada a mínima atenção.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0" y="116632"/>
            <a:ext cx="1872208" cy="25052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75" y="679059"/>
            <a:ext cx="360250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484784"/>
          </a:xfrm>
        </p:spPr>
        <p:txBody>
          <a:bodyPr>
            <a:normAutofit/>
          </a:bodyPr>
          <a:lstStyle/>
          <a:p>
            <a:r>
              <a:rPr lang="pt-BR" sz="3600" dirty="0"/>
              <a:t>A Guarda Compartilhada é um forte fator inibidor da Alienação Parental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295232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É importante lembrar que mais de um milhão de mães no Brasil lutam pela Guarda Compartilhada, pois os pais de seus filhos detêm a Guarda Unilateral.</a:t>
            </a:r>
          </a:p>
          <a:p>
            <a:pPr marL="457200" indent="-4572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Fora as mães que tem dificuldades de visitas, centenas de mães estão há anos sem ver os filhos devido a Alienação Parental.</a:t>
            </a:r>
          </a:p>
          <a:p>
            <a:pPr marL="457200" indent="-4572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Temos uma mãe no Rio que está há mais de 20 anos sem ver uma filha e não conhece o neto.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2232247" cy="28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nova lei da Guarda Compartilhada fará parte do Código Civil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É importante que nossa legislação não confunda o ordenamento jurídico.</a:t>
            </a:r>
          </a:p>
          <a:p>
            <a:r>
              <a:rPr lang="pt-BR" dirty="0" smtClean="0"/>
              <a:t>O PLC 117/13 assim que virar Lei, irá fazer parte do Código Civil.</a:t>
            </a:r>
          </a:p>
          <a:p>
            <a:r>
              <a:rPr lang="pt-BR" dirty="0" smtClean="0"/>
              <a:t>A Proposta do Senador Romero Jucá, onde cita o menino Bernardo e a menina </a:t>
            </a:r>
            <a:r>
              <a:rPr lang="pt-BR" dirty="0" err="1" smtClean="0"/>
              <a:t>Nardoni</a:t>
            </a:r>
            <a:r>
              <a:rPr lang="pt-BR" dirty="0" smtClean="0"/>
              <a:t> não são compatíveis com o Código Civil e não deve fazer parte da nova lei. Se ele achar pertinente,  pode propor mudanças no Código Penal.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5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Dois livros da ONG APASE sobre a problemática dos filhos de pais separados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Temos 5 livros sobre a problemática dos filhos de pais separados, estamos entregando 2 para a CAS – Comissão de Assuntos Sociais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2306255" cy="33251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2157984" cy="31089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31065"/>
            <a:ext cx="2270764" cy="33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GUARDA COMPARTILHADA</a:t>
            </a:r>
            <a:br>
              <a:rPr lang="pt-BR" dirty="0" smtClean="0"/>
            </a:br>
            <a:r>
              <a:rPr lang="pt-BR" dirty="0" smtClean="0"/>
              <a:t>Começamos a luta no ano 2000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No ano de 2000 a APASE – Associação de Pais e Mães Separados </a:t>
            </a:r>
            <a:r>
              <a:rPr lang="pt-BR" sz="2400" dirty="0" smtClean="0">
                <a:hlinkClick r:id="rId2"/>
              </a:rPr>
              <a:t>www.apase.org.br</a:t>
            </a:r>
            <a:r>
              <a:rPr lang="pt-BR" sz="2400" dirty="0" smtClean="0"/>
              <a:t> já começava a luta pela Guarda Compartilhada.</a:t>
            </a:r>
          </a:p>
          <a:p>
            <a:r>
              <a:rPr lang="pt-BR" sz="2400" dirty="0" smtClean="0"/>
              <a:t>No ano de 2002 a Promotora de Justiça do Rio de Janeiro, Patricia Pimentel, nos enviou o Pré-Projeto da Lei da Guarda Compartilhada, </a:t>
            </a:r>
            <a:r>
              <a:rPr lang="pt-BR" sz="2400" dirty="0"/>
              <a:t>q</a:t>
            </a:r>
            <a:r>
              <a:rPr lang="pt-BR" sz="2400" dirty="0" smtClean="0"/>
              <a:t>ue publicamos em nosso site e conclamamos outras entidades e a sociedade para essa luta. 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77286"/>
            <a:ext cx="2411760" cy="28807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678"/>
            <a:ext cx="4427984" cy="29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944216"/>
          </a:xfrm>
        </p:spPr>
        <p:txBody>
          <a:bodyPr>
            <a:noAutofit/>
          </a:bodyPr>
          <a:lstStyle/>
          <a:p>
            <a:r>
              <a:rPr lang="pt-BR" sz="3200" b="1" dirty="0"/>
              <a:t>CÂMARA DOS </a:t>
            </a:r>
            <a:r>
              <a:rPr lang="pt-BR" sz="3200" b="1" dirty="0" smtClean="0"/>
              <a:t>DEPUTADOS</a:t>
            </a:r>
            <a:r>
              <a:rPr lang="pt-BR" sz="3200" dirty="0" smtClean="0"/>
              <a:t> </a:t>
            </a:r>
            <a:r>
              <a:rPr lang="pt-BR" sz="3200" b="1" dirty="0" smtClean="0"/>
              <a:t>- PROJETO </a:t>
            </a:r>
            <a:r>
              <a:rPr lang="pt-BR" sz="3200" b="1" dirty="0"/>
              <a:t>DE LEI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NÚMERO 6.350-B, DE 2002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(do Deputado </a:t>
            </a:r>
            <a:r>
              <a:rPr lang="pt-BR" sz="3200" b="1" dirty="0" err="1"/>
              <a:t>Tilden</a:t>
            </a:r>
            <a:r>
              <a:rPr lang="pt-BR" sz="3200" b="1" dirty="0"/>
              <a:t> Santiago)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Em 13 de Junho de 2008 é promulgada a Lei 11.698 da Guarda Compartilhada – 6 anos de Tramitação. E Completamos agora 6 anos de vigência e MÍNIMA APLICAÇÃO. Embora haja Acórdãos no STJ, TJSP e TJMG.</a:t>
            </a:r>
          </a:p>
          <a:p>
            <a:r>
              <a:rPr lang="pt-BR" dirty="0" smtClean="0"/>
              <a:t> O § 2</a:t>
            </a:r>
            <a:r>
              <a:rPr lang="pt-BR" u="sng" baseline="30000" dirty="0" smtClean="0"/>
              <a:t>º</a:t>
            </a:r>
            <a:r>
              <a:rPr lang="pt-BR" dirty="0"/>
              <a:t> </a:t>
            </a:r>
            <a:r>
              <a:rPr lang="pt-BR" dirty="0" smtClean="0"/>
              <a:t>do Art. 1.584 =  Quando </a:t>
            </a:r>
            <a:r>
              <a:rPr lang="pt-BR" dirty="0"/>
              <a:t>não houver acordo entre a mãe e o pai quanto à guarda do filho, será aplicada, </a:t>
            </a:r>
            <a:r>
              <a:rPr lang="pt-BR" sz="2800" b="1" dirty="0" smtClean="0">
                <a:solidFill>
                  <a:srgbClr val="FF0000"/>
                </a:solidFill>
              </a:rPr>
              <a:t>SEMPRE QUE POSSÍVEL</a:t>
            </a:r>
            <a:r>
              <a:rPr lang="pt-BR" dirty="0" smtClean="0"/>
              <a:t>, </a:t>
            </a:r>
            <a:r>
              <a:rPr lang="pt-BR" dirty="0"/>
              <a:t>a guarda compartilhada</a:t>
            </a:r>
            <a:r>
              <a:rPr lang="pt-BR" dirty="0" smtClean="0"/>
              <a:t>. Mas o judiciário entendeu a frase </a:t>
            </a:r>
            <a:r>
              <a:rPr lang="pt-BR" b="1" dirty="0" smtClean="0">
                <a:solidFill>
                  <a:srgbClr val="FF0000"/>
                </a:solidFill>
              </a:rPr>
              <a:t>SEMPRE QUE POSSÍVEL </a:t>
            </a:r>
            <a:r>
              <a:rPr lang="pt-BR" b="1" dirty="0" smtClean="0"/>
              <a:t>como </a:t>
            </a:r>
            <a:r>
              <a:rPr lang="pt-BR" b="1" dirty="0" smtClean="0">
                <a:solidFill>
                  <a:srgbClr val="FF0000"/>
                </a:solidFill>
              </a:rPr>
              <a:t>SEMPRE QUE HOUVESSE CONSENSO. </a:t>
            </a:r>
            <a:r>
              <a:rPr lang="pt-BR" dirty="0" smtClean="0"/>
              <a:t> </a:t>
            </a:r>
          </a:p>
          <a:p>
            <a:r>
              <a:rPr lang="pt-BR" dirty="0" smtClean="0"/>
              <a:t>20 milhões de crianças e adolescentes no Brasil amargam dura alienação parental devido a esse erro de leitura do Judiciário.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9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Sanção Presidencial da Lei da Guarda Compartilhada que foi possível em 2008 </a:t>
            </a:r>
            <a:endParaRPr lang="pt-BR" sz="3600" dirty="0"/>
          </a:p>
        </p:txBody>
      </p:sp>
      <p:pic>
        <p:nvPicPr>
          <p:cNvPr id="4" name="Guarda Compartilhada - ONG APASE, Lula e Analdino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6499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SOU PAI SEPARADO DE UMA ADOLESCENTE DE 16 ANOS E MINHA HISTÓRIA É SEMELHANTE A DE MILHÔES DE PAIS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Minha filhinha tinha 2,5 anos na separação.</a:t>
            </a:r>
          </a:p>
          <a:p>
            <a:r>
              <a:rPr lang="pt-BR" dirty="0" smtClean="0"/>
              <a:t>Foram 6,5 anos de luta judicial e 23 processos.</a:t>
            </a:r>
          </a:p>
          <a:p>
            <a:r>
              <a:rPr lang="pt-BR" dirty="0" smtClean="0"/>
              <a:t>Após duríssima Alienação Parental e uma Guarda Compartilhada TARDIA, mas a primeira e única no Brasil até hoje de pais morando em Estados diferentes.</a:t>
            </a:r>
          </a:p>
          <a:p>
            <a:r>
              <a:rPr lang="pt-BR" dirty="0" smtClean="0"/>
              <a:t>Devido ao histórico eu e minha família tivemos pouca contribuição na criação e educação da minha filha.</a:t>
            </a:r>
          </a:p>
          <a:p>
            <a:r>
              <a:rPr lang="pt-BR" dirty="0" smtClean="0"/>
              <a:t>Hoje ela tem 16 anos e falta muito às aulas, chegou a faltar 3 dias consecutivos nesse mês. </a:t>
            </a:r>
          </a:p>
          <a:p>
            <a:r>
              <a:rPr lang="pt-BR" dirty="0"/>
              <a:t>S</a:t>
            </a:r>
            <a:r>
              <a:rPr lang="pt-BR" dirty="0" smtClean="0"/>
              <a:t>empre fica de recuperação nos períodos de prova, variando entre 1 e 3 matérias.</a:t>
            </a:r>
          </a:p>
          <a:p>
            <a:r>
              <a:rPr lang="pt-BR" dirty="0" smtClean="0"/>
              <a:t>Sempre que vou falar com ela sobre os assuntos, tem respostas mal educadas e desliga o celular. </a:t>
            </a:r>
          </a:p>
          <a:p>
            <a:r>
              <a:rPr lang="pt-BR" dirty="0" smtClean="0"/>
              <a:t>O pior é que a Alienação Parental continua, um pouco com a família materna e também uma irmã minha que tem bastante contato com ela sempre lhe dá razão quando ela se indispõe com o pai.</a:t>
            </a:r>
          </a:p>
          <a:p>
            <a:r>
              <a:rPr lang="pt-BR" dirty="0" smtClean="0"/>
              <a:t>Como disse milhões de pais vivem essa mesma realidade.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7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1072</Words>
  <Application>Microsoft Office PowerPoint</Application>
  <PresentationFormat>Apresentação na tela (4:3)</PresentationFormat>
  <Paragraphs>56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PLC 117/13</vt:lpstr>
      <vt:lpstr>A Guarda Compartilhada é um forte fator inibidor da Alienação Parental</vt:lpstr>
      <vt:lpstr>A nova lei da Guarda Compartilhada fará parte do Código Civil</vt:lpstr>
      <vt:lpstr>Dois livros da ONG APASE sobre a problemática dos filhos de pais separados</vt:lpstr>
      <vt:lpstr>GUARDA COMPARTILHADA Começamos a luta no ano 2000</vt:lpstr>
      <vt:lpstr>CÂMARA DOS DEPUTADOS - PROJETO DE LEI NÚMERO 6.350-B, DE 2002 (do Deputado Tilden Santiago) </vt:lpstr>
      <vt:lpstr>Sanção Presidencial da Lei da Guarda Compartilhada que foi possível em 2008 </vt:lpstr>
      <vt:lpstr>SOU PAI SEPARADO DE UMA ADOLESCENTE DE 16 ANOS E MINHA HISTÓRIA É SEMELHANTE A DE MILHÔES DE PAIS</vt:lpstr>
      <vt:lpstr>Elaine César – Um caso emblemático </vt:lpstr>
      <vt:lpstr>Elaine César – Um caso emblemático – HOMENAGEM - Faleceu em 26/01/2012.</vt:lpstr>
      <vt:lpstr>Em São João da Boa Vista-SP, falsa acusação de psicopatia contra a mãe BEATRIZ PEREIRA DA SILVEIRA porque o pai não aceitou a guarda compartilhada por orientação da juíza, leva o filho de 14 anos ao desespero e a mãe perde os bebês em gestação gerando manifesto das autoridades após denúncia da médica psiquiatra no fórum local. Efeitos da guarda unilateral. , com o PLC 117/2013 teria sido poupado 3 vidas. </vt:lpstr>
      <vt:lpstr>ORFANATOS E ADOÇÃO - Porque o Governo Federal e o Ministério da Justiça não cuidam das crianças abandonadas e deixem que os pais separados cuidem dos seus filhos?</vt:lpstr>
      <vt:lpstr>Pedido ao Senado e à Presidente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acer</cp:lastModifiedBy>
  <cp:revision>60</cp:revision>
  <dcterms:created xsi:type="dcterms:W3CDTF">2014-11-16T20:09:20Z</dcterms:created>
  <dcterms:modified xsi:type="dcterms:W3CDTF">2014-11-19T19:50:00Z</dcterms:modified>
</cp:coreProperties>
</file>