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theme/theme5.xml" ContentType="application/vnd.openxmlformats-officedocument.theme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  <p:sldMasterId id="2147483662" r:id="rId2"/>
    <p:sldMasterId id="2147483675" r:id="rId3"/>
    <p:sldMasterId id="2147483688" r:id="rId4"/>
    <p:sldMasterId id="2147483701" r:id="rId5"/>
    <p:sldMasterId id="2147483714" r:id="rId6"/>
  </p:sldMasterIdLst>
  <p:notesMasterIdLst>
    <p:notesMasterId r:id="rId17"/>
  </p:notesMasterIdLst>
  <p:handoutMasterIdLst>
    <p:handoutMasterId r:id="rId18"/>
  </p:handoutMasterIdLst>
  <p:sldIdLst>
    <p:sldId id="314" r:id="rId7"/>
    <p:sldId id="689" r:id="rId8"/>
    <p:sldId id="690" r:id="rId9"/>
    <p:sldId id="696" r:id="rId10"/>
    <p:sldId id="699" r:id="rId11"/>
    <p:sldId id="703" r:id="rId12"/>
    <p:sldId id="695" r:id="rId13"/>
    <p:sldId id="701" r:id="rId14"/>
    <p:sldId id="705" r:id="rId15"/>
    <p:sldId id="704" r:id="rId16"/>
  </p:sldIdLst>
  <p:sldSz cx="9144000" cy="6858000" type="screen4x3"/>
  <p:notesSz cx="6864350" cy="999648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E869A"/>
    <a:srgbClr val="8EA1B0"/>
    <a:srgbClr val="A9B7C3"/>
    <a:srgbClr val="A9B7CB"/>
    <a:srgbClr val="B2B2B2"/>
    <a:srgbClr val="FFCC99"/>
    <a:srgbClr val="FFF0E1"/>
    <a:srgbClr val="AB57FF"/>
    <a:srgbClr val="DE8400"/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Estilo Clar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068" autoAdjust="0"/>
    <p:restoredTop sz="94671" autoAdjust="0"/>
  </p:normalViewPr>
  <p:slideViewPr>
    <p:cSldViewPr>
      <p:cViewPr varScale="1">
        <p:scale>
          <a:sx n="71" d="100"/>
          <a:sy n="71" d="100"/>
        </p:scale>
        <p:origin x="1458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10" Type="http://schemas.openxmlformats.org/officeDocument/2006/relationships/slide" Target="slides/slide4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7788" y="0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81B2111-0DC1-4EE5-B822-ACDF7F4112D4}" type="datetimeFigureOut">
              <a:rPr lang="pt-BR" smtClean="0"/>
              <a:t>07/07/2015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94838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7788" y="9494838"/>
            <a:ext cx="2974975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329738-F482-4F37-B64B-EC72EDC00A27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4635679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974552" cy="499824"/>
          </a:xfrm>
          <a:prstGeom prst="rect">
            <a:avLst/>
          </a:prstGeom>
        </p:spPr>
        <p:txBody>
          <a:bodyPr vert="horz" lIns="92638" tIns="46319" rIns="92638" bIns="46319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8210" y="1"/>
            <a:ext cx="2974552" cy="499824"/>
          </a:xfrm>
          <a:prstGeom prst="rect">
            <a:avLst/>
          </a:prstGeom>
        </p:spPr>
        <p:txBody>
          <a:bodyPr vert="horz" lIns="92638" tIns="46319" rIns="92638" bIns="46319" rtlCol="0"/>
          <a:lstStyle>
            <a:lvl1pPr algn="r">
              <a:defRPr sz="1200"/>
            </a:lvl1pPr>
          </a:lstStyle>
          <a:p>
            <a:fld id="{59281314-EB59-4828-B440-799480C46DC7}" type="datetimeFigureOut">
              <a:rPr lang="pt-BR" smtClean="0"/>
              <a:pPr/>
              <a:t>07/07/2015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33450" y="750888"/>
            <a:ext cx="4997450" cy="37480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638" tIns="46319" rIns="92638" bIns="46319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6436" y="4748332"/>
            <a:ext cx="5491480" cy="4498420"/>
          </a:xfrm>
          <a:prstGeom prst="rect">
            <a:avLst/>
          </a:prstGeom>
        </p:spPr>
        <p:txBody>
          <a:bodyPr vert="horz" lIns="92638" tIns="46319" rIns="92638" bIns="46319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94929"/>
            <a:ext cx="2974552" cy="499824"/>
          </a:xfrm>
          <a:prstGeom prst="rect">
            <a:avLst/>
          </a:prstGeom>
        </p:spPr>
        <p:txBody>
          <a:bodyPr vert="horz" lIns="92638" tIns="46319" rIns="92638" bIns="46319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8210" y="9494929"/>
            <a:ext cx="2974552" cy="499824"/>
          </a:xfrm>
          <a:prstGeom prst="rect">
            <a:avLst/>
          </a:prstGeom>
        </p:spPr>
        <p:txBody>
          <a:bodyPr vert="horz" lIns="92638" tIns="46319" rIns="92638" bIns="46319" rtlCol="0" anchor="b"/>
          <a:lstStyle>
            <a:lvl1pPr algn="r">
              <a:defRPr sz="1200"/>
            </a:lvl1pPr>
          </a:lstStyle>
          <a:p>
            <a:fld id="{8C49EE92-D9E9-40CD-966D-8320A5A2A3D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3377477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857E6E-EEA3-4C2A-BD99-CE4E8C4CE6FF}" type="slidenum">
              <a:rPr lang="pt-BR" smtClean="0"/>
              <a:pPr/>
              <a:t>1</a:t>
            </a:fld>
            <a:endParaRPr lang="pt-BR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4490014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6857E6E-EEA3-4C2A-BD99-CE4E8C4CE6FF}" type="slidenum">
              <a:rPr lang="pt-BR" smtClean="0"/>
              <a:pPr/>
              <a:t>10</a:t>
            </a:fld>
            <a:endParaRPr lang="pt-BR" smtClean="0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740372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37A4-986C-44B7-BC96-9776515981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37A4-986C-44B7-BC96-9776515981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37A4-986C-44B7-BC96-9776515981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376682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16014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5943364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4046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351971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5833394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47031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41270885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37A4-986C-44B7-BC96-9776515981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45022020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551363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86538" y="333375"/>
            <a:ext cx="2100262" cy="579278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84163" y="333375"/>
            <a:ext cx="6149975" cy="57927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552719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284163" y="333375"/>
            <a:ext cx="8402637" cy="57927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787675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006785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58565814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601484511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893132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1364347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96161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37A4-986C-44B7-BC96-9776515981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5277653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577353432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23457845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52982430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86538" y="333375"/>
            <a:ext cx="2100262" cy="579278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84163" y="333375"/>
            <a:ext cx="6149975" cy="57927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79899324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284163" y="333375"/>
            <a:ext cx="8402637" cy="57927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18723069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1129783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24829457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605174863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9398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37A4-986C-44B7-BC96-9776515981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354094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83686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8699500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36953034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55919195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7434107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86538" y="333375"/>
            <a:ext cx="2100262" cy="579278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84163" y="333375"/>
            <a:ext cx="6149975" cy="57927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663341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284163" y="333375"/>
            <a:ext cx="8402637" cy="57927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29122576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263765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290980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37A4-986C-44B7-BC96-9776515981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461869577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35178767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09311742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4478987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02403341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207546038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354063222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998045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86538" y="333375"/>
            <a:ext cx="2100262" cy="579278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84163" y="333375"/>
            <a:ext cx="6149975" cy="57927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96444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284163" y="333375"/>
            <a:ext cx="8402637" cy="57927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061936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37A4-986C-44B7-BC96-9776515981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301436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955530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495503871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24920845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33043201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1719148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81349731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301983579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581941339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170931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37A4-986C-44B7-BC96-9776515981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86538" y="333375"/>
            <a:ext cx="2100262" cy="5792788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284163" y="333375"/>
            <a:ext cx="6149975" cy="579278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7857667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284163" y="333375"/>
            <a:ext cx="8402637" cy="57927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80235394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ítulo, conteúdo e 2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84163" y="333375"/>
            <a:ext cx="6192837" cy="379413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34010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37A4-986C-44B7-BC96-9776515981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37A4-986C-44B7-BC96-9776515981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jpe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jpe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jpeg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5.xml"/><Relationship Id="rId13" Type="http://schemas.openxmlformats.org/officeDocument/2006/relationships/theme" Target="../theme/theme5.xml"/><Relationship Id="rId3" Type="http://schemas.openxmlformats.org/officeDocument/2006/relationships/slideLayout" Target="../slideLayouts/slideLayout50.xml"/><Relationship Id="rId7" Type="http://schemas.openxmlformats.org/officeDocument/2006/relationships/slideLayout" Target="../slideLayouts/slideLayout54.xml"/><Relationship Id="rId12" Type="http://schemas.openxmlformats.org/officeDocument/2006/relationships/slideLayout" Target="../slideLayouts/slideLayout59.xml"/><Relationship Id="rId2" Type="http://schemas.openxmlformats.org/officeDocument/2006/relationships/slideLayout" Target="../slideLayouts/slideLayout49.xml"/><Relationship Id="rId1" Type="http://schemas.openxmlformats.org/officeDocument/2006/relationships/slideLayout" Target="../slideLayouts/slideLayout48.xml"/><Relationship Id="rId6" Type="http://schemas.openxmlformats.org/officeDocument/2006/relationships/slideLayout" Target="../slideLayouts/slideLayout53.xml"/><Relationship Id="rId11" Type="http://schemas.openxmlformats.org/officeDocument/2006/relationships/slideLayout" Target="../slideLayouts/slideLayout58.xml"/><Relationship Id="rId5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57.xml"/><Relationship Id="rId4" Type="http://schemas.openxmlformats.org/officeDocument/2006/relationships/slideLayout" Target="../slideLayouts/slideLayout51.xml"/><Relationship Id="rId9" Type="http://schemas.openxmlformats.org/officeDocument/2006/relationships/slideLayout" Target="../slideLayouts/slideLayout56.xml"/><Relationship Id="rId14" Type="http://schemas.openxmlformats.org/officeDocument/2006/relationships/image" Target="../media/image1.jpeg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7.xml"/><Relationship Id="rId13" Type="http://schemas.openxmlformats.org/officeDocument/2006/relationships/slideLayout" Target="../slideLayouts/slideLayout72.xml"/><Relationship Id="rId3" Type="http://schemas.openxmlformats.org/officeDocument/2006/relationships/slideLayout" Target="../slideLayouts/slideLayout62.xml"/><Relationship Id="rId7" Type="http://schemas.openxmlformats.org/officeDocument/2006/relationships/slideLayout" Target="../slideLayouts/slideLayout66.xml"/><Relationship Id="rId12" Type="http://schemas.openxmlformats.org/officeDocument/2006/relationships/slideLayout" Target="../slideLayouts/slideLayout71.xml"/><Relationship Id="rId2" Type="http://schemas.openxmlformats.org/officeDocument/2006/relationships/slideLayout" Target="../slideLayouts/slideLayout61.xml"/><Relationship Id="rId1" Type="http://schemas.openxmlformats.org/officeDocument/2006/relationships/slideLayout" Target="../slideLayouts/slideLayout60.xml"/><Relationship Id="rId6" Type="http://schemas.openxmlformats.org/officeDocument/2006/relationships/slideLayout" Target="../slideLayouts/slideLayout65.xml"/><Relationship Id="rId11" Type="http://schemas.openxmlformats.org/officeDocument/2006/relationships/slideLayout" Target="../slideLayouts/slideLayout70.xml"/><Relationship Id="rId5" Type="http://schemas.openxmlformats.org/officeDocument/2006/relationships/slideLayout" Target="../slideLayouts/slideLayout64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69.xml"/><Relationship Id="rId4" Type="http://schemas.openxmlformats.org/officeDocument/2006/relationships/slideLayout" Target="../slideLayouts/slideLayout63.xml"/><Relationship Id="rId9" Type="http://schemas.openxmlformats.org/officeDocument/2006/relationships/slideLayout" Target="../slideLayouts/slideLayout68.xml"/><Relationship Id="rId1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8137A4-986C-44B7-BC96-9776515981F1}" type="slidenum">
              <a:rPr lang="pt-BR" smtClean="0"/>
              <a:pPr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3" descr="rodape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6423025"/>
            <a:ext cx="9144001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4163" y="333375"/>
            <a:ext cx="6192837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D</a:t>
            </a:r>
          </a:p>
        </p:txBody>
      </p:sp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328613" y="779463"/>
            <a:ext cx="84455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3200">
              <a:solidFill>
                <a:srgbClr val="003366"/>
              </a:solidFill>
            </a:endParaRPr>
          </a:p>
        </p:txBody>
      </p:sp>
      <p:sp>
        <p:nvSpPr>
          <p:cNvPr id="1029" name="Rectangle 3"/>
          <p:cNvSpPr>
            <a:spLocks noChangeArrowheads="1"/>
          </p:cNvSpPr>
          <p:nvPr/>
        </p:nvSpPr>
        <p:spPr bwMode="auto">
          <a:xfrm>
            <a:off x="328613" y="792163"/>
            <a:ext cx="84455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200">
                <a:solidFill>
                  <a:srgbClr val="003366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555815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3" descr="rodape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6423025"/>
            <a:ext cx="9144001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4163" y="333375"/>
            <a:ext cx="6192837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D</a:t>
            </a:r>
          </a:p>
        </p:txBody>
      </p:sp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328613" y="779463"/>
            <a:ext cx="84455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3200">
              <a:solidFill>
                <a:srgbClr val="003366"/>
              </a:solidFill>
            </a:endParaRPr>
          </a:p>
        </p:txBody>
      </p:sp>
      <p:sp>
        <p:nvSpPr>
          <p:cNvPr id="1029" name="Rectangle 3"/>
          <p:cNvSpPr>
            <a:spLocks noChangeArrowheads="1"/>
          </p:cNvSpPr>
          <p:nvPr/>
        </p:nvSpPr>
        <p:spPr bwMode="auto">
          <a:xfrm>
            <a:off x="328613" y="792163"/>
            <a:ext cx="84455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200">
                <a:solidFill>
                  <a:srgbClr val="003366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381647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3" descr="rodape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6423025"/>
            <a:ext cx="9144001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4163" y="333375"/>
            <a:ext cx="6192837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D</a:t>
            </a:r>
          </a:p>
        </p:txBody>
      </p:sp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328613" y="779463"/>
            <a:ext cx="84455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3200">
              <a:solidFill>
                <a:srgbClr val="003366"/>
              </a:solidFill>
            </a:endParaRPr>
          </a:p>
        </p:txBody>
      </p:sp>
      <p:sp>
        <p:nvSpPr>
          <p:cNvPr id="1029" name="Rectangle 3"/>
          <p:cNvSpPr>
            <a:spLocks noChangeArrowheads="1"/>
          </p:cNvSpPr>
          <p:nvPr/>
        </p:nvSpPr>
        <p:spPr bwMode="auto">
          <a:xfrm>
            <a:off x="328613" y="792163"/>
            <a:ext cx="84455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200">
                <a:solidFill>
                  <a:srgbClr val="003366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221273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3" descr="rodape.jpg"/>
          <p:cNvPicPr>
            <a:picLocks noChangeAspect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6423025"/>
            <a:ext cx="9144001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9699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4163" y="333375"/>
            <a:ext cx="6192837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D</a:t>
            </a:r>
          </a:p>
        </p:txBody>
      </p:sp>
      <p:sp>
        <p:nvSpPr>
          <p:cNvPr id="1028" name="Rectangle 3"/>
          <p:cNvSpPr>
            <a:spLocks noChangeArrowheads="1"/>
          </p:cNvSpPr>
          <p:nvPr/>
        </p:nvSpPr>
        <p:spPr bwMode="auto">
          <a:xfrm>
            <a:off x="328613" y="779463"/>
            <a:ext cx="84455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3200">
              <a:solidFill>
                <a:srgbClr val="003366"/>
              </a:solidFill>
            </a:endParaRPr>
          </a:p>
        </p:txBody>
      </p:sp>
      <p:sp>
        <p:nvSpPr>
          <p:cNvPr id="1029" name="Rectangle 3"/>
          <p:cNvSpPr>
            <a:spLocks noChangeArrowheads="1"/>
          </p:cNvSpPr>
          <p:nvPr/>
        </p:nvSpPr>
        <p:spPr bwMode="auto">
          <a:xfrm>
            <a:off x="328613" y="792163"/>
            <a:ext cx="84455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200">
                <a:solidFill>
                  <a:srgbClr val="003366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24796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rebuchet MS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rebuchet MS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rebuchet MS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003366"/>
          </a:solidFill>
          <a:latin typeface="Trebuchet MS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Trebuchet MS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Trebuchet MS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Trebuchet MS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rodape.jpg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6423025"/>
            <a:ext cx="9144001" cy="438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4163" y="333375"/>
            <a:ext cx="6192837" cy="379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D</a:t>
            </a:r>
          </a:p>
        </p:txBody>
      </p:sp>
      <p:sp>
        <p:nvSpPr>
          <p:cNvPr id="516100" name="Rectangle 3"/>
          <p:cNvSpPr>
            <a:spLocks noChangeArrowheads="1"/>
          </p:cNvSpPr>
          <p:nvPr/>
        </p:nvSpPr>
        <p:spPr bwMode="auto">
          <a:xfrm>
            <a:off x="328613" y="779463"/>
            <a:ext cx="84455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endParaRPr lang="en-US" sz="3200">
              <a:solidFill>
                <a:srgbClr val="003366"/>
              </a:solidFill>
            </a:endParaRPr>
          </a:p>
        </p:txBody>
      </p:sp>
      <p:sp>
        <p:nvSpPr>
          <p:cNvPr id="516101" name="Rectangle 3"/>
          <p:cNvSpPr>
            <a:spLocks noChangeArrowheads="1"/>
          </p:cNvSpPr>
          <p:nvPr/>
        </p:nvSpPr>
        <p:spPr bwMode="auto">
          <a:xfrm>
            <a:off x="328613" y="792163"/>
            <a:ext cx="8445500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342900" indent="-342900" fontAlgn="base">
              <a:spcBef>
                <a:spcPct val="20000"/>
              </a:spcBef>
              <a:spcAft>
                <a:spcPct val="0"/>
              </a:spcAft>
              <a:defRPr/>
            </a:pPr>
            <a:r>
              <a:rPr lang="pt-BR" sz="3200">
                <a:solidFill>
                  <a:srgbClr val="003366"/>
                </a:solidFill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490926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Aria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Aria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Aria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b="1">
          <a:solidFill>
            <a:srgbClr val="003366"/>
          </a:solidFill>
          <a:latin typeface="Arial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3200">
          <a:solidFill>
            <a:srgbClr val="003366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003366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003366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003366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rgbClr val="003366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2.245\ECO.ECONOMIA\ASSUNTOS%20ECON&#212;MICOS\Apresentacoes\675\Trib_vs_Cresc.xlsx!Br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2.245\ECO.ECONOMIA\ASSUNTOS%20ECON&#212;MICOS\Apresentacoes\675\Trib_vs_Cresc.xlsx!Gr_00-14_ing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emf"/><Relationship Id="rId5" Type="http://schemas.openxmlformats.org/officeDocument/2006/relationships/oleObject" Target="file:///\\192.168.2.245\ECO.ECONOMIA\ASSUNTOS%20ECON&#212;MICOS\Apresentacoes\675\Trib_vs_Cresc.xlsx!Plan1!%5bTrib_vs_Cresc.xlsx%5dPlan1%20Gr&#225;fico%201" TargetMode="External"/><Relationship Id="rId4" Type="http://schemas.openxmlformats.org/officeDocument/2006/relationships/image" Target="../media/image4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2.245\ECO.ECONOMIA\ASSUNTOS%20ECON&#212;MICOS\Rentabilidade\Valor%201000%20-%202013\Rentabilidade%202013_1.xlsx!Plan3!%5bRentabilidade%202013_1.xlsx%5dPlan3%20Gr&#225;fico%201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emf"/><Relationship Id="rId5" Type="http://schemas.openxmlformats.org/officeDocument/2006/relationships/oleObject" Target="file:///\\192.168.2.245\ECO.ECONOMIA\ASSUNTOS%20ECON&#212;MICOS\Rentabilidade\Valor%201000%20-%202013\Rentabilidade%202013_1.xlsx!Plan3!%5bRentabilidade%202013_1.xlsx%5dPlan3%20Gr&#225;fico%202" TargetMode="External"/><Relationship Id="rId4" Type="http://schemas.openxmlformats.org/officeDocument/2006/relationships/image" Target="../media/image6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2.254\SOFT\Scanner\Claudia%20Bruschi\XLSRW07U.xls!ranking%20pa&#237;s!%5bXLSRW07U.xls%5dranking%20pa&#237;s%20Gr&#225;fico%201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emf"/><Relationship Id="rId5" Type="http://schemas.openxmlformats.org/officeDocument/2006/relationships/oleObject" Target="file:///\\192.168.2.254\SOFT\Scanner\Claudia%20Bruschi\XLSRW07U.xls!ranking%20pa&#237;s!%5bXLSRW07U.xls%5dranking%20pa&#237;s%20Gr&#225;fico%202" TargetMode="External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2.245\ECO.ECONOMIA\ASSUNTOS%20ECON&#212;MICOS\Apresentacoes\675\Trib_vs_Cresc.xlsx!Outros!%5bTrib_vs_Cresc.xlsx%5dOutros%20Gr&#225;fico%205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2.245\ECO.ECONOMIA\ASSUNTOS%20ECON&#212;MICOS\Apresentacoes\675\Trib_vs_Cresc.xlsx!Outros!%5bTrib_vs_Cresc.xlsx%5dOutros%20Gr&#225;fico%202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emf"/><Relationship Id="rId5" Type="http://schemas.openxmlformats.org/officeDocument/2006/relationships/oleObject" Target="file:///\\192.168.2.245\ECO.ECONOMIA\ASSUNTOS%20ECON&#212;MICOS\Apresentacoes\675\Trib_vs_Cresc.xlsx!Outros!%5bTrib_vs_Cresc.xlsx%5dOutros%20Gr&#225;fico%204" TargetMode="External"/><Relationship Id="rId4" Type="http://schemas.openxmlformats.org/officeDocument/2006/relationships/image" Target="../media/image11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file:///\\192.168.2.245\ECON.CLAUDIA.MARTINS\the%20banker%202015.xlsx!Plan1!%5bthe%20banker%202015.xlsx%5dPlan1%20Gr&#225;fico%201" TargetMode="External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13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5" descr="cap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Rectangle 6"/>
          <p:cNvSpPr>
            <a:spLocks noChangeArrowheads="1"/>
          </p:cNvSpPr>
          <p:nvPr/>
        </p:nvSpPr>
        <p:spPr bwMode="auto">
          <a:xfrm>
            <a:off x="3886200" y="5299045"/>
            <a:ext cx="3862387" cy="55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 anchor="ctr"/>
          <a:lstStyle/>
          <a:p>
            <a:pPr algn="ctr">
              <a:spcBef>
                <a:spcPct val="0"/>
              </a:spcBef>
            </a:pPr>
            <a:r>
              <a:rPr lang="pt-BR" sz="2200" b="1" dirty="0" smtClean="0">
                <a:solidFill>
                  <a:srgbClr val="0B336A"/>
                </a:solidFill>
                <a:latin typeface="Trebuchet MS" pitchFamily="34" charset="0"/>
              </a:rPr>
              <a:t>Murilo Portugal</a:t>
            </a:r>
          </a:p>
          <a:p>
            <a:pPr algn="ctr">
              <a:spcBef>
                <a:spcPct val="0"/>
              </a:spcBef>
            </a:pPr>
            <a:r>
              <a:rPr lang="pt-BR" sz="2200" b="1" dirty="0" smtClean="0">
                <a:solidFill>
                  <a:srgbClr val="0B336A"/>
                </a:solidFill>
                <a:latin typeface="Trebuchet MS" pitchFamily="34" charset="0"/>
              </a:rPr>
              <a:t>Presidente </a:t>
            </a:r>
            <a:endParaRPr lang="pt-BR" sz="2200" b="1" dirty="0">
              <a:solidFill>
                <a:srgbClr val="003366"/>
              </a:solidFill>
              <a:latin typeface="Trebuchet MS" pitchFamily="34" charset="0"/>
            </a:endParaRPr>
          </a:p>
        </p:txBody>
      </p:sp>
      <p:sp>
        <p:nvSpPr>
          <p:cNvPr id="22532" name="Text Box 14"/>
          <p:cNvSpPr txBox="1">
            <a:spLocks noChangeArrowheads="1"/>
          </p:cNvSpPr>
          <p:nvPr/>
        </p:nvSpPr>
        <p:spPr bwMode="auto">
          <a:xfrm>
            <a:off x="0" y="2326719"/>
            <a:ext cx="558165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pt-BR" sz="2400" b="1" dirty="0" smtClean="0">
                <a:solidFill>
                  <a:srgbClr val="0B336A"/>
                </a:solidFill>
                <a:latin typeface="Trebuchet MS" pitchFamily="34" charset="0"/>
              </a:rPr>
              <a:t>Audiência Pública – MP 675 </a:t>
            </a:r>
          </a:p>
          <a:p>
            <a:pPr eaLnBrk="0" hangingPunct="0">
              <a:spcBef>
                <a:spcPct val="0"/>
              </a:spcBef>
            </a:pPr>
            <a:endParaRPr lang="pt-BR" sz="2400" b="1" dirty="0">
              <a:solidFill>
                <a:srgbClr val="0B336A"/>
              </a:solidFill>
              <a:latin typeface="Trebuchet MS" pitchFamily="34" charset="0"/>
            </a:endParaRPr>
          </a:p>
          <a:p>
            <a:pPr eaLnBrk="0" hangingPunct="0">
              <a:spcBef>
                <a:spcPct val="0"/>
              </a:spcBef>
            </a:pPr>
            <a:r>
              <a:rPr lang="pt-BR" b="1" dirty="0" smtClean="0">
                <a:solidFill>
                  <a:srgbClr val="C00000"/>
                </a:solidFill>
                <a:latin typeface="Trebuchet MS" pitchFamily="34" charset="0"/>
              </a:rPr>
              <a:t>Comissão Mista do Congresso Nacional </a:t>
            </a:r>
          </a:p>
          <a:p>
            <a:pPr eaLnBrk="0" hangingPunct="0">
              <a:spcBef>
                <a:spcPct val="0"/>
              </a:spcBef>
            </a:pPr>
            <a:endParaRPr lang="pt-BR" b="1" dirty="0">
              <a:solidFill>
                <a:srgbClr val="C00000"/>
              </a:solidFill>
              <a:latin typeface="Trebuchet MS" pitchFamily="34" charset="0"/>
            </a:endParaRPr>
          </a:p>
          <a:p>
            <a:pPr eaLnBrk="0" hangingPunct="0">
              <a:spcBef>
                <a:spcPct val="0"/>
              </a:spcBef>
            </a:pPr>
            <a:r>
              <a:rPr lang="pt-BR" b="1" dirty="0" smtClean="0">
                <a:solidFill>
                  <a:srgbClr val="C00000"/>
                </a:solidFill>
                <a:latin typeface="Trebuchet MS" pitchFamily="34" charset="0"/>
              </a:rPr>
              <a:t>07/07/2015 </a:t>
            </a:r>
          </a:p>
          <a:p>
            <a:pPr eaLnBrk="0" hangingPunct="0">
              <a:spcBef>
                <a:spcPct val="0"/>
              </a:spcBef>
            </a:pPr>
            <a:endParaRPr lang="pt-BR" b="1" dirty="0" smtClean="0">
              <a:solidFill>
                <a:srgbClr val="C00000"/>
              </a:solidFill>
              <a:latin typeface="Trebuchet MS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37A4-986C-44B7-BC96-9776515981F1}" type="slidenum">
              <a:rPr lang="pt-BR" smtClean="0"/>
              <a:pPr/>
              <a:t>1</a:t>
            </a:fld>
            <a:endParaRPr lang="pt-BR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5" descr="capa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2" name="Text Box 14"/>
          <p:cNvSpPr txBox="1">
            <a:spLocks noChangeArrowheads="1"/>
          </p:cNvSpPr>
          <p:nvPr/>
        </p:nvSpPr>
        <p:spPr bwMode="auto">
          <a:xfrm>
            <a:off x="228600" y="3059668"/>
            <a:ext cx="5581650" cy="7386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spcBef>
                <a:spcPct val="0"/>
              </a:spcBef>
            </a:pPr>
            <a:r>
              <a:rPr lang="pt-BR" sz="2400" b="1" dirty="0" smtClean="0">
                <a:solidFill>
                  <a:srgbClr val="0B336A"/>
                </a:solidFill>
                <a:latin typeface="Trebuchet MS" pitchFamily="34" charset="0"/>
              </a:rPr>
              <a:t>Obrigado!</a:t>
            </a:r>
            <a:endParaRPr lang="pt-BR" b="1" dirty="0" smtClean="0">
              <a:solidFill>
                <a:srgbClr val="C00000"/>
              </a:solidFill>
              <a:latin typeface="Trebuchet MS" pitchFamily="34" charset="0"/>
            </a:endParaRPr>
          </a:p>
          <a:p>
            <a:pPr eaLnBrk="0" hangingPunct="0">
              <a:spcBef>
                <a:spcPct val="0"/>
              </a:spcBef>
            </a:pPr>
            <a:endParaRPr lang="pt-BR" b="1" dirty="0" smtClean="0">
              <a:solidFill>
                <a:srgbClr val="C00000"/>
              </a:solidFill>
              <a:latin typeface="Trebuchet MS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8137A4-986C-44B7-BC96-9776515981F1}" type="slidenum">
              <a:rPr lang="pt-BR" smtClean="0"/>
              <a:pPr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686603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61639891"/>
              </p:ext>
            </p:extLst>
          </p:nvPr>
        </p:nvGraphicFramePr>
        <p:xfrm>
          <a:off x="640080" y="1293260"/>
          <a:ext cx="7924800" cy="495964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6409" name="Worksheet" r:id="rId3" imgW="9725008" imgH="6086409" progId="Excel.Sheet.12">
                  <p:link updateAutomatic="1"/>
                </p:oleObj>
              </mc:Choice>
              <mc:Fallback>
                <p:oleObj name="Worksheet" r:id="rId3" imgW="9725008" imgH="6086409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40080" y="1293260"/>
                        <a:ext cx="7924800" cy="495964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/>
          </p:cNvSpPr>
          <p:nvPr/>
        </p:nvSpPr>
        <p:spPr bwMode="auto">
          <a:xfrm>
            <a:off x="0" y="4918"/>
            <a:ext cx="9144000" cy="573087"/>
          </a:xfrm>
          <a:prstGeom prst="rect">
            <a:avLst/>
          </a:prstGeom>
          <a:gradFill flip="none" rotWithShape="1">
            <a:gsLst>
              <a:gs pos="0">
                <a:srgbClr val="4F81BD">
                  <a:lumMod val="5000"/>
                  <a:lumOff val="95000"/>
                  <a:alpha val="20000"/>
                </a:srgbClr>
              </a:gs>
              <a:gs pos="74000">
                <a:srgbClr val="4F81BD">
                  <a:lumMod val="45000"/>
                  <a:lumOff val="55000"/>
                </a:srgbClr>
              </a:gs>
              <a:gs pos="83000">
                <a:srgbClr val="4F81BD">
                  <a:lumMod val="45000"/>
                  <a:lumOff val="55000"/>
                </a:srgbClr>
              </a:gs>
              <a:gs pos="100000">
                <a:srgbClr val="4F81BD">
                  <a:lumMod val="30000"/>
                  <a:lumOff val="70000"/>
                </a:srgbClr>
              </a:gs>
            </a:gsLst>
            <a:lin ang="0" scaled="1"/>
            <a:tileRect/>
          </a:gradFill>
          <a:ln w="9525" algn="ctr">
            <a:noFill/>
            <a:miter lim="800000"/>
            <a:headEnd/>
            <a:tailEnd/>
          </a:ln>
        </p:spPr>
        <p:txBody>
          <a:bodyPr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5738" lvl="0">
              <a:lnSpc>
                <a:spcPct val="80000"/>
              </a:lnSpc>
              <a:spcBef>
                <a:spcPct val="0"/>
              </a:spcBef>
              <a:defRPr/>
            </a:pPr>
            <a:r>
              <a:rPr lang="pt-BR" sz="2800" dirty="0" smtClean="0">
                <a:solidFill>
                  <a:srgbClr val="1F497D"/>
                </a:solidFill>
              </a:rPr>
              <a:t>Receita tributária/PIB : comparação internacional  </a:t>
            </a:r>
            <a:endParaRPr lang="pt-BR" sz="2800" dirty="0">
              <a:solidFill>
                <a:srgbClr val="1F497D"/>
              </a:solidFill>
              <a:latin typeface="Calibri"/>
            </a:endParaRPr>
          </a:p>
        </p:txBody>
      </p:sp>
      <p:sp>
        <p:nvSpPr>
          <p:cNvPr id="11" name="Line 16"/>
          <p:cNvSpPr>
            <a:spLocks noChangeShapeType="1"/>
          </p:cNvSpPr>
          <p:nvPr/>
        </p:nvSpPr>
        <p:spPr bwMode="auto">
          <a:xfrm>
            <a:off x="261938" y="1905000"/>
            <a:ext cx="8424862" cy="0"/>
          </a:xfrm>
          <a:prstGeom prst="line">
            <a:avLst/>
          </a:prstGeom>
          <a:noFill/>
          <a:ln w="127000" cap="rnd">
            <a:solidFill>
              <a:schemeClr val="bg1">
                <a:lumMod val="95000"/>
              </a:schemeClr>
            </a:solidFill>
            <a:bevel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endParaRPr lang="pt-BR"/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268288" y="1600200"/>
            <a:ext cx="8342312" cy="2571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indent="14288" defTabSz="912813">
              <a:spcBef>
                <a:spcPct val="50000"/>
              </a:spcBef>
            </a:pPr>
            <a:r>
              <a:rPr lang="pt-BR" sz="1500" dirty="0">
                <a:solidFill>
                  <a:srgbClr val="003366"/>
                </a:solidFill>
                <a:latin typeface="Calibri" pitchFamily="34" charset="0"/>
              </a:rPr>
              <a:t>Receita </a:t>
            </a:r>
            <a:r>
              <a:rPr lang="pt-BR" sz="1500" dirty="0" smtClean="0">
                <a:solidFill>
                  <a:srgbClr val="003366"/>
                </a:solidFill>
                <a:latin typeface="Calibri" pitchFamily="34" charset="0"/>
              </a:rPr>
              <a:t>tributária  </a:t>
            </a:r>
            <a:r>
              <a:rPr lang="pt-BR" sz="1500" dirty="0">
                <a:solidFill>
                  <a:srgbClr val="003366"/>
                </a:solidFill>
                <a:latin typeface="Calibri" pitchFamily="34" charset="0"/>
              </a:rPr>
              <a:t>/ </a:t>
            </a:r>
            <a:r>
              <a:rPr lang="pt-BR" sz="1500" dirty="0" smtClean="0">
                <a:solidFill>
                  <a:srgbClr val="003366"/>
                </a:solidFill>
                <a:latin typeface="Calibri" pitchFamily="34" charset="0"/>
              </a:rPr>
              <a:t>PIB (%): impostos</a:t>
            </a:r>
            <a:r>
              <a:rPr lang="pt-BR" sz="1500" dirty="0">
                <a:solidFill>
                  <a:srgbClr val="003366"/>
                </a:solidFill>
                <a:latin typeface="Calibri" pitchFamily="34" charset="0"/>
              </a:rPr>
              <a:t>, contribuições sociais e outras receitas</a:t>
            </a:r>
            <a:r>
              <a:rPr lang="pt-BR" sz="1500" dirty="0" smtClean="0">
                <a:solidFill>
                  <a:srgbClr val="003366"/>
                </a:solidFill>
                <a:latin typeface="Calibri" pitchFamily="34" charset="0"/>
              </a:rPr>
              <a:t>*</a:t>
            </a:r>
            <a:endParaRPr lang="pt-BR" sz="15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2" name="Espaço Reservado para Número de Slide 1"/>
          <p:cNvSpPr txBox="1">
            <a:spLocks/>
          </p:cNvSpPr>
          <p:nvPr/>
        </p:nvSpPr>
        <p:spPr>
          <a:xfrm>
            <a:off x="8666112" y="6502766"/>
            <a:ext cx="442392" cy="332656"/>
          </a:xfrm>
          <a:prstGeom prst="rect">
            <a:avLst/>
          </a:prstGeom>
        </p:spPr>
        <p:txBody>
          <a:bodyPr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E5F3301-1A0C-4912-9192-D8D187E4C510}" type="slidenum">
              <a:rPr lang="pt-BR" sz="1200" smtClean="0"/>
              <a:pPr>
                <a:defRPr/>
              </a:pPr>
              <a:t>2</a:t>
            </a:fld>
            <a:endParaRPr lang="pt-BR" sz="1200" dirty="0"/>
          </a:p>
        </p:txBody>
      </p:sp>
      <p:sp>
        <p:nvSpPr>
          <p:cNvPr id="17" name="Text Box 5"/>
          <p:cNvSpPr txBox="1">
            <a:spLocks noChangeArrowheads="1"/>
          </p:cNvSpPr>
          <p:nvPr/>
        </p:nvSpPr>
        <p:spPr bwMode="auto">
          <a:xfrm>
            <a:off x="640080" y="6049994"/>
            <a:ext cx="381000" cy="46166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pt-BR" sz="800" dirty="0" smtClean="0"/>
              <a:t>*</a:t>
            </a:r>
          </a:p>
          <a:p>
            <a:r>
              <a:rPr lang="pt-BR" sz="800" dirty="0" smtClean="0"/>
              <a:t>**</a:t>
            </a:r>
          </a:p>
          <a:p>
            <a:r>
              <a:rPr lang="en-US" sz="800" dirty="0" smtClean="0"/>
              <a:t>***</a:t>
            </a:r>
            <a:endParaRPr lang="en-US" sz="800" dirty="0"/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848868" y="6019800"/>
            <a:ext cx="7891462" cy="46166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pt-BR" sz="800" dirty="0" smtClean="0"/>
              <a:t>As receitas são compostas de impostos, contribuições sociais e outras receitas. Nota: As operações que apenas alteram a composição do balanço não afetam a situação patrimonial</a:t>
            </a:r>
            <a:endParaRPr lang="en-US" sz="800" dirty="0" smtClean="0"/>
          </a:p>
          <a:p>
            <a:r>
              <a:rPr lang="pt-BR" sz="800" dirty="0" smtClean="0"/>
              <a:t>Média </a:t>
            </a:r>
            <a:r>
              <a:rPr lang="pt-BR" sz="800" dirty="0"/>
              <a:t>não </a:t>
            </a:r>
            <a:r>
              <a:rPr lang="pt-BR" sz="800" dirty="0" smtClean="0"/>
              <a:t>ponderada</a:t>
            </a:r>
          </a:p>
          <a:p>
            <a:r>
              <a:rPr lang="pt-BR" sz="800" dirty="0" smtClean="0"/>
              <a:t>Contém Brasil</a:t>
            </a:r>
            <a:endParaRPr lang="en-US" sz="800" dirty="0"/>
          </a:p>
        </p:txBody>
      </p:sp>
      <p:sp>
        <p:nvSpPr>
          <p:cNvPr id="25" name="Text Box 5"/>
          <p:cNvSpPr txBox="1">
            <a:spLocks noChangeArrowheads="1"/>
          </p:cNvSpPr>
          <p:nvPr/>
        </p:nvSpPr>
        <p:spPr bwMode="auto">
          <a:xfrm>
            <a:off x="848868" y="6423100"/>
            <a:ext cx="7891462" cy="21544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pt-BR" sz="800" dirty="0" smtClean="0"/>
              <a:t>Fonte: FMI</a:t>
            </a:r>
            <a:endParaRPr lang="en-US" sz="800" dirty="0"/>
          </a:p>
        </p:txBody>
      </p:sp>
      <p:sp>
        <p:nvSpPr>
          <p:cNvPr id="13" name="CaixaDeTexto 10"/>
          <p:cNvSpPr txBox="1">
            <a:spLocks noChangeArrowheads="1"/>
          </p:cNvSpPr>
          <p:nvPr/>
        </p:nvSpPr>
        <p:spPr bwMode="auto">
          <a:xfrm>
            <a:off x="175419" y="801469"/>
            <a:ext cx="87931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rgbClr val="003366"/>
                </a:solidFill>
                <a:latin typeface="Calibri" pitchFamily="34" charset="0"/>
              </a:rPr>
              <a:t>Embora o ajuste não possa ser feito exclusivamente com corte de gastos, nossa carga tributária já  é  bastante alta quando comparada a países de renda per capita semelhante.</a:t>
            </a:r>
            <a:endParaRPr lang="pt-BR" dirty="0">
              <a:solidFill>
                <a:srgbClr val="003366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28875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/>
          <p:cNvSpPr>
            <a:spLocks/>
          </p:cNvSpPr>
          <p:nvPr/>
        </p:nvSpPr>
        <p:spPr bwMode="auto">
          <a:xfrm>
            <a:off x="0" y="4918"/>
            <a:ext cx="9144000" cy="573087"/>
          </a:xfrm>
          <a:prstGeom prst="rect">
            <a:avLst/>
          </a:prstGeom>
          <a:gradFill flip="none" rotWithShape="1">
            <a:gsLst>
              <a:gs pos="0">
                <a:srgbClr val="4F81BD">
                  <a:lumMod val="5000"/>
                  <a:lumOff val="95000"/>
                  <a:alpha val="20000"/>
                </a:srgbClr>
              </a:gs>
              <a:gs pos="74000">
                <a:srgbClr val="4F81BD">
                  <a:lumMod val="45000"/>
                  <a:lumOff val="55000"/>
                </a:srgbClr>
              </a:gs>
              <a:gs pos="83000">
                <a:srgbClr val="4F81BD">
                  <a:lumMod val="45000"/>
                  <a:lumOff val="55000"/>
                </a:srgbClr>
              </a:gs>
              <a:gs pos="100000">
                <a:srgbClr val="4F81BD">
                  <a:lumMod val="30000"/>
                  <a:lumOff val="70000"/>
                </a:srgbClr>
              </a:gs>
            </a:gsLst>
            <a:lin ang="0" scaled="1"/>
            <a:tileRect/>
          </a:gradFill>
          <a:ln w="9525" algn="ctr">
            <a:noFill/>
            <a:miter lim="800000"/>
            <a:headEnd/>
            <a:tailEnd/>
          </a:ln>
        </p:spPr>
        <p:txBody>
          <a:bodyPr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5738" lvl="0">
              <a:lnSpc>
                <a:spcPct val="80000"/>
              </a:lnSpc>
              <a:spcBef>
                <a:spcPct val="0"/>
              </a:spcBef>
              <a:defRPr/>
            </a:pPr>
            <a:r>
              <a:rPr lang="pt-BR" sz="2800" dirty="0" smtClean="0">
                <a:solidFill>
                  <a:srgbClr val="1F497D"/>
                </a:solidFill>
              </a:rPr>
              <a:t>Tributação vs. Crescimento Econômico</a:t>
            </a:r>
            <a:endParaRPr lang="pt-BR" sz="2800" dirty="0">
              <a:solidFill>
                <a:srgbClr val="1F497D"/>
              </a:solidFill>
              <a:latin typeface="Calibri"/>
            </a:endParaRPr>
          </a:p>
        </p:txBody>
      </p:sp>
      <p:sp>
        <p:nvSpPr>
          <p:cNvPr id="11" name="Line 16"/>
          <p:cNvSpPr>
            <a:spLocks noChangeShapeType="1"/>
          </p:cNvSpPr>
          <p:nvPr/>
        </p:nvSpPr>
        <p:spPr bwMode="auto">
          <a:xfrm>
            <a:off x="261938" y="2438400"/>
            <a:ext cx="4752000" cy="0"/>
          </a:xfrm>
          <a:prstGeom prst="line">
            <a:avLst/>
          </a:prstGeom>
          <a:noFill/>
          <a:ln w="127000" cap="rnd">
            <a:solidFill>
              <a:schemeClr val="bg1">
                <a:lumMod val="95000"/>
              </a:schemeClr>
            </a:solidFill>
            <a:bevel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endParaRPr lang="pt-BR"/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824190" y="2057400"/>
            <a:ext cx="3900210" cy="26498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indent="14288" defTabSz="912813">
              <a:spcBef>
                <a:spcPct val="50000"/>
              </a:spcBef>
            </a:pPr>
            <a:r>
              <a:rPr lang="pt-BR" sz="1500" dirty="0" smtClean="0">
                <a:solidFill>
                  <a:srgbClr val="003366"/>
                </a:solidFill>
                <a:latin typeface="Calibri" pitchFamily="34" charset="0"/>
              </a:rPr>
              <a:t>Relação entre Tributos e Crescimento Econômico</a:t>
            </a:r>
            <a:endParaRPr lang="pt-BR" sz="1500" baseline="300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2" name="Espaço Reservado para Número de Slide 1"/>
          <p:cNvSpPr txBox="1">
            <a:spLocks/>
          </p:cNvSpPr>
          <p:nvPr/>
        </p:nvSpPr>
        <p:spPr>
          <a:xfrm>
            <a:off x="8666112" y="6502766"/>
            <a:ext cx="442392" cy="332656"/>
          </a:xfrm>
          <a:prstGeom prst="rect">
            <a:avLst/>
          </a:prstGeom>
        </p:spPr>
        <p:txBody>
          <a:bodyPr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E5F3301-1A0C-4912-9192-D8D187E4C510}" type="slidenum">
              <a:rPr lang="pt-BR" sz="1200" smtClean="0"/>
              <a:pPr>
                <a:defRPr/>
              </a:pPr>
              <a:t>3</a:t>
            </a:fld>
            <a:endParaRPr lang="pt-BR" sz="1200" dirty="0"/>
          </a:p>
        </p:txBody>
      </p:sp>
      <p:graphicFrame>
        <p:nvGraphicFramePr>
          <p:cNvPr id="2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0160882"/>
              </p:ext>
            </p:extLst>
          </p:nvPr>
        </p:nvGraphicFramePr>
        <p:xfrm>
          <a:off x="261939" y="2683777"/>
          <a:ext cx="4843462" cy="30312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7535" name="Worksheet" r:id="rId3" imgW="9725008" imgH="6086409" progId="Excel.Sheet.12">
                  <p:link updateAutomatic="1"/>
                </p:oleObj>
              </mc:Choice>
              <mc:Fallback>
                <p:oleObj name="Worksheet" r:id="rId3" imgW="9725008" imgH="6086409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1939" y="2683777"/>
                        <a:ext cx="4843462" cy="303122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Line 16"/>
          <p:cNvSpPr>
            <a:spLocks noChangeShapeType="1"/>
          </p:cNvSpPr>
          <p:nvPr/>
        </p:nvSpPr>
        <p:spPr bwMode="auto">
          <a:xfrm>
            <a:off x="5332581" y="2438400"/>
            <a:ext cx="3636000" cy="0"/>
          </a:xfrm>
          <a:prstGeom prst="line">
            <a:avLst/>
          </a:prstGeom>
          <a:noFill/>
          <a:ln w="127000" cap="rnd">
            <a:solidFill>
              <a:schemeClr val="bg1">
                <a:lumMod val="95000"/>
              </a:schemeClr>
            </a:solidFill>
            <a:bevel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endParaRPr lang="pt-BR"/>
          </a:p>
        </p:txBody>
      </p:sp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6386790" y="2057400"/>
            <a:ext cx="1614210" cy="26498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indent="14288" defTabSz="912813">
              <a:spcBef>
                <a:spcPct val="50000"/>
              </a:spcBef>
            </a:pPr>
            <a:r>
              <a:rPr lang="pt-BR" sz="1500" dirty="0" smtClean="0">
                <a:solidFill>
                  <a:srgbClr val="003366"/>
                </a:solidFill>
                <a:latin typeface="Calibri" pitchFamily="34" charset="0"/>
              </a:rPr>
              <a:t>Tributos Diretos</a:t>
            </a:r>
            <a:endParaRPr lang="pt-BR" sz="1500" baseline="30000" dirty="0">
              <a:solidFill>
                <a:srgbClr val="003366"/>
              </a:solidFill>
              <a:latin typeface="Calibri" pitchFamily="34" charset="0"/>
            </a:endParaRPr>
          </a:p>
        </p:txBody>
      </p:sp>
      <p:graphicFrame>
        <p:nvGraphicFramePr>
          <p:cNvPr id="4" name="Objeto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0224076"/>
              </p:ext>
            </p:extLst>
          </p:nvPr>
        </p:nvGraphicFramePr>
        <p:xfrm>
          <a:off x="5140014" y="2895600"/>
          <a:ext cx="3747294" cy="224524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7536" name="Worksheet" r:id="rId5" imgW="4562559" imgH="2733710" progId="Excel.Sheet.12">
                  <p:link updateAutomatic="1"/>
                </p:oleObj>
              </mc:Choice>
              <mc:Fallback>
                <p:oleObj name="Worksheet" r:id="rId5" imgW="4562559" imgH="273371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5140014" y="2895600"/>
                        <a:ext cx="3747294" cy="224524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685800" y="5958614"/>
            <a:ext cx="4165070" cy="33855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pt-BR" sz="800" dirty="0" smtClean="0"/>
              <a:t>*As receitas são compostas de impostos, contribuições sociais e outras receitas. Nota: As operações que apenas alteram a composição do balanço não afetam a situação patrimonial</a:t>
            </a:r>
            <a:endParaRPr lang="en-US" sz="800" dirty="0" smtClean="0"/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5686909" y="5421460"/>
            <a:ext cx="1856892" cy="415498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pt-BR" sz="1050" dirty="0" smtClean="0"/>
              <a:t>MP 675 enviada ao Congresso Nacional em maio de 2015</a:t>
            </a:r>
            <a:endParaRPr lang="en-US" sz="1050" dirty="0" smtClean="0"/>
          </a:p>
        </p:txBody>
      </p:sp>
      <p:cxnSp>
        <p:nvCxnSpPr>
          <p:cNvPr id="6" name="Conector angulado 5"/>
          <p:cNvCxnSpPr/>
          <p:nvPr/>
        </p:nvCxnSpPr>
        <p:spPr>
          <a:xfrm rot="10800000" flipV="1">
            <a:off x="5668197" y="3690599"/>
            <a:ext cx="504000" cy="1872000"/>
          </a:xfrm>
          <a:prstGeom prst="bentConnector3">
            <a:avLst>
              <a:gd name="adj1" fmla="val 137463"/>
            </a:avLst>
          </a:prstGeom>
          <a:ln>
            <a:solidFill>
              <a:srgbClr val="00206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CaixaDeTexto 10"/>
          <p:cNvSpPr txBox="1">
            <a:spLocks noChangeArrowheads="1"/>
          </p:cNvSpPr>
          <p:nvPr/>
        </p:nvSpPr>
        <p:spPr bwMode="auto">
          <a:xfrm>
            <a:off x="175419" y="801469"/>
            <a:ext cx="87931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rgbClr val="003366"/>
                </a:solidFill>
                <a:latin typeface="Calibri" pitchFamily="34" charset="0"/>
              </a:rPr>
              <a:t>Cargas tributárias elevadas provocam distorções e não favorecem uma alocação </a:t>
            </a:r>
            <a:r>
              <a:rPr lang="pt-BR" dirty="0">
                <a:solidFill>
                  <a:srgbClr val="003366"/>
                </a:solidFill>
                <a:latin typeface="Calibri" pitchFamily="34" charset="0"/>
              </a:rPr>
              <a:t>eficiente dos </a:t>
            </a:r>
            <a:r>
              <a:rPr lang="pt-BR" dirty="0" smtClean="0">
                <a:solidFill>
                  <a:srgbClr val="003366"/>
                </a:solidFill>
                <a:latin typeface="Calibri" pitchFamily="34" charset="0"/>
              </a:rPr>
              <a:t>recursos, gerando baixo </a:t>
            </a:r>
            <a:r>
              <a:rPr lang="pt-BR" dirty="0">
                <a:solidFill>
                  <a:srgbClr val="003366"/>
                </a:solidFill>
                <a:latin typeface="Calibri" pitchFamily="34" charset="0"/>
              </a:rPr>
              <a:t>crescimento </a:t>
            </a:r>
            <a:r>
              <a:rPr lang="pt-BR" dirty="0" smtClean="0">
                <a:solidFill>
                  <a:srgbClr val="003366"/>
                </a:solidFill>
                <a:latin typeface="Calibri" pitchFamily="34" charset="0"/>
              </a:rPr>
              <a:t>econômico.</a:t>
            </a:r>
            <a:endParaRPr lang="pt-BR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5693063" y="5960376"/>
            <a:ext cx="1119217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/>
              <a:t>Fonte: </a:t>
            </a:r>
            <a:r>
              <a:rPr lang="pt-BR" sz="800" dirty="0" smtClean="0"/>
              <a:t>Receita Federal</a:t>
            </a:r>
            <a:endParaRPr lang="pt-BR" sz="800" dirty="0"/>
          </a:p>
        </p:txBody>
      </p:sp>
    </p:spTree>
    <p:extLst>
      <p:ext uri="{BB962C8B-B14F-4D97-AF65-F5344CB8AC3E}">
        <p14:creationId xmlns:p14="http://schemas.microsoft.com/office/powerpoint/2010/main" val="38635903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/>
          <p:cNvSpPr>
            <a:spLocks/>
          </p:cNvSpPr>
          <p:nvPr/>
        </p:nvSpPr>
        <p:spPr bwMode="auto">
          <a:xfrm>
            <a:off x="0" y="4918"/>
            <a:ext cx="9144000" cy="573087"/>
          </a:xfrm>
          <a:prstGeom prst="rect">
            <a:avLst/>
          </a:prstGeom>
          <a:gradFill flip="none" rotWithShape="1">
            <a:gsLst>
              <a:gs pos="0">
                <a:srgbClr val="4F81BD">
                  <a:lumMod val="5000"/>
                  <a:lumOff val="95000"/>
                  <a:alpha val="20000"/>
                </a:srgbClr>
              </a:gs>
              <a:gs pos="74000">
                <a:srgbClr val="4F81BD">
                  <a:lumMod val="45000"/>
                  <a:lumOff val="55000"/>
                </a:srgbClr>
              </a:gs>
              <a:gs pos="83000">
                <a:srgbClr val="4F81BD">
                  <a:lumMod val="45000"/>
                  <a:lumOff val="55000"/>
                </a:srgbClr>
              </a:gs>
              <a:gs pos="100000">
                <a:srgbClr val="4F81BD">
                  <a:lumMod val="30000"/>
                  <a:lumOff val="70000"/>
                </a:srgbClr>
              </a:gs>
            </a:gsLst>
            <a:lin ang="0" scaled="1"/>
            <a:tileRect/>
          </a:gradFill>
          <a:ln w="9525" algn="ctr">
            <a:noFill/>
            <a:miter lim="800000"/>
            <a:headEnd/>
            <a:tailEnd/>
          </a:ln>
        </p:spPr>
        <p:txBody>
          <a:bodyPr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5738" lvl="0">
              <a:lnSpc>
                <a:spcPct val="80000"/>
              </a:lnSpc>
              <a:spcBef>
                <a:spcPct val="0"/>
              </a:spcBef>
              <a:defRPr/>
            </a:pPr>
            <a:r>
              <a:rPr lang="pt-BR" sz="2800" dirty="0" smtClean="0">
                <a:solidFill>
                  <a:srgbClr val="1F497D"/>
                </a:solidFill>
              </a:rPr>
              <a:t>Rentabilidade setorial comparada </a:t>
            </a:r>
            <a:endParaRPr lang="pt-BR" sz="2800" dirty="0">
              <a:solidFill>
                <a:srgbClr val="1F497D"/>
              </a:solidFill>
              <a:latin typeface="Calibri"/>
            </a:endParaRPr>
          </a:p>
        </p:txBody>
      </p:sp>
      <p:sp>
        <p:nvSpPr>
          <p:cNvPr id="11" name="Line 16"/>
          <p:cNvSpPr>
            <a:spLocks noChangeShapeType="1"/>
          </p:cNvSpPr>
          <p:nvPr/>
        </p:nvSpPr>
        <p:spPr bwMode="auto">
          <a:xfrm>
            <a:off x="261938" y="2057400"/>
            <a:ext cx="8424862" cy="0"/>
          </a:xfrm>
          <a:prstGeom prst="line">
            <a:avLst/>
          </a:prstGeom>
          <a:noFill/>
          <a:ln w="127000" cap="rnd">
            <a:solidFill>
              <a:schemeClr val="bg1">
                <a:lumMod val="95000"/>
              </a:schemeClr>
            </a:solidFill>
            <a:bevel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endParaRPr lang="pt-BR"/>
          </a:p>
        </p:txBody>
      </p:sp>
      <p:sp>
        <p:nvSpPr>
          <p:cNvPr id="16" name="Text Box 17"/>
          <p:cNvSpPr txBox="1">
            <a:spLocks noChangeArrowheads="1"/>
          </p:cNvSpPr>
          <p:nvPr/>
        </p:nvSpPr>
        <p:spPr bwMode="auto">
          <a:xfrm>
            <a:off x="290790" y="1752600"/>
            <a:ext cx="8342312" cy="2571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indent="14288" defTabSz="912813">
              <a:spcBef>
                <a:spcPct val="50000"/>
              </a:spcBef>
            </a:pPr>
            <a:r>
              <a:rPr lang="pt-BR" sz="1500" dirty="0" smtClean="0">
                <a:solidFill>
                  <a:srgbClr val="003366"/>
                </a:solidFill>
                <a:latin typeface="Calibri" pitchFamily="34" charset="0"/>
              </a:rPr>
              <a:t>Ranking por rentabilidade do patrimônio (%) - 2013</a:t>
            </a:r>
            <a:endParaRPr lang="pt-BR" sz="1500" baseline="300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2" name="Espaço Reservado para Número de Slide 1"/>
          <p:cNvSpPr txBox="1">
            <a:spLocks/>
          </p:cNvSpPr>
          <p:nvPr/>
        </p:nvSpPr>
        <p:spPr>
          <a:xfrm>
            <a:off x="8666112" y="6502766"/>
            <a:ext cx="442392" cy="332656"/>
          </a:xfrm>
          <a:prstGeom prst="rect">
            <a:avLst/>
          </a:prstGeom>
        </p:spPr>
        <p:txBody>
          <a:bodyPr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E5F3301-1A0C-4912-9192-D8D187E4C510}" type="slidenum">
              <a:rPr lang="pt-BR" sz="1200" smtClean="0"/>
              <a:pPr>
                <a:defRPr/>
              </a:pPr>
              <a:t>4</a:t>
            </a:fld>
            <a:endParaRPr lang="pt-BR" sz="1200" dirty="0"/>
          </a:p>
        </p:txBody>
      </p:sp>
      <p:graphicFrame>
        <p:nvGraphicFramePr>
          <p:cNvPr id="2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61346657"/>
              </p:ext>
            </p:extLst>
          </p:nvPr>
        </p:nvGraphicFramePr>
        <p:xfrm>
          <a:off x="179388" y="2786063"/>
          <a:ext cx="4562475" cy="3608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0528" name="Worksheet" r:id="rId3" imgW="4562559" imgH="2733710" progId="Excel.Sheet.12">
                  <p:link updateAutomatic="1"/>
                </p:oleObj>
              </mc:Choice>
              <mc:Fallback>
                <p:oleObj name="Worksheet" r:id="rId3" imgW="4562559" imgH="273371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9388" y="2786063"/>
                        <a:ext cx="4562475" cy="36083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18019772"/>
              </p:ext>
            </p:extLst>
          </p:nvPr>
        </p:nvGraphicFramePr>
        <p:xfrm>
          <a:off x="4576763" y="2784475"/>
          <a:ext cx="4562475" cy="3019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0529" name="Worksheet" r:id="rId5" imgW="4562559" imgH="2733710" progId="Excel.Sheet.12">
                  <p:link updateAutomatic="1"/>
                </p:oleObj>
              </mc:Choice>
              <mc:Fallback>
                <p:oleObj name="Worksheet" r:id="rId5" imgW="4562559" imgH="273371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76763" y="2784475"/>
                        <a:ext cx="4562475" cy="30194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790610" y="3199606"/>
            <a:ext cx="3048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1º</a:t>
            </a:r>
            <a:endParaRPr lang="pt-BR" sz="1000" dirty="0"/>
          </a:p>
        </p:txBody>
      </p:sp>
      <p:sp>
        <p:nvSpPr>
          <p:cNvPr id="17" name="CaixaDeTexto 16"/>
          <p:cNvSpPr txBox="1"/>
          <p:nvPr/>
        </p:nvSpPr>
        <p:spPr>
          <a:xfrm>
            <a:off x="1177537" y="3323509"/>
            <a:ext cx="3048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/>
              <a:t>2</a:t>
            </a:r>
            <a:r>
              <a:rPr lang="pt-BR" sz="1000" dirty="0" smtClean="0"/>
              <a:t>º</a:t>
            </a:r>
            <a:endParaRPr lang="pt-BR" sz="1000" dirty="0"/>
          </a:p>
        </p:txBody>
      </p:sp>
      <p:sp>
        <p:nvSpPr>
          <p:cNvPr id="18" name="CaixaDeTexto 17"/>
          <p:cNvSpPr txBox="1"/>
          <p:nvPr/>
        </p:nvSpPr>
        <p:spPr>
          <a:xfrm>
            <a:off x="4206795" y="4140760"/>
            <a:ext cx="370614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b="1" dirty="0" smtClean="0">
                <a:solidFill>
                  <a:srgbClr val="C00000"/>
                </a:solidFill>
              </a:rPr>
              <a:t>10º</a:t>
            </a:r>
            <a:endParaRPr lang="pt-BR" sz="1000" b="1" dirty="0">
              <a:solidFill>
                <a:srgbClr val="C00000"/>
              </a:solidFill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1564942" y="3426442"/>
            <a:ext cx="3048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3º</a:t>
            </a:r>
            <a:endParaRPr lang="pt-BR" sz="1000" dirty="0"/>
          </a:p>
        </p:txBody>
      </p:sp>
      <p:sp>
        <p:nvSpPr>
          <p:cNvPr id="20" name="CaixaDeTexto 19"/>
          <p:cNvSpPr txBox="1"/>
          <p:nvPr/>
        </p:nvSpPr>
        <p:spPr>
          <a:xfrm>
            <a:off x="1936993" y="3823811"/>
            <a:ext cx="3048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4º</a:t>
            </a:r>
            <a:endParaRPr lang="pt-BR" sz="1000" dirty="0"/>
          </a:p>
        </p:txBody>
      </p:sp>
      <p:sp>
        <p:nvSpPr>
          <p:cNvPr id="21" name="CaixaDeTexto 20"/>
          <p:cNvSpPr txBox="1"/>
          <p:nvPr/>
        </p:nvSpPr>
        <p:spPr>
          <a:xfrm>
            <a:off x="2322146" y="4017650"/>
            <a:ext cx="3048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/>
              <a:t>5</a:t>
            </a:r>
            <a:r>
              <a:rPr lang="pt-BR" sz="1000" dirty="0" smtClean="0"/>
              <a:t>º</a:t>
            </a:r>
            <a:endParaRPr lang="pt-BR" sz="1000" dirty="0"/>
          </a:p>
        </p:txBody>
      </p:sp>
      <p:sp>
        <p:nvSpPr>
          <p:cNvPr id="22" name="CaixaDeTexto 21"/>
          <p:cNvSpPr txBox="1"/>
          <p:nvPr/>
        </p:nvSpPr>
        <p:spPr>
          <a:xfrm>
            <a:off x="2714722" y="4025636"/>
            <a:ext cx="3048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/>
              <a:t>6</a:t>
            </a:r>
            <a:r>
              <a:rPr lang="pt-BR" sz="1000" dirty="0" smtClean="0"/>
              <a:t>º</a:t>
            </a:r>
            <a:endParaRPr lang="pt-BR" sz="1000" dirty="0"/>
          </a:p>
        </p:txBody>
      </p:sp>
      <p:sp>
        <p:nvSpPr>
          <p:cNvPr id="23" name="CaixaDeTexto 22"/>
          <p:cNvSpPr txBox="1"/>
          <p:nvPr/>
        </p:nvSpPr>
        <p:spPr>
          <a:xfrm>
            <a:off x="3103125" y="4100304"/>
            <a:ext cx="3048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/>
              <a:t>7</a:t>
            </a:r>
            <a:r>
              <a:rPr lang="pt-BR" sz="1000" dirty="0" smtClean="0"/>
              <a:t>º</a:t>
            </a:r>
            <a:endParaRPr lang="pt-BR" sz="1000" dirty="0"/>
          </a:p>
        </p:txBody>
      </p:sp>
      <p:sp>
        <p:nvSpPr>
          <p:cNvPr id="24" name="CaixaDeTexto 23"/>
          <p:cNvSpPr txBox="1"/>
          <p:nvPr/>
        </p:nvSpPr>
        <p:spPr>
          <a:xfrm>
            <a:off x="3475279" y="4100304"/>
            <a:ext cx="3048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/>
              <a:t>8</a:t>
            </a:r>
            <a:r>
              <a:rPr lang="pt-BR" sz="1000" dirty="0" smtClean="0"/>
              <a:t>º</a:t>
            </a:r>
            <a:endParaRPr lang="pt-BR" sz="1000" dirty="0"/>
          </a:p>
        </p:txBody>
      </p:sp>
      <p:sp>
        <p:nvSpPr>
          <p:cNvPr id="25" name="CaixaDeTexto 24"/>
          <p:cNvSpPr txBox="1"/>
          <p:nvPr/>
        </p:nvSpPr>
        <p:spPr>
          <a:xfrm>
            <a:off x="3881783" y="4103410"/>
            <a:ext cx="3048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/>
              <a:t>9</a:t>
            </a:r>
            <a:r>
              <a:rPr lang="pt-BR" sz="1000" dirty="0" smtClean="0"/>
              <a:t>º</a:t>
            </a:r>
            <a:endParaRPr lang="pt-BR" sz="1000" dirty="0"/>
          </a:p>
        </p:txBody>
      </p:sp>
      <p:sp>
        <p:nvSpPr>
          <p:cNvPr id="26" name="CaixaDeTexto 25"/>
          <p:cNvSpPr txBox="1"/>
          <p:nvPr/>
        </p:nvSpPr>
        <p:spPr>
          <a:xfrm>
            <a:off x="5037334" y="3105803"/>
            <a:ext cx="3048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1º</a:t>
            </a:r>
            <a:endParaRPr lang="pt-BR" sz="1000" dirty="0"/>
          </a:p>
        </p:txBody>
      </p:sp>
      <p:sp>
        <p:nvSpPr>
          <p:cNvPr id="27" name="CaixaDeTexto 26"/>
          <p:cNvSpPr txBox="1"/>
          <p:nvPr/>
        </p:nvSpPr>
        <p:spPr>
          <a:xfrm>
            <a:off x="5427422" y="3174919"/>
            <a:ext cx="3048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/>
              <a:t>2</a:t>
            </a:r>
            <a:r>
              <a:rPr lang="pt-BR" sz="1000" dirty="0" smtClean="0"/>
              <a:t>º</a:t>
            </a:r>
            <a:endParaRPr lang="pt-BR" sz="1000" dirty="0"/>
          </a:p>
        </p:txBody>
      </p:sp>
      <p:sp>
        <p:nvSpPr>
          <p:cNvPr id="28" name="CaixaDeTexto 27"/>
          <p:cNvSpPr txBox="1"/>
          <p:nvPr/>
        </p:nvSpPr>
        <p:spPr>
          <a:xfrm>
            <a:off x="5824185" y="3228913"/>
            <a:ext cx="3048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3º</a:t>
            </a:r>
            <a:endParaRPr lang="pt-BR" sz="1000" dirty="0"/>
          </a:p>
        </p:txBody>
      </p:sp>
      <p:sp>
        <p:nvSpPr>
          <p:cNvPr id="29" name="CaixaDeTexto 28"/>
          <p:cNvSpPr txBox="1"/>
          <p:nvPr/>
        </p:nvSpPr>
        <p:spPr>
          <a:xfrm>
            <a:off x="6238911" y="3228119"/>
            <a:ext cx="3048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4º</a:t>
            </a:r>
            <a:endParaRPr lang="pt-BR" sz="1000" dirty="0"/>
          </a:p>
        </p:txBody>
      </p:sp>
      <p:sp>
        <p:nvSpPr>
          <p:cNvPr id="30" name="CaixaDeTexto 29"/>
          <p:cNvSpPr txBox="1"/>
          <p:nvPr/>
        </p:nvSpPr>
        <p:spPr>
          <a:xfrm>
            <a:off x="6638604" y="3445069"/>
            <a:ext cx="3048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/>
              <a:t>5</a:t>
            </a:r>
            <a:r>
              <a:rPr lang="pt-BR" sz="1000" dirty="0" smtClean="0"/>
              <a:t>º</a:t>
            </a:r>
            <a:endParaRPr lang="pt-BR" sz="1000" dirty="0"/>
          </a:p>
        </p:txBody>
      </p:sp>
      <p:sp>
        <p:nvSpPr>
          <p:cNvPr id="31" name="CaixaDeTexto 30"/>
          <p:cNvSpPr txBox="1"/>
          <p:nvPr/>
        </p:nvSpPr>
        <p:spPr>
          <a:xfrm>
            <a:off x="7028692" y="3500338"/>
            <a:ext cx="3048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/>
              <a:t>6</a:t>
            </a:r>
            <a:r>
              <a:rPr lang="pt-BR" sz="1000" dirty="0" smtClean="0"/>
              <a:t>º</a:t>
            </a:r>
            <a:endParaRPr lang="pt-BR" sz="1000" dirty="0"/>
          </a:p>
        </p:txBody>
      </p:sp>
      <p:sp>
        <p:nvSpPr>
          <p:cNvPr id="32" name="CaixaDeTexto 31"/>
          <p:cNvSpPr txBox="1"/>
          <p:nvPr/>
        </p:nvSpPr>
        <p:spPr>
          <a:xfrm>
            <a:off x="7443122" y="3500338"/>
            <a:ext cx="3048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/>
              <a:t>7</a:t>
            </a:r>
            <a:r>
              <a:rPr lang="pt-BR" sz="1000" dirty="0" smtClean="0"/>
              <a:t>º</a:t>
            </a:r>
            <a:endParaRPr lang="pt-BR" sz="1000" dirty="0"/>
          </a:p>
        </p:txBody>
      </p:sp>
      <p:sp>
        <p:nvSpPr>
          <p:cNvPr id="33" name="CaixaDeTexto 32"/>
          <p:cNvSpPr txBox="1"/>
          <p:nvPr/>
        </p:nvSpPr>
        <p:spPr>
          <a:xfrm>
            <a:off x="7822383" y="3549552"/>
            <a:ext cx="3048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/>
              <a:t>8</a:t>
            </a:r>
            <a:r>
              <a:rPr lang="pt-BR" sz="1000" dirty="0" smtClean="0"/>
              <a:t>º</a:t>
            </a:r>
            <a:endParaRPr lang="pt-BR" sz="1000" dirty="0"/>
          </a:p>
        </p:txBody>
      </p:sp>
      <p:sp>
        <p:nvSpPr>
          <p:cNvPr id="34" name="CaixaDeTexto 33"/>
          <p:cNvSpPr txBox="1"/>
          <p:nvPr/>
        </p:nvSpPr>
        <p:spPr>
          <a:xfrm>
            <a:off x="8239714" y="3568179"/>
            <a:ext cx="3048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/>
              <a:t>9</a:t>
            </a:r>
            <a:r>
              <a:rPr lang="pt-BR" sz="1000" dirty="0" smtClean="0"/>
              <a:t>º</a:t>
            </a:r>
            <a:endParaRPr lang="pt-BR" sz="1000" dirty="0"/>
          </a:p>
        </p:txBody>
      </p:sp>
      <p:sp>
        <p:nvSpPr>
          <p:cNvPr id="35" name="CaixaDeTexto 34"/>
          <p:cNvSpPr txBox="1"/>
          <p:nvPr/>
        </p:nvSpPr>
        <p:spPr>
          <a:xfrm>
            <a:off x="8622595" y="4148746"/>
            <a:ext cx="37221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b="1" dirty="0" smtClean="0">
                <a:solidFill>
                  <a:srgbClr val="C00000"/>
                </a:solidFill>
              </a:rPr>
              <a:t>16º</a:t>
            </a:r>
            <a:endParaRPr lang="pt-BR" sz="1000" b="1" dirty="0">
              <a:solidFill>
                <a:srgbClr val="C00000"/>
              </a:solidFill>
            </a:endParaRPr>
          </a:p>
        </p:txBody>
      </p:sp>
      <p:sp>
        <p:nvSpPr>
          <p:cNvPr id="36" name="CaixaDeTexto 10"/>
          <p:cNvSpPr txBox="1">
            <a:spLocks noChangeArrowheads="1"/>
          </p:cNvSpPr>
          <p:nvPr/>
        </p:nvSpPr>
        <p:spPr bwMode="auto">
          <a:xfrm>
            <a:off x="179388" y="661882"/>
            <a:ext cx="878919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rgbClr val="003366"/>
                </a:solidFill>
                <a:latin typeface="Calibri" pitchFamily="34" charset="0"/>
              </a:rPr>
              <a:t>O segmento  </a:t>
            </a:r>
            <a:r>
              <a:rPr lang="pt-BR" dirty="0">
                <a:solidFill>
                  <a:srgbClr val="003366"/>
                </a:solidFill>
                <a:latin typeface="Calibri" pitchFamily="34" charset="0"/>
              </a:rPr>
              <a:t>bancário </a:t>
            </a:r>
            <a:r>
              <a:rPr lang="pt-BR" dirty="0" smtClean="0">
                <a:solidFill>
                  <a:srgbClr val="003366"/>
                </a:solidFill>
                <a:latin typeface="Calibri" pitchFamily="34" charset="0"/>
              </a:rPr>
              <a:t>já tem alíquota de CSLL mais alta, apesar de não ser o setor de maior rentabilidade da economia.</a:t>
            </a:r>
            <a:endParaRPr lang="pt-BR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37" name="Text Box 5"/>
          <p:cNvSpPr txBox="1">
            <a:spLocks noChangeArrowheads="1"/>
          </p:cNvSpPr>
          <p:nvPr/>
        </p:nvSpPr>
        <p:spPr bwMode="auto">
          <a:xfrm>
            <a:off x="290790" y="6333489"/>
            <a:ext cx="4165070" cy="21544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pt-BR" sz="800" dirty="0" smtClean="0"/>
              <a:t>Fonte: Valor 1000 e Maiores e Melhores (Exame)</a:t>
            </a:r>
            <a:endParaRPr lang="en-US" sz="800" dirty="0" smtClean="0"/>
          </a:p>
        </p:txBody>
      </p:sp>
    </p:spTree>
    <p:extLst>
      <p:ext uri="{BB962C8B-B14F-4D97-AF65-F5344CB8AC3E}">
        <p14:creationId xmlns:p14="http://schemas.microsoft.com/office/powerpoint/2010/main" val="24211974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/>
          <p:cNvSpPr>
            <a:spLocks/>
          </p:cNvSpPr>
          <p:nvPr/>
        </p:nvSpPr>
        <p:spPr bwMode="auto">
          <a:xfrm>
            <a:off x="0" y="4918"/>
            <a:ext cx="9144000" cy="573087"/>
          </a:xfrm>
          <a:prstGeom prst="rect">
            <a:avLst/>
          </a:prstGeom>
          <a:gradFill flip="none" rotWithShape="1">
            <a:gsLst>
              <a:gs pos="0">
                <a:srgbClr val="4F81BD">
                  <a:lumMod val="5000"/>
                  <a:lumOff val="95000"/>
                  <a:alpha val="20000"/>
                </a:srgbClr>
              </a:gs>
              <a:gs pos="74000">
                <a:srgbClr val="4F81BD">
                  <a:lumMod val="45000"/>
                  <a:lumOff val="55000"/>
                </a:srgbClr>
              </a:gs>
              <a:gs pos="83000">
                <a:srgbClr val="4F81BD">
                  <a:lumMod val="45000"/>
                  <a:lumOff val="55000"/>
                </a:srgbClr>
              </a:gs>
              <a:gs pos="100000">
                <a:srgbClr val="4F81BD">
                  <a:lumMod val="30000"/>
                  <a:lumOff val="70000"/>
                </a:srgbClr>
              </a:gs>
            </a:gsLst>
            <a:lin ang="0" scaled="1"/>
            <a:tileRect/>
          </a:gradFill>
          <a:ln w="9525" algn="ctr">
            <a:noFill/>
            <a:miter lim="800000"/>
            <a:headEnd/>
            <a:tailEnd/>
          </a:ln>
        </p:spPr>
        <p:txBody>
          <a:bodyPr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5738" lvl="0">
              <a:lnSpc>
                <a:spcPct val="80000"/>
              </a:lnSpc>
              <a:spcBef>
                <a:spcPct val="0"/>
              </a:spcBef>
              <a:defRPr/>
            </a:pPr>
            <a:r>
              <a:rPr lang="pt-BR" sz="2800" dirty="0" smtClean="0">
                <a:solidFill>
                  <a:srgbClr val="1F497D"/>
                </a:solidFill>
              </a:rPr>
              <a:t>Rentabilidade do setor bancário – comparação internacional </a:t>
            </a:r>
            <a:endParaRPr lang="pt-BR" sz="2800" dirty="0">
              <a:solidFill>
                <a:srgbClr val="1F497D"/>
              </a:solidFill>
              <a:latin typeface="Calibri"/>
            </a:endParaRPr>
          </a:p>
        </p:txBody>
      </p:sp>
      <p:sp>
        <p:nvSpPr>
          <p:cNvPr id="11" name="Line 16"/>
          <p:cNvSpPr>
            <a:spLocks noChangeShapeType="1"/>
          </p:cNvSpPr>
          <p:nvPr/>
        </p:nvSpPr>
        <p:spPr bwMode="auto">
          <a:xfrm>
            <a:off x="261938" y="2057400"/>
            <a:ext cx="8424862" cy="0"/>
          </a:xfrm>
          <a:prstGeom prst="line">
            <a:avLst/>
          </a:prstGeom>
          <a:noFill/>
          <a:ln w="127000" cap="rnd">
            <a:solidFill>
              <a:schemeClr val="bg1">
                <a:lumMod val="95000"/>
              </a:schemeClr>
            </a:solidFill>
            <a:bevel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endParaRPr lang="pt-BR"/>
          </a:p>
        </p:txBody>
      </p:sp>
      <p:sp>
        <p:nvSpPr>
          <p:cNvPr id="12" name="Espaço Reservado para Número de Slide 1"/>
          <p:cNvSpPr txBox="1">
            <a:spLocks/>
          </p:cNvSpPr>
          <p:nvPr/>
        </p:nvSpPr>
        <p:spPr>
          <a:xfrm>
            <a:off x="8666112" y="6502766"/>
            <a:ext cx="442392" cy="332656"/>
          </a:xfrm>
          <a:prstGeom prst="rect">
            <a:avLst/>
          </a:prstGeom>
        </p:spPr>
        <p:txBody>
          <a:bodyPr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E5F3301-1A0C-4912-9192-D8D187E4C510}" type="slidenum">
              <a:rPr lang="pt-BR" sz="1200" smtClean="0"/>
              <a:pPr>
                <a:defRPr/>
              </a:pPr>
              <a:t>5</a:t>
            </a:fld>
            <a:endParaRPr lang="pt-BR" sz="1200" dirty="0"/>
          </a:p>
        </p:txBody>
      </p:sp>
      <p:graphicFrame>
        <p:nvGraphicFramePr>
          <p:cNvPr id="2" name="Objeto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8191744"/>
              </p:ext>
            </p:extLst>
          </p:nvPr>
        </p:nvGraphicFramePr>
        <p:xfrm>
          <a:off x="4763" y="2509838"/>
          <a:ext cx="4562475" cy="36560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3600" name="Macro-Enabled Worksheet" r:id="rId3" imgW="4562559" imgH="2733710" progId="Excel.SheetMacroEnabled.12">
                  <p:link updateAutomatic="1"/>
                </p:oleObj>
              </mc:Choice>
              <mc:Fallback>
                <p:oleObj name="Macro-Enabled Worksheet" r:id="rId3" imgW="4562559" imgH="273371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763" y="2509838"/>
                        <a:ext cx="4562475" cy="36560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69821916"/>
              </p:ext>
            </p:extLst>
          </p:nvPr>
        </p:nvGraphicFramePr>
        <p:xfrm>
          <a:off x="4570413" y="2508250"/>
          <a:ext cx="4562475" cy="3659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3601" name="Macro-Enabled Worksheet" r:id="rId5" imgW="4562559" imgH="2733710" progId="Excel.SheetMacroEnabled.12">
                  <p:link updateAutomatic="1"/>
                </p:oleObj>
              </mc:Choice>
              <mc:Fallback>
                <p:oleObj name="Macro-Enabled Worksheet" r:id="rId5" imgW="4562559" imgH="2733710" progId="Excel.SheetMacroEnabled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70413" y="2508250"/>
                        <a:ext cx="4562475" cy="36591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CaixaDeTexto 3"/>
          <p:cNvSpPr txBox="1"/>
          <p:nvPr/>
        </p:nvSpPr>
        <p:spPr>
          <a:xfrm>
            <a:off x="0" y="6553200"/>
            <a:ext cx="236795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1000" dirty="0" smtClean="0"/>
              <a:t>Fonte: </a:t>
            </a:r>
            <a:r>
              <a:rPr lang="pt-BR" sz="1000" dirty="0" err="1" smtClean="0"/>
              <a:t>Bloomberg</a:t>
            </a:r>
            <a:r>
              <a:rPr lang="pt-BR" sz="1000" dirty="0"/>
              <a:t> </a:t>
            </a:r>
            <a:r>
              <a:rPr lang="pt-BR" sz="1000" dirty="0" smtClean="0"/>
              <a:t>   Elaboração: Febraban</a:t>
            </a:r>
            <a:endParaRPr lang="pt-BR" sz="1000" dirty="0"/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290790" y="1752600"/>
            <a:ext cx="8342312" cy="2571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indent="14288" defTabSz="912813">
              <a:spcBef>
                <a:spcPct val="50000"/>
              </a:spcBef>
            </a:pPr>
            <a:r>
              <a:rPr lang="pt-BR" sz="1500" dirty="0" smtClean="0">
                <a:solidFill>
                  <a:srgbClr val="003366"/>
                </a:solidFill>
                <a:latin typeface="Calibri" pitchFamily="34" charset="0"/>
              </a:rPr>
              <a:t>Rentabilidade média de bancos - 2014</a:t>
            </a:r>
            <a:endParaRPr lang="pt-BR" sz="1500" baseline="300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6" name="CaixaDeTexto 10"/>
          <p:cNvSpPr txBox="1">
            <a:spLocks noChangeArrowheads="1"/>
          </p:cNvSpPr>
          <p:nvPr/>
        </p:nvSpPr>
        <p:spPr bwMode="auto">
          <a:xfrm>
            <a:off x="175419" y="801469"/>
            <a:ext cx="87931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rgbClr val="003366"/>
                </a:solidFill>
                <a:latin typeface="Calibri" pitchFamily="34" charset="0"/>
              </a:rPr>
              <a:t>No comparativo internacional de rentabilidade, o setor bancário brasileiro aparece numa posição intermediária. </a:t>
            </a:r>
            <a:endParaRPr lang="pt-BR" dirty="0">
              <a:solidFill>
                <a:srgbClr val="003366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0374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/>
          <p:cNvSpPr>
            <a:spLocks/>
          </p:cNvSpPr>
          <p:nvPr/>
        </p:nvSpPr>
        <p:spPr bwMode="auto">
          <a:xfrm>
            <a:off x="0" y="4918"/>
            <a:ext cx="9144000" cy="573087"/>
          </a:xfrm>
          <a:prstGeom prst="rect">
            <a:avLst/>
          </a:prstGeom>
          <a:gradFill flip="none" rotWithShape="1">
            <a:gsLst>
              <a:gs pos="0">
                <a:srgbClr val="4F81BD">
                  <a:lumMod val="5000"/>
                  <a:lumOff val="95000"/>
                  <a:alpha val="20000"/>
                </a:srgbClr>
              </a:gs>
              <a:gs pos="74000">
                <a:srgbClr val="4F81BD">
                  <a:lumMod val="45000"/>
                  <a:lumOff val="55000"/>
                </a:srgbClr>
              </a:gs>
              <a:gs pos="83000">
                <a:srgbClr val="4F81BD">
                  <a:lumMod val="45000"/>
                  <a:lumOff val="55000"/>
                </a:srgbClr>
              </a:gs>
              <a:gs pos="100000">
                <a:srgbClr val="4F81BD">
                  <a:lumMod val="30000"/>
                  <a:lumOff val="70000"/>
                </a:srgbClr>
              </a:gs>
            </a:gsLst>
            <a:lin ang="0" scaled="1"/>
            <a:tileRect/>
          </a:gradFill>
          <a:ln w="9525" algn="ctr">
            <a:noFill/>
            <a:miter lim="800000"/>
            <a:headEnd/>
            <a:tailEnd/>
          </a:ln>
        </p:spPr>
        <p:txBody>
          <a:bodyPr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5738" lvl="0">
              <a:lnSpc>
                <a:spcPct val="80000"/>
              </a:lnSpc>
              <a:spcBef>
                <a:spcPct val="0"/>
              </a:spcBef>
              <a:defRPr/>
            </a:pPr>
            <a:r>
              <a:rPr lang="pt-BR" sz="2800" dirty="0" smtClean="0">
                <a:solidFill>
                  <a:srgbClr val="1F497D"/>
                </a:solidFill>
              </a:rPr>
              <a:t>Rentabilidade do setor bancário – América Latina </a:t>
            </a:r>
            <a:endParaRPr lang="pt-BR" sz="2800" dirty="0">
              <a:solidFill>
                <a:srgbClr val="1F497D"/>
              </a:solidFill>
              <a:latin typeface="Calibri"/>
            </a:endParaRPr>
          </a:p>
        </p:txBody>
      </p:sp>
      <p:sp>
        <p:nvSpPr>
          <p:cNvPr id="11" name="Line 16"/>
          <p:cNvSpPr>
            <a:spLocks noChangeShapeType="1"/>
          </p:cNvSpPr>
          <p:nvPr/>
        </p:nvSpPr>
        <p:spPr bwMode="auto">
          <a:xfrm>
            <a:off x="261938" y="2057400"/>
            <a:ext cx="8424862" cy="0"/>
          </a:xfrm>
          <a:prstGeom prst="line">
            <a:avLst/>
          </a:prstGeom>
          <a:noFill/>
          <a:ln w="127000" cap="rnd">
            <a:solidFill>
              <a:schemeClr val="bg1">
                <a:lumMod val="95000"/>
              </a:schemeClr>
            </a:solidFill>
            <a:bevel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endParaRPr lang="pt-BR"/>
          </a:p>
        </p:txBody>
      </p:sp>
      <p:sp>
        <p:nvSpPr>
          <p:cNvPr id="12" name="Espaço Reservado para Número de Slide 1"/>
          <p:cNvSpPr txBox="1">
            <a:spLocks/>
          </p:cNvSpPr>
          <p:nvPr/>
        </p:nvSpPr>
        <p:spPr>
          <a:xfrm>
            <a:off x="8666112" y="6502766"/>
            <a:ext cx="442392" cy="332656"/>
          </a:xfrm>
          <a:prstGeom prst="rect">
            <a:avLst/>
          </a:prstGeom>
        </p:spPr>
        <p:txBody>
          <a:bodyPr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E5F3301-1A0C-4912-9192-D8D187E4C510}" type="slidenum">
              <a:rPr lang="pt-BR" sz="1200" smtClean="0"/>
              <a:pPr>
                <a:defRPr/>
              </a:pPr>
              <a:t>6</a:t>
            </a:fld>
            <a:endParaRPr lang="pt-BR" sz="1200" dirty="0"/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290790" y="1752600"/>
            <a:ext cx="8342312" cy="2571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indent="14288" defTabSz="912813">
              <a:spcBef>
                <a:spcPct val="50000"/>
              </a:spcBef>
            </a:pPr>
            <a:r>
              <a:rPr lang="pt-BR" sz="1500" dirty="0" smtClean="0">
                <a:solidFill>
                  <a:srgbClr val="003366"/>
                </a:solidFill>
                <a:latin typeface="Calibri" pitchFamily="34" charset="0"/>
              </a:rPr>
              <a:t>ROE (subtraindo a taxa referencial de juros) - 2014</a:t>
            </a:r>
            <a:endParaRPr lang="pt-BR" sz="1500" baseline="300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6" name="CaixaDeTexto 10"/>
          <p:cNvSpPr txBox="1">
            <a:spLocks noChangeArrowheads="1"/>
          </p:cNvSpPr>
          <p:nvPr/>
        </p:nvSpPr>
        <p:spPr bwMode="auto">
          <a:xfrm>
            <a:off x="175419" y="801469"/>
            <a:ext cx="87931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rgbClr val="003366"/>
                </a:solidFill>
                <a:latin typeface="Calibri" pitchFamily="34" charset="0"/>
              </a:rPr>
              <a:t>Este quadro fica ainda mais claro quando se compara  a rentabilidade do setor bancário brasileiro com a de nossos vizinhos na AL (descontando taxa </a:t>
            </a:r>
            <a:r>
              <a:rPr lang="pt-BR" dirty="0">
                <a:solidFill>
                  <a:srgbClr val="003366"/>
                </a:solidFill>
                <a:latin typeface="Calibri" pitchFamily="34" charset="0"/>
              </a:rPr>
              <a:t>referencial de </a:t>
            </a:r>
            <a:r>
              <a:rPr lang="pt-BR" dirty="0" smtClean="0">
                <a:solidFill>
                  <a:srgbClr val="003366"/>
                </a:solidFill>
                <a:latin typeface="Calibri" pitchFamily="34" charset="0"/>
              </a:rPr>
              <a:t>juros). </a:t>
            </a:r>
            <a:endParaRPr lang="pt-BR" dirty="0">
              <a:solidFill>
                <a:srgbClr val="003366"/>
              </a:solidFill>
              <a:latin typeface="Calibri" pitchFamily="34" charset="0"/>
            </a:endParaRPr>
          </a:p>
        </p:txBody>
      </p:sp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248400"/>
              </p:ext>
            </p:extLst>
          </p:nvPr>
        </p:nvGraphicFramePr>
        <p:xfrm>
          <a:off x="2057400" y="2438400"/>
          <a:ext cx="5015542" cy="30051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6583" name="Worksheet" r:id="rId3" imgW="4562559" imgH="2733710" progId="Excel.Sheet.12">
                  <p:link updateAutomatic="1"/>
                </p:oleObj>
              </mc:Choice>
              <mc:Fallback>
                <p:oleObj name="Worksheet" r:id="rId3" imgW="4562559" imgH="273371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57400" y="2438400"/>
                        <a:ext cx="5015542" cy="30051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251809" y="6062246"/>
            <a:ext cx="8694071" cy="338554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pt-BR" sz="800" dirty="0" smtClean="0"/>
              <a:t>Fonte: </a:t>
            </a:r>
            <a:r>
              <a:rPr lang="es-ES" sz="800" dirty="0" smtClean="0"/>
              <a:t>Central </a:t>
            </a:r>
            <a:r>
              <a:rPr lang="es-ES" sz="800" dirty="0"/>
              <a:t>Bank of </a:t>
            </a:r>
            <a:r>
              <a:rPr lang="es-ES" sz="800" dirty="0" err="1"/>
              <a:t>Brazil</a:t>
            </a:r>
            <a:r>
              <a:rPr lang="es-ES" sz="800" dirty="0"/>
              <a:t>, Superintendencia de Bancos e Instituciones Financieras (Chile),Superintendencia Financiera de Colombia, </a:t>
            </a:r>
            <a:r>
              <a:rPr lang="es-ES" sz="800" dirty="0" err="1"/>
              <a:t>Comision</a:t>
            </a:r>
            <a:r>
              <a:rPr lang="es-ES" sz="800" dirty="0"/>
              <a:t> Nacional Bancaria y </a:t>
            </a:r>
            <a:r>
              <a:rPr lang="es-ES" sz="800" dirty="0" smtClean="0"/>
              <a:t>de Valores </a:t>
            </a:r>
            <a:r>
              <a:rPr lang="es-ES" sz="800" dirty="0"/>
              <a:t>(</a:t>
            </a:r>
            <a:r>
              <a:rPr lang="es-ES" sz="800" dirty="0" err="1"/>
              <a:t>Mexico</a:t>
            </a:r>
            <a:r>
              <a:rPr lang="es-ES" sz="800" dirty="0"/>
              <a:t>), Banco Central de la Republica Argentina, and Superintendencia de Banca, Seguros, Y AFP (</a:t>
            </a:r>
            <a:r>
              <a:rPr lang="es-ES" sz="800" dirty="0" err="1"/>
              <a:t>Peru</a:t>
            </a:r>
            <a:r>
              <a:rPr lang="es-ES" sz="800" dirty="0"/>
              <a:t>).</a:t>
            </a:r>
            <a:endParaRPr lang="en-US" sz="800" dirty="0"/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2657856" y="5443537"/>
            <a:ext cx="720000" cy="30777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/>
            <a:r>
              <a:rPr lang="pt-BR" sz="1400" dirty="0" smtClean="0"/>
              <a:t>3,3%</a:t>
            </a:r>
            <a:endParaRPr lang="en-US" sz="1400" dirty="0"/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3375965" y="5443537"/>
            <a:ext cx="720000" cy="30777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/>
            <a:r>
              <a:rPr lang="pt-BR" sz="1400" dirty="0" smtClean="0"/>
              <a:t>3,0%</a:t>
            </a:r>
            <a:endParaRPr lang="en-US" sz="1400" dirty="0"/>
          </a:p>
        </p:txBody>
      </p:sp>
      <p:sp>
        <p:nvSpPr>
          <p:cNvPr id="20" name="Text Box 5"/>
          <p:cNvSpPr txBox="1">
            <a:spLocks noChangeArrowheads="1"/>
          </p:cNvSpPr>
          <p:nvPr/>
        </p:nvSpPr>
        <p:spPr bwMode="auto">
          <a:xfrm>
            <a:off x="4094074" y="5443537"/>
            <a:ext cx="720000" cy="30777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/>
            <a:r>
              <a:rPr lang="pt-BR" sz="1400" dirty="0" smtClean="0"/>
              <a:t>3,0%</a:t>
            </a:r>
            <a:endParaRPr lang="en-US" sz="1400" dirty="0"/>
          </a:p>
        </p:txBody>
      </p:sp>
      <p:sp>
        <p:nvSpPr>
          <p:cNvPr id="21" name="Text Box 5"/>
          <p:cNvSpPr txBox="1">
            <a:spLocks noChangeArrowheads="1"/>
          </p:cNvSpPr>
          <p:nvPr/>
        </p:nvSpPr>
        <p:spPr bwMode="auto">
          <a:xfrm>
            <a:off x="4812183" y="5443537"/>
            <a:ext cx="720000" cy="30777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/>
            <a:r>
              <a:rPr lang="pt-BR" sz="1400" dirty="0" smtClean="0"/>
              <a:t>4,5%</a:t>
            </a:r>
            <a:endParaRPr lang="en-US" sz="1400" dirty="0"/>
          </a:p>
        </p:txBody>
      </p:sp>
      <p:sp>
        <p:nvSpPr>
          <p:cNvPr id="22" name="Text Box 5"/>
          <p:cNvSpPr txBox="1">
            <a:spLocks noChangeArrowheads="1"/>
          </p:cNvSpPr>
          <p:nvPr/>
        </p:nvSpPr>
        <p:spPr bwMode="auto">
          <a:xfrm>
            <a:off x="5530292" y="5443537"/>
            <a:ext cx="720000" cy="30777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/>
            <a:r>
              <a:rPr lang="pt-BR" sz="1400" dirty="0" smtClean="0"/>
              <a:t>23,0%</a:t>
            </a:r>
            <a:endParaRPr lang="en-US" sz="1400" dirty="0"/>
          </a:p>
        </p:txBody>
      </p:sp>
      <p:sp>
        <p:nvSpPr>
          <p:cNvPr id="23" name="Text Box 5"/>
          <p:cNvSpPr txBox="1">
            <a:spLocks noChangeArrowheads="1"/>
          </p:cNvSpPr>
          <p:nvPr/>
        </p:nvSpPr>
        <p:spPr bwMode="auto">
          <a:xfrm>
            <a:off x="6248400" y="5443537"/>
            <a:ext cx="720000" cy="30777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/>
            <a:r>
              <a:rPr lang="pt-BR" sz="1400" dirty="0" smtClean="0"/>
              <a:t>12,75%</a:t>
            </a:r>
            <a:endParaRPr lang="en-US" sz="1400" dirty="0"/>
          </a:p>
        </p:txBody>
      </p:sp>
      <p:sp>
        <p:nvSpPr>
          <p:cNvPr id="24" name="Text Box 5"/>
          <p:cNvSpPr txBox="1">
            <a:spLocks noChangeArrowheads="1"/>
          </p:cNvSpPr>
          <p:nvPr/>
        </p:nvSpPr>
        <p:spPr bwMode="auto">
          <a:xfrm>
            <a:off x="1158912" y="5443537"/>
            <a:ext cx="1482000" cy="30777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pPr algn="ctr"/>
            <a:r>
              <a:rPr lang="pt-BR" sz="1400" smtClean="0"/>
              <a:t>Taxa referencial</a:t>
            </a:r>
            <a:endParaRPr lang="en-US" sz="1400" dirty="0"/>
          </a:p>
        </p:txBody>
      </p:sp>
      <p:cxnSp>
        <p:nvCxnSpPr>
          <p:cNvPr id="7" name="Conector reto 6"/>
          <p:cNvCxnSpPr/>
          <p:nvPr/>
        </p:nvCxnSpPr>
        <p:spPr>
          <a:xfrm>
            <a:off x="1298448" y="5440489"/>
            <a:ext cx="563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ector reto 24"/>
          <p:cNvCxnSpPr/>
          <p:nvPr/>
        </p:nvCxnSpPr>
        <p:spPr>
          <a:xfrm>
            <a:off x="1298448" y="5742170"/>
            <a:ext cx="5634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tângulo 7"/>
          <p:cNvSpPr/>
          <p:nvPr/>
        </p:nvSpPr>
        <p:spPr>
          <a:xfrm>
            <a:off x="6302564" y="4114800"/>
            <a:ext cx="576000" cy="1700022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858692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/>
          <p:cNvSpPr>
            <a:spLocks/>
          </p:cNvSpPr>
          <p:nvPr/>
        </p:nvSpPr>
        <p:spPr bwMode="auto">
          <a:xfrm>
            <a:off x="0" y="4918"/>
            <a:ext cx="9144000" cy="573087"/>
          </a:xfrm>
          <a:prstGeom prst="rect">
            <a:avLst/>
          </a:prstGeom>
          <a:gradFill flip="none" rotWithShape="1">
            <a:gsLst>
              <a:gs pos="0">
                <a:srgbClr val="4F81BD">
                  <a:lumMod val="5000"/>
                  <a:lumOff val="95000"/>
                  <a:alpha val="20000"/>
                </a:srgbClr>
              </a:gs>
              <a:gs pos="74000">
                <a:srgbClr val="4F81BD">
                  <a:lumMod val="45000"/>
                  <a:lumOff val="55000"/>
                </a:srgbClr>
              </a:gs>
              <a:gs pos="83000">
                <a:srgbClr val="4F81BD">
                  <a:lumMod val="45000"/>
                  <a:lumOff val="55000"/>
                </a:srgbClr>
              </a:gs>
              <a:gs pos="100000">
                <a:srgbClr val="4F81BD">
                  <a:lumMod val="30000"/>
                  <a:lumOff val="70000"/>
                </a:srgbClr>
              </a:gs>
            </a:gsLst>
            <a:lin ang="0" scaled="1"/>
            <a:tileRect/>
          </a:gradFill>
          <a:ln w="9525" algn="ctr">
            <a:noFill/>
            <a:miter lim="800000"/>
            <a:headEnd/>
            <a:tailEnd/>
          </a:ln>
        </p:spPr>
        <p:txBody>
          <a:bodyPr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5738" lvl="0">
              <a:lnSpc>
                <a:spcPct val="80000"/>
              </a:lnSpc>
              <a:spcBef>
                <a:spcPct val="0"/>
              </a:spcBef>
              <a:defRPr/>
            </a:pPr>
            <a:r>
              <a:rPr lang="pt-BR" sz="2800" dirty="0" smtClean="0">
                <a:solidFill>
                  <a:srgbClr val="1F497D"/>
                </a:solidFill>
              </a:rPr>
              <a:t>Receita e margem do setor bancário  na América Latina</a:t>
            </a:r>
            <a:endParaRPr lang="pt-BR" sz="2800" dirty="0">
              <a:solidFill>
                <a:srgbClr val="1F497D"/>
              </a:solidFill>
              <a:latin typeface="Calibri"/>
            </a:endParaRPr>
          </a:p>
        </p:txBody>
      </p:sp>
      <p:sp>
        <p:nvSpPr>
          <p:cNvPr id="12" name="Espaço Reservado para Número de Slide 1"/>
          <p:cNvSpPr txBox="1">
            <a:spLocks/>
          </p:cNvSpPr>
          <p:nvPr/>
        </p:nvSpPr>
        <p:spPr>
          <a:xfrm>
            <a:off x="8666112" y="6502766"/>
            <a:ext cx="442392" cy="332656"/>
          </a:xfrm>
          <a:prstGeom prst="rect">
            <a:avLst/>
          </a:prstGeom>
        </p:spPr>
        <p:txBody>
          <a:bodyPr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E5F3301-1A0C-4912-9192-D8D187E4C510}" type="slidenum">
              <a:rPr lang="pt-BR" sz="1200" smtClean="0"/>
              <a:pPr>
                <a:defRPr/>
              </a:pPr>
              <a:t>7</a:t>
            </a:fld>
            <a:endParaRPr lang="pt-BR" sz="1200" dirty="0"/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251809" y="5769864"/>
            <a:ext cx="8694071" cy="461665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wrap="square">
            <a:spAutoFit/>
          </a:bodyPr>
          <a:lstStyle/>
          <a:p>
            <a:r>
              <a:rPr lang="pt-BR" sz="800" dirty="0" smtClean="0"/>
              <a:t>Referência: 2014</a:t>
            </a:r>
          </a:p>
          <a:p>
            <a:r>
              <a:rPr lang="pt-BR" sz="800" dirty="0" smtClean="0"/>
              <a:t>Fonte: </a:t>
            </a:r>
            <a:r>
              <a:rPr lang="pt-BR" sz="800" dirty="0" err="1" smtClean="0"/>
              <a:t>J.P.Morgan</a:t>
            </a:r>
            <a:r>
              <a:rPr lang="pt-BR" sz="800" dirty="0" smtClean="0"/>
              <a:t>, citando </a:t>
            </a:r>
            <a:r>
              <a:rPr lang="es-ES" sz="800" dirty="0" smtClean="0"/>
              <a:t>BCB, </a:t>
            </a:r>
            <a:r>
              <a:rPr lang="es-ES" sz="800" dirty="0"/>
              <a:t>Superintendencia de Bancos e Instituciones Financieras (Chile</a:t>
            </a:r>
            <a:r>
              <a:rPr lang="es-ES" sz="800" dirty="0" smtClean="0"/>
              <a:t>), Superintendencia </a:t>
            </a:r>
            <a:r>
              <a:rPr lang="es-ES" sz="800" dirty="0"/>
              <a:t>Financiera de Colombia, </a:t>
            </a:r>
            <a:r>
              <a:rPr lang="es-ES" sz="800" dirty="0" err="1"/>
              <a:t>Comision</a:t>
            </a:r>
            <a:r>
              <a:rPr lang="es-ES" sz="800" dirty="0"/>
              <a:t> Nacional Bancaria y </a:t>
            </a:r>
            <a:r>
              <a:rPr lang="es-ES" sz="800" dirty="0" smtClean="0"/>
              <a:t>de Valores </a:t>
            </a:r>
            <a:r>
              <a:rPr lang="es-ES" sz="800" dirty="0"/>
              <a:t>(</a:t>
            </a:r>
            <a:r>
              <a:rPr lang="es-ES" sz="800" dirty="0" smtClean="0"/>
              <a:t>México), Banco </a:t>
            </a:r>
            <a:r>
              <a:rPr lang="es-ES" sz="800" dirty="0"/>
              <a:t>Central de la Republica </a:t>
            </a:r>
            <a:r>
              <a:rPr lang="es-ES" sz="800" dirty="0" smtClean="0"/>
              <a:t>Argentina e </a:t>
            </a:r>
            <a:r>
              <a:rPr lang="es-ES" sz="800" dirty="0"/>
              <a:t>Superintendencia de Banca, Seguros, Y AFP (</a:t>
            </a:r>
            <a:r>
              <a:rPr lang="es-ES" sz="800" dirty="0" err="1"/>
              <a:t>Peru</a:t>
            </a:r>
            <a:r>
              <a:rPr lang="es-ES" sz="800" dirty="0" smtClean="0"/>
              <a:t>)</a:t>
            </a:r>
            <a:endParaRPr lang="en-US" sz="800" dirty="0"/>
          </a:p>
        </p:txBody>
      </p:sp>
      <p:sp>
        <p:nvSpPr>
          <p:cNvPr id="16" name="Line 16"/>
          <p:cNvSpPr>
            <a:spLocks noChangeShapeType="1"/>
          </p:cNvSpPr>
          <p:nvPr/>
        </p:nvSpPr>
        <p:spPr bwMode="auto">
          <a:xfrm>
            <a:off x="304371" y="2438400"/>
            <a:ext cx="4114800" cy="0"/>
          </a:xfrm>
          <a:prstGeom prst="line">
            <a:avLst/>
          </a:prstGeom>
          <a:noFill/>
          <a:ln w="127000" cap="rnd">
            <a:solidFill>
              <a:schemeClr val="bg1">
                <a:lumMod val="95000"/>
              </a:schemeClr>
            </a:solidFill>
            <a:bevel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endParaRPr lang="pt-BR"/>
          </a:p>
        </p:txBody>
      </p:sp>
      <p:sp>
        <p:nvSpPr>
          <p:cNvPr id="17" name="Text Box 17"/>
          <p:cNvSpPr txBox="1">
            <a:spLocks noChangeArrowheads="1"/>
          </p:cNvSpPr>
          <p:nvPr/>
        </p:nvSpPr>
        <p:spPr bwMode="auto">
          <a:xfrm>
            <a:off x="243744" y="2057400"/>
            <a:ext cx="4197192" cy="26498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indent="14288" algn="ctr" defTabSz="912813">
              <a:spcBef>
                <a:spcPct val="50000"/>
              </a:spcBef>
            </a:pPr>
            <a:r>
              <a:rPr lang="pt-BR" sz="1500" dirty="0" smtClean="0">
                <a:solidFill>
                  <a:srgbClr val="003366"/>
                </a:solidFill>
                <a:latin typeface="Calibri" pitchFamily="34" charset="0"/>
              </a:rPr>
              <a:t>Receita e Lucro do Setor Bancário em relação ao PIB</a:t>
            </a:r>
            <a:endParaRPr lang="pt-BR" sz="1500" baseline="30000" dirty="0">
              <a:solidFill>
                <a:srgbClr val="003366"/>
              </a:solidFill>
              <a:latin typeface="Calibri" pitchFamily="34" charset="0"/>
            </a:endParaRPr>
          </a:p>
        </p:txBody>
      </p:sp>
      <p:graphicFrame>
        <p:nvGraphicFramePr>
          <p:cNvPr id="18" name="Objeto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0180145"/>
              </p:ext>
            </p:extLst>
          </p:nvPr>
        </p:nvGraphicFramePr>
        <p:xfrm>
          <a:off x="381000" y="2984500"/>
          <a:ext cx="4167188" cy="2495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511" name="Worksheet" r:id="rId3" imgW="4562559" imgH="2733710" progId="Excel.Sheet.12">
                  <p:link updateAutomatic="1"/>
                </p:oleObj>
              </mc:Choice>
              <mc:Fallback>
                <p:oleObj name="Worksheet" r:id="rId3" imgW="4562559" imgH="273371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1000" y="2984500"/>
                        <a:ext cx="4167188" cy="24955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Text Box 17"/>
          <p:cNvSpPr txBox="1">
            <a:spLocks noChangeArrowheads="1"/>
          </p:cNvSpPr>
          <p:nvPr/>
        </p:nvSpPr>
        <p:spPr bwMode="auto">
          <a:xfrm>
            <a:off x="5080005" y="2057400"/>
            <a:ext cx="3496540" cy="264981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indent="14288" algn="ctr" defTabSz="912813">
              <a:spcBef>
                <a:spcPct val="50000"/>
              </a:spcBef>
            </a:pPr>
            <a:r>
              <a:rPr lang="pt-BR" sz="1500" dirty="0" smtClean="0">
                <a:solidFill>
                  <a:srgbClr val="003366"/>
                </a:solidFill>
                <a:latin typeface="Calibri" pitchFamily="34" charset="0"/>
              </a:rPr>
              <a:t>Margem Financeira Líquida (NIM)</a:t>
            </a:r>
            <a:endParaRPr lang="pt-BR" sz="1500" baseline="30000" dirty="0">
              <a:solidFill>
                <a:srgbClr val="003366"/>
              </a:solidFill>
              <a:latin typeface="Calibri" pitchFamily="34" charset="0"/>
            </a:endParaRPr>
          </a:p>
        </p:txBody>
      </p:sp>
      <p:graphicFrame>
        <p:nvGraphicFramePr>
          <p:cNvPr id="20" name="Objeto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11766139"/>
              </p:ext>
            </p:extLst>
          </p:nvPr>
        </p:nvGraphicFramePr>
        <p:xfrm>
          <a:off x="4809744" y="2971800"/>
          <a:ext cx="4166806" cy="24966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79512" name="Worksheet" r:id="rId5" imgW="4562559" imgH="2733710" progId="Excel.Sheet.12">
                  <p:link updateAutomatic="1"/>
                </p:oleObj>
              </mc:Choice>
              <mc:Fallback>
                <p:oleObj name="Worksheet" r:id="rId5" imgW="4562559" imgH="273371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809744" y="2971800"/>
                        <a:ext cx="4166806" cy="249660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" name="Line 16"/>
          <p:cNvSpPr>
            <a:spLocks noChangeShapeType="1"/>
          </p:cNvSpPr>
          <p:nvPr/>
        </p:nvSpPr>
        <p:spPr bwMode="auto">
          <a:xfrm>
            <a:off x="4800600" y="2438400"/>
            <a:ext cx="4114800" cy="0"/>
          </a:xfrm>
          <a:prstGeom prst="line">
            <a:avLst/>
          </a:prstGeom>
          <a:noFill/>
          <a:ln w="127000" cap="rnd">
            <a:solidFill>
              <a:schemeClr val="bg1">
                <a:lumMod val="95000"/>
              </a:schemeClr>
            </a:solidFill>
            <a:bevel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endParaRPr lang="pt-BR"/>
          </a:p>
        </p:txBody>
      </p:sp>
      <p:sp>
        <p:nvSpPr>
          <p:cNvPr id="26" name="CaixaDeTexto 10"/>
          <p:cNvSpPr txBox="1">
            <a:spLocks noChangeArrowheads="1"/>
          </p:cNvSpPr>
          <p:nvPr/>
        </p:nvSpPr>
        <p:spPr bwMode="auto">
          <a:xfrm>
            <a:off x="175419" y="801469"/>
            <a:ext cx="87931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rgbClr val="003366"/>
                </a:solidFill>
                <a:latin typeface="Calibri" pitchFamily="34" charset="0"/>
              </a:rPr>
              <a:t>Indicadores mostram uma receita bruta (incluindo impostos) mais elevada no Brasil, mas lucro e margem líquida menores.</a:t>
            </a:r>
            <a:endParaRPr lang="pt-BR" dirty="0">
              <a:solidFill>
                <a:srgbClr val="003366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655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to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9267618"/>
              </p:ext>
            </p:extLst>
          </p:nvPr>
        </p:nvGraphicFramePr>
        <p:xfrm>
          <a:off x="20515" y="2362200"/>
          <a:ext cx="5873750" cy="35196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84552" name="Worksheet" r:id="rId3" imgW="4562559" imgH="2733710" progId="Excel.Sheet.12">
                  <p:link updateAutomatic="1"/>
                </p:oleObj>
              </mc:Choice>
              <mc:Fallback>
                <p:oleObj name="Worksheet" r:id="rId3" imgW="4562559" imgH="2733710" progId="Excel.Sheet.12">
                  <p:link updateAutomatic="1"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515" y="2362200"/>
                        <a:ext cx="5873750" cy="35196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/>
          </p:cNvSpPr>
          <p:nvPr/>
        </p:nvSpPr>
        <p:spPr bwMode="auto">
          <a:xfrm>
            <a:off x="0" y="4918"/>
            <a:ext cx="9144000" cy="573087"/>
          </a:xfrm>
          <a:prstGeom prst="rect">
            <a:avLst/>
          </a:prstGeom>
          <a:gradFill flip="none" rotWithShape="1">
            <a:gsLst>
              <a:gs pos="0">
                <a:srgbClr val="4F81BD">
                  <a:lumMod val="5000"/>
                  <a:lumOff val="95000"/>
                  <a:alpha val="20000"/>
                </a:srgbClr>
              </a:gs>
              <a:gs pos="74000">
                <a:srgbClr val="4F81BD">
                  <a:lumMod val="45000"/>
                  <a:lumOff val="55000"/>
                </a:srgbClr>
              </a:gs>
              <a:gs pos="83000">
                <a:srgbClr val="4F81BD">
                  <a:lumMod val="45000"/>
                  <a:lumOff val="55000"/>
                </a:srgbClr>
              </a:gs>
              <a:gs pos="100000">
                <a:srgbClr val="4F81BD">
                  <a:lumMod val="30000"/>
                  <a:lumOff val="70000"/>
                </a:srgbClr>
              </a:gs>
            </a:gsLst>
            <a:lin ang="0" scaled="1"/>
            <a:tileRect/>
          </a:gradFill>
          <a:ln w="9525" algn="ctr">
            <a:noFill/>
            <a:miter lim="800000"/>
            <a:headEnd/>
            <a:tailEnd/>
          </a:ln>
        </p:spPr>
        <p:txBody>
          <a:bodyPr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5738" lvl="0">
              <a:lnSpc>
                <a:spcPct val="80000"/>
              </a:lnSpc>
              <a:spcBef>
                <a:spcPct val="0"/>
              </a:spcBef>
              <a:defRPr/>
            </a:pPr>
            <a:r>
              <a:rPr lang="pt-BR" sz="2800" dirty="0" smtClean="0">
                <a:solidFill>
                  <a:srgbClr val="1F497D"/>
                </a:solidFill>
              </a:rPr>
              <a:t>Composição do spread bancário</a:t>
            </a:r>
            <a:endParaRPr lang="pt-BR" sz="2800" dirty="0">
              <a:solidFill>
                <a:srgbClr val="1F497D"/>
              </a:solidFill>
              <a:latin typeface="Calibri"/>
            </a:endParaRPr>
          </a:p>
        </p:txBody>
      </p:sp>
      <p:sp>
        <p:nvSpPr>
          <p:cNvPr id="11" name="Line 16"/>
          <p:cNvSpPr>
            <a:spLocks noChangeShapeType="1"/>
          </p:cNvSpPr>
          <p:nvPr/>
        </p:nvSpPr>
        <p:spPr bwMode="auto">
          <a:xfrm>
            <a:off x="261938" y="2057400"/>
            <a:ext cx="8424862" cy="0"/>
          </a:xfrm>
          <a:prstGeom prst="line">
            <a:avLst/>
          </a:prstGeom>
          <a:noFill/>
          <a:ln w="127000" cap="rnd">
            <a:solidFill>
              <a:schemeClr val="bg1">
                <a:lumMod val="95000"/>
              </a:schemeClr>
            </a:solidFill>
            <a:bevel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endParaRPr lang="pt-BR"/>
          </a:p>
        </p:txBody>
      </p:sp>
      <p:sp>
        <p:nvSpPr>
          <p:cNvPr id="12" name="Espaço Reservado para Número de Slide 1"/>
          <p:cNvSpPr txBox="1">
            <a:spLocks/>
          </p:cNvSpPr>
          <p:nvPr/>
        </p:nvSpPr>
        <p:spPr>
          <a:xfrm>
            <a:off x="8666112" y="6502766"/>
            <a:ext cx="442392" cy="332656"/>
          </a:xfrm>
          <a:prstGeom prst="rect">
            <a:avLst/>
          </a:prstGeom>
        </p:spPr>
        <p:txBody>
          <a:bodyPr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E5F3301-1A0C-4912-9192-D8D187E4C510}" type="slidenum">
              <a:rPr lang="pt-BR" sz="1200" smtClean="0"/>
              <a:pPr>
                <a:defRPr/>
              </a:pPr>
              <a:t>8</a:t>
            </a:fld>
            <a:endParaRPr lang="pt-BR" sz="1200" dirty="0"/>
          </a:p>
        </p:txBody>
      </p:sp>
      <p:sp>
        <p:nvSpPr>
          <p:cNvPr id="4" name="CaixaDeTexto 3"/>
          <p:cNvSpPr txBox="1"/>
          <p:nvPr/>
        </p:nvSpPr>
        <p:spPr>
          <a:xfrm>
            <a:off x="0" y="6551978"/>
            <a:ext cx="352211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800" dirty="0"/>
              <a:t>Fonte: BACEN, Relatório de Economia Bancária e Crédito </a:t>
            </a:r>
            <a:r>
              <a:rPr lang="pt-BR" sz="800" dirty="0" smtClean="0"/>
              <a:t>2013. Referência: 2012</a:t>
            </a:r>
            <a:endParaRPr lang="pt-BR" sz="800" dirty="0"/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290790" y="1752600"/>
            <a:ext cx="8342312" cy="2571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indent="14288" defTabSz="912813">
              <a:spcBef>
                <a:spcPct val="50000"/>
              </a:spcBef>
            </a:pPr>
            <a:r>
              <a:rPr lang="pt-BR" sz="1500" dirty="0">
                <a:solidFill>
                  <a:srgbClr val="003366"/>
                </a:solidFill>
                <a:latin typeface="Calibri" pitchFamily="34" charset="0"/>
              </a:rPr>
              <a:t>Composição do </a:t>
            </a:r>
            <a:r>
              <a:rPr lang="pt-BR" sz="1500" dirty="0" smtClean="0">
                <a:solidFill>
                  <a:srgbClr val="003366"/>
                </a:solidFill>
                <a:latin typeface="Calibri" pitchFamily="34" charset="0"/>
              </a:rPr>
              <a:t>Spread (%)</a:t>
            </a:r>
            <a:endParaRPr lang="pt-BR" sz="1500" dirty="0">
              <a:solidFill>
                <a:srgbClr val="003366"/>
              </a:solidFill>
              <a:latin typeface="Calibri" pitchFamily="34" charset="0"/>
            </a:endParaRPr>
          </a:p>
        </p:txBody>
      </p:sp>
      <p:sp>
        <p:nvSpPr>
          <p:cNvPr id="16" name="Text Box 3"/>
          <p:cNvSpPr txBox="1">
            <a:spLocks noChangeArrowheads="1"/>
          </p:cNvSpPr>
          <p:nvPr/>
        </p:nvSpPr>
        <p:spPr bwMode="auto">
          <a:xfrm>
            <a:off x="4821720" y="2393569"/>
            <a:ext cx="4065588" cy="2569934"/>
          </a:xfrm>
          <a:prstGeom prst="rect">
            <a:avLst/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1400" dirty="0" smtClean="0"/>
              <a:t>Impostos diretos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BR" altLang="pt-BR" sz="1400" dirty="0" smtClean="0"/>
              <a:t> CSLL </a:t>
            </a:r>
            <a:r>
              <a:rPr lang="pt-BR" altLang="pt-BR" sz="1400" dirty="0"/>
              <a:t>= 15% (20% MP 675) 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BR" altLang="pt-BR" sz="1400" dirty="0"/>
              <a:t> IR de 25%</a:t>
            </a:r>
          </a:p>
          <a:p>
            <a:pPr>
              <a:spcBef>
                <a:spcPct val="50000"/>
              </a:spcBef>
              <a:buFontTx/>
              <a:buChar char="•"/>
            </a:pPr>
            <a:endParaRPr lang="pt-BR" altLang="pt-BR" sz="1400" dirty="0"/>
          </a:p>
          <a:p>
            <a:pPr>
              <a:spcBef>
                <a:spcPct val="50000"/>
              </a:spcBef>
            </a:pPr>
            <a:r>
              <a:rPr lang="pt-BR" altLang="pt-BR" sz="1400" dirty="0" smtClean="0"/>
              <a:t>Impostos indiretos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BR" altLang="pt-BR" sz="1400" dirty="0" smtClean="0"/>
              <a:t>IOF </a:t>
            </a:r>
            <a:r>
              <a:rPr lang="pt-BR" altLang="pt-BR" sz="1400" dirty="0"/>
              <a:t>= </a:t>
            </a:r>
            <a:r>
              <a:rPr lang="pt-BR" altLang="pt-BR" sz="1400" dirty="0" smtClean="0"/>
              <a:t>0,0082% </a:t>
            </a:r>
            <a:r>
              <a:rPr lang="pt-BR" altLang="pt-BR" sz="1400" dirty="0" err="1" smtClean="0"/>
              <a:t>a.d.</a:t>
            </a:r>
            <a:r>
              <a:rPr lang="pt-BR" altLang="pt-BR" sz="1400" dirty="0" smtClean="0"/>
              <a:t> PF e 0,0041% </a:t>
            </a:r>
            <a:r>
              <a:rPr lang="pt-BR" altLang="pt-BR" sz="1400" dirty="0" err="1" smtClean="0"/>
              <a:t>a.d.</a:t>
            </a:r>
            <a:r>
              <a:rPr lang="pt-BR" altLang="pt-BR" sz="1400" dirty="0" smtClean="0"/>
              <a:t> PJ</a:t>
            </a:r>
            <a:endParaRPr lang="pt-BR" altLang="pt-BR" sz="1400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BR" altLang="pt-BR" sz="1400" dirty="0"/>
              <a:t> </a:t>
            </a:r>
            <a:r>
              <a:rPr lang="pt-BR" altLang="pt-BR" sz="1400" dirty="0" err="1"/>
              <a:t>Cofins</a:t>
            </a:r>
            <a:r>
              <a:rPr lang="pt-BR" altLang="pt-BR" sz="1400" dirty="0"/>
              <a:t> = </a:t>
            </a:r>
            <a:r>
              <a:rPr lang="pt-BR" altLang="pt-BR" sz="1400" dirty="0" smtClean="0"/>
              <a:t>4% </a:t>
            </a:r>
            <a:r>
              <a:rPr lang="pt-BR" altLang="pt-BR" sz="1400" dirty="0"/>
              <a:t>(s/total da receita – captação)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pt-BR" altLang="pt-BR" sz="1400" dirty="0"/>
              <a:t> PIS = 0,65% (s/total da receita – captação</a:t>
            </a:r>
            <a:r>
              <a:rPr lang="pt-BR" altLang="pt-BR" sz="1400" dirty="0" smtClean="0"/>
              <a:t>)</a:t>
            </a:r>
            <a:endParaRPr lang="pt-BR" altLang="pt-BR" sz="1400" dirty="0"/>
          </a:p>
        </p:txBody>
      </p:sp>
      <p:sp>
        <p:nvSpPr>
          <p:cNvPr id="6" name="Arco 5"/>
          <p:cNvSpPr/>
          <p:nvPr/>
        </p:nvSpPr>
        <p:spPr>
          <a:xfrm rot="10177248">
            <a:off x="3275745" y="4530803"/>
            <a:ext cx="3960004" cy="450158"/>
          </a:xfrm>
          <a:prstGeom prst="arc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7" name="CaixaDeTexto 10"/>
          <p:cNvSpPr txBox="1">
            <a:spLocks noChangeArrowheads="1"/>
          </p:cNvSpPr>
          <p:nvPr/>
        </p:nvSpPr>
        <p:spPr bwMode="auto">
          <a:xfrm>
            <a:off x="175419" y="801469"/>
            <a:ext cx="87931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dirty="0" smtClean="0">
                <a:solidFill>
                  <a:srgbClr val="003366"/>
                </a:solidFill>
                <a:latin typeface="Calibri" pitchFamily="34" charset="0"/>
              </a:rPr>
              <a:t>A explicação para taxas nominais elevadas e rentabilidade mais baixa está na composição do spread bancário bruto. O custo Brasil também se aplica ao setor financeiro. </a:t>
            </a:r>
            <a:endParaRPr lang="pt-BR" dirty="0">
              <a:solidFill>
                <a:srgbClr val="003366"/>
              </a:solidFill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59507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2"/>
          <p:cNvSpPr>
            <a:spLocks/>
          </p:cNvSpPr>
          <p:nvPr/>
        </p:nvSpPr>
        <p:spPr bwMode="auto">
          <a:xfrm>
            <a:off x="0" y="4918"/>
            <a:ext cx="9144000" cy="573087"/>
          </a:xfrm>
          <a:prstGeom prst="rect">
            <a:avLst/>
          </a:prstGeom>
          <a:gradFill flip="none" rotWithShape="1">
            <a:gsLst>
              <a:gs pos="0">
                <a:srgbClr val="4F81BD">
                  <a:lumMod val="5000"/>
                  <a:lumOff val="95000"/>
                  <a:alpha val="20000"/>
                </a:srgbClr>
              </a:gs>
              <a:gs pos="74000">
                <a:srgbClr val="4F81BD">
                  <a:lumMod val="45000"/>
                  <a:lumOff val="55000"/>
                </a:srgbClr>
              </a:gs>
              <a:gs pos="83000">
                <a:srgbClr val="4F81BD">
                  <a:lumMod val="45000"/>
                  <a:lumOff val="55000"/>
                </a:srgbClr>
              </a:gs>
              <a:gs pos="100000">
                <a:srgbClr val="4F81BD">
                  <a:lumMod val="30000"/>
                  <a:lumOff val="70000"/>
                </a:srgbClr>
              </a:gs>
            </a:gsLst>
            <a:lin ang="0" scaled="1"/>
            <a:tileRect/>
          </a:gradFill>
          <a:ln w="9525" algn="ctr">
            <a:noFill/>
            <a:miter lim="800000"/>
            <a:headEnd/>
            <a:tailEnd/>
          </a:ln>
        </p:spPr>
        <p:txBody>
          <a:bodyPr anchor="ctr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85738" lvl="0">
              <a:lnSpc>
                <a:spcPct val="80000"/>
              </a:lnSpc>
              <a:spcBef>
                <a:spcPct val="0"/>
              </a:spcBef>
              <a:defRPr/>
            </a:pPr>
            <a:r>
              <a:rPr lang="pt-BR" sz="2800" dirty="0" smtClean="0">
                <a:solidFill>
                  <a:srgbClr val="1F497D"/>
                </a:solidFill>
              </a:rPr>
              <a:t>Composição do spread bancário</a:t>
            </a:r>
            <a:endParaRPr lang="pt-BR" sz="2800" dirty="0">
              <a:solidFill>
                <a:srgbClr val="1F497D"/>
              </a:solidFill>
              <a:latin typeface="Calibri"/>
            </a:endParaRPr>
          </a:p>
        </p:txBody>
      </p:sp>
      <p:sp>
        <p:nvSpPr>
          <p:cNvPr id="11" name="Line 16"/>
          <p:cNvSpPr>
            <a:spLocks noChangeShapeType="1"/>
          </p:cNvSpPr>
          <p:nvPr/>
        </p:nvSpPr>
        <p:spPr bwMode="auto">
          <a:xfrm>
            <a:off x="261938" y="2057400"/>
            <a:ext cx="8424862" cy="0"/>
          </a:xfrm>
          <a:prstGeom prst="line">
            <a:avLst/>
          </a:prstGeom>
          <a:noFill/>
          <a:ln w="127000" cap="rnd">
            <a:solidFill>
              <a:schemeClr val="bg1">
                <a:lumMod val="95000"/>
              </a:schemeClr>
            </a:solidFill>
            <a:bevel/>
            <a:headEnd/>
            <a:tailEnd/>
          </a:ln>
        </p:spPr>
        <p:txBody>
          <a:bodyPr wrap="square" lIns="0" tIns="0" rIns="0" bIns="0">
            <a:spAutoFit/>
          </a:bodyPr>
          <a:lstStyle/>
          <a:p>
            <a:pPr>
              <a:defRPr/>
            </a:pPr>
            <a:endParaRPr lang="pt-BR"/>
          </a:p>
        </p:txBody>
      </p:sp>
      <p:sp>
        <p:nvSpPr>
          <p:cNvPr id="12" name="Espaço Reservado para Número de Slide 1"/>
          <p:cNvSpPr txBox="1">
            <a:spLocks/>
          </p:cNvSpPr>
          <p:nvPr/>
        </p:nvSpPr>
        <p:spPr>
          <a:xfrm>
            <a:off x="8666112" y="6502766"/>
            <a:ext cx="442392" cy="332656"/>
          </a:xfrm>
          <a:prstGeom prst="rect">
            <a:avLst/>
          </a:prstGeom>
        </p:spPr>
        <p:txBody>
          <a:bodyPr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9E5F3301-1A0C-4912-9192-D8D187E4C510}" type="slidenum">
              <a:rPr lang="pt-BR" sz="1200" smtClean="0"/>
              <a:pPr>
                <a:defRPr/>
              </a:pPr>
              <a:t>9</a:t>
            </a:fld>
            <a:endParaRPr lang="pt-BR" sz="1200" dirty="0"/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290790" y="1752600"/>
            <a:ext cx="8342312" cy="257175"/>
          </a:xfrm>
          <a:prstGeom prst="rect">
            <a:avLst/>
          </a:prstGeom>
          <a:noFill/>
          <a:ln w="12700" algn="ctr">
            <a:noFill/>
            <a:miter lim="800000"/>
            <a:headEnd/>
            <a:tailEnd/>
          </a:ln>
        </p:spPr>
        <p:txBody>
          <a:bodyPr wrap="none" lIns="0" tIns="0" rIns="0" bIns="0"/>
          <a:lstStyle/>
          <a:p>
            <a:pPr indent="14288" defTabSz="912813">
              <a:spcBef>
                <a:spcPct val="50000"/>
              </a:spcBef>
            </a:pPr>
            <a:r>
              <a:rPr lang="pt-BR" sz="1500" dirty="0">
                <a:solidFill>
                  <a:srgbClr val="003366"/>
                </a:solidFill>
                <a:latin typeface="Calibri" pitchFamily="34" charset="0"/>
              </a:rPr>
              <a:t>Composição do Spread</a:t>
            </a:r>
          </a:p>
        </p:txBody>
      </p:sp>
      <p:sp>
        <p:nvSpPr>
          <p:cNvPr id="17" name="CaixaDeTexto 10"/>
          <p:cNvSpPr txBox="1">
            <a:spLocks noChangeArrowheads="1"/>
          </p:cNvSpPr>
          <p:nvPr/>
        </p:nvSpPr>
        <p:spPr bwMode="auto">
          <a:xfrm>
            <a:off x="175419" y="801469"/>
            <a:ext cx="8793162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pt-BR" dirty="0">
                <a:solidFill>
                  <a:srgbClr val="003366"/>
                </a:solidFill>
                <a:latin typeface="Calibri" pitchFamily="34" charset="0"/>
              </a:rPr>
              <a:t>De uma taxa bruta anual de 42,5%, a margem líquida corresponde a 10,2 pp no segmento </a:t>
            </a:r>
            <a:r>
              <a:rPr lang="pt-BR" dirty="0" smtClean="0">
                <a:solidFill>
                  <a:srgbClr val="003366"/>
                </a:solidFill>
                <a:latin typeface="Calibri" pitchFamily="34" charset="0"/>
              </a:rPr>
              <a:t>de crédito livre. Mesmo </a:t>
            </a:r>
            <a:r>
              <a:rPr lang="pt-BR" dirty="0">
                <a:solidFill>
                  <a:srgbClr val="003366"/>
                </a:solidFill>
                <a:latin typeface="Calibri" pitchFamily="34" charset="0"/>
              </a:rPr>
              <a:t>que o lucro fosse zero, a taxa para o cliente seria de 32,3%.</a:t>
            </a:r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1860550" y="2825750"/>
            <a:ext cx="5314950" cy="461665"/>
          </a:xfrm>
          <a:prstGeom prst="rect">
            <a:avLst/>
          </a:prstGeom>
          <a:solidFill>
            <a:srgbClr val="8EA1B0"/>
          </a:solidFill>
          <a:ln w="38100" cap="sq">
            <a:solidFill>
              <a:srgbClr val="6E869A"/>
            </a:solidFill>
            <a:miter lim="800000"/>
            <a:headEnd type="none" w="sm" len="sm"/>
            <a:tailEnd type="none" w="sm" len="sm"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2400" dirty="0">
                <a:solidFill>
                  <a:schemeClr val="bg1"/>
                </a:solidFill>
              </a:rPr>
              <a:t>Margem </a:t>
            </a:r>
            <a:r>
              <a:rPr lang="pt-BR" altLang="pt-BR" sz="2400" dirty="0" smtClean="0">
                <a:solidFill>
                  <a:schemeClr val="bg1"/>
                </a:solidFill>
              </a:rPr>
              <a:t>Líquida = </a:t>
            </a:r>
            <a:r>
              <a:rPr lang="pt-BR" altLang="pt-BR" sz="2400" dirty="0" smtClean="0">
                <a:solidFill>
                  <a:srgbClr val="C00000"/>
                </a:solidFill>
              </a:rPr>
              <a:t>10,2 </a:t>
            </a:r>
            <a:r>
              <a:rPr lang="pt-BR" altLang="pt-BR" sz="2400" dirty="0" err="1" smtClean="0">
                <a:solidFill>
                  <a:srgbClr val="C00000"/>
                </a:solidFill>
              </a:rPr>
              <a:t>p.p</a:t>
            </a:r>
            <a:r>
              <a:rPr lang="pt-BR" altLang="pt-BR" sz="2400" dirty="0" smtClean="0">
                <a:solidFill>
                  <a:srgbClr val="C00000"/>
                </a:solidFill>
              </a:rPr>
              <a:t>.</a:t>
            </a:r>
            <a:endParaRPr lang="pt-BR" altLang="pt-BR" sz="2400" dirty="0">
              <a:solidFill>
                <a:srgbClr val="C00000"/>
              </a:solidFill>
            </a:endParaRPr>
          </a:p>
        </p:txBody>
      </p:sp>
      <p:sp>
        <p:nvSpPr>
          <p:cNvPr id="18" name="Text Box 11"/>
          <p:cNvSpPr txBox="1">
            <a:spLocks noChangeArrowheads="1"/>
          </p:cNvSpPr>
          <p:nvPr/>
        </p:nvSpPr>
        <p:spPr bwMode="auto">
          <a:xfrm>
            <a:off x="1860550" y="3409950"/>
            <a:ext cx="5314950" cy="461665"/>
          </a:xfrm>
          <a:prstGeom prst="rect">
            <a:avLst/>
          </a:prstGeom>
          <a:solidFill>
            <a:srgbClr val="8EA1B0"/>
          </a:solidFill>
          <a:ln w="38100" cap="sq">
            <a:solidFill>
              <a:srgbClr val="6E869A"/>
            </a:solidFill>
            <a:miter lim="800000"/>
            <a:headEnd type="none" w="sm" len="sm"/>
            <a:tailEnd type="none" w="sm" len="sm"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2400" dirty="0" smtClean="0">
                <a:solidFill>
                  <a:schemeClr val="bg1"/>
                </a:solidFill>
              </a:rPr>
              <a:t>Impostos = </a:t>
            </a:r>
            <a:r>
              <a:rPr lang="pt-BR" altLang="pt-BR" sz="2400" dirty="0" smtClean="0">
                <a:solidFill>
                  <a:srgbClr val="C00000"/>
                </a:solidFill>
              </a:rPr>
              <a:t>6,8 </a:t>
            </a:r>
            <a:r>
              <a:rPr lang="pt-BR" altLang="pt-BR" sz="2400" dirty="0" err="1" smtClean="0">
                <a:solidFill>
                  <a:srgbClr val="C00000"/>
                </a:solidFill>
              </a:rPr>
              <a:t>p.p</a:t>
            </a:r>
            <a:r>
              <a:rPr lang="pt-BR" altLang="pt-BR" sz="2400" dirty="0" smtClean="0">
                <a:solidFill>
                  <a:srgbClr val="C00000"/>
                </a:solidFill>
              </a:rPr>
              <a:t>.</a:t>
            </a:r>
            <a:endParaRPr lang="pt-BR" altLang="pt-BR" sz="2400" dirty="0">
              <a:solidFill>
                <a:srgbClr val="C00000"/>
              </a:solidFill>
            </a:endParaRPr>
          </a:p>
        </p:txBody>
      </p:sp>
      <p:sp>
        <p:nvSpPr>
          <p:cNvPr id="19" name="Text Box 13"/>
          <p:cNvSpPr txBox="1">
            <a:spLocks noChangeArrowheads="1"/>
          </p:cNvSpPr>
          <p:nvPr/>
        </p:nvSpPr>
        <p:spPr bwMode="auto">
          <a:xfrm>
            <a:off x="1873250" y="3987800"/>
            <a:ext cx="5314950" cy="461665"/>
          </a:xfrm>
          <a:prstGeom prst="rect">
            <a:avLst/>
          </a:prstGeom>
          <a:solidFill>
            <a:srgbClr val="8EA1B0"/>
          </a:solidFill>
          <a:ln w="38100" cap="sq">
            <a:solidFill>
              <a:srgbClr val="6E869A"/>
            </a:solidFill>
            <a:miter lim="800000"/>
            <a:headEnd type="none" w="sm" len="sm"/>
            <a:tailEnd type="none" w="sm" len="sm"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2400" dirty="0">
                <a:solidFill>
                  <a:schemeClr val="bg1"/>
                </a:solidFill>
              </a:rPr>
              <a:t>Custos de </a:t>
            </a:r>
            <a:r>
              <a:rPr lang="pt-BR" altLang="pt-BR" sz="2400" dirty="0" smtClean="0">
                <a:solidFill>
                  <a:schemeClr val="bg1"/>
                </a:solidFill>
              </a:rPr>
              <a:t>Direcionamento = </a:t>
            </a:r>
            <a:r>
              <a:rPr lang="pt-BR" altLang="pt-BR" sz="2400" dirty="0" smtClean="0">
                <a:solidFill>
                  <a:srgbClr val="C00000"/>
                </a:solidFill>
              </a:rPr>
              <a:t>2,8 </a:t>
            </a:r>
            <a:r>
              <a:rPr lang="pt-BR" altLang="pt-BR" sz="2400" dirty="0" err="1" smtClean="0">
                <a:solidFill>
                  <a:srgbClr val="C00000"/>
                </a:solidFill>
              </a:rPr>
              <a:t>p.p</a:t>
            </a:r>
            <a:r>
              <a:rPr lang="pt-BR" altLang="pt-BR" sz="2400" dirty="0" smtClean="0">
                <a:solidFill>
                  <a:srgbClr val="C00000"/>
                </a:solidFill>
              </a:rPr>
              <a:t>.</a:t>
            </a:r>
            <a:endParaRPr lang="pt-BR" altLang="pt-BR" sz="2400" dirty="0">
              <a:solidFill>
                <a:srgbClr val="C00000"/>
              </a:solidFill>
            </a:endParaRPr>
          </a:p>
        </p:txBody>
      </p:sp>
      <p:sp>
        <p:nvSpPr>
          <p:cNvPr id="20" name="Text Box 15"/>
          <p:cNvSpPr txBox="1">
            <a:spLocks noChangeArrowheads="1"/>
          </p:cNvSpPr>
          <p:nvPr/>
        </p:nvSpPr>
        <p:spPr bwMode="auto">
          <a:xfrm>
            <a:off x="1872273" y="4565650"/>
            <a:ext cx="5311775" cy="461665"/>
          </a:xfrm>
          <a:prstGeom prst="rect">
            <a:avLst/>
          </a:prstGeom>
          <a:solidFill>
            <a:srgbClr val="8EA1B0"/>
          </a:solidFill>
          <a:ln w="38100" cap="sq">
            <a:solidFill>
              <a:srgbClr val="6E869A"/>
            </a:solidFill>
            <a:miter lim="800000"/>
            <a:headEnd type="none" w="sm" len="sm"/>
            <a:tailEnd type="none" w="sm" len="sm"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2400" dirty="0" smtClean="0">
                <a:solidFill>
                  <a:schemeClr val="bg1"/>
                </a:solidFill>
              </a:rPr>
              <a:t>Inadimplência = </a:t>
            </a:r>
            <a:r>
              <a:rPr lang="pt-BR" altLang="pt-BR" sz="2400" dirty="0" smtClean="0">
                <a:solidFill>
                  <a:srgbClr val="C00000"/>
                </a:solidFill>
              </a:rPr>
              <a:t>10,0 </a:t>
            </a:r>
            <a:r>
              <a:rPr lang="pt-BR" altLang="pt-BR" sz="2400" dirty="0" err="1" smtClean="0">
                <a:solidFill>
                  <a:srgbClr val="C00000"/>
                </a:solidFill>
              </a:rPr>
              <a:t>p.p</a:t>
            </a:r>
            <a:r>
              <a:rPr lang="pt-BR" altLang="pt-BR" sz="2400" dirty="0" smtClean="0">
                <a:solidFill>
                  <a:srgbClr val="C00000"/>
                </a:solidFill>
              </a:rPr>
              <a:t>.</a:t>
            </a:r>
            <a:endParaRPr lang="pt-BR" altLang="pt-BR" sz="2400" dirty="0">
              <a:solidFill>
                <a:srgbClr val="C00000"/>
              </a:solidFill>
            </a:endParaRPr>
          </a:p>
        </p:txBody>
      </p:sp>
      <p:sp>
        <p:nvSpPr>
          <p:cNvPr id="21" name="Text Box 16"/>
          <p:cNvSpPr txBox="1">
            <a:spLocks noChangeArrowheads="1"/>
          </p:cNvSpPr>
          <p:nvPr/>
        </p:nvSpPr>
        <p:spPr bwMode="auto">
          <a:xfrm>
            <a:off x="1874105" y="5143500"/>
            <a:ext cx="5311775" cy="495300"/>
          </a:xfrm>
          <a:prstGeom prst="rect">
            <a:avLst/>
          </a:prstGeom>
          <a:solidFill>
            <a:srgbClr val="8EA1B0"/>
          </a:solidFill>
          <a:ln w="38100" cap="sq">
            <a:solidFill>
              <a:srgbClr val="6E869A"/>
            </a:solidFill>
            <a:miter lim="800000"/>
            <a:headEnd type="none" w="sm" len="sm"/>
            <a:tailEnd type="none" w="sm" len="sm"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2400" dirty="0">
                <a:solidFill>
                  <a:schemeClr val="bg1"/>
                </a:solidFill>
              </a:rPr>
              <a:t>Custo de Captação</a:t>
            </a:r>
          </a:p>
        </p:txBody>
      </p:sp>
      <p:sp>
        <p:nvSpPr>
          <p:cNvPr id="22" name="AutoShape 19"/>
          <p:cNvSpPr>
            <a:spLocks/>
          </p:cNvSpPr>
          <p:nvPr/>
        </p:nvSpPr>
        <p:spPr bwMode="auto">
          <a:xfrm>
            <a:off x="7391400" y="2825751"/>
            <a:ext cx="101600" cy="2235200"/>
          </a:xfrm>
          <a:prstGeom prst="rightBrace">
            <a:avLst>
              <a:gd name="adj1" fmla="val 230990"/>
              <a:gd name="adj2" fmla="val 50000"/>
            </a:avLst>
          </a:prstGeom>
          <a:noFill/>
          <a:ln w="12700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t-BR"/>
          </a:p>
        </p:txBody>
      </p:sp>
      <p:sp>
        <p:nvSpPr>
          <p:cNvPr id="23" name="Text Box 27"/>
          <p:cNvSpPr txBox="1">
            <a:spLocks noChangeArrowheads="1"/>
          </p:cNvSpPr>
          <p:nvPr/>
        </p:nvSpPr>
        <p:spPr bwMode="auto">
          <a:xfrm>
            <a:off x="1860550" y="2228850"/>
            <a:ext cx="5314950" cy="495300"/>
          </a:xfrm>
          <a:prstGeom prst="rect">
            <a:avLst/>
          </a:prstGeom>
          <a:solidFill>
            <a:srgbClr val="8EA1B0"/>
          </a:solidFill>
          <a:ln w="38100" cap="sq">
            <a:solidFill>
              <a:srgbClr val="6E869A"/>
            </a:solidFill>
            <a:miter lim="800000"/>
            <a:headEnd type="none" w="sm" len="sm"/>
            <a:tailEnd type="none" w="sm" len="sm"/>
          </a:ln>
          <a:effectLst/>
          <a:ex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2400">
                <a:solidFill>
                  <a:schemeClr val="bg1"/>
                </a:solidFill>
              </a:rPr>
              <a:t>Taxa Final</a:t>
            </a:r>
          </a:p>
        </p:txBody>
      </p:sp>
      <p:sp>
        <p:nvSpPr>
          <p:cNvPr id="24" name="Line 28"/>
          <p:cNvSpPr>
            <a:spLocks noChangeShapeType="1"/>
          </p:cNvSpPr>
          <p:nvPr/>
        </p:nvSpPr>
        <p:spPr bwMode="auto">
          <a:xfrm>
            <a:off x="7226300" y="5386387"/>
            <a:ext cx="533400" cy="0"/>
          </a:xfrm>
          <a:prstGeom prst="line">
            <a:avLst/>
          </a:prstGeom>
          <a:noFill/>
          <a:ln w="19050" cap="sq">
            <a:solidFill>
              <a:srgbClr val="6E869A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5" name="Line 30"/>
          <p:cNvSpPr>
            <a:spLocks noChangeShapeType="1"/>
          </p:cNvSpPr>
          <p:nvPr/>
        </p:nvSpPr>
        <p:spPr bwMode="auto">
          <a:xfrm>
            <a:off x="7215188" y="2514600"/>
            <a:ext cx="533400" cy="0"/>
          </a:xfrm>
          <a:prstGeom prst="line">
            <a:avLst/>
          </a:prstGeom>
          <a:noFill/>
          <a:ln w="19050" cap="sq">
            <a:solidFill>
              <a:srgbClr val="6E869A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pt-BR"/>
          </a:p>
        </p:txBody>
      </p:sp>
      <p:sp>
        <p:nvSpPr>
          <p:cNvPr id="26" name="Text Box 21"/>
          <p:cNvSpPr txBox="1">
            <a:spLocks noChangeArrowheads="1"/>
          </p:cNvSpPr>
          <p:nvPr/>
        </p:nvSpPr>
        <p:spPr bwMode="auto">
          <a:xfrm>
            <a:off x="7507288" y="3481387"/>
            <a:ext cx="1547812" cy="156966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pt-BR" altLang="pt-BR" sz="1600" dirty="0"/>
              <a:t>Spread Bancário Bruto</a:t>
            </a:r>
          </a:p>
          <a:p>
            <a:pPr algn="ctr">
              <a:spcBef>
                <a:spcPct val="50000"/>
              </a:spcBef>
            </a:pPr>
            <a:r>
              <a:rPr lang="pt-BR" altLang="pt-BR" sz="1600" dirty="0"/>
              <a:t>=</a:t>
            </a:r>
          </a:p>
          <a:p>
            <a:pPr algn="ctr">
              <a:spcBef>
                <a:spcPct val="50000"/>
              </a:spcBef>
            </a:pPr>
            <a:r>
              <a:rPr lang="pt-BR" altLang="pt-BR" sz="1600" dirty="0" smtClean="0"/>
              <a:t>29,8%    (maio/15)</a:t>
            </a:r>
            <a:endParaRPr lang="pt-BR" altLang="pt-BR" sz="1600" dirty="0"/>
          </a:p>
        </p:txBody>
      </p:sp>
      <p:sp>
        <p:nvSpPr>
          <p:cNvPr id="27" name="Text Box 29"/>
          <p:cNvSpPr txBox="1">
            <a:spLocks noChangeArrowheads="1"/>
          </p:cNvSpPr>
          <p:nvPr/>
        </p:nvSpPr>
        <p:spPr bwMode="auto">
          <a:xfrm>
            <a:off x="7748588" y="5172868"/>
            <a:ext cx="1282700" cy="427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2200" dirty="0" smtClean="0"/>
              <a:t>12,7%</a:t>
            </a:r>
            <a:endParaRPr lang="pt-BR" altLang="pt-BR" sz="2200" dirty="0"/>
          </a:p>
        </p:txBody>
      </p:sp>
      <p:sp>
        <p:nvSpPr>
          <p:cNvPr id="28" name="Text Box 31"/>
          <p:cNvSpPr txBox="1">
            <a:spLocks noChangeArrowheads="1"/>
          </p:cNvSpPr>
          <p:nvPr/>
        </p:nvSpPr>
        <p:spPr bwMode="auto">
          <a:xfrm>
            <a:off x="7697788" y="2273300"/>
            <a:ext cx="128270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2200" dirty="0" smtClean="0"/>
              <a:t>42,5%</a:t>
            </a:r>
            <a:endParaRPr lang="pt-BR" altLang="pt-BR" sz="2200" dirty="0"/>
          </a:p>
        </p:txBody>
      </p:sp>
      <p:sp>
        <p:nvSpPr>
          <p:cNvPr id="29" name="Text Box 7"/>
          <p:cNvSpPr txBox="1">
            <a:spLocks noChangeArrowheads="1"/>
          </p:cNvSpPr>
          <p:nvPr/>
        </p:nvSpPr>
        <p:spPr bwMode="auto">
          <a:xfrm>
            <a:off x="1008063" y="6426200"/>
            <a:ext cx="7659687" cy="214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pt-BR" altLang="pt-BR" sz="800" b="0" dirty="0"/>
              <a:t>Fonte: Banco Central do </a:t>
            </a:r>
            <a:r>
              <a:rPr lang="pt-BR" altLang="pt-BR" sz="800" b="0" dirty="0" smtClean="0"/>
              <a:t>Brasil. </a:t>
            </a:r>
            <a:r>
              <a:rPr lang="pt-BR" altLang="pt-BR" sz="800" b="0" smtClean="0"/>
              <a:t>Elaboração: FEBRABAN</a:t>
            </a:r>
            <a:endParaRPr lang="pt-BR" altLang="pt-BR" sz="800" b="0" dirty="0"/>
          </a:p>
        </p:txBody>
      </p:sp>
    </p:spTree>
    <p:extLst>
      <p:ext uri="{BB962C8B-B14F-4D97-AF65-F5344CB8AC3E}">
        <p14:creationId xmlns:p14="http://schemas.microsoft.com/office/powerpoint/2010/main" val="5490040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4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3" grpId="0" animBg="1"/>
      <p:bldP spid="24" grpId="0" animBg="1"/>
      <p:bldP spid="25" grpId="0" animBg="1"/>
      <p:bldP spid="26" grpId="0"/>
      <p:bldP spid="27" grpId="0"/>
      <p:bldP spid="28" grpId="0"/>
    </p:bld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Estrutura padrão">
  <a:themeElements>
    <a:clrScheme name="3_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Estrutura padrão">
      <a:majorFont>
        <a:latin typeface="Trebuchet MS"/>
        <a:ea typeface=""/>
        <a:cs typeface=""/>
      </a:majorFont>
      <a:minorFont>
        <a:latin typeface="Arial Narrow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t-BR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t-BR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4_Estrutura padrão">
  <a:themeElements>
    <a:clrScheme name="3_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Estrutura padrão">
      <a:majorFont>
        <a:latin typeface="Trebuchet MS"/>
        <a:ea typeface=""/>
        <a:cs typeface=""/>
      </a:majorFont>
      <a:minorFont>
        <a:latin typeface="Arial Narrow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t-BR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t-BR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5_Estrutura padrão">
  <a:themeElements>
    <a:clrScheme name="3_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Estrutura padrão">
      <a:majorFont>
        <a:latin typeface="Trebuchet MS"/>
        <a:ea typeface=""/>
        <a:cs typeface=""/>
      </a:majorFont>
      <a:minorFont>
        <a:latin typeface="Arial Narrow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t-BR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t-BR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6_Estrutura padrão">
  <a:themeElements>
    <a:clrScheme name="3_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Estrutura padrão">
      <a:majorFont>
        <a:latin typeface="Trebuchet MS"/>
        <a:ea typeface=""/>
        <a:cs typeface=""/>
      </a:majorFont>
      <a:minorFont>
        <a:latin typeface="Arial Narrow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t-BR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sq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pt-BR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3_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7_Estrutura padrão">
  <a:themeElements>
    <a:clrScheme name="3_Estrutura padrão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3_Estrutura padrão">
      <a:majorFont>
        <a:latin typeface="Arial"/>
        <a:ea typeface=""/>
        <a:cs typeface=""/>
      </a:majorFont>
      <a:minorFont>
        <a:latin typeface="Arial Narrow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miter lim="800000"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30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3_Estrutura padrão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Estrutura padrão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11705</TotalTime>
  <Words>701</Words>
  <Application>Microsoft Office PowerPoint</Application>
  <PresentationFormat>Apresentação na tela (4:3)</PresentationFormat>
  <Paragraphs>109</Paragraphs>
  <Slides>10</Slides>
  <Notes>2</Notes>
  <HiddenSlides>0</HiddenSlides>
  <MMClips>0</MMClips>
  <ScaleCrop>false</ScaleCrop>
  <HeadingPairs>
    <vt:vector size="8" baseType="variant">
      <vt:variant>
        <vt:lpstr>Fontes usadas</vt:lpstr>
      </vt:variant>
      <vt:variant>
        <vt:i4>4</vt:i4>
      </vt:variant>
      <vt:variant>
        <vt:lpstr>Tema</vt:lpstr>
      </vt:variant>
      <vt:variant>
        <vt:i4>6</vt:i4>
      </vt:variant>
      <vt:variant>
        <vt:lpstr>Vínculos</vt:lpstr>
      </vt:variant>
      <vt:variant>
        <vt:i4>11</vt:i4>
      </vt:variant>
      <vt:variant>
        <vt:lpstr>Títulos de slides</vt:lpstr>
      </vt:variant>
      <vt:variant>
        <vt:i4>10</vt:i4>
      </vt:variant>
    </vt:vector>
  </HeadingPairs>
  <TitlesOfParts>
    <vt:vector size="31" baseType="lpstr">
      <vt:lpstr>Arial</vt:lpstr>
      <vt:lpstr>Arial Narrow</vt:lpstr>
      <vt:lpstr>Calibri</vt:lpstr>
      <vt:lpstr>Trebuchet MS</vt:lpstr>
      <vt:lpstr>Tema do Office</vt:lpstr>
      <vt:lpstr>3_Estrutura padrão</vt:lpstr>
      <vt:lpstr>4_Estrutura padrão</vt:lpstr>
      <vt:lpstr>5_Estrutura padrão</vt:lpstr>
      <vt:lpstr>6_Estrutura padrão</vt:lpstr>
      <vt:lpstr>7_Estrutura padrão</vt:lpstr>
      <vt:lpstr>\\192.168.2.245\ECO.ECONOMIA\ASSUNTOS ECONÔMICOS\Apresentacoes\675\Trib_vs_Cresc.xlsx!Br</vt:lpstr>
      <vt:lpstr>\\192.168.2.245\ECO.ECONOMIA\ASSUNTOS ECONÔMICOS\Apresentacoes\675\Trib_vs_Cresc.xlsx!Gr_00-14_ing</vt:lpstr>
      <vt:lpstr>\\192.168.2.245\ECO.ECONOMIA\ASSUNTOS ECONÔMICOS\Apresentacoes\675\Trib_vs_Cresc.xlsx!Plan1![Trib_vs_Cresc.xlsx]Plan1 Gráfico 1</vt:lpstr>
      <vt:lpstr>\\192.168.2.245\ECO.ECONOMIA\ASSUNTOS ECONÔMICOS\Rentabilidade\Valor 1000 - 2013\Rentabilidade 2013_1.xlsx!Plan3![Rentabilidade 2013_1.xlsx]Plan3 Gráfico 1</vt:lpstr>
      <vt:lpstr>\\192.168.2.245\ECO.ECONOMIA\ASSUNTOS ECONÔMICOS\Rentabilidade\Valor 1000 - 2013\Rentabilidade 2013_1.xlsx!Plan3![Rentabilidade 2013_1.xlsx]Plan3 Gráfico 2</vt:lpstr>
      <vt:lpstr>\\192.168.2.254\SOFT\Scanner\Claudia Bruschi\XLSRW07U.xls!ranking país![XLSRW07U.xls]ranking país Gráfico 1</vt:lpstr>
      <vt:lpstr>\\192.168.2.254\SOFT\Scanner\Claudia Bruschi\XLSRW07U.xls!ranking país![XLSRW07U.xls]ranking país Gráfico 2</vt:lpstr>
      <vt:lpstr>\\192.168.2.245\ECO.ECONOMIA\ASSUNTOS ECONÔMICOS\Apresentacoes\675\Trib_vs_Cresc.xlsx!Outros![Trib_vs_Cresc.xlsx]Outros Gráfico 5</vt:lpstr>
      <vt:lpstr>\\192.168.2.245\ECO.ECONOMIA\ASSUNTOS ECONÔMICOS\Apresentacoes\675\Trib_vs_Cresc.xlsx!Outros![Trib_vs_Cresc.xlsx]Outros Gráfico 2</vt:lpstr>
      <vt:lpstr>\\192.168.2.245\ECO.ECONOMIA\ASSUNTOS ECONÔMICOS\Apresentacoes\675\Trib_vs_Cresc.xlsx!Outros![Trib_vs_Cresc.xlsx]Outros Gráfico 4</vt:lpstr>
      <vt:lpstr>\\192.168.2.245\ECON.CLAUDIA.MARTINS\the banker 2015.xlsx!Plan1![the banker 2015.xlsx]Plan1 Gráfico 1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Febraban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rachel.peixoto</dc:creator>
  <cp:lastModifiedBy>Guto Freitas MF</cp:lastModifiedBy>
  <cp:revision>1114</cp:revision>
  <cp:lastPrinted>2012-06-26T14:12:03Z</cp:lastPrinted>
  <dcterms:created xsi:type="dcterms:W3CDTF">2011-07-28T18:15:53Z</dcterms:created>
  <dcterms:modified xsi:type="dcterms:W3CDTF">2015-07-07T13:44:30Z</dcterms:modified>
</cp:coreProperties>
</file>