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65" r:id="rId2"/>
    <p:sldId id="273" r:id="rId3"/>
    <p:sldId id="260" r:id="rId4"/>
    <p:sldId id="269" r:id="rId5"/>
    <p:sldId id="270" r:id="rId6"/>
    <p:sldId id="271" r:id="rId7"/>
    <p:sldId id="262" r:id="rId8"/>
    <p:sldId id="263" r:id="rId9"/>
    <p:sldId id="275" r:id="rId10"/>
    <p:sldId id="256" r:id="rId11"/>
    <p:sldId id="259" r:id="rId12"/>
    <p:sldId id="257" r:id="rId13"/>
    <p:sldId id="274" r:id="rId14"/>
    <p:sldId id="261" r:id="rId15"/>
    <p:sldId id="276" r:id="rId16"/>
    <p:sldId id="267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queline.silva\Desktop\Avalia&#231;&#227;o_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Valores</a:t>
            </a:r>
            <a:r>
              <a:rPr lang="pt-BR" baseline="0"/>
              <a:t> (R$) gastos com tratamento em Oncologia 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Plan5!$B$10</c:f>
              <c:strCache>
                <c:ptCount val="1"/>
                <c:pt idx="0">
                  <c:v>Cirugia em oncologia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numRef>
              <c:f>Plan5!$A$11:$A$14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Plan5!$B$11:$B$14</c:f>
              <c:numCache>
                <c:formatCode>_("R$"* #,##0.00_);_("R$"* \(#,##0.00\);_("R$"* "-"??_);_(@_)</c:formatCode>
                <c:ptCount val="4"/>
                <c:pt idx="0">
                  <c:v>463329788.16000003</c:v>
                </c:pt>
                <c:pt idx="1">
                  <c:v>497990659.45999998</c:v>
                </c:pt>
                <c:pt idx="2">
                  <c:v>534863665.04000002</c:v>
                </c:pt>
                <c:pt idx="3">
                  <c:v>871749550.25999999</c:v>
                </c:pt>
              </c:numCache>
            </c:numRef>
          </c:val>
        </c:ser>
        <c:ser>
          <c:idx val="1"/>
          <c:order val="1"/>
          <c:tx>
            <c:strRef>
              <c:f>Plan5!$C$10</c:f>
              <c:strCache>
                <c:ptCount val="1"/>
                <c:pt idx="0">
                  <c:v>Quimioterapia</c:v>
                </c:pt>
              </c:strCache>
            </c:strRef>
          </c:tx>
          <c:invertIfNegative val="0"/>
          <c:cat>
            <c:numRef>
              <c:f>Plan5!$A$11:$A$14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Plan5!$C$11:$C$14</c:f>
              <c:numCache>
                <c:formatCode>_("R$"* #,##0.00_);_("R$"* \(#,##0.00\);_("R$"* "-"??_);_(@_)</c:formatCode>
                <c:ptCount val="4"/>
                <c:pt idx="0">
                  <c:v>1376893351.8699999</c:v>
                </c:pt>
                <c:pt idx="1">
                  <c:v>1423099267</c:v>
                </c:pt>
                <c:pt idx="2">
                  <c:v>1477823783.5</c:v>
                </c:pt>
                <c:pt idx="3">
                  <c:v>1579953546.3099999</c:v>
                </c:pt>
              </c:numCache>
            </c:numRef>
          </c:val>
        </c:ser>
        <c:ser>
          <c:idx val="2"/>
          <c:order val="2"/>
          <c:tx>
            <c:strRef>
              <c:f>Plan5!$D$10</c:f>
              <c:strCache>
                <c:ptCount val="1"/>
                <c:pt idx="0">
                  <c:v>Procedimentos de Radioterapia</c:v>
                </c:pt>
              </c:strCache>
            </c:strRef>
          </c:tx>
          <c:invertIfNegative val="0"/>
          <c:cat>
            <c:numRef>
              <c:f>Plan5!$A$11:$A$14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Plan5!$D$11:$D$14</c:f>
              <c:numCache>
                <c:formatCode>_("R$"* #,##0.00_);_("R$"* \(#,##0.00\);_("R$"* "-"??_);_(@_)</c:formatCode>
                <c:ptCount val="4"/>
                <c:pt idx="0">
                  <c:v>225258242.43000001</c:v>
                </c:pt>
                <c:pt idx="1">
                  <c:v>350395135.94999999</c:v>
                </c:pt>
                <c:pt idx="2">
                  <c:v>360877662.66000003</c:v>
                </c:pt>
                <c:pt idx="3">
                  <c:v>388694896.45999998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922176"/>
        <c:axId val="206870784"/>
      </c:barChart>
      <c:catAx>
        <c:axId val="1979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6870784"/>
        <c:crosses val="autoZero"/>
        <c:auto val="1"/>
        <c:lblAlgn val="ctr"/>
        <c:lblOffset val="100"/>
        <c:noMultiLvlLbl val="0"/>
      </c:catAx>
      <c:valAx>
        <c:axId val="206870784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97922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3B6A5-B37F-4227-94C9-9F64049BD5AC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0DC5-D009-4A90-B070-C712F03F43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2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6106B9C-D9F1-4D6C-B650-B54F7500F579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6AEF-C5A9-466D-B209-40FA835D703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82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Atualizar....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6AEF-C5A9-466D-B209-40FA835D703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14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6AEF-C5A9-466D-B209-40FA835D703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B3512-DC27-4D7D-8369-1ECFCB1AD19A}" type="datetime1">
              <a:rPr lang="pt-BR" altLang="pt-BR"/>
              <a:pPr/>
              <a:t>03/12/2014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6837E-8211-42A8-9038-649170A90B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96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B3AA44A-96D3-4366-86B2-9F79F81C7023}" type="datetimeFigureOut">
              <a:rPr lang="pt-BR" smtClean="0"/>
              <a:t>03/12/2014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6ACCFEF-938D-4C51-8DCA-C34FBCF0CFB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779912" y="260648"/>
            <a:ext cx="46893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rgbClr val="00B050"/>
                </a:solidFill>
              </a:rPr>
              <a:t>Audiência Pública </a:t>
            </a:r>
          </a:p>
          <a:p>
            <a:pPr algn="ctr"/>
            <a:r>
              <a:rPr lang="pt-BR" sz="4400" dirty="0" smtClean="0">
                <a:solidFill>
                  <a:srgbClr val="00B050"/>
                </a:solidFill>
              </a:rPr>
              <a:t>Senado</a:t>
            </a:r>
            <a:r>
              <a:rPr lang="pt-BR" sz="4400" dirty="0">
                <a:solidFill>
                  <a:srgbClr val="00B050"/>
                </a:solidFill>
              </a:rPr>
              <a:t> </a:t>
            </a:r>
            <a:endParaRPr lang="pt-BR" sz="4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32040" y="50851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Brasília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– Dezembro de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2014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91880" y="2204864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T</a:t>
            </a:r>
            <a:r>
              <a:rPr lang="pt-BR" sz="2400" dirty="0" smtClean="0"/>
              <a:t>ema </a:t>
            </a:r>
            <a:r>
              <a:rPr lang="pt-BR" sz="2400" i="1" dirty="0"/>
              <a:t>"políticas públicas de prevenção do câncer de intestino, bem como instruir a elaboração de projeto de lei com o propósito de instituir o Dia Nacional de Prevenção do Câncer de Intestino"</a:t>
            </a:r>
            <a:endParaRPr lang="pt-BR" sz="2400" dirty="0"/>
          </a:p>
        </p:txBody>
      </p:sp>
      <p:pic>
        <p:nvPicPr>
          <p:cNvPr id="8" name="Imagem 1" descr="selo_sus_12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05" y="6175566"/>
            <a:ext cx="1678395" cy="6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8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Rastreamento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De acordo com a OMS, um programa de rastreamento só deve ser adotado quando: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Existem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evidências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científicas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comprovam</a:t>
            </a:r>
            <a:r>
              <a:rPr lang="en-US" sz="2400" dirty="0" smtClean="0">
                <a:solidFill>
                  <a:schemeClr val="tx1"/>
                </a:solidFill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</a:rPr>
              <a:t>eficácia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programa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rastreamento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Existem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b="1" dirty="0" err="1" smtClean="0">
                <a:solidFill>
                  <a:schemeClr val="tx1"/>
                </a:solidFill>
              </a:rPr>
              <a:t>ecursos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humanos</a:t>
            </a:r>
            <a:r>
              <a:rPr lang="en-US" sz="2400" dirty="0" smtClean="0">
                <a:solidFill>
                  <a:schemeClr val="tx1"/>
                </a:solidFill>
              </a:rPr>
              <a:t>, de </a:t>
            </a:r>
            <a:r>
              <a:rPr lang="en-US" sz="2400" dirty="0" err="1" smtClean="0">
                <a:solidFill>
                  <a:schemeClr val="tx1"/>
                </a:solidFill>
              </a:rPr>
              <a:t>equipamentos</a:t>
            </a:r>
            <a:r>
              <a:rPr lang="en-US" sz="2400" dirty="0" smtClean="0">
                <a:solidFill>
                  <a:schemeClr val="tx1"/>
                </a:solidFill>
              </a:rPr>
              <a:t>, de </a:t>
            </a:r>
            <a:r>
              <a:rPr lang="en-US" sz="2400" dirty="0" err="1" smtClean="0">
                <a:solidFill>
                  <a:schemeClr val="tx1"/>
                </a:solidFill>
              </a:rPr>
              <a:t>tecnologia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b="1" dirty="0" err="1" smtClean="0">
                <a:solidFill>
                  <a:schemeClr val="tx1"/>
                </a:solidFill>
              </a:rPr>
              <a:t>suficientes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cobrir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todo</a:t>
            </a:r>
            <a:r>
              <a:rPr lang="en-US" sz="2400" dirty="0" smtClean="0">
                <a:solidFill>
                  <a:schemeClr val="tx1"/>
                </a:solidFill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</a:rPr>
              <a:t>público-alvo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Existe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retaguarda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serviços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confimação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diagnóstica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oferta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tratamento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seguimento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dos </a:t>
            </a:r>
            <a:r>
              <a:rPr lang="en-US" sz="2400" dirty="0" err="1" smtClean="0">
                <a:solidFill>
                  <a:schemeClr val="tx1"/>
                </a:solidFill>
              </a:rPr>
              <a:t>resultados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anormais</a:t>
            </a:r>
            <a:r>
              <a:rPr lang="en-US" sz="2400" dirty="0" smtClean="0">
                <a:solidFill>
                  <a:schemeClr val="tx1"/>
                </a:solidFill>
              </a:rPr>
              <a:t>; e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b="1" dirty="0" err="1" smtClean="0">
                <a:solidFill>
                  <a:schemeClr val="tx1"/>
                </a:solidFill>
              </a:rPr>
              <a:t>prevalência</a:t>
            </a:r>
            <a:r>
              <a:rPr lang="en-US" sz="2400" b="1" dirty="0" smtClean="0">
                <a:solidFill>
                  <a:schemeClr val="tx1"/>
                </a:solidFill>
              </a:rPr>
              <a:t> da </a:t>
            </a:r>
            <a:r>
              <a:rPr lang="en-US" sz="2400" b="1" dirty="0" err="1" smtClean="0">
                <a:solidFill>
                  <a:schemeClr val="tx1"/>
                </a:solidFill>
              </a:rPr>
              <a:t>doença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é </a:t>
            </a:r>
            <a:r>
              <a:rPr lang="en-US" sz="2400" dirty="0" err="1" smtClean="0">
                <a:solidFill>
                  <a:schemeClr val="tx1"/>
                </a:solidFill>
              </a:rPr>
              <a:t>grande</a:t>
            </a:r>
            <a:r>
              <a:rPr lang="en-US" sz="2400" dirty="0" smtClean="0">
                <a:solidFill>
                  <a:schemeClr val="tx1"/>
                </a:solidFill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</a:rPr>
              <a:t>bastante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justificar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esforços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custos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programa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rastreamento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65482" y="6309320"/>
            <a:ext cx="1151661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r"/>
            <a:r>
              <a:rPr lang="pt-BR" sz="1400" dirty="0" smtClean="0"/>
              <a:t>(Fonte: OMS)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 rot="20416536">
            <a:off x="2174551" y="1460230"/>
            <a:ext cx="5184576" cy="3329104"/>
          </a:xfrm>
          <a:prstGeom prst="rect">
            <a:avLst/>
          </a:prstGeom>
          <a:solidFill>
            <a:srgbClr val="FFFF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"rastreamento" é uma intervenção sanitária altamente complexa que poucos países no mundo tem condições de implementá-la adequadamente.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67544" y="1556792"/>
            <a:ext cx="849694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 smtClean="0"/>
              <a:t>Fatores protetores: </a:t>
            </a:r>
            <a:r>
              <a:rPr lang="pt-BR" sz="2400" dirty="0"/>
              <a:t>atividade física e </a:t>
            </a:r>
            <a:r>
              <a:rPr lang="pt-BR" sz="2400" dirty="0" smtClean="0"/>
              <a:t>o consumo </a:t>
            </a:r>
            <a:r>
              <a:rPr lang="pt-BR" sz="2400" dirty="0"/>
              <a:t>de alimentos que contêm fibra dietética, ou seja, aqueles de origem </a:t>
            </a:r>
            <a:r>
              <a:rPr lang="pt-BR" sz="2400" dirty="0" smtClean="0"/>
              <a:t>vegetal, tais </a:t>
            </a:r>
            <a:r>
              <a:rPr lang="pt-BR" sz="2400" dirty="0"/>
              <a:t>como: frutas, hortaliças (legumes </a:t>
            </a:r>
            <a:r>
              <a:rPr lang="pt-BR" sz="2400" dirty="0" smtClean="0"/>
              <a:t>e verduras</a:t>
            </a:r>
            <a:r>
              <a:rPr lang="pt-BR" sz="2400" dirty="0"/>
              <a:t>) e cereais </a:t>
            </a:r>
            <a:r>
              <a:rPr lang="pt-BR" sz="2400" dirty="0" smtClean="0"/>
              <a:t>integrais;</a:t>
            </a:r>
            <a:endParaRPr lang="pt-BR" sz="2400" dirty="0"/>
          </a:p>
          <a:p>
            <a:pPr algn="just"/>
            <a:r>
              <a:rPr lang="pt-BR" sz="2400" b="1" dirty="0" smtClean="0"/>
              <a:t>Fatores de risco: </a:t>
            </a:r>
            <a:r>
              <a:rPr lang="pt-BR" sz="2400" dirty="0" smtClean="0"/>
              <a:t>consumo de carne vermelha, carnes processadas (como mortadelas, presuntos, salsichas, linguiças), bebidas alcoólicas, tabagismo, gordura corporal e abdominal, além de história familiar de câncer </a:t>
            </a:r>
            <a:r>
              <a:rPr lang="pt-BR" sz="2400" dirty="0" err="1" smtClean="0"/>
              <a:t>colorretal</a:t>
            </a:r>
            <a:r>
              <a:rPr lang="pt-BR" sz="2400" dirty="0" smtClean="0"/>
              <a:t>, a predisposição genética ao desenvolvimento de doenças crônicas do intestino e a idade; e </a:t>
            </a:r>
          </a:p>
          <a:p>
            <a:pPr algn="just"/>
            <a:r>
              <a:rPr lang="pt-BR" sz="2400" dirty="0" smtClean="0"/>
              <a:t>A maioria dos cânceres de cólon e reto (cerca de 75%) se dá de forma esporádica, surgindo de mutações somáticas e evolução do clone celular tumoral.</a:t>
            </a:r>
          </a:p>
          <a:p>
            <a:pPr marL="0" indent="0" algn="r">
              <a:buNone/>
            </a:pPr>
            <a:r>
              <a:rPr lang="pt-BR" sz="1500" dirty="0" smtClean="0"/>
              <a:t>(Fonte: INCA, 2014)</a:t>
            </a:r>
            <a:endParaRPr lang="pt-BR" sz="15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55576" y="260648"/>
            <a:ext cx="7772400" cy="908719"/>
          </a:xfrm>
          <a:prstGeom prst="rect">
            <a:avLst/>
          </a:prstGeom>
          <a:solidFill>
            <a:srgbClr val="00B0F0">
              <a:alpha val="3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Câncer de Cólon e Reto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17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51520" y="1052736"/>
            <a:ext cx="8497887" cy="99754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solidFill>
                  <a:schemeClr val="tx1"/>
                </a:solidFill>
              </a:rPr>
              <a:t>Sinais de alerta: </a:t>
            </a:r>
            <a:r>
              <a:rPr lang="pt-BR" sz="2400" dirty="0" smtClean="0">
                <a:solidFill>
                  <a:schemeClr val="tx1"/>
                </a:solidFill>
              </a:rPr>
              <a:t>Mudança nos hábitos intestinais, perda </a:t>
            </a:r>
            <a:r>
              <a:rPr lang="pt-BR" sz="2400" dirty="0" err="1" smtClean="0">
                <a:solidFill>
                  <a:schemeClr val="tx1"/>
                </a:solidFill>
              </a:rPr>
              <a:t>inexplicada</a:t>
            </a:r>
            <a:r>
              <a:rPr lang="pt-BR" sz="2400" dirty="0" smtClean="0">
                <a:solidFill>
                  <a:schemeClr val="tx1"/>
                </a:solidFill>
              </a:rPr>
              <a:t> de peso, anemia, sangue nas fezes.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4464496" cy="576064"/>
          </a:xfrm>
          <a:solidFill>
            <a:srgbClr val="00B050">
              <a:alpha val="26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Câncer de Cólon e Reto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68284"/>
            <a:ext cx="5972175" cy="37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543715" y="6381328"/>
            <a:ext cx="1488292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r"/>
            <a:r>
              <a:rPr lang="pt-BR" sz="1400" dirty="0" smtClean="0"/>
              <a:t>(Fonte: CAB nº29)</a:t>
            </a:r>
            <a:endParaRPr lang="pt-BR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4160"/>
            <a:ext cx="2806570" cy="389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51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5256584" cy="936104"/>
          </a:xfrm>
          <a:solidFill>
            <a:srgbClr val="00B050">
              <a:alpha val="26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Câncer de Cólon e Reto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7543715" y="6381328"/>
            <a:ext cx="1488292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r"/>
            <a:r>
              <a:rPr lang="pt-BR" sz="1400" dirty="0" smtClean="0"/>
              <a:t>(Fonte: CAB nº29)</a:t>
            </a:r>
            <a:endParaRPr lang="pt-BR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327747" cy="39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773">
            <a:off x="6524608" y="260636"/>
            <a:ext cx="1664177" cy="23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7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116632"/>
            <a:ext cx="7772400" cy="908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rgbClr val="00B050"/>
                </a:solidFill>
              </a:rPr>
              <a:t>Rastreamento – Câncer de Cólon e Reto</a:t>
            </a: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047257"/>
            <a:ext cx="8605199" cy="5170646"/>
          </a:xfrm>
          <a:prstGeom prst="rect">
            <a:avLst/>
          </a:prstGeom>
          <a:solidFill>
            <a:srgbClr val="00B0F0">
              <a:alpha val="31000"/>
            </a:srgb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Não se considera </a:t>
            </a:r>
            <a:r>
              <a:rPr lang="pt-BR" sz="2000" b="1" dirty="0" smtClean="0"/>
              <a:t>viável e custo-efetiva</a:t>
            </a:r>
            <a:r>
              <a:rPr lang="pt-BR" sz="2000" dirty="0" smtClean="0"/>
              <a:t>, atualmente, a implantação de programas populacionais de rastreamento para câncer </a:t>
            </a:r>
            <a:r>
              <a:rPr lang="pt-BR" sz="2000" dirty="0" err="1" smtClean="0"/>
              <a:t>colorretal</a:t>
            </a:r>
            <a:r>
              <a:rPr lang="pt-BR" sz="2000" dirty="0" smtClean="0"/>
              <a:t> no Brasil. </a:t>
            </a:r>
            <a:endParaRPr lang="pt-BR" sz="20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Recomenda-se fortemente, entretanto, que a estratégia de diagnóstico precoce seja implementada com todos seus componentes: </a:t>
            </a:r>
            <a:r>
              <a:rPr lang="pt-BR" sz="2000" b="1" dirty="0" smtClean="0"/>
              <a:t>divulgação</a:t>
            </a:r>
            <a:r>
              <a:rPr lang="pt-BR" sz="2000" dirty="0" smtClean="0"/>
              <a:t> ampla dos sinais de alerta para a população e profissionais de saúde, </a:t>
            </a:r>
            <a:r>
              <a:rPr lang="pt-BR" sz="2000" b="1" dirty="0" smtClean="0"/>
              <a:t>acesso imediato aos procedimentos de diagnóstico</a:t>
            </a:r>
            <a:r>
              <a:rPr lang="pt-BR" sz="2000" dirty="0" smtClean="0"/>
              <a:t> dos casos suspeitos (o que implica ampliação da oferta de serviços de endoscopia digestiva e demais suportes diagnósticos) e </a:t>
            </a:r>
            <a:r>
              <a:rPr lang="pt-BR" sz="2000" b="1" dirty="0" smtClean="0"/>
              <a:t>acesso ao tratamento adequado e oportuno</a:t>
            </a:r>
            <a:r>
              <a:rPr lang="pt-BR" sz="2000" dirty="0" smtClean="0"/>
              <a:t>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/>
              <a:t>Situações de </a:t>
            </a:r>
            <a:r>
              <a:rPr lang="pt-BR" sz="2000" b="1" dirty="0" smtClean="0"/>
              <a:t>alto risco </a:t>
            </a:r>
            <a:r>
              <a:rPr lang="pt-BR" sz="2000" dirty="0" smtClean="0"/>
              <a:t>devem merecer abordagens individualizadas.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0129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106594"/>
            <a:ext cx="8605199" cy="5078313"/>
          </a:xfrm>
          <a:prstGeom prst="rect">
            <a:avLst/>
          </a:prstGeom>
          <a:solidFill>
            <a:srgbClr val="00B0F0">
              <a:alpha val="31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Grupo de Trabalho – Comitê de Mobilização Social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Recomendações para a referência – linha vermelha (como no NHS)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Alertas sobre sinais e sintomas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/>
              <a:t>Cidadãos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Profissionais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PROJETO </a:t>
            </a:r>
            <a:r>
              <a:rPr lang="pt-BR" dirty="0"/>
              <a:t>PILOTO EM UMA REGIÃO DE </a:t>
            </a:r>
            <a:r>
              <a:rPr lang="pt-BR" dirty="0" smtClean="0"/>
              <a:t>SAÚDE </a:t>
            </a:r>
            <a:endParaRPr lang="pt-BR" dirty="0"/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CUSTO EFETIVIDADE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Comparação de exames de rastreamento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Faixa etária...</a:t>
            </a: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877840" y="188640"/>
            <a:ext cx="5710383" cy="734145"/>
          </a:xfrm>
          <a:prstGeom prst="roundRect">
            <a:avLst/>
          </a:prstGeom>
          <a:solidFill>
            <a:schemeClr val="tx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Próximos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Passos - possíveis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17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355976" y="3834555"/>
            <a:ext cx="4646094" cy="2831988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200" b="1" dirty="0" smtClean="0">
                <a:solidFill>
                  <a:schemeClr val="bg2">
                    <a:lumMod val="25000"/>
                  </a:schemeClr>
                </a:solidFill>
              </a:rPr>
              <a:t>Coordenação Geral de Atenção as Pessoas com Doenças Crônicas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</a:rPr>
              <a:t>Departamento de Atenção Especializada e Temática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</a:rPr>
              <a:t>Secretaria de Atenção à Saúde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</a:rPr>
              <a:t>Ministério da Saúde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dirty="0" smtClean="0">
                <a:solidFill>
                  <a:srgbClr val="00B050"/>
                </a:solidFill>
              </a:rPr>
              <a:t>rede.cronicas@saude.gov.br </a:t>
            </a:r>
            <a:endParaRPr lang="pt-BR" sz="2200" dirty="0" smtClean="0">
              <a:solidFill>
                <a:srgbClr val="00B050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pt-BR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</a:rPr>
              <a:t>Tel. (61) 3315-9052</a:t>
            </a:r>
          </a:p>
          <a:p>
            <a:pPr eaLnBrk="1" hangingPunct="1"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 descr="11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6632"/>
            <a:ext cx="4464496" cy="65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797287" y="764704"/>
            <a:ext cx="4095194" cy="2232248"/>
          </a:xfrm>
          <a:prstGeom prst="rect">
            <a:avLst/>
          </a:prstGeom>
          <a:solidFill>
            <a:srgbClr val="00B0F0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6000"/>
              </a:lnSpc>
              <a:spcBef>
                <a:spcPts val="1250"/>
              </a:spcBef>
              <a:buClr>
                <a:srgbClr val="FFFFFF"/>
              </a:buCl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80713" algn="l"/>
              </a:tabLst>
            </a:pP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Os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cidadãos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satisfeitos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com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os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serviços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que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recebem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defenderão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o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modelo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público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e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aprovarão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o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financiamento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necessário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para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sua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  <a:cs typeface="Lucida Sans Unicode" pitchFamily="34" charset="0"/>
              </a:rPr>
              <a:t>manutenção</a:t>
            </a:r>
            <a:endParaRPr lang="en-GB" sz="2400" dirty="0">
              <a:solidFill>
                <a:srgbClr val="002060"/>
              </a:solidFill>
              <a:latin typeface="Calibri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94589" y="1268760"/>
            <a:ext cx="8344611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cs typeface="MS PGothic" pitchFamily="34" charset="-128"/>
            </a:endParaRPr>
          </a:p>
          <a:p>
            <a:pPr marL="800100" lvl="1" indent="-342900">
              <a:lnSpc>
                <a:spcPct val="200000"/>
              </a:lnSpc>
              <a:spcBef>
                <a:spcPct val="20000"/>
              </a:spcBef>
            </a:pPr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96136" y="6384031"/>
            <a:ext cx="320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MINISTÉRIO DA SAÚDE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18560" y="589039"/>
            <a:ext cx="5286353" cy="944815"/>
          </a:xfrm>
        </p:spPr>
        <p:txBody>
          <a:bodyPr>
            <a:noAutofit/>
          </a:bodyPr>
          <a:lstStyle/>
          <a:p>
            <a:pPr algn="ctr"/>
            <a:endParaRPr lang="pt-BR" sz="3200" b="1" dirty="0" smtClean="0">
              <a:solidFill>
                <a:srgbClr val="00B050"/>
              </a:solidFill>
            </a:endParaRPr>
          </a:p>
          <a:p>
            <a:pPr algn="ctr"/>
            <a:endParaRPr lang="pt-BR" sz="3200" b="1" dirty="0" smtClean="0">
              <a:solidFill>
                <a:srgbClr val="00B050"/>
              </a:solidFill>
            </a:endParaRPr>
          </a:p>
          <a:p>
            <a:pPr algn="ctr"/>
            <a:endParaRPr lang="pt-BR" sz="3200" b="1" dirty="0">
              <a:solidFill>
                <a:srgbClr val="00B050"/>
              </a:solidFill>
            </a:endParaRPr>
          </a:p>
          <a:p>
            <a:pPr algn="ctr"/>
            <a:endParaRPr lang="pt-BR" sz="3200" b="1" dirty="0" smtClean="0">
              <a:solidFill>
                <a:srgbClr val="00B050"/>
              </a:solidFill>
            </a:endParaRPr>
          </a:p>
          <a:p>
            <a:pPr algn="ctr"/>
            <a:endParaRPr lang="pt-BR" sz="3200" b="1" dirty="0">
              <a:solidFill>
                <a:srgbClr val="00B050"/>
              </a:solidFill>
            </a:endParaRPr>
          </a:p>
          <a:p>
            <a:pPr algn="ctr"/>
            <a:endParaRPr lang="pt-BR" sz="3200" b="1" dirty="0" smtClean="0">
              <a:solidFill>
                <a:srgbClr val="00B050"/>
              </a:solidFill>
            </a:endParaRPr>
          </a:p>
          <a:p>
            <a:pPr algn="ctr"/>
            <a:endParaRPr lang="pt-BR" sz="3200" b="1" dirty="0">
              <a:solidFill>
                <a:srgbClr val="00B050"/>
              </a:solidFill>
            </a:endParaRPr>
          </a:p>
          <a:p>
            <a:pPr algn="ctr"/>
            <a:endParaRPr lang="pt-BR" sz="3200" b="1" dirty="0" smtClean="0">
              <a:solidFill>
                <a:srgbClr val="00B050"/>
              </a:solidFill>
            </a:endParaRPr>
          </a:p>
          <a:p>
            <a:pPr algn="ctr"/>
            <a:r>
              <a:rPr lang="pt-BR" sz="3200" b="1" dirty="0" smtClean="0">
                <a:solidFill>
                  <a:srgbClr val="00B050"/>
                </a:solidFill>
              </a:rPr>
              <a:t>Caminhos </a:t>
            </a:r>
            <a:r>
              <a:rPr lang="pt-BR" sz="3200" b="1" dirty="0">
                <a:solidFill>
                  <a:srgbClr val="00B050"/>
                </a:solidFill>
              </a:rPr>
              <a:t>da apresentação</a:t>
            </a:r>
            <a:endParaRPr lang="pt-BR" sz="3200" dirty="0">
              <a:solidFill>
                <a:srgbClr val="00B050"/>
              </a:solidFill>
            </a:endParaRPr>
          </a:p>
          <a:p>
            <a:endParaRPr lang="pt-BR" sz="3200" dirty="0">
              <a:solidFill>
                <a:srgbClr val="00B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62813" y="1412776"/>
            <a:ext cx="5208233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Contexto Epidemiológico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Política Nacional de Oncologia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Rastreamento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Recomendações Atuais e possibilidades Futuras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05732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3" y="836712"/>
            <a:ext cx="8769176" cy="387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03649" y="116632"/>
            <a:ext cx="7772400" cy="908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Dados do Câncer </a:t>
            </a:r>
            <a:r>
              <a:rPr lang="pt-BR" sz="2800" dirty="0" smtClean="0"/>
              <a:t>de Cólon e Reto</a:t>
            </a:r>
            <a:endParaRPr lang="pt-BR" sz="2800" dirty="0"/>
          </a:p>
        </p:txBody>
      </p:sp>
      <p:sp>
        <p:nvSpPr>
          <p:cNvPr id="2" name="Seta para a direita 1"/>
          <p:cNvSpPr/>
          <p:nvPr/>
        </p:nvSpPr>
        <p:spPr>
          <a:xfrm rot="20169123">
            <a:off x="756348" y="3077651"/>
            <a:ext cx="547510" cy="2915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501583">
            <a:off x="5003192" y="3083627"/>
            <a:ext cx="528519" cy="2915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55188" y="4713518"/>
            <a:ext cx="7523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As maiores incidências (tanto taxas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brutas, quanto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padronizadas pela idade) são encontradas nos estados do Rio de Janeiro, São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Paulo, Rio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Grande do Sul , Mato Grosso do Sul, Paraná e Espírito Santo, tanto para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mulheres quanto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para homens.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393825" y="1340768"/>
            <a:ext cx="6400800" cy="1473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pt-BR" b="1" dirty="0" smtClean="0">
                <a:solidFill>
                  <a:schemeClr val="tx2"/>
                </a:solidFill>
                <a:cs typeface="Times New Roman" pitchFamily="18" charset="0"/>
              </a:rPr>
              <a:t>Objetivo: </a:t>
            </a:r>
            <a:r>
              <a:rPr lang="pt-BR" dirty="0" smtClean="0">
                <a:solidFill>
                  <a:schemeClr val="tx2"/>
                </a:solidFill>
                <a:cs typeface="Times New Roman" pitchFamily="18" charset="0"/>
              </a:rPr>
              <a:t>reduzir a incidência e mortalidade por câncer e as incapacidades causadas por esta doença, bem como contribuir para a melhoria da qualidade de vida dos usuários com câncer, por meio de ações de promoção, prevenção, detecção precoce, tratamento oportuno e cuidados paliativos.</a:t>
            </a:r>
          </a:p>
          <a:p>
            <a:pPr marL="0" indent="0" eaLnBrk="1" hangingPunct="1"/>
            <a:endParaRPr lang="pt-BR" dirty="0" smtClean="0">
              <a:cs typeface="Times New Roman" pitchFamily="18" charset="0"/>
            </a:endParaRP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57163" y="2903538"/>
            <a:ext cx="4437062" cy="347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Princípios e Diretrizes Eixos Fundamentais 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Promoção da Saúde;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Prevenção do Câncer: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Vigilância, Informação, Monitoramento e Avaliação;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Cuidado Integral;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Ciência e Tecnologia;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Educação;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Comunicação em Saúde.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63055" y="3573016"/>
            <a:ext cx="4440683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  <a:latin typeface="Calibri" pitchFamily="34" charset="0"/>
              </a:rPr>
              <a:t>Das </a:t>
            </a:r>
            <a:r>
              <a:rPr lang="pt-BR" sz="2400" dirty="0">
                <a:solidFill>
                  <a:schemeClr val="tx2"/>
                </a:solidFill>
                <a:latin typeface="Calibri" pitchFamily="34" charset="0"/>
              </a:rPr>
              <a:t>responsabilidades das esferas de gestão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2"/>
                </a:solidFill>
                <a:latin typeface="Calibri" pitchFamily="34" charset="0"/>
              </a:rPr>
              <a:t>Das responsabilidades das estruturas operacionais das redes de atenção à saúde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57163" y="188640"/>
            <a:ext cx="8735317" cy="10081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cs typeface="Times New Roman" pitchFamily="18" charset="0"/>
              </a:rPr>
              <a:t>Política Nacional de Prevenção e Controle do Câncer na Rede de Atenção às Pessoas com Doenças Crônicas PNPCC – RAS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96136" y="6384031"/>
            <a:ext cx="320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MINISTÉRIO DA SAÚDE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02297" y="6384031"/>
            <a:ext cx="304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Portaria GM/MS nº 874/2013 </a:t>
            </a:r>
          </a:p>
        </p:txBody>
      </p:sp>
    </p:spTree>
    <p:extLst>
      <p:ext uri="{BB962C8B-B14F-4D97-AF65-F5344CB8AC3E}">
        <p14:creationId xmlns:p14="http://schemas.microsoft.com/office/powerpoint/2010/main" val="22792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0791" y="2492896"/>
            <a:ext cx="864096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Redefine os critérios e parâmetros para organização, planejamento, monitoramento, controle e avaliação dos estabelecimentos de saúde habilitados na atenção especializada em oncologia e define as condições estruturais, de funcionamento e de recursos humanos para a habilitação destes estabelecimentos no âmbito do Sistema Único de Saúde (SUS).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6915" y="4332485"/>
            <a:ext cx="6408712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9FF66"/>
                </a:solidFill>
              </a:rPr>
              <a:t>01 ano prazo para </a:t>
            </a:r>
            <a:r>
              <a:rPr lang="pt-BR" dirty="0" err="1" smtClean="0">
                <a:solidFill>
                  <a:srgbClr val="99FF66"/>
                </a:solidFill>
              </a:rPr>
              <a:t>re-habilitação</a:t>
            </a:r>
            <a:r>
              <a:rPr lang="pt-BR" dirty="0" smtClean="0">
                <a:solidFill>
                  <a:srgbClr val="99FF66"/>
                </a:solidFill>
              </a:rPr>
              <a:t> de todos os hospitais habilitados, com referência a organização do plano de atenção ao câncer do estado, que organiza a rede de atenção a pessoa</a:t>
            </a:r>
          </a:p>
          <a:p>
            <a:pPr algn="ctr"/>
            <a:r>
              <a:rPr lang="pt-BR" dirty="0" smtClean="0">
                <a:solidFill>
                  <a:srgbClr val="99FF66"/>
                </a:solidFill>
              </a:rPr>
              <a:t> com câncer </a:t>
            </a:r>
            <a:endParaRPr lang="pt-BR" dirty="0">
              <a:solidFill>
                <a:srgbClr val="99FF66"/>
              </a:solidFill>
            </a:endParaRPr>
          </a:p>
          <a:p>
            <a:pPr algn="ctr"/>
            <a:r>
              <a:rPr lang="pt-BR" dirty="0" smtClean="0">
                <a:solidFill>
                  <a:srgbClr val="99FF66"/>
                </a:solidFill>
              </a:rPr>
              <a:t>FEVEREIRO DE 2015</a:t>
            </a:r>
            <a:endParaRPr lang="pt-BR" dirty="0">
              <a:solidFill>
                <a:srgbClr val="99FF6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75022" y="6391200"/>
            <a:ext cx="2776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MINISTÉRIO DA SAÚDE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87353" y="260648"/>
            <a:ext cx="5867424" cy="1446550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>
                <a:solidFill>
                  <a:srgbClr val="FFFFFF"/>
                </a:solidFill>
              </a:rPr>
              <a:t>Portaria SAS/MS nº 140/2014</a:t>
            </a:r>
          </a:p>
        </p:txBody>
      </p:sp>
    </p:spTree>
    <p:extLst>
      <p:ext uri="{BB962C8B-B14F-4D97-AF65-F5344CB8AC3E}">
        <p14:creationId xmlns:p14="http://schemas.microsoft.com/office/powerpoint/2010/main" val="25910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79512" y="0"/>
            <a:ext cx="8784976" cy="106768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Gastos com tratamento (cirurgia em oncologia, quimioterapia e procedimentos de radioterapia)</a:t>
            </a:r>
            <a:endParaRPr lang="pt-BR" altLang="pt-BR" sz="2400" b="1" dirty="0">
              <a:solidFill>
                <a:schemeClr val="bg1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971600" y="5608984"/>
            <a:ext cx="4785763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Total gasto no ano de 2013: </a:t>
            </a:r>
          </a:p>
          <a:p>
            <a:pPr algn="ctr"/>
            <a:r>
              <a:rPr lang="pt-BR" sz="2400" b="1" dirty="0" smtClean="0"/>
              <a:t>R$ 2.840.397.993,03</a:t>
            </a:r>
            <a:endParaRPr lang="pt-BR" sz="24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40577"/>
              </p:ext>
            </p:extLst>
          </p:nvPr>
        </p:nvGraphicFramePr>
        <p:xfrm>
          <a:off x="85908" y="1196752"/>
          <a:ext cx="887858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075022" y="6391200"/>
            <a:ext cx="2776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MINISTÉRIO DA SAÚDE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4680520" cy="396044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pt-BR" sz="2000" dirty="0" smtClean="0"/>
              <a:t>Rastreamento</a:t>
            </a:r>
          </a:p>
          <a:p>
            <a:pPr lvl="1">
              <a:lnSpc>
                <a:spcPct val="170000"/>
              </a:lnSpc>
            </a:pPr>
            <a:r>
              <a:rPr lang="pt-BR" sz="2000" dirty="0" smtClean="0"/>
              <a:t>Assintomático</a:t>
            </a:r>
          </a:p>
          <a:p>
            <a:pPr lvl="1">
              <a:lnSpc>
                <a:spcPct val="170000"/>
              </a:lnSpc>
            </a:pPr>
            <a:r>
              <a:rPr lang="pt-BR" sz="2000" dirty="0" smtClean="0"/>
              <a:t>Populacional</a:t>
            </a:r>
          </a:p>
          <a:p>
            <a:pPr lvl="1">
              <a:lnSpc>
                <a:spcPct val="170000"/>
              </a:lnSpc>
            </a:pPr>
            <a:r>
              <a:rPr lang="pt-BR" sz="2000" dirty="0" smtClean="0"/>
              <a:t>População sem risco adicional </a:t>
            </a:r>
            <a:r>
              <a:rPr lang="pt-BR" sz="2000" dirty="0" smtClean="0"/>
              <a:t>(?)</a:t>
            </a:r>
            <a:endParaRPr lang="pt-BR" sz="2000" dirty="0" smtClean="0"/>
          </a:p>
          <a:p>
            <a:r>
              <a:rPr lang="pt-BR" sz="2000" dirty="0" smtClean="0"/>
              <a:t>Exige confirmação da resultado positivo</a:t>
            </a:r>
          </a:p>
          <a:p>
            <a:r>
              <a:rPr lang="pt-BR" sz="2000" dirty="0" smtClean="0"/>
              <a:t>Garantir </a:t>
            </a:r>
            <a:r>
              <a:rPr lang="pt-BR" sz="2000" dirty="0"/>
              <a:t>o tratamento</a:t>
            </a:r>
          </a:p>
          <a:p>
            <a:r>
              <a:rPr lang="pt-BR" sz="2000" dirty="0"/>
              <a:t>Queda da mortalidade</a:t>
            </a:r>
          </a:p>
          <a:p>
            <a:pPr lvl="1">
              <a:lnSpc>
                <a:spcPct val="170000"/>
              </a:lnSpc>
            </a:pPr>
            <a:endParaRPr lang="pt-BR" sz="1600" dirty="0"/>
          </a:p>
          <a:p>
            <a:pPr marL="0" indent="0">
              <a:lnSpc>
                <a:spcPct val="170000"/>
              </a:lnSpc>
              <a:buNone/>
            </a:pPr>
            <a:r>
              <a:rPr lang="pt-BR" sz="1600" dirty="0" smtClean="0"/>
              <a:t> </a:t>
            </a:r>
          </a:p>
          <a:p>
            <a:pPr>
              <a:lnSpc>
                <a:spcPct val="170000"/>
              </a:lnSpc>
            </a:pPr>
            <a:endParaRPr lang="pt-BR" sz="1600" dirty="0"/>
          </a:p>
          <a:p>
            <a:pPr marL="0" indent="0">
              <a:lnSpc>
                <a:spcPct val="170000"/>
              </a:lnSpc>
              <a:buNone/>
            </a:pPr>
            <a:endParaRPr lang="pt-BR" sz="16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1043608" y="5157192"/>
            <a:ext cx="7272808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MELHORES EVIDÊNCIAS: o rastreamento enquanto programa deve ser oferecido à população somente quando comprovado que seus benefícios superam amplamente os riscos e danos, dessa forma, permitindo detecção precoce e tratamento de certas doenças. Entretanto, a adesão ao programa deve ser voluntária e entendida como direito dos cidadãos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633255" y="1145786"/>
            <a:ext cx="2052736" cy="3795382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Diagnóstico Precoce </a:t>
            </a:r>
          </a:p>
          <a:p>
            <a:pPr algn="ctr"/>
            <a:r>
              <a:rPr lang="pt-BR" sz="2000" dirty="0" smtClean="0"/>
              <a:t>Sinais </a:t>
            </a:r>
            <a:r>
              <a:rPr lang="pt-BR" sz="2000" dirty="0"/>
              <a:t>e sintomas</a:t>
            </a:r>
          </a:p>
        </p:txBody>
      </p:sp>
      <p:sp>
        <p:nvSpPr>
          <p:cNvPr id="2" name="Multiplicar 1"/>
          <p:cNvSpPr/>
          <p:nvPr/>
        </p:nvSpPr>
        <p:spPr>
          <a:xfrm>
            <a:off x="4932040" y="2204864"/>
            <a:ext cx="1512168" cy="1892366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87353" y="0"/>
            <a:ext cx="5867424" cy="954107"/>
          </a:xfrm>
          <a:prstGeom prst="rect">
            <a:avLst/>
          </a:prstGeom>
          <a:solidFill>
            <a:srgbClr val="00B050">
              <a:alpha val="53000"/>
            </a:srgb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dirty="0" smtClean="0">
                <a:solidFill>
                  <a:srgbClr val="FFFFFF"/>
                </a:solidFill>
              </a:rPr>
              <a:t>PROGRAMAS EM SISTEMAS NACIONAIS DE SAÚDE</a:t>
            </a:r>
            <a:endParaRPr lang="pt-B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8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mbria" panose="02040503050406030204" pitchFamily="18" charset="0"/>
              </a:rPr>
              <a:t>Critérios para programas de Rastreamento Populacional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91634" y="1412775"/>
            <a:ext cx="8568952" cy="50451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1. A doença deve representar um importante problema de saúde pública que seja relevante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para a população, levando em consideração os conceitos de magnitude, transcendência e </a:t>
            </a:r>
            <a:r>
              <a:rPr lang="pt-BR" sz="1400" dirty="0" smtClean="0"/>
              <a:t>vulnerabilidade;</a:t>
            </a:r>
            <a:endParaRPr lang="pt-BR" sz="1400" dirty="0"/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2. A história natural da doença ou do problema clínico deve ser bem conhecida;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3. Deve existir estágio pré-clínico (assintomático) bem definido, durante o qual a doença possa </a:t>
            </a:r>
            <a:r>
              <a:rPr lang="pt-BR" sz="1400" dirty="0" smtClean="0"/>
              <a:t>ser </a:t>
            </a:r>
            <a:r>
              <a:rPr lang="pt-BR" sz="1400" dirty="0"/>
              <a:t>diagnosticada;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4. O benefício da detecção e do tratamento precoce com o rastreamento deve ser maior do que </a:t>
            </a:r>
            <a:r>
              <a:rPr lang="pt-BR" sz="1400" dirty="0" smtClean="0"/>
              <a:t>se </a:t>
            </a:r>
            <a:r>
              <a:rPr lang="pt-BR" sz="1400" dirty="0"/>
              <a:t>a condição fosse tratada no momento habitual de diagnóstico;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5. Os exames que detectam a condição clínica no estágio assintomático devem estar disponíveis, </a:t>
            </a:r>
            <a:r>
              <a:rPr lang="pt-BR" sz="1400" dirty="0" smtClean="0"/>
              <a:t>aceitáveis </a:t>
            </a:r>
            <a:r>
              <a:rPr lang="pt-BR" sz="1400" dirty="0"/>
              <a:t>e confiáveis;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6. O custo do rastreamento e tratamento de uma condição clínica deve ser razoável e compatível </a:t>
            </a:r>
            <a:r>
              <a:rPr lang="pt-BR" sz="1400" dirty="0" smtClean="0"/>
              <a:t>com </a:t>
            </a:r>
            <a:r>
              <a:rPr lang="pt-BR" sz="1400" dirty="0"/>
              <a:t>o orçamento destinado ao sistema de saúde como um todo;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1400" dirty="0"/>
              <a:t>7. O rastreamento deve ser um processo contínuo e sistemático.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948264" y="6564955"/>
            <a:ext cx="1696298" cy="276999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pt-BR" sz="1200" dirty="0" smtClean="0"/>
              <a:t>Wilson </a:t>
            </a:r>
            <a:r>
              <a:rPr lang="pt-BR" sz="1200" dirty="0"/>
              <a:t>e </a:t>
            </a:r>
            <a:r>
              <a:rPr lang="pt-BR" sz="1200" dirty="0" err="1" smtClean="0"/>
              <a:t>Jungner</a:t>
            </a:r>
            <a:r>
              <a:rPr lang="pt-BR" sz="1200" dirty="0" smtClean="0"/>
              <a:t> (1968)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1433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Rastreamento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De acordo com a OMS, um programa de rastreamento só deve ser adotado quando: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Existem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evidências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científicas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comprovam</a:t>
            </a:r>
            <a:r>
              <a:rPr lang="en-US" sz="2400" dirty="0" smtClean="0">
                <a:solidFill>
                  <a:schemeClr val="tx1"/>
                </a:solidFill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</a:rPr>
              <a:t>eficácia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programa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rastreamento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Existem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</a:t>
            </a:r>
            <a:r>
              <a:rPr lang="en-US" sz="2400" b="1" dirty="0" err="1" smtClean="0">
                <a:solidFill>
                  <a:schemeClr val="tx1"/>
                </a:solidFill>
              </a:rPr>
              <a:t>ecursos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humanos</a:t>
            </a:r>
            <a:r>
              <a:rPr lang="en-US" sz="2400" dirty="0" smtClean="0">
                <a:solidFill>
                  <a:schemeClr val="tx1"/>
                </a:solidFill>
              </a:rPr>
              <a:t>, de </a:t>
            </a:r>
            <a:r>
              <a:rPr lang="en-US" sz="2400" dirty="0" err="1" smtClean="0">
                <a:solidFill>
                  <a:schemeClr val="tx1"/>
                </a:solidFill>
              </a:rPr>
              <a:t>equipamentos</a:t>
            </a:r>
            <a:r>
              <a:rPr lang="en-US" sz="2400" dirty="0" smtClean="0">
                <a:solidFill>
                  <a:schemeClr val="tx1"/>
                </a:solidFill>
              </a:rPr>
              <a:t>, de </a:t>
            </a:r>
            <a:r>
              <a:rPr lang="en-US" sz="2400" dirty="0" err="1" smtClean="0">
                <a:solidFill>
                  <a:schemeClr val="tx1"/>
                </a:solidFill>
              </a:rPr>
              <a:t>tecnologia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b="1" dirty="0" err="1" smtClean="0">
                <a:solidFill>
                  <a:schemeClr val="tx1"/>
                </a:solidFill>
              </a:rPr>
              <a:t>suficientes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cobrir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todo</a:t>
            </a:r>
            <a:r>
              <a:rPr lang="en-US" sz="2400" dirty="0" smtClean="0">
                <a:solidFill>
                  <a:schemeClr val="tx1"/>
                </a:solidFill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</a:rPr>
              <a:t>público-alvo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Existe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retaguarda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serviços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confimação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diagnóstica</a:t>
            </a:r>
            <a:r>
              <a:rPr lang="en-US" sz="2400" b="1" dirty="0" smtClean="0">
                <a:solidFill>
                  <a:schemeClr val="tx1"/>
                </a:solidFill>
              </a:rPr>
              <a:t> e </a:t>
            </a:r>
            <a:r>
              <a:rPr lang="en-US" sz="2400" b="1" dirty="0" err="1" smtClean="0">
                <a:solidFill>
                  <a:schemeClr val="tx1"/>
                </a:solidFill>
              </a:rPr>
              <a:t>oferta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tratamento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seguimento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dos </a:t>
            </a:r>
            <a:r>
              <a:rPr lang="en-US" sz="2400" dirty="0" err="1" smtClean="0">
                <a:solidFill>
                  <a:schemeClr val="tx1"/>
                </a:solidFill>
              </a:rPr>
              <a:t>resultados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anormais</a:t>
            </a:r>
            <a:r>
              <a:rPr lang="en-US" sz="2400" dirty="0" smtClean="0">
                <a:solidFill>
                  <a:schemeClr val="tx1"/>
                </a:solidFill>
              </a:rPr>
              <a:t>; e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b="1" dirty="0" err="1" smtClean="0">
                <a:solidFill>
                  <a:schemeClr val="tx1"/>
                </a:solidFill>
              </a:rPr>
              <a:t>prevalência</a:t>
            </a:r>
            <a:r>
              <a:rPr lang="en-US" sz="2400" b="1" dirty="0" smtClean="0">
                <a:solidFill>
                  <a:schemeClr val="tx1"/>
                </a:solidFill>
              </a:rPr>
              <a:t> da </a:t>
            </a:r>
            <a:r>
              <a:rPr lang="en-US" sz="2400" b="1" dirty="0" err="1" smtClean="0">
                <a:solidFill>
                  <a:schemeClr val="tx1"/>
                </a:solidFill>
              </a:rPr>
              <a:t>doença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é </a:t>
            </a:r>
            <a:r>
              <a:rPr lang="en-US" sz="2400" dirty="0" err="1" smtClean="0">
                <a:solidFill>
                  <a:schemeClr val="tx1"/>
                </a:solidFill>
              </a:rPr>
              <a:t>grande</a:t>
            </a:r>
            <a:r>
              <a:rPr lang="en-US" sz="2400" dirty="0" smtClean="0">
                <a:solidFill>
                  <a:schemeClr val="tx1"/>
                </a:solidFill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</a:rPr>
              <a:t>bastante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justificar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esforços</a:t>
            </a:r>
            <a:r>
              <a:rPr lang="en-US" sz="2400" dirty="0" smtClean="0">
                <a:solidFill>
                  <a:schemeClr val="tx1"/>
                </a:solidFill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</a:rPr>
              <a:t>custos</a:t>
            </a:r>
            <a:r>
              <a:rPr lang="en-US" sz="2400" dirty="0" smtClean="0">
                <a:solidFill>
                  <a:schemeClr val="tx1"/>
                </a:solidFill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</a:rPr>
              <a:t>programa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rastreamento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65482" y="6309320"/>
            <a:ext cx="1151661" cy="30777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r"/>
            <a:r>
              <a:rPr lang="pt-BR" sz="1400" dirty="0" smtClean="0"/>
              <a:t>(Fonte: OMS)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833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250</TotalTime>
  <Words>1217</Words>
  <Application>Microsoft Office PowerPoint</Application>
  <PresentationFormat>Apresentação na tela (4:3)</PresentationFormat>
  <Paragraphs>123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Soho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Critérios para programas de Rastreamento Populacional</vt:lpstr>
      <vt:lpstr>Rastreamento</vt:lpstr>
      <vt:lpstr>Rastreamento</vt:lpstr>
      <vt:lpstr>Apresentação do PowerPoint</vt:lpstr>
      <vt:lpstr>Câncer de Cólon e Reto</vt:lpstr>
      <vt:lpstr>Câncer de Cólon e Reto</vt:lpstr>
      <vt:lpstr>Apresentação do PowerPoint</vt:lpstr>
      <vt:lpstr>Próximos Passos - possíveis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Rastreamento – Câncer de Cólon e Reto</dc:title>
  <dc:creator>laura.boeira</dc:creator>
  <cp:lastModifiedBy>Patricia Sampaio Chueiri</cp:lastModifiedBy>
  <cp:revision>14</cp:revision>
  <dcterms:created xsi:type="dcterms:W3CDTF">2014-12-03T17:03:10Z</dcterms:created>
  <dcterms:modified xsi:type="dcterms:W3CDTF">2014-12-03T21:17:37Z</dcterms:modified>
</cp:coreProperties>
</file>